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Default Extension="vsd" ContentType="application/vnd.visio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375" r:id="rId4"/>
    <p:sldId id="376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80" r:id="rId17"/>
    <p:sldId id="464" r:id="rId18"/>
    <p:sldId id="458" r:id="rId19"/>
    <p:sldId id="459" r:id="rId20"/>
    <p:sldId id="460" r:id="rId21"/>
    <p:sldId id="461" r:id="rId22"/>
    <p:sldId id="462" r:id="rId23"/>
    <p:sldId id="463" r:id="rId24"/>
    <p:sldId id="482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57" r:id="rId33"/>
    <p:sldId id="465" r:id="rId34"/>
    <p:sldId id="466" r:id="rId35"/>
    <p:sldId id="467" r:id="rId36"/>
    <p:sldId id="468" r:id="rId37"/>
    <p:sldId id="481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479" r:id="rId47"/>
    <p:sldId id="470" r:id="rId48"/>
    <p:sldId id="445" r:id="rId49"/>
  </p:sldIdLst>
  <p:sldSz cx="9144000" cy="6858000" type="screen4x3"/>
  <p:notesSz cx="6858000" cy="9144000"/>
  <p:embeddedFontLst>
    <p:embeddedFont>
      <p:font typeface="Calibri" pitchFamily="34" charset="0"/>
      <p:regular r:id="rId51"/>
      <p:bold r:id="rId52"/>
      <p:italic r:id="rId53"/>
      <p:boldItalic r:id="rId54"/>
    </p:embeddedFont>
  </p:embeddedFontLst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CC"/>
    <a:srgbClr val="33CC33"/>
    <a:srgbClr val="000000"/>
    <a:srgbClr val="006600"/>
    <a:srgbClr val="00CC99"/>
    <a:srgbClr val="FFCC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3728" autoAdjust="0"/>
  </p:normalViewPr>
  <p:slideViewPr>
    <p:cSldViewPr>
      <p:cViewPr>
        <p:scale>
          <a:sx n="60" d="100"/>
          <a:sy n="60" d="100"/>
        </p:scale>
        <p:origin x="-165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"/>
    </p:cViewPr>
  </p:sorterViewPr>
  <p:notesViewPr>
    <p:cSldViewPr>
      <p:cViewPr varScale="1">
        <p:scale>
          <a:sx n="55" d="100"/>
          <a:sy n="55" d="100"/>
        </p:scale>
        <p:origin x="-183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4" Type="http://schemas.openxmlformats.org/officeDocument/2006/relationships/image" Target="../media/image5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5" Type="http://schemas.openxmlformats.org/officeDocument/2006/relationships/image" Target="../media/image64.wmf"/><Relationship Id="rId4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70.w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4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209E99-9D10-49C7-B20E-94128CA0BD7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E1F5B-38B5-40D5-BB3E-342AD8CF04E9}" type="slidenum">
              <a:rPr lang="pt-BR"/>
              <a:pPr/>
              <a:t>1</a:t>
            </a:fld>
            <a:endParaRPr 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325AD-7ADA-4C7F-9678-0BBE93CD518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F0C0B-67D2-4FA3-A3AB-70CD2C77B2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4D6DD-2383-419E-99FD-434B344AB2D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B7BA1-C2DC-49BC-961D-472573C534C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1BDD-D12B-4C1C-92FF-5B4D0484BAA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03C62-1668-4C76-B25F-BAA50360A24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47829-5FE6-4242-9C95-092D80642ED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29583-F048-4218-9352-837832D1208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3E760-CE76-4BB9-9810-FA4D3CBC7C8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88FE7-205C-4772-AF6E-9411638D8BC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D69D3-9574-4165-9C2A-5AD5CC6F330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44EC86-7482-473A-A469-2EC36BE89635}" type="slidenum">
              <a:rPr lang="pt-BR"/>
              <a:pPr/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3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Desenho_do_Microsoft_Visio_2003-20102.vsd"/><Relationship Id="rId3" Type="http://schemas.openxmlformats.org/officeDocument/2006/relationships/image" Target="../media/image56.emf"/><Relationship Id="rId7" Type="http://schemas.openxmlformats.org/officeDocument/2006/relationships/oleObject" Target="../embeddings/Desenho_do_Microsoft_Visio_2003-20101.vsd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10" Type="http://schemas.openxmlformats.org/officeDocument/2006/relationships/oleObject" Target="../embeddings/Desenho_do_Microsoft_Visio_2003-20104.vsd"/><Relationship Id="rId4" Type="http://schemas.openxmlformats.org/officeDocument/2006/relationships/image" Target="../media/image57.emf"/><Relationship Id="rId9" Type="http://schemas.openxmlformats.org/officeDocument/2006/relationships/oleObject" Target="../embeddings/Desenho_do_Microsoft_Visio_2003-20103.vsd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esenho_do_Microsoft_Visio_2003-20105.vsd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Desenho_do_Microsoft_Visio_2003-20108.vsd"/><Relationship Id="rId5" Type="http://schemas.openxmlformats.org/officeDocument/2006/relationships/oleObject" Target="../embeddings/Desenho_do_Microsoft_Visio_2003-20107.vsd"/><Relationship Id="rId4" Type="http://schemas.openxmlformats.org/officeDocument/2006/relationships/oleObject" Target="../embeddings/Desenho_do_Microsoft_Visio_2003-20106.vsd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Desenho_do_Microsoft_Visio_2003-20109.vsd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Desenho_do_Microsoft_Visio_2003-201012.vsd"/><Relationship Id="rId5" Type="http://schemas.openxmlformats.org/officeDocument/2006/relationships/oleObject" Target="../embeddings/Desenho_do_Microsoft_Visio_2003-201011.vsd"/><Relationship Id="rId4" Type="http://schemas.openxmlformats.org/officeDocument/2006/relationships/oleObject" Target="../embeddings/Desenho_do_Microsoft_Visio_2003-201010.vsd"/><Relationship Id="rId9" Type="http://schemas.openxmlformats.org/officeDocument/2006/relationships/oleObject" Target="../embeddings/oleObject3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5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8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58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1AF8-6E18-438D-B752-FEF39D687724}" type="slidenum">
              <a:rPr lang="pt-BR"/>
              <a:pPr/>
              <a:t>1</a:t>
            </a:fld>
            <a:endParaRPr lang="pt-B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7696200" cy="3345160"/>
          </a:xfrm>
        </p:spPr>
        <p:txBody>
          <a:bodyPr/>
          <a:lstStyle/>
          <a:p>
            <a:r>
              <a:rPr lang="pt-BR" sz="36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Vetores </a:t>
            </a:r>
            <a:r>
              <a:rPr lang="pt-BR" sz="36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Espaciais</a:t>
            </a:r>
            <a:endParaRPr lang="pt-BR" sz="3600" b="1" cap="all" dirty="0">
              <a:solidFill>
                <a:srgbClr val="FFC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5085184"/>
            <a:ext cx="6934200" cy="1089248"/>
          </a:xfrm>
        </p:spPr>
        <p:txBody>
          <a:bodyPr/>
          <a:lstStyle/>
          <a:p>
            <a:r>
              <a:rPr lang="pt-BR" dirty="0"/>
              <a:t>Lourenço </a:t>
            </a:r>
            <a:r>
              <a:rPr lang="pt-BR" dirty="0" err="1"/>
              <a:t>Matakas</a:t>
            </a:r>
            <a:r>
              <a:rPr lang="pt-BR" dirty="0"/>
              <a:t> Jr.*, </a:t>
            </a:r>
          </a:p>
          <a:p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10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1000" y="1988840"/>
            <a:ext cx="8511480" cy="41833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629816"/>
            <a:ext cx="7772400" cy="1143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sistemas de referência          e           fixos 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26" name="CaixaDeTexto 125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0-vetores</a:t>
            </a:r>
            <a:endParaRPr lang="pt-BR" sz="2400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36225" name="Object 1"/>
          <p:cNvGraphicFramePr>
            <a:graphicFrameLocks noChangeAspect="1"/>
          </p:cNvGraphicFramePr>
          <p:nvPr/>
        </p:nvGraphicFramePr>
        <p:xfrm>
          <a:off x="6156176" y="764704"/>
          <a:ext cx="909637" cy="469900"/>
        </p:xfrm>
        <a:graphic>
          <a:graphicData uri="http://schemas.openxmlformats.org/presentationml/2006/ole">
            <p:oleObj spid="_x0000_s440322" name="Equation" r:id="rId3" imgW="927000" imgH="469800" progId="Equation.DSMT4">
              <p:embed/>
            </p:oleObj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2987824" y="1268760"/>
          <a:ext cx="1108075" cy="495300"/>
        </p:xfrm>
        <a:graphic>
          <a:graphicData uri="http://schemas.openxmlformats.org/presentationml/2006/ole">
            <p:oleObj spid="_x0000_s440323" name="Equation" r:id="rId4" imgW="1130040" imgH="495000" progId="Equation.DSMT4">
              <p:embed/>
            </p:oleObj>
          </a:graphicData>
        </a:graphic>
      </p:graphicFrame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40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492896"/>
            <a:ext cx="5876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tângulo 18"/>
          <p:cNvSpPr/>
          <p:nvPr/>
        </p:nvSpPr>
        <p:spPr bwMode="auto">
          <a:xfrm>
            <a:off x="1043608" y="3212976"/>
            <a:ext cx="6984776" cy="23042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40326" name="Object 6"/>
          <p:cNvGraphicFramePr>
            <a:graphicFrameLocks noChangeAspect="1"/>
          </p:cNvGraphicFramePr>
          <p:nvPr/>
        </p:nvGraphicFramePr>
        <p:xfrm>
          <a:off x="1475656" y="3429000"/>
          <a:ext cx="5999011" cy="1728192"/>
        </p:xfrm>
        <a:graphic>
          <a:graphicData uri="http://schemas.openxmlformats.org/presentationml/2006/ole">
            <p:oleObj spid="_x0000_s440326" name="Equation" r:id="rId6" imgW="2895600" imgH="838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11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1000" y="1988840"/>
            <a:ext cx="8511480" cy="41833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629816"/>
            <a:ext cx="7772400" cy="1143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sistemas de referência          e           fixos 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26" name="CaixaDeTexto 125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0-vetores</a:t>
            </a:r>
            <a:endParaRPr lang="pt-BR" sz="2400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36225" name="Object 1"/>
          <p:cNvGraphicFramePr>
            <a:graphicFrameLocks noChangeAspect="1"/>
          </p:cNvGraphicFramePr>
          <p:nvPr/>
        </p:nvGraphicFramePr>
        <p:xfrm>
          <a:off x="6156176" y="764704"/>
          <a:ext cx="909637" cy="469900"/>
        </p:xfrm>
        <a:graphic>
          <a:graphicData uri="http://schemas.openxmlformats.org/presentationml/2006/ole">
            <p:oleObj spid="_x0000_s441346" name="Equation" r:id="rId3" imgW="927000" imgH="469800" progId="Equation.DSMT4">
              <p:embed/>
            </p:oleObj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2987824" y="1268760"/>
          <a:ext cx="1108075" cy="495300"/>
        </p:xfrm>
        <a:graphic>
          <a:graphicData uri="http://schemas.openxmlformats.org/presentationml/2006/ole">
            <p:oleObj spid="_x0000_s441347" name="Equation" r:id="rId4" imgW="1130040" imgH="495000" progId="Equation.DSMT4">
              <p:embed/>
            </p:oleObj>
          </a:graphicData>
        </a:graphic>
      </p:graphicFrame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tângulo 18"/>
          <p:cNvSpPr/>
          <p:nvPr/>
        </p:nvSpPr>
        <p:spPr bwMode="auto">
          <a:xfrm>
            <a:off x="1043608" y="3645024"/>
            <a:ext cx="6984776" cy="23042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41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132856"/>
            <a:ext cx="7543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41350" name="Object 6"/>
          <p:cNvGraphicFramePr>
            <a:graphicFrameLocks noChangeAspect="1"/>
          </p:cNvGraphicFramePr>
          <p:nvPr/>
        </p:nvGraphicFramePr>
        <p:xfrm>
          <a:off x="2667148" y="3933056"/>
          <a:ext cx="3527432" cy="1584176"/>
        </p:xfrm>
        <a:graphic>
          <a:graphicData uri="http://schemas.openxmlformats.org/presentationml/2006/ole">
            <p:oleObj spid="_x0000_s441350" name="Equation" r:id="rId6" imgW="1612900" imgH="71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12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1000" y="1556792"/>
            <a:ext cx="8511480" cy="46154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629816"/>
            <a:ext cx="7772400" cy="1143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Sequencia zero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26" name="CaixaDeTexto 125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0-vetores</a:t>
            </a:r>
            <a:endParaRPr lang="pt-BR" sz="2400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423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844824"/>
            <a:ext cx="8280919" cy="134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2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8352928" cy="140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23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8352928" cy="70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13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1000" y="908720"/>
            <a:ext cx="8511480" cy="52634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864096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Sequencia zero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26" name="CaixaDeTexto 125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0-vetores</a:t>
            </a:r>
            <a:endParaRPr lang="pt-BR" sz="2400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43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904656" cy="427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3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0567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14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1000" y="908720"/>
            <a:ext cx="8511480" cy="52634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864096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Filtro Instantâneo de Sequencia zero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26" name="CaixaDeTexto 125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0-vetores</a:t>
            </a:r>
            <a:endParaRPr lang="pt-BR" sz="2400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tângulo 17"/>
          <p:cNvSpPr/>
          <p:nvPr/>
        </p:nvSpPr>
        <p:spPr bwMode="auto">
          <a:xfrm>
            <a:off x="539552" y="2276872"/>
            <a:ext cx="8208912" cy="201622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44417" name="Object 1"/>
          <p:cNvGraphicFramePr>
            <a:graphicFrameLocks noChangeAspect="1"/>
          </p:cNvGraphicFramePr>
          <p:nvPr/>
        </p:nvGraphicFramePr>
        <p:xfrm>
          <a:off x="611560" y="2420888"/>
          <a:ext cx="7914334" cy="1512168"/>
        </p:xfrm>
        <a:graphic>
          <a:graphicData uri="http://schemas.openxmlformats.org/presentationml/2006/ole">
            <p:oleObj spid="_x0000_s444417" name="Equation" r:id="rId3" imgW="3848100" imgH="736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15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1000" y="908720"/>
            <a:ext cx="8511480" cy="52634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864096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Filtro Instantâneo de Sequencia zero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26" name="CaixaDeTexto 125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0-vetores</a:t>
            </a:r>
            <a:endParaRPr lang="pt-BR" sz="2400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tângulo 17"/>
          <p:cNvSpPr/>
          <p:nvPr/>
        </p:nvSpPr>
        <p:spPr bwMode="auto">
          <a:xfrm>
            <a:off x="539552" y="1916832"/>
            <a:ext cx="8208912" cy="31683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55576" y="908720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Outra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dedução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1619671" y="2060848"/>
          <a:ext cx="6938183" cy="2808312"/>
        </p:xfrm>
        <a:graphic>
          <a:graphicData uri="http://schemas.openxmlformats.org/presentationml/2006/ole">
            <p:oleObj spid="_x0000_s445443" name="Equation" r:id="rId3" imgW="3581400" imgH="1447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531368"/>
          </a:xfrm>
        </p:spPr>
        <p:txBody>
          <a:bodyPr/>
          <a:lstStyle/>
          <a:p>
            <a:pPr marL="742950" indent="-742950" algn="l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9583-F048-4218-9352-837832D12083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1560" y="1196752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pt-BR" dirty="0" smtClean="0"/>
              <a:t>Explicar fator 2/3 </a:t>
            </a:r>
          </a:p>
          <a:p>
            <a:pPr algn="l">
              <a:buFontTx/>
              <a:buChar char="-"/>
            </a:pPr>
            <a:endParaRPr lang="pt-BR" dirty="0" smtClean="0"/>
          </a:p>
          <a:p>
            <a:pPr algn="l">
              <a:buFontTx/>
              <a:buChar char="-"/>
            </a:pPr>
            <a:r>
              <a:rPr lang="pt-BR" dirty="0" smtClean="0"/>
              <a:t> Dar exemplo na lousa – vetor associado a </a:t>
            </a:r>
            <a:r>
              <a:rPr lang="pt-BR" dirty="0" err="1" smtClean="0"/>
              <a:t>senoides</a:t>
            </a:r>
            <a:r>
              <a:rPr lang="pt-BR" dirty="0" smtClean="0"/>
              <a:t> equilibradas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17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908720"/>
            <a:ext cx="8511480" cy="576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864096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Notação Vetorial x Notação Complexa 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tângulo 17"/>
          <p:cNvSpPr/>
          <p:nvPr/>
        </p:nvSpPr>
        <p:spPr bwMode="auto">
          <a:xfrm>
            <a:off x="1115616" y="980728"/>
            <a:ext cx="7200800" cy="31683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46467" name="Object 3"/>
          <p:cNvGraphicFramePr>
            <a:graphicFrameLocks noChangeAspect="1"/>
          </p:cNvGraphicFramePr>
          <p:nvPr/>
        </p:nvGraphicFramePr>
        <p:xfrm>
          <a:off x="1676400" y="1122363"/>
          <a:ext cx="6063952" cy="3119478"/>
        </p:xfrm>
        <a:graphic>
          <a:graphicData uri="http://schemas.openxmlformats.org/presentationml/2006/ole">
            <p:oleObj spid="_x0000_s453634" name="Equation" r:id="rId3" imgW="3060360" imgH="1562040" progId="Equation.DSMT4">
              <p:embed/>
            </p:oleObj>
          </a:graphicData>
        </a:graphic>
      </p:graphicFrame>
      <p:pic>
        <p:nvPicPr>
          <p:cNvPr id="446469" name="Picture 5" descr="fig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221088"/>
            <a:ext cx="708573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18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79512" y="1268760"/>
            <a:ext cx="8784976" cy="54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864096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dirty="0" smtClean="0"/>
              <a:t>vetor na forma complexa diretamente a partir das tensões de fase.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tângulo 17"/>
          <p:cNvSpPr/>
          <p:nvPr/>
        </p:nvSpPr>
        <p:spPr bwMode="auto">
          <a:xfrm>
            <a:off x="2267744" y="4005064"/>
            <a:ext cx="4248472" cy="20882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47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7940"/>
            <a:ext cx="64674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 bwMode="auto">
          <a:xfrm>
            <a:off x="2051720" y="1412776"/>
            <a:ext cx="4752528" cy="100811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1" name="Object 168"/>
          <p:cNvGraphicFramePr>
            <a:graphicFrameLocks noChangeAspect="1"/>
          </p:cNvGraphicFramePr>
          <p:nvPr/>
        </p:nvGraphicFramePr>
        <p:xfrm>
          <a:off x="2195736" y="1556792"/>
          <a:ext cx="4567364" cy="864096"/>
        </p:xfrm>
        <a:graphic>
          <a:graphicData uri="http://schemas.openxmlformats.org/presentationml/2006/ole">
            <p:oleObj spid="_x0000_s447492" name="Equation" r:id="rId4" imgW="2133600" imgH="393700" progId="Equation.DSMT4">
              <p:embed/>
            </p:oleObj>
          </a:graphicData>
        </a:graphic>
      </p:graphicFrame>
      <p:sp>
        <p:nvSpPr>
          <p:cNvPr id="447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47493" name="Object 5"/>
          <p:cNvGraphicFramePr>
            <a:graphicFrameLocks noChangeAspect="1"/>
          </p:cNvGraphicFramePr>
          <p:nvPr/>
        </p:nvGraphicFramePr>
        <p:xfrm>
          <a:off x="2261145" y="4207222"/>
          <a:ext cx="4183063" cy="1670050"/>
        </p:xfrm>
        <a:graphic>
          <a:graphicData uri="http://schemas.openxmlformats.org/presentationml/2006/ole">
            <p:oleObj spid="_x0000_s447493" name="Equation" r:id="rId5" imgW="2323800" imgH="914400" progId="Equation.DSMT4">
              <p:embed/>
            </p:oleObj>
          </a:graphicData>
        </a:graphic>
      </p:graphicFrame>
      <p:pic>
        <p:nvPicPr>
          <p:cNvPr id="447495" name="Picture 7" descr="fig 2"/>
          <p:cNvPicPr>
            <a:picLocks noChangeAspect="1" noChangeArrowheads="1"/>
          </p:cNvPicPr>
          <p:nvPr/>
        </p:nvPicPr>
        <p:blipFill>
          <a:blip r:embed="rId6" cstate="print"/>
          <a:srcRect r="71660"/>
          <a:stretch>
            <a:fillRect/>
          </a:stretch>
        </p:blipFill>
        <p:spPr bwMode="auto">
          <a:xfrm>
            <a:off x="323528" y="3933056"/>
            <a:ext cx="176920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496" name="Picture 8" descr="fig 2"/>
          <p:cNvPicPr>
            <a:picLocks noChangeAspect="1" noChangeArrowheads="1"/>
          </p:cNvPicPr>
          <p:nvPr/>
        </p:nvPicPr>
        <p:blipFill>
          <a:blip r:embed="rId7" cstate="print"/>
          <a:srcRect l="72593" b="25588"/>
          <a:stretch>
            <a:fillRect/>
          </a:stretch>
        </p:blipFill>
        <p:spPr bwMode="auto">
          <a:xfrm>
            <a:off x="6679912" y="4014559"/>
            <a:ext cx="2212568" cy="207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19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908720"/>
            <a:ext cx="8511480" cy="576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467544" y="116632"/>
            <a:ext cx="8458200" cy="864096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dirty="0" smtClean="0"/>
              <a:t>Não confundir </a:t>
            </a:r>
            <a:r>
              <a:rPr lang="pt-BR" sz="3600" dirty="0" err="1" smtClean="0"/>
              <a:t>fasores</a:t>
            </a:r>
            <a:r>
              <a:rPr lang="pt-BR" sz="3600" dirty="0" smtClean="0"/>
              <a:t> com vetores espaciais</a:t>
            </a:r>
            <a:r>
              <a:rPr lang="pt-BR" sz="3600" b="1" dirty="0" smtClean="0"/>
              <a:t> 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48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89" y="1349846"/>
            <a:ext cx="82962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7A59-9410-4997-A0D5-160145FBB3AB}" type="slidenum">
              <a:rPr lang="pt-BR"/>
              <a:pPr/>
              <a:t>2</a:t>
            </a:fld>
            <a:endParaRPr lang="pt-BR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772400" cy="4114800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pt-BR" b="1" dirty="0" smtClean="0"/>
              <a:t>Definir vetor espacial no plano</a:t>
            </a:r>
          </a:p>
          <a:p>
            <a:pPr algn="just">
              <a:spcBef>
                <a:spcPts val="1200"/>
              </a:spcBef>
            </a:pPr>
            <a:r>
              <a:rPr lang="pt-BR" b="1" dirty="0" smtClean="0"/>
              <a:t>Definir sistemas de referencia fixo e girante</a:t>
            </a:r>
          </a:p>
          <a:p>
            <a:pPr algn="just">
              <a:spcBef>
                <a:spcPts val="1200"/>
              </a:spcBef>
            </a:pPr>
            <a:r>
              <a:rPr lang="pt-BR" b="1" dirty="0" smtClean="0"/>
              <a:t>Apresentar lugares geométricos percorridos pelos vetores</a:t>
            </a:r>
          </a:p>
          <a:p>
            <a:pPr algn="just">
              <a:spcBef>
                <a:spcPts val="1200"/>
              </a:spcBef>
            </a:pPr>
            <a:r>
              <a:rPr lang="pt-BR" b="1" dirty="0" smtClean="0"/>
              <a:t>Discutir aplicação em filtros ativos</a:t>
            </a:r>
          </a:p>
          <a:p>
            <a:pPr algn="just"/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20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908720"/>
            <a:ext cx="8511480" cy="576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49539" name="Picture 3"/>
          <p:cNvPicPr>
            <a:picLocks noChangeAspect="1" noChangeArrowheads="1"/>
          </p:cNvPicPr>
          <p:nvPr/>
        </p:nvPicPr>
        <p:blipFill>
          <a:blip r:embed="rId2" cstate="print"/>
          <a:srcRect b="29441"/>
          <a:stretch>
            <a:fillRect/>
          </a:stretch>
        </p:blipFill>
        <p:spPr bwMode="auto">
          <a:xfrm>
            <a:off x="1835695" y="188640"/>
            <a:ext cx="546462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9540" name="Picture 4" descr="fig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9510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9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77072"/>
            <a:ext cx="6886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21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908720"/>
            <a:ext cx="8640960" cy="576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dirty="0" smtClean="0"/>
              <a:t>transformação de Park</a:t>
            </a:r>
            <a:endParaRPr lang="pt-BR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49539" name="Picture 3"/>
          <p:cNvPicPr>
            <a:picLocks noChangeAspect="1" noChangeArrowheads="1"/>
          </p:cNvPicPr>
          <p:nvPr/>
        </p:nvPicPr>
        <p:blipFill>
          <a:blip r:embed="rId3" cstate="print"/>
          <a:srcRect b="29441"/>
          <a:stretch>
            <a:fillRect/>
          </a:stretch>
        </p:blipFill>
        <p:spPr bwMode="auto">
          <a:xfrm>
            <a:off x="1835695" y="188640"/>
            <a:ext cx="546462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9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24744"/>
            <a:ext cx="5158383" cy="119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fig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80728"/>
            <a:ext cx="30967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tângulo 19"/>
          <p:cNvSpPr/>
          <p:nvPr/>
        </p:nvSpPr>
        <p:spPr bwMode="auto">
          <a:xfrm>
            <a:off x="1115616" y="3356992"/>
            <a:ext cx="6624736" cy="15121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50561" name="Object 1"/>
          <p:cNvGraphicFramePr>
            <a:graphicFrameLocks noChangeAspect="1"/>
          </p:cNvGraphicFramePr>
          <p:nvPr/>
        </p:nvGraphicFramePr>
        <p:xfrm>
          <a:off x="1547664" y="3645024"/>
          <a:ext cx="6086061" cy="1080120"/>
        </p:xfrm>
        <a:graphic>
          <a:graphicData uri="http://schemas.openxmlformats.org/presentationml/2006/ole">
            <p:oleObj spid="_x0000_s450561" name="Equation" r:id="rId6" imgW="2794000" imgH="482600" progId="Equation.DSMT4">
              <p:embed/>
            </p:oleObj>
          </a:graphicData>
        </a:graphic>
      </p:graphicFrame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0563" name="Object 3"/>
          <p:cNvGraphicFramePr>
            <a:graphicFrameLocks noChangeAspect="1"/>
          </p:cNvGraphicFramePr>
          <p:nvPr/>
        </p:nvGraphicFramePr>
        <p:xfrm>
          <a:off x="1403648" y="5229200"/>
          <a:ext cx="3762375" cy="495300"/>
        </p:xfrm>
        <a:graphic>
          <a:graphicData uri="http://schemas.openxmlformats.org/presentationml/2006/ole">
            <p:oleObj spid="_x0000_s450563" name="Equation" r:id="rId7" imgW="3784600" imgH="482600" progId="Equation.DSMT4">
              <p:embed/>
            </p:oleObj>
          </a:graphicData>
        </a:graphic>
      </p:graphicFrame>
      <p:sp>
        <p:nvSpPr>
          <p:cNvPr id="23" name="Retângulo 22"/>
          <p:cNvSpPr/>
          <p:nvPr/>
        </p:nvSpPr>
        <p:spPr bwMode="auto">
          <a:xfrm>
            <a:off x="899592" y="5085184"/>
            <a:ext cx="7848872" cy="15121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0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0565" name="Object 5"/>
          <p:cNvGraphicFramePr>
            <a:graphicFrameLocks noChangeAspect="1"/>
          </p:cNvGraphicFramePr>
          <p:nvPr/>
        </p:nvGraphicFramePr>
        <p:xfrm>
          <a:off x="971600" y="5301208"/>
          <a:ext cx="7657774" cy="1008112"/>
        </p:xfrm>
        <a:graphic>
          <a:graphicData uri="http://schemas.openxmlformats.org/presentationml/2006/ole">
            <p:oleObj spid="_x0000_s450565" name="Equation" r:id="rId8" imgW="3784600" imgH="482600" progId="Equation.DSMT4">
              <p:embed/>
            </p:oleObj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4067944" y="256490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transformação de Park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22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908720"/>
            <a:ext cx="8640960" cy="576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Retângulo 22"/>
          <p:cNvSpPr/>
          <p:nvPr/>
        </p:nvSpPr>
        <p:spPr bwMode="auto">
          <a:xfrm>
            <a:off x="3203848" y="4221088"/>
            <a:ext cx="4536504" cy="64807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0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515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8640"/>
            <a:ext cx="50863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90" name="Picture 6" descr="fig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1124744"/>
            <a:ext cx="484566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5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1591" name="Object 7"/>
          <p:cNvGraphicFramePr>
            <a:graphicFrameLocks noChangeAspect="1"/>
          </p:cNvGraphicFramePr>
          <p:nvPr/>
        </p:nvGraphicFramePr>
        <p:xfrm>
          <a:off x="3635896" y="4221088"/>
          <a:ext cx="2937926" cy="648072"/>
        </p:xfrm>
        <a:graphic>
          <a:graphicData uri="http://schemas.openxmlformats.org/presentationml/2006/ole">
            <p:oleObj spid="_x0000_s451591" name="Equation" r:id="rId5" imgW="1269449" imgH="266584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23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908720"/>
            <a:ext cx="8640960" cy="576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Retângulo 22"/>
          <p:cNvSpPr/>
          <p:nvPr/>
        </p:nvSpPr>
        <p:spPr bwMode="auto">
          <a:xfrm>
            <a:off x="395536" y="5373216"/>
            <a:ext cx="5760640" cy="86409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0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51590" name="Picture 6" descr="fig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980728"/>
            <a:ext cx="484566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5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52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6632"/>
            <a:ext cx="80962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645024"/>
            <a:ext cx="70294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2613" name="Object 5"/>
          <p:cNvGraphicFramePr>
            <a:graphicFrameLocks noChangeAspect="1"/>
          </p:cNvGraphicFramePr>
          <p:nvPr/>
        </p:nvGraphicFramePr>
        <p:xfrm>
          <a:off x="539552" y="5373216"/>
          <a:ext cx="5967413" cy="719137"/>
        </p:xfrm>
        <a:graphic>
          <a:graphicData uri="http://schemas.openxmlformats.org/presentationml/2006/ole">
            <p:oleObj spid="_x0000_s452613" name="Equation" r:id="rId6" imgW="2374560" imgH="266400" progId="Equation.DSMT4">
              <p:embed/>
            </p:oleObj>
          </a:graphicData>
        </a:graphic>
      </p:graphicFrame>
      <p:sp>
        <p:nvSpPr>
          <p:cNvPr id="27" name="Retângulo 26"/>
          <p:cNvSpPr/>
          <p:nvPr/>
        </p:nvSpPr>
        <p:spPr bwMode="auto">
          <a:xfrm>
            <a:off x="6300192" y="5589240"/>
            <a:ext cx="2304256" cy="86409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52615" name="Object 7"/>
          <p:cNvGraphicFramePr>
            <a:graphicFrameLocks noChangeAspect="1"/>
          </p:cNvGraphicFramePr>
          <p:nvPr/>
        </p:nvGraphicFramePr>
        <p:xfrm>
          <a:off x="6156176" y="5805264"/>
          <a:ext cx="2240249" cy="504056"/>
        </p:xfrm>
        <a:graphic>
          <a:graphicData uri="http://schemas.openxmlformats.org/presentationml/2006/ole">
            <p:oleObj spid="_x0000_s452615" name="Equation" r:id="rId7" imgW="101592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24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196752"/>
            <a:ext cx="8511480" cy="54726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792088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Decomposição em componentes  simétricas</a:t>
            </a:r>
            <a:br>
              <a:rPr lang="pt-BR" sz="3200" b="1" i="1" dirty="0" smtClean="0"/>
            </a:br>
            <a:r>
              <a:rPr lang="pt-BR" sz="3200" b="1" i="1" dirty="0" smtClean="0"/>
              <a:t>sequencia positiva 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tângulo 26"/>
          <p:cNvSpPr/>
          <p:nvPr/>
        </p:nvSpPr>
        <p:spPr bwMode="auto">
          <a:xfrm>
            <a:off x="467544" y="1268760"/>
            <a:ext cx="5328592" cy="172819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83568" y="1340768"/>
          <a:ext cx="4392488" cy="1608464"/>
        </p:xfrm>
        <a:graphic>
          <a:graphicData uri="http://schemas.openxmlformats.org/presentationml/2006/ole">
            <p:oleObj spid="_x0000_s486402" name="Equation" r:id="rId3" imgW="2133600" imgH="787400" progId="Equation.DSMT4">
              <p:embed/>
            </p:oleObj>
          </a:graphicData>
        </a:graphic>
      </p:graphicFrame>
      <p:pic>
        <p:nvPicPr>
          <p:cNvPr id="458759" name="Picture 7"/>
          <p:cNvPicPr>
            <a:picLocks noChangeAspect="1" noChangeArrowheads="1"/>
          </p:cNvPicPr>
          <p:nvPr/>
        </p:nvPicPr>
        <p:blipFill>
          <a:blip r:embed="rId4" cstate="print"/>
          <a:srcRect l="9936" t="14309" r="9065" b="24043"/>
          <a:stretch>
            <a:fillRect/>
          </a:stretch>
        </p:blipFill>
        <p:spPr bwMode="auto">
          <a:xfrm>
            <a:off x="1187624" y="3717032"/>
            <a:ext cx="66967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25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196752"/>
            <a:ext cx="8511480" cy="54726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792088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Decomposição em componentes  simétricas</a:t>
            </a:r>
            <a:br>
              <a:rPr lang="pt-BR" sz="3200" b="1" i="1" dirty="0" smtClean="0"/>
            </a:br>
            <a:r>
              <a:rPr lang="pt-BR" sz="3200" b="1" i="1" dirty="0" smtClean="0"/>
              <a:t>sequencia negativa 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tângulo 26"/>
          <p:cNvSpPr/>
          <p:nvPr/>
        </p:nvSpPr>
        <p:spPr bwMode="auto">
          <a:xfrm>
            <a:off x="467544" y="1268760"/>
            <a:ext cx="5328592" cy="172819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8755" name="Object 3"/>
          <p:cNvGraphicFramePr>
            <a:graphicFrameLocks noChangeAspect="1"/>
          </p:cNvGraphicFramePr>
          <p:nvPr/>
        </p:nvGraphicFramePr>
        <p:xfrm>
          <a:off x="1043607" y="1412776"/>
          <a:ext cx="4176465" cy="1615425"/>
        </p:xfrm>
        <a:graphic>
          <a:graphicData uri="http://schemas.openxmlformats.org/presentationml/2006/ole">
            <p:oleObj spid="_x0000_s487426" name="Equation" r:id="rId3" imgW="2031840" imgH="787320" progId="Equation.DSMT4">
              <p:embed/>
            </p:oleObj>
          </a:graphicData>
        </a:graphic>
      </p:graphicFrame>
      <p:pic>
        <p:nvPicPr>
          <p:cNvPr id="475140" name="Picture 4"/>
          <p:cNvPicPr>
            <a:picLocks noChangeAspect="1" noChangeArrowheads="1"/>
          </p:cNvPicPr>
          <p:nvPr/>
        </p:nvPicPr>
        <p:blipFill>
          <a:blip r:embed="rId4" cstate="print"/>
          <a:srcRect l="9581" t="12978" r="7679" b="22130"/>
          <a:stretch>
            <a:fillRect/>
          </a:stretch>
        </p:blipFill>
        <p:spPr bwMode="auto">
          <a:xfrm>
            <a:off x="1115616" y="3356992"/>
            <a:ext cx="68407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26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196752"/>
            <a:ext cx="8511480" cy="54726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792088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Decomposição em componentes  simétricas</a:t>
            </a:r>
            <a:br>
              <a:rPr lang="pt-BR" sz="3200" b="1" i="1" dirty="0" smtClean="0"/>
            </a:br>
            <a:r>
              <a:rPr lang="pt-BR" sz="3200" b="1" i="1" dirty="0" smtClean="0"/>
              <a:t>sequencia zero 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tângulo 26"/>
          <p:cNvSpPr/>
          <p:nvPr/>
        </p:nvSpPr>
        <p:spPr bwMode="auto">
          <a:xfrm>
            <a:off x="467544" y="1268760"/>
            <a:ext cx="5328592" cy="172819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8755" name="Object 3"/>
          <p:cNvGraphicFramePr>
            <a:graphicFrameLocks noChangeAspect="1"/>
          </p:cNvGraphicFramePr>
          <p:nvPr/>
        </p:nvGraphicFramePr>
        <p:xfrm>
          <a:off x="1538288" y="1412875"/>
          <a:ext cx="3184525" cy="1616075"/>
        </p:xfrm>
        <a:graphic>
          <a:graphicData uri="http://schemas.openxmlformats.org/presentationml/2006/ole">
            <p:oleObj spid="_x0000_s488450" name="Equation" r:id="rId3" imgW="1549080" imgH="787320" progId="Equation.DSMT4">
              <p:embed/>
            </p:oleObj>
          </a:graphicData>
        </a:graphic>
      </p:graphicFrame>
      <p:pic>
        <p:nvPicPr>
          <p:cNvPr id="476163" name="Picture 3"/>
          <p:cNvPicPr>
            <a:picLocks noChangeAspect="1" noChangeArrowheads="1"/>
          </p:cNvPicPr>
          <p:nvPr/>
        </p:nvPicPr>
        <p:blipFill>
          <a:blip r:embed="rId4" cstate="print"/>
          <a:srcRect l="9581" t="12978" r="9421" b="25375"/>
          <a:stretch>
            <a:fillRect/>
          </a:stretch>
        </p:blipFill>
        <p:spPr bwMode="auto">
          <a:xfrm>
            <a:off x="1187624" y="4005064"/>
            <a:ext cx="66967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196752"/>
            <a:ext cx="8511480" cy="54726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Retângulo 39"/>
          <p:cNvSpPr/>
          <p:nvPr/>
        </p:nvSpPr>
        <p:spPr bwMode="auto">
          <a:xfrm>
            <a:off x="539552" y="3649638"/>
            <a:ext cx="1656184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27</a:t>
            </a:fld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44016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Decomposição em componentes  simétricas de sequencias positiva, negativa e zero</a:t>
            </a:r>
            <a:br>
              <a:rPr lang="pt-BR" sz="3200" b="1" i="1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2354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77187" name="Picture 3"/>
          <p:cNvPicPr>
            <a:picLocks noChangeAspect="1" noChangeArrowheads="1"/>
          </p:cNvPicPr>
          <p:nvPr/>
        </p:nvPicPr>
        <p:blipFill>
          <a:blip r:embed="rId3" cstate="print"/>
          <a:srcRect l="32232" t="12978" r="15024" b="25375"/>
          <a:stretch>
            <a:fillRect/>
          </a:stretch>
        </p:blipFill>
        <p:spPr bwMode="auto">
          <a:xfrm>
            <a:off x="7308304" y="2060848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7188" name="Picture 4"/>
          <p:cNvPicPr>
            <a:picLocks noChangeAspect="1" noChangeArrowheads="1"/>
          </p:cNvPicPr>
          <p:nvPr/>
        </p:nvPicPr>
        <p:blipFill>
          <a:blip r:embed="rId4" cstate="print"/>
          <a:srcRect l="35349" t="14309" r="11907" b="24044"/>
          <a:stretch>
            <a:fillRect/>
          </a:stretch>
        </p:blipFill>
        <p:spPr bwMode="auto">
          <a:xfrm>
            <a:off x="3131840" y="1916832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7189" name="Picture 5"/>
          <p:cNvPicPr>
            <a:picLocks noChangeAspect="1" noChangeArrowheads="1"/>
          </p:cNvPicPr>
          <p:nvPr/>
        </p:nvPicPr>
        <p:blipFill>
          <a:blip r:embed="rId5" cstate="print"/>
          <a:srcRect l="32232" t="12978" r="12094" b="25375"/>
          <a:stretch>
            <a:fillRect/>
          </a:stretch>
        </p:blipFill>
        <p:spPr bwMode="auto">
          <a:xfrm>
            <a:off x="5292080" y="2060848"/>
            <a:ext cx="13681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7190" name="Picture 6"/>
          <p:cNvPicPr>
            <a:picLocks noChangeAspect="1" noChangeArrowheads="1"/>
          </p:cNvPicPr>
          <p:nvPr/>
        </p:nvPicPr>
        <p:blipFill>
          <a:blip r:embed="rId6" cstate="print"/>
          <a:srcRect l="35162" t="12978" r="12094" b="25375"/>
          <a:stretch>
            <a:fillRect/>
          </a:stretch>
        </p:blipFill>
        <p:spPr bwMode="auto">
          <a:xfrm>
            <a:off x="755576" y="1772816"/>
            <a:ext cx="12961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CaixaDeTexto 31"/>
          <p:cNvSpPr txBox="1"/>
          <p:nvPr/>
        </p:nvSpPr>
        <p:spPr>
          <a:xfrm>
            <a:off x="2555776" y="206084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=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716016" y="198884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+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804248" y="198884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+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347864" y="306896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rgbClr val="FF0000"/>
                </a:solidFill>
              </a:rPr>
              <a:t>Seq</a:t>
            </a:r>
            <a:r>
              <a:rPr lang="pt-BR" sz="2800" b="1" dirty="0" smtClean="0">
                <a:solidFill>
                  <a:srgbClr val="FF0000"/>
                </a:solidFill>
              </a:rPr>
              <a:t> +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364088" y="314096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rgbClr val="FF0000"/>
                </a:solidFill>
              </a:rPr>
              <a:t>Seq</a:t>
            </a:r>
            <a:r>
              <a:rPr lang="pt-BR" sz="2800" b="1" dirty="0" smtClean="0">
                <a:solidFill>
                  <a:srgbClr val="FF0000"/>
                </a:solidFill>
              </a:rPr>
              <a:t> -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7308304" y="314096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rgbClr val="FF0000"/>
                </a:solidFill>
              </a:rPr>
              <a:t>Seq</a:t>
            </a:r>
            <a:r>
              <a:rPr lang="pt-BR" sz="2800" b="1" dirty="0" smtClean="0">
                <a:solidFill>
                  <a:srgbClr val="FF0000"/>
                </a:solidFill>
              </a:rPr>
              <a:t> 0</a:t>
            </a:r>
            <a:endParaRPr lang="pt-B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9" name="Objeto 38"/>
          <p:cNvGraphicFramePr>
            <a:graphicFrameLocks noChangeAspect="1"/>
          </p:cNvGraphicFramePr>
          <p:nvPr/>
        </p:nvGraphicFramePr>
        <p:xfrm>
          <a:off x="688975" y="3657600"/>
          <a:ext cx="1657350" cy="1562100"/>
        </p:xfrm>
        <a:graphic>
          <a:graphicData uri="http://schemas.openxmlformats.org/presentationml/2006/ole">
            <p:oleObj spid="_x0000_s489474" name="Visio" r:id="rId7" imgW="1657409" imgH="1561966" progId="Visio.Drawing.11">
              <p:embed/>
            </p:oleObj>
          </a:graphicData>
        </a:graphic>
      </p:graphicFrame>
      <p:sp>
        <p:nvSpPr>
          <p:cNvPr id="41" name="Retângulo 40"/>
          <p:cNvSpPr/>
          <p:nvPr/>
        </p:nvSpPr>
        <p:spPr bwMode="auto">
          <a:xfrm>
            <a:off x="2915816" y="3717032"/>
            <a:ext cx="1656184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2" name="Objeto 41"/>
          <p:cNvGraphicFramePr>
            <a:graphicFrameLocks noChangeAspect="1"/>
          </p:cNvGraphicFramePr>
          <p:nvPr/>
        </p:nvGraphicFramePr>
        <p:xfrm>
          <a:off x="2921000" y="3729038"/>
          <a:ext cx="1657350" cy="1562100"/>
        </p:xfrm>
        <a:graphic>
          <a:graphicData uri="http://schemas.openxmlformats.org/presentationml/2006/ole">
            <p:oleObj spid="_x0000_s489475" name="Visio" r:id="rId8" imgW="1657409" imgH="1561966" progId="Visio.Drawing.11">
              <p:embed/>
            </p:oleObj>
          </a:graphicData>
        </a:graphic>
      </p:graphicFrame>
      <p:sp>
        <p:nvSpPr>
          <p:cNvPr id="43" name="Retângulo 42"/>
          <p:cNvSpPr/>
          <p:nvPr/>
        </p:nvSpPr>
        <p:spPr bwMode="auto">
          <a:xfrm>
            <a:off x="5004048" y="3717032"/>
            <a:ext cx="1656184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Retângulo 44"/>
          <p:cNvSpPr/>
          <p:nvPr/>
        </p:nvSpPr>
        <p:spPr bwMode="auto">
          <a:xfrm>
            <a:off x="7020272" y="3717032"/>
            <a:ext cx="1656184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6" name="Objeto 45"/>
          <p:cNvGraphicFramePr>
            <a:graphicFrameLocks noChangeAspect="1"/>
          </p:cNvGraphicFramePr>
          <p:nvPr/>
        </p:nvGraphicFramePr>
        <p:xfrm>
          <a:off x="7020272" y="3717032"/>
          <a:ext cx="1668463" cy="1579562"/>
        </p:xfrm>
        <a:graphic>
          <a:graphicData uri="http://schemas.openxmlformats.org/presentationml/2006/ole">
            <p:oleObj spid="_x0000_s489476" name="Visio" r:id="rId9" imgW="1669044" imgH="1580191" progId="Visio.Drawing.11">
              <p:embed/>
            </p:oleObj>
          </a:graphicData>
        </a:graphic>
      </p:graphicFrame>
      <p:sp>
        <p:nvSpPr>
          <p:cNvPr id="49" name="CaixaDeTexto 48"/>
          <p:cNvSpPr txBox="1"/>
          <p:nvPr/>
        </p:nvSpPr>
        <p:spPr>
          <a:xfrm>
            <a:off x="2411760" y="3933056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=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4572000" y="3933056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+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6660232" y="4005064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+</a:t>
            </a:r>
            <a:endParaRPr lang="pt-BR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477196" name="Object 12"/>
          <p:cNvGraphicFramePr>
            <a:graphicFrameLocks noChangeAspect="1"/>
          </p:cNvGraphicFramePr>
          <p:nvPr/>
        </p:nvGraphicFramePr>
        <p:xfrm>
          <a:off x="5213350" y="3802063"/>
          <a:ext cx="1655763" cy="1562100"/>
        </p:xfrm>
        <a:graphic>
          <a:graphicData uri="http://schemas.openxmlformats.org/presentationml/2006/ole">
            <p:oleObj spid="_x0000_s489477" name="Visio" r:id="rId10" imgW="1657409" imgH="156196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196752"/>
            <a:ext cx="8511480" cy="54726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Retângulo 39"/>
          <p:cNvSpPr/>
          <p:nvPr/>
        </p:nvSpPr>
        <p:spPr bwMode="auto">
          <a:xfrm>
            <a:off x="539552" y="1705422"/>
            <a:ext cx="1656184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28</a:t>
            </a:fld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44016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Decomposição em componentes  simétricas de sequencias positiva, negativa e zero</a:t>
            </a:r>
            <a:br>
              <a:rPr lang="pt-BR" sz="3200" b="1" i="1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2354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5364088" y="119675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rgbClr val="FF0000"/>
                </a:solidFill>
              </a:rPr>
              <a:t>Seq</a:t>
            </a:r>
            <a:r>
              <a:rPr lang="pt-BR" sz="2800" b="1" dirty="0" smtClean="0">
                <a:solidFill>
                  <a:srgbClr val="FF0000"/>
                </a:solidFill>
              </a:rPr>
              <a:t> -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7308304" y="119675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rgbClr val="FF0000"/>
                </a:solidFill>
              </a:rPr>
              <a:t>Seq</a:t>
            </a:r>
            <a:r>
              <a:rPr lang="pt-BR" sz="2800" b="1" dirty="0" smtClean="0">
                <a:solidFill>
                  <a:srgbClr val="FF0000"/>
                </a:solidFill>
              </a:rPr>
              <a:t> 0</a:t>
            </a:r>
            <a:endParaRPr lang="pt-B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9" name="Objeto 38"/>
          <p:cNvGraphicFramePr>
            <a:graphicFrameLocks noChangeAspect="1"/>
          </p:cNvGraphicFramePr>
          <p:nvPr/>
        </p:nvGraphicFramePr>
        <p:xfrm>
          <a:off x="688975" y="1712913"/>
          <a:ext cx="1657350" cy="1562100"/>
        </p:xfrm>
        <a:graphic>
          <a:graphicData uri="http://schemas.openxmlformats.org/presentationml/2006/ole">
            <p:oleObj spid="_x0000_s490498" name="Visio" r:id="rId3" imgW="1657409" imgH="1561966" progId="Visio.Drawing.11">
              <p:embed/>
            </p:oleObj>
          </a:graphicData>
        </a:graphic>
      </p:graphicFrame>
      <p:sp>
        <p:nvSpPr>
          <p:cNvPr id="41" name="Retângulo 40"/>
          <p:cNvSpPr/>
          <p:nvPr/>
        </p:nvSpPr>
        <p:spPr bwMode="auto">
          <a:xfrm>
            <a:off x="2915816" y="1772816"/>
            <a:ext cx="1656184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2" name="Objeto 41"/>
          <p:cNvGraphicFramePr>
            <a:graphicFrameLocks noChangeAspect="1"/>
          </p:cNvGraphicFramePr>
          <p:nvPr/>
        </p:nvGraphicFramePr>
        <p:xfrm>
          <a:off x="2921000" y="1785938"/>
          <a:ext cx="1657350" cy="1562100"/>
        </p:xfrm>
        <a:graphic>
          <a:graphicData uri="http://schemas.openxmlformats.org/presentationml/2006/ole">
            <p:oleObj spid="_x0000_s490499" name="Visio" r:id="rId4" imgW="1657409" imgH="1561966" progId="Visio.Drawing.11">
              <p:embed/>
            </p:oleObj>
          </a:graphicData>
        </a:graphic>
      </p:graphicFrame>
      <p:sp>
        <p:nvSpPr>
          <p:cNvPr id="43" name="Retângulo 42"/>
          <p:cNvSpPr/>
          <p:nvPr/>
        </p:nvSpPr>
        <p:spPr bwMode="auto">
          <a:xfrm>
            <a:off x="5004048" y="1772816"/>
            <a:ext cx="1656184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Retângulo 44"/>
          <p:cNvSpPr/>
          <p:nvPr/>
        </p:nvSpPr>
        <p:spPr bwMode="auto">
          <a:xfrm>
            <a:off x="7152009" y="1705422"/>
            <a:ext cx="1656184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6" name="Objeto 45"/>
          <p:cNvGraphicFramePr>
            <a:graphicFrameLocks noChangeAspect="1"/>
          </p:cNvGraphicFramePr>
          <p:nvPr/>
        </p:nvGraphicFramePr>
        <p:xfrm>
          <a:off x="7152009" y="1705422"/>
          <a:ext cx="1668463" cy="1579562"/>
        </p:xfrm>
        <a:graphic>
          <a:graphicData uri="http://schemas.openxmlformats.org/presentationml/2006/ole">
            <p:oleObj spid="_x0000_s490500" name="Visio" r:id="rId5" imgW="1669044" imgH="1580191" progId="Visio.Drawing.11">
              <p:embed/>
            </p:oleObj>
          </a:graphicData>
        </a:graphic>
      </p:graphicFrame>
      <p:sp>
        <p:nvSpPr>
          <p:cNvPr id="49" name="CaixaDeTexto 48"/>
          <p:cNvSpPr txBox="1"/>
          <p:nvPr/>
        </p:nvSpPr>
        <p:spPr>
          <a:xfrm>
            <a:off x="2411760" y="198884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=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4572000" y="198884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+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6660232" y="206084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+</a:t>
            </a:r>
            <a:endParaRPr lang="pt-BR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477196" name="Object 12"/>
          <p:cNvGraphicFramePr>
            <a:graphicFrameLocks noChangeAspect="1"/>
          </p:cNvGraphicFramePr>
          <p:nvPr/>
        </p:nvGraphicFramePr>
        <p:xfrm>
          <a:off x="5213350" y="1857375"/>
          <a:ext cx="1655763" cy="1562100"/>
        </p:xfrm>
        <a:graphic>
          <a:graphicData uri="http://schemas.openxmlformats.org/presentationml/2006/ole">
            <p:oleObj spid="_x0000_s490501" name="Visio" r:id="rId6" imgW="1657409" imgH="1561966" progId="Visio.Drawing.11">
              <p:embed/>
            </p:oleObj>
          </a:graphicData>
        </a:graphic>
      </p:graphicFrame>
      <p:sp>
        <p:nvSpPr>
          <p:cNvPr id="47" name="CaixaDeTexto 46"/>
          <p:cNvSpPr txBox="1"/>
          <p:nvPr/>
        </p:nvSpPr>
        <p:spPr>
          <a:xfrm>
            <a:off x="3203848" y="119675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rgbClr val="FF0000"/>
                </a:solidFill>
              </a:rPr>
              <a:t>Seq</a:t>
            </a:r>
            <a:r>
              <a:rPr lang="pt-BR" sz="2800" b="1" dirty="0" smtClean="0">
                <a:solidFill>
                  <a:srgbClr val="FF0000"/>
                </a:solidFill>
              </a:rPr>
              <a:t> +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4782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78214" name="Object 6"/>
          <p:cNvGraphicFramePr>
            <a:graphicFrameLocks noChangeAspect="1"/>
          </p:cNvGraphicFramePr>
          <p:nvPr/>
        </p:nvGraphicFramePr>
        <p:xfrm>
          <a:off x="967308" y="3717032"/>
          <a:ext cx="7277100" cy="2420937"/>
        </p:xfrm>
        <a:graphic>
          <a:graphicData uri="http://schemas.openxmlformats.org/presentationml/2006/ole">
            <p:oleObj spid="_x0000_s490502" name="Equation" r:id="rId7" imgW="7277040" imgH="243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764704"/>
            <a:ext cx="8511480" cy="59046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Retângulo 39"/>
          <p:cNvSpPr/>
          <p:nvPr/>
        </p:nvSpPr>
        <p:spPr bwMode="auto">
          <a:xfrm>
            <a:off x="539552" y="908720"/>
            <a:ext cx="1656184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29</a:t>
            </a:fld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44016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Decomposição em componentes  simétricas </a:t>
            </a:r>
            <a:br>
              <a:rPr lang="pt-BR" sz="3200" b="1" i="1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2354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" name="Objeto 38"/>
          <p:cNvGraphicFramePr>
            <a:graphicFrameLocks noChangeAspect="1"/>
          </p:cNvGraphicFramePr>
          <p:nvPr/>
        </p:nvGraphicFramePr>
        <p:xfrm>
          <a:off x="683568" y="908720"/>
          <a:ext cx="1668463" cy="1579562"/>
        </p:xfrm>
        <a:graphic>
          <a:graphicData uri="http://schemas.openxmlformats.org/presentationml/2006/ole">
            <p:oleObj spid="_x0000_s491522" name="Visio" r:id="rId3" imgW="1669044" imgH="1580191" progId="Visio.Drawing.11">
              <p:embed/>
            </p:oleObj>
          </a:graphicData>
        </a:graphic>
      </p:graphicFrame>
      <p:sp>
        <p:nvSpPr>
          <p:cNvPr id="41" name="Retângulo 40"/>
          <p:cNvSpPr/>
          <p:nvPr/>
        </p:nvSpPr>
        <p:spPr bwMode="auto">
          <a:xfrm>
            <a:off x="2915816" y="976114"/>
            <a:ext cx="1656184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2" name="Objeto 41"/>
          <p:cNvGraphicFramePr>
            <a:graphicFrameLocks noChangeAspect="1"/>
          </p:cNvGraphicFramePr>
          <p:nvPr/>
        </p:nvGraphicFramePr>
        <p:xfrm>
          <a:off x="2915816" y="980728"/>
          <a:ext cx="1668463" cy="1579562"/>
        </p:xfrm>
        <a:graphic>
          <a:graphicData uri="http://schemas.openxmlformats.org/presentationml/2006/ole">
            <p:oleObj spid="_x0000_s491523" name="Visio" r:id="rId4" imgW="1669044" imgH="1580191" progId="Visio.Drawing.11">
              <p:embed/>
            </p:oleObj>
          </a:graphicData>
        </a:graphic>
      </p:graphicFrame>
      <p:sp>
        <p:nvSpPr>
          <p:cNvPr id="43" name="Retângulo 42"/>
          <p:cNvSpPr/>
          <p:nvPr/>
        </p:nvSpPr>
        <p:spPr bwMode="auto">
          <a:xfrm>
            <a:off x="5004048" y="976114"/>
            <a:ext cx="1656184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Retângulo 44"/>
          <p:cNvSpPr/>
          <p:nvPr/>
        </p:nvSpPr>
        <p:spPr bwMode="auto">
          <a:xfrm>
            <a:off x="7152009" y="908720"/>
            <a:ext cx="1656184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6" name="Objeto 45"/>
          <p:cNvGraphicFramePr>
            <a:graphicFrameLocks noChangeAspect="1"/>
          </p:cNvGraphicFramePr>
          <p:nvPr/>
        </p:nvGraphicFramePr>
        <p:xfrm>
          <a:off x="7152009" y="908720"/>
          <a:ext cx="1668463" cy="1579562"/>
        </p:xfrm>
        <a:graphic>
          <a:graphicData uri="http://schemas.openxmlformats.org/presentationml/2006/ole">
            <p:oleObj spid="_x0000_s491524" name="Visio" r:id="rId5" imgW="1669044" imgH="1580191" progId="Visio.Drawing.11">
              <p:embed/>
            </p:oleObj>
          </a:graphicData>
        </a:graphic>
      </p:graphicFrame>
      <p:sp>
        <p:nvSpPr>
          <p:cNvPr id="49" name="CaixaDeTexto 48"/>
          <p:cNvSpPr txBox="1"/>
          <p:nvPr/>
        </p:nvSpPr>
        <p:spPr>
          <a:xfrm>
            <a:off x="2411760" y="119213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=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4572000" y="119213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+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6660232" y="1264146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+</a:t>
            </a:r>
            <a:endParaRPr lang="pt-BR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477196" name="Object 12"/>
          <p:cNvGraphicFramePr>
            <a:graphicFrameLocks noChangeAspect="1"/>
          </p:cNvGraphicFramePr>
          <p:nvPr/>
        </p:nvGraphicFramePr>
        <p:xfrm>
          <a:off x="5207794" y="1052735"/>
          <a:ext cx="1668462" cy="1579563"/>
        </p:xfrm>
        <a:graphic>
          <a:graphicData uri="http://schemas.openxmlformats.org/presentationml/2006/ole">
            <p:oleObj spid="_x0000_s491525" name="Visio" r:id="rId6" imgW="1668960" imgH="1580040" progId="Visio.Drawing.11">
              <p:embed/>
            </p:oleObj>
          </a:graphicData>
        </a:graphic>
      </p:graphicFrame>
      <p:sp>
        <p:nvSpPr>
          <p:cNvPr id="4782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78214" name="Object 6"/>
          <p:cNvGraphicFramePr>
            <a:graphicFrameLocks noChangeAspect="1"/>
          </p:cNvGraphicFramePr>
          <p:nvPr/>
        </p:nvGraphicFramePr>
        <p:xfrm>
          <a:off x="2012528" y="2564904"/>
          <a:ext cx="5511800" cy="1828800"/>
        </p:xfrm>
        <a:graphic>
          <a:graphicData uri="http://schemas.openxmlformats.org/presentationml/2006/ole">
            <p:oleObj spid="_x0000_s491526" name="Equation" r:id="rId7" imgW="5511600" imgH="1841400" progId="Equation.DSMT4">
              <p:embed/>
            </p:oleObj>
          </a:graphicData>
        </a:graphic>
      </p:graphicFrame>
      <p:graphicFrame>
        <p:nvGraphicFramePr>
          <p:cNvPr id="483335" name="Object 6"/>
          <p:cNvGraphicFramePr>
            <a:graphicFrameLocks noChangeAspect="1"/>
          </p:cNvGraphicFramePr>
          <p:nvPr/>
        </p:nvGraphicFramePr>
        <p:xfrm>
          <a:off x="1243013" y="4624536"/>
          <a:ext cx="6553200" cy="1828800"/>
        </p:xfrm>
        <a:graphic>
          <a:graphicData uri="http://schemas.openxmlformats.org/presentationml/2006/ole">
            <p:oleObj spid="_x0000_s491527" name="Equation" r:id="rId8" imgW="6553080" imgH="1841400" progId="Equation.DSMT4">
              <p:embed/>
            </p:oleObj>
          </a:graphicData>
        </a:graphic>
      </p:graphicFrame>
      <p:sp>
        <p:nvSpPr>
          <p:cNvPr id="53" name="Retângulo 52"/>
          <p:cNvSpPr/>
          <p:nvPr/>
        </p:nvSpPr>
        <p:spPr bwMode="auto">
          <a:xfrm>
            <a:off x="0" y="3789040"/>
            <a:ext cx="1656184" cy="57606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83336" name="Object 6"/>
          <p:cNvGraphicFramePr>
            <a:graphicFrameLocks noChangeAspect="1"/>
          </p:cNvGraphicFramePr>
          <p:nvPr/>
        </p:nvGraphicFramePr>
        <p:xfrm>
          <a:off x="179512" y="3933056"/>
          <a:ext cx="1290166" cy="420117"/>
        </p:xfrm>
        <a:graphic>
          <a:graphicData uri="http://schemas.openxmlformats.org/presentationml/2006/ole">
            <p:oleObj spid="_x0000_s491528" name="Equation" r:id="rId9" imgW="1511280" imgH="495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155" grpId="0"/>
      <p:bldP spid="187561" grpId="0"/>
      <p:bldP spid="436226" grpId="0"/>
      <p:bldP spid="437254" grpId="0"/>
      <p:bldP spid="437255" grpId="0"/>
      <p:bldP spid="439303" grpId="0"/>
      <p:bldP spid="440327" grpId="0"/>
      <p:bldP spid="441351" grpId="0"/>
      <p:bldP spid="444418" grpId="0"/>
      <p:bldP spid="445444" grpId="0"/>
      <p:bldP spid="446468" grpId="0"/>
      <p:bldP spid="446472" grpId="0"/>
      <p:bldP spid="454661" grpId="0"/>
      <p:bldP spid="454663" grpId="0"/>
      <p:bldP spid="454665" grpId="0"/>
      <p:bldP spid="454667" grpId="0"/>
      <p:bldP spid="455687" grpId="0"/>
      <p:bldP spid="455689" grpId="0"/>
      <p:bldP spid="457730" grpId="0"/>
      <p:bldP spid="458756" grpId="0"/>
      <p:bldP spid="41" grpId="0" animBg="1"/>
      <p:bldP spid="43" grpId="0" animBg="1"/>
      <p:bldP spid="45" grpId="0" animBg="1"/>
      <p:bldP spid="49" grpId="0"/>
      <p:bldP spid="50" grpId="0"/>
      <p:bldP spid="51" grpId="0"/>
      <p:bldP spid="478215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Tópicos da 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Universidade de </a:t>
            </a:r>
            <a:r>
              <a:rPr lang="pt-BR" dirty="0" err="1" smtClean="0"/>
              <a:t>Sao</a:t>
            </a:r>
            <a:r>
              <a:rPr lang="pt-BR" dirty="0" smtClean="0"/>
              <a:t> Paulo / Lab. de Eletrônica de Potência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764704"/>
            <a:ext cx="8511480" cy="59046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30</a:t>
            </a:fld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44016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Decomposição em componentes  simétricas </a:t>
            </a:r>
            <a:br>
              <a:rPr lang="pt-BR" sz="3200" b="1" i="1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2354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82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83335" name="Object 6"/>
          <p:cNvGraphicFramePr>
            <a:graphicFrameLocks noChangeAspect="1"/>
          </p:cNvGraphicFramePr>
          <p:nvPr/>
        </p:nvGraphicFramePr>
        <p:xfrm>
          <a:off x="2051720" y="836712"/>
          <a:ext cx="6553200" cy="1828800"/>
        </p:xfrm>
        <a:graphic>
          <a:graphicData uri="http://schemas.openxmlformats.org/presentationml/2006/ole">
            <p:oleObj spid="_x0000_s492546" name="Equation" r:id="rId3" imgW="6553080" imgH="1841400" progId="Equation.DSMT4">
              <p:embed/>
            </p:oleObj>
          </a:graphicData>
        </a:graphic>
      </p:graphicFrame>
      <p:sp>
        <p:nvSpPr>
          <p:cNvPr id="53" name="Retângulo 52"/>
          <p:cNvSpPr/>
          <p:nvPr/>
        </p:nvSpPr>
        <p:spPr bwMode="auto">
          <a:xfrm>
            <a:off x="0" y="865312"/>
            <a:ext cx="1656184" cy="57606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83336" name="Object 6"/>
          <p:cNvGraphicFramePr>
            <a:graphicFrameLocks noChangeAspect="1"/>
          </p:cNvGraphicFramePr>
          <p:nvPr/>
        </p:nvGraphicFramePr>
        <p:xfrm>
          <a:off x="179512" y="1009328"/>
          <a:ext cx="1290166" cy="420117"/>
        </p:xfrm>
        <a:graphic>
          <a:graphicData uri="http://schemas.openxmlformats.org/presentationml/2006/ole">
            <p:oleObj spid="_x0000_s492547" name="Equation" r:id="rId4" imgW="1511280" imgH="495000" progId="Equation.DSMT4">
              <p:embed/>
            </p:oleObj>
          </a:graphicData>
        </a:graphic>
      </p:graphicFrame>
      <p:graphicFrame>
        <p:nvGraphicFramePr>
          <p:cNvPr id="484361" name="Object 6"/>
          <p:cNvGraphicFramePr>
            <a:graphicFrameLocks noChangeAspect="1"/>
          </p:cNvGraphicFramePr>
          <p:nvPr/>
        </p:nvGraphicFramePr>
        <p:xfrm>
          <a:off x="2699792" y="2780928"/>
          <a:ext cx="4826000" cy="1828800"/>
        </p:xfrm>
        <a:graphic>
          <a:graphicData uri="http://schemas.openxmlformats.org/presentationml/2006/ole">
            <p:oleObj spid="_x0000_s492548" name="Equation" r:id="rId5" imgW="4825800" imgH="1841400" progId="Equation.DSMT4">
              <p:embed/>
            </p:oleObj>
          </a:graphicData>
        </a:graphic>
      </p:graphicFrame>
      <p:graphicFrame>
        <p:nvGraphicFramePr>
          <p:cNvPr id="484364" name="Object 6"/>
          <p:cNvGraphicFramePr>
            <a:graphicFrameLocks noChangeAspect="1"/>
          </p:cNvGraphicFramePr>
          <p:nvPr/>
        </p:nvGraphicFramePr>
        <p:xfrm>
          <a:off x="539552" y="4797152"/>
          <a:ext cx="1803400" cy="1828800"/>
        </p:xfrm>
        <a:graphic>
          <a:graphicData uri="http://schemas.openxmlformats.org/presentationml/2006/ole">
            <p:oleObj spid="_x0000_s492550" name="Equation" r:id="rId6" imgW="1803240" imgH="1841400" progId="Equation.DSMT4">
              <p:embed/>
            </p:oleObj>
          </a:graphicData>
        </a:graphic>
      </p:graphicFrame>
      <p:sp>
        <p:nvSpPr>
          <p:cNvPr id="47" name="Seta para a direita 46"/>
          <p:cNvSpPr/>
          <p:nvPr/>
        </p:nvSpPr>
        <p:spPr bwMode="auto">
          <a:xfrm>
            <a:off x="2195736" y="5445224"/>
            <a:ext cx="720080" cy="50405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Retângulo 47"/>
          <p:cNvSpPr/>
          <p:nvPr/>
        </p:nvSpPr>
        <p:spPr bwMode="auto">
          <a:xfrm>
            <a:off x="3203848" y="4797152"/>
            <a:ext cx="4752528" cy="187220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84363" name="Object 6"/>
          <p:cNvGraphicFramePr>
            <a:graphicFrameLocks noChangeAspect="1"/>
          </p:cNvGraphicFramePr>
          <p:nvPr/>
        </p:nvGraphicFramePr>
        <p:xfrm>
          <a:off x="3359150" y="4797425"/>
          <a:ext cx="4800600" cy="1828800"/>
        </p:xfrm>
        <a:graphic>
          <a:graphicData uri="http://schemas.openxmlformats.org/presentationml/2006/ole">
            <p:oleObj spid="_x0000_s492549" name="Equation" r:id="rId7" imgW="4800600" imgH="1841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7" grpId="0" animBg="1"/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764704"/>
            <a:ext cx="8511480" cy="59046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500192"/>
            <a:ext cx="1905000" cy="457200"/>
          </a:xfrm>
        </p:spPr>
        <p:txBody>
          <a:bodyPr/>
          <a:lstStyle/>
          <a:p>
            <a:fld id="{033B2060-A330-4F0B-881E-3BF0A27B829F}" type="slidenum">
              <a:rPr lang="pt-BR"/>
              <a:pPr/>
              <a:t>31</a:t>
            </a:fld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44016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Decomposição em componentes  simétricas </a:t>
            </a:r>
            <a:br>
              <a:rPr lang="pt-BR" sz="3200" b="1" i="1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2354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82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" name="Retângulo 47"/>
          <p:cNvSpPr/>
          <p:nvPr/>
        </p:nvSpPr>
        <p:spPr bwMode="auto">
          <a:xfrm>
            <a:off x="1187624" y="1268760"/>
            <a:ext cx="6768752" cy="187220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84363" name="Object 6"/>
          <p:cNvGraphicFramePr>
            <a:graphicFrameLocks noChangeAspect="1"/>
          </p:cNvGraphicFramePr>
          <p:nvPr/>
        </p:nvGraphicFramePr>
        <p:xfrm>
          <a:off x="1631950" y="1268413"/>
          <a:ext cx="6172200" cy="1828800"/>
        </p:xfrm>
        <a:graphic>
          <a:graphicData uri="http://schemas.openxmlformats.org/presentationml/2006/ole">
            <p:oleObj spid="_x0000_s493570" name="Equation" r:id="rId3" imgW="6172200" imgH="1841400" progId="Equation.DSMT4">
              <p:embed/>
            </p:oleObj>
          </a:graphicData>
        </a:graphic>
      </p:graphicFrame>
      <p:sp>
        <p:nvSpPr>
          <p:cNvPr id="33" name="Retângulo 32"/>
          <p:cNvSpPr/>
          <p:nvPr/>
        </p:nvSpPr>
        <p:spPr bwMode="auto">
          <a:xfrm>
            <a:off x="1331640" y="4112840"/>
            <a:ext cx="6768752" cy="187220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1452563" y="4113213"/>
          <a:ext cx="6819900" cy="1828800"/>
        </p:xfrm>
        <a:graphic>
          <a:graphicData uri="http://schemas.openxmlformats.org/presentationml/2006/ole">
            <p:oleObj spid="_x0000_s493571" name="Equation" r:id="rId4" imgW="6819840" imgH="1841400" progId="Equation.DSMT4">
              <p:embed/>
            </p:oleObj>
          </a:graphicData>
        </a:graphic>
      </p:graphicFrame>
      <p:sp>
        <p:nvSpPr>
          <p:cNvPr id="35" name="CaixaDeTexto 34"/>
          <p:cNvSpPr txBox="1"/>
          <p:nvPr/>
        </p:nvSpPr>
        <p:spPr>
          <a:xfrm>
            <a:off x="1691680" y="328498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Decomposição ( </a:t>
            </a:r>
            <a:r>
              <a:rPr lang="pt-BR" dirty="0" err="1" smtClean="0"/>
              <a:t>Fortscue</a:t>
            </a:r>
            <a:r>
              <a:rPr lang="pt-BR" dirty="0" smtClean="0"/>
              <a:t>)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32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268760"/>
            <a:ext cx="8511480" cy="54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00811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LG para Tensões harmônicas (correntes) simétricas de sequencia positiva.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tângulo 17"/>
          <p:cNvSpPr/>
          <p:nvPr/>
        </p:nvSpPr>
        <p:spPr bwMode="auto">
          <a:xfrm>
            <a:off x="395536" y="4941168"/>
            <a:ext cx="3888432" cy="15121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464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5962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539552" y="5013176"/>
          <a:ext cx="3737391" cy="1368152"/>
        </p:xfrm>
        <a:graphic>
          <a:graphicData uri="http://schemas.openxmlformats.org/presentationml/2006/ole">
            <p:oleObj spid="_x0000_s446471" name="Equation" r:id="rId4" imgW="2133600" imgH="787400" progId="Equation.DSMT4">
              <p:embed/>
            </p:oleObj>
          </a:graphicData>
        </a:graphic>
      </p:graphicFrame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tângulo 26"/>
          <p:cNvSpPr/>
          <p:nvPr/>
        </p:nvSpPr>
        <p:spPr bwMode="auto">
          <a:xfrm>
            <a:off x="4427984" y="4941168"/>
            <a:ext cx="4248472" cy="15121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4455720" y="4941168"/>
          <a:ext cx="4257081" cy="1512168"/>
        </p:xfrm>
        <a:graphic>
          <a:graphicData uri="http://schemas.openxmlformats.org/presentationml/2006/ole">
            <p:oleObj spid="_x0000_s446473" name="Equation" r:id="rId5" imgW="2463480" imgH="888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33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268760"/>
            <a:ext cx="8511480" cy="54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00811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LG para Tensões harmônicas (correntes) simétricas de sequencia positiva.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tângulo 17"/>
          <p:cNvSpPr/>
          <p:nvPr/>
        </p:nvSpPr>
        <p:spPr bwMode="auto">
          <a:xfrm>
            <a:off x="2195736" y="1340768"/>
            <a:ext cx="6264696" cy="16561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tângulo 19"/>
          <p:cNvSpPr/>
          <p:nvPr/>
        </p:nvSpPr>
        <p:spPr bwMode="auto">
          <a:xfrm>
            <a:off x="539552" y="3068960"/>
            <a:ext cx="4824536" cy="15121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4660" name="Object 4"/>
          <p:cNvGraphicFramePr>
            <a:graphicFrameLocks noChangeAspect="1"/>
          </p:cNvGraphicFramePr>
          <p:nvPr/>
        </p:nvGraphicFramePr>
        <p:xfrm>
          <a:off x="2339752" y="1412776"/>
          <a:ext cx="5947862" cy="1512168"/>
        </p:xfrm>
        <a:graphic>
          <a:graphicData uri="http://schemas.openxmlformats.org/presentationml/2006/ole">
            <p:oleObj spid="_x0000_s454660" name="Equation" r:id="rId3" imgW="3378200" imgH="863600" progId="Equation.DSMT4">
              <p:embed/>
            </p:oleObj>
          </a:graphicData>
        </a:graphic>
      </p:graphicFrame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4662" name="Object 6"/>
          <p:cNvGraphicFramePr>
            <a:graphicFrameLocks noChangeAspect="1"/>
          </p:cNvGraphicFramePr>
          <p:nvPr/>
        </p:nvGraphicFramePr>
        <p:xfrm>
          <a:off x="683567" y="3068960"/>
          <a:ext cx="4388975" cy="1512168"/>
        </p:xfrm>
        <a:graphic>
          <a:graphicData uri="http://schemas.openxmlformats.org/presentationml/2006/ole">
            <p:oleObj spid="_x0000_s454662" name="Equation" r:id="rId4" imgW="2273300" imgH="787400" progId="Equation.DSMT4">
              <p:embed/>
            </p:oleObj>
          </a:graphicData>
        </a:graphic>
      </p:graphicFrame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tângulo 27"/>
          <p:cNvSpPr/>
          <p:nvPr/>
        </p:nvSpPr>
        <p:spPr bwMode="auto">
          <a:xfrm>
            <a:off x="5868144" y="3573016"/>
            <a:ext cx="1647800" cy="71169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54664" name="Object 8"/>
          <p:cNvGraphicFramePr>
            <a:graphicFrameLocks noChangeAspect="1"/>
          </p:cNvGraphicFramePr>
          <p:nvPr/>
        </p:nvGraphicFramePr>
        <p:xfrm>
          <a:off x="6084168" y="3717032"/>
          <a:ext cx="1330708" cy="432048"/>
        </p:xfrm>
        <a:graphic>
          <a:graphicData uri="http://schemas.openxmlformats.org/presentationml/2006/ole">
            <p:oleObj spid="_x0000_s454664" name="Equation" r:id="rId5" imgW="736600" imgH="241300" progId="Equation.DSMT4">
              <p:embed/>
            </p:oleObj>
          </a:graphicData>
        </a:graphic>
      </p:graphicFrame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" name="Retângulo 30"/>
          <p:cNvSpPr/>
          <p:nvPr/>
        </p:nvSpPr>
        <p:spPr bwMode="auto">
          <a:xfrm>
            <a:off x="5292080" y="4437112"/>
            <a:ext cx="3672408" cy="20882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54666" name="Object 10"/>
          <p:cNvGraphicFramePr>
            <a:graphicFrameLocks noChangeAspect="1"/>
          </p:cNvGraphicFramePr>
          <p:nvPr/>
        </p:nvGraphicFramePr>
        <p:xfrm>
          <a:off x="5344818" y="4437112"/>
          <a:ext cx="3547662" cy="2171414"/>
        </p:xfrm>
        <a:graphic>
          <a:graphicData uri="http://schemas.openxmlformats.org/presentationml/2006/ole">
            <p:oleObj spid="_x0000_s454666" name="Equation" r:id="rId6" imgW="2209800" imgH="1346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34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268760"/>
            <a:ext cx="8511480" cy="54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00811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LG para Tensões harmônicas (correntes) simétricas de sequencia positiva.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tângulo 17"/>
          <p:cNvSpPr/>
          <p:nvPr/>
        </p:nvSpPr>
        <p:spPr bwMode="auto">
          <a:xfrm>
            <a:off x="539552" y="1340768"/>
            <a:ext cx="7920880" cy="216024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tângulo 19"/>
          <p:cNvSpPr/>
          <p:nvPr/>
        </p:nvSpPr>
        <p:spPr bwMode="auto">
          <a:xfrm>
            <a:off x="1115616" y="4509120"/>
            <a:ext cx="7704856" cy="115212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5686" name="Object 6"/>
          <p:cNvGraphicFramePr>
            <a:graphicFrameLocks noChangeAspect="1"/>
          </p:cNvGraphicFramePr>
          <p:nvPr/>
        </p:nvGraphicFramePr>
        <p:xfrm>
          <a:off x="1050747" y="1340768"/>
          <a:ext cx="7337677" cy="2160240"/>
        </p:xfrm>
        <a:graphic>
          <a:graphicData uri="http://schemas.openxmlformats.org/presentationml/2006/ole">
            <p:oleObj spid="_x0000_s455686" name="Equation" r:id="rId3" imgW="3911600" imgH="1143000" progId="Equation.DSMT4">
              <p:embed/>
            </p:oleObj>
          </a:graphicData>
        </a:graphic>
      </p:graphicFrame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5688" name="Object 8"/>
          <p:cNvGraphicFramePr>
            <a:graphicFrameLocks noChangeAspect="1"/>
          </p:cNvGraphicFramePr>
          <p:nvPr/>
        </p:nvGraphicFramePr>
        <p:xfrm>
          <a:off x="1187623" y="4653136"/>
          <a:ext cx="7488833" cy="720080"/>
        </p:xfrm>
        <a:graphic>
          <a:graphicData uri="http://schemas.openxmlformats.org/presentationml/2006/ole">
            <p:oleObj spid="_x0000_s455688" name="Equation" r:id="rId4" imgW="2971800" imgH="279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35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268760"/>
            <a:ext cx="8511480" cy="54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00811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LG para Tensões harmônicas (correntes) simétricas de sequencia positiva.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56708" name="Picture 4" descr="senos trifasicos"/>
          <p:cNvPicPr>
            <a:picLocks noChangeAspect="1" noChangeArrowheads="1"/>
          </p:cNvPicPr>
          <p:nvPr/>
        </p:nvPicPr>
        <p:blipFill>
          <a:blip r:embed="rId2" cstate="print"/>
          <a:srcRect t="5821" b="10638"/>
          <a:stretch>
            <a:fillRect/>
          </a:stretch>
        </p:blipFill>
        <p:spPr bwMode="auto">
          <a:xfrm>
            <a:off x="467544" y="1354708"/>
            <a:ext cx="4111625" cy="171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09" name="Picture 5" descr="lg seq pos pb"/>
          <p:cNvPicPr>
            <a:picLocks noChangeAspect="1" noChangeArrowheads="1"/>
          </p:cNvPicPr>
          <p:nvPr/>
        </p:nvPicPr>
        <p:blipFill>
          <a:blip r:embed="rId3" cstate="print"/>
          <a:srcRect l="4994" t="2534" r="1276" b="2512"/>
          <a:stretch>
            <a:fillRect/>
          </a:stretch>
        </p:blipFill>
        <p:spPr bwMode="auto">
          <a:xfrm>
            <a:off x="2211048" y="3140968"/>
            <a:ext cx="66488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36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484784"/>
            <a:ext cx="8511480" cy="46805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00811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LG para Tensões harmônicas (correntes) simétricas de sequencia positiva</a:t>
            </a:r>
            <a:br>
              <a:rPr lang="pt-BR" sz="3200" b="1" i="1" dirty="0" smtClean="0"/>
            </a:br>
            <a:r>
              <a:rPr lang="pt-BR" sz="3200" b="1" i="1" dirty="0" smtClean="0"/>
              <a:t>sistema </a:t>
            </a:r>
            <a:r>
              <a:rPr lang="pt-BR" sz="3200" b="1" i="1" dirty="0" err="1" smtClean="0"/>
              <a:t>d’q</a:t>
            </a:r>
            <a:r>
              <a:rPr lang="pt-BR" sz="3200" b="1" i="1" dirty="0" smtClean="0"/>
              <a:t>’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tângulo 26"/>
          <p:cNvSpPr/>
          <p:nvPr/>
        </p:nvSpPr>
        <p:spPr bwMode="auto">
          <a:xfrm>
            <a:off x="755576" y="1772816"/>
            <a:ext cx="7992888" cy="10801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57729" name="Object 1"/>
          <p:cNvGraphicFramePr>
            <a:graphicFrameLocks noChangeAspect="1"/>
          </p:cNvGraphicFramePr>
          <p:nvPr/>
        </p:nvGraphicFramePr>
        <p:xfrm>
          <a:off x="971600" y="1988840"/>
          <a:ext cx="7755262" cy="648072"/>
        </p:xfrm>
        <a:graphic>
          <a:graphicData uri="http://schemas.openxmlformats.org/presentationml/2006/ole">
            <p:oleObj spid="_x0000_s457729" name="Equation" r:id="rId3" imgW="3429000" imgH="279400" progId="Equation.DSMT4">
              <p:embed/>
            </p:oleObj>
          </a:graphicData>
        </a:graphic>
      </p:graphicFrame>
      <p:sp>
        <p:nvSpPr>
          <p:cNvPr id="29" name="Retângulo 28"/>
          <p:cNvSpPr/>
          <p:nvPr/>
        </p:nvSpPr>
        <p:spPr bwMode="auto">
          <a:xfrm>
            <a:off x="539552" y="3212976"/>
            <a:ext cx="7992888" cy="280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57731" name="Picture 3" descr="fig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429000"/>
            <a:ext cx="645326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37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196752"/>
            <a:ext cx="8511480" cy="54726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792088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LG para Tensões harmônicas (correntes) simétricas de sequencia negativa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tângulo 26"/>
          <p:cNvSpPr/>
          <p:nvPr/>
        </p:nvSpPr>
        <p:spPr bwMode="auto">
          <a:xfrm>
            <a:off x="467544" y="1268760"/>
            <a:ext cx="5328592" cy="172819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8755" name="Object 3"/>
          <p:cNvGraphicFramePr>
            <a:graphicFrameLocks noChangeAspect="1"/>
          </p:cNvGraphicFramePr>
          <p:nvPr/>
        </p:nvGraphicFramePr>
        <p:xfrm>
          <a:off x="1043607" y="1412776"/>
          <a:ext cx="4176465" cy="1615425"/>
        </p:xfrm>
        <a:graphic>
          <a:graphicData uri="http://schemas.openxmlformats.org/presentationml/2006/ole">
            <p:oleObj spid="_x0000_s474114" name="Equation" r:id="rId3" imgW="2032000" imgH="787400" progId="Equation.DSMT4">
              <p:embed/>
            </p:oleObj>
          </a:graphicData>
        </a:graphic>
      </p:graphicFrame>
      <p:pic>
        <p:nvPicPr>
          <p:cNvPr id="458757" name="Picture 5" descr="lg seq neg pb"/>
          <p:cNvPicPr>
            <a:picLocks noChangeAspect="1" noChangeArrowheads="1"/>
          </p:cNvPicPr>
          <p:nvPr/>
        </p:nvPicPr>
        <p:blipFill>
          <a:blip r:embed="rId4" cstate="print"/>
          <a:srcRect l="25024" t="2011" r="17320" b="9348"/>
          <a:stretch>
            <a:fillRect/>
          </a:stretch>
        </p:blipFill>
        <p:spPr bwMode="auto">
          <a:xfrm>
            <a:off x="4283968" y="2996952"/>
            <a:ext cx="4464496" cy="366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38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484784"/>
            <a:ext cx="8511480" cy="46805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00811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LG para Tensões harmônicas (correntes) simétricas de sequencia negativa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tângulo 26"/>
          <p:cNvSpPr/>
          <p:nvPr/>
        </p:nvSpPr>
        <p:spPr bwMode="auto">
          <a:xfrm>
            <a:off x="323528" y="1772816"/>
            <a:ext cx="7992888" cy="86409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tângulo 28"/>
          <p:cNvSpPr/>
          <p:nvPr/>
        </p:nvSpPr>
        <p:spPr bwMode="auto">
          <a:xfrm>
            <a:off x="539552" y="3212976"/>
            <a:ext cx="7992888" cy="280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0803" name="Object 3"/>
          <p:cNvGraphicFramePr>
            <a:graphicFrameLocks noChangeAspect="1"/>
          </p:cNvGraphicFramePr>
          <p:nvPr/>
        </p:nvGraphicFramePr>
        <p:xfrm>
          <a:off x="611560" y="1772816"/>
          <a:ext cx="8144105" cy="648072"/>
        </p:xfrm>
        <a:graphic>
          <a:graphicData uri="http://schemas.openxmlformats.org/presentationml/2006/ole">
            <p:oleObj spid="_x0000_s460803" name="Equation" r:id="rId3" imgW="3568700" imgH="279400" progId="Equation.DSMT4">
              <p:embed/>
            </p:oleObj>
          </a:graphicData>
        </a:graphic>
      </p:graphicFrame>
      <p:pic>
        <p:nvPicPr>
          <p:cNvPr id="460805" name="Picture 5" descr="fig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5611" y="3356992"/>
            <a:ext cx="668277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39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484784"/>
            <a:ext cx="8511480" cy="46805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00811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LG para Tensões (correntes) não balanceadas.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17951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tângulo 26"/>
          <p:cNvSpPr/>
          <p:nvPr/>
        </p:nvSpPr>
        <p:spPr bwMode="auto">
          <a:xfrm>
            <a:off x="611560" y="1772816"/>
            <a:ext cx="8136904" cy="28803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1827" name="Object 3"/>
          <p:cNvGraphicFramePr>
            <a:graphicFrameLocks noChangeAspect="1"/>
          </p:cNvGraphicFramePr>
          <p:nvPr/>
        </p:nvGraphicFramePr>
        <p:xfrm>
          <a:off x="755576" y="1844824"/>
          <a:ext cx="7956586" cy="2520280"/>
        </p:xfrm>
        <a:graphic>
          <a:graphicData uri="http://schemas.openxmlformats.org/presentationml/2006/ole">
            <p:oleObj spid="_x0000_s461827" name="Equation" r:id="rId3" imgW="3657600" imgH="1143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4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1000" y="1143000"/>
            <a:ext cx="82296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4800" dirty="0" smtClean="0"/>
              <a:t>Vetor Espacial no plano</a:t>
            </a:r>
            <a:endParaRPr lang="pt-BR" dirty="0"/>
          </a:p>
        </p:txBody>
      </p:sp>
      <p:sp>
        <p:nvSpPr>
          <p:cNvPr id="49278" name="Rectangle 126"/>
          <p:cNvSpPr>
            <a:spLocks noChangeArrowheads="1"/>
          </p:cNvSpPr>
          <p:nvPr/>
        </p:nvSpPr>
        <p:spPr bwMode="auto">
          <a:xfrm>
            <a:off x="2667000" y="1295400"/>
            <a:ext cx="1600200" cy="2819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187558" name="Picture 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268760"/>
            <a:ext cx="4680520" cy="28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CaixaDeTexto 125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0-vetores</a:t>
            </a:r>
            <a:endParaRPr lang="pt-BR" sz="2400" dirty="0"/>
          </a:p>
        </p:txBody>
      </p:sp>
      <p:pic>
        <p:nvPicPr>
          <p:cNvPr id="187559" name="Picture 167" descr="vetor abc pl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08920"/>
            <a:ext cx="3024336" cy="334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4" name="Retângulo 273"/>
          <p:cNvSpPr/>
          <p:nvPr/>
        </p:nvSpPr>
        <p:spPr bwMode="auto">
          <a:xfrm>
            <a:off x="611560" y="4221088"/>
            <a:ext cx="4752528" cy="122413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87560" name="Object 168"/>
          <p:cNvGraphicFramePr>
            <a:graphicFrameLocks noChangeAspect="1"/>
          </p:cNvGraphicFramePr>
          <p:nvPr/>
        </p:nvGraphicFramePr>
        <p:xfrm>
          <a:off x="755576" y="4365104"/>
          <a:ext cx="4567364" cy="864096"/>
        </p:xfrm>
        <a:graphic>
          <a:graphicData uri="http://schemas.openxmlformats.org/presentationml/2006/ole">
            <p:oleObj spid="_x0000_s187560" name="Equation" r:id="rId5" imgW="2133600" imgH="393700" progId="Equation.DSMT4">
              <p:embed/>
            </p:oleObj>
          </a:graphicData>
        </a:graphic>
      </p:graphicFrame>
      <p:sp>
        <p:nvSpPr>
          <p:cNvPr id="49279" name="AutoShape 127"/>
          <p:cNvSpPr>
            <a:spLocks noChangeArrowheads="1"/>
          </p:cNvSpPr>
          <p:nvPr/>
        </p:nvSpPr>
        <p:spPr bwMode="auto">
          <a:xfrm rot="3049460">
            <a:off x="1873338" y="3718137"/>
            <a:ext cx="1148947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" name="AutoShape 127"/>
          <p:cNvSpPr>
            <a:spLocks noChangeArrowheads="1"/>
          </p:cNvSpPr>
          <p:nvPr/>
        </p:nvSpPr>
        <p:spPr bwMode="auto">
          <a:xfrm rot="19975228">
            <a:off x="5365270" y="4540262"/>
            <a:ext cx="563282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40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484784"/>
            <a:ext cx="8511480" cy="46805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00811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LG para Tensões (correntes) não balanceadas.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17951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62851" name="Picture 3" descr="lg desbalanco t0 p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54374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41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908720"/>
            <a:ext cx="8511480" cy="576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35496" y="188640"/>
            <a:ext cx="8458200" cy="100811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LG para Tensões (correntes) não balanceadas.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17951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63874" name="Picture 2" descr="lg desbalanco p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031" y="980728"/>
            <a:ext cx="650734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42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2204864"/>
            <a:ext cx="8511480" cy="44644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35496" y="764704"/>
            <a:ext cx="8458200" cy="100811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LG para Tensões (correntes) não balanceadas.</a:t>
            </a:r>
            <a:br>
              <a:rPr lang="pt-BR" sz="3200" b="1" i="1" dirty="0" smtClean="0"/>
            </a:br>
            <a:r>
              <a:rPr lang="pt-BR" sz="3200" b="1" i="1" dirty="0" smtClean="0"/>
              <a:t/>
            </a:r>
            <a:br>
              <a:rPr lang="pt-BR" sz="3200" b="1" i="1" dirty="0" smtClean="0"/>
            </a:br>
            <a:r>
              <a:rPr lang="pt-BR" sz="3200" dirty="0" smtClean="0"/>
              <a:t>Vetor Espacial da Corrente de Carga monofásica conectada entre as fases </a:t>
            </a:r>
            <a:r>
              <a:rPr lang="pt-BR" sz="3200" i="1" dirty="0" smtClean="0"/>
              <a:t>a</a:t>
            </a:r>
            <a:r>
              <a:rPr lang="pt-BR" sz="3200" dirty="0" smtClean="0"/>
              <a:t> e </a:t>
            </a:r>
            <a:r>
              <a:rPr lang="pt-BR" sz="3200" i="1" dirty="0" smtClean="0"/>
              <a:t>b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17951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64898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008668"/>
            <a:ext cx="4176464" cy="267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43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2204864"/>
            <a:ext cx="8511480" cy="44644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35496" y="764704"/>
            <a:ext cx="8458200" cy="100811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.</a:t>
            </a:r>
            <a:br>
              <a:rPr lang="pt-BR" sz="3200" b="1" i="1" dirty="0" smtClean="0"/>
            </a:br>
            <a:r>
              <a:rPr lang="pt-BR" sz="3200" b="1" i="1" dirty="0" smtClean="0"/>
              <a:t/>
            </a:r>
            <a:br>
              <a:rPr lang="pt-BR" sz="3200" b="1" i="1" dirty="0" smtClean="0"/>
            </a:br>
            <a:r>
              <a:rPr lang="pt-BR" sz="3200" dirty="0" smtClean="0"/>
              <a:t>LG do Vetor Espacial de um terno de tensões desequilibradas no plano .</a:t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17951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65922" name="Picture 2" descr="fi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68960"/>
            <a:ext cx="5781819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44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2204864"/>
            <a:ext cx="8511480" cy="44644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146248" y="116632"/>
            <a:ext cx="8458200" cy="100811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.</a:t>
            </a:r>
            <a:br>
              <a:rPr lang="pt-BR" sz="3200" b="1" i="1" dirty="0" smtClean="0"/>
            </a:br>
            <a:r>
              <a:rPr lang="pt-BR" sz="3200" b="1" i="1" dirty="0" smtClean="0"/>
              <a:t/>
            </a:r>
            <a:br>
              <a:rPr lang="pt-BR" sz="3200" b="1" i="1" dirty="0" smtClean="0"/>
            </a:br>
            <a:r>
              <a:rPr lang="pt-BR" sz="3200" dirty="0" smtClean="0"/>
              <a:t>Aplicação de Vetores espaciais em Filtros ativos</a:t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17951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66946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647950"/>
            <a:ext cx="4536405" cy="3721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45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2204864"/>
            <a:ext cx="8511480" cy="44644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146248" y="116632"/>
            <a:ext cx="8458200" cy="100811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.</a:t>
            </a:r>
            <a:br>
              <a:rPr lang="pt-BR" sz="3200" b="1" i="1" dirty="0" smtClean="0"/>
            </a:br>
            <a:r>
              <a:rPr lang="pt-BR" sz="3200" b="1" i="1" dirty="0" smtClean="0"/>
              <a:t/>
            </a:r>
            <a:br>
              <a:rPr lang="pt-BR" sz="3200" b="1" i="1" dirty="0" smtClean="0"/>
            </a:br>
            <a:r>
              <a:rPr lang="pt-BR" sz="3200" dirty="0" smtClean="0"/>
              <a:t>Aplicação de Vetores espaciais em Filtros ativos</a:t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17951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67970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4536504" cy="3734794"/>
          </a:xfrm>
          <a:prstGeom prst="rect">
            <a:avLst/>
          </a:prstGeom>
          <a:noFill/>
        </p:spPr>
      </p:pic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tângulo 29"/>
          <p:cNvSpPr/>
          <p:nvPr/>
        </p:nvSpPr>
        <p:spPr bwMode="auto">
          <a:xfrm>
            <a:off x="5471592" y="3068960"/>
            <a:ext cx="3060848" cy="13681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67971" name="Object 3"/>
          <p:cNvGraphicFramePr>
            <a:graphicFrameLocks noChangeAspect="1"/>
          </p:cNvGraphicFramePr>
          <p:nvPr/>
        </p:nvGraphicFramePr>
        <p:xfrm>
          <a:off x="5580111" y="3140968"/>
          <a:ext cx="2085565" cy="1224136"/>
        </p:xfrm>
        <a:graphic>
          <a:graphicData uri="http://schemas.openxmlformats.org/presentationml/2006/ole">
            <p:oleObj spid="_x0000_s467971" name="Equation" r:id="rId4" imgW="876300" imgH="508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46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29480" y="1484784"/>
            <a:ext cx="8835008" cy="51845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146248" y="116632"/>
            <a:ext cx="8458200" cy="100811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.</a:t>
            </a:r>
            <a:br>
              <a:rPr lang="pt-BR" sz="3200" b="1" i="1" dirty="0" smtClean="0"/>
            </a:br>
            <a:r>
              <a:rPr lang="pt-BR" sz="3200" b="1" i="1" dirty="0" smtClean="0"/>
              <a:t/>
            </a:r>
            <a:br>
              <a:rPr lang="pt-BR" sz="3200" b="1" i="1" dirty="0" smtClean="0"/>
            </a:br>
            <a:r>
              <a:rPr lang="pt-BR" sz="3200" dirty="0" smtClean="0"/>
              <a:t>Aplicação de Vetores espaciais em Filtros ativos</a:t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17951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68995" name="Picture 3" descr="fi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5503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47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528" y="1484784"/>
            <a:ext cx="8511480" cy="46805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792088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200" b="1" i="1" dirty="0" smtClean="0"/>
              <a:t>LG para Tensões harmônicas (correntes) simétricas de sequencia negativa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tângulo 26"/>
          <p:cNvSpPr/>
          <p:nvPr/>
        </p:nvSpPr>
        <p:spPr bwMode="auto">
          <a:xfrm>
            <a:off x="755576" y="1772816"/>
            <a:ext cx="7992888" cy="252028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tângulo 28"/>
          <p:cNvSpPr/>
          <p:nvPr/>
        </p:nvSpPr>
        <p:spPr bwMode="auto">
          <a:xfrm>
            <a:off x="539552" y="3212976"/>
            <a:ext cx="7992888" cy="280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8112" y="2842592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Obrigado pela atenção.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5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1000" y="1988840"/>
            <a:ext cx="8229600" cy="41833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629816"/>
            <a:ext cx="7772400" cy="1143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dirty="0" smtClean="0">
                <a:solidFill>
                  <a:schemeClr val="tx1"/>
                </a:solidFill>
                <a:ea typeface="Calibri"/>
                <a:cs typeface="Times New Roman"/>
              </a:rPr>
              <a:t>Analogia do Vetor Espacial com o campo magnético em uma máquina trifásica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26" name="CaixaDeTexto 125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0-vetores</a:t>
            </a:r>
            <a:endParaRPr lang="pt-BR" sz="2400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35203" name="Picture 3" descr="fi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761799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6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1000" y="1988840"/>
            <a:ext cx="8229600" cy="41833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629816"/>
            <a:ext cx="7772400" cy="1143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sistemas de referência          e           fixos 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26" name="CaixaDeTexto 125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0-vetores</a:t>
            </a:r>
            <a:endParaRPr lang="pt-BR" sz="2400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36225" name="Object 1"/>
          <p:cNvGraphicFramePr>
            <a:graphicFrameLocks noChangeAspect="1"/>
          </p:cNvGraphicFramePr>
          <p:nvPr/>
        </p:nvGraphicFramePr>
        <p:xfrm>
          <a:off x="6156176" y="764704"/>
          <a:ext cx="909637" cy="469900"/>
        </p:xfrm>
        <a:graphic>
          <a:graphicData uri="http://schemas.openxmlformats.org/presentationml/2006/ole">
            <p:oleObj spid="_x0000_s436225" name="Equation" r:id="rId3" imgW="927000" imgH="469800" progId="Equation.DSMT4">
              <p:embed/>
            </p:oleObj>
          </a:graphicData>
        </a:graphic>
      </p:graphicFrame>
      <p:pic>
        <p:nvPicPr>
          <p:cNvPr id="436227" name="Picture 3" descr="fig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76872"/>
            <a:ext cx="2736304" cy="36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2987824" y="1268760"/>
          <a:ext cx="1108075" cy="495300"/>
        </p:xfrm>
        <a:graphic>
          <a:graphicData uri="http://schemas.openxmlformats.org/presentationml/2006/ole">
            <p:oleObj spid="_x0000_s436228" name="Equation" r:id="rId5" imgW="1130040" imgH="495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1000" y="1988840"/>
            <a:ext cx="8229600" cy="41833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Retângulo 15"/>
          <p:cNvSpPr/>
          <p:nvPr/>
        </p:nvSpPr>
        <p:spPr bwMode="auto">
          <a:xfrm>
            <a:off x="3491880" y="2636912"/>
            <a:ext cx="5040560" cy="187220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7</a:t>
            </a:fld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629816"/>
            <a:ext cx="7772400" cy="1143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sistemas de referência          e           fixos 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26" name="CaixaDeTexto 125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0-vetores</a:t>
            </a:r>
            <a:endParaRPr lang="pt-BR" sz="2400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36225" name="Object 1"/>
          <p:cNvGraphicFramePr>
            <a:graphicFrameLocks noChangeAspect="1"/>
          </p:cNvGraphicFramePr>
          <p:nvPr/>
        </p:nvGraphicFramePr>
        <p:xfrm>
          <a:off x="6156176" y="764704"/>
          <a:ext cx="909637" cy="469900"/>
        </p:xfrm>
        <a:graphic>
          <a:graphicData uri="http://schemas.openxmlformats.org/presentationml/2006/ole">
            <p:oleObj spid="_x0000_s437250" name="Equation" r:id="rId3" imgW="927000" imgH="469800" progId="Equation.DSMT4">
              <p:embed/>
            </p:oleObj>
          </a:graphicData>
        </a:graphic>
      </p:graphicFrame>
      <p:pic>
        <p:nvPicPr>
          <p:cNvPr id="436227" name="Picture 3" descr="fig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04864"/>
            <a:ext cx="2736304" cy="36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2987824" y="1268760"/>
          <a:ext cx="1108075" cy="495300"/>
        </p:xfrm>
        <a:graphic>
          <a:graphicData uri="http://schemas.openxmlformats.org/presentationml/2006/ole">
            <p:oleObj spid="_x0000_s437251" name="Equation" r:id="rId5" imgW="1130040" imgH="495000" progId="Equation.DSMT4">
              <p:embed/>
            </p:oleObj>
          </a:graphicData>
        </a:graphic>
      </p:graphicFrame>
      <p:graphicFrame>
        <p:nvGraphicFramePr>
          <p:cNvPr id="437253" name="Object 5"/>
          <p:cNvGraphicFramePr>
            <a:graphicFrameLocks noChangeAspect="1"/>
          </p:cNvGraphicFramePr>
          <p:nvPr/>
        </p:nvGraphicFramePr>
        <p:xfrm>
          <a:off x="3491880" y="2780928"/>
          <a:ext cx="5085127" cy="905001"/>
        </p:xfrm>
        <a:graphic>
          <a:graphicData uri="http://schemas.openxmlformats.org/presentationml/2006/ole">
            <p:oleObj spid="_x0000_s437253" name="Equation" r:id="rId6" imgW="3504960" imgH="609480" progId="Equation.DSMT4">
              <p:embed/>
            </p:oleObj>
          </a:graphicData>
        </a:graphic>
      </p:graphicFrame>
      <p:graphicFrame>
        <p:nvGraphicFramePr>
          <p:cNvPr id="437252" name="Object 4"/>
          <p:cNvGraphicFramePr>
            <a:graphicFrameLocks noChangeAspect="1"/>
          </p:cNvGraphicFramePr>
          <p:nvPr/>
        </p:nvGraphicFramePr>
        <p:xfrm>
          <a:off x="4274964" y="3935390"/>
          <a:ext cx="2169244" cy="573730"/>
        </p:xfrm>
        <a:graphic>
          <a:graphicData uri="http://schemas.openxmlformats.org/presentationml/2006/ole">
            <p:oleObj spid="_x0000_s437252" name="Equation" r:id="rId7" imgW="2489040" imgH="622080" progId="Equation.DSMT4">
              <p:embed/>
            </p:oleObj>
          </a:graphicData>
        </a:graphic>
      </p:graphicFrame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8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1000" y="1988840"/>
            <a:ext cx="8511480" cy="41833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629816"/>
            <a:ext cx="7772400" cy="1143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sistemas de referência          e           fixos 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26" name="CaixaDeTexto 125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0-vetores</a:t>
            </a:r>
            <a:endParaRPr lang="pt-BR" sz="2400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36225" name="Object 1"/>
          <p:cNvGraphicFramePr>
            <a:graphicFrameLocks noChangeAspect="1"/>
          </p:cNvGraphicFramePr>
          <p:nvPr/>
        </p:nvGraphicFramePr>
        <p:xfrm>
          <a:off x="6156176" y="764704"/>
          <a:ext cx="909637" cy="469900"/>
        </p:xfrm>
        <a:graphic>
          <a:graphicData uri="http://schemas.openxmlformats.org/presentationml/2006/ole">
            <p:oleObj spid="_x0000_s438274" name="Equation" r:id="rId3" imgW="927000" imgH="469800" progId="Equation.DSMT4">
              <p:embed/>
            </p:oleObj>
          </a:graphicData>
        </a:graphic>
      </p:graphicFrame>
      <p:pic>
        <p:nvPicPr>
          <p:cNvPr id="436227" name="Picture 3" descr="fig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04864"/>
            <a:ext cx="2736304" cy="36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2987824" y="1268760"/>
          <a:ext cx="1108075" cy="495300"/>
        </p:xfrm>
        <a:graphic>
          <a:graphicData uri="http://schemas.openxmlformats.org/presentationml/2006/ole">
            <p:oleObj spid="_x0000_s438275" name="Equation" r:id="rId5" imgW="1130040" imgH="495000" progId="Equation.DSMT4">
              <p:embed/>
            </p:oleObj>
          </a:graphicData>
        </a:graphic>
      </p:graphicFrame>
      <p:graphicFrame>
        <p:nvGraphicFramePr>
          <p:cNvPr id="437253" name="Object 5"/>
          <p:cNvGraphicFramePr>
            <a:graphicFrameLocks noChangeAspect="1"/>
          </p:cNvGraphicFramePr>
          <p:nvPr/>
        </p:nvGraphicFramePr>
        <p:xfrm>
          <a:off x="3563889" y="2209748"/>
          <a:ext cx="4248472" cy="756101"/>
        </p:xfrm>
        <a:graphic>
          <a:graphicData uri="http://schemas.openxmlformats.org/presentationml/2006/ole">
            <p:oleObj spid="_x0000_s438276" name="Equation" r:id="rId6" imgW="3504960" imgH="609480" progId="Equation.DSMT4">
              <p:embed/>
            </p:oleObj>
          </a:graphicData>
        </a:graphic>
      </p:graphicFrame>
      <p:graphicFrame>
        <p:nvGraphicFramePr>
          <p:cNvPr id="437252" name="Object 4"/>
          <p:cNvGraphicFramePr>
            <a:graphicFrameLocks noChangeAspect="1"/>
          </p:cNvGraphicFramePr>
          <p:nvPr/>
        </p:nvGraphicFramePr>
        <p:xfrm>
          <a:off x="4211960" y="2852936"/>
          <a:ext cx="1800200" cy="476124"/>
        </p:xfrm>
        <a:graphic>
          <a:graphicData uri="http://schemas.openxmlformats.org/presentationml/2006/ole">
            <p:oleObj spid="_x0000_s438277" name="Equation" r:id="rId7" imgW="2489040" imgH="622080" progId="Equation.DSMT4">
              <p:embed/>
            </p:oleObj>
          </a:graphicData>
        </a:graphic>
      </p:graphicFrame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8278" name="Picture 6"/>
          <p:cNvPicPr>
            <a:picLocks noChangeAspect="1" noChangeArrowheads="1"/>
          </p:cNvPicPr>
          <p:nvPr/>
        </p:nvPicPr>
        <p:blipFill>
          <a:blip r:embed="rId8" cstate="print"/>
          <a:srcRect l="9320" r="10865"/>
          <a:stretch>
            <a:fillRect/>
          </a:stretch>
        </p:blipFill>
        <p:spPr bwMode="auto">
          <a:xfrm>
            <a:off x="3419872" y="3322509"/>
            <a:ext cx="5328592" cy="262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12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060-A330-4F0B-881E-3BF0A27B829F}" type="slidenum">
              <a:rPr lang="pt-BR"/>
              <a:pPr/>
              <a:t>9</a:t>
            </a:fld>
            <a:endParaRPr lang="pt-B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1000" y="1988840"/>
            <a:ext cx="8511480" cy="41833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5800" y="629816"/>
            <a:ext cx="7772400" cy="1143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sistemas de referência          e           fixos 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26" name="CaixaDeTexto 125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0-vetores</a:t>
            </a:r>
            <a:endParaRPr lang="pt-BR" sz="2400" dirty="0"/>
          </a:p>
        </p:txBody>
      </p:sp>
      <p:sp>
        <p:nvSpPr>
          <p:cNvPr id="187561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36225" name="Object 1"/>
          <p:cNvGraphicFramePr>
            <a:graphicFrameLocks noChangeAspect="1"/>
          </p:cNvGraphicFramePr>
          <p:nvPr/>
        </p:nvGraphicFramePr>
        <p:xfrm>
          <a:off x="6156176" y="764704"/>
          <a:ext cx="909637" cy="469900"/>
        </p:xfrm>
        <a:graphic>
          <a:graphicData uri="http://schemas.openxmlformats.org/presentationml/2006/ole">
            <p:oleObj spid="_x0000_s439298" name="Equation" r:id="rId3" imgW="927000" imgH="469800" progId="Equation.DSMT4">
              <p:embed/>
            </p:oleObj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2987824" y="1268760"/>
          <a:ext cx="1108075" cy="495300"/>
        </p:xfrm>
        <a:graphic>
          <a:graphicData uri="http://schemas.openxmlformats.org/presentationml/2006/ole">
            <p:oleObj spid="_x0000_s439299" name="Equation" r:id="rId4" imgW="1130040" imgH="495000" progId="Equation.DSMT4">
              <p:embed/>
            </p:oleObj>
          </a:graphicData>
        </a:graphic>
      </p:graphicFrame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tângulo 20"/>
          <p:cNvSpPr/>
          <p:nvPr/>
        </p:nvSpPr>
        <p:spPr bwMode="auto">
          <a:xfrm>
            <a:off x="467544" y="2204864"/>
            <a:ext cx="8136904" cy="172819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39302" name="Object 6"/>
          <p:cNvGraphicFramePr>
            <a:graphicFrameLocks noChangeAspect="1"/>
          </p:cNvGraphicFramePr>
          <p:nvPr/>
        </p:nvGraphicFramePr>
        <p:xfrm>
          <a:off x="827584" y="2276872"/>
          <a:ext cx="7601164" cy="1512168"/>
        </p:xfrm>
        <a:graphic>
          <a:graphicData uri="http://schemas.openxmlformats.org/presentationml/2006/ole">
            <p:oleObj spid="_x0000_s439302" name="Equation" r:id="rId5" imgW="3568700" imgH="711200" progId="Equation.DSMT4">
              <p:embed/>
            </p:oleObj>
          </a:graphicData>
        </a:graphic>
      </p:graphicFrame>
      <p:pic>
        <p:nvPicPr>
          <p:cNvPr id="4393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725144"/>
            <a:ext cx="3238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">
      <a:dk1>
        <a:srgbClr val="808080"/>
      </a:dk1>
      <a:lt1>
        <a:srgbClr val="FFFF00"/>
      </a:lt1>
      <a:dk2>
        <a:srgbClr val="0000FF"/>
      </a:dk2>
      <a:lt2>
        <a:srgbClr val="99FF33"/>
      </a:lt2>
      <a:accent1>
        <a:srgbClr val="00CC99"/>
      </a:accent1>
      <a:accent2>
        <a:srgbClr val="3333CC"/>
      </a:accent2>
      <a:accent3>
        <a:srgbClr val="AAAA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8421</TotalTime>
  <Words>956</Words>
  <Application>Microsoft Office PowerPoint</Application>
  <PresentationFormat>Apresentação na tela (4:3)</PresentationFormat>
  <Paragraphs>222</Paragraphs>
  <Slides>48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48</vt:i4>
      </vt:variant>
    </vt:vector>
  </HeadingPairs>
  <TitlesOfParts>
    <vt:vector size="56" baseType="lpstr">
      <vt:lpstr>Arial</vt:lpstr>
      <vt:lpstr>Times New Roman</vt:lpstr>
      <vt:lpstr>Calibri</vt:lpstr>
      <vt:lpstr>Tema do Office</vt:lpstr>
      <vt:lpstr>Equation</vt:lpstr>
      <vt:lpstr>Desenho do Microsoft Visio 2003-2010</vt:lpstr>
      <vt:lpstr>Visio</vt:lpstr>
      <vt:lpstr>MathType 6.0 Equation</vt:lpstr>
      <vt:lpstr>Vetores Espaciais</vt:lpstr>
      <vt:lpstr>Objetivos</vt:lpstr>
      <vt:lpstr>Tópicos da Apresentação</vt:lpstr>
      <vt:lpstr>Vetor Espacial no plano</vt:lpstr>
      <vt:lpstr>Analogia do Vetor Espacial com o campo magnético em uma máquina trifásica</vt:lpstr>
      <vt:lpstr>sistemas de referência          e           fixos </vt:lpstr>
      <vt:lpstr>sistemas de referência          e           fixos </vt:lpstr>
      <vt:lpstr>sistemas de referência          e           fixos </vt:lpstr>
      <vt:lpstr>sistemas de referência          e           fixos </vt:lpstr>
      <vt:lpstr>sistemas de referência          e           fixos </vt:lpstr>
      <vt:lpstr>sistemas de referência          e           fixos </vt:lpstr>
      <vt:lpstr>Sequencia zero</vt:lpstr>
      <vt:lpstr>Sequencia zero</vt:lpstr>
      <vt:lpstr>Filtro Instantâneo de Sequencia zero</vt:lpstr>
      <vt:lpstr>Filtro Instantâneo de Sequencia zero</vt:lpstr>
      <vt:lpstr>   </vt:lpstr>
      <vt:lpstr>Notação Vetorial x Notação Complexa </vt:lpstr>
      <vt:lpstr>vetor na forma complexa diretamente a partir das tensões de fase.</vt:lpstr>
      <vt:lpstr>Não confundir fasores com vetores espaciais </vt:lpstr>
      <vt:lpstr>Slide 20</vt:lpstr>
      <vt:lpstr>Slide 21</vt:lpstr>
      <vt:lpstr>Slide 22</vt:lpstr>
      <vt:lpstr>Slide 23</vt:lpstr>
      <vt:lpstr>Decomposição em componentes  simétricas sequencia positiva  </vt:lpstr>
      <vt:lpstr>Decomposição em componentes  simétricas sequencia negativa  </vt:lpstr>
      <vt:lpstr>Decomposição em componentes  simétricas sequencia zero  </vt:lpstr>
      <vt:lpstr>Decomposição em componentes  simétricas de sequencias positiva, negativa e zero  </vt:lpstr>
      <vt:lpstr>Decomposição em componentes  simétricas de sequencias positiva, negativa e zero  </vt:lpstr>
      <vt:lpstr>Decomposição em componentes  simétricas   </vt:lpstr>
      <vt:lpstr>Decomposição em componentes  simétricas   </vt:lpstr>
      <vt:lpstr>Decomposição em componentes  simétricas   </vt:lpstr>
      <vt:lpstr>LG para Tensões harmônicas (correntes) simétricas de sequencia positiva. </vt:lpstr>
      <vt:lpstr>LG para Tensões harmônicas (correntes) simétricas de sequencia positiva. </vt:lpstr>
      <vt:lpstr>LG para Tensões harmônicas (correntes) simétricas de sequencia positiva. </vt:lpstr>
      <vt:lpstr>LG para Tensões harmônicas (correntes) simétricas de sequencia positiva. </vt:lpstr>
      <vt:lpstr>LG para Tensões harmônicas (correntes) simétricas de sequencia positiva sistema d’q’ </vt:lpstr>
      <vt:lpstr>LG para Tensões harmônicas (correntes) simétricas de sequencia negativa </vt:lpstr>
      <vt:lpstr>LG para Tensões harmônicas (correntes) simétricas de sequencia negativa </vt:lpstr>
      <vt:lpstr>LG para Tensões (correntes) não balanceadas. </vt:lpstr>
      <vt:lpstr>LG para Tensões (correntes) não balanceadas. </vt:lpstr>
      <vt:lpstr>LG para Tensões (correntes) não balanceadas. </vt:lpstr>
      <vt:lpstr>LG para Tensões (correntes) não balanceadas.  Vetor Espacial da Corrente de Carga monofásica conectada entre as fases a e b </vt:lpstr>
      <vt:lpstr>.  LG do Vetor Espacial de um terno de tensões desequilibradas no plano . </vt:lpstr>
      <vt:lpstr>.  Aplicação de Vetores espaciais em Filtros ativos </vt:lpstr>
      <vt:lpstr>.  Aplicação de Vetores espaciais em Filtros ativos </vt:lpstr>
      <vt:lpstr>.  Aplicação de Vetores espaciais em Filtros ativos </vt:lpstr>
      <vt:lpstr>LG para Tensões harmônicas (correntes) simétricas de sequencia negativa </vt:lpstr>
      <vt:lpstr>Slide 48</vt:lpstr>
    </vt:vector>
  </TitlesOfParts>
  <Company>xxxx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Low Power Dynamic Voltage Restorer with Voltage Harmonic Compensation</dc:title>
  <dc:creator>lourenco</dc:creator>
  <cp:lastModifiedBy>aaa</cp:lastModifiedBy>
  <cp:revision>183</cp:revision>
  <dcterms:created xsi:type="dcterms:W3CDTF">2005-03-27T19:32:27Z</dcterms:created>
  <dcterms:modified xsi:type="dcterms:W3CDTF">2017-10-26T12:43:10Z</dcterms:modified>
</cp:coreProperties>
</file>