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903" r:id="rId3"/>
    <p:sldMasterId id="2147483915" r:id="rId4"/>
  </p:sldMasterIdLst>
  <p:notesMasterIdLst>
    <p:notesMasterId r:id="rId34"/>
  </p:notesMasterIdLst>
  <p:sldIdLst>
    <p:sldId id="281" r:id="rId5"/>
    <p:sldId id="282" r:id="rId6"/>
    <p:sldId id="256" r:id="rId7"/>
    <p:sldId id="304" r:id="rId8"/>
    <p:sldId id="305" r:id="rId9"/>
    <p:sldId id="306" r:id="rId10"/>
    <p:sldId id="301" r:id="rId11"/>
    <p:sldId id="303" r:id="rId12"/>
    <p:sldId id="308" r:id="rId13"/>
    <p:sldId id="307" r:id="rId14"/>
    <p:sldId id="293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32" r:id="rId30"/>
    <p:sldId id="333" r:id="rId31"/>
    <p:sldId id="334" r:id="rId32"/>
    <p:sldId id="335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0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FAF7D6-2933-DA4D-894F-3441CAFE0784}" type="datetimeFigureOut">
              <a:rPr lang="en-US"/>
              <a:pPr>
                <a:defRPr/>
              </a:pPr>
              <a:t>27/10/17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6B09BA-AC20-9D48-AD02-FCDB24CBF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17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Discutir propagação de matéria, energia, momento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02398E-4981-BF4A-A925-0FF915E8C937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R: (a) A onda avança no sentido negativo do eixo x com velocidade v = 5m/s, (b) λ = 10cm, T = 0,02s e f = 50Hz e (c) amax = 98,6m/s2.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412C3A-F2A7-DC4F-BC94-B524F8AE271E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r>
              <a:rPr lang="en-US" dirty="0" smtClean="0"/>
              <a:t>: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corda</a:t>
            </a:r>
            <a:r>
              <a:rPr lang="en-US" dirty="0" smtClean="0"/>
              <a:t> </a:t>
            </a:r>
            <a:r>
              <a:rPr lang="en-US" dirty="0" err="1" smtClean="0"/>
              <a:t>sustenta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perturbação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propagante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onda</a:t>
            </a:r>
            <a:r>
              <a:rPr lang="en-US" baseline="0" dirty="0" smtClean="0"/>
              <a:t>) com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velocidade</a:t>
            </a:r>
            <a:r>
              <a:rPr lang="en-US" baseline="0" dirty="0" smtClean="0"/>
              <a:t> (v)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apenas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densidade</a:t>
            </a:r>
            <a:r>
              <a:rPr lang="en-US" baseline="0" dirty="0" smtClean="0"/>
              <a:t> linear da </a:t>
            </a:r>
            <a:r>
              <a:rPr lang="en-US" baseline="0" dirty="0" err="1" smtClean="0"/>
              <a:t>corda</a:t>
            </a:r>
            <a:r>
              <a:rPr lang="en-US" baseline="0" dirty="0" smtClean="0"/>
              <a:t> e da </a:t>
            </a:r>
            <a:r>
              <a:rPr lang="en-US" baseline="0" dirty="0" err="1" smtClean="0"/>
              <a:t>tensão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mesma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024B-BD4C-4542-9802-8F36B7710BB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86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l-GR" sz="1200" dirty="0" smtClean="0">
                <a:solidFill>
                  <a:srgbClr val="000000"/>
                </a:solidFill>
                <a:latin typeface="Helvetica"/>
              </a:rPr>
              <a:t>R: (a) v = 10m/s, λ = 2,0m, (b) y(x, t) = 0,03cos(πx−10πt+ </a:t>
            </a:r>
            <a:r>
              <a:rPr lang="el-GR" sz="800" dirty="0" smtClean="0">
                <a:solidFill>
                  <a:srgbClr val="000000"/>
                </a:solidFill>
                <a:latin typeface="Helvetica"/>
              </a:rPr>
              <a:t>π/3)</a:t>
            </a:r>
            <a:r>
              <a:rPr lang="el-GR" sz="800" baseline="0" dirty="0" smtClean="0">
                <a:solidFill>
                  <a:srgbClr val="000000"/>
                </a:solidFill>
                <a:latin typeface="Helvetica"/>
              </a:rPr>
              <a:t> </a:t>
            </a:r>
            <a:r>
              <a:rPr lang="el-GR" sz="1200" dirty="0" smtClean="0">
                <a:solidFill>
                  <a:srgbClr val="000000"/>
                </a:solidFill>
                <a:latin typeface="Helvetica"/>
              </a:rPr>
              <a:t>m e (c) I = </a:t>
            </a:r>
            <a:r>
              <a:rPr lang="el-GR" sz="800" dirty="0" smtClean="0">
                <a:solidFill>
                  <a:srgbClr val="000000"/>
                </a:solidFill>
                <a:latin typeface="Helvetica"/>
              </a:rPr>
              <a:t>9π</a:t>
            </a:r>
            <a:r>
              <a:rPr lang="el-GR" sz="800" baseline="30000" dirty="0" smtClean="0">
                <a:solidFill>
                  <a:srgbClr val="000000"/>
                </a:solidFill>
                <a:latin typeface="Helvetica"/>
              </a:rPr>
              <a:t>2</a:t>
            </a:r>
            <a:r>
              <a:rPr lang="el-GR" sz="800" baseline="0" dirty="0" smtClean="0">
                <a:solidFill>
                  <a:srgbClr val="000000"/>
                </a:solidFill>
                <a:latin typeface="Helvetica"/>
              </a:rPr>
              <a:t>/200</a:t>
            </a:r>
            <a:r>
              <a:rPr lang="el-GR" sz="800" dirty="0" smtClean="0">
                <a:solidFill>
                  <a:srgbClr val="000000"/>
                </a:solidFill>
                <a:latin typeface="Helvetica"/>
              </a:rPr>
              <a:t> </a:t>
            </a:r>
            <a:r>
              <a:rPr lang="el-GR" sz="1200" dirty="0" smtClean="0">
                <a:solidFill>
                  <a:srgbClr val="000000"/>
                </a:solidFill>
                <a:latin typeface="Helvetica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1BC53-9387-A44A-B87D-BFDA337060BD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879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0895F2-7223-0843-8520-CA0B061A669C}" type="slidenum">
              <a:rPr lang="pt-BR"/>
              <a:pPr/>
              <a:t>28</a:t>
            </a:fld>
            <a:endParaRPr lang="pt-BR"/>
          </a:p>
        </p:txBody>
      </p:sp>
      <p:sp>
        <p:nvSpPr>
          <p:cNvPr id="7169" name="Text Box 1"/>
          <p:cNvSpPr txBox="1">
            <a:spLocks noChangeArrowheads="1"/>
          </p:cNvSpPr>
          <p:nvPr>
            <p:ph type="body"/>
          </p:nvPr>
        </p:nvSpPr>
        <p:spPr bwMode="auto">
          <a:xfrm>
            <a:off x="0" y="0"/>
            <a:ext cx="11795125" cy="1179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</a:pPr>
            <a:endParaRPr lang="pt-BR" sz="2000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1795125" cy="1179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1CBE1A10-CD05-E24D-A562-3A96C1750B41}" type="slidenum">
              <a:rPr lang="pt-BR">
                <a:solidFill>
                  <a:srgbClr val="000000"/>
                </a:solidFill>
                <a:latin typeface="+mn-lt" charset="0"/>
                <a:cs typeface="+mn-ea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28</a:t>
            </a:fld>
            <a:endParaRPr lang="pt-BR">
              <a:solidFill>
                <a:srgbClr val="000000"/>
              </a:solidFill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C6A4A6-A97D-334F-B0B6-149F9221F444}" type="slidenum">
              <a:rPr lang="pt-BR"/>
              <a:pPr/>
              <a:t>29</a:t>
            </a:fld>
            <a:endParaRPr lang="pt-BR"/>
          </a:p>
        </p:txBody>
      </p:sp>
      <p:sp>
        <p:nvSpPr>
          <p:cNvPr id="7169" name="Text Box 1"/>
          <p:cNvSpPr txBox="1">
            <a:spLocks noChangeArrowheads="1"/>
          </p:cNvSpPr>
          <p:nvPr>
            <p:ph type="body"/>
          </p:nvPr>
        </p:nvSpPr>
        <p:spPr bwMode="auto">
          <a:xfrm>
            <a:off x="0" y="0"/>
            <a:ext cx="11795125" cy="1179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</a:pPr>
            <a:endParaRPr lang="pt-BR" sz="2000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1795125" cy="1179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65BC50DF-47D7-844F-9087-5FB98CA1A657}" type="slidenum">
              <a:rPr lang="pt-BR">
                <a:solidFill>
                  <a:srgbClr val="000000"/>
                </a:solidFill>
                <a:latin typeface="+mn-lt" charset="0"/>
                <a:cs typeface="+mn-ea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29</a:t>
            </a:fld>
            <a:endParaRPr lang="pt-BR">
              <a:solidFill>
                <a:srgbClr val="000000"/>
              </a:solidFill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C0BFD-D3D6-2A4F-A175-90E135DEF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0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84305-F56B-8643-8219-20B5E87D9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5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0F2FA-B891-6D4C-A1F3-D8CD57973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272A903-A1E1-6443-8FDC-C472CCD42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63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7E697D-F459-E74A-919C-6538A32B5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6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EC852772-F205-2246-AD5F-461A03854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8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0D6C778-DB13-0C41-84B6-3B29DADA0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09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2CD6C552-1224-634C-9165-9F26A8324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48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D5B88D4-6520-7D44-B932-40CB3A5A0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6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A9668BE-93F6-7640-9949-E32226E69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01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D9B7B77-B8EA-544A-BB06-47A38EC2B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2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7389D-800D-2641-94CE-DE4516B01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35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FCC270-61E4-4F40-AC95-33C462DC7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5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E1BAF5E-CE07-D141-AA3D-A4B066B21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65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F4C919-A43E-7945-B85A-72544A80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39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529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677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556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967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680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895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56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51EC4-BCA7-E248-8900-179D99152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70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951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9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877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345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EAF521-25EB-5345-BC7A-2FFF735D8E28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420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5C2B26-9C56-824F-AFB6-B6BAF5408D47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84660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9F1B0CDE-A541-0F4D-8836-82872F0E6DE4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49075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40BC067-2114-814A-9C7F-656A1651840C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84392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722276-C386-1240-A5CE-B3AF109D166C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19041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61B6E5-0D25-D343-9DD3-A88E96353007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178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2E0F-5378-FE4B-B509-43F9F94E7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88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0B117CA-17FA-5249-85F3-038429710988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46861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5E2FB2D-AB1B-D24A-B7CD-72B785B74C7D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14077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5A5D3D11-0E3F-F741-9944-59CD13CCDC2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6171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222141-D1F2-D549-B4C6-FC62A17E2B0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44489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F2258CA-3C7A-EB42-A19A-10FBC0B899E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7424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EC5B-2B8C-7944-ABA4-C51C7AAD6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9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0A7F8-EBF5-304D-AEC0-5FAA19C54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2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B56F3-E9F8-CF44-9BBA-BE219629E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4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6F88-1EE6-E640-9112-ED03A3D80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6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F8E85-39A1-CC46-93C1-80B3C9EEC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5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FD3707C-D6F5-C846-A6A1-23569C38F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2C718DB-AD1E-D84B-8792-7688FD765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27/10/17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91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18AC510-BC10-ED47-8E37-09F78240D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gif"/><Relationship Id="rId6" Type="http://schemas.openxmlformats.org/officeDocument/2006/relationships/image" Target="../media/image2.png"/><Relationship Id="rId7" Type="http://schemas.openxmlformats.org/officeDocument/2006/relationships/image" Target="../media/image3.jpeg"/><Relationship Id="rId1" Type="http://schemas.microsoft.com/office/2007/relationships/media" Target="file://localhost/Users/marcelomartinelli/Documents/Cursos/FGE0327/ondas/ondas/MexicanWave0.mpeg" TargetMode="External"/><Relationship Id="rId2" Type="http://schemas.openxmlformats.org/officeDocument/2006/relationships/video" Target="file://localhost/Users/marcelomartinelli/Documents/Cursos/FGE0327/ondas/ondas/MexicanWave0.mpe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emf"/><Relationship Id="rId5" Type="http://schemas.openxmlformats.org/officeDocument/2006/relationships/image" Target="../media/image34.png"/><Relationship Id="rId6" Type="http://schemas.openxmlformats.org/officeDocument/2006/relationships/image" Target="../media/image30.emf"/><Relationship Id="rId7" Type="http://schemas.openxmlformats.org/officeDocument/2006/relationships/image" Target="../media/image28.emf"/><Relationship Id="rId8" Type="http://schemas.openxmlformats.org/officeDocument/2006/relationships/image" Target="../media/image26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Relationship Id="rId11" Type="http://schemas.openxmlformats.org/officeDocument/2006/relationships/image" Target="../media/image37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39.emf"/><Relationship Id="rId6" Type="http://schemas.openxmlformats.org/officeDocument/2006/relationships/image" Target="../media/image41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5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7.emf"/><Relationship Id="rId3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2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3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47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47.emf"/><Relationship Id="rId7" Type="http://schemas.openxmlformats.org/officeDocument/2006/relationships/image" Target="../media/image56.emf"/><Relationship Id="rId8" Type="http://schemas.openxmlformats.org/officeDocument/2006/relationships/image" Target="../media/image54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7.emf"/><Relationship Id="rId7" Type="http://schemas.openxmlformats.org/officeDocument/2006/relationships/image" Target="../media/image47.emf"/><Relationship Id="rId8" Type="http://schemas.openxmlformats.org/officeDocument/2006/relationships/image" Target="../media/image56.emf"/><Relationship Id="rId9" Type="http://schemas.openxmlformats.org/officeDocument/2006/relationships/image" Target="../media/image58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5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9.emf"/><Relationship Id="rId8" Type="http://schemas.openxmlformats.org/officeDocument/2006/relationships/image" Target="../media/image60.em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6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png"/><Relationship Id="rId6" Type="http://schemas.openxmlformats.org/officeDocument/2006/relationships/image" Target="../media/image15.emf"/><Relationship Id="rId7" Type="http://schemas.openxmlformats.org/officeDocument/2006/relationships/image" Target="../media/image13.emf"/><Relationship Id="rId8" Type="http://schemas.openxmlformats.org/officeDocument/2006/relationships/image" Target="../media/image28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7.png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15.emf"/><Relationship Id="rId8" Type="http://schemas.openxmlformats.org/officeDocument/2006/relationships/image" Target="../media/image31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841500" y="177800"/>
            <a:ext cx="543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>
                <a:solidFill>
                  <a:srgbClr val="FFFF00"/>
                </a:solidFill>
                <a:cs typeface="+mn-cs"/>
              </a:rPr>
              <a:t>O que são ondas?</a:t>
            </a:r>
          </a:p>
        </p:txBody>
      </p:sp>
      <p:pic>
        <p:nvPicPr>
          <p:cNvPr id="25603" name="Picture 3" descr="people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776288"/>
            <a:ext cx="60102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54200" y="2133600"/>
            <a:ext cx="543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>
                <a:solidFill>
                  <a:srgbClr val="FFFF00"/>
                </a:solidFill>
                <a:cs typeface="+mn-cs"/>
              </a:rPr>
              <a:t>A onda humana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 rot="-5400000">
            <a:off x="-1997075" y="3376613"/>
            <a:ext cx="606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>
                <a:solidFill>
                  <a:srgbClr val="FFFF00"/>
                </a:solidFill>
                <a:cs typeface="+mn-cs"/>
              </a:rPr>
              <a:t>I. Farkas, D. Helbing e T. Vicsek, Nature (London) </a:t>
            </a:r>
            <a:r>
              <a:rPr lang="pt-BR" sz="1600" b="1">
                <a:solidFill>
                  <a:srgbClr val="FFFF00"/>
                </a:solidFill>
                <a:cs typeface="+mn-cs"/>
              </a:rPr>
              <a:t>419</a:t>
            </a:r>
            <a:r>
              <a:rPr lang="pt-BR" sz="1600">
                <a:solidFill>
                  <a:srgbClr val="FFFF00"/>
                </a:solidFill>
                <a:cs typeface="+mn-cs"/>
              </a:rPr>
              <a:t>, 131 (2002).</a:t>
            </a:r>
          </a:p>
        </p:txBody>
      </p:sp>
      <p:pic>
        <p:nvPicPr>
          <p:cNvPr id="25606" name="MexicanWave0.mpeg" descr="/Users/marcelomartinelli/Documents/Cursos/FGE0327/ondas/ondas/MexicanWave0.mpe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854325"/>
            <a:ext cx="49561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biederman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51130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600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video>
          </p:childTnLst>
        </p:cTn>
      </p:par>
    </p:tnLst>
    <p:bldLst>
      <p:bldP spid="25604" grpId="0"/>
      <p:bldP spid="256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SUP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855663"/>
            <a:ext cx="8785225" cy="878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00CC"/>
                </a:solidFill>
                <a:latin typeface="Comic Sans MS" charset="0"/>
                <a:cs typeface="+mn-cs"/>
              </a:rPr>
              <a:t>Ondas</a:t>
            </a:r>
            <a:r>
              <a:rPr lang="en-US" sz="2000" b="1" dirty="0">
                <a:solidFill>
                  <a:srgbClr val="0000CC"/>
                </a:solidFill>
                <a:latin typeface="Comic Sans MS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Comic Sans MS" charset="0"/>
                <a:cs typeface="+mn-cs"/>
              </a:rPr>
              <a:t>Harmônicas</a:t>
            </a:r>
            <a:endParaRPr lang="en-US" sz="2000" b="1" dirty="0">
              <a:solidFill>
                <a:srgbClr val="0000CC"/>
              </a:solidFill>
              <a:latin typeface="Comic Sans MS" charset="0"/>
              <a:cs typeface="+mn-cs"/>
            </a:endParaRP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0" y="758825"/>
            <a:ext cx="9144000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40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7463" y="3500438"/>
            <a:ext cx="9144001" cy="3357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73613"/>
            <a:ext cx="3059112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15888"/>
            <a:ext cx="560228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46291" y="984771"/>
            <a:ext cx="1669455" cy="889727"/>
            <a:chOff x="2843808" y="634343"/>
            <a:chExt cx="1669455" cy="889727"/>
          </a:xfrm>
          <a:blipFill rotWithShape="1">
            <a:blip r:embed="rId5">
              <a:alphaModFix amt="50000"/>
            </a:blip>
            <a:tile tx="0" ty="0" sx="100000" sy="100000" flip="none" algn="tl"/>
          </a:blipFill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2843808" y="634343"/>
              <a:ext cx="1669455" cy="3795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  <a:defRPr/>
              </a:pPr>
              <a:r>
                <a:rPr lang="pt-BR" sz="1400" dirty="0" smtClean="0"/>
                <a:t>Frequência angular</a:t>
              </a:r>
              <a:endParaRPr lang="pt-BR" sz="1400" b="1" dirty="0" smtClean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9197" y="1024514"/>
              <a:ext cx="1512168" cy="499556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6872" name="Rectangle 4"/>
          <p:cNvSpPr>
            <a:spLocks noChangeArrowheads="1"/>
          </p:cNvSpPr>
          <p:nvPr/>
        </p:nvSpPr>
        <p:spPr bwMode="auto">
          <a:xfrm>
            <a:off x="23813" y="936625"/>
            <a:ext cx="1246187" cy="1014413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</a:rPr>
              <a:t>Amplitude </a:t>
            </a:r>
            <a:br>
              <a:rPr lang="pt-BR" sz="1400">
                <a:solidFill>
                  <a:srgbClr val="000000"/>
                </a:solidFill>
              </a:rPr>
            </a:br>
            <a:r>
              <a:rPr lang="pt-BR" sz="1400">
                <a:solidFill>
                  <a:srgbClr val="000000"/>
                </a:solidFill>
              </a:rPr>
              <a:t>da perturbação</a:t>
            </a:r>
          </a:p>
          <a:p>
            <a:pPr algn="ctr"/>
            <a:endParaRPr lang="pt-BR" sz="1400">
              <a:solidFill>
                <a:srgbClr val="000000"/>
              </a:solidFill>
            </a:endParaRPr>
          </a:p>
          <a:p>
            <a:pPr algn="ctr"/>
            <a:r>
              <a:rPr lang="pt-BR" sz="1800">
                <a:solidFill>
                  <a:srgbClr val="000000"/>
                </a:solidFill>
              </a:rPr>
              <a:t>A</a:t>
            </a:r>
            <a:endParaRPr lang="en-US" sz="3200"/>
          </a:p>
        </p:txBody>
      </p:sp>
      <p:grpSp>
        <p:nvGrpSpPr>
          <p:cNvPr id="9" name="Group 8"/>
          <p:cNvGrpSpPr/>
          <p:nvPr/>
        </p:nvGrpSpPr>
        <p:grpSpPr>
          <a:xfrm>
            <a:off x="3619297" y="901928"/>
            <a:ext cx="1412265" cy="1154190"/>
            <a:chOff x="4567113" y="501885"/>
            <a:chExt cx="1412265" cy="1154190"/>
          </a:xfrm>
          <a:blipFill rotWithShape="1">
            <a:blip r:embed="rId5">
              <a:alphaModFix amt="50000"/>
            </a:blip>
            <a:tile tx="0" ty="0" sx="100000" sy="100000" flip="none" algn="tl"/>
          </a:blipFill>
        </p:grpSpPr>
        <p:pic>
          <p:nvPicPr>
            <p:cNvPr id="12" name="Picture 2867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123291"/>
              <a:ext cx="792088" cy="5327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567113" y="501885"/>
              <a:ext cx="1412265" cy="681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  <a:defRPr/>
              </a:pPr>
              <a:r>
                <a:rPr lang="pt-BR" sz="1400" dirty="0" smtClean="0"/>
                <a:t>Número de onda</a:t>
              </a:r>
              <a:br>
                <a:rPr lang="pt-BR" sz="1400" dirty="0" smtClean="0"/>
              </a:br>
              <a:r>
                <a:rPr lang="pt-BR" sz="1400" dirty="0" smtClean="0"/>
                <a:t> angular</a:t>
              </a:r>
              <a:endParaRPr lang="pt-BR" sz="1400" b="1" dirty="0" smtClean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5113" y="1076329"/>
            <a:ext cx="1226906" cy="734833"/>
            <a:chOff x="3350644" y="3054152"/>
            <a:chExt cx="1226906" cy="734833"/>
          </a:xfrm>
          <a:blipFill rotWithShape="1">
            <a:blip r:embed="rId5">
              <a:alphaModFix amt="50000"/>
            </a:blip>
            <a:tile tx="0" ty="0" sx="100000" sy="100000" flip="none" algn="tl"/>
          </a:blipFill>
        </p:grpSpPr>
        <p:sp>
          <p:nvSpPr>
            <p:cNvPr id="6" name="Rectangle 5"/>
            <p:cNvSpPr/>
            <p:nvPr/>
          </p:nvSpPr>
          <p:spPr>
            <a:xfrm>
              <a:off x="3350644" y="3054152"/>
              <a:ext cx="122690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400" dirty="0">
                  <a:solidFill>
                    <a:srgbClr val="000000"/>
                  </a:solidFill>
                </a:rPr>
                <a:t> Comprimento</a:t>
              </a:r>
              <a:br>
                <a:rPr lang="pt-BR" sz="1400" dirty="0">
                  <a:solidFill>
                    <a:srgbClr val="000000"/>
                  </a:solidFill>
                </a:rPr>
              </a:br>
              <a:r>
                <a:rPr lang="pt-BR" sz="1400" dirty="0">
                  <a:solidFill>
                    <a:srgbClr val="000000"/>
                  </a:solidFill>
                </a:rPr>
                <a:t> de onda</a:t>
              </a:r>
              <a:endParaRPr lang="en-US" dirty="0"/>
            </a:p>
          </p:txBody>
        </p:sp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573016"/>
              <a:ext cx="157864" cy="2159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</p:pic>
      </p:grpSp>
      <p:sp>
        <p:nvSpPr>
          <p:cNvPr id="36875" name="Rectangle 22"/>
          <p:cNvSpPr>
            <a:spLocks noChangeArrowheads="1"/>
          </p:cNvSpPr>
          <p:nvPr/>
        </p:nvSpPr>
        <p:spPr bwMode="auto">
          <a:xfrm>
            <a:off x="6865938" y="1042988"/>
            <a:ext cx="742950" cy="800100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</a:rPr>
              <a:t>Período</a:t>
            </a:r>
          </a:p>
          <a:p>
            <a:pPr algn="ctr"/>
            <a:endParaRPr lang="pt-BR" sz="1400">
              <a:solidFill>
                <a:srgbClr val="000000"/>
              </a:solidFill>
            </a:endParaRPr>
          </a:p>
          <a:p>
            <a:pPr algn="ctr"/>
            <a:r>
              <a:rPr lang="pt-BR" sz="1800" i="1">
                <a:solidFill>
                  <a:srgbClr val="000000"/>
                </a:solidFill>
              </a:rPr>
              <a:t>T</a:t>
            </a:r>
            <a:endParaRPr lang="en-US" sz="3200" i="1"/>
          </a:p>
        </p:txBody>
      </p:sp>
      <p:grpSp>
        <p:nvGrpSpPr>
          <p:cNvPr id="17" name="Group 16"/>
          <p:cNvGrpSpPr/>
          <p:nvPr/>
        </p:nvGrpSpPr>
        <p:grpSpPr>
          <a:xfrm>
            <a:off x="7912297" y="1119709"/>
            <a:ext cx="1052191" cy="610358"/>
            <a:chOff x="7912297" y="908720"/>
            <a:chExt cx="1052191" cy="610358"/>
          </a:xfrm>
          <a:blipFill rotWithShape="1">
            <a:blip r:embed="rId5">
              <a:alphaModFix amt="50000"/>
            </a:blip>
            <a:tile tx="0" ty="0" sx="100000" sy="100000" flip="none" algn="tl"/>
          </a:blipFill>
        </p:grpSpPr>
        <p:sp>
          <p:nvSpPr>
            <p:cNvPr id="19" name="Rectangle 18"/>
            <p:cNvSpPr/>
            <p:nvPr/>
          </p:nvSpPr>
          <p:spPr>
            <a:xfrm>
              <a:off x="7912297" y="908720"/>
              <a:ext cx="1052191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400" dirty="0">
                  <a:solidFill>
                    <a:srgbClr val="000000"/>
                  </a:solidFill>
                </a:rPr>
                <a:t>Fase inicial</a:t>
              </a:r>
              <a:endParaRPr lang="en-US" sz="3200" i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88425" y="1268761"/>
              <a:ext cx="139065" cy="250317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2225" y="3429000"/>
            <a:ext cx="9144000" cy="982663"/>
            <a:chOff x="22225" y="3429000"/>
            <a:chExt cx="9144000" cy="982833"/>
          </a:xfrm>
        </p:grpSpPr>
        <p:sp>
          <p:nvSpPr>
            <p:cNvPr id="36882" name="TextBox 25"/>
            <p:cNvSpPr txBox="1">
              <a:spLocks noChangeArrowheads="1"/>
            </p:cNvSpPr>
            <p:nvPr/>
          </p:nvSpPr>
          <p:spPr bwMode="auto">
            <a:xfrm>
              <a:off x="22225" y="3429000"/>
              <a:ext cx="9144000" cy="98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O argumento do cosseno é um ângulo dependente da posição e do tempo: a fase da onda </a:t>
              </a:r>
            </a:p>
            <a:p>
              <a:pPr eaLnBrk="1" hangingPunct="1">
                <a:lnSpc>
                  <a:spcPct val="140000"/>
                </a:lnSpc>
              </a:pPr>
              <a:endParaRPr lang="pt-BR" sz="1400"/>
            </a:p>
            <a:p>
              <a:pPr eaLnBrk="1" hangingPunct="1">
                <a:lnSpc>
                  <a:spcPct val="140000"/>
                </a:lnSpc>
              </a:pPr>
              <a:r>
                <a:rPr lang="pt-BR" sz="1400"/>
                <a:t>Vemos que para x = 0 m , t = 0 s,  temos a fase inicial </a:t>
              </a:r>
            </a:p>
          </p:txBody>
        </p:sp>
        <p:pic>
          <p:nvPicPr>
            <p:cNvPr id="36883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5" y="4131693"/>
              <a:ext cx="139065" cy="25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4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861048"/>
              <a:ext cx="2906143" cy="326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-36513" y="4462463"/>
            <a:ext cx="6121401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pt-BR" sz="1400"/>
              <a:t>Se “surfarmos” a onda, ou seja, nos mantivermos acompanhando a onda (variamos nosso x em função de t), a fase é constante. Neste caso tiramos a velocidade de fase da onda: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300663"/>
            <a:ext cx="35226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>
            <a:off x="2339975" y="2205038"/>
            <a:ext cx="0" cy="1079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881" name="TextBox 29"/>
          <p:cNvSpPr txBox="1">
            <a:spLocks noChangeArrowheads="1"/>
          </p:cNvSpPr>
          <p:nvPr/>
        </p:nvSpPr>
        <p:spPr bwMode="auto">
          <a:xfrm rot="-5400000">
            <a:off x="1947069" y="2513807"/>
            <a:ext cx="50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2A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5469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125538"/>
            <a:ext cx="168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4925" y="44450"/>
            <a:ext cx="7110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u="sng"/>
              <a:t>Voltemos à onda geral, com mais matemática: deduzindo a </a:t>
            </a:r>
            <a:r>
              <a:rPr lang="pt-BR" sz="1600" b="1" u="sng">
                <a:solidFill>
                  <a:srgbClr val="0066FF"/>
                </a:solidFill>
              </a:rPr>
              <a:t>EQUAÇÃO DE ONDA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179388" y="404813"/>
            <a:ext cx="835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Dada a função de onda (nossa pequena perturbação) 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-5086350" y="1100138"/>
            <a:ext cx="14266863" cy="2257425"/>
            <a:chOff x="-5086403" y="1099468"/>
            <a:chExt cx="14266915" cy="2257524"/>
          </a:xfrm>
        </p:grpSpPr>
        <p:grpSp>
          <p:nvGrpSpPr>
            <p:cNvPr id="39951" name="Group 23"/>
            <p:cNvGrpSpPr>
              <a:grpSpLocks/>
            </p:cNvGrpSpPr>
            <p:nvPr/>
          </p:nvGrpSpPr>
          <p:grpSpPr bwMode="auto">
            <a:xfrm>
              <a:off x="-5086403" y="1099468"/>
              <a:ext cx="14266915" cy="2041500"/>
              <a:chOff x="-2700808" y="1099468"/>
              <a:chExt cx="14266915" cy="2041500"/>
            </a:xfrm>
          </p:grpSpPr>
          <p:sp>
            <p:nvSpPr>
              <p:cNvPr id="22" name="Freeform 21"/>
              <p:cNvSpPr/>
              <p:nvPr/>
            </p:nvSpPr>
            <p:spPr>
              <a:xfrm flipV="1">
                <a:off x="-2700808" y="1926591"/>
                <a:ext cx="14266915" cy="1079548"/>
              </a:xfrm>
              <a:custGeom>
                <a:avLst/>
                <a:gdLst>
                  <a:gd name="connsiteX0" fmla="*/ 0 w 3302000"/>
                  <a:gd name="connsiteY0" fmla="*/ 29882 h 1464260"/>
                  <a:gd name="connsiteX1" fmla="*/ 1912470 w 3302000"/>
                  <a:gd name="connsiteY1" fmla="*/ 1464235 h 1464260"/>
                  <a:gd name="connsiteX2" fmla="*/ 3302000 w 3302000"/>
                  <a:gd name="connsiteY2" fmla="*/ 0 h 1464260"/>
                  <a:gd name="connsiteX3" fmla="*/ 3302000 w 3302000"/>
                  <a:gd name="connsiteY3" fmla="*/ 0 h 1464260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7485529"/>
                  <a:gd name="connsiteY0" fmla="*/ 29884 h 717204"/>
                  <a:gd name="connsiteX1" fmla="*/ 1658470 w 7485529"/>
                  <a:gd name="connsiteY1" fmla="*/ 717178 h 717204"/>
                  <a:gd name="connsiteX2" fmla="*/ 3302000 w 7485529"/>
                  <a:gd name="connsiteY2" fmla="*/ 2 h 717204"/>
                  <a:gd name="connsiteX3" fmla="*/ 7485529 w 7485529"/>
                  <a:gd name="connsiteY3" fmla="*/ 709871 h 717204"/>
                  <a:gd name="connsiteX0" fmla="*/ 0 w 9069294"/>
                  <a:gd name="connsiteY0" fmla="*/ 132801 h 820121"/>
                  <a:gd name="connsiteX1" fmla="*/ 1658470 w 9069294"/>
                  <a:gd name="connsiteY1" fmla="*/ 820095 h 820121"/>
                  <a:gd name="connsiteX2" fmla="*/ 3302000 w 9069294"/>
                  <a:gd name="connsiteY2" fmla="*/ 102919 h 820121"/>
                  <a:gd name="connsiteX3" fmla="*/ 9069294 w 9069294"/>
                  <a:gd name="connsiteY3" fmla="*/ 157524 h 820121"/>
                  <a:gd name="connsiteX0" fmla="*/ 0 w 9069294"/>
                  <a:gd name="connsiteY0" fmla="*/ 95071 h 782391"/>
                  <a:gd name="connsiteX1" fmla="*/ 1658470 w 9069294"/>
                  <a:gd name="connsiteY1" fmla="*/ 782365 h 782391"/>
                  <a:gd name="connsiteX2" fmla="*/ 3302000 w 9069294"/>
                  <a:gd name="connsiteY2" fmla="*/ 65189 h 782391"/>
                  <a:gd name="connsiteX3" fmla="*/ 9069294 w 9069294"/>
                  <a:gd name="connsiteY3" fmla="*/ 119794 h 782391"/>
                  <a:gd name="connsiteX0" fmla="*/ 0 w 9069294"/>
                  <a:gd name="connsiteY0" fmla="*/ 30139 h 717459"/>
                  <a:gd name="connsiteX1" fmla="*/ 1658470 w 9069294"/>
                  <a:gd name="connsiteY1" fmla="*/ 717433 h 717459"/>
                  <a:gd name="connsiteX2" fmla="*/ 3302000 w 9069294"/>
                  <a:gd name="connsiteY2" fmla="*/ 257 h 717459"/>
                  <a:gd name="connsiteX3" fmla="*/ 9069294 w 9069294"/>
                  <a:gd name="connsiteY3" fmla="*/ 54862 h 717459"/>
                  <a:gd name="connsiteX0" fmla="*/ 0 w 14164235"/>
                  <a:gd name="connsiteY0" fmla="*/ 150 h 760303"/>
                  <a:gd name="connsiteX1" fmla="*/ 6753411 w 14164235"/>
                  <a:gd name="connsiteY1" fmla="*/ 760251 h 760303"/>
                  <a:gd name="connsiteX2" fmla="*/ 8396941 w 14164235"/>
                  <a:gd name="connsiteY2" fmla="*/ 43075 h 760303"/>
                  <a:gd name="connsiteX3" fmla="*/ 14164235 w 14164235"/>
                  <a:gd name="connsiteY3" fmla="*/ 97680 h 760303"/>
                  <a:gd name="connsiteX0" fmla="*/ 0 w 14164235"/>
                  <a:gd name="connsiteY0" fmla="*/ 150 h 760302"/>
                  <a:gd name="connsiteX1" fmla="*/ 6753411 w 14164235"/>
                  <a:gd name="connsiteY1" fmla="*/ 760251 h 760302"/>
                  <a:gd name="connsiteX2" fmla="*/ 8396941 w 14164235"/>
                  <a:gd name="connsiteY2" fmla="*/ 43075 h 760302"/>
                  <a:gd name="connsiteX3" fmla="*/ 14164235 w 14164235"/>
                  <a:gd name="connsiteY3" fmla="*/ 97680 h 760302"/>
                  <a:gd name="connsiteX0" fmla="*/ 0 w 13969999"/>
                  <a:gd name="connsiteY0" fmla="*/ 193697 h 953865"/>
                  <a:gd name="connsiteX1" fmla="*/ 6753411 w 13969999"/>
                  <a:gd name="connsiteY1" fmla="*/ 953798 h 953865"/>
                  <a:gd name="connsiteX2" fmla="*/ 8396941 w 13969999"/>
                  <a:gd name="connsiteY2" fmla="*/ 236622 h 953865"/>
                  <a:gd name="connsiteX3" fmla="*/ 13969999 w 13969999"/>
                  <a:gd name="connsiteY3" fmla="*/ 0 h 953865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2459883"/>
                  <a:gd name="connsiteY0" fmla="*/ 5273 h 765374"/>
                  <a:gd name="connsiteX1" fmla="*/ 6753411 w 12459883"/>
                  <a:gd name="connsiteY1" fmla="*/ 765374 h 765374"/>
                  <a:gd name="connsiteX2" fmla="*/ 12459883 w 12459883"/>
                  <a:gd name="connsiteY2" fmla="*/ 0 h 765374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19426"/>
                  <a:gd name="connsiteY0" fmla="*/ 11553 h 809342"/>
                  <a:gd name="connsiteX1" fmla="*/ 6724404 w 12619426"/>
                  <a:gd name="connsiteY1" fmla="*/ 809339 h 809342"/>
                  <a:gd name="connsiteX2" fmla="*/ 12619426 w 12619426"/>
                  <a:gd name="connsiteY2" fmla="*/ 0 h 809342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12552"/>
                  <a:gd name="connsiteX1" fmla="*/ 5615729 w 12619426"/>
                  <a:gd name="connsiteY1" fmla="*/ 272630 h 812552"/>
                  <a:gd name="connsiteX2" fmla="*/ 6724404 w 12619426"/>
                  <a:gd name="connsiteY2" fmla="*/ 809339 h 812552"/>
                  <a:gd name="connsiteX3" fmla="*/ 12619426 w 12619426"/>
                  <a:gd name="connsiteY3" fmla="*/ 0 h 812552"/>
                  <a:gd name="connsiteX0" fmla="*/ 0 w 12619426"/>
                  <a:gd name="connsiteY0" fmla="*/ 47681 h 845474"/>
                  <a:gd name="connsiteX1" fmla="*/ 5354658 w 12619426"/>
                  <a:gd name="connsiteY1" fmla="*/ 51245 h 845474"/>
                  <a:gd name="connsiteX2" fmla="*/ 6724404 w 12619426"/>
                  <a:gd name="connsiteY2" fmla="*/ 845467 h 845474"/>
                  <a:gd name="connsiteX3" fmla="*/ 12619426 w 12619426"/>
                  <a:gd name="connsiteY3" fmla="*/ 36128 h 845474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19146"/>
                  <a:gd name="connsiteX1" fmla="*/ 5354658 w 12619426"/>
                  <a:gd name="connsiteY1" fmla="*/ 15117 h 819146"/>
                  <a:gd name="connsiteX2" fmla="*/ 6724404 w 12619426"/>
                  <a:gd name="connsiteY2" fmla="*/ 809339 h 819146"/>
                  <a:gd name="connsiteX3" fmla="*/ 7298187 w 12619426"/>
                  <a:gd name="connsiteY3" fmla="*/ 429651 h 819146"/>
                  <a:gd name="connsiteX4" fmla="*/ 12619426 w 12619426"/>
                  <a:gd name="connsiteY4" fmla="*/ 0 h 819146"/>
                  <a:gd name="connsiteX0" fmla="*/ 0 w 12619426"/>
                  <a:gd name="connsiteY0" fmla="*/ 45951 h 843737"/>
                  <a:gd name="connsiteX1" fmla="*/ 5354658 w 12619426"/>
                  <a:gd name="connsiteY1" fmla="*/ 49515 h 843737"/>
                  <a:gd name="connsiteX2" fmla="*/ 6724404 w 12619426"/>
                  <a:gd name="connsiteY2" fmla="*/ 843737 h 843737"/>
                  <a:gd name="connsiteX3" fmla="*/ 7544753 w 12619426"/>
                  <a:gd name="connsiteY3" fmla="*/ 49516 h 843737"/>
                  <a:gd name="connsiteX4" fmla="*/ 12619426 w 12619426"/>
                  <a:gd name="connsiteY4" fmla="*/ 34398 h 843737"/>
                  <a:gd name="connsiteX0" fmla="*/ 0 w 12619426"/>
                  <a:gd name="connsiteY0" fmla="*/ 11553 h 809339"/>
                  <a:gd name="connsiteX1" fmla="*/ 5354658 w 12619426"/>
                  <a:gd name="connsiteY1" fmla="*/ 15117 h 809339"/>
                  <a:gd name="connsiteX2" fmla="*/ 6724404 w 12619426"/>
                  <a:gd name="connsiteY2" fmla="*/ 809339 h 809339"/>
                  <a:gd name="connsiteX3" fmla="*/ 7544753 w 12619426"/>
                  <a:gd name="connsiteY3" fmla="*/ 15118 h 809339"/>
                  <a:gd name="connsiteX4" fmla="*/ 12619426 w 12619426"/>
                  <a:gd name="connsiteY4" fmla="*/ 0 h 809339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448829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8493522"/>
                  <a:gd name="connsiteY0" fmla="*/ 5272 h 796778"/>
                  <a:gd name="connsiteX1" fmla="*/ 11228754 w 18493522"/>
                  <a:gd name="connsiteY1" fmla="*/ 8836 h 796778"/>
                  <a:gd name="connsiteX2" fmla="*/ 12380942 w 18493522"/>
                  <a:gd name="connsiteY2" fmla="*/ 796778 h 796778"/>
                  <a:gd name="connsiteX3" fmla="*/ 13418849 w 18493522"/>
                  <a:gd name="connsiteY3" fmla="*/ 8837 h 796778"/>
                  <a:gd name="connsiteX4" fmla="*/ 18493522 w 18493522"/>
                  <a:gd name="connsiteY4" fmla="*/ 0 h 796778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12998 h 904504"/>
                  <a:gd name="connsiteX1" fmla="*/ 11228754 w 24440137"/>
                  <a:gd name="connsiteY1" fmla="*/ 116562 h 904504"/>
                  <a:gd name="connsiteX2" fmla="*/ 12380942 w 24440137"/>
                  <a:gd name="connsiteY2" fmla="*/ 904504 h 904504"/>
                  <a:gd name="connsiteX3" fmla="*/ 13418849 w 24440137"/>
                  <a:gd name="connsiteY3" fmla="*/ 116563 h 904504"/>
                  <a:gd name="connsiteX4" fmla="*/ 24440137 w 24440137"/>
                  <a:gd name="connsiteY4" fmla="*/ 97257 h 904504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8997 h 800507"/>
                  <a:gd name="connsiteX1" fmla="*/ 10779133 w 24440137"/>
                  <a:gd name="connsiteY1" fmla="*/ 0 h 800507"/>
                  <a:gd name="connsiteX2" fmla="*/ 12380942 w 24440137"/>
                  <a:gd name="connsiteY2" fmla="*/ 800503 h 800507"/>
                  <a:gd name="connsiteX3" fmla="*/ 13418849 w 24440137"/>
                  <a:gd name="connsiteY3" fmla="*/ 12562 h 800507"/>
                  <a:gd name="connsiteX4" fmla="*/ 24440137 w 24440137"/>
                  <a:gd name="connsiteY4" fmla="*/ 16809 h 80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0137" h="800507">
                    <a:moveTo>
                      <a:pt x="0" y="8997"/>
                    </a:moveTo>
                    <a:lnTo>
                      <a:pt x="10779133" y="0"/>
                    </a:lnTo>
                    <a:cubicBezTo>
                      <a:pt x="11754829" y="21"/>
                      <a:pt x="11940989" y="798409"/>
                      <a:pt x="12380942" y="800503"/>
                    </a:cubicBezTo>
                    <a:cubicBezTo>
                      <a:pt x="12820895" y="802597"/>
                      <a:pt x="12533039" y="13462"/>
                      <a:pt x="13418849" y="12562"/>
                    </a:cubicBezTo>
                    <a:lnTo>
                      <a:pt x="24440137" y="16809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4500118" y="1485247"/>
                <a:ext cx="0" cy="165583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9957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099468"/>
                <a:ext cx="602515" cy="3133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952" name="Group 29"/>
            <p:cNvGrpSpPr>
              <a:grpSpLocks/>
            </p:cNvGrpSpPr>
            <p:nvPr/>
          </p:nvGrpSpPr>
          <p:grpSpPr bwMode="auto">
            <a:xfrm>
              <a:off x="827584" y="2996952"/>
              <a:ext cx="3500518" cy="360040"/>
              <a:chOff x="827584" y="2996952"/>
              <a:chExt cx="3500518" cy="36004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827057" y="2996613"/>
                <a:ext cx="33845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9954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068960"/>
                <a:ext cx="260158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0" y="3500438"/>
            <a:ext cx="914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Podemos calcular a taxa de variação de </a:t>
            </a:r>
            <a:r>
              <a:rPr lang="pt-BR" sz="1400" i="1"/>
              <a:t>y</a:t>
            </a:r>
            <a:r>
              <a:rPr lang="pt-BR" sz="1400"/>
              <a:t>, em uma dada posição </a:t>
            </a:r>
            <a:r>
              <a:rPr lang="pt-BR" sz="1400" i="1"/>
              <a:t>x</a:t>
            </a:r>
            <a:r>
              <a:rPr lang="pt-BR" sz="1400"/>
              <a:t>. Se </a:t>
            </a:r>
            <a:r>
              <a:rPr lang="pt-BR" sz="1400" i="1"/>
              <a:t>y</a:t>
            </a:r>
            <a:r>
              <a:rPr lang="pt-BR" sz="1400"/>
              <a:t> for um deslocamento, temos uma velocidade.</a:t>
            </a:r>
          </a:p>
          <a:p>
            <a:pPr eaLnBrk="1" hangingPunct="1"/>
            <a:r>
              <a:rPr lang="pt-BR" sz="1400"/>
              <a:t>Esta derivada de uma função de duas ou mais variáveis, tomando apenas uma variável e tratando da outra variável como independente, é chamada de</a:t>
            </a:r>
            <a:r>
              <a:rPr lang="pt-BR" sz="1400" b="1"/>
              <a:t> derivada parcial</a:t>
            </a:r>
            <a:r>
              <a:rPr lang="pt-BR" sz="1400"/>
              <a:t>.</a:t>
            </a:r>
          </a:p>
        </p:txBody>
      </p:sp>
      <p:grpSp>
        <p:nvGrpSpPr>
          <p:cNvPr id="39942" name="Group 31"/>
          <p:cNvGrpSpPr>
            <a:grpSpLocks/>
          </p:cNvGrpSpPr>
          <p:nvPr/>
        </p:nvGrpSpPr>
        <p:grpSpPr bwMode="auto">
          <a:xfrm>
            <a:off x="827088" y="2997200"/>
            <a:ext cx="3416300" cy="354013"/>
            <a:chOff x="827584" y="2996952"/>
            <a:chExt cx="3416509" cy="354582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827584" y="2996952"/>
              <a:ext cx="338475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39950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193927"/>
              <a:ext cx="176149" cy="15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4813"/>
            <a:ext cx="217646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31913" y="4508500"/>
            <a:ext cx="5495925" cy="2106613"/>
            <a:chOff x="1331640" y="4509120"/>
            <a:chExt cx="5495404" cy="2105655"/>
          </a:xfrm>
        </p:grpSpPr>
        <p:pic>
          <p:nvPicPr>
            <p:cNvPr id="39946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509120"/>
              <a:ext cx="5495404" cy="596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TextBox 3"/>
            <p:cNvSpPr txBox="1">
              <a:spLocks noChangeArrowheads="1"/>
            </p:cNvSpPr>
            <p:nvPr/>
          </p:nvSpPr>
          <p:spPr bwMode="auto">
            <a:xfrm>
              <a:off x="2411760" y="5445224"/>
              <a:ext cx="2088231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aqui aplicamos a regra da cadeia, e a derivada de f não é parcial pois é uma função de uma única variável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4355540" y="5229517"/>
              <a:ext cx="360329" cy="3601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32" name="Straight Arrow Connector 31"/>
          <p:cNvCxnSpPr/>
          <p:nvPr/>
        </p:nvCxnSpPr>
        <p:spPr bwMode="auto">
          <a:xfrm flipV="1">
            <a:off x="2116138" y="1484313"/>
            <a:ext cx="0" cy="1657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0.57553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6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34925" y="44450"/>
            <a:ext cx="7110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u="sng"/>
              <a:t>Voltemos à onda geral, com mais matemática: deduzindo a </a:t>
            </a:r>
            <a:r>
              <a:rPr lang="pt-BR" sz="1600" b="1" u="sng">
                <a:solidFill>
                  <a:srgbClr val="0066FF"/>
                </a:solidFill>
              </a:rPr>
              <a:t>EQUAÇÃO DE ONDA</a:t>
            </a:r>
          </a:p>
        </p:txBody>
      </p:sp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179388" y="404813"/>
            <a:ext cx="835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Dada a função de onda (nossa pequena perturbação) </a:t>
            </a:r>
          </a:p>
        </p:txBody>
      </p:sp>
      <p:grpSp>
        <p:nvGrpSpPr>
          <p:cNvPr id="40963" name="Group 33"/>
          <p:cNvGrpSpPr>
            <a:grpSpLocks/>
          </p:cNvGrpSpPr>
          <p:nvPr/>
        </p:nvGrpSpPr>
        <p:grpSpPr bwMode="auto">
          <a:xfrm>
            <a:off x="-549275" y="1100138"/>
            <a:ext cx="14266863" cy="2257425"/>
            <a:chOff x="-5086403" y="1099468"/>
            <a:chExt cx="14266915" cy="2257524"/>
          </a:xfrm>
        </p:grpSpPr>
        <p:grpSp>
          <p:nvGrpSpPr>
            <p:cNvPr id="40976" name="Group 23"/>
            <p:cNvGrpSpPr>
              <a:grpSpLocks/>
            </p:cNvGrpSpPr>
            <p:nvPr/>
          </p:nvGrpSpPr>
          <p:grpSpPr bwMode="auto">
            <a:xfrm>
              <a:off x="-5086403" y="1099468"/>
              <a:ext cx="14266915" cy="2041500"/>
              <a:chOff x="-2700808" y="1099468"/>
              <a:chExt cx="14266915" cy="2041500"/>
            </a:xfrm>
          </p:grpSpPr>
          <p:sp>
            <p:nvSpPr>
              <p:cNvPr id="22" name="Freeform 21"/>
              <p:cNvSpPr/>
              <p:nvPr/>
            </p:nvSpPr>
            <p:spPr>
              <a:xfrm flipV="1">
                <a:off x="-2700808" y="1926591"/>
                <a:ext cx="14266915" cy="1079548"/>
              </a:xfrm>
              <a:custGeom>
                <a:avLst/>
                <a:gdLst>
                  <a:gd name="connsiteX0" fmla="*/ 0 w 3302000"/>
                  <a:gd name="connsiteY0" fmla="*/ 29882 h 1464260"/>
                  <a:gd name="connsiteX1" fmla="*/ 1912470 w 3302000"/>
                  <a:gd name="connsiteY1" fmla="*/ 1464235 h 1464260"/>
                  <a:gd name="connsiteX2" fmla="*/ 3302000 w 3302000"/>
                  <a:gd name="connsiteY2" fmla="*/ 0 h 1464260"/>
                  <a:gd name="connsiteX3" fmla="*/ 3302000 w 3302000"/>
                  <a:gd name="connsiteY3" fmla="*/ 0 h 1464260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7485529"/>
                  <a:gd name="connsiteY0" fmla="*/ 29884 h 717204"/>
                  <a:gd name="connsiteX1" fmla="*/ 1658470 w 7485529"/>
                  <a:gd name="connsiteY1" fmla="*/ 717178 h 717204"/>
                  <a:gd name="connsiteX2" fmla="*/ 3302000 w 7485529"/>
                  <a:gd name="connsiteY2" fmla="*/ 2 h 717204"/>
                  <a:gd name="connsiteX3" fmla="*/ 7485529 w 7485529"/>
                  <a:gd name="connsiteY3" fmla="*/ 709871 h 717204"/>
                  <a:gd name="connsiteX0" fmla="*/ 0 w 9069294"/>
                  <a:gd name="connsiteY0" fmla="*/ 132801 h 820121"/>
                  <a:gd name="connsiteX1" fmla="*/ 1658470 w 9069294"/>
                  <a:gd name="connsiteY1" fmla="*/ 820095 h 820121"/>
                  <a:gd name="connsiteX2" fmla="*/ 3302000 w 9069294"/>
                  <a:gd name="connsiteY2" fmla="*/ 102919 h 820121"/>
                  <a:gd name="connsiteX3" fmla="*/ 9069294 w 9069294"/>
                  <a:gd name="connsiteY3" fmla="*/ 157524 h 820121"/>
                  <a:gd name="connsiteX0" fmla="*/ 0 w 9069294"/>
                  <a:gd name="connsiteY0" fmla="*/ 95071 h 782391"/>
                  <a:gd name="connsiteX1" fmla="*/ 1658470 w 9069294"/>
                  <a:gd name="connsiteY1" fmla="*/ 782365 h 782391"/>
                  <a:gd name="connsiteX2" fmla="*/ 3302000 w 9069294"/>
                  <a:gd name="connsiteY2" fmla="*/ 65189 h 782391"/>
                  <a:gd name="connsiteX3" fmla="*/ 9069294 w 9069294"/>
                  <a:gd name="connsiteY3" fmla="*/ 119794 h 782391"/>
                  <a:gd name="connsiteX0" fmla="*/ 0 w 9069294"/>
                  <a:gd name="connsiteY0" fmla="*/ 30139 h 717459"/>
                  <a:gd name="connsiteX1" fmla="*/ 1658470 w 9069294"/>
                  <a:gd name="connsiteY1" fmla="*/ 717433 h 717459"/>
                  <a:gd name="connsiteX2" fmla="*/ 3302000 w 9069294"/>
                  <a:gd name="connsiteY2" fmla="*/ 257 h 717459"/>
                  <a:gd name="connsiteX3" fmla="*/ 9069294 w 9069294"/>
                  <a:gd name="connsiteY3" fmla="*/ 54862 h 717459"/>
                  <a:gd name="connsiteX0" fmla="*/ 0 w 14164235"/>
                  <a:gd name="connsiteY0" fmla="*/ 150 h 760303"/>
                  <a:gd name="connsiteX1" fmla="*/ 6753411 w 14164235"/>
                  <a:gd name="connsiteY1" fmla="*/ 760251 h 760303"/>
                  <a:gd name="connsiteX2" fmla="*/ 8396941 w 14164235"/>
                  <a:gd name="connsiteY2" fmla="*/ 43075 h 760303"/>
                  <a:gd name="connsiteX3" fmla="*/ 14164235 w 14164235"/>
                  <a:gd name="connsiteY3" fmla="*/ 97680 h 760303"/>
                  <a:gd name="connsiteX0" fmla="*/ 0 w 14164235"/>
                  <a:gd name="connsiteY0" fmla="*/ 150 h 760302"/>
                  <a:gd name="connsiteX1" fmla="*/ 6753411 w 14164235"/>
                  <a:gd name="connsiteY1" fmla="*/ 760251 h 760302"/>
                  <a:gd name="connsiteX2" fmla="*/ 8396941 w 14164235"/>
                  <a:gd name="connsiteY2" fmla="*/ 43075 h 760302"/>
                  <a:gd name="connsiteX3" fmla="*/ 14164235 w 14164235"/>
                  <a:gd name="connsiteY3" fmla="*/ 97680 h 760302"/>
                  <a:gd name="connsiteX0" fmla="*/ 0 w 13969999"/>
                  <a:gd name="connsiteY0" fmla="*/ 193697 h 953865"/>
                  <a:gd name="connsiteX1" fmla="*/ 6753411 w 13969999"/>
                  <a:gd name="connsiteY1" fmla="*/ 953798 h 953865"/>
                  <a:gd name="connsiteX2" fmla="*/ 8396941 w 13969999"/>
                  <a:gd name="connsiteY2" fmla="*/ 236622 h 953865"/>
                  <a:gd name="connsiteX3" fmla="*/ 13969999 w 13969999"/>
                  <a:gd name="connsiteY3" fmla="*/ 0 h 953865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2459883"/>
                  <a:gd name="connsiteY0" fmla="*/ 5273 h 765374"/>
                  <a:gd name="connsiteX1" fmla="*/ 6753411 w 12459883"/>
                  <a:gd name="connsiteY1" fmla="*/ 765374 h 765374"/>
                  <a:gd name="connsiteX2" fmla="*/ 12459883 w 12459883"/>
                  <a:gd name="connsiteY2" fmla="*/ 0 h 765374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19426"/>
                  <a:gd name="connsiteY0" fmla="*/ 11553 h 809342"/>
                  <a:gd name="connsiteX1" fmla="*/ 6724404 w 12619426"/>
                  <a:gd name="connsiteY1" fmla="*/ 809339 h 809342"/>
                  <a:gd name="connsiteX2" fmla="*/ 12619426 w 12619426"/>
                  <a:gd name="connsiteY2" fmla="*/ 0 h 809342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12552"/>
                  <a:gd name="connsiteX1" fmla="*/ 5615729 w 12619426"/>
                  <a:gd name="connsiteY1" fmla="*/ 272630 h 812552"/>
                  <a:gd name="connsiteX2" fmla="*/ 6724404 w 12619426"/>
                  <a:gd name="connsiteY2" fmla="*/ 809339 h 812552"/>
                  <a:gd name="connsiteX3" fmla="*/ 12619426 w 12619426"/>
                  <a:gd name="connsiteY3" fmla="*/ 0 h 812552"/>
                  <a:gd name="connsiteX0" fmla="*/ 0 w 12619426"/>
                  <a:gd name="connsiteY0" fmla="*/ 47681 h 845474"/>
                  <a:gd name="connsiteX1" fmla="*/ 5354658 w 12619426"/>
                  <a:gd name="connsiteY1" fmla="*/ 51245 h 845474"/>
                  <a:gd name="connsiteX2" fmla="*/ 6724404 w 12619426"/>
                  <a:gd name="connsiteY2" fmla="*/ 845467 h 845474"/>
                  <a:gd name="connsiteX3" fmla="*/ 12619426 w 12619426"/>
                  <a:gd name="connsiteY3" fmla="*/ 36128 h 845474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19146"/>
                  <a:gd name="connsiteX1" fmla="*/ 5354658 w 12619426"/>
                  <a:gd name="connsiteY1" fmla="*/ 15117 h 819146"/>
                  <a:gd name="connsiteX2" fmla="*/ 6724404 w 12619426"/>
                  <a:gd name="connsiteY2" fmla="*/ 809339 h 819146"/>
                  <a:gd name="connsiteX3" fmla="*/ 7298187 w 12619426"/>
                  <a:gd name="connsiteY3" fmla="*/ 429651 h 819146"/>
                  <a:gd name="connsiteX4" fmla="*/ 12619426 w 12619426"/>
                  <a:gd name="connsiteY4" fmla="*/ 0 h 819146"/>
                  <a:gd name="connsiteX0" fmla="*/ 0 w 12619426"/>
                  <a:gd name="connsiteY0" fmla="*/ 45951 h 843737"/>
                  <a:gd name="connsiteX1" fmla="*/ 5354658 w 12619426"/>
                  <a:gd name="connsiteY1" fmla="*/ 49515 h 843737"/>
                  <a:gd name="connsiteX2" fmla="*/ 6724404 w 12619426"/>
                  <a:gd name="connsiteY2" fmla="*/ 843737 h 843737"/>
                  <a:gd name="connsiteX3" fmla="*/ 7544753 w 12619426"/>
                  <a:gd name="connsiteY3" fmla="*/ 49516 h 843737"/>
                  <a:gd name="connsiteX4" fmla="*/ 12619426 w 12619426"/>
                  <a:gd name="connsiteY4" fmla="*/ 34398 h 843737"/>
                  <a:gd name="connsiteX0" fmla="*/ 0 w 12619426"/>
                  <a:gd name="connsiteY0" fmla="*/ 11553 h 809339"/>
                  <a:gd name="connsiteX1" fmla="*/ 5354658 w 12619426"/>
                  <a:gd name="connsiteY1" fmla="*/ 15117 h 809339"/>
                  <a:gd name="connsiteX2" fmla="*/ 6724404 w 12619426"/>
                  <a:gd name="connsiteY2" fmla="*/ 809339 h 809339"/>
                  <a:gd name="connsiteX3" fmla="*/ 7544753 w 12619426"/>
                  <a:gd name="connsiteY3" fmla="*/ 15118 h 809339"/>
                  <a:gd name="connsiteX4" fmla="*/ 12619426 w 12619426"/>
                  <a:gd name="connsiteY4" fmla="*/ 0 h 809339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448829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8493522"/>
                  <a:gd name="connsiteY0" fmla="*/ 5272 h 796778"/>
                  <a:gd name="connsiteX1" fmla="*/ 11228754 w 18493522"/>
                  <a:gd name="connsiteY1" fmla="*/ 8836 h 796778"/>
                  <a:gd name="connsiteX2" fmla="*/ 12380942 w 18493522"/>
                  <a:gd name="connsiteY2" fmla="*/ 796778 h 796778"/>
                  <a:gd name="connsiteX3" fmla="*/ 13418849 w 18493522"/>
                  <a:gd name="connsiteY3" fmla="*/ 8837 h 796778"/>
                  <a:gd name="connsiteX4" fmla="*/ 18493522 w 18493522"/>
                  <a:gd name="connsiteY4" fmla="*/ 0 h 796778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12998 h 904504"/>
                  <a:gd name="connsiteX1" fmla="*/ 11228754 w 24440137"/>
                  <a:gd name="connsiteY1" fmla="*/ 116562 h 904504"/>
                  <a:gd name="connsiteX2" fmla="*/ 12380942 w 24440137"/>
                  <a:gd name="connsiteY2" fmla="*/ 904504 h 904504"/>
                  <a:gd name="connsiteX3" fmla="*/ 13418849 w 24440137"/>
                  <a:gd name="connsiteY3" fmla="*/ 116563 h 904504"/>
                  <a:gd name="connsiteX4" fmla="*/ 24440137 w 24440137"/>
                  <a:gd name="connsiteY4" fmla="*/ 97257 h 904504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8997 h 800507"/>
                  <a:gd name="connsiteX1" fmla="*/ 10779133 w 24440137"/>
                  <a:gd name="connsiteY1" fmla="*/ 0 h 800507"/>
                  <a:gd name="connsiteX2" fmla="*/ 12380942 w 24440137"/>
                  <a:gd name="connsiteY2" fmla="*/ 800503 h 800507"/>
                  <a:gd name="connsiteX3" fmla="*/ 13418849 w 24440137"/>
                  <a:gd name="connsiteY3" fmla="*/ 12562 h 800507"/>
                  <a:gd name="connsiteX4" fmla="*/ 24440137 w 24440137"/>
                  <a:gd name="connsiteY4" fmla="*/ 16809 h 80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0137" h="800507">
                    <a:moveTo>
                      <a:pt x="0" y="8997"/>
                    </a:moveTo>
                    <a:lnTo>
                      <a:pt x="10779133" y="0"/>
                    </a:lnTo>
                    <a:cubicBezTo>
                      <a:pt x="11754829" y="21"/>
                      <a:pt x="11940989" y="798409"/>
                      <a:pt x="12380942" y="800503"/>
                    </a:cubicBezTo>
                    <a:cubicBezTo>
                      <a:pt x="12820895" y="802597"/>
                      <a:pt x="12533039" y="13462"/>
                      <a:pt x="13418849" y="12562"/>
                    </a:cubicBezTo>
                    <a:lnTo>
                      <a:pt x="24440137" y="16809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4500118" y="1485247"/>
                <a:ext cx="0" cy="165583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40982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099468"/>
                <a:ext cx="602515" cy="313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977" name="Group 29"/>
            <p:cNvGrpSpPr>
              <a:grpSpLocks/>
            </p:cNvGrpSpPr>
            <p:nvPr/>
          </p:nvGrpSpPr>
          <p:grpSpPr bwMode="auto">
            <a:xfrm>
              <a:off x="827584" y="2996952"/>
              <a:ext cx="3500518" cy="360040"/>
              <a:chOff x="827584" y="2996952"/>
              <a:chExt cx="3500518" cy="36004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827057" y="2996613"/>
                <a:ext cx="33845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40979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068960"/>
                <a:ext cx="260158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0" y="350043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Repetimos o procedimento mais uma vez: derivada segunda (no caso de </a:t>
            </a:r>
            <a:r>
              <a:rPr lang="pt-BR" sz="1400" i="1"/>
              <a:t>y</a:t>
            </a:r>
            <a:r>
              <a:rPr lang="pt-BR" sz="1400"/>
              <a:t> ser um deslocamento, o nome disso é aceleração)</a:t>
            </a:r>
          </a:p>
        </p:txBody>
      </p:sp>
      <p:grpSp>
        <p:nvGrpSpPr>
          <p:cNvPr id="40965" name="Group 31"/>
          <p:cNvGrpSpPr>
            <a:grpSpLocks/>
          </p:cNvGrpSpPr>
          <p:nvPr/>
        </p:nvGrpSpPr>
        <p:grpSpPr bwMode="auto">
          <a:xfrm>
            <a:off x="827088" y="2997200"/>
            <a:ext cx="3416300" cy="354013"/>
            <a:chOff x="827584" y="2996952"/>
            <a:chExt cx="3416509" cy="354582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827584" y="2996952"/>
              <a:ext cx="338475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40975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193927"/>
              <a:ext cx="176149" cy="15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4813"/>
            <a:ext cx="217646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0113" y="4581525"/>
            <a:ext cx="6443662" cy="1817688"/>
            <a:chOff x="899592" y="4581128"/>
            <a:chExt cx="6444208" cy="1818203"/>
          </a:xfrm>
        </p:grpSpPr>
        <p:grpSp>
          <p:nvGrpSpPr>
            <p:cNvPr id="40970" name="Group 8"/>
            <p:cNvGrpSpPr>
              <a:grpSpLocks/>
            </p:cNvGrpSpPr>
            <p:nvPr/>
          </p:nvGrpSpPr>
          <p:grpSpPr bwMode="auto">
            <a:xfrm>
              <a:off x="2411760" y="5229200"/>
              <a:ext cx="2304256" cy="1170131"/>
              <a:chOff x="2411760" y="5229200"/>
              <a:chExt cx="2304256" cy="1170131"/>
            </a:xfrm>
          </p:grpSpPr>
          <p:sp>
            <p:nvSpPr>
              <p:cNvPr id="40972" name="TextBox 3"/>
              <p:cNvSpPr txBox="1">
                <a:spLocks noChangeArrowheads="1"/>
              </p:cNvSpPr>
              <p:nvPr/>
            </p:nvSpPr>
            <p:spPr bwMode="auto">
              <a:xfrm>
                <a:off x="2411760" y="5445224"/>
                <a:ext cx="2088231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/>
                  <a:t>aqui aplicamos novamente a regra da cadeia, e a função sendo derivada é a derivada primeira.</a:t>
                </a:r>
              </a:p>
            </p:txBody>
          </p:sp>
          <p:cxnSp>
            <p:nvCxnSpPr>
              <p:cNvPr id="7" name="Straight Arrow Connector 6"/>
              <p:cNvCxnSpPr/>
              <p:nvPr/>
            </p:nvCxnSpPr>
            <p:spPr bwMode="auto">
              <a:xfrm flipV="1">
                <a:off x="4355872" y="5229012"/>
                <a:ext cx="360393" cy="36046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40971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581128"/>
              <a:ext cx="6444208" cy="56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125538"/>
            <a:ext cx="168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2116138" y="1484313"/>
            <a:ext cx="0" cy="1657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34925" y="44450"/>
            <a:ext cx="2236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b="1" u="sng">
                <a:solidFill>
                  <a:srgbClr val="0066FF"/>
                </a:solidFill>
              </a:rPr>
              <a:t>EQUAÇÃO DE ONDA</a:t>
            </a:r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179388" y="404813"/>
            <a:ext cx="835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Se repetirmos o processo, mas agora derivando</a:t>
            </a:r>
            <a:r>
              <a:rPr lang="pt-BR" sz="1400" i="1"/>
              <a:t> </a:t>
            </a:r>
            <a:r>
              <a:rPr lang="pt-BR" sz="1400"/>
              <a:t>y em </a:t>
            </a:r>
            <a:r>
              <a:rPr lang="pt-BR" sz="1400" i="1"/>
              <a:t>x</a:t>
            </a:r>
            <a:r>
              <a:rPr lang="pt-BR" sz="1400"/>
              <a:t>, mantendo </a:t>
            </a:r>
            <a:r>
              <a:rPr lang="pt-BR" sz="1400" i="1"/>
              <a:t>t</a:t>
            </a:r>
            <a:r>
              <a:rPr lang="pt-BR" sz="1400"/>
              <a:t> constante.</a:t>
            </a:r>
          </a:p>
        </p:txBody>
      </p:sp>
      <p:grpSp>
        <p:nvGrpSpPr>
          <p:cNvPr id="41987" name="Group 33"/>
          <p:cNvGrpSpPr>
            <a:grpSpLocks/>
          </p:cNvGrpSpPr>
          <p:nvPr/>
        </p:nvGrpSpPr>
        <p:grpSpPr bwMode="auto">
          <a:xfrm>
            <a:off x="-549275" y="1100138"/>
            <a:ext cx="14266863" cy="2257425"/>
            <a:chOff x="-5086403" y="1099468"/>
            <a:chExt cx="14266915" cy="2257524"/>
          </a:xfrm>
        </p:grpSpPr>
        <p:grpSp>
          <p:nvGrpSpPr>
            <p:cNvPr id="41997" name="Group 23"/>
            <p:cNvGrpSpPr>
              <a:grpSpLocks/>
            </p:cNvGrpSpPr>
            <p:nvPr/>
          </p:nvGrpSpPr>
          <p:grpSpPr bwMode="auto">
            <a:xfrm>
              <a:off x="-5086403" y="1099468"/>
              <a:ext cx="14266915" cy="2041500"/>
              <a:chOff x="-2700808" y="1099468"/>
              <a:chExt cx="14266915" cy="2041500"/>
            </a:xfrm>
          </p:grpSpPr>
          <p:sp>
            <p:nvSpPr>
              <p:cNvPr id="22" name="Freeform 21"/>
              <p:cNvSpPr/>
              <p:nvPr/>
            </p:nvSpPr>
            <p:spPr>
              <a:xfrm flipV="1">
                <a:off x="-2700808" y="1926591"/>
                <a:ext cx="14266915" cy="1079548"/>
              </a:xfrm>
              <a:custGeom>
                <a:avLst/>
                <a:gdLst>
                  <a:gd name="connsiteX0" fmla="*/ 0 w 3302000"/>
                  <a:gd name="connsiteY0" fmla="*/ 29882 h 1464260"/>
                  <a:gd name="connsiteX1" fmla="*/ 1912470 w 3302000"/>
                  <a:gd name="connsiteY1" fmla="*/ 1464235 h 1464260"/>
                  <a:gd name="connsiteX2" fmla="*/ 3302000 w 3302000"/>
                  <a:gd name="connsiteY2" fmla="*/ 0 h 1464260"/>
                  <a:gd name="connsiteX3" fmla="*/ 3302000 w 3302000"/>
                  <a:gd name="connsiteY3" fmla="*/ 0 h 1464260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7485529"/>
                  <a:gd name="connsiteY0" fmla="*/ 29884 h 717204"/>
                  <a:gd name="connsiteX1" fmla="*/ 1658470 w 7485529"/>
                  <a:gd name="connsiteY1" fmla="*/ 717178 h 717204"/>
                  <a:gd name="connsiteX2" fmla="*/ 3302000 w 7485529"/>
                  <a:gd name="connsiteY2" fmla="*/ 2 h 717204"/>
                  <a:gd name="connsiteX3" fmla="*/ 7485529 w 7485529"/>
                  <a:gd name="connsiteY3" fmla="*/ 709871 h 717204"/>
                  <a:gd name="connsiteX0" fmla="*/ 0 w 9069294"/>
                  <a:gd name="connsiteY0" fmla="*/ 132801 h 820121"/>
                  <a:gd name="connsiteX1" fmla="*/ 1658470 w 9069294"/>
                  <a:gd name="connsiteY1" fmla="*/ 820095 h 820121"/>
                  <a:gd name="connsiteX2" fmla="*/ 3302000 w 9069294"/>
                  <a:gd name="connsiteY2" fmla="*/ 102919 h 820121"/>
                  <a:gd name="connsiteX3" fmla="*/ 9069294 w 9069294"/>
                  <a:gd name="connsiteY3" fmla="*/ 157524 h 820121"/>
                  <a:gd name="connsiteX0" fmla="*/ 0 w 9069294"/>
                  <a:gd name="connsiteY0" fmla="*/ 95071 h 782391"/>
                  <a:gd name="connsiteX1" fmla="*/ 1658470 w 9069294"/>
                  <a:gd name="connsiteY1" fmla="*/ 782365 h 782391"/>
                  <a:gd name="connsiteX2" fmla="*/ 3302000 w 9069294"/>
                  <a:gd name="connsiteY2" fmla="*/ 65189 h 782391"/>
                  <a:gd name="connsiteX3" fmla="*/ 9069294 w 9069294"/>
                  <a:gd name="connsiteY3" fmla="*/ 119794 h 782391"/>
                  <a:gd name="connsiteX0" fmla="*/ 0 w 9069294"/>
                  <a:gd name="connsiteY0" fmla="*/ 30139 h 717459"/>
                  <a:gd name="connsiteX1" fmla="*/ 1658470 w 9069294"/>
                  <a:gd name="connsiteY1" fmla="*/ 717433 h 717459"/>
                  <a:gd name="connsiteX2" fmla="*/ 3302000 w 9069294"/>
                  <a:gd name="connsiteY2" fmla="*/ 257 h 717459"/>
                  <a:gd name="connsiteX3" fmla="*/ 9069294 w 9069294"/>
                  <a:gd name="connsiteY3" fmla="*/ 54862 h 717459"/>
                  <a:gd name="connsiteX0" fmla="*/ 0 w 14164235"/>
                  <a:gd name="connsiteY0" fmla="*/ 150 h 760303"/>
                  <a:gd name="connsiteX1" fmla="*/ 6753411 w 14164235"/>
                  <a:gd name="connsiteY1" fmla="*/ 760251 h 760303"/>
                  <a:gd name="connsiteX2" fmla="*/ 8396941 w 14164235"/>
                  <a:gd name="connsiteY2" fmla="*/ 43075 h 760303"/>
                  <a:gd name="connsiteX3" fmla="*/ 14164235 w 14164235"/>
                  <a:gd name="connsiteY3" fmla="*/ 97680 h 760303"/>
                  <a:gd name="connsiteX0" fmla="*/ 0 w 14164235"/>
                  <a:gd name="connsiteY0" fmla="*/ 150 h 760302"/>
                  <a:gd name="connsiteX1" fmla="*/ 6753411 w 14164235"/>
                  <a:gd name="connsiteY1" fmla="*/ 760251 h 760302"/>
                  <a:gd name="connsiteX2" fmla="*/ 8396941 w 14164235"/>
                  <a:gd name="connsiteY2" fmla="*/ 43075 h 760302"/>
                  <a:gd name="connsiteX3" fmla="*/ 14164235 w 14164235"/>
                  <a:gd name="connsiteY3" fmla="*/ 97680 h 760302"/>
                  <a:gd name="connsiteX0" fmla="*/ 0 w 13969999"/>
                  <a:gd name="connsiteY0" fmla="*/ 193697 h 953865"/>
                  <a:gd name="connsiteX1" fmla="*/ 6753411 w 13969999"/>
                  <a:gd name="connsiteY1" fmla="*/ 953798 h 953865"/>
                  <a:gd name="connsiteX2" fmla="*/ 8396941 w 13969999"/>
                  <a:gd name="connsiteY2" fmla="*/ 236622 h 953865"/>
                  <a:gd name="connsiteX3" fmla="*/ 13969999 w 13969999"/>
                  <a:gd name="connsiteY3" fmla="*/ 0 h 953865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2459883"/>
                  <a:gd name="connsiteY0" fmla="*/ 5273 h 765374"/>
                  <a:gd name="connsiteX1" fmla="*/ 6753411 w 12459883"/>
                  <a:gd name="connsiteY1" fmla="*/ 765374 h 765374"/>
                  <a:gd name="connsiteX2" fmla="*/ 12459883 w 12459883"/>
                  <a:gd name="connsiteY2" fmla="*/ 0 h 765374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19426"/>
                  <a:gd name="connsiteY0" fmla="*/ 11553 h 809342"/>
                  <a:gd name="connsiteX1" fmla="*/ 6724404 w 12619426"/>
                  <a:gd name="connsiteY1" fmla="*/ 809339 h 809342"/>
                  <a:gd name="connsiteX2" fmla="*/ 12619426 w 12619426"/>
                  <a:gd name="connsiteY2" fmla="*/ 0 h 809342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12552"/>
                  <a:gd name="connsiteX1" fmla="*/ 5615729 w 12619426"/>
                  <a:gd name="connsiteY1" fmla="*/ 272630 h 812552"/>
                  <a:gd name="connsiteX2" fmla="*/ 6724404 w 12619426"/>
                  <a:gd name="connsiteY2" fmla="*/ 809339 h 812552"/>
                  <a:gd name="connsiteX3" fmla="*/ 12619426 w 12619426"/>
                  <a:gd name="connsiteY3" fmla="*/ 0 h 812552"/>
                  <a:gd name="connsiteX0" fmla="*/ 0 w 12619426"/>
                  <a:gd name="connsiteY0" fmla="*/ 47681 h 845474"/>
                  <a:gd name="connsiteX1" fmla="*/ 5354658 w 12619426"/>
                  <a:gd name="connsiteY1" fmla="*/ 51245 h 845474"/>
                  <a:gd name="connsiteX2" fmla="*/ 6724404 w 12619426"/>
                  <a:gd name="connsiteY2" fmla="*/ 845467 h 845474"/>
                  <a:gd name="connsiteX3" fmla="*/ 12619426 w 12619426"/>
                  <a:gd name="connsiteY3" fmla="*/ 36128 h 845474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19146"/>
                  <a:gd name="connsiteX1" fmla="*/ 5354658 w 12619426"/>
                  <a:gd name="connsiteY1" fmla="*/ 15117 h 819146"/>
                  <a:gd name="connsiteX2" fmla="*/ 6724404 w 12619426"/>
                  <a:gd name="connsiteY2" fmla="*/ 809339 h 819146"/>
                  <a:gd name="connsiteX3" fmla="*/ 7298187 w 12619426"/>
                  <a:gd name="connsiteY3" fmla="*/ 429651 h 819146"/>
                  <a:gd name="connsiteX4" fmla="*/ 12619426 w 12619426"/>
                  <a:gd name="connsiteY4" fmla="*/ 0 h 819146"/>
                  <a:gd name="connsiteX0" fmla="*/ 0 w 12619426"/>
                  <a:gd name="connsiteY0" fmla="*/ 45951 h 843737"/>
                  <a:gd name="connsiteX1" fmla="*/ 5354658 w 12619426"/>
                  <a:gd name="connsiteY1" fmla="*/ 49515 h 843737"/>
                  <a:gd name="connsiteX2" fmla="*/ 6724404 w 12619426"/>
                  <a:gd name="connsiteY2" fmla="*/ 843737 h 843737"/>
                  <a:gd name="connsiteX3" fmla="*/ 7544753 w 12619426"/>
                  <a:gd name="connsiteY3" fmla="*/ 49516 h 843737"/>
                  <a:gd name="connsiteX4" fmla="*/ 12619426 w 12619426"/>
                  <a:gd name="connsiteY4" fmla="*/ 34398 h 843737"/>
                  <a:gd name="connsiteX0" fmla="*/ 0 w 12619426"/>
                  <a:gd name="connsiteY0" fmla="*/ 11553 h 809339"/>
                  <a:gd name="connsiteX1" fmla="*/ 5354658 w 12619426"/>
                  <a:gd name="connsiteY1" fmla="*/ 15117 h 809339"/>
                  <a:gd name="connsiteX2" fmla="*/ 6724404 w 12619426"/>
                  <a:gd name="connsiteY2" fmla="*/ 809339 h 809339"/>
                  <a:gd name="connsiteX3" fmla="*/ 7544753 w 12619426"/>
                  <a:gd name="connsiteY3" fmla="*/ 15118 h 809339"/>
                  <a:gd name="connsiteX4" fmla="*/ 12619426 w 12619426"/>
                  <a:gd name="connsiteY4" fmla="*/ 0 h 809339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448829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8493522"/>
                  <a:gd name="connsiteY0" fmla="*/ 5272 h 796778"/>
                  <a:gd name="connsiteX1" fmla="*/ 11228754 w 18493522"/>
                  <a:gd name="connsiteY1" fmla="*/ 8836 h 796778"/>
                  <a:gd name="connsiteX2" fmla="*/ 12380942 w 18493522"/>
                  <a:gd name="connsiteY2" fmla="*/ 796778 h 796778"/>
                  <a:gd name="connsiteX3" fmla="*/ 13418849 w 18493522"/>
                  <a:gd name="connsiteY3" fmla="*/ 8837 h 796778"/>
                  <a:gd name="connsiteX4" fmla="*/ 18493522 w 18493522"/>
                  <a:gd name="connsiteY4" fmla="*/ 0 h 796778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12998 h 904504"/>
                  <a:gd name="connsiteX1" fmla="*/ 11228754 w 24440137"/>
                  <a:gd name="connsiteY1" fmla="*/ 116562 h 904504"/>
                  <a:gd name="connsiteX2" fmla="*/ 12380942 w 24440137"/>
                  <a:gd name="connsiteY2" fmla="*/ 904504 h 904504"/>
                  <a:gd name="connsiteX3" fmla="*/ 13418849 w 24440137"/>
                  <a:gd name="connsiteY3" fmla="*/ 116563 h 904504"/>
                  <a:gd name="connsiteX4" fmla="*/ 24440137 w 24440137"/>
                  <a:gd name="connsiteY4" fmla="*/ 97257 h 904504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8997 h 800507"/>
                  <a:gd name="connsiteX1" fmla="*/ 10779133 w 24440137"/>
                  <a:gd name="connsiteY1" fmla="*/ 0 h 800507"/>
                  <a:gd name="connsiteX2" fmla="*/ 12380942 w 24440137"/>
                  <a:gd name="connsiteY2" fmla="*/ 800503 h 800507"/>
                  <a:gd name="connsiteX3" fmla="*/ 13418849 w 24440137"/>
                  <a:gd name="connsiteY3" fmla="*/ 12562 h 800507"/>
                  <a:gd name="connsiteX4" fmla="*/ 24440137 w 24440137"/>
                  <a:gd name="connsiteY4" fmla="*/ 16809 h 80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0137" h="800507">
                    <a:moveTo>
                      <a:pt x="0" y="8997"/>
                    </a:moveTo>
                    <a:lnTo>
                      <a:pt x="10779133" y="0"/>
                    </a:lnTo>
                    <a:cubicBezTo>
                      <a:pt x="11754829" y="21"/>
                      <a:pt x="11940989" y="798409"/>
                      <a:pt x="12380942" y="800503"/>
                    </a:cubicBezTo>
                    <a:cubicBezTo>
                      <a:pt x="12820895" y="802597"/>
                      <a:pt x="12533039" y="13462"/>
                      <a:pt x="13418849" y="12562"/>
                    </a:cubicBezTo>
                    <a:lnTo>
                      <a:pt x="24440137" y="16809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4500118" y="1485247"/>
                <a:ext cx="0" cy="165583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42003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099468"/>
                <a:ext cx="602515" cy="313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998" name="Group 29"/>
            <p:cNvGrpSpPr>
              <a:grpSpLocks/>
            </p:cNvGrpSpPr>
            <p:nvPr/>
          </p:nvGrpSpPr>
          <p:grpSpPr bwMode="auto">
            <a:xfrm>
              <a:off x="827584" y="2996952"/>
              <a:ext cx="3500518" cy="360040"/>
              <a:chOff x="827584" y="2996952"/>
              <a:chExt cx="3500518" cy="36004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827057" y="2996613"/>
                <a:ext cx="33845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42000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068960"/>
                <a:ext cx="260158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988" name="Group 31"/>
          <p:cNvGrpSpPr>
            <a:grpSpLocks/>
          </p:cNvGrpSpPr>
          <p:nvPr/>
        </p:nvGrpSpPr>
        <p:grpSpPr bwMode="auto">
          <a:xfrm>
            <a:off x="827088" y="2997200"/>
            <a:ext cx="3416300" cy="354013"/>
            <a:chOff x="827584" y="2996952"/>
            <a:chExt cx="3416509" cy="354582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827584" y="2996952"/>
              <a:ext cx="338475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41996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193927"/>
              <a:ext cx="176149" cy="15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8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125538"/>
            <a:ext cx="168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2116138" y="1484313"/>
            <a:ext cx="0" cy="1657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199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44037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Box 3"/>
          <p:cNvSpPr txBox="1">
            <a:spLocks noChangeArrowheads="1"/>
          </p:cNvSpPr>
          <p:nvPr/>
        </p:nvSpPr>
        <p:spPr bwMode="auto">
          <a:xfrm>
            <a:off x="5148263" y="3644900"/>
            <a:ext cx="273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para a derivada primeira.</a:t>
            </a:r>
          </a:p>
        </p:txBody>
      </p:sp>
      <p:pic>
        <p:nvPicPr>
          <p:cNvPr id="41993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27550"/>
            <a:ext cx="55800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Box 3"/>
          <p:cNvSpPr txBox="1">
            <a:spLocks noChangeArrowheads="1"/>
          </p:cNvSpPr>
          <p:nvPr/>
        </p:nvSpPr>
        <p:spPr bwMode="auto">
          <a:xfrm>
            <a:off x="6084888" y="4581525"/>
            <a:ext cx="2735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para a derivada segunda.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34925" y="44450"/>
            <a:ext cx="2236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b="1" u="sng">
                <a:solidFill>
                  <a:srgbClr val="0066FF"/>
                </a:solidFill>
              </a:rPr>
              <a:t>EQUAÇÃO DE ONDA</a:t>
            </a:r>
          </a:p>
        </p:txBody>
      </p:sp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179388" y="404813"/>
            <a:ext cx="83534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Comparando os resultado, vemos então que:</a:t>
            </a:r>
          </a:p>
          <a:p>
            <a:pPr eaLnBrk="1" hangingPunct="1"/>
            <a:endParaRPr lang="pt-BR" sz="1400"/>
          </a:p>
          <a:p>
            <a:pPr eaLnBrk="1" hangingPunct="1"/>
            <a:r>
              <a:rPr lang="pt-BR" sz="1400"/>
              <a:t>Esta é a </a:t>
            </a:r>
            <a:r>
              <a:rPr lang="pt-BR" sz="1400" u="sng"/>
              <a:t>Equação de ondas unidimensional.</a:t>
            </a: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179388" y="1341438"/>
            <a:ext cx="828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Note que ela é satisfeita para uma função de onda se propagando em um sentido ou no outro. </a:t>
            </a:r>
            <a:br>
              <a:rPr lang="pt-BR" sz="1400"/>
            </a:br>
            <a:endParaRPr lang="pt-BR" sz="1400"/>
          </a:p>
          <a:p>
            <a:pPr eaLnBrk="1" hangingPunct="1"/>
            <a:r>
              <a:rPr lang="pt-BR" sz="1400"/>
              <a:t>Ou seja, as duas </a:t>
            </a:r>
            <a:r>
              <a:rPr lang="pt-BR" sz="1400" b="1"/>
              <a:t>funções de onda</a:t>
            </a:r>
            <a:r>
              <a:rPr lang="pt-BR" sz="1400"/>
              <a:t> abaixo são soluções para a</a:t>
            </a:r>
            <a:r>
              <a:rPr lang="pt-BR" sz="1400" b="1"/>
              <a:t> equação de onda</a:t>
            </a:r>
            <a:r>
              <a:rPr lang="pt-BR" sz="1400"/>
              <a:t>.</a:t>
            </a: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2738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24209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05038"/>
            <a:ext cx="23939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3"/>
          <p:cNvSpPr txBox="1">
            <a:spLocks noChangeArrowheads="1"/>
          </p:cNvSpPr>
          <p:nvPr/>
        </p:nvSpPr>
        <p:spPr bwMode="auto">
          <a:xfrm>
            <a:off x="0" y="2781300"/>
            <a:ext cx="91440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sz="1600"/>
              <a:t>Para finalizar, não se assuste com a equação de onda</a:t>
            </a:r>
            <a:r>
              <a:rPr lang="pt-BR" sz="1400"/>
              <a:t> – equação diferencial linear de ordem 2: 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sz="1400"/>
              <a:t>O fato de ser </a:t>
            </a:r>
            <a:r>
              <a:rPr lang="pt-BR" sz="1400" u="sng"/>
              <a:t>linear</a:t>
            </a:r>
            <a:r>
              <a:rPr lang="pt-BR" sz="1400"/>
              <a:t> permite que soluções simples existam, por exemplo, as ondas harmônicas (mas não somente elas, como qualquer função de onda). 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sz="1400"/>
              <a:t>O fato de ser de segunda ordem implica que há sempre dois parâmetros livres para uma dada condição inicial.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sz="1400"/>
              <a:t>O fato de você encontrar com ela de forma recorrente na natureza vai deixar você mais tranquilo.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sz="1400"/>
              <a:t>O termo acoplando a derivada segunda temporal à derivada segunda espacial é justamente a velocidade de propagação da onda ao quadrado. Por ser ao quadrado, temos dois valores possíveis de velocidade: positivo e negativo.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sz="1400"/>
              <a:t> Na maioria das vezes, vamos trabalhar com um meio (corda, fluidos, molas) para determinar quais parâmetros são relevantes para o cálculo de v.</a:t>
            </a:r>
          </a:p>
          <a:p>
            <a:pPr eaLnBrk="1" hangingPunct="1">
              <a:lnSpc>
                <a:spcPct val="150000"/>
              </a:lnSpc>
            </a:pPr>
            <a:r>
              <a:rPr lang="pt-BR" sz="1400"/>
              <a:t>Note por fim que multiplicar a função de onda por um fator não nulo muda a amplitude, mas não afeta a velocidade. Este fator multiplicativo não altera a razão entre as derivadas de segunda ordem.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662" y="1549400"/>
            <a:ext cx="3416300" cy="1212850"/>
            <a:chOff x="2700338" y="1562100"/>
            <a:chExt cx="3416300" cy="1212850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flipV="1">
              <a:off x="3995738" y="1562100"/>
              <a:ext cx="0" cy="1003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2700338" y="2420938"/>
              <a:ext cx="3416300" cy="354012"/>
              <a:chOff x="827584" y="2996952"/>
              <a:chExt cx="3416509" cy="354582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3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132896" y="132788"/>
            <a:ext cx="285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u="sng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Ondas em uma corda</a:t>
            </a:r>
            <a:endParaRPr lang="pt-BR" u="sng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449" y="612065"/>
            <a:ext cx="305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Tomemos uma corda esticada:</a:t>
            </a:r>
            <a:endParaRPr lang="pt-BR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 flipV="1">
            <a:off x="-7304088" y="2392930"/>
            <a:ext cx="18356263" cy="14866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45566" h="11024">
                <a:moveTo>
                  <a:pt x="0" y="11024"/>
                </a:moveTo>
                <a:lnTo>
                  <a:pt x="31445566" y="0"/>
                </a:ln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457" y="1040368"/>
            <a:ext cx="9094543" cy="1377962"/>
            <a:chOff x="49457" y="1040368"/>
            <a:chExt cx="9094543" cy="1377962"/>
          </a:xfrm>
        </p:grpSpPr>
        <p:grpSp>
          <p:nvGrpSpPr>
            <p:cNvPr id="18" name="Group 17"/>
            <p:cNvGrpSpPr/>
            <p:nvPr/>
          </p:nvGrpSpPr>
          <p:grpSpPr>
            <a:xfrm>
              <a:off x="49457" y="2007933"/>
              <a:ext cx="1147542" cy="400297"/>
              <a:chOff x="4222350" y="1114354"/>
              <a:chExt cx="1147542" cy="40029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>
                <a:off x="4222350" y="1499351"/>
                <a:ext cx="1147542" cy="15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3661" y="1114354"/>
                <a:ext cx="297561" cy="369697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7996458" y="2033333"/>
              <a:ext cx="1147542" cy="384997"/>
              <a:chOff x="6334434" y="1114354"/>
              <a:chExt cx="1147542" cy="384997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6334434" y="1484051"/>
                <a:ext cx="1147542" cy="15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7500" y="1114354"/>
                <a:ext cx="306578" cy="369697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778329" y="1040368"/>
              <a:ext cx="8009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80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Submetida a tensões em suas extremidades, iguais em módulo, opostas em direção</a:t>
              </a:r>
              <a:endParaRPr lang="pt-BR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0951" y="2831068"/>
            <a:ext cx="846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Fica claro que este trecho de corda de massa </a:t>
            </a:r>
            <a:r>
              <a:rPr lang="pt-BR" sz="1800" i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</a:t>
            </a:r>
            <a:r>
              <a:rPr lang="pt-BR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comprimento </a:t>
            </a:r>
            <a:r>
              <a:rPr lang="pt-BR" sz="1800" i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</a:t>
            </a:r>
            <a:r>
              <a:rPr lang="pt-BR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permanece em </a:t>
            </a:r>
            <a:r>
              <a:rPr lang="pt-BR" sz="1800" u="sng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repouso.</a:t>
            </a:r>
            <a:r>
              <a:rPr lang="pt-BR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endParaRPr lang="pt-BR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0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69251" y="1193800"/>
            <a:ext cx="7237678" cy="2984500"/>
            <a:chOff x="669251" y="1193800"/>
            <a:chExt cx="7237678" cy="2984500"/>
          </a:xfrm>
        </p:grpSpPr>
        <p:sp>
          <p:nvSpPr>
            <p:cNvPr id="8" name="Oval Callout 7"/>
            <p:cNvSpPr/>
            <p:nvPr/>
          </p:nvSpPr>
          <p:spPr>
            <a:xfrm flipH="1">
              <a:off x="774357" y="1193800"/>
              <a:ext cx="2209800" cy="2032000"/>
            </a:xfrm>
            <a:prstGeom prst="wedgeEllipseCallout">
              <a:avLst>
                <a:gd name="adj1" fmla="val -25431"/>
                <a:gd name="adj2" fmla="val 825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pt-BR" sz="18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69251" y="3808968"/>
              <a:ext cx="7237678" cy="369332"/>
              <a:chOff x="300951" y="2831068"/>
              <a:chExt cx="7237678" cy="369332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00951" y="2831068"/>
                <a:ext cx="7237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Vamos tratar em detalhe um pequeno seguimento de comprimento            .</a:t>
                </a:r>
                <a:endParaRPr lang="pt-BR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16035" y="2894568"/>
                <a:ext cx="406400" cy="228600"/>
              </a:xfrm>
              <a:prstGeom prst="rect">
                <a:avLst/>
              </a:prstGeom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132896" y="132788"/>
            <a:ext cx="285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u="sng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Ondas em uma corda</a:t>
            </a:r>
            <a:endParaRPr lang="pt-BR" u="sng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068" y="594453"/>
            <a:ext cx="882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 a corda sofre uma perturbação na direção transversa, como podemos tratar o problema?</a:t>
            </a:r>
            <a:endParaRPr lang="pt-BR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 flipV="1">
            <a:off x="-1855788" y="2019280"/>
            <a:ext cx="12907963" cy="41175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12246" h="305337">
                <a:moveTo>
                  <a:pt x="0" y="0"/>
                </a:moveTo>
                <a:cubicBezTo>
                  <a:pt x="7434205" y="7596"/>
                  <a:pt x="6085786" y="302450"/>
                  <a:pt x="9771160" y="305321"/>
                </a:cubicBezTo>
                <a:cubicBezTo>
                  <a:pt x="13456534" y="308193"/>
                  <a:pt x="13038187" y="-65678"/>
                  <a:pt x="22112246" y="17229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93662" y="1549400"/>
            <a:ext cx="3416300" cy="1212850"/>
            <a:chOff x="2700338" y="1562100"/>
            <a:chExt cx="3416300" cy="1212850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995738" y="1562100"/>
              <a:ext cx="0" cy="1003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00338" y="2420938"/>
              <a:ext cx="3416300" cy="354012"/>
              <a:chOff x="827584" y="2996952"/>
              <a:chExt cx="3416509" cy="354582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9733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-1543676" y="1368777"/>
            <a:ext cx="6737976" cy="1499585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95088" y="114300"/>
            <a:ext cx="5661222" cy="2832728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82435" y="643468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38" name="Group 37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33" name="Straight Connector 32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sp>
        <p:nvSpPr>
          <p:cNvPr id="42" name="TextBox 41"/>
          <p:cNvSpPr txBox="1"/>
          <p:nvPr/>
        </p:nvSpPr>
        <p:spPr>
          <a:xfrm>
            <a:off x="0" y="3340100"/>
            <a:ext cx="9144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Tomaremos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detalhe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equação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do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movimento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um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trecho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pequeno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corda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considerando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tensão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seus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extremos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Note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que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tensão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é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sempre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tangente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à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corda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1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-1543676" y="1368777"/>
            <a:ext cx="6737976" cy="1499585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95088" y="114300"/>
            <a:ext cx="5661222" cy="2832728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82435" y="643468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38" name="Group 37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33" name="Straight Connector 32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935" y="3912474"/>
            <a:ext cx="3754600" cy="66402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17500" y="3108636"/>
            <a:ext cx="8826500" cy="900246"/>
            <a:chOff x="165101" y="3149600"/>
            <a:chExt cx="8826500" cy="900246"/>
          </a:xfrm>
        </p:grpSpPr>
        <p:sp>
          <p:nvSpPr>
            <p:cNvPr id="23" name="TextBox 22"/>
            <p:cNvSpPr txBox="1"/>
            <p:nvPr/>
          </p:nvSpPr>
          <p:spPr>
            <a:xfrm>
              <a:off x="165101" y="3149600"/>
              <a:ext cx="88265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equação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de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movimento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para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a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direção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y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é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dada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pela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2a. lei de Newton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sobre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o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elemento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de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massa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            ,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0089" y="3720351"/>
              <a:ext cx="517971" cy="23308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17500" y="4779094"/>
            <a:ext cx="86741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om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uma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equação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semelhante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para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direção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x.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Precisamos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agora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encontrar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as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forças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atuando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sobre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este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trecho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corda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4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19100" y="177800"/>
            <a:ext cx="828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>
                <a:solidFill>
                  <a:srgbClr val="FFFF00"/>
                </a:solidFill>
                <a:cs typeface="+mn-cs"/>
              </a:rPr>
              <a:t>Ondas transversas: pulsos numa corda, mola, etc.</a:t>
            </a:r>
          </a:p>
        </p:txBody>
      </p:sp>
      <p:pic>
        <p:nvPicPr>
          <p:cNvPr id="28674" name="Picture 3" descr="wavepu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81463"/>
            <a:ext cx="45434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stringpu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1404938"/>
            <a:ext cx="3743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41400" y="3136900"/>
            <a:ext cx="703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>
                <a:solidFill>
                  <a:srgbClr val="FFFF00"/>
                </a:solidFill>
                <a:cs typeface="+mn-cs"/>
              </a:rPr>
              <a:t>Ondas longitudinais: mola, som,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7307" y="3772158"/>
            <a:ext cx="744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 direção do deslocamento transverso </a:t>
            </a:r>
            <a:r>
              <a:rPr lang="pt-BR" sz="18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y</a:t>
            </a:r>
            <a:r>
              <a:rPr lang="pt-BR" sz="18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pt-BR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 módulo da tensão será dado por.</a:t>
            </a:r>
            <a:endParaRPr lang="pt-BR" sz="1800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8560" y="4616764"/>
            <a:ext cx="4584042" cy="69074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65100" y="3149600"/>
            <a:ext cx="843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direção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horizontal, 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tensão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permanece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inalterada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há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deslocamento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horizontal!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2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5101" y="3149600"/>
            <a:ext cx="882650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Calculando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resultante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sobre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o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trecho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corda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teremos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2812" y="3947766"/>
            <a:ext cx="4519789" cy="12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4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65101" y="4191000"/>
            <a:ext cx="7055087" cy="1608666"/>
            <a:chOff x="165101" y="4191000"/>
            <a:chExt cx="7055087" cy="1608666"/>
          </a:xfrm>
        </p:grpSpPr>
        <p:grpSp>
          <p:nvGrpSpPr>
            <p:cNvPr id="5" name="Group 4"/>
            <p:cNvGrpSpPr/>
            <p:nvPr/>
          </p:nvGrpSpPr>
          <p:grpSpPr>
            <a:xfrm>
              <a:off x="165101" y="4191000"/>
              <a:ext cx="7055087" cy="369332"/>
              <a:chOff x="733778" y="4967111"/>
              <a:chExt cx="7055087" cy="36933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33778" y="4967111"/>
                <a:ext cx="7055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Podemos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dividir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os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dois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membros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pelo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comprimento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do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segmento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          . </a:t>
                </a: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4222" y="5037666"/>
                <a:ext cx="406400" cy="2286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9874" y="4935859"/>
              <a:ext cx="5087747" cy="86380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65101" y="2952046"/>
            <a:ext cx="8826500" cy="900246"/>
            <a:chOff x="165101" y="2952046"/>
            <a:chExt cx="8826500" cy="900246"/>
          </a:xfrm>
        </p:grpSpPr>
        <p:sp>
          <p:nvSpPr>
            <p:cNvPr id="43" name="TextBox 42"/>
            <p:cNvSpPr txBox="1"/>
            <p:nvPr/>
          </p:nvSpPr>
          <p:spPr>
            <a:xfrm>
              <a:off x="165101" y="2952046"/>
              <a:ext cx="88265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equação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resultante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/>
              </a:r>
              <a:b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será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portanto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: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69443" y="3191443"/>
              <a:ext cx="4906433" cy="618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77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93323" y="4741329"/>
            <a:ext cx="7888111" cy="1685498"/>
            <a:chOff x="165101" y="4191000"/>
            <a:chExt cx="7888111" cy="1685498"/>
          </a:xfrm>
        </p:grpSpPr>
        <p:grpSp>
          <p:nvGrpSpPr>
            <p:cNvPr id="5" name="Group 4"/>
            <p:cNvGrpSpPr/>
            <p:nvPr/>
          </p:nvGrpSpPr>
          <p:grpSpPr>
            <a:xfrm>
              <a:off x="165101" y="4191000"/>
              <a:ext cx="2635006" cy="369332"/>
              <a:chOff x="733778" y="4967111"/>
              <a:chExt cx="2635006" cy="36933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33778" y="4967111"/>
                <a:ext cx="2635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Tomar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o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limite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           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  <a:sym typeface="Wingdings"/>
                  </a:rPr>
                  <a:t> 0</a:t>
                </a: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5557" y="5037666"/>
                <a:ext cx="406400" cy="228600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2670" y="4984726"/>
              <a:ext cx="7060542" cy="89177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65101" y="2951666"/>
            <a:ext cx="7055087" cy="1608666"/>
            <a:chOff x="165101" y="4191000"/>
            <a:chExt cx="7055087" cy="1608666"/>
          </a:xfrm>
        </p:grpSpPr>
        <p:grpSp>
          <p:nvGrpSpPr>
            <p:cNvPr id="34" name="Group 33"/>
            <p:cNvGrpSpPr/>
            <p:nvPr/>
          </p:nvGrpSpPr>
          <p:grpSpPr>
            <a:xfrm>
              <a:off x="165101" y="4191000"/>
              <a:ext cx="7055087" cy="369332"/>
              <a:chOff x="733778" y="4967111"/>
              <a:chExt cx="7055087" cy="36933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733778" y="4967111"/>
                <a:ext cx="7055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Podemos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dividir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os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dois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membros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pelo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comprimento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do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segmento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          . </a:t>
                </a: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4222" y="5037666"/>
                <a:ext cx="406400" cy="228600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99874" y="4935859"/>
              <a:ext cx="5087747" cy="863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634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17500" y="5040708"/>
            <a:ext cx="8826500" cy="973002"/>
            <a:chOff x="317500" y="5040708"/>
            <a:chExt cx="8826500" cy="973002"/>
          </a:xfrm>
        </p:grpSpPr>
        <p:sp>
          <p:nvSpPr>
            <p:cNvPr id="43" name="TextBox 42"/>
            <p:cNvSpPr txBox="1"/>
            <p:nvPr/>
          </p:nvSpPr>
          <p:spPr>
            <a:xfrm>
              <a:off x="317500" y="5040708"/>
              <a:ext cx="8826500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obter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: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57774" y="5275180"/>
              <a:ext cx="3419122" cy="73853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65101" y="3021943"/>
            <a:ext cx="2635006" cy="369332"/>
            <a:chOff x="733778" y="4967111"/>
            <a:chExt cx="2635006" cy="369332"/>
          </a:xfrm>
        </p:grpSpPr>
        <p:sp>
          <p:nvSpPr>
            <p:cNvPr id="34" name="TextBox 33"/>
            <p:cNvSpPr txBox="1"/>
            <p:nvPr/>
          </p:nvSpPr>
          <p:spPr>
            <a:xfrm>
              <a:off x="733778" y="4967111"/>
              <a:ext cx="2635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Tomar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o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limite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           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  <a:sym typeface="Wingdings"/>
                </a:rPr>
                <a:t> 0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5557" y="5037666"/>
              <a:ext cx="406400" cy="228600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670" y="3815669"/>
            <a:ext cx="7060542" cy="89177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47889" y="6350001"/>
            <a:ext cx="3891172" cy="369332"/>
            <a:chOff x="747889" y="6491111"/>
            <a:chExt cx="3891172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47889" y="6491111"/>
              <a:ext cx="3891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onde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      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é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a </a:t>
              </a:r>
              <a:r>
                <a:rPr lang="en-US" sz="1800" u="sng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densidade</a:t>
              </a:r>
              <a:r>
                <a:rPr lang="en-US" sz="1800" u="sng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linear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da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corda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.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25886" y="6622344"/>
              <a:ext cx="188525" cy="235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018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9185" y="3079263"/>
            <a:ext cx="88265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Reordenando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termos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teremos</a:t>
            </a:r>
            <a:endParaRPr lang="en-U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uma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equação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onda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Sendo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velocidade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onda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2285" y="4380088"/>
            <a:ext cx="1200150" cy="946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185" y="5428969"/>
            <a:ext cx="8578482" cy="1015663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20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Conclusão: uma corda sustenta uma perturbação propagante (onda) com uma velocidade (v) que depende apenas da densidade linear da corda e da tensão da mesma!</a:t>
            </a:r>
            <a:endParaRPr lang="pt-BR" sz="20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8673" y="3196886"/>
            <a:ext cx="3865040" cy="7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0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6631"/>
            <a:ext cx="7416824" cy="58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6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5982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ópicos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discussão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…</a:t>
            </a:r>
            <a:endParaRPr lang="en-US" sz="4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0212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38138" y="1223963"/>
            <a:ext cx="8228012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3200">
                <a:solidFill>
                  <a:srgbClr val="000000"/>
                </a:solidFill>
                <a:latin typeface="Georgia" charset="0"/>
              </a:rPr>
              <a:t>A velocidade de uma onda em uma corda depende 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32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8163" y="3203575"/>
            <a:ext cx="7885112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1 – da amplitude da onda.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2 – das propriedades do material da corda.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3 – ambos  acima.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4 – n. d. a.</a:t>
            </a:r>
          </a:p>
        </p:txBody>
      </p:sp>
    </p:spTree>
    <p:extLst>
      <p:ext uri="{BB962C8B-B14F-4D97-AF65-F5344CB8AC3E}">
        <p14:creationId xmlns:p14="http://schemas.microsoft.com/office/powerpoint/2010/main" val="31163473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38138" y="1223963"/>
            <a:ext cx="8228012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3200">
                <a:solidFill>
                  <a:srgbClr val="000000"/>
                </a:solidFill>
                <a:latin typeface="Georgia" charset="0"/>
              </a:rPr>
              <a:t>Uma onda transversal se propaga ao longo de uma corda. As partículas na corda movem-se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32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8163" y="3203575"/>
            <a:ext cx="7885112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1 – perpendicularmente à direção de propagação.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2 – paralelamente à direção de propagação.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3 – dependendo  da perturbação inicial.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4 – n. d. a.</a:t>
            </a:r>
          </a:p>
        </p:txBody>
      </p:sp>
    </p:spTree>
    <p:extLst>
      <p:ext uri="{BB962C8B-B14F-4D97-AF65-F5344CB8AC3E}">
        <p14:creationId xmlns:p14="http://schemas.microsoft.com/office/powerpoint/2010/main" val="10555465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58800" y="228600"/>
            <a:ext cx="4821238" cy="46196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66FF"/>
                </a:solidFill>
                <a:latin typeface="Lucida Console" charset="0"/>
                <a:cs typeface="+mn-cs"/>
              </a:rPr>
              <a:t>Diferentes</a:t>
            </a:r>
            <a:r>
              <a:rPr lang="en-US" b="1" dirty="0">
                <a:solidFill>
                  <a:srgbClr val="0066FF"/>
                </a:solidFill>
                <a:latin typeface="Lucida Console" charset="0"/>
                <a:cs typeface="+mn-cs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Lucida Console" charset="0"/>
                <a:cs typeface="+mn-cs"/>
              </a:rPr>
              <a:t>tipos</a:t>
            </a:r>
            <a:r>
              <a:rPr lang="en-US" b="1" dirty="0">
                <a:solidFill>
                  <a:srgbClr val="0066FF"/>
                </a:solidFill>
                <a:latin typeface="Lucida Console" charset="0"/>
                <a:cs typeface="+mn-cs"/>
              </a:rPr>
              <a:t> de </a:t>
            </a:r>
            <a:r>
              <a:rPr lang="en-US" b="1" dirty="0" err="1">
                <a:solidFill>
                  <a:srgbClr val="0066FF"/>
                </a:solidFill>
                <a:latin typeface="Lucida Console" charset="0"/>
                <a:cs typeface="+mn-cs"/>
              </a:rPr>
              <a:t>ondas</a:t>
            </a:r>
            <a:endParaRPr lang="en-US" b="1" dirty="0">
              <a:solidFill>
                <a:srgbClr val="0066FF"/>
              </a:solidFill>
              <a:latin typeface="Lucida Console" charset="0"/>
              <a:cs typeface="+mn-cs"/>
            </a:endParaRPr>
          </a:p>
        </p:txBody>
      </p:sp>
      <p:pic>
        <p:nvPicPr>
          <p:cNvPr id="2051" name="Picture 3" descr="Wavecir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Wavel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Wavet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Wavew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-wav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94225"/>
            <a:ext cx="24384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" y="115888"/>
            <a:ext cx="8785225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/>
              <a:t>Resumindo nossa discussão, concluímos que:</a:t>
            </a:r>
          </a:p>
          <a:p>
            <a:pPr lvl="1">
              <a:defRPr/>
            </a:pPr>
            <a:r>
              <a:rPr lang="pt-BR" sz="1600" dirty="0"/>
              <a:t>- Uma onda é uma </a:t>
            </a:r>
            <a:r>
              <a:rPr lang="pt-BR" sz="1600" i="1" dirty="0"/>
              <a:t>perturbação</a:t>
            </a:r>
            <a:r>
              <a:rPr lang="pt-BR" sz="1600" dirty="0"/>
              <a:t> em um </a:t>
            </a:r>
            <a:r>
              <a:rPr lang="pt-BR" sz="1600" u="sng" dirty="0"/>
              <a:t>sistema.</a:t>
            </a:r>
          </a:p>
          <a:p>
            <a:pPr lvl="1">
              <a:defRPr/>
            </a:pPr>
            <a:r>
              <a:rPr lang="pt-BR" sz="1600" dirty="0"/>
              <a:t>- A perturbação é </a:t>
            </a:r>
            <a:r>
              <a:rPr lang="pt-BR" sz="1600" i="1" dirty="0"/>
              <a:t>dinâmica</a:t>
            </a:r>
            <a:r>
              <a:rPr lang="pt-BR" sz="1600" dirty="0"/>
              <a:t>: ela se </a:t>
            </a:r>
            <a:r>
              <a:rPr lang="pt-BR" sz="1600" i="1" dirty="0"/>
              <a:t>propaga</a:t>
            </a:r>
            <a:r>
              <a:rPr lang="pt-BR" sz="1600" dirty="0"/>
              <a:t> no espaço, com o passar do tempo</a:t>
            </a:r>
          </a:p>
          <a:p>
            <a:pPr lvl="1">
              <a:defRPr/>
            </a:pPr>
            <a:r>
              <a:rPr lang="pt-BR" sz="1600" dirty="0"/>
              <a:t>- A propagação implica em uma evolução em uma certa </a:t>
            </a:r>
            <a:r>
              <a:rPr lang="pt-BR" sz="1600" i="1" dirty="0"/>
              <a:t>direção</a:t>
            </a:r>
            <a:r>
              <a:rPr lang="pt-BR" sz="1600" dirty="0"/>
              <a:t> com uma certa </a:t>
            </a:r>
            <a:r>
              <a:rPr lang="pt-BR" sz="1600" i="1" dirty="0"/>
              <a:t>taxa de evolução</a:t>
            </a:r>
            <a:r>
              <a:rPr lang="pt-BR" sz="1600" dirty="0"/>
              <a:t>: </a:t>
            </a:r>
            <a:r>
              <a:rPr lang="pt-BR" sz="1600" dirty="0">
                <a:sym typeface="Wingdings"/>
              </a:rPr>
              <a:t></a:t>
            </a:r>
            <a:r>
              <a:rPr lang="pt-BR" sz="1600" dirty="0"/>
              <a:t> </a:t>
            </a:r>
            <a:r>
              <a:rPr lang="pt-BR" sz="1600" u="sng" dirty="0"/>
              <a:t>velocidade da onda</a:t>
            </a:r>
            <a:r>
              <a:rPr lang="pt-BR" sz="1600" dirty="0"/>
              <a:t> com módulo e sentido.</a:t>
            </a:r>
          </a:p>
          <a:p>
            <a:pPr lvl="1">
              <a:defRPr/>
            </a:pPr>
            <a:endParaRPr lang="pt-BR" sz="1600" dirty="0"/>
          </a:p>
          <a:p>
            <a:pPr marL="342900" indent="-342900">
              <a:buFont typeface="Arial"/>
              <a:buChar char="•"/>
              <a:defRPr/>
            </a:pPr>
            <a:r>
              <a:rPr lang="pt-BR" sz="1600" dirty="0"/>
              <a:t>Uma onda </a:t>
            </a:r>
            <a:r>
              <a:rPr lang="pt-BR" sz="1600" i="1" dirty="0"/>
              <a:t>transfere</a:t>
            </a:r>
            <a:r>
              <a:rPr lang="pt-BR" sz="1600" dirty="0"/>
              <a:t> momento.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pt-BR" sz="1600" dirty="0"/>
              <a:t>Uma onda </a:t>
            </a:r>
            <a:r>
              <a:rPr lang="pt-BR" sz="1600" i="1" dirty="0"/>
              <a:t>transfere</a:t>
            </a:r>
            <a:r>
              <a:rPr lang="pt-BR" sz="1600" dirty="0"/>
              <a:t> energia.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pt-BR" sz="1600" dirty="0"/>
              <a:t>Uma onda </a:t>
            </a:r>
            <a:r>
              <a:rPr lang="pt-BR" sz="1600" i="1" dirty="0"/>
              <a:t>não transfere</a:t>
            </a:r>
            <a:r>
              <a:rPr lang="pt-BR" sz="1600" dirty="0"/>
              <a:t> matéria (deslocamentos microscópicos, mas sem </a:t>
            </a:r>
            <a:r>
              <a:rPr lang="pt-BR" sz="1600" u="sng" dirty="0"/>
              <a:t>fluxo médio</a:t>
            </a:r>
            <a:r>
              <a:rPr lang="pt-BR" sz="1600" dirty="0"/>
              <a:t>).</a:t>
            </a:r>
          </a:p>
          <a:p>
            <a:pPr>
              <a:defRPr/>
            </a:pPr>
            <a:endParaRPr lang="pt-BR" sz="1600" dirty="0"/>
          </a:p>
          <a:p>
            <a:pPr>
              <a:defRPr/>
            </a:pPr>
            <a:r>
              <a:rPr lang="pt-BR" sz="1600" dirty="0"/>
              <a:t>A perturbação pode ser:</a:t>
            </a:r>
          </a:p>
          <a:p>
            <a:pPr lvl="1">
              <a:defRPr/>
            </a:pPr>
            <a:r>
              <a:rPr lang="pt-BR" sz="1600" dirty="0"/>
              <a:t>um deslocamento transversal (corda, mola, meios elásticos, fluidos),</a:t>
            </a:r>
          </a:p>
          <a:p>
            <a:pPr lvl="1">
              <a:defRPr/>
            </a:pPr>
            <a:r>
              <a:rPr lang="pt-BR" sz="1600" dirty="0"/>
              <a:t>um deslocamento longitudinal (mola, meios elásticos, fluidos),</a:t>
            </a:r>
          </a:p>
          <a:p>
            <a:pPr lvl="1">
              <a:defRPr/>
            </a:pPr>
            <a:r>
              <a:rPr lang="pt-BR" sz="1600" dirty="0"/>
              <a:t>uma variação de pressão (meios elásticos, fluidos),</a:t>
            </a:r>
          </a:p>
          <a:p>
            <a:pPr lvl="1">
              <a:defRPr/>
            </a:pPr>
            <a:r>
              <a:rPr lang="pt-BR" sz="1600" dirty="0"/>
              <a:t>uma variação de densidade (meios elásticos, fluidos),</a:t>
            </a:r>
          </a:p>
          <a:p>
            <a:pPr lvl="1">
              <a:defRPr/>
            </a:pPr>
            <a:r>
              <a:rPr lang="pt-BR" sz="1600" dirty="0"/>
              <a:t>uma flutuação do campo eletromagnético (espere por Física III),</a:t>
            </a:r>
          </a:p>
          <a:p>
            <a:pPr lvl="1">
              <a:defRPr/>
            </a:pPr>
            <a:r>
              <a:rPr lang="pt-BR" sz="1600" dirty="0"/>
              <a:t>uma deformação no espaço-tempo (relatividade geral), </a:t>
            </a:r>
          </a:p>
          <a:p>
            <a:pPr lvl="1">
              <a:defRPr/>
            </a:pPr>
            <a:r>
              <a:rPr lang="pt-BR" sz="1600" dirty="0"/>
              <a:t>deslocamento de torcedores em um estádio,</a:t>
            </a:r>
          </a:p>
          <a:p>
            <a:pPr lvl="1">
              <a:defRPr/>
            </a:pPr>
            <a:r>
              <a:rPr lang="pt-BR" sz="1600" dirty="0"/>
              <a:t>congestionamento em uma avenida,</a:t>
            </a:r>
          </a:p>
          <a:p>
            <a:pPr lvl="1">
              <a:defRPr/>
            </a:pPr>
            <a:r>
              <a:rPr lang="pt-BR" sz="1600" dirty="0"/>
              <a:t>etc.</a:t>
            </a:r>
          </a:p>
          <a:p>
            <a:pPr lvl="1">
              <a:defRPr/>
            </a:pPr>
            <a:endParaRPr lang="pt-BR" sz="1600" dirty="0"/>
          </a:p>
          <a:p>
            <a:pPr>
              <a:defRPr/>
            </a:pPr>
            <a:r>
              <a:rPr lang="pt-BR" sz="1600" dirty="0"/>
              <a:t>Temos duas classes de ondas: ondas longitudinais e ondas transversais!</a:t>
            </a:r>
          </a:p>
          <a:p>
            <a:pPr lvl="1">
              <a:defRPr/>
            </a:pPr>
            <a:endParaRPr lang="pt-BR" sz="1600" dirty="0"/>
          </a:p>
          <a:p>
            <a:pPr>
              <a:defRPr/>
            </a:pPr>
            <a:r>
              <a:rPr lang="pt-BR" sz="1600" dirty="0"/>
              <a:t>Para pensar:</a:t>
            </a:r>
          </a:p>
          <a:p>
            <a:pPr lvl="1">
              <a:defRPr/>
            </a:pPr>
            <a:r>
              <a:rPr lang="pt-BR" sz="1600" dirty="0"/>
              <a:t>Toda onda pede um suporte material?</a:t>
            </a:r>
          </a:p>
          <a:p>
            <a:pPr lvl="1">
              <a:defRPr/>
            </a:pPr>
            <a:r>
              <a:rPr lang="pt-BR" sz="1600" dirty="0"/>
              <a:t>Toda onda se propaga sem deformação?</a:t>
            </a:r>
          </a:p>
          <a:p>
            <a:pPr>
              <a:defRPr/>
            </a:pPr>
            <a:endParaRPr lang="pt-BR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34925" y="44450"/>
            <a:ext cx="3803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u="sng"/>
              <a:t>Vamos colocar isto em termos matemáticos: </a:t>
            </a: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179388" y="404813"/>
            <a:ext cx="8353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Perturbação: f(x’), onde :	x’ é posição (unidades: metros) no referencial S’,</a:t>
            </a:r>
            <a:br>
              <a:rPr lang="pt-BR" sz="1400"/>
            </a:br>
            <a:r>
              <a:rPr lang="pt-BR" sz="1400"/>
              <a:t>		f é perturbação (unidades: metros, g/cm</a:t>
            </a:r>
            <a:r>
              <a:rPr lang="pt-BR" sz="1400" baseline="30000"/>
              <a:t>3</a:t>
            </a:r>
            <a:r>
              <a:rPr lang="pt-BR" sz="1400"/>
              <a:t>, atm, V/m, G, “manos no Itaquerão”, etc.)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-5086350" y="1100138"/>
            <a:ext cx="14266863" cy="2257425"/>
            <a:chOff x="-5086403" y="1099468"/>
            <a:chExt cx="14266915" cy="2257524"/>
          </a:xfrm>
        </p:grpSpPr>
        <p:grpSp>
          <p:nvGrpSpPr>
            <p:cNvPr id="31757" name="Group 23"/>
            <p:cNvGrpSpPr>
              <a:grpSpLocks/>
            </p:cNvGrpSpPr>
            <p:nvPr/>
          </p:nvGrpSpPr>
          <p:grpSpPr bwMode="auto">
            <a:xfrm>
              <a:off x="-5086403" y="1099468"/>
              <a:ext cx="14266915" cy="2041500"/>
              <a:chOff x="-2700808" y="1099468"/>
              <a:chExt cx="14266915" cy="2041500"/>
            </a:xfrm>
          </p:grpSpPr>
          <p:sp>
            <p:nvSpPr>
              <p:cNvPr id="22" name="Freeform 21"/>
              <p:cNvSpPr/>
              <p:nvPr/>
            </p:nvSpPr>
            <p:spPr>
              <a:xfrm flipV="1">
                <a:off x="-2700808" y="1926591"/>
                <a:ext cx="14266915" cy="1079548"/>
              </a:xfrm>
              <a:custGeom>
                <a:avLst/>
                <a:gdLst>
                  <a:gd name="connsiteX0" fmla="*/ 0 w 3302000"/>
                  <a:gd name="connsiteY0" fmla="*/ 29882 h 1464260"/>
                  <a:gd name="connsiteX1" fmla="*/ 1912470 w 3302000"/>
                  <a:gd name="connsiteY1" fmla="*/ 1464235 h 1464260"/>
                  <a:gd name="connsiteX2" fmla="*/ 3302000 w 3302000"/>
                  <a:gd name="connsiteY2" fmla="*/ 0 h 1464260"/>
                  <a:gd name="connsiteX3" fmla="*/ 3302000 w 3302000"/>
                  <a:gd name="connsiteY3" fmla="*/ 0 h 1464260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7485529"/>
                  <a:gd name="connsiteY0" fmla="*/ 29884 h 717204"/>
                  <a:gd name="connsiteX1" fmla="*/ 1658470 w 7485529"/>
                  <a:gd name="connsiteY1" fmla="*/ 717178 h 717204"/>
                  <a:gd name="connsiteX2" fmla="*/ 3302000 w 7485529"/>
                  <a:gd name="connsiteY2" fmla="*/ 2 h 717204"/>
                  <a:gd name="connsiteX3" fmla="*/ 7485529 w 7485529"/>
                  <a:gd name="connsiteY3" fmla="*/ 709871 h 717204"/>
                  <a:gd name="connsiteX0" fmla="*/ 0 w 9069294"/>
                  <a:gd name="connsiteY0" fmla="*/ 132801 h 820121"/>
                  <a:gd name="connsiteX1" fmla="*/ 1658470 w 9069294"/>
                  <a:gd name="connsiteY1" fmla="*/ 820095 h 820121"/>
                  <a:gd name="connsiteX2" fmla="*/ 3302000 w 9069294"/>
                  <a:gd name="connsiteY2" fmla="*/ 102919 h 820121"/>
                  <a:gd name="connsiteX3" fmla="*/ 9069294 w 9069294"/>
                  <a:gd name="connsiteY3" fmla="*/ 157524 h 820121"/>
                  <a:gd name="connsiteX0" fmla="*/ 0 w 9069294"/>
                  <a:gd name="connsiteY0" fmla="*/ 95071 h 782391"/>
                  <a:gd name="connsiteX1" fmla="*/ 1658470 w 9069294"/>
                  <a:gd name="connsiteY1" fmla="*/ 782365 h 782391"/>
                  <a:gd name="connsiteX2" fmla="*/ 3302000 w 9069294"/>
                  <a:gd name="connsiteY2" fmla="*/ 65189 h 782391"/>
                  <a:gd name="connsiteX3" fmla="*/ 9069294 w 9069294"/>
                  <a:gd name="connsiteY3" fmla="*/ 119794 h 782391"/>
                  <a:gd name="connsiteX0" fmla="*/ 0 w 9069294"/>
                  <a:gd name="connsiteY0" fmla="*/ 30139 h 717459"/>
                  <a:gd name="connsiteX1" fmla="*/ 1658470 w 9069294"/>
                  <a:gd name="connsiteY1" fmla="*/ 717433 h 717459"/>
                  <a:gd name="connsiteX2" fmla="*/ 3302000 w 9069294"/>
                  <a:gd name="connsiteY2" fmla="*/ 257 h 717459"/>
                  <a:gd name="connsiteX3" fmla="*/ 9069294 w 9069294"/>
                  <a:gd name="connsiteY3" fmla="*/ 54862 h 717459"/>
                  <a:gd name="connsiteX0" fmla="*/ 0 w 14164235"/>
                  <a:gd name="connsiteY0" fmla="*/ 150 h 760303"/>
                  <a:gd name="connsiteX1" fmla="*/ 6753411 w 14164235"/>
                  <a:gd name="connsiteY1" fmla="*/ 760251 h 760303"/>
                  <a:gd name="connsiteX2" fmla="*/ 8396941 w 14164235"/>
                  <a:gd name="connsiteY2" fmla="*/ 43075 h 760303"/>
                  <a:gd name="connsiteX3" fmla="*/ 14164235 w 14164235"/>
                  <a:gd name="connsiteY3" fmla="*/ 97680 h 760303"/>
                  <a:gd name="connsiteX0" fmla="*/ 0 w 14164235"/>
                  <a:gd name="connsiteY0" fmla="*/ 150 h 760302"/>
                  <a:gd name="connsiteX1" fmla="*/ 6753411 w 14164235"/>
                  <a:gd name="connsiteY1" fmla="*/ 760251 h 760302"/>
                  <a:gd name="connsiteX2" fmla="*/ 8396941 w 14164235"/>
                  <a:gd name="connsiteY2" fmla="*/ 43075 h 760302"/>
                  <a:gd name="connsiteX3" fmla="*/ 14164235 w 14164235"/>
                  <a:gd name="connsiteY3" fmla="*/ 97680 h 760302"/>
                  <a:gd name="connsiteX0" fmla="*/ 0 w 13969999"/>
                  <a:gd name="connsiteY0" fmla="*/ 193697 h 953865"/>
                  <a:gd name="connsiteX1" fmla="*/ 6753411 w 13969999"/>
                  <a:gd name="connsiteY1" fmla="*/ 953798 h 953865"/>
                  <a:gd name="connsiteX2" fmla="*/ 8396941 w 13969999"/>
                  <a:gd name="connsiteY2" fmla="*/ 236622 h 953865"/>
                  <a:gd name="connsiteX3" fmla="*/ 13969999 w 13969999"/>
                  <a:gd name="connsiteY3" fmla="*/ 0 h 953865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2459883"/>
                  <a:gd name="connsiteY0" fmla="*/ 5273 h 765374"/>
                  <a:gd name="connsiteX1" fmla="*/ 6753411 w 12459883"/>
                  <a:gd name="connsiteY1" fmla="*/ 765374 h 765374"/>
                  <a:gd name="connsiteX2" fmla="*/ 12459883 w 12459883"/>
                  <a:gd name="connsiteY2" fmla="*/ 0 h 765374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19426"/>
                  <a:gd name="connsiteY0" fmla="*/ 11553 h 809342"/>
                  <a:gd name="connsiteX1" fmla="*/ 6724404 w 12619426"/>
                  <a:gd name="connsiteY1" fmla="*/ 809339 h 809342"/>
                  <a:gd name="connsiteX2" fmla="*/ 12619426 w 12619426"/>
                  <a:gd name="connsiteY2" fmla="*/ 0 h 809342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12552"/>
                  <a:gd name="connsiteX1" fmla="*/ 5615729 w 12619426"/>
                  <a:gd name="connsiteY1" fmla="*/ 272630 h 812552"/>
                  <a:gd name="connsiteX2" fmla="*/ 6724404 w 12619426"/>
                  <a:gd name="connsiteY2" fmla="*/ 809339 h 812552"/>
                  <a:gd name="connsiteX3" fmla="*/ 12619426 w 12619426"/>
                  <a:gd name="connsiteY3" fmla="*/ 0 h 812552"/>
                  <a:gd name="connsiteX0" fmla="*/ 0 w 12619426"/>
                  <a:gd name="connsiteY0" fmla="*/ 47681 h 845474"/>
                  <a:gd name="connsiteX1" fmla="*/ 5354658 w 12619426"/>
                  <a:gd name="connsiteY1" fmla="*/ 51245 h 845474"/>
                  <a:gd name="connsiteX2" fmla="*/ 6724404 w 12619426"/>
                  <a:gd name="connsiteY2" fmla="*/ 845467 h 845474"/>
                  <a:gd name="connsiteX3" fmla="*/ 12619426 w 12619426"/>
                  <a:gd name="connsiteY3" fmla="*/ 36128 h 845474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19146"/>
                  <a:gd name="connsiteX1" fmla="*/ 5354658 w 12619426"/>
                  <a:gd name="connsiteY1" fmla="*/ 15117 h 819146"/>
                  <a:gd name="connsiteX2" fmla="*/ 6724404 w 12619426"/>
                  <a:gd name="connsiteY2" fmla="*/ 809339 h 819146"/>
                  <a:gd name="connsiteX3" fmla="*/ 7298187 w 12619426"/>
                  <a:gd name="connsiteY3" fmla="*/ 429651 h 819146"/>
                  <a:gd name="connsiteX4" fmla="*/ 12619426 w 12619426"/>
                  <a:gd name="connsiteY4" fmla="*/ 0 h 819146"/>
                  <a:gd name="connsiteX0" fmla="*/ 0 w 12619426"/>
                  <a:gd name="connsiteY0" fmla="*/ 45951 h 843737"/>
                  <a:gd name="connsiteX1" fmla="*/ 5354658 w 12619426"/>
                  <a:gd name="connsiteY1" fmla="*/ 49515 h 843737"/>
                  <a:gd name="connsiteX2" fmla="*/ 6724404 w 12619426"/>
                  <a:gd name="connsiteY2" fmla="*/ 843737 h 843737"/>
                  <a:gd name="connsiteX3" fmla="*/ 7544753 w 12619426"/>
                  <a:gd name="connsiteY3" fmla="*/ 49516 h 843737"/>
                  <a:gd name="connsiteX4" fmla="*/ 12619426 w 12619426"/>
                  <a:gd name="connsiteY4" fmla="*/ 34398 h 843737"/>
                  <a:gd name="connsiteX0" fmla="*/ 0 w 12619426"/>
                  <a:gd name="connsiteY0" fmla="*/ 11553 h 809339"/>
                  <a:gd name="connsiteX1" fmla="*/ 5354658 w 12619426"/>
                  <a:gd name="connsiteY1" fmla="*/ 15117 h 809339"/>
                  <a:gd name="connsiteX2" fmla="*/ 6724404 w 12619426"/>
                  <a:gd name="connsiteY2" fmla="*/ 809339 h 809339"/>
                  <a:gd name="connsiteX3" fmla="*/ 7544753 w 12619426"/>
                  <a:gd name="connsiteY3" fmla="*/ 15118 h 809339"/>
                  <a:gd name="connsiteX4" fmla="*/ 12619426 w 12619426"/>
                  <a:gd name="connsiteY4" fmla="*/ 0 h 809339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448829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8493522"/>
                  <a:gd name="connsiteY0" fmla="*/ 5272 h 796778"/>
                  <a:gd name="connsiteX1" fmla="*/ 11228754 w 18493522"/>
                  <a:gd name="connsiteY1" fmla="*/ 8836 h 796778"/>
                  <a:gd name="connsiteX2" fmla="*/ 12380942 w 18493522"/>
                  <a:gd name="connsiteY2" fmla="*/ 796778 h 796778"/>
                  <a:gd name="connsiteX3" fmla="*/ 13418849 w 18493522"/>
                  <a:gd name="connsiteY3" fmla="*/ 8837 h 796778"/>
                  <a:gd name="connsiteX4" fmla="*/ 18493522 w 18493522"/>
                  <a:gd name="connsiteY4" fmla="*/ 0 h 796778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12998 h 904504"/>
                  <a:gd name="connsiteX1" fmla="*/ 11228754 w 24440137"/>
                  <a:gd name="connsiteY1" fmla="*/ 116562 h 904504"/>
                  <a:gd name="connsiteX2" fmla="*/ 12380942 w 24440137"/>
                  <a:gd name="connsiteY2" fmla="*/ 904504 h 904504"/>
                  <a:gd name="connsiteX3" fmla="*/ 13418849 w 24440137"/>
                  <a:gd name="connsiteY3" fmla="*/ 116563 h 904504"/>
                  <a:gd name="connsiteX4" fmla="*/ 24440137 w 24440137"/>
                  <a:gd name="connsiteY4" fmla="*/ 97257 h 904504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8997 h 800507"/>
                  <a:gd name="connsiteX1" fmla="*/ 10779133 w 24440137"/>
                  <a:gd name="connsiteY1" fmla="*/ 0 h 800507"/>
                  <a:gd name="connsiteX2" fmla="*/ 12380942 w 24440137"/>
                  <a:gd name="connsiteY2" fmla="*/ 800503 h 800507"/>
                  <a:gd name="connsiteX3" fmla="*/ 13418849 w 24440137"/>
                  <a:gd name="connsiteY3" fmla="*/ 12562 h 800507"/>
                  <a:gd name="connsiteX4" fmla="*/ 24440137 w 24440137"/>
                  <a:gd name="connsiteY4" fmla="*/ 16809 h 80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0137" h="800507">
                    <a:moveTo>
                      <a:pt x="0" y="8997"/>
                    </a:moveTo>
                    <a:lnTo>
                      <a:pt x="10779133" y="0"/>
                    </a:lnTo>
                    <a:cubicBezTo>
                      <a:pt x="11754829" y="21"/>
                      <a:pt x="11940989" y="798409"/>
                      <a:pt x="12380942" y="800503"/>
                    </a:cubicBezTo>
                    <a:cubicBezTo>
                      <a:pt x="12820895" y="802597"/>
                      <a:pt x="12533039" y="13462"/>
                      <a:pt x="13418849" y="12562"/>
                    </a:cubicBezTo>
                    <a:lnTo>
                      <a:pt x="24440137" y="16809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4500118" y="1485247"/>
                <a:ext cx="0" cy="165583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763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099468"/>
                <a:ext cx="602515" cy="313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8" name="Group 29"/>
            <p:cNvGrpSpPr>
              <a:grpSpLocks/>
            </p:cNvGrpSpPr>
            <p:nvPr/>
          </p:nvGrpSpPr>
          <p:grpSpPr bwMode="auto">
            <a:xfrm>
              <a:off x="827584" y="2996952"/>
              <a:ext cx="3500518" cy="360040"/>
              <a:chOff x="827584" y="2996952"/>
              <a:chExt cx="3500518" cy="36004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827057" y="2996613"/>
                <a:ext cx="33845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760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068960"/>
                <a:ext cx="260158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0" y="350043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A perturbação f(x’) é estática no referencial S’. É portanto uma função com </a:t>
            </a:r>
            <a:r>
              <a:rPr lang="pt-BR" sz="1400" i="1" u="sng"/>
              <a:t>uma </a:t>
            </a:r>
            <a:r>
              <a:rPr lang="pt-BR" sz="1400"/>
              <a:t>variável x’.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8575" y="3933825"/>
            <a:ext cx="9115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Vamos agora fazer a função se deslocar: vamos dizer que o referencial S’ está se deslocando com velocidade v em relação ao referencial S. As posições em S são descritas pela variável x.</a:t>
            </a:r>
          </a:p>
        </p:txBody>
      </p:sp>
      <p:grpSp>
        <p:nvGrpSpPr>
          <p:cNvPr id="31750" name="Group 31"/>
          <p:cNvGrpSpPr>
            <a:grpSpLocks/>
          </p:cNvGrpSpPr>
          <p:nvPr/>
        </p:nvGrpSpPr>
        <p:grpSpPr bwMode="auto">
          <a:xfrm>
            <a:off x="827088" y="2997200"/>
            <a:ext cx="3416300" cy="354013"/>
            <a:chOff x="827584" y="2996952"/>
            <a:chExt cx="3416509" cy="354582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827584" y="2996952"/>
              <a:ext cx="338475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31756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193927"/>
              <a:ext cx="176149" cy="15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4925" y="4508500"/>
            <a:ext cx="910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O referencial S’ é o referencial onde a </a:t>
            </a:r>
            <a:r>
              <a:rPr lang="pt-BR" sz="1400" i="1"/>
              <a:t>perturbação</a:t>
            </a:r>
            <a:r>
              <a:rPr lang="pt-BR" sz="1400"/>
              <a:t> é estática em repouso. O referencial S é aquele onde o sistema está em repouso (exemplo: onde a corda está parada, não se deslocando ao longo de seu comprimento).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-15875" y="50847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Em S, não podemos mais descrever a perturbação viajante com uma variável só. Devemos incluir o tempo. Precisamos então de uma outra função y(x,t) = f(x’).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6513" y="56419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A relação entre x e x’ é dada pela transformação de Galileu: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092825"/>
            <a:ext cx="16033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0.57553 -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6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701925" y="3454400"/>
            <a:ext cx="3416300" cy="2208213"/>
            <a:chOff x="2701245" y="3454276"/>
            <a:chExt cx="3416509" cy="2208383"/>
          </a:xfrm>
        </p:grpSpPr>
        <p:pic>
          <p:nvPicPr>
            <p:cNvPr id="32797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454276"/>
              <a:ext cx="168306" cy="22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Straight Arrow Connector 44"/>
            <p:cNvCxnSpPr/>
            <p:nvPr/>
          </p:nvCxnSpPr>
          <p:spPr bwMode="auto">
            <a:xfrm flipV="1">
              <a:off x="3996724" y="3814667"/>
              <a:ext cx="0" cy="16558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32799" name="Group 45"/>
            <p:cNvGrpSpPr>
              <a:grpSpLocks/>
            </p:cNvGrpSpPr>
            <p:nvPr/>
          </p:nvGrpSpPr>
          <p:grpSpPr bwMode="auto">
            <a:xfrm>
              <a:off x="2701245" y="5320777"/>
              <a:ext cx="3416509" cy="341882"/>
              <a:chOff x="827584" y="2996952"/>
              <a:chExt cx="3416509" cy="341882"/>
            </a:xfrm>
          </p:grpSpPr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827584" y="2997495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2801" name="Picture 4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812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7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49275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34925" y="44450"/>
            <a:ext cx="3851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u="sng"/>
              <a:t>Temos a descrição de uma onda progressiva: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-7304088" y="523875"/>
            <a:ext cx="18356263" cy="2257425"/>
            <a:chOff x="-9175818" y="1099468"/>
            <a:chExt cx="18356330" cy="2257524"/>
          </a:xfrm>
        </p:grpSpPr>
        <p:grpSp>
          <p:nvGrpSpPr>
            <p:cNvPr id="32790" name="Group 23"/>
            <p:cNvGrpSpPr>
              <a:grpSpLocks/>
            </p:cNvGrpSpPr>
            <p:nvPr/>
          </p:nvGrpSpPr>
          <p:grpSpPr bwMode="auto">
            <a:xfrm>
              <a:off x="-9175818" y="1099468"/>
              <a:ext cx="18356330" cy="2041615"/>
              <a:chOff x="-6790223" y="1099468"/>
              <a:chExt cx="18356330" cy="2041615"/>
            </a:xfrm>
          </p:grpSpPr>
          <p:sp>
            <p:nvSpPr>
              <p:cNvPr id="22" name="Freeform 21"/>
              <p:cNvSpPr/>
              <p:nvPr/>
            </p:nvSpPr>
            <p:spPr>
              <a:xfrm flipV="1">
                <a:off x="-6790223" y="1926592"/>
                <a:ext cx="18356330" cy="1079548"/>
              </a:xfrm>
              <a:custGeom>
                <a:avLst/>
                <a:gdLst>
                  <a:gd name="connsiteX0" fmla="*/ 0 w 3302000"/>
                  <a:gd name="connsiteY0" fmla="*/ 29882 h 1464260"/>
                  <a:gd name="connsiteX1" fmla="*/ 1912470 w 3302000"/>
                  <a:gd name="connsiteY1" fmla="*/ 1464235 h 1464260"/>
                  <a:gd name="connsiteX2" fmla="*/ 3302000 w 3302000"/>
                  <a:gd name="connsiteY2" fmla="*/ 0 h 1464260"/>
                  <a:gd name="connsiteX3" fmla="*/ 3302000 w 3302000"/>
                  <a:gd name="connsiteY3" fmla="*/ 0 h 1464260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7485529"/>
                  <a:gd name="connsiteY0" fmla="*/ 29884 h 717204"/>
                  <a:gd name="connsiteX1" fmla="*/ 1658470 w 7485529"/>
                  <a:gd name="connsiteY1" fmla="*/ 717178 h 717204"/>
                  <a:gd name="connsiteX2" fmla="*/ 3302000 w 7485529"/>
                  <a:gd name="connsiteY2" fmla="*/ 2 h 717204"/>
                  <a:gd name="connsiteX3" fmla="*/ 7485529 w 7485529"/>
                  <a:gd name="connsiteY3" fmla="*/ 709871 h 717204"/>
                  <a:gd name="connsiteX0" fmla="*/ 0 w 9069294"/>
                  <a:gd name="connsiteY0" fmla="*/ 132801 h 820121"/>
                  <a:gd name="connsiteX1" fmla="*/ 1658470 w 9069294"/>
                  <a:gd name="connsiteY1" fmla="*/ 820095 h 820121"/>
                  <a:gd name="connsiteX2" fmla="*/ 3302000 w 9069294"/>
                  <a:gd name="connsiteY2" fmla="*/ 102919 h 820121"/>
                  <a:gd name="connsiteX3" fmla="*/ 9069294 w 9069294"/>
                  <a:gd name="connsiteY3" fmla="*/ 157524 h 820121"/>
                  <a:gd name="connsiteX0" fmla="*/ 0 w 9069294"/>
                  <a:gd name="connsiteY0" fmla="*/ 95071 h 782391"/>
                  <a:gd name="connsiteX1" fmla="*/ 1658470 w 9069294"/>
                  <a:gd name="connsiteY1" fmla="*/ 782365 h 782391"/>
                  <a:gd name="connsiteX2" fmla="*/ 3302000 w 9069294"/>
                  <a:gd name="connsiteY2" fmla="*/ 65189 h 782391"/>
                  <a:gd name="connsiteX3" fmla="*/ 9069294 w 9069294"/>
                  <a:gd name="connsiteY3" fmla="*/ 119794 h 782391"/>
                  <a:gd name="connsiteX0" fmla="*/ 0 w 9069294"/>
                  <a:gd name="connsiteY0" fmla="*/ 30139 h 717459"/>
                  <a:gd name="connsiteX1" fmla="*/ 1658470 w 9069294"/>
                  <a:gd name="connsiteY1" fmla="*/ 717433 h 717459"/>
                  <a:gd name="connsiteX2" fmla="*/ 3302000 w 9069294"/>
                  <a:gd name="connsiteY2" fmla="*/ 257 h 717459"/>
                  <a:gd name="connsiteX3" fmla="*/ 9069294 w 9069294"/>
                  <a:gd name="connsiteY3" fmla="*/ 54862 h 717459"/>
                  <a:gd name="connsiteX0" fmla="*/ 0 w 14164235"/>
                  <a:gd name="connsiteY0" fmla="*/ 150 h 760303"/>
                  <a:gd name="connsiteX1" fmla="*/ 6753411 w 14164235"/>
                  <a:gd name="connsiteY1" fmla="*/ 760251 h 760303"/>
                  <a:gd name="connsiteX2" fmla="*/ 8396941 w 14164235"/>
                  <a:gd name="connsiteY2" fmla="*/ 43075 h 760303"/>
                  <a:gd name="connsiteX3" fmla="*/ 14164235 w 14164235"/>
                  <a:gd name="connsiteY3" fmla="*/ 97680 h 760303"/>
                  <a:gd name="connsiteX0" fmla="*/ 0 w 14164235"/>
                  <a:gd name="connsiteY0" fmla="*/ 150 h 760302"/>
                  <a:gd name="connsiteX1" fmla="*/ 6753411 w 14164235"/>
                  <a:gd name="connsiteY1" fmla="*/ 760251 h 760302"/>
                  <a:gd name="connsiteX2" fmla="*/ 8396941 w 14164235"/>
                  <a:gd name="connsiteY2" fmla="*/ 43075 h 760302"/>
                  <a:gd name="connsiteX3" fmla="*/ 14164235 w 14164235"/>
                  <a:gd name="connsiteY3" fmla="*/ 97680 h 760302"/>
                  <a:gd name="connsiteX0" fmla="*/ 0 w 13969999"/>
                  <a:gd name="connsiteY0" fmla="*/ 193697 h 953865"/>
                  <a:gd name="connsiteX1" fmla="*/ 6753411 w 13969999"/>
                  <a:gd name="connsiteY1" fmla="*/ 953798 h 953865"/>
                  <a:gd name="connsiteX2" fmla="*/ 8396941 w 13969999"/>
                  <a:gd name="connsiteY2" fmla="*/ 236622 h 953865"/>
                  <a:gd name="connsiteX3" fmla="*/ 13969999 w 13969999"/>
                  <a:gd name="connsiteY3" fmla="*/ 0 h 953865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2459883"/>
                  <a:gd name="connsiteY0" fmla="*/ 5273 h 765374"/>
                  <a:gd name="connsiteX1" fmla="*/ 6753411 w 12459883"/>
                  <a:gd name="connsiteY1" fmla="*/ 765374 h 765374"/>
                  <a:gd name="connsiteX2" fmla="*/ 12459883 w 12459883"/>
                  <a:gd name="connsiteY2" fmla="*/ 0 h 765374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19426"/>
                  <a:gd name="connsiteY0" fmla="*/ 11553 h 809342"/>
                  <a:gd name="connsiteX1" fmla="*/ 6724404 w 12619426"/>
                  <a:gd name="connsiteY1" fmla="*/ 809339 h 809342"/>
                  <a:gd name="connsiteX2" fmla="*/ 12619426 w 12619426"/>
                  <a:gd name="connsiteY2" fmla="*/ 0 h 809342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12552"/>
                  <a:gd name="connsiteX1" fmla="*/ 5615729 w 12619426"/>
                  <a:gd name="connsiteY1" fmla="*/ 272630 h 812552"/>
                  <a:gd name="connsiteX2" fmla="*/ 6724404 w 12619426"/>
                  <a:gd name="connsiteY2" fmla="*/ 809339 h 812552"/>
                  <a:gd name="connsiteX3" fmla="*/ 12619426 w 12619426"/>
                  <a:gd name="connsiteY3" fmla="*/ 0 h 812552"/>
                  <a:gd name="connsiteX0" fmla="*/ 0 w 12619426"/>
                  <a:gd name="connsiteY0" fmla="*/ 47681 h 845474"/>
                  <a:gd name="connsiteX1" fmla="*/ 5354658 w 12619426"/>
                  <a:gd name="connsiteY1" fmla="*/ 51245 h 845474"/>
                  <a:gd name="connsiteX2" fmla="*/ 6724404 w 12619426"/>
                  <a:gd name="connsiteY2" fmla="*/ 845467 h 845474"/>
                  <a:gd name="connsiteX3" fmla="*/ 12619426 w 12619426"/>
                  <a:gd name="connsiteY3" fmla="*/ 36128 h 845474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19146"/>
                  <a:gd name="connsiteX1" fmla="*/ 5354658 w 12619426"/>
                  <a:gd name="connsiteY1" fmla="*/ 15117 h 819146"/>
                  <a:gd name="connsiteX2" fmla="*/ 6724404 w 12619426"/>
                  <a:gd name="connsiteY2" fmla="*/ 809339 h 819146"/>
                  <a:gd name="connsiteX3" fmla="*/ 7298187 w 12619426"/>
                  <a:gd name="connsiteY3" fmla="*/ 429651 h 819146"/>
                  <a:gd name="connsiteX4" fmla="*/ 12619426 w 12619426"/>
                  <a:gd name="connsiteY4" fmla="*/ 0 h 819146"/>
                  <a:gd name="connsiteX0" fmla="*/ 0 w 12619426"/>
                  <a:gd name="connsiteY0" fmla="*/ 45951 h 843737"/>
                  <a:gd name="connsiteX1" fmla="*/ 5354658 w 12619426"/>
                  <a:gd name="connsiteY1" fmla="*/ 49515 h 843737"/>
                  <a:gd name="connsiteX2" fmla="*/ 6724404 w 12619426"/>
                  <a:gd name="connsiteY2" fmla="*/ 843737 h 843737"/>
                  <a:gd name="connsiteX3" fmla="*/ 7544753 w 12619426"/>
                  <a:gd name="connsiteY3" fmla="*/ 49516 h 843737"/>
                  <a:gd name="connsiteX4" fmla="*/ 12619426 w 12619426"/>
                  <a:gd name="connsiteY4" fmla="*/ 34398 h 843737"/>
                  <a:gd name="connsiteX0" fmla="*/ 0 w 12619426"/>
                  <a:gd name="connsiteY0" fmla="*/ 11553 h 809339"/>
                  <a:gd name="connsiteX1" fmla="*/ 5354658 w 12619426"/>
                  <a:gd name="connsiteY1" fmla="*/ 15117 h 809339"/>
                  <a:gd name="connsiteX2" fmla="*/ 6724404 w 12619426"/>
                  <a:gd name="connsiteY2" fmla="*/ 809339 h 809339"/>
                  <a:gd name="connsiteX3" fmla="*/ 7544753 w 12619426"/>
                  <a:gd name="connsiteY3" fmla="*/ 15118 h 809339"/>
                  <a:gd name="connsiteX4" fmla="*/ 12619426 w 12619426"/>
                  <a:gd name="connsiteY4" fmla="*/ 0 h 809339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448829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8493522"/>
                  <a:gd name="connsiteY0" fmla="*/ 5272 h 796778"/>
                  <a:gd name="connsiteX1" fmla="*/ 11228754 w 18493522"/>
                  <a:gd name="connsiteY1" fmla="*/ 8836 h 796778"/>
                  <a:gd name="connsiteX2" fmla="*/ 12380942 w 18493522"/>
                  <a:gd name="connsiteY2" fmla="*/ 796778 h 796778"/>
                  <a:gd name="connsiteX3" fmla="*/ 13418849 w 18493522"/>
                  <a:gd name="connsiteY3" fmla="*/ 8837 h 796778"/>
                  <a:gd name="connsiteX4" fmla="*/ 18493522 w 18493522"/>
                  <a:gd name="connsiteY4" fmla="*/ 0 h 796778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12998 h 904504"/>
                  <a:gd name="connsiteX1" fmla="*/ 11228754 w 24440137"/>
                  <a:gd name="connsiteY1" fmla="*/ 116562 h 904504"/>
                  <a:gd name="connsiteX2" fmla="*/ 12380942 w 24440137"/>
                  <a:gd name="connsiteY2" fmla="*/ 904504 h 904504"/>
                  <a:gd name="connsiteX3" fmla="*/ 13418849 w 24440137"/>
                  <a:gd name="connsiteY3" fmla="*/ 116563 h 904504"/>
                  <a:gd name="connsiteX4" fmla="*/ 24440137 w 24440137"/>
                  <a:gd name="connsiteY4" fmla="*/ 97257 h 904504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8997 h 800507"/>
                  <a:gd name="connsiteX1" fmla="*/ 10779133 w 24440137"/>
                  <a:gd name="connsiteY1" fmla="*/ 0 h 800507"/>
                  <a:gd name="connsiteX2" fmla="*/ 12380942 w 24440137"/>
                  <a:gd name="connsiteY2" fmla="*/ 800503 h 800507"/>
                  <a:gd name="connsiteX3" fmla="*/ 13418849 w 24440137"/>
                  <a:gd name="connsiteY3" fmla="*/ 12562 h 800507"/>
                  <a:gd name="connsiteX4" fmla="*/ 24440137 w 24440137"/>
                  <a:gd name="connsiteY4" fmla="*/ 16809 h 800507"/>
                  <a:gd name="connsiteX0" fmla="*/ 0 w 31445566"/>
                  <a:gd name="connsiteY0" fmla="*/ 27833 h 800507"/>
                  <a:gd name="connsiteX1" fmla="*/ 17784562 w 31445566"/>
                  <a:gd name="connsiteY1" fmla="*/ 0 h 800507"/>
                  <a:gd name="connsiteX2" fmla="*/ 19386371 w 31445566"/>
                  <a:gd name="connsiteY2" fmla="*/ 800503 h 800507"/>
                  <a:gd name="connsiteX3" fmla="*/ 20424278 w 31445566"/>
                  <a:gd name="connsiteY3" fmla="*/ 12562 h 800507"/>
                  <a:gd name="connsiteX4" fmla="*/ 31445566 w 31445566"/>
                  <a:gd name="connsiteY4" fmla="*/ 16809 h 80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45566" h="800507">
                    <a:moveTo>
                      <a:pt x="0" y="27833"/>
                    </a:moveTo>
                    <a:lnTo>
                      <a:pt x="17784562" y="0"/>
                    </a:lnTo>
                    <a:cubicBezTo>
                      <a:pt x="18760258" y="21"/>
                      <a:pt x="18946418" y="798409"/>
                      <a:pt x="19386371" y="800503"/>
                    </a:cubicBezTo>
                    <a:cubicBezTo>
                      <a:pt x="19826324" y="802597"/>
                      <a:pt x="19538468" y="13462"/>
                      <a:pt x="20424278" y="12562"/>
                    </a:cubicBezTo>
                    <a:lnTo>
                      <a:pt x="31445566" y="16809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4500119" y="1485248"/>
                <a:ext cx="0" cy="16558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2796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099468"/>
                <a:ext cx="602515" cy="313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91" name="Group 29"/>
            <p:cNvGrpSpPr>
              <a:grpSpLocks/>
            </p:cNvGrpSpPr>
            <p:nvPr/>
          </p:nvGrpSpPr>
          <p:grpSpPr bwMode="auto">
            <a:xfrm>
              <a:off x="827584" y="2996952"/>
              <a:ext cx="3500518" cy="360040"/>
              <a:chOff x="827584" y="2996952"/>
              <a:chExt cx="3500518" cy="36004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827057" y="2996614"/>
                <a:ext cx="33845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2793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068960"/>
                <a:ext cx="260158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7950" y="25654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Para uma onda em sentido contrário, basta trocar v por –v.</a:t>
            </a:r>
            <a:br>
              <a:rPr lang="pt-BR" sz="1400"/>
            </a:br>
            <a:r>
              <a:rPr lang="pt-BR" sz="1400"/>
              <a:t/>
            </a:r>
            <a:br>
              <a:rPr lang="pt-BR" sz="1400"/>
            </a:br>
            <a:r>
              <a:rPr lang="pt-BR" sz="1400"/>
              <a:t>Por uma mera conveniência, vamos chamar de g(x”) a função descrevendo a perturbação estática no referencial S” que se desloca à esquerda em relação ao referencial S.</a:t>
            </a:r>
          </a:p>
        </p:txBody>
      </p:sp>
      <p:grpSp>
        <p:nvGrpSpPr>
          <p:cNvPr id="32774" name="Group 31"/>
          <p:cNvGrpSpPr>
            <a:grpSpLocks/>
          </p:cNvGrpSpPr>
          <p:nvPr/>
        </p:nvGrpSpPr>
        <p:grpSpPr bwMode="auto">
          <a:xfrm>
            <a:off x="2700338" y="2420938"/>
            <a:ext cx="3416300" cy="354012"/>
            <a:chOff x="827584" y="2996952"/>
            <a:chExt cx="3416509" cy="354582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827584" y="2996952"/>
              <a:ext cx="338475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32789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193927"/>
              <a:ext cx="176149" cy="15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5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15888"/>
            <a:ext cx="24209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 bwMode="auto">
          <a:xfrm flipV="1">
            <a:off x="3995738" y="908050"/>
            <a:ext cx="0" cy="1657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3214688" y="3463925"/>
            <a:ext cx="20083463" cy="2197100"/>
            <a:chOff x="-3214195" y="4544246"/>
            <a:chExt cx="20083536" cy="2197122"/>
          </a:xfrm>
        </p:grpSpPr>
        <p:grpSp>
          <p:nvGrpSpPr>
            <p:cNvPr id="32780" name="Group 11"/>
            <p:cNvGrpSpPr>
              <a:grpSpLocks/>
            </p:cNvGrpSpPr>
            <p:nvPr/>
          </p:nvGrpSpPr>
          <p:grpSpPr bwMode="auto">
            <a:xfrm>
              <a:off x="-3214195" y="4544246"/>
              <a:ext cx="20083536" cy="2006620"/>
              <a:chOff x="-3214195" y="4544246"/>
              <a:chExt cx="20083536" cy="2006620"/>
            </a:xfrm>
          </p:grpSpPr>
          <p:grpSp>
            <p:nvGrpSpPr>
              <p:cNvPr id="32782" name="Group 8"/>
              <p:cNvGrpSpPr>
                <a:grpSpLocks/>
              </p:cNvGrpSpPr>
              <p:nvPr/>
            </p:nvGrpSpPr>
            <p:grpSpPr bwMode="auto">
              <a:xfrm>
                <a:off x="-3214195" y="4895087"/>
                <a:ext cx="20083536" cy="1655779"/>
                <a:chOff x="-3214195" y="4895087"/>
                <a:chExt cx="20083536" cy="1655779"/>
              </a:xfrm>
            </p:grpSpPr>
            <p:grpSp>
              <p:nvGrpSpPr>
                <p:cNvPr id="32784" name="Group 32"/>
                <p:cNvGrpSpPr>
                  <a:grpSpLocks/>
                </p:cNvGrpSpPr>
                <p:nvPr/>
              </p:nvGrpSpPr>
              <p:grpSpPr bwMode="auto">
                <a:xfrm>
                  <a:off x="-3214195" y="4895087"/>
                  <a:ext cx="20083536" cy="1655779"/>
                  <a:chOff x="-2700808" y="1485435"/>
                  <a:chExt cx="20083536" cy="1655779"/>
                </a:xfrm>
              </p:grpSpPr>
              <p:sp>
                <p:nvSpPr>
                  <p:cNvPr id="42" name="Freeform 41"/>
                  <p:cNvSpPr/>
                  <p:nvPr/>
                </p:nvSpPr>
                <p:spPr>
                  <a:xfrm flipV="1">
                    <a:off x="-2700808" y="1926765"/>
                    <a:ext cx="20083536" cy="1079511"/>
                  </a:xfrm>
                  <a:custGeom>
                    <a:avLst/>
                    <a:gdLst>
                      <a:gd name="connsiteX0" fmla="*/ 0 w 3302000"/>
                      <a:gd name="connsiteY0" fmla="*/ 29882 h 1464260"/>
                      <a:gd name="connsiteX1" fmla="*/ 1912470 w 3302000"/>
                      <a:gd name="connsiteY1" fmla="*/ 1464235 h 1464260"/>
                      <a:gd name="connsiteX2" fmla="*/ 3302000 w 3302000"/>
                      <a:gd name="connsiteY2" fmla="*/ 0 h 1464260"/>
                      <a:gd name="connsiteX3" fmla="*/ 3302000 w 3302000"/>
                      <a:gd name="connsiteY3" fmla="*/ 0 h 1464260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7485529"/>
                      <a:gd name="connsiteY0" fmla="*/ 29884 h 717204"/>
                      <a:gd name="connsiteX1" fmla="*/ 1658470 w 7485529"/>
                      <a:gd name="connsiteY1" fmla="*/ 717178 h 717204"/>
                      <a:gd name="connsiteX2" fmla="*/ 3302000 w 7485529"/>
                      <a:gd name="connsiteY2" fmla="*/ 2 h 717204"/>
                      <a:gd name="connsiteX3" fmla="*/ 7485529 w 7485529"/>
                      <a:gd name="connsiteY3" fmla="*/ 709871 h 717204"/>
                      <a:gd name="connsiteX0" fmla="*/ 0 w 9069294"/>
                      <a:gd name="connsiteY0" fmla="*/ 132801 h 820121"/>
                      <a:gd name="connsiteX1" fmla="*/ 1658470 w 9069294"/>
                      <a:gd name="connsiteY1" fmla="*/ 820095 h 820121"/>
                      <a:gd name="connsiteX2" fmla="*/ 3302000 w 9069294"/>
                      <a:gd name="connsiteY2" fmla="*/ 102919 h 820121"/>
                      <a:gd name="connsiteX3" fmla="*/ 9069294 w 9069294"/>
                      <a:gd name="connsiteY3" fmla="*/ 157524 h 820121"/>
                      <a:gd name="connsiteX0" fmla="*/ 0 w 9069294"/>
                      <a:gd name="connsiteY0" fmla="*/ 95071 h 782391"/>
                      <a:gd name="connsiteX1" fmla="*/ 1658470 w 9069294"/>
                      <a:gd name="connsiteY1" fmla="*/ 782365 h 782391"/>
                      <a:gd name="connsiteX2" fmla="*/ 3302000 w 9069294"/>
                      <a:gd name="connsiteY2" fmla="*/ 65189 h 782391"/>
                      <a:gd name="connsiteX3" fmla="*/ 9069294 w 9069294"/>
                      <a:gd name="connsiteY3" fmla="*/ 119794 h 782391"/>
                      <a:gd name="connsiteX0" fmla="*/ 0 w 9069294"/>
                      <a:gd name="connsiteY0" fmla="*/ 30139 h 717459"/>
                      <a:gd name="connsiteX1" fmla="*/ 1658470 w 9069294"/>
                      <a:gd name="connsiteY1" fmla="*/ 717433 h 717459"/>
                      <a:gd name="connsiteX2" fmla="*/ 3302000 w 9069294"/>
                      <a:gd name="connsiteY2" fmla="*/ 257 h 717459"/>
                      <a:gd name="connsiteX3" fmla="*/ 9069294 w 9069294"/>
                      <a:gd name="connsiteY3" fmla="*/ 54862 h 717459"/>
                      <a:gd name="connsiteX0" fmla="*/ 0 w 14164235"/>
                      <a:gd name="connsiteY0" fmla="*/ 150 h 760303"/>
                      <a:gd name="connsiteX1" fmla="*/ 6753411 w 14164235"/>
                      <a:gd name="connsiteY1" fmla="*/ 760251 h 760303"/>
                      <a:gd name="connsiteX2" fmla="*/ 8396941 w 14164235"/>
                      <a:gd name="connsiteY2" fmla="*/ 43075 h 760303"/>
                      <a:gd name="connsiteX3" fmla="*/ 14164235 w 14164235"/>
                      <a:gd name="connsiteY3" fmla="*/ 97680 h 760303"/>
                      <a:gd name="connsiteX0" fmla="*/ 0 w 14164235"/>
                      <a:gd name="connsiteY0" fmla="*/ 150 h 760302"/>
                      <a:gd name="connsiteX1" fmla="*/ 6753411 w 14164235"/>
                      <a:gd name="connsiteY1" fmla="*/ 760251 h 760302"/>
                      <a:gd name="connsiteX2" fmla="*/ 8396941 w 14164235"/>
                      <a:gd name="connsiteY2" fmla="*/ 43075 h 760302"/>
                      <a:gd name="connsiteX3" fmla="*/ 14164235 w 14164235"/>
                      <a:gd name="connsiteY3" fmla="*/ 97680 h 760302"/>
                      <a:gd name="connsiteX0" fmla="*/ 0 w 13969999"/>
                      <a:gd name="connsiteY0" fmla="*/ 193697 h 953865"/>
                      <a:gd name="connsiteX1" fmla="*/ 6753411 w 13969999"/>
                      <a:gd name="connsiteY1" fmla="*/ 953798 h 953865"/>
                      <a:gd name="connsiteX2" fmla="*/ 8396941 w 13969999"/>
                      <a:gd name="connsiteY2" fmla="*/ 236622 h 953865"/>
                      <a:gd name="connsiteX3" fmla="*/ 13969999 w 13969999"/>
                      <a:gd name="connsiteY3" fmla="*/ 0 h 953865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2459883"/>
                      <a:gd name="connsiteY0" fmla="*/ 5273 h 765374"/>
                      <a:gd name="connsiteX1" fmla="*/ 6753411 w 12459883"/>
                      <a:gd name="connsiteY1" fmla="*/ 765374 h 765374"/>
                      <a:gd name="connsiteX2" fmla="*/ 12459883 w 12459883"/>
                      <a:gd name="connsiteY2" fmla="*/ 0 h 765374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19426"/>
                      <a:gd name="connsiteY0" fmla="*/ 11553 h 809342"/>
                      <a:gd name="connsiteX1" fmla="*/ 6724404 w 12619426"/>
                      <a:gd name="connsiteY1" fmla="*/ 809339 h 809342"/>
                      <a:gd name="connsiteX2" fmla="*/ 12619426 w 12619426"/>
                      <a:gd name="connsiteY2" fmla="*/ 0 h 809342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12552"/>
                      <a:gd name="connsiteX1" fmla="*/ 5615729 w 12619426"/>
                      <a:gd name="connsiteY1" fmla="*/ 272630 h 812552"/>
                      <a:gd name="connsiteX2" fmla="*/ 6724404 w 12619426"/>
                      <a:gd name="connsiteY2" fmla="*/ 809339 h 812552"/>
                      <a:gd name="connsiteX3" fmla="*/ 12619426 w 12619426"/>
                      <a:gd name="connsiteY3" fmla="*/ 0 h 812552"/>
                      <a:gd name="connsiteX0" fmla="*/ 0 w 12619426"/>
                      <a:gd name="connsiteY0" fmla="*/ 47681 h 845474"/>
                      <a:gd name="connsiteX1" fmla="*/ 5354658 w 12619426"/>
                      <a:gd name="connsiteY1" fmla="*/ 51245 h 845474"/>
                      <a:gd name="connsiteX2" fmla="*/ 6724404 w 12619426"/>
                      <a:gd name="connsiteY2" fmla="*/ 845467 h 845474"/>
                      <a:gd name="connsiteX3" fmla="*/ 12619426 w 12619426"/>
                      <a:gd name="connsiteY3" fmla="*/ 36128 h 845474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19146"/>
                      <a:gd name="connsiteX1" fmla="*/ 5354658 w 12619426"/>
                      <a:gd name="connsiteY1" fmla="*/ 15117 h 819146"/>
                      <a:gd name="connsiteX2" fmla="*/ 6724404 w 12619426"/>
                      <a:gd name="connsiteY2" fmla="*/ 809339 h 819146"/>
                      <a:gd name="connsiteX3" fmla="*/ 7298187 w 12619426"/>
                      <a:gd name="connsiteY3" fmla="*/ 429651 h 819146"/>
                      <a:gd name="connsiteX4" fmla="*/ 12619426 w 12619426"/>
                      <a:gd name="connsiteY4" fmla="*/ 0 h 819146"/>
                      <a:gd name="connsiteX0" fmla="*/ 0 w 12619426"/>
                      <a:gd name="connsiteY0" fmla="*/ 45951 h 843737"/>
                      <a:gd name="connsiteX1" fmla="*/ 5354658 w 12619426"/>
                      <a:gd name="connsiteY1" fmla="*/ 49515 h 843737"/>
                      <a:gd name="connsiteX2" fmla="*/ 6724404 w 12619426"/>
                      <a:gd name="connsiteY2" fmla="*/ 843737 h 843737"/>
                      <a:gd name="connsiteX3" fmla="*/ 7544753 w 12619426"/>
                      <a:gd name="connsiteY3" fmla="*/ 49516 h 843737"/>
                      <a:gd name="connsiteX4" fmla="*/ 12619426 w 12619426"/>
                      <a:gd name="connsiteY4" fmla="*/ 34398 h 843737"/>
                      <a:gd name="connsiteX0" fmla="*/ 0 w 12619426"/>
                      <a:gd name="connsiteY0" fmla="*/ 11553 h 809339"/>
                      <a:gd name="connsiteX1" fmla="*/ 5354658 w 12619426"/>
                      <a:gd name="connsiteY1" fmla="*/ 15117 h 809339"/>
                      <a:gd name="connsiteX2" fmla="*/ 6724404 w 12619426"/>
                      <a:gd name="connsiteY2" fmla="*/ 809339 h 809339"/>
                      <a:gd name="connsiteX3" fmla="*/ 7544753 w 12619426"/>
                      <a:gd name="connsiteY3" fmla="*/ 15118 h 809339"/>
                      <a:gd name="connsiteX4" fmla="*/ 12619426 w 12619426"/>
                      <a:gd name="connsiteY4" fmla="*/ 0 h 809339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448829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8493522"/>
                      <a:gd name="connsiteY0" fmla="*/ 5272 h 796778"/>
                      <a:gd name="connsiteX1" fmla="*/ 11228754 w 18493522"/>
                      <a:gd name="connsiteY1" fmla="*/ 8836 h 796778"/>
                      <a:gd name="connsiteX2" fmla="*/ 12380942 w 18493522"/>
                      <a:gd name="connsiteY2" fmla="*/ 796778 h 796778"/>
                      <a:gd name="connsiteX3" fmla="*/ 13418849 w 18493522"/>
                      <a:gd name="connsiteY3" fmla="*/ 8837 h 796778"/>
                      <a:gd name="connsiteX4" fmla="*/ 18493522 w 18493522"/>
                      <a:gd name="connsiteY4" fmla="*/ 0 h 796778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12998 h 904504"/>
                      <a:gd name="connsiteX1" fmla="*/ 11228754 w 24440137"/>
                      <a:gd name="connsiteY1" fmla="*/ 116562 h 904504"/>
                      <a:gd name="connsiteX2" fmla="*/ 12380942 w 24440137"/>
                      <a:gd name="connsiteY2" fmla="*/ 904504 h 904504"/>
                      <a:gd name="connsiteX3" fmla="*/ 13418849 w 24440137"/>
                      <a:gd name="connsiteY3" fmla="*/ 116563 h 904504"/>
                      <a:gd name="connsiteX4" fmla="*/ 24440137 w 24440137"/>
                      <a:gd name="connsiteY4" fmla="*/ 97257 h 904504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8997 h 800507"/>
                      <a:gd name="connsiteX1" fmla="*/ 10779133 w 24440137"/>
                      <a:gd name="connsiteY1" fmla="*/ 0 h 800507"/>
                      <a:gd name="connsiteX2" fmla="*/ 12380942 w 24440137"/>
                      <a:gd name="connsiteY2" fmla="*/ 800503 h 800507"/>
                      <a:gd name="connsiteX3" fmla="*/ 13418849 w 24440137"/>
                      <a:gd name="connsiteY3" fmla="*/ 12562 h 800507"/>
                      <a:gd name="connsiteX4" fmla="*/ 24440137 w 24440137"/>
                      <a:gd name="connsiteY4" fmla="*/ 16809 h 800507"/>
                      <a:gd name="connsiteX0" fmla="*/ 0 w 34404381"/>
                      <a:gd name="connsiteY0" fmla="*/ 8997 h 800507"/>
                      <a:gd name="connsiteX1" fmla="*/ 10779133 w 34404381"/>
                      <a:gd name="connsiteY1" fmla="*/ 0 h 800507"/>
                      <a:gd name="connsiteX2" fmla="*/ 12380942 w 34404381"/>
                      <a:gd name="connsiteY2" fmla="*/ 800503 h 800507"/>
                      <a:gd name="connsiteX3" fmla="*/ 13418849 w 34404381"/>
                      <a:gd name="connsiteY3" fmla="*/ 12562 h 800507"/>
                      <a:gd name="connsiteX4" fmla="*/ 34404381 w 34404381"/>
                      <a:gd name="connsiteY4" fmla="*/ 16809 h 800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404381" h="800507">
                        <a:moveTo>
                          <a:pt x="0" y="8997"/>
                        </a:moveTo>
                        <a:lnTo>
                          <a:pt x="10779133" y="0"/>
                        </a:lnTo>
                        <a:cubicBezTo>
                          <a:pt x="11754829" y="21"/>
                          <a:pt x="11940989" y="798409"/>
                          <a:pt x="12380942" y="800503"/>
                        </a:cubicBezTo>
                        <a:cubicBezTo>
                          <a:pt x="12820895" y="802597"/>
                          <a:pt x="12533039" y="13462"/>
                          <a:pt x="13418849" y="12562"/>
                        </a:cubicBezTo>
                        <a:lnTo>
                          <a:pt x="34404381" y="16809"/>
                        </a:lnTo>
                      </a:path>
                    </a:pathLst>
                  </a:cu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43" name="Straight Arrow Connector 42"/>
                  <p:cNvCxnSpPr/>
                  <p:nvPr/>
                </p:nvCxnSpPr>
                <p:spPr bwMode="auto">
                  <a:xfrm flipV="1">
                    <a:off x="4500119" y="1485435"/>
                    <a:ext cx="0" cy="165577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40" name="Straight Arrow Connector 39"/>
                <p:cNvCxnSpPr/>
                <p:nvPr/>
              </p:nvCxnSpPr>
              <p:spPr bwMode="auto">
                <a:xfrm>
                  <a:off x="2699265" y="6406403"/>
                  <a:ext cx="338456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32783" name="Picture 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9437" y="4544246"/>
                <a:ext cx="720080" cy="3249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781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500322"/>
              <a:ext cx="296672" cy="2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23939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0" y="580548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Em uma corda, por exemplo, podemos ter as duas ondas se propagando </a:t>
            </a:r>
            <a:r>
              <a:rPr lang="pt-BR" sz="1400" u="sng"/>
              <a:t>ao mesmo tempo</a:t>
            </a:r>
            <a:r>
              <a:rPr lang="pt-BR" sz="1400"/>
              <a:t>. </a:t>
            </a:r>
          </a:p>
          <a:p>
            <a:pPr eaLnBrk="1" hangingPunct="1"/>
            <a:r>
              <a:rPr lang="pt-BR" sz="1400"/>
              <a:t/>
            </a:r>
            <a:br>
              <a:rPr lang="pt-BR" sz="1400"/>
            </a:br>
            <a:r>
              <a:rPr lang="pt-BR" sz="1400"/>
              <a:t>Por enquanto, não discutimos nada sobre a forma de f(x’) ou g(x”). Basta saber, no entanto, que são funções “bem comportadas” – contínuas (afinal isto é física!), e deriváveis em primeira e segunda ordem (veremos por que)...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50469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7882E-6 -1.19611E-6 L -0.32172 0.002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SUP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855663"/>
            <a:ext cx="8785225" cy="878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Comic Sans MS" charset="0"/>
                <a:cs typeface="+mn-cs"/>
              </a:rPr>
              <a:t>Ondas</a:t>
            </a:r>
            <a:r>
              <a:rPr lang="en-US" sz="2800" b="1" dirty="0">
                <a:solidFill>
                  <a:srgbClr val="0000CC"/>
                </a:solidFill>
                <a:latin typeface="Comic Sans MS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omic Sans MS" charset="0"/>
                <a:cs typeface="+mn-cs"/>
              </a:rPr>
              <a:t>Harmônicas</a:t>
            </a:r>
            <a:endParaRPr lang="en-US" sz="2800" b="1" dirty="0">
              <a:solidFill>
                <a:srgbClr val="0000CC"/>
              </a:solidFill>
              <a:latin typeface="Comic Sans MS" charset="0"/>
              <a:cs typeface="+mn-cs"/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0" y="765175"/>
            <a:ext cx="9144000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7463" y="3500438"/>
            <a:ext cx="9144001" cy="3357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7950" y="549275"/>
            <a:ext cx="9144000" cy="719138"/>
            <a:chOff x="107504" y="548680"/>
            <a:chExt cx="9144000" cy="720470"/>
          </a:xfrm>
        </p:grpSpPr>
        <p:sp>
          <p:nvSpPr>
            <p:cNvPr id="33807" name="TextBox 6"/>
            <p:cNvSpPr txBox="1">
              <a:spLocks noChangeArrowheads="1"/>
            </p:cNvSpPr>
            <p:nvPr/>
          </p:nvSpPr>
          <p:spPr bwMode="auto">
            <a:xfrm>
              <a:off x="107504" y="548680"/>
              <a:ext cx="9144000" cy="68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Nada mais são que um caso particular das ondas gerais que vimos anteriormente.</a:t>
              </a:r>
              <a:br>
                <a:rPr lang="pt-BR" sz="1400"/>
              </a:br>
              <a:r>
                <a:rPr lang="pt-BR" sz="1400"/>
                <a:t> Tratam-se de funções de onda nas quais:</a:t>
              </a:r>
            </a:p>
          </p:txBody>
        </p:sp>
        <p:pic>
          <p:nvPicPr>
            <p:cNvPr id="3380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980728"/>
              <a:ext cx="2736304" cy="288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3716338"/>
            <a:ext cx="9144000" cy="434975"/>
            <a:chOff x="0" y="3717032"/>
            <a:chExt cx="9144000" cy="434389"/>
          </a:xfrm>
        </p:grpSpPr>
        <p:pic>
          <p:nvPicPr>
            <p:cNvPr id="33805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861048"/>
              <a:ext cx="4104456" cy="29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TextBox 9"/>
            <p:cNvSpPr txBox="1">
              <a:spLocks noChangeArrowheads="1"/>
            </p:cNvSpPr>
            <p:nvPr/>
          </p:nvSpPr>
          <p:spPr bwMode="auto">
            <a:xfrm>
              <a:off x="0" y="3717032"/>
              <a:ext cx="9144000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Substituindo explicitamente a transformação de Galileu, temos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52400" y="4705350"/>
            <a:ext cx="9144000" cy="447675"/>
            <a:chOff x="152400" y="4705593"/>
            <a:chExt cx="9144000" cy="447923"/>
          </a:xfrm>
        </p:grpSpPr>
        <p:pic>
          <p:nvPicPr>
            <p:cNvPr id="33803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869160"/>
              <a:ext cx="3312368" cy="28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4" name="TextBox 13"/>
            <p:cNvSpPr txBox="1">
              <a:spLocks noChangeArrowheads="1"/>
            </p:cNvSpPr>
            <p:nvPr/>
          </p:nvSpPr>
          <p:spPr bwMode="auto">
            <a:xfrm>
              <a:off x="152400" y="4705593"/>
              <a:ext cx="9144000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Ou de forma mais sintética: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63713" y="5573713"/>
            <a:ext cx="1871662" cy="417512"/>
            <a:chOff x="251520" y="5573615"/>
            <a:chExt cx="1872208" cy="417833"/>
          </a:xfrm>
        </p:grpSpPr>
        <p:sp>
          <p:nvSpPr>
            <p:cNvPr id="33801" name="TextBox 13"/>
            <p:cNvSpPr txBox="1">
              <a:spLocks noChangeArrowheads="1"/>
            </p:cNvSpPr>
            <p:nvPr/>
          </p:nvSpPr>
          <p:spPr bwMode="auto">
            <a:xfrm>
              <a:off x="251520" y="5573615"/>
              <a:ext cx="1800200" cy="37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Com</a:t>
              </a:r>
            </a:p>
          </p:txBody>
        </p:sp>
        <p:pic>
          <p:nvPicPr>
            <p:cNvPr id="3380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795844"/>
              <a:ext cx="1008112" cy="195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5"/>
          <p:cNvGrpSpPr>
            <a:grpSpLocks/>
          </p:cNvGrpSpPr>
          <p:nvPr/>
        </p:nvGrpSpPr>
        <p:grpSpPr bwMode="auto">
          <a:xfrm>
            <a:off x="17463" y="115888"/>
            <a:ext cx="9144000" cy="381000"/>
            <a:chOff x="152400" y="4705593"/>
            <a:chExt cx="9144000" cy="379591"/>
          </a:xfrm>
        </p:grpSpPr>
        <p:pic>
          <p:nvPicPr>
            <p:cNvPr id="3484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26" y="4777601"/>
              <a:ext cx="3312368" cy="28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6" name="TextBox 7"/>
            <p:cNvSpPr txBox="1">
              <a:spLocks noChangeArrowheads="1"/>
            </p:cNvSpPr>
            <p:nvPr/>
          </p:nvSpPr>
          <p:spPr bwMode="auto">
            <a:xfrm>
              <a:off x="152400" y="4705593"/>
              <a:ext cx="9144000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Há um significado para cada termo:</a:t>
              </a:r>
            </a:p>
          </p:txBody>
        </p:sp>
      </p:grpSp>
      <p:pic>
        <p:nvPicPr>
          <p:cNvPr id="348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743200"/>
            <a:ext cx="8864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2225" y="692150"/>
            <a:ext cx="9144000" cy="681038"/>
            <a:chOff x="22064" y="692696"/>
            <a:chExt cx="9144000" cy="681212"/>
          </a:xfrm>
        </p:grpSpPr>
        <p:sp>
          <p:nvSpPr>
            <p:cNvPr id="34843" name="TextBox 18"/>
            <p:cNvSpPr txBox="1">
              <a:spLocks noChangeArrowheads="1"/>
            </p:cNvSpPr>
            <p:nvPr/>
          </p:nvSpPr>
          <p:spPr bwMode="auto">
            <a:xfrm>
              <a:off x="22064" y="692696"/>
              <a:ext cx="9144000" cy="68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Tirando uma foto (um instantâneo) da onda, vemos que há uma periodicidade espacial: </a:t>
              </a:r>
              <a:br>
                <a:rPr lang="pt-BR" sz="1400"/>
              </a:br>
              <a:r>
                <a:rPr lang="pt-BR" sz="1400"/>
                <a:t>	a onda se repete a intervalos regulares       .</a:t>
              </a:r>
            </a:p>
          </p:txBody>
        </p:sp>
        <p:pic>
          <p:nvPicPr>
            <p:cNvPr id="34844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124744"/>
              <a:ext cx="157864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0" name="Group 23"/>
          <p:cNvGrpSpPr>
            <a:grpSpLocks/>
          </p:cNvGrpSpPr>
          <p:nvPr/>
        </p:nvGrpSpPr>
        <p:grpSpPr bwMode="auto">
          <a:xfrm>
            <a:off x="2987675" y="2060575"/>
            <a:ext cx="2736850" cy="1584325"/>
            <a:chOff x="2987824" y="2060848"/>
            <a:chExt cx="2736304" cy="1584176"/>
          </a:xfrm>
        </p:grpSpPr>
        <p:pic>
          <p:nvPicPr>
            <p:cNvPr id="34839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120" y="2276872"/>
              <a:ext cx="157864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 bwMode="auto">
            <a:xfrm flipV="1">
              <a:off x="5724128" y="2060848"/>
              <a:ext cx="0" cy="1584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2987824" y="2060848"/>
              <a:ext cx="0" cy="1584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987824" y="2565626"/>
              <a:ext cx="273630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07950" y="2060575"/>
            <a:ext cx="8928100" cy="2055813"/>
            <a:chOff x="107504" y="2060848"/>
            <a:chExt cx="8928992" cy="2054841"/>
          </a:xfrm>
        </p:grpSpPr>
        <p:pic>
          <p:nvPicPr>
            <p:cNvPr id="34833" name="Picture 27"/>
            <p:cNvPicPr>
              <a:picLocks noChangeAspect="1"/>
            </p:cNvPicPr>
            <p:nvPr/>
          </p:nvPicPr>
          <p:blipFill>
            <a:blip r:embed="rId5">
              <a:grayscl/>
              <a:biLevel thresh="50000"/>
              <a:alphaModFix am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708920"/>
              <a:ext cx="8928992" cy="1406769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34" name="Group 33"/>
            <p:cNvGrpSpPr>
              <a:grpSpLocks/>
            </p:cNvGrpSpPr>
            <p:nvPr/>
          </p:nvGrpSpPr>
          <p:grpSpPr bwMode="auto">
            <a:xfrm>
              <a:off x="2987824" y="2060848"/>
              <a:ext cx="2736304" cy="1584176"/>
              <a:chOff x="2987824" y="2060848"/>
              <a:chExt cx="2736304" cy="1584176"/>
            </a:xfrm>
          </p:grpSpPr>
          <p:pic>
            <p:nvPicPr>
              <p:cNvPr id="34835" name="Picture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0120" y="2276872"/>
                <a:ext cx="157864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6" name="Straight Connector 35"/>
              <p:cNvCxnSpPr/>
              <p:nvPr/>
            </p:nvCxnSpPr>
            <p:spPr bwMode="auto">
              <a:xfrm flipV="1">
                <a:off x="5724640" y="2060848"/>
                <a:ext cx="0" cy="15835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flipV="1">
                <a:off x="2987517" y="2060848"/>
                <a:ext cx="0" cy="15835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2987517" y="2565434"/>
                <a:ext cx="273712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4822" name="Group 10"/>
          <p:cNvGrpSpPr>
            <a:grpSpLocks/>
          </p:cNvGrpSpPr>
          <p:nvPr/>
        </p:nvGrpSpPr>
        <p:grpSpPr bwMode="auto">
          <a:xfrm>
            <a:off x="-34925" y="1557338"/>
            <a:ext cx="9163050" cy="3024187"/>
            <a:chOff x="2701245" y="3454276"/>
            <a:chExt cx="9163700" cy="3024336"/>
          </a:xfrm>
        </p:grpSpPr>
        <p:pic>
          <p:nvPicPr>
            <p:cNvPr id="34828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454276"/>
              <a:ext cx="168306" cy="22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 bwMode="auto">
            <a:xfrm flipV="1">
              <a:off x="3995150" y="3814656"/>
              <a:ext cx="0" cy="2663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34830" name="Group 13"/>
            <p:cNvGrpSpPr>
              <a:grpSpLocks/>
            </p:cNvGrpSpPr>
            <p:nvPr/>
          </p:nvGrpSpPr>
          <p:grpSpPr bwMode="auto">
            <a:xfrm>
              <a:off x="2701245" y="5320134"/>
              <a:ext cx="9163700" cy="235965"/>
              <a:chOff x="827584" y="2996309"/>
              <a:chExt cx="9163700" cy="235965"/>
            </a:xfrm>
          </p:grpSpPr>
          <p:cxnSp>
            <p:nvCxnSpPr>
              <p:cNvPr id="15" name="Straight Arrow Connector 14"/>
              <p:cNvCxnSpPr>
                <a:endCxn id="34818" idx="3"/>
              </p:cNvCxnSpPr>
              <p:nvPr/>
            </p:nvCxnSpPr>
            <p:spPr bwMode="auto">
              <a:xfrm flipV="1">
                <a:off x="827584" y="2995855"/>
                <a:ext cx="903986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4832" name="Picture 1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15135" y="307466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673" name="Group 28672"/>
          <p:cNvGrpSpPr>
            <a:grpSpLocks/>
          </p:cNvGrpSpPr>
          <p:nvPr/>
        </p:nvGrpSpPr>
        <p:grpSpPr bwMode="auto">
          <a:xfrm>
            <a:off x="0" y="4581525"/>
            <a:ext cx="9144000" cy="1150938"/>
            <a:chOff x="0" y="4581128"/>
            <a:chExt cx="9144000" cy="1151802"/>
          </a:xfrm>
        </p:grpSpPr>
        <p:grpSp>
          <p:nvGrpSpPr>
            <p:cNvPr id="34824" name="Group 41"/>
            <p:cNvGrpSpPr>
              <a:grpSpLocks/>
            </p:cNvGrpSpPr>
            <p:nvPr/>
          </p:nvGrpSpPr>
          <p:grpSpPr bwMode="auto">
            <a:xfrm>
              <a:off x="0" y="4581128"/>
              <a:ext cx="9144000" cy="982833"/>
              <a:chOff x="22064" y="692696"/>
              <a:chExt cx="9144000" cy="982833"/>
            </a:xfrm>
          </p:grpSpPr>
          <p:sp>
            <p:nvSpPr>
              <p:cNvPr id="34826" name="TextBox 42"/>
              <p:cNvSpPr txBox="1">
                <a:spLocks noChangeArrowheads="1"/>
              </p:cNvSpPr>
              <p:nvPr/>
            </p:nvSpPr>
            <p:spPr bwMode="auto">
              <a:xfrm>
                <a:off x="22064" y="692696"/>
                <a:ext cx="9144000" cy="982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pt-BR" sz="1400"/>
                  <a:t>Chamamos       de </a:t>
                </a:r>
                <a:r>
                  <a:rPr lang="pt-BR" sz="1400" u="sng"/>
                  <a:t>comprimento de onda</a:t>
                </a:r>
                <a:r>
                  <a:rPr lang="pt-BR" sz="1400"/>
                  <a:t> . Como todo comprimento, é medida em metros.</a:t>
                </a:r>
              </a:p>
              <a:p>
                <a:pPr eaLnBrk="1" hangingPunct="1">
                  <a:lnSpc>
                    <a:spcPct val="140000"/>
                  </a:lnSpc>
                </a:pPr>
                <a:endParaRPr lang="pt-BR" sz="1400"/>
              </a:p>
              <a:p>
                <a:pPr eaLnBrk="1" hangingPunct="1">
                  <a:lnSpc>
                    <a:spcPct val="140000"/>
                  </a:lnSpc>
                </a:pPr>
                <a:r>
                  <a:rPr lang="pt-BR" sz="1400"/>
                  <a:t>Vemos ainda que podemos relacioná-lo com o </a:t>
                </a:r>
                <a:r>
                  <a:rPr lang="pt-BR" sz="1400" u="sng"/>
                  <a:t>número de onda angular</a:t>
                </a:r>
                <a:r>
                  <a:rPr lang="pt-BR" sz="1400"/>
                  <a:t> :		. </a:t>
                </a:r>
              </a:p>
            </p:txBody>
          </p:sp>
          <p:pic>
            <p:nvPicPr>
              <p:cNvPr id="34827" name="Picture 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664" y="836712"/>
                <a:ext cx="157864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4825" name="Picture 2867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842" y="5084858"/>
              <a:ext cx="963350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9931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5"/>
          <p:cNvGrpSpPr>
            <a:grpSpLocks/>
          </p:cNvGrpSpPr>
          <p:nvPr/>
        </p:nvGrpSpPr>
        <p:grpSpPr bwMode="auto">
          <a:xfrm>
            <a:off x="17463" y="115888"/>
            <a:ext cx="9144000" cy="381000"/>
            <a:chOff x="152400" y="4705593"/>
            <a:chExt cx="9144000" cy="379591"/>
          </a:xfrm>
        </p:grpSpPr>
        <p:pic>
          <p:nvPicPr>
            <p:cNvPr id="3586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26" y="4777601"/>
              <a:ext cx="3312368" cy="28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8" name="TextBox 7"/>
            <p:cNvSpPr txBox="1">
              <a:spLocks noChangeArrowheads="1"/>
            </p:cNvSpPr>
            <p:nvPr/>
          </p:nvSpPr>
          <p:spPr bwMode="auto">
            <a:xfrm>
              <a:off x="152400" y="4705593"/>
              <a:ext cx="9144000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Investigando a dependência temporal:</a:t>
              </a:r>
            </a:p>
          </p:txBody>
        </p:sp>
      </p:grpSp>
      <p:pic>
        <p:nvPicPr>
          <p:cNvPr id="358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743200"/>
            <a:ext cx="8864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225" y="692150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pt-BR" sz="1400"/>
              <a:t>Tomando uma posição x fixa, observamos a evolução da perturbação ao longo do tempo. Verificamos agora uma repetição da forma de onda a intervalos de tempo </a:t>
            </a:r>
            <a:r>
              <a:rPr lang="pt-BR" sz="1800" i="1"/>
              <a:t>T</a:t>
            </a:r>
            <a:endParaRPr lang="pt-BR" sz="1400" i="1"/>
          </a:p>
        </p:txBody>
      </p:sp>
      <p:grpSp>
        <p:nvGrpSpPr>
          <p:cNvPr id="35844" name="Group 23"/>
          <p:cNvGrpSpPr>
            <a:grpSpLocks/>
          </p:cNvGrpSpPr>
          <p:nvPr/>
        </p:nvGrpSpPr>
        <p:grpSpPr bwMode="auto">
          <a:xfrm>
            <a:off x="2987675" y="2060575"/>
            <a:ext cx="2736850" cy="1584325"/>
            <a:chOff x="2987824" y="2060848"/>
            <a:chExt cx="2736304" cy="1584176"/>
          </a:xfrm>
        </p:grpSpPr>
        <p:cxnSp>
          <p:nvCxnSpPr>
            <p:cNvPr id="18" name="Straight Connector 17"/>
            <p:cNvCxnSpPr/>
            <p:nvPr/>
          </p:nvCxnSpPr>
          <p:spPr bwMode="auto">
            <a:xfrm flipV="1">
              <a:off x="5724128" y="2060848"/>
              <a:ext cx="0" cy="1584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2987824" y="2060848"/>
              <a:ext cx="0" cy="1584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987824" y="2565626"/>
              <a:ext cx="273630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7950" y="2060575"/>
            <a:ext cx="8928100" cy="2055813"/>
            <a:chOff x="107504" y="1340768"/>
            <a:chExt cx="8928992" cy="2054841"/>
          </a:xfrm>
        </p:grpSpPr>
        <p:grpSp>
          <p:nvGrpSpPr>
            <p:cNvPr id="35857" name="Group 28"/>
            <p:cNvGrpSpPr>
              <a:grpSpLocks/>
            </p:cNvGrpSpPr>
            <p:nvPr/>
          </p:nvGrpSpPr>
          <p:grpSpPr bwMode="auto">
            <a:xfrm>
              <a:off x="107504" y="1340768"/>
              <a:ext cx="8928992" cy="2054841"/>
              <a:chOff x="107504" y="2060848"/>
              <a:chExt cx="8928992" cy="2054841"/>
            </a:xfrm>
          </p:grpSpPr>
          <p:pic>
            <p:nvPicPr>
              <p:cNvPr id="35859" name="Picture 27"/>
              <p:cNvPicPr>
                <a:picLocks noChangeAspect="1"/>
              </p:cNvPicPr>
              <p:nvPr/>
            </p:nvPicPr>
            <p:blipFill>
              <a:blip r:embed="rId4">
                <a:grayscl/>
                <a:biLevel thresh="50000"/>
                <a:alphaModFix am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2708920"/>
                <a:ext cx="8928992" cy="1406769"/>
              </a:xfrm>
              <a:prstGeom prst="rect">
                <a:avLst/>
              </a:prstGeom>
              <a:solidFill>
                <a:schemeClr val="bg1">
                  <a:alpha val="3803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60" name="Group 33"/>
              <p:cNvGrpSpPr>
                <a:grpSpLocks/>
              </p:cNvGrpSpPr>
              <p:nvPr/>
            </p:nvGrpSpPr>
            <p:grpSpPr bwMode="auto">
              <a:xfrm>
                <a:off x="2987824" y="2060848"/>
                <a:ext cx="2736304" cy="1584176"/>
                <a:chOff x="2987824" y="2060848"/>
                <a:chExt cx="2736304" cy="1584176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auto">
                <a:xfrm flipV="1">
                  <a:off x="5724640" y="2060848"/>
                  <a:ext cx="0" cy="15835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 flipV="1">
                  <a:off x="2987517" y="2060848"/>
                  <a:ext cx="0" cy="15835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Straight Arrow Connector 37"/>
                <p:cNvCxnSpPr/>
                <p:nvPr/>
              </p:nvCxnSpPr>
              <p:spPr bwMode="auto">
                <a:xfrm>
                  <a:off x="2987517" y="2565434"/>
                  <a:ext cx="273712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35858" name="Rectangle 1"/>
            <p:cNvSpPr>
              <a:spLocks noChangeArrowheads="1"/>
            </p:cNvSpPr>
            <p:nvPr/>
          </p:nvSpPr>
          <p:spPr bwMode="auto">
            <a:xfrm>
              <a:off x="4211960" y="1412776"/>
              <a:ext cx="451311" cy="46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i="1"/>
                <a:t>T</a:t>
              </a:r>
              <a:endParaRPr lang="en-US" i="1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4581525"/>
            <a:ext cx="9144000" cy="1765300"/>
            <a:chOff x="0" y="4581525"/>
            <a:chExt cx="9144000" cy="1765647"/>
          </a:xfrm>
        </p:grpSpPr>
        <p:sp>
          <p:nvSpPr>
            <p:cNvPr id="35854" name="TextBox 42"/>
            <p:cNvSpPr txBox="1">
              <a:spLocks noChangeArrowheads="1"/>
            </p:cNvSpPr>
            <p:nvPr/>
          </p:nvSpPr>
          <p:spPr bwMode="auto">
            <a:xfrm>
              <a:off x="0" y="4581525"/>
              <a:ext cx="9144000" cy="167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Chamamos    </a:t>
              </a:r>
              <a:r>
                <a:rPr lang="pt-BR" sz="1800" i="1"/>
                <a:t>T</a:t>
              </a:r>
              <a:r>
                <a:rPr lang="pt-BR" sz="1400"/>
                <a:t>   de </a:t>
              </a:r>
              <a:r>
                <a:rPr lang="pt-BR" sz="1400" u="sng"/>
                <a:t>período da onda</a:t>
              </a:r>
              <a:r>
                <a:rPr lang="pt-BR" sz="1400"/>
                <a:t> . Como todo intervalo de tempo, é medida em segundos.</a:t>
              </a:r>
            </a:p>
            <a:p>
              <a:pPr eaLnBrk="1" hangingPunct="1">
                <a:lnSpc>
                  <a:spcPct val="140000"/>
                </a:lnSpc>
              </a:pPr>
              <a:endParaRPr lang="pt-BR" sz="1400"/>
            </a:p>
            <a:p>
              <a:pPr eaLnBrk="1" hangingPunct="1">
                <a:lnSpc>
                  <a:spcPct val="140000"/>
                </a:lnSpc>
              </a:pPr>
              <a:r>
                <a:rPr lang="pt-BR" sz="1400"/>
                <a:t>Temos agora uma frequência	       , medida em Hertz (Hz = s</a:t>
              </a:r>
              <a:r>
                <a:rPr lang="pt-BR" sz="1400" baseline="30000"/>
                <a:t>-1</a:t>
              </a:r>
              <a:r>
                <a:rPr lang="pt-BR" sz="1400"/>
                <a:t>) na qual a onda se repete. </a:t>
              </a:r>
              <a:br>
                <a:rPr lang="pt-BR" sz="1400"/>
              </a:br>
              <a:endParaRPr lang="pt-BR" sz="1400"/>
            </a:p>
            <a:p>
              <a:pPr eaLnBrk="1" hangingPunct="1">
                <a:lnSpc>
                  <a:spcPct val="140000"/>
                </a:lnSpc>
              </a:pPr>
              <a:r>
                <a:rPr lang="pt-BR" sz="1400"/>
                <a:t>Por fim, temos a </a:t>
              </a:r>
              <a:r>
                <a:rPr lang="pt-BR" sz="1400" u="sng"/>
                <a:t>frequência angular</a:t>
              </a:r>
              <a:r>
                <a:rPr lang="pt-BR" sz="1400"/>
                <a:t> 		              (medida em rad/s).</a:t>
              </a:r>
            </a:p>
          </p:txBody>
        </p:sp>
        <p:pic>
          <p:nvPicPr>
            <p:cNvPr id="3585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089" y="5229199"/>
              <a:ext cx="714419" cy="54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5847616"/>
              <a:ext cx="1512168" cy="499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7" name="Rectangle 1"/>
          <p:cNvSpPr>
            <a:spLocks noChangeArrowheads="1"/>
          </p:cNvSpPr>
          <p:nvPr/>
        </p:nvSpPr>
        <p:spPr bwMode="auto">
          <a:xfrm>
            <a:off x="4211638" y="2133600"/>
            <a:ext cx="450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i="1"/>
              <a:t>T</a:t>
            </a:r>
            <a:endParaRPr lang="en-US" i="1"/>
          </a:p>
        </p:txBody>
      </p:sp>
      <p:grpSp>
        <p:nvGrpSpPr>
          <p:cNvPr id="35848" name="Group 6"/>
          <p:cNvGrpSpPr>
            <a:grpSpLocks/>
          </p:cNvGrpSpPr>
          <p:nvPr/>
        </p:nvGrpSpPr>
        <p:grpSpPr bwMode="auto">
          <a:xfrm>
            <a:off x="-34925" y="1557338"/>
            <a:ext cx="9070975" cy="3024187"/>
            <a:chOff x="-34925" y="1557338"/>
            <a:chExt cx="9071421" cy="3024187"/>
          </a:xfrm>
        </p:grpSpPr>
        <p:grpSp>
          <p:nvGrpSpPr>
            <p:cNvPr id="35849" name="Group 10"/>
            <p:cNvGrpSpPr>
              <a:grpSpLocks/>
            </p:cNvGrpSpPr>
            <p:nvPr/>
          </p:nvGrpSpPr>
          <p:grpSpPr bwMode="auto">
            <a:xfrm>
              <a:off x="-34925" y="1557338"/>
              <a:ext cx="9039225" cy="3024187"/>
              <a:chOff x="2701245" y="3454276"/>
              <a:chExt cx="9039096" cy="3024336"/>
            </a:xfrm>
          </p:grpSpPr>
          <p:pic>
            <p:nvPicPr>
              <p:cNvPr id="35851" name="Picture 1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3454276"/>
                <a:ext cx="168306" cy="224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3995103" y="3814656"/>
                <a:ext cx="1587" cy="26639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/>
              <p:cNvCxnSpPr>
                <a:endCxn id="35842" idx="3"/>
              </p:cNvCxnSpPr>
              <p:nvPr/>
            </p:nvCxnSpPr>
            <p:spPr bwMode="auto">
              <a:xfrm flipV="1">
                <a:off x="2701245" y="5319680"/>
                <a:ext cx="903954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35850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288" y="3492624"/>
              <a:ext cx="148208" cy="29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29931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1639</Words>
  <Application>Microsoft Macintosh PowerPoint</Application>
  <PresentationFormat>On-screen Show (4:3)</PresentationFormat>
  <Paragraphs>150</Paragraphs>
  <Slides>29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Default Design</vt:lpstr>
      <vt:lpstr>9_Default Design</vt:lpstr>
      <vt:lpstr>Office Theme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IFUSP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Ondas</dc:title>
  <dc:subject/>
  <dc:creator>Marcelo Martinelli</dc:creator>
  <cp:keywords/>
  <dc:description/>
  <cp:lastModifiedBy>Marcelo Martinelli</cp:lastModifiedBy>
  <cp:revision>52</cp:revision>
  <dcterms:created xsi:type="dcterms:W3CDTF">2006-05-08T10:31:42Z</dcterms:created>
  <dcterms:modified xsi:type="dcterms:W3CDTF">2017-10-27T19:13:28Z</dcterms:modified>
  <cp:category/>
</cp:coreProperties>
</file>