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39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46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12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94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24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30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61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95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1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40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604D-8AE8-437C-B3BB-0C97A925E9E5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61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Custo padrão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121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224" y="354563"/>
            <a:ext cx="10980576" cy="6279502"/>
          </a:xfrm>
        </p:spPr>
        <p:txBody>
          <a:bodyPr>
            <a:normAutofit fontScale="77500" lnSpcReduction="20000"/>
          </a:bodyPr>
          <a:lstStyle/>
          <a:p>
            <a:r>
              <a:rPr lang="pt-BR" b="1" u="sng" dirty="0" smtClean="0"/>
              <a:t>Custo Padrão</a:t>
            </a:r>
          </a:p>
          <a:p>
            <a:r>
              <a:rPr lang="pt-BR" dirty="0" smtClean="0"/>
              <a:t>MP</a:t>
            </a:r>
          </a:p>
          <a:p>
            <a:pPr lvl="1"/>
            <a:r>
              <a:rPr lang="pt-BR" dirty="0" smtClean="0"/>
              <a:t>100.000 kg / 40.000 unidades = 2,5 kg / </a:t>
            </a:r>
            <a:r>
              <a:rPr lang="pt-BR" dirty="0" err="1" smtClean="0"/>
              <a:t>unid</a:t>
            </a:r>
            <a:endParaRPr lang="pt-BR" dirty="0" smtClean="0"/>
          </a:p>
          <a:p>
            <a:pPr lvl="1"/>
            <a:r>
              <a:rPr lang="pt-BR" dirty="0" smtClean="0"/>
              <a:t>R$4.000.000 / 100.000 kg = R$40,00 kg</a:t>
            </a:r>
          </a:p>
          <a:p>
            <a:pPr lvl="1"/>
            <a:r>
              <a:rPr lang="pt-BR" dirty="0" smtClean="0"/>
              <a:t>2,5 kg * R$40,00 = R$100,00 (custo padrão)</a:t>
            </a:r>
          </a:p>
          <a:p>
            <a:r>
              <a:rPr lang="pt-BR" dirty="0" smtClean="0"/>
              <a:t>MOD</a:t>
            </a:r>
          </a:p>
          <a:p>
            <a:pPr lvl="1"/>
            <a:r>
              <a:rPr lang="pt-BR" dirty="0" smtClean="0"/>
              <a:t>80.000 horas / 40.000 unidades = 2 horas / </a:t>
            </a:r>
            <a:r>
              <a:rPr lang="pt-BR" dirty="0" err="1" smtClean="0"/>
              <a:t>unid</a:t>
            </a:r>
            <a:endParaRPr lang="pt-BR" dirty="0" smtClean="0"/>
          </a:p>
          <a:p>
            <a:pPr lvl="1"/>
            <a:r>
              <a:rPr lang="pt-BR" dirty="0" smtClean="0"/>
              <a:t>R$4.800.000 / 80.000 horas = 	R$60,00 hora</a:t>
            </a:r>
          </a:p>
          <a:p>
            <a:pPr lvl="1"/>
            <a:r>
              <a:rPr lang="pt-BR" dirty="0" smtClean="0"/>
              <a:t>2 horas * R$60,00 = R$120,00 (custo padrão)</a:t>
            </a:r>
          </a:p>
          <a:p>
            <a:r>
              <a:rPr lang="pt-BR" b="1" u="sng" dirty="0" smtClean="0"/>
              <a:t>Custo Real</a:t>
            </a:r>
          </a:p>
          <a:p>
            <a:r>
              <a:rPr lang="pt-BR" dirty="0" smtClean="0"/>
              <a:t>MP</a:t>
            </a:r>
          </a:p>
          <a:p>
            <a:pPr lvl="1"/>
            <a:r>
              <a:rPr lang="pt-BR" dirty="0" smtClean="0"/>
              <a:t>109.200 kg / 42.000 unidades = 2,6 kg / </a:t>
            </a:r>
            <a:r>
              <a:rPr lang="pt-BR" dirty="0" err="1" smtClean="0"/>
              <a:t>unid</a:t>
            </a:r>
            <a:endParaRPr lang="pt-BR" dirty="0" smtClean="0"/>
          </a:p>
          <a:p>
            <a:pPr lvl="1"/>
            <a:r>
              <a:rPr lang="pt-BR" dirty="0" smtClean="0"/>
              <a:t>R$4.313.400 / 109.200 kg = R$39,50 kg</a:t>
            </a:r>
          </a:p>
          <a:p>
            <a:pPr lvl="1"/>
            <a:r>
              <a:rPr lang="pt-BR" dirty="0" smtClean="0"/>
              <a:t>2,6 kg * R$39,50 = R$102,70</a:t>
            </a:r>
          </a:p>
          <a:p>
            <a:r>
              <a:rPr lang="pt-BR" dirty="0" smtClean="0"/>
              <a:t>MOD</a:t>
            </a:r>
          </a:p>
          <a:p>
            <a:pPr lvl="1"/>
            <a:r>
              <a:rPr lang="pt-BR" dirty="0" smtClean="0"/>
              <a:t>88.200 horas / 42.000 unidades = 2,1 horas / </a:t>
            </a:r>
            <a:r>
              <a:rPr lang="pt-BR" dirty="0" err="1" smtClean="0"/>
              <a:t>unid</a:t>
            </a:r>
            <a:endParaRPr lang="pt-BR" dirty="0" smtClean="0"/>
          </a:p>
          <a:p>
            <a:pPr lvl="1"/>
            <a:r>
              <a:rPr lang="pt-BR" dirty="0" smtClean="0"/>
              <a:t>R$5.203.800 / 88.200 horas = 	R$59,00 hora</a:t>
            </a:r>
          </a:p>
          <a:p>
            <a:pPr lvl="1"/>
            <a:r>
              <a:rPr lang="pt-BR" dirty="0" smtClean="0"/>
              <a:t>2,1 horas * R$59,00 = R$123,90 (custo padrão)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45267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 das variações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Variação de quantidade = diferença de quantidade X preço Padrão</a:t>
            </a:r>
          </a:p>
          <a:p>
            <a:r>
              <a:rPr lang="pt-BR" dirty="0" smtClean="0"/>
              <a:t>Variação de preço = Diferença de preço X Quantidade Padrão</a:t>
            </a:r>
          </a:p>
          <a:p>
            <a:r>
              <a:rPr lang="pt-BR" dirty="0" smtClean="0"/>
              <a:t>Variação mista = diferença da quantidade X diferença de preço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78" y="3448273"/>
            <a:ext cx="11365520" cy="196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75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304800"/>
            <a:ext cx="11572875" cy="5872163"/>
          </a:xfrm>
        </p:spPr>
        <p:txBody>
          <a:bodyPr>
            <a:normAutofit/>
          </a:bodyPr>
          <a:lstStyle/>
          <a:p>
            <a:r>
              <a:rPr lang="pt-BR" sz="2500" dirty="0"/>
              <a:t>A Paraguaçu produtos químicos produz, entre outros produtos, uma pasta limpadora, com os seguintes custos para cada tubo</a:t>
            </a:r>
            <a:r>
              <a:rPr lang="pt-BR" sz="2500" dirty="0" smtClean="0"/>
              <a:t>:</a:t>
            </a:r>
          </a:p>
          <a:p>
            <a:endParaRPr lang="pt-BR" sz="2500" dirty="0"/>
          </a:p>
          <a:p>
            <a:endParaRPr lang="pt-BR" sz="2500" dirty="0" smtClean="0"/>
          </a:p>
          <a:p>
            <a:endParaRPr lang="pt-BR" sz="2500" dirty="0" smtClean="0"/>
          </a:p>
          <a:p>
            <a:endParaRPr lang="pt-BR" sz="2500" dirty="0" smtClean="0"/>
          </a:p>
          <a:p>
            <a:r>
              <a:rPr lang="pt-BR" sz="2500" dirty="0" smtClean="0"/>
              <a:t>Pede-se </a:t>
            </a:r>
            <a:r>
              <a:rPr lang="pt-BR" sz="2500" dirty="0"/>
              <a:t>calcular, por unidade produzida, as seguintes variações, em $. Indicar se a variação é favorável (F) ou Desfavorável (D):</a:t>
            </a:r>
          </a:p>
          <a:p>
            <a:r>
              <a:rPr lang="pt-BR" sz="2500" dirty="0"/>
              <a:t>a) De eficiência no uso do </a:t>
            </a:r>
            <a:r>
              <a:rPr lang="pt-BR" sz="2500" dirty="0" smtClean="0"/>
              <a:t>material; b</a:t>
            </a:r>
            <a:r>
              <a:rPr lang="pt-BR" sz="2500" dirty="0"/>
              <a:t>) De preço na compra do </a:t>
            </a:r>
            <a:r>
              <a:rPr lang="pt-BR" sz="2500" dirty="0" smtClean="0"/>
              <a:t>material; c</a:t>
            </a:r>
            <a:r>
              <a:rPr lang="pt-BR" sz="2500" dirty="0"/>
              <a:t>) Mista no custo do </a:t>
            </a:r>
            <a:r>
              <a:rPr lang="pt-BR" sz="2500" dirty="0" smtClean="0"/>
              <a:t>material; d</a:t>
            </a:r>
            <a:r>
              <a:rPr lang="pt-BR" sz="2500" dirty="0"/>
              <a:t>) De eficiência no uso da mão-de-obra </a:t>
            </a:r>
            <a:r>
              <a:rPr lang="pt-BR" sz="2500" dirty="0" smtClean="0"/>
              <a:t>direta; e</a:t>
            </a:r>
            <a:r>
              <a:rPr lang="pt-BR" sz="2500" dirty="0"/>
              <a:t>) De preço (taxa) da mão-de-obra </a:t>
            </a:r>
            <a:r>
              <a:rPr lang="pt-BR" sz="2500" dirty="0" smtClean="0"/>
              <a:t>direta; f</a:t>
            </a:r>
            <a:r>
              <a:rPr lang="pt-BR" sz="2500" dirty="0"/>
              <a:t>) Mista no custo da mão-de-obra </a:t>
            </a:r>
            <a:r>
              <a:rPr lang="pt-BR" sz="2500" dirty="0" smtClean="0"/>
              <a:t>direta.</a:t>
            </a:r>
            <a:endParaRPr lang="pt-BR" sz="2500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84" y="1156285"/>
            <a:ext cx="11206181" cy="1463090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2" y="5029200"/>
            <a:ext cx="6638925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926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Custo Padrão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600"/>
              <a:t>O custo–padrão consiste em técnica de fixar previamente preços para cada produto que a empresa fabrica. Duas das principais razões de se utilizar o custo-padrão: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600"/>
              <a:t>1 - consistem no uso gerencial das informações; ou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600"/>
              <a:t>2 - como forma de agilizar os processos de encerramentos mensais.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600"/>
              <a:t>Ressalta-se que essa forma de custeio não é aceita para avaliação de estoques na data de balanço, exceto quando a diferença for irrelevante.</a:t>
            </a:r>
          </a:p>
        </p:txBody>
      </p:sp>
    </p:spTree>
    <p:extLst>
      <p:ext uri="{BB962C8B-B14F-4D97-AF65-F5344CB8AC3E}">
        <p14:creationId xmlns:p14="http://schemas.microsoft.com/office/powerpoint/2010/main" val="341160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Custo Padrão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b="1"/>
              <a:t>Custo estimado: estabelecido com base em custos de períodos anteriores, ajustados em função de expectativas de ocorrências futuras</a:t>
            </a:r>
          </a:p>
          <a:p>
            <a:r>
              <a:rPr lang="pt-BR" altLang="pt-BR" b="1"/>
              <a:t>Custo padrão: estabelecido com mais critério, representando o custo que determinado produto deveria custar, em condições normais de eficiência da mão-de-obra e dos equipamentos.</a:t>
            </a:r>
          </a:p>
        </p:txBody>
      </p:sp>
    </p:spTree>
    <p:extLst>
      <p:ext uri="{BB962C8B-B14F-4D97-AF65-F5344CB8AC3E}">
        <p14:creationId xmlns:p14="http://schemas.microsoft.com/office/powerpoint/2010/main" val="91167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30614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Custo Padrão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868" y="981076"/>
            <a:ext cx="11523307" cy="55316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 dirty="0"/>
              <a:t>Finalidades e Utilidades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principal finalidade: planejamento e controle dos custos;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objetivo: fixar uma base de comparação entre o que ocorreu de custo e o que deveria ter ocorrido;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não é uma forma, método ou critério de contabilização de custos, mas sim uma técnica auxiliar;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permitir uma comparação com os custos reais e o padrão;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só tem utilidade à medida que a empresa tem um bom sistema de custo real;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o custo-padrão não elimina o real, nem diminui sua tarefa;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o custo-padrão obriga que a empresa crie registros e controles dos valores em reais de custos 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e também das quantidades físicas de fatores de produção utilizados, para que se possa tomar medidas de correção.</a:t>
            </a:r>
          </a:p>
        </p:txBody>
      </p:sp>
    </p:spTree>
    <p:extLst>
      <p:ext uri="{BB962C8B-B14F-4D97-AF65-F5344CB8AC3E}">
        <p14:creationId xmlns:p14="http://schemas.microsoft.com/office/powerpoint/2010/main" val="215279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334671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Custo Padrão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981076"/>
            <a:ext cx="11607282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dirty="0"/>
              <a:t>Fixação do Padrão</a:t>
            </a:r>
          </a:p>
          <a:p>
            <a:pPr>
              <a:lnSpc>
                <a:spcPct val="90000"/>
              </a:lnSpc>
            </a:pPr>
            <a:r>
              <a:rPr lang="pt-BR" altLang="pt-BR" sz="2600" dirty="0"/>
              <a:t>depende da sinergia entre a engenharia e o setor de controle de custos: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engenharia responsável pelos aspectos técnicos da produção – levantamento das quantidades físicas (materiais, mão-de-obra, kwh, horas-máquina e etc.);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setor de custos responsável pela transformação dos padrões físicos em valores monetários.</a:t>
            </a:r>
          </a:p>
          <a:p>
            <a:pPr>
              <a:lnSpc>
                <a:spcPct val="90000"/>
              </a:lnSpc>
            </a:pPr>
            <a:r>
              <a:rPr lang="pt-BR" altLang="pt-BR" sz="2600" dirty="0"/>
              <a:t>deve ser implantado de forma gradual para o melhor sucesso do próprio sistema;</a:t>
            </a:r>
          </a:p>
          <a:p>
            <a:pPr>
              <a:lnSpc>
                <a:spcPct val="90000"/>
              </a:lnSpc>
            </a:pPr>
            <a:r>
              <a:rPr lang="pt-BR" altLang="pt-BR" sz="2600" dirty="0"/>
              <a:t>deve ter aspecto dinâmico, onde melhorias devem ser introduzidas, aumentando a credibilidade e utilidade do custo-padrão.</a:t>
            </a:r>
          </a:p>
        </p:txBody>
      </p:sp>
    </p:spTree>
    <p:extLst>
      <p:ext uri="{BB962C8B-B14F-4D97-AF65-F5344CB8AC3E}">
        <p14:creationId xmlns:p14="http://schemas.microsoft.com/office/powerpoint/2010/main" val="234436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42926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Custo Padrão</a:t>
            </a: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908051"/>
            <a:ext cx="7561262" cy="573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66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Custo Padrão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1238250"/>
            <a:ext cx="7021512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78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 das variações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Variação de quantidade = diferença de quantidade X preço Padrão</a:t>
            </a:r>
          </a:p>
          <a:p>
            <a:r>
              <a:rPr lang="pt-BR" dirty="0" smtClean="0"/>
              <a:t>Variação de preço = Diferença de </a:t>
            </a:r>
            <a:r>
              <a:rPr lang="pt-BR" dirty="0" err="1" smtClean="0"/>
              <a:t>preco</a:t>
            </a:r>
            <a:r>
              <a:rPr lang="pt-BR" dirty="0" smtClean="0"/>
              <a:t> X Quantidade Padrão</a:t>
            </a:r>
          </a:p>
          <a:p>
            <a:r>
              <a:rPr lang="pt-BR" dirty="0" smtClean="0"/>
              <a:t>Variação mista = diferença da quantidade X diferença de preço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401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5829"/>
            <a:ext cx="10515600" cy="45596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65882"/>
            <a:ext cx="10386527" cy="436893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995" y="5230389"/>
            <a:ext cx="103632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7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566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do Office</vt:lpstr>
      <vt:lpstr>Custo padrão</vt:lpstr>
      <vt:lpstr>Custo Padrão</vt:lpstr>
      <vt:lpstr>Custo Padrão</vt:lpstr>
      <vt:lpstr>Custo Padrão</vt:lpstr>
      <vt:lpstr>Custo Padrão</vt:lpstr>
      <vt:lpstr>Custo Padrão</vt:lpstr>
      <vt:lpstr>Custo Padrão</vt:lpstr>
      <vt:lpstr>Cálculo das variações</vt:lpstr>
      <vt:lpstr>Exemplo</vt:lpstr>
      <vt:lpstr>Apresentação do PowerPoint</vt:lpstr>
      <vt:lpstr>Cálculo das variações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 padrão</dc:title>
  <dc:creator>c</dc:creator>
  <cp:lastModifiedBy>c</cp:lastModifiedBy>
  <cp:revision>5</cp:revision>
  <dcterms:created xsi:type="dcterms:W3CDTF">2015-04-24T02:35:24Z</dcterms:created>
  <dcterms:modified xsi:type="dcterms:W3CDTF">2017-10-19T23:39:40Z</dcterms:modified>
</cp:coreProperties>
</file>