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90" r:id="rId28"/>
    <p:sldId id="292" r:id="rId29"/>
    <p:sldId id="293" r:id="rId30"/>
    <p:sldId id="294" r:id="rId31"/>
    <p:sldId id="289" r:id="rId32"/>
    <p:sldId id="283" r:id="rId33"/>
    <p:sldId id="284" r:id="rId34"/>
    <p:sldId id="285" r:id="rId35"/>
    <p:sldId id="286" r:id="rId36"/>
    <p:sldId id="287" r:id="rId37"/>
    <p:sldId id="288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8043-5493-4FFE-A36C-E9B061D85DF2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0672-0F23-499F-80B1-A50AB38B8F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0672-0F23-499F-80B1-A50AB38B8F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70672-0F23-499F-80B1-A50AB38B8F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55BA-9D96-428C-9BE7-0067CBF65529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1500-7EE7-4BA7-A392-E8AADA523521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8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A730-275A-4F53-A1F2-0EAA3F7B517F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DAFE-ED1B-4E62-9D00-F55A08414433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9159-5BE5-4F4A-AA64-B2D9B65CD47F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5F01-DBB0-4F43-A256-4CF7951EE2F2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AD96-8D4A-4524-8556-1DF910F4D239}" type="datetime1">
              <a:rPr lang="en-US" smtClean="0"/>
              <a:t>9/22/2017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12CC-D9EA-4F7E-BC63-E49BE8D61230}" type="datetime1">
              <a:rPr lang="en-US" smtClean="0"/>
              <a:t>9/22/2017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BCFF-FDB2-4D4D-9B0E-724791D67827}" type="datetime1">
              <a:rPr lang="en-US" smtClean="0"/>
              <a:t>9/22/2017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29C-736B-4AC2-AD77-14D730C2A268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5585-B6EE-4B4B-A95F-D19A94815A4B}" type="datetime1">
              <a:rPr lang="en-US" smtClean="0"/>
              <a:t>9/22/2017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651E-A67A-42A8-B0D4-E702F95024B9}" type="datetime1">
              <a:rPr lang="en-US" smtClean="0"/>
              <a:t>9/22/2017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E0B6-949B-4FFA-855D-3325027081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aps.com.br/blog/oximetro-de-pulso/" TargetMode="External"/><Relationship Id="rId2" Type="http://schemas.openxmlformats.org/officeDocument/2006/relationships/hyperlink" Target="http://guiadobebe.uol.com.br/cardiopatia-em-beb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Ox%C3%ADmetro_de_pulso" TargetMode="External"/><Relationship Id="rId4" Type="http://schemas.openxmlformats.org/officeDocument/2006/relationships/hyperlink" Target="http://www.newtoncbraga.com.br/index.php/meio-ambiente-e-saude/4553-ma0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8319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atin typeface="Franklin Gothic Medium" pitchFamily="34" charset="0"/>
                <a:cs typeface="Arial" pitchFamily="34" charset="0"/>
              </a:rPr>
              <a:t>Oxímetro de pulso para medição de pressão arterial em recém-nascidos</a:t>
            </a:r>
            <a:endParaRPr lang="en-US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Andressa C. A. Assunção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Arthur S. Gréggio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Fábio S. Otsuka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Lucas M. Alvares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Luiz H. S. Nunes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Ribeirão Preto, 22 de setembro de 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2700"/>
            <a:ext cx="91440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cap="none" dirty="0" smtClean="0"/>
              <a:t>Medidas da pressão arterial </a:t>
            </a:r>
            <a:br>
              <a:rPr lang="pt-BR" cap="none" dirty="0" smtClean="0"/>
            </a:br>
            <a:r>
              <a:rPr lang="pt-BR" cap="none" dirty="0" smtClean="0"/>
              <a:t>em recém-nascidos</a:t>
            </a:r>
            <a:endParaRPr lang="en-US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24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Importância da abordagem deste tema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É complicado aferir a pressão arterial, pelos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seguintes fatores</a:t>
            </a: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tamanho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do braço é variável 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requer a avaliação e seleção de um manguito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tamanho apropriado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leituras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difícil interpretação, especialmente em recém-nascidos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chorosos</a:t>
            </a: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os valores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pressão arterial são diferentes quanto à idade gestacional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peso</a:t>
            </a:r>
          </a:p>
          <a:p>
            <a:pPr lvl="1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sons de Korotkoff são relativamente inaudíveis por causa da baixa frequência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amplitude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pulso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Importância da abordagem deste tema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Grande número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neonatais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possuem variações e problemas de pressão arterial que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muitas vezes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não são detectados sem um exame mais profundo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Neonatais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são extremamente delicados, portanto o quão menos invasivo for a medição,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melhor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grande variação da pressão nos primeiros dias após o nascimento também é um fator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que complica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, esses valores normativos ainda não estão bem estabelecidos, principalmente em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neonatais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muito pouco peso.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Problemas na medida da pressão arterial em recém-nascidos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esfigmomanômetro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convencional, por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exemplo,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é muito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grande para recém nascidos, além de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serem feitos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e calibrados com materiais mais </a:t>
            </a: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</a:rPr>
              <a:t>resistentes que </a:t>
            </a:r>
            <a:r>
              <a:rPr lang="pt-BR" sz="3000" dirty="0">
                <a:solidFill>
                  <a:schemeClr val="accent1">
                    <a:lumMod val="75000"/>
                  </a:schemeClr>
                </a:solidFill>
              </a:rPr>
              <a:t>podem machucar os mais frágeis.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Problemas na medida da pressão arterial em recém-nascidos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Portanto novas técnicas devem ser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desenvolvidas e/ou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 técnicas que existem melhoradas,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devemos focar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em instrumentos que realizem o menor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contato possível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 que sejam o mais sensível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possível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3200400" cy="2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2700"/>
            <a:ext cx="91440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cap="none" dirty="0" smtClean="0"/>
              <a:t>Técnicas para medição da pressão arterial em recém-nascidos</a:t>
            </a:r>
            <a:endParaRPr lang="en-US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24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Cateterismo arterial umbilical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direto e invasivo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Grandes riscos</a:t>
            </a:r>
          </a:p>
          <a:p>
            <a:pPr lvl="1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Propensão de hipertensão arterial</a:t>
            </a:r>
          </a:p>
          <a:p>
            <a:pPr lvl="1"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Bolhas de ar ou coágulos sanguíneos no cateter e na cúpula do transdutor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dirty="0"/>
              <a:t>Principais métodos não invasivos para </a:t>
            </a:r>
            <a:r>
              <a:rPr lang="pt-BR" dirty="0" smtClean="0"/>
              <a:t>recém-nascidos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Doppler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Oscilometria automática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do “flush”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Oxímetro de pulso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Método Doppler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Considerado padrão não-invasivo da pressão arterial em neonatologia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Detecta o fluxo sanguíneo ou o movimento da parede vascular à medida em que ocorre a liberação gradativa do manguito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Mede pressão sistólica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Limita hipertensão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arterial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Examinador treinado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Oscilometria automática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5029200"/>
          </a:xfrm>
        </p:spPr>
        <p:txBody>
          <a:bodyPr anchor="ctr">
            <a:normAutofit fontScale="85000" lnSpcReduction="2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Sensor de pressão eletrônico 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Braçadeira é insuflada até atingir uma pressão superior a pressão arterial diastólica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Retornando o fluxo sanguíneo,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varia-se periodicamente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 braçadeira, em sincronia com a expansão cíclica e contração da artéria braquial.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Mede-se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 oscilação e a amplitude do pulso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Algoritmo calcula através dos valores obtidos a pressão arterial diastólica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sistólica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http://tensoval.pt/semi_automatic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0" y="2514600"/>
            <a:ext cx="3610780" cy="27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2700"/>
            <a:ext cx="91440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cap="none" dirty="0" smtClean="0"/>
              <a:t>Introdução à medida da pressão arterial</a:t>
            </a:r>
            <a:endParaRPr lang="en-US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24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Oscilometria automática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5029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Desvantagens para RN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Movimentos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Frequentes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calibrações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Fibrilação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arterial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Ventilação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artificial com ciclos rápidos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RN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hipotensos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RN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baixo-peso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http://tensoval.pt/semi_automatic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0" y="2514600"/>
            <a:ext cx="3610780" cy="27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Método de “flush”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447800"/>
            <a:ext cx="4953000" cy="4800600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Técnica visual</a:t>
            </a:r>
          </a:p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Fácil aplicação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clínica</a:t>
            </a:r>
          </a:p>
          <a:p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Oclusão manual da mão do RN 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Liberação da mão após a insuflação do manguito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Observação da mão durante desinflação lenta do manguito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Momento da reentrada do sangue (pressão do “flush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”)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1" y="2895600"/>
            <a:ext cx="4458429" cy="33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Método de “flush”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Bebê ativo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Esfigmomanômetro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Correlação com a pressão intra-arterial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Custo baixo e fácil aprendizagem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Alta sensibilidade e acurácia para RN hipotensos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Método de “flush”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Limitações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Presença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 anemia severa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Edema de extremidades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Hipotermia acentuada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Pressão inferior a 20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mmHg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Oximetria de pulso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Enchimento do manguito de 2 a 5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mmHg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até sumir o sinal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Rápido acréscimo de 20 mmHg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Diminuição de 2 a 5 mmHg até retornar o sinal </a:t>
            </a: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 pressão pela oximetria é calculada pela média entre a pressão de desaparecimento e a pressão de retorno da onda na tela do oxímetro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Boa correlação com a monitoração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invasiva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Oximetria de pulso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Limitações: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Somente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pressão diastólica é determinada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Erros inerentes a medições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Subjetividade do observador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Influência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local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2700"/>
            <a:ext cx="91440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cap="none" dirty="0" smtClean="0"/>
              <a:t>Princípio de funcionamento do oxímetro de pulso</a:t>
            </a:r>
            <a:endParaRPr lang="en-US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24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Oxímetro de pulso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Método não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invasivo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Saturação de oxigênio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Pulso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sanguíneo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Rápido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prático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Princípio físico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 anchor="ctr">
            <a:normAutofit fontScale="85000" lnSpcReduction="200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Espectrofotometria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Capacidade de O</a:t>
            </a:r>
            <a:r>
              <a:rPr lang="pt-B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Hb e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HHb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absorverem luz vermelha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infravermelha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Luz emitida por uma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diodo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Transmissão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ou reflexão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Sinal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detectado por um fotodiodo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62E4E09-3BC8-479F-995C-8C76109E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4073483" cy="30158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17" y="4800600"/>
            <a:ext cx="3844883" cy="15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/>
              <a:t>Circuito Integrado </a:t>
            </a:r>
            <a:r>
              <a:rPr lang="pt-BR" dirty="0" smtClean="0"/>
              <a:t>do</a:t>
            </a:r>
            <a:br>
              <a:rPr lang="pt-BR" dirty="0" smtClean="0"/>
            </a:br>
            <a:r>
              <a:rPr lang="pt-BR" dirty="0" smtClean="0"/>
              <a:t>Oxímetro </a:t>
            </a:r>
            <a:r>
              <a:rPr lang="pt-BR" dirty="0"/>
              <a:t>de Pulso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29</a:t>
            </a:fld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76400"/>
            <a:ext cx="3962400" cy="4525963"/>
          </a:xfrm>
        </p:spPr>
        <p:txBody>
          <a:bodyPr anchor="ctr"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Fotodiodo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CI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AmpOp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Conversão sinal analógico-digital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 controlador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Display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469FEB71-FE6F-40BA-851A-C8A099C9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73890"/>
            <a:ext cx="4670154" cy="33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Circulação sanguínea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3924"/>
            <a:ext cx="3733800" cy="280327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9600" y="4458769"/>
            <a:ext cx="7848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Pressão sistólica – Pressão gerada pela sístole, isto é, pelo bombeamento de sangue pela aorta para o corpo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Pressão diastólica – Pressão gerada pela diástole, isto é, pelo relaxamento muscular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59782"/>
            <a:ext cx="2590800" cy="32122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9599" y="5936097"/>
            <a:ext cx="784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Hipertensão – Alteração anormal da pressão sanguínea, em especial da pressão sistólica, tornando-a mais alta que o habitual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Medida de pressão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30</a:t>
            </a:fld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Sensor acoplado à braçadeira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Extremamente sensível à pressão aplicada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Alteração da resistência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Alteração no sinal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Algoritmo calcula a pressão através do sinal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adquirido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2700"/>
            <a:ext cx="91440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cap="none" dirty="0" smtClean="0"/>
              <a:t>Oxímetro de pulso SEIJI® para medição de pressão arterial em recém-nascidos</a:t>
            </a:r>
            <a:endParaRPr lang="en-US" cap="none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24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264858"/>
            <a:ext cx="3324677" cy="1525842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16" y="150558"/>
            <a:ext cx="1224742" cy="17544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812"/>
            <a:ext cx="1355310" cy="19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Qual a importância da monitoração da PA em recém-nascidos?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32</a:t>
            </a:fld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95880B71-9F67-4EEC-942C-80E4E3C24B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Tema pouco abordado e muito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delicado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Complexidade, porém, necessidade  em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geral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Difícil comunicação com o paciente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F6DAF48-B3F1-4FB7-A61D-A41CD8EF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4419600" cy="2617799"/>
          </a:xfrm>
          <a:prstGeom prst="rect">
            <a:avLst/>
          </a:prstGeom>
        </p:spPr>
      </p:pic>
      <p:pic>
        <p:nvPicPr>
          <p:cNvPr id="7" name="Espaço Reservado para Conteúdo 4">
            <a:extLst>
              <a:ext uri="{FF2B5EF4-FFF2-40B4-BE49-F238E27FC236}">
                <a16:creationId xmlns="" xmlns:a16="http://schemas.microsoft.com/office/drawing/2014/main" id="{D9B8E34A-4A4E-4025-99DC-DDAFA54BB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4048020" cy="2686218"/>
          </a:xfrm>
          <a:prstGeom prst="rect">
            <a:avLst/>
          </a:prstGeom>
        </p:spPr>
      </p:pic>
      <p:sp>
        <p:nvSpPr>
          <p:cNvPr id="8" name="CaixaDeText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CCFDC4-AD46-4BF9-9659-F7AB6B4BBEF0}"/>
              </a:ext>
            </a:extLst>
          </p:cNvPr>
          <p:cNvSpPr txBox="1"/>
          <p:nvPr/>
        </p:nvSpPr>
        <p:spPr>
          <a:xfrm>
            <a:off x="0" y="6427799"/>
            <a:ext cx="5062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/>
              <a:t>http://www.gravidaemcampinas.com.br/site/tag/recem-nascido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09333B4-E9BF-4408-B85D-9088FEE6B78A}"/>
              </a:ext>
            </a:extLst>
          </p:cNvPr>
          <p:cNvSpPr txBox="1"/>
          <p:nvPr/>
        </p:nvSpPr>
        <p:spPr>
          <a:xfrm>
            <a:off x="3965404" y="5900519"/>
            <a:ext cx="5718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/>
              <a:t>www.mildicasdemae.com.br/2015/07/6/sonorecemnascido</a:t>
            </a:r>
          </a:p>
        </p:txBody>
      </p:sp>
    </p:spTree>
    <p:extLst>
      <p:ext uri="{BB962C8B-B14F-4D97-AF65-F5344CB8AC3E}">
        <p14:creationId xmlns:p14="http://schemas.microsoft.com/office/powerpoint/2010/main" val="3653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Será que é mesmo tão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importante assim?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85000" lnSpcReduction="1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“A cada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bebês,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um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nasce com algum tipo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cardiopatia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(Porém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, mais de 30% deles receberão alta das maternidades sem diagnóstico.)”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Má formação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cardíaca é tão comum quanto a Síndrome de Down, mas pouco se fala a respeito.”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Dados do Ministério da Saúde apontam que 25% dos casos de cardiopatia congênita são graves e necessitam de intervenção logo no primeiro ano de vida.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33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762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“”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) - Dra. Sandra Pereira, gerente do Serviço de Cirurgia Cardíaca Pediátrica da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PeriNatal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escolher o oxímetro de pulso?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É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um dos métodos mais indicados para recém nascidos -  Sinal pequeno;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Invasivo e de fácil acomodação;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é de exclusiva aplicação médica – Essencial para o controle periódico (MRPA);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Melhor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sensibilidade e precisão – Além da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mínima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dependência do usuário;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Custo/Benefício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Além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dos recém nascidos, pode ser aplicado 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outros grupos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 pacientes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Medida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da SpO</a:t>
            </a:r>
            <a:r>
              <a:rPr lang="pt-B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e Pulsação.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Características do oxímetro </a:t>
            </a:r>
            <a:r>
              <a:rPr lang="pt-BR" dirty="0" err="1" smtClean="0">
                <a:solidFill>
                  <a:schemeClr val="bg1"/>
                </a:solidFill>
              </a:rPr>
              <a:t>Seiji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35</a:t>
            </a:fld>
            <a:endParaRPr lang="en-US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2A7132A9-4DE0-4F02-B96A-6EBBD62F49FF}"/>
              </a:ext>
            </a:extLst>
          </p:cNvPr>
          <p:cNvSpPr/>
          <p:nvPr/>
        </p:nvSpPr>
        <p:spPr>
          <a:xfrm>
            <a:off x="3568477" y="3319000"/>
            <a:ext cx="2364374" cy="92804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Cima 11">
            <a:extLst>
              <a:ext uri="{FF2B5EF4-FFF2-40B4-BE49-F238E27FC236}">
                <a16:creationId xmlns="" xmlns:a16="http://schemas.microsoft.com/office/drawing/2014/main" id="{F4300935-72C5-4443-8796-464D0B887465}"/>
              </a:ext>
            </a:extLst>
          </p:cNvPr>
          <p:cNvSpPr/>
          <p:nvPr/>
        </p:nvSpPr>
        <p:spPr>
          <a:xfrm>
            <a:off x="4645313" y="2677375"/>
            <a:ext cx="296940" cy="6024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06ABF36-8B66-4B63-A86D-70C115870650}"/>
              </a:ext>
            </a:extLst>
          </p:cNvPr>
          <p:cNvSpPr txBox="1"/>
          <p:nvPr/>
        </p:nvSpPr>
        <p:spPr>
          <a:xfrm>
            <a:off x="3723051" y="3524893"/>
            <a:ext cx="215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 JULIAN" panose="02000000000000000000" pitchFamily="2" charset="0"/>
              </a:rPr>
              <a:t>Oxímetro Seiji</a:t>
            </a:r>
          </a:p>
        </p:txBody>
      </p:sp>
      <p:sp>
        <p:nvSpPr>
          <p:cNvPr id="8" name="Fluxograma: Processo Alternativo 14">
            <a:extLst>
              <a:ext uri="{FF2B5EF4-FFF2-40B4-BE49-F238E27FC236}">
                <a16:creationId xmlns="" xmlns:a16="http://schemas.microsoft.com/office/drawing/2014/main" id="{3C9BAFA1-A4BF-4954-AE16-47FB20D4445F}"/>
              </a:ext>
            </a:extLst>
          </p:cNvPr>
          <p:cNvSpPr/>
          <p:nvPr/>
        </p:nvSpPr>
        <p:spPr>
          <a:xfrm>
            <a:off x="3265228" y="1433246"/>
            <a:ext cx="3059372" cy="1114683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Fluxograma: Processo Alternativo 15">
            <a:extLst>
              <a:ext uri="{FF2B5EF4-FFF2-40B4-BE49-F238E27FC236}">
                <a16:creationId xmlns="" xmlns:a16="http://schemas.microsoft.com/office/drawing/2014/main" id="{14A6DBE1-93CB-401A-9826-8E5B6D027F72}"/>
              </a:ext>
            </a:extLst>
          </p:cNvPr>
          <p:cNvSpPr/>
          <p:nvPr/>
        </p:nvSpPr>
        <p:spPr>
          <a:xfrm>
            <a:off x="6781800" y="2743200"/>
            <a:ext cx="2272352" cy="20458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0" name="Fluxograma: Processo Alternativo 16">
            <a:extLst>
              <a:ext uri="{FF2B5EF4-FFF2-40B4-BE49-F238E27FC236}">
                <a16:creationId xmlns="" xmlns:a16="http://schemas.microsoft.com/office/drawing/2014/main" id="{B46835BC-B9BE-4FC8-8FB6-8B93C1B30E23}"/>
              </a:ext>
            </a:extLst>
          </p:cNvPr>
          <p:cNvSpPr/>
          <p:nvPr/>
        </p:nvSpPr>
        <p:spPr>
          <a:xfrm>
            <a:off x="62345" y="2910346"/>
            <a:ext cx="2590800" cy="1622515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Processo Alternativo 17">
            <a:extLst>
              <a:ext uri="{FF2B5EF4-FFF2-40B4-BE49-F238E27FC236}">
                <a16:creationId xmlns="" xmlns:a16="http://schemas.microsoft.com/office/drawing/2014/main" id="{771282BA-DBB8-48DD-86A9-2D9174C5A4A6}"/>
              </a:ext>
            </a:extLst>
          </p:cNvPr>
          <p:cNvSpPr/>
          <p:nvPr/>
        </p:nvSpPr>
        <p:spPr>
          <a:xfrm>
            <a:off x="3284278" y="5308161"/>
            <a:ext cx="3059372" cy="126188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B6A7A0F-7193-43EE-8646-32C1740417BA}"/>
              </a:ext>
            </a:extLst>
          </p:cNvPr>
          <p:cNvSpPr txBox="1"/>
          <p:nvPr/>
        </p:nvSpPr>
        <p:spPr>
          <a:xfrm>
            <a:off x="3434688" y="1482755"/>
            <a:ext cx="27704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Sensor de </a:t>
            </a:r>
            <a:r>
              <a:rPr lang="pt-BR" sz="19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Pressão Integrado </a:t>
            </a:r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com uma placa Arduino para filtragem.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CFF5CB5-2473-4E3A-9BF0-E1D7109DD6A6}"/>
              </a:ext>
            </a:extLst>
          </p:cNvPr>
          <p:cNvSpPr txBox="1"/>
          <p:nvPr/>
        </p:nvSpPr>
        <p:spPr>
          <a:xfrm>
            <a:off x="6881314" y="2842807"/>
            <a:ext cx="20733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err="1" smtClean="0">
                <a:solidFill>
                  <a:schemeClr val="bg1"/>
                </a:solidFill>
                <a:latin typeface="Goudy Old Style" panose="02020502050305020303" pitchFamily="18" charset="0"/>
              </a:rPr>
              <a:t>LED’s</a:t>
            </a:r>
            <a:r>
              <a:rPr lang="pt-BR" sz="19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– </a:t>
            </a:r>
            <a:r>
              <a:rPr lang="pt-BR" sz="19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Diodos Emissores </a:t>
            </a:r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de </a:t>
            </a:r>
            <a:r>
              <a:rPr lang="pt-BR" sz="19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Luz 660nm, e Infra Vermelho – 990 </a:t>
            </a:r>
            <a:r>
              <a:rPr lang="pt-BR" sz="1900" dirty="0" err="1" smtClean="0">
                <a:solidFill>
                  <a:schemeClr val="bg1"/>
                </a:solidFill>
                <a:latin typeface="Goudy Old Style" panose="02020502050305020303" pitchFamily="18" charset="0"/>
              </a:rPr>
              <a:t>nm</a:t>
            </a:r>
            <a:r>
              <a:rPr lang="pt-BR" sz="19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 de </a:t>
            </a:r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acordo com o estímulo físico.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452F8442-0E53-4615-A4A5-3B32B2A345A1}"/>
              </a:ext>
            </a:extLst>
          </p:cNvPr>
          <p:cNvSpPr txBox="1"/>
          <p:nvPr/>
        </p:nvSpPr>
        <p:spPr>
          <a:xfrm>
            <a:off x="91914" y="2978589"/>
            <a:ext cx="25612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Placa de processamento e Display mostrador dos dados obtidos, comandados via LabView.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3DF8275-4EED-4577-A3EE-CEC16F978097}"/>
              </a:ext>
            </a:extLst>
          </p:cNvPr>
          <p:cNvSpPr txBox="1"/>
          <p:nvPr/>
        </p:nvSpPr>
        <p:spPr>
          <a:xfrm>
            <a:off x="3435541" y="5308161"/>
            <a:ext cx="2770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chemeClr val="bg1"/>
                </a:solidFill>
                <a:latin typeface="Goudy Old Style" panose="02020502050305020303" pitchFamily="18" charset="0"/>
              </a:rPr>
              <a:t>Fotodiodo – Receber e interpretar o espectro e a intensidade de luz emitida pelo LED.</a:t>
            </a:r>
          </a:p>
        </p:txBody>
      </p:sp>
      <p:sp>
        <p:nvSpPr>
          <p:cNvPr id="20" name="Seta: para Cima 11">
            <a:extLst>
              <a:ext uri="{FF2B5EF4-FFF2-40B4-BE49-F238E27FC236}">
                <a16:creationId xmlns="" xmlns:a16="http://schemas.microsoft.com/office/drawing/2014/main" id="{F4300935-72C5-4443-8796-464D0B887465}"/>
              </a:ext>
            </a:extLst>
          </p:cNvPr>
          <p:cNvSpPr/>
          <p:nvPr/>
        </p:nvSpPr>
        <p:spPr>
          <a:xfrm flipV="1">
            <a:off x="4613465" y="4342035"/>
            <a:ext cx="296941" cy="7747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para Cima 11">
            <a:extLst>
              <a:ext uri="{FF2B5EF4-FFF2-40B4-BE49-F238E27FC236}">
                <a16:creationId xmlns="" xmlns:a16="http://schemas.microsoft.com/office/drawing/2014/main" id="{F4300935-72C5-4443-8796-464D0B887465}"/>
              </a:ext>
            </a:extLst>
          </p:cNvPr>
          <p:cNvSpPr/>
          <p:nvPr/>
        </p:nvSpPr>
        <p:spPr>
          <a:xfrm rot="16200000">
            <a:off x="3012039" y="3441918"/>
            <a:ext cx="296940" cy="6822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: para Cima 11">
            <a:extLst>
              <a:ext uri="{FF2B5EF4-FFF2-40B4-BE49-F238E27FC236}">
                <a16:creationId xmlns="" xmlns:a16="http://schemas.microsoft.com/office/drawing/2014/main" id="{F4300935-72C5-4443-8796-464D0B887465}"/>
              </a:ext>
            </a:extLst>
          </p:cNvPr>
          <p:cNvSpPr/>
          <p:nvPr/>
        </p:nvSpPr>
        <p:spPr>
          <a:xfrm rot="5400000">
            <a:off x="6212436" y="3414619"/>
            <a:ext cx="296940" cy="6822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Ilustrações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Estímulo proveniente da 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artéria plantar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Estímulo proveniente da 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artéria radial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36</a:t>
            </a:fld>
            <a:endParaRPr lang="en-US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3165DD4-3B5D-429D-AB42-9C740B4DA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3419"/>
            <a:ext cx="4040188" cy="2974199"/>
          </a:xfrm>
          <a:prstGeom prst="rect">
            <a:avLst/>
          </a:prstGeom>
        </p:spPr>
      </p:pic>
      <p:pic>
        <p:nvPicPr>
          <p:cNvPr id="11" name="Espaço Reservado para Conteúdo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8DCBD3-166F-4018-877D-2E72DE3F28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  <a:prstGeom prst="rect">
            <a:avLst/>
          </a:prstGeom>
        </p:spPr>
      </p:pic>
      <p:sp>
        <p:nvSpPr>
          <p:cNvPr id="12" name="CaixaDeTexto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EAF8829-3A93-4122-A837-A4B5E6A35B4C}"/>
              </a:ext>
            </a:extLst>
          </p:cNvPr>
          <p:cNvSpPr txBox="1"/>
          <p:nvPr/>
        </p:nvSpPr>
        <p:spPr>
          <a:xfrm rot="16200000">
            <a:off x="2010340" y="3976089"/>
            <a:ext cx="5486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/>
              <a:t>www.istock.com/imagem </a:t>
            </a:r>
            <a:r>
              <a:rPr lang="pt-BR" sz="1200" dirty="0" err="1"/>
              <a:t>ilustrativadooximetrodepulso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75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Características dos componentes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029200"/>
          </a:xfrm>
        </p:spPr>
        <p:txBody>
          <a:bodyPr anchor="ctr">
            <a:normAutofit fontScale="62500" lnSpcReduction="2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Sensor de Pressão: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MA049 fita micro sensível qual varia sua resistência de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acordo com a pressão aplicada.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- Detecta níveis de pressão de até 15 mmHg.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LED: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-  Diodo Emissor de Luz;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Vermelho emite luz com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λ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= 660nm;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 LED Infravermelho emite luz com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λ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= 990nm;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Nível de Tensão: 1,5V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Fotodiodo: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Fotodiodo S7183 é um fotodiodo com amplificador;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Detecta níveis de intensidade de luz de até 10</a:t>
            </a:r>
            <a:r>
              <a:rPr lang="pt-BR" baseline="30000" dirty="0">
                <a:solidFill>
                  <a:schemeClr val="accent1">
                    <a:lumMod val="75000"/>
                  </a:schemeClr>
                </a:solidFill>
              </a:rPr>
              <a:t>-6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Cd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37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B49600F-E663-4BDC-B29C-EC5050C3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85" y="1447800"/>
            <a:ext cx="2451215" cy="20733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D9A3FB2-EE3D-47A8-B0C5-B9B2970AD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71900"/>
            <a:ext cx="3128038" cy="2536943"/>
          </a:xfrm>
          <a:prstGeom prst="rect">
            <a:avLst/>
          </a:prstGeom>
        </p:spPr>
      </p:pic>
      <p:sp>
        <p:nvSpPr>
          <p:cNvPr id="7" name="CaixaDeText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600E82-D84E-434F-A160-CBCDE2AB361D}"/>
              </a:ext>
            </a:extLst>
          </p:cNvPr>
          <p:cNvSpPr txBox="1"/>
          <p:nvPr/>
        </p:nvSpPr>
        <p:spPr>
          <a:xfrm>
            <a:off x="6539968" y="3006923"/>
            <a:ext cx="275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/>
              <a:t>www.oxthonmedidores.com.br</a:t>
            </a:r>
            <a:endParaRPr lang="pt-BR" dirty="0"/>
          </a:p>
        </p:txBody>
      </p:sp>
      <p:sp>
        <p:nvSpPr>
          <p:cNvPr id="8" name="CaixaDeTexto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44C85985-2CA1-4F25-937E-868470030592}"/>
              </a:ext>
            </a:extLst>
          </p:cNvPr>
          <p:cNvSpPr txBox="1"/>
          <p:nvPr/>
        </p:nvSpPr>
        <p:spPr>
          <a:xfrm>
            <a:off x="6354373" y="6154954"/>
            <a:ext cx="275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/>
              <a:t>www.oxthonmedidores.com.br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que o oxímetro SEIJI® é melhor?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600"/>
          </a:xfrm>
        </p:spPr>
        <p:txBody>
          <a:bodyPr anchor="ctr">
            <a:normAutofit fontScale="62500" lnSpcReduction="20000"/>
          </a:bodyPr>
          <a:lstStyle/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Diferentemente dos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oxímetros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convencionais, o proposto pela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Seiji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é totalmente programável por contar com uma placa arduino integrada;</a:t>
            </a:r>
          </a:p>
          <a:p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Ideal para o uso em diferentes cenários e pacientes;</a:t>
            </a:r>
          </a:p>
          <a:p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Acomodação confortável e versátil no paciente;</a:t>
            </a:r>
          </a:p>
          <a:p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Utiliza o estímulo físico das artérias com maior fluxo no corpo – Resultado mais confiável;</a:t>
            </a:r>
          </a:p>
          <a:p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É possível medir 3 variáveis em um único instrumento: PA, Sp0</a:t>
            </a:r>
            <a:r>
              <a:rPr lang="pt-BR" i="1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e frequência cardíaca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38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A096889-82E6-4836-86FD-536955704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94" y="2590800"/>
            <a:ext cx="3044588" cy="21913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263E173-7176-43A1-AE8E-2A590D66FC53}"/>
              </a:ext>
            </a:extLst>
          </p:cNvPr>
          <p:cNvSpPr txBox="1"/>
          <p:nvPr/>
        </p:nvSpPr>
        <p:spPr>
          <a:xfrm>
            <a:off x="6018094" y="4796031"/>
            <a:ext cx="279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/>
              <a:t>www.123rf/primeirossocorros.com.br</a:t>
            </a:r>
          </a:p>
        </p:txBody>
      </p:sp>
    </p:spTree>
    <p:extLst>
      <p:ext uri="{BB962C8B-B14F-4D97-AF65-F5344CB8AC3E}">
        <p14:creationId xmlns:p14="http://schemas.microsoft.com/office/powerpoint/2010/main" val="29642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Vantagens e desvantagens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Vantagens: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Grava até 150 medições de pressão, o que permite ao usuário acompanhar as medidas do recém nascido durante o tempo;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Fácil operação – Não demanda nenhum conhecimento técnico;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Rotação do Display;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Instrumento leve;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Alarme Sonoro;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Indicador do nível de bateria.</a:t>
            </a:r>
          </a:p>
          <a:p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Desvantagens: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Tamanho, pela placa de processamento e arduino.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Preço, devido às diversas funcionalidades e qualidade e precisão das medidas.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Maior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gasto energético em comparação com um oxímetro de pulso normal, devido à maior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complexidade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do circuito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Breve histórico da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524000"/>
            <a:ext cx="6248400" cy="502920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Stephen Hales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medição da pressão sanguínea de uma égua com um bulbo de mercúrio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Karl Vierordt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– “Para medir a pressão arterial, é preciso interromper o fluxo sanguíneo na artéria”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Marey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– Esfigmomanômetro com bulbo preenchido com água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38" y="1600200"/>
            <a:ext cx="2076694" cy="2743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81600"/>
            <a:ext cx="2653640" cy="1218261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Estimativa de valores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Individuais: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Sensor de pressão – R$ 120,00.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Placa arduino para filtragem – R$ 240,00.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LED’S – R$ 5,00.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Fotodiodo – R$ 80,00.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Placa de processamento de dados – R$ 300,00.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Display – R$ 50,00.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Cinta com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velcro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para acomodação – R$ 35,00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Total: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Valor LÍQUIDO total – R$ 830,00.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Valor BRUTO estimado (Sem Impostos) – R$ 1200,00.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Referências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 fontScale="85000" lnSpcReduction="1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http://guiadobebe.uol.com.br/cardiopatia-em-bebes/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Entrevista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PeriNatal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https://www.cpaps.com.br/blog/oximetro-de-pulso/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http://www.newtoncbraga.com.br/index.php/meio-ambiente-e-saude/4553-ma035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pt.wikipedia.org/wiki/Ox%C3%ADmetro_de_pulso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Breve histórico da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5715000" cy="50292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Riva-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Rocci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criou um esfigmomanômetro que envolve toda a artéria, facilitando a constrição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Korotfoff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Detectou a pressão diastólica usando um esfigmomanômetro e um estetoscópio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Weiss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: Eliminação da imprecisão do observador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737253" cy="2133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4514850"/>
            <a:ext cx="2895600" cy="158115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E0B6-949B-4FFA-855D-332502708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Principais instrumentos para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Esfigmomanômetro de mercúrio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aumento da pressão está ligado à altura de uma coluna de mercúrio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Método auscultatório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Precisão ligada à técnica utilizada e à experiência do usuário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Problema: possibilidade de contaminação por mercúrio</a:t>
            </a:r>
          </a:p>
          <a:p>
            <a:pPr lvl="1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Amplo uso, confiável, boa acurácia, boa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precisão, 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sem reajuste na calibração</a:t>
            </a:r>
          </a:p>
          <a:p>
            <a:pPr lvl="1"/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19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Principais instrumentos para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Esfigmomanômetro digital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Pode ser utilizado em ambiente ruidoso, pois se utiliza da técnica oscilométrica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Mede as pressões sistólica e diastólica por meio de um algoritmo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Valores aferidos são ligeiramente menores que os obtidos por outros métodos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Principais instrumentos para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Esfigmomanômetro mecânico aneroide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Instrumento mais utilizado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Utiliza-se do método auscultatório para aferir a pressão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Utilizado em conjunto com um estetoscópio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Composição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Pera infladora: gera pressão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Manômetro aneroide: mede a pressão gerada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Manguito e braçadeira: mantêm a pressão constante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https://static.wixstatic.com/media/1b25bd_e3c19527e808411eb291cc76f0e5d75e~mv2.jpeg/v1/crop/x_0,y_85,w_999,h_527/fill/w_673,h_355,al_c,q_80,usm_0.66_1.00_0.01/1b25bd_e3c19527e808411eb291cc76f0e5d75e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3857225" cy="28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Principais instrumentos para medição da pressão arterial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Esfigmomanômetro mecânico aneroide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Resolução: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2 mmHg (0.27 kPa)</a:t>
            </a:r>
          </a:p>
          <a:p>
            <a:pPr lvl="1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Faixa de operação</a:t>
            </a:r>
          </a:p>
          <a:p>
            <a:pPr lvl="2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0 a 300 mmHg (0 a 40 kPa)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https://static.wixstatic.com/media/1b25bd_e3c19527e808411eb291cc76f0e5d75e~mv2.jpeg/v1/crop/x_0,y_85,w_999,h_527/fill/w_673,h_355,al_c,q_80,usm_0.66_1.00_0.01/1b25bd_e3c19527e808411eb291cc76f0e5d75e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3857225" cy="28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1740</Words>
  <Application>Microsoft Office PowerPoint</Application>
  <PresentationFormat>Apresentação na tela (4:3)</PresentationFormat>
  <Paragraphs>325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Oxímetro de pulso para medição de pressão arterial em recém-nascidos</vt:lpstr>
      <vt:lpstr>Introdução à medida da pressão arterial</vt:lpstr>
      <vt:lpstr>Circulação sanguínea</vt:lpstr>
      <vt:lpstr>Breve histórico da medição da pressão arterial</vt:lpstr>
      <vt:lpstr>Breve histórico da medição da pressão arterial</vt:lpstr>
      <vt:lpstr>Principais instrumentos para medição da pressão arterial</vt:lpstr>
      <vt:lpstr>Principais instrumentos para medição da pressão arterial</vt:lpstr>
      <vt:lpstr>Principais instrumentos para medição da pressão arterial</vt:lpstr>
      <vt:lpstr>Principais instrumentos para medição da pressão arterial</vt:lpstr>
      <vt:lpstr>Medidas da pressão arterial  em recém-nascidos</vt:lpstr>
      <vt:lpstr>Importância da abordagem deste tema</vt:lpstr>
      <vt:lpstr>Importância da abordagem deste tema</vt:lpstr>
      <vt:lpstr>Problemas na medida da pressão arterial em recém-nascidos</vt:lpstr>
      <vt:lpstr>Problemas na medida da pressão arterial em recém-nascidos</vt:lpstr>
      <vt:lpstr>Técnicas para medição da pressão arterial em recém-nascidos</vt:lpstr>
      <vt:lpstr>Cateterismo arterial umbilical</vt:lpstr>
      <vt:lpstr>Principais métodos não invasivos para recém-nascidos</vt:lpstr>
      <vt:lpstr>Método Doppler</vt:lpstr>
      <vt:lpstr>Oscilometria automática</vt:lpstr>
      <vt:lpstr>Oscilometria automática</vt:lpstr>
      <vt:lpstr>Método de “flush”</vt:lpstr>
      <vt:lpstr>Método de “flush”</vt:lpstr>
      <vt:lpstr>Método de “flush”</vt:lpstr>
      <vt:lpstr>Oximetria de pulso</vt:lpstr>
      <vt:lpstr>Oximetria de pulso</vt:lpstr>
      <vt:lpstr>Princípio de funcionamento do oxímetro de pulso</vt:lpstr>
      <vt:lpstr>Oxímetro de pulso</vt:lpstr>
      <vt:lpstr>Princípio físico</vt:lpstr>
      <vt:lpstr>Circuito Integrado do Oxímetro de Pulso</vt:lpstr>
      <vt:lpstr>Medida de pressão</vt:lpstr>
      <vt:lpstr>Oxímetro de pulso SEIJI® para medição de pressão arterial em recém-nascidos</vt:lpstr>
      <vt:lpstr>Qual a importância da monitoração da PA em recém-nascidos?</vt:lpstr>
      <vt:lpstr>Será que é mesmo tão importante assim?</vt:lpstr>
      <vt:lpstr>Por que escolher o oxímetro de pulso?</vt:lpstr>
      <vt:lpstr>Características do oxímetro Seiji</vt:lpstr>
      <vt:lpstr>Ilustrações</vt:lpstr>
      <vt:lpstr>Características dos componentes</vt:lpstr>
      <vt:lpstr>Por que o oxímetro SEIJI® é melhor?</vt:lpstr>
      <vt:lpstr>Vantagens e desvantagens</vt:lpstr>
      <vt:lpstr>Estimativa de valores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Oxímetro de pulso para medição de pressão arterial em recém-nascidos</dc:title>
  <dc:creator>Luiz Henrique</dc:creator>
  <cp:lastModifiedBy>Luiz Henrique</cp:lastModifiedBy>
  <cp:revision>19</cp:revision>
  <dcterms:created xsi:type="dcterms:W3CDTF">2017-09-22T18:55:36Z</dcterms:created>
  <dcterms:modified xsi:type="dcterms:W3CDTF">2017-09-23T03:00:34Z</dcterms:modified>
</cp:coreProperties>
</file>