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800" dirty="0" smtClean="0">
                <a:effectLst/>
                <a:latin typeface="Bradley Hand ITC" panose="03070402050302030203" pitchFamily="66" charset="0"/>
              </a:rPr>
              <a:t>Narratives </a:t>
            </a:r>
            <a:r>
              <a:rPr lang="de-DE" sz="4800" dirty="0" err="1" smtClean="0">
                <a:latin typeface="Bradley Hand ITC" panose="03070402050302030203" pitchFamily="66" charset="0"/>
              </a:rPr>
              <a:t>to</a:t>
            </a:r>
            <a:r>
              <a:rPr lang="de-DE" sz="4800" dirty="0" smtClean="0">
                <a:latin typeface="Bradley Hand ITC" panose="03070402050302030203" pitchFamily="66" charset="0"/>
              </a:rPr>
              <a:t> </a:t>
            </a:r>
            <a:r>
              <a:rPr lang="de-DE" sz="4800" dirty="0" err="1" smtClean="0">
                <a:latin typeface="Bradley Hand ITC" panose="03070402050302030203" pitchFamily="66" charset="0"/>
              </a:rPr>
              <a:t>project</a:t>
            </a:r>
            <a:r>
              <a:rPr lang="de-DE" sz="4800" dirty="0" smtClean="0">
                <a:latin typeface="Bradley Hand ITC" panose="03070402050302030203" pitchFamily="66" charset="0"/>
              </a:rPr>
              <a:t> power </a:t>
            </a:r>
            <a:r>
              <a:rPr lang="de-DE" sz="4800" dirty="0" err="1" smtClean="0">
                <a:latin typeface="Bradley Hand ITC" panose="03070402050302030203" pitchFamily="66" charset="0"/>
              </a:rPr>
              <a:t>and</a:t>
            </a:r>
            <a:r>
              <a:rPr lang="de-DE" sz="4800" dirty="0" smtClean="0">
                <a:latin typeface="Bradley Hand ITC" panose="03070402050302030203" pitchFamily="66" charset="0"/>
              </a:rPr>
              <a:t> </a:t>
            </a:r>
            <a:r>
              <a:rPr lang="de-DE" sz="4800" dirty="0" err="1" smtClean="0">
                <a:latin typeface="Bradley Hand ITC" panose="03070402050302030203" pitchFamily="66" charset="0"/>
              </a:rPr>
              <a:t>ambition</a:t>
            </a:r>
            <a:endParaRPr lang="en-GB" sz="4800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06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11601" y="1899139"/>
            <a:ext cx="1159484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Wander</a:t>
            </a:r>
            <a:r>
              <a:rPr lang="de-DE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around</a:t>
            </a:r>
            <a:r>
              <a:rPr lang="de-DE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the</a:t>
            </a:r>
            <a:r>
              <a:rPr lang="de-DE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classroom</a:t>
            </a:r>
            <a:r>
              <a:rPr lang="de-DE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and</a:t>
            </a:r>
            <a:r>
              <a:rPr lang="de-DE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have</a:t>
            </a:r>
            <a:r>
              <a:rPr lang="de-DE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a </a:t>
            </a:r>
            <a:r>
              <a:rPr lang="de-DE" sz="2400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look</a:t>
            </a:r>
            <a:r>
              <a:rPr lang="de-DE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at </a:t>
            </a:r>
            <a:r>
              <a:rPr lang="de-DE" sz="2400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the</a:t>
            </a:r>
            <a:r>
              <a:rPr lang="de-DE" sz="2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different narratives!</a:t>
            </a:r>
          </a:p>
          <a:p>
            <a:pPr algn="ctr"/>
            <a:endParaRPr lang="de-DE" sz="24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algn="ctr"/>
            <a:endParaRPr lang="de-DE" sz="2400" dirty="0">
              <a:latin typeface="Comic Sans MS" panose="030F0702030302020204" pitchFamily="66" charset="0"/>
            </a:endParaRPr>
          </a:p>
          <a:p>
            <a:pPr algn="ctr"/>
            <a:r>
              <a:rPr lang="de-DE" sz="24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Can </a:t>
            </a:r>
            <a:r>
              <a:rPr lang="de-DE" sz="2400" dirty="0" err="1" smtClean="0">
                <a:solidFill>
                  <a:schemeClr val="accent6"/>
                </a:solidFill>
                <a:latin typeface="Comic Sans MS" panose="030F0702030302020204" pitchFamily="66" charset="0"/>
              </a:rPr>
              <a:t>you</a:t>
            </a:r>
            <a:r>
              <a:rPr lang="de-DE" sz="24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 find </a:t>
            </a:r>
            <a:r>
              <a:rPr lang="de-DE" sz="2400" dirty="0" err="1" smtClean="0">
                <a:solidFill>
                  <a:schemeClr val="accent6"/>
                </a:solidFill>
                <a:latin typeface="Comic Sans MS" panose="030F0702030302020204" pitchFamily="66" charset="0"/>
              </a:rPr>
              <a:t>similarities</a:t>
            </a:r>
            <a:r>
              <a:rPr lang="de-DE" sz="24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 / </a:t>
            </a:r>
            <a:r>
              <a:rPr lang="de-DE" sz="2400" dirty="0" err="1" smtClean="0">
                <a:solidFill>
                  <a:schemeClr val="accent6"/>
                </a:solidFill>
                <a:latin typeface="Comic Sans MS" panose="030F0702030302020204" pitchFamily="66" charset="0"/>
              </a:rPr>
              <a:t>differences</a:t>
            </a:r>
            <a:r>
              <a:rPr lang="de-DE" sz="24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 in </a:t>
            </a:r>
            <a:r>
              <a:rPr lang="de-DE" sz="2400" dirty="0" err="1" smtClean="0">
                <a:solidFill>
                  <a:schemeClr val="accent6"/>
                </a:solidFill>
                <a:latin typeface="Comic Sans MS" panose="030F0702030302020204" pitchFamily="66" charset="0"/>
              </a:rPr>
              <a:t>the</a:t>
            </a:r>
            <a:r>
              <a:rPr lang="de-DE" sz="24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chemeClr val="accent6"/>
                </a:solidFill>
                <a:latin typeface="Comic Sans MS" panose="030F0702030302020204" pitchFamily="66" charset="0"/>
              </a:rPr>
              <a:t>construction</a:t>
            </a:r>
            <a:r>
              <a:rPr lang="de-DE" sz="24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chemeClr val="accent6"/>
                </a:solidFill>
                <a:latin typeface="Comic Sans MS" panose="030F0702030302020204" pitchFamily="66" charset="0"/>
              </a:rPr>
              <a:t>of</a:t>
            </a:r>
            <a:r>
              <a:rPr lang="de-DE" sz="24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chemeClr val="accent6"/>
                </a:solidFill>
                <a:latin typeface="Comic Sans MS" panose="030F0702030302020204" pitchFamily="66" charset="0"/>
              </a:rPr>
              <a:t>these</a:t>
            </a:r>
            <a:r>
              <a:rPr lang="de-DE" sz="24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 narratives? </a:t>
            </a:r>
          </a:p>
          <a:p>
            <a:pPr algn="ctr"/>
            <a:r>
              <a:rPr lang="de-DE" sz="24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(</a:t>
            </a:r>
            <a:r>
              <a:rPr lang="de-DE" sz="2400" dirty="0" err="1" smtClean="0">
                <a:solidFill>
                  <a:schemeClr val="accent6"/>
                </a:solidFill>
                <a:latin typeface="Comic Sans MS" panose="030F0702030302020204" pitchFamily="66" charset="0"/>
              </a:rPr>
              <a:t>Or</a:t>
            </a:r>
            <a:r>
              <a:rPr lang="de-DE" sz="24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chemeClr val="accent6"/>
                </a:solidFill>
                <a:latin typeface="Comic Sans MS" panose="030F0702030302020204" pitchFamily="66" charset="0"/>
              </a:rPr>
              <a:t>anything</a:t>
            </a:r>
            <a:r>
              <a:rPr lang="de-DE" sz="24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chemeClr val="accent6"/>
                </a:solidFill>
                <a:latin typeface="Comic Sans MS" panose="030F0702030302020204" pitchFamily="66" charset="0"/>
              </a:rPr>
              <a:t>else</a:t>
            </a:r>
            <a:r>
              <a:rPr lang="de-DE" sz="24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chemeClr val="accent6"/>
                </a:solidFill>
                <a:latin typeface="Comic Sans MS" panose="030F0702030302020204" pitchFamily="66" charset="0"/>
              </a:rPr>
              <a:t>that</a:t>
            </a:r>
            <a:r>
              <a:rPr lang="de-DE" sz="24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chemeClr val="accent6"/>
                </a:solidFill>
                <a:latin typeface="Comic Sans MS" panose="030F0702030302020204" pitchFamily="66" charset="0"/>
              </a:rPr>
              <a:t>catches</a:t>
            </a:r>
            <a:r>
              <a:rPr lang="de-DE" sz="24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chemeClr val="accent6"/>
                </a:solidFill>
                <a:latin typeface="Comic Sans MS" panose="030F0702030302020204" pitchFamily="66" charset="0"/>
              </a:rPr>
              <a:t>your</a:t>
            </a:r>
            <a:r>
              <a:rPr lang="de-DE" sz="24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chemeClr val="accent6"/>
                </a:solidFill>
                <a:latin typeface="Comic Sans MS" panose="030F0702030302020204" pitchFamily="66" charset="0"/>
              </a:rPr>
              <a:t>attention</a:t>
            </a:r>
            <a:r>
              <a:rPr lang="de-DE" sz="24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!)</a:t>
            </a:r>
          </a:p>
          <a:p>
            <a:pPr algn="ctr"/>
            <a:endParaRPr lang="de-DE" sz="2400" dirty="0" smtClean="0">
              <a:solidFill>
                <a:schemeClr val="accent6"/>
              </a:solidFill>
              <a:latin typeface="Comic Sans MS" panose="030F0702030302020204" pitchFamily="66" charset="0"/>
            </a:endParaRPr>
          </a:p>
          <a:p>
            <a:pPr algn="ctr"/>
            <a:endParaRPr lang="de-DE" sz="2400" dirty="0">
              <a:latin typeface="Comic Sans MS" panose="030F0702030302020204" pitchFamily="66" charset="0"/>
            </a:endParaRPr>
          </a:p>
          <a:p>
            <a:pPr algn="ctr"/>
            <a:r>
              <a:rPr lang="de-DE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Write down </a:t>
            </a:r>
            <a:r>
              <a:rPr lang="de-DE" sz="24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your</a:t>
            </a:r>
            <a:r>
              <a:rPr lang="de-DE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main</a:t>
            </a:r>
            <a:r>
              <a:rPr lang="de-DE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thoughts</a:t>
            </a:r>
            <a:r>
              <a:rPr lang="de-DE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!</a:t>
            </a:r>
            <a:endParaRPr lang="en-GB" sz="2400" dirty="0">
              <a:solidFill>
                <a:schemeClr val="accent6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40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781160" y="218415"/>
            <a:ext cx="6199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Comic Sans MS" panose="030F0702030302020204" pitchFamily="66" charset="0"/>
              </a:rPr>
              <a:t>The narratives </a:t>
            </a:r>
            <a:r>
              <a:rPr lang="de-DE" sz="2400" dirty="0" err="1" smtClean="0">
                <a:latin typeface="Comic Sans MS" panose="030F0702030302020204" pitchFamily="66" charset="0"/>
              </a:rPr>
              <a:t>forming</a:t>
            </a:r>
            <a:r>
              <a:rPr lang="de-DE" sz="2400" dirty="0" smtClean="0"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latin typeface="Comic Sans MS" panose="030F0702030302020204" pitchFamily="66" charset="0"/>
              </a:rPr>
              <a:t>around</a:t>
            </a:r>
            <a:r>
              <a:rPr lang="de-DE" sz="2400" dirty="0" smtClean="0">
                <a:latin typeface="Comic Sans MS" panose="030F0702030302020204" pitchFamily="66" charset="0"/>
              </a:rPr>
              <a:t> </a:t>
            </a:r>
            <a:r>
              <a:rPr lang="de-DE" sz="2400" dirty="0" err="1" smtClean="0">
                <a:latin typeface="Comic Sans MS" panose="030F0702030302020204" pitchFamily="66" charset="0"/>
              </a:rPr>
              <a:t>the</a:t>
            </a:r>
            <a:r>
              <a:rPr lang="de-DE" sz="2400" dirty="0" smtClean="0">
                <a:latin typeface="Comic Sans MS" panose="030F0702030302020204" pitchFamily="66" charset="0"/>
              </a:rPr>
              <a:t> BRICS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21305" y="1375649"/>
            <a:ext cx="4899098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Comic Sans MS" panose="030F0702030302020204" pitchFamily="66" charset="0"/>
              </a:rPr>
              <a:t>Common </a:t>
            </a:r>
            <a:r>
              <a:rPr lang="en-US" dirty="0" smtClean="0">
                <a:latin typeface="Comic Sans MS" panose="030F0702030302020204" pitchFamily="66" charset="0"/>
              </a:rPr>
              <a:t>“</a:t>
            </a:r>
            <a:r>
              <a:rPr lang="de-DE" dirty="0" err="1" smtClean="0">
                <a:latin typeface="Comic Sans MS" panose="030F0702030302020204" pitchFamily="66" charset="0"/>
              </a:rPr>
              <a:t>enemy</a:t>
            </a:r>
            <a:r>
              <a:rPr lang="de-DE" dirty="0" smtClean="0">
                <a:latin typeface="Comic Sans MS" panose="030F0702030302020204" pitchFamily="66" charset="0"/>
              </a:rPr>
              <a:t>“, but </a:t>
            </a:r>
            <a:r>
              <a:rPr lang="de-DE" dirty="0" err="1" smtClean="0">
                <a:latin typeface="Comic Sans MS" panose="030F0702030302020204" pitchFamily="66" charset="0"/>
              </a:rPr>
              <a:t>no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common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identity</a:t>
            </a:r>
            <a:endParaRPr lang="de-DE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>
                <a:latin typeface="Comic Sans MS" panose="030F0702030302020204" pitchFamily="66" charset="0"/>
              </a:rPr>
              <a:t>Diverging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interests</a:t>
            </a:r>
            <a:endParaRPr lang="de-DE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>
                <a:latin typeface="Comic Sans MS" panose="030F0702030302020204" pitchFamily="66" charset="0"/>
              </a:rPr>
              <a:t>Weak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linkage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to</a:t>
            </a:r>
            <a:r>
              <a:rPr lang="de-DE" dirty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moral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questions</a:t>
            </a:r>
            <a:r>
              <a:rPr lang="de-DE" dirty="0" smtClean="0">
                <a:latin typeface="Comic Sans MS" panose="030F0702030302020204" pitchFamily="66" charset="0"/>
              </a:rPr>
              <a:t> / </a:t>
            </a: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de-DE" dirty="0">
                <a:latin typeface="Comic Sans MS" panose="030F0702030302020204" pitchFamily="66" charset="0"/>
              </a:rPr>
              <a:t> </a:t>
            </a:r>
            <a:r>
              <a:rPr lang="de-DE" dirty="0" smtClean="0">
                <a:latin typeface="Comic Sans MS" panose="030F0702030302020204" pitchFamily="66" charset="0"/>
              </a:rPr>
              <a:t>   </a:t>
            </a:r>
            <a:r>
              <a:rPr lang="de-DE" dirty="0" err="1" smtClean="0">
                <a:latin typeface="Comic Sans MS" panose="030F0702030302020204" pitchFamily="66" charset="0"/>
              </a:rPr>
              <a:t>ethical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principles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de-DE" dirty="0">
                <a:latin typeface="Comic Sans MS" panose="030F0702030302020204" pitchFamily="66" charset="0"/>
              </a:rPr>
              <a:t> </a:t>
            </a:r>
            <a:r>
              <a:rPr lang="de-DE" dirty="0" smtClean="0">
                <a:latin typeface="Comic Sans MS" panose="030F0702030302020204" pitchFamily="66" charset="0"/>
              </a:rPr>
              <a:t>   (e.g. </a:t>
            </a:r>
            <a:r>
              <a:rPr lang="de-DE" dirty="0" err="1" smtClean="0">
                <a:latin typeface="Comic Sans MS" panose="030F0702030302020204" pitchFamily="66" charset="0"/>
              </a:rPr>
              <a:t>authoritarian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regimes</a:t>
            </a:r>
            <a:r>
              <a:rPr lang="de-DE" dirty="0" smtClean="0">
                <a:latin typeface="Comic Sans MS" panose="030F0702030302020204" pitchFamily="66" charset="0"/>
              </a:rPr>
              <a:t>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>
                <a:latin typeface="Comic Sans MS" panose="030F0702030302020204" pitchFamily="66" charset="0"/>
              </a:rPr>
              <a:t>Dominance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of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economic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interests</a:t>
            </a:r>
            <a:endParaRPr lang="de-DE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>
                <a:latin typeface="Comic Sans MS" panose="030F0702030302020204" pitchFamily="66" charset="0"/>
              </a:rPr>
              <a:t>Unfavourable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economic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and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political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de-DE" dirty="0">
                <a:latin typeface="Comic Sans MS" panose="030F0702030302020204" pitchFamily="66" charset="0"/>
              </a:rPr>
              <a:t> </a:t>
            </a:r>
            <a:r>
              <a:rPr lang="de-DE" dirty="0" smtClean="0">
                <a:latin typeface="Comic Sans MS" panose="030F0702030302020204" pitchFamily="66" charset="0"/>
              </a:rPr>
              <a:t>   </a:t>
            </a:r>
            <a:r>
              <a:rPr lang="de-DE" dirty="0" err="1" smtClean="0">
                <a:latin typeface="Comic Sans MS" panose="030F0702030302020204" pitchFamily="66" charset="0"/>
              </a:rPr>
              <a:t>circumstances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for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the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establishment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de-DE" dirty="0">
                <a:latin typeface="Comic Sans MS" panose="030F0702030302020204" pitchFamily="66" charset="0"/>
              </a:rPr>
              <a:t> </a:t>
            </a:r>
            <a:r>
              <a:rPr lang="de-DE" dirty="0" smtClean="0">
                <a:latin typeface="Comic Sans MS" panose="030F0702030302020204" pitchFamily="66" charset="0"/>
              </a:rPr>
              <a:t>   </a:t>
            </a:r>
            <a:r>
              <a:rPr lang="de-DE" dirty="0" err="1" smtClean="0">
                <a:latin typeface="Comic Sans MS" panose="030F0702030302020204" pitchFamily="66" charset="0"/>
              </a:rPr>
              <a:t>of</a:t>
            </a:r>
            <a:r>
              <a:rPr lang="de-DE" dirty="0" smtClean="0">
                <a:latin typeface="Comic Sans MS" panose="030F0702030302020204" pitchFamily="66" charset="0"/>
              </a:rPr>
              <a:t> an </a:t>
            </a:r>
            <a:r>
              <a:rPr lang="de-DE" dirty="0" err="1" smtClean="0">
                <a:latin typeface="Comic Sans MS" panose="030F0702030302020204" pitchFamily="66" charset="0"/>
              </a:rPr>
              <a:t>economic</a:t>
            </a:r>
            <a:r>
              <a:rPr lang="de-DE" dirty="0" smtClean="0">
                <a:latin typeface="Comic Sans MS" panose="030F0702030302020204" pitchFamily="66" charset="0"/>
              </a:rPr>
              <a:t> / </a:t>
            </a:r>
            <a:r>
              <a:rPr lang="de-DE" dirty="0" err="1" smtClean="0">
                <a:latin typeface="Comic Sans MS" panose="030F0702030302020204" pitchFamily="66" charset="0"/>
              </a:rPr>
              <a:t>political</a:t>
            </a:r>
            <a:r>
              <a:rPr lang="de-DE" dirty="0" smtClean="0">
                <a:latin typeface="Comic Sans MS" panose="030F0702030302020204" pitchFamily="66" charset="0"/>
              </a:rPr>
              <a:t> alternative </a:t>
            </a:r>
          </a:p>
          <a:p>
            <a:r>
              <a:rPr lang="de-DE" dirty="0">
                <a:latin typeface="Comic Sans MS" panose="030F0702030302020204" pitchFamily="66" charset="0"/>
              </a:rPr>
              <a:t> </a:t>
            </a:r>
            <a:r>
              <a:rPr lang="de-DE" dirty="0" smtClean="0">
                <a:latin typeface="Comic Sans MS" panose="030F0702030302020204" pitchFamily="66" charset="0"/>
              </a:rPr>
              <a:t>   </a:t>
            </a:r>
            <a:r>
              <a:rPr lang="de-DE" dirty="0" err="1" smtClean="0">
                <a:latin typeface="Comic Sans MS" panose="030F0702030302020204" pitchFamily="66" charset="0"/>
              </a:rPr>
              <a:t>to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the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“</a:t>
            </a:r>
            <a:r>
              <a:rPr lang="de-DE" dirty="0" smtClean="0">
                <a:latin typeface="Comic Sans MS" panose="030F0702030302020204" pitchFamily="66" charset="0"/>
              </a:rPr>
              <a:t>West“</a:t>
            </a:r>
          </a:p>
          <a:p>
            <a:endParaRPr lang="de-DE" dirty="0">
              <a:latin typeface="Comic Sans MS" panose="030F0702030302020204" pitchFamily="66" charset="0"/>
            </a:endParaRPr>
          </a:p>
          <a:p>
            <a:endParaRPr lang="de-DE" dirty="0" smtClean="0">
              <a:latin typeface="Comic Sans MS" panose="030F0702030302020204" pitchFamily="66" charset="0"/>
            </a:endParaRPr>
          </a:p>
          <a:p>
            <a:endParaRPr lang="de-DE" dirty="0">
              <a:latin typeface="Comic Sans MS" panose="030F0702030302020204" pitchFamily="66" charset="0"/>
            </a:endParaRPr>
          </a:p>
          <a:p>
            <a:endParaRPr lang="de-DE" dirty="0" smtClean="0">
              <a:latin typeface="Comic Sans MS" panose="030F0702030302020204" pitchFamily="66" charset="0"/>
            </a:endParaRPr>
          </a:p>
          <a:p>
            <a:pPr algn="ctr"/>
            <a:r>
              <a:rPr lang="de-DE" dirty="0" err="1" smtClean="0">
                <a:latin typeface="Comic Sans MS" panose="030F0702030302020204" pitchFamily="66" charset="0"/>
              </a:rPr>
              <a:t>Obstacles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to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the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unfolding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of</a:t>
            </a:r>
            <a:r>
              <a:rPr lang="de-DE" dirty="0" smtClean="0">
                <a:latin typeface="Comic Sans MS" panose="030F0702030302020204" pitchFamily="66" charset="0"/>
              </a:rPr>
              <a:t> a </a:t>
            </a:r>
          </a:p>
          <a:p>
            <a:pPr algn="ctr"/>
            <a:r>
              <a:rPr lang="de-DE" dirty="0">
                <a:latin typeface="Comic Sans MS" panose="030F0702030302020204" pitchFamily="66" charset="0"/>
              </a:rPr>
              <a:t>p</a:t>
            </a:r>
            <a:r>
              <a:rPr lang="de-DE" dirty="0" smtClean="0">
                <a:latin typeface="Comic Sans MS" panose="030F0702030302020204" pitchFamily="66" charset="0"/>
              </a:rPr>
              <a:t>owerful </a:t>
            </a:r>
            <a:r>
              <a:rPr lang="de-DE" dirty="0" err="1" smtClean="0">
                <a:latin typeface="Comic Sans MS" panose="030F0702030302020204" pitchFamily="66" charset="0"/>
              </a:rPr>
              <a:t>and</a:t>
            </a:r>
            <a:r>
              <a:rPr lang="de-DE" dirty="0" smtClean="0">
                <a:latin typeface="Comic Sans MS" panose="030F0702030302020204" pitchFamily="66" charset="0"/>
              </a:rPr>
              <a:t> persuasive narrative</a:t>
            </a:r>
          </a:p>
        </p:txBody>
      </p:sp>
      <p:cxnSp>
        <p:nvCxnSpPr>
          <p:cNvPr id="13" name="Gerade Verbindung mit Pfeil 12"/>
          <p:cNvCxnSpPr/>
          <p:nvPr/>
        </p:nvCxnSpPr>
        <p:spPr>
          <a:xfrm>
            <a:off x="2595282" y="4437530"/>
            <a:ext cx="0" cy="9816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563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81810" y="313240"/>
            <a:ext cx="10179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latin typeface="Comic Sans MS" panose="030F0702030302020204" pitchFamily="66" charset="0"/>
              </a:rPr>
              <a:t>Brazil‘s</a:t>
            </a:r>
            <a:r>
              <a:rPr lang="de-DE" b="1" dirty="0" smtClean="0">
                <a:latin typeface="Comic Sans MS" panose="030F0702030302020204" pitchFamily="66" charset="0"/>
              </a:rPr>
              <a:t> </a:t>
            </a:r>
            <a:r>
              <a:rPr lang="de-DE" b="1" dirty="0" err="1" smtClean="0">
                <a:latin typeface="Comic Sans MS" panose="030F0702030302020204" pitchFamily="66" charset="0"/>
              </a:rPr>
              <a:t>foreign</a:t>
            </a:r>
            <a:r>
              <a:rPr lang="de-DE" b="1" dirty="0" smtClean="0">
                <a:latin typeface="Comic Sans MS" panose="030F0702030302020204" pitchFamily="66" charset="0"/>
              </a:rPr>
              <a:t> </a:t>
            </a:r>
            <a:r>
              <a:rPr lang="de-DE" b="1" dirty="0" err="1" smtClean="0">
                <a:latin typeface="Comic Sans MS" panose="030F0702030302020204" pitchFamily="66" charset="0"/>
              </a:rPr>
              <a:t>policy</a:t>
            </a:r>
            <a:r>
              <a:rPr lang="de-DE" b="1" dirty="0" smtClean="0">
                <a:latin typeface="Comic Sans MS" panose="030F0702030302020204" pitchFamily="66" charset="0"/>
              </a:rPr>
              <a:t> narratives on </a:t>
            </a:r>
            <a:r>
              <a:rPr lang="de-DE" b="1" dirty="0" err="1" smtClean="0">
                <a:latin typeface="Comic Sans MS" panose="030F0702030302020204" pitchFamily="66" charset="0"/>
              </a:rPr>
              <a:t>food</a:t>
            </a:r>
            <a:r>
              <a:rPr lang="de-DE" b="1" dirty="0" smtClean="0">
                <a:latin typeface="Comic Sans MS" panose="030F0702030302020204" pitchFamily="66" charset="0"/>
              </a:rPr>
              <a:t> </a:t>
            </a:r>
            <a:r>
              <a:rPr lang="de-DE" b="1" dirty="0" err="1" smtClean="0">
                <a:latin typeface="Comic Sans MS" panose="030F0702030302020204" pitchFamily="66" charset="0"/>
              </a:rPr>
              <a:t>security</a:t>
            </a:r>
            <a:r>
              <a:rPr lang="de-DE" b="1" dirty="0" smtClean="0">
                <a:latin typeface="Comic Sans MS" panose="030F0702030302020204" pitchFamily="66" charset="0"/>
              </a:rPr>
              <a:t>, HIV/AIDS               </a:t>
            </a:r>
            <a:r>
              <a:rPr lang="de-DE" b="1" dirty="0" err="1" smtClean="0">
                <a:latin typeface="Comic Sans MS" panose="030F0702030302020204" pitchFamily="66" charset="0"/>
              </a:rPr>
              <a:t>and</a:t>
            </a:r>
            <a:r>
              <a:rPr lang="de-DE" b="1" dirty="0" smtClean="0">
                <a:latin typeface="Comic Sans MS" panose="030F0702030302020204" pitchFamily="66" charset="0"/>
              </a:rPr>
              <a:t> </a:t>
            </a:r>
            <a:r>
              <a:rPr lang="de-DE" b="1" dirty="0" err="1" smtClean="0">
                <a:latin typeface="Comic Sans MS" panose="030F0702030302020204" pitchFamily="66" charset="0"/>
              </a:rPr>
              <a:t>bioenergy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8137" y="1001449"/>
            <a:ext cx="7977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>
                <a:latin typeface="Comic Sans MS" panose="030F0702030302020204" pitchFamily="66" charset="0"/>
              </a:rPr>
              <a:t>Good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vs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bad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storyline</a:t>
            </a:r>
            <a:endParaRPr lang="de-DE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>
                <a:latin typeface="Comic Sans MS" panose="030F0702030302020204" pitchFamily="66" charset="0"/>
              </a:rPr>
              <a:t>Stronk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linkage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to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moral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questions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and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ethical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principles</a:t>
            </a:r>
            <a:r>
              <a:rPr lang="de-DE" dirty="0" smtClean="0">
                <a:latin typeface="Comic Sans MS" panose="030F0702030302020204" pitchFamily="66" charset="0"/>
              </a:rPr>
              <a:t> (human </a:t>
            </a:r>
            <a:r>
              <a:rPr lang="de-DE" dirty="0" err="1" smtClean="0">
                <a:latin typeface="Comic Sans MS" panose="030F0702030302020204" pitchFamily="66" charset="0"/>
              </a:rPr>
              <a:t>rights</a:t>
            </a:r>
            <a:r>
              <a:rPr lang="de-DE" dirty="0" smtClean="0">
                <a:latin typeface="Comic Sans MS" panose="030F0702030302020204" pitchFamily="66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>
                <a:latin typeface="Comic Sans MS" panose="030F0702030302020204" pitchFamily="66" charset="0"/>
              </a:rPr>
              <a:t>Based</a:t>
            </a:r>
            <a:r>
              <a:rPr lang="de-DE" dirty="0" smtClean="0">
                <a:latin typeface="Comic Sans MS" panose="030F0702030302020204" pitchFamily="66" charset="0"/>
              </a:rPr>
              <a:t> on </a:t>
            </a:r>
            <a:r>
              <a:rPr lang="de-DE" dirty="0" err="1" smtClean="0">
                <a:latin typeface="Comic Sans MS" panose="030F0702030302020204" pitchFamily="66" charset="0"/>
              </a:rPr>
              <a:t>convincing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facts</a:t>
            </a:r>
            <a:endParaRPr lang="de-DE" dirty="0" smtClean="0">
              <a:latin typeface="Comic Sans MS" panose="030F0702030302020204" pitchFamily="66" charset="0"/>
            </a:endParaRPr>
          </a:p>
          <a:p>
            <a:r>
              <a:rPr lang="de-DE" dirty="0">
                <a:latin typeface="Comic Sans MS" panose="030F0702030302020204" pitchFamily="66" charset="0"/>
              </a:rPr>
              <a:t> </a:t>
            </a:r>
            <a:r>
              <a:rPr lang="de-DE" dirty="0" smtClean="0">
                <a:latin typeface="Comic Sans MS" panose="030F0702030302020204" pitchFamily="66" charset="0"/>
              </a:rPr>
              <a:t>   (</a:t>
            </a:r>
            <a:r>
              <a:rPr lang="de-DE" dirty="0" err="1" smtClean="0">
                <a:latin typeface="Comic Sans MS" panose="030F0702030302020204" pitchFamily="66" charset="0"/>
              </a:rPr>
              <a:t>Brazil‘s</a:t>
            </a:r>
            <a:r>
              <a:rPr lang="de-DE" dirty="0" smtClean="0">
                <a:latin typeface="Comic Sans MS" panose="030F0702030302020204" pitchFamily="66" charset="0"/>
              </a:rPr>
              <a:t> National AIDS </a:t>
            </a:r>
            <a:r>
              <a:rPr lang="de-DE" dirty="0">
                <a:latin typeface="Comic Sans MS" panose="030F0702030302020204" pitchFamily="66" charset="0"/>
              </a:rPr>
              <a:t>P</a:t>
            </a:r>
            <a:r>
              <a:rPr lang="de-DE" dirty="0" smtClean="0">
                <a:latin typeface="Comic Sans MS" panose="030F0702030302020204" pitchFamily="66" charset="0"/>
              </a:rPr>
              <a:t>rogramme </a:t>
            </a:r>
            <a:r>
              <a:rPr lang="de-DE" dirty="0" err="1" smtClean="0">
                <a:latin typeface="Comic Sans MS" panose="030F0702030302020204" pitchFamily="66" charset="0"/>
              </a:rPr>
              <a:t>and</a:t>
            </a:r>
            <a:r>
              <a:rPr lang="de-DE" dirty="0" smtClean="0">
                <a:latin typeface="Comic Sans MS" panose="030F0702030302020204" pitchFamily="66" charset="0"/>
              </a:rPr>
              <a:t> Zero Hunger </a:t>
            </a:r>
            <a:r>
              <a:rPr lang="de-DE" dirty="0" err="1" smtClean="0">
                <a:latin typeface="Comic Sans MS" panose="030F0702030302020204" pitchFamily="66" charset="0"/>
              </a:rPr>
              <a:t>strategy</a:t>
            </a:r>
            <a:r>
              <a:rPr lang="de-DE" dirty="0" smtClean="0">
                <a:latin typeface="Comic Sans MS" panose="030F0702030302020204" pitchFamily="66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>
                <a:latin typeface="Comic Sans MS" panose="030F0702030302020204" pitchFamily="66" charset="0"/>
              </a:rPr>
              <a:t>Favourable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economic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and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political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circumstances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de-DE" dirty="0">
                <a:latin typeface="Comic Sans MS" panose="030F0702030302020204" pitchFamily="66" charset="0"/>
              </a:rPr>
              <a:t> </a:t>
            </a:r>
            <a:r>
              <a:rPr lang="de-DE" dirty="0" smtClean="0">
                <a:latin typeface="Comic Sans MS" panose="030F0702030302020204" pitchFamily="66" charset="0"/>
              </a:rPr>
              <a:t>   (</a:t>
            </a:r>
            <a:r>
              <a:rPr lang="de-DE" dirty="0" err="1" smtClean="0">
                <a:latin typeface="Comic Sans MS" panose="030F0702030302020204" pitchFamily="66" charset="0"/>
              </a:rPr>
              <a:t>support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of</a:t>
            </a:r>
            <a:r>
              <a:rPr lang="de-DE" dirty="0" smtClean="0">
                <a:latin typeface="Comic Sans MS" panose="030F0702030302020204" pitchFamily="66" charset="0"/>
              </a:rPr>
              <a:t> IOs, CSOs, </a:t>
            </a:r>
            <a:r>
              <a:rPr lang="de-DE" dirty="0" err="1" smtClean="0">
                <a:latin typeface="Comic Sans MS" panose="030F0702030302020204" pitchFamily="66" charset="0"/>
              </a:rPr>
              <a:t>the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media</a:t>
            </a:r>
            <a:r>
              <a:rPr lang="de-DE" dirty="0" smtClean="0">
                <a:latin typeface="Comic Sans MS" panose="030F0702030302020204" pitchFamily="66" charset="0"/>
              </a:rPr>
              <a:t>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/>
              <a:t>	</a:t>
            </a:r>
            <a:r>
              <a:rPr lang="de-DE" dirty="0" err="1" smtClean="0">
                <a:latin typeface="Comic Sans MS" panose="030F0702030302020204" pitchFamily="66" charset="0"/>
              </a:rPr>
              <a:t>Conducive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to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the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unfolding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of</a:t>
            </a:r>
            <a:r>
              <a:rPr lang="de-DE" dirty="0" smtClean="0">
                <a:latin typeface="Comic Sans MS" panose="030F0702030302020204" pitchFamily="66" charset="0"/>
              </a:rPr>
              <a:t> powerful </a:t>
            </a:r>
            <a:r>
              <a:rPr lang="de-DE" dirty="0" err="1" smtClean="0">
                <a:latin typeface="Comic Sans MS" panose="030F0702030302020204" pitchFamily="66" charset="0"/>
              </a:rPr>
              <a:t>and</a:t>
            </a:r>
            <a:r>
              <a:rPr lang="de-DE" dirty="0" smtClean="0">
                <a:latin typeface="Comic Sans MS" panose="030F0702030302020204" pitchFamily="66" charset="0"/>
              </a:rPr>
              <a:t> persuasive narratives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          </a:t>
            </a:r>
            <a:r>
              <a:rPr lang="de-DE" dirty="0" err="1" smtClean="0">
                <a:latin typeface="Comic Sans MS" panose="030F0702030302020204" pitchFamily="66" charset="0"/>
              </a:rPr>
              <a:t>Shaping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the</a:t>
            </a:r>
            <a:r>
              <a:rPr lang="de-DE" dirty="0" smtClean="0">
                <a:latin typeface="Comic Sans MS" panose="030F0702030302020204" pitchFamily="66" charset="0"/>
              </a:rPr>
              <a:t> international </a:t>
            </a:r>
            <a:r>
              <a:rPr lang="de-DE" dirty="0" err="1" smtClean="0">
                <a:latin typeface="Comic Sans MS" panose="030F0702030302020204" pitchFamily="66" charset="0"/>
              </a:rPr>
              <a:t>agenda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and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establishing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new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worldviews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3957198" y="3066394"/>
            <a:ext cx="0" cy="820271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3957198" y="4648168"/>
            <a:ext cx="0" cy="470647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7587910" y="2298169"/>
            <a:ext cx="473879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>
                <a:latin typeface="Comic Sans MS" panose="030F0702030302020204" pitchFamily="66" charset="0"/>
              </a:rPr>
              <a:t>Questionable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linkage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to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moral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questions</a:t>
            </a:r>
            <a:endParaRPr lang="de-DE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Comic Sans MS" panose="030F0702030302020204" pitchFamily="66" charset="0"/>
              </a:rPr>
              <a:t>Facts </a:t>
            </a:r>
            <a:r>
              <a:rPr lang="de-DE" dirty="0" err="1" smtClean="0">
                <a:latin typeface="Comic Sans MS" panose="030F0702030302020204" pitchFamily="66" charset="0"/>
              </a:rPr>
              <a:t>are</a:t>
            </a:r>
            <a:r>
              <a:rPr lang="de-DE" dirty="0" smtClean="0">
                <a:latin typeface="Comic Sans MS" panose="030F0702030302020204" pitchFamily="66" charset="0"/>
              </a:rPr>
              <a:t> not </a:t>
            </a:r>
            <a:r>
              <a:rPr lang="de-DE" dirty="0" err="1" smtClean="0">
                <a:latin typeface="Comic Sans MS" panose="030F0702030302020204" pitchFamily="66" charset="0"/>
              </a:rPr>
              <a:t>completely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convincing</a:t>
            </a:r>
            <a:endParaRPr lang="de-DE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Comic Sans MS" panose="030F0702030302020204" pitchFamily="66" charset="0"/>
              </a:rPr>
              <a:t>(</a:t>
            </a:r>
            <a:r>
              <a:rPr lang="de-DE" dirty="0" err="1" smtClean="0">
                <a:latin typeface="Comic Sans MS" panose="030F0702030302020204" pitchFamily="66" charset="0"/>
              </a:rPr>
              <a:t>polemical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nature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of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Brazil‘s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bioenergy</a:t>
            </a:r>
            <a:endParaRPr lang="de-DE" dirty="0" smtClean="0">
              <a:latin typeface="Comic Sans MS" panose="030F0702030302020204" pitchFamily="66" charset="0"/>
            </a:endParaRPr>
          </a:p>
          <a:p>
            <a:r>
              <a:rPr lang="de-DE" dirty="0">
                <a:latin typeface="Comic Sans MS" panose="030F0702030302020204" pitchFamily="66" charset="0"/>
              </a:rPr>
              <a:t> </a:t>
            </a:r>
            <a:r>
              <a:rPr lang="de-DE" dirty="0" smtClean="0">
                <a:latin typeface="Comic Sans MS" panose="030F0702030302020204" pitchFamily="66" charset="0"/>
              </a:rPr>
              <a:t>     Programme)</a:t>
            </a:r>
          </a:p>
          <a:p>
            <a:endParaRPr lang="de-DE" dirty="0" smtClean="0">
              <a:latin typeface="Comic Sans MS" panose="030F0702030302020204" pitchFamily="66" charset="0"/>
            </a:endParaRPr>
          </a:p>
          <a:p>
            <a:endParaRPr lang="de-DE" dirty="0">
              <a:latin typeface="Comic Sans MS" panose="030F0702030302020204" pitchFamily="66" charset="0"/>
            </a:endParaRPr>
          </a:p>
          <a:p>
            <a:endParaRPr lang="de-DE" dirty="0" smtClean="0">
              <a:latin typeface="Comic Sans MS" panose="030F0702030302020204" pitchFamily="66" charset="0"/>
            </a:endParaRPr>
          </a:p>
          <a:p>
            <a:pPr algn="ctr"/>
            <a:r>
              <a:rPr lang="de-DE" dirty="0" err="1">
                <a:latin typeface="Comic Sans MS" panose="030F0702030302020204" pitchFamily="66" charset="0"/>
              </a:rPr>
              <a:t>m</a:t>
            </a:r>
            <a:r>
              <a:rPr lang="de-DE" dirty="0" err="1" smtClean="0">
                <a:latin typeface="Comic Sans MS" panose="030F0702030302020204" pitchFamily="66" charset="0"/>
              </a:rPr>
              <a:t>uch</a:t>
            </a:r>
            <a:r>
              <a:rPr lang="de-DE" dirty="0" smtClean="0">
                <a:latin typeface="Comic Sans MS" panose="030F0702030302020204" pitchFamily="66" charset="0"/>
              </a:rPr>
              <a:t> </a:t>
            </a:r>
            <a:r>
              <a:rPr lang="de-DE" dirty="0" err="1" smtClean="0">
                <a:latin typeface="Comic Sans MS" panose="030F0702030302020204" pitchFamily="66" charset="0"/>
              </a:rPr>
              <a:t>less</a:t>
            </a:r>
            <a:r>
              <a:rPr lang="de-DE" dirty="0" smtClean="0">
                <a:latin typeface="Comic Sans MS" panose="030F0702030302020204" pitchFamily="66" charset="0"/>
              </a:rPr>
              <a:t> powerful </a:t>
            </a:r>
          </a:p>
          <a:p>
            <a:pPr algn="ctr"/>
            <a:r>
              <a:rPr lang="de-DE" dirty="0" err="1" smtClean="0">
                <a:latin typeface="Comic Sans MS" panose="030F0702030302020204" pitchFamily="66" charset="0"/>
              </a:rPr>
              <a:t>and</a:t>
            </a:r>
            <a:r>
              <a:rPr lang="de-DE" dirty="0" smtClean="0">
                <a:latin typeface="Comic Sans MS" panose="030F0702030302020204" pitchFamily="66" charset="0"/>
              </a:rPr>
              <a:t> persuasive narrative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3" name="Gerade Verbindung mit Pfeil 12"/>
          <p:cNvCxnSpPr/>
          <p:nvPr/>
        </p:nvCxnSpPr>
        <p:spPr>
          <a:xfrm>
            <a:off x="10181383" y="3402106"/>
            <a:ext cx="0" cy="8241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28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Bradley Hand ITC" panose="03070402050302030203" pitchFamily="66" charset="0"/>
              </a:rPr>
              <a:t>Brainstorming …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Write down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learned</a:t>
            </a:r>
            <a:r>
              <a:rPr lang="de-DE" dirty="0" smtClean="0"/>
              <a:t> so </a:t>
            </a:r>
            <a:r>
              <a:rPr lang="de-DE" dirty="0" err="1" smtClean="0"/>
              <a:t>far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power </a:t>
            </a:r>
            <a:r>
              <a:rPr lang="de-DE" dirty="0" err="1" smtClean="0"/>
              <a:t>of</a:t>
            </a:r>
            <a:r>
              <a:rPr lang="de-DE" dirty="0" smtClean="0"/>
              <a:t> narrative in IR!</a:t>
            </a:r>
          </a:p>
          <a:p>
            <a:pPr marL="0" indent="0">
              <a:buNone/>
            </a:pPr>
            <a:endParaRPr lang="de-DE" dirty="0" smtClean="0">
              <a:solidFill>
                <a:srgbClr val="FFC000"/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de-DE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approximately</a:t>
            </a:r>
            <a:r>
              <a:rPr lang="de-DE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three</a:t>
            </a:r>
            <a:r>
              <a:rPr lang="de-DE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key</a:t>
            </a:r>
            <a:r>
              <a:rPr lang="de-DE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de-DE" dirty="0" err="1" smtClean="0">
                <a:solidFill>
                  <a:srgbClr val="FFC000"/>
                </a:solidFill>
                <a:sym typeface="Wingdings" panose="05000000000000000000" pitchFamily="2" charset="2"/>
              </a:rPr>
              <a:t>ideas</a:t>
            </a:r>
            <a:endParaRPr lang="en-GB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76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6107" y="1210235"/>
            <a:ext cx="8456046" cy="449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405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Bradley Hand ITC" panose="03070402050302030203" pitchFamily="66" charset="0"/>
              </a:rPr>
              <a:t>The BRICS …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6859" y="1825625"/>
            <a:ext cx="11645153" cy="4351338"/>
          </a:xfrm>
        </p:spPr>
        <p:txBody>
          <a:bodyPr/>
          <a:lstStyle/>
          <a:p>
            <a:r>
              <a:rPr lang="de-DE" dirty="0" smtClean="0"/>
              <a:t>The BRICs </a:t>
            </a:r>
            <a:r>
              <a:rPr lang="de-DE" dirty="0" err="1" smtClean="0"/>
              <a:t>acronym</a:t>
            </a:r>
            <a:r>
              <a:rPr lang="de-DE" dirty="0" smtClean="0"/>
              <a:t> was </a:t>
            </a:r>
            <a:r>
              <a:rPr lang="de-DE" dirty="0" err="1" smtClean="0"/>
              <a:t>coined</a:t>
            </a:r>
            <a:r>
              <a:rPr lang="de-DE" dirty="0" smtClean="0"/>
              <a:t> in 2001 </a:t>
            </a:r>
            <a:r>
              <a:rPr lang="de-DE" dirty="0" err="1" smtClean="0"/>
              <a:t>by</a:t>
            </a:r>
            <a:r>
              <a:rPr lang="de-DE" dirty="0" smtClean="0"/>
              <a:t> Jim O‘Neill (Goldman &amp; Sachs)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purely</a:t>
            </a:r>
            <a:r>
              <a:rPr lang="de-DE" dirty="0" smtClean="0"/>
              <a:t> </a:t>
            </a:r>
            <a:r>
              <a:rPr lang="de-DE" dirty="0" err="1" smtClean="0"/>
              <a:t>economic</a:t>
            </a:r>
            <a:r>
              <a:rPr lang="de-DE" dirty="0" smtClean="0"/>
              <a:t> </a:t>
            </a:r>
            <a:r>
              <a:rPr lang="de-DE" dirty="0" err="1" smtClean="0"/>
              <a:t>reasons</a:t>
            </a:r>
            <a:endParaRPr lang="de-DE" dirty="0" smtClean="0"/>
          </a:p>
          <a:p>
            <a:pPr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“</a:t>
            </a:r>
            <a:r>
              <a:rPr lang="de-DE" dirty="0" smtClean="0">
                <a:sym typeface="Wingdings" panose="05000000000000000000" pitchFamily="2" charset="2"/>
              </a:rPr>
              <a:t>Building </a:t>
            </a:r>
            <a:r>
              <a:rPr lang="de-DE" dirty="0" err="1" smtClean="0">
                <a:sym typeface="Wingdings" panose="05000000000000000000" pitchFamily="2" charset="2"/>
              </a:rPr>
              <a:t>Better</a:t>
            </a:r>
            <a:r>
              <a:rPr lang="de-DE" dirty="0" smtClean="0">
                <a:sym typeface="Wingdings" panose="05000000000000000000" pitchFamily="2" charset="2"/>
              </a:rPr>
              <a:t> Global </a:t>
            </a:r>
            <a:r>
              <a:rPr lang="de-DE" dirty="0" err="1" smtClean="0">
                <a:sym typeface="Wingdings" panose="05000000000000000000" pitchFamily="2" charset="2"/>
              </a:rPr>
              <a:t>Economic</a:t>
            </a:r>
            <a:r>
              <a:rPr lang="de-DE" dirty="0" smtClean="0">
                <a:sym typeface="Wingdings" panose="05000000000000000000" pitchFamily="2" charset="2"/>
              </a:rPr>
              <a:t> BRICs“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dirty="0" smtClean="0">
                <a:sym typeface="Wingdings" panose="05000000000000000000" pitchFamily="2" charset="2"/>
              </a:rPr>
              <a:t> 2007 follow-</a:t>
            </a:r>
            <a:r>
              <a:rPr lang="de-DE" dirty="0" err="1" smtClean="0">
                <a:sym typeface="Wingdings" panose="05000000000000000000" pitchFamily="2" charset="2"/>
              </a:rPr>
              <a:t>up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report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concluded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that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these</a:t>
            </a:r>
            <a:r>
              <a:rPr lang="de-DE" dirty="0" smtClean="0">
                <a:sym typeface="Wingdings" panose="05000000000000000000" pitchFamily="2" charset="2"/>
              </a:rPr>
              <a:t> countries </a:t>
            </a:r>
            <a:r>
              <a:rPr lang="de-DE" dirty="0" err="1" smtClean="0">
                <a:sym typeface="Wingdings" panose="05000000000000000000" pitchFamily="2" charset="2"/>
              </a:rPr>
              <a:t>could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overtake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the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combined</a:t>
            </a:r>
            <a:r>
              <a:rPr lang="de-DE" dirty="0" smtClean="0">
                <a:sym typeface="Wingdings" panose="05000000000000000000" pitchFamily="2" charset="2"/>
              </a:rPr>
              <a:t> GDP </a:t>
            </a:r>
            <a:r>
              <a:rPr lang="de-DE" dirty="0" err="1" smtClean="0">
                <a:sym typeface="Wingdings" panose="05000000000000000000" pitchFamily="2" charset="2"/>
              </a:rPr>
              <a:t>of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the</a:t>
            </a:r>
            <a:r>
              <a:rPr lang="de-DE" dirty="0" smtClean="0">
                <a:sym typeface="Wingdings" panose="05000000000000000000" pitchFamily="2" charset="2"/>
              </a:rPr>
              <a:t> G7 </a:t>
            </a:r>
            <a:r>
              <a:rPr lang="de-DE" dirty="0" err="1" smtClean="0">
                <a:sym typeface="Wingdings" panose="05000000000000000000" pitchFamily="2" charset="2"/>
              </a:rPr>
              <a:t>by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the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year</a:t>
            </a:r>
            <a:r>
              <a:rPr lang="de-DE" dirty="0" smtClean="0">
                <a:sym typeface="Wingdings" panose="05000000000000000000" pitchFamily="2" charset="2"/>
              </a:rPr>
              <a:t> 2035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dirty="0" smtClean="0">
                <a:sym typeface="Wingdings" panose="05000000000000000000" pitchFamily="2" charset="2"/>
              </a:rPr>
              <a:t>In 2000 </a:t>
            </a:r>
            <a:r>
              <a:rPr lang="de-DE" dirty="0" err="1" smtClean="0">
                <a:sym typeface="Wingdings" panose="05000000000000000000" pitchFamily="2" charset="2"/>
              </a:rPr>
              <a:t>only</a:t>
            </a:r>
            <a:r>
              <a:rPr lang="de-DE" dirty="0" smtClean="0">
                <a:sym typeface="Wingdings" panose="05000000000000000000" pitchFamily="2" charset="2"/>
              </a:rPr>
              <a:t> China </a:t>
            </a:r>
            <a:r>
              <a:rPr lang="de-DE" dirty="0" err="1" smtClean="0">
                <a:sym typeface="Wingdings" panose="05000000000000000000" pitchFamily="2" charset="2"/>
              </a:rPr>
              <a:t>among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the</a:t>
            </a:r>
            <a:r>
              <a:rPr lang="de-DE" dirty="0" smtClean="0">
                <a:sym typeface="Wingdings" panose="05000000000000000000" pitchFamily="2" charset="2"/>
              </a:rPr>
              <a:t> top </a:t>
            </a:r>
            <a:r>
              <a:rPr lang="de-DE" dirty="0" err="1" smtClean="0">
                <a:sym typeface="Wingdings" panose="05000000000000000000" pitchFamily="2" charset="2"/>
              </a:rPr>
              <a:t>ten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economies</a:t>
            </a:r>
            <a:r>
              <a:rPr lang="de-DE" dirty="0" smtClean="0">
                <a:sym typeface="Wingdings" panose="05000000000000000000" pitchFamily="2" charset="2"/>
              </a:rPr>
              <a:t> (China at </a:t>
            </a:r>
            <a:r>
              <a:rPr lang="de-DE" dirty="0" err="1" smtClean="0">
                <a:sym typeface="Wingdings" panose="05000000000000000000" pitchFamily="2" charset="2"/>
              </a:rPr>
              <a:t>number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six</a:t>
            </a:r>
            <a:r>
              <a:rPr lang="de-DE" dirty="0" smtClean="0">
                <a:sym typeface="Wingdings" panose="05000000000000000000" pitchFamily="2" charset="2"/>
              </a:rPr>
              <a:t>); in 2013 all </a:t>
            </a:r>
            <a:r>
              <a:rPr lang="de-DE" dirty="0" err="1" smtClean="0">
                <a:sym typeface="Wingdings" panose="05000000000000000000" pitchFamily="2" charset="2"/>
              </a:rPr>
              <a:t>of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the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four</a:t>
            </a:r>
            <a:r>
              <a:rPr lang="de-DE" dirty="0" smtClean="0">
                <a:sym typeface="Wingdings" panose="05000000000000000000" pitchFamily="2" charset="2"/>
              </a:rPr>
              <a:t> BRIC countries </a:t>
            </a:r>
            <a:r>
              <a:rPr lang="de-DE" dirty="0" err="1" smtClean="0">
                <a:sym typeface="Wingdings" panose="05000000000000000000" pitchFamily="2" charset="2"/>
              </a:rPr>
              <a:t>figured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among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the</a:t>
            </a:r>
            <a:r>
              <a:rPr lang="de-DE" dirty="0" smtClean="0">
                <a:sym typeface="Wingdings" panose="05000000000000000000" pitchFamily="2" charset="2"/>
              </a:rPr>
              <a:t> top </a:t>
            </a:r>
            <a:r>
              <a:rPr lang="de-DE" dirty="0" err="1" smtClean="0">
                <a:sym typeface="Wingdings" panose="05000000000000000000" pitchFamily="2" charset="2"/>
              </a:rPr>
              <a:t>ten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economies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by</a:t>
            </a:r>
            <a:r>
              <a:rPr lang="de-DE" dirty="0" smtClean="0">
                <a:sym typeface="Wingdings" panose="05000000000000000000" pitchFamily="2" charset="2"/>
              </a:rPr>
              <a:t> GDP (China at 2nd, </a:t>
            </a:r>
            <a:r>
              <a:rPr lang="de-DE" dirty="0" err="1" smtClean="0">
                <a:sym typeface="Wingdings" panose="05000000000000000000" pitchFamily="2" charset="2"/>
              </a:rPr>
              <a:t>Brazil</a:t>
            </a:r>
            <a:r>
              <a:rPr lang="de-DE" dirty="0" smtClean="0">
                <a:sym typeface="Wingdings" panose="05000000000000000000" pitchFamily="2" charset="2"/>
              </a:rPr>
              <a:t> at </a:t>
            </a:r>
            <a:r>
              <a:rPr lang="de-DE" dirty="0">
                <a:sym typeface="Wingdings" panose="05000000000000000000" pitchFamily="2" charset="2"/>
              </a:rPr>
              <a:t>6</a:t>
            </a:r>
            <a:r>
              <a:rPr lang="de-DE" dirty="0" smtClean="0">
                <a:sym typeface="Wingdings" panose="05000000000000000000" pitchFamily="2" charset="2"/>
              </a:rPr>
              <a:t>th, </a:t>
            </a:r>
            <a:r>
              <a:rPr lang="de-DE" dirty="0" err="1" smtClean="0">
                <a:sym typeface="Wingdings" panose="05000000000000000000" pitchFamily="2" charset="2"/>
              </a:rPr>
              <a:t>Russia</a:t>
            </a:r>
            <a:r>
              <a:rPr lang="de-DE" dirty="0" smtClean="0">
                <a:sym typeface="Wingdings" panose="05000000000000000000" pitchFamily="2" charset="2"/>
              </a:rPr>
              <a:t> at 9th </a:t>
            </a:r>
            <a:r>
              <a:rPr lang="de-DE" dirty="0" err="1" smtClean="0">
                <a:sym typeface="Wingdings" panose="05000000000000000000" pitchFamily="2" charset="2"/>
              </a:rPr>
              <a:t>and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India</a:t>
            </a:r>
            <a:r>
              <a:rPr lang="de-DE" dirty="0" smtClean="0">
                <a:sym typeface="Wingdings" panose="05000000000000000000" pitchFamily="2" charset="2"/>
              </a:rPr>
              <a:t> at 10th)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dirty="0" smtClean="0">
                <a:sym typeface="Wingdings" panose="05000000000000000000" pitchFamily="2" charset="2"/>
              </a:rPr>
              <a:t>The BRICs </a:t>
            </a:r>
            <a:r>
              <a:rPr lang="de-DE" dirty="0" err="1" smtClean="0">
                <a:sym typeface="Wingdings" panose="05000000000000000000" pitchFamily="2" charset="2"/>
              </a:rPr>
              <a:t>acronym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as</a:t>
            </a:r>
            <a:r>
              <a:rPr lang="de-DE" dirty="0" smtClean="0">
                <a:sym typeface="Wingdings" panose="05000000000000000000" pitchFamily="2" charset="2"/>
              </a:rPr>
              <a:t> a </a:t>
            </a:r>
            <a:r>
              <a:rPr lang="de-DE" dirty="0" err="1" smtClean="0">
                <a:sym typeface="Wingdings" panose="05000000000000000000" pitchFamily="2" charset="2"/>
              </a:rPr>
              <a:t>sign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of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ongoing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economic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change</a:t>
            </a:r>
            <a:endParaRPr lang="de-DE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4857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err="1" smtClean="0">
                <a:latin typeface="Bradley Hand ITC" panose="03070402050302030203" pitchFamily="66" charset="0"/>
              </a:rPr>
              <a:t>What</a:t>
            </a:r>
            <a:r>
              <a:rPr lang="de-DE" sz="3600" dirty="0" smtClean="0">
                <a:latin typeface="Bradley Hand ITC" panose="03070402050302030203" pitchFamily="66" charset="0"/>
              </a:rPr>
              <a:t> </a:t>
            </a:r>
            <a:r>
              <a:rPr lang="de-DE" sz="3600" dirty="0" err="1" smtClean="0">
                <a:latin typeface="Bradley Hand ITC" panose="03070402050302030203" pitchFamily="66" charset="0"/>
              </a:rPr>
              <a:t>about</a:t>
            </a:r>
            <a:r>
              <a:rPr lang="de-DE" sz="3600" dirty="0" smtClean="0">
                <a:latin typeface="Bradley Hand ITC" panose="03070402050302030203" pitchFamily="66" charset="0"/>
              </a:rPr>
              <a:t> </a:t>
            </a:r>
            <a:r>
              <a:rPr lang="de-DE" sz="3600" dirty="0" err="1" smtClean="0">
                <a:latin typeface="Bradley Hand ITC" panose="03070402050302030203" pitchFamily="66" charset="0"/>
              </a:rPr>
              <a:t>politics</a:t>
            </a:r>
            <a:r>
              <a:rPr lang="de-DE" sz="3600" dirty="0" smtClean="0">
                <a:latin typeface="Bradley Hand ITC" panose="03070402050302030203" pitchFamily="66" charset="0"/>
              </a:rPr>
              <a:t>?</a:t>
            </a:r>
            <a:endParaRPr lang="en-GB" sz="3600" dirty="0">
              <a:latin typeface="Bradley Hand ITC" panose="03070402050302030203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233800" cy="4351338"/>
          </a:xfrm>
        </p:spPr>
        <p:txBody>
          <a:bodyPr/>
          <a:lstStyle/>
          <a:p>
            <a:r>
              <a:rPr lang="de-DE" dirty="0" smtClean="0"/>
              <a:t>2009: </a:t>
            </a:r>
            <a:r>
              <a:rPr lang="de-DE" dirty="0" err="1" smtClean="0"/>
              <a:t>first</a:t>
            </a:r>
            <a:r>
              <a:rPr lang="de-DE" dirty="0" smtClean="0"/>
              <a:t> BRIC </a:t>
            </a:r>
            <a:r>
              <a:rPr lang="de-DE" dirty="0" err="1" smtClean="0"/>
              <a:t>summit</a:t>
            </a:r>
            <a:r>
              <a:rPr lang="de-DE" dirty="0" smtClean="0"/>
              <a:t> in 2009 in </a:t>
            </a:r>
            <a:r>
              <a:rPr lang="de-DE" dirty="0" err="1" smtClean="0"/>
              <a:t>Russia</a:t>
            </a:r>
            <a:r>
              <a:rPr lang="de-DE" dirty="0" smtClean="0"/>
              <a:t> (</a:t>
            </a:r>
            <a:r>
              <a:rPr lang="de-DE" dirty="0" err="1" smtClean="0"/>
              <a:t>Yekaterinburg</a:t>
            </a:r>
            <a:r>
              <a:rPr lang="de-DE" dirty="0" smtClean="0"/>
              <a:t>)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intention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form a </a:t>
            </a:r>
            <a:r>
              <a:rPr lang="de-DE" dirty="0" err="1" smtClean="0"/>
              <a:t>common</a:t>
            </a:r>
            <a:r>
              <a:rPr lang="de-DE" dirty="0" smtClean="0"/>
              <a:t> </a:t>
            </a:r>
            <a:r>
              <a:rPr lang="de-DE" dirty="0" err="1" smtClean="0"/>
              <a:t>position</a:t>
            </a:r>
            <a:r>
              <a:rPr lang="de-DE" dirty="0" smtClean="0"/>
              <a:t> on </a:t>
            </a:r>
            <a:r>
              <a:rPr lang="de-DE" dirty="0" err="1" smtClean="0"/>
              <a:t>matters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world</a:t>
            </a:r>
            <a:r>
              <a:rPr lang="de-DE" dirty="0" smtClean="0"/>
              <a:t> </a:t>
            </a:r>
            <a:r>
              <a:rPr lang="de-DE" dirty="0" err="1" smtClean="0"/>
              <a:t>politics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err="1" smtClean="0"/>
              <a:t>Since</a:t>
            </a:r>
            <a:r>
              <a:rPr lang="de-DE" dirty="0" smtClean="0"/>
              <a:t> 2009, BRIC </a:t>
            </a:r>
            <a:r>
              <a:rPr lang="de-DE" dirty="0" err="1" smtClean="0"/>
              <a:t>summits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taken</a:t>
            </a:r>
            <a:r>
              <a:rPr lang="de-DE" dirty="0" smtClean="0"/>
              <a:t> </a:t>
            </a:r>
            <a:r>
              <a:rPr lang="de-DE" dirty="0" err="1" smtClean="0"/>
              <a:t>place</a:t>
            </a:r>
            <a:r>
              <a:rPr lang="de-DE" dirty="0" smtClean="0"/>
              <a:t>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year</a:t>
            </a:r>
            <a:r>
              <a:rPr lang="de-DE" dirty="0" smtClean="0"/>
              <a:t> in </a:t>
            </a:r>
            <a:r>
              <a:rPr lang="de-DE" dirty="0" err="1" smtClean="0"/>
              <a:t>another</a:t>
            </a:r>
            <a:r>
              <a:rPr lang="de-DE" dirty="0" smtClean="0"/>
              <a:t> BRIC </a:t>
            </a:r>
            <a:r>
              <a:rPr lang="de-DE" dirty="0" err="1" smtClean="0"/>
              <a:t>country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2011: BRIC </a:t>
            </a:r>
            <a:r>
              <a:rPr lang="de-DE" dirty="0" err="1" smtClean="0"/>
              <a:t>turned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BRICS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inviting</a:t>
            </a:r>
            <a:r>
              <a:rPr lang="de-DE" dirty="0" smtClean="0"/>
              <a:t> South </a:t>
            </a:r>
            <a:r>
              <a:rPr lang="de-DE" dirty="0" err="1" smtClean="0"/>
              <a:t>Africa</a:t>
            </a:r>
            <a:endParaRPr lang="de-DE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970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Bradley Hand ITC" panose="03070402050302030203" pitchFamily="66" charset="0"/>
              </a:rPr>
              <a:t>Institutionalisation</a:t>
            </a:r>
            <a:r>
              <a:rPr lang="de-DE" dirty="0" smtClean="0">
                <a:latin typeface="Bradley Hand ITC" panose="03070402050302030203" pitchFamily="66" charset="0"/>
              </a:rPr>
              <a:t> …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233800" cy="4992500"/>
          </a:xfrm>
        </p:spPr>
        <p:txBody>
          <a:bodyPr>
            <a:normAutofit/>
          </a:bodyPr>
          <a:lstStyle/>
          <a:p>
            <a:r>
              <a:rPr lang="de-DE" dirty="0" smtClean="0"/>
              <a:t>BRICS Forum 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err="1" smtClean="0">
                <a:sym typeface="Wingdings" panose="05000000000000000000" pitchFamily="2" charset="2"/>
              </a:rPr>
              <a:t>stimulate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development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cooperation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(</a:t>
            </a:r>
            <a:r>
              <a:rPr lang="de-DE" dirty="0" err="1" smtClean="0">
                <a:sym typeface="Wingdings" panose="05000000000000000000" pitchFamily="2" charset="2"/>
              </a:rPr>
              <a:t>culture</a:t>
            </a:r>
            <a:r>
              <a:rPr lang="de-DE" dirty="0" smtClean="0">
                <a:sym typeface="Wingdings" panose="05000000000000000000" pitchFamily="2" charset="2"/>
              </a:rPr>
              <a:t>, </a:t>
            </a:r>
            <a:r>
              <a:rPr lang="de-DE" dirty="0" err="1" smtClean="0">
                <a:sym typeface="Wingdings" panose="05000000000000000000" pitchFamily="2" charset="2"/>
              </a:rPr>
              <a:t>science</a:t>
            </a:r>
            <a:r>
              <a:rPr lang="de-DE" dirty="0" smtClean="0">
                <a:sym typeface="Wingdings" panose="05000000000000000000" pitchFamily="2" charset="2"/>
              </a:rPr>
              <a:t>, </a:t>
            </a:r>
            <a:r>
              <a:rPr lang="de-DE" dirty="0" err="1" smtClean="0">
                <a:sym typeface="Wingdings" panose="05000000000000000000" pitchFamily="2" charset="2"/>
              </a:rPr>
              <a:t>commerce</a:t>
            </a:r>
            <a:r>
              <a:rPr lang="de-DE" dirty="0" smtClean="0">
                <a:sym typeface="Wingdings" panose="05000000000000000000" pitchFamily="2" charset="2"/>
              </a:rPr>
              <a:t>, etc.)</a:t>
            </a:r>
          </a:p>
          <a:p>
            <a:pPr marL="0" indent="0">
              <a:buNone/>
            </a:pPr>
            <a:endParaRPr lang="de-DE" dirty="0" smtClean="0">
              <a:sym typeface="Wingdings" panose="05000000000000000000" pitchFamily="2" charset="2"/>
            </a:endParaRPr>
          </a:p>
          <a:p>
            <a:r>
              <a:rPr lang="de-DE" dirty="0" err="1" smtClean="0">
                <a:sym typeface="Wingdings" panose="05000000000000000000" pitchFamily="2" charset="2"/>
              </a:rPr>
              <a:t>Coordination</a:t>
            </a:r>
            <a:r>
              <a:rPr lang="de-DE" dirty="0" smtClean="0">
                <a:sym typeface="Wingdings" panose="05000000000000000000" pitchFamily="2" charset="2"/>
              </a:rPr>
              <a:t> on a </a:t>
            </a:r>
            <a:r>
              <a:rPr lang="de-DE" dirty="0" err="1" smtClean="0">
                <a:sym typeface="Wingdings" panose="05000000000000000000" pitchFamily="2" charset="2"/>
              </a:rPr>
              <a:t>wide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range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of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policy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issues</a:t>
            </a:r>
            <a:r>
              <a:rPr lang="de-DE" dirty="0" smtClean="0">
                <a:sym typeface="Wingdings" panose="05000000000000000000" pitchFamily="2" charset="2"/>
              </a:rPr>
              <a:t> (</a:t>
            </a:r>
            <a:r>
              <a:rPr lang="de-DE" dirty="0" err="1" smtClean="0">
                <a:sym typeface="Wingdings" panose="05000000000000000000" pitchFamily="2" charset="2"/>
              </a:rPr>
              <a:t>terrorism</a:t>
            </a:r>
            <a:r>
              <a:rPr lang="de-DE" dirty="0" smtClean="0">
                <a:sym typeface="Wingdings" panose="05000000000000000000" pitchFamily="2" charset="2"/>
              </a:rPr>
              <a:t>, </a:t>
            </a:r>
            <a:r>
              <a:rPr lang="de-DE" dirty="0" err="1" smtClean="0">
                <a:sym typeface="Wingdings" panose="05000000000000000000" pitchFamily="2" charset="2"/>
              </a:rPr>
              <a:t>climate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change</a:t>
            </a:r>
            <a:r>
              <a:rPr lang="de-DE" dirty="0" smtClean="0">
                <a:sym typeface="Wingdings" panose="05000000000000000000" pitchFamily="2" charset="2"/>
              </a:rPr>
              <a:t>, </a:t>
            </a:r>
            <a:r>
              <a:rPr lang="de-DE" dirty="0" err="1" smtClean="0">
                <a:sym typeface="Wingdings" panose="05000000000000000000" pitchFamily="2" charset="2"/>
              </a:rPr>
              <a:t>health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epidemics</a:t>
            </a:r>
            <a:r>
              <a:rPr lang="de-DE" dirty="0" smtClean="0">
                <a:sym typeface="Wingdings" panose="05000000000000000000" pitchFamily="2" charset="2"/>
              </a:rPr>
              <a:t>, etc.)</a:t>
            </a:r>
          </a:p>
          <a:p>
            <a:pPr marL="0" indent="0">
              <a:buNone/>
            </a:pPr>
            <a:endParaRPr lang="de-DE" dirty="0" smtClean="0">
              <a:sym typeface="Wingdings" panose="05000000000000000000" pitchFamily="2" charset="2"/>
            </a:endParaRPr>
          </a:p>
          <a:p>
            <a:r>
              <a:rPr lang="de-DE" dirty="0" smtClean="0">
                <a:sym typeface="Wingdings" panose="05000000000000000000" pitchFamily="2" charset="2"/>
              </a:rPr>
              <a:t>BRICS Development Bank</a:t>
            </a:r>
          </a:p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ym typeface="Wingdings" panose="05000000000000000000" pitchFamily="2" charset="2"/>
              </a:rPr>
              <a:t>Entered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into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effect</a:t>
            </a:r>
            <a:r>
              <a:rPr lang="de-DE" dirty="0" smtClean="0">
                <a:sym typeface="Wingdings" panose="05000000000000000000" pitchFamily="2" charset="2"/>
              </a:rPr>
              <a:t> in 2015 (</a:t>
            </a:r>
            <a:r>
              <a:rPr lang="de-DE" dirty="0" err="1" smtClean="0">
                <a:sym typeface="Wingdings" panose="05000000000000000000" pitchFamily="2" charset="2"/>
              </a:rPr>
              <a:t>based</a:t>
            </a:r>
            <a:r>
              <a:rPr lang="de-DE" dirty="0" smtClean="0">
                <a:sym typeface="Wingdings" panose="05000000000000000000" pitchFamily="2" charset="2"/>
              </a:rPr>
              <a:t> in Shanghai)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dirty="0" smtClean="0">
                <a:sym typeface="Wingdings" panose="05000000000000000000" pitchFamily="2" charset="2"/>
              </a:rPr>
              <a:t>Focus on </a:t>
            </a:r>
            <a:r>
              <a:rPr lang="de-DE" dirty="0" err="1" smtClean="0">
                <a:sym typeface="Wingdings" panose="05000000000000000000" pitchFamily="2" charset="2"/>
              </a:rPr>
              <a:t>infrastructure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projects</a:t>
            </a:r>
            <a:endParaRPr lang="de-D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de-DE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76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Bradley Hand ITC" panose="03070402050302030203" pitchFamily="66" charset="0"/>
              </a:rPr>
              <a:t>Challenges</a:t>
            </a:r>
            <a:r>
              <a:rPr lang="de-DE" dirty="0" smtClean="0">
                <a:latin typeface="Bradley Hand ITC" panose="03070402050302030203" pitchFamily="66" charset="0"/>
              </a:rPr>
              <a:t> …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189659" y="2968810"/>
            <a:ext cx="3098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Political </a:t>
            </a:r>
            <a:r>
              <a:rPr lang="de-DE" sz="2400" dirty="0">
                <a:solidFill>
                  <a:srgbClr val="C00000"/>
                </a:solidFill>
                <a:latin typeface="Arial Black" panose="020B0A04020102020204" pitchFamily="34" charset="0"/>
              </a:rPr>
              <a:t>S</a:t>
            </a:r>
            <a:r>
              <a:rPr lang="de-DE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ystems</a:t>
            </a:r>
            <a:endParaRPr lang="en-GB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368988" y="2877671"/>
            <a:ext cx="17093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Geography</a:t>
            </a:r>
            <a:endParaRPr lang="en-GB" sz="2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719918" y="2353235"/>
            <a:ext cx="12146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Culture</a:t>
            </a:r>
            <a:endParaRPr lang="en-GB" sz="2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105766" y="4631216"/>
            <a:ext cx="3510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Foreign</a:t>
            </a:r>
            <a:r>
              <a:rPr lang="de-DE" sz="2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de-DE" sz="2000" dirty="0" err="1">
                <a:solidFill>
                  <a:srgbClr val="C00000"/>
                </a:solidFill>
                <a:latin typeface="Arial Black" panose="020B0A04020102020204" pitchFamily="34" charset="0"/>
              </a:rPr>
              <a:t>P</a:t>
            </a:r>
            <a:r>
              <a:rPr lang="de-DE" sz="20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olicy</a:t>
            </a:r>
            <a:r>
              <a:rPr lang="de-DE" sz="2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de-DE" sz="2000" dirty="0" err="1">
                <a:solidFill>
                  <a:srgbClr val="C00000"/>
                </a:solidFill>
                <a:latin typeface="Arial Black" panose="020B0A04020102020204" pitchFamily="34" charset="0"/>
              </a:rPr>
              <a:t>I</a:t>
            </a:r>
            <a:r>
              <a:rPr lang="de-DE" sz="2000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nterests</a:t>
            </a:r>
            <a:endParaRPr lang="en-GB" sz="2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862203" y="3476788"/>
            <a:ext cx="45500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Fictional</a:t>
            </a:r>
            <a:r>
              <a:rPr lang="de-DE" sz="4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44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C</a:t>
            </a:r>
            <a:r>
              <a:rPr lang="de-DE" sz="4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onstruct</a:t>
            </a:r>
            <a:endParaRPr lang="en-GB" sz="4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 rot="20676806">
            <a:off x="666448" y="3307510"/>
            <a:ext cx="103212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COMMON NARRATIVE</a:t>
            </a:r>
            <a:endParaRPr lang="en-GB" sz="6600" dirty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09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>
                <a:latin typeface="Bradley Hand ITC" panose="03070402050302030203" pitchFamily="66" charset="0"/>
              </a:rPr>
              <a:t>Brazil‘s</a:t>
            </a:r>
            <a:r>
              <a:rPr lang="de-DE" dirty="0" smtClean="0">
                <a:latin typeface="Bradley Hand ITC" panose="03070402050302030203" pitchFamily="66" charset="0"/>
              </a:rPr>
              <a:t> </a:t>
            </a:r>
            <a:r>
              <a:rPr lang="de-DE" dirty="0" err="1" smtClean="0">
                <a:latin typeface="Bradley Hand ITC" panose="03070402050302030203" pitchFamily="66" charset="0"/>
              </a:rPr>
              <a:t>emergence</a:t>
            </a:r>
            <a:r>
              <a:rPr lang="de-DE" dirty="0" smtClean="0">
                <a:latin typeface="Bradley Hand ITC" panose="03070402050302030203" pitchFamily="66" charset="0"/>
              </a:rPr>
              <a:t> in global </a:t>
            </a:r>
            <a:r>
              <a:rPr lang="de-DE" dirty="0" err="1" smtClean="0">
                <a:latin typeface="Bradley Hand ITC" panose="03070402050302030203" pitchFamily="66" charset="0"/>
              </a:rPr>
              <a:t>politics</a:t>
            </a:r>
            <a:r>
              <a:rPr lang="de-DE" dirty="0" smtClean="0">
                <a:latin typeface="Bradley Hand ITC" panose="03070402050302030203" pitchFamily="66" charset="0"/>
              </a:rPr>
              <a:t> …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9999" y="1825625"/>
            <a:ext cx="10807541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 err="1" smtClean="0"/>
              <a:t>Obstacles</a:t>
            </a:r>
            <a:r>
              <a:rPr lang="de-DE" dirty="0" smtClean="0"/>
              <a:t>: International </a:t>
            </a:r>
            <a:r>
              <a:rPr lang="de-DE" dirty="0" err="1" smtClean="0"/>
              <a:t>system</a:t>
            </a:r>
            <a:r>
              <a:rPr lang="de-DE" dirty="0" smtClean="0"/>
              <a:t> </a:t>
            </a:r>
            <a:r>
              <a:rPr lang="de-DE" dirty="0" err="1" smtClean="0"/>
              <a:t>dominated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en-US" dirty="0" smtClean="0"/>
              <a:t>“</a:t>
            </a:r>
            <a:r>
              <a:rPr lang="de-DE" dirty="0" smtClean="0"/>
              <a:t>Western“ </a:t>
            </a:r>
            <a:r>
              <a:rPr lang="de-DE" dirty="0" err="1" smtClean="0"/>
              <a:t>powers</a:t>
            </a:r>
            <a:endParaRPr lang="de-DE" dirty="0" smtClean="0"/>
          </a:p>
          <a:p>
            <a:pPr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“</a:t>
            </a:r>
            <a:r>
              <a:rPr lang="de-DE" dirty="0" err="1" smtClean="0">
                <a:sym typeface="Wingdings" panose="05000000000000000000" pitchFamily="2" charset="2"/>
              </a:rPr>
              <a:t>creators</a:t>
            </a:r>
            <a:r>
              <a:rPr lang="de-DE" dirty="0" smtClean="0">
                <a:sym typeface="Wingdings" panose="05000000000000000000" pitchFamily="2" charset="2"/>
              </a:rPr>
              <a:t>, </a:t>
            </a:r>
            <a:r>
              <a:rPr lang="de-DE" dirty="0" err="1" smtClean="0">
                <a:sym typeface="Wingdings" panose="05000000000000000000" pitchFamily="2" charset="2"/>
              </a:rPr>
              <a:t>owners</a:t>
            </a:r>
            <a:r>
              <a:rPr lang="de-DE" dirty="0" smtClean="0">
                <a:sym typeface="Wingdings" panose="05000000000000000000" pitchFamily="2" charset="2"/>
              </a:rPr>
              <a:t>, </a:t>
            </a:r>
            <a:r>
              <a:rPr lang="de-DE" dirty="0" err="1" smtClean="0">
                <a:sym typeface="Wingdings" panose="05000000000000000000" pitchFamily="2" charset="2"/>
              </a:rPr>
              <a:t>managers</a:t>
            </a:r>
            <a:r>
              <a:rPr lang="de-DE" dirty="0" smtClean="0">
                <a:sym typeface="Wingdings" panose="05000000000000000000" pitchFamily="2" charset="2"/>
              </a:rPr>
              <a:t>, </a:t>
            </a:r>
            <a:r>
              <a:rPr lang="de-DE" dirty="0" err="1" smtClean="0">
                <a:sym typeface="Wingdings" panose="05000000000000000000" pitchFamily="2" charset="2"/>
              </a:rPr>
              <a:t>and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chief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beneficiaries</a:t>
            </a:r>
            <a:r>
              <a:rPr lang="de-DE" dirty="0" smtClean="0">
                <a:sym typeface="Wingdings" panose="05000000000000000000" pitchFamily="2" charset="2"/>
              </a:rPr>
              <a:t>“ </a:t>
            </a:r>
            <a:r>
              <a:rPr lang="de-DE" dirty="0" err="1" smtClean="0">
                <a:sym typeface="Wingdings" panose="05000000000000000000" pitchFamily="2" charset="2"/>
              </a:rPr>
              <a:t>of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the</a:t>
            </a:r>
            <a:r>
              <a:rPr lang="de-DE" dirty="0" smtClean="0">
                <a:sym typeface="Wingdings" panose="05000000000000000000" pitchFamily="2" charset="2"/>
              </a:rPr>
              <a:t> international </a:t>
            </a:r>
            <a:r>
              <a:rPr lang="de-DE" dirty="0" err="1" smtClean="0">
                <a:sym typeface="Wingdings" panose="05000000000000000000" pitchFamily="2" charset="2"/>
              </a:rPr>
              <a:t>system</a:t>
            </a:r>
            <a:r>
              <a:rPr lang="de-DE" dirty="0" smtClean="0">
                <a:sym typeface="Wingdings" panose="05000000000000000000" pitchFamily="2" charset="2"/>
              </a:rPr>
              <a:t> (</a:t>
            </a:r>
            <a:r>
              <a:rPr lang="de-DE" dirty="0" err="1" smtClean="0">
                <a:sym typeface="Wingdings" panose="05000000000000000000" pitchFamily="2" charset="2"/>
              </a:rPr>
              <a:t>Ikenberry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and</a:t>
            </a:r>
            <a:r>
              <a:rPr lang="de-DE" dirty="0" smtClean="0">
                <a:sym typeface="Wingdings" panose="05000000000000000000" pitchFamily="2" charset="2"/>
              </a:rPr>
              <a:t> Wright 2008)</a:t>
            </a:r>
          </a:p>
          <a:p>
            <a:pPr>
              <a:buFont typeface="Wingdings" panose="05000000000000000000" pitchFamily="2" charset="2"/>
              <a:buChar char="à"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 err="1" smtClean="0">
                <a:sym typeface="Wingdings" panose="05000000000000000000" pitchFamily="2" charset="2"/>
              </a:rPr>
              <a:t>However</a:t>
            </a:r>
            <a:r>
              <a:rPr lang="de-DE" dirty="0" smtClean="0">
                <a:sym typeface="Wingdings" panose="05000000000000000000" pitchFamily="2" charset="2"/>
              </a:rPr>
              <a:t> …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 err="1" smtClean="0">
                <a:sym typeface="Wingdings" panose="05000000000000000000" pitchFamily="2" charset="2"/>
              </a:rPr>
              <a:t>Brazil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has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become</a:t>
            </a:r>
            <a:r>
              <a:rPr lang="de-DE" dirty="0" smtClean="0">
                <a:sym typeface="Wingdings" panose="05000000000000000000" pitchFamily="2" charset="2"/>
              </a:rPr>
              <a:t> an </a:t>
            </a:r>
            <a:r>
              <a:rPr lang="de-DE" dirty="0" err="1" smtClean="0">
                <a:sym typeface="Wingdings" panose="05000000000000000000" pitchFamily="2" charset="2"/>
              </a:rPr>
              <a:t>important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player</a:t>
            </a:r>
            <a:r>
              <a:rPr lang="de-DE" dirty="0" smtClean="0">
                <a:sym typeface="Wingdings" panose="05000000000000000000" pitchFamily="2" charset="2"/>
              </a:rPr>
              <a:t> in </a:t>
            </a:r>
            <a:r>
              <a:rPr lang="de-DE" dirty="0" err="1" smtClean="0">
                <a:sym typeface="Wingdings" panose="05000000000000000000" pitchFamily="2" charset="2"/>
              </a:rPr>
              <a:t>several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areas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of</a:t>
            </a:r>
            <a:r>
              <a:rPr lang="de-DE" dirty="0" smtClean="0">
                <a:sym typeface="Wingdings" panose="05000000000000000000" pitchFamily="2" charset="2"/>
              </a:rPr>
              <a:t> global </a:t>
            </a:r>
            <a:r>
              <a:rPr lang="de-DE" dirty="0" err="1" smtClean="0">
                <a:sym typeface="Wingdings" panose="05000000000000000000" pitchFamily="2" charset="2"/>
              </a:rPr>
              <a:t>politics</a:t>
            </a:r>
            <a:r>
              <a:rPr lang="de-DE" dirty="0" smtClean="0">
                <a:sym typeface="Wingdings" panose="05000000000000000000" pitchFamily="2" charset="2"/>
              </a:rPr>
              <a:t> (</a:t>
            </a:r>
            <a:r>
              <a:rPr lang="de-DE" dirty="0" err="1" smtClean="0">
                <a:sym typeface="Wingdings" panose="05000000000000000000" pitchFamily="2" charset="2"/>
              </a:rPr>
              <a:t>Health</a:t>
            </a:r>
            <a:r>
              <a:rPr lang="de-DE" dirty="0" smtClean="0">
                <a:sym typeface="Wingdings" panose="05000000000000000000" pitchFamily="2" charset="2"/>
              </a:rPr>
              <a:t>, </a:t>
            </a:r>
            <a:r>
              <a:rPr lang="de-DE" dirty="0" err="1" smtClean="0">
                <a:sym typeface="Wingdings" panose="05000000000000000000" pitchFamily="2" charset="2"/>
              </a:rPr>
              <a:t>food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security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and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bioenergy</a:t>
            </a:r>
            <a:r>
              <a:rPr lang="de-DE" dirty="0" smtClean="0">
                <a:sym typeface="Wingdings" panose="05000000000000000000" pitchFamily="2" charset="2"/>
              </a:rPr>
              <a:t>)</a:t>
            </a:r>
            <a:endParaRPr lang="en-GB" dirty="0"/>
          </a:p>
        </p:txBody>
      </p:sp>
      <p:sp>
        <p:nvSpPr>
          <p:cNvPr id="4" name="Textfeld 3"/>
          <p:cNvSpPr txBox="1"/>
          <p:nvPr/>
        </p:nvSpPr>
        <p:spPr>
          <a:xfrm rot="20663870">
            <a:off x="651585" y="3290213"/>
            <a:ext cx="10908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 err="1" smtClean="0">
                <a:solidFill>
                  <a:srgbClr val="00B0F0"/>
                </a:solidFill>
                <a:latin typeface="Arial Black" panose="020B0A04020102020204" pitchFamily="34" charset="0"/>
              </a:rPr>
              <a:t>One</a:t>
            </a:r>
            <a:r>
              <a:rPr lang="de-DE" sz="44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 </a:t>
            </a:r>
            <a:r>
              <a:rPr lang="de-DE" sz="4400" dirty="0" err="1" smtClean="0">
                <a:solidFill>
                  <a:srgbClr val="00B0F0"/>
                </a:solidFill>
                <a:latin typeface="Arial Black" panose="020B0A04020102020204" pitchFamily="34" charset="0"/>
              </a:rPr>
              <a:t>important</a:t>
            </a:r>
            <a:r>
              <a:rPr lang="de-DE" sz="44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 </a:t>
            </a:r>
            <a:r>
              <a:rPr lang="de-DE" sz="4400" dirty="0" err="1" smtClean="0">
                <a:solidFill>
                  <a:srgbClr val="00B0F0"/>
                </a:solidFill>
                <a:latin typeface="Arial Black" panose="020B0A04020102020204" pitchFamily="34" charset="0"/>
              </a:rPr>
              <a:t>aspect</a:t>
            </a:r>
            <a:r>
              <a:rPr lang="de-DE" sz="4400" dirty="0" smtClean="0">
                <a:solidFill>
                  <a:srgbClr val="00B0F0"/>
                </a:solidFill>
                <a:latin typeface="Arial Black" panose="020B0A04020102020204" pitchFamily="34" charset="0"/>
              </a:rPr>
              <a:t>: NARRATIVE</a:t>
            </a:r>
            <a:endParaRPr lang="en-GB" sz="4400" dirty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54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5082" y="203761"/>
            <a:ext cx="10515600" cy="872004"/>
          </a:xfrm>
        </p:spPr>
        <p:txBody>
          <a:bodyPr>
            <a:normAutofit/>
          </a:bodyPr>
          <a:lstStyle/>
          <a:p>
            <a:pPr algn="ctr"/>
            <a:r>
              <a:rPr lang="de-DE" sz="4400" dirty="0" err="1" smtClean="0">
                <a:latin typeface="Bradley Hand ITC" panose="03070402050302030203" pitchFamily="66" charset="0"/>
              </a:rPr>
              <a:t>How</a:t>
            </a:r>
            <a:r>
              <a:rPr lang="de-DE" sz="4400" dirty="0" smtClean="0">
                <a:latin typeface="Bradley Hand ITC" panose="03070402050302030203" pitchFamily="66" charset="0"/>
              </a:rPr>
              <a:t> do narratives </a:t>
            </a:r>
            <a:r>
              <a:rPr lang="de-DE" sz="4400" dirty="0" err="1" smtClean="0">
                <a:latin typeface="Bradley Hand ITC" panose="03070402050302030203" pitchFamily="66" charset="0"/>
              </a:rPr>
              <a:t>work</a:t>
            </a:r>
            <a:r>
              <a:rPr lang="de-DE" sz="4400" dirty="0" smtClean="0">
                <a:latin typeface="Bradley Hand ITC" panose="03070402050302030203" pitchFamily="66" charset="0"/>
              </a:rPr>
              <a:t> in global </a:t>
            </a:r>
            <a:r>
              <a:rPr lang="de-DE" sz="4400" dirty="0" err="1" smtClean="0">
                <a:latin typeface="Bradley Hand ITC" panose="03070402050302030203" pitchFamily="66" charset="0"/>
              </a:rPr>
              <a:t>politics</a:t>
            </a:r>
            <a:r>
              <a:rPr lang="de-DE" sz="4400" dirty="0" smtClean="0">
                <a:latin typeface="Bradley Hand ITC" panose="03070402050302030203" pitchFamily="66" charset="0"/>
              </a:rPr>
              <a:t>?</a:t>
            </a:r>
            <a:endParaRPr lang="en-GB" sz="4400" dirty="0">
              <a:latin typeface="Bradley Hand ITC" panose="03070402050302030203" pitchFamily="66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6859" y="1506072"/>
            <a:ext cx="11672047" cy="535192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de-DE" u="sng" dirty="0" smtClean="0">
                <a:solidFill>
                  <a:schemeClr val="tx2">
                    <a:lumMod val="75000"/>
                  </a:schemeClr>
                </a:solidFill>
              </a:rPr>
              <a:t>BRICS</a:t>
            </a: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de-DE" dirty="0" err="1" smtClean="0">
                <a:solidFill>
                  <a:schemeClr val="tx2">
                    <a:lumMod val="75000"/>
                  </a:schemeClr>
                </a:solidFill>
              </a:rPr>
              <a:t>finance</a:t>
            </a: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2">
                    <a:lumMod val="75000"/>
                  </a:schemeClr>
                </a:solidFill>
              </a:rPr>
              <a:t>and</a:t>
            </a: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2">
                    <a:lumMod val="75000"/>
                  </a:schemeClr>
                </a:solidFill>
              </a:rPr>
              <a:t>climate</a:t>
            </a: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tx2">
                    <a:lumMod val="75000"/>
                  </a:schemeClr>
                </a:solidFill>
              </a:rPr>
              <a:t>politics</a:t>
            </a: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    /    2009 BRICs </a:t>
            </a:r>
            <a:r>
              <a:rPr lang="de-DE" dirty="0" err="1" smtClean="0">
                <a:solidFill>
                  <a:schemeClr val="tx2">
                    <a:lumMod val="75000"/>
                  </a:schemeClr>
                </a:solidFill>
              </a:rPr>
              <a:t>Summit</a:t>
            </a: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    /    </a:t>
            </a:r>
            <a:r>
              <a:rPr lang="de-DE" dirty="0" err="1" smtClean="0">
                <a:solidFill>
                  <a:schemeClr val="tx2">
                    <a:lumMod val="75000"/>
                  </a:schemeClr>
                </a:solidFill>
              </a:rPr>
              <a:t>Infrastructural</a:t>
            </a: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 Development</a:t>
            </a:r>
          </a:p>
          <a:p>
            <a:pPr marL="0" indent="0" algn="ctr">
              <a:buNone/>
            </a:pPr>
            <a:endParaRPr lang="de-DE" dirty="0" smtClean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de-DE" u="sng" dirty="0" smtClean="0">
                <a:solidFill>
                  <a:schemeClr val="accent3"/>
                </a:solidFill>
              </a:rPr>
              <a:t>BRAZIL</a:t>
            </a:r>
            <a:r>
              <a:rPr lang="de-DE" dirty="0" smtClean="0">
                <a:solidFill>
                  <a:schemeClr val="accent3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de-DE" dirty="0" smtClean="0">
                <a:solidFill>
                  <a:schemeClr val="accent3"/>
                </a:solidFill>
              </a:rPr>
              <a:t>HIV/AIDS    /    </a:t>
            </a:r>
            <a:r>
              <a:rPr lang="de-DE" dirty="0" err="1" smtClean="0">
                <a:solidFill>
                  <a:schemeClr val="accent3"/>
                </a:solidFill>
              </a:rPr>
              <a:t>food</a:t>
            </a:r>
            <a:r>
              <a:rPr lang="de-DE" dirty="0" smtClean="0">
                <a:solidFill>
                  <a:schemeClr val="accent3"/>
                </a:solidFill>
              </a:rPr>
              <a:t> </a:t>
            </a:r>
            <a:r>
              <a:rPr lang="de-DE" dirty="0" err="1" smtClean="0">
                <a:solidFill>
                  <a:schemeClr val="accent3"/>
                </a:solidFill>
              </a:rPr>
              <a:t>security</a:t>
            </a:r>
            <a:r>
              <a:rPr lang="de-DE" dirty="0" smtClean="0">
                <a:solidFill>
                  <a:schemeClr val="accent3"/>
                </a:solidFill>
              </a:rPr>
              <a:t>    /    </a:t>
            </a:r>
            <a:r>
              <a:rPr lang="de-DE" dirty="0" err="1" smtClean="0">
                <a:solidFill>
                  <a:schemeClr val="accent3"/>
                </a:solidFill>
              </a:rPr>
              <a:t>bioenergy</a:t>
            </a:r>
            <a:r>
              <a:rPr lang="de-DE" dirty="0" smtClean="0">
                <a:solidFill>
                  <a:schemeClr val="accent3"/>
                </a:solidFill>
              </a:rPr>
              <a:t> </a:t>
            </a:r>
          </a:p>
          <a:p>
            <a:endParaRPr lang="de-DE" dirty="0"/>
          </a:p>
          <a:p>
            <a:pPr marL="0" indent="0" algn="ctr">
              <a:buNone/>
            </a:pPr>
            <a:r>
              <a:rPr lang="de-DE" dirty="0" smtClean="0"/>
              <a:t> --QUESTIONS --</a:t>
            </a:r>
          </a:p>
          <a:p>
            <a:pPr marL="0" indent="0" algn="ctr">
              <a:buNone/>
            </a:pPr>
            <a:endParaRPr lang="de-DE" dirty="0"/>
          </a:p>
          <a:p>
            <a:r>
              <a:rPr lang="de-DE" dirty="0" err="1" smtClean="0">
                <a:solidFill>
                  <a:srgbClr val="FFC000"/>
                </a:solidFill>
              </a:rPr>
              <a:t>Characterise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the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major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features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of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the</a:t>
            </a:r>
            <a:r>
              <a:rPr lang="de-DE" dirty="0" smtClean="0">
                <a:solidFill>
                  <a:srgbClr val="FFC000"/>
                </a:solidFill>
              </a:rPr>
              <a:t> narratives </a:t>
            </a:r>
            <a:r>
              <a:rPr lang="de-DE" dirty="0" err="1" smtClean="0">
                <a:solidFill>
                  <a:srgbClr val="FFC000"/>
                </a:solidFill>
              </a:rPr>
              <a:t>that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evolved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around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the</a:t>
            </a:r>
            <a:r>
              <a:rPr lang="de-DE" dirty="0" smtClean="0">
                <a:solidFill>
                  <a:srgbClr val="FFC000"/>
                </a:solidFill>
              </a:rPr>
              <a:t> BRICS / </a:t>
            </a:r>
            <a:r>
              <a:rPr lang="de-DE" dirty="0" err="1" smtClean="0">
                <a:solidFill>
                  <a:srgbClr val="FFC000"/>
                </a:solidFill>
              </a:rPr>
              <a:t>Brazil</a:t>
            </a:r>
            <a:r>
              <a:rPr lang="de-DE" dirty="0" smtClean="0">
                <a:solidFill>
                  <a:srgbClr val="FFC000"/>
                </a:solidFill>
              </a:rPr>
              <a:t>?    (</a:t>
            </a:r>
            <a:r>
              <a:rPr lang="de-DE" dirty="0" err="1" smtClean="0">
                <a:solidFill>
                  <a:srgbClr val="FFC000"/>
                </a:solidFill>
              </a:rPr>
              <a:t>identify</a:t>
            </a:r>
            <a:r>
              <a:rPr lang="de-DE" dirty="0" smtClean="0">
                <a:solidFill>
                  <a:srgbClr val="FFC000"/>
                </a:solidFill>
              </a:rPr>
              <a:t>, </a:t>
            </a:r>
            <a:r>
              <a:rPr lang="de-DE" dirty="0" err="1" smtClean="0">
                <a:solidFill>
                  <a:srgbClr val="FFC000"/>
                </a:solidFill>
              </a:rPr>
              <a:t>name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and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characterise</a:t>
            </a:r>
            <a:r>
              <a:rPr lang="de-DE" dirty="0" smtClean="0">
                <a:solidFill>
                  <a:srgbClr val="FFC000"/>
                </a:solidFill>
              </a:rPr>
              <a:t>)</a:t>
            </a:r>
          </a:p>
          <a:p>
            <a:endParaRPr lang="de-DE" dirty="0" smtClean="0">
              <a:solidFill>
                <a:srgbClr val="FFC000"/>
              </a:solidFill>
            </a:endParaRPr>
          </a:p>
          <a:p>
            <a:r>
              <a:rPr lang="de-DE" dirty="0" err="1" smtClean="0">
                <a:solidFill>
                  <a:srgbClr val="FFC000"/>
                </a:solidFill>
              </a:rPr>
              <a:t>Explain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the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major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functions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of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these</a:t>
            </a:r>
            <a:r>
              <a:rPr lang="de-DE" dirty="0" smtClean="0">
                <a:solidFill>
                  <a:srgbClr val="FFC000"/>
                </a:solidFill>
              </a:rPr>
              <a:t> narratives!</a:t>
            </a:r>
          </a:p>
          <a:p>
            <a:endParaRPr lang="de-DE" dirty="0" smtClean="0">
              <a:solidFill>
                <a:srgbClr val="FFC000"/>
              </a:solidFill>
            </a:endParaRPr>
          </a:p>
          <a:p>
            <a:r>
              <a:rPr lang="de-DE" dirty="0" smtClean="0">
                <a:solidFill>
                  <a:srgbClr val="FFC000"/>
                </a:solidFill>
              </a:rPr>
              <a:t>Are </a:t>
            </a:r>
            <a:r>
              <a:rPr lang="de-DE" dirty="0" err="1" smtClean="0">
                <a:solidFill>
                  <a:srgbClr val="FFC000"/>
                </a:solidFill>
              </a:rPr>
              <a:t>these</a:t>
            </a:r>
            <a:r>
              <a:rPr lang="de-DE" dirty="0" smtClean="0">
                <a:solidFill>
                  <a:srgbClr val="FFC000"/>
                </a:solidFill>
              </a:rPr>
              <a:t> narratives persuasive? </a:t>
            </a:r>
            <a:r>
              <a:rPr lang="de-DE" dirty="0" err="1" smtClean="0">
                <a:solidFill>
                  <a:srgbClr val="FFC000"/>
                </a:solidFill>
              </a:rPr>
              <a:t>Explain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why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some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are</a:t>
            </a:r>
            <a:r>
              <a:rPr lang="de-DE" dirty="0" smtClean="0">
                <a:solidFill>
                  <a:srgbClr val="FFC000"/>
                </a:solidFill>
              </a:rPr>
              <a:t> persuasive </a:t>
            </a:r>
            <a:r>
              <a:rPr lang="de-DE" dirty="0" err="1" smtClean="0">
                <a:solidFill>
                  <a:srgbClr val="FFC000"/>
                </a:solidFill>
              </a:rPr>
              <a:t>and</a:t>
            </a:r>
            <a:r>
              <a:rPr lang="de-DE" dirty="0" smtClean="0">
                <a:solidFill>
                  <a:srgbClr val="FFC000"/>
                </a:solidFill>
              </a:rPr>
              <a:t> </a:t>
            </a:r>
            <a:r>
              <a:rPr lang="de-DE" dirty="0" err="1" smtClean="0">
                <a:solidFill>
                  <a:srgbClr val="FFC000"/>
                </a:solidFill>
              </a:rPr>
              <a:t>others</a:t>
            </a:r>
            <a:r>
              <a:rPr lang="de-DE" dirty="0" smtClean="0">
                <a:solidFill>
                  <a:srgbClr val="FFC000"/>
                </a:solidFill>
              </a:rPr>
              <a:t> not so </a:t>
            </a:r>
            <a:r>
              <a:rPr lang="de-DE" dirty="0" err="1" smtClean="0">
                <a:solidFill>
                  <a:srgbClr val="FFC000"/>
                </a:solidFill>
              </a:rPr>
              <a:t>much</a:t>
            </a:r>
            <a:r>
              <a:rPr lang="de-DE" dirty="0" smtClean="0">
                <a:solidFill>
                  <a:srgbClr val="FFC000"/>
                </a:solidFill>
              </a:rPr>
              <a:t>!</a:t>
            </a:r>
          </a:p>
          <a:p>
            <a:pPr marL="0" indent="0">
              <a:buNone/>
            </a:pPr>
            <a:r>
              <a:rPr lang="de-DE" dirty="0">
                <a:solidFill>
                  <a:srgbClr val="FFC000"/>
                </a:solidFill>
              </a:rPr>
              <a:t> </a:t>
            </a:r>
            <a:r>
              <a:rPr lang="de-DE" dirty="0" smtClean="0">
                <a:solidFill>
                  <a:srgbClr val="FFC000"/>
                </a:solidFill>
              </a:rPr>
              <a:t>                       </a:t>
            </a:r>
            <a:r>
              <a:rPr lang="de-DE" dirty="0" smtClean="0"/>
              <a:t>                        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55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ief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TM04033923[[fn=Tiefe]]</Template>
  <TotalTime>0</TotalTime>
  <Words>592</Words>
  <Application>Microsoft Office PowerPoint</Application>
  <PresentationFormat>Personalizar</PresentationFormat>
  <Paragraphs>112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Tiefe</vt:lpstr>
      <vt:lpstr>Narratives to project power and ambition</vt:lpstr>
      <vt:lpstr>Brainstorming …</vt:lpstr>
      <vt:lpstr>Apresentação do PowerPoint</vt:lpstr>
      <vt:lpstr>The BRICS …</vt:lpstr>
      <vt:lpstr>What about politics?</vt:lpstr>
      <vt:lpstr>Institutionalisation …</vt:lpstr>
      <vt:lpstr>Challenges …</vt:lpstr>
      <vt:lpstr>Brazil‘s emergence in global politics …</vt:lpstr>
      <vt:lpstr>How do narratives work in global politics?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Markus Fraundorfer</dc:creator>
  <cp:lastModifiedBy>Sala A</cp:lastModifiedBy>
  <cp:revision>41</cp:revision>
  <dcterms:created xsi:type="dcterms:W3CDTF">2016-09-12T20:31:37Z</dcterms:created>
  <dcterms:modified xsi:type="dcterms:W3CDTF">2017-10-02T22:23:05Z</dcterms:modified>
</cp:coreProperties>
</file>