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78" r:id="rId7"/>
    <p:sldId id="260" r:id="rId8"/>
    <p:sldId id="261" r:id="rId9"/>
    <p:sldId id="279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81" r:id="rId19"/>
    <p:sldId id="282" r:id="rId20"/>
    <p:sldId id="283" r:id="rId21"/>
    <p:sldId id="284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P" initials="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4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9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56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8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6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641C-A4DA-40DE-8D9A-052870F99025}" type="datetimeFigureOut">
              <a:rPr lang="pt-BR" smtClean="0"/>
              <a:t>13/06/2017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11CC-6CBA-4662-BB8C-FFCF109EC1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60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2791"/>
            <a:ext cx="7772400" cy="1470025"/>
          </a:xfrm>
        </p:spPr>
        <p:txBody>
          <a:bodyPr/>
          <a:lstStyle/>
          <a:p>
            <a:r>
              <a:rPr lang="de-DE"/>
              <a:t>Komplexe Sätze*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8064896" cy="17526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/>
              <a:t>Nebenordnung und Unterordnung von Sätzen</a:t>
            </a:r>
          </a:p>
          <a:p>
            <a:pPr algn="l"/>
            <a:endParaRPr lang="de-DE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/>
              <a:t>Formen und Funktionen der Nebensätze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39752" y="3784972"/>
            <a:ext cx="66538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FLM0410 – Introdução à Linguística Alemã II</a:t>
            </a:r>
          </a:p>
          <a:p>
            <a:r>
              <a:rPr lang="de-DE" sz="2400"/>
              <a:t>Professora Doutora Maria Helena Voorluys Battaglia</a:t>
            </a:r>
          </a:p>
          <a:p>
            <a:endParaRPr lang="de-DE" sz="2400"/>
          </a:p>
          <a:p>
            <a:r>
              <a:rPr lang="de-DE" sz="2400"/>
              <a:t>Seminário – Sintaxe – 05/06/2017 - Noturno</a:t>
            </a:r>
          </a:p>
          <a:p>
            <a:r>
              <a:rPr lang="de-DE" sz="2400"/>
              <a:t>Jacqueline Pruschinski</a:t>
            </a:r>
          </a:p>
          <a:p>
            <a:r>
              <a:rPr lang="de-DE" sz="2400"/>
              <a:t>Wolfgang Walter Schulze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23728" y="6372036"/>
            <a:ext cx="686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*PITTNER, K. &amp; BERMAN, J. </a:t>
            </a:r>
            <a:r>
              <a:rPr lang="de-DE" i="1" dirty="0"/>
              <a:t>Deutsche Syntax</a:t>
            </a:r>
            <a:r>
              <a:rPr lang="de-DE" dirty="0"/>
              <a:t>. Tübigen, Niemeyer, 2004</a:t>
            </a:r>
          </a:p>
        </p:txBody>
      </p:sp>
    </p:spTree>
    <p:extLst>
      <p:ext uri="{BB962C8B-B14F-4D97-AF65-F5344CB8AC3E}">
        <p14:creationId xmlns:p14="http://schemas.microsoft.com/office/powerpoint/2010/main" val="7247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Aufbau</a:t>
            </a:r>
            <a:r>
              <a:rPr lang="pt-BR" dirty="0"/>
              <a:t> </a:t>
            </a:r>
            <a:r>
              <a:rPr lang="pt-BR" dirty="0" err="1"/>
              <a:t>komplexer</a:t>
            </a:r>
            <a:r>
              <a:rPr lang="pt-BR" dirty="0"/>
              <a:t> </a:t>
            </a:r>
            <a:r>
              <a:rPr lang="pt-BR" dirty="0" err="1"/>
              <a:t>Sätze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4536504"/>
          </a:xfrm>
        </p:spPr>
        <p:txBody>
          <a:bodyPr>
            <a:normAutofit/>
          </a:bodyPr>
          <a:lstStyle/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r>
              <a:rPr lang="pt-BR" sz="3600" dirty="0" err="1">
                <a:solidFill>
                  <a:schemeClr val="tx1"/>
                </a:solidFill>
              </a:rPr>
              <a:t>Matrixsätze</a:t>
            </a:r>
            <a:endParaRPr lang="pt-BR" sz="3600" dirty="0">
              <a:solidFill>
                <a:schemeClr val="tx1"/>
              </a:solidFill>
            </a:endParaRP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r>
              <a:rPr lang="pt-BR" dirty="0" err="1">
                <a:solidFill>
                  <a:schemeClr val="tx1"/>
                </a:solidFill>
              </a:rPr>
              <a:t>Ein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Nebensatz</a:t>
            </a:r>
            <a:r>
              <a:rPr lang="pt-BR" dirty="0">
                <a:solidFill>
                  <a:schemeClr val="tx1"/>
                </a:solidFill>
              </a:rPr>
              <a:t>, der </a:t>
            </a:r>
            <a:r>
              <a:rPr lang="pt-BR" dirty="0" err="1">
                <a:solidFill>
                  <a:schemeClr val="tx1"/>
                </a:solidFill>
              </a:rPr>
              <a:t>gleichzeitig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übergeordnet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	Die </a:t>
            </a:r>
            <a:r>
              <a:rPr lang="pt-BR" dirty="0" err="1">
                <a:solidFill>
                  <a:schemeClr val="tx1"/>
                </a:solidFill>
              </a:rPr>
              <a:t>Behauptung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b="1" i="1" dirty="0" err="1">
                <a:solidFill>
                  <a:schemeClr val="tx1"/>
                </a:solidFill>
              </a:rPr>
              <a:t>er</a:t>
            </a: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b="1" i="1" dirty="0" err="1">
                <a:solidFill>
                  <a:schemeClr val="tx1"/>
                </a:solidFill>
              </a:rPr>
              <a:t>habe</a:t>
            </a: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b="1" i="1" dirty="0" err="1">
                <a:solidFill>
                  <a:schemeClr val="tx1"/>
                </a:solidFill>
              </a:rPr>
              <a:t>nicht</a:t>
            </a:r>
            <a:r>
              <a:rPr lang="pt-BR" b="1" i="1" dirty="0">
                <a:solidFill>
                  <a:schemeClr val="tx1"/>
                </a:solidFill>
              </a:rPr>
              <a:t> </a:t>
            </a:r>
            <a:r>
              <a:rPr lang="pt-BR" b="1" i="1" dirty="0" err="1">
                <a:solidFill>
                  <a:schemeClr val="tx1"/>
                </a:solidFill>
              </a:rPr>
              <a:t>gewusst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	sie </a:t>
            </a:r>
            <a:r>
              <a:rPr lang="pt-BR" dirty="0" err="1">
                <a:solidFill>
                  <a:schemeClr val="tx1"/>
                </a:solidFill>
              </a:rPr>
              <a:t>aus</a:t>
            </a:r>
            <a:r>
              <a:rPr lang="pt-BR" dirty="0">
                <a:solidFill>
                  <a:schemeClr val="tx1"/>
                </a:solidFill>
              </a:rPr>
              <a:t> Hamburg </a:t>
            </a:r>
            <a:r>
              <a:rPr lang="pt-BR" dirty="0" err="1">
                <a:solidFill>
                  <a:schemeClr val="tx1"/>
                </a:solidFill>
              </a:rPr>
              <a:t>ist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ist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schlichtweg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falsch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0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568952" cy="3960440"/>
          </a:xfrm>
        </p:spPr>
        <p:txBody>
          <a:bodyPr>
            <a:normAutofit/>
          </a:bodyPr>
          <a:lstStyle/>
          <a:p>
            <a:pPr algn="l"/>
            <a:endParaRPr lang="pt-BR" sz="4000" dirty="0">
              <a:solidFill>
                <a:schemeClr val="tx1"/>
              </a:solidFill>
            </a:endParaRP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 err="1">
                <a:solidFill>
                  <a:schemeClr val="tx1"/>
                </a:solidFill>
              </a:rPr>
              <a:t>Nach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formalen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Kriterien</a:t>
            </a:r>
            <a:endParaRPr lang="pt-BR" sz="36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 err="1">
                <a:solidFill>
                  <a:schemeClr val="tx1"/>
                </a:solidFill>
              </a:rPr>
              <a:t>Nach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funktionalen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Kriterien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2BD240-C940-4865-B6C3-A07CB19BF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5369" r="24013" b="42352"/>
          <a:stretch/>
        </p:blipFill>
        <p:spPr>
          <a:xfrm>
            <a:off x="19497" y="2636910"/>
            <a:ext cx="9105006" cy="22322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2267744" y="2558767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86656"/>
            <a:ext cx="8568952" cy="493868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3600" dirty="0" err="1">
                <a:solidFill>
                  <a:schemeClr val="tx1"/>
                </a:solidFill>
              </a:rPr>
              <a:t>Eingeleitete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Nebensätze</a:t>
            </a:r>
            <a:r>
              <a:rPr lang="pt-BR" sz="3600" dirty="0">
                <a:solidFill>
                  <a:schemeClr val="tx1"/>
                </a:solidFill>
              </a:rPr>
              <a:t> - </a:t>
            </a:r>
            <a:r>
              <a:rPr lang="pt-BR" sz="3600" dirty="0" err="1">
                <a:solidFill>
                  <a:schemeClr val="tx1"/>
                </a:solidFill>
              </a:rPr>
              <a:t>Beispiele</a:t>
            </a:r>
            <a:endParaRPr lang="pt-BR" sz="36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/>
              </a:solidFill>
            </a:endParaRP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Konjunktionalsatz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weiß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b="1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/>
              </a:solidFill>
            </a:endParaRPr>
          </a:p>
          <a:p>
            <a:pPr lvl="1" algn="l"/>
            <a:r>
              <a:rPr lang="pt-BR" dirty="0" err="1">
                <a:solidFill>
                  <a:schemeClr val="tx1"/>
                </a:solidFill>
              </a:rPr>
              <a:t>Relativsätze</a:t>
            </a: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macht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b="1" dirty="0" err="1">
                <a:solidFill>
                  <a:schemeClr val="tx1"/>
                </a:solidFill>
              </a:rPr>
              <a:t>was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will</a:t>
            </a: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kennt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b="1" dirty="0">
                <a:solidFill>
                  <a:schemeClr val="tx1"/>
                </a:solidFill>
              </a:rPr>
              <a:t>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dauernd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bellt</a:t>
            </a: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pt-BR" sz="1100" dirty="0">
              <a:solidFill>
                <a:schemeClr val="tx1"/>
              </a:solidFill>
            </a:endParaRPr>
          </a:p>
          <a:p>
            <a:pPr lvl="1" algn="l"/>
            <a:r>
              <a:rPr lang="pt-BR" dirty="0" err="1">
                <a:solidFill>
                  <a:schemeClr val="tx1"/>
                </a:solidFill>
              </a:rPr>
              <a:t>Interrogativsätze</a:t>
            </a: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weiß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b="1" dirty="0" err="1">
                <a:solidFill>
                  <a:schemeClr val="tx1"/>
                </a:solidFill>
              </a:rPr>
              <a:t>warum</a:t>
            </a:r>
            <a:r>
              <a:rPr lang="pt-BR" dirty="0">
                <a:solidFill>
                  <a:schemeClr val="tx1"/>
                </a:solidFill>
              </a:rPr>
              <a:t> 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bellt</a:t>
            </a: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weiß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b="1" dirty="0" err="1">
                <a:solidFill>
                  <a:schemeClr val="tx1"/>
                </a:solidFill>
              </a:rPr>
              <a:t>ob</a:t>
            </a:r>
            <a:r>
              <a:rPr lang="pt-BR" dirty="0">
                <a:solidFill>
                  <a:schemeClr val="tx1"/>
                </a:solidFill>
              </a:rPr>
              <a:t> 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0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71BC00-68C7-44D2-9352-5DA500AF1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" t="47199" r="18500" b="9381"/>
          <a:stretch/>
        </p:blipFill>
        <p:spPr>
          <a:xfrm>
            <a:off x="-36512" y="2924944"/>
            <a:ext cx="9180512" cy="2995746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9FD689D7-3BD7-491C-9A29-987287C80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586657"/>
            <a:ext cx="8568952" cy="978248"/>
          </a:xfrm>
        </p:spPr>
        <p:txBody>
          <a:bodyPr>
            <a:normAutofit fontScale="92500"/>
          </a:bodyPr>
          <a:lstStyle/>
          <a:p>
            <a:pPr algn="l"/>
            <a:r>
              <a:rPr lang="pt-BR" sz="3600" dirty="0" err="1">
                <a:solidFill>
                  <a:schemeClr val="tx1"/>
                </a:solidFill>
              </a:rPr>
              <a:t>Eingeleitete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Nebensätze</a:t>
            </a:r>
            <a:r>
              <a:rPr lang="pt-BR" sz="3600" dirty="0">
                <a:solidFill>
                  <a:schemeClr val="tx1"/>
                </a:solidFill>
              </a:rPr>
              <a:t> – </a:t>
            </a:r>
            <a:r>
              <a:rPr lang="pt-BR" sz="3600" dirty="0" err="1">
                <a:solidFill>
                  <a:schemeClr val="tx1"/>
                </a:solidFill>
              </a:rPr>
              <a:t>einleitende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Elemente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752528"/>
          </a:xfrm>
        </p:spPr>
        <p:txBody>
          <a:bodyPr>
            <a:normAutofit/>
          </a:bodyPr>
          <a:lstStyle/>
          <a:p>
            <a:pPr algn="l"/>
            <a:r>
              <a:rPr lang="pt-BR" dirty="0" err="1">
                <a:solidFill>
                  <a:schemeClr val="tx1"/>
                </a:solidFill>
              </a:rPr>
              <a:t>Eingeleitete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Nebensätze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haben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immer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Verb</a:t>
            </a:r>
            <a:r>
              <a:rPr lang="pt-BR" u="sng" dirty="0" err="1">
                <a:solidFill>
                  <a:schemeClr val="tx1"/>
                </a:solidFill>
              </a:rPr>
              <a:t>end</a:t>
            </a:r>
            <a:r>
              <a:rPr lang="pt-BR" dirty="0" err="1">
                <a:solidFill>
                  <a:schemeClr val="tx1"/>
                </a:solidFill>
              </a:rPr>
              <a:t>stellung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(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weiß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*(</a:t>
            </a:r>
            <a:r>
              <a:rPr lang="pt-BR" dirty="0" err="1">
                <a:solidFill>
                  <a:schemeClr val="tx1"/>
                </a:solidFill>
              </a:rPr>
              <a:t>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weiß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), </a:t>
            </a:r>
            <a:r>
              <a:rPr lang="pt-BR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der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wieder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752528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solidFill>
                  <a:schemeClr val="tx1"/>
                </a:solidFill>
              </a:rPr>
              <a:t>Eingeleitete Nebensätze</a:t>
            </a:r>
          </a:p>
          <a:p>
            <a:pPr algn="l"/>
            <a:r>
              <a:rPr lang="pt-BR" sz="3600" dirty="0" err="1">
                <a:solidFill>
                  <a:schemeClr val="tx1"/>
                </a:solidFill>
              </a:rPr>
              <a:t>Verb</a:t>
            </a:r>
            <a:r>
              <a:rPr lang="pt-BR" sz="3600" u="sng" dirty="0" err="1">
                <a:solidFill>
                  <a:schemeClr val="tx1"/>
                </a:solidFill>
              </a:rPr>
              <a:t>zwei</a:t>
            </a:r>
            <a:r>
              <a:rPr lang="pt-BR" sz="3600" dirty="0" err="1">
                <a:solidFill>
                  <a:schemeClr val="tx1"/>
                </a:solidFill>
              </a:rPr>
              <a:t>tstellung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oder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Verb</a:t>
            </a:r>
            <a:r>
              <a:rPr lang="pt-BR" sz="3600" u="sng" dirty="0" err="1">
                <a:solidFill>
                  <a:schemeClr val="tx1"/>
                </a:solidFill>
              </a:rPr>
              <a:t>end</a:t>
            </a:r>
            <a:r>
              <a:rPr lang="pt-BR" sz="3600" dirty="0" err="1">
                <a:solidFill>
                  <a:schemeClr val="tx1"/>
                </a:solidFill>
              </a:rPr>
              <a:t>stellung</a:t>
            </a:r>
            <a:r>
              <a:rPr lang="pt-BR" sz="3600" dirty="0">
                <a:solidFill>
                  <a:schemeClr val="tx1"/>
                </a:solidFill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00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/>
                </a:solidFill>
              </a:rPr>
              <a:t>Ein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, der </a:t>
            </a:r>
            <a:r>
              <a:rPr lang="pt-BR" b="1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beißt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*</a:t>
            </a:r>
            <a:r>
              <a:rPr lang="pt-BR" dirty="0" err="1">
                <a:solidFill>
                  <a:schemeClr val="tx1"/>
                </a:solidFill>
              </a:rPr>
              <a:t>Ein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, der </a:t>
            </a:r>
            <a:r>
              <a:rPr lang="pt-BR" b="1" dirty="0" err="1">
                <a:solidFill>
                  <a:schemeClr val="tx1"/>
                </a:solidFill>
              </a:rPr>
              <a:t>bellt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dauern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beißt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/>
                </a:solidFill>
              </a:rPr>
              <a:t>Ein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Hund</a:t>
            </a:r>
            <a:r>
              <a:rPr lang="pt-BR" dirty="0">
                <a:solidFill>
                  <a:schemeClr val="tx1"/>
                </a:solidFill>
              </a:rPr>
              <a:t>, der </a:t>
            </a:r>
            <a:r>
              <a:rPr lang="pt-BR" dirty="0" err="1">
                <a:solidFill>
                  <a:schemeClr val="tx1"/>
                </a:solidFill>
              </a:rPr>
              <a:t>dauern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bellt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beißt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2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89BA0EB-A883-468D-9F2E-29D90E105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25369" r="24013" b="42352"/>
          <a:stretch/>
        </p:blipFill>
        <p:spPr>
          <a:xfrm>
            <a:off x="19497" y="2636910"/>
            <a:ext cx="9105006" cy="22322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Einteilung</a:t>
            </a:r>
            <a:r>
              <a:rPr lang="pt-BR" dirty="0"/>
              <a:t> der </a:t>
            </a:r>
            <a:r>
              <a:rPr lang="pt-BR" dirty="0" err="1"/>
              <a:t>Nebensätze</a:t>
            </a:r>
            <a:br>
              <a:rPr lang="pt-BR" dirty="0"/>
            </a:br>
            <a:r>
              <a:rPr lang="pt-BR" sz="3600" dirty="0" err="1"/>
              <a:t>Nach</a:t>
            </a:r>
            <a:r>
              <a:rPr lang="pt-BR" sz="3600" dirty="0"/>
              <a:t> </a:t>
            </a:r>
            <a:r>
              <a:rPr lang="pt-BR" sz="3600" dirty="0" err="1"/>
              <a:t>formalen</a:t>
            </a:r>
            <a:r>
              <a:rPr lang="pt-BR" sz="3600" dirty="0"/>
              <a:t> </a:t>
            </a:r>
            <a:r>
              <a:rPr lang="pt-BR" sz="3600" dirty="0" err="1"/>
              <a:t>Kriterien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6444208" y="2395804"/>
            <a:ext cx="36004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/>
              <a:t>Einteilung der Nebensätze</a:t>
            </a:r>
            <a:br>
              <a:rPr lang="de-DE"/>
            </a:br>
            <a:r>
              <a:rPr lang="de-DE" sz="3600"/>
              <a:t>Nach formalen Kriterien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568952" cy="4824536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Uneingeleitete Nebensätze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Nebensätze die </a:t>
            </a:r>
            <a:r>
              <a:rPr lang="de-DE" sz="3600" b="1" dirty="0">
                <a:solidFill>
                  <a:schemeClr val="tx1"/>
                </a:solidFill>
              </a:rPr>
              <a:t>weder</a:t>
            </a:r>
            <a:r>
              <a:rPr lang="de-DE" sz="3600" dirty="0">
                <a:solidFill>
                  <a:schemeClr val="tx1"/>
                </a:solidFill>
              </a:rPr>
              <a:t> durch eine Konjunktion </a:t>
            </a:r>
            <a:r>
              <a:rPr lang="de-DE" sz="3600" b="1" dirty="0">
                <a:solidFill>
                  <a:schemeClr val="tx1"/>
                </a:solidFill>
              </a:rPr>
              <a:t>noch</a:t>
            </a:r>
            <a:r>
              <a:rPr lang="de-DE" sz="3600" dirty="0">
                <a:solidFill>
                  <a:schemeClr val="tx1"/>
                </a:solidFill>
              </a:rPr>
              <a:t> durch ein Relativ- bzw. Interrogativelement eingeleitet werden. 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Sie sind entweder Verb</a:t>
            </a:r>
            <a:r>
              <a:rPr lang="de-DE" sz="3600" u="sng" dirty="0">
                <a:solidFill>
                  <a:schemeClr val="tx1"/>
                </a:solidFill>
              </a:rPr>
              <a:t>zweit</a:t>
            </a:r>
            <a:r>
              <a:rPr lang="de-DE" sz="3600" dirty="0">
                <a:solidFill>
                  <a:schemeClr val="tx1"/>
                </a:solidFill>
              </a:rPr>
              <a:t>sätze, Ver</a:t>
            </a:r>
            <a:r>
              <a:rPr lang="de-DE" sz="3600" u="sng" dirty="0">
                <a:solidFill>
                  <a:schemeClr val="tx1"/>
                </a:solidFill>
              </a:rPr>
              <a:t>erst</a:t>
            </a:r>
            <a:r>
              <a:rPr lang="de-DE" sz="3600" dirty="0">
                <a:solidFill>
                  <a:schemeClr val="tx1"/>
                </a:solidFill>
              </a:rPr>
              <a:t>sätze oder infinite Sätze.</a:t>
            </a:r>
          </a:p>
          <a:p>
            <a:pPr algn="l"/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 dirty="0"/>
              <a:t>Einteilung der Nebensätze</a:t>
            </a:r>
            <a:br>
              <a:rPr lang="de-DE" dirty="0"/>
            </a:br>
            <a:r>
              <a:rPr lang="de-DE" sz="3600" dirty="0"/>
              <a:t>Nach formalen Kriterien</a:t>
            </a:r>
            <a:endParaRPr lang="de-D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824536"/>
          </a:xfrm>
        </p:spPr>
        <p:txBody>
          <a:bodyPr>
            <a:normAutofit/>
          </a:bodyPr>
          <a:lstStyle/>
          <a:p>
            <a:pPr algn="l"/>
            <a:r>
              <a:rPr lang="de-DE" sz="4000" dirty="0" err="1">
                <a:solidFill>
                  <a:schemeClr val="tx1"/>
                </a:solidFill>
              </a:rPr>
              <a:t>Uneingeleitete</a:t>
            </a:r>
            <a:r>
              <a:rPr lang="de-DE" sz="4000" dirty="0">
                <a:solidFill>
                  <a:schemeClr val="tx1"/>
                </a:solidFill>
              </a:rPr>
              <a:t> Nebensätze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Eingebettete </a:t>
            </a:r>
            <a:r>
              <a:rPr lang="de-DE" sz="3600" dirty="0" err="1">
                <a:solidFill>
                  <a:schemeClr val="tx1"/>
                </a:solidFill>
              </a:rPr>
              <a:t>Ver</a:t>
            </a:r>
            <a:r>
              <a:rPr lang="de-DE" sz="3600" u="sng" dirty="0" err="1">
                <a:solidFill>
                  <a:schemeClr val="tx1"/>
                </a:solidFill>
              </a:rPr>
              <a:t>zweit</a:t>
            </a:r>
            <a:r>
              <a:rPr lang="de-DE" sz="3600" dirty="0" err="1">
                <a:solidFill>
                  <a:schemeClr val="tx1"/>
                </a:solidFill>
              </a:rPr>
              <a:t>sätze</a:t>
            </a:r>
            <a:r>
              <a:rPr lang="de-DE" sz="3600" dirty="0">
                <a:solidFill>
                  <a:schemeClr val="tx1"/>
                </a:solidFill>
              </a:rPr>
              <a:t> treten insbesondere nach Verben des Sagens und Denkens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Ich glaube, sie hat recht.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und den entsprechenden Nomen auf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Die Hoffnung, sie habe recht, war groß.</a:t>
            </a:r>
          </a:p>
          <a:p>
            <a:pPr algn="l"/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96944" cy="5328592"/>
          </a:xfrm>
        </p:spPr>
        <p:txBody>
          <a:bodyPr>
            <a:normAutofit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Satz: 	Die größte Einheit in der</a:t>
            </a:r>
            <a:br>
              <a:rPr lang="de-DE" sz="4000" dirty="0">
                <a:solidFill>
                  <a:schemeClr val="tx1"/>
                </a:solidFill>
              </a:rPr>
            </a:br>
            <a:r>
              <a:rPr lang="de-DE" sz="4000" dirty="0">
                <a:solidFill>
                  <a:schemeClr val="tx1"/>
                </a:solidFill>
              </a:rPr>
              <a:t>		syntaktischen Beschreibung.</a:t>
            </a:r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Einfacher Satz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/>
              </a:solidFill>
            </a:endParaRP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	Eva schläft.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Komplexer Satz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/>
              </a:solidFill>
            </a:endParaRP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	Eva weiß, dass Frieda schläft.</a:t>
            </a:r>
          </a:p>
        </p:txBody>
      </p:sp>
    </p:spTree>
    <p:extLst>
      <p:ext uri="{BB962C8B-B14F-4D97-AF65-F5344CB8AC3E}">
        <p14:creationId xmlns:p14="http://schemas.microsoft.com/office/powerpoint/2010/main" val="252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 dirty="0"/>
              <a:t>Einteilung der Nebensätze</a:t>
            </a:r>
            <a:br>
              <a:rPr lang="de-DE" dirty="0"/>
            </a:br>
            <a:r>
              <a:rPr lang="de-DE" sz="3600" dirty="0"/>
              <a:t>Nach formalen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824536"/>
          </a:xfrm>
        </p:spPr>
        <p:txBody>
          <a:bodyPr>
            <a:normAutofit/>
          </a:bodyPr>
          <a:lstStyle/>
          <a:p>
            <a:pPr algn="l"/>
            <a:r>
              <a:rPr lang="pt-BR" sz="3600" dirty="0" err="1">
                <a:solidFill>
                  <a:schemeClr val="tx1"/>
                </a:solidFill>
              </a:rPr>
              <a:t>Uneingeleitete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Nebensätze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mit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Verb</a:t>
            </a:r>
            <a:r>
              <a:rPr lang="pt-BR" sz="3600" u="sng" dirty="0" err="1">
                <a:solidFill>
                  <a:schemeClr val="tx1"/>
                </a:solidFill>
              </a:rPr>
              <a:t>erst</a:t>
            </a:r>
            <a:r>
              <a:rPr lang="pt-BR" sz="3600" dirty="0" err="1">
                <a:solidFill>
                  <a:schemeClr val="tx1"/>
                </a:solidFill>
              </a:rPr>
              <a:t>stellung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sind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uneingeleitete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Konditional</a:t>
            </a:r>
            <a:r>
              <a:rPr lang="pt-BR" sz="3600" dirty="0">
                <a:solidFill>
                  <a:schemeClr val="tx1"/>
                </a:solidFill>
              </a:rPr>
              <a:t>- </a:t>
            </a:r>
            <a:r>
              <a:rPr lang="pt-BR" sz="3600" dirty="0" err="1">
                <a:solidFill>
                  <a:schemeClr val="tx1"/>
                </a:solidFill>
              </a:rPr>
              <a:t>oder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Konzessivsätze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Glaubt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ihr</a:t>
            </a:r>
            <a:r>
              <a:rPr lang="pt-BR" sz="3600" dirty="0">
                <a:solidFill>
                  <a:schemeClr val="tx1"/>
                </a:solidFill>
              </a:rPr>
              <a:t> das, </a:t>
            </a:r>
            <a:r>
              <a:rPr lang="pt-BR" sz="3600" dirty="0" err="1">
                <a:solidFill>
                  <a:schemeClr val="tx1"/>
                </a:solidFill>
              </a:rPr>
              <a:t>ist</a:t>
            </a:r>
            <a:r>
              <a:rPr lang="pt-BR" sz="3600" dirty="0">
                <a:solidFill>
                  <a:schemeClr val="tx1"/>
                </a:solidFill>
              </a:rPr>
              <a:t> das </a:t>
            </a:r>
            <a:r>
              <a:rPr lang="pt-BR" sz="3600" dirty="0" err="1">
                <a:solidFill>
                  <a:schemeClr val="tx1"/>
                </a:solidFill>
              </a:rPr>
              <a:t>schlimm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Regnet</a:t>
            </a:r>
            <a:r>
              <a:rPr lang="pt-BR" sz="3600" dirty="0">
                <a:solidFill>
                  <a:schemeClr val="tx1"/>
                </a:solidFill>
              </a:rPr>
              <a:t> es, </a:t>
            </a:r>
            <a:r>
              <a:rPr lang="pt-BR" sz="3600" dirty="0" err="1">
                <a:solidFill>
                  <a:schemeClr val="tx1"/>
                </a:solidFill>
              </a:rPr>
              <a:t>geht</a:t>
            </a:r>
            <a:r>
              <a:rPr lang="pt-BR" sz="3600" dirty="0">
                <a:solidFill>
                  <a:schemeClr val="tx1"/>
                </a:solidFill>
              </a:rPr>
              <a:t> sie </a:t>
            </a:r>
            <a:r>
              <a:rPr lang="pt-BR" sz="3600" dirty="0" err="1">
                <a:solidFill>
                  <a:schemeClr val="tx1"/>
                </a:solidFill>
              </a:rPr>
              <a:t>doch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spazieren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8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 dirty="0"/>
              <a:t>Einteilung der Nebensätze</a:t>
            </a:r>
            <a:br>
              <a:rPr lang="de-DE" dirty="0"/>
            </a:br>
            <a:r>
              <a:rPr lang="de-DE" sz="3600" dirty="0"/>
              <a:t>Nach formalen Kriterien</a:t>
            </a:r>
            <a:endParaRPr lang="de-D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68952" cy="48245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4000" dirty="0" err="1">
                <a:solidFill>
                  <a:schemeClr val="tx1"/>
                </a:solidFill>
              </a:rPr>
              <a:t>Uneingeleitete</a:t>
            </a:r>
            <a:r>
              <a:rPr lang="de-DE" sz="4000" dirty="0">
                <a:solidFill>
                  <a:schemeClr val="tx1"/>
                </a:solidFill>
              </a:rPr>
              <a:t> </a:t>
            </a:r>
            <a:r>
              <a:rPr lang="de-DE" sz="4000" dirty="0" err="1">
                <a:solidFill>
                  <a:schemeClr val="tx1"/>
                </a:solidFill>
              </a:rPr>
              <a:t>Nebensätzet</a:t>
            </a:r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Verb</a:t>
            </a:r>
            <a:r>
              <a:rPr lang="de-DE" sz="3600" u="sng" dirty="0">
                <a:solidFill>
                  <a:schemeClr val="tx1"/>
                </a:solidFill>
              </a:rPr>
              <a:t>erst</a:t>
            </a:r>
            <a:r>
              <a:rPr lang="de-DE" sz="3600" dirty="0">
                <a:solidFill>
                  <a:schemeClr val="tx1"/>
                </a:solidFill>
              </a:rPr>
              <a:t>- und Verb</a:t>
            </a:r>
            <a:r>
              <a:rPr lang="de-DE" sz="3600" u="sng" dirty="0">
                <a:solidFill>
                  <a:schemeClr val="tx1"/>
                </a:solidFill>
              </a:rPr>
              <a:t>zwei</a:t>
            </a:r>
            <a:r>
              <a:rPr lang="de-DE" sz="3600" dirty="0">
                <a:solidFill>
                  <a:schemeClr val="tx1"/>
                </a:solidFill>
              </a:rPr>
              <a:t>tstellung: immer finite.</a:t>
            </a:r>
          </a:p>
          <a:p>
            <a:pPr algn="l"/>
            <a:endParaRPr lang="de-DE" sz="11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Infiniten Nebensätzen (satzwertige Infinitive) kann kein Verbstellungstyp zugewiesen werden, da sich die Einteilung V1/V2/VE-Satz immer auf das finite Verb bezieht: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Zuviel zu </a:t>
            </a:r>
            <a:r>
              <a:rPr lang="de-DE" sz="3600" b="1" dirty="0">
                <a:solidFill>
                  <a:schemeClr val="tx1"/>
                </a:solidFill>
              </a:rPr>
              <a:t>essen</a:t>
            </a:r>
            <a:r>
              <a:rPr lang="de-DE" sz="3600" dirty="0">
                <a:solidFill>
                  <a:schemeClr val="tx1"/>
                </a:solidFill>
              </a:rPr>
              <a:t>, (ist ungesund).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(Er versprach ihr,) bald zu </a:t>
            </a:r>
            <a:r>
              <a:rPr lang="de-DE" sz="3600" b="1" dirty="0">
                <a:solidFill>
                  <a:schemeClr val="tx1"/>
                </a:solidFill>
              </a:rPr>
              <a:t>kommen</a:t>
            </a:r>
            <a:r>
              <a:rPr lang="de-DE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5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de-DE" dirty="0"/>
              <a:t>Einteilung der Nebensätze</a:t>
            </a:r>
            <a:br>
              <a:rPr lang="de-DE" dirty="0"/>
            </a:br>
            <a:r>
              <a:rPr lang="de-DE" sz="3600" dirty="0"/>
              <a:t>Nach funktionalen Kriterien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6D606F-7A6A-44EB-B41F-3E1EA2749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51401" r="8263" b="7017"/>
          <a:stretch/>
        </p:blipFill>
        <p:spPr>
          <a:xfrm>
            <a:off x="-109200" y="2507828"/>
            <a:ext cx="9253200" cy="2922464"/>
          </a:xfrm>
          <a:prstGeom prst="rect">
            <a:avLst/>
          </a:prstGeom>
        </p:spPr>
      </p:pic>
      <p:sp>
        <p:nvSpPr>
          <p:cNvPr id="6" name="Seta para cima 5"/>
          <p:cNvSpPr/>
          <p:nvPr/>
        </p:nvSpPr>
        <p:spPr>
          <a:xfrm>
            <a:off x="1187624" y="4509120"/>
            <a:ext cx="216024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7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prstClr val="white"/>
                </a:solidFill>
              </a:rPr>
              <a:t>Einteilung der Nebensätze</a:t>
            </a:r>
            <a:br>
              <a:rPr lang="de-DE" dirty="0">
                <a:solidFill>
                  <a:prstClr val="white"/>
                </a:solidFill>
              </a:rPr>
            </a:br>
            <a:r>
              <a:rPr lang="de-DE" sz="36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97861"/>
            <a:ext cx="8568952" cy="53285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3600" dirty="0" err="1">
                <a:solidFill>
                  <a:schemeClr val="tx1"/>
                </a:solidFill>
              </a:rPr>
              <a:t>Nebensatz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mit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Satzgliedfunktion</a:t>
            </a:r>
            <a:r>
              <a:rPr lang="pt-BR" sz="3600" dirty="0">
                <a:solidFill>
                  <a:schemeClr val="tx1"/>
                </a:solidFill>
              </a:rPr>
              <a:t> (</a:t>
            </a:r>
            <a:r>
              <a:rPr lang="pt-BR" sz="3600" dirty="0" err="1">
                <a:solidFill>
                  <a:schemeClr val="tx1"/>
                </a:solidFill>
              </a:rPr>
              <a:t>Gliedsatz</a:t>
            </a:r>
            <a:r>
              <a:rPr lang="pt-BR" sz="36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pt-BR" sz="14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1. </a:t>
            </a:r>
            <a:r>
              <a:rPr lang="pt-BR" sz="3600" dirty="0" err="1">
                <a:solidFill>
                  <a:schemeClr val="tx1"/>
                </a:solidFill>
              </a:rPr>
              <a:t>Subjektsatz</a:t>
            </a:r>
            <a:r>
              <a:rPr lang="pt-BR" sz="36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Dass</a:t>
            </a:r>
            <a:r>
              <a:rPr lang="pt-BR" sz="3600" dirty="0">
                <a:solidFill>
                  <a:schemeClr val="tx1"/>
                </a:solidFill>
              </a:rPr>
              <a:t> sie </a:t>
            </a:r>
            <a:r>
              <a:rPr lang="pt-BR" sz="3600" dirty="0" err="1">
                <a:solidFill>
                  <a:schemeClr val="tx1"/>
                </a:solidFill>
              </a:rPr>
              <a:t>gewonnen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hat</a:t>
            </a:r>
            <a:r>
              <a:rPr lang="pt-BR" sz="3600" dirty="0">
                <a:solidFill>
                  <a:schemeClr val="tx1"/>
                </a:solidFill>
              </a:rPr>
              <a:t>, </a:t>
            </a:r>
            <a:r>
              <a:rPr lang="pt-BR" sz="3600" dirty="0" err="1">
                <a:solidFill>
                  <a:schemeClr val="tx1"/>
                </a:solidFill>
              </a:rPr>
              <a:t>freut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ihn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2. </a:t>
            </a:r>
            <a:r>
              <a:rPr lang="pt-BR" sz="3600" dirty="0" err="1">
                <a:solidFill>
                  <a:schemeClr val="tx1"/>
                </a:solidFill>
              </a:rPr>
              <a:t>Akkusativobjektsatz</a:t>
            </a:r>
            <a:endParaRPr lang="pt-BR" sz="36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Er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sagt</a:t>
            </a:r>
            <a:r>
              <a:rPr lang="pt-BR" sz="3600" dirty="0">
                <a:solidFill>
                  <a:schemeClr val="tx1"/>
                </a:solidFill>
              </a:rPr>
              <a:t>, </a:t>
            </a:r>
            <a:r>
              <a:rPr lang="pt-BR" sz="3600" dirty="0" err="1">
                <a:solidFill>
                  <a:schemeClr val="tx1"/>
                </a:solidFill>
              </a:rPr>
              <a:t>dass</a:t>
            </a:r>
            <a:r>
              <a:rPr lang="pt-BR" sz="3600" dirty="0">
                <a:solidFill>
                  <a:schemeClr val="tx1"/>
                </a:solidFill>
              </a:rPr>
              <a:t> sie </a:t>
            </a:r>
            <a:r>
              <a:rPr lang="pt-BR" sz="3600" dirty="0" err="1">
                <a:solidFill>
                  <a:schemeClr val="tx1"/>
                </a:solidFill>
              </a:rPr>
              <a:t>gewonnen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hat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13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3. </a:t>
            </a:r>
            <a:r>
              <a:rPr lang="pt-BR" sz="3600" dirty="0" err="1">
                <a:solidFill>
                  <a:schemeClr val="tx1"/>
                </a:solidFill>
              </a:rPr>
              <a:t>Präpositionalobjektsatz</a:t>
            </a:r>
            <a:endParaRPr lang="pt-BR" sz="36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Er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freut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sich</a:t>
            </a:r>
            <a:r>
              <a:rPr lang="pt-BR" sz="3600" dirty="0">
                <a:solidFill>
                  <a:schemeClr val="tx1"/>
                </a:solidFill>
              </a:rPr>
              <a:t>, </a:t>
            </a:r>
            <a:r>
              <a:rPr lang="pt-BR" sz="3600" dirty="0" err="1">
                <a:solidFill>
                  <a:schemeClr val="tx1"/>
                </a:solidFill>
              </a:rPr>
              <a:t>dass</a:t>
            </a:r>
            <a:r>
              <a:rPr lang="pt-BR" sz="3600" dirty="0">
                <a:solidFill>
                  <a:schemeClr val="tx1"/>
                </a:solidFill>
              </a:rPr>
              <a:t> sie </a:t>
            </a:r>
            <a:r>
              <a:rPr lang="pt-BR" sz="3600" dirty="0" err="1">
                <a:solidFill>
                  <a:schemeClr val="tx1"/>
                </a:solidFill>
              </a:rPr>
              <a:t>gewonnen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hat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12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4. </a:t>
            </a:r>
            <a:r>
              <a:rPr lang="pt-BR" sz="3600" dirty="0" err="1">
                <a:solidFill>
                  <a:schemeClr val="tx1"/>
                </a:solidFill>
              </a:rPr>
              <a:t>Genitivobjektsatz</a:t>
            </a:r>
            <a:endParaRPr lang="pt-BR" sz="3600" dirty="0">
              <a:solidFill>
                <a:schemeClr val="tx1"/>
              </a:solidFill>
            </a:endParaRPr>
          </a:p>
          <a:p>
            <a:pPr algn="l"/>
            <a:r>
              <a:rPr lang="pt-BR" sz="3600" dirty="0">
                <a:solidFill>
                  <a:schemeClr val="tx1"/>
                </a:solidFill>
              </a:rPr>
              <a:t>	</a:t>
            </a:r>
            <a:r>
              <a:rPr lang="pt-BR" sz="3600" dirty="0" err="1">
                <a:solidFill>
                  <a:schemeClr val="tx1"/>
                </a:solidFill>
              </a:rPr>
              <a:t>Er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vergewissert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sich</a:t>
            </a:r>
            <a:r>
              <a:rPr lang="pt-BR" sz="3600" dirty="0">
                <a:solidFill>
                  <a:schemeClr val="tx1"/>
                </a:solidFill>
              </a:rPr>
              <a:t>, </a:t>
            </a:r>
            <a:r>
              <a:rPr lang="pt-BR" sz="3600" dirty="0" err="1">
                <a:solidFill>
                  <a:schemeClr val="tx1"/>
                </a:solidFill>
              </a:rPr>
              <a:t>dass</a:t>
            </a:r>
            <a:r>
              <a:rPr lang="pt-BR" sz="3600" dirty="0">
                <a:solidFill>
                  <a:schemeClr val="tx1"/>
                </a:solidFill>
              </a:rPr>
              <a:t> sie </a:t>
            </a:r>
            <a:r>
              <a:rPr lang="pt-BR" sz="3600" dirty="0" err="1">
                <a:solidFill>
                  <a:schemeClr val="tx1"/>
                </a:solidFill>
              </a:rPr>
              <a:t>gewonnen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hat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 dirty="0">
                <a:solidFill>
                  <a:prstClr val="white"/>
                </a:solidFill>
              </a:rPr>
              <a:t>Einteilung der Nebensätze</a:t>
            </a:r>
            <a:br>
              <a:rPr lang="de-DE" sz="4000" dirty="0">
                <a:solidFill>
                  <a:prstClr val="white"/>
                </a:solidFill>
              </a:rPr>
            </a:br>
            <a:r>
              <a:rPr lang="de-DE" sz="32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7524" y="1431081"/>
            <a:ext cx="8568952" cy="5328592"/>
          </a:xfrm>
        </p:spPr>
        <p:txBody>
          <a:bodyPr>
            <a:normAutofit/>
          </a:bodyPr>
          <a:lstStyle/>
          <a:p>
            <a:pPr algn="l"/>
            <a:r>
              <a:rPr lang="pt-BR" sz="3100" dirty="0" err="1">
                <a:solidFill>
                  <a:schemeClr val="tx1"/>
                </a:solidFill>
              </a:rPr>
              <a:t>Nebensatz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mit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Satzgliedfunktion</a:t>
            </a:r>
            <a:r>
              <a:rPr lang="pt-BR" sz="3100" dirty="0">
                <a:solidFill>
                  <a:schemeClr val="tx1"/>
                </a:solidFill>
              </a:rPr>
              <a:t> (</a:t>
            </a:r>
            <a:r>
              <a:rPr lang="pt-BR" sz="3100" dirty="0" err="1">
                <a:solidFill>
                  <a:schemeClr val="tx1"/>
                </a:solidFill>
              </a:rPr>
              <a:t>Gliedsatz</a:t>
            </a:r>
            <a:r>
              <a:rPr lang="pt-BR" sz="31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pt-BR" sz="3100" dirty="0">
              <a:solidFill>
                <a:schemeClr val="tx1"/>
              </a:solidFill>
            </a:endParaRP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5. </a:t>
            </a:r>
            <a:r>
              <a:rPr lang="pt-BR" sz="3100" dirty="0" err="1">
                <a:solidFill>
                  <a:schemeClr val="tx1"/>
                </a:solidFill>
              </a:rPr>
              <a:t>Dativobjektsatz</a:t>
            </a:r>
            <a:r>
              <a:rPr lang="pt-BR" sz="3100" dirty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	Sie </a:t>
            </a:r>
            <a:r>
              <a:rPr lang="pt-BR" sz="3100" dirty="0" err="1">
                <a:solidFill>
                  <a:schemeClr val="tx1"/>
                </a:solidFill>
              </a:rPr>
              <a:t>hilft</a:t>
            </a:r>
            <a:r>
              <a:rPr lang="pt-BR" sz="3100" dirty="0">
                <a:solidFill>
                  <a:schemeClr val="tx1"/>
                </a:solidFill>
              </a:rPr>
              <a:t>, </a:t>
            </a:r>
            <a:r>
              <a:rPr lang="pt-BR" sz="3100" dirty="0" err="1">
                <a:solidFill>
                  <a:schemeClr val="tx1"/>
                </a:solidFill>
              </a:rPr>
              <a:t>wem</a:t>
            </a:r>
            <a:r>
              <a:rPr lang="pt-BR" sz="3100" dirty="0">
                <a:solidFill>
                  <a:schemeClr val="tx1"/>
                </a:solidFill>
              </a:rPr>
              <a:t> sie </a:t>
            </a:r>
            <a:r>
              <a:rPr lang="pt-BR" sz="3100" dirty="0" err="1">
                <a:solidFill>
                  <a:schemeClr val="tx1"/>
                </a:solidFill>
              </a:rPr>
              <a:t>will</a:t>
            </a:r>
            <a:r>
              <a:rPr lang="pt-BR" sz="31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6. </a:t>
            </a:r>
            <a:r>
              <a:rPr lang="pt-BR" sz="3100" dirty="0" err="1">
                <a:solidFill>
                  <a:schemeClr val="tx1"/>
                </a:solidFill>
              </a:rPr>
              <a:t>Prädikativsatz</a:t>
            </a:r>
            <a:endParaRPr lang="pt-BR" sz="3100" dirty="0">
              <a:solidFill>
                <a:schemeClr val="tx1"/>
              </a:solidFill>
            </a:endParaRP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	Sie </a:t>
            </a:r>
            <a:r>
              <a:rPr lang="pt-BR" sz="3100" dirty="0" err="1">
                <a:solidFill>
                  <a:schemeClr val="tx1"/>
                </a:solidFill>
              </a:rPr>
              <a:t>bleibt</a:t>
            </a:r>
            <a:r>
              <a:rPr lang="pt-BR" sz="3100" dirty="0">
                <a:solidFill>
                  <a:schemeClr val="tx1"/>
                </a:solidFill>
              </a:rPr>
              <a:t>, </a:t>
            </a:r>
            <a:r>
              <a:rPr lang="pt-BR" sz="3100" dirty="0" err="1">
                <a:solidFill>
                  <a:schemeClr val="tx1"/>
                </a:solidFill>
              </a:rPr>
              <a:t>wie</a:t>
            </a:r>
            <a:r>
              <a:rPr lang="pt-BR" sz="3100" dirty="0">
                <a:solidFill>
                  <a:schemeClr val="tx1"/>
                </a:solidFill>
              </a:rPr>
              <a:t> sie </a:t>
            </a:r>
            <a:r>
              <a:rPr lang="pt-BR" sz="3100" dirty="0" err="1">
                <a:solidFill>
                  <a:schemeClr val="tx1"/>
                </a:solidFill>
              </a:rPr>
              <a:t>ist</a:t>
            </a:r>
            <a:r>
              <a:rPr lang="pt-BR" sz="31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7. </a:t>
            </a:r>
            <a:r>
              <a:rPr lang="pt-BR" sz="3100" dirty="0" err="1">
                <a:solidFill>
                  <a:schemeClr val="tx1"/>
                </a:solidFill>
              </a:rPr>
              <a:t>Adverbialsatz</a:t>
            </a:r>
            <a:endParaRPr lang="pt-BR" sz="3100" dirty="0">
              <a:solidFill>
                <a:schemeClr val="tx1"/>
              </a:solidFill>
            </a:endParaRPr>
          </a:p>
          <a:p>
            <a:pPr algn="l"/>
            <a:r>
              <a:rPr lang="pt-BR" sz="3100" dirty="0">
                <a:solidFill>
                  <a:schemeClr val="tx1"/>
                </a:solidFill>
              </a:rPr>
              <a:t>	Sie </a:t>
            </a:r>
            <a:r>
              <a:rPr lang="pt-BR" sz="3100" dirty="0" err="1">
                <a:solidFill>
                  <a:schemeClr val="tx1"/>
                </a:solidFill>
              </a:rPr>
              <a:t>hat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sich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gefreut</a:t>
            </a:r>
            <a:r>
              <a:rPr lang="pt-BR" sz="3100" dirty="0">
                <a:solidFill>
                  <a:schemeClr val="tx1"/>
                </a:solidFill>
              </a:rPr>
              <a:t>, </a:t>
            </a:r>
            <a:r>
              <a:rPr lang="pt-BR" sz="3100" dirty="0" err="1">
                <a:solidFill>
                  <a:schemeClr val="tx1"/>
                </a:solidFill>
              </a:rPr>
              <a:t>weil</a:t>
            </a:r>
            <a:r>
              <a:rPr lang="pt-BR" sz="3100" dirty="0">
                <a:solidFill>
                  <a:schemeClr val="tx1"/>
                </a:solidFill>
              </a:rPr>
              <a:t> sie </a:t>
            </a:r>
            <a:r>
              <a:rPr lang="pt-BR" sz="3100" dirty="0" err="1">
                <a:solidFill>
                  <a:schemeClr val="tx1"/>
                </a:solidFill>
              </a:rPr>
              <a:t>gewonnen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hat</a:t>
            </a:r>
            <a:r>
              <a:rPr lang="pt-BR" sz="3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5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prstClr val="white"/>
                </a:solidFill>
              </a:rPr>
              <a:t>Einteilung der Nebensätze</a:t>
            </a:r>
            <a:br>
              <a:rPr lang="de-DE" dirty="0">
                <a:solidFill>
                  <a:prstClr val="white"/>
                </a:solidFill>
              </a:rPr>
            </a:br>
            <a:r>
              <a:rPr lang="de-DE" sz="36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3AFCA9-97F7-4FA9-856D-4890F970E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51401" r="8263" b="7017"/>
          <a:stretch/>
        </p:blipFill>
        <p:spPr>
          <a:xfrm>
            <a:off x="-109200" y="2507828"/>
            <a:ext cx="9253200" cy="2922464"/>
          </a:xfrm>
          <a:prstGeom prst="rect">
            <a:avLst/>
          </a:prstGeom>
        </p:spPr>
      </p:pic>
      <p:sp>
        <p:nvSpPr>
          <p:cNvPr id="6" name="Seta para cima 5"/>
          <p:cNvSpPr/>
          <p:nvPr/>
        </p:nvSpPr>
        <p:spPr>
          <a:xfrm>
            <a:off x="4067944" y="4509120"/>
            <a:ext cx="216024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>
                <a:solidFill>
                  <a:prstClr val="white"/>
                </a:solidFill>
              </a:rPr>
              <a:t>Einteilung der Nebensätze</a:t>
            </a:r>
            <a:br>
              <a:rPr lang="de-DE" sz="4000">
                <a:solidFill>
                  <a:prstClr val="white"/>
                </a:solidFill>
              </a:rPr>
            </a:br>
            <a:r>
              <a:rPr lang="de-DE" sz="3200">
                <a:solidFill>
                  <a:prstClr val="white"/>
                </a:solidFill>
              </a:rPr>
              <a:t>Nach funktionalen Kriterien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2484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Nebensatz als Teil eines Satzglieds (Attributsatz)</a:t>
            </a:r>
          </a:p>
          <a:p>
            <a:pPr algn="l"/>
            <a:endParaRPr lang="de-DE" sz="11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Attributsätze beziehen sich meist auf ein </a:t>
            </a:r>
            <a:r>
              <a:rPr lang="de-DE" sz="3600" b="1" dirty="0">
                <a:solidFill>
                  <a:schemeClr val="tx1"/>
                </a:solidFill>
              </a:rPr>
              <a:t>Nomen</a:t>
            </a:r>
            <a:r>
              <a:rPr lang="de-DE" sz="3600" dirty="0">
                <a:solidFill>
                  <a:schemeClr val="tx1"/>
                </a:solidFill>
              </a:rPr>
              <a:t> und spezifizieren dieses näher. Attributsätze können nur zusammen mit ihrem </a:t>
            </a:r>
            <a:r>
              <a:rPr lang="de-DE" sz="3600" b="1" dirty="0">
                <a:solidFill>
                  <a:schemeClr val="tx1"/>
                </a:solidFill>
              </a:rPr>
              <a:t>Bezugselement</a:t>
            </a:r>
            <a:r>
              <a:rPr lang="de-DE" sz="3600" dirty="0">
                <a:solidFill>
                  <a:schemeClr val="tx1"/>
                </a:solidFill>
              </a:rPr>
              <a:t> im Vorfeld stehen.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Die Frage, </a:t>
            </a:r>
            <a:r>
              <a:rPr lang="de-DE" sz="3600" b="1" dirty="0">
                <a:solidFill>
                  <a:schemeClr val="tx1"/>
                </a:solidFill>
              </a:rPr>
              <a:t>die</a:t>
            </a:r>
            <a:r>
              <a:rPr lang="de-DE" sz="3600" dirty="0">
                <a:solidFill>
                  <a:schemeClr val="tx1"/>
                </a:solidFill>
              </a:rPr>
              <a:t> er gestellt hat, ist interessant.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*Die er gestellt hat, ist interessant die Frage.</a:t>
            </a:r>
          </a:p>
          <a:p>
            <a:pPr algn="l"/>
            <a:endParaRPr lang="de-DE" sz="360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E9CFD1E-E27E-40A4-B63F-BBFA82650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51401" r="8263" b="7017"/>
          <a:stretch/>
        </p:blipFill>
        <p:spPr>
          <a:xfrm>
            <a:off x="-109200" y="2507828"/>
            <a:ext cx="9253200" cy="29224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 dirty="0">
                <a:solidFill>
                  <a:prstClr val="white"/>
                </a:solidFill>
              </a:rPr>
              <a:t>Einteilung der Nebensätze</a:t>
            </a:r>
            <a:br>
              <a:rPr lang="de-DE" sz="4000" dirty="0">
                <a:solidFill>
                  <a:prstClr val="white"/>
                </a:solidFill>
              </a:rPr>
            </a:br>
            <a:r>
              <a:rPr lang="de-DE" sz="32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6" name="Seta para cima 5"/>
          <p:cNvSpPr/>
          <p:nvPr/>
        </p:nvSpPr>
        <p:spPr>
          <a:xfrm>
            <a:off x="7308304" y="4797152"/>
            <a:ext cx="216024" cy="3600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 dirty="0">
                <a:solidFill>
                  <a:prstClr val="white"/>
                </a:solidFill>
              </a:rPr>
              <a:t>Einteilung der Nebensätze</a:t>
            </a:r>
            <a:br>
              <a:rPr lang="de-DE" sz="4000" dirty="0">
                <a:solidFill>
                  <a:prstClr val="white"/>
                </a:solidFill>
              </a:rPr>
            </a:br>
            <a:r>
              <a:rPr lang="de-DE" sz="32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/>
          </a:bodyPr>
          <a:lstStyle/>
          <a:p>
            <a:pPr algn="l"/>
            <a:r>
              <a:rPr lang="pt-BR" sz="3100" dirty="0" err="1">
                <a:solidFill>
                  <a:schemeClr val="tx1"/>
                </a:solidFill>
              </a:rPr>
              <a:t>Nebensatz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ohne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syntaktische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Funktion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im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übergeordneten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Satz</a:t>
            </a:r>
            <a:r>
              <a:rPr lang="pt-BR" sz="3100" dirty="0">
                <a:solidFill>
                  <a:schemeClr val="tx1"/>
                </a:solidFill>
              </a:rPr>
              <a:t> (</a:t>
            </a:r>
            <a:r>
              <a:rPr lang="pt-BR" sz="3100" dirty="0" err="1">
                <a:solidFill>
                  <a:schemeClr val="tx1"/>
                </a:solidFill>
              </a:rPr>
              <a:t>weiterführender</a:t>
            </a:r>
            <a:r>
              <a:rPr lang="pt-BR" sz="3100" dirty="0">
                <a:solidFill>
                  <a:schemeClr val="tx1"/>
                </a:solidFill>
              </a:rPr>
              <a:t> </a:t>
            </a:r>
            <a:r>
              <a:rPr lang="pt-BR" sz="3100" dirty="0" err="1">
                <a:solidFill>
                  <a:schemeClr val="tx1"/>
                </a:solidFill>
              </a:rPr>
              <a:t>Nebensatz</a:t>
            </a:r>
            <a:r>
              <a:rPr lang="pt-BR" sz="3100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pt-BR" sz="1100" dirty="0">
              <a:solidFill>
                <a:schemeClr val="tx1"/>
              </a:solidFill>
            </a:endParaRPr>
          </a:p>
          <a:p>
            <a:pPr algn="l"/>
            <a:r>
              <a:rPr lang="pt-BR" dirty="0" err="1">
                <a:solidFill>
                  <a:schemeClr val="tx1"/>
                </a:solidFill>
              </a:rPr>
              <a:t>Weiterführende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Nebensätze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nicht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erfragbar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pronominalisierbar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Sie </a:t>
            </a:r>
            <a:r>
              <a:rPr lang="pt-BR" dirty="0" err="1">
                <a:solidFill>
                  <a:schemeClr val="tx1"/>
                </a:solidFill>
              </a:rPr>
              <a:t>sind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i.d.R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nachgestellt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können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im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Vorfeld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stehen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1100" dirty="0">
              <a:solidFill>
                <a:schemeClr val="tx1"/>
              </a:solidFill>
            </a:endParaRPr>
          </a:p>
          <a:p>
            <a:pPr algn="l"/>
            <a:r>
              <a:rPr lang="pt-BR" sz="2800" dirty="0">
                <a:solidFill>
                  <a:schemeClr val="tx1"/>
                </a:solidFill>
              </a:rPr>
              <a:t>	Sie </a:t>
            </a:r>
            <a:r>
              <a:rPr lang="pt-BR" sz="2800" dirty="0" err="1">
                <a:solidFill>
                  <a:schemeClr val="tx1"/>
                </a:solidFill>
              </a:rPr>
              <a:t>geht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gern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zur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Schule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r>
              <a:rPr lang="pt-BR" sz="2800" dirty="0" err="1">
                <a:solidFill>
                  <a:schemeClr val="tx1"/>
                </a:solidFill>
              </a:rPr>
              <a:t>was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übrigens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kein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Wunder</a:t>
            </a:r>
            <a:r>
              <a:rPr lang="pt-BR" sz="2800" dirty="0">
                <a:solidFill>
                  <a:schemeClr val="tx1"/>
                </a:solidFill>
              </a:rPr>
              <a:t> 	</a:t>
            </a:r>
            <a:r>
              <a:rPr lang="pt-BR" sz="2800" dirty="0" err="1">
                <a:solidFill>
                  <a:schemeClr val="tx1"/>
                </a:solidFill>
              </a:rPr>
              <a:t>ist</a:t>
            </a:r>
            <a:r>
              <a:rPr lang="pt-BR" sz="2800" dirty="0">
                <a:solidFill>
                  <a:schemeClr val="tx1"/>
                </a:solidFill>
              </a:rPr>
              <a:t>.</a:t>
            </a:r>
            <a:endParaRPr lang="pt-B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 dirty="0">
                <a:solidFill>
                  <a:prstClr val="white"/>
                </a:solidFill>
              </a:rPr>
              <a:t>Einteilung der Nebensätze</a:t>
            </a:r>
            <a:br>
              <a:rPr lang="de-DE" sz="4000" dirty="0">
                <a:solidFill>
                  <a:prstClr val="white"/>
                </a:solidFill>
              </a:rPr>
            </a:br>
            <a:r>
              <a:rPr lang="de-DE" sz="32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/>
          </a:bodyPr>
          <a:lstStyle/>
          <a:p>
            <a:pPr algn="l"/>
            <a:r>
              <a:rPr lang="pt-BR" sz="2800" dirty="0" err="1">
                <a:solidFill>
                  <a:schemeClr val="tx1"/>
                </a:solidFill>
              </a:rPr>
              <a:t>Wie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kann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man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überhaupt</a:t>
            </a:r>
            <a:r>
              <a:rPr lang="pt-BR" sz="2800" dirty="0">
                <a:solidFill>
                  <a:schemeClr val="tx1"/>
                </a:solidFill>
              </a:rPr>
              <a:t> die </a:t>
            </a:r>
            <a:r>
              <a:rPr lang="pt-BR" sz="2800" dirty="0" err="1">
                <a:solidFill>
                  <a:schemeClr val="tx1"/>
                </a:solidFill>
              </a:rPr>
              <a:t>Funktion</a:t>
            </a:r>
            <a:r>
              <a:rPr lang="pt-BR" sz="2800" dirty="0">
                <a:solidFill>
                  <a:schemeClr val="tx1"/>
                </a:solidFill>
              </a:rPr>
              <a:t> der </a:t>
            </a:r>
            <a:r>
              <a:rPr lang="pt-BR" sz="2800" dirty="0" err="1">
                <a:solidFill>
                  <a:schemeClr val="tx1"/>
                </a:solidFill>
              </a:rPr>
              <a:t>Sätze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err="1">
                <a:solidFill>
                  <a:schemeClr val="tx1"/>
                </a:solidFill>
              </a:rPr>
              <a:t>erkennen</a:t>
            </a:r>
            <a:r>
              <a:rPr lang="pt-BR" sz="2800" dirty="0">
                <a:solidFill>
                  <a:schemeClr val="tx1"/>
                </a:solidFill>
              </a:rPr>
              <a:t>?</a:t>
            </a:r>
            <a:endParaRPr lang="pt-BR" sz="900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	Hans </a:t>
            </a:r>
            <a:r>
              <a:rPr lang="pt-BR" dirty="0" err="1">
                <a:solidFill>
                  <a:schemeClr val="tx1"/>
                </a:solidFill>
              </a:rPr>
              <a:t>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Oskar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sind</a:t>
            </a:r>
            <a:r>
              <a:rPr lang="pt-BR" dirty="0">
                <a:solidFill>
                  <a:schemeClr val="tx1"/>
                </a:solidFill>
              </a:rPr>
              <a:t>/*</a:t>
            </a:r>
            <a:r>
              <a:rPr lang="pt-BR" dirty="0" err="1">
                <a:solidFill>
                  <a:schemeClr val="tx1"/>
                </a:solidFill>
              </a:rPr>
              <a:t>ist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nett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sz="900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sie </a:t>
            </a:r>
            <a:r>
              <a:rPr lang="pt-BR" dirty="0" err="1">
                <a:solidFill>
                  <a:schemeClr val="tx1"/>
                </a:solidFill>
              </a:rPr>
              <a:t>gut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vorlesen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kann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sie 	</a:t>
            </a:r>
            <a:r>
              <a:rPr lang="pt-BR" dirty="0" err="1">
                <a:solidFill>
                  <a:schemeClr val="tx1"/>
                </a:solidFill>
              </a:rPr>
              <a:t>selbst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Gedichte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schreibt</a:t>
            </a:r>
            <a:r>
              <a:rPr lang="pt-BR" dirty="0">
                <a:solidFill>
                  <a:schemeClr val="tx1"/>
                </a:solidFill>
              </a:rPr>
              <a:t>, 	</a:t>
            </a:r>
            <a:r>
              <a:rPr lang="pt-BR" dirty="0" err="1">
                <a:solidFill>
                  <a:schemeClr val="tx1"/>
                </a:solidFill>
              </a:rPr>
              <a:t>beeindruckt</a:t>
            </a:r>
            <a:r>
              <a:rPr lang="pt-BR" dirty="0">
                <a:solidFill>
                  <a:schemeClr val="tx1"/>
                </a:solidFill>
              </a:rPr>
              <a:t>/*</a:t>
            </a:r>
            <a:r>
              <a:rPr lang="pt-BR" dirty="0" err="1">
                <a:solidFill>
                  <a:schemeClr val="tx1"/>
                </a:solidFill>
              </a:rPr>
              <a:t>beeindrucken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ihn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Die </a:t>
            </a:r>
            <a:r>
              <a:rPr lang="pt-BR" dirty="0" err="1">
                <a:solidFill>
                  <a:schemeClr val="tx1"/>
                </a:solidFill>
              </a:rPr>
              <a:t>morphologische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Relation</a:t>
            </a:r>
            <a:r>
              <a:rPr lang="pt-BR" dirty="0">
                <a:solidFill>
                  <a:schemeClr val="tx1"/>
                </a:solidFill>
              </a:rPr>
              <a:t> “</a:t>
            </a:r>
            <a:r>
              <a:rPr lang="pt-BR" dirty="0" err="1">
                <a:solidFill>
                  <a:schemeClr val="tx1"/>
                </a:solidFill>
              </a:rPr>
              <a:t>Kongruenz</a:t>
            </a:r>
            <a:r>
              <a:rPr lang="pt-BR" dirty="0">
                <a:solidFill>
                  <a:schemeClr val="tx1"/>
                </a:solidFill>
              </a:rPr>
              <a:t>” </a:t>
            </a:r>
            <a:r>
              <a:rPr lang="pt-BR" dirty="0" err="1">
                <a:solidFill>
                  <a:schemeClr val="tx1"/>
                </a:solidFill>
              </a:rPr>
              <a:t>steht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nicht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zur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Verfügung</a:t>
            </a:r>
            <a:r>
              <a:rPr lang="pt-BR" dirty="0">
                <a:solidFill>
                  <a:schemeClr val="tx1"/>
                </a:solidFill>
              </a:rPr>
              <a:t>, um </a:t>
            </a:r>
            <a:r>
              <a:rPr lang="pt-BR" dirty="0" err="1">
                <a:solidFill>
                  <a:schemeClr val="tx1"/>
                </a:solidFill>
              </a:rPr>
              <a:t>den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Satz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als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Subjektsatz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zu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identifizieren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02791"/>
            <a:ext cx="7772400" cy="1470025"/>
          </a:xfrm>
        </p:spPr>
        <p:txBody>
          <a:bodyPr/>
          <a:lstStyle/>
          <a:p>
            <a:r>
              <a:rPr lang="de-DE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064896" cy="39604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Nebengeordnet:			Parataxe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000">
              <a:solidFill>
                <a:schemeClr val="tx1"/>
              </a:solidFill>
            </a:endParaRPr>
          </a:p>
          <a:p>
            <a:pPr lvl="1" algn="l"/>
            <a:r>
              <a:rPr lang="de-DE">
                <a:solidFill>
                  <a:schemeClr val="tx1"/>
                </a:solidFill>
              </a:rPr>
              <a:t>Eva liest und Frieda schläft.</a:t>
            </a:r>
          </a:p>
          <a:p>
            <a:pPr lvl="1" algn="l"/>
            <a:endParaRPr lang="de-DE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Untergeordnet (subordiniert):	Hypotaxe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1000">
              <a:solidFill>
                <a:schemeClr val="tx1"/>
              </a:solidFill>
            </a:endParaRPr>
          </a:p>
          <a:p>
            <a:pPr lvl="1" algn="l"/>
            <a:r>
              <a:rPr lang="de-DE">
                <a:solidFill>
                  <a:schemeClr val="tx1"/>
                </a:solidFill>
              </a:rPr>
              <a:t>Eva liest, weil Frieda schläft.</a:t>
            </a:r>
          </a:p>
        </p:txBody>
      </p:sp>
    </p:spTree>
    <p:extLst>
      <p:ext uri="{BB962C8B-B14F-4D97-AF65-F5344CB8AC3E}">
        <p14:creationId xmlns:p14="http://schemas.microsoft.com/office/powerpoint/2010/main" val="4618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>
                <a:solidFill>
                  <a:prstClr val="white"/>
                </a:solidFill>
              </a:rPr>
              <a:t>Einteilung der Nebensätze</a:t>
            </a:r>
            <a:br>
              <a:rPr lang="de-DE" sz="4000">
                <a:solidFill>
                  <a:prstClr val="white"/>
                </a:solidFill>
              </a:rPr>
            </a:br>
            <a:r>
              <a:rPr lang="de-DE" sz="3200">
                <a:solidFill>
                  <a:prstClr val="white"/>
                </a:solidFill>
              </a:rPr>
              <a:t>Nach funktionalen Kriterien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de-DE" sz="4000">
                <a:solidFill>
                  <a:schemeClr val="tx1"/>
                </a:solidFill>
              </a:rPr>
              <a:t>Kann die syntaktische Funktion eines Nebensatzes anhand des Kasus identifiziert werden?</a:t>
            </a:r>
          </a:p>
          <a:p>
            <a:pPr algn="l"/>
            <a:endParaRPr lang="de-DE" sz="1100">
              <a:solidFill>
                <a:schemeClr val="tx1"/>
              </a:solidFill>
            </a:endParaRPr>
          </a:p>
          <a:p>
            <a:pPr algn="l"/>
            <a:r>
              <a:rPr lang="de-DE" sz="3600">
                <a:solidFill>
                  <a:schemeClr val="tx1"/>
                </a:solidFill>
              </a:rPr>
              <a:t>	</a:t>
            </a:r>
            <a:r>
              <a:rPr lang="de-DE" sz="3600" b="1">
                <a:solidFill>
                  <a:schemeClr val="tx1"/>
                </a:solidFill>
              </a:rPr>
              <a:t>Dass</a:t>
            </a:r>
            <a:r>
              <a:rPr lang="de-DE" sz="3600">
                <a:solidFill>
                  <a:schemeClr val="tx1"/>
                </a:solidFill>
              </a:rPr>
              <a:t> sie gewonnen hat, freut ihn.</a:t>
            </a:r>
          </a:p>
          <a:p>
            <a:pPr algn="l"/>
            <a:endParaRPr lang="de-DE" sz="1100">
              <a:solidFill>
                <a:schemeClr val="tx1"/>
              </a:solidFill>
            </a:endParaRPr>
          </a:p>
          <a:p>
            <a:pPr algn="l"/>
            <a:r>
              <a:rPr lang="de-DE" sz="3600">
                <a:solidFill>
                  <a:schemeClr val="tx1"/>
                </a:solidFill>
              </a:rPr>
              <a:t>	Er sagt, </a:t>
            </a:r>
            <a:r>
              <a:rPr lang="de-DE" sz="3600" b="1">
                <a:solidFill>
                  <a:schemeClr val="tx1"/>
                </a:solidFill>
              </a:rPr>
              <a:t>dass</a:t>
            </a:r>
            <a:r>
              <a:rPr lang="de-DE" sz="3600">
                <a:solidFill>
                  <a:schemeClr val="tx1"/>
                </a:solidFill>
              </a:rPr>
              <a:t> sie gewonnen hat.</a:t>
            </a:r>
          </a:p>
          <a:p>
            <a:pPr algn="l"/>
            <a:endParaRPr lang="de-DE" sz="1300">
              <a:solidFill>
                <a:schemeClr val="tx1"/>
              </a:solidFill>
            </a:endParaRPr>
          </a:p>
          <a:p>
            <a:pPr algn="l"/>
            <a:r>
              <a:rPr lang="de-DE" sz="3600">
                <a:solidFill>
                  <a:schemeClr val="tx1"/>
                </a:solidFill>
              </a:rPr>
              <a:t>	Er freut sich, </a:t>
            </a:r>
            <a:r>
              <a:rPr lang="de-DE" sz="3600" b="1">
                <a:solidFill>
                  <a:schemeClr val="tx1"/>
                </a:solidFill>
              </a:rPr>
              <a:t>dass</a:t>
            </a:r>
            <a:r>
              <a:rPr lang="de-DE" sz="3600">
                <a:solidFill>
                  <a:schemeClr val="tx1"/>
                </a:solidFill>
              </a:rPr>
              <a:t> sie gewonnen hat.</a:t>
            </a:r>
          </a:p>
          <a:p>
            <a:pPr algn="l"/>
            <a:endParaRPr lang="de-DE" sz="1300">
              <a:solidFill>
                <a:schemeClr val="tx1"/>
              </a:solidFill>
            </a:endParaRPr>
          </a:p>
          <a:p>
            <a:pPr algn="l"/>
            <a:r>
              <a:rPr lang="de-DE" sz="3600">
                <a:solidFill>
                  <a:schemeClr val="tx1"/>
                </a:solidFill>
              </a:rPr>
              <a:t>	Sie hat sich so sehr angestrengt, </a:t>
            </a:r>
            <a:r>
              <a:rPr lang="de-DE" sz="3600" b="1">
                <a:solidFill>
                  <a:schemeClr val="tx1"/>
                </a:solidFill>
              </a:rPr>
              <a:t>dass</a:t>
            </a:r>
            <a:r>
              <a:rPr lang="de-DE" sz="3600">
                <a:solidFill>
                  <a:schemeClr val="tx1"/>
                </a:solidFill>
              </a:rPr>
              <a:t> sie 	gewonnen hat.</a:t>
            </a:r>
          </a:p>
          <a:p>
            <a:pPr algn="l"/>
            <a:endParaRPr lang="de-DE" sz="1100">
              <a:solidFill>
                <a:schemeClr val="tx1"/>
              </a:solidFill>
            </a:endParaRPr>
          </a:p>
          <a:p>
            <a:pPr algn="l"/>
            <a:r>
              <a:rPr lang="de-DE" sz="3600">
                <a:solidFill>
                  <a:schemeClr val="tx1"/>
                </a:solidFill>
              </a:rPr>
              <a:t>Die </a:t>
            </a:r>
            <a:r>
              <a:rPr lang="de-DE" sz="3600" i="1">
                <a:solidFill>
                  <a:schemeClr val="tx1"/>
                </a:solidFill>
              </a:rPr>
              <a:t>dass</a:t>
            </a:r>
            <a:r>
              <a:rPr lang="de-DE" sz="3600">
                <a:solidFill>
                  <a:schemeClr val="tx1"/>
                </a:solidFill>
              </a:rPr>
              <a:t>-Sätze können nicht durch die Morphologie, sondern müssen insbesondere durch die Valenz des übergeordneten Verbs erschlossen werden.</a:t>
            </a:r>
            <a:endParaRPr 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>
                <a:solidFill>
                  <a:prstClr val="white"/>
                </a:solidFill>
              </a:rPr>
              <a:t>Einteilung der Nebensätze</a:t>
            </a:r>
            <a:br>
              <a:rPr lang="de-DE" sz="4000">
                <a:solidFill>
                  <a:prstClr val="white"/>
                </a:solidFill>
              </a:rPr>
            </a:br>
            <a:r>
              <a:rPr lang="de-DE" sz="3200">
                <a:solidFill>
                  <a:prstClr val="white"/>
                </a:solidFill>
              </a:rPr>
              <a:t>Nach funktionalen Kriterien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5040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Die syntaktische Funktion der eingebetteten Sätze wird deutlich, wenn sie durch eine NP, PP, oder </a:t>
            </a:r>
            <a:r>
              <a:rPr lang="de-DE" sz="4000" dirty="0" err="1">
                <a:solidFill>
                  <a:schemeClr val="tx1"/>
                </a:solidFill>
              </a:rPr>
              <a:t>AdvP</a:t>
            </a:r>
            <a:r>
              <a:rPr lang="de-DE" sz="4000" dirty="0">
                <a:solidFill>
                  <a:schemeClr val="tx1"/>
                </a:solidFill>
              </a:rPr>
              <a:t> substituiert werden, oder wenn ein Korrelat hinzutritt.</a:t>
            </a:r>
          </a:p>
          <a:p>
            <a:pPr algn="l"/>
            <a:endParaRPr lang="de-DE" sz="11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Dass sie gewonnen hat, freut ihn.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Es freut ihn.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Es freut ihn, dass sie gewonnen hat.</a:t>
            </a:r>
          </a:p>
          <a:p>
            <a:pPr algn="l"/>
            <a:endParaRPr lang="de-DE" sz="11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Er sagt, dass sie gewonnen hat.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Er sagt es.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Er sagt es, dass sie gewonnen hat</a:t>
            </a:r>
          </a:p>
          <a:p>
            <a:pPr algn="l"/>
            <a:endParaRPr lang="de-DE" sz="1300" dirty="0">
              <a:solidFill>
                <a:schemeClr val="tx1"/>
              </a:solidFill>
            </a:endParaRP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Er freut sich, dass sie gewonnen hat.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Sie freut sich darüber</a:t>
            </a:r>
          </a:p>
          <a:p>
            <a:pPr algn="l"/>
            <a:r>
              <a:rPr lang="de-DE" sz="3600" dirty="0">
                <a:solidFill>
                  <a:schemeClr val="tx1"/>
                </a:solidFill>
              </a:rPr>
              <a:t>	Sie freut sich darüber, dass sie gewonnen hat.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54001"/>
          </a:xfrm>
        </p:spPr>
        <p:txBody>
          <a:bodyPr/>
          <a:lstStyle/>
          <a:p>
            <a:r>
              <a:rPr lang="de-DE" sz="4000" dirty="0">
                <a:solidFill>
                  <a:prstClr val="white"/>
                </a:solidFill>
              </a:rPr>
              <a:t>Einteilung der Nebensätze</a:t>
            </a:r>
            <a:br>
              <a:rPr lang="de-DE" sz="4000" dirty="0">
                <a:solidFill>
                  <a:prstClr val="white"/>
                </a:solidFill>
              </a:rPr>
            </a:br>
            <a:r>
              <a:rPr lang="de-DE" sz="3200" dirty="0">
                <a:solidFill>
                  <a:prstClr val="white"/>
                </a:solidFill>
              </a:rPr>
              <a:t>Nach funktionalen Kriterien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4464496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tx1"/>
                </a:solidFill>
              </a:rPr>
              <a:t>Das </a:t>
            </a:r>
            <a:r>
              <a:rPr lang="pt-BR" dirty="0" err="1">
                <a:solidFill>
                  <a:schemeClr val="tx1"/>
                </a:solidFill>
              </a:rPr>
              <a:t>den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Verbendsatz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einleitende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Wort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gibt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ebenfalls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Hinweis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auf</a:t>
            </a:r>
            <a:r>
              <a:rPr lang="pt-BR" dirty="0">
                <a:solidFill>
                  <a:schemeClr val="tx1"/>
                </a:solidFill>
              </a:rPr>
              <a:t> die </a:t>
            </a:r>
            <a:r>
              <a:rPr lang="pt-BR" dirty="0" err="1">
                <a:solidFill>
                  <a:schemeClr val="tx1"/>
                </a:solidFill>
              </a:rPr>
              <a:t>Funktion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des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Nebensatzes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pt-BR" i="1" dirty="0" err="1">
                <a:solidFill>
                  <a:schemeClr val="tx1"/>
                </a:solidFill>
              </a:rPr>
              <a:t>Dass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und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ob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leiten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i.d.R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einen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Komplementsatz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andere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Konjunktionen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wie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z.B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i="1" dirty="0" err="1">
                <a:solidFill>
                  <a:schemeClr val="tx1"/>
                </a:solidFill>
              </a:rPr>
              <a:t>obwohl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oder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während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einen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Adverbialsatz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CF26C-B7A8-4D6B-9B5E-9C97579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Vielen</a:t>
            </a:r>
            <a:r>
              <a:rPr lang="pt-BR" dirty="0"/>
              <a:t> </a:t>
            </a:r>
            <a:r>
              <a:rPr lang="pt-BR" dirty="0" err="1"/>
              <a:t>Dank</a:t>
            </a:r>
            <a:r>
              <a:rPr lang="pt-BR" dirty="0"/>
              <a:t>!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83429-A226-47E8-9EE9-EA7B87EA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err="1"/>
              <a:t>Fragen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62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4536504"/>
          </a:xfrm>
        </p:spPr>
        <p:txBody>
          <a:bodyPr>
            <a:normAutofit/>
          </a:bodyPr>
          <a:lstStyle/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42D251-9656-4A7A-A42A-4CA3F4A7D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2" t="50000" r="27950" b="17785"/>
          <a:stretch/>
        </p:blipFill>
        <p:spPr>
          <a:xfrm>
            <a:off x="0" y="2150553"/>
            <a:ext cx="9144000" cy="2628904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2051720" y="1929285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 dirty="0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680520"/>
          </a:xfrm>
        </p:spPr>
        <p:txBody>
          <a:bodyPr>
            <a:normAutofit/>
          </a:bodyPr>
          <a:lstStyle/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Parataxe (Satzreihung): 	gleichrangige Sätze 						sind verbunden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Syndetisch:</a:t>
            </a: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	Eva weint und/oder/aber/denn Frieda lacht.</a:t>
            </a: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	Eva weint, trotzdem/deshalb lacht Frieda.</a:t>
            </a:r>
          </a:p>
          <a:p>
            <a:pPr lvl="1" algn="l"/>
            <a:endParaRPr lang="de-DE" sz="11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Asyndetisch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Eva weint, Frieda lacht.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4536504"/>
          </a:xfrm>
        </p:spPr>
        <p:txBody>
          <a:bodyPr>
            <a:normAutofit/>
          </a:bodyPr>
          <a:lstStyle/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  <a:p>
            <a:pPr algn="l"/>
            <a:endParaRPr lang="de-DE" sz="100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BC6AA5B-FDE0-4C1E-A1DA-3E12A5CE3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2" t="50000" r="27950" b="17785"/>
          <a:stretch/>
        </p:blipFill>
        <p:spPr>
          <a:xfrm>
            <a:off x="0" y="2150553"/>
            <a:ext cx="9144000" cy="2628904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>
            <a:off x="6228184" y="18448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680520"/>
          </a:xfrm>
        </p:spPr>
        <p:txBody>
          <a:bodyPr>
            <a:normAutofit/>
          </a:bodyPr>
          <a:lstStyle/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Hypotaxe (Satzgefüge): 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	Ein Teilsatz ist dem anderen untergeordnet 	(subordiniert)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Übergeordneter Teilsatz: i.d.R. ein Hauptsatz</a:t>
            </a:r>
          </a:p>
          <a:p>
            <a:pPr lvl="1" algn="l"/>
            <a:r>
              <a:rPr lang="de-DE" dirty="0">
                <a:solidFill>
                  <a:schemeClr val="tx1"/>
                </a:solidFill>
              </a:rPr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Untergeordneter Teilsatz: Nebensatz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de-DE"/>
              <a:t>Aufbau komplexer Sätze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 fontScale="92500" lnSpcReduction="10000"/>
          </a:bodyPr>
          <a:lstStyle/>
          <a:p>
            <a:pPr algn="l"/>
            <a:endParaRPr lang="de-DE" sz="1000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Beispiele für hypotaktische Verknüpfungen:</a:t>
            </a:r>
          </a:p>
          <a:p>
            <a:pPr algn="l"/>
            <a:endParaRPr lang="de-DE" sz="1200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Er weiß, dass sie kommt.</a:t>
            </a:r>
          </a:p>
          <a:p>
            <a:pPr algn="l"/>
            <a:r>
              <a:rPr lang="de-DE" i="1" dirty="0">
                <a:solidFill>
                  <a:schemeClr val="tx1"/>
                </a:solidFill>
              </a:rPr>
              <a:t>	dass</a:t>
            </a:r>
            <a:r>
              <a:rPr lang="de-DE" dirty="0">
                <a:solidFill>
                  <a:schemeClr val="tx1"/>
                </a:solidFill>
              </a:rPr>
              <a:t>-Satz: Akkusativobjekt des Verbs </a:t>
            </a:r>
            <a:r>
              <a:rPr lang="de-DE" i="1" dirty="0">
                <a:solidFill>
                  <a:schemeClr val="tx1"/>
                </a:solidFill>
              </a:rPr>
              <a:t>wissen</a:t>
            </a:r>
          </a:p>
          <a:p>
            <a:pPr algn="l"/>
            <a:endParaRPr lang="de-DE" sz="1200" i="1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Sie schläft, obwohl es erst 8 Uhr ist.</a:t>
            </a:r>
          </a:p>
          <a:p>
            <a:pPr algn="l"/>
            <a:r>
              <a:rPr lang="de-DE" i="1" dirty="0">
                <a:solidFill>
                  <a:schemeClr val="tx1"/>
                </a:solidFill>
              </a:rPr>
              <a:t>	obwohl</a:t>
            </a:r>
            <a:r>
              <a:rPr lang="de-DE" dirty="0">
                <a:solidFill>
                  <a:schemeClr val="tx1"/>
                </a:solidFill>
              </a:rPr>
              <a:t>-Satz: in der Funktion eines </a:t>
            </a:r>
            <a:r>
              <a:rPr lang="de-DE" dirty="0" err="1">
                <a:solidFill>
                  <a:schemeClr val="tx1"/>
                </a:solidFill>
              </a:rPr>
              <a:t>Adverbials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de-DE" sz="1200" dirty="0">
              <a:solidFill>
                <a:schemeClr val="tx1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Die Studentin, die neben ihr sitzt, ist wirklich eingeschlafen.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	Ein Relativsatz (Attributsatz), der sich auf das 	Bezugselement </a:t>
            </a:r>
            <a:r>
              <a:rPr lang="de-DE" i="1" dirty="0">
                <a:solidFill>
                  <a:schemeClr val="tx1"/>
                </a:solidFill>
              </a:rPr>
              <a:t>die Studentin</a:t>
            </a:r>
            <a:r>
              <a:rPr lang="de-DE" dirty="0">
                <a:solidFill>
                  <a:schemeClr val="tx1"/>
                </a:solidFill>
              </a:rPr>
              <a:t> bezieht.</a:t>
            </a:r>
          </a:p>
          <a:p>
            <a:pPr algn="l"/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pt-BR" dirty="0" err="1"/>
              <a:t>Komplexe</a:t>
            </a:r>
            <a:r>
              <a:rPr lang="pt-BR" dirty="0"/>
              <a:t> </a:t>
            </a:r>
            <a:r>
              <a:rPr lang="pt-BR" dirty="0" err="1"/>
              <a:t>Sätze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4536504"/>
          </a:xfrm>
        </p:spPr>
        <p:txBody>
          <a:bodyPr>
            <a:normAutofit/>
          </a:bodyPr>
          <a:lstStyle/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endParaRPr lang="pt-BR" sz="1000" dirty="0">
              <a:solidFill>
                <a:schemeClr val="tx1"/>
              </a:solidFill>
            </a:endParaRPr>
          </a:p>
          <a:p>
            <a:pPr algn="l"/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23BB9D-2AF6-4F25-85A4-4DA58F0AA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2" t="50000" r="27950" b="17785"/>
          <a:stretch/>
        </p:blipFill>
        <p:spPr>
          <a:xfrm>
            <a:off x="0" y="2150553"/>
            <a:ext cx="9144000" cy="2628904"/>
          </a:xfrm>
          <a:prstGeom prst="rect">
            <a:avLst/>
          </a:prstGeom>
        </p:spPr>
      </p:pic>
      <p:sp>
        <p:nvSpPr>
          <p:cNvPr id="5" name="Seta para cima 4"/>
          <p:cNvSpPr/>
          <p:nvPr/>
        </p:nvSpPr>
        <p:spPr>
          <a:xfrm>
            <a:off x="5724128" y="4221088"/>
            <a:ext cx="432048" cy="72008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9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Apresentação na tela (4:3)</PresentationFormat>
  <Paragraphs>210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do Office</vt:lpstr>
      <vt:lpstr>Komplexe Sätze*</vt:lpstr>
      <vt:lpstr>Apresentação do PowerPoint</vt:lpstr>
      <vt:lpstr>Aufbau komplexer Sätze</vt:lpstr>
      <vt:lpstr>Aufbau komplexer Sätze</vt:lpstr>
      <vt:lpstr>Aufbau komplexer Sätze</vt:lpstr>
      <vt:lpstr>Aufbau komplexer Sätze</vt:lpstr>
      <vt:lpstr>Aufbau komplexer Sätze</vt:lpstr>
      <vt:lpstr>Aufbau komplexer Sätze</vt:lpstr>
      <vt:lpstr>Komplexe Sätze</vt:lpstr>
      <vt:lpstr>Aufbau komplexer Sätze</vt:lpstr>
      <vt:lpstr>Einteilung der Nebensätze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formalen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Einteilung der Nebensätze Nach funktionalen Kriterien</vt:lpstr>
      <vt:lpstr>Vielen Dank!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Maria Helena Voorsluys Battaglia</cp:lastModifiedBy>
  <cp:revision>68</cp:revision>
  <dcterms:created xsi:type="dcterms:W3CDTF">2017-06-02T19:17:13Z</dcterms:created>
  <dcterms:modified xsi:type="dcterms:W3CDTF">2017-06-14T01:44:11Z</dcterms:modified>
</cp:coreProperties>
</file>