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305" r:id="rId24"/>
    <p:sldId id="307" r:id="rId25"/>
    <p:sldId id="308" r:id="rId26"/>
    <p:sldId id="309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09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0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28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92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649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0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9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2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95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14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9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65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32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02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09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96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0D94-CD20-4715-B56E-4DF305C71AF7}" type="datetimeFigureOut">
              <a:rPr lang="pt-BR" smtClean="0"/>
              <a:t>24/09/2017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0648B8-FA09-4EC4-99FE-833429405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3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da.gov.br/sitemd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9268" y="2404534"/>
            <a:ext cx="9104811" cy="1646302"/>
          </a:xfrm>
        </p:spPr>
        <p:txBody>
          <a:bodyPr/>
          <a:lstStyle/>
          <a:p>
            <a:pPr algn="ctr"/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Emergência da agricultura familiar no Brasil (Medeiros) e concepções divergentes em torno da agricultura familiar (</a:t>
            </a:r>
            <a:r>
              <a:rPr lang="pt-BR" sz="3600" b="1" dirty="0" err="1"/>
              <a:t>Moruzzi</a:t>
            </a:r>
            <a:r>
              <a:rPr lang="pt-BR" sz="3600" b="1" dirty="0"/>
              <a:t> Marques)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612543"/>
            <a:ext cx="7766936" cy="782422"/>
          </a:xfrm>
        </p:spPr>
        <p:txBody>
          <a:bodyPr>
            <a:normAutofit/>
          </a:bodyPr>
          <a:lstStyle/>
          <a:p>
            <a:r>
              <a:rPr lang="pt-BR" b="1" dirty="0" smtClean="0"/>
              <a:t>ECO-5024: Agricultura</a:t>
            </a:r>
            <a:r>
              <a:rPr lang="pt-BR" b="1" dirty="0"/>
              <a:t>, Sociedade e Natureza</a:t>
            </a:r>
            <a:endParaRPr lang="pt-BR" dirty="0"/>
          </a:p>
          <a:p>
            <a:r>
              <a:rPr lang="pt-BR" b="1" dirty="0" smtClean="0"/>
              <a:t>Roberta Moraes </a:t>
            </a:r>
            <a:r>
              <a:rPr lang="pt-BR" b="1" dirty="0" err="1" smtClean="0"/>
              <a:t>Curan</a:t>
            </a:r>
            <a:endParaRPr lang="pt-BR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44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pt-BR" dirty="0" smtClean="0"/>
              <a:t>MST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60400"/>
            <a:ext cx="8596668" cy="3880773"/>
          </a:xfrm>
        </p:spPr>
        <p:txBody>
          <a:bodyPr>
            <a:noAutofit/>
          </a:bodyPr>
          <a:lstStyle/>
          <a:p>
            <a:r>
              <a:rPr lang="pt-BR" sz="2000" dirty="0" smtClean="0"/>
              <a:t>Origem do MST:</a:t>
            </a:r>
          </a:p>
          <a:p>
            <a:pPr lvl="1"/>
            <a:r>
              <a:rPr lang="pt-BR" sz="2000" dirty="0" smtClean="0"/>
              <a:t>Expropriação de pequenos produtores (região sul);</a:t>
            </a:r>
          </a:p>
          <a:p>
            <a:pPr lvl="1"/>
            <a:r>
              <a:rPr lang="pt-BR" sz="2000" dirty="0" smtClean="0"/>
              <a:t>Trabalho da Igreja (Pastoral da Terra);</a:t>
            </a:r>
          </a:p>
          <a:p>
            <a:pPr lvl="1"/>
            <a:r>
              <a:rPr lang="pt-BR" sz="2000" dirty="0" smtClean="0"/>
              <a:t>Críticas à forma como era conduzido o sindicalismo rural;</a:t>
            </a:r>
          </a:p>
          <a:p>
            <a:pPr lvl="1"/>
            <a:r>
              <a:rPr lang="pt-BR" sz="2000" dirty="0" smtClean="0"/>
              <a:t>Demanda por Reforma agrária. </a:t>
            </a:r>
          </a:p>
          <a:p>
            <a:r>
              <a:rPr lang="pt-BR" sz="2000" dirty="0" smtClean="0"/>
              <a:t>As ocupações feitas pelo MST passaram a fazer maior pressão no Estado, chamando a atenção da opinião pública. </a:t>
            </a:r>
          </a:p>
          <a:p>
            <a:r>
              <a:rPr lang="pt-BR" sz="2000" dirty="0" smtClean="0"/>
              <a:t>Estas ocupações passaram a ser portanto a principal forma </a:t>
            </a:r>
            <a:r>
              <a:rPr lang="pt-BR" sz="2000" dirty="0" smtClean="0"/>
              <a:t>de luta pela </a:t>
            </a:r>
            <a:r>
              <a:rPr lang="pt-BR" sz="2000" dirty="0" smtClean="0"/>
              <a:t>reforma agrária e da criação de uma identidade política. </a:t>
            </a:r>
          </a:p>
          <a:p>
            <a:r>
              <a:rPr lang="pt-BR" sz="2000" dirty="0" smtClean="0"/>
              <a:t>Baseados em favorecer famílias inteiras;</a:t>
            </a:r>
          </a:p>
          <a:p>
            <a:r>
              <a:rPr lang="pt-BR" sz="2000" dirty="0" smtClean="0"/>
              <a:t>Sem processo de filiação ou associação formal. </a:t>
            </a:r>
          </a:p>
          <a:p>
            <a:r>
              <a:rPr lang="pt-BR" sz="2000" dirty="0" smtClean="0"/>
              <a:t>Trabalho do MST (anos 80/90): </a:t>
            </a:r>
          </a:p>
          <a:p>
            <a:pPr lvl="1"/>
            <a:r>
              <a:rPr lang="pt-BR" sz="2000" dirty="0" smtClean="0"/>
              <a:t>Mobilizações e ocupações;</a:t>
            </a:r>
          </a:p>
          <a:p>
            <a:pPr lvl="1"/>
            <a:r>
              <a:rPr lang="pt-BR" sz="2000" dirty="0" smtClean="0"/>
              <a:t>Trabalho Cotidiano e molecular de fortalecimento dos assentamentos. </a:t>
            </a:r>
          </a:p>
          <a:p>
            <a:pPr marL="457200" lvl="1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724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90326"/>
            <a:ext cx="8596668" cy="3880773"/>
          </a:xfrm>
        </p:spPr>
        <p:txBody>
          <a:bodyPr/>
          <a:lstStyle/>
          <a:p>
            <a:r>
              <a:rPr lang="pt-BR" sz="2000" dirty="0" smtClean="0"/>
              <a:t>Devido ao sucesso das primeiras </a:t>
            </a:r>
            <a:r>
              <a:rPr lang="pt-BR" sz="2000" dirty="0" smtClean="0"/>
              <a:t>ações do MST </a:t>
            </a:r>
            <a:r>
              <a:rPr lang="pt-BR" sz="2000" dirty="0" smtClean="0"/>
              <a:t>– aumento da área de abrangência para todo o território nacional. </a:t>
            </a:r>
          </a:p>
          <a:p>
            <a:r>
              <a:rPr lang="pt-BR" sz="2000" dirty="0" smtClean="0"/>
              <a:t>A CUT passou a ater mais influência na CONTAG e também passou a incentivar as ocupações de terra. Ainda que tenha sido em menor escala, foi importante para o reconhecimento deste tipo de prática como sendo efetiva.</a:t>
            </a:r>
          </a:p>
          <a:p>
            <a:r>
              <a:rPr lang="pt-BR" sz="2000" dirty="0" smtClean="0"/>
              <a:t>Gritos da Terra (mobilizações anuais do movimento sindical) passam a entregar às autoridades federais listas de propriedades consideradas improdutivas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2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Assentamentos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069"/>
            <a:ext cx="8596668" cy="3880773"/>
          </a:xfrm>
        </p:spPr>
        <p:txBody>
          <a:bodyPr>
            <a:noAutofit/>
          </a:bodyPr>
          <a:lstStyle/>
          <a:p>
            <a:r>
              <a:rPr lang="pt-BR" sz="2000" dirty="0" smtClean="0"/>
              <a:t>Aumento significativo no número de assentados (ainda que haja divergência nos dados). </a:t>
            </a:r>
          </a:p>
          <a:p>
            <a:r>
              <a:rPr lang="pt-BR" sz="2000" dirty="0" smtClean="0"/>
              <a:t>Assentamentos com falta de Infra estrutura, de assistência técnica e apoio à produção. </a:t>
            </a:r>
          </a:p>
          <a:p>
            <a:r>
              <a:rPr lang="pt-BR" sz="2000" dirty="0" smtClean="0"/>
              <a:t>Assentamentos são também espaços de produção, sociabilidade e intervenção política. </a:t>
            </a:r>
          </a:p>
          <a:p>
            <a:r>
              <a:rPr lang="pt-BR" sz="2000" dirty="0" smtClean="0"/>
              <a:t>Estes assentamentos geram muitas vezes alterações nas relações de poder local (proprietários de terra, governos, prioridades dos assentados). </a:t>
            </a:r>
          </a:p>
          <a:p>
            <a:r>
              <a:rPr lang="pt-BR" sz="2000" dirty="0" smtClean="0"/>
              <a:t>Aumento das demandas como saúde, educação, transporte. Estes serviços passam a ser ‘competidos” pelas populações locais. </a:t>
            </a:r>
          </a:p>
          <a:p>
            <a:r>
              <a:rPr lang="pt-BR" sz="2000" dirty="0" smtClean="0"/>
              <a:t>Promovem adaptações do processo produtivo local: diversificação agrícola, novos produtos, tecnologias e atividades, mudança no comércio local, geração de impostos, movimentação bancária.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00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Agricultores familiares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57085"/>
            <a:ext cx="8850714" cy="491686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Anos 90: aumento da importância dos “pequenos produtores” e declínio da importância dos assalariados. </a:t>
            </a:r>
          </a:p>
          <a:p>
            <a:r>
              <a:rPr lang="pt-BR" dirty="0" smtClean="0"/>
              <a:t>1998 – “Projeto alternativo de desenvolvimento rural com base na agricultura familiar” – Projeto CUT/CONTAG. </a:t>
            </a:r>
          </a:p>
          <a:p>
            <a:r>
              <a:rPr lang="pt-BR" dirty="0" smtClean="0"/>
              <a:t>Aumento do debate sobre a importância econômica e social da agricultura familiar.</a:t>
            </a:r>
          </a:p>
          <a:p>
            <a:r>
              <a:rPr lang="pt-BR" dirty="0" smtClean="0"/>
              <a:t>A agricultura familiar toma cena do que antes era chamado do pequeno produtor rural e, passa a ser tema central de políticas públicas para o campo. </a:t>
            </a:r>
          </a:p>
          <a:p>
            <a:r>
              <a:rPr lang="pt-BR" dirty="0" smtClean="0"/>
              <a:t>Valorização de aspectos ambientais, alternativas de comercialização, novas formas de produção associada, questões de gênero. </a:t>
            </a:r>
          </a:p>
          <a:p>
            <a:r>
              <a:rPr lang="pt-BR" dirty="0" smtClean="0"/>
              <a:t>Mobilizações nacionais de trabalhadores em busca de apoio do Estado e da sociedade para as demandas – surgimento do Programa Nacional de Apoio à Agricultura Familiar (PRONAF), aume</a:t>
            </a:r>
            <a:r>
              <a:rPr lang="pt-BR" dirty="0"/>
              <a:t>nto de recursos para o Procera (Programa Especial de Crédito para Reforma Agrária</a:t>
            </a:r>
            <a:r>
              <a:rPr lang="pt-BR" dirty="0" smtClean="0"/>
              <a:t>).</a:t>
            </a:r>
          </a:p>
          <a:p>
            <a:r>
              <a:rPr lang="pt-BR" dirty="0" smtClean="0"/>
              <a:t>Convergência entre demandas dos “sem terra” e dos “agricultores familiares”.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79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Estado, reforma agrária e agricultura familiar.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Mudanças na maneira como a reforma agrária é vista dentro das instituições estatais. </a:t>
            </a:r>
          </a:p>
          <a:p>
            <a:r>
              <a:rPr lang="pt-BR" dirty="0" smtClean="0"/>
              <a:t>Anos 90: sair da ideia da reforma agrária apenas como desapropriações e assentamentos e passar a incorporar visões mais gerais do campo. </a:t>
            </a:r>
          </a:p>
          <a:p>
            <a:r>
              <a:rPr lang="pt-BR" dirty="0" smtClean="0"/>
              <a:t>O Estado autorizou que as entidades representativas de trabalhadores indicassem terras para desapropriação. </a:t>
            </a:r>
          </a:p>
          <a:p>
            <a:r>
              <a:rPr lang="pt-BR" dirty="0" smtClean="0"/>
              <a:t>1995/1996: surgimento do PRONAF e extinção do PROCERA.</a:t>
            </a:r>
          </a:p>
          <a:p>
            <a:r>
              <a:rPr lang="pt-BR" dirty="0" smtClean="0"/>
              <a:t>À época do artigo ainda existia o Ministério do Desenvolvimento Agrário, que abrigava as funções do antigo Ministério Extraordinário de Assuntos Fundiários e questões da agricultura familiar. Em 2016 o MDA foi extinto. E as atividades foram transferidas </a:t>
            </a:r>
            <a:r>
              <a:rPr lang="pt-BR" dirty="0"/>
              <a:t>para a Casa Civil.</a:t>
            </a:r>
          </a:p>
        </p:txBody>
      </p:sp>
    </p:spTree>
    <p:extLst>
      <p:ext uri="{BB962C8B-B14F-4D97-AF65-F5344CB8AC3E}">
        <p14:creationId xmlns:p14="http://schemas.microsoft.com/office/powerpoint/2010/main" val="11930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200" dirty="0"/>
              <a:t>MORUZZI MARQUES, Paulo Eduardo (2003), “Concepções em disputa na formulação das políticas públicas de apoio à agricultura familiar: uma releitura sobre a criação do PRONAF” </a:t>
            </a:r>
            <a:r>
              <a:rPr lang="pt-BR" sz="2200" i="1" dirty="0"/>
              <a:t>Raízes</a:t>
            </a:r>
            <a:r>
              <a:rPr lang="pt-BR" sz="2200" dirty="0"/>
              <a:t>, vol. 22, n° 2, Campina Grande: </a:t>
            </a:r>
            <a:r>
              <a:rPr lang="pt-BR" sz="2200" dirty="0" smtClean="0"/>
              <a:t>UFCG</a:t>
            </a:r>
            <a:r>
              <a:rPr lang="pt-BR" sz="2200" dirty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Analisar os diferentes posicionamentos sobre as formas familiares de produção agrícola, no período entre o surgimento do PRONAF (1995) e a metade do segundo mandato do Fernando Henrique Cardoso (2000).</a:t>
            </a:r>
          </a:p>
          <a:p>
            <a:r>
              <a:rPr lang="pt-BR" dirty="0" smtClean="0"/>
              <a:t>Diferentes ideias e perspectivas acerca da construção do PRONAF:</a:t>
            </a:r>
          </a:p>
          <a:p>
            <a:pPr lvl="1"/>
            <a:r>
              <a:rPr lang="pt-BR" dirty="0" smtClean="0"/>
              <a:t>FAO/INCRA</a:t>
            </a:r>
          </a:p>
          <a:p>
            <a:pPr lvl="1"/>
            <a:r>
              <a:rPr lang="pt-BR" dirty="0" smtClean="0"/>
              <a:t>Hughes </a:t>
            </a:r>
            <a:r>
              <a:rPr lang="pt-BR" dirty="0" err="1" smtClean="0"/>
              <a:t>Lamarche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564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FAO/INCRA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pt-BR" dirty="0" smtClean="0"/>
              <a:t>Focou </a:t>
            </a:r>
            <a:r>
              <a:rPr lang="pt-BR" dirty="0"/>
              <a:t>no regime de trabalho e o modo de gestão das unidades agrícolas de produção.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/>
              <a:t>2000 apresentaram uma nova abordagem em que o principal critério analisado era as relações sociais de produção e, a análise do tamanho da área e do valor de produção foi minimizada. </a:t>
            </a:r>
            <a:endParaRPr lang="pt-BR" dirty="0" smtClean="0"/>
          </a:p>
          <a:p>
            <a:r>
              <a:rPr lang="pt-BR" dirty="0" smtClean="0"/>
              <a:t>Nova tipologia para a agricultura familiar brasileira:</a:t>
            </a:r>
          </a:p>
          <a:p>
            <a:pPr lvl="1"/>
            <a:r>
              <a:rPr lang="pt-BR" dirty="0" smtClean="0"/>
              <a:t>Capitalizados (grupo A);</a:t>
            </a:r>
          </a:p>
          <a:p>
            <a:pPr lvl="1"/>
            <a:r>
              <a:rPr lang="pt-BR" dirty="0" smtClean="0"/>
              <a:t>Em via de capitalização (grupo B);</a:t>
            </a:r>
          </a:p>
          <a:p>
            <a:pPr lvl="1"/>
            <a:r>
              <a:rPr lang="pt-BR" dirty="0" smtClean="0"/>
              <a:t>Em via de descapitalização (grupo C);</a:t>
            </a:r>
          </a:p>
          <a:p>
            <a:pPr lvl="1"/>
            <a:r>
              <a:rPr lang="pt-BR" dirty="0" smtClean="0"/>
              <a:t>Descapitalizados (grupo D). 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522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Hughes </a:t>
            </a:r>
            <a:r>
              <a:rPr lang="pt-BR" dirty="0" err="1" smtClean="0"/>
              <a:t>Lamarche</a:t>
            </a:r>
            <a:r>
              <a:rPr lang="pt-BR" dirty="0" smtClean="0"/>
              <a:t> (2003)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as análises toma em conta os graus de relação com o mercado. </a:t>
            </a:r>
          </a:p>
          <a:p>
            <a:r>
              <a:rPr lang="pt-BR" dirty="0" smtClean="0"/>
              <a:t>Identifica dois modelos:</a:t>
            </a:r>
          </a:p>
          <a:p>
            <a:pPr lvl="1"/>
            <a:r>
              <a:rPr lang="pt-BR" dirty="0" smtClean="0"/>
              <a:t>Original: traços clássicos do camponês; baseado no trabalho familiar; relações entre necessidades e consumo e a organização produtiva é muito forte. </a:t>
            </a:r>
          </a:p>
          <a:p>
            <a:pPr lvl="1"/>
            <a:r>
              <a:rPr lang="pt-BR" dirty="0" smtClean="0"/>
              <a:t>Ideal: total integração à economia de mercado.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76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PRONAF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O nascimento do Programa nasce baseado em duas concepções opostas em termos do tipo de agricultura familiar a ser privilegiado. </a:t>
            </a:r>
          </a:p>
          <a:p>
            <a:pPr lvl="1"/>
            <a:r>
              <a:rPr lang="pt-BR" sz="2000" dirty="0" smtClean="0"/>
              <a:t>Corrente 1 - Objetivos sociais</a:t>
            </a:r>
          </a:p>
          <a:p>
            <a:pPr lvl="1"/>
            <a:r>
              <a:rPr lang="pt-BR" sz="2000" dirty="0" smtClean="0"/>
              <a:t>Corrente 2 – Objetivos econômicos</a:t>
            </a:r>
          </a:p>
          <a:p>
            <a:r>
              <a:rPr lang="pt-BR" sz="2000" dirty="0" smtClean="0"/>
              <a:t>Além disso o texto apresenta duas outras correntes que participam deste debate:</a:t>
            </a:r>
          </a:p>
          <a:p>
            <a:pPr lvl="1"/>
            <a:r>
              <a:rPr lang="pt-BR" sz="2000" dirty="0" smtClean="0"/>
              <a:t>Pensamento Conservador</a:t>
            </a:r>
          </a:p>
          <a:p>
            <a:pPr lvl="1"/>
            <a:r>
              <a:rPr lang="pt-BR" sz="2000" dirty="0" smtClean="0"/>
              <a:t>Pensamento cético</a:t>
            </a:r>
            <a:endParaRPr lang="pt-BR" sz="2000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683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</a:t>
            </a:r>
            <a:r>
              <a:rPr lang="pt-BR" dirty="0" smtClean="0"/>
              <a:t>ensamento Conservador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64201"/>
            <a:ext cx="8596668" cy="3880773"/>
          </a:xfrm>
        </p:spPr>
        <p:txBody>
          <a:bodyPr>
            <a:noAutofit/>
          </a:bodyPr>
          <a:lstStyle/>
          <a:p>
            <a:r>
              <a:rPr lang="pt-BR" sz="2000" dirty="0" smtClean="0"/>
              <a:t>Modernização conservadora da agricultura brasileira.</a:t>
            </a:r>
          </a:p>
          <a:p>
            <a:r>
              <a:rPr lang="pt-BR" sz="2000" dirty="0" smtClean="0"/>
              <a:t>Núcleo duro das determinações da política agrícola e agrária do país. </a:t>
            </a:r>
          </a:p>
          <a:p>
            <a:r>
              <a:rPr lang="pt-BR" sz="2000" dirty="0" smtClean="0"/>
              <a:t>Privilegiam interesse dos grandes proprietários, do </a:t>
            </a:r>
            <a:r>
              <a:rPr lang="pt-BR" sz="2000" dirty="0" err="1" smtClean="0"/>
              <a:t>pólo</a:t>
            </a:r>
            <a:r>
              <a:rPr lang="pt-BR" sz="2000" dirty="0" smtClean="0"/>
              <a:t> industrial dos complexos </a:t>
            </a:r>
            <a:r>
              <a:rPr lang="pt-BR" sz="2000" dirty="0" err="1" smtClean="0"/>
              <a:t>agro-industriais</a:t>
            </a:r>
            <a:r>
              <a:rPr lang="pt-BR" sz="2000" dirty="0" smtClean="0"/>
              <a:t> e a órbita financeira da agricultura. </a:t>
            </a:r>
          </a:p>
          <a:p>
            <a:r>
              <a:rPr lang="pt-BR" sz="2000" dirty="0" smtClean="0"/>
              <a:t>Consideram que a Confederação Nacional da Agricultura (CNA) pode representar os interesses dos pequenos agricultores, que possuem as mesmas demandas dos grandes empreendedores rurais. </a:t>
            </a:r>
          </a:p>
          <a:p>
            <a:r>
              <a:rPr lang="pt-BR" sz="2000" dirty="0" smtClean="0"/>
              <a:t>Ou seja, negam o conflito entre estas diferentes demandas e posicionamentos. </a:t>
            </a:r>
          </a:p>
          <a:p>
            <a:r>
              <a:rPr lang="pt-BR" sz="2000" dirty="0" smtClean="0"/>
              <a:t>Despolitização do debate. </a:t>
            </a:r>
          </a:p>
          <a:p>
            <a:r>
              <a:rPr lang="pt-BR" sz="2000" dirty="0" smtClean="0"/>
              <a:t>Prefere-se reforçar uma agricultura economicamente viável do que a reforma agrária.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0746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Textos estudados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MEDEIROS</a:t>
            </a:r>
            <a:r>
              <a:rPr lang="pt-BR" dirty="0"/>
              <a:t>, </a:t>
            </a:r>
            <a:r>
              <a:rPr lang="pt-BR" dirty="0" err="1"/>
              <a:t>Leonilde</a:t>
            </a:r>
            <a:r>
              <a:rPr lang="pt-BR" dirty="0"/>
              <a:t> S. de (2002), </a:t>
            </a:r>
            <a:r>
              <a:rPr lang="pt-BR" dirty="0" smtClean="0"/>
              <a:t>“’Sem Terra’, ‘assentados’ e ‘agricultores familiares’: considerações sobre conflitos sociais e a organização dos trabalhadores brasileiros”. IN: GIARRACCA, Norma, Una </a:t>
            </a:r>
            <a:r>
              <a:rPr lang="pt-BR" dirty="0" err="1" smtClean="0"/>
              <a:t>nueva</a:t>
            </a:r>
            <a:r>
              <a:rPr lang="pt-BR" dirty="0" smtClean="0"/>
              <a:t> ruralidade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America</a:t>
            </a:r>
            <a:r>
              <a:rPr lang="pt-BR" dirty="0" smtClean="0"/>
              <a:t> Latina? Buenos Ires: </a:t>
            </a:r>
            <a:r>
              <a:rPr lang="pt-BR" dirty="0" err="1" smtClean="0"/>
              <a:t>Clacso</a:t>
            </a:r>
            <a:r>
              <a:rPr lang="pt-BR" dirty="0" smtClean="0"/>
              <a:t>, p. 103-128. </a:t>
            </a:r>
          </a:p>
          <a:p>
            <a:r>
              <a:rPr lang="pt-BR" dirty="0"/>
              <a:t>MORUZZI MARQUES, Paulo Eduardo (2003), “Concepções em disputa na formulação das políticas públicas de apoio à agricultura familiar: uma releitura sobre a criação do PRONAF” </a:t>
            </a:r>
            <a:r>
              <a:rPr lang="pt-BR" i="1" dirty="0"/>
              <a:t>Raízes</a:t>
            </a:r>
            <a:r>
              <a:rPr lang="pt-BR" dirty="0"/>
              <a:t>, vol. 22, n° 2, Campina Grande: </a:t>
            </a:r>
            <a:r>
              <a:rPr lang="pt-BR" dirty="0" smtClean="0"/>
              <a:t>UFCG. </a:t>
            </a:r>
            <a:endParaRPr lang="pt-BR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193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Pensamento Cético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Ação política gira em torno da desconstrução e reconstrução das representações do mundo. Ou seja produção de simbolismos que permitem a conservação ou a transformação da sociedade. </a:t>
            </a:r>
          </a:p>
          <a:p>
            <a:r>
              <a:rPr lang="pt-BR" dirty="0" smtClean="0"/>
              <a:t>Radicalização do MST: intuito de modificar as normas do sistema uma vez que são muito desfavoráveis ao grupo social dos sem terra e assentados. </a:t>
            </a:r>
          </a:p>
          <a:p>
            <a:r>
              <a:rPr lang="pt-BR" dirty="0" smtClean="0"/>
              <a:t>Reforma agrária indispensável para um novo projeto de sociedade no Brasil. </a:t>
            </a:r>
          </a:p>
          <a:p>
            <a:r>
              <a:rPr lang="pt-BR" dirty="0" smtClean="0"/>
              <a:t>Não participação do MST nos conselhos do PRONAF se dava ao fato de que esta participação legitimaria uma política adversa à reforma agrária.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95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PRONAF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29069"/>
            <a:ext cx="8596668" cy="3880773"/>
          </a:xfrm>
        </p:spPr>
        <p:txBody>
          <a:bodyPr>
            <a:noAutofit/>
          </a:bodyPr>
          <a:lstStyle/>
          <a:p>
            <a:r>
              <a:rPr lang="pt-BR" dirty="0" smtClean="0"/>
              <a:t>Crédito diferenciado aos agricultores familiares. </a:t>
            </a:r>
          </a:p>
          <a:p>
            <a:r>
              <a:rPr lang="pt-BR" dirty="0" smtClean="0"/>
              <a:t>Privilégio de objetivos econômicos (início do programa). </a:t>
            </a:r>
          </a:p>
          <a:p>
            <a:r>
              <a:rPr lang="pt-BR" dirty="0" smtClean="0"/>
              <a:t>Favorecimento de agricultores familiares mais capitalizados.</a:t>
            </a:r>
          </a:p>
          <a:p>
            <a:r>
              <a:rPr lang="pt-BR" dirty="0" smtClean="0"/>
              <a:t>Ricardo </a:t>
            </a:r>
            <a:r>
              <a:rPr lang="pt-BR" dirty="0" err="1" smtClean="0"/>
              <a:t>Abramovay</a:t>
            </a:r>
            <a:r>
              <a:rPr lang="pt-BR" dirty="0" smtClean="0"/>
              <a:t> e José Eli da Veiga: insistem nas potencialidades da agricultura familiar em dinamizar a economia. </a:t>
            </a:r>
          </a:p>
          <a:p>
            <a:r>
              <a:rPr lang="pt-BR" dirty="0" smtClean="0"/>
              <a:t>Uma vez que o sistema financeiro não é acessível aos agricultores marginalizados acreditava-se que encorajando agricultores mais capitalizados , estes reivindicaria por um outro modelo de desenvolvimento. </a:t>
            </a:r>
          </a:p>
          <a:p>
            <a:r>
              <a:rPr lang="pt-BR" dirty="0" smtClean="0"/>
              <a:t>De fato a equipe idealizadora do Programa previa que a agricultura familiar marginalizada seria beneficiada principalmente pelas intervenções do PRONAF </a:t>
            </a:r>
            <a:r>
              <a:rPr lang="pt-BR" dirty="0" err="1" smtClean="0"/>
              <a:t>Infra-estrutura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Novo olhar sobre o PRONAF: perspectiva de um programa integram de desenvolvimento rural. </a:t>
            </a:r>
          </a:p>
          <a:p>
            <a:r>
              <a:rPr lang="pt-BR" dirty="0" smtClean="0"/>
              <a:t>Associação da agricultura familiar com a agroecologia, questões ambientais, novo equilíbrio social (menos desigual). </a:t>
            </a:r>
          </a:p>
        </p:txBody>
      </p:sp>
    </p:spTree>
    <p:extLst>
      <p:ext uri="{BB962C8B-B14F-4D97-AF65-F5344CB8AC3E}">
        <p14:creationId xmlns:p14="http://schemas.microsoft.com/office/powerpoint/2010/main" val="2814811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PRONAF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7151" y="1677263"/>
            <a:ext cx="8806300" cy="4828040"/>
          </a:xfrm>
        </p:spPr>
        <p:txBody>
          <a:bodyPr>
            <a:normAutofit/>
          </a:bodyPr>
          <a:lstStyle/>
          <a:p>
            <a:r>
              <a:rPr lang="pt-BR" dirty="0" smtClean="0"/>
              <a:t>Surgiu dentro do Ministério da Agricultura.</a:t>
            </a:r>
          </a:p>
          <a:p>
            <a:r>
              <a:rPr lang="pt-BR" dirty="0" smtClean="0"/>
              <a:t>Aliança entre equipes da Secretaria de Desenvolvimento Rural e do programa </a:t>
            </a:r>
            <a:r>
              <a:rPr lang="pt-BR" i="1" dirty="0" smtClean="0"/>
              <a:t>Comunidade Solidária </a:t>
            </a:r>
            <a:r>
              <a:rPr lang="pt-BR" dirty="0" smtClean="0"/>
              <a:t>(orientar políticas contra a exclusão social). </a:t>
            </a:r>
          </a:p>
          <a:p>
            <a:r>
              <a:rPr lang="pt-BR" dirty="0" smtClean="0"/>
              <a:t>PRONAF recebe um “selo de prioridade” e reforça sua presença na estrutura do governo. </a:t>
            </a:r>
          </a:p>
          <a:p>
            <a:r>
              <a:rPr lang="pt-BR" dirty="0" smtClean="0"/>
              <a:t>1996: PRONAF deixa de ser uma linha de </a:t>
            </a:r>
            <a:r>
              <a:rPr lang="pt-BR" dirty="0" smtClean="0"/>
              <a:t>crédito e passa a ser um programa governamental – Aumento de orçamento para a </a:t>
            </a:r>
            <a:r>
              <a:rPr lang="pt-BR" dirty="0" smtClean="0"/>
              <a:t>linha infraestrutura e serviços. </a:t>
            </a:r>
          </a:p>
          <a:p>
            <a:r>
              <a:rPr lang="pt-BR" dirty="0" smtClean="0"/>
              <a:t>Visto como fundamental para o combate à pobreza e à exclusão social (Principalmente </a:t>
            </a:r>
            <a:r>
              <a:rPr lang="pt-BR" dirty="0"/>
              <a:t>a linha  infraestrutura e </a:t>
            </a:r>
            <a:r>
              <a:rPr lang="pt-BR" dirty="0" smtClean="0"/>
              <a:t>serviços)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Desenvolvimento rural dos municípios mais desprovidos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Vícios </a:t>
            </a:r>
            <a:r>
              <a:rPr lang="pt-BR" dirty="0"/>
              <a:t>de políticas assistencialistas.</a:t>
            </a:r>
          </a:p>
          <a:p>
            <a:r>
              <a:rPr lang="pt-BR" dirty="0"/>
              <a:t>Fornecimento de cestas de alimentos – desestímulo ao desenvolvimento de atividades agrícolas.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77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PRONAF</a:t>
            </a:r>
            <a:endParaRPr lang="pt-BR" dirty="0"/>
          </a:p>
        </p:txBody>
      </p:sp>
      <p:grpSp>
        <p:nvGrpSpPr>
          <p:cNvPr id="6" name="Agrupar 5"/>
          <p:cNvGrpSpPr/>
          <p:nvPr/>
        </p:nvGrpSpPr>
        <p:grpSpPr>
          <a:xfrm>
            <a:off x="1405357" y="1512862"/>
            <a:ext cx="3652839" cy="5394960"/>
            <a:chOff x="677334" y="1463040"/>
            <a:chExt cx="3652839" cy="539496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l="32865" t="14554" r="34405" b="5089"/>
            <a:stretch/>
          </p:blipFill>
          <p:spPr>
            <a:xfrm>
              <a:off x="677334" y="1463040"/>
              <a:ext cx="3652839" cy="5042264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1802674" y="6488668"/>
              <a:ext cx="2259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2015 - MDA</a:t>
              </a:r>
              <a:endParaRPr lang="pt-BR" dirty="0"/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5786219" y="1512862"/>
            <a:ext cx="3487783" cy="5409980"/>
            <a:chOff x="4519748" y="1464656"/>
            <a:chExt cx="3487783" cy="540998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/>
            <a:srcRect l="34974" t="16161" r="36613" b="10803"/>
            <a:stretch/>
          </p:blipFill>
          <p:spPr>
            <a:xfrm>
              <a:off x="4519748" y="1464656"/>
              <a:ext cx="3487783" cy="5040648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5564777" y="6505304"/>
              <a:ext cx="1841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2016 - MDA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0630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PRONAF - 2017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1882" t="13303" r="12819" b="12053"/>
          <a:stretch/>
        </p:blipFill>
        <p:spPr>
          <a:xfrm>
            <a:off x="473451" y="1410789"/>
            <a:ext cx="8800551" cy="49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PRONAF 2017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Linhas de Crédito</a:t>
            </a:r>
          </a:p>
          <a:p>
            <a:pPr lvl="1"/>
            <a:r>
              <a:rPr lang="pt-BR" dirty="0" smtClean="0"/>
              <a:t>Custeio</a:t>
            </a:r>
          </a:p>
          <a:p>
            <a:pPr lvl="1"/>
            <a:r>
              <a:rPr lang="pt-BR" dirty="0" smtClean="0"/>
              <a:t>Mais Alimentos</a:t>
            </a:r>
          </a:p>
          <a:p>
            <a:pPr lvl="1"/>
            <a:r>
              <a:rPr lang="pt-BR" dirty="0" err="1" smtClean="0"/>
              <a:t>Agroindustria</a:t>
            </a:r>
            <a:endParaRPr lang="pt-BR" dirty="0" smtClean="0"/>
          </a:p>
          <a:p>
            <a:pPr lvl="1"/>
            <a:r>
              <a:rPr lang="pt-BR" dirty="0" smtClean="0"/>
              <a:t>Agroecologia</a:t>
            </a:r>
          </a:p>
          <a:p>
            <a:pPr lvl="1"/>
            <a:r>
              <a:rPr lang="pt-BR" dirty="0" smtClean="0"/>
              <a:t>Eco</a:t>
            </a:r>
          </a:p>
          <a:p>
            <a:pPr lvl="1"/>
            <a:r>
              <a:rPr lang="pt-BR" dirty="0" smtClean="0"/>
              <a:t>Floresta</a:t>
            </a:r>
          </a:p>
          <a:p>
            <a:pPr lvl="1"/>
            <a:r>
              <a:rPr lang="pt-BR" dirty="0" smtClean="0"/>
              <a:t>Semiárido</a:t>
            </a:r>
          </a:p>
          <a:p>
            <a:pPr lvl="1"/>
            <a:r>
              <a:rPr lang="pt-BR" dirty="0" smtClean="0"/>
              <a:t>Jovem</a:t>
            </a:r>
          </a:p>
          <a:p>
            <a:pPr lvl="1"/>
            <a:r>
              <a:rPr lang="pt-BR" dirty="0" smtClean="0"/>
              <a:t>Custeio e </a:t>
            </a:r>
            <a:r>
              <a:rPr lang="pt-BR" dirty="0" err="1" smtClean="0"/>
              <a:t>Comecialização</a:t>
            </a:r>
            <a:r>
              <a:rPr lang="pt-BR" dirty="0" smtClean="0"/>
              <a:t> de </a:t>
            </a:r>
            <a:r>
              <a:rPr lang="pt-BR" dirty="0" err="1" smtClean="0"/>
              <a:t>Agroindustrias</a:t>
            </a:r>
            <a:r>
              <a:rPr lang="pt-BR" dirty="0" smtClean="0"/>
              <a:t> Familiares</a:t>
            </a:r>
          </a:p>
          <a:p>
            <a:pPr lvl="1"/>
            <a:r>
              <a:rPr lang="pt-BR" dirty="0" smtClean="0"/>
              <a:t>Cota-Parte</a:t>
            </a:r>
          </a:p>
          <a:p>
            <a:pPr lvl="1"/>
            <a:r>
              <a:rPr lang="pt-BR" dirty="0" smtClean="0"/>
              <a:t>Microcrédito rural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7445" t="15268" r="28581" b="5625"/>
          <a:stretch/>
        </p:blipFill>
        <p:spPr>
          <a:xfrm>
            <a:off x="4975668" y="391886"/>
            <a:ext cx="4171680" cy="42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0" t="7943" r="9684" b="6911"/>
          <a:stretch/>
        </p:blipFill>
        <p:spPr>
          <a:xfrm>
            <a:off x="169816" y="526142"/>
            <a:ext cx="6048103" cy="33049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8771" t="16339" r="13019" b="5625"/>
          <a:stretch/>
        </p:blipFill>
        <p:spPr>
          <a:xfrm>
            <a:off x="6370509" y="545735"/>
            <a:ext cx="5821491" cy="32657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2886" t="24553" r="13421" b="29554"/>
          <a:stretch/>
        </p:blipFill>
        <p:spPr>
          <a:xfrm>
            <a:off x="1058092" y="4213144"/>
            <a:ext cx="6844937" cy="23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5525"/>
          </a:xfrm>
        </p:spPr>
        <p:txBody>
          <a:bodyPr>
            <a:normAutofit/>
          </a:bodyPr>
          <a:lstStyle/>
          <a:p>
            <a:r>
              <a:rPr lang="pt-BR" dirty="0"/>
              <a:t>MEDEIROS, </a:t>
            </a:r>
            <a:r>
              <a:rPr lang="pt-BR" dirty="0" err="1"/>
              <a:t>Leonilde</a:t>
            </a:r>
            <a:r>
              <a:rPr lang="pt-BR" dirty="0"/>
              <a:t> S. de (2002), “’Sem Terra’, ‘assentados’ e </a:t>
            </a:r>
            <a:r>
              <a:rPr lang="pt-BR" dirty="0" err="1"/>
              <a:t>agricultoresfamiliares</a:t>
            </a:r>
            <a:r>
              <a:rPr lang="pt-BR" dirty="0"/>
              <a:t>’: considerações sobre conflitos sociais e a organização dos trabalhadores brasileiros”. IN: GIARRACCA, Norma, </a:t>
            </a:r>
            <a:r>
              <a:rPr lang="pt-BR" dirty="0" smtClean="0"/>
              <a:t>Una </a:t>
            </a:r>
            <a:r>
              <a:rPr lang="pt-BR" dirty="0" err="1"/>
              <a:t>nueva</a:t>
            </a:r>
            <a:r>
              <a:rPr lang="pt-BR" dirty="0"/>
              <a:t> ruralidade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America</a:t>
            </a:r>
            <a:r>
              <a:rPr lang="pt-BR" dirty="0"/>
              <a:t> Latina? Buenos Ires: </a:t>
            </a:r>
            <a:r>
              <a:rPr lang="pt-BR" dirty="0" err="1"/>
              <a:t>Clacso</a:t>
            </a:r>
            <a:r>
              <a:rPr lang="pt-BR" dirty="0"/>
              <a:t>, p. 103-128. </a:t>
            </a:r>
          </a:p>
          <a:p>
            <a:r>
              <a:rPr lang="pt-BR" dirty="0"/>
              <a:t>MORUZZI MARQUES, Paulo Eduardo (2003), “Concepções em disputa na formulação das políticas públicas de apoio à agricultura familiar: uma releitura sobre a criação do PRONAF” </a:t>
            </a:r>
            <a:r>
              <a:rPr lang="pt-BR" i="1" dirty="0"/>
              <a:t>Raízes</a:t>
            </a:r>
            <a:r>
              <a:rPr lang="pt-BR" dirty="0"/>
              <a:t>, vol. 22, n° 2, Campina Grande: </a:t>
            </a:r>
            <a:r>
              <a:rPr lang="pt-BR" dirty="0" smtClean="0"/>
              <a:t>UFCG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Secretaria Especial de </a:t>
            </a:r>
            <a:r>
              <a:rPr lang="pt-BR" dirty="0" err="1" smtClean="0"/>
              <a:t>Agicultura</a:t>
            </a:r>
            <a:r>
              <a:rPr lang="pt-BR" dirty="0" smtClean="0"/>
              <a:t> </a:t>
            </a:r>
            <a:r>
              <a:rPr lang="pt-BR" dirty="0" err="1" smtClean="0"/>
              <a:t>Familizar</a:t>
            </a:r>
            <a:r>
              <a:rPr lang="pt-BR" dirty="0" smtClean="0"/>
              <a:t> e Do Desenvolvimento Agrário. </a:t>
            </a:r>
            <a:r>
              <a:rPr lang="pt-BR" dirty="0" err="1" smtClean="0"/>
              <a:t>Dispoível</a:t>
            </a:r>
            <a:r>
              <a:rPr lang="pt-BR" dirty="0" smtClean="0"/>
              <a:t> em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://www.mda.gov.br/sitemda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. Acesso em Set. 2017.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02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MEDEIROS, </a:t>
            </a:r>
            <a:r>
              <a:rPr lang="pt-BR" sz="2000" dirty="0" err="1"/>
              <a:t>Leonilde</a:t>
            </a:r>
            <a:r>
              <a:rPr lang="pt-BR" sz="2000" dirty="0"/>
              <a:t> S. de (2002), “’Sem Terra’, ‘assentados’ e ‘agricultores familiares’: considerações sobre conflitos sociais e a organização dos trabalhadores brasileiros”. 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Década de 1950: os chamados “lavradores” e “trabalhadores agrícolas” emergiram no cenário político uma vez que lutavam para não serem expulsos das terras em que estavam. </a:t>
            </a:r>
          </a:p>
          <a:p>
            <a:r>
              <a:rPr lang="pt-BR" sz="2000" dirty="0" smtClean="0"/>
              <a:t>O </a:t>
            </a:r>
            <a:r>
              <a:rPr lang="pt-BR" sz="2000" dirty="0" smtClean="0"/>
              <a:t>Partido Comunista Brasileiro, as Ligas Camponesas e a Igreja católica tiveram papel fundamental na conformação das categorias destes trabalhadores do campo.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087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33572"/>
            <a:ext cx="8596668" cy="3880773"/>
          </a:xfrm>
        </p:spPr>
        <p:txBody>
          <a:bodyPr>
            <a:noAutofit/>
          </a:bodyPr>
          <a:lstStyle/>
          <a:p>
            <a:r>
              <a:rPr lang="pt-BR" sz="2000" dirty="0" smtClean="0"/>
              <a:t>O surgimento da CONFEDERAÇÃO NACIONAL DE TRABALHADORES NA AGRICULTURA (CONTAG), em 1963 é resultado da regulamentação do sindicalismo rural brasileiro e transformação de entidades já existentes.</a:t>
            </a:r>
          </a:p>
          <a:p>
            <a:r>
              <a:rPr lang="pt-BR" sz="2000" dirty="0" smtClean="0"/>
              <a:t>A CONTAG tinha a intenção de unificar a diversidade de segmentos no campo e centralizar as organizações sindicais existentes. </a:t>
            </a:r>
          </a:p>
          <a:p>
            <a:r>
              <a:rPr lang="pt-BR" sz="2000" dirty="0" smtClean="0"/>
              <a:t>Golpe militar em 1964: a CONTAG não desapareceu mesmo com os desafios (prisão, desaparecimento de lideres).</a:t>
            </a:r>
          </a:p>
          <a:p>
            <a:r>
              <a:rPr lang="pt-BR" sz="2000" dirty="0" smtClean="0"/>
              <a:t>Juntamente com o apoio da Igreja Católica (não </a:t>
            </a:r>
            <a:r>
              <a:rPr lang="pt-BR" sz="2000" dirty="0" smtClean="0"/>
              <a:t>perseguida </a:t>
            </a:r>
            <a:r>
              <a:rPr lang="pt-BR" sz="2000" dirty="0" smtClean="0"/>
              <a:t>na ditadura) foi possível consolidar sindicatos dispersos por meio de lutas comuns entre eles: direitos trabalhistas e reforma agraria. </a:t>
            </a:r>
          </a:p>
          <a:p>
            <a:r>
              <a:rPr lang="pt-BR" sz="2000" dirty="0" smtClean="0"/>
              <a:t>A CONTAG falava em nome de uma categoria genérica, chamada de “trabalhadores rurais”, dentro da qual se incluíam “assalariados”, “parceiros” “arrendatários”, “pequenos proprietários”, “posseiros”.</a:t>
            </a:r>
            <a:endParaRPr lang="pt-BR" sz="2000" dirty="0"/>
          </a:p>
        </p:txBody>
      </p:sp>
      <p:grpSp>
        <p:nvGrpSpPr>
          <p:cNvPr id="6" name="Agrupar 5"/>
          <p:cNvGrpSpPr/>
          <p:nvPr/>
        </p:nvGrpSpPr>
        <p:grpSpPr>
          <a:xfrm>
            <a:off x="8621485" y="222069"/>
            <a:ext cx="3160244" cy="1466084"/>
            <a:chOff x="9013371" y="102322"/>
            <a:chExt cx="3168156" cy="19385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" name="Elipse 1"/>
            <p:cNvSpPr/>
            <p:nvPr/>
          </p:nvSpPr>
          <p:spPr>
            <a:xfrm>
              <a:off x="9013371" y="102322"/>
              <a:ext cx="2617798" cy="193852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9117163" y="577743"/>
              <a:ext cx="3064364" cy="98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No final da </a:t>
              </a:r>
              <a:r>
                <a:rPr lang="pt-BR" sz="1400" dirty="0" err="1" smtClean="0"/>
                <a:t>déc</a:t>
              </a:r>
              <a:r>
                <a:rPr lang="pt-BR" sz="1400" dirty="0" smtClean="0"/>
                <a:t> 40 surgem as primeiras organizações de trabalhadores no campo</a:t>
              </a:r>
              <a:r>
                <a:rPr lang="pt-BR" dirty="0" smtClean="0"/>
                <a:t>. </a:t>
              </a:r>
              <a:endParaRPr lang="pt-BR" dirty="0"/>
            </a:p>
          </p:txBody>
        </p:sp>
      </p:grpSp>
      <p:sp>
        <p:nvSpPr>
          <p:cNvPr id="10" name="Seta para a Esquerda e para Cima 9"/>
          <p:cNvSpPr/>
          <p:nvPr/>
        </p:nvSpPr>
        <p:spPr>
          <a:xfrm rot="10800000">
            <a:off x="6917407" y="773750"/>
            <a:ext cx="1599575" cy="726681"/>
          </a:xfrm>
          <a:prstGeom prst="leftUpArrow">
            <a:avLst>
              <a:gd name="adj1" fmla="val 1061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8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77334" y="492034"/>
            <a:ext cx="8596668" cy="1320800"/>
          </a:xfrm>
        </p:spPr>
        <p:txBody>
          <a:bodyPr/>
          <a:lstStyle/>
          <a:p>
            <a:r>
              <a:rPr lang="pt-BR" dirty="0"/>
              <a:t>Processo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56936"/>
            <a:ext cx="8596668" cy="3880773"/>
          </a:xfrm>
        </p:spPr>
        <p:txBody>
          <a:bodyPr>
            <a:noAutofit/>
          </a:bodyPr>
          <a:lstStyle/>
          <a:p>
            <a:r>
              <a:rPr lang="pt-BR" sz="2000" dirty="0" smtClean="0"/>
              <a:t>Final dos anos 60 e ao longo dos anos 70: instituição de políticas públicas como legislação sindical, trabalhista, fundiária e políticas agrárias e agrícolas. </a:t>
            </a:r>
          </a:p>
          <a:p>
            <a:r>
              <a:rPr lang="pt-BR" sz="2000" dirty="0" smtClean="0"/>
              <a:t>Final </a:t>
            </a:r>
            <a:r>
              <a:rPr lang="pt-BR" sz="2000" dirty="0" smtClean="0"/>
              <a:t>dos anos 70 e início dos anos 80: </a:t>
            </a:r>
          </a:p>
          <a:p>
            <a:pPr lvl="1"/>
            <a:r>
              <a:rPr lang="pt-BR" sz="2000" dirty="0" smtClean="0"/>
              <a:t>CONTAG passou a ser uma importante referência desta “unidade de classe”.</a:t>
            </a:r>
          </a:p>
          <a:p>
            <a:pPr lvl="1"/>
            <a:r>
              <a:rPr lang="pt-BR" sz="2000" dirty="0" smtClean="0"/>
              <a:t>As formas de ação e organização no campo e defesa desta unidade (“trabalhador rural”) passou a ser questionada com o surgimento de conflitos no campo.</a:t>
            </a:r>
          </a:p>
          <a:p>
            <a:pPr lvl="1"/>
            <a:r>
              <a:rPr lang="pt-BR" sz="2000" dirty="0" smtClean="0"/>
              <a:t>A ação da CONTAG era apontada como </a:t>
            </a:r>
            <a:r>
              <a:rPr lang="pt-BR" sz="2000" dirty="0" smtClean="0"/>
              <a:t>ineficaz, tendo </a:t>
            </a:r>
            <a:r>
              <a:rPr lang="pt-BR" sz="2000" dirty="0" smtClean="0"/>
              <a:t>uma característica assistencialista. </a:t>
            </a:r>
          </a:p>
          <a:p>
            <a:r>
              <a:rPr lang="pt-BR" sz="2000" dirty="0"/>
              <a:t>1983 criação da Centra Única dos Trabalhadores, com a presença destas “oposições rurais”.</a:t>
            </a:r>
          </a:p>
          <a:p>
            <a:r>
              <a:rPr lang="pt-BR" sz="2000" dirty="0"/>
              <a:t>CUT (rurais da CUT) x CONTAG e CONCLAT (Conferência Nacional das Classes Trabalhadoras)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843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200" dirty="0" smtClean="0"/>
              <a:t>Estas críticas à prática sindical “</a:t>
            </a:r>
            <a:r>
              <a:rPr lang="pt-BR" sz="2200" dirty="0" err="1" smtClean="0"/>
              <a:t>contaguiana</a:t>
            </a:r>
            <a:r>
              <a:rPr lang="pt-BR" sz="2200" dirty="0" smtClean="0"/>
              <a:t>” tiveram como principal porta voz o segmento da Igreja Católica, adepto da Teologia da Libertação. </a:t>
            </a:r>
          </a:p>
          <a:p>
            <a:r>
              <a:rPr lang="pt-BR" sz="2200" dirty="0" smtClean="0"/>
              <a:t>1975 criação da Comissão Pastoral da Terra e consolidação de uma rede de influência. </a:t>
            </a:r>
          </a:p>
          <a:p>
            <a:r>
              <a:rPr lang="pt-BR" sz="2200" dirty="0" smtClean="0"/>
              <a:t>A partir destas ações surgimento de “oposições sindicais”: crítica à estrutura sindical vigente e </a:t>
            </a:r>
            <a:r>
              <a:rPr lang="pt-BR" sz="2200" dirty="0" smtClean="0"/>
              <a:t>às </a:t>
            </a:r>
            <a:r>
              <a:rPr lang="pt-BR" sz="2200" dirty="0" smtClean="0"/>
              <a:t>práticas </a:t>
            </a:r>
            <a:r>
              <a:rPr lang="pt-BR" sz="2200" dirty="0" smtClean="0"/>
              <a:t>do sindicalismo. </a:t>
            </a:r>
          </a:p>
          <a:p>
            <a:r>
              <a:rPr lang="pt-BR" sz="2200" dirty="0" smtClean="0"/>
              <a:t>Estas oposições passaram a ser chamadas de “novo sindicalismo”: áreas urbanas, lutas políticas nacionais (liberdade e autonomia sindical, redemocratização, eleições diretas). </a:t>
            </a:r>
          </a:p>
          <a:p>
            <a:r>
              <a:rPr lang="pt-BR" sz="2200" dirty="0"/>
              <a:t>Surgimento das “oposições sindicais” ocorre no momento em que a modernização da agricultura é estimulado pelo Estado. </a:t>
            </a:r>
          </a:p>
          <a:p>
            <a:endParaRPr lang="pt-BR" sz="2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0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774" y="1442132"/>
            <a:ext cx="8596668" cy="3880773"/>
          </a:xfrm>
        </p:spPr>
        <p:txBody>
          <a:bodyPr>
            <a:noAutofit/>
          </a:bodyPr>
          <a:lstStyle/>
          <a:p>
            <a:r>
              <a:rPr lang="pt-BR" sz="2000" dirty="0" smtClean="0"/>
              <a:t>A CONTAG se limitava a falar apenas do modelo de ação sindical e não mais deste novo conjunto de </a:t>
            </a:r>
            <a:r>
              <a:rPr lang="pt-BR" sz="2000" dirty="0" smtClean="0"/>
              <a:t>temas (lutas). </a:t>
            </a:r>
            <a:endParaRPr lang="pt-BR" sz="2000" dirty="0" smtClean="0"/>
          </a:p>
          <a:p>
            <a:r>
              <a:rPr lang="pt-BR" sz="2000" dirty="0" smtClean="0"/>
              <a:t>Processo de modernização (dec70/80) : região SUL. Nesta região emergem os “sem terra” devido aos confrontos de expropriação de terras. </a:t>
            </a:r>
          </a:p>
          <a:p>
            <a:pPr lvl="1"/>
            <a:r>
              <a:rPr lang="pt-BR" sz="2000" dirty="0" smtClean="0"/>
              <a:t>Surgem inicialmente como “oposições sindicais” que solicitavam terra na sua região de origem e recusando os projetos de colonização do regime militar.</a:t>
            </a:r>
          </a:p>
          <a:p>
            <a:pPr lvl="1"/>
            <a:r>
              <a:rPr lang="pt-BR" sz="2000" dirty="0" smtClean="0"/>
              <a:t>Num segundo momento criam uma identidade própria: questões fundiárias e estruturas organizativas do sindicalismo.</a:t>
            </a:r>
          </a:p>
          <a:p>
            <a:pPr lvl="1"/>
            <a:r>
              <a:rPr lang="pt-BR" sz="2000" dirty="0" smtClean="0"/>
              <a:t>Reforma Agrária passa a ser socialmente representada pelo Movimento dos Trabalhadores Rurais sem terra (MST): nova identidade política que passou a impulsionar desapropriações e assentamentos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513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r>
              <a:rPr lang="pt-BR" sz="2000" dirty="0" smtClean="0"/>
              <a:t>Política agrícola militar – empobrecimento dos pequenos produtores, com consequente perda da propriedade ou se arriscaram nos projetos de colonização nas Regiões Norte e/ou Centro-Oeste. </a:t>
            </a:r>
          </a:p>
          <a:p>
            <a:r>
              <a:rPr lang="pt-BR" sz="2000" dirty="0" smtClean="0"/>
              <a:t>Devido a este empobrecimento, ocorre no final dos anos 70, surgem maiores mobilizações para acampamentos e ocupações de terras. </a:t>
            </a:r>
          </a:p>
          <a:p>
            <a:r>
              <a:rPr lang="pt-BR" sz="2000" dirty="0" smtClean="0"/>
              <a:t>Muitos destes pequenos produtores se </a:t>
            </a:r>
            <a:r>
              <a:rPr lang="pt-BR" sz="2000" dirty="0" err="1" smtClean="0"/>
              <a:t>tecnificaram</a:t>
            </a:r>
            <a:r>
              <a:rPr lang="pt-BR" sz="2000" dirty="0" smtClean="0"/>
              <a:t>, mas reivindicavam, no início dos anos 80, uma política agrícola que privilegiasse também os “pequenos agricultores”. </a:t>
            </a:r>
          </a:p>
          <a:p>
            <a:r>
              <a:rPr lang="pt-BR" sz="2000" dirty="0" smtClean="0"/>
              <a:t>A CONTAG se manteve existente e tinha como foco as lutas salariais. </a:t>
            </a:r>
          </a:p>
          <a:p>
            <a:r>
              <a:rPr lang="pt-BR" sz="2000" dirty="0" smtClean="0"/>
              <a:t>Surge, em São Paulo, a Federação de Empregados </a:t>
            </a:r>
            <a:r>
              <a:rPr lang="pt-BR" sz="2000" dirty="0" smtClean="0"/>
              <a:t>Rurais </a:t>
            </a:r>
            <a:r>
              <a:rPr lang="pt-BR" sz="2000" dirty="0" smtClean="0"/>
              <a:t>que com o intuito também de questionar a estrutura sindical “</a:t>
            </a:r>
            <a:r>
              <a:rPr lang="pt-BR" sz="2000" dirty="0" err="1" smtClean="0"/>
              <a:t>contaguiana</a:t>
            </a:r>
            <a:r>
              <a:rPr lang="pt-BR" sz="2000" dirty="0" smtClean="0"/>
              <a:t>”. </a:t>
            </a:r>
          </a:p>
          <a:p>
            <a:r>
              <a:rPr lang="pt-BR" sz="2000" dirty="0" smtClean="0"/>
              <a:t>Com o tempo iniciativas de oposição à CONTAG se fortaleceram e afetaram profundamente o sindicalismo rural da CONTAG.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982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59697"/>
            <a:ext cx="8596668" cy="388077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Surgimento de diversas possibilidades organizativas que romperam com  tradição unitária do sindicalismo rural:</a:t>
            </a:r>
          </a:p>
          <a:p>
            <a:pPr lvl="1"/>
            <a:r>
              <a:rPr lang="pt-BR" sz="2000" dirty="0" smtClean="0"/>
              <a:t>MST (movimento não sindical).</a:t>
            </a:r>
          </a:p>
          <a:p>
            <a:pPr lvl="1"/>
            <a:r>
              <a:rPr lang="pt-BR" sz="2000" dirty="0" smtClean="0"/>
              <a:t>Sindicatos de categorias específicas – “empregados rurais”, “fumicultores”, “suinocultores” e mais recentemente agricultores familiares”. </a:t>
            </a:r>
          </a:p>
          <a:p>
            <a:pPr lvl="1"/>
            <a:r>
              <a:rPr lang="pt-BR" sz="2000" dirty="0" smtClean="0"/>
              <a:t>Reorganização dos sindicatos de “trabalhadores rurais”. </a:t>
            </a:r>
          </a:p>
          <a:p>
            <a:r>
              <a:rPr lang="pt-BR" sz="2000" dirty="0" smtClean="0"/>
              <a:t>CONTAG passa a não ser mais a única voz dos trabalhadores do campo.</a:t>
            </a:r>
          </a:p>
          <a:p>
            <a:r>
              <a:rPr lang="pt-BR" sz="2000" dirty="0" smtClean="0"/>
              <a:t>Surgem temas que vão além do sindicalismo, como a questão de gênero (participação das mulheres) e de geração (jovens e idosos).  </a:t>
            </a:r>
          </a:p>
        </p:txBody>
      </p:sp>
    </p:spTree>
    <p:extLst>
      <p:ext uri="{BB962C8B-B14F-4D97-AF65-F5344CB8AC3E}">
        <p14:creationId xmlns:p14="http://schemas.microsoft.com/office/powerpoint/2010/main" val="14081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2392</Words>
  <Application>Microsoft Office PowerPoint</Application>
  <PresentationFormat>Widescreen</PresentationFormat>
  <Paragraphs>165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Facetado</vt:lpstr>
      <vt:lpstr> Emergência da agricultura familiar no Brasil (Medeiros) e concepções divergentes em torno da agricultura familiar (Moruzzi Marques)</vt:lpstr>
      <vt:lpstr>Textos estudados</vt:lpstr>
      <vt:lpstr>MEDEIROS, Leonilde S. de (2002), “’Sem Terra’, ‘assentados’ e ‘agricultores familiares’: considerações sobre conflitos sociais e a organização dos trabalhadores brasileiros”.  </vt:lpstr>
      <vt:lpstr>Processo Histórico</vt:lpstr>
      <vt:lpstr>Processo Histórico</vt:lpstr>
      <vt:lpstr>Processo Histórico</vt:lpstr>
      <vt:lpstr>Processo Histórico</vt:lpstr>
      <vt:lpstr>Processo Histórico</vt:lpstr>
      <vt:lpstr>Processo Histórico</vt:lpstr>
      <vt:lpstr>MST</vt:lpstr>
      <vt:lpstr>Processo Histórico</vt:lpstr>
      <vt:lpstr>Assentamentos</vt:lpstr>
      <vt:lpstr>Agricultores familiares</vt:lpstr>
      <vt:lpstr>Estado, reforma agrária e agricultura familiar. </vt:lpstr>
      <vt:lpstr>MORUZZI MARQUES, Paulo Eduardo (2003), “Concepções em disputa na formulação das políticas públicas de apoio à agricultura familiar: uma releitura sobre a criação do PRONAF” Raízes, vol. 22, n° 2, Campina Grande: UFCG. </vt:lpstr>
      <vt:lpstr>FAO/INCRA</vt:lpstr>
      <vt:lpstr>Hughes Lamarche (2003) </vt:lpstr>
      <vt:lpstr>PRONAF</vt:lpstr>
      <vt:lpstr>Pensamento Conservador</vt:lpstr>
      <vt:lpstr>Pensamento Cético</vt:lpstr>
      <vt:lpstr>PRONAF</vt:lpstr>
      <vt:lpstr>PRONAF </vt:lpstr>
      <vt:lpstr>PRONAF</vt:lpstr>
      <vt:lpstr>PRONAF - 2017</vt:lpstr>
      <vt:lpstr>PRONAF 2017</vt:lpstr>
      <vt:lpstr>Apresentação do PowerPoint</vt:lpstr>
      <vt:lpstr>Referência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das justificações e o novo espírito do capitalismo (Boltanski e Chiapello, Moruzzi Marques)</dc:title>
  <dc:creator>Usuário do Windows</dc:creator>
  <cp:lastModifiedBy>Usuário do Windows</cp:lastModifiedBy>
  <cp:revision>115</cp:revision>
  <dcterms:created xsi:type="dcterms:W3CDTF">2017-08-20T17:14:49Z</dcterms:created>
  <dcterms:modified xsi:type="dcterms:W3CDTF">2017-09-24T13:10:04Z</dcterms:modified>
</cp:coreProperties>
</file>