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259" r:id="rId2"/>
    <p:sldId id="348" r:id="rId3"/>
    <p:sldId id="526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8" r:id="rId13"/>
    <p:sldId id="359" r:id="rId14"/>
    <p:sldId id="527" r:id="rId15"/>
    <p:sldId id="360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4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528" r:id="rId33"/>
    <p:sldId id="368" r:id="rId34"/>
    <p:sldId id="369" r:id="rId35"/>
    <p:sldId id="370" r:id="rId36"/>
    <p:sldId id="371" r:id="rId37"/>
    <p:sldId id="372" r:id="rId38"/>
    <p:sldId id="373" r:id="rId39"/>
    <p:sldId id="525" r:id="rId40"/>
    <p:sldId id="374" r:id="rId41"/>
    <p:sldId id="375" r:id="rId42"/>
    <p:sldId id="376" r:id="rId43"/>
    <p:sldId id="377" r:id="rId44"/>
    <p:sldId id="378" r:id="rId45"/>
    <p:sldId id="455" r:id="rId46"/>
    <p:sldId id="456" r:id="rId47"/>
    <p:sldId id="453" r:id="rId48"/>
    <p:sldId id="454" r:id="rId49"/>
    <p:sldId id="457" r:id="rId50"/>
    <p:sldId id="379" r:id="rId51"/>
    <p:sldId id="458" r:id="rId52"/>
    <p:sldId id="462" r:id="rId53"/>
    <p:sldId id="436" r:id="rId54"/>
    <p:sldId id="437" r:id="rId55"/>
    <p:sldId id="464" r:id="rId56"/>
    <p:sldId id="466" r:id="rId57"/>
    <p:sldId id="467" r:id="rId58"/>
    <p:sldId id="468" r:id="rId59"/>
    <p:sldId id="469" r:id="rId60"/>
    <p:sldId id="470" r:id="rId61"/>
    <p:sldId id="471" r:id="rId62"/>
    <p:sldId id="472" r:id="rId63"/>
    <p:sldId id="473" r:id="rId64"/>
    <p:sldId id="474" r:id="rId65"/>
    <p:sldId id="475" r:id="rId66"/>
    <p:sldId id="476" r:id="rId67"/>
    <p:sldId id="477" r:id="rId68"/>
    <p:sldId id="478" r:id="rId69"/>
    <p:sldId id="481" r:id="rId70"/>
    <p:sldId id="482" r:id="rId71"/>
    <p:sldId id="483" r:id="rId72"/>
    <p:sldId id="484" r:id="rId73"/>
    <p:sldId id="485" r:id="rId74"/>
    <p:sldId id="486" r:id="rId75"/>
    <p:sldId id="487" r:id="rId76"/>
    <p:sldId id="488" r:id="rId77"/>
    <p:sldId id="489" r:id="rId78"/>
    <p:sldId id="490" r:id="rId79"/>
    <p:sldId id="491" r:id="rId80"/>
    <p:sldId id="492" r:id="rId81"/>
    <p:sldId id="493" r:id="rId82"/>
    <p:sldId id="494" r:id="rId83"/>
    <p:sldId id="495" r:id="rId84"/>
    <p:sldId id="496" r:id="rId85"/>
    <p:sldId id="497" r:id="rId86"/>
    <p:sldId id="523" r:id="rId87"/>
    <p:sldId id="524" r:id="rId88"/>
    <p:sldId id="498" r:id="rId89"/>
    <p:sldId id="499" r:id="rId90"/>
    <p:sldId id="500" r:id="rId91"/>
    <p:sldId id="501" r:id="rId92"/>
    <p:sldId id="502" r:id="rId93"/>
    <p:sldId id="503" r:id="rId94"/>
    <p:sldId id="504" r:id="rId95"/>
    <p:sldId id="505" r:id="rId96"/>
    <p:sldId id="506" r:id="rId97"/>
    <p:sldId id="507" r:id="rId98"/>
    <p:sldId id="508" r:id="rId99"/>
    <p:sldId id="509" r:id="rId100"/>
    <p:sldId id="510" r:id="rId101"/>
    <p:sldId id="511" r:id="rId102"/>
    <p:sldId id="512" r:id="rId103"/>
    <p:sldId id="513" r:id="rId104"/>
    <p:sldId id="514" r:id="rId105"/>
    <p:sldId id="515" r:id="rId106"/>
    <p:sldId id="516" r:id="rId107"/>
    <p:sldId id="517" r:id="rId108"/>
    <p:sldId id="518" r:id="rId109"/>
    <p:sldId id="519" r:id="rId110"/>
    <p:sldId id="520" r:id="rId111"/>
    <p:sldId id="521" r:id="rId112"/>
    <p:sldId id="522" r:id="rId1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977" autoAdjust="0"/>
  </p:normalViewPr>
  <p:slideViewPr>
    <p:cSldViewPr>
      <p:cViewPr varScale="1">
        <p:scale>
          <a:sx n="45" d="100"/>
          <a:sy n="45" d="100"/>
        </p:scale>
        <p:origin x="-7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CE2F2-E651-45BF-A827-DA32F566E1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0BAC7A1-9B50-4C18-AF95-6BF4D11DCEC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Maximizar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Segurança</a:t>
          </a:r>
        </a:p>
      </dgm:t>
    </dgm:pt>
    <dgm:pt modelId="{6A7EC231-8467-481E-9FA0-5F90088E945D}" type="parTrans" cxnId="{DE091A90-0F2A-4CF7-8CCB-420256841BDF}">
      <dgm:prSet/>
      <dgm:spPr/>
      <dgm:t>
        <a:bodyPr/>
        <a:lstStyle/>
        <a:p>
          <a:endParaRPr lang="pt-BR"/>
        </a:p>
      </dgm:t>
    </dgm:pt>
    <dgm:pt modelId="{346A3A72-141C-4BBD-95AA-D393D6885B75}" type="sibTrans" cxnId="{DE091A90-0F2A-4CF7-8CCB-420256841BDF}">
      <dgm:prSet/>
      <dgm:spPr/>
      <dgm:t>
        <a:bodyPr/>
        <a:lstStyle/>
        <a:p>
          <a:endParaRPr lang="pt-BR"/>
        </a:p>
      </dgm:t>
    </dgm:pt>
    <dgm:pt modelId="{146019CE-BDD7-42C2-B0FB-8CA4F25AC5A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Minimizar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 perda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de vidas</a:t>
          </a:r>
        </a:p>
      </dgm:t>
    </dgm:pt>
    <dgm:pt modelId="{B0EE1664-E308-41D7-A969-F1039F2A633C}" type="parTrans" cxnId="{0342B056-D2EB-466F-A1D4-751B86A5E9F0}">
      <dgm:prSet/>
      <dgm:spPr/>
      <dgm:t>
        <a:bodyPr/>
        <a:lstStyle/>
        <a:p>
          <a:endParaRPr lang="pt-BR" sz="2400"/>
        </a:p>
      </dgm:t>
    </dgm:pt>
    <dgm:pt modelId="{56CF9403-0941-48DA-88C1-0C00353D42C7}" type="sibTrans" cxnId="{0342B056-D2EB-466F-A1D4-751B86A5E9F0}">
      <dgm:prSet/>
      <dgm:spPr/>
      <dgm:t>
        <a:bodyPr/>
        <a:lstStyle/>
        <a:p>
          <a:endParaRPr lang="pt-BR"/>
        </a:p>
      </dgm:t>
    </dgm:pt>
    <dgm:pt modelId="{9D8610E6-EA08-4B53-8871-57999D235F3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Minimizar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Ferimentos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graves</a:t>
          </a:r>
        </a:p>
      </dgm:t>
    </dgm:pt>
    <dgm:pt modelId="{C7BD3712-2D48-4AD0-BB15-B9626395ACD0}" type="parTrans" cxnId="{39FE8043-5D63-4CB0-BAAF-7ADA983932B9}">
      <dgm:prSet/>
      <dgm:spPr/>
      <dgm:t>
        <a:bodyPr/>
        <a:lstStyle/>
        <a:p>
          <a:endParaRPr lang="pt-BR" sz="2400"/>
        </a:p>
      </dgm:t>
    </dgm:pt>
    <dgm:pt modelId="{7EBB452E-87C5-4E64-8972-C73945C56F7A}" type="sibTrans" cxnId="{39FE8043-5D63-4CB0-BAAF-7ADA983932B9}">
      <dgm:prSet/>
      <dgm:spPr/>
      <dgm:t>
        <a:bodyPr/>
        <a:lstStyle/>
        <a:p>
          <a:endParaRPr lang="pt-BR"/>
        </a:p>
      </dgm:t>
    </dgm:pt>
    <dgm:pt modelId="{0FBB1246-D7E2-47F1-85F5-2AD8A0C5132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Adultos</a:t>
          </a:r>
        </a:p>
      </dgm:t>
    </dgm:pt>
    <dgm:pt modelId="{7E61430F-0EEC-4B8B-9AA3-5621A0785B65}" type="parTrans" cxnId="{09DA22DC-3CAA-45F7-91FF-6B50724B4BF8}">
      <dgm:prSet/>
      <dgm:spPr/>
      <dgm:t>
        <a:bodyPr/>
        <a:lstStyle/>
        <a:p>
          <a:endParaRPr lang="pt-BR" sz="2400"/>
        </a:p>
      </dgm:t>
    </dgm:pt>
    <dgm:pt modelId="{6AF73223-E0DC-493F-A736-3BF2BD55C69A}" type="sibTrans" cxnId="{09DA22DC-3CAA-45F7-91FF-6B50724B4BF8}">
      <dgm:prSet/>
      <dgm:spPr/>
      <dgm:t>
        <a:bodyPr/>
        <a:lstStyle/>
        <a:p>
          <a:endParaRPr lang="pt-BR"/>
        </a:p>
      </dgm:t>
    </dgm:pt>
    <dgm:pt modelId="{62AA5D16-A7AB-421A-8789-927866A017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Crianças</a:t>
          </a:r>
        </a:p>
      </dgm:t>
    </dgm:pt>
    <dgm:pt modelId="{EA84CDCC-52F9-44FA-A34D-1A91888B046D}" type="parTrans" cxnId="{6C4FF3E3-9C0C-460C-834C-1E494954ABEC}">
      <dgm:prSet/>
      <dgm:spPr/>
      <dgm:t>
        <a:bodyPr/>
        <a:lstStyle/>
        <a:p>
          <a:endParaRPr lang="pt-BR" sz="2400"/>
        </a:p>
      </dgm:t>
    </dgm:pt>
    <dgm:pt modelId="{EC138AD1-23FC-4ED8-BFEC-862FACF40F78}" type="sibTrans" cxnId="{6C4FF3E3-9C0C-460C-834C-1E494954ABEC}">
      <dgm:prSet/>
      <dgm:spPr/>
      <dgm:t>
        <a:bodyPr/>
        <a:lstStyle/>
        <a:p>
          <a:endParaRPr lang="pt-BR"/>
        </a:p>
      </dgm:t>
    </dgm:pt>
    <dgm:pt modelId="{94F240D8-F663-4106-A022-A029B885E4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Minimizar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Ferimentos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leves</a:t>
          </a:r>
        </a:p>
      </dgm:t>
    </dgm:pt>
    <dgm:pt modelId="{032324CB-2F50-4BA7-8EFD-E9269A81A551}" type="parTrans" cxnId="{4463BFE7-1C8A-420F-9B0F-4EE1E2395764}">
      <dgm:prSet/>
      <dgm:spPr/>
      <dgm:t>
        <a:bodyPr/>
        <a:lstStyle/>
        <a:p>
          <a:endParaRPr lang="pt-BR" sz="2400"/>
        </a:p>
      </dgm:t>
    </dgm:pt>
    <dgm:pt modelId="{87C7207E-ED9E-45E6-A113-F603A9DBF8D4}" type="sibTrans" cxnId="{4463BFE7-1C8A-420F-9B0F-4EE1E2395764}">
      <dgm:prSet/>
      <dgm:spPr/>
      <dgm:t>
        <a:bodyPr/>
        <a:lstStyle/>
        <a:p>
          <a:endParaRPr lang="pt-BR"/>
        </a:p>
      </dgm:t>
    </dgm:pt>
    <dgm:pt modelId="{D13DB02A-34E5-4AA8-B59F-54B675D2F7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Adultos</a:t>
          </a:r>
        </a:p>
      </dgm:t>
    </dgm:pt>
    <dgm:pt modelId="{CBA8E04A-47EC-4607-9CEA-24AE104789FD}" type="parTrans" cxnId="{0E3F1184-7649-47E0-B8C4-79177D5ADACE}">
      <dgm:prSet/>
      <dgm:spPr/>
      <dgm:t>
        <a:bodyPr/>
        <a:lstStyle/>
        <a:p>
          <a:endParaRPr lang="pt-BR" sz="2400"/>
        </a:p>
      </dgm:t>
    </dgm:pt>
    <dgm:pt modelId="{31FBA87E-98A5-427C-B532-55F694DCB502}" type="sibTrans" cxnId="{0E3F1184-7649-47E0-B8C4-79177D5ADACE}">
      <dgm:prSet/>
      <dgm:spPr/>
      <dgm:t>
        <a:bodyPr/>
        <a:lstStyle/>
        <a:p>
          <a:endParaRPr lang="pt-BR"/>
        </a:p>
      </dgm:t>
    </dgm:pt>
    <dgm:pt modelId="{D027FA1A-4FFC-45F2-AC51-405D41638C3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Crianças</a:t>
          </a:r>
        </a:p>
      </dgm:t>
    </dgm:pt>
    <dgm:pt modelId="{630DC2D1-2B23-4FD6-8C5C-E0209416DC47}" type="parTrans" cxnId="{5926E288-C2E7-400F-BF6A-55A8C0A88AF8}">
      <dgm:prSet/>
      <dgm:spPr/>
      <dgm:t>
        <a:bodyPr/>
        <a:lstStyle/>
        <a:p>
          <a:endParaRPr lang="pt-BR" sz="2400"/>
        </a:p>
      </dgm:t>
    </dgm:pt>
    <dgm:pt modelId="{6046D03F-4020-47E4-8A09-80E72E2D3F74}" type="sibTrans" cxnId="{5926E288-C2E7-400F-BF6A-55A8C0A88AF8}">
      <dgm:prSet/>
      <dgm:spPr/>
      <dgm:t>
        <a:bodyPr/>
        <a:lstStyle/>
        <a:p>
          <a:endParaRPr lang="pt-BR"/>
        </a:p>
      </dgm:t>
    </dgm:pt>
    <dgm:pt modelId="{B8C6CA85-4C7C-4BF7-87C1-DC286C7E0469}" type="pres">
      <dgm:prSet presAssocID="{2BFCE2F2-E651-45BF-A827-DA32F566E1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BF6FC7-3BC1-4C05-B669-5B64B76EE189}" type="pres">
      <dgm:prSet presAssocID="{00BAC7A1-9B50-4C18-AF95-6BF4D11DCEC6}" presName="hierRoot1" presStyleCnt="0">
        <dgm:presLayoutVars>
          <dgm:hierBranch/>
        </dgm:presLayoutVars>
      </dgm:prSet>
      <dgm:spPr/>
    </dgm:pt>
    <dgm:pt modelId="{1D6C6FAC-8531-43D9-B801-335915F7A402}" type="pres">
      <dgm:prSet presAssocID="{00BAC7A1-9B50-4C18-AF95-6BF4D11DCEC6}" presName="rootComposite1" presStyleCnt="0"/>
      <dgm:spPr/>
    </dgm:pt>
    <dgm:pt modelId="{CD0CF05E-3E68-4A45-8318-BE18EA7B2945}" type="pres">
      <dgm:prSet presAssocID="{00BAC7A1-9B50-4C18-AF95-6BF4D11DCEC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00EDBB-3D8F-4855-9A21-EA9AC194E304}" type="pres">
      <dgm:prSet presAssocID="{00BAC7A1-9B50-4C18-AF95-6BF4D11DCEC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05BD14FF-DA7D-4B2D-99CB-14E9B871BE7E}" type="pres">
      <dgm:prSet presAssocID="{00BAC7A1-9B50-4C18-AF95-6BF4D11DCEC6}" presName="hierChild2" presStyleCnt="0"/>
      <dgm:spPr/>
    </dgm:pt>
    <dgm:pt modelId="{17A1F866-83F6-471E-B8E5-841D4B2997BA}" type="pres">
      <dgm:prSet presAssocID="{B0EE1664-E308-41D7-A969-F1039F2A633C}" presName="Name35" presStyleLbl="parChTrans1D2" presStyleIdx="0" presStyleCnt="3"/>
      <dgm:spPr/>
      <dgm:t>
        <a:bodyPr/>
        <a:lstStyle/>
        <a:p>
          <a:endParaRPr lang="pt-BR"/>
        </a:p>
      </dgm:t>
    </dgm:pt>
    <dgm:pt modelId="{998BA125-48A9-432F-B94C-EF1665148A53}" type="pres">
      <dgm:prSet presAssocID="{146019CE-BDD7-42C2-B0FB-8CA4F25AC5AE}" presName="hierRoot2" presStyleCnt="0">
        <dgm:presLayoutVars>
          <dgm:hierBranch/>
        </dgm:presLayoutVars>
      </dgm:prSet>
      <dgm:spPr/>
    </dgm:pt>
    <dgm:pt modelId="{494DD87A-AA73-4AE9-8D93-DBAE54BF2C2F}" type="pres">
      <dgm:prSet presAssocID="{146019CE-BDD7-42C2-B0FB-8CA4F25AC5AE}" presName="rootComposite" presStyleCnt="0"/>
      <dgm:spPr/>
    </dgm:pt>
    <dgm:pt modelId="{3C475FF0-4113-427F-9BC6-6C5115AC1744}" type="pres">
      <dgm:prSet presAssocID="{146019CE-BDD7-42C2-B0FB-8CA4F25AC5AE}" presName="rootText" presStyleLbl="node2" presStyleIdx="0" presStyleCnt="3" custScaleY="1322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228FCD-89ED-4327-8D53-F761081B7243}" type="pres">
      <dgm:prSet presAssocID="{146019CE-BDD7-42C2-B0FB-8CA4F25AC5AE}" presName="rootConnector" presStyleLbl="node2" presStyleIdx="0" presStyleCnt="3"/>
      <dgm:spPr/>
      <dgm:t>
        <a:bodyPr/>
        <a:lstStyle/>
        <a:p>
          <a:endParaRPr lang="pt-BR"/>
        </a:p>
      </dgm:t>
    </dgm:pt>
    <dgm:pt modelId="{BA626375-51CE-41CB-91C1-1E6BE0734143}" type="pres">
      <dgm:prSet presAssocID="{146019CE-BDD7-42C2-B0FB-8CA4F25AC5AE}" presName="hierChild4" presStyleCnt="0"/>
      <dgm:spPr/>
    </dgm:pt>
    <dgm:pt modelId="{7D40A953-D90D-488C-9FD7-C019D388C901}" type="pres">
      <dgm:prSet presAssocID="{146019CE-BDD7-42C2-B0FB-8CA4F25AC5AE}" presName="hierChild5" presStyleCnt="0"/>
      <dgm:spPr/>
    </dgm:pt>
    <dgm:pt modelId="{249EAB9A-CB05-438F-BA9C-4CAA7A3187D5}" type="pres">
      <dgm:prSet presAssocID="{C7BD3712-2D48-4AD0-BB15-B9626395ACD0}" presName="Name35" presStyleLbl="parChTrans1D2" presStyleIdx="1" presStyleCnt="3"/>
      <dgm:spPr/>
      <dgm:t>
        <a:bodyPr/>
        <a:lstStyle/>
        <a:p>
          <a:endParaRPr lang="pt-BR"/>
        </a:p>
      </dgm:t>
    </dgm:pt>
    <dgm:pt modelId="{A6B9BEE0-8C7F-4383-B6AE-82602B31681B}" type="pres">
      <dgm:prSet presAssocID="{9D8610E6-EA08-4B53-8871-57999D235F3C}" presName="hierRoot2" presStyleCnt="0">
        <dgm:presLayoutVars>
          <dgm:hierBranch/>
        </dgm:presLayoutVars>
      </dgm:prSet>
      <dgm:spPr/>
    </dgm:pt>
    <dgm:pt modelId="{AB312268-60C3-424D-9AA6-08C5B722C0B4}" type="pres">
      <dgm:prSet presAssocID="{9D8610E6-EA08-4B53-8871-57999D235F3C}" presName="rootComposite" presStyleCnt="0"/>
      <dgm:spPr/>
    </dgm:pt>
    <dgm:pt modelId="{07CBC300-432A-46A4-8CAC-1C4CA1E1ADBE}" type="pres">
      <dgm:prSet presAssocID="{9D8610E6-EA08-4B53-8871-57999D235F3C}" presName="rootText" presStyleLbl="node2" presStyleIdx="1" presStyleCnt="3" custScaleY="1502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9CE641-F665-4DF1-819F-8CD8D9B3DBE5}" type="pres">
      <dgm:prSet presAssocID="{9D8610E6-EA08-4B53-8871-57999D235F3C}" presName="rootConnector" presStyleLbl="node2" presStyleIdx="1" presStyleCnt="3"/>
      <dgm:spPr/>
      <dgm:t>
        <a:bodyPr/>
        <a:lstStyle/>
        <a:p>
          <a:endParaRPr lang="pt-BR"/>
        </a:p>
      </dgm:t>
    </dgm:pt>
    <dgm:pt modelId="{33064A0A-2B6F-4DD2-902D-F685742D3159}" type="pres">
      <dgm:prSet presAssocID="{9D8610E6-EA08-4B53-8871-57999D235F3C}" presName="hierChild4" presStyleCnt="0"/>
      <dgm:spPr/>
    </dgm:pt>
    <dgm:pt modelId="{0CDFBD5F-5FA4-4853-B8C3-D174A71470CD}" type="pres">
      <dgm:prSet presAssocID="{7E61430F-0EEC-4B8B-9AA3-5621A0785B65}" presName="Name35" presStyleLbl="parChTrans1D3" presStyleIdx="0" presStyleCnt="4"/>
      <dgm:spPr/>
      <dgm:t>
        <a:bodyPr/>
        <a:lstStyle/>
        <a:p>
          <a:endParaRPr lang="pt-BR"/>
        </a:p>
      </dgm:t>
    </dgm:pt>
    <dgm:pt modelId="{76E18955-44B0-421D-BB79-FE7844B4F5AF}" type="pres">
      <dgm:prSet presAssocID="{0FBB1246-D7E2-47F1-85F5-2AD8A0C5132B}" presName="hierRoot2" presStyleCnt="0">
        <dgm:presLayoutVars>
          <dgm:hierBranch val="r"/>
        </dgm:presLayoutVars>
      </dgm:prSet>
      <dgm:spPr/>
    </dgm:pt>
    <dgm:pt modelId="{B4967700-CC54-495A-BC77-6FF81A3F2CA0}" type="pres">
      <dgm:prSet presAssocID="{0FBB1246-D7E2-47F1-85F5-2AD8A0C5132B}" presName="rootComposite" presStyleCnt="0"/>
      <dgm:spPr/>
    </dgm:pt>
    <dgm:pt modelId="{1D38A5A6-6D85-4755-8CBA-4B328EE257B0}" type="pres">
      <dgm:prSet presAssocID="{0FBB1246-D7E2-47F1-85F5-2AD8A0C5132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6D8A3F7-9C72-4848-94AC-81799FF3F6CB}" type="pres">
      <dgm:prSet presAssocID="{0FBB1246-D7E2-47F1-85F5-2AD8A0C5132B}" presName="rootConnector" presStyleLbl="node3" presStyleIdx="0" presStyleCnt="4"/>
      <dgm:spPr/>
      <dgm:t>
        <a:bodyPr/>
        <a:lstStyle/>
        <a:p>
          <a:endParaRPr lang="pt-BR"/>
        </a:p>
      </dgm:t>
    </dgm:pt>
    <dgm:pt modelId="{CA4865A9-EA3C-4FA4-8404-23509EF7068C}" type="pres">
      <dgm:prSet presAssocID="{0FBB1246-D7E2-47F1-85F5-2AD8A0C5132B}" presName="hierChild4" presStyleCnt="0"/>
      <dgm:spPr/>
    </dgm:pt>
    <dgm:pt modelId="{143AB511-EFDE-4B68-8F58-19F9B606AC1D}" type="pres">
      <dgm:prSet presAssocID="{0FBB1246-D7E2-47F1-85F5-2AD8A0C5132B}" presName="hierChild5" presStyleCnt="0"/>
      <dgm:spPr/>
    </dgm:pt>
    <dgm:pt modelId="{9423836A-E5DF-4822-8C6B-80424FFA0134}" type="pres">
      <dgm:prSet presAssocID="{EA84CDCC-52F9-44FA-A34D-1A91888B046D}" presName="Name35" presStyleLbl="parChTrans1D3" presStyleIdx="1" presStyleCnt="4"/>
      <dgm:spPr/>
      <dgm:t>
        <a:bodyPr/>
        <a:lstStyle/>
        <a:p>
          <a:endParaRPr lang="pt-BR"/>
        </a:p>
      </dgm:t>
    </dgm:pt>
    <dgm:pt modelId="{5AE95080-F770-4694-BAC3-396CAFFB2678}" type="pres">
      <dgm:prSet presAssocID="{62AA5D16-A7AB-421A-8789-927866A01725}" presName="hierRoot2" presStyleCnt="0">
        <dgm:presLayoutVars>
          <dgm:hierBranch val="r"/>
        </dgm:presLayoutVars>
      </dgm:prSet>
      <dgm:spPr/>
    </dgm:pt>
    <dgm:pt modelId="{93FB8247-991B-45CD-8910-601BE0800637}" type="pres">
      <dgm:prSet presAssocID="{62AA5D16-A7AB-421A-8789-927866A01725}" presName="rootComposite" presStyleCnt="0"/>
      <dgm:spPr/>
    </dgm:pt>
    <dgm:pt modelId="{F8C3CB9C-EC3F-46A5-8F82-B8AD04F33AFD}" type="pres">
      <dgm:prSet presAssocID="{62AA5D16-A7AB-421A-8789-927866A0172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4CA3E13-7372-4058-9153-4CFE3CC4C160}" type="pres">
      <dgm:prSet presAssocID="{62AA5D16-A7AB-421A-8789-927866A01725}" presName="rootConnector" presStyleLbl="node3" presStyleIdx="1" presStyleCnt="4"/>
      <dgm:spPr/>
      <dgm:t>
        <a:bodyPr/>
        <a:lstStyle/>
        <a:p>
          <a:endParaRPr lang="pt-BR"/>
        </a:p>
      </dgm:t>
    </dgm:pt>
    <dgm:pt modelId="{21096A35-ABCD-43B7-B161-1322E55B2909}" type="pres">
      <dgm:prSet presAssocID="{62AA5D16-A7AB-421A-8789-927866A01725}" presName="hierChild4" presStyleCnt="0"/>
      <dgm:spPr/>
    </dgm:pt>
    <dgm:pt modelId="{A8C7611C-D717-4F23-B033-A58980CE768D}" type="pres">
      <dgm:prSet presAssocID="{62AA5D16-A7AB-421A-8789-927866A01725}" presName="hierChild5" presStyleCnt="0"/>
      <dgm:spPr/>
    </dgm:pt>
    <dgm:pt modelId="{CA6627AF-6B5B-45CF-B1AC-13D0D5353569}" type="pres">
      <dgm:prSet presAssocID="{9D8610E6-EA08-4B53-8871-57999D235F3C}" presName="hierChild5" presStyleCnt="0"/>
      <dgm:spPr/>
    </dgm:pt>
    <dgm:pt modelId="{B75DAAAF-4B07-4013-B720-0BF21755B41A}" type="pres">
      <dgm:prSet presAssocID="{032324CB-2F50-4BA7-8EFD-E9269A81A551}" presName="Name35" presStyleLbl="parChTrans1D2" presStyleIdx="2" presStyleCnt="3"/>
      <dgm:spPr/>
      <dgm:t>
        <a:bodyPr/>
        <a:lstStyle/>
        <a:p>
          <a:endParaRPr lang="pt-BR"/>
        </a:p>
      </dgm:t>
    </dgm:pt>
    <dgm:pt modelId="{3F63356C-E004-4AE7-B5DB-84A6605DCCE8}" type="pres">
      <dgm:prSet presAssocID="{94F240D8-F663-4106-A022-A029B885E4DD}" presName="hierRoot2" presStyleCnt="0">
        <dgm:presLayoutVars>
          <dgm:hierBranch/>
        </dgm:presLayoutVars>
      </dgm:prSet>
      <dgm:spPr/>
    </dgm:pt>
    <dgm:pt modelId="{9B7B5455-E80D-41A7-89F6-096239B3EE0A}" type="pres">
      <dgm:prSet presAssocID="{94F240D8-F663-4106-A022-A029B885E4DD}" presName="rootComposite" presStyleCnt="0"/>
      <dgm:spPr/>
    </dgm:pt>
    <dgm:pt modelId="{99068063-DB90-44D0-BEDD-986B69402770}" type="pres">
      <dgm:prSet presAssocID="{94F240D8-F663-4106-A022-A029B885E4DD}" presName="rootText" presStyleLbl="node2" presStyleIdx="2" presStyleCnt="3" custScaleY="1464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79B4DF-E87F-4B80-A5CF-098E14A40E20}" type="pres">
      <dgm:prSet presAssocID="{94F240D8-F663-4106-A022-A029B885E4DD}" presName="rootConnector" presStyleLbl="node2" presStyleIdx="2" presStyleCnt="3"/>
      <dgm:spPr/>
      <dgm:t>
        <a:bodyPr/>
        <a:lstStyle/>
        <a:p>
          <a:endParaRPr lang="pt-BR"/>
        </a:p>
      </dgm:t>
    </dgm:pt>
    <dgm:pt modelId="{8D8F0AD9-F45A-488E-887C-B7694314BCF6}" type="pres">
      <dgm:prSet presAssocID="{94F240D8-F663-4106-A022-A029B885E4DD}" presName="hierChild4" presStyleCnt="0"/>
      <dgm:spPr/>
    </dgm:pt>
    <dgm:pt modelId="{528FA364-65B2-4CCC-8A48-F90DB49B529F}" type="pres">
      <dgm:prSet presAssocID="{CBA8E04A-47EC-4607-9CEA-24AE104789FD}" presName="Name35" presStyleLbl="parChTrans1D3" presStyleIdx="2" presStyleCnt="4"/>
      <dgm:spPr/>
      <dgm:t>
        <a:bodyPr/>
        <a:lstStyle/>
        <a:p>
          <a:endParaRPr lang="pt-BR"/>
        </a:p>
      </dgm:t>
    </dgm:pt>
    <dgm:pt modelId="{748277D5-0DF9-4915-B0F2-2590DCA985C1}" type="pres">
      <dgm:prSet presAssocID="{D13DB02A-34E5-4AA8-B59F-54B675D2F73F}" presName="hierRoot2" presStyleCnt="0">
        <dgm:presLayoutVars>
          <dgm:hierBranch val="r"/>
        </dgm:presLayoutVars>
      </dgm:prSet>
      <dgm:spPr/>
    </dgm:pt>
    <dgm:pt modelId="{31CCCB6B-9556-4EA0-9413-20631377B1D8}" type="pres">
      <dgm:prSet presAssocID="{D13DB02A-34E5-4AA8-B59F-54B675D2F73F}" presName="rootComposite" presStyleCnt="0"/>
      <dgm:spPr/>
    </dgm:pt>
    <dgm:pt modelId="{C34E6C35-DB92-4A22-9543-FC9E70AE430D}" type="pres">
      <dgm:prSet presAssocID="{D13DB02A-34E5-4AA8-B59F-54B675D2F73F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BE871C-9367-4069-83B4-3875A05E31BE}" type="pres">
      <dgm:prSet presAssocID="{D13DB02A-34E5-4AA8-B59F-54B675D2F73F}" presName="rootConnector" presStyleLbl="node3" presStyleIdx="2" presStyleCnt="4"/>
      <dgm:spPr/>
      <dgm:t>
        <a:bodyPr/>
        <a:lstStyle/>
        <a:p>
          <a:endParaRPr lang="pt-BR"/>
        </a:p>
      </dgm:t>
    </dgm:pt>
    <dgm:pt modelId="{98A34ECA-8265-4651-9E7A-15B4421D5700}" type="pres">
      <dgm:prSet presAssocID="{D13DB02A-34E5-4AA8-B59F-54B675D2F73F}" presName="hierChild4" presStyleCnt="0"/>
      <dgm:spPr/>
    </dgm:pt>
    <dgm:pt modelId="{CC716195-7C39-4631-B809-2AB948E1BC6A}" type="pres">
      <dgm:prSet presAssocID="{D13DB02A-34E5-4AA8-B59F-54B675D2F73F}" presName="hierChild5" presStyleCnt="0"/>
      <dgm:spPr/>
    </dgm:pt>
    <dgm:pt modelId="{6519C867-F3D4-4C78-8B68-0DE8B8162C14}" type="pres">
      <dgm:prSet presAssocID="{630DC2D1-2B23-4FD6-8C5C-E0209416DC47}" presName="Name35" presStyleLbl="parChTrans1D3" presStyleIdx="3" presStyleCnt="4"/>
      <dgm:spPr/>
      <dgm:t>
        <a:bodyPr/>
        <a:lstStyle/>
        <a:p>
          <a:endParaRPr lang="pt-BR"/>
        </a:p>
      </dgm:t>
    </dgm:pt>
    <dgm:pt modelId="{BA1C762B-3DB5-424B-8B4B-22C0D843376D}" type="pres">
      <dgm:prSet presAssocID="{D027FA1A-4FFC-45F2-AC51-405D41638C35}" presName="hierRoot2" presStyleCnt="0">
        <dgm:presLayoutVars>
          <dgm:hierBranch val="r"/>
        </dgm:presLayoutVars>
      </dgm:prSet>
      <dgm:spPr/>
    </dgm:pt>
    <dgm:pt modelId="{E2F1DFE2-DD68-43CB-BAC9-3ED0650FA1AF}" type="pres">
      <dgm:prSet presAssocID="{D027FA1A-4FFC-45F2-AC51-405D41638C35}" presName="rootComposite" presStyleCnt="0"/>
      <dgm:spPr/>
    </dgm:pt>
    <dgm:pt modelId="{E5ED40DD-419A-433A-AA63-A02B0729C27A}" type="pres">
      <dgm:prSet presAssocID="{D027FA1A-4FFC-45F2-AC51-405D41638C35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329DFD-DBEA-43A9-A23E-8A217E7959F3}" type="pres">
      <dgm:prSet presAssocID="{D027FA1A-4FFC-45F2-AC51-405D41638C35}" presName="rootConnector" presStyleLbl="node3" presStyleIdx="3" presStyleCnt="4"/>
      <dgm:spPr/>
      <dgm:t>
        <a:bodyPr/>
        <a:lstStyle/>
        <a:p>
          <a:endParaRPr lang="pt-BR"/>
        </a:p>
      </dgm:t>
    </dgm:pt>
    <dgm:pt modelId="{86AA6819-BAC8-48AF-9F65-7AE28DF600BF}" type="pres">
      <dgm:prSet presAssocID="{D027FA1A-4FFC-45F2-AC51-405D41638C35}" presName="hierChild4" presStyleCnt="0"/>
      <dgm:spPr/>
    </dgm:pt>
    <dgm:pt modelId="{A2009694-CEBA-4928-BD92-E2422B6021DA}" type="pres">
      <dgm:prSet presAssocID="{D027FA1A-4FFC-45F2-AC51-405D41638C35}" presName="hierChild5" presStyleCnt="0"/>
      <dgm:spPr/>
    </dgm:pt>
    <dgm:pt modelId="{8E8A9861-4544-4D85-AD69-D1BB4C66D37D}" type="pres">
      <dgm:prSet presAssocID="{94F240D8-F663-4106-A022-A029B885E4DD}" presName="hierChild5" presStyleCnt="0"/>
      <dgm:spPr/>
    </dgm:pt>
    <dgm:pt modelId="{8F51381A-1FB6-4191-B47D-9F1E30282C1B}" type="pres">
      <dgm:prSet presAssocID="{00BAC7A1-9B50-4C18-AF95-6BF4D11DCEC6}" presName="hierChild3" presStyleCnt="0"/>
      <dgm:spPr/>
    </dgm:pt>
  </dgm:ptLst>
  <dgm:cxnLst>
    <dgm:cxn modelId="{DEBD14F2-763E-4CC4-A6CB-214A5B3D2A5C}" type="presOf" srcId="{D13DB02A-34E5-4AA8-B59F-54B675D2F73F}" destId="{C34E6C35-DB92-4A22-9543-FC9E70AE430D}" srcOrd="0" destOrd="0" presId="urn:microsoft.com/office/officeart/2005/8/layout/orgChart1"/>
    <dgm:cxn modelId="{6C4FF3E3-9C0C-460C-834C-1E494954ABEC}" srcId="{9D8610E6-EA08-4B53-8871-57999D235F3C}" destId="{62AA5D16-A7AB-421A-8789-927866A01725}" srcOrd="1" destOrd="0" parTransId="{EA84CDCC-52F9-44FA-A34D-1A91888B046D}" sibTransId="{EC138AD1-23FC-4ED8-BFEC-862FACF40F78}"/>
    <dgm:cxn modelId="{BF141C10-CABE-436C-A57E-EE263B8B2623}" type="presOf" srcId="{62AA5D16-A7AB-421A-8789-927866A01725}" destId="{84CA3E13-7372-4058-9153-4CFE3CC4C160}" srcOrd="1" destOrd="0" presId="urn:microsoft.com/office/officeart/2005/8/layout/orgChart1"/>
    <dgm:cxn modelId="{4463BFE7-1C8A-420F-9B0F-4EE1E2395764}" srcId="{00BAC7A1-9B50-4C18-AF95-6BF4D11DCEC6}" destId="{94F240D8-F663-4106-A022-A029B885E4DD}" srcOrd="2" destOrd="0" parTransId="{032324CB-2F50-4BA7-8EFD-E9269A81A551}" sibTransId="{87C7207E-ED9E-45E6-A113-F603A9DBF8D4}"/>
    <dgm:cxn modelId="{7B34482C-E86A-481F-86AC-6D1D2FC3D554}" type="presOf" srcId="{94F240D8-F663-4106-A022-A029B885E4DD}" destId="{FA79B4DF-E87F-4B80-A5CF-098E14A40E20}" srcOrd="1" destOrd="0" presId="urn:microsoft.com/office/officeart/2005/8/layout/orgChart1"/>
    <dgm:cxn modelId="{39FE8043-5D63-4CB0-BAAF-7ADA983932B9}" srcId="{00BAC7A1-9B50-4C18-AF95-6BF4D11DCEC6}" destId="{9D8610E6-EA08-4B53-8871-57999D235F3C}" srcOrd="1" destOrd="0" parTransId="{C7BD3712-2D48-4AD0-BB15-B9626395ACD0}" sibTransId="{7EBB452E-87C5-4E64-8972-C73945C56F7A}"/>
    <dgm:cxn modelId="{705D4EB8-BBBD-4BFC-80D3-95D170B288E1}" type="presOf" srcId="{62AA5D16-A7AB-421A-8789-927866A01725}" destId="{F8C3CB9C-EC3F-46A5-8F82-B8AD04F33AFD}" srcOrd="0" destOrd="0" presId="urn:microsoft.com/office/officeart/2005/8/layout/orgChart1"/>
    <dgm:cxn modelId="{DE091A90-0F2A-4CF7-8CCB-420256841BDF}" srcId="{2BFCE2F2-E651-45BF-A827-DA32F566E182}" destId="{00BAC7A1-9B50-4C18-AF95-6BF4D11DCEC6}" srcOrd="0" destOrd="0" parTransId="{6A7EC231-8467-481E-9FA0-5F90088E945D}" sibTransId="{346A3A72-141C-4BBD-95AA-D393D6885B75}"/>
    <dgm:cxn modelId="{E68C2937-887B-4D0F-9DCB-149B44042EA8}" type="presOf" srcId="{0FBB1246-D7E2-47F1-85F5-2AD8A0C5132B}" destId="{1D38A5A6-6D85-4755-8CBA-4B328EE257B0}" srcOrd="0" destOrd="0" presId="urn:microsoft.com/office/officeart/2005/8/layout/orgChart1"/>
    <dgm:cxn modelId="{6AA0F1A1-0CE9-40AE-8A42-914D7F5EF66F}" type="presOf" srcId="{EA84CDCC-52F9-44FA-A34D-1A91888B046D}" destId="{9423836A-E5DF-4822-8C6B-80424FFA0134}" srcOrd="0" destOrd="0" presId="urn:microsoft.com/office/officeart/2005/8/layout/orgChart1"/>
    <dgm:cxn modelId="{54153509-C0EE-47B9-B7EC-79A67BBFAAA1}" type="presOf" srcId="{D027FA1A-4FFC-45F2-AC51-405D41638C35}" destId="{E5ED40DD-419A-433A-AA63-A02B0729C27A}" srcOrd="0" destOrd="0" presId="urn:microsoft.com/office/officeart/2005/8/layout/orgChart1"/>
    <dgm:cxn modelId="{1E294ECF-345D-4EE1-B5BA-E07329AC869E}" type="presOf" srcId="{C7BD3712-2D48-4AD0-BB15-B9626395ACD0}" destId="{249EAB9A-CB05-438F-BA9C-4CAA7A3187D5}" srcOrd="0" destOrd="0" presId="urn:microsoft.com/office/officeart/2005/8/layout/orgChart1"/>
    <dgm:cxn modelId="{8D2B6002-602C-41C5-AFA3-D4D91AC8A0B1}" type="presOf" srcId="{00BAC7A1-9B50-4C18-AF95-6BF4D11DCEC6}" destId="{5A00EDBB-3D8F-4855-9A21-EA9AC194E304}" srcOrd="1" destOrd="0" presId="urn:microsoft.com/office/officeart/2005/8/layout/orgChart1"/>
    <dgm:cxn modelId="{9093BA71-D825-40B5-95B7-044A03D70BFB}" type="presOf" srcId="{146019CE-BDD7-42C2-B0FB-8CA4F25AC5AE}" destId="{3C475FF0-4113-427F-9BC6-6C5115AC1744}" srcOrd="0" destOrd="0" presId="urn:microsoft.com/office/officeart/2005/8/layout/orgChart1"/>
    <dgm:cxn modelId="{585AA747-ED7F-40E2-A786-3B653F4547F3}" type="presOf" srcId="{94F240D8-F663-4106-A022-A029B885E4DD}" destId="{99068063-DB90-44D0-BEDD-986B69402770}" srcOrd="0" destOrd="0" presId="urn:microsoft.com/office/officeart/2005/8/layout/orgChart1"/>
    <dgm:cxn modelId="{5926E288-C2E7-400F-BF6A-55A8C0A88AF8}" srcId="{94F240D8-F663-4106-A022-A029B885E4DD}" destId="{D027FA1A-4FFC-45F2-AC51-405D41638C35}" srcOrd="1" destOrd="0" parTransId="{630DC2D1-2B23-4FD6-8C5C-E0209416DC47}" sibTransId="{6046D03F-4020-47E4-8A09-80E72E2D3F74}"/>
    <dgm:cxn modelId="{2304A481-669A-4D7F-8D59-D93081C38894}" type="presOf" srcId="{CBA8E04A-47EC-4607-9CEA-24AE104789FD}" destId="{528FA364-65B2-4CCC-8A48-F90DB49B529F}" srcOrd="0" destOrd="0" presId="urn:microsoft.com/office/officeart/2005/8/layout/orgChart1"/>
    <dgm:cxn modelId="{FB412302-E47B-49C2-84EE-DD24EB1BE742}" type="presOf" srcId="{146019CE-BDD7-42C2-B0FB-8CA4F25AC5AE}" destId="{09228FCD-89ED-4327-8D53-F761081B7243}" srcOrd="1" destOrd="0" presId="urn:microsoft.com/office/officeart/2005/8/layout/orgChart1"/>
    <dgm:cxn modelId="{EB8FD53E-0691-49AE-AE0F-7A6ECBEDCCA9}" type="presOf" srcId="{630DC2D1-2B23-4FD6-8C5C-E0209416DC47}" destId="{6519C867-F3D4-4C78-8B68-0DE8B8162C14}" srcOrd="0" destOrd="0" presId="urn:microsoft.com/office/officeart/2005/8/layout/orgChart1"/>
    <dgm:cxn modelId="{BD1C3977-1E07-4E81-9CD0-3B505C767CD2}" type="presOf" srcId="{00BAC7A1-9B50-4C18-AF95-6BF4D11DCEC6}" destId="{CD0CF05E-3E68-4A45-8318-BE18EA7B2945}" srcOrd="0" destOrd="0" presId="urn:microsoft.com/office/officeart/2005/8/layout/orgChart1"/>
    <dgm:cxn modelId="{7BD755F6-C962-4271-8703-A0A4E762C9BB}" type="presOf" srcId="{2BFCE2F2-E651-45BF-A827-DA32F566E182}" destId="{B8C6CA85-4C7C-4BF7-87C1-DC286C7E0469}" srcOrd="0" destOrd="0" presId="urn:microsoft.com/office/officeart/2005/8/layout/orgChart1"/>
    <dgm:cxn modelId="{FBACB908-C25A-483F-8775-2ABD70ECFA10}" type="presOf" srcId="{7E61430F-0EEC-4B8B-9AA3-5621A0785B65}" destId="{0CDFBD5F-5FA4-4853-B8C3-D174A71470CD}" srcOrd="0" destOrd="0" presId="urn:microsoft.com/office/officeart/2005/8/layout/orgChart1"/>
    <dgm:cxn modelId="{0E3F1184-7649-47E0-B8C4-79177D5ADACE}" srcId="{94F240D8-F663-4106-A022-A029B885E4DD}" destId="{D13DB02A-34E5-4AA8-B59F-54B675D2F73F}" srcOrd="0" destOrd="0" parTransId="{CBA8E04A-47EC-4607-9CEA-24AE104789FD}" sibTransId="{31FBA87E-98A5-427C-B532-55F694DCB502}"/>
    <dgm:cxn modelId="{850438EE-17B2-4E88-A3D4-FF5118358F1B}" type="presOf" srcId="{D13DB02A-34E5-4AA8-B59F-54B675D2F73F}" destId="{0CBE871C-9367-4069-83B4-3875A05E31BE}" srcOrd="1" destOrd="0" presId="urn:microsoft.com/office/officeart/2005/8/layout/orgChart1"/>
    <dgm:cxn modelId="{25F960FC-31F5-49C2-9778-A2755E1692A1}" type="presOf" srcId="{9D8610E6-EA08-4B53-8871-57999D235F3C}" destId="{989CE641-F665-4DF1-819F-8CD8D9B3DBE5}" srcOrd="1" destOrd="0" presId="urn:microsoft.com/office/officeart/2005/8/layout/orgChart1"/>
    <dgm:cxn modelId="{FEC30571-DA7C-47B5-B1F3-18D534BED41B}" type="presOf" srcId="{B0EE1664-E308-41D7-A969-F1039F2A633C}" destId="{17A1F866-83F6-471E-B8E5-841D4B2997BA}" srcOrd="0" destOrd="0" presId="urn:microsoft.com/office/officeart/2005/8/layout/orgChart1"/>
    <dgm:cxn modelId="{09DA22DC-3CAA-45F7-91FF-6B50724B4BF8}" srcId="{9D8610E6-EA08-4B53-8871-57999D235F3C}" destId="{0FBB1246-D7E2-47F1-85F5-2AD8A0C5132B}" srcOrd="0" destOrd="0" parTransId="{7E61430F-0EEC-4B8B-9AA3-5621A0785B65}" sibTransId="{6AF73223-E0DC-493F-A736-3BF2BD55C69A}"/>
    <dgm:cxn modelId="{84C77F28-32E4-4464-A93A-49D5DFD99F80}" type="presOf" srcId="{D027FA1A-4FFC-45F2-AC51-405D41638C35}" destId="{F9329DFD-DBEA-43A9-A23E-8A217E7959F3}" srcOrd="1" destOrd="0" presId="urn:microsoft.com/office/officeart/2005/8/layout/orgChart1"/>
    <dgm:cxn modelId="{E4EE8349-DB9F-4725-8383-FDED50A86375}" type="presOf" srcId="{9D8610E6-EA08-4B53-8871-57999D235F3C}" destId="{07CBC300-432A-46A4-8CAC-1C4CA1E1ADBE}" srcOrd="0" destOrd="0" presId="urn:microsoft.com/office/officeart/2005/8/layout/orgChart1"/>
    <dgm:cxn modelId="{4364D73C-EC75-496F-A730-B3AE3C92C2AD}" type="presOf" srcId="{0FBB1246-D7E2-47F1-85F5-2AD8A0C5132B}" destId="{56D8A3F7-9C72-4848-94AC-81799FF3F6CB}" srcOrd="1" destOrd="0" presId="urn:microsoft.com/office/officeart/2005/8/layout/orgChart1"/>
    <dgm:cxn modelId="{0342B056-D2EB-466F-A1D4-751B86A5E9F0}" srcId="{00BAC7A1-9B50-4C18-AF95-6BF4D11DCEC6}" destId="{146019CE-BDD7-42C2-B0FB-8CA4F25AC5AE}" srcOrd="0" destOrd="0" parTransId="{B0EE1664-E308-41D7-A969-F1039F2A633C}" sibTransId="{56CF9403-0941-48DA-88C1-0C00353D42C7}"/>
    <dgm:cxn modelId="{2D7742A4-66F6-4FD6-A7E1-621578B35B06}" type="presOf" srcId="{032324CB-2F50-4BA7-8EFD-E9269A81A551}" destId="{B75DAAAF-4B07-4013-B720-0BF21755B41A}" srcOrd="0" destOrd="0" presId="urn:microsoft.com/office/officeart/2005/8/layout/orgChart1"/>
    <dgm:cxn modelId="{1D30290C-A74F-424B-9074-220E7F9160D3}" type="presParOf" srcId="{B8C6CA85-4C7C-4BF7-87C1-DC286C7E0469}" destId="{C9BF6FC7-3BC1-4C05-B669-5B64B76EE189}" srcOrd="0" destOrd="0" presId="urn:microsoft.com/office/officeart/2005/8/layout/orgChart1"/>
    <dgm:cxn modelId="{73D883BB-8D9A-4412-88A8-F232A6D61651}" type="presParOf" srcId="{C9BF6FC7-3BC1-4C05-B669-5B64B76EE189}" destId="{1D6C6FAC-8531-43D9-B801-335915F7A402}" srcOrd="0" destOrd="0" presId="urn:microsoft.com/office/officeart/2005/8/layout/orgChart1"/>
    <dgm:cxn modelId="{0FB85EDD-D516-4C34-A07F-51BE1BCC9924}" type="presParOf" srcId="{1D6C6FAC-8531-43D9-B801-335915F7A402}" destId="{CD0CF05E-3E68-4A45-8318-BE18EA7B2945}" srcOrd="0" destOrd="0" presId="urn:microsoft.com/office/officeart/2005/8/layout/orgChart1"/>
    <dgm:cxn modelId="{408C4A80-3E66-44E9-9773-3CA14DDAC5F5}" type="presParOf" srcId="{1D6C6FAC-8531-43D9-B801-335915F7A402}" destId="{5A00EDBB-3D8F-4855-9A21-EA9AC194E304}" srcOrd="1" destOrd="0" presId="urn:microsoft.com/office/officeart/2005/8/layout/orgChart1"/>
    <dgm:cxn modelId="{DED79305-794A-443C-B09F-7507B40EBBD3}" type="presParOf" srcId="{C9BF6FC7-3BC1-4C05-B669-5B64B76EE189}" destId="{05BD14FF-DA7D-4B2D-99CB-14E9B871BE7E}" srcOrd="1" destOrd="0" presId="urn:microsoft.com/office/officeart/2005/8/layout/orgChart1"/>
    <dgm:cxn modelId="{954C4E80-D74E-4497-8852-2EF2201C3A7F}" type="presParOf" srcId="{05BD14FF-DA7D-4B2D-99CB-14E9B871BE7E}" destId="{17A1F866-83F6-471E-B8E5-841D4B2997BA}" srcOrd="0" destOrd="0" presId="urn:microsoft.com/office/officeart/2005/8/layout/orgChart1"/>
    <dgm:cxn modelId="{194CD503-ADF4-45F5-B4B9-454458FEA08D}" type="presParOf" srcId="{05BD14FF-DA7D-4B2D-99CB-14E9B871BE7E}" destId="{998BA125-48A9-432F-B94C-EF1665148A53}" srcOrd="1" destOrd="0" presId="urn:microsoft.com/office/officeart/2005/8/layout/orgChart1"/>
    <dgm:cxn modelId="{FF73BB27-F790-471B-9641-FD9F1F083B23}" type="presParOf" srcId="{998BA125-48A9-432F-B94C-EF1665148A53}" destId="{494DD87A-AA73-4AE9-8D93-DBAE54BF2C2F}" srcOrd="0" destOrd="0" presId="urn:microsoft.com/office/officeart/2005/8/layout/orgChart1"/>
    <dgm:cxn modelId="{09277F58-D774-4C3B-9EC7-AA8700D5AA6E}" type="presParOf" srcId="{494DD87A-AA73-4AE9-8D93-DBAE54BF2C2F}" destId="{3C475FF0-4113-427F-9BC6-6C5115AC1744}" srcOrd="0" destOrd="0" presId="urn:microsoft.com/office/officeart/2005/8/layout/orgChart1"/>
    <dgm:cxn modelId="{E8CB39AF-75C9-434A-835A-CAF77420077F}" type="presParOf" srcId="{494DD87A-AA73-4AE9-8D93-DBAE54BF2C2F}" destId="{09228FCD-89ED-4327-8D53-F761081B7243}" srcOrd="1" destOrd="0" presId="urn:microsoft.com/office/officeart/2005/8/layout/orgChart1"/>
    <dgm:cxn modelId="{2A8A68F1-808C-4CDA-8352-C8FBC5B9D676}" type="presParOf" srcId="{998BA125-48A9-432F-B94C-EF1665148A53}" destId="{BA626375-51CE-41CB-91C1-1E6BE0734143}" srcOrd="1" destOrd="0" presId="urn:microsoft.com/office/officeart/2005/8/layout/orgChart1"/>
    <dgm:cxn modelId="{68B5EBCD-5CD1-49E7-95EE-B6EC7AC2ADF1}" type="presParOf" srcId="{998BA125-48A9-432F-B94C-EF1665148A53}" destId="{7D40A953-D90D-488C-9FD7-C019D388C901}" srcOrd="2" destOrd="0" presId="urn:microsoft.com/office/officeart/2005/8/layout/orgChart1"/>
    <dgm:cxn modelId="{04E5398F-630C-471F-9525-48610AD1B2FA}" type="presParOf" srcId="{05BD14FF-DA7D-4B2D-99CB-14E9B871BE7E}" destId="{249EAB9A-CB05-438F-BA9C-4CAA7A3187D5}" srcOrd="2" destOrd="0" presId="urn:microsoft.com/office/officeart/2005/8/layout/orgChart1"/>
    <dgm:cxn modelId="{57F1EDCC-319E-4622-8B78-8BB2BD8C32DE}" type="presParOf" srcId="{05BD14FF-DA7D-4B2D-99CB-14E9B871BE7E}" destId="{A6B9BEE0-8C7F-4383-B6AE-82602B31681B}" srcOrd="3" destOrd="0" presId="urn:microsoft.com/office/officeart/2005/8/layout/orgChart1"/>
    <dgm:cxn modelId="{70D907C1-EE1C-41E9-B7BC-9129FD7DA472}" type="presParOf" srcId="{A6B9BEE0-8C7F-4383-B6AE-82602B31681B}" destId="{AB312268-60C3-424D-9AA6-08C5B722C0B4}" srcOrd="0" destOrd="0" presId="urn:microsoft.com/office/officeart/2005/8/layout/orgChart1"/>
    <dgm:cxn modelId="{7FDA69DF-2F6A-456F-B64F-23E5AD30DA68}" type="presParOf" srcId="{AB312268-60C3-424D-9AA6-08C5B722C0B4}" destId="{07CBC300-432A-46A4-8CAC-1C4CA1E1ADBE}" srcOrd="0" destOrd="0" presId="urn:microsoft.com/office/officeart/2005/8/layout/orgChart1"/>
    <dgm:cxn modelId="{6CEF5805-9B61-4A3B-BDF2-4DBEAF1235FD}" type="presParOf" srcId="{AB312268-60C3-424D-9AA6-08C5B722C0B4}" destId="{989CE641-F665-4DF1-819F-8CD8D9B3DBE5}" srcOrd="1" destOrd="0" presId="urn:microsoft.com/office/officeart/2005/8/layout/orgChart1"/>
    <dgm:cxn modelId="{8B34CC5B-FC96-4597-A4A7-5BBF5C386B99}" type="presParOf" srcId="{A6B9BEE0-8C7F-4383-B6AE-82602B31681B}" destId="{33064A0A-2B6F-4DD2-902D-F685742D3159}" srcOrd="1" destOrd="0" presId="urn:microsoft.com/office/officeart/2005/8/layout/orgChart1"/>
    <dgm:cxn modelId="{6922E1DA-A0DC-4EAB-99B5-CC58B80EE3C4}" type="presParOf" srcId="{33064A0A-2B6F-4DD2-902D-F685742D3159}" destId="{0CDFBD5F-5FA4-4853-B8C3-D174A71470CD}" srcOrd="0" destOrd="0" presId="urn:microsoft.com/office/officeart/2005/8/layout/orgChart1"/>
    <dgm:cxn modelId="{9DD6EEDA-F93C-40A8-87CD-9E5A2531B73D}" type="presParOf" srcId="{33064A0A-2B6F-4DD2-902D-F685742D3159}" destId="{76E18955-44B0-421D-BB79-FE7844B4F5AF}" srcOrd="1" destOrd="0" presId="urn:microsoft.com/office/officeart/2005/8/layout/orgChart1"/>
    <dgm:cxn modelId="{C38AD6E0-66F0-409E-89F7-A5C8E2431909}" type="presParOf" srcId="{76E18955-44B0-421D-BB79-FE7844B4F5AF}" destId="{B4967700-CC54-495A-BC77-6FF81A3F2CA0}" srcOrd="0" destOrd="0" presId="urn:microsoft.com/office/officeart/2005/8/layout/orgChart1"/>
    <dgm:cxn modelId="{94BDB24D-3AEB-4A5A-A2B0-F9C43539096E}" type="presParOf" srcId="{B4967700-CC54-495A-BC77-6FF81A3F2CA0}" destId="{1D38A5A6-6D85-4755-8CBA-4B328EE257B0}" srcOrd="0" destOrd="0" presId="urn:microsoft.com/office/officeart/2005/8/layout/orgChart1"/>
    <dgm:cxn modelId="{54E11DC4-6A91-4BCD-A9EA-71847DDAD3E2}" type="presParOf" srcId="{B4967700-CC54-495A-BC77-6FF81A3F2CA0}" destId="{56D8A3F7-9C72-4848-94AC-81799FF3F6CB}" srcOrd="1" destOrd="0" presId="urn:microsoft.com/office/officeart/2005/8/layout/orgChart1"/>
    <dgm:cxn modelId="{2D08B879-D72C-4E9C-98CC-3824F02180CD}" type="presParOf" srcId="{76E18955-44B0-421D-BB79-FE7844B4F5AF}" destId="{CA4865A9-EA3C-4FA4-8404-23509EF7068C}" srcOrd="1" destOrd="0" presId="urn:microsoft.com/office/officeart/2005/8/layout/orgChart1"/>
    <dgm:cxn modelId="{048B85F6-6BA2-43B2-936F-26BE41A8F0A8}" type="presParOf" srcId="{76E18955-44B0-421D-BB79-FE7844B4F5AF}" destId="{143AB511-EFDE-4B68-8F58-19F9B606AC1D}" srcOrd="2" destOrd="0" presId="urn:microsoft.com/office/officeart/2005/8/layout/orgChart1"/>
    <dgm:cxn modelId="{045C5E1F-48CB-45EA-85C5-83D66E602B94}" type="presParOf" srcId="{33064A0A-2B6F-4DD2-902D-F685742D3159}" destId="{9423836A-E5DF-4822-8C6B-80424FFA0134}" srcOrd="2" destOrd="0" presId="urn:microsoft.com/office/officeart/2005/8/layout/orgChart1"/>
    <dgm:cxn modelId="{3028BFC5-37BB-433A-B761-23B90B6F5654}" type="presParOf" srcId="{33064A0A-2B6F-4DD2-902D-F685742D3159}" destId="{5AE95080-F770-4694-BAC3-396CAFFB2678}" srcOrd="3" destOrd="0" presId="urn:microsoft.com/office/officeart/2005/8/layout/orgChart1"/>
    <dgm:cxn modelId="{5A6EDE02-2E3E-4A05-A05B-A4592C23A0AC}" type="presParOf" srcId="{5AE95080-F770-4694-BAC3-396CAFFB2678}" destId="{93FB8247-991B-45CD-8910-601BE0800637}" srcOrd="0" destOrd="0" presId="urn:microsoft.com/office/officeart/2005/8/layout/orgChart1"/>
    <dgm:cxn modelId="{6F834C97-83A7-40A3-83EE-7667F264CD5A}" type="presParOf" srcId="{93FB8247-991B-45CD-8910-601BE0800637}" destId="{F8C3CB9C-EC3F-46A5-8F82-B8AD04F33AFD}" srcOrd="0" destOrd="0" presId="urn:microsoft.com/office/officeart/2005/8/layout/orgChart1"/>
    <dgm:cxn modelId="{40D8AAE5-B59C-42B4-9205-F8E8C6ACB4E5}" type="presParOf" srcId="{93FB8247-991B-45CD-8910-601BE0800637}" destId="{84CA3E13-7372-4058-9153-4CFE3CC4C160}" srcOrd="1" destOrd="0" presId="urn:microsoft.com/office/officeart/2005/8/layout/orgChart1"/>
    <dgm:cxn modelId="{4DF180AF-3E08-42A4-9B2C-895E8F6A8D29}" type="presParOf" srcId="{5AE95080-F770-4694-BAC3-396CAFFB2678}" destId="{21096A35-ABCD-43B7-B161-1322E55B2909}" srcOrd="1" destOrd="0" presId="urn:microsoft.com/office/officeart/2005/8/layout/orgChart1"/>
    <dgm:cxn modelId="{20590CA4-2241-4CDE-8482-8E4DC679EC76}" type="presParOf" srcId="{5AE95080-F770-4694-BAC3-396CAFFB2678}" destId="{A8C7611C-D717-4F23-B033-A58980CE768D}" srcOrd="2" destOrd="0" presId="urn:microsoft.com/office/officeart/2005/8/layout/orgChart1"/>
    <dgm:cxn modelId="{3C1D827B-FC62-4BE4-A916-5166AA7F74ED}" type="presParOf" srcId="{A6B9BEE0-8C7F-4383-B6AE-82602B31681B}" destId="{CA6627AF-6B5B-45CF-B1AC-13D0D5353569}" srcOrd="2" destOrd="0" presId="urn:microsoft.com/office/officeart/2005/8/layout/orgChart1"/>
    <dgm:cxn modelId="{13FA027E-B865-4AB5-84F8-B080ECE3B1FC}" type="presParOf" srcId="{05BD14FF-DA7D-4B2D-99CB-14E9B871BE7E}" destId="{B75DAAAF-4B07-4013-B720-0BF21755B41A}" srcOrd="4" destOrd="0" presId="urn:microsoft.com/office/officeart/2005/8/layout/orgChart1"/>
    <dgm:cxn modelId="{42784A67-38F9-4E20-90DC-E89D09D5918C}" type="presParOf" srcId="{05BD14FF-DA7D-4B2D-99CB-14E9B871BE7E}" destId="{3F63356C-E004-4AE7-B5DB-84A6605DCCE8}" srcOrd="5" destOrd="0" presId="urn:microsoft.com/office/officeart/2005/8/layout/orgChart1"/>
    <dgm:cxn modelId="{11DA5F8D-2F60-482E-8F1D-28138EABE433}" type="presParOf" srcId="{3F63356C-E004-4AE7-B5DB-84A6605DCCE8}" destId="{9B7B5455-E80D-41A7-89F6-096239B3EE0A}" srcOrd="0" destOrd="0" presId="urn:microsoft.com/office/officeart/2005/8/layout/orgChart1"/>
    <dgm:cxn modelId="{A0A5C9A5-8938-42F9-970D-C8335D3E0CC2}" type="presParOf" srcId="{9B7B5455-E80D-41A7-89F6-096239B3EE0A}" destId="{99068063-DB90-44D0-BEDD-986B69402770}" srcOrd="0" destOrd="0" presId="urn:microsoft.com/office/officeart/2005/8/layout/orgChart1"/>
    <dgm:cxn modelId="{8848E2D2-45BB-46CE-BECE-852CCC184B2F}" type="presParOf" srcId="{9B7B5455-E80D-41A7-89F6-096239B3EE0A}" destId="{FA79B4DF-E87F-4B80-A5CF-098E14A40E20}" srcOrd="1" destOrd="0" presId="urn:microsoft.com/office/officeart/2005/8/layout/orgChart1"/>
    <dgm:cxn modelId="{32A86C36-1EDB-4BAD-9793-1CEAFB5DEDAE}" type="presParOf" srcId="{3F63356C-E004-4AE7-B5DB-84A6605DCCE8}" destId="{8D8F0AD9-F45A-488E-887C-B7694314BCF6}" srcOrd="1" destOrd="0" presId="urn:microsoft.com/office/officeart/2005/8/layout/orgChart1"/>
    <dgm:cxn modelId="{637BECB0-BA76-47F3-A292-C914EAD7BE5F}" type="presParOf" srcId="{8D8F0AD9-F45A-488E-887C-B7694314BCF6}" destId="{528FA364-65B2-4CCC-8A48-F90DB49B529F}" srcOrd="0" destOrd="0" presId="urn:microsoft.com/office/officeart/2005/8/layout/orgChart1"/>
    <dgm:cxn modelId="{D4227473-426D-4079-87BF-C6F478D767B9}" type="presParOf" srcId="{8D8F0AD9-F45A-488E-887C-B7694314BCF6}" destId="{748277D5-0DF9-4915-B0F2-2590DCA985C1}" srcOrd="1" destOrd="0" presId="urn:microsoft.com/office/officeart/2005/8/layout/orgChart1"/>
    <dgm:cxn modelId="{CAA8EBD3-9CC4-46A2-BFB9-E9179AD15F62}" type="presParOf" srcId="{748277D5-0DF9-4915-B0F2-2590DCA985C1}" destId="{31CCCB6B-9556-4EA0-9413-20631377B1D8}" srcOrd="0" destOrd="0" presId="urn:microsoft.com/office/officeart/2005/8/layout/orgChart1"/>
    <dgm:cxn modelId="{62BDB997-CA6C-4ED3-986A-83E968069880}" type="presParOf" srcId="{31CCCB6B-9556-4EA0-9413-20631377B1D8}" destId="{C34E6C35-DB92-4A22-9543-FC9E70AE430D}" srcOrd="0" destOrd="0" presId="urn:microsoft.com/office/officeart/2005/8/layout/orgChart1"/>
    <dgm:cxn modelId="{3746CB8C-91A2-4837-BEA0-742501AB4B26}" type="presParOf" srcId="{31CCCB6B-9556-4EA0-9413-20631377B1D8}" destId="{0CBE871C-9367-4069-83B4-3875A05E31BE}" srcOrd="1" destOrd="0" presId="urn:microsoft.com/office/officeart/2005/8/layout/orgChart1"/>
    <dgm:cxn modelId="{228CA6B9-AB2E-4A73-9CB7-1257B2F292A5}" type="presParOf" srcId="{748277D5-0DF9-4915-B0F2-2590DCA985C1}" destId="{98A34ECA-8265-4651-9E7A-15B4421D5700}" srcOrd="1" destOrd="0" presId="urn:microsoft.com/office/officeart/2005/8/layout/orgChart1"/>
    <dgm:cxn modelId="{7AF9B191-022D-4A63-9A64-090EB4E1BACC}" type="presParOf" srcId="{748277D5-0DF9-4915-B0F2-2590DCA985C1}" destId="{CC716195-7C39-4631-B809-2AB948E1BC6A}" srcOrd="2" destOrd="0" presId="urn:microsoft.com/office/officeart/2005/8/layout/orgChart1"/>
    <dgm:cxn modelId="{6328AEDF-52E4-4999-A786-1B8F581F1533}" type="presParOf" srcId="{8D8F0AD9-F45A-488E-887C-B7694314BCF6}" destId="{6519C867-F3D4-4C78-8B68-0DE8B8162C14}" srcOrd="2" destOrd="0" presId="urn:microsoft.com/office/officeart/2005/8/layout/orgChart1"/>
    <dgm:cxn modelId="{C618D4AF-CF87-4162-8414-92B99E46E836}" type="presParOf" srcId="{8D8F0AD9-F45A-488E-887C-B7694314BCF6}" destId="{BA1C762B-3DB5-424B-8B4B-22C0D843376D}" srcOrd="3" destOrd="0" presId="urn:microsoft.com/office/officeart/2005/8/layout/orgChart1"/>
    <dgm:cxn modelId="{1ABBDD74-D9D6-4526-8629-C92E5291F736}" type="presParOf" srcId="{BA1C762B-3DB5-424B-8B4B-22C0D843376D}" destId="{E2F1DFE2-DD68-43CB-BAC9-3ED0650FA1AF}" srcOrd="0" destOrd="0" presId="urn:microsoft.com/office/officeart/2005/8/layout/orgChart1"/>
    <dgm:cxn modelId="{D50087D5-4764-4472-9479-07606A0022E3}" type="presParOf" srcId="{E2F1DFE2-DD68-43CB-BAC9-3ED0650FA1AF}" destId="{E5ED40DD-419A-433A-AA63-A02B0729C27A}" srcOrd="0" destOrd="0" presId="urn:microsoft.com/office/officeart/2005/8/layout/orgChart1"/>
    <dgm:cxn modelId="{284BE2AE-8990-446A-B9E6-2E264DD18654}" type="presParOf" srcId="{E2F1DFE2-DD68-43CB-BAC9-3ED0650FA1AF}" destId="{F9329DFD-DBEA-43A9-A23E-8A217E7959F3}" srcOrd="1" destOrd="0" presId="urn:microsoft.com/office/officeart/2005/8/layout/orgChart1"/>
    <dgm:cxn modelId="{DA931D77-A758-4340-88C5-7DC9442C72AB}" type="presParOf" srcId="{BA1C762B-3DB5-424B-8B4B-22C0D843376D}" destId="{86AA6819-BAC8-48AF-9F65-7AE28DF600BF}" srcOrd="1" destOrd="0" presId="urn:microsoft.com/office/officeart/2005/8/layout/orgChart1"/>
    <dgm:cxn modelId="{739D1718-B430-41F0-89DF-12FD2ACF32E4}" type="presParOf" srcId="{BA1C762B-3DB5-424B-8B4B-22C0D843376D}" destId="{A2009694-CEBA-4928-BD92-E2422B6021DA}" srcOrd="2" destOrd="0" presId="urn:microsoft.com/office/officeart/2005/8/layout/orgChart1"/>
    <dgm:cxn modelId="{9839E41F-4021-4704-984A-0DC47E0EAA12}" type="presParOf" srcId="{3F63356C-E004-4AE7-B5DB-84A6605DCCE8}" destId="{8E8A9861-4544-4D85-AD69-D1BB4C66D37D}" srcOrd="2" destOrd="0" presId="urn:microsoft.com/office/officeart/2005/8/layout/orgChart1"/>
    <dgm:cxn modelId="{B74B713C-4681-4368-B99C-2FA31D3CB54C}" type="presParOf" srcId="{C9BF6FC7-3BC1-4C05-B669-5B64B76EE189}" destId="{8F51381A-1FB6-4191-B47D-9F1E30282C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5015C-514F-401E-BB00-CCB465B2B79C}" type="doc">
      <dgm:prSet loTypeId="urn:microsoft.com/office/officeart/2005/8/layout/pyramid1" loCatId="pyramid" qsTypeId="urn:microsoft.com/office/officeart/2005/8/quickstyle/3d3" qsCatId="3D" csTypeId="urn:microsoft.com/office/officeart/2005/8/colors/colorful2" csCatId="colorful" phldr="1"/>
      <dgm:spPr/>
    </dgm:pt>
    <dgm:pt modelId="{BA6C4FA5-1BCC-4091-B77C-F3683C498038}">
      <dgm:prSet phldrT="[Text]"/>
      <dgm:spPr/>
      <dgm:t>
        <a:bodyPr/>
        <a:lstStyle/>
        <a:p>
          <a:r>
            <a:rPr lang="pt-BR" dirty="0" smtClean="0"/>
            <a:t>Estratégicas</a:t>
          </a:r>
          <a:endParaRPr lang="pt-BR" dirty="0"/>
        </a:p>
      </dgm:t>
    </dgm:pt>
    <dgm:pt modelId="{2896854C-E37F-4C8A-B81B-B344C8EB0C48}" type="parTrans" cxnId="{C37B0797-4194-4C73-95C2-5C1942410DCE}">
      <dgm:prSet/>
      <dgm:spPr/>
      <dgm:t>
        <a:bodyPr/>
        <a:lstStyle/>
        <a:p>
          <a:endParaRPr lang="pt-BR"/>
        </a:p>
      </dgm:t>
    </dgm:pt>
    <dgm:pt modelId="{A44E94E6-A96F-4EE4-8320-15807B4CBE29}" type="sibTrans" cxnId="{C37B0797-4194-4C73-95C2-5C1942410DCE}">
      <dgm:prSet/>
      <dgm:spPr/>
      <dgm:t>
        <a:bodyPr/>
        <a:lstStyle/>
        <a:p>
          <a:endParaRPr lang="pt-BR"/>
        </a:p>
      </dgm:t>
    </dgm:pt>
    <dgm:pt modelId="{ADCC790D-B98F-4B99-9843-C28E167CB7AA}">
      <dgm:prSet phldrT="[Text]"/>
      <dgm:spPr/>
      <dgm:t>
        <a:bodyPr/>
        <a:lstStyle/>
        <a:p>
          <a:r>
            <a:rPr lang="pt-BR" dirty="0" smtClean="0"/>
            <a:t>Táticas</a:t>
          </a:r>
          <a:endParaRPr lang="pt-BR" dirty="0"/>
        </a:p>
      </dgm:t>
    </dgm:pt>
    <dgm:pt modelId="{B1389DB5-9D92-4BB0-B95B-C947A2E02AF6}" type="parTrans" cxnId="{CF2942C4-A134-4F1C-9A60-90958F1F927A}">
      <dgm:prSet/>
      <dgm:spPr/>
      <dgm:t>
        <a:bodyPr/>
        <a:lstStyle/>
        <a:p>
          <a:endParaRPr lang="pt-BR"/>
        </a:p>
      </dgm:t>
    </dgm:pt>
    <dgm:pt modelId="{9284EE17-CCCF-4EF7-8FFA-B0286EA341B1}" type="sibTrans" cxnId="{CF2942C4-A134-4F1C-9A60-90958F1F927A}">
      <dgm:prSet/>
      <dgm:spPr/>
      <dgm:t>
        <a:bodyPr/>
        <a:lstStyle/>
        <a:p>
          <a:endParaRPr lang="pt-BR"/>
        </a:p>
      </dgm:t>
    </dgm:pt>
    <dgm:pt modelId="{122A9B09-8878-4E7B-92B0-FF5515EB426E}">
      <dgm:prSet phldrT="[Text]"/>
      <dgm:spPr/>
      <dgm:t>
        <a:bodyPr/>
        <a:lstStyle/>
        <a:p>
          <a:r>
            <a:rPr lang="pt-BR" dirty="0" smtClean="0"/>
            <a:t>Operacionais</a:t>
          </a:r>
          <a:endParaRPr lang="pt-BR" dirty="0"/>
        </a:p>
      </dgm:t>
    </dgm:pt>
    <dgm:pt modelId="{DCA295B0-746B-4686-B68F-EEECE000FB49}" type="parTrans" cxnId="{B8ED43E9-A2D4-42EA-A0E5-71FDF1BE256E}">
      <dgm:prSet/>
      <dgm:spPr/>
      <dgm:t>
        <a:bodyPr/>
        <a:lstStyle/>
        <a:p>
          <a:endParaRPr lang="pt-BR"/>
        </a:p>
      </dgm:t>
    </dgm:pt>
    <dgm:pt modelId="{FE8ACD4F-4D4F-49D2-8A84-3AD8A864AFFB}" type="sibTrans" cxnId="{B8ED43E9-A2D4-42EA-A0E5-71FDF1BE256E}">
      <dgm:prSet/>
      <dgm:spPr/>
      <dgm:t>
        <a:bodyPr/>
        <a:lstStyle/>
        <a:p>
          <a:endParaRPr lang="pt-BR"/>
        </a:p>
      </dgm:t>
    </dgm:pt>
    <dgm:pt modelId="{0BD3C3BD-57BF-4BE4-BC7D-823E6A9285C3}" type="pres">
      <dgm:prSet presAssocID="{3A65015C-514F-401E-BB00-CCB465B2B79C}" presName="Name0" presStyleCnt="0">
        <dgm:presLayoutVars>
          <dgm:dir/>
          <dgm:animLvl val="lvl"/>
          <dgm:resizeHandles val="exact"/>
        </dgm:presLayoutVars>
      </dgm:prSet>
      <dgm:spPr/>
    </dgm:pt>
    <dgm:pt modelId="{62920271-2BE4-44B8-842F-1B0A58A31700}" type="pres">
      <dgm:prSet presAssocID="{BA6C4FA5-1BCC-4091-B77C-F3683C498038}" presName="Name8" presStyleCnt="0"/>
      <dgm:spPr/>
    </dgm:pt>
    <dgm:pt modelId="{CF4AB501-6ED4-429C-8BD1-5A16C38B5613}" type="pres">
      <dgm:prSet presAssocID="{BA6C4FA5-1BCC-4091-B77C-F3683C498038}" presName="level" presStyleLbl="node1" presStyleIdx="0" presStyleCnt="3" custLinFactNeighborX="39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C04086-DA86-4AAE-8AB9-CE781EED63DF}" type="pres">
      <dgm:prSet presAssocID="{BA6C4FA5-1BCC-4091-B77C-F3683C4980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DAE4D-7097-4224-AF99-3E6143EE0B7F}" type="pres">
      <dgm:prSet presAssocID="{ADCC790D-B98F-4B99-9843-C28E167CB7AA}" presName="Name8" presStyleCnt="0"/>
      <dgm:spPr/>
    </dgm:pt>
    <dgm:pt modelId="{01771A5B-E004-4D61-8485-4085F3BAE976}" type="pres">
      <dgm:prSet presAssocID="{ADCC790D-B98F-4B99-9843-C28E167CB7A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AE23F9-F707-4E56-9B9E-A7C734F27E34}" type="pres">
      <dgm:prSet presAssocID="{ADCC790D-B98F-4B99-9843-C28E167CB7A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7EFE34-1F4F-4E21-80F8-3742F0AC5B3C}" type="pres">
      <dgm:prSet presAssocID="{122A9B09-8878-4E7B-92B0-FF5515EB426E}" presName="Name8" presStyleCnt="0"/>
      <dgm:spPr/>
    </dgm:pt>
    <dgm:pt modelId="{ECAC5EA7-037C-4EE7-8BB0-06CCA5A195FF}" type="pres">
      <dgm:prSet presAssocID="{122A9B09-8878-4E7B-92B0-FF5515EB426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AD623F-590E-4A5E-8C2C-71E0A87CA72F}" type="pres">
      <dgm:prSet presAssocID="{122A9B09-8878-4E7B-92B0-FF5515EB42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ED43E9-A2D4-42EA-A0E5-71FDF1BE256E}" srcId="{3A65015C-514F-401E-BB00-CCB465B2B79C}" destId="{122A9B09-8878-4E7B-92B0-FF5515EB426E}" srcOrd="2" destOrd="0" parTransId="{DCA295B0-746B-4686-B68F-EEECE000FB49}" sibTransId="{FE8ACD4F-4D4F-49D2-8A84-3AD8A864AFFB}"/>
    <dgm:cxn modelId="{09061891-AD03-4308-A1BC-7347E62F5B1C}" type="presOf" srcId="{3A65015C-514F-401E-BB00-CCB465B2B79C}" destId="{0BD3C3BD-57BF-4BE4-BC7D-823E6A9285C3}" srcOrd="0" destOrd="0" presId="urn:microsoft.com/office/officeart/2005/8/layout/pyramid1"/>
    <dgm:cxn modelId="{C37B0797-4194-4C73-95C2-5C1942410DCE}" srcId="{3A65015C-514F-401E-BB00-CCB465B2B79C}" destId="{BA6C4FA5-1BCC-4091-B77C-F3683C498038}" srcOrd="0" destOrd="0" parTransId="{2896854C-E37F-4C8A-B81B-B344C8EB0C48}" sibTransId="{A44E94E6-A96F-4EE4-8320-15807B4CBE29}"/>
    <dgm:cxn modelId="{3EE0F1B7-1B20-4C34-935D-891CA9FA9773}" type="presOf" srcId="{122A9B09-8878-4E7B-92B0-FF5515EB426E}" destId="{69AD623F-590E-4A5E-8C2C-71E0A87CA72F}" srcOrd="1" destOrd="0" presId="urn:microsoft.com/office/officeart/2005/8/layout/pyramid1"/>
    <dgm:cxn modelId="{6318CF91-D11F-49CD-8A77-58B396A88587}" type="presOf" srcId="{ADCC790D-B98F-4B99-9843-C28E167CB7AA}" destId="{01771A5B-E004-4D61-8485-4085F3BAE976}" srcOrd="0" destOrd="0" presId="urn:microsoft.com/office/officeart/2005/8/layout/pyramid1"/>
    <dgm:cxn modelId="{4A0465A1-626C-41F5-B3A2-4324549150D8}" type="presOf" srcId="{BA6C4FA5-1BCC-4091-B77C-F3683C498038}" destId="{82C04086-DA86-4AAE-8AB9-CE781EED63DF}" srcOrd="1" destOrd="0" presId="urn:microsoft.com/office/officeart/2005/8/layout/pyramid1"/>
    <dgm:cxn modelId="{85363076-3572-48A7-8CB2-84FEB8D6A81C}" type="presOf" srcId="{BA6C4FA5-1BCC-4091-B77C-F3683C498038}" destId="{CF4AB501-6ED4-429C-8BD1-5A16C38B5613}" srcOrd="0" destOrd="0" presId="urn:microsoft.com/office/officeart/2005/8/layout/pyramid1"/>
    <dgm:cxn modelId="{CF2942C4-A134-4F1C-9A60-90958F1F927A}" srcId="{3A65015C-514F-401E-BB00-CCB465B2B79C}" destId="{ADCC790D-B98F-4B99-9843-C28E167CB7AA}" srcOrd="1" destOrd="0" parTransId="{B1389DB5-9D92-4BB0-B95B-C947A2E02AF6}" sibTransId="{9284EE17-CCCF-4EF7-8FFA-B0286EA341B1}"/>
    <dgm:cxn modelId="{597AE217-75DB-4A74-B2F2-74D44FE20E2D}" type="presOf" srcId="{ADCC790D-B98F-4B99-9843-C28E167CB7AA}" destId="{88AE23F9-F707-4E56-9B9E-A7C734F27E34}" srcOrd="1" destOrd="0" presId="urn:microsoft.com/office/officeart/2005/8/layout/pyramid1"/>
    <dgm:cxn modelId="{4608654D-4745-4496-85E3-9ACA2C5C93CC}" type="presOf" srcId="{122A9B09-8878-4E7B-92B0-FF5515EB426E}" destId="{ECAC5EA7-037C-4EE7-8BB0-06CCA5A195FF}" srcOrd="0" destOrd="0" presId="urn:microsoft.com/office/officeart/2005/8/layout/pyramid1"/>
    <dgm:cxn modelId="{2C0D875A-3E04-4455-8711-815C76E5295F}" type="presParOf" srcId="{0BD3C3BD-57BF-4BE4-BC7D-823E6A9285C3}" destId="{62920271-2BE4-44B8-842F-1B0A58A31700}" srcOrd="0" destOrd="0" presId="urn:microsoft.com/office/officeart/2005/8/layout/pyramid1"/>
    <dgm:cxn modelId="{10797746-C6A1-49D5-B67B-3D49BC7307BD}" type="presParOf" srcId="{62920271-2BE4-44B8-842F-1B0A58A31700}" destId="{CF4AB501-6ED4-429C-8BD1-5A16C38B5613}" srcOrd="0" destOrd="0" presId="urn:microsoft.com/office/officeart/2005/8/layout/pyramid1"/>
    <dgm:cxn modelId="{273A84A6-7AE9-4479-B789-7F6B3F1D37E9}" type="presParOf" srcId="{62920271-2BE4-44B8-842F-1B0A58A31700}" destId="{82C04086-DA86-4AAE-8AB9-CE781EED63DF}" srcOrd="1" destOrd="0" presId="urn:microsoft.com/office/officeart/2005/8/layout/pyramid1"/>
    <dgm:cxn modelId="{9635CA8D-26E2-4FFD-B6C7-F847B44EA5AD}" type="presParOf" srcId="{0BD3C3BD-57BF-4BE4-BC7D-823E6A9285C3}" destId="{92BDAE4D-7097-4224-AF99-3E6143EE0B7F}" srcOrd="1" destOrd="0" presId="urn:microsoft.com/office/officeart/2005/8/layout/pyramid1"/>
    <dgm:cxn modelId="{50364940-9915-4F05-A071-FF3A727F7AFE}" type="presParOf" srcId="{92BDAE4D-7097-4224-AF99-3E6143EE0B7F}" destId="{01771A5B-E004-4D61-8485-4085F3BAE976}" srcOrd="0" destOrd="0" presId="urn:microsoft.com/office/officeart/2005/8/layout/pyramid1"/>
    <dgm:cxn modelId="{B1CD91CB-9EF8-4CAB-895F-0704963B821F}" type="presParOf" srcId="{92BDAE4D-7097-4224-AF99-3E6143EE0B7F}" destId="{88AE23F9-F707-4E56-9B9E-A7C734F27E34}" srcOrd="1" destOrd="0" presId="urn:microsoft.com/office/officeart/2005/8/layout/pyramid1"/>
    <dgm:cxn modelId="{37A6A757-EA2A-4FBB-9471-E42ED18F1F44}" type="presParOf" srcId="{0BD3C3BD-57BF-4BE4-BC7D-823E6A9285C3}" destId="{877EFE34-1F4F-4E21-80F8-3742F0AC5B3C}" srcOrd="2" destOrd="0" presId="urn:microsoft.com/office/officeart/2005/8/layout/pyramid1"/>
    <dgm:cxn modelId="{478C1A79-978F-43F8-B117-FE668D2CFF6C}" type="presParOf" srcId="{877EFE34-1F4F-4E21-80F8-3742F0AC5B3C}" destId="{ECAC5EA7-037C-4EE7-8BB0-06CCA5A195FF}" srcOrd="0" destOrd="0" presId="urn:microsoft.com/office/officeart/2005/8/layout/pyramid1"/>
    <dgm:cxn modelId="{2DB3FF95-F8A3-4D7E-AEDC-B43E0FA38DEE}" type="presParOf" srcId="{877EFE34-1F4F-4E21-80F8-3742F0AC5B3C}" destId="{69AD623F-590E-4A5E-8C2C-71E0A87CA72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9C867-F3D4-4C78-8B68-0DE8B8162C14}">
      <dsp:nvSpPr>
        <dsp:cNvPr id="0" name=""/>
        <dsp:cNvSpPr/>
      </dsp:nvSpPr>
      <dsp:spPr>
        <a:xfrm>
          <a:off x="6614158" y="3043555"/>
          <a:ext cx="967978" cy="335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96"/>
              </a:lnTo>
              <a:lnTo>
                <a:pt x="967978" y="167996"/>
              </a:lnTo>
              <a:lnTo>
                <a:pt x="967978" y="3359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FA364-65B2-4CCC-8A48-F90DB49B529F}">
      <dsp:nvSpPr>
        <dsp:cNvPr id="0" name=""/>
        <dsp:cNvSpPr/>
      </dsp:nvSpPr>
      <dsp:spPr>
        <a:xfrm>
          <a:off x="5646180" y="3043555"/>
          <a:ext cx="967978" cy="335992"/>
        </a:xfrm>
        <a:custGeom>
          <a:avLst/>
          <a:gdLst/>
          <a:ahLst/>
          <a:cxnLst/>
          <a:rect l="0" t="0" r="0" b="0"/>
          <a:pathLst>
            <a:path>
              <a:moveTo>
                <a:pt x="967978" y="0"/>
              </a:moveTo>
              <a:lnTo>
                <a:pt x="967978" y="167996"/>
              </a:lnTo>
              <a:lnTo>
                <a:pt x="0" y="167996"/>
              </a:lnTo>
              <a:lnTo>
                <a:pt x="0" y="3359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DAAAF-4B07-4013-B720-0BF21755B41A}">
      <dsp:nvSpPr>
        <dsp:cNvPr id="0" name=""/>
        <dsp:cNvSpPr/>
      </dsp:nvSpPr>
      <dsp:spPr>
        <a:xfrm>
          <a:off x="3710222" y="1536212"/>
          <a:ext cx="2903936" cy="335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96"/>
              </a:lnTo>
              <a:lnTo>
                <a:pt x="2903936" y="167996"/>
              </a:lnTo>
              <a:lnTo>
                <a:pt x="2903936" y="335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3836A-E5DF-4822-8C6B-80424FFA0134}">
      <dsp:nvSpPr>
        <dsp:cNvPr id="0" name=""/>
        <dsp:cNvSpPr/>
      </dsp:nvSpPr>
      <dsp:spPr>
        <a:xfrm>
          <a:off x="2742243" y="3073898"/>
          <a:ext cx="967978" cy="335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96"/>
              </a:lnTo>
              <a:lnTo>
                <a:pt x="967978" y="167996"/>
              </a:lnTo>
              <a:lnTo>
                <a:pt x="967978" y="3359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FBD5F-5FA4-4853-B8C3-D174A71470CD}">
      <dsp:nvSpPr>
        <dsp:cNvPr id="0" name=""/>
        <dsp:cNvSpPr/>
      </dsp:nvSpPr>
      <dsp:spPr>
        <a:xfrm>
          <a:off x="1774265" y="3073898"/>
          <a:ext cx="967978" cy="335992"/>
        </a:xfrm>
        <a:custGeom>
          <a:avLst/>
          <a:gdLst/>
          <a:ahLst/>
          <a:cxnLst/>
          <a:rect l="0" t="0" r="0" b="0"/>
          <a:pathLst>
            <a:path>
              <a:moveTo>
                <a:pt x="967978" y="0"/>
              </a:moveTo>
              <a:lnTo>
                <a:pt x="967978" y="167996"/>
              </a:lnTo>
              <a:lnTo>
                <a:pt x="0" y="167996"/>
              </a:lnTo>
              <a:lnTo>
                <a:pt x="0" y="3359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EAB9A-CB05-438F-BA9C-4CAA7A3187D5}">
      <dsp:nvSpPr>
        <dsp:cNvPr id="0" name=""/>
        <dsp:cNvSpPr/>
      </dsp:nvSpPr>
      <dsp:spPr>
        <a:xfrm>
          <a:off x="2742243" y="1536212"/>
          <a:ext cx="967978" cy="335992"/>
        </a:xfrm>
        <a:custGeom>
          <a:avLst/>
          <a:gdLst/>
          <a:ahLst/>
          <a:cxnLst/>
          <a:rect l="0" t="0" r="0" b="0"/>
          <a:pathLst>
            <a:path>
              <a:moveTo>
                <a:pt x="967978" y="0"/>
              </a:moveTo>
              <a:lnTo>
                <a:pt x="967978" y="167996"/>
              </a:lnTo>
              <a:lnTo>
                <a:pt x="0" y="167996"/>
              </a:lnTo>
              <a:lnTo>
                <a:pt x="0" y="335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1F866-83F6-471E-B8E5-841D4B2997BA}">
      <dsp:nvSpPr>
        <dsp:cNvPr id="0" name=""/>
        <dsp:cNvSpPr/>
      </dsp:nvSpPr>
      <dsp:spPr>
        <a:xfrm>
          <a:off x="806286" y="1536212"/>
          <a:ext cx="2903936" cy="335992"/>
        </a:xfrm>
        <a:custGeom>
          <a:avLst/>
          <a:gdLst/>
          <a:ahLst/>
          <a:cxnLst/>
          <a:rect l="0" t="0" r="0" b="0"/>
          <a:pathLst>
            <a:path>
              <a:moveTo>
                <a:pt x="2903936" y="0"/>
              </a:moveTo>
              <a:lnTo>
                <a:pt x="2903936" y="167996"/>
              </a:lnTo>
              <a:lnTo>
                <a:pt x="0" y="167996"/>
              </a:lnTo>
              <a:lnTo>
                <a:pt x="0" y="335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CF05E-3E68-4A45-8318-BE18EA7B2945}">
      <dsp:nvSpPr>
        <dsp:cNvPr id="0" name=""/>
        <dsp:cNvSpPr/>
      </dsp:nvSpPr>
      <dsp:spPr>
        <a:xfrm>
          <a:off x="2910240" y="736230"/>
          <a:ext cx="1599964" cy="79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Maximizar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Segurança</a:t>
          </a:r>
        </a:p>
      </dsp:txBody>
      <dsp:txXfrm>
        <a:off x="2910240" y="736230"/>
        <a:ext cx="1599964" cy="799982"/>
      </dsp:txXfrm>
    </dsp:sp>
    <dsp:sp modelId="{3C475FF0-4113-427F-9BC6-6C5115AC1744}">
      <dsp:nvSpPr>
        <dsp:cNvPr id="0" name=""/>
        <dsp:cNvSpPr/>
      </dsp:nvSpPr>
      <dsp:spPr>
        <a:xfrm>
          <a:off x="6303" y="1872205"/>
          <a:ext cx="1599964" cy="1057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Minimizar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 perda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de vidas</a:t>
          </a:r>
        </a:p>
      </dsp:txBody>
      <dsp:txXfrm>
        <a:off x="6303" y="1872205"/>
        <a:ext cx="1599964" cy="1057672"/>
      </dsp:txXfrm>
    </dsp:sp>
    <dsp:sp modelId="{07CBC300-432A-46A4-8CAC-1C4CA1E1ADBE}">
      <dsp:nvSpPr>
        <dsp:cNvPr id="0" name=""/>
        <dsp:cNvSpPr/>
      </dsp:nvSpPr>
      <dsp:spPr>
        <a:xfrm>
          <a:off x="1942261" y="1872205"/>
          <a:ext cx="1599964" cy="120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Minimizar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Ferimentos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graves</a:t>
          </a:r>
        </a:p>
      </dsp:txBody>
      <dsp:txXfrm>
        <a:off x="1942261" y="1872205"/>
        <a:ext cx="1599964" cy="1201693"/>
      </dsp:txXfrm>
    </dsp:sp>
    <dsp:sp modelId="{1D38A5A6-6D85-4755-8CBA-4B328EE257B0}">
      <dsp:nvSpPr>
        <dsp:cNvPr id="0" name=""/>
        <dsp:cNvSpPr/>
      </dsp:nvSpPr>
      <dsp:spPr>
        <a:xfrm>
          <a:off x="974282" y="3409891"/>
          <a:ext cx="1599964" cy="79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Adultos</a:t>
          </a:r>
        </a:p>
      </dsp:txBody>
      <dsp:txXfrm>
        <a:off x="974282" y="3409891"/>
        <a:ext cx="1599964" cy="799982"/>
      </dsp:txXfrm>
    </dsp:sp>
    <dsp:sp modelId="{F8C3CB9C-EC3F-46A5-8F82-B8AD04F33AFD}">
      <dsp:nvSpPr>
        <dsp:cNvPr id="0" name=""/>
        <dsp:cNvSpPr/>
      </dsp:nvSpPr>
      <dsp:spPr>
        <a:xfrm>
          <a:off x="2910240" y="3409891"/>
          <a:ext cx="1599964" cy="79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Crianças</a:t>
          </a:r>
        </a:p>
      </dsp:txBody>
      <dsp:txXfrm>
        <a:off x="2910240" y="3409891"/>
        <a:ext cx="1599964" cy="799982"/>
      </dsp:txXfrm>
    </dsp:sp>
    <dsp:sp modelId="{99068063-DB90-44D0-BEDD-986B69402770}">
      <dsp:nvSpPr>
        <dsp:cNvPr id="0" name=""/>
        <dsp:cNvSpPr/>
      </dsp:nvSpPr>
      <dsp:spPr>
        <a:xfrm>
          <a:off x="5814176" y="1872205"/>
          <a:ext cx="1599964" cy="1171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Minimizar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Ferimentos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leves</a:t>
          </a:r>
        </a:p>
      </dsp:txBody>
      <dsp:txXfrm>
        <a:off x="5814176" y="1872205"/>
        <a:ext cx="1599964" cy="1171350"/>
      </dsp:txXfrm>
    </dsp:sp>
    <dsp:sp modelId="{C34E6C35-DB92-4A22-9543-FC9E70AE430D}">
      <dsp:nvSpPr>
        <dsp:cNvPr id="0" name=""/>
        <dsp:cNvSpPr/>
      </dsp:nvSpPr>
      <dsp:spPr>
        <a:xfrm>
          <a:off x="4846197" y="3379548"/>
          <a:ext cx="1599964" cy="79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Adultos</a:t>
          </a:r>
        </a:p>
      </dsp:txBody>
      <dsp:txXfrm>
        <a:off x="4846197" y="3379548"/>
        <a:ext cx="1599964" cy="799982"/>
      </dsp:txXfrm>
    </dsp:sp>
    <dsp:sp modelId="{E5ED40DD-419A-433A-AA63-A02B0729C27A}">
      <dsp:nvSpPr>
        <dsp:cNvPr id="0" name=""/>
        <dsp:cNvSpPr/>
      </dsp:nvSpPr>
      <dsp:spPr>
        <a:xfrm>
          <a:off x="6782155" y="3379548"/>
          <a:ext cx="1599964" cy="79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Crianças</a:t>
          </a:r>
        </a:p>
      </dsp:txBody>
      <dsp:txXfrm>
        <a:off x="6782155" y="3379548"/>
        <a:ext cx="1599964" cy="799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AB501-6ED4-429C-8BD1-5A16C38B5613}">
      <dsp:nvSpPr>
        <dsp:cNvPr id="0" name=""/>
        <dsp:cNvSpPr/>
      </dsp:nvSpPr>
      <dsp:spPr>
        <a:xfrm>
          <a:off x="2175447" y="0"/>
          <a:ext cx="2166952" cy="1547823"/>
        </a:xfrm>
        <a:prstGeom prst="trapezoid">
          <a:avLst>
            <a:gd name="adj" fmla="val 7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Estratégicas</a:t>
          </a:r>
          <a:endParaRPr lang="pt-BR" sz="3400" kern="1200" dirty="0"/>
        </a:p>
      </dsp:txBody>
      <dsp:txXfrm>
        <a:off x="2175447" y="0"/>
        <a:ext cx="2166952" cy="1547823"/>
      </dsp:txXfrm>
    </dsp:sp>
    <dsp:sp modelId="{01771A5B-E004-4D61-8485-4085F3BAE976}">
      <dsp:nvSpPr>
        <dsp:cNvPr id="0" name=""/>
        <dsp:cNvSpPr/>
      </dsp:nvSpPr>
      <dsp:spPr>
        <a:xfrm>
          <a:off x="1083476" y="1547823"/>
          <a:ext cx="4333905" cy="1547823"/>
        </a:xfrm>
        <a:prstGeom prst="trapezoid">
          <a:avLst>
            <a:gd name="adj" fmla="val 7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Táticas</a:t>
          </a:r>
          <a:endParaRPr lang="pt-BR" sz="3400" kern="1200" dirty="0"/>
        </a:p>
      </dsp:txBody>
      <dsp:txXfrm>
        <a:off x="1841909" y="1547823"/>
        <a:ext cx="2817038" cy="1547823"/>
      </dsp:txXfrm>
    </dsp:sp>
    <dsp:sp modelId="{ECAC5EA7-037C-4EE7-8BB0-06CCA5A195FF}">
      <dsp:nvSpPr>
        <dsp:cNvPr id="0" name=""/>
        <dsp:cNvSpPr/>
      </dsp:nvSpPr>
      <dsp:spPr>
        <a:xfrm>
          <a:off x="0" y="3095646"/>
          <a:ext cx="6500858" cy="1547823"/>
        </a:xfrm>
        <a:prstGeom prst="trapezoid">
          <a:avLst>
            <a:gd name="adj" fmla="val 7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Operacionais</a:t>
          </a:r>
          <a:endParaRPr lang="pt-BR" sz="3400" kern="1200" dirty="0"/>
        </a:p>
      </dsp:txBody>
      <dsp:txXfrm>
        <a:off x="1137650" y="3095646"/>
        <a:ext cx="4225557" cy="1547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D83FDC75-7F73-4A4A-A77C-09AADF00E0EA}" type="datetimeFigureOut">
              <a:rPr lang="pt-BR" smtClean="0"/>
              <a:pPr/>
              <a:t>23/02/13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59226BF-1F13-42D3-80DC-373E7ADD1EB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7041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75693FD4-8F83-4EF7-AC3F-0DC0388986B0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18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3D06BA-651E-4D11-BC99-A478B8C00764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9AA2B1-5484-487A-89A4-D2A3B893AC7A}" type="slidenum">
              <a:rPr lang="pt-BR" smtClean="0"/>
              <a:pPr>
                <a:defRPr/>
              </a:pPr>
              <a:t>56</a:t>
            </a:fld>
            <a:endParaRPr lang="pt-BR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56B118-24C9-4C63-BE48-6F17EDAF5137}" type="slidenum">
              <a:rPr lang="pt-BR" smtClean="0"/>
              <a:pPr>
                <a:defRPr/>
              </a:pPr>
              <a:t>57</a:t>
            </a:fld>
            <a:endParaRPr lang="pt-BR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7C7724-E15B-49CC-85B8-BF5AEBD1AD32}" type="slidenum">
              <a:rPr lang="pt-BR" smtClean="0"/>
              <a:pPr>
                <a:defRPr/>
              </a:pPr>
              <a:t>58</a:t>
            </a:fld>
            <a:endParaRPr lang="pt-BR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0D741-DB44-4787-BFBF-94E1782E29A9}" type="slidenum">
              <a:rPr lang="pt-BR" smtClean="0"/>
              <a:pPr>
                <a:defRPr/>
              </a:pPr>
              <a:t>60</a:t>
            </a:fld>
            <a:endParaRPr lang="pt-B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56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57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80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84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CE3CC8-2E55-471A-AFF3-ABDFC1276DD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6EC623-5D38-490C-BF87-1624679B191F}" type="slidenum">
              <a:rPr lang="pt-BR"/>
              <a:pPr eaLnBrk="1" hangingPunct="1"/>
              <a:t>81</a:t>
            </a:fld>
            <a:endParaRPr lang="pt-BR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144EB5-D77E-4826-B9FA-1F1F0AF74293}" type="slidenum">
              <a:rPr lang="pt-BR"/>
              <a:pPr eaLnBrk="1" hangingPunct="1"/>
              <a:t>82</a:t>
            </a:fld>
            <a:endParaRPr lang="pt-BR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87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88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89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C380D2-F545-4FC3-811E-CC6BB46C74B7}" type="slidenum">
              <a:rPr lang="pt-BR"/>
              <a:pPr>
                <a:defRPr/>
              </a:pPr>
              <a:t>112</a:t>
            </a:fld>
            <a:endParaRPr lang="pt-BR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9C6CE-A88E-4EB5-9CE9-60427AFBC5E5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D784E-C314-4906-BDA9-C9FBC7C06AA5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1126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EC0D62-E52B-4255-842F-ACF963488EF6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1136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O Processo Decisório e os Sistemas de Apoio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31/05/2011</a:t>
            </a:r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B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B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BR" smtClean="0"/>
              <a:t>Clique para editar o estilo do subtítulo mestre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aseline="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Plano 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2A2CD-2A52-42C1-8CF6-68C610EC35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41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A6B2-1F0B-4E31-A5C3-DD66D25B7D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917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9854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8B04-9495-425B-BBD0-7622ED2A62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959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692DF-157F-4C1C-976D-D8DC05E098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10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180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t-BR"/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t-BR" sz="3200">
                <a:latin typeface="+mn-lt"/>
              </a:defRPr>
            </a:lvl1pPr>
            <a:lvl2pPr eaLnBrk="1" latinLnBrk="0" hangingPunct="1">
              <a:defRPr kumimoji="0" lang="pt-BR" sz="2800">
                <a:latin typeface="+mn-lt"/>
              </a:defRPr>
            </a:lvl2pPr>
            <a:lvl3pPr eaLnBrk="1" latinLnBrk="0" hangingPunct="1">
              <a:defRPr kumimoji="0" lang="pt-BR" sz="2400">
                <a:latin typeface="+mn-lt"/>
              </a:defRPr>
            </a:lvl3pPr>
            <a:lvl4pPr eaLnBrk="1" latinLnBrk="0" hangingPunct="1">
              <a:defRPr kumimoji="0" lang="pt-BR" sz="2400">
                <a:latin typeface="+mn-lt"/>
              </a:defRPr>
            </a:lvl4pPr>
            <a:lvl5pPr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pt-BR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pt-BR" sz="3200"/>
            </a:lvl1pPr>
            <a:lvl2pPr eaLnBrk="1" latinLnBrk="0" hangingPunct="1">
              <a:defRPr kumimoji="0" lang="pt-BR" sz="2800"/>
            </a:lvl2pPr>
            <a:lvl3pPr eaLnBrk="1" latinLnBrk="0" hangingPunct="1">
              <a:defRPr kumimoji="0" lang="pt-BR" sz="2400"/>
            </a:lvl3pPr>
            <a:lvl4pPr eaLnBrk="1" latinLnBrk="0" hangingPunct="1">
              <a:defRPr kumimoji="0" lang="pt-BR" sz="2000"/>
            </a:lvl4pPr>
            <a:lvl5pPr eaLnBrk="1" latinLnBrk="0" hangingPunct="1">
              <a:defRPr kumimoji="0" lang="pt-BR" sz="2000"/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 smtClean="0"/>
              <a:t>Clique para editar o título mestre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  <p:sldLayoutId id="2147483665" r:id="rId14"/>
    <p:sldLayoutId id="2147483669" r:id="rId15"/>
    <p:sldLayoutId id="2147483670" r:id="rId16"/>
    <p:sldLayoutId id="2147483671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reemind.en.softonic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indmapshop.com.br/info/sobre_mm.as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imgurl=http://www.leonardoimoveis.com.br/imagens/chaves.jpg&amp;imgrefurl=http://www.leonardoimoveis.com.br/corretagem.htm&amp;usg=__FYaRdKzRCv9DjGFtb-LU0izdl-g=&amp;h=1024&amp;w=684&amp;sz=76&amp;hl=pt-BR&amp;start=44&amp;um=1&amp;tbnid=puZi2sciqwSpGM:&amp;tbnh=150&amp;tbnw=100&amp;prev=/images?q=im%C3%B3veis&amp;imgsz=svga&amp;imgtype=photo&amp;as_st=y&amp;ndsp=20&amp;hl=pt-BR&amp;safe=off&amp;rls=com.microsoft:pt-br:IE-SearchBox&amp;rlz=1I7RNWN&amp;sa=N&amp;start=40&amp;um=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keitrational.com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Show%20do%20Milh&#227;o%20_%20Participante%20leva%20500%20mil.mp4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google.com/imgres?imgurl=http://www2.agsm.edu.au/agsm/web.nsf/AttachmentsByTitle/Phil_Yetton1/$FILE/Phil_Yetton1.jpg&amp;imgrefurl=http://www2.agsm.edu.au/agsm/web.nsf/Content/Faculty-FacultyDirectory-PhilipYetton&amp;usg=__WwM2bQ9SMwvmXCezHrwQcWupc4U=&amp;h=130&amp;w=159&amp;sz=13&amp;hl=pt-BR&amp;start=2&amp;um=1&amp;tbnid=LztH4hpWaFEb3M:&amp;tbnh=79&amp;tbnw=97&amp;prev=/images?q=Victor+Vroom+and+Philip+Yetton&amp;hl=pt-BR&amp;rls=com.microsoft:pt-br:IE-SearchBox&amp;rlz=1I7RNWN&amp;sa=N&amp;um=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hyperlink" Target="http://images.google.com/imgres?imgurl=http://www.a-p-s.org/events/seminar-2008/images/Victor-Vroom.jpg&amp;imgrefurl=http://www.a-p-s.org/events/seminar-2008/coordinator-seminar-2008-speakers.html&amp;usg=__MzlqqYsC4NOIZoNyOe0eNtJU3Qg=&amp;h=205&amp;w=148&amp;sz=11&amp;hl=pt-BR&amp;start=4&amp;um=1&amp;tbnid=itv5o_odoBsofM:&amp;tbnh=105&amp;tbnw=76&amp;prev=/images?q=Victor+Vroom+and+Philip+Yetton&amp;hl=pt-BR&amp;rls=com.microsoft:pt-br:IE-SearchBox&amp;rlz=1I7RNWN&amp;sa=N&amp;um=1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hyperlink" Target="http://www.amazon.com/gp/redirect.html?ie=UTF8&amp;location=http://www.amazon.com/Negotiation-Analysis-Science-Collaborative-Decision/dp/0674008901/sr=1-1/qid=1163190896/ref=pd_bbs_1/102-9179138-2306533?ie=UTF8&amp;s=books&amp;tag=harvardsquare-20&amp;linkCode=ur2&amp;camp=1789&amp;creative=9325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hyperlink" Target="http://en.wikipedia.org/wiki/File:Daniel_KAHNEMAN.jpg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en.wikipedia.org/wiki/Irving_Janis" TargetMode="Externa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amazon.com/gp/product/0061353248?ie=UTF8&amp;tag=melodinmarke-20&amp;linkCode=as2&amp;camp=1789&amp;creative=390957&amp;creativeASIN=006135324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amazon.com/gp/product/0061353248?ie=UTF8&amp;tag=melodinmarke-20&amp;linkCode=as2&amp;camp=1789&amp;creative=390957&amp;creativeASIN=006135324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amazon.com/gp/product/0061353248?ie=UTF8&amp;tag=melodinmarke-20&amp;linkCode=as2&amp;camp=1789&amp;creative=390957&amp;creativeASIN=006135324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amazon.com/gp/product/0061353248?ie=UTF8&amp;tag=melodinmarke-20&amp;linkCode=as2&amp;camp=1789&amp;creative=390957&amp;creativeASIN=006135324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amazon.com/gp/product/0061353248?ie=UTF8&amp;tag=melodinmarke-20&amp;linkCode=as2&amp;camp=1789&amp;creative=390957&amp;creativeASIN=006135324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amazon.com/gp/product/0061353248?ie=UTF8&amp;tag=melodinmarke-20&amp;linkCode=as2&amp;camp=1789&amp;creative=390957&amp;creativeASIN=006135324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" TargetMode="Externa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keitrational.com/" TargetMode="Externa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keitrational.com/" TargetMode="Externa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renhall.com/behindthebook/0132304619/author_bio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hyperlink" Target="http://en.wikipedia.org/wiki/File:Jay_Forrester.jpg" TargetMode="External"/><Relationship Id="rId12" Type="http://schemas.openxmlformats.org/officeDocument/2006/relationships/image" Target="../media/image6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11" Type="http://schemas.openxmlformats.org/officeDocument/2006/relationships/hyperlink" Target="http://images.google.com/imgres?imgurl=http://www.stanford.edu/dept/MSandE/people/teaching/matheson/JimMatheson.v1.jpg&amp;imgrefurl=http://www.stanford.edu/dept/MSandE/people/teaching/matheson/index.html&amp;usg=__leaO6KqBvG2u5tN5yDpcnJmnuCc=&amp;h=355&amp;w=295&amp;sz=36&amp;hl=pt-BR&amp;start=3&amp;um=1&amp;tbnid=PNXMu9AFcR5QdM:&amp;tbnh=121&amp;tbnw=101&amp;prev=/images?q=James+E.+Matheson&amp;hl=pt-BR&amp;lr=&amp;rls=com.microsoft:pt-br:IE-SearchBox&amp;rlz=1I7RNWN&amp;sa=N&amp;um=1" TargetMode="External"/><Relationship Id="rId5" Type="http://schemas.openxmlformats.org/officeDocument/2006/relationships/hyperlink" Target="http://images.google.com/imgres?imgurl=https://www.art-prints-on-demand.com/kunst/roman/bust_marcus_fabius_quintilian_hi.jpg&amp;imgrefurl=https://www.art-prints-on-demand.com/a/roman-1/bust-of-marcus-fabius-qui.html&amp;usg=__LISq3Kp4NA4QYKd5qPJVrVwJj4w=&amp;h=631&amp;w=450&amp;sz=31&amp;hl=pt-BR&amp;start=5&amp;um=1&amp;tbnid=NCPrV0R-cMHqyM:&amp;tbnh=137&amp;tbnw=98&amp;prev=/images?q=Marcus+Fabius+Quintilianus&amp;hl=pt-BR&amp;rls=com.microsoft:pt-br:IE-SearchBox&amp;rlz=1I7RNWN&amp;sa=N&amp;um=1" TargetMode="External"/><Relationship Id="rId10" Type="http://schemas.openxmlformats.org/officeDocument/2006/relationships/image" Target="../media/image59.jpeg"/><Relationship Id="rId4" Type="http://schemas.openxmlformats.org/officeDocument/2006/relationships/image" Target="../media/image56.jpeg"/><Relationship Id="rId9" Type="http://schemas.openxmlformats.org/officeDocument/2006/relationships/hyperlink" Target="http://images.google.com/imgres?imgurl=http://www.stanford.edu/dept/MSandE/people/faculty/howard/rhoward.png&amp;imgrefurl=http://www.stanford.edu/dept/MSandE/people/faculty/howard/&amp;usg=__1iAdid2-LPGbxwEexNjwbWC3ZQo=&amp;h=163&amp;w=144&amp;sz=131&amp;hl=pt-BR&amp;start=3&amp;um=1&amp;tbnid=KRJLjo5lEJH9aM:&amp;tbnh=98&amp;tbnw=87&amp;prev=/images?q=%22Ronald+A.+Howard%22&amp;hl=pt-BR&amp;lr=&amp;rls=com.microsoft:pt-br:IE-SearchBox&amp;rlz=1I7RNWN&amp;sa=N&amp;um=1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hyperlink" Target="http://en.wikipedia.org/wiki/File:ThomasLSaaty2008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hyperlink" Target="http://images.google.com/imgres?imgurl=http://www.harvardsquarelibrary.org/HarvardPressBooks/images/images-politics-law/raiffa.jpg&amp;imgrefurl=http://www.harvardsquarelibrary.org/HarvardPressBooks/politics.php?sort=title&amp;page=2&amp;usg=__Yut1UhX06_e5yFq9N4rvD723t68=&amp;h=148&amp;w=140&amp;sz=15&amp;hl=pt-BR&amp;start=1&amp;um=1&amp;tbnid=pp3dbjinYmQgMM:&amp;tbnh=95&amp;tbnw=90&amp;prev=/images?q=Howard+Raiffa&amp;hl=pt-BR&amp;lr=&amp;rls=com.microsoft:pt-br:IE-SearchBox&amp;rlz=1I7RNWN&amp;sa=N&amp;um=1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omasLSaaty2008.jpg" TargetMode="External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keitrational.com/" TargetMode="Externa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hyperlink" Target="http://pt.wikipedia.org/wiki/Ficheiro:JohnvonNeumann-LosAlamos.jpg" TargetMode="External"/><Relationship Id="rId18" Type="http://schemas.openxmlformats.org/officeDocument/2006/relationships/image" Target="../media/image95.jpeg"/><Relationship Id="rId3" Type="http://schemas.openxmlformats.org/officeDocument/2006/relationships/image" Target="../media/image87.jpeg"/><Relationship Id="rId7" Type="http://schemas.openxmlformats.org/officeDocument/2006/relationships/hyperlink" Target="http://en.wikipedia.org/wiki/File:Richard_E._Bellman.jpg" TargetMode="External"/><Relationship Id="rId12" Type="http://schemas.openxmlformats.org/officeDocument/2006/relationships/image" Target="../media/image92.jpeg"/><Relationship Id="rId17" Type="http://schemas.openxmlformats.org/officeDocument/2006/relationships/hyperlink" Target="http://www.google.com/imgres?imgurl=http://www.nndb.com/people/790/000119433/oskar-morgenstern-1.jpg&amp;imgrefurl=http://www.nndb.com/people/790/000119433/&amp;h=235&amp;w=235&amp;sz=18&amp;tbnid=FWfHgiKhoflQvM:&amp;tbnh=109&amp;tbnw=109&amp;prev=/images?q=Oskar+Morgenstern&amp;usg=__ZH8xDfLt0Osssl6y2H0orM3MSDo=&amp;ei=qMOKSu_yDsKOtgf7iPQc&amp;sa=X&amp;oi=image_result&amp;resnum=4&amp;ct=image" TargetMode="External"/><Relationship Id="rId2" Type="http://schemas.openxmlformats.org/officeDocument/2006/relationships/image" Target="../media/image86.jpeg"/><Relationship Id="rId16" Type="http://schemas.openxmlformats.org/officeDocument/2006/relationships/image" Target="../media/image9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9.png"/><Relationship Id="rId11" Type="http://schemas.openxmlformats.org/officeDocument/2006/relationships/hyperlink" Target="http://en.wikipedia.org/wiki/File:Erlang.jpg" TargetMode="External"/><Relationship Id="rId5" Type="http://schemas.openxmlformats.org/officeDocument/2006/relationships/image" Target="../media/image88.jpeg"/><Relationship Id="rId15" Type="http://schemas.openxmlformats.org/officeDocument/2006/relationships/hyperlink" Target="http://www.gap-system.org/~history/PictDisplay/Ulam.html" TargetMode="External"/><Relationship Id="rId10" Type="http://schemas.openxmlformats.org/officeDocument/2006/relationships/image" Target="../media/image91.jpeg"/><Relationship Id="rId4" Type="http://schemas.openxmlformats.org/officeDocument/2006/relationships/hyperlink" Target="http://www.convexoptimization.com/wikimization/index.php/Image:Kuhn.jpg" TargetMode="External"/><Relationship Id="rId9" Type="http://schemas.openxmlformats.org/officeDocument/2006/relationships/hyperlink" Target="http://pt.wikipedia.org/wiki/Ficheiro:Leonhard_Euler_2.jpg" TargetMode="External"/><Relationship Id="rId14" Type="http://schemas.openxmlformats.org/officeDocument/2006/relationships/image" Target="../media/image93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://en.wikipedia.org/wiki/File:Erlang.jpg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rlang.jpg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rlang.jpg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2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628800"/>
            <a:ext cx="6180224" cy="2127225"/>
          </a:xfrm>
        </p:spPr>
        <p:txBody>
          <a:bodyPr>
            <a:normAutofit/>
          </a:bodyPr>
          <a:lstStyle/>
          <a:p>
            <a:r>
              <a:rPr lang="pt-BR" dirty="0" smtClean="0"/>
              <a:t>Tomada </a:t>
            </a:r>
            <a:r>
              <a:rPr lang="pt-BR" dirty="0"/>
              <a:t>de Decisão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pt-BR" sz="2400" dirty="0"/>
              <a:t>Prof. Dr. Marcio Mattos Borges de Oliveira</a:t>
            </a:r>
          </a:p>
          <a:p>
            <a:pPr algn="ctr">
              <a:defRPr/>
            </a:pPr>
            <a:r>
              <a:rPr lang="pt-BR" sz="2400" dirty="0" smtClean="0"/>
              <a:t>Fevereiro 2013</a:t>
            </a:r>
            <a:endParaRPr lang="pt-BR" sz="24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00125" y="71438"/>
            <a:ext cx="835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O que os gestores fazem – Papéis Múltiplos</a:t>
            </a:r>
          </a:p>
        </p:txBody>
      </p:sp>
      <p:graphicFrame>
        <p:nvGraphicFramePr>
          <p:cNvPr id="427080" name="Group 7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9254543"/>
              </p:ext>
            </p:extLst>
          </p:nvPr>
        </p:nvGraphicFramePr>
        <p:xfrm>
          <a:off x="0" y="1065213"/>
          <a:ext cx="9144000" cy="5792784"/>
        </p:xfrm>
        <a:graphic>
          <a:graphicData uri="http://schemas.openxmlformats.org/drawingml/2006/table">
            <a:tbl>
              <a:tblPr/>
              <a:tblGrid>
                <a:gridCol w="1649413"/>
                <a:gridCol w="2992437"/>
                <a:gridCol w="4502150"/>
              </a:tblGrid>
              <a:tr h="4278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Como os Sistemas de Informação Auxiliam os Gestores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78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Categoria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Papel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Sistemas de Suporte Gerencial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876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Interpessoal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Figura de Proa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Pouco usual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8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Líder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Pouco usual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8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Ligação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Sistema de comunicação eletrônica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876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Informativa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Monitor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278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Divulgador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Sistema de correio eletrônico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70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Porta-Voz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Workstations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de escritório e de sistemas profissionais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876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Decisória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Empreendedor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Pouco usual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70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Solucionador de conflitos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 – útil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278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Alocador de recursos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278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Negociador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Pouco usual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864" name="Picture 18" descr="http://www.administradores.com.br/_resources/_circuits/files/files_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10715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5" name="Rectangle 5"/>
          <p:cNvSpPr>
            <a:spLocks noChangeArrowheads="1"/>
          </p:cNvSpPr>
          <p:nvPr/>
        </p:nvSpPr>
        <p:spPr bwMode="auto">
          <a:xfrm>
            <a:off x="1000125" y="642938"/>
            <a:ext cx="235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b="1" dirty="0"/>
              <a:t>(MINTZBERG, 1971)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4872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7D10D-9EDA-4A3F-894C-DB2E3DCBFE44}" type="slidenum">
              <a:rPr lang="pt-BR"/>
              <a:pPr/>
              <a:t>100</a:t>
            </a:fld>
            <a:endParaRPr lang="pt-BR"/>
          </a:p>
        </p:txBody>
      </p:sp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Exigências Culturais do BSC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/>
              <a:t>Compromisso da </a:t>
            </a:r>
            <a:r>
              <a:rPr lang="pt-BR" sz="2800" u="sng"/>
              <a:t>alta direção</a:t>
            </a:r>
            <a:r>
              <a:rPr lang="pt-BR" sz="2800"/>
              <a:t> da empresa</a:t>
            </a:r>
          </a:p>
          <a:p>
            <a:r>
              <a:rPr lang="pt-BR" sz="2800"/>
              <a:t>Sentido de </a:t>
            </a:r>
            <a:r>
              <a:rPr lang="pt-BR" sz="2800" u="sng"/>
              <a:t>urgência</a:t>
            </a:r>
          </a:p>
          <a:p>
            <a:r>
              <a:rPr lang="pt-BR" sz="2800"/>
              <a:t>Abordagem </a:t>
            </a:r>
            <a:r>
              <a:rPr lang="pt-BR" sz="2800" u="sng"/>
              <a:t>sistemática</a:t>
            </a:r>
            <a:r>
              <a:rPr lang="pt-BR" sz="2800"/>
              <a:t>, com forte </a:t>
            </a:r>
            <a:r>
              <a:rPr lang="pt-BR" sz="2800" u="sng"/>
              <a:t>treinamento</a:t>
            </a:r>
            <a:r>
              <a:rPr lang="pt-BR" sz="2800"/>
              <a:t> na </a:t>
            </a:r>
            <a:r>
              <a:rPr lang="pt-BR" sz="2800" u="sng"/>
              <a:t>metodologia</a:t>
            </a:r>
          </a:p>
          <a:p>
            <a:r>
              <a:rPr lang="pt-BR" sz="2800"/>
              <a:t>Estratégia de </a:t>
            </a:r>
            <a:r>
              <a:rPr lang="pt-BR" sz="2800" u="sng"/>
              <a:t>implementação</a:t>
            </a:r>
            <a:r>
              <a:rPr lang="pt-BR" sz="2800"/>
              <a:t> baseada em </a:t>
            </a:r>
            <a:r>
              <a:rPr lang="pt-BR" sz="2800" u="sng"/>
              <a:t>projetos-piloto</a:t>
            </a:r>
          </a:p>
          <a:p>
            <a:r>
              <a:rPr lang="pt-BR" sz="2800"/>
              <a:t>Envolvimento final de </a:t>
            </a:r>
            <a:r>
              <a:rPr lang="pt-BR" sz="2800" u="sng"/>
              <a:t>TODA</a:t>
            </a:r>
            <a:r>
              <a:rPr lang="pt-BR" sz="2800"/>
              <a:t> a organização</a:t>
            </a:r>
          </a:p>
          <a:p>
            <a:r>
              <a:rPr lang="pt-BR" sz="2800"/>
              <a:t>Integração em </a:t>
            </a:r>
            <a:r>
              <a:rPr lang="pt-BR" sz="2800" u="sng"/>
              <a:t>todos os sistemas gerenciais</a:t>
            </a:r>
            <a:r>
              <a:rPr lang="pt-BR" sz="2800"/>
              <a:t> existentes</a:t>
            </a:r>
          </a:p>
        </p:txBody>
      </p:sp>
    </p:spTree>
    <p:extLst>
      <p:ext uri="{BB962C8B-B14F-4D97-AF65-F5344CB8AC3E}">
        <p14:creationId xmlns:p14="http://schemas.microsoft.com/office/powerpoint/2010/main" val="28422986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9AE7E-5C7A-4C78-A5A1-EDFFF279B4C1}" type="slidenum">
              <a:rPr lang="pt-BR"/>
              <a:pPr/>
              <a:t>101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815280" y="1524000"/>
            <a:ext cx="8077200" cy="4621213"/>
            <a:chOff x="609600" y="1524000"/>
            <a:chExt cx="8077200" cy="4621213"/>
          </a:xfrm>
        </p:grpSpPr>
        <p:sp>
          <p:nvSpPr>
            <p:cNvPr id="1316866" name="Text Box 2"/>
            <p:cNvSpPr txBox="1">
              <a:spLocks noChangeArrowheads="1"/>
            </p:cNvSpPr>
            <p:nvPr/>
          </p:nvSpPr>
          <p:spPr bwMode="auto">
            <a:xfrm>
              <a:off x="609600" y="1524000"/>
              <a:ext cx="8077200" cy="119856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1" lang="pt-BR" sz="2800">
                  <a:solidFill>
                    <a:srgbClr val="000000"/>
                  </a:solidFill>
                  <a:latin typeface="Times New Roman" pitchFamily="18" charset="0"/>
                </a:rPr>
                <a:t>Uma </a:t>
              </a:r>
              <a:r>
                <a:rPr kumimoji="1" lang="pt-BR" sz="2800">
                  <a:solidFill>
                    <a:srgbClr val="FF5050"/>
                  </a:solidFill>
                  <a:latin typeface="Times New Roman" pitchFamily="18" charset="0"/>
                </a:rPr>
                <a:t>BOA</a:t>
              </a:r>
              <a:r>
                <a:rPr kumimoji="1" lang="pt-BR" sz="2800">
                  <a:solidFill>
                    <a:srgbClr val="000000"/>
                  </a:solidFill>
                  <a:latin typeface="Times New Roman" pitchFamily="18" charset="0"/>
                </a:rPr>
                <a:t>  estratégia não basta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1" lang="pt-BR" sz="2800">
                  <a:solidFill>
                    <a:srgbClr val="000000"/>
                  </a:solidFill>
                  <a:latin typeface="Times New Roman" pitchFamily="18" charset="0"/>
                </a:rPr>
                <a:t>Sua  </a:t>
              </a:r>
              <a:r>
                <a:rPr kumimoji="1" lang="pt-BR" sz="2800">
                  <a:solidFill>
                    <a:srgbClr val="FF0000"/>
                  </a:solidFill>
                  <a:latin typeface="Times New Roman" pitchFamily="18" charset="0"/>
                </a:rPr>
                <a:t>IMPLEMENTAÇÃO</a:t>
              </a:r>
              <a:r>
                <a:rPr kumimoji="1" lang="pt-BR" sz="2800">
                  <a:solidFill>
                    <a:srgbClr val="000000"/>
                  </a:solidFill>
                  <a:latin typeface="Times New Roman" pitchFamily="18" charset="0"/>
                </a:rPr>
                <a:t> é a chave</a:t>
              </a:r>
            </a:p>
          </p:txBody>
        </p:sp>
        <p:sp>
          <p:nvSpPr>
            <p:cNvPr id="1316867" name="Text Box 3"/>
            <p:cNvSpPr txBox="1">
              <a:spLocks noChangeArrowheads="1"/>
            </p:cNvSpPr>
            <p:nvPr/>
          </p:nvSpPr>
          <p:spPr bwMode="auto">
            <a:xfrm>
              <a:off x="609600" y="2997200"/>
              <a:ext cx="8077200" cy="98425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1" lang="pt-BR" sz="2800">
                  <a:solidFill>
                    <a:srgbClr val="000000"/>
                  </a:solidFill>
                  <a:latin typeface="Times New Roman" pitchFamily="18" charset="0"/>
                </a:rPr>
                <a:t>9 entre 10 empresas falham na </a:t>
              </a:r>
              <a:r>
                <a:rPr kumimoji="1" lang="pt-BR" sz="2800">
                  <a:solidFill>
                    <a:srgbClr val="FF5050"/>
                  </a:solidFill>
                  <a:latin typeface="Times New Roman" pitchFamily="18" charset="0"/>
                </a:rPr>
                <a:t>EXECUÇÃO</a:t>
              </a:r>
              <a:r>
                <a:rPr kumimoji="1" lang="pt-BR" sz="2800">
                  <a:solidFill>
                    <a:srgbClr val="000000"/>
                  </a:solidFill>
                  <a:latin typeface="Times New Roman" pitchFamily="18" charset="0"/>
                </a:rPr>
                <a:t> da </a:t>
              </a:r>
              <a:r>
                <a:rPr kumimoji="1" lang="pt-BR" sz="2800">
                  <a:solidFill>
                    <a:srgbClr val="FF5050"/>
                  </a:solidFill>
                  <a:latin typeface="Times New Roman" pitchFamily="18" charset="0"/>
                </a:rPr>
                <a:t>ESTRATÉGIA</a:t>
              </a:r>
            </a:p>
          </p:txBody>
        </p:sp>
        <p:sp>
          <p:nvSpPr>
            <p:cNvPr id="1316868" name="Text Box 4"/>
            <p:cNvSpPr txBox="1">
              <a:spLocks noChangeArrowheads="1"/>
            </p:cNvSpPr>
            <p:nvPr/>
          </p:nvSpPr>
          <p:spPr bwMode="auto">
            <a:xfrm>
              <a:off x="609600" y="4276725"/>
              <a:ext cx="8077200" cy="186848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1" lang="pt-BR" sz="2800">
                  <a:solidFill>
                    <a:srgbClr val="000000"/>
                  </a:solidFill>
                  <a:latin typeface="Times New Roman" pitchFamily="18" charset="0"/>
                </a:rPr>
                <a:t>Por que?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1" lang="pt-BR" sz="2800">
                  <a:solidFill>
                    <a:srgbClr val="000000"/>
                  </a:solidFill>
                  <a:latin typeface="Times New Roman" pitchFamily="18" charset="0"/>
                </a:rPr>
                <a:t>Porque não contam com um modelo de gestão que </a:t>
              </a:r>
              <a:r>
                <a:rPr kumimoji="1" lang="pt-BR" sz="2800">
                  <a:solidFill>
                    <a:srgbClr val="FF5050"/>
                  </a:solidFill>
                  <a:latin typeface="Times New Roman" pitchFamily="18" charset="0"/>
                </a:rPr>
                <a:t>TRADUZA</a:t>
              </a:r>
              <a:r>
                <a:rPr kumimoji="1" lang="pt-BR" sz="2800">
                  <a:solidFill>
                    <a:srgbClr val="000000"/>
                  </a:solidFill>
                  <a:latin typeface="Times New Roman" pitchFamily="18" charset="0"/>
                </a:rPr>
                <a:t> a Estratégia </a:t>
              </a:r>
              <a:r>
                <a:rPr kumimoji="1" lang="pt-BR" sz="44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</a:t>
              </a:r>
              <a:r>
                <a:rPr kumimoji="1" lang="pt-BR" sz="3600" b="1">
                  <a:solidFill>
                    <a:srgbClr val="FF0000"/>
                  </a:solidFill>
                  <a:latin typeface="Times New Roman" pitchFamily="18" charset="0"/>
                </a:rPr>
                <a:t> AÇÃO</a:t>
              </a:r>
              <a:r>
                <a:rPr kumimoji="1" lang="pt-BR" sz="28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sp>
        <p:nvSpPr>
          <p:cNvPr id="1316869" name="Rectangle 5"/>
          <p:cNvSpPr>
            <a:spLocks noChangeArrowheads="1"/>
          </p:cNvSpPr>
          <p:nvPr/>
        </p:nvSpPr>
        <p:spPr bwMode="auto">
          <a:xfrm>
            <a:off x="304800" y="5334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t-BR" sz="4000" b="1" i="1">
                <a:solidFill>
                  <a:srgbClr val="FF0000"/>
                </a:solidFill>
              </a:rPr>
              <a:t>Balanced Scorecard</a:t>
            </a:r>
          </a:p>
        </p:txBody>
      </p:sp>
    </p:spTree>
    <p:extLst>
      <p:ext uri="{BB962C8B-B14F-4D97-AF65-F5344CB8AC3E}">
        <p14:creationId xmlns:p14="http://schemas.microsoft.com/office/powerpoint/2010/main" val="12317698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6869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5F585A-B3AE-4B68-9E55-F0C6CDE954CF}" type="slidenum">
              <a:rPr lang="pt-BR"/>
              <a:pPr/>
              <a:t>102</a:t>
            </a:fld>
            <a:endParaRPr lang="pt-BR"/>
          </a:p>
        </p:txBody>
      </p:sp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188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/>
              <a:t>Problemas associados à implementação  do BSC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288" y="1596413"/>
            <a:ext cx="8077200" cy="4297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dirty="0"/>
              <a:t>Indicadores demais</a:t>
            </a:r>
          </a:p>
          <a:p>
            <a:pPr>
              <a:lnSpc>
                <a:spcPct val="80000"/>
              </a:lnSpc>
            </a:pPr>
            <a:r>
              <a:rPr lang="pt-BR" sz="2800" dirty="0"/>
              <a:t>Indicadores equivocados</a:t>
            </a:r>
          </a:p>
          <a:p>
            <a:pPr>
              <a:lnSpc>
                <a:spcPct val="80000"/>
              </a:lnSpc>
            </a:pPr>
            <a:r>
              <a:rPr lang="pt-BR" sz="2800" dirty="0"/>
              <a:t>Indicadores mal definidos</a:t>
            </a:r>
          </a:p>
          <a:p>
            <a:pPr>
              <a:lnSpc>
                <a:spcPct val="80000"/>
              </a:lnSpc>
            </a:pPr>
            <a:r>
              <a:rPr lang="pt-BR" sz="2800" dirty="0"/>
              <a:t>Falta ou inadequação dos objetivos intermediários</a:t>
            </a:r>
          </a:p>
          <a:p>
            <a:pPr>
              <a:lnSpc>
                <a:spcPct val="80000"/>
              </a:lnSpc>
            </a:pPr>
            <a:r>
              <a:rPr lang="pt-BR" sz="2800" dirty="0"/>
              <a:t>Falta de implementação por indivíduos ou equipes</a:t>
            </a:r>
          </a:p>
          <a:p>
            <a:pPr>
              <a:lnSpc>
                <a:spcPct val="80000"/>
              </a:lnSpc>
            </a:pPr>
            <a:r>
              <a:rPr lang="pt-BR" sz="2800" dirty="0"/>
              <a:t>Impaciência (expectativas irreais com os resultados financeiros):</a:t>
            </a:r>
          </a:p>
          <a:p>
            <a:pPr lvl="1">
              <a:lnSpc>
                <a:spcPct val="80000"/>
              </a:lnSpc>
            </a:pPr>
            <a:r>
              <a:rPr lang="pt-BR" sz="2400" dirty="0"/>
              <a:t>Vai funcionar?</a:t>
            </a:r>
          </a:p>
          <a:p>
            <a:pPr lvl="1">
              <a:lnSpc>
                <a:spcPct val="80000"/>
              </a:lnSpc>
            </a:pPr>
            <a:r>
              <a:rPr lang="pt-BR" sz="2400" dirty="0"/>
              <a:t>Vai vender mais?</a:t>
            </a:r>
          </a:p>
          <a:p>
            <a:pPr>
              <a:lnSpc>
                <a:spcPct val="80000"/>
              </a:lnSpc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01482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ço Reservado para Número de Slide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3BFAE3-468F-4EA5-A813-9E22D9135625}" type="slidenum">
              <a:rPr lang="pt-BR"/>
              <a:pPr/>
              <a:t>103</a:t>
            </a:fld>
            <a:endParaRPr lang="pt-BR"/>
          </a:p>
        </p:txBody>
      </p:sp>
      <p:sp>
        <p:nvSpPr>
          <p:cNvPr id="32" name="Espaço Reservado para Rodapé 3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Profª. Drª. Sonia V. W. B. de Oliveira</a:t>
            </a:r>
          </a:p>
        </p:txBody>
      </p:sp>
      <p:sp>
        <p:nvSpPr>
          <p:cNvPr id="129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/>
          <a:lstStyle/>
          <a:p>
            <a:r>
              <a:rPr lang="pt-BR" dirty="0"/>
              <a:t>Número de Indicadores do BSC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2975" y="1600200"/>
            <a:ext cx="8291513" cy="4525963"/>
          </a:xfrm>
        </p:spPr>
        <p:txBody>
          <a:bodyPr/>
          <a:lstStyle/>
          <a:p>
            <a:r>
              <a:rPr lang="pt-BR" sz="2800" dirty="0"/>
              <a:t>Número: 20 a 25 indicadores</a:t>
            </a:r>
          </a:p>
          <a:p>
            <a:r>
              <a:rPr lang="pt-BR" sz="2800" dirty="0"/>
              <a:t>Distribuição típica entre as quatros perspectivas:</a:t>
            </a:r>
          </a:p>
          <a:p>
            <a:endParaRPr lang="pt-BR" sz="2800" dirty="0"/>
          </a:p>
        </p:txBody>
      </p:sp>
      <p:graphicFrame>
        <p:nvGraphicFramePr>
          <p:cNvPr id="1296447" name="Group 6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97673"/>
              </p:ext>
            </p:extLst>
          </p:nvPr>
        </p:nvGraphicFramePr>
        <p:xfrm>
          <a:off x="827410" y="2781300"/>
          <a:ext cx="7993062" cy="3897630"/>
        </p:xfrm>
        <a:graphic>
          <a:graphicData uri="http://schemas.openxmlformats.org/drawingml/2006/table">
            <a:tbl>
              <a:tblPr/>
              <a:tblGrid>
                <a:gridCol w="3240087"/>
                <a:gridCol w="3241675"/>
                <a:gridCol w="15113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Perspectivas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Nº. Indicadores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Financeira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Cliente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 Processos Internos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Aprendizado e Crescimento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2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Espaço Reservado para Número de Slide 10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0ADC68A-480C-418C-93C4-E35585ADAE99}" type="slidenum">
              <a:rPr lang="pt-BR"/>
              <a:pPr/>
              <a:t>104</a:t>
            </a:fld>
            <a:endParaRPr lang="pt-BR"/>
          </a:p>
        </p:txBody>
      </p:sp>
      <p:sp>
        <p:nvSpPr>
          <p:cNvPr id="104" name="Espaço Reservado para Rodapé 103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Profª. Drª. Sonia V. W. B. de Oliveira</a:t>
            </a:r>
          </a:p>
        </p:txBody>
      </p:sp>
      <p:sp>
        <p:nvSpPr>
          <p:cNvPr id="1313794" name="Rectangle 2"/>
          <p:cNvSpPr>
            <a:spLocks noChangeArrowheads="1"/>
          </p:cNvSpPr>
          <p:nvPr/>
        </p:nvSpPr>
        <p:spPr bwMode="auto">
          <a:xfrm>
            <a:off x="5329238" y="2492375"/>
            <a:ext cx="3779837" cy="259238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CC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13795" name="Rectangle 3"/>
          <p:cNvSpPr>
            <a:spLocks noChangeArrowheads="1"/>
          </p:cNvSpPr>
          <p:nvPr/>
        </p:nvSpPr>
        <p:spPr bwMode="auto">
          <a:xfrm>
            <a:off x="0" y="2492375"/>
            <a:ext cx="3779838" cy="259238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CC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313796" name="Group 4"/>
          <p:cNvGraphicFramePr>
            <a:graphicFrameLocks noGrp="1"/>
          </p:cNvGraphicFramePr>
          <p:nvPr/>
        </p:nvGraphicFramePr>
        <p:xfrm>
          <a:off x="179388" y="2854325"/>
          <a:ext cx="2879725" cy="1126173"/>
        </p:xfrm>
        <a:graphic>
          <a:graphicData uri="http://schemas.openxmlformats.org/drawingml/2006/table">
            <a:tbl>
              <a:tblPr/>
              <a:tblGrid>
                <a:gridCol w="1739900"/>
                <a:gridCol w="113982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Objetivos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Indicadores…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Imagem da Empresa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Serviço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Preço/custo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13813" name="Rectangle 21"/>
          <p:cNvSpPr>
            <a:spLocks noChangeArrowheads="1"/>
          </p:cNvSpPr>
          <p:nvPr/>
        </p:nvSpPr>
        <p:spPr bwMode="auto">
          <a:xfrm>
            <a:off x="0" y="76200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sz="5000" b="1">
                <a:solidFill>
                  <a:srgbClr val="CC0000"/>
                </a:solidFill>
              </a:rPr>
              <a:t>   </a:t>
            </a:r>
            <a:r>
              <a:rPr lang="pt-BR" sz="4000">
                <a:solidFill>
                  <a:schemeClr val="tx2"/>
                </a:solidFill>
              </a:rPr>
              <a:t>As 4 perspectivas do BSC</a:t>
            </a:r>
          </a:p>
        </p:txBody>
      </p:sp>
      <p:sp>
        <p:nvSpPr>
          <p:cNvPr id="1313814" name="AutoShape 22"/>
          <p:cNvSpPr>
            <a:spLocks noChangeArrowheads="1"/>
          </p:cNvSpPr>
          <p:nvPr/>
        </p:nvSpPr>
        <p:spPr bwMode="auto">
          <a:xfrm>
            <a:off x="3132138" y="2492375"/>
            <a:ext cx="2808287" cy="2447925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50000">
                <a:srgbClr val="FFFFCC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r>
              <a:rPr lang="en-US" b="1"/>
              <a:t>Visão</a:t>
            </a:r>
            <a:br>
              <a:rPr lang="en-US" b="1"/>
            </a:br>
            <a:r>
              <a:rPr lang="en-US" b="1"/>
              <a:t>e</a:t>
            </a:r>
            <a:br>
              <a:rPr lang="en-US" b="1"/>
            </a:br>
            <a:r>
              <a:rPr lang="en-US" b="1"/>
              <a:t>Estratégia</a:t>
            </a:r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endParaRPr lang="en-US" sz="2400">
              <a:latin typeface="Times New Roman" pitchFamily="18" charset="0"/>
            </a:endParaRPr>
          </a:p>
        </p:txBody>
      </p:sp>
      <p:sp>
        <p:nvSpPr>
          <p:cNvPr id="1313815" name="Rectangle 23"/>
          <p:cNvSpPr>
            <a:spLocks noChangeArrowheads="1"/>
          </p:cNvSpPr>
          <p:nvPr/>
        </p:nvSpPr>
        <p:spPr bwMode="auto">
          <a:xfrm>
            <a:off x="179388" y="1052513"/>
            <a:ext cx="8964612" cy="13684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CC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13816" name="Text Box 24"/>
          <p:cNvSpPr txBox="1">
            <a:spLocks noChangeArrowheads="1"/>
          </p:cNvSpPr>
          <p:nvPr/>
        </p:nvSpPr>
        <p:spPr bwMode="auto">
          <a:xfrm>
            <a:off x="-36513" y="1179513"/>
            <a:ext cx="453707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b="1"/>
              <a:t>Financeiro</a:t>
            </a:r>
            <a:r>
              <a:rPr lang="en-US"/>
              <a:t>:Para satisfazer nossos acionistas que objetivos financeiros devem ser atingidos?</a:t>
            </a:r>
          </a:p>
        </p:txBody>
      </p:sp>
      <p:sp>
        <p:nvSpPr>
          <p:cNvPr id="1313817" name="Rectangle 25"/>
          <p:cNvSpPr>
            <a:spLocks noChangeArrowheads="1"/>
          </p:cNvSpPr>
          <p:nvPr/>
        </p:nvSpPr>
        <p:spPr bwMode="auto">
          <a:xfrm>
            <a:off x="179388" y="5300663"/>
            <a:ext cx="8964612" cy="13684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CC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13818" name="Text Box 26"/>
          <p:cNvSpPr txBox="1">
            <a:spLocks noChangeArrowheads="1"/>
          </p:cNvSpPr>
          <p:nvPr/>
        </p:nvSpPr>
        <p:spPr bwMode="auto">
          <a:xfrm>
            <a:off x="107950" y="5537200"/>
            <a:ext cx="38877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 b="1"/>
              <a:t>Aprendizado e Crescimento</a:t>
            </a:r>
            <a:r>
              <a:rPr lang="en-US" sz="1800"/>
              <a:t>:Para atingir nossas metas, como nossa organização deve aprender e inovar?</a:t>
            </a:r>
          </a:p>
        </p:txBody>
      </p:sp>
      <p:graphicFrame>
        <p:nvGraphicFramePr>
          <p:cNvPr id="1313819" name="Group 27"/>
          <p:cNvGraphicFramePr>
            <a:graphicFrameLocks noGrp="1"/>
          </p:cNvGraphicFramePr>
          <p:nvPr>
            <p:ph/>
          </p:nvPr>
        </p:nvGraphicFramePr>
        <p:xfrm>
          <a:off x="4284663" y="1052513"/>
          <a:ext cx="4786312" cy="1280160"/>
        </p:xfrm>
        <a:graphic>
          <a:graphicData uri="http://schemas.openxmlformats.org/drawingml/2006/table">
            <a:tbl>
              <a:tblPr/>
              <a:tblGrid>
                <a:gridCol w="1655762"/>
                <a:gridCol w="1223963"/>
                <a:gridCol w="792162"/>
                <a:gridCol w="111442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Objetivos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Iniciativas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Rentabilidade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Crescimento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 p/ acionista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3846" name="Group 54"/>
          <p:cNvGraphicFramePr>
            <a:graphicFrameLocks noGrp="1"/>
          </p:cNvGraphicFramePr>
          <p:nvPr/>
        </p:nvGraphicFramePr>
        <p:xfrm>
          <a:off x="3962400" y="5321300"/>
          <a:ext cx="5146675" cy="1280160"/>
        </p:xfrm>
        <a:graphic>
          <a:graphicData uri="http://schemas.openxmlformats.org/drawingml/2006/table">
            <a:tbl>
              <a:tblPr/>
              <a:tblGrid>
                <a:gridCol w="2016125"/>
                <a:gridCol w="1223963"/>
                <a:gridCol w="865187"/>
                <a:gridCol w="1041400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Objetivos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Iniciativas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Aprendizado contín.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Ativos intelectuais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Inovação Merc.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3873" name="Group 81"/>
          <p:cNvGraphicFramePr>
            <a:graphicFrameLocks noGrp="1"/>
          </p:cNvGraphicFramePr>
          <p:nvPr/>
        </p:nvGraphicFramePr>
        <p:xfrm>
          <a:off x="6156325" y="2954338"/>
          <a:ext cx="2374900" cy="1126173"/>
        </p:xfrm>
        <a:graphic>
          <a:graphicData uri="http://schemas.openxmlformats.org/drawingml/2006/table">
            <a:tbl>
              <a:tblPr/>
              <a:tblGrid>
                <a:gridCol w="1266825"/>
                <a:gridCol w="1108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Objetivos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Indicadores..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 pedido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Qualidade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Produtividade.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13890" name="Text Box 98"/>
          <p:cNvSpPr txBox="1">
            <a:spLocks noChangeArrowheads="1"/>
          </p:cNvSpPr>
          <p:nvPr/>
        </p:nvSpPr>
        <p:spPr bwMode="auto">
          <a:xfrm>
            <a:off x="107950" y="2493963"/>
            <a:ext cx="254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/>
              <a:t>Processos Internos</a:t>
            </a:r>
          </a:p>
        </p:txBody>
      </p:sp>
      <p:sp>
        <p:nvSpPr>
          <p:cNvPr id="1313891" name="Text Box 99"/>
          <p:cNvSpPr txBox="1">
            <a:spLocks noChangeArrowheads="1"/>
          </p:cNvSpPr>
          <p:nvPr/>
        </p:nvSpPr>
        <p:spPr bwMode="auto">
          <a:xfrm>
            <a:off x="179388" y="4078288"/>
            <a:ext cx="37449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/>
              <a:t>Para satisfazer nossos clientes</a:t>
            </a:r>
            <a:br>
              <a:rPr lang="en-US"/>
            </a:br>
            <a:r>
              <a:rPr lang="en-US"/>
              <a:t>e acionistas em quais proces-sos devemos ser excelentes?</a:t>
            </a:r>
          </a:p>
        </p:txBody>
      </p:sp>
      <p:sp>
        <p:nvSpPr>
          <p:cNvPr id="1313892" name="Text Box 100"/>
          <p:cNvSpPr txBox="1">
            <a:spLocks noChangeArrowheads="1"/>
          </p:cNvSpPr>
          <p:nvPr/>
        </p:nvSpPr>
        <p:spPr bwMode="auto">
          <a:xfrm>
            <a:off x="5292725" y="4078288"/>
            <a:ext cx="3824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/>
              <a:t>Para satisfazer nossos objetivos</a:t>
            </a:r>
            <a:br>
              <a:rPr lang="en-US"/>
            </a:br>
            <a:r>
              <a:rPr lang="en-US"/>
              <a:t>financeiros que necessidades</a:t>
            </a:r>
            <a:br>
              <a:rPr lang="en-US"/>
            </a:br>
            <a:r>
              <a:rPr lang="en-US"/>
              <a:t>dos clientes devemos atender?</a:t>
            </a:r>
          </a:p>
        </p:txBody>
      </p:sp>
      <p:sp>
        <p:nvSpPr>
          <p:cNvPr id="1313893" name="Text Box 101"/>
          <p:cNvSpPr txBox="1">
            <a:spLocks noChangeArrowheads="1"/>
          </p:cNvSpPr>
          <p:nvPr/>
        </p:nvSpPr>
        <p:spPr bwMode="auto">
          <a:xfrm>
            <a:off x="5940425" y="2527300"/>
            <a:ext cx="276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/>
              <a:t>Processos do Cliente</a:t>
            </a:r>
          </a:p>
        </p:txBody>
      </p:sp>
    </p:spTree>
    <p:extLst>
      <p:ext uri="{BB962C8B-B14F-4D97-AF65-F5344CB8AC3E}">
        <p14:creationId xmlns:p14="http://schemas.microsoft.com/office/powerpoint/2010/main" val="3688109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35100" y="908720"/>
            <a:ext cx="7499350" cy="5339680"/>
          </a:xfrm>
        </p:spPr>
        <p:txBody>
          <a:bodyPr/>
          <a:lstStyle/>
          <a:p>
            <a:pPr lvl="0"/>
            <a:r>
              <a:rPr lang="en-US" sz="1800" dirty="0"/>
              <a:t>ALDERFER, Clayton P. An empirical test of a new theory of human needs. </a:t>
            </a:r>
            <a:r>
              <a:rPr lang="en-US" sz="1800" b="1" dirty="0"/>
              <a:t>Organizational Behavior &amp; Human Performance</a:t>
            </a:r>
            <a:r>
              <a:rPr lang="en-US" sz="1800" dirty="0"/>
              <a:t>, v. 4, n. 2, p. 142-175, 1969. </a:t>
            </a:r>
            <a:endParaRPr lang="pt-BR" sz="1800" dirty="0"/>
          </a:p>
          <a:p>
            <a:pPr lvl="0"/>
            <a:r>
              <a:rPr lang="en-US" sz="1800" dirty="0"/>
              <a:t>ARIELY, Dan. </a:t>
            </a:r>
            <a:r>
              <a:rPr lang="en-US" sz="1800" b="1" dirty="0"/>
              <a:t>Predictably Irrational: </a:t>
            </a:r>
            <a:r>
              <a:rPr lang="en-US" sz="1800" dirty="0"/>
              <a:t>The Hidden Forces That Shape Our Decisions. New York: HarperCollins, 2008. p. 304.</a:t>
            </a:r>
            <a:endParaRPr lang="pt-BR" sz="1800" dirty="0"/>
          </a:p>
          <a:p>
            <a:pPr lvl="0"/>
            <a:r>
              <a:rPr lang="pt-BR" sz="1800" dirty="0"/>
              <a:t>BAZERMAN, M. H. </a:t>
            </a:r>
            <a:r>
              <a:rPr lang="pt-BR" sz="1800" b="1" dirty="0"/>
              <a:t>Processo Decisório</a:t>
            </a:r>
            <a:r>
              <a:rPr lang="pt-BR" sz="1800" dirty="0"/>
              <a:t>. Trad. 5. ed. Rio de Janeiro: Campus, 2004.</a:t>
            </a:r>
          </a:p>
          <a:p>
            <a:pPr lvl="0"/>
            <a:r>
              <a:rPr lang="en-US" sz="1800" dirty="0"/>
              <a:t>BEHN, R. D.; VAUPEL, J. D. </a:t>
            </a:r>
            <a:r>
              <a:rPr lang="en-US" sz="1800" b="1" dirty="0"/>
              <a:t>Quick Analysis for Busy Decision Makers</a:t>
            </a:r>
            <a:r>
              <a:rPr lang="en-US" sz="1800" dirty="0"/>
              <a:t>. New York: Basic Books, 1982.</a:t>
            </a:r>
            <a:endParaRPr lang="pt-BR" sz="1800" dirty="0"/>
          </a:p>
          <a:p>
            <a:pPr lvl="0"/>
            <a:r>
              <a:rPr lang="en-US" sz="1800" dirty="0"/>
              <a:t>BELLMAN, Richard. Some Problems in the Theory of Dynamic Programming. </a:t>
            </a:r>
            <a:r>
              <a:rPr lang="en-US" sz="1800" b="1" dirty="0" err="1"/>
              <a:t>Econometrica</a:t>
            </a:r>
            <a:r>
              <a:rPr lang="en-US" sz="1800" dirty="0"/>
              <a:t>, v. 22, n. 1, p. 37-48, Jan., 1954. </a:t>
            </a:r>
            <a:endParaRPr lang="pt-BR" sz="1800" dirty="0"/>
          </a:p>
          <a:p>
            <a:pPr lvl="0"/>
            <a:r>
              <a:rPr lang="pt-BR" sz="1800" dirty="0"/>
              <a:t>BRAINYQUOTE. </a:t>
            </a:r>
            <a:r>
              <a:rPr lang="pt-BR" sz="1800" b="1" dirty="0"/>
              <a:t>Albert Camus Quotes 1957</a:t>
            </a:r>
            <a:r>
              <a:rPr lang="pt-BR" sz="1800" dirty="0"/>
              <a:t> (Nobel Prize for Literature, 1913-1960) . Disponível em : &lt;http://www.brainyquote.com/quotes/authors/a/albert_camus.html&gt;. Acesso em: 17 ago. 2009.</a:t>
            </a:r>
          </a:p>
          <a:p>
            <a:pPr lvl="0"/>
            <a:r>
              <a:rPr lang="en-US" sz="1800" dirty="0"/>
              <a:t>BUCHANAN, L.; O’CONNELL, A. A Brief History of Decision Making, </a:t>
            </a:r>
            <a:r>
              <a:rPr lang="en-US" sz="1800" b="1" dirty="0"/>
              <a:t>Harvard Business Review</a:t>
            </a:r>
            <a:r>
              <a:rPr lang="en-US" sz="1800" dirty="0"/>
              <a:t>, p. 32-41, Jan. 2006.</a:t>
            </a:r>
            <a:endParaRPr lang="pt-BR" sz="1800" dirty="0"/>
          </a:p>
          <a:p>
            <a:pPr lvl="0"/>
            <a:endParaRPr lang="pt-BR" sz="1800" dirty="0"/>
          </a:p>
          <a:p>
            <a:endParaRPr lang="pt-BR" sz="18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AC15-D979-4774-805C-1F00648AB890}" type="slidenum">
              <a:rPr lang="pt-BR" smtClean="0"/>
              <a:pPr>
                <a:defRPr/>
              </a:pPr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1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35100" y="908720"/>
            <a:ext cx="7499350" cy="5339680"/>
          </a:xfrm>
        </p:spPr>
        <p:txBody>
          <a:bodyPr/>
          <a:lstStyle/>
          <a:p>
            <a:pPr lvl="0"/>
            <a:r>
              <a:rPr lang="en-US" sz="1800" dirty="0"/>
              <a:t>CLEMEN, R. T.; REILLY, T. </a:t>
            </a:r>
            <a:r>
              <a:rPr lang="en-US" sz="1800" b="1" dirty="0"/>
              <a:t>Making Hard Decisions with Decision Tools Suite</a:t>
            </a:r>
            <a:r>
              <a:rPr lang="en-US" sz="1800" dirty="0"/>
              <a:t>. Belmont: Duxbury, 2001.</a:t>
            </a:r>
            <a:endParaRPr lang="pt-BR" sz="1800" dirty="0"/>
          </a:p>
          <a:p>
            <a:pPr lvl="0"/>
            <a:r>
              <a:rPr lang="en-US" sz="1800" dirty="0"/>
              <a:t>CLEMEN, R.; WINKLER, R. Limits for precision and value of </a:t>
            </a:r>
            <a:r>
              <a:rPr lang="en-US" sz="1800" dirty="0" err="1"/>
              <a:t>informations</a:t>
            </a:r>
            <a:r>
              <a:rPr lang="en-US" sz="1800" dirty="0"/>
              <a:t> from dependent sources. </a:t>
            </a:r>
            <a:r>
              <a:rPr lang="en-US" sz="1800" b="1" dirty="0"/>
              <a:t>Operations Research</a:t>
            </a:r>
            <a:r>
              <a:rPr lang="en-US" sz="1800" dirty="0"/>
              <a:t>, v. 33, p. 427-442, 1985</a:t>
            </a:r>
            <a:r>
              <a:rPr lang="en-US" sz="1800" dirty="0" smtClean="0"/>
              <a:t>.</a:t>
            </a:r>
          </a:p>
          <a:p>
            <a:pPr lvl="0"/>
            <a:r>
              <a:rPr lang="en-US" sz="1800" dirty="0"/>
              <a:t>DANTZIG, G. B. </a:t>
            </a:r>
            <a:r>
              <a:rPr lang="en-US" sz="1800" b="1" dirty="0"/>
              <a:t>Programming in a linear structure</a:t>
            </a:r>
            <a:r>
              <a:rPr lang="en-US" sz="1800" dirty="0"/>
              <a:t>. USAF, Washington D.C.:   Comptroller, Feb. 1948.</a:t>
            </a:r>
            <a:endParaRPr lang="pt-BR" sz="1800" dirty="0"/>
          </a:p>
          <a:p>
            <a:pPr lvl="0"/>
            <a:r>
              <a:rPr lang="en-US" sz="1800" dirty="0"/>
              <a:t>ERLANG, A. K. The Theory of Probabilities and Telephone Conversations. </a:t>
            </a:r>
            <a:r>
              <a:rPr lang="en-US" sz="1800" b="1" dirty="0" err="1"/>
              <a:t>Nyt</a:t>
            </a:r>
            <a:r>
              <a:rPr lang="en-US" sz="1800" b="1" dirty="0"/>
              <a:t> </a:t>
            </a:r>
            <a:r>
              <a:rPr lang="en-US" sz="1800" b="1" dirty="0" err="1"/>
              <a:t>Tidsskrift</a:t>
            </a:r>
            <a:r>
              <a:rPr lang="en-US" sz="1800" b="1" dirty="0"/>
              <a:t> for </a:t>
            </a:r>
            <a:r>
              <a:rPr lang="en-US" sz="1800" b="1" dirty="0" err="1"/>
              <a:t>Matematik</a:t>
            </a:r>
            <a:r>
              <a:rPr lang="en-US" sz="1800" b="1" dirty="0"/>
              <a:t> B</a:t>
            </a:r>
            <a:r>
              <a:rPr lang="en-US" sz="1800" dirty="0"/>
              <a:t>, v. 20, 1909. </a:t>
            </a:r>
            <a:endParaRPr lang="pt-BR" sz="1800" dirty="0"/>
          </a:p>
          <a:p>
            <a:pPr lvl="0"/>
            <a:r>
              <a:rPr lang="en-US" sz="1800" dirty="0"/>
              <a:t>EULER, L. </a:t>
            </a:r>
            <a:r>
              <a:rPr lang="en-US" sz="1800" dirty="0" err="1"/>
              <a:t>Solutio</a:t>
            </a:r>
            <a:r>
              <a:rPr lang="en-US" sz="1800" dirty="0"/>
              <a:t> </a:t>
            </a:r>
            <a:r>
              <a:rPr lang="en-US" sz="1800" dirty="0" err="1"/>
              <a:t>Problematis</a:t>
            </a:r>
            <a:r>
              <a:rPr lang="en-US" sz="1800" dirty="0"/>
              <a:t> ad </a:t>
            </a:r>
            <a:r>
              <a:rPr lang="en-US" sz="1800" dirty="0" err="1"/>
              <a:t>Geometrian</a:t>
            </a:r>
            <a:r>
              <a:rPr lang="en-US" sz="1800" dirty="0"/>
              <a:t> </a:t>
            </a:r>
            <a:r>
              <a:rPr lang="en-US" sz="1800" dirty="0" err="1"/>
              <a:t>Situs</a:t>
            </a:r>
            <a:r>
              <a:rPr lang="en-US" sz="1800" dirty="0"/>
              <a:t> </a:t>
            </a:r>
            <a:r>
              <a:rPr lang="en-US" sz="1800" dirty="0" err="1"/>
              <a:t>Pertinentis</a:t>
            </a:r>
            <a:r>
              <a:rPr lang="en-US" sz="1800" dirty="0"/>
              <a:t>. </a:t>
            </a:r>
            <a:r>
              <a:rPr lang="en-US" sz="1800" b="1" dirty="0" err="1"/>
              <a:t>Commentarii</a:t>
            </a:r>
            <a:r>
              <a:rPr lang="en-US" sz="1800" b="1" dirty="0"/>
              <a:t> </a:t>
            </a:r>
            <a:r>
              <a:rPr lang="en-US" sz="1800" b="1" dirty="0" err="1"/>
              <a:t>academiae</a:t>
            </a:r>
            <a:r>
              <a:rPr lang="en-US" sz="1800" b="1" dirty="0"/>
              <a:t> </a:t>
            </a:r>
            <a:r>
              <a:rPr lang="en-US" sz="1800" b="1" dirty="0" err="1"/>
              <a:t>scientarum</a:t>
            </a:r>
            <a:r>
              <a:rPr lang="en-US" sz="1800" b="1" dirty="0"/>
              <a:t> </a:t>
            </a:r>
            <a:r>
              <a:rPr lang="en-US" sz="1800" b="1" dirty="0" err="1"/>
              <a:t>Petropolitanae</a:t>
            </a:r>
            <a:r>
              <a:rPr lang="en-US" sz="1800" dirty="0"/>
              <a:t>, v. 8, p. 128-1</a:t>
            </a:r>
            <a:r>
              <a:rPr lang="pt-BR" sz="1800" dirty="0"/>
              <a:t>40, 1736.</a:t>
            </a:r>
          </a:p>
          <a:p>
            <a:pPr lvl="0"/>
            <a:r>
              <a:rPr lang="en-US" sz="1800" dirty="0"/>
              <a:t>FORRESTER, Jay W.  Information Sources for Modeling the National Economy. </a:t>
            </a:r>
            <a:r>
              <a:rPr lang="en-US" sz="1800" b="1" dirty="0"/>
              <a:t>Journal of the American Statistical Association</a:t>
            </a:r>
            <a:r>
              <a:rPr lang="en-US" sz="1800" dirty="0"/>
              <a:t>, v. 75, n. 371, p. 555-566, Sep. 1980. </a:t>
            </a:r>
            <a:endParaRPr lang="pt-BR" sz="1800" dirty="0"/>
          </a:p>
          <a:p>
            <a:pPr lvl="0"/>
            <a:r>
              <a:rPr lang="en-US" sz="1800" dirty="0"/>
              <a:t>GOMORY, R. E. Outline of an algorithm for integer solutions to linear programs. </a:t>
            </a:r>
            <a:r>
              <a:rPr lang="en-US" sz="1800" b="1" dirty="0"/>
              <a:t>Bulletin of the American Mathematical Society</a:t>
            </a:r>
            <a:r>
              <a:rPr lang="en-US" sz="1800" dirty="0"/>
              <a:t>, v. 64, p. 275-278, 1958.</a:t>
            </a:r>
            <a:endParaRPr lang="pt-BR" sz="1800" dirty="0"/>
          </a:p>
          <a:p>
            <a:pPr lvl="0"/>
            <a:endParaRPr lang="pt-BR" sz="18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AC15-D979-4774-805C-1F00648AB890}" type="slidenum">
              <a:rPr lang="pt-BR" smtClean="0"/>
              <a:pPr>
                <a:defRPr/>
              </a:pPr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4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35100" y="908720"/>
            <a:ext cx="7499350" cy="533968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800" dirty="0"/>
              <a:t>HERZBERG, F. One more time: how do you motivate employees? </a:t>
            </a:r>
            <a:r>
              <a:rPr lang="en-US" sz="1800" b="1" dirty="0"/>
              <a:t>Harvard Business Review</a:t>
            </a:r>
            <a:r>
              <a:rPr lang="en-US" sz="1800" dirty="0"/>
              <a:t>, v. 46, p. 53-62, Jan./Feb. 1968. </a:t>
            </a:r>
            <a:endParaRPr lang="pt-BR" sz="1800" dirty="0"/>
          </a:p>
          <a:p>
            <a:pPr lvl="0"/>
            <a:r>
              <a:rPr lang="pt-BR" sz="1800" dirty="0"/>
              <a:t>HILLIER, Frederick S.; LIEBERMAN, J.</a:t>
            </a:r>
            <a:r>
              <a:rPr lang="pt-BR" sz="1800" b="1" dirty="0"/>
              <a:t> Introdução à Pesquisa Operacional. </a:t>
            </a:r>
            <a:r>
              <a:rPr lang="pt-BR" sz="1800" dirty="0"/>
              <a:t>8. ed. São Paulo: Mc Graw Hill, 2006.</a:t>
            </a:r>
            <a:r>
              <a:rPr lang="pt-BR" sz="1800" b="1" dirty="0"/>
              <a:t> </a:t>
            </a:r>
            <a:endParaRPr lang="pt-BR" sz="1800" b="1" dirty="0" smtClean="0"/>
          </a:p>
          <a:p>
            <a:pPr lvl="0"/>
            <a:r>
              <a:rPr lang="en-US" sz="1800" dirty="0"/>
              <a:t>HOLLOWAY, C. A. </a:t>
            </a:r>
            <a:r>
              <a:rPr lang="en-US" sz="1800" b="1" dirty="0"/>
              <a:t>Decision Making under Uncertainty</a:t>
            </a:r>
            <a:r>
              <a:rPr lang="en-US" sz="1800" dirty="0"/>
              <a:t>: Models and Choices. Englewood Cliffs, NJ: Prentice Hall, 1979.</a:t>
            </a:r>
            <a:endParaRPr lang="pt-BR" sz="1800" dirty="0"/>
          </a:p>
          <a:p>
            <a:pPr lvl="0"/>
            <a:r>
              <a:rPr lang="en-US" sz="1800" dirty="0"/>
              <a:t>HOWARD, R. A.; MATHESON, J. E. Influence Diagrams</a:t>
            </a:r>
            <a:r>
              <a:rPr lang="en-US" sz="1800" i="1" dirty="0"/>
              <a:t>. </a:t>
            </a:r>
            <a:r>
              <a:rPr lang="en-US" sz="1800" dirty="0"/>
              <a:t>In: HOWARD, R. A.; MATHESON, J. E. (eds.). </a:t>
            </a:r>
            <a:r>
              <a:rPr lang="en-US" sz="1800" b="1" dirty="0"/>
              <a:t>The Principles and Applications of Decision analysis</a:t>
            </a:r>
            <a:r>
              <a:rPr lang="en-US" sz="1800" dirty="0"/>
              <a:t>, v. 11, p. 719-762. Palo Alto, CA: Strategic Decisions Group, 1984.</a:t>
            </a:r>
            <a:endParaRPr lang="pt-BR" sz="1800" dirty="0"/>
          </a:p>
          <a:p>
            <a:pPr lvl="0"/>
            <a:r>
              <a:rPr lang="en-US" sz="1800" dirty="0"/>
              <a:t>HOWARD, R. A. Decision analysis: Practice and Promise. </a:t>
            </a:r>
            <a:r>
              <a:rPr lang="pt-BR" sz="1800" b="1" dirty="0"/>
              <a:t>Management Science</a:t>
            </a:r>
            <a:r>
              <a:rPr lang="pt-BR" sz="1800" dirty="0"/>
              <a:t>, v. 34, p. 679-695, 1988.</a:t>
            </a:r>
          </a:p>
          <a:p>
            <a:pPr lvl="0"/>
            <a:r>
              <a:rPr lang="en-US" sz="1800" dirty="0"/>
              <a:t>ISHIKAWA, K. </a:t>
            </a:r>
            <a:r>
              <a:rPr lang="en-US" sz="1800" b="1" dirty="0"/>
              <a:t>Introduction to Quality Control</a:t>
            </a:r>
            <a:r>
              <a:rPr lang="en-US" sz="1800" dirty="0"/>
              <a:t>. 3. ed. </a:t>
            </a:r>
            <a:r>
              <a:rPr lang="en-US" sz="1800" dirty="0" err="1"/>
              <a:t>Trad</a:t>
            </a:r>
            <a:r>
              <a:rPr lang="en-US" sz="1800" dirty="0"/>
              <a:t>. John H. Loftus. Tokyo: 3A Corporation, 1990.</a:t>
            </a:r>
            <a:endParaRPr lang="pt-BR" sz="1800" dirty="0"/>
          </a:p>
          <a:p>
            <a:pPr lvl="0"/>
            <a:r>
              <a:rPr lang="en-US" sz="1800" dirty="0"/>
              <a:t>JANIS, I. L. </a:t>
            </a:r>
            <a:r>
              <a:rPr lang="en-US" sz="1800" b="1" dirty="0"/>
              <a:t>Victims of groupthink</a:t>
            </a:r>
            <a:r>
              <a:rPr lang="en-US" sz="1800" dirty="0"/>
              <a:t>: A psychological study of foreign-policy decisions and fiascoes. Oxford, England: Houghton Mifflin, 1972. viii, 277 pp.</a:t>
            </a:r>
            <a:endParaRPr lang="pt-BR" sz="1800" dirty="0"/>
          </a:p>
          <a:p>
            <a:pPr lvl="0"/>
            <a:r>
              <a:rPr lang="en-US" sz="1800" dirty="0"/>
              <a:t>JOHNSON, E.J.; GOLDSTEIN, D.G. Defaults and Donation Decisions.</a:t>
            </a:r>
            <a:r>
              <a:rPr lang="en-US" sz="1800" b="1" dirty="0"/>
              <a:t> Transplantation</a:t>
            </a:r>
            <a:r>
              <a:rPr lang="en-US" sz="1800" dirty="0"/>
              <a:t>, v. 78, n. 12, p. 1713-1716, Dec. 2004. </a:t>
            </a:r>
            <a:endParaRPr lang="pt-BR" sz="1800" dirty="0"/>
          </a:p>
          <a:p>
            <a:pPr lvl="0"/>
            <a:endParaRPr lang="pt-BR" sz="18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AC15-D979-4774-805C-1F00648AB890}" type="slidenum">
              <a:rPr lang="pt-BR" smtClean="0"/>
              <a:pPr>
                <a:defRPr/>
              </a:pPr>
              <a:t>107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2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35100" y="908720"/>
            <a:ext cx="7499350" cy="5339680"/>
          </a:xfrm>
        </p:spPr>
        <p:txBody>
          <a:bodyPr/>
          <a:lstStyle/>
          <a:p>
            <a:pPr lvl="0"/>
            <a:r>
              <a:rPr lang="en-US" sz="1800" dirty="0"/>
              <a:t>KEENEY, R. L. </a:t>
            </a:r>
            <a:r>
              <a:rPr lang="en-US" sz="1800" b="1" dirty="0"/>
              <a:t>Value-Focused Thinking.</a:t>
            </a:r>
            <a:r>
              <a:rPr lang="en-US" sz="1800" dirty="0"/>
              <a:t> Cambridge, MA: Harvard University Press, 1992.</a:t>
            </a:r>
            <a:endParaRPr lang="pt-BR" sz="1800" dirty="0"/>
          </a:p>
          <a:p>
            <a:pPr lvl="0"/>
            <a:r>
              <a:rPr lang="en-US" sz="1800" dirty="0"/>
              <a:t>KEENEY, R.; RAIFFA, H. </a:t>
            </a:r>
            <a:r>
              <a:rPr lang="en-US" sz="1800" b="1" dirty="0"/>
              <a:t>Decisions with multiple objectives</a:t>
            </a:r>
            <a:r>
              <a:rPr lang="en-US" sz="1800" dirty="0"/>
              <a:t>. New York: Wiley, 1976.</a:t>
            </a:r>
            <a:endParaRPr lang="pt-BR" sz="1800" dirty="0"/>
          </a:p>
          <a:p>
            <a:pPr lvl="0"/>
            <a:r>
              <a:rPr lang="en-US" sz="1800" dirty="0"/>
              <a:t>KNIGHT, F. H. </a:t>
            </a:r>
            <a:r>
              <a:rPr lang="en-US" sz="1800" b="1" dirty="0"/>
              <a:t>Risk, Uncertainty and Profit.</a:t>
            </a:r>
            <a:r>
              <a:rPr lang="en-US" sz="1800" dirty="0"/>
              <a:t> Boston, New York: Houghton Mifflin Company, 1921.</a:t>
            </a:r>
            <a:endParaRPr lang="pt-BR" sz="1800" dirty="0"/>
          </a:p>
          <a:p>
            <a:pPr lvl="0"/>
            <a:r>
              <a:rPr lang="en-US" sz="1800" dirty="0"/>
              <a:t>KUHN, H.; TUCKER, A. Nonlinear programming. In: NEYMAN, J.(Editor). </a:t>
            </a:r>
            <a:r>
              <a:rPr lang="en-US" sz="1800" b="1" dirty="0"/>
              <a:t>Proceedings of the Second Berkeley Symposium on Mathematical Statistics and Probability, </a:t>
            </a:r>
            <a:r>
              <a:rPr lang="en-US" sz="1800" dirty="0"/>
              <a:t>Berkeley, 1950.</a:t>
            </a:r>
            <a:endParaRPr lang="pt-BR" sz="1800" dirty="0"/>
          </a:p>
          <a:p>
            <a:pPr lvl="0"/>
            <a:r>
              <a:rPr lang="pt-BR" sz="1800" dirty="0"/>
              <a:t>LAUDON, Kenneth C.; LAUDON, Jane P. </a:t>
            </a:r>
            <a:r>
              <a:rPr lang="pt-BR" sz="1800" b="1" dirty="0"/>
              <a:t>Sistemas de Informação Gerenciais</a:t>
            </a:r>
            <a:r>
              <a:rPr lang="pt-BR" sz="1800" dirty="0"/>
              <a:t>. 7. ed.  </a:t>
            </a:r>
            <a:r>
              <a:rPr lang="en-US" sz="1800" dirty="0"/>
              <a:t>São Paulo: Pearson/Prentice Hall, 2007. 480 p.</a:t>
            </a:r>
            <a:endParaRPr lang="pt-BR" sz="1800" dirty="0"/>
          </a:p>
          <a:p>
            <a:pPr lvl="0"/>
            <a:r>
              <a:rPr lang="en-US" sz="1800" dirty="0"/>
              <a:t>MASLOW, A. H. A Theory of Human Motivation. </a:t>
            </a:r>
            <a:r>
              <a:rPr lang="en-US" sz="1800" b="1" dirty="0"/>
              <a:t>Psychological Review</a:t>
            </a:r>
            <a:r>
              <a:rPr lang="en-US" sz="1800" dirty="0"/>
              <a:t>, v. 50, p.  370-396, 1943.</a:t>
            </a:r>
            <a:endParaRPr lang="pt-BR" sz="1800" dirty="0"/>
          </a:p>
          <a:p>
            <a:pPr lvl="0"/>
            <a:r>
              <a:rPr lang="en-US" sz="1800" dirty="0"/>
              <a:t>MINTZBERG, H. Managerial work: analysis from observation. </a:t>
            </a:r>
            <a:r>
              <a:rPr lang="en-US" sz="1800" b="1" dirty="0"/>
              <a:t>Management Science</a:t>
            </a:r>
            <a:r>
              <a:rPr lang="en-US" sz="1800" dirty="0"/>
              <a:t>, v. 18, n. 2, Oct. 1971.</a:t>
            </a:r>
            <a:endParaRPr lang="pt-BR" sz="1800" dirty="0"/>
          </a:p>
          <a:p>
            <a:pPr lvl="0"/>
            <a:r>
              <a:rPr lang="en-US" sz="1800" dirty="0"/>
              <a:t>OSBORN, A.F. </a:t>
            </a:r>
            <a:r>
              <a:rPr lang="en-US" sz="1800" b="1" dirty="0"/>
              <a:t>Your Creative Power</a:t>
            </a:r>
            <a:r>
              <a:rPr lang="en-US" sz="1800" dirty="0"/>
              <a:t>. New York: Charles Scribner’s Sons, 1948.</a:t>
            </a:r>
            <a:endParaRPr lang="pt-BR" sz="1800" dirty="0"/>
          </a:p>
          <a:p>
            <a:endParaRPr lang="pt-BR" sz="18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AC15-D979-4774-805C-1F00648AB890}" type="slidenum">
              <a:rPr lang="pt-BR" smtClean="0"/>
              <a:pPr>
                <a:defRPr/>
              </a:pPr>
              <a:t>108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35100" y="908720"/>
            <a:ext cx="7499350" cy="5339680"/>
          </a:xfrm>
        </p:spPr>
        <p:txBody>
          <a:bodyPr/>
          <a:lstStyle/>
          <a:p>
            <a:pPr lvl="0"/>
            <a:r>
              <a:rPr lang="en-US" sz="1800" dirty="0"/>
              <a:t>PARETO, </a:t>
            </a:r>
            <a:r>
              <a:rPr lang="en-US" sz="1800" dirty="0" err="1"/>
              <a:t>Vilfredo</a:t>
            </a:r>
            <a:r>
              <a:rPr lang="en-US" sz="1800" b="1" dirty="0"/>
              <a:t>. The mind and society</a:t>
            </a:r>
            <a:r>
              <a:rPr lang="en-US" sz="1800" dirty="0"/>
              <a:t>. New York: Harcourt, Brace, 1935. </a:t>
            </a:r>
            <a:endParaRPr lang="pt-BR" sz="1800" dirty="0"/>
          </a:p>
          <a:p>
            <a:pPr lvl="0"/>
            <a:r>
              <a:rPr lang="en-US" sz="1800" dirty="0"/>
              <a:t>PHILLIPS, L. D. Requisite decision </a:t>
            </a:r>
            <a:r>
              <a:rPr lang="en-US" sz="1800" dirty="0" err="1"/>
              <a:t>modelling</a:t>
            </a:r>
            <a:r>
              <a:rPr lang="en-US" sz="1800" dirty="0"/>
              <a:t>: A case study. </a:t>
            </a:r>
            <a:r>
              <a:rPr lang="en-US" sz="1800" b="1" dirty="0"/>
              <a:t>Journal of the  Operational Research Society</a:t>
            </a:r>
            <a:r>
              <a:rPr lang="en-US" sz="1800" dirty="0"/>
              <a:t>, v. 33, n. 4, p. 303–311, 1982.</a:t>
            </a:r>
            <a:endParaRPr lang="pt-BR" sz="1800" dirty="0"/>
          </a:p>
          <a:p>
            <a:pPr lvl="0"/>
            <a:r>
              <a:rPr lang="en-US" sz="1800" dirty="0"/>
              <a:t>PRAHALAD, C. K. </a:t>
            </a:r>
            <a:r>
              <a:rPr lang="en-US" sz="1800" b="1" dirty="0"/>
              <a:t>A </a:t>
            </a:r>
            <a:r>
              <a:rPr lang="en-US" sz="1800" b="1" dirty="0" err="1"/>
              <a:t>riqueza</a:t>
            </a:r>
            <a:r>
              <a:rPr lang="en-US" sz="1800" b="1" dirty="0"/>
              <a:t> </a:t>
            </a:r>
            <a:r>
              <a:rPr lang="en-US" sz="1800" b="1" dirty="0" err="1"/>
              <a:t>na</a:t>
            </a:r>
            <a:r>
              <a:rPr lang="en-US" sz="1800" b="1" dirty="0"/>
              <a:t> base da </a:t>
            </a:r>
            <a:r>
              <a:rPr lang="en-US" sz="1800" b="1" dirty="0" err="1"/>
              <a:t>pirâmide</a:t>
            </a:r>
            <a:r>
              <a:rPr lang="en-US" sz="1800" dirty="0"/>
              <a:t>. Porto </a:t>
            </a:r>
            <a:r>
              <a:rPr lang="en-US" sz="1800" dirty="0" err="1"/>
              <a:t>Alegre</a:t>
            </a:r>
            <a:r>
              <a:rPr lang="en-US" sz="1800" dirty="0"/>
              <a:t>: Bookman, 2005.</a:t>
            </a:r>
            <a:endParaRPr lang="pt-BR" sz="1800" dirty="0"/>
          </a:p>
          <a:p>
            <a:pPr lvl="0"/>
            <a:r>
              <a:rPr lang="en-US" sz="1800" dirty="0"/>
              <a:t>QUINTILIANUS, Marcus </a:t>
            </a:r>
            <a:r>
              <a:rPr lang="en-US" sz="1800" dirty="0" err="1"/>
              <a:t>Fabius</a:t>
            </a:r>
            <a:r>
              <a:rPr lang="en-US" sz="1800" dirty="0"/>
              <a:t>. </a:t>
            </a:r>
            <a:r>
              <a:rPr lang="en-US" sz="1800" b="1" dirty="0"/>
              <a:t>De </a:t>
            </a:r>
            <a:r>
              <a:rPr lang="en-US" sz="1800" b="1" dirty="0" err="1"/>
              <a:t>institutione</a:t>
            </a:r>
            <a:r>
              <a:rPr lang="en-US" sz="1800" b="1" dirty="0"/>
              <a:t> orator</a:t>
            </a:r>
            <a:r>
              <a:rPr lang="pt-BR" sz="1800" b="1" dirty="0"/>
              <a:t>ia</a:t>
            </a:r>
            <a:r>
              <a:rPr lang="pt-BR" sz="1800" dirty="0"/>
              <a:t>: ad codices parisinos recensitus / cum integris commentariis Georgii Ludovici Spalding, quibus novas lectiones et notas adjecit Joannes Josephus Dussault. Parisiis : colligebat Nicolaus Eligius Lemaire, 1823 ( Excudebat Petrus Didot). Disponível em: &lt;http://books.google.com/&gt;. Acesso em: 10 ago. 2009.</a:t>
            </a:r>
          </a:p>
          <a:p>
            <a:pPr lvl="0"/>
            <a:r>
              <a:rPr lang="en-US" sz="1800" dirty="0"/>
              <a:t>RAIFFA, H. </a:t>
            </a:r>
            <a:r>
              <a:rPr lang="en-US" sz="1800" b="1" dirty="0"/>
              <a:t>Decision Analysis</a:t>
            </a:r>
            <a:r>
              <a:rPr lang="en-US" sz="1800" dirty="0"/>
              <a:t>. Boston, MA: Addison-Wesley, 1968. </a:t>
            </a:r>
            <a:endParaRPr lang="pt-BR" sz="1800" dirty="0"/>
          </a:p>
          <a:p>
            <a:pPr lvl="0"/>
            <a:r>
              <a:rPr lang="nl-NL" sz="1800" dirty="0"/>
              <a:t>ROOZENBURG, N. F. M.; EEKELS. </a:t>
            </a:r>
            <a:r>
              <a:rPr lang="en-US" sz="1800" dirty="0"/>
              <a:t>J. </a:t>
            </a:r>
            <a:r>
              <a:rPr lang="en-US" sz="1800" b="1" dirty="0"/>
              <a:t>Product Design:</a:t>
            </a:r>
            <a:r>
              <a:rPr lang="en-US" sz="1800" dirty="0"/>
              <a:t> Fundamentals and Methods. UK: John Wiley &amp; Sons Ltd., 1998. </a:t>
            </a:r>
            <a:endParaRPr lang="pt-BR" sz="1800" dirty="0"/>
          </a:p>
          <a:p>
            <a:pPr lvl="0"/>
            <a:r>
              <a:rPr lang="en-US" sz="1800" dirty="0"/>
              <a:t>SAATY, T. L. Scaling method for priorities in hierarchical structures. </a:t>
            </a:r>
            <a:r>
              <a:rPr lang="en-US" sz="1800" b="1" dirty="0"/>
              <a:t>Journal of Mathematical Psychology</a:t>
            </a:r>
            <a:r>
              <a:rPr lang="en-US" sz="1800" dirty="0"/>
              <a:t>, v. 15, n. 3, pp. 234–281, 1977. </a:t>
            </a:r>
            <a:endParaRPr lang="pt-BR" sz="1800" dirty="0"/>
          </a:p>
          <a:p>
            <a:endParaRPr lang="pt-BR" sz="18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AC15-D979-4774-805C-1F00648AB890}" type="slidenum">
              <a:rPr lang="pt-BR" smtClean="0"/>
              <a:pPr>
                <a:defRPr/>
              </a:pPr>
              <a:t>109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2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84251275"/>
              </p:ext>
            </p:extLst>
          </p:nvPr>
        </p:nvGraphicFramePr>
        <p:xfrm>
          <a:off x="-1571625" y="-27384"/>
          <a:ext cx="11963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r:id="rId3" imgW="11967485" imgH="6858594" progId="Excel.Chart.8">
                  <p:embed/>
                </p:oleObj>
              </mc:Choice>
              <mc:Fallback>
                <p:oleObj r:id="rId3" imgW="11967485" imgH="6858594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71625" y="-27384"/>
                        <a:ext cx="119634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6143625" y="6416675"/>
            <a:ext cx="307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(LAUDON; LAUDON, 2007)</a:t>
            </a: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6929438" y="1038225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/>
              <a:t>Uso do tempo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500063"/>
            <a:ext cx="3929063" cy="3357562"/>
            <a:chOff x="0" y="500042"/>
            <a:chExt cx="3929063" cy="3357583"/>
          </a:xfrm>
        </p:grpSpPr>
        <p:sp>
          <p:nvSpPr>
            <p:cNvPr id="6" name="Oval 5"/>
            <p:cNvSpPr/>
            <p:nvPr/>
          </p:nvSpPr>
          <p:spPr>
            <a:xfrm>
              <a:off x="2071688" y="2643180"/>
              <a:ext cx="1857375" cy="121444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0" y="500042"/>
              <a:ext cx="2428875" cy="2500328"/>
            </a:xfrm>
            <a:prstGeom prst="wedgeEllipseCallout">
              <a:avLst>
                <a:gd name="adj1" fmla="val 61333"/>
                <a:gd name="adj2" fmla="val 3574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Sobra pouco tempo </a:t>
              </a:r>
              <a:r>
                <a:rPr lang="pt-BR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para preparar </a:t>
              </a:r>
              <a:r>
                <a:rPr lang="pt-BR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 Tomada de Decisão!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72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35100" y="908720"/>
            <a:ext cx="7499350" cy="5339680"/>
          </a:xfrm>
        </p:spPr>
        <p:txBody>
          <a:bodyPr/>
          <a:lstStyle/>
          <a:p>
            <a:pPr lvl="0"/>
            <a:r>
              <a:rPr lang="en-US" sz="1800" dirty="0"/>
              <a:t>SAATY, Thomas L. </a:t>
            </a:r>
            <a:r>
              <a:rPr lang="en-US" sz="1800" b="1" dirty="0"/>
              <a:t>The Analytic Hierarchy Process</a:t>
            </a:r>
            <a:r>
              <a:rPr lang="en-US" sz="1800" dirty="0"/>
              <a:t>: Planning, Priority Setting, Resource Allocation. New York and London: McGraw-Hill International Book Co., 1980.  </a:t>
            </a:r>
            <a:endParaRPr lang="pt-BR" sz="1800" dirty="0"/>
          </a:p>
          <a:p>
            <a:pPr lvl="0"/>
            <a:r>
              <a:rPr lang="en-US" sz="1800" dirty="0"/>
              <a:t>SAMSON, D. </a:t>
            </a:r>
            <a:r>
              <a:rPr lang="en-US" sz="1800" b="1" dirty="0"/>
              <a:t>Managerial Decision Analysis</a:t>
            </a:r>
            <a:r>
              <a:rPr lang="en-US" sz="1800" dirty="0"/>
              <a:t>. </a:t>
            </a:r>
            <a:r>
              <a:rPr lang="pt-BR" sz="1800" dirty="0"/>
              <a:t>Homewood, IL: Irwin, 1988. </a:t>
            </a:r>
          </a:p>
          <a:p>
            <a:pPr lvl="0"/>
            <a:r>
              <a:rPr lang="en-US" sz="1800" dirty="0"/>
              <a:t>TVERSKY, A.; KAHNEMAN, D</a:t>
            </a:r>
            <a:r>
              <a:rPr lang="en-US" sz="1800" b="1" dirty="0"/>
              <a:t>. </a:t>
            </a:r>
            <a:r>
              <a:rPr lang="en-US" sz="1800" dirty="0"/>
              <a:t>Judgment under Uncertainty: Heuristics and Biases. </a:t>
            </a:r>
            <a:r>
              <a:rPr lang="en-US" sz="1800" b="1" dirty="0"/>
              <a:t>Science, </a:t>
            </a:r>
            <a:r>
              <a:rPr lang="en-US" sz="1800" dirty="0"/>
              <a:t>v. 185, p. 1124-1131, 1974.</a:t>
            </a:r>
            <a:endParaRPr lang="pt-BR" sz="1800" dirty="0"/>
          </a:p>
          <a:p>
            <a:pPr lvl="0"/>
            <a:r>
              <a:rPr lang="en-US" sz="1800" dirty="0"/>
              <a:t>ULAM S.; VON NEUMANN, J. On combination of stochastic and deterministic processes. </a:t>
            </a:r>
            <a:r>
              <a:rPr lang="en-US" sz="1800" b="1" dirty="0"/>
              <a:t>Bull. Amer. Math. Soc.</a:t>
            </a:r>
            <a:r>
              <a:rPr lang="en-US" sz="1800" dirty="0"/>
              <a:t>, v. 53, p. 1120, 1947.</a:t>
            </a:r>
            <a:endParaRPr lang="pt-BR" sz="1800" dirty="0"/>
          </a:p>
          <a:p>
            <a:pPr lvl="0"/>
            <a:r>
              <a:rPr lang="en-US" sz="1800" dirty="0"/>
              <a:t>UNITED NATIONS STATISTICS DIVISION. </a:t>
            </a:r>
            <a:r>
              <a:rPr lang="en-US" sz="1800" b="1" dirty="0"/>
              <a:t>UN Human Development statistics 2009.</a:t>
            </a:r>
            <a:r>
              <a:rPr lang="en-US" sz="1800" dirty="0"/>
              <a:t> </a:t>
            </a:r>
            <a:r>
              <a:rPr lang="pt-BR" sz="1800" dirty="0"/>
              <a:t>Disponível em: &lt;http://unstats.un.org/unsd/mdg/Metadata.aspx?IndicatorId=0&amp;SeriesId=580&gt;. Acesso em: 11 maio. 2011. </a:t>
            </a:r>
          </a:p>
          <a:p>
            <a:pPr lvl="0"/>
            <a:r>
              <a:rPr lang="en-US" sz="1800" dirty="0"/>
              <a:t>VON NEUMANN, J.; MORGENSTERN, O. </a:t>
            </a:r>
            <a:r>
              <a:rPr lang="en-US" sz="1800" b="1" dirty="0"/>
              <a:t>Theory of Games and Economic Behavior</a:t>
            </a:r>
            <a:r>
              <a:rPr lang="en-US" sz="1800" dirty="0"/>
              <a:t>. Princeton, New Jersey: Princeton University Press, 1944. </a:t>
            </a:r>
            <a:endParaRPr lang="pt-BR" sz="1800" dirty="0"/>
          </a:p>
          <a:p>
            <a:pPr lvl="0"/>
            <a:r>
              <a:rPr lang="en-US" sz="1800" dirty="0"/>
              <a:t>VON WINTERFELDT, D.; EDWARDS, W. </a:t>
            </a:r>
            <a:r>
              <a:rPr lang="en-US" sz="1800" b="1" dirty="0"/>
              <a:t>Decision Analysis and Behavioral Research</a:t>
            </a:r>
            <a:r>
              <a:rPr lang="en-US" sz="1800" dirty="0"/>
              <a:t>. Cambridge: Cambridge University Press, 1986. </a:t>
            </a:r>
            <a:endParaRPr lang="pt-BR" sz="1800" dirty="0"/>
          </a:p>
          <a:p>
            <a:endParaRPr lang="pt-BR" sz="18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AC15-D979-4774-805C-1F00648AB890}" type="slidenum">
              <a:rPr lang="pt-BR" smtClean="0"/>
              <a:pPr>
                <a:defRPr/>
              </a:pPr>
              <a:t>110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5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35100" y="908720"/>
            <a:ext cx="7499350" cy="5339680"/>
          </a:xfrm>
        </p:spPr>
        <p:txBody>
          <a:bodyPr/>
          <a:lstStyle/>
          <a:p>
            <a:pPr lvl="0"/>
            <a:r>
              <a:rPr lang="en-US" sz="1800" dirty="0"/>
              <a:t>VROOM, V. H.; YETTON P. W. </a:t>
            </a:r>
            <a:r>
              <a:rPr lang="en-US" sz="1800" b="1" dirty="0"/>
              <a:t>Leadership and decision-making</a:t>
            </a:r>
            <a:r>
              <a:rPr lang="en-US" sz="1800" dirty="0"/>
              <a:t>. Pittsburgh: University of Pittsburgh Press, 1973.</a:t>
            </a:r>
            <a:endParaRPr lang="pt-BR" sz="1800" dirty="0"/>
          </a:p>
          <a:p>
            <a:pPr lvl="0"/>
            <a:r>
              <a:rPr lang="en-US" sz="1800" dirty="0"/>
              <a:t>VROOM, V.H.;JAGO, A.G. On the validity of the Vroom-</a:t>
            </a:r>
            <a:r>
              <a:rPr lang="en-US" sz="1800" dirty="0" err="1"/>
              <a:t>Yetton</a:t>
            </a:r>
            <a:r>
              <a:rPr lang="en-US" sz="1800" dirty="0"/>
              <a:t> model. </a:t>
            </a:r>
            <a:r>
              <a:rPr lang="en-US" sz="1800" b="1" dirty="0"/>
              <a:t>Journal of Applied Psychology</a:t>
            </a:r>
            <a:r>
              <a:rPr lang="en-US" sz="1800" dirty="0"/>
              <a:t>, v. 63, n. 2, p. 151-162, Apr. 1978.</a:t>
            </a:r>
            <a:endParaRPr lang="pt-BR" sz="1800" dirty="0"/>
          </a:p>
          <a:p>
            <a:pPr lvl="0"/>
            <a:r>
              <a:rPr lang="en-US" sz="1800" dirty="0"/>
              <a:t>WATSON, S. R.; BUEDE, D.M. </a:t>
            </a:r>
            <a:r>
              <a:rPr lang="en-US" sz="1800" b="1" dirty="0"/>
              <a:t>Decision Synthesis: </a:t>
            </a:r>
            <a:r>
              <a:rPr lang="en-US" sz="1800" dirty="0"/>
              <a:t>The Principles and Practice of Decision Analysis. Cambridge: Cambridge University Press, 1987.</a:t>
            </a:r>
            <a:endParaRPr lang="pt-BR" sz="1800" dirty="0"/>
          </a:p>
          <a:p>
            <a:endParaRPr lang="pt-BR" sz="18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AC15-D979-4774-805C-1F00648AB890}" type="slidenum">
              <a:rPr lang="pt-BR" smtClean="0"/>
              <a:pPr>
                <a:defRPr/>
              </a:pPr>
              <a:t>111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8DAAF-7D73-437C-AE4D-2E8EFE55FB4D}" type="slidenum">
              <a:rPr lang="pt-BR"/>
              <a:pPr>
                <a:defRPr/>
              </a:pPr>
              <a:t>112</a:t>
            </a:fld>
            <a:endParaRPr lang="pt-BR"/>
          </a:p>
        </p:txBody>
      </p:sp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1066800" y="419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pt-BR" sz="4400">
                <a:solidFill>
                  <a:schemeClr val="tx2"/>
                </a:solidFill>
              </a:rPr>
              <a:t>Obrigado por sua atenção!</a:t>
            </a:r>
          </a:p>
        </p:txBody>
      </p:sp>
      <p:grpSp>
        <p:nvGrpSpPr>
          <p:cNvPr id="105476" name="Group 3"/>
          <p:cNvGrpSpPr>
            <a:grpSpLocks/>
          </p:cNvGrpSpPr>
          <p:nvPr/>
        </p:nvGrpSpPr>
        <p:grpSpPr bwMode="auto">
          <a:xfrm>
            <a:off x="2057400" y="2895600"/>
            <a:ext cx="2552700" cy="1300163"/>
            <a:chOff x="44" y="2649"/>
            <a:chExt cx="1608" cy="819"/>
          </a:xfrm>
        </p:grpSpPr>
        <p:grpSp>
          <p:nvGrpSpPr>
            <p:cNvPr id="105531" name="Group 4"/>
            <p:cNvGrpSpPr>
              <a:grpSpLocks/>
            </p:cNvGrpSpPr>
            <p:nvPr/>
          </p:nvGrpSpPr>
          <p:grpSpPr bwMode="auto">
            <a:xfrm>
              <a:off x="1262" y="3347"/>
              <a:ext cx="81" cy="121"/>
              <a:chOff x="1262" y="3347"/>
              <a:chExt cx="81" cy="121"/>
            </a:xfrm>
          </p:grpSpPr>
          <p:sp>
            <p:nvSpPr>
              <p:cNvPr id="105541" name="Freeform 5"/>
              <p:cNvSpPr>
                <a:spLocks/>
              </p:cNvSpPr>
              <p:nvPr/>
            </p:nvSpPr>
            <p:spPr bwMode="auto">
              <a:xfrm>
                <a:off x="1321" y="3362"/>
                <a:ext cx="22" cy="106"/>
              </a:xfrm>
              <a:custGeom>
                <a:avLst/>
                <a:gdLst>
                  <a:gd name="T0" fmla="*/ 0 w 22"/>
                  <a:gd name="T1" fmla="*/ 105 h 106"/>
                  <a:gd name="T2" fmla="*/ 0 w 22"/>
                  <a:gd name="T3" fmla="*/ 13 h 106"/>
                  <a:gd name="T4" fmla="*/ 21 w 22"/>
                  <a:gd name="T5" fmla="*/ 0 h 106"/>
                  <a:gd name="T6" fmla="*/ 21 w 22"/>
                  <a:gd name="T7" fmla="*/ 84 h 106"/>
                  <a:gd name="T8" fmla="*/ 0 w 22"/>
                  <a:gd name="T9" fmla="*/ 105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06"/>
                  <a:gd name="T17" fmla="*/ 22 w 22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06">
                    <a:moveTo>
                      <a:pt x="0" y="105"/>
                    </a:moveTo>
                    <a:lnTo>
                      <a:pt x="0" y="13"/>
                    </a:lnTo>
                    <a:lnTo>
                      <a:pt x="21" y="0"/>
                    </a:lnTo>
                    <a:lnTo>
                      <a:pt x="21" y="84"/>
                    </a:lnTo>
                    <a:lnTo>
                      <a:pt x="0" y="105"/>
                    </a:lnTo>
                  </a:path>
                </a:pathLst>
              </a:custGeom>
              <a:solidFill>
                <a:srgbClr val="201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42" name="Rectangle 6"/>
              <p:cNvSpPr>
                <a:spLocks noChangeArrowheads="1"/>
              </p:cNvSpPr>
              <p:nvPr/>
            </p:nvSpPr>
            <p:spPr bwMode="auto">
              <a:xfrm>
                <a:off x="1262" y="3347"/>
                <a:ext cx="56" cy="117"/>
              </a:xfrm>
              <a:prstGeom prst="rect">
                <a:avLst/>
              </a:prstGeom>
              <a:solidFill>
                <a:srgbClr val="402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5532" name="Group 7"/>
            <p:cNvGrpSpPr>
              <a:grpSpLocks/>
            </p:cNvGrpSpPr>
            <p:nvPr/>
          </p:nvGrpSpPr>
          <p:grpSpPr bwMode="auto">
            <a:xfrm>
              <a:off x="235" y="3347"/>
              <a:ext cx="82" cy="121"/>
              <a:chOff x="235" y="3347"/>
              <a:chExt cx="82" cy="121"/>
            </a:xfrm>
          </p:grpSpPr>
          <p:sp>
            <p:nvSpPr>
              <p:cNvPr id="105539" name="Freeform 8"/>
              <p:cNvSpPr>
                <a:spLocks/>
              </p:cNvSpPr>
              <p:nvPr/>
            </p:nvSpPr>
            <p:spPr bwMode="auto">
              <a:xfrm>
                <a:off x="294" y="3362"/>
                <a:ext cx="23" cy="106"/>
              </a:xfrm>
              <a:custGeom>
                <a:avLst/>
                <a:gdLst>
                  <a:gd name="T0" fmla="*/ 0 w 23"/>
                  <a:gd name="T1" fmla="*/ 105 h 106"/>
                  <a:gd name="T2" fmla="*/ 0 w 23"/>
                  <a:gd name="T3" fmla="*/ 13 h 106"/>
                  <a:gd name="T4" fmla="*/ 22 w 23"/>
                  <a:gd name="T5" fmla="*/ 0 h 106"/>
                  <a:gd name="T6" fmla="*/ 22 w 23"/>
                  <a:gd name="T7" fmla="*/ 84 h 106"/>
                  <a:gd name="T8" fmla="*/ 0 w 23"/>
                  <a:gd name="T9" fmla="*/ 105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06"/>
                  <a:gd name="T17" fmla="*/ 23 w 23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06">
                    <a:moveTo>
                      <a:pt x="0" y="105"/>
                    </a:moveTo>
                    <a:lnTo>
                      <a:pt x="0" y="13"/>
                    </a:lnTo>
                    <a:lnTo>
                      <a:pt x="22" y="0"/>
                    </a:lnTo>
                    <a:lnTo>
                      <a:pt x="22" y="84"/>
                    </a:lnTo>
                    <a:lnTo>
                      <a:pt x="0" y="105"/>
                    </a:lnTo>
                  </a:path>
                </a:pathLst>
              </a:custGeom>
              <a:solidFill>
                <a:srgbClr val="201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40" name="Rectangle 9"/>
              <p:cNvSpPr>
                <a:spLocks noChangeArrowheads="1"/>
              </p:cNvSpPr>
              <p:nvPr/>
            </p:nvSpPr>
            <p:spPr bwMode="auto">
              <a:xfrm>
                <a:off x="235" y="3347"/>
                <a:ext cx="56" cy="117"/>
              </a:xfrm>
              <a:prstGeom prst="rect">
                <a:avLst/>
              </a:prstGeom>
              <a:solidFill>
                <a:srgbClr val="402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5533" name="Freeform 10"/>
            <p:cNvSpPr>
              <a:spLocks/>
            </p:cNvSpPr>
            <p:nvPr/>
          </p:nvSpPr>
          <p:spPr bwMode="auto">
            <a:xfrm>
              <a:off x="1428" y="2677"/>
              <a:ext cx="171" cy="708"/>
            </a:xfrm>
            <a:custGeom>
              <a:avLst/>
              <a:gdLst>
                <a:gd name="T0" fmla="*/ 0 w 171"/>
                <a:gd name="T1" fmla="*/ 707 h 708"/>
                <a:gd name="T2" fmla="*/ 0 w 171"/>
                <a:gd name="T3" fmla="*/ 274 h 708"/>
                <a:gd name="T4" fmla="*/ 170 w 171"/>
                <a:gd name="T5" fmla="*/ 0 h 708"/>
                <a:gd name="T6" fmla="*/ 170 w 171"/>
                <a:gd name="T7" fmla="*/ 359 h 708"/>
                <a:gd name="T8" fmla="*/ 0 w 171"/>
                <a:gd name="T9" fmla="*/ 707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708"/>
                <a:gd name="T17" fmla="*/ 171 w 171"/>
                <a:gd name="T18" fmla="*/ 708 h 7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708">
                  <a:moveTo>
                    <a:pt x="0" y="707"/>
                  </a:moveTo>
                  <a:lnTo>
                    <a:pt x="0" y="274"/>
                  </a:lnTo>
                  <a:lnTo>
                    <a:pt x="170" y="0"/>
                  </a:lnTo>
                  <a:lnTo>
                    <a:pt x="170" y="359"/>
                  </a:lnTo>
                  <a:lnTo>
                    <a:pt x="0" y="707"/>
                  </a:lnTo>
                </a:path>
              </a:pathLst>
            </a:custGeom>
            <a:solidFill>
              <a:srgbClr val="402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534" name="Rectangle 11"/>
            <p:cNvSpPr>
              <a:spLocks noChangeArrowheads="1"/>
            </p:cNvSpPr>
            <p:nvPr/>
          </p:nvSpPr>
          <p:spPr bwMode="auto">
            <a:xfrm>
              <a:off x="145" y="2936"/>
              <a:ext cx="1281" cy="445"/>
            </a:xfrm>
            <a:prstGeom prst="rect">
              <a:avLst/>
            </a:prstGeom>
            <a:solidFill>
              <a:srgbClr val="603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5535" name="Group 12"/>
            <p:cNvGrpSpPr>
              <a:grpSpLocks/>
            </p:cNvGrpSpPr>
            <p:nvPr/>
          </p:nvGrpSpPr>
          <p:grpSpPr bwMode="auto">
            <a:xfrm>
              <a:off x="44" y="2649"/>
              <a:ext cx="1608" cy="326"/>
              <a:chOff x="44" y="2649"/>
              <a:chExt cx="1608" cy="326"/>
            </a:xfrm>
          </p:grpSpPr>
          <p:sp>
            <p:nvSpPr>
              <p:cNvPr id="105536" name="Freeform 13"/>
              <p:cNvSpPr>
                <a:spLocks/>
              </p:cNvSpPr>
              <p:nvPr/>
            </p:nvSpPr>
            <p:spPr bwMode="auto">
              <a:xfrm>
                <a:off x="44" y="2649"/>
                <a:ext cx="1607" cy="275"/>
              </a:xfrm>
              <a:custGeom>
                <a:avLst/>
                <a:gdLst>
                  <a:gd name="T0" fmla="*/ 261 w 1607"/>
                  <a:gd name="T1" fmla="*/ 0 h 275"/>
                  <a:gd name="T2" fmla="*/ 1606 w 1607"/>
                  <a:gd name="T3" fmla="*/ 0 h 275"/>
                  <a:gd name="T4" fmla="*/ 1443 w 1607"/>
                  <a:gd name="T5" fmla="*/ 274 h 275"/>
                  <a:gd name="T6" fmla="*/ 0 w 1607"/>
                  <a:gd name="T7" fmla="*/ 274 h 275"/>
                  <a:gd name="T8" fmla="*/ 261 w 1607"/>
                  <a:gd name="T9" fmla="*/ 0 h 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7"/>
                  <a:gd name="T16" fmla="*/ 0 h 275"/>
                  <a:gd name="T17" fmla="*/ 1607 w 1607"/>
                  <a:gd name="T18" fmla="*/ 275 h 2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7" h="275">
                    <a:moveTo>
                      <a:pt x="261" y="0"/>
                    </a:moveTo>
                    <a:lnTo>
                      <a:pt x="1606" y="0"/>
                    </a:lnTo>
                    <a:lnTo>
                      <a:pt x="1443" y="274"/>
                    </a:lnTo>
                    <a:lnTo>
                      <a:pt x="0" y="274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8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37" name="Rectangle 14"/>
              <p:cNvSpPr>
                <a:spLocks noChangeArrowheads="1"/>
              </p:cNvSpPr>
              <p:nvPr/>
            </p:nvSpPr>
            <p:spPr bwMode="auto">
              <a:xfrm>
                <a:off x="47" y="2925"/>
                <a:ext cx="1437" cy="47"/>
              </a:xfrm>
              <a:prstGeom prst="rect">
                <a:avLst/>
              </a:prstGeom>
              <a:solidFill>
                <a:srgbClr val="603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538" name="Freeform 15"/>
              <p:cNvSpPr>
                <a:spLocks/>
              </p:cNvSpPr>
              <p:nvPr/>
            </p:nvSpPr>
            <p:spPr bwMode="auto">
              <a:xfrm>
                <a:off x="1488" y="2649"/>
                <a:ext cx="164" cy="326"/>
              </a:xfrm>
              <a:custGeom>
                <a:avLst/>
                <a:gdLst>
                  <a:gd name="T0" fmla="*/ 0 w 164"/>
                  <a:gd name="T1" fmla="*/ 325 h 326"/>
                  <a:gd name="T2" fmla="*/ 0 w 164"/>
                  <a:gd name="T3" fmla="*/ 274 h 326"/>
                  <a:gd name="T4" fmla="*/ 163 w 164"/>
                  <a:gd name="T5" fmla="*/ 0 h 326"/>
                  <a:gd name="T6" fmla="*/ 162 w 164"/>
                  <a:gd name="T7" fmla="*/ 43 h 326"/>
                  <a:gd name="T8" fmla="*/ 0 w 164"/>
                  <a:gd name="T9" fmla="*/ 325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326"/>
                  <a:gd name="T17" fmla="*/ 164 w 164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326">
                    <a:moveTo>
                      <a:pt x="0" y="325"/>
                    </a:moveTo>
                    <a:lnTo>
                      <a:pt x="0" y="274"/>
                    </a:lnTo>
                    <a:lnTo>
                      <a:pt x="163" y="0"/>
                    </a:lnTo>
                    <a:lnTo>
                      <a:pt x="162" y="43"/>
                    </a:lnTo>
                    <a:lnTo>
                      <a:pt x="0" y="325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05477" name="Group 16"/>
          <p:cNvGrpSpPr>
            <a:grpSpLocks/>
          </p:cNvGrpSpPr>
          <p:nvPr/>
        </p:nvGrpSpPr>
        <p:grpSpPr bwMode="auto">
          <a:xfrm>
            <a:off x="4038600" y="762000"/>
            <a:ext cx="1947863" cy="3697288"/>
            <a:chOff x="1318" y="1314"/>
            <a:chExt cx="1227" cy="2329"/>
          </a:xfrm>
        </p:grpSpPr>
        <p:grpSp>
          <p:nvGrpSpPr>
            <p:cNvPr id="105478" name="Group 17"/>
            <p:cNvGrpSpPr>
              <a:grpSpLocks/>
            </p:cNvGrpSpPr>
            <p:nvPr/>
          </p:nvGrpSpPr>
          <p:grpSpPr bwMode="auto">
            <a:xfrm>
              <a:off x="1318" y="1915"/>
              <a:ext cx="1227" cy="803"/>
              <a:chOff x="1318" y="1915"/>
              <a:chExt cx="1227" cy="803"/>
            </a:xfrm>
          </p:grpSpPr>
          <p:sp>
            <p:nvSpPr>
              <p:cNvPr id="105529" name="Freeform 18"/>
              <p:cNvSpPr>
                <a:spLocks/>
              </p:cNvSpPr>
              <p:nvPr/>
            </p:nvSpPr>
            <p:spPr bwMode="auto">
              <a:xfrm>
                <a:off x="2234" y="1915"/>
                <a:ext cx="311" cy="620"/>
              </a:xfrm>
              <a:custGeom>
                <a:avLst/>
                <a:gdLst>
                  <a:gd name="T0" fmla="*/ 118 w 311"/>
                  <a:gd name="T1" fmla="*/ 0 h 620"/>
                  <a:gd name="T2" fmla="*/ 172 w 311"/>
                  <a:gd name="T3" fmla="*/ 32 h 620"/>
                  <a:gd name="T4" fmla="*/ 201 w 311"/>
                  <a:gd name="T5" fmla="*/ 57 h 620"/>
                  <a:gd name="T6" fmla="*/ 234 w 311"/>
                  <a:gd name="T7" fmla="*/ 93 h 620"/>
                  <a:gd name="T8" fmla="*/ 257 w 311"/>
                  <a:gd name="T9" fmla="*/ 117 h 620"/>
                  <a:gd name="T10" fmla="*/ 273 w 311"/>
                  <a:gd name="T11" fmla="*/ 130 h 620"/>
                  <a:gd name="T12" fmla="*/ 282 w 311"/>
                  <a:gd name="T13" fmla="*/ 149 h 620"/>
                  <a:gd name="T14" fmla="*/ 301 w 311"/>
                  <a:gd name="T15" fmla="*/ 184 h 620"/>
                  <a:gd name="T16" fmla="*/ 310 w 311"/>
                  <a:gd name="T17" fmla="*/ 197 h 620"/>
                  <a:gd name="T18" fmla="*/ 304 w 311"/>
                  <a:gd name="T19" fmla="*/ 228 h 620"/>
                  <a:gd name="T20" fmla="*/ 288 w 311"/>
                  <a:gd name="T21" fmla="*/ 261 h 620"/>
                  <a:gd name="T22" fmla="*/ 274 w 311"/>
                  <a:gd name="T23" fmla="*/ 318 h 620"/>
                  <a:gd name="T24" fmla="*/ 257 w 311"/>
                  <a:gd name="T25" fmla="*/ 354 h 620"/>
                  <a:gd name="T26" fmla="*/ 242 w 311"/>
                  <a:gd name="T27" fmla="*/ 381 h 620"/>
                  <a:gd name="T28" fmla="*/ 223 w 311"/>
                  <a:gd name="T29" fmla="*/ 403 h 620"/>
                  <a:gd name="T30" fmla="*/ 205 w 311"/>
                  <a:gd name="T31" fmla="*/ 435 h 620"/>
                  <a:gd name="T32" fmla="*/ 194 w 311"/>
                  <a:gd name="T33" fmla="*/ 461 h 620"/>
                  <a:gd name="T34" fmla="*/ 185 w 311"/>
                  <a:gd name="T35" fmla="*/ 492 h 620"/>
                  <a:gd name="T36" fmla="*/ 177 w 311"/>
                  <a:gd name="T37" fmla="*/ 515 h 620"/>
                  <a:gd name="T38" fmla="*/ 163 w 311"/>
                  <a:gd name="T39" fmla="*/ 533 h 620"/>
                  <a:gd name="T40" fmla="*/ 136 w 311"/>
                  <a:gd name="T41" fmla="*/ 553 h 620"/>
                  <a:gd name="T42" fmla="*/ 107 w 311"/>
                  <a:gd name="T43" fmla="*/ 575 h 620"/>
                  <a:gd name="T44" fmla="*/ 91 w 311"/>
                  <a:gd name="T45" fmla="*/ 584 h 620"/>
                  <a:gd name="T46" fmla="*/ 104 w 311"/>
                  <a:gd name="T47" fmla="*/ 592 h 620"/>
                  <a:gd name="T48" fmla="*/ 108 w 311"/>
                  <a:gd name="T49" fmla="*/ 604 h 620"/>
                  <a:gd name="T50" fmla="*/ 99 w 311"/>
                  <a:gd name="T51" fmla="*/ 615 h 620"/>
                  <a:gd name="T52" fmla="*/ 75 w 311"/>
                  <a:gd name="T53" fmla="*/ 619 h 620"/>
                  <a:gd name="T54" fmla="*/ 53 w 311"/>
                  <a:gd name="T55" fmla="*/ 619 h 620"/>
                  <a:gd name="T56" fmla="*/ 30 w 311"/>
                  <a:gd name="T57" fmla="*/ 615 h 620"/>
                  <a:gd name="T58" fmla="*/ 0 w 311"/>
                  <a:gd name="T59" fmla="*/ 492 h 620"/>
                  <a:gd name="T60" fmla="*/ 26 w 311"/>
                  <a:gd name="T61" fmla="*/ 460 h 620"/>
                  <a:gd name="T62" fmla="*/ 54 w 311"/>
                  <a:gd name="T63" fmla="*/ 440 h 620"/>
                  <a:gd name="T64" fmla="*/ 127 w 311"/>
                  <a:gd name="T65" fmla="*/ 429 h 620"/>
                  <a:gd name="T66" fmla="*/ 130 w 311"/>
                  <a:gd name="T67" fmla="*/ 391 h 620"/>
                  <a:gd name="T68" fmla="*/ 126 w 311"/>
                  <a:gd name="T69" fmla="*/ 355 h 620"/>
                  <a:gd name="T70" fmla="*/ 126 w 311"/>
                  <a:gd name="T71" fmla="*/ 318 h 620"/>
                  <a:gd name="T72" fmla="*/ 130 w 311"/>
                  <a:gd name="T73" fmla="*/ 270 h 620"/>
                  <a:gd name="T74" fmla="*/ 140 w 311"/>
                  <a:gd name="T75" fmla="*/ 237 h 620"/>
                  <a:gd name="T76" fmla="*/ 147 w 311"/>
                  <a:gd name="T77" fmla="*/ 211 h 620"/>
                  <a:gd name="T78" fmla="*/ 130 w 311"/>
                  <a:gd name="T79" fmla="*/ 205 h 620"/>
                  <a:gd name="T80" fmla="*/ 93 w 311"/>
                  <a:gd name="T81" fmla="*/ 192 h 620"/>
                  <a:gd name="T82" fmla="*/ 57 w 311"/>
                  <a:gd name="T83" fmla="*/ 173 h 620"/>
                  <a:gd name="T84" fmla="*/ 36 w 311"/>
                  <a:gd name="T85" fmla="*/ 147 h 620"/>
                  <a:gd name="T86" fmla="*/ 118 w 311"/>
                  <a:gd name="T87" fmla="*/ 0 h 6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1"/>
                  <a:gd name="T133" fmla="*/ 0 h 620"/>
                  <a:gd name="T134" fmla="*/ 311 w 311"/>
                  <a:gd name="T135" fmla="*/ 620 h 6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1" h="620">
                    <a:moveTo>
                      <a:pt x="118" y="0"/>
                    </a:moveTo>
                    <a:lnTo>
                      <a:pt x="172" y="32"/>
                    </a:lnTo>
                    <a:lnTo>
                      <a:pt x="201" y="57"/>
                    </a:lnTo>
                    <a:lnTo>
                      <a:pt x="234" y="93"/>
                    </a:lnTo>
                    <a:lnTo>
                      <a:pt x="257" y="117"/>
                    </a:lnTo>
                    <a:lnTo>
                      <a:pt x="273" y="130"/>
                    </a:lnTo>
                    <a:lnTo>
                      <a:pt x="282" y="149"/>
                    </a:lnTo>
                    <a:lnTo>
                      <a:pt x="301" y="184"/>
                    </a:lnTo>
                    <a:lnTo>
                      <a:pt x="310" y="197"/>
                    </a:lnTo>
                    <a:lnTo>
                      <a:pt x="304" y="228"/>
                    </a:lnTo>
                    <a:lnTo>
                      <a:pt x="288" y="261"/>
                    </a:lnTo>
                    <a:lnTo>
                      <a:pt x="274" y="318"/>
                    </a:lnTo>
                    <a:lnTo>
                      <a:pt x="257" y="354"/>
                    </a:lnTo>
                    <a:lnTo>
                      <a:pt x="242" y="381"/>
                    </a:lnTo>
                    <a:lnTo>
                      <a:pt x="223" y="403"/>
                    </a:lnTo>
                    <a:lnTo>
                      <a:pt x="205" y="435"/>
                    </a:lnTo>
                    <a:lnTo>
                      <a:pt x="194" y="461"/>
                    </a:lnTo>
                    <a:lnTo>
                      <a:pt x="185" y="492"/>
                    </a:lnTo>
                    <a:lnTo>
                      <a:pt x="177" y="515"/>
                    </a:lnTo>
                    <a:lnTo>
                      <a:pt x="163" y="533"/>
                    </a:lnTo>
                    <a:lnTo>
                      <a:pt x="136" y="553"/>
                    </a:lnTo>
                    <a:lnTo>
                      <a:pt x="107" y="575"/>
                    </a:lnTo>
                    <a:lnTo>
                      <a:pt x="91" y="584"/>
                    </a:lnTo>
                    <a:lnTo>
                      <a:pt x="104" y="592"/>
                    </a:lnTo>
                    <a:lnTo>
                      <a:pt x="108" y="604"/>
                    </a:lnTo>
                    <a:lnTo>
                      <a:pt x="99" y="615"/>
                    </a:lnTo>
                    <a:lnTo>
                      <a:pt x="75" y="619"/>
                    </a:lnTo>
                    <a:lnTo>
                      <a:pt x="53" y="619"/>
                    </a:lnTo>
                    <a:lnTo>
                      <a:pt x="30" y="615"/>
                    </a:lnTo>
                    <a:lnTo>
                      <a:pt x="0" y="492"/>
                    </a:lnTo>
                    <a:lnTo>
                      <a:pt x="26" y="460"/>
                    </a:lnTo>
                    <a:lnTo>
                      <a:pt x="54" y="440"/>
                    </a:lnTo>
                    <a:lnTo>
                      <a:pt x="127" y="429"/>
                    </a:lnTo>
                    <a:lnTo>
                      <a:pt x="130" y="391"/>
                    </a:lnTo>
                    <a:lnTo>
                      <a:pt x="126" y="355"/>
                    </a:lnTo>
                    <a:lnTo>
                      <a:pt x="126" y="318"/>
                    </a:lnTo>
                    <a:lnTo>
                      <a:pt x="130" y="270"/>
                    </a:lnTo>
                    <a:lnTo>
                      <a:pt x="140" y="237"/>
                    </a:lnTo>
                    <a:lnTo>
                      <a:pt x="147" y="211"/>
                    </a:lnTo>
                    <a:lnTo>
                      <a:pt x="130" y="205"/>
                    </a:lnTo>
                    <a:lnTo>
                      <a:pt x="93" y="192"/>
                    </a:lnTo>
                    <a:lnTo>
                      <a:pt x="57" y="173"/>
                    </a:lnTo>
                    <a:lnTo>
                      <a:pt x="36" y="147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FFBF7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30" name="Freeform 19"/>
              <p:cNvSpPr>
                <a:spLocks/>
              </p:cNvSpPr>
              <p:nvPr/>
            </p:nvSpPr>
            <p:spPr bwMode="auto">
              <a:xfrm>
                <a:off x="1318" y="2058"/>
                <a:ext cx="398" cy="660"/>
              </a:xfrm>
              <a:custGeom>
                <a:avLst/>
                <a:gdLst>
                  <a:gd name="T0" fmla="*/ 239 w 398"/>
                  <a:gd name="T1" fmla="*/ 0 h 660"/>
                  <a:gd name="T2" fmla="*/ 230 w 398"/>
                  <a:gd name="T3" fmla="*/ 84 h 660"/>
                  <a:gd name="T4" fmla="*/ 230 w 398"/>
                  <a:gd name="T5" fmla="*/ 152 h 660"/>
                  <a:gd name="T6" fmla="*/ 213 w 398"/>
                  <a:gd name="T7" fmla="*/ 197 h 660"/>
                  <a:gd name="T8" fmla="*/ 185 w 398"/>
                  <a:gd name="T9" fmla="*/ 251 h 660"/>
                  <a:gd name="T10" fmla="*/ 176 w 398"/>
                  <a:gd name="T11" fmla="*/ 308 h 660"/>
                  <a:gd name="T12" fmla="*/ 190 w 398"/>
                  <a:gd name="T13" fmla="*/ 371 h 660"/>
                  <a:gd name="T14" fmla="*/ 187 w 398"/>
                  <a:gd name="T15" fmla="*/ 404 h 660"/>
                  <a:gd name="T16" fmla="*/ 185 w 398"/>
                  <a:gd name="T17" fmla="*/ 433 h 660"/>
                  <a:gd name="T18" fmla="*/ 178 w 398"/>
                  <a:gd name="T19" fmla="*/ 447 h 660"/>
                  <a:gd name="T20" fmla="*/ 166 w 398"/>
                  <a:gd name="T21" fmla="*/ 451 h 660"/>
                  <a:gd name="T22" fmla="*/ 155 w 398"/>
                  <a:gd name="T23" fmla="*/ 458 h 660"/>
                  <a:gd name="T24" fmla="*/ 148 w 398"/>
                  <a:gd name="T25" fmla="*/ 465 h 660"/>
                  <a:gd name="T26" fmla="*/ 144 w 398"/>
                  <a:gd name="T27" fmla="*/ 481 h 660"/>
                  <a:gd name="T28" fmla="*/ 87 w 398"/>
                  <a:gd name="T29" fmla="*/ 513 h 660"/>
                  <a:gd name="T30" fmla="*/ 54 w 398"/>
                  <a:gd name="T31" fmla="*/ 519 h 660"/>
                  <a:gd name="T32" fmla="*/ 25 w 398"/>
                  <a:gd name="T33" fmla="*/ 519 h 660"/>
                  <a:gd name="T34" fmla="*/ 16 w 398"/>
                  <a:gd name="T35" fmla="*/ 527 h 660"/>
                  <a:gd name="T36" fmla="*/ 9 w 398"/>
                  <a:gd name="T37" fmla="*/ 562 h 660"/>
                  <a:gd name="T38" fmla="*/ 0 w 398"/>
                  <a:gd name="T39" fmla="*/ 575 h 660"/>
                  <a:gd name="T40" fmla="*/ 0 w 398"/>
                  <a:gd name="T41" fmla="*/ 589 h 660"/>
                  <a:gd name="T42" fmla="*/ 1 w 398"/>
                  <a:gd name="T43" fmla="*/ 602 h 660"/>
                  <a:gd name="T44" fmla="*/ 21 w 398"/>
                  <a:gd name="T45" fmla="*/ 623 h 660"/>
                  <a:gd name="T46" fmla="*/ 22 w 398"/>
                  <a:gd name="T47" fmla="*/ 637 h 660"/>
                  <a:gd name="T48" fmla="*/ 29 w 398"/>
                  <a:gd name="T49" fmla="*/ 650 h 660"/>
                  <a:gd name="T50" fmla="*/ 57 w 398"/>
                  <a:gd name="T51" fmla="*/ 650 h 660"/>
                  <a:gd name="T52" fmla="*/ 68 w 398"/>
                  <a:gd name="T53" fmla="*/ 659 h 660"/>
                  <a:gd name="T54" fmla="*/ 96 w 398"/>
                  <a:gd name="T55" fmla="*/ 657 h 660"/>
                  <a:gd name="T56" fmla="*/ 107 w 398"/>
                  <a:gd name="T57" fmla="*/ 647 h 660"/>
                  <a:gd name="T58" fmla="*/ 112 w 398"/>
                  <a:gd name="T59" fmla="*/ 624 h 660"/>
                  <a:gd name="T60" fmla="*/ 136 w 398"/>
                  <a:gd name="T61" fmla="*/ 608 h 660"/>
                  <a:gd name="T62" fmla="*/ 187 w 398"/>
                  <a:gd name="T63" fmla="*/ 586 h 660"/>
                  <a:gd name="T64" fmla="*/ 192 w 398"/>
                  <a:gd name="T65" fmla="*/ 594 h 660"/>
                  <a:gd name="T66" fmla="*/ 159 w 398"/>
                  <a:gd name="T67" fmla="*/ 623 h 660"/>
                  <a:gd name="T68" fmla="*/ 150 w 398"/>
                  <a:gd name="T69" fmla="*/ 634 h 660"/>
                  <a:gd name="T70" fmla="*/ 152 w 398"/>
                  <a:gd name="T71" fmla="*/ 646 h 660"/>
                  <a:gd name="T72" fmla="*/ 168 w 398"/>
                  <a:gd name="T73" fmla="*/ 649 h 660"/>
                  <a:gd name="T74" fmla="*/ 213 w 398"/>
                  <a:gd name="T75" fmla="*/ 644 h 660"/>
                  <a:gd name="T76" fmla="*/ 242 w 398"/>
                  <a:gd name="T77" fmla="*/ 615 h 660"/>
                  <a:gd name="T78" fmla="*/ 266 w 398"/>
                  <a:gd name="T79" fmla="*/ 589 h 660"/>
                  <a:gd name="T80" fmla="*/ 286 w 398"/>
                  <a:gd name="T81" fmla="*/ 562 h 660"/>
                  <a:gd name="T82" fmla="*/ 284 w 398"/>
                  <a:gd name="T83" fmla="*/ 542 h 660"/>
                  <a:gd name="T84" fmla="*/ 276 w 398"/>
                  <a:gd name="T85" fmla="*/ 527 h 660"/>
                  <a:gd name="T86" fmla="*/ 253 w 398"/>
                  <a:gd name="T87" fmla="*/ 505 h 660"/>
                  <a:gd name="T88" fmla="*/ 273 w 398"/>
                  <a:gd name="T89" fmla="*/ 471 h 660"/>
                  <a:gd name="T90" fmla="*/ 291 w 398"/>
                  <a:gd name="T91" fmla="*/ 443 h 660"/>
                  <a:gd name="T92" fmla="*/ 308 w 398"/>
                  <a:gd name="T93" fmla="*/ 404 h 660"/>
                  <a:gd name="T94" fmla="*/ 330 w 398"/>
                  <a:gd name="T95" fmla="*/ 352 h 660"/>
                  <a:gd name="T96" fmla="*/ 347 w 398"/>
                  <a:gd name="T97" fmla="*/ 290 h 660"/>
                  <a:gd name="T98" fmla="*/ 353 w 398"/>
                  <a:gd name="T99" fmla="*/ 233 h 660"/>
                  <a:gd name="T100" fmla="*/ 362 w 398"/>
                  <a:gd name="T101" fmla="*/ 192 h 660"/>
                  <a:gd name="T102" fmla="*/ 383 w 398"/>
                  <a:gd name="T103" fmla="*/ 138 h 660"/>
                  <a:gd name="T104" fmla="*/ 397 w 398"/>
                  <a:gd name="T105" fmla="*/ 61 h 660"/>
                  <a:gd name="T106" fmla="*/ 239 w 398"/>
                  <a:gd name="T107" fmla="*/ 0 h 6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8"/>
                  <a:gd name="T163" fmla="*/ 0 h 660"/>
                  <a:gd name="T164" fmla="*/ 398 w 398"/>
                  <a:gd name="T165" fmla="*/ 660 h 6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8" h="660">
                    <a:moveTo>
                      <a:pt x="239" y="0"/>
                    </a:moveTo>
                    <a:lnTo>
                      <a:pt x="230" y="84"/>
                    </a:lnTo>
                    <a:lnTo>
                      <a:pt x="230" y="152"/>
                    </a:lnTo>
                    <a:lnTo>
                      <a:pt x="213" y="197"/>
                    </a:lnTo>
                    <a:lnTo>
                      <a:pt x="185" y="251"/>
                    </a:lnTo>
                    <a:lnTo>
                      <a:pt x="176" y="308"/>
                    </a:lnTo>
                    <a:lnTo>
                      <a:pt x="190" y="371"/>
                    </a:lnTo>
                    <a:lnTo>
                      <a:pt x="187" y="404"/>
                    </a:lnTo>
                    <a:lnTo>
                      <a:pt x="185" y="433"/>
                    </a:lnTo>
                    <a:lnTo>
                      <a:pt x="178" y="447"/>
                    </a:lnTo>
                    <a:lnTo>
                      <a:pt x="166" y="451"/>
                    </a:lnTo>
                    <a:lnTo>
                      <a:pt x="155" y="458"/>
                    </a:lnTo>
                    <a:lnTo>
                      <a:pt x="148" y="465"/>
                    </a:lnTo>
                    <a:lnTo>
                      <a:pt x="144" y="481"/>
                    </a:lnTo>
                    <a:lnTo>
                      <a:pt x="87" y="513"/>
                    </a:lnTo>
                    <a:lnTo>
                      <a:pt x="54" y="519"/>
                    </a:lnTo>
                    <a:lnTo>
                      <a:pt x="25" y="519"/>
                    </a:lnTo>
                    <a:lnTo>
                      <a:pt x="16" y="527"/>
                    </a:lnTo>
                    <a:lnTo>
                      <a:pt x="9" y="562"/>
                    </a:lnTo>
                    <a:lnTo>
                      <a:pt x="0" y="575"/>
                    </a:lnTo>
                    <a:lnTo>
                      <a:pt x="0" y="589"/>
                    </a:lnTo>
                    <a:lnTo>
                      <a:pt x="1" y="602"/>
                    </a:lnTo>
                    <a:lnTo>
                      <a:pt x="21" y="623"/>
                    </a:lnTo>
                    <a:lnTo>
                      <a:pt x="22" y="637"/>
                    </a:lnTo>
                    <a:lnTo>
                      <a:pt x="29" y="650"/>
                    </a:lnTo>
                    <a:lnTo>
                      <a:pt x="57" y="650"/>
                    </a:lnTo>
                    <a:lnTo>
                      <a:pt x="68" y="659"/>
                    </a:lnTo>
                    <a:lnTo>
                      <a:pt x="96" y="657"/>
                    </a:lnTo>
                    <a:lnTo>
                      <a:pt x="107" y="647"/>
                    </a:lnTo>
                    <a:lnTo>
                      <a:pt x="112" y="624"/>
                    </a:lnTo>
                    <a:lnTo>
                      <a:pt x="136" y="608"/>
                    </a:lnTo>
                    <a:lnTo>
                      <a:pt x="187" y="586"/>
                    </a:lnTo>
                    <a:lnTo>
                      <a:pt x="192" y="594"/>
                    </a:lnTo>
                    <a:lnTo>
                      <a:pt x="159" y="623"/>
                    </a:lnTo>
                    <a:lnTo>
                      <a:pt x="150" y="634"/>
                    </a:lnTo>
                    <a:lnTo>
                      <a:pt x="152" y="646"/>
                    </a:lnTo>
                    <a:lnTo>
                      <a:pt x="168" y="649"/>
                    </a:lnTo>
                    <a:lnTo>
                      <a:pt x="213" y="644"/>
                    </a:lnTo>
                    <a:lnTo>
                      <a:pt x="242" y="615"/>
                    </a:lnTo>
                    <a:lnTo>
                      <a:pt x="266" y="589"/>
                    </a:lnTo>
                    <a:lnTo>
                      <a:pt x="286" y="562"/>
                    </a:lnTo>
                    <a:lnTo>
                      <a:pt x="284" y="542"/>
                    </a:lnTo>
                    <a:lnTo>
                      <a:pt x="276" y="527"/>
                    </a:lnTo>
                    <a:lnTo>
                      <a:pt x="253" y="505"/>
                    </a:lnTo>
                    <a:lnTo>
                      <a:pt x="273" y="471"/>
                    </a:lnTo>
                    <a:lnTo>
                      <a:pt x="291" y="443"/>
                    </a:lnTo>
                    <a:lnTo>
                      <a:pt x="308" y="404"/>
                    </a:lnTo>
                    <a:lnTo>
                      <a:pt x="330" y="352"/>
                    </a:lnTo>
                    <a:lnTo>
                      <a:pt x="347" y="290"/>
                    </a:lnTo>
                    <a:lnTo>
                      <a:pt x="353" y="233"/>
                    </a:lnTo>
                    <a:lnTo>
                      <a:pt x="362" y="192"/>
                    </a:lnTo>
                    <a:lnTo>
                      <a:pt x="383" y="138"/>
                    </a:lnTo>
                    <a:lnTo>
                      <a:pt x="397" y="61"/>
                    </a:lnTo>
                    <a:lnTo>
                      <a:pt x="239" y="0"/>
                    </a:lnTo>
                  </a:path>
                </a:pathLst>
              </a:custGeom>
              <a:solidFill>
                <a:srgbClr val="FFBF7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5479" name="Group 20"/>
            <p:cNvGrpSpPr>
              <a:grpSpLocks/>
            </p:cNvGrpSpPr>
            <p:nvPr/>
          </p:nvGrpSpPr>
          <p:grpSpPr bwMode="auto">
            <a:xfrm>
              <a:off x="1526" y="1314"/>
              <a:ext cx="909" cy="2329"/>
              <a:chOff x="1526" y="1314"/>
              <a:chExt cx="909" cy="2329"/>
            </a:xfrm>
          </p:grpSpPr>
          <p:grpSp>
            <p:nvGrpSpPr>
              <p:cNvPr id="105480" name="Group 21"/>
              <p:cNvGrpSpPr>
                <a:grpSpLocks/>
              </p:cNvGrpSpPr>
              <p:nvPr/>
            </p:nvGrpSpPr>
            <p:grpSpPr bwMode="auto">
              <a:xfrm>
                <a:off x="2210" y="3216"/>
                <a:ext cx="225" cy="427"/>
                <a:chOff x="2210" y="3216"/>
                <a:chExt cx="225" cy="427"/>
              </a:xfrm>
            </p:grpSpPr>
            <p:sp>
              <p:nvSpPr>
                <p:cNvPr id="105527" name="Freeform 22"/>
                <p:cNvSpPr>
                  <a:spLocks/>
                </p:cNvSpPr>
                <p:nvPr/>
              </p:nvSpPr>
              <p:spPr bwMode="auto">
                <a:xfrm>
                  <a:off x="2276" y="3235"/>
                  <a:ext cx="159" cy="408"/>
                </a:xfrm>
                <a:custGeom>
                  <a:avLst/>
                  <a:gdLst>
                    <a:gd name="T0" fmla="*/ 73 w 159"/>
                    <a:gd name="T1" fmla="*/ 0 h 408"/>
                    <a:gd name="T2" fmla="*/ 136 w 159"/>
                    <a:gd name="T3" fmla="*/ 7 h 408"/>
                    <a:gd name="T4" fmla="*/ 125 w 159"/>
                    <a:gd name="T5" fmla="*/ 118 h 408"/>
                    <a:gd name="T6" fmla="*/ 101 w 159"/>
                    <a:gd name="T7" fmla="*/ 116 h 408"/>
                    <a:gd name="T8" fmla="*/ 103 w 159"/>
                    <a:gd name="T9" fmla="*/ 139 h 408"/>
                    <a:gd name="T10" fmla="*/ 107 w 159"/>
                    <a:gd name="T11" fmla="*/ 155 h 408"/>
                    <a:gd name="T12" fmla="*/ 109 w 159"/>
                    <a:gd name="T13" fmla="*/ 172 h 408"/>
                    <a:gd name="T14" fmla="*/ 120 w 159"/>
                    <a:gd name="T15" fmla="*/ 181 h 408"/>
                    <a:gd name="T16" fmla="*/ 134 w 159"/>
                    <a:gd name="T17" fmla="*/ 192 h 408"/>
                    <a:gd name="T18" fmla="*/ 142 w 159"/>
                    <a:gd name="T19" fmla="*/ 204 h 408"/>
                    <a:gd name="T20" fmla="*/ 147 w 159"/>
                    <a:gd name="T21" fmla="*/ 212 h 408"/>
                    <a:gd name="T22" fmla="*/ 154 w 159"/>
                    <a:gd name="T23" fmla="*/ 223 h 408"/>
                    <a:gd name="T24" fmla="*/ 158 w 159"/>
                    <a:gd name="T25" fmla="*/ 230 h 408"/>
                    <a:gd name="T26" fmla="*/ 154 w 159"/>
                    <a:gd name="T27" fmla="*/ 260 h 408"/>
                    <a:gd name="T28" fmla="*/ 150 w 159"/>
                    <a:gd name="T29" fmla="*/ 286 h 408"/>
                    <a:gd name="T30" fmla="*/ 146 w 159"/>
                    <a:gd name="T31" fmla="*/ 303 h 408"/>
                    <a:gd name="T32" fmla="*/ 139 w 159"/>
                    <a:gd name="T33" fmla="*/ 322 h 408"/>
                    <a:gd name="T34" fmla="*/ 132 w 159"/>
                    <a:gd name="T35" fmla="*/ 340 h 408"/>
                    <a:gd name="T36" fmla="*/ 124 w 159"/>
                    <a:gd name="T37" fmla="*/ 356 h 408"/>
                    <a:gd name="T38" fmla="*/ 115 w 159"/>
                    <a:gd name="T39" fmla="*/ 368 h 408"/>
                    <a:gd name="T40" fmla="*/ 105 w 159"/>
                    <a:gd name="T41" fmla="*/ 377 h 408"/>
                    <a:gd name="T42" fmla="*/ 92 w 159"/>
                    <a:gd name="T43" fmla="*/ 386 h 408"/>
                    <a:gd name="T44" fmla="*/ 72 w 159"/>
                    <a:gd name="T45" fmla="*/ 394 h 408"/>
                    <a:gd name="T46" fmla="*/ 56 w 159"/>
                    <a:gd name="T47" fmla="*/ 401 h 408"/>
                    <a:gd name="T48" fmla="*/ 33 w 159"/>
                    <a:gd name="T49" fmla="*/ 407 h 408"/>
                    <a:gd name="T50" fmla="*/ 10 w 159"/>
                    <a:gd name="T51" fmla="*/ 407 h 408"/>
                    <a:gd name="T52" fmla="*/ 0 w 159"/>
                    <a:gd name="T53" fmla="*/ 398 h 408"/>
                    <a:gd name="T54" fmla="*/ 2 w 159"/>
                    <a:gd name="T55" fmla="*/ 391 h 408"/>
                    <a:gd name="T56" fmla="*/ 14 w 159"/>
                    <a:gd name="T57" fmla="*/ 385 h 408"/>
                    <a:gd name="T58" fmla="*/ 30 w 159"/>
                    <a:gd name="T59" fmla="*/ 379 h 408"/>
                    <a:gd name="T60" fmla="*/ 65 w 159"/>
                    <a:gd name="T61" fmla="*/ 363 h 408"/>
                    <a:gd name="T62" fmla="*/ 88 w 159"/>
                    <a:gd name="T63" fmla="*/ 341 h 408"/>
                    <a:gd name="T64" fmla="*/ 105 w 159"/>
                    <a:gd name="T65" fmla="*/ 312 h 408"/>
                    <a:gd name="T66" fmla="*/ 109 w 159"/>
                    <a:gd name="T67" fmla="*/ 275 h 408"/>
                    <a:gd name="T68" fmla="*/ 109 w 159"/>
                    <a:gd name="T69" fmla="*/ 240 h 408"/>
                    <a:gd name="T70" fmla="*/ 90 w 159"/>
                    <a:gd name="T71" fmla="*/ 210 h 408"/>
                    <a:gd name="T72" fmla="*/ 73 w 159"/>
                    <a:gd name="T73" fmla="*/ 188 h 408"/>
                    <a:gd name="T74" fmla="*/ 69 w 159"/>
                    <a:gd name="T75" fmla="*/ 165 h 408"/>
                    <a:gd name="T76" fmla="*/ 73 w 159"/>
                    <a:gd name="T77" fmla="*/ 0 h 40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9"/>
                    <a:gd name="T118" fmla="*/ 0 h 408"/>
                    <a:gd name="T119" fmla="*/ 159 w 159"/>
                    <a:gd name="T120" fmla="*/ 408 h 40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9" h="408">
                      <a:moveTo>
                        <a:pt x="73" y="0"/>
                      </a:moveTo>
                      <a:lnTo>
                        <a:pt x="136" y="7"/>
                      </a:lnTo>
                      <a:lnTo>
                        <a:pt x="125" y="118"/>
                      </a:lnTo>
                      <a:lnTo>
                        <a:pt x="101" y="116"/>
                      </a:lnTo>
                      <a:lnTo>
                        <a:pt x="103" y="139"/>
                      </a:lnTo>
                      <a:lnTo>
                        <a:pt x="107" y="155"/>
                      </a:lnTo>
                      <a:lnTo>
                        <a:pt x="109" y="172"/>
                      </a:lnTo>
                      <a:lnTo>
                        <a:pt x="120" y="181"/>
                      </a:lnTo>
                      <a:lnTo>
                        <a:pt x="134" y="192"/>
                      </a:lnTo>
                      <a:lnTo>
                        <a:pt x="142" y="204"/>
                      </a:lnTo>
                      <a:lnTo>
                        <a:pt x="147" y="212"/>
                      </a:lnTo>
                      <a:lnTo>
                        <a:pt x="154" y="223"/>
                      </a:lnTo>
                      <a:lnTo>
                        <a:pt x="158" y="230"/>
                      </a:lnTo>
                      <a:lnTo>
                        <a:pt x="154" y="260"/>
                      </a:lnTo>
                      <a:lnTo>
                        <a:pt x="150" y="286"/>
                      </a:lnTo>
                      <a:lnTo>
                        <a:pt x="146" y="303"/>
                      </a:lnTo>
                      <a:lnTo>
                        <a:pt x="139" y="322"/>
                      </a:lnTo>
                      <a:lnTo>
                        <a:pt x="132" y="340"/>
                      </a:lnTo>
                      <a:lnTo>
                        <a:pt x="124" y="356"/>
                      </a:lnTo>
                      <a:lnTo>
                        <a:pt x="115" y="368"/>
                      </a:lnTo>
                      <a:lnTo>
                        <a:pt x="105" y="377"/>
                      </a:lnTo>
                      <a:lnTo>
                        <a:pt x="92" y="386"/>
                      </a:lnTo>
                      <a:lnTo>
                        <a:pt x="72" y="394"/>
                      </a:lnTo>
                      <a:lnTo>
                        <a:pt x="56" y="401"/>
                      </a:lnTo>
                      <a:lnTo>
                        <a:pt x="33" y="407"/>
                      </a:lnTo>
                      <a:lnTo>
                        <a:pt x="10" y="407"/>
                      </a:lnTo>
                      <a:lnTo>
                        <a:pt x="0" y="398"/>
                      </a:lnTo>
                      <a:lnTo>
                        <a:pt x="2" y="391"/>
                      </a:lnTo>
                      <a:lnTo>
                        <a:pt x="14" y="385"/>
                      </a:lnTo>
                      <a:lnTo>
                        <a:pt x="30" y="379"/>
                      </a:lnTo>
                      <a:lnTo>
                        <a:pt x="65" y="363"/>
                      </a:lnTo>
                      <a:lnTo>
                        <a:pt x="88" y="341"/>
                      </a:lnTo>
                      <a:lnTo>
                        <a:pt x="105" y="312"/>
                      </a:lnTo>
                      <a:lnTo>
                        <a:pt x="109" y="275"/>
                      </a:lnTo>
                      <a:lnTo>
                        <a:pt x="109" y="240"/>
                      </a:lnTo>
                      <a:lnTo>
                        <a:pt x="90" y="210"/>
                      </a:lnTo>
                      <a:lnTo>
                        <a:pt x="73" y="188"/>
                      </a:lnTo>
                      <a:lnTo>
                        <a:pt x="69" y="165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28" name="Freeform 23"/>
                <p:cNvSpPr>
                  <a:spLocks/>
                </p:cNvSpPr>
                <p:nvPr/>
              </p:nvSpPr>
              <p:spPr bwMode="auto">
                <a:xfrm>
                  <a:off x="2210" y="3216"/>
                  <a:ext cx="200" cy="410"/>
                </a:xfrm>
                <a:custGeom>
                  <a:avLst/>
                  <a:gdLst>
                    <a:gd name="T0" fmla="*/ 47 w 200"/>
                    <a:gd name="T1" fmla="*/ 15 h 410"/>
                    <a:gd name="T2" fmla="*/ 58 w 200"/>
                    <a:gd name="T3" fmla="*/ 8 h 410"/>
                    <a:gd name="T4" fmla="*/ 73 w 200"/>
                    <a:gd name="T5" fmla="*/ 2 h 410"/>
                    <a:gd name="T6" fmla="*/ 90 w 200"/>
                    <a:gd name="T7" fmla="*/ 0 h 410"/>
                    <a:gd name="T8" fmla="*/ 109 w 200"/>
                    <a:gd name="T9" fmla="*/ 0 h 410"/>
                    <a:gd name="T10" fmla="*/ 127 w 200"/>
                    <a:gd name="T11" fmla="*/ 7 h 410"/>
                    <a:gd name="T12" fmla="*/ 144 w 200"/>
                    <a:gd name="T13" fmla="*/ 17 h 410"/>
                    <a:gd name="T14" fmla="*/ 151 w 200"/>
                    <a:gd name="T15" fmla="*/ 49 h 410"/>
                    <a:gd name="T16" fmla="*/ 154 w 200"/>
                    <a:gd name="T17" fmla="*/ 83 h 410"/>
                    <a:gd name="T18" fmla="*/ 154 w 200"/>
                    <a:gd name="T19" fmla="*/ 107 h 410"/>
                    <a:gd name="T20" fmla="*/ 152 w 200"/>
                    <a:gd name="T21" fmla="*/ 134 h 410"/>
                    <a:gd name="T22" fmla="*/ 150 w 200"/>
                    <a:gd name="T23" fmla="*/ 156 h 410"/>
                    <a:gd name="T24" fmla="*/ 150 w 200"/>
                    <a:gd name="T25" fmla="*/ 175 h 410"/>
                    <a:gd name="T26" fmla="*/ 155 w 200"/>
                    <a:gd name="T27" fmla="*/ 191 h 410"/>
                    <a:gd name="T28" fmla="*/ 169 w 200"/>
                    <a:gd name="T29" fmla="*/ 215 h 410"/>
                    <a:gd name="T30" fmla="*/ 186 w 200"/>
                    <a:gd name="T31" fmla="*/ 237 h 410"/>
                    <a:gd name="T32" fmla="*/ 194 w 200"/>
                    <a:gd name="T33" fmla="*/ 255 h 410"/>
                    <a:gd name="T34" fmla="*/ 199 w 200"/>
                    <a:gd name="T35" fmla="*/ 279 h 410"/>
                    <a:gd name="T36" fmla="*/ 196 w 200"/>
                    <a:gd name="T37" fmla="*/ 300 h 410"/>
                    <a:gd name="T38" fmla="*/ 190 w 200"/>
                    <a:gd name="T39" fmla="*/ 317 h 410"/>
                    <a:gd name="T40" fmla="*/ 181 w 200"/>
                    <a:gd name="T41" fmla="*/ 339 h 410"/>
                    <a:gd name="T42" fmla="*/ 171 w 200"/>
                    <a:gd name="T43" fmla="*/ 358 h 410"/>
                    <a:gd name="T44" fmla="*/ 158 w 200"/>
                    <a:gd name="T45" fmla="*/ 372 h 410"/>
                    <a:gd name="T46" fmla="*/ 135 w 200"/>
                    <a:gd name="T47" fmla="*/ 389 h 410"/>
                    <a:gd name="T48" fmla="*/ 117 w 200"/>
                    <a:gd name="T49" fmla="*/ 398 h 410"/>
                    <a:gd name="T50" fmla="*/ 96 w 200"/>
                    <a:gd name="T51" fmla="*/ 409 h 410"/>
                    <a:gd name="T52" fmla="*/ 73 w 200"/>
                    <a:gd name="T53" fmla="*/ 400 h 410"/>
                    <a:gd name="T54" fmla="*/ 68 w 200"/>
                    <a:gd name="T55" fmla="*/ 381 h 410"/>
                    <a:gd name="T56" fmla="*/ 66 w 200"/>
                    <a:gd name="T57" fmla="*/ 359 h 410"/>
                    <a:gd name="T58" fmla="*/ 68 w 200"/>
                    <a:gd name="T59" fmla="*/ 339 h 410"/>
                    <a:gd name="T60" fmla="*/ 81 w 200"/>
                    <a:gd name="T61" fmla="*/ 325 h 410"/>
                    <a:gd name="T62" fmla="*/ 92 w 200"/>
                    <a:gd name="T63" fmla="*/ 321 h 410"/>
                    <a:gd name="T64" fmla="*/ 82 w 200"/>
                    <a:gd name="T65" fmla="*/ 313 h 410"/>
                    <a:gd name="T66" fmla="*/ 81 w 200"/>
                    <a:gd name="T67" fmla="*/ 303 h 410"/>
                    <a:gd name="T68" fmla="*/ 89 w 200"/>
                    <a:gd name="T69" fmla="*/ 296 h 410"/>
                    <a:gd name="T70" fmla="*/ 92 w 200"/>
                    <a:gd name="T71" fmla="*/ 293 h 410"/>
                    <a:gd name="T72" fmla="*/ 86 w 200"/>
                    <a:gd name="T73" fmla="*/ 286 h 410"/>
                    <a:gd name="T74" fmla="*/ 86 w 200"/>
                    <a:gd name="T75" fmla="*/ 265 h 410"/>
                    <a:gd name="T76" fmla="*/ 68 w 200"/>
                    <a:gd name="T77" fmla="*/ 260 h 410"/>
                    <a:gd name="T78" fmla="*/ 46 w 200"/>
                    <a:gd name="T79" fmla="*/ 250 h 410"/>
                    <a:gd name="T80" fmla="*/ 27 w 200"/>
                    <a:gd name="T81" fmla="*/ 233 h 410"/>
                    <a:gd name="T82" fmla="*/ 0 w 200"/>
                    <a:gd name="T83" fmla="*/ 189 h 410"/>
                    <a:gd name="T84" fmla="*/ 14 w 200"/>
                    <a:gd name="T85" fmla="*/ 169 h 410"/>
                    <a:gd name="T86" fmla="*/ 32 w 200"/>
                    <a:gd name="T87" fmla="*/ 161 h 410"/>
                    <a:gd name="T88" fmla="*/ 40 w 200"/>
                    <a:gd name="T89" fmla="*/ 142 h 410"/>
                    <a:gd name="T90" fmla="*/ 49 w 200"/>
                    <a:gd name="T91" fmla="*/ 123 h 410"/>
                    <a:gd name="T92" fmla="*/ 54 w 200"/>
                    <a:gd name="T93" fmla="*/ 105 h 410"/>
                    <a:gd name="T94" fmla="*/ 56 w 200"/>
                    <a:gd name="T95" fmla="*/ 91 h 410"/>
                    <a:gd name="T96" fmla="*/ 57 w 200"/>
                    <a:gd name="T97" fmla="*/ 75 h 410"/>
                    <a:gd name="T98" fmla="*/ 56 w 200"/>
                    <a:gd name="T99" fmla="*/ 59 h 410"/>
                    <a:gd name="T100" fmla="*/ 50 w 200"/>
                    <a:gd name="T101" fmla="*/ 34 h 410"/>
                    <a:gd name="T102" fmla="*/ 47 w 200"/>
                    <a:gd name="T103" fmla="*/ 15 h 41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00"/>
                    <a:gd name="T157" fmla="*/ 0 h 410"/>
                    <a:gd name="T158" fmla="*/ 200 w 200"/>
                    <a:gd name="T159" fmla="*/ 410 h 41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00" h="410">
                      <a:moveTo>
                        <a:pt x="47" y="15"/>
                      </a:moveTo>
                      <a:lnTo>
                        <a:pt x="58" y="8"/>
                      </a:lnTo>
                      <a:lnTo>
                        <a:pt x="73" y="2"/>
                      </a:lnTo>
                      <a:lnTo>
                        <a:pt x="90" y="0"/>
                      </a:lnTo>
                      <a:lnTo>
                        <a:pt x="109" y="0"/>
                      </a:lnTo>
                      <a:lnTo>
                        <a:pt x="127" y="7"/>
                      </a:lnTo>
                      <a:lnTo>
                        <a:pt x="144" y="17"/>
                      </a:lnTo>
                      <a:lnTo>
                        <a:pt x="151" y="49"/>
                      </a:lnTo>
                      <a:lnTo>
                        <a:pt x="154" y="83"/>
                      </a:lnTo>
                      <a:lnTo>
                        <a:pt x="154" y="107"/>
                      </a:lnTo>
                      <a:lnTo>
                        <a:pt x="152" y="134"/>
                      </a:lnTo>
                      <a:lnTo>
                        <a:pt x="150" y="156"/>
                      </a:lnTo>
                      <a:lnTo>
                        <a:pt x="150" y="175"/>
                      </a:lnTo>
                      <a:lnTo>
                        <a:pt x="155" y="191"/>
                      </a:lnTo>
                      <a:lnTo>
                        <a:pt x="169" y="215"/>
                      </a:lnTo>
                      <a:lnTo>
                        <a:pt x="186" y="237"/>
                      </a:lnTo>
                      <a:lnTo>
                        <a:pt x="194" y="255"/>
                      </a:lnTo>
                      <a:lnTo>
                        <a:pt x="199" y="279"/>
                      </a:lnTo>
                      <a:lnTo>
                        <a:pt x="196" y="300"/>
                      </a:lnTo>
                      <a:lnTo>
                        <a:pt x="190" y="317"/>
                      </a:lnTo>
                      <a:lnTo>
                        <a:pt x="181" y="339"/>
                      </a:lnTo>
                      <a:lnTo>
                        <a:pt x="171" y="358"/>
                      </a:lnTo>
                      <a:lnTo>
                        <a:pt x="158" y="372"/>
                      </a:lnTo>
                      <a:lnTo>
                        <a:pt x="135" y="389"/>
                      </a:lnTo>
                      <a:lnTo>
                        <a:pt x="117" y="398"/>
                      </a:lnTo>
                      <a:lnTo>
                        <a:pt x="96" y="409"/>
                      </a:lnTo>
                      <a:lnTo>
                        <a:pt x="73" y="400"/>
                      </a:lnTo>
                      <a:lnTo>
                        <a:pt x="68" y="381"/>
                      </a:lnTo>
                      <a:lnTo>
                        <a:pt x="66" y="359"/>
                      </a:lnTo>
                      <a:lnTo>
                        <a:pt x="68" y="339"/>
                      </a:lnTo>
                      <a:lnTo>
                        <a:pt x="81" y="325"/>
                      </a:lnTo>
                      <a:lnTo>
                        <a:pt x="92" y="321"/>
                      </a:lnTo>
                      <a:lnTo>
                        <a:pt x="82" y="313"/>
                      </a:lnTo>
                      <a:lnTo>
                        <a:pt x="81" y="303"/>
                      </a:lnTo>
                      <a:lnTo>
                        <a:pt x="89" y="296"/>
                      </a:lnTo>
                      <a:lnTo>
                        <a:pt x="92" y="293"/>
                      </a:lnTo>
                      <a:lnTo>
                        <a:pt x="86" y="286"/>
                      </a:lnTo>
                      <a:lnTo>
                        <a:pt x="86" y="265"/>
                      </a:lnTo>
                      <a:lnTo>
                        <a:pt x="68" y="260"/>
                      </a:lnTo>
                      <a:lnTo>
                        <a:pt x="46" y="250"/>
                      </a:lnTo>
                      <a:lnTo>
                        <a:pt x="27" y="233"/>
                      </a:lnTo>
                      <a:lnTo>
                        <a:pt x="0" y="189"/>
                      </a:lnTo>
                      <a:lnTo>
                        <a:pt x="14" y="169"/>
                      </a:lnTo>
                      <a:lnTo>
                        <a:pt x="32" y="161"/>
                      </a:lnTo>
                      <a:lnTo>
                        <a:pt x="40" y="142"/>
                      </a:lnTo>
                      <a:lnTo>
                        <a:pt x="49" y="123"/>
                      </a:lnTo>
                      <a:lnTo>
                        <a:pt x="54" y="105"/>
                      </a:lnTo>
                      <a:lnTo>
                        <a:pt x="56" y="91"/>
                      </a:lnTo>
                      <a:lnTo>
                        <a:pt x="57" y="75"/>
                      </a:lnTo>
                      <a:lnTo>
                        <a:pt x="56" y="59"/>
                      </a:lnTo>
                      <a:lnTo>
                        <a:pt x="50" y="34"/>
                      </a:lnTo>
                      <a:lnTo>
                        <a:pt x="47" y="15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5481" name="Freeform 24"/>
              <p:cNvSpPr>
                <a:spLocks/>
              </p:cNvSpPr>
              <p:nvPr/>
            </p:nvSpPr>
            <p:spPr bwMode="auto">
              <a:xfrm>
                <a:off x="2103" y="3347"/>
                <a:ext cx="217" cy="207"/>
              </a:xfrm>
              <a:custGeom>
                <a:avLst/>
                <a:gdLst>
                  <a:gd name="T0" fmla="*/ 22 w 217"/>
                  <a:gd name="T1" fmla="*/ 24 h 207"/>
                  <a:gd name="T2" fmla="*/ 14 w 217"/>
                  <a:gd name="T3" fmla="*/ 69 h 207"/>
                  <a:gd name="T4" fmla="*/ 7 w 217"/>
                  <a:gd name="T5" fmla="*/ 98 h 207"/>
                  <a:gd name="T6" fmla="*/ 3 w 217"/>
                  <a:gd name="T7" fmla="*/ 119 h 207"/>
                  <a:gd name="T8" fmla="*/ 0 w 217"/>
                  <a:gd name="T9" fmla="*/ 142 h 207"/>
                  <a:gd name="T10" fmla="*/ 0 w 217"/>
                  <a:gd name="T11" fmla="*/ 163 h 207"/>
                  <a:gd name="T12" fmla="*/ 5 w 217"/>
                  <a:gd name="T13" fmla="*/ 177 h 207"/>
                  <a:gd name="T14" fmla="*/ 9 w 217"/>
                  <a:gd name="T15" fmla="*/ 189 h 207"/>
                  <a:gd name="T16" fmla="*/ 18 w 217"/>
                  <a:gd name="T17" fmla="*/ 206 h 207"/>
                  <a:gd name="T18" fmla="*/ 210 w 217"/>
                  <a:gd name="T19" fmla="*/ 201 h 207"/>
                  <a:gd name="T20" fmla="*/ 216 w 217"/>
                  <a:gd name="T21" fmla="*/ 161 h 207"/>
                  <a:gd name="T22" fmla="*/ 209 w 217"/>
                  <a:gd name="T23" fmla="*/ 113 h 207"/>
                  <a:gd name="T24" fmla="*/ 194 w 217"/>
                  <a:gd name="T25" fmla="*/ 67 h 207"/>
                  <a:gd name="T26" fmla="*/ 181 w 217"/>
                  <a:gd name="T27" fmla="*/ 18 h 207"/>
                  <a:gd name="T28" fmla="*/ 174 w 217"/>
                  <a:gd name="T29" fmla="*/ 0 h 207"/>
                  <a:gd name="T30" fmla="*/ 22 w 217"/>
                  <a:gd name="T31" fmla="*/ 24 h 2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7"/>
                  <a:gd name="T49" fmla="*/ 0 h 207"/>
                  <a:gd name="T50" fmla="*/ 217 w 217"/>
                  <a:gd name="T51" fmla="*/ 207 h 2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7" h="207">
                    <a:moveTo>
                      <a:pt x="22" y="24"/>
                    </a:moveTo>
                    <a:lnTo>
                      <a:pt x="14" y="69"/>
                    </a:lnTo>
                    <a:lnTo>
                      <a:pt x="7" y="98"/>
                    </a:lnTo>
                    <a:lnTo>
                      <a:pt x="3" y="119"/>
                    </a:lnTo>
                    <a:lnTo>
                      <a:pt x="0" y="142"/>
                    </a:lnTo>
                    <a:lnTo>
                      <a:pt x="0" y="163"/>
                    </a:lnTo>
                    <a:lnTo>
                      <a:pt x="5" y="177"/>
                    </a:lnTo>
                    <a:lnTo>
                      <a:pt x="9" y="189"/>
                    </a:lnTo>
                    <a:lnTo>
                      <a:pt x="18" y="206"/>
                    </a:lnTo>
                    <a:lnTo>
                      <a:pt x="210" y="201"/>
                    </a:lnTo>
                    <a:lnTo>
                      <a:pt x="216" y="161"/>
                    </a:lnTo>
                    <a:lnTo>
                      <a:pt x="209" y="113"/>
                    </a:lnTo>
                    <a:lnTo>
                      <a:pt x="194" y="67"/>
                    </a:lnTo>
                    <a:lnTo>
                      <a:pt x="181" y="18"/>
                    </a:lnTo>
                    <a:lnTo>
                      <a:pt x="174" y="0"/>
                    </a:lnTo>
                    <a:lnTo>
                      <a:pt x="22" y="24"/>
                    </a:lnTo>
                  </a:path>
                </a:pathLst>
              </a:custGeom>
              <a:solidFill>
                <a:srgbClr val="0033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05482" name="Group 25"/>
              <p:cNvGrpSpPr>
                <a:grpSpLocks/>
              </p:cNvGrpSpPr>
              <p:nvPr/>
            </p:nvGrpSpPr>
            <p:grpSpPr bwMode="auto">
              <a:xfrm>
                <a:off x="2106" y="3476"/>
                <a:ext cx="201" cy="140"/>
                <a:chOff x="2106" y="3476"/>
                <a:chExt cx="201" cy="140"/>
              </a:xfrm>
            </p:grpSpPr>
            <p:sp>
              <p:nvSpPr>
                <p:cNvPr id="105525" name="Freeform 26"/>
                <p:cNvSpPr>
                  <a:spLocks/>
                </p:cNvSpPr>
                <p:nvPr/>
              </p:nvSpPr>
              <p:spPr bwMode="auto">
                <a:xfrm>
                  <a:off x="2112" y="3476"/>
                  <a:ext cx="184" cy="108"/>
                </a:xfrm>
                <a:custGeom>
                  <a:avLst/>
                  <a:gdLst>
                    <a:gd name="T0" fmla="*/ 1 w 184"/>
                    <a:gd name="T1" fmla="*/ 103 h 108"/>
                    <a:gd name="T2" fmla="*/ 0 w 184"/>
                    <a:gd name="T3" fmla="*/ 96 h 108"/>
                    <a:gd name="T4" fmla="*/ 0 w 184"/>
                    <a:gd name="T5" fmla="*/ 83 h 108"/>
                    <a:gd name="T6" fmla="*/ 2 w 184"/>
                    <a:gd name="T7" fmla="*/ 68 h 108"/>
                    <a:gd name="T8" fmla="*/ 9 w 184"/>
                    <a:gd name="T9" fmla="*/ 50 h 108"/>
                    <a:gd name="T10" fmla="*/ 21 w 184"/>
                    <a:gd name="T11" fmla="*/ 31 h 108"/>
                    <a:gd name="T12" fmla="*/ 39 w 184"/>
                    <a:gd name="T13" fmla="*/ 19 h 108"/>
                    <a:gd name="T14" fmla="*/ 60 w 184"/>
                    <a:gd name="T15" fmla="*/ 9 h 108"/>
                    <a:gd name="T16" fmla="*/ 82 w 184"/>
                    <a:gd name="T17" fmla="*/ 1 h 108"/>
                    <a:gd name="T18" fmla="*/ 107 w 184"/>
                    <a:gd name="T19" fmla="*/ 0 h 108"/>
                    <a:gd name="T20" fmla="*/ 137 w 184"/>
                    <a:gd name="T21" fmla="*/ 6 h 108"/>
                    <a:gd name="T22" fmla="*/ 154 w 184"/>
                    <a:gd name="T23" fmla="*/ 19 h 108"/>
                    <a:gd name="T24" fmla="*/ 171 w 184"/>
                    <a:gd name="T25" fmla="*/ 44 h 108"/>
                    <a:gd name="T26" fmla="*/ 183 w 184"/>
                    <a:gd name="T27" fmla="*/ 78 h 108"/>
                    <a:gd name="T28" fmla="*/ 180 w 184"/>
                    <a:gd name="T29" fmla="*/ 107 h 108"/>
                    <a:gd name="T30" fmla="*/ 1 w 184"/>
                    <a:gd name="T31" fmla="*/ 103 h 1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4"/>
                    <a:gd name="T49" fmla="*/ 0 h 108"/>
                    <a:gd name="T50" fmla="*/ 184 w 184"/>
                    <a:gd name="T51" fmla="*/ 108 h 1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4" h="108">
                      <a:moveTo>
                        <a:pt x="1" y="103"/>
                      </a:moveTo>
                      <a:lnTo>
                        <a:pt x="0" y="96"/>
                      </a:lnTo>
                      <a:lnTo>
                        <a:pt x="0" y="83"/>
                      </a:lnTo>
                      <a:lnTo>
                        <a:pt x="2" y="68"/>
                      </a:lnTo>
                      <a:lnTo>
                        <a:pt x="9" y="50"/>
                      </a:lnTo>
                      <a:lnTo>
                        <a:pt x="21" y="31"/>
                      </a:lnTo>
                      <a:lnTo>
                        <a:pt x="39" y="19"/>
                      </a:lnTo>
                      <a:lnTo>
                        <a:pt x="60" y="9"/>
                      </a:lnTo>
                      <a:lnTo>
                        <a:pt x="82" y="1"/>
                      </a:lnTo>
                      <a:lnTo>
                        <a:pt x="107" y="0"/>
                      </a:lnTo>
                      <a:lnTo>
                        <a:pt x="137" y="6"/>
                      </a:lnTo>
                      <a:lnTo>
                        <a:pt x="154" y="19"/>
                      </a:lnTo>
                      <a:lnTo>
                        <a:pt x="171" y="44"/>
                      </a:lnTo>
                      <a:lnTo>
                        <a:pt x="183" y="78"/>
                      </a:lnTo>
                      <a:lnTo>
                        <a:pt x="180" y="107"/>
                      </a:lnTo>
                      <a:lnTo>
                        <a:pt x="1" y="103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26" name="Freeform 27"/>
                <p:cNvSpPr>
                  <a:spLocks/>
                </p:cNvSpPr>
                <p:nvPr/>
              </p:nvSpPr>
              <p:spPr bwMode="auto">
                <a:xfrm>
                  <a:off x="2106" y="3553"/>
                  <a:ext cx="201" cy="63"/>
                </a:xfrm>
                <a:custGeom>
                  <a:avLst/>
                  <a:gdLst>
                    <a:gd name="T0" fmla="*/ 0 w 201"/>
                    <a:gd name="T1" fmla="*/ 37 h 63"/>
                    <a:gd name="T2" fmla="*/ 7 w 201"/>
                    <a:gd name="T3" fmla="*/ 62 h 63"/>
                    <a:gd name="T4" fmla="*/ 194 w 201"/>
                    <a:gd name="T5" fmla="*/ 60 h 63"/>
                    <a:gd name="T6" fmla="*/ 200 w 201"/>
                    <a:gd name="T7" fmla="*/ 26 h 63"/>
                    <a:gd name="T8" fmla="*/ 172 w 201"/>
                    <a:gd name="T9" fmla="*/ 15 h 63"/>
                    <a:gd name="T10" fmla="*/ 151 w 201"/>
                    <a:gd name="T11" fmla="*/ 7 h 63"/>
                    <a:gd name="T12" fmla="*/ 126 w 201"/>
                    <a:gd name="T13" fmla="*/ 0 h 63"/>
                    <a:gd name="T14" fmla="*/ 100 w 201"/>
                    <a:gd name="T15" fmla="*/ 0 h 63"/>
                    <a:gd name="T16" fmla="*/ 70 w 201"/>
                    <a:gd name="T17" fmla="*/ 0 h 63"/>
                    <a:gd name="T18" fmla="*/ 49 w 201"/>
                    <a:gd name="T19" fmla="*/ 4 h 63"/>
                    <a:gd name="T20" fmla="*/ 31 w 201"/>
                    <a:gd name="T21" fmla="*/ 10 h 63"/>
                    <a:gd name="T22" fmla="*/ 15 w 201"/>
                    <a:gd name="T23" fmla="*/ 22 h 63"/>
                    <a:gd name="T24" fmla="*/ 0 w 201"/>
                    <a:gd name="T25" fmla="*/ 37 h 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1"/>
                    <a:gd name="T40" fmla="*/ 0 h 63"/>
                    <a:gd name="T41" fmla="*/ 201 w 201"/>
                    <a:gd name="T42" fmla="*/ 63 h 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1" h="63">
                      <a:moveTo>
                        <a:pt x="0" y="37"/>
                      </a:moveTo>
                      <a:lnTo>
                        <a:pt x="7" y="62"/>
                      </a:lnTo>
                      <a:lnTo>
                        <a:pt x="194" y="60"/>
                      </a:lnTo>
                      <a:lnTo>
                        <a:pt x="200" y="26"/>
                      </a:lnTo>
                      <a:lnTo>
                        <a:pt x="172" y="15"/>
                      </a:lnTo>
                      <a:lnTo>
                        <a:pt x="151" y="7"/>
                      </a:lnTo>
                      <a:lnTo>
                        <a:pt x="126" y="0"/>
                      </a:lnTo>
                      <a:lnTo>
                        <a:pt x="100" y="0"/>
                      </a:lnTo>
                      <a:lnTo>
                        <a:pt x="70" y="0"/>
                      </a:lnTo>
                      <a:lnTo>
                        <a:pt x="49" y="4"/>
                      </a:lnTo>
                      <a:lnTo>
                        <a:pt x="31" y="10"/>
                      </a:lnTo>
                      <a:lnTo>
                        <a:pt x="15" y="22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5483" name="Oval 28"/>
              <p:cNvSpPr>
                <a:spLocks noChangeArrowheads="1"/>
              </p:cNvSpPr>
              <p:nvPr/>
            </p:nvSpPr>
            <p:spPr bwMode="auto">
              <a:xfrm>
                <a:off x="2161" y="3234"/>
                <a:ext cx="123" cy="1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484" name="Freeform 29"/>
              <p:cNvSpPr>
                <a:spLocks/>
              </p:cNvSpPr>
              <p:nvPr/>
            </p:nvSpPr>
            <p:spPr bwMode="auto">
              <a:xfrm>
                <a:off x="1723" y="2430"/>
                <a:ext cx="591" cy="1018"/>
              </a:xfrm>
              <a:custGeom>
                <a:avLst/>
                <a:gdLst>
                  <a:gd name="T0" fmla="*/ 17 w 591"/>
                  <a:gd name="T1" fmla="*/ 0 h 1018"/>
                  <a:gd name="T2" fmla="*/ 27 w 591"/>
                  <a:gd name="T3" fmla="*/ 98 h 1018"/>
                  <a:gd name="T4" fmla="*/ 23 w 591"/>
                  <a:gd name="T5" fmla="*/ 196 h 1018"/>
                  <a:gd name="T6" fmla="*/ 13 w 591"/>
                  <a:gd name="T7" fmla="*/ 273 h 1018"/>
                  <a:gd name="T8" fmla="*/ 5 w 591"/>
                  <a:gd name="T9" fmla="*/ 331 h 1018"/>
                  <a:gd name="T10" fmla="*/ 0 w 591"/>
                  <a:gd name="T11" fmla="*/ 389 h 1018"/>
                  <a:gd name="T12" fmla="*/ 0 w 591"/>
                  <a:gd name="T13" fmla="*/ 447 h 1018"/>
                  <a:gd name="T14" fmla="*/ 0 w 591"/>
                  <a:gd name="T15" fmla="*/ 528 h 1018"/>
                  <a:gd name="T16" fmla="*/ 13 w 591"/>
                  <a:gd name="T17" fmla="*/ 608 h 1018"/>
                  <a:gd name="T18" fmla="*/ 32 w 591"/>
                  <a:gd name="T19" fmla="*/ 667 h 1018"/>
                  <a:gd name="T20" fmla="*/ 36 w 591"/>
                  <a:gd name="T21" fmla="*/ 707 h 1018"/>
                  <a:gd name="T22" fmla="*/ 36 w 591"/>
                  <a:gd name="T23" fmla="*/ 747 h 1018"/>
                  <a:gd name="T24" fmla="*/ 27 w 591"/>
                  <a:gd name="T25" fmla="*/ 787 h 1018"/>
                  <a:gd name="T26" fmla="*/ 41 w 591"/>
                  <a:gd name="T27" fmla="*/ 827 h 1018"/>
                  <a:gd name="T28" fmla="*/ 68 w 591"/>
                  <a:gd name="T29" fmla="*/ 854 h 1018"/>
                  <a:gd name="T30" fmla="*/ 112 w 591"/>
                  <a:gd name="T31" fmla="*/ 854 h 1018"/>
                  <a:gd name="T32" fmla="*/ 177 w 591"/>
                  <a:gd name="T33" fmla="*/ 873 h 1018"/>
                  <a:gd name="T34" fmla="*/ 238 w 591"/>
                  <a:gd name="T35" fmla="*/ 895 h 1018"/>
                  <a:gd name="T36" fmla="*/ 283 w 591"/>
                  <a:gd name="T37" fmla="*/ 913 h 1018"/>
                  <a:gd name="T38" fmla="*/ 324 w 591"/>
                  <a:gd name="T39" fmla="*/ 927 h 1018"/>
                  <a:gd name="T40" fmla="*/ 428 w 591"/>
                  <a:gd name="T41" fmla="*/ 966 h 1018"/>
                  <a:gd name="T42" fmla="*/ 471 w 591"/>
                  <a:gd name="T43" fmla="*/ 1017 h 1018"/>
                  <a:gd name="T44" fmla="*/ 499 w 591"/>
                  <a:gd name="T45" fmla="*/ 922 h 1018"/>
                  <a:gd name="T46" fmla="*/ 517 w 591"/>
                  <a:gd name="T47" fmla="*/ 846 h 1018"/>
                  <a:gd name="T48" fmla="*/ 536 w 591"/>
                  <a:gd name="T49" fmla="*/ 805 h 1018"/>
                  <a:gd name="T50" fmla="*/ 486 w 591"/>
                  <a:gd name="T51" fmla="*/ 778 h 1018"/>
                  <a:gd name="T52" fmla="*/ 446 w 591"/>
                  <a:gd name="T53" fmla="*/ 742 h 1018"/>
                  <a:gd name="T54" fmla="*/ 387 w 591"/>
                  <a:gd name="T55" fmla="*/ 715 h 1018"/>
                  <a:gd name="T56" fmla="*/ 333 w 591"/>
                  <a:gd name="T57" fmla="*/ 697 h 1018"/>
                  <a:gd name="T58" fmla="*/ 288 w 591"/>
                  <a:gd name="T59" fmla="*/ 676 h 1018"/>
                  <a:gd name="T60" fmla="*/ 252 w 591"/>
                  <a:gd name="T61" fmla="*/ 667 h 1018"/>
                  <a:gd name="T62" fmla="*/ 246 w 591"/>
                  <a:gd name="T63" fmla="*/ 636 h 1018"/>
                  <a:gd name="T64" fmla="*/ 234 w 591"/>
                  <a:gd name="T65" fmla="*/ 618 h 1018"/>
                  <a:gd name="T66" fmla="*/ 246 w 591"/>
                  <a:gd name="T67" fmla="*/ 595 h 1018"/>
                  <a:gd name="T68" fmla="*/ 246 w 591"/>
                  <a:gd name="T69" fmla="*/ 551 h 1018"/>
                  <a:gd name="T70" fmla="*/ 270 w 591"/>
                  <a:gd name="T71" fmla="*/ 492 h 1018"/>
                  <a:gd name="T72" fmla="*/ 288 w 591"/>
                  <a:gd name="T73" fmla="*/ 460 h 1018"/>
                  <a:gd name="T74" fmla="*/ 306 w 591"/>
                  <a:gd name="T75" fmla="*/ 420 h 1018"/>
                  <a:gd name="T76" fmla="*/ 311 w 591"/>
                  <a:gd name="T77" fmla="*/ 375 h 1018"/>
                  <a:gd name="T78" fmla="*/ 319 w 591"/>
                  <a:gd name="T79" fmla="*/ 344 h 1018"/>
                  <a:gd name="T80" fmla="*/ 333 w 591"/>
                  <a:gd name="T81" fmla="*/ 416 h 1018"/>
                  <a:gd name="T82" fmla="*/ 338 w 591"/>
                  <a:gd name="T83" fmla="*/ 532 h 1018"/>
                  <a:gd name="T84" fmla="*/ 351 w 591"/>
                  <a:gd name="T85" fmla="*/ 591 h 1018"/>
                  <a:gd name="T86" fmla="*/ 378 w 591"/>
                  <a:gd name="T87" fmla="*/ 659 h 1018"/>
                  <a:gd name="T88" fmla="*/ 386 w 591"/>
                  <a:gd name="T89" fmla="*/ 715 h 1018"/>
                  <a:gd name="T90" fmla="*/ 417 w 591"/>
                  <a:gd name="T91" fmla="*/ 730 h 1018"/>
                  <a:gd name="T92" fmla="*/ 446 w 591"/>
                  <a:gd name="T93" fmla="*/ 742 h 1018"/>
                  <a:gd name="T94" fmla="*/ 486 w 591"/>
                  <a:gd name="T95" fmla="*/ 778 h 1018"/>
                  <a:gd name="T96" fmla="*/ 536 w 591"/>
                  <a:gd name="T97" fmla="*/ 805 h 1018"/>
                  <a:gd name="T98" fmla="*/ 558 w 591"/>
                  <a:gd name="T99" fmla="*/ 784 h 1018"/>
                  <a:gd name="T100" fmla="*/ 568 w 591"/>
                  <a:gd name="T101" fmla="*/ 716 h 1018"/>
                  <a:gd name="T102" fmla="*/ 572 w 591"/>
                  <a:gd name="T103" fmla="*/ 654 h 1018"/>
                  <a:gd name="T104" fmla="*/ 567 w 591"/>
                  <a:gd name="T105" fmla="*/ 595 h 1018"/>
                  <a:gd name="T106" fmla="*/ 572 w 591"/>
                  <a:gd name="T107" fmla="*/ 528 h 1018"/>
                  <a:gd name="T108" fmla="*/ 590 w 591"/>
                  <a:gd name="T109" fmla="*/ 394 h 1018"/>
                  <a:gd name="T110" fmla="*/ 590 w 591"/>
                  <a:gd name="T111" fmla="*/ 335 h 1018"/>
                  <a:gd name="T112" fmla="*/ 590 w 591"/>
                  <a:gd name="T113" fmla="*/ 273 h 1018"/>
                  <a:gd name="T114" fmla="*/ 584 w 591"/>
                  <a:gd name="T115" fmla="*/ 192 h 1018"/>
                  <a:gd name="T116" fmla="*/ 580 w 591"/>
                  <a:gd name="T117" fmla="*/ 129 h 1018"/>
                  <a:gd name="T118" fmla="*/ 558 w 591"/>
                  <a:gd name="T119" fmla="*/ 57 h 1018"/>
                  <a:gd name="T120" fmla="*/ 544 w 591"/>
                  <a:gd name="T121" fmla="*/ 17 h 1018"/>
                  <a:gd name="T122" fmla="*/ 17 w 591"/>
                  <a:gd name="T123" fmla="*/ 0 h 10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1"/>
                  <a:gd name="T187" fmla="*/ 0 h 1018"/>
                  <a:gd name="T188" fmla="*/ 591 w 591"/>
                  <a:gd name="T189" fmla="*/ 1018 h 10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1" h="1018">
                    <a:moveTo>
                      <a:pt x="17" y="0"/>
                    </a:moveTo>
                    <a:lnTo>
                      <a:pt x="27" y="98"/>
                    </a:lnTo>
                    <a:lnTo>
                      <a:pt x="23" y="196"/>
                    </a:lnTo>
                    <a:lnTo>
                      <a:pt x="13" y="273"/>
                    </a:lnTo>
                    <a:lnTo>
                      <a:pt x="5" y="331"/>
                    </a:lnTo>
                    <a:lnTo>
                      <a:pt x="0" y="389"/>
                    </a:lnTo>
                    <a:lnTo>
                      <a:pt x="0" y="447"/>
                    </a:lnTo>
                    <a:lnTo>
                      <a:pt x="0" y="528"/>
                    </a:lnTo>
                    <a:lnTo>
                      <a:pt x="13" y="608"/>
                    </a:lnTo>
                    <a:lnTo>
                      <a:pt x="32" y="667"/>
                    </a:lnTo>
                    <a:lnTo>
                      <a:pt x="36" y="707"/>
                    </a:lnTo>
                    <a:lnTo>
                      <a:pt x="36" y="747"/>
                    </a:lnTo>
                    <a:lnTo>
                      <a:pt x="27" y="787"/>
                    </a:lnTo>
                    <a:lnTo>
                      <a:pt x="41" y="827"/>
                    </a:lnTo>
                    <a:lnTo>
                      <a:pt x="68" y="854"/>
                    </a:lnTo>
                    <a:lnTo>
                      <a:pt x="112" y="854"/>
                    </a:lnTo>
                    <a:lnTo>
                      <a:pt x="177" y="873"/>
                    </a:lnTo>
                    <a:lnTo>
                      <a:pt x="238" y="895"/>
                    </a:lnTo>
                    <a:lnTo>
                      <a:pt x="283" y="913"/>
                    </a:lnTo>
                    <a:lnTo>
                      <a:pt x="324" y="927"/>
                    </a:lnTo>
                    <a:lnTo>
                      <a:pt x="428" y="966"/>
                    </a:lnTo>
                    <a:lnTo>
                      <a:pt x="471" y="1017"/>
                    </a:lnTo>
                    <a:lnTo>
                      <a:pt x="499" y="922"/>
                    </a:lnTo>
                    <a:lnTo>
                      <a:pt x="517" y="846"/>
                    </a:lnTo>
                    <a:lnTo>
                      <a:pt x="536" y="805"/>
                    </a:lnTo>
                    <a:lnTo>
                      <a:pt x="486" y="778"/>
                    </a:lnTo>
                    <a:lnTo>
                      <a:pt x="446" y="742"/>
                    </a:lnTo>
                    <a:lnTo>
                      <a:pt x="387" y="715"/>
                    </a:lnTo>
                    <a:lnTo>
                      <a:pt x="333" y="697"/>
                    </a:lnTo>
                    <a:lnTo>
                      <a:pt x="288" y="676"/>
                    </a:lnTo>
                    <a:lnTo>
                      <a:pt x="252" y="667"/>
                    </a:lnTo>
                    <a:lnTo>
                      <a:pt x="246" y="636"/>
                    </a:lnTo>
                    <a:lnTo>
                      <a:pt x="234" y="618"/>
                    </a:lnTo>
                    <a:lnTo>
                      <a:pt x="246" y="595"/>
                    </a:lnTo>
                    <a:lnTo>
                      <a:pt x="246" y="551"/>
                    </a:lnTo>
                    <a:lnTo>
                      <a:pt x="270" y="492"/>
                    </a:lnTo>
                    <a:lnTo>
                      <a:pt x="288" y="460"/>
                    </a:lnTo>
                    <a:lnTo>
                      <a:pt x="306" y="420"/>
                    </a:lnTo>
                    <a:lnTo>
                      <a:pt x="311" y="375"/>
                    </a:lnTo>
                    <a:lnTo>
                      <a:pt x="319" y="344"/>
                    </a:lnTo>
                    <a:lnTo>
                      <a:pt x="333" y="416"/>
                    </a:lnTo>
                    <a:lnTo>
                      <a:pt x="338" y="532"/>
                    </a:lnTo>
                    <a:lnTo>
                      <a:pt x="351" y="591"/>
                    </a:lnTo>
                    <a:lnTo>
                      <a:pt x="378" y="659"/>
                    </a:lnTo>
                    <a:lnTo>
                      <a:pt x="386" y="715"/>
                    </a:lnTo>
                    <a:lnTo>
                      <a:pt x="417" y="730"/>
                    </a:lnTo>
                    <a:lnTo>
                      <a:pt x="446" y="742"/>
                    </a:lnTo>
                    <a:lnTo>
                      <a:pt x="486" y="778"/>
                    </a:lnTo>
                    <a:lnTo>
                      <a:pt x="536" y="805"/>
                    </a:lnTo>
                    <a:lnTo>
                      <a:pt x="558" y="784"/>
                    </a:lnTo>
                    <a:lnTo>
                      <a:pt x="568" y="716"/>
                    </a:lnTo>
                    <a:lnTo>
                      <a:pt x="572" y="654"/>
                    </a:lnTo>
                    <a:lnTo>
                      <a:pt x="567" y="595"/>
                    </a:lnTo>
                    <a:lnTo>
                      <a:pt x="572" y="528"/>
                    </a:lnTo>
                    <a:lnTo>
                      <a:pt x="590" y="394"/>
                    </a:lnTo>
                    <a:lnTo>
                      <a:pt x="590" y="335"/>
                    </a:lnTo>
                    <a:lnTo>
                      <a:pt x="590" y="273"/>
                    </a:lnTo>
                    <a:lnTo>
                      <a:pt x="584" y="192"/>
                    </a:lnTo>
                    <a:lnTo>
                      <a:pt x="580" y="129"/>
                    </a:lnTo>
                    <a:lnTo>
                      <a:pt x="558" y="57"/>
                    </a:lnTo>
                    <a:lnTo>
                      <a:pt x="544" y="17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33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85" name="Freeform 30" descr="Grade fechada"/>
              <p:cNvSpPr>
                <a:spLocks/>
              </p:cNvSpPr>
              <p:nvPr/>
            </p:nvSpPr>
            <p:spPr bwMode="auto">
              <a:xfrm>
                <a:off x="1526" y="1753"/>
                <a:ext cx="883" cy="804"/>
              </a:xfrm>
              <a:custGeom>
                <a:avLst/>
                <a:gdLst>
                  <a:gd name="T0" fmla="*/ 288 w 883"/>
                  <a:gd name="T1" fmla="*/ 39 h 804"/>
                  <a:gd name="T2" fmla="*/ 206 w 883"/>
                  <a:gd name="T3" fmla="*/ 49 h 804"/>
                  <a:gd name="T4" fmla="*/ 165 w 883"/>
                  <a:gd name="T5" fmla="*/ 62 h 804"/>
                  <a:gd name="T6" fmla="*/ 126 w 883"/>
                  <a:gd name="T7" fmla="*/ 85 h 804"/>
                  <a:gd name="T8" fmla="*/ 94 w 883"/>
                  <a:gd name="T9" fmla="*/ 116 h 804"/>
                  <a:gd name="T10" fmla="*/ 68 w 883"/>
                  <a:gd name="T11" fmla="*/ 157 h 804"/>
                  <a:gd name="T12" fmla="*/ 49 w 883"/>
                  <a:gd name="T13" fmla="*/ 205 h 804"/>
                  <a:gd name="T14" fmla="*/ 17 w 883"/>
                  <a:gd name="T15" fmla="*/ 299 h 804"/>
                  <a:gd name="T16" fmla="*/ 0 w 883"/>
                  <a:gd name="T17" fmla="*/ 327 h 804"/>
                  <a:gd name="T18" fmla="*/ 49 w 883"/>
                  <a:gd name="T19" fmla="*/ 345 h 804"/>
                  <a:gd name="T20" fmla="*/ 118 w 883"/>
                  <a:gd name="T21" fmla="*/ 366 h 804"/>
                  <a:gd name="T22" fmla="*/ 158 w 883"/>
                  <a:gd name="T23" fmla="*/ 399 h 804"/>
                  <a:gd name="T24" fmla="*/ 193 w 883"/>
                  <a:gd name="T25" fmla="*/ 417 h 804"/>
                  <a:gd name="T26" fmla="*/ 229 w 883"/>
                  <a:gd name="T27" fmla="*/ 358 h 804"/>
                  <a:gd name="T28" fmla="*/ 229 w 883"/>
                  <a:gd name="T29" fmla="*/ 394 h 804"/>
                  <a:gd name="T30" fmla="*/ 215 w 883"/>
                  <a:gd name="T31" fmla="*/ 466 h 804"/>
                  <a:gd name="T32" fmla="*/ 206 w 883"/>
                  <a:gd name="T33" fmla="*/ 547 h 804"/>
                  <a:gd name="T34" fmla="*/ 202 w 883"/>
                  <a:gd name="T35" fmla="*/ 626 h 804"/>
                  <a:gd name="T36" fmla="*/ 202 w 883"/>
                  <a:gd name="T37" fmla="*/ 690 h 804"/>
                  <a:gd name="T38" fmla="*/ 224 w 883"/>
                  <a:gd name="T39" fmla="*/ 718 h 804"/>
                  <a:gd name="T40" fmla="*/ 274 w 883"/>
                  <a:gd name="T41" fmla="*/ 757 h 804"/>
                  <a:gd name="T42" fmla="*/ 333 w 883"/>
                  <a:gd name="T43" fmla="*/ 771 h 804"/>
                  <a:gd name="T44" fmla="*/ 405 w 883"/>
                  <a:gd name="T45" fmla="*/ 785 h 804"/>
                  <a:gd name="T46" fmla="*/ 463 w 883"/>
                  <a:gd name="T47" fmla="*/ 798 h 804"/>
                  <a:gd name="T48" fmla="*/ 521 w 883"/>
                  <a:gd name="T49" fmla="*/ 798 h 804"/>
                  <a:gd name="T50" fmla="*/ 584 w 883"/>
                  <a:gd name="T51" fmla="*/ 803 h 804"/>
                  <a:gd name="T52" fmla="*/ 634 w 883"/>
                  <a:gd name="T53" fmla="*/ 789 h 804"/>
                  <a:gd name="T54" fmla="*/ 692 w 883"/>
                  <a:gd name="T55" fmla="*/ 762 h 804"/>
                  <a:gd name="T56" fmla="*/ 733 w 883"/>
                  <a:gd name="T57" fmla="*/ 726 h 804"/>
                  <a:gd name="T58" fmla="*/ 755 w 883"/>
                  <a:gd name="T59" fmla="*/ 649 h 804"/>
                  <a:gd name="T60" fmla="*/ 764 w 883"/>
                  <a:gd name="T61" fmla="*/ 565 h 804"/>
                  <a:gd name="T62" fmla="*/ 760 w 883"/>
                  <a:gd name="T63" fmla="*/ 489 h 804"/>
                  <a:gd name="T64" fmla="*/ 741 w 883"/>
                  <a:gd name="T65" fmla="*/ 435 h 804"/>
                  <a:gd name="T66" fmla="*/ 737 w 883"/>
                  <a:gd name="T67" fmla="*/ 372 h 804"/>
                  <a:gd name="T68" fmla="*/ 719 w 883"/>
                  <a:gd name="T69" fmla="*/ 291 h 804"/>
                  <a:gd name="T70" fmla="*/ 769 w 883"/>
                  <a:gd name="T71" fmla="*/ 345 h 804"/>
                  <a:gd name="T72" fmla="*/ 777 w 883"/>
                  <a:gd name="T73" fmla="*/ 291 h 804"/>
                  <a:gd name="T74" fmla="*/ 796 w 883"/>
                  <a:gd name="T75" fmla="*/ 242 h 804"/>
                  <a:gd name="T76" fmla="*/ 822 w 883"/>
                  <a:gd name="T77" fmla="*/ 201 h 804"/>
                  <a:gd name="T78" fmla="*/ 846 w 883"/>
                  <a:gd name="T79" fmla="*/ 174 h 804"/>
                  <a:gd name="T80" fmla="*/ 882 w 883"/>
                  <a:gd name="T81" fmla="*/ 165 h 804"/>
                  <a:gd name="T82" fmla="*/ 840 w 883"/>
                  <a:gd name="T83" fmla="*/ 143 h 804"/>
                  <a:gd name="T84" fmla="*/ 809 w 883"/>
                  <a:gd name="T85" fmla="*/ 116 h 804"/>
                  <a:gd name="T86" fmla="*/ 769 w 883"/>
                  <a:gd name="T87" fmla="*/ 75 h 804"/>
                  <a:gd name="T88" fmla="*/ 727 w 883"/>
                  <a:gd name="T89" fmla="*/ 35 h 804"/>
                  <a:gd name="T90" fmla="*/ 683 w 883"/>
                  <a:gd name="T91" fmla="*/ 17 h 804"/>
                  <a:gd name="T92" fmla="*/ 621 w 883"/>
                  <a:gd name="T93" fmla="*/ 0 h 804"/>
                  <a:gd name="T94" fmla="*/ 580 w 883"/>
                  <a:gd name="T95" fmla="*/ 0 h 804"/>
                  <a:gd name="T96" fmla="*/ 288 w 883"/>
                  <a:gd name="T97" fmla="*/ 39 h 8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83"/>
                  <a:gd name="T148" fmla="*/ 0 h 804"/>
                  <a:gd name="T149" fmla="*/ 883 w 883"/>
                  <a:gd name="T150" fmla="*/ 804 h 80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83" h="804">
                    <a:moveTo>
                      <a:pt x="288" y="39"/>
                    </a:moveTo>
                    <a:lnTo>
                      <a:pt x="206" y="49"/>
                    </a:lnTo>
                    <a:lnTo>
                      <a:pt x="165" y="62"/>
                    </a:lnTo>
                    <a:lnTo>
                      <a:pt x="126" y="85"/>
                    </a:lnTo>
                    <a:lnTo>
                      <a:pt x="94" y="116"/>
                    </a:lnTo>
                    <a:lnTo>
                      <a:pt x="68" y="157"/>
                    </a:lnTo>
                    <a:lnTo>
                      <a:pt x="49" y="205"/>
                    </a:lnTo>
                    <a:lnTo>
                      <a:pt x="17" y="299"/>
                    </a:lnTo>
                    <a:lnTo>
                      <a:pt x="0" y="327"/>
                    </a:lnTo>
                    <a:lnTo>
                      <a:pt x="49" y="345"/>
                    </a:lnTo>
                    <a:lnTo>
                      <a:pt x="118" y="366"/>
                    </a:lnTo>
                    <a:lnTo>
                      <a:pt x="158" y="399"/>
                    </a:lnTo>
                    <a:lnTo>
                      <a:pt x="193" y="417"/>
                    </a:lnTo>
                    <a:lnTo>
                      <a:pt x="229" y="358"/>
                    </a:lnTo>
                    <a:lnTo>
                      <a:pt x="229" y="394"/>
                    </a:lnTo>
                    <a:lnTo>
                      <a:pt x="215" y="466"/>
                    </a:lnTo>
                    <a:lnTo>
                      <a:pt x="206" y="547"/>
                    </a:lnTo>
                    <a:lnTo>
                      <a:pt x="202" y="626"/>
                    </a:lnTo>
                    <a:lnTo>
                      <a:pt x="202" y="690"/>
                    </a:lnTo>
                    <a:lnTo>
                      <a:pt x="224" y="718"/>
                    </a:lnTo>
                    <a:lnTo>
                      <a:pt x="274" y="757"/>
                    </a:lnTo>
                    <a:lnTo>
                      <a:pt x="333" y="771"/>
                    </a:lnTo>
                    <a:lnTo>
                      <a:pt x="405" y="785"/>
                    </a:lnTo>
                    <a:lnTo>
                      <a:pt x="463" y="798"/>
                    </a:lnTo>
                    <a:lnTo>
                      <a:pt x="521" y="798"/>
                    </a:lnTo>
                    <a:lnTo>
                      <a:pt x="584" y="803"/>
                    </a:lnTo>
                    <a:lnTo>
                      <a:pt x="634" y="789"/>
                    </a:lnTo>
                    <a:lnTo>
                      <a:pt x="692" y="762"/>
                    </a:lnTo>
                    <a:lnTo>
                      <a:pt x="733" y="726"/>
                    </a:lnTo>
                    <a:lnTo>
                      <a:pt x="755" y="649"/>
                    </a:lnTo>
                    <a:lnTo>
                      <a:pt x="764" y="565"/>
                    </a:lnTo>
                    <a:lnTo>
                      <a:pt x="760" y="489"/>
                    </a:lnTo>
                    <a:lnTo>
                      <a:pt x="741" y="435"/>
                    </a:lnTo>
                    <a:lnTo>
                      <a:pt x="737" y="372"/>
                    </a:lnTo>
                    <a:lnTo>
                      <a:pt x="719" y="291"/>
                    </a:lnTo>
                    <a:lnTo>
                      <a:pt x="769" y="345"/>
                    </a:lnTo>
                    <a:lnTo>
                      <a:pt x="777" y="291"/>
                    </a:lnTo>
                    <a:lnTo>
                      <a:pt x="796" y="242"/>
                    </a:lnTo>
                    <a:lnTo>
                      <a:pt x="822" y="201"/>
                    </a:lnTo>
                    <a:lnTo>
                      <a:pt x="846" y="174"/>
                    </a:lnTo>
                    <a:lnTo>
                      <a:pt x="882" y="165"/>
                    </a:lnTo>
                    <a:lnTo>
                      <a:pt x="840" y="143"/>
                    </a:lnTo>
                    <a:lnTo>
                      <a:pt x="809" y="116"/>
                    </a:lnTo>
                    <a:lnTo>
                      <a:pt x="769" y="75"/>
                    </a:lnTo>
                    <a:lnTo>
                      <a:pt x="727" y="35"/>
                    </a:lnTo>
                    <a:lnTo>
                      <a:pt x="683" y="17"/>
                    </a:lnTo>
                    <a:lnTo>
                      <a:pt x="621" y="0"/>
                    </a:lnTo>
                    <a:lnTo>
                      <a:pt x="580" y="0"/>
                    </a:lnTo>
                    <a:lnTo>
                      <a:pt x="288" y="39"/>
                    </a:lnTo>
                  </a:path>
                </a:pathLst>
              </a:custGeom>
              <a:pattFill prst="smGrid">
                <a:fgClr>
                  <a:schemeClr val="accent2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86" name="Freeform 31"/>
              <p:cNvSpPr>
                <a:spLocks/>
              </p:cNvSpPr>
              <p:nvPr/>
            </p:nvSpPr>
            <p:spPr bwMode="auto">
              <a:xfrm>
                <a:off x="1759" y="1350"/>
                <a:ext cx="406" cy="449"/>
              </a:xfrm>
              <a:custGeom>
                <a:avLst/>
                <a:gdLst>
                  <a:gd name="T0" fmla="*/ 316 w 406"/>
                  <a:gd name="T1" fmla="*/ 18 h 449"/>
                  <a:gd name="T2" fmla="*/ 236 w 406"/>
                  <a:gd name="T3" fmla="*/ 0 h 449"/>
                  <a:gd name="T4" fmla="*/ 160 w 406"/>
                  <a:gd name="T5" fmla="*/ 18 h 449"/>
                  <a:gd name="T6" fmla="*/ 119 w 406"/>
                  <a:gd name="T7" fmla="*/ 80 h 449"/>
                  <a:gd name="T8" fmla="*/ 86 w 406"/>
                  <a:gd name="T9" fmla="*/ 128 h 449"/>
                  <a:gd name="T10" fmla="*/ 69 w 406"/>
                  <a:gd name="T11" fmla="*/ 183 h 449"/>
                  <a:gd name="T12" fmla="*/ 60 w 406"/>
                  <a:gd name="T13" fmla="*/ 195 h 449"/>
                  <a:gd name="T14" fmla="*/ 36 w 406"/>
                  <a:gd name="T15" fmla="*/ 173 h 449"/>
                  <a:gd name="T16" fmla="*/ 9 w 406"/>
                  <a:gd name="T17" fmla="*/ 182 h 449"/>
                  <a:gd name="T18" fmla="*/ 0 w 406"/>
                  <a:gd name="T19" fmla="*/ 204 h 449"/>
                  <a:gd name="T20" fmla="*/ 9 w 406"/>
                  <a:gd name="T21" fmla="*/ 237 h 449"/>
                  <a:gd name="T22" fmla="*/ 28 w 406"/>
                  <a:gd name="T23" fmla="*/ 260 h 449"/>
                  <a:gd name="T24" fmla="*/ 50 w 406"/>
                  <a:gd name="T25" fmla="*/ 262 h 449"/>
                  <a:gd name="T26" fmla="*/ 66 w 406"/>
                  <a:gd name="T27" fmla="*/ 254 h 449"/>
                  <a:gd name="T28" fmla="*/ 66 w 406"/>
                  <a:gd name="T29" fmla="*/ 263 h 449"/>
                  <a:gd name="T30" fmla="*/ 66 w 406"/>
                  <a:gd name="T31" fmla="*/ 302 h 449"/>
                  <a:gd name="T32" fmla="*/ 80 w 406"/>
                  <a:gd name="T33" fmla="*/ 340 h 449"/>
                  <a:gd name="T34" fmla="*/ 106 w 406"/>
                  <a:gd name="T35" fmla="*/ 369 h 449"/>
                  <a:gd name="T36" fmla="*/ 138 w 406"/>
                  <a:gd name="T37" fmla="*/ 388 h 449"/>
                  <a:gd name="T38" fmla="*/ 150 w 406"/>
                  <a:gd name="T39" fmla="*/ 407 h 449"/>
                  <a:gd name="T40" fmla="*/ 167 w 406"/>
                  <a:gd name="T41" fmla="*/ 431 h 449"/>
                  <a:gd name="T42" fmla="*/ 197 w 406"/>
                  <a:gd name="T43" fmla="*/ 445 h 449"/>
                  <a:gd name="T44" fmla="*/ 219 w 406"/>
                  <a:gd name="T45" fmla="*/ 443 h 449"/>
                  <a:gd name="T46" fmla="*/ 234 w 406"/>
                  <a:gd name="T47" fmla="*/ 442 h 449"/>
                  <a:gd name="T48" fmla="*/ 257 w 406"/>
                  <a:gd name="T49" fmla="*/ 437 h 449"/>
                  <a:gd name="T50" fmla="*/ 281 w 406"/>
                  <a:gd name="T51" fmla="*/ 415 h 449"/>
                  <a:gd name="T52" fmla="*/ 316 w 406"/>
                  <a:gd name="T53" fmla="*/ 382 h 449"/>
                  <a:gd name="T54" fmla="*/ 361 w 406"/>
                  <a:gd name="T55" fmla="*/ 347 h 449"/>
                  <a:gd name="T56" fmla="*/ 383 w 406"/>
                  <a:gd name="T57" fmla="*/ 319 h 449"/>
                  <a:gd name="T58" fmla="*/ 402 w 406"/>
                  <a:gd name="T59" fmla="*/ 265 h 449"/>
                  <a:gd name="T60" fmla="*/ 401 w 406"/>
                  <a:gd name="T61" fmla="*/ 225 h 449"/>
                  <a:gd name="T62" fmla="*/ 405 w 406"/>
                  <a:gd name="T63" fmla="*/ 176 h 449"/>
                  <a:gd name="T64" fmla="*/ 397 w 406"/>
                  <a:gd name="T65" fmla="*/ 104 h 449"/>
                  <a:gd name="T66" fmla="*/ 346 w 406"/>
                  <a:gd name="T67" fmla="*/ 38 h 4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6"/>
                  <a:gd name="T103" fmla="*/ 0 h 449"/>
                  <a:gd name="T104" fmla="*/ 406 w 406"/>
                  <a:gd name="T105" fmla="*/ 449 h 4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6" h="449">
                    <a:moveTo>
                      <a:pt x="346" y="38"/>
                    </a:moveTo>
                    <a:lnTo>
                      <a:pt x="316" y="18"/>
                    </a:lnTo>
                    <a:lnTo>
                      <a:pt x="273" y="2"/>
                    </a:lnTo>
                    <a:lnTo>
                      <a:pt x="236" y="0"/>
                    </a:lnTo>
                    <a:lnTo>
                      <a:pt x="195" y="7"/>
                    </a:lnTo>
                    <a:lnTo>
                      <a:pt x="160" y="18"/>
                    </a:lnTo>
                    <a:lnTo>
                      <a:pt x="138" y="46"/>
                    </a:lnTo>
                    <a:lnTo>
                      <a:pt x="119" y="80"/>
                    </a:lnTo>
                    <a:lnTo>
                      <a:pt x="105" y="103"/>
                    </a:lnTo>
                    <a:lnTo>
                      <a:pt x="86" y="128"/>
                    </a:lnTo>
                    <a:lnTo>
                      <a:pt x="75" y="157"/>
                    </a:lnTo>
                    <a:lnTo>
                      <a:pt x="69" y="183"/>
                    </a:lnTo>
                    <a:lnTo>
                      <a:pt x="71" y="207"/>
                    </a:lnTo>
                    <a:lnTo>
                      <a:pt x="60" y="195"/>
                    </a:lnTo>
                    <a:lnTo>
                      <a:pt x="50" y="178"/>
                    </a:lnTo>
                    <a:lnTo>
                      <a:pt x="36" y="173"/>
                    </a:lnTo>
                    <a:lnTo>
                      <a:pt x="22" y="174"/>
                    </a:lnTo>
                    <a:lnTo>
                      <a:pt x="9" y="182"/>
                    </a:lnTo>
                    <a:lnTo>
                      <a:pt x="2" y="189"/>
                    </a:lnTo>
                    <a:lnTo>
                      <a:pt x="0" y="204"/>
                    </a:lnTo>
                    <a:lnTo>
                      <a:pt x="3" y="221"/>
                    </a:lnTo>
                    <a:lnTo>
                      <a:pt x="9" y="237"/>
                    </a:lnTo>
                    <a:lnTo>
                      <a:pt x="18" y="250"/>
                    </a:lnTo>
                    <a:lnTo>
                      <a:pt x="28" y="260"/>
                    </a:lnTo>
                    <a:lnTo>
                      <a:pt x="39" y="264"/>
                    </a:lnTo>
                    <a:lnTo>
                      <a:pt x="50" y="262"/>
                    </a:lnTo>
                    <a:lnTo>
                      <a:pt x="59" y="259"/>
                    </a:lnTo>
                    <a:lnTo>
                      <a:pt x="66" y="254"/>
                    </a:lnTo>
                    <a:lnTo>
                      <a:pt x="72" y="251"/>
                    </a:lnTo>
                    <a:lnTo>
                      <a:pt x="66" y="263"/>
                    </a:lnTo>
                    <a:lnTo>
                      <a:pt x="64" y="283"/>
                    </a:lnTo>
                    <a:lnTo>
                      <a:pt x="66" y="302"/>
                    </a:lnTo>
                    <a:lnTo>
                      <a:pt x="71" y="322"/>
                    </a:lnTo>
                    <a:lnTo>
                      <a:pt x="80" y="340"/>
                    </a:lnTo>
                    <a:lnTo>
                      <a:pt x="92" y="354"/>
                    </a:lnTo>
                    <a:lnTo>
                      <a:pt x="106" y="369"/>
                    </a:lnTo>
                    <a:lnTo>
                      <a:pt x="120" y="381"/>
                    </a:lnTo>
                    <a:lnTo>
                      <a:pt x="138" y="388"/>
                    </a:lnTo>
                    <a:lnTo>
                      <a:pt x="149" y="396"/>
                    </a:lnTo>
                    <a:lnTo>
                      <a:pt x="150" y="407"/>
                    </a:lnTo>
                    <a:lnTo>
                      <a:pt x="158" y="421"/>
                    </a:lnTo>
                    <a:lnTo>
                      <a:pt x="167" y="431"/>
                    </a:lnTo>
                    <a:lnTo>
                      <a:pt x="183" y="439"/>
                    </a:lnTo>
                    <a:lnTo>
                      <a:pt x="197" y="445"/>
                    </a:lnTo>
                    <a:lnTo>
                      <a:pt x="210" y="448"/>
                    </a:lnTo>
                    <a:lnTo>
                      <a:pt x="219" y="443"/>
                    </a:lnTo>
                    <a:lnTo>
                      <a:pt x="225" y="433"/>
                    </a:lnTo>
                    <a:lnTo>
                      <a:pt x="234" y="442"/>
                    </a:lnTo>
                    <a:lnTo>
                      <a:pt x="245" y="442"/>
                    </a:lnTo>
                    <a:lnTo>
                      <a:pt x="257" y="437"/>
                    </a:lnTo>
                    <a:lnTo>
                      <a:pt x="270" y="429"/>
                    </a:lnTo>
                    <a:lnTo>
                      <a:pt x="281" y="415"/>
                    </a:lnTo>
                    <a:lnTo>
                      <a:pt x="296" y="399"/>
                    </a:lnTo>
                    <a:lnTo>
                      <a:pt x="316" y="382"/>
                    </a:lnTo>
                    <a:lnTo>
                      <a:pt x="336" y="365"/>
                    </a:lnTo>
                    <a:lnTo>
                      <a:pt x="361" y="347"/>
                    </a:lnTo>
                    <a:lnTo>
                      <a:pt x="372" y="329"/>
                    </a:lnTo>
                    <a:lnTo>
                      <a:pt x="383" y="319"/>
                    </a:lnTo>
                    <a:lnTo>
                      <a:pt x="397" y="300"/>
                    </a:lnTo>
                    <a:lnTo>
                      <a:pt x="402" y="265"/>
                    </a:lnTo>
                    <a:lnTo>
                      <a:pt x="405" y="234"/>
                    </a:lnTo>
                    <a:lnTo>
                      <a:pt x="401" y="225"/>
                    </a:lnTo>
                    <a:lnTo>
                      <a:pt x="401" y="209"/>
                    </a:lnTo>
                    <a:lnTo>
                      <a:pt x="405" y="176"/>
                    </a:lnTo>
                    <a:lnTo>
                      <a:pt x="405" y="138"/>
                    </a:lnTo>
                    <a:lnTo>
                      <a:pt x="397" y="104"/>
                    </a:lnTo>
                    <a:lnTo>
                      <a:pt x="378" y="74"/>
                    </a:lnTo>
                    <a:lnTo>
                      <a:pt x="346" y="38"/>
                    </a:lnTo>
                  </a:path>
                </a:pathLst>
              </a:custGeom>
              <a:solidFill>
                <a:srgbClr val="FFC68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87" name="Freeform 32"/>
              <p:cNvSpPr>
                <a:spLocks/>
              </p:cNvSpPr>
              <p:nvPr/>
            </p:nvSpPr>
            <p:spPr bwMode="auto">
              <a:xfrm>
                <a:off x="1906" y="1575"/>
                <a:ext cx="21" cy="38"/>
              </a:xfrm>
              <a:custGeom>
                <a:avLst/>
                <a:gdLst>
                  <a:gd name="T0" fmla="*/ 20 w 21"/>
                  <a:gd name="T1" fmla="*/ 0 h 38"/>
                  <a:gd name="T2" fmla="*/ 12 w 21"/>
                  <a:gd name="T3" fmla="*/ 3 h 38"/>
                  <a:gd name="T4" fmla="*/ 6 w 21"/>
                  <a:gd name="T5" fmla="*/ 7 h 38"/>
                  <a:gd name="T6" fmla="*/ 2 w 21"/>
                  <a:gd name="T7" fmla="*/ 13 h 38"/>
                  <a:gd name="T8" fmla="*/ 0 w 21"/>
                  <a:gd name="T9" fmla="*/ 21 h 38"/>
                  <a:gd name="T10" fmla="*/ 1 w 21"/>
                  <a:gd name="T11" fmla="*/ 29 h 38"/>
                  <a:gd name="T12" fmla="*/ 3 w 21"/>
                  <a:gd name="T13" fmla="*/ 37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38"/>
                  <a:gd name="T23" fmla="*/ 21 w 21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38">
                    <a:moveTo>
                      <a:pt x="20" y="0"/>
                    </a:move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3" y="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88" name="Freeform 33"/>
              <p:cNvSpPr>
                <a:spLocks/>
              </p:cNvSpPr>
              <p:nvPr/>
            </p:nvSpPr>
            <p:spPr bwMode="auto">
              <a:xfrm>
                <a:off x="1909" y="1576"/>
                <a:ext cx="168" cy="68"/>
              </a:xfrm>
              <a:custGeom>
                <a:avLst/>
                <a:gdLst>
                  <a:gd name="T0" fmla="*/ 0 w 168"/>
                  <a:gd name="T1" fmla="*/ 12 h 68"/>
                  <a:gd name="T2" fmla="*/ 5 w 168"/>
                  <a:gd name="T3" fmla="*/ 23 h 68"/>
                  <a:gd name="T4" fmla="*/ 11 w 168"/>
                  <a:gd name="T5" fmla="*/ 32 h 68"/>
                  <a:gd name="T6" fmla="*/ 21 w 168"/>
                  <a:gd name="T7" fmla="*/ 41 h 68"/>
                  <a:gd name="T8" fmla="*/ 28 w 168"/>
                  <a:gd name="T9" fmla="*/ 50 h 68"/>
                  <a:gd name="T10" fmla="*/ 39 w 168"/>
                  <a:gd name="T11" fmla="*/ 57 h 68"/>
                  <a:gd name="T12" fmla="*/ 53 w 168"/>
                  <a:gd name="T13" fmla="*/ 62 h 68"/>
                  <a:gd name="T14" fmla="*/ 69 w 168"/>
                  <a:gd name="T15" fmla="*/ 64 h 68"/>
                  <a:gd name="T16" fmla="*/ 87 w 168"/>
                  <a:gd name="T17" fmla="*/ 67 h 68"/>
                  <a:gd name="T18" fmla="*/ 105 w 168"/>
                  <a:gd name="T19" fmla="*/ 65 h 68"/>
                  <a:gd name="T20" fmla="*/ 118 w 168"/>
                  <a:gd name="T21" fmla="*/ 62 h 68"/>
                  <a:gd name="T22" fmla="*/ 134 w 168"/>
                  <a:gd name="T23" fmla="*/ 56 h 68"/>
                  <a:gd name="T24" fmla="*/ 145 w 168"/>
                  <a:gd name="T25" fmla="*/ 47 h 68"/>
                  <a:gd name="T26" fmla="*/ 155 w 168"/>
                  <a:gd name="T27" fmla="*/ 33 h 68"/>
                  <a:gd name="T28" fmla="*/ 161 w 168"/>
                  <a:gd name="T29" fmla="*/ 23 h 68"/>
                  <a:gd name="T30" fmla="*/ 163 w 168"/>
                  <a:gd name="T31" fmla="*/ 11 h 68"/>
                  <a:gd name="T32" fmla="*/ 167 w 168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8"/>
                  <a:gd name="T52" fmla="*/ 0 h 68"/>
                  <a:gd name="T53" fmla="*/ 168 w 168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8" h="68">
                    <a:moveTo>
                      <a:pt x="0" y="12"/>
                    </a:moveTo>
                    <a:lnTo>
                      <a:pt x="5" y="23"/>
                    </a:lnTo>
                    <a:lnTo>
                      <a:pt x="11" y="32"/>
                    </a:lnTo>
                    <a:lnTo>
                      <a:pt x="21" y="41"/>
                    </a:lnTo>
                    <a:lnTo>
                      <a:pt x="28" y="50"/>
                    </a:lnTo>
                    <a:lnTo>
                      <a:pt x="39" y="57"/>
                    </a:lnTo>
                    <a:lnTo>
                      <a:pt x="53" y="62"/>
                    </a:lnTo>
                    <a:lnTo>
                      <a:pt x="69" y="64"/>
                    </a:lnTo>
                    <a:lnTo>
                      <a:pt x="87" y="67"/>
                    </a:lnTo>
                    <a:lnTo>
                      <a:pt x="105" y="65"/>
                    </a:lnTo>
                    <a:lnTo>
                      <a:pt x="118" y="62"/>
                    </a:lnTo>
                    <a:lnTo>
                      <a:pt x="134" y="56"/>
                    </a:lnTo>
                    <a:lnTo>
                      <a:pt x="145" y="47"/>
                    </a:lnTo>
                    <a:lnTo>
                      <a:pt x="155" y="33"/>
                    </a:lnTo>
                    <a:lnTo>
                      <a:pt x="161" y="23"/>
                    </a:lnTo>
                    <a:lnTo>
                      <a:pt x="163" y="11"/>
                    </a:lnTo>
                    <a:lnTo>
                      <a:pt x="167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89" name="Freeform 34"/>
              <p:cNvSpPr>
                <a:spLocks/>
              </p:cNvSpPr>
              <p:nvPr/>
            </p:nvSpPr>
            <p:spPr bwMode="auto">
              <a:xfrm>
                <a:off x="2053" y="1565"/>
                <a:ext cx="37" cy="27"/>
              </a:xfrm>
              <a:custGeom>
                <a:avLst/>
                <a:gdLst>
                  <a:gd name="T0" fmla="*/ 0 w 37"/>
                  <a:gd name="T1" fmla="*/ 0 h 27"/>
                  <a:gd name="T2" fmla="*/ 8 w 37"/>
                  <a:gd name="T3" fmla="*/ 3 h 27"/>
                  <a:gd name="T4" fmla="*/ 15 w 37"/>
                  <a:gd name="T5" fmla="*/ 5 h 27"/>
                  <a:gd name="T6" fmla="*/ 24 w 37"/>
                  <a:gd name="T7" fmla="*/ 9 h 27"/>
                  <a:gd name="T8" fmla="*/ 30 w 37"/>
                  <a:gd name="T9" fmla="*/ 13 h 27"/>
                  <a:gd name="T10" fmla="*/ 33 w 37"/>
                  <a:gd name="T11" fmla="*/ 19 h 27"/>
                  <a:gd name="T12" fmla="*/ 36 w 37"/>
                  <a:gd name="T13" fmla="*/ 26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0" y="0"/>
                    </a:moveTo>
                    <a:lnTo>
                      <a:pt x="8" y="3"/>
                    </a:lnTo>
                    <a:lnTo>
                      <a:pt x="15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3" y="19"/>
                    </a:lnTo>
                    <a:lnTo>
                      <a:pt x="36" y="2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90" name="Freeform 35"/>
              <p:cNvSpPr>
                <a:spLocks/>
              </p:cNvSpPr>
              <p:nvPr/>
            </p:nvSpPr>
            <p:spPr bwMode="auto">
              <a:xfrm>
                <a:off x="1950" y="1468"/>
                <a:ext cx="86" cy="114"/>
              </a:xfrm>
              <a:custGeom>
                <a:avLst/>
                <a:gdLst>
                  <a:gd name="T0" fmla="*/ 40 w 86"/>
                  <a:gd name="T1" fmla="*/ 0 h 114"/>
                  <a:gd name="T2" fmla="*/ 26 w 86"/>
                  <a:gd name="T3" fmla="*/ 16 h 114"/>
                  <a:gd name="T4" fmla="*/ 17 w 86"/>
                  <a:gd name="T5" fmla="*/ 29 h 114"/>
                  <a:gd name="T6" fmla="*/ 10 w 86"/>
                  <a:gd name="T7" fmla="*/ 40 h 114"/>
                  <a:gd name="T8" fmla="*/ 3 w 86"/>
                  <a:gd name="T9" fmla="*/ 57 h 114"/>
                  <a:gd name="T10" fmla="*/ 0 w 86"/>
                  <a:gd name="T11" fmla="*/ 72 h 114"/>
                  <a:gd name="T12" fmla="*/ 0 w 86"/>
                  <a:gd name="T13" fmla="*/ 85 h 114"/>
                  <a:gd name="T14" fmla="*/ 4 w 86"/>
                  <a:gd name="T15" fmla="*/ 97 h 114"/>
                  <a:gd name="T16" fmla="*/ 11 w 86"/>
                  <a:gd name="T17" fmla="*/ 106 h 114"/>
                  <a:gd name="T18" fmla="*/ 24 w 86"/>
                  <a:gd name="T19" fmla="*/ 111 h 114"/>
                  <a:gd name="T20" fmla="*/ 40 w 86"/>
                  <a:gd name="T21" fmla="*/ 113 h 114"/>
                  <a:gd name="T22" fmla="*/ 55 w 86"/>
                  <a:gd name="T23" fmla="*/ 110 h 114"/>
                  <a:gd name="T24" fmla="*/ 65 w 86"/>
                  <a:gd name="T25" fmla="*/ 106 h 114"/>
                  <a:gd name="T26" fmla="*/ 74 w 86"/>
                  <a:gd name="T27" fmla="*/ 100 h 114"/>
                  <a:gd name="T28" fmla="*/ 79 w 86"/>
                  <a:gd name="T29" fmla="*/ 95 h 114"/>
                  <a:gd name="T30" fmla="*/ 83 w 86"/>
                  <a:gd name="T31" fmla="*/ 81 h 114"/>
                  <a:gd name="T32" fmla="*/ 85 w 86"/>
                  <a:gd name="T33" fmla="*/ 69 h 114"/>
                  <a:gd name="T34" fmla="*/ 81 w 86"/>
                  <a:gd name="T35" fmla="*/ 58 h 114"/>
                  <a:gd name="T36" fmla="*/ 78 w 86"/>
                  <a:gd name="T37" fmla="*/ 51 h 114"/>
                  <a:gd name="T38" fmla="*/ 74 w 86"/>
                  <a:gd name="T39" fmla="*/ 46 h 114"/>
                  <a:gd name="T40" fmla="*/ 69 w 86"/>
                  <a:gd name="T41" fmla="*/ 42 h 114"/>
                  <a:gd name="T42" fmla="*/ 61 w 86"/>
                  <a:gd name="T43" fmla="*/ 4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14"/>
                  <a:gd name="T68" fmla="*/ 86 w 86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14">
                    <a:moveTo>
                      <a:pt x="40" y="0"/>
                    </a:moveTo>
                    <a:lnTo>
                      <a:pt x="26" y="16"/>
                    </a:lnTo>
                    <a:lnTo>
                      <a:pt x="17" y="29"/>
                    </a:lnTo>
                    <a:lnTo>
                      <a:pt x="10" y="40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0" y="85"/>
                    </a:lnTo>
                    <a:lnTo>
                      <a:pt x="4" y="97"/>
                    </a:lnTo>
                    <a:lnTo>
                      <a:pt x="11" y="106"/>
                    </a:lnTo>
                    <a:lnTo>
                      <a:pt x="24" y="111"/>
                    </a:lnTo>
                    <a:lnTo>
                      <a:pt x="40" y="113"/>
                    </a:lnTo>
                    <a:lnTo>
                      <a:pt x="55" y="110"/>
                    </a:lnTo>
                    <a:lnTo>
                      <a:pt x="65" y="106"/>
                    </a:lnTo>
                    <a:lnTo>
                      <a:pt x="74" y="100"/>
                    </a:lnTo>
                    <a:lnTo>
                      <a:pt x="79" y="95"/>
                    </a:lnTo>
                    <a:lnTo>
                      <a:pt x="83" y="81"/>
                    </a:lnTo>
                    <a:lnTo>
                      <a:pt x="85" y="69"/>
                    </a:lnTo>
                    <a:lnTo>
                      <a:pt x="81" y="58"/>
                    </a:lnTo>
                    <a:lnTo>
                      <a:pt x="78" y="51"/>
                    </a:lnTo>
                    <a:lnTo>
                      <a:pt x="74" y="46"/>
                    </a:lnTo>
                    <a:lnTo>
                      <a:pt x="69" y="42"/>
                    </a:lnTo>
                    <a:lnTo>
                      <a:pt x="61" y="4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91" name="Freeform 36"/>
              <p:cNvSpPr>
                <a:spLocks/>
              </p:cNvSpPr>
              <p:nvPr/>
            </p:nvSpPr>
            <p:spPr bwMode="auto">
              <a:xfrm>
                <a:off x="2016" y="1453"/>
                <a:ext cx="52" cy="22"/>
              </a:xfrm>
              <a:custGeom>
                <a:avLst/>
                <a:gdLst>
                  <a:gd name="T0" fmla="*/ 0 w 52"/>
                  <a:gd name="T1" fmla="*/ 4 h 22"/>
                  <a:gd name="T2" fmla="*/ 10 w 52"/>
                  <a:gd name="T3" fmla="*/ 1 h 22"/>
                  <a:gd name="T4" fmla="*/ 19 w 52"/>
                  <a:gd name="T5" fmla="*/ 0 h 22"/>
                  <a:gd name="T6" fmla="*/ 32 w 52"/>
                  <a:gd name="T7" fmla="*/ 2 h 22"/>
                  <a:gd name="T8" fmla="*/ 42 w 52"/>
                  <a:gd name="T9" fmla="*/ 7 h 22"/>
                  <a:gd name="T10" fmla="*/ 51 w 52"/>
                  <a:gd name="T11" fmla="*/ 17 h 22"/>
                  <a:gd name="T12" fmla="*/ 42 w 52"/>
                  <a:gd name="T13" fmla="*/ 19 h 22"/>
                  <a:gd name="T14" fmla="*/ 35 w 52"/>
                  <a:gd name="T15" fmla="*/ 21 h 22"/>
                  <a:gd name="T16" fmla="*/ 30 w 52"/>
                  <a:gd name="T17" fmla="*/ 19 h 22"/>
                  <a:gd name="T18" fmla="*/ 24 w 52"/>
                  <a:gd name="T19" fmla="*/ 18 h 22"/>
                  <a:gd name="T20" fmla="*/ 22 w 52"/>
                  <a:gd name="T21" fmla="*/ 14 h 22"/>
                  <a:gd name="T22" fmla="*/ 23 w 52"/>
                  <a:gd name="T23" fmla="*/ 9 h 22"/>
                  <a:gd name="T24" fmla="*/ 27 w 52"/>
                  <a:gd name="T25" fmla="*/ 5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22"/>
                  <a:gd name="T41" fmla="*/ 52 w 52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22">
                    <a:moveTo>
                      <a:pt x="0" y="4"/>
                    </a:moveTo>
                    <a:lnTo>
                      <a:pt x="10" y="1"/>
                    </a:lnTo>
                    <a:lnTo>
                      <a:pt x="19" y="0"/>
                    </a:lnTo>
                    <a:lnTo>
                      <a:pt x="32" y="2"/>
                    </a:lnTo>
                    <a:lnTo>
                      <a:pt x="42" y="7"/>
                    </a:lnTo>
                    <a:lnTo>
                      <a:pt x="51" y="17"/>
                    </a:lnTo>
                    <a:lnTo>
                      <a:pt x="42" y="19"/>
                    </a:lnTo>
                    <a:lnTo>
                      <a:pt x="35" y="21"/>
                    </a:lnTo>
                    <a:lnTo>
                      <a:pt x="30" y="19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3" y="9"/>
                    </a:lnTo>
                    <a:lnTo>
                      <a:pt x="27" y="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92" name="Freeform 37"/>
              <p:cNvSpPr>
                <a:spLocks/>
              </p:cNvSpPr>
              <p:nvPr/>
            </p:nvSpPr>
            <p:spPr bwMode="auto">
              <a:xfrm>
                <a:off x="1912" y="1457"/>
                <a:ext cx="61" cy="25"/>
              </a:xfrm>
              <a:custGeom>
                <a:avLst/>
                <a:gdLst>
                  <a:gd name="T0" fmla="*/ 0 w 61"/>
                  <a:gd name="T1" fmla="*/ 24 h 25"/>
                  <a:gd name="T2" fmla="*/ 7 w 61"/>
                  <a:gd name="T3" fmla="*/ 20 h 25"/>
                  <a:gd name="T4" fmla="*/ 14 w 61"/>
                  <a:gd name="T5" fmla="*/ 15 h 25"/>
                  <a:gd name="T6" fmla="*/ 20 w 61"/>
                  <a:gd name="T7" fmla="*/ 8 h 25"/>
                  <a:gd name="T8" fmla="*/ 30 w 61"/>
                  <a:gd name="T9" fmla="*/ 9 h 25"/>
                  <a:gd name="T10" fmla="*/ 40 w 61"/>
                  <a:gd name="T11" fmla="*/ 8 h 25"/>
                  <a:gd name="T12" fmla="*/ 48 w 61"/>
                  <a:gd name="T13" fmla="*/ 5 h 25"/>
                  <a:gd name="T14" fmla="*/ 60 w 61"/>
                  <a:gd name="T15" fmla="*/ 0 h 25"/>
                  <a:gd name="T16" fmla="*/ 52 w 61"/>
                  <a:gd name="T17" fmla="*/ 5 h 25"/>
                  <a:gd name="T18" fmla="*/ 48 w 61"/>
                  <a:gd name="T19" fmla="*/ 10 h 25"/>
                  <a:gd name="T20" fmla="*/ 44 w 61"/>
                  <a:gd name="T21" fmla="*/ 15 h 25"/>
                  <a:gd name="T22" fmla="*/ 37 w 61"/>
                  <a:gd name="T23" fmla="*/ 17 h 25"/>
                  <a:gd name="T24" fmla="*/ 32 w 61"/>
                  <a:gd name="T25" fmla="*/ 13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25"/>
                  <a:gd name="T41" fmla="*/ 61 w 61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25">
                    <a:moveTo>
                      <a:pt x="0" y="24"/>
                    </a:moveTo>
                    <a:lnTo>
                      <a:pt x="7" y="20"/>
                    </a:lnTo>
                    <a:lnTo>
                      <a:pt x="14" y="15"/>
                    </a:lnTo>
                    <a:lnTo>
                      <a:pt x="20" y="8"/>
                    </a:lnTo>
                    <a:lnTo>
                      <a:pt x="30" y="9"/>
                    </a:lnTo>
                    <a:lnTo>
                      <a:pt x="40" y="8"/>
                    </a:lnTo>
                    <a:lnTo>
                      <a:pt x="48" y="5"/>
                    </a:lnTo>
                    <a:lnTo>
                      <a:pt x="60" y="0"/>
                    </a:lnTo>
                    <a:lnTo>
                      <a:pt x="52" y="5"/>
                    </a:lnTo>
                    <a:lnTo>
                      <a:pt x="48" y="10"/>
                    </a:lnTo>
                    <a:lnTo>
                      <a:pt x="44" y="15"/>
                    </a:lnTo>
                    <a:lnTo>
                      <a:pt x="37" y="17"/>
                    </a:lnTo>
                    <a:lnTo>
                      <a:pt x="32" y="1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93" name="Freeform 38"/>
              <p:cNvSpPr>
                <a:spLocks/>
              </p:cNvSpPr>
              <p:nvPr/>
            </p:nvSpPr>
            <p:spPr bwMode="auto">
              <a:xfrm>
                <a:off x="2013" y="1427"/>
                <a:ext cx="62" cy="26"/>
              </a:xfrm>
              <a:custGeom>
                <a:avLst/>
                <a:gdLst>
                  <a:gd name="T0" fmla="*/ 2 w 62"/>
                  <a:gd name="T1" fmla="*/ 6 h 26"/>
                  <a:gd name="T2" fmla="*/ 0 w 62"/>
                  <a:gd name="T3" fmla="*/ 10 h 26"/>
                  <a:gd name="T4" fmla="*/ 0 w 62"/>
                  <a:gd name="T5" fmla="*/ 16 h 26"/>
                  <a:gd name="T6" fmla="*/ 4 w 62"/>
                  <a:gd name="T7" fmla="*/ 19 h 26"/>
                  <a:gd name="T8" fmla="*/ 10 w 62"/>
                  <a:gd name="T9" fmla="*/ 21 h 26"/>
                  <a:gd name="T10" fmla="*/ 18 w 62"/>
                  <a:gd name="T11" fmla="*/ 18 h 26"/>
                  <a:gd name="T12" fmla="*/ 28 w 62"/>
                  <a:gd name="T13" fmla="*/ 17 h 26"/>
                  <a:gd name="T14" fmla="*/ 37 w 62"/>
                  <a:gd name="T15" fmla="*/ 17 h 26"/>
                  <a:gd name="T16" fmla="*/ 46 w 62"/>
                  <a:gd name="T17" fmla="*/ 21 h 26"/>
                  <a:gd name="T18" fmla="*/ 53 w 62"/>
                  <a:gd name="T19" fmla="*/ 25 h 26"/>
                  <a:gd name="T20" fmla="*/ 59 w 62"/>
                  <a:gd name="T21" fmla="*/ 21 h 26"/>
                  <a:gd name="T22" fmla="*/ 61 w 62"/>
                  <a:gd name="T23" fmla="*/ 15 h 26"/>
                  <a:gd name="T24" fmla="*/ 56 w 62"/>
                  <a:gd name="T25" fmla="*/ 8 h 26"/>
                  <a:gd name="T26" fmla="*/ 49 w 62"/>
                  <a:gd name="T27" fmla="*/ 3 h 26"/>
                  <a:gd name="T28" fmla="*/ 35 w 62"/>
                  <a:gd name="T29" fmla="*/ 1 h 26"/>
                  <a:gd name="T30" fmla="*/ 23 w 62"/>
                  <a:gd name="T31" fmla="*/ 0 h 26"/>
                  <a:gd name="T32" fmla="*/ 11 w 62"/>
                  <a:gd name="T33" fmla="*/ 2 h 26"/>
                  <a:gd name="T34" fmla="*/ 2 w 62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"/>
                  <a:gd name="T55" fmla="*/ 0 h 26"/>
                  <a:gd name="T56" fmla="*/ 62 w 62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" h="26">
                    <a:moveTo>
                      <a:pt x="2" y="6"/>
                    </a:moveTo>
                    <a:lnTo>
                      <a:pt x="0" y="10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10" y="21"/>
                    </a:lnTo>
                    <a:lnTo>
                      <a:pt x="18" y="18"/>
                    </a:lnTo>
                    <a:lnTo>
                      <a:pt x="28" y="17"/>
                    </a:lnTo>
                    <a:lnTo>
                      <a:pt x="37" y="17"/>
                    </a:lnTo>
                    <a:lnTo>
                      <a:pt x="46" y="21"/>
                    </a:lnTo>
                    <a:lnTo>
                      <a:pt x="53" y="25"/>
                    </a:lnTo>
                    <a:lnTo>
                      <a:pt x="59" y="21"/>
                    </a:lnTo>
                    <a:lnTo>
                      <a:pt x="61" y="15"/>
                    </a:lnTo>
                    <a:lnTo>
                      <a:pt x="56" y="8"/>
                    </a:lnTo>
                    <a:lnTo>
                      <a:pt x="49" y="3"/>
                    </a:lnTo>
                    <a:lnTo>
                      <a:pt x="35" y="1"/>
                    </a:lnTo>
                    <a:lnTo>
                      <a:pt x="23" y="0"/>
                    </a:lnTo>
                    <a:lnTo>
                      <a:pt x="11" y="2"/>
                    </a:lnTo>
                    <a:lnTo>
                      <a:pt x="2" y="6"/>
                    </a:lnTo>
                  </a:path>
                </a:pathLst>
              </a:custGeom>
              <a:solidFill>
                <a:srgbClr val="A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94" name="Freeform 39"/>
              <p:cNvSpPr>
                <a:spLocks/>
              </p:cNvSpPr>
              <p:nvPr/>
            </p:nvSpPr>
            <p:spPr bwMode="auto">
              <a:xfrm>
                <a:off x="1796" y="1314"/>
                <a:ext cx="404" cy="252"/>
              </a:xfrm>
              <a:custGeom>
                <a:avLst/>
                <a:gdLst>
                  <a:gd name="T0" fmla="*/ 10 w 404"/>
                  <a:gd name="T1" fmla="*/ 224 h 252"/>
                  <a:gd name="T2" fmla="*/ 29 w 404"/>
                  <a:gd name="T3" fmla="*/ 246 h 252"/>
                  <a:gd name="T4" fmla="*/ 40 w 404"/>
                  <a:gd name="T5" fmla="*/ 229 h 252"/>
                  <a:gd name="T6" fmla="*/ 47 w 404"/>
                  <a:gd name="T7" fmla="*/ 188 h 252"/>
                  <a:gd name="T8" fmla="*/ 65 w 404"/>
                  <a:gd name="T9" fmla="*/ 146 h 252"/>
                  <a:gd name="T10" fmla="*/ 104 w 404"/>
                  <a:gd name="T11" fmla="*/ 89 h 252"/>
                  <a:gd name="T12" fmla="*/ 128 w 404"/>
                  <a:gd name="T13" fmla="*/ 94 h 252"/>
                  <a:gd name="T14" fmla="*/ 167 w 404"/>
                  <a:gd name="T15" fmla="*/ 108 h 252"/>
                  <a:gd name="T16" fmla="*/ 193 w 404"/>
                  <a:gd name="T17" fmla="*/ 111 h 252"/>
                  <a:gd name="T18" fmla="*/ 219 w 404"/>
                  <a:gd name="T19" fmla="*/ 105 h 252"/>
                  <a:gd name="T20" fmla="*/ 254 w 404"/>
                  <a:gd name="T21" fmla="*/ 89 h 252"/>
                  <a:gd name="T22" fmla="*/ 279 w 404"/>
                  <a:gd name="T23" fmla="*/ 81 h 252"/>
                  <a:gd name="T24" fmla="*/ 296 w 404"/>
                  <a:gd name="T25" fmla="*/ 76 h 252"/>
                  <a:gd name="T26" fmla="*/ 310 w 404"/>
                  <a:gd name="T27" fmla="*/ 96 h 252"/>
                  <a:gd name="T28" fmla="*/ 337 w 404"/>
                  <a:gd name="T29" fmla="*/ 118 h 252"/>
                  <a:gd name="T30" fmla="*/ 352 w 404"/>
                  <a:gd name="T31" fmla="*/ 148 h 252"/>
                  <a:gd name="T32" fmla="*/ 355 w 404"/>
                  <a:gd name="T33" fmla="*/ 184 h 252"/>
                  <a:gd name="T34" fmla="*/ 368 w 404"/>
                  <a:gd name="T35" fmla="*/ 211 h 252"/>
                  <a:gd name="T36" fmla="*/ 367 w 404"/>
                  <a:gd name="T37" fmla="*/ 234 h 252"/>
                  <a:gd name="T38" fmla="*/ 385 w 404"/>
                  <a:gd name="T39" fmla="*/ 225 h 252"/>
                  <a:gd name="T40" fmla="*/ 394 w 404"/>
                  <a:gd name="T41" fmla="*/ 194 h 252"/>
                  <a:gd name="T42" fmla="*/ 403 w 404"/>
                  <a:gd name="T43" fmla="*/ 144 h 252"/>
                  <a:gd name="T44" fmla="*/ 390 w 404"/>
                  <a:gd name="T45" fmla="*/ 97 h 252"/>
                  <a:gd name="T46" fmla="*/ 369 w 404"/>
                  <a:gd name="T47" fmla="*/ 61 h 252"/>
                  <a:gd name="T48" fmla="*/ 338 w 404"/>
                  <a:gd name="T49" fmla="*/ 46 h 252"/>
                  <a:gd name="T50" fmla="*/ 313 w 404"/>
                  <a:gd name="T51" fmla="*/ 46 h 252"/>
                  <a:gd name="T52" fmla="*/ 288 w 404"/>
                  <a:gd name="T53" fmla="*/ 37 h 252"/>
                  <a:gd name="T54" fmla="*/ 252 w 404"/>
                  <a:gd name="T55" fmla="*/ 14 h 252"/>
                  <a:gd name="T56" fmla="*/ 209 w 404"/>
                  <a:gd name="T57" fmla="*/ 3 h 252"/>
                  <a:gd name="T58" fmla="*/ 162 w 404"/>
                  <a:gd name="T59" fmla="*/ 1 h 252"/>
                  <a:gd name="T60" fmla="*/ 109 w 404"/>
                  <a:gd name="T61" fmla="*/ 8 h 252"/>
                  <a:gd name="T62" fmla="*/ 74 w 404"/>
                  <a:gd name="T63" fmla="*/ 24 h 252"/>
                  <a:gd name="T64" fmla="*/ 60 w 404"/>
                  <a:gd name="T65" fmla="*/ 53 h 252"/>
                  <a:gd name="T66" fmla="*/ 67 w 404"/>
                  <a:gd name="T67" fmla="*/ 81 h 252"/>
                  <a:gd name="T68" fmla="*/ 44 w 404"/>
                  <a:gd name="T69" fmla="*/ 92 h 252"/>
                  <a:gd name="T70" fmla="*/ 25 w 404"/>
                  <a:gd name="T71" fmla="*/ 104 h 252"/>
                  <a:gd name="T72" fmla="*/ 11 w 404"/>
                  <a:gd name="T73" fmla="*/ 120 h 252"/>
                  <a:gd name="T74" fmla="*/ 2 w 404"/>
                  <a:gd name="T75" fmla="*/ 147 h 252"/>
                  <a:gd name="T76" fmla="*/ 1 w 404"/>
                  <a:gd name="T77" fmla="*/ 188 h 2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04"/>
                  <a:gd name="T118" fmla="*/ 0 h 252"/>
                  <a:gd name="T119" fmla="*/ 404 w 404"/>
                  <a:gd name="T120" fmla="*/ 252 h 2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04" h="252">
                    <a:moveTo>
                      <a:pt x="5" y="208"/>
                    </a:moveTo>
                    <a:lnTo>
                      <a:pt x="10" y="224"/>
                    </a:lnTo>
                    <a:lnTo>
                      <a:pt x="17" y="237"/>
                    </a:lnTo>
                    <a:lnTo>
                      <a:pt x="29" y="246"/>
                    </a:lnTo>
                    <a:lnTo>
                      <a:pt x="42" y="251"/>
                    </a:lnTo>
                    <a:lnTo>
                      <a:pt x="40" y="229"/>
                    </a:lnTo>
                    <a:lnTo>
                      <a:pt x="43" y="208"/>
                    </a:lnTo>
                    <a:lnTo>
                      <a:pt x="47" y="188"/>
                    </a:lnTo>
                    <a:lnTo>
                      <a:pt x="54" y="168"/>
                    </a:lnTo>
                    <a:lnTo>
                      <a:pt x="65" y="146"/>
                    </a:lnTo>
                    <a:lnTo>
                      <a:pt x="83" y="116"/>
                    </a:lnTo>
                    <a:lnTo>
                      <a:pt x="104" y="89"/>
                    </a:lnTo>
                    <a:lnTo>
                      <a:pt x="113" y="83"/>
                    </a:lnTo>
                    <a:lnTo>
                      <a:pt x="128" y="94"/>
                    </a:lnTo>
                    <a:lnTo>
                      <a:pt x="147" y="103"/>
                    </a:lnTo>
                    <a:lnTo>
                      <a:pt x="167" y="108"/>
                    </a:lnTo>
                    <a:lnTo>
                      <a:pt x="180" y="110"/>
                    </a:lnTo>
                    <a:lnTo>
                      <a:pt x="193" y="111"/>
                    </a:lnTo>
                    <a:lnTo>
                      <a:pt x="206" y="109"/>
                    </a:lnTo>
                    <a:lnTo>
                      <a:pt x="219" y="105"/>
                    </a:lnTo>
                    <a:lnTo>
                      <a:pt x="239" y="98"/>
                    </a:lnTo>
                    <a:lnTo>
                      <a:pt x="254" y="89"/>
                    </a:lnTo>
                    <a:lnTo>
                      <a:pt x="270" y="81"/>
                    </a:lnTo>
                    <a:lnTo>
                      <a:pt x="279" y="81"/>
                    </a:lnTo>
                    <a:lnTo>
                      <a:pt x="284" y="80"/>
                    </a:lnTo>
                    <a:lnTo>
                      <a:pt x="296" y="76"/>
                    </a:lnTo>
                    <a:lnTo>
                      <a:pt x="300" y="83"/>
                    </a:lnTo>
                    <a:lnTo>
                      <a:pt x="310" y="96"/>
                    </a:lnTo>
                    <a:lnTo>
                      <a:pt x="322" y="105"/>
                    </a:lnTo>
                    <a:lnTo>
                      <a:pt x="337" y="118"/>
                    </a:lnTo>
                    <a:lnTo>
                      <a:pt x="346" y="130"/>
                    </a:lnTo>
                    <a:lnTo>
                      <a:pt x="352" y="148"/>
                    </a:lnTo>
                    <a:lnTo>
                      <a:pt x="350" y="167"/>
                    </a:lnTo>
                    <a:lnTo>
                      <a:pt x="355" y="184"/>
                    </a:lnTo>
                    <a:lnTo>
                      <a:pt x="363" y="197"/>
                    </a:lnTo>
                    <a:lnTo>
                      <a:pt x="368" y="211"/>
                    </a:lnTo>
                    <a:lnTo>
                      <a:pt x="370" y="220"/>
                    </a:lnTo>
                    <a:lnTo>
                      <a:pt x="367" y="234"/>
                    </a:lnTo>
                    <a:lnTo>
                      <a:pt x="380" y="233"/>
                    </a:lnTo>
                    <a:lnTo>
                      <a:pt x="385" y="225"/>
                    </a:lnTo>
                    <a:lnTo>
                      <a:pt x="391" y="212"/>
                    </a:lnTo>
                    <a:lnTo>
                      <a:pt x="394" y="194"/>
                    </a:lnTo>
                    <a:lnTo>
                      <a:pt x="398" y="173"/>
                    </a:lnTo>
                    <a:lnTo>
                      <a:pt x="403" y="144"/>
                    </a:lnTo>
                    <a:lnTo>
                      <a:pt x="398" y="121"/>
                    </a:lnTo>
                    <a:lnTo>
                      <a:pt x="390" y="97"/>
                    </a:lnTo>
                    <a:lnTo>
                      <a:pt x="380" y="78"/>
                    </a:lnTo>
                    <a:lnTo>
                      <a:pt x="369" y="61"/>
                    </a:lnTo>
                    <a:lnTo>
                      <a:pt x="352" y="51"/>
                    </a:lnTo>
                    <a:lnTo>
                      <a:pt x="338" y="46"/>
                    </a:lnTo>
                    <a:lnTo>
                      <a:pt x="324" y="43"/>
                    </a:lnTo>
                    <a:lnTo>
                      <a:pt x="313" y="46"/>
                    </a:lnTo>
                    <a:lnTo>
                      <a:pt x="299" y="50"/>
                    </a:lnTo>
                    <a:lnTo>
                      <a:pt x="288" y="37"/>
                    </a:lnTo>
                    <a:lnTo>
                      <a:pt x="273" y="26"/>
                    </a:lnTo>
                    <a:lnTo>
                      <a:pt x="252" y="14"/>
                    </a:lnTo>
                    <a:lnTo>
                      <a:pt x="234" y="8"/>
                    </a:lnTo>
                    <a:lnTo>
                      <a:pt x="209" y="3"/>
                    </a:lnTo>
                    <a:lnTo>
                      <a:pt x="188" y="0"/>
                    </a:lnTo>
                    <a:lnTo>
                      <a:pt x="162" y="1"/>
                    </a:lnTo>
                    <a:lnTo>
                      <a:pt x="136" y="3"/>
                    </a:lnTo>
                    <a:lnTo>
                      <a:pt x="109" y="8"/>
                    </a:lnTo>
                    <a:lnTo>
                      <a:pt x="89" y="13"/>
                    </a:lnTo>
                    <a:lnTo>
                      <a:pt x="74" y="24"/>
                    </a:lnTo>
                    <a:lnTo>
                      <a:pt x="64" y="38"/>
                    </a:lnTo>
                    <a:lnTo>
                      <a:pt x="60" y="53"/>
                    </a:lnTo>
                    <a:lnTo>
                      <a:pt x="62" y="66"/>
                    </a:lnTo>
                    <a:lnTo>
                      <a:pt x="67" y="81"/>
                    </a:lnTo>
                    <a:lnTo>
                      <a:pt x="55" y="84"/>
                    </a:lnTo>
                    <a:lnTo>
                      <a:pt x="44" y="92"/>
                    </a:lnTo>
                    <a:lnTo>
                      <a:pt x="33" y="98"/>
                    </a:lnTo>
                    <a:lnTo>
                      <a:pt x="25" y="104"/>
                    </a:lnTo>
                    <a:lnTo>
                      <a:pt x="17" y="110"/>
                    </a:lnTo>
                    <a:lnTo>
                      <a:pt x="11" y="120"/>
                    </a:lnTo>
                    <a:lnTo>
                      <a:pt x="5" y="131"/>
                    </a:lnTo>
                    <a:lnTo>
                      <a:pt x="2" y="147"/>
                    </a:lnTo>
                    <a:lnTo>
                      <a:pt x="0" y="173"/>
                    </a:lnTo>
                    <a:lnTo>
                      <a:pt x="1" y="188"/>
                    </a:lnTo>
                    <a:lnTo>
                      <a:pt x="5" y="208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95" name="Freeform 40"/>
              <p:cNvSpPr>
                <a:spLocks/>
              </p:cNvSpPr>
              <p:nvPr/>
            </p:nvSpPr>
            <p:spPr bwMode="auto">
              <a:xfrm>
                <a:off x="1823" y="1415"/>
                <a:ext cx="52" cy="112"/>
              </a:xfrm>
              <a:custGeom>
                <a:avLst/>
                <a:gdLst>
                  <a:gd name="T0" fmla="*/ 9 w 52"/>
                  <a:gd name="T1" fmla="*/ 63 h 112"/>
                  <a:gd name="T2" fmla="*/ 5 w 52"/>
                  <a:gd name="T3" fmla="*/ 70 h 112"/>
                  <a:gd name="T4" fmla="*/ 2 w 52"/>
                  <a:gd name="T5" fmla="*/ 77 h 112"/>
                  <a:gd name="T6" fmla="*/ 0 w 52"/>
                  <a:gd name="T7" fmla="*/ 84 h 112"/>
                  <a:gd name="T8" fmla="*/ 0 w 52"/>
                  <a:gd name="T9" fmla="*/ 92 h 112"/>
                  <a:gd name="T10" fmla="*/ 1 w 52"/>
                  <a:gd name="T11" fmla="*/ 98 h 112"/>
                  <a:gd name="T12" fmla="*/ 3 w 52"/>
                  <a:gd name="T13" fmla="*/ 105 h 112"/>
                  <a:gd name="T14" fmla="*/ 6 w 52"/>
                  <a:gd name="T15" fmla="*/ 111 h 112"/>
                  <a:gd name="T16" fmla="*/ 10 w 52"/>
                  <a:gd name="T17" fmla="*/ 106 h 112"/>
                  <a:gd name="T18" fmla="*/ 12 w 52"/>
                  <a:gd name="T19" fmla="*/ 99 h 112"/>
                  <a:gd name="T20" fmla="*/ 11 w 52"/>
                  <a:gd name="T21" fmla="*/ 93 h 112"/>
                  <a:gd name="T22" fmla="*/ 10 w 52"/>
                  <a:gd name="T23" fmla="*/ 86 h 112"/>
                  <a:gd name="T24" fmla="*/ 9 w 52"/>
                  <a:gd name="T25" fmla="*/ 80 h 112"/>
                  <a:gd name="T26" fmla="*/ 10 w 52"/>
                  <a:gd name="T27" fmla="*/ 74 h 112"/>
                  <a:gd name="T28" fmla="*/ 12 w 52"/>
                  <a:gd name="T29" fmla="*/ 67 h 112"/>
                  <a:gd name="T30" fmla="*/ 14 w 52"/>
                  <a:gd name="T31" fmla="*/ 60 h 112"/>
                  <a:gd name="T32" fmla="*/ 18 w 52"/>
                  <a:gd name="T33" fmla="*/ 57 h 112"/>
                  <a:gd name="T34" fmla="*/ 20 w 52"/>
                  <a:gd name="T35" fmla="*/ 63 h 112"/>
                  <a:gd name="T36" fmla="*/ 18 w 52"/>
                  <a:gd name="T37" fmla="*/ 71 h 112"/>
                  <a:gd name="T38" fmla="*/ 15 w 52"/>
                  <a:gd name="T39" fmla="*/ 75 h 112"/>
                  <a:gd name="T40" fmla="*/ 19 w 52"/>
                  <a:gd name="T41" fmla="*/ 77 h 112"/>
                  <a:gd name="T42" fmla="*/ 22 w 52"/>
                  <a:gd name="T43" fmla="*/ 76 h 112"/>
                  <a:gd name="T44" fmla="*/ 24 w 52"/>
                  <a:gd name="T45" fmla="*/ 72 h 112"/>
                  <a:gd name="T46" fmla="*/ 25 w 52"/>
                  <a:gd name="T47" fmla="*/ 69 h 112"/>
                  <a:gd name="T48" fmla="*/ 25 w 52"/>
                  <a:gd name="T49" fmla="*/ 65 h 112"/>
                  <a:gd name="T50" fmla="*/ 24 w 52"/>
                  <a:gd name="T51" fmla="*/ 60 h 112"/>
                  <a:gd name="T52" fmla="*/ 23 w 52"/>
                  <a:gd name="T53" fmla="*/ 57 h 112"/>
                  <a:gd name="T54" fmla="*/ 22 w 52"/>
                  <a:gd name="T55" fmla="*/ 54 h 112"/>
                  <a:gd name="T56" fmla="*/ 21 w 52"/>
                  <a:gd name="T57" fmla="*/ 48 h 112"/>
                  <a:gd name="T58" fmla="*/ 22 w 52"/>
                  <a:gd name="T59" fmla="*/ 43 h 112"/>
                  <a:gd name="T60" fmla="*/ 25 w 52"/>
                  <a:gd name="T61" fmla="*/ 41 h 112"/>
                  <a:gd name="T62" fmla="*/ 29 w 52"/>
                  <a:gd name="T63" fmla="*/ 40 h 112"/>
                  <a:gd name="T64" fmla="*/ 32 w 52"/>
                  <a:gd name="T65" fmla="*/ 40 h 112"/>
                  <a:gd name="T66" fmla="*/ 31 w 52"/>
                  <a:gd name="T67" fmla="*/ 35 h 112"/>
                  <a:gd name="T68" fmla="*/ 31 w 52"/>
                  <a:gd name="T69" fmla="*/ 32 h 112"/>
                  <a:gd name="T70" fmla="*/ 31 w 52"/>
                  <a:gd name="T71" fmla="*/ 27 h 112"/>
                  <a:gd name="T72" fmla="*/ 31 w 52"/>
                  <a:gd name="T73" fmla="*/ 24 h 112"/>
                  <a:gd name="T74" fmla="*/ 32 w 52"/>
                  <a:gd name="T75" fmla="*/ 20 h 112"/>
                  <a:gd name="T76" fmla="*/ 36 w 52"/>
                  <a:gd name="T77" fmla="*/ 15 h 112"/>
                  <a:gd name="T78" fmla="*/ 37 w 52"/>
                  <a:gd name="T79" fmla="*/ 12 h 112"/>
                  <a:gd name="T80" fmla="*/ 40 w 52"/>
                  <a:gd name="T81" fmla="*/ 8 h 112"/>
                  <a:gd name="T82" fmla="*/ 42 w 52"/>
                  <a:gd name="T83" fmla="*/ 5 h 112"/>
                  <a:gd name="T84" fmla="*/ 45 w 52"/>
                  <a:gd name="T85" fmla="*/ 3 h 112"/>
                  <a:gd name="T86" fmla="*/ 48 w 52"/>
                  <a:gd name="T87" fmla="*/ 1 h 112"/>
                  <a:gd name="T88" fmla="*/ 51 w 52"/>
                  <a:gd name="T89" fmla="*/ 0 h 1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"/>
                  <a:gd name="T136" fmla="*/ 0 h 112"/>
                  <a:gd name="T137" fmla="*/ 52 w 52"/>
                  <a:gd name="T138" fmla="*/ 112 h 1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" h="112">
                    <a:moveTo>
                      <a:pt x="9" y="63"/>
                    </a:moveTo>
                    <a:lnTo>
                      <a:pt x="5" y="70"/>
                    </a:lnTo>
                    <a:lnTo>
                      <a:pt x="2" y="77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1" y="98"/>
                    </a:lnTo>
                    <a:lnTo>
                      <a:pt x="3" y="105"/>
                    </a:lnTo>
                    <a:lnTo>
                      <a:pt x="6" y="111"/>
                    </a:lnTo>
                    <a:lnTo>
                      <a:pt x="10" y="106"/>
                    </a:lnTo>
                    <a:lnTo>
                      <a:pt x="12" y="99"/>
                    </a:lnTo>
                    <a:lnTo>
                      <a:pt x="11" y="93"/>
                    </a:lnTo>
                    <a:lnTo>
                      <a:pt x="10" y="86"/>
                    </a:lnTo>
                    <a:lnTo>
                      <a:pt x="9" y="80"/>
                    </a:lnTo>
                    <a:lnTo>
                      <a:pt x="10" y="74"/>
                    </a:lnTo>
                    <a:lnTo>
                      <a:pt x="12" y="67"/>
                    </a:lnTo>
                    <a:lnTo>
                      <a:pt x="14" y="60"/>
                    </a:lnTo>
                    <a:lnTo>
                      <a:pt x="18" y="57"/>
                    </a:lnTo>
                    <a:lnTo>
                      <a:pt x="20" y="63"/>
                    </a:lnTo>
                    <a:lnTo>
                      <a:pt x="18" y="71"/>
                    </a:lnTo>
                    <a:lnTo>
                      <a:pt x="15" y="75"/>
                    </a:lnTo>
                    <a:lnTo>
                      <a:pt x="19" y="77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5" y="69"/>
                    </a:lnTo>
                    <a:lnTo>
                      <a:pt x="25" y="65"/>
                    </a:lnTo>
                    <a:lnTo>
                      <a:pt x="24" y="60"/>
                    </a:lnTo>
                    <a:lnTo>
                      <a:pt x="23" y="57"/>
                    </a:lnTo>
                    <a:lnTo>
                      <a:pt x="22" y="54"/>
                    </a:lnTo>
                    <a:lnTo>
                      <a:pt x="21" y="48"/>
                    </a:lnTo>
                    <a:lnTo>
                      <a:pt x="22" y="43"/>
                    </a:lnTo>
                    <a:lnTo>
                      <a:pt x="25" y="41"/>
                    </a:lnTo>
                    <a:lnTo>
                      <a:pt x="29" y="40"/>
                    </a:lnTo>
                    <a:lnTo>
                      <a:pt x="32" y="40"/>
                    </a:lnTo>
                    <a:lnTo>
                      <a:pt x="31" y="35"/>
                    </a:lnTo>
                    <a:lnTo>
                      <a:pt x="31" y="32"/>
                    </a:lnTo>
                    <a:lnTo>
                      <a:pt x="31" y="27"/>
                    </a:lnTo>
                    <a:lnTo>
                      <a:pt x="31" y="24"/>
                    </a:lnTo>
                    <a:lnTo>
                      <a:pt x="32" y="20"/>
                    </a:lnTo>
                    <a:lnTo>
                      <a:pt x="36" y="15"/>
                    </a:lnTo>
                    <a:lnTo>
                      <a:pt x="37" y="12"/>
                    </a:lnTo>
                    <a:lnTo>
                      <a:pt x="40" y="8"/>
                    </a:lnTo>
                    <a:lnTo>
                      <a:pt x="42" y="5"/>
                    </a:lnTo>
                    <a:lnTo>
                      <a:pt x="45" y="3"/>
                    </a:lnTo>
                    <a:lnTo>
                      <a:pt x="48" y="1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96" name="Freeform 41"/>
              <p:cNvSpPr>
                <a:spLocks/>
              </p:cNvSpPr>
              <p:nvPr/>
            </p:nvSpPr>
            <p:spPr bwMode="auto">
              <a:xfrm>
                <a:off x="1874" y="1350"/>
                <a:ext cx="206" cy="65"/>
              </a:xfrm>
              <a:custGeom>
                <a:avLst/>
                <a:gdLst>
                  <a:gd name="T0" fmla="*/ 198 w 206"/>
                  <a:gd name="T1" fmla="*/ 27 h 65"/>
                  <a:gd name="T2" fmla="*/ 185 w 206"/>
                  <a:gd name="T3" fmla="*/ 29 h 65"/>
                  <a:gd name="T4" fmla="*/ 172 w 206"/>
                  <a:gd name="T5" fmla="*/ 35 h 65"/>
                  <a:gd name="T6" fmla="*/ 162 w 206"/>
                  <a:gd name="T7" fmla="*/ 45 h 65"/>
                  <a:gd name="T8" fmla="*/ 155 w 206"/>
                  <a:gd name="T9" fmla="*/ 52 h 65"/>
                  <a:gd name="T10" fmla="*/ 144 w 206"/>
                  <a:gd name="T11" fmla="*/ 57 h 65"/>
                  <a:gd name="T12" fmla="*/ 132 w 206"/>
                  <a:gd name="T13" fmla="*/ 61 h 65"/>
                  <a:gd name="T14" fmla="*/ 118 w 206"/>
                  <a:gd name="T15" fmla="*/ 64 h 65"/>
                  <a:gd name="T16" fmla="*/ 101 w 206"/>
                  <a:gd name="T17" fmla="*/ 64 h 65"/>
                  <a:gd name="T18" fmla="*/ 85 w 206"/>
                  <a:gd name="T19" fmla="*/ 61 h 65"/>
                  <a:gd name="T20" fmla="*/ 73 w 206"/>
                  <a:gd name="T21" fmla="*/ 58 h 65"/>
                  <a:gd name="T22" fmla="*/ 61 w 206"/>
                  <a:gd name="T23" fmla="*/ 53 h 65"/>
                  <a:gd name="T24" fmla="*/ 50 w 206"/>
                  <a:gd name="T25" fmla="*/ 47 h 65"/>
                  <a:gd name="T26" fmla="*/ 44 w 206"/>
                  <a:gd name="T27" fmla="*/ 37 h 65"/>
                  <a:gd name="T28" fmla="*/ 49 w 206"/>
                  <a:gd name="T29" fmla="*/ 40 h 65"/>
                  <a:gd name="T30" fmla="*/ 61 w 206"/>
                  <a:gd name="T31" fmla="*/ 45 h 65"/>
                  <a:gd name="T32" fmla="*/ 75 w 206"/>
                  <a:gd name="T33" fmla="*/ 46 h 65"/>
                  <a:gd name="T34" fmla="*/ 91 w 206"/>
                  <a:gd name="T35" fmla="*/ 46 h 65"/>
                  <a:gd name="T36" fmla="*/ 112 w 206"/>
                  <a:gd name="T37" fmla="*/ 43 h 65"/>
                  <a:gd name="T38" fmla="*/ 131 w 206"/>
                  <a:gd name="T39" fmla="*/ 40 h 65"/>
                  <a:gd name="T40" fmla="*/ 146 w 206"/>
                  <a:gd name="T41" fmla="*/ 35 h 65"/>
                  <a:gd name="T42" fmla="*/ 158 w 206"/>
                  <a:gd name="T43" fmla="*/ 28 h 65"/>
                  <a:gd name="T44" fmla="*/ 154 w 206"/>
                  <a:gd name="T45" fmla="*/ 24 h 65"/>
                  <a:gd name="T46" fmla="*/ 137 w 206"/>
                  <a:gd name="T47" fmla="*/ 28 h 65"/>
                  <a:gd name="T48" fmla="*/ 121 w 206"/>
                  <a:gd name="T49" fmla="*/ 31 h 65"/>
                  <a:gd name="T50" fmla="*/ 107 w 206"/>
                  <a:gd name="T51" fmla="*/ 34 h 65"/>
                  <a:gd name="T52" fmla="*/ 92 w 206"/>
                  <a:gd name="T53" fmla="*/ 31 h 65"/>
                  <a:gd name="T54" fmla="*/ 79 w 206"/>
                  <a:gd name="T55" fmla="*/ 20 h 65"/>
                  <a:gd name="T56" fmla="*/ 63 w 206"/>
                  <a:gd name="T57" fmla="*/ 16 h 65"/>
                  <a:gd name="T58" fmla="*/ 47 w 206"/>
                  <a:gd name="T59" fmla="*/ 15 h 65"/>
                  <a:gd name="T60" fmla="*/ 31 w 206"/>
                  <a:gd name="T61" fmla="*/ 5 h 65"/>
                  <a:gd name="T62" fmla="*/ 11 w 206"/>
                  <a:gd name="T63" fmla="*/ 0 h 65"/>
                  <a:gd name="T64" fmla="*/ 0 w 206"/>
                  <a:gd name="T65" fmla="*/ 3 h 65"/>
                  <a:gd name="T66" fmla="*/ 5 w 206"/>
                  <a:gd name="T67" fmla="*/ 15 h 65"/>
                  <a:gd name="T68" fmla="*/ 20 w 206"/>
                  <a:gd name="T69" fmla="*/ 22 h 65"/>
                  <a:gd name="T70" fmla="*/ 40 w 206"/>
                  <a:gd name="T71" fmla="*/ 23 h 65"/>
                  <a:gd name="T72" fmla="*/ 47 w 206"/>
                  <a:gd name="T73" fmla="*/ 27 h 65"/>
                  <a:gd name="T74" fmla="*/ 52 w 206"/>
                  <a:gd name="T75" fmla="*/ 35 h 65"/>
                  <a:gd name="T76" fmla="*/ 65 w 206"/>
                  <a:gd name="T77" fmla="*/ 38 h 65"/>
                  <a:gd name="T78" fmla="*/ 78 w 206"/>
                  <a:gd name="T79" fmla="*/ 35 h 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6"/>
                  <a:gd name="T121" fmla="*/ 0 h 65"/>
                  <a:gd name="T122" fmla="*/ 206 w 206"/>
                  <a:gd name="T123" fmla="*/ 65 h 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6" h="65">
                    <a:moveTo>
                      <a:pt x="205" y="28"/>
                    </a:moveTo>
                    <a:lnTo>
                      <a:pt x="198" y="27"/>
                    </a:lnTo>
                    <a:lnTo>
                      <a:pt x="192" y="27"/>
                    </a:lnTo>
                    <a:lnTo>
                      <a:pt x="185" y="29"/>
                    </a:lnTo>
                    <a:lnTo>
                      <a:pt x="179" y="32"/>
                    </a:lnTo>
                    <a:lnTo>
                      <a:pt x="172" y="35"/>
                    </a:lnTo>
                    <a:lnTo>
                      <a:pt x="166" y="39"/>
                    </a:lnTo>
                    <a:lnTo>
                      <a:pt x="162" y="45"/>
                    </a:lnTo>
                    <a:lnTo>
                      <a:pt x="159" y="48"/>
                    </a:lnTo>
                    <a:lnTo>
                      <a:pt x="155" y="52"/>
                    </a:lnTo>
                    <a:lnTo>
                      <a:pt x="150" y="54"/>
                    </a:lnTo>
                    <a:lnTo>
                      <a:pt x="144" y="57"/>
                    </a:lnTo>
                    <a:lnTo>
                      <a:pt x="138" y="59"/>
                    </a:lnTo>
                    <a:lnTo>
                      <a:pt x="132" y="61"/>
                    </a:lnTo>
                    <a:lnTo>
                      <a:pt x="126" y="62"/>
                    </a:lnTo>
                    <a:lnTo>
                      <a:pt x="118" y="64"/>
                    </a:lnTo>
                    <a:lnTo>
                      <a:pt x="108" y="64"/>
                    </a:lnTo>
                    <a:lnTo>
                      <a:pt x="101" y="64"/>
                    </a:lnTo>
                    <a:lnTo>
                      <a:pt x="92" y="62"/>
                    </a:lnTo>
                    <a:lnTo>
                      <a:pt x="85" y="61"/>
                    </a:lnTo>
                    <a:lnTo>
                      <a:pt x="79" y="60"/>
                    </a:lnTo>
                    <a:lnTo>
                      <a:pt x="73" y="58"/>
                    </a:lnTo>
                    <a:lnTo>
                      <a:pt x="68" y="57"/>
                    </a:lnTo>
                    <a:lnTo>
                      <a:pt x="61" y="53"/>
                    </a:lnTo>
                    <a:lnTo>
                      <a:pt x="56" y="50"/>
                    </a:lnTo>
                    <a:lnTo>
                      <a:pt x="50" y="47"/>
                    </a:lnTo>
                    <a:lnTo>
                      <a:pt x="46" y="43"/>
                    </a:lnTo>
                    <a:lnTo>
                      <a:pt x="44" y="37"/>
                    </a:lnTo>
                    <a:lnTo>
                      <a:pt x="42" y="32"/>
                    </a:lnTo>
                    <a:lnTo>
                      <a:pt x="49" y="40"/>
                    </a:lnTo>
                    <a:lnTo>
                      <a:pt x="56" y="43"/>
                    </a:lnTo>
                    <a:lnTo>
                      <a:pt x="61" y="45"/>
                    </a:lnTo>
                    <a:lnTo>
                      <a:pt x="66" y="46"/>
                    </a:lnTo>
                    <a:lnTo>
                      <a:pt x="75" y="46"/>
                    </a:lnTo>
                    <a:lnTo>
                      <a:pt x="83" y="47"/>
                    </a:lnTo>
                    <a:lnTo>
                      <a:pt x="91" y="46"/>
                    </a:lnTo>
                    <a:lnTo>
                      <a:pt x="99" y="45"/>
                    </a:lnTo>
                    <a:lnTo>
                      <a:pt x="112" y="43"/>
                    </a:lnTo>
                    <a:lnTo>
                      <a:pt x="121" y="41"/>
                    </a:lnTo>
                    <a:lnTo>
                      <a:pt x="131" y="40"/>
                    </a:lnTo>
                    <a:lnTo>
                      <a:pt x="137" y="38"/>
                    </a:lnTo>
                    <a:lnTo>
                      <a:pt x="146" y="35"/>
                    </a:lnTo>
                    <a:lnTo>
                      <a:pt x="152" y="33"/>
                    </a:lnTo>
                    <a:lnTo>
                      <a:pt x="158" y="28"/>
                    </a:lnTo>
                    <a:lnTo>
                      <a:pt x="160" y="25"/>
                    </a:lnTo>
                    <a:lnTo>
                      <a:pt x="154" y="24"/>
                    </a:lnTo>
                    <a:lnTo>
                      <a:pt x="147" y="25"/>
                    </a:lnTo>
                    <a:lnTo>
                      <a:pt x="137" y="28"/>
                    </a:lnTo>
                    <a:lnTo>
                      <a:pt x="128" y="29"/>
                    </a:lnTo>
                    <a:lnTo>
                      <a:pt x="121" y="31"/>
                    </a:lnTo>
                    <a:lnTo>
                      <a:pt x="116" y="33"/>
                    </a:lnTo>
                    <a:lnTo>
                      <a:pt x="107" y="34"/>
                    </a:lnTo>
                    <a:lnTo>
                      <a:pt x="101" y="33"/>
                    </a:lnTo>
                    <a:lnTo>
                      <a:pt x="92" y="31"/>
                    </a:lnTo>
                    <a:lnTo>
                      <a:pt x="85" y="26"/>
                    </a:lnTo>
                    <a:lnTo>
                      <a:pt x="79" y="20"/>
                    </a:lnTo>
                    <a:lnTo>
                      <a:pt x="72" y="17"/>
                    </a:lnTo>
                    <a:lnTo>
                      <a:pt x="63" y="16"/>
                    </a:lnTo>
                    <a:lnTo>
                      <a:pt x="56" y="17"/>
                    </a:lnTo>
                    <a:lnTo>
                      <a:pt x="47" y="15"/>
                    </a:lnTo>
                    <a:lnTo>
                      <a:pt x="39" y="10"/>
                    </a:lnTo>
                    <a:lnTo>
                      <a:pt x="31" y="5"/>
                    </a:lnTo>
                    <a:lnTo>
                      <a:pt x="24" y="1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3"/>
                    </a:lnTo>
                    <a:lnTo>
                      <a:pt x="1" y="9"/>
                    </a:lnTo>
                    <a:lnTo>
                      <a:pt x="5" y="15"/>
                    </a:lnTo>
                    <a:lnTo>
                      <a:pt x="10" y="18"/>
                    </a:lnTo>
                    <a:lnTo>
                      <a:pt x="20" y="22"/>
                    </a:lnTo>
                    <a:lnTo>
                      <a:pt x="30" y="23"/>
                    </a:lnTo>
                    <a:lnTo>
                      <a:pt x="40" y="23"/>
                    </a:lnTo>
                    <a:lnTo>
                      <a:pt x="46" y="22"/>
                    </a:lnTo>
                    <a:lnTo>
                      <a:pt x="47" y="27"/>
                    </a:lnTo>
                    <a:lnTo>
                      <a:pt x="50" y="31"/>
                    </a:lnTo>
                    <a:lnTo>
                      <a:pt x="52" y="35"/>
                    </a:lnTo>
                    <a:lnTo>
                      <a:pt x="59" y="37"/>
                    </a:lnTo>
                    <a:lnTo>
                      <a:pt x="65" y="38"/>
                    </a:lnTo>
                    <a:lnTo>
                      <a:pt x="72" y="36"/>
                    </a:lnTo>
                    <a:lnTo>
                      <a:pt x="78" y="35"/>
                    </a:lnTo>
                    <a:lnTo>
                      <a:pt x="84" y="3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97" name="Freeform 42"/>
              <p:cNvSpPr>
                <a:spLocks/>
              </p:cNvSpPr>
              <p:nvPr/>
            </p:nvSpPr>
            <p:spPr bwMode="auto">
              <a:xfrm>
                <a:off x="2094" y="1382"/>
                <a:ext cx="70" cy="117"/>
              </a:xfrm>
              <a:custGeom>
                <a:avLst/>
                <a:gdLst>
                  <a:gd name="T0" fmla="*/ 15 w 70"/>
                  <a:gd name="T1" fmla="*/ 1 h 117"/>
                  <a:gd name="T2" fmla="*/ 23 w 70"/>
                  <a:gd name="T3" fmla="*/ 5 h 117"/>
                  <a:gd name="T4" fmla="*/ 31 w 70"/>
                  <a:gd name="T5" fmla="*/ 10 h 117"/>
                  <a:gd name="T6" fmla="*/ 41 w 70"/>
                  <a:gd name="T7" fmla="*/ 17 h 117"/>
                  <a:gd name="T8" fmla="*/ 46 w 70"/>
                  <a:gd name="T9" fmla="*/ 21 h 117"/>
                  <a:gd name="T10" fmla="*/ 52 w 70"/>
                  <a:gd name="T11" fmla="*/ 26 h 117"/>
                  <a:gd name="T12" fmla="*/ 54 w 70"/>
                  <a:gd name="T13" fmla="*/ 30 h 117"/>
                  <a:gd name="T14" fmla="*/ 57 w 70"/>
                  <a:gd name="T15" fmla="*/ 35 h 117"/>
                  <a:gd name="T16" fmla="*/ 57 w 70"/>
                  <a:gd name="T17" fmla="*/ 43 h 117"/>
                  <a:gd name="T18" fmla="*/ 56 w 70"/>
                  <a:gd name="T19" fmla="*/ 51 h 117"/>
                  <a:gd name="T20" fmla="*/ 57 w 70"/>
                  <a:gd name="T21" fmla="*/ 57 h 117"/>
                  <a:gd name="T22" fmla="*/ 60 w 70"/>
                  <a:gd name="T23" fmla="*/ 67 h 117"/>
                  <a:gd name="T24" fmla="*/ 63 w 70"/>
                  <a:gd name="T25" fmla="*/ 75 h 117"/>
                  <a:gd name="T26" fmla="*/ 69 w 70"/>
                  <a:gd name="T27" fmla="*/ 80 h 117"/>
                  <a:gd name="T28" fmla="*/ 64 w 70"/>
                  <a:gd name="T29" fmla="*/ 90 h 117"/>
                  <a:gd name="T30" fmla="*/ 61 w 70"/>
                  <a:gd name="T31" fmla="*/ 100 h 117"/>
                  <a:gd name="T32" fmla="*/ 59 w 70"/>
                  <a:gd name="T33" fmla="*/ 107 h 117"/>
                  <a:gd name="T34" fmla="*/ 58 w 70"/>
                  <a:gd name="T35" fmla="*/ 116 h 117"/>
                  <a:gd name="T36" fmla="*/ 56 w 70"/>
                  <a:gd name="T37" fmla="*/ 110 h 117"/>
                  <a:gd name="T38" fmla="*/ 54 w 70"/>
                  <a:gd name="T39" fmla="*/ 105 h 117"/>
                  <a:gd name="T40" fmla="*/ 53 w 70"/>
                  <a:gd name="T41" fmla="*/ 99 h 117"/>
                  <a:gd name="T42" fmla="*/ 54 w 70"/>
                  <a:gd name="T43" fmla="*/ 91 h 117"/>
                  <a:gd name="T44" fmla="*/ 54 w 70"/>
                  <a:gd name="T45" fmla="*/ 84 h 117"/>
                  <a:gd name="T46" fmla="*/ 56 w 70"/>
                  <a:gd name="T47" fmla="*/ 76 h 117"/>
                  <a:gd name="T48" fmla="*/ 56 w 70"/>
                  <a:gd name="T49" fmla="*/ 68 h 117"/>
                  <a:gd name="T50" fmla="*/ 54 w 70"/>
                  <a:gd name="T51" fmla="*/ 61 h 117"/>
                  <a:gd name="T52" fmla="*/ 52 w 70"/>
                  <a:gd name="T53" fmla="*/ 56 h 117"/>
                  <a:gd name="T54" fmla="*/ 48 w 70"/>
                  <a:gd name="T55" fmla="*/ 49 h 117"/>
                  <a:gd name="T56" fmla="*/ 45 w 70"/>
                  <a:gd name="T57" fmla="*/ 42 h 117"/>
                  <a:gd name="T58" fmla="*/ 42 w 70"/>
                  <a:gd name="T59" fmla="*/ 39 h 117"/>
                  <a:gd name="T60" fmla="*/ 42 w 70"/>
                  <a:gd name="T61" fmla="*/ 44 h 117"/>
                  <a:gd name="T62" fmla="*/ 44 w 70"/>
                  <a:gd name="T63" fmla="*/ 51 h 117"/>
                  <a:gd name="T64" fmla="*/ 37 w 70"/>
                  <a:gd name="T65" fmla="*/ 43 h 117"/>
                  <a:gd name="T66" fmla="*/ 33 w 70"/>
                  <a:gd name="T67" fmla="*/ 39 h 117"/>
                  <a:gd name="T68" fmla="*/ 30 w 70"/>
                  <a:gd name="T69" fmla="*/ 35 h 117"/>
                  <a:gd name="T70" fmla="*/ 24 w 70"/>
                  <a:gd name="T71" fmla="*/ 31 h 117"/>
                  <a:gd name="T72" fmla="*/ 16 w 70"/>
                  <a:gd name="T73" fmla="*/ 26 h 117"/>
                  <a:gd name="T74" fmla="*/ 11 w 70"/>
                  <a:gd name="T75" fmla="*/ 20 h 117"/>
                  <a:gd name="T76" fmla="*/ 6 w 70"/>
                  <a:gd name="T77" fmla="*/ 14 h 117"/>
                  <a:gd name="T78" fmla="*/ 2 w 70"/>
                  <a:gd name="T79" fmla="*/ 8 h 117"/>
                  <a:gd name="T80" fmla="*/ 0 w 70"/>
                  <a:gd name="T81" fmla="*/ 3 h 117"/>
                  <a:gd name="T82" fmla="*/ 5 w 70"/>
                  <a:gd name="T83" fmla="*/ 1 h 117"/>
                  <a:gd name="T84" fmla="*/ 10 w 70"/>
                  <a:gd name="T85" fmla="*/ 0 h 117"/>
                  <a:gd name="T86" fmla="*/ 15 w 70"/>
                  <a:gd name="T87" fmla="*/ 1 h 1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0"/>
                  <a:gd name="T133" fmla="*/ 0 h 117"/>
                  <a:gd name="T134" fmla="*/ 70 w 70"/>
                  <a:gd name="T135" fmla="*/ 117 h 11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0" h="117">
                    <a:moveTo>
                      <a:pt x="15" y="1"/>
                    </a:moveTo>
                    <a:lnTo>
                      <a:pt x="23" y="5"/>
                    </a:lnTo>
                    <a:lnTo>
                      <a:pt x="31" y="10"/>
                    </a:lnTo>
                    <a:lnTo>
                      <a:pt x="41" y="17"/>
                    </a:lnTo>
                    <a:lnTo>
                      <a:pt x="46" y="21"/>
                    </a:lnTo>
                    <a:lnTo>
                      <a:pt x="52" y="26"/>
                    </a:lnTo>
                    <a:lnTo>
                      <a:pt x="54" y="30"/>
                    </a:lnTo>
                    <a:lnTo>
                      <a:pt x="57" y="35"/>
                    </a:lnTo>
                    <a:lnTo>
                      <a:pt x="57" y="43"/>
                    </a:lnTo>
                    <a:lnTo>
                      <a:pt x="56" y="51"/>
                    </a:lnTo>
                    <a:lnTo>
                      <a:pt x="57" y="57"/>
                    </a:lnTo>
                    <a:lnTo>
                      <a:pt x="60" y="67"/>
                    </a:lnTo>
                    <a:lnTo>
                      <a:pt x="63" y="75"/>
                    </a:lnTo>
                    <a:lnTo>
                      <a:pt x="69" y="80"/>
                    </a:lnTo>
                    <a:lnTo>
                      <a:pt x="64" y="90"/>
                    </a:lnTo>
                    <a:lnTo>
                      <a:pt x="61" y="100"/>
                    </a:lnTo>
                    <a:lnTo>
                      <a:pt x="59" y="107"/>
                    </a:lnTo>
                    <a:lnTo>
                      <a:pt x="58" y="116"/>
                    </a:lnTo>
                    <a:lnTo>
                      <a:pt x="56" y="110"/>
                    </a:lnTo>
                    <a:lnTo>
                      <a:pt x="54" y="105"/>
                    </a:lnTo>
                    <a:lnTo>
                      <a:pt x="53" y="99"/>
                    </a:lnTo>
                    <a:lnTo>
                      <a:pt x="54" y="91"/>
                    </a:lnTo>
                    <a:lnTo>
                      <a:pt x="54" y="84"/>
                    </a:lnTo>
                    <a:lnTo>
                      <a:pt x="56" y="76"/>
                    </a:lnTo>
                    <a:lnTo>
                      <a:pt x="56" y="68"/>
                    </a:lnTo>
                    <a:lnTo>
                      <a:pt x="54" y="61"/>
                    </a:lnTo>
                    <a:lnTo>
                      <a:pt x="52" y="56"/>
                    </a:lnTo>
                    <a:lnTo>
                      <a:pt x="48" y="49"/>
                    </a:lnTo>
                    <a:lnTo>
                      <a:pt x="45" y="42"/>
                    </a:lnTo>
                    <a:lnTo>
                      <a:pt x="42" y="39"/>
                    </a:lnTo>
                    <a:lnTo>
                      <a:pt x="42" y="44"/>
                    </a:lnTo>
                    <a:lnTo>
                      <a:pt x="44" y="51"/>
                    </a:lnTo>
                    <a:lnTo>
                      <a:pt x="37" y="43"/>
                    </a:lnTo>
                    <a:lnTo>
                      <a:pt x="33" y="39"/>
                    </a:lnTo>
                    <a:lnTo>
                      <a:pt x="30" y="35"/>
                    </a:lnTo>
                    <a:lnTo>
                      <a:pt x="24" y="31"/>
                    </a:lnTo>
                    <a:lnTo>
                      <a:pt x="16" y="26"/>
                    </a:lnTo>
                    <a:lnTo>
                      <a:pt x="11" y="20"/>
                    </a:lnTo>
                    <a:lnTo>
                      <a:pt x="6" y="14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98" name="Freeform 43"/>
              <p:cNvSpPr>
                <a:spLocks/>
              </p:cNvSpPr>
              <p:nvPr/>
            </p:nvSpPr>
            <p:spPr bwMode="auto">
              <a:xfrm>
                <a:off x="2066" y="1327"/>
                <a:ext cx="79" cy="41"/>
              </a:xfrm>
              <a:custGeom>
                <a:avLst/>
                <a:gdLst>
                  <a:gd name="T0" fmla="*/ 0 w 79"/>
                  <a:gd name="T1" fmla="*/ 6 h 41"/>
                  <a:gd name="T2" fmla="*/ 10 w 79"/>
                  <a:gd name="T3" fmla="*/ 5 h 41"/>
                  <a:gd name="T4" fmla="*/ 17 w 79"/>
                  <a:gd name="T5" fmla="*/ 7 h 41"/>
                  <a:gd name="T6" fmla="*/ 22 w 79"/>
                  <a:gd name="T7" fmla="*/ 10 h 41"/>
                  <a:gd name="T8" fmla="*/ 26 w 79"/>
                  <a:gd name="T9" fmla="*/ 17 h 41"/>
                  <a:gd name="T10" fmla="*/ 27 w 79"/>
                  <a:gd name="T11" fmla="*/ 23 h 41"/>
                  <a:gd name="T12" fmla="*/ 28 w 79"/>
                  <a:gd name="T13" fmla="*/ 28 h 41"/>
                  <a:gd name="T14" fmla="*/ 29 w 79"/>
                  <a:gd name="T15" fmla="*/ 32 h 41"/>
                  <a:gd name="T16" fmla="*/ 29 w 79"/>
                  <a:gd name="T17" fmla="*/ 35 h 41"/>
                  <a:gd name="T18" fmla="*/ 31 w 79"/>
                  <a:gd name="T19" fmla="*/ 30 h 41"/>
                  <a:gd name="T20" fmla="*/ 32 w 79"/>
                  <a:gd name="T21" fmla="*/ 23 h 41"/>
                  <a:gd name="T22" fmla="*/ 32 w 79"/>
                  <a:gd name="T23" fmla="*/ 17 h 41"/>
                  <a:gd name="T24" fmla="*/ 30 w 79"/>
                  <a:gd name="T25" fmla="*/ 10 h 41"/>
                  <a:gd name="T26" fmla="*/ 26 w 79"/>
                  <a:gd name="T27" fmla="*/ 4 h 41"/>
                  <a:gd name="T28" fmla="*/ 22 w 79"/>
                  <a:gd name="T29" fmla="*/ 0 h 41"/>
                  <a:gd name="T30" fmla="*/ 29 w 79"/>
                  <a:gd name="T31" fmla="*/ 3 h 41"/>
                  <a:gd name="T32" fmla="*/ 34 w 79"/>
                  <a:gd name="T33" fmla="*/ 10 h 41"/>
                  <a:gd name="T34" fmla="*/ 36 w 79"/>
                  <a:gd name="T35" fmla="*/ 16 h 41"/>
                  <a:gd name="T36" fmla="*/ 37 w 79"/>
                  <a:gd name="T37" fmla="*/ 22 h 41"/>
                  <a:gd name="T38" fmla="*/ 36 w 79"/>
                  <a:gd name="T39" fmla="*/ 28 h 41"/>
                  <a:gd name="T40" fmla="*/ 36 w 79"/>
                  <a:gd name="T41" fmla="*/ 30 h 41"/>
                  <a:gd name="T42" fmla="*/ 39 w 79"/>
                  <a:gd name="T43" fmla="*/ 25 h 41"/>
                  <a:gd name="T44" fmla="*/ 43 w 79"/>
                  <a:gd name="T45" fmla="*/ 20 h 41"/>
                  <a:gd name="T46" fmla="*/ 49 w 79"/>
                  <a:gd name="T47" fmla="*/ 14 h 41"/>
                  <a:gd name="T48" fmla="*/ 56 w 79"/>
                  <a:gd name="T49" fmla="*/ 11 h 41"/>
                  <a:gd name="T50" fmla="*/ 65 w 79"/>
                  <a:gd name="T51" fmla="*/ 10 h 41"/>
                  <a:gd name="T52" fmla="*/ 70 w 79"/>
                  <a:gd name="T53" fmla="*/ 11 h 41"/>
                  <a:gd name="T54" fmla="*/ 74 w 79"/>
                  <a:gd name="T55" fmla="*/ 12 h 41"/>
                  <a:gd name="T56" fmla="*/ 78 w 79"/>
                  <a:gd name="T57" fmla="*/ 13 h 41"/>
                  <a:gd name="T58" fmla="*/ 73 w 79"/>
                  <a:gd name="T59" fmla="*/ 14 h 41"/>
                  <a:gd name="T60" fmla="*/ 69 w 79"/>
                  <a:gd name="T61" fmla="*/ 15 h 41"/>
                  <a:gd name="T62" fmla="*/ 65 w 79"/>
                  <a:gd name="T63" fmla="*/ 15 h 41"/>
                  <a:gd name="T64" fmla="*/ 57 w 79"/>
                  <a:gd name="T65" fmla="*/ 17 h 41"/>
                  <a:gd name="T66" fmla="*/ 53 w 79"/>
                  <a:gd name="T67" fmla="*/ 21 h 41"/>
                  <a:gd name="T68" fmla="*/ 49 w 79"/>
                  <a:gd name="T69" fmla="*/ 25 h 41"/>
                  <a:gd name="T70" fmla="*/ 47 w 79"/>
                  <a:gd name="T71" fmla="*/ 28 h 41"/>
                  <a:gd name="T72" fmla="*/ 45 w 79"/>
                  <a:gd name="T73" fmla="*/ 33 h 41"/>
                  <a:gd name="T74" fmla="*/ 44 w 79"/>
                  <a:gd name="T75" fmla="*/ 40 h 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9"/>
                  <a:gd name="T115" fmla="*/ 0 h 41"/>
                  <a:gd name="T116" fmla="*/ 79 w 79"/>
                  <a:gd name="T117" fmla="*/ 41 h 4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9" h="41">
                    <a:moveTo>
                      <a:pt x="0" y="6"/>
                    </a:moveTo>
                    <a:lnTo>
                      <a:pt x="10" y="5"/>
                    </a:lnTo>
                    <a:lnTo>
                      <a:pt x="17" y="7"/>
                    </a:lnTo>
                    <a:lnTo>
                      <a:pt x="22" y="10"/>
                    </a:lnTo>
                    <a:lnTo>
                      <a:pt x="26" y="17"/>
                    </a:lnTo>
                    <a:lnTo>
                      <a:pt x="27" y="23"/>
                    </a:lnTo>
                    <a:lnTo>
                      <a:pt x="28" y="28"/>
                    </a:lnTo>
                    <a:lnTo>
                      <a:pt x="29" y="32"/>
                    </a:lnTo>
                    <a:lnTo>
                      <a:pt x="29" y="35"/>
                    </a:lnTo>
                    <a:lnTo>
                      <a:pt x="31" y="30"/>
                    </a:lnTo>
                    <a:lnTo>
                      <a:pt x="32" y="23"/>
                    </a:lnTo>
                    <a:lnTo>
                      <a:pt x="32" y="17"/>
                    </a:lnTo>
                    <a:lnTo>
                      <a:pt x="30" y="10"/>
                    </a:lnTo>
                    <a:lnTo>
                      <a:pt x="26" y="4"/>
                    </a:lnTo>
                    <a:lnTo>
                      <a:pt x="22" y="0"/>
                    </a:lnTo>
                    <a:lnTo>
                      <a:pt x="29" y="3"/>
                    </a:lnTo>
                    <a:lnTo>
                      <a:pt x="34" y="10"/>
                    </a:lnTo>
                    <a:lnTo>
                      <a:pt x="36" y="16"/>
                    </a:lnTo>
                    <a:lnTo>
                      <a:pt x="37" y="22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9" y="25"/>
                    </a:lnTo>
                    <a:lnTo>
                      <a:pt x="43" y="20"/>
                    </a:lnTo>
                    <a:lnTo>
                      <a:pt x="49" y="14"/>
                    </a:lnTo>
                    <a:lnTo>
                      <a:pt x="56" y="11"/>
                    </a:lnTo>
                    <a:lnTo>
                      <a:pt x="65" y="10"/>
                    </a:lnTo>
                    <a:lnTo>
                      <a:pt x="70" y="11"/>
                    </a:lnTo>
                    <a:lnTo>
                      <a:pt x="74" y="12"/>
                    </a:lnTo>
                    <a:lnTo>
                      <a:pt x="78" y="13"/>
                    </a:lnTo>
                    <a:lnTo>
                      <a:pt x="73" y="14"/>
                    </a:lnTo>
                    <a:lnTo>
                      <a:pt x="69" y="15"/>
                    </a:lnTo>
                    <a:lnTo>
                      <a:pt x="65" y="15"/>
                    </a:lnTo>
                    <a:lnTo>
                      <a:pt x="57" y="17"/>
                    </a:lnTo>
                    <a:lnTo>
                      <a:pt x="53" y="21"/>
                    </a:lnTo>
                    <a:lnTo>
                      <a:pt x="49" y="25"/>
                    </a:lnTo>
                    <a:lnTo>
                      <a:pt x="47" y="28"/>
                    </a:lnTo>
                    <a:lnTo>
                      <a:pt x="45" y="33"/>
                    </a:lnTo>
                    <a:lnTo>
                      <a:pt x="44" y="4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99" name="Freeform 44"/>
              <p:cNvSpPr>
                <a:spLocks/>
              </p:cNvSpPr>
              <p:nvPr/>
            </p:nvSpPr>
            <p:spPr bwMode="auto">
              <a:xfrm>
                <a:off x="1914" y="1428"/>
                <a:ext cx="62" cy="25"/>
              </a:xfrm>
              <a:custGeom>
                <a:avLst/>
                <a:gdLst>
                  <a:gd name="T0" fmla="*/ 58 w 62"/>
                  <a:gd name="T1" fmla="*/ 5 h 25"/>
                  <a:gd name="T2" fmla="*/ 61 w 62"/>
                  <a:gd name="T3" fmla="*/ 10 h 25"/>
                  <a:gd name="T4" fmla="*/ 61 w 62"/>
                  <a:gd name="T5" fmla="*/ 16 h 25"/>
                  <a:gd name="T6" fmla="*/ 56 w 62"/>
                  <a:gd name="T7" fmla="*/ 19 h 25"/>
                  <a:gd name="T8" fmla="*/ 51 w 62"/>
                  <a:gd name="T9" fmla="*/ 20 h 25"/>
                  <a:gd name="T10" fmla="*/ 41 w 62"/>
                  <a:gd name="T11" fmla="*/ 18 h 25"/>
                  <a:gd name="T12" fmla="*/ 32 w 62"/>
                  <a:gd name="T13" fmla="*/ 16 h 25"/>
                  <a:gd name="T14" fmla="*/ 22 w 62"/>
                  <a:gd name="T15" fmla="*/ 17 h 25"/>
                  <a:gd name="T16" fmla="*/ 14 w 62"/>
                  <a:gd name="T17" fmla="*/ 21 h 25"/>
                  <a:gd name="T18" fmla="*/ 6 w 62"/>
                  <a:gd name="T19" fmla="*/ 24 h 25"/>
                  <a:gd name="T20" fmla="*/ 1 w 62"/>
                  <a:gd name="T21" fmla="*/ 20 h 25"/>
                  <a:gd name="T22" fmla="*/ 0 w 62"/>
                  <a:gd name="T23" fmla="*/ 14 h 25"/>
                  <a:gd name="T24" fmla="*/ 4 w 62"/>
                  <a:gd name="T25" fmla="*/ 7 h 25"/>
                  <a:gd name="T26" fmla="*/ 11 w 62"/>
                  <a:gd name="T27" fmla="*/ 3 h 25"/>
                  <a:gd name="T28" fmla="*/ 24 w 62"/>
                  <a:gd name="T29" fmla="*/ 0 h 25"/>
                  <a:gd name="T30" fmla="*/ 37 w 62"/>
                  <a:gd name="T31" fmla="*/ 0 h 25"/>
                  <a:gd name="T32" fmla="*/ 50 w 62"/>
                  <a:gd name="T33" fmla="*/ 2 h 25"/>
                  <a:gd name="T34" fmla="*/ 58 w 62"/>
                  <a:gd name="T35" fmla="*/ 5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"/>
                  <a:gd name="T55" fmla="*/ 0 h 25"/>
                  <a:gd name="T56" fmla="*/ 62 w 62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" h="25">
                    <a:moveTo>
                      <a:pt x="58" y="5"/>
                    </a:moveTo>
                    <a:lnTo>
                      <a:pt x="61" y="10"/>
                    </a:lnTo>
                    <a:lnTo>
                      <a:pt x="61" y="16"/>
                    </a:lnTo>
                    <a:lnTo>
                      <a:pt x="56" y="19"/>
                    </a:lnTo>
                    <a:lnTo>
                      <a:pt x="51" y="20"/>
                    </a:lnTo>
                    <a:lnTo>
                      <a:pt x="41" y="18"/>
                    </a:lnTo>
                    <a:lnTo>
                      <a:pt x="32" y="16"/>
                    </a:lnTo>
                    <a:lnTo>
                      <a:pt x="22" y="17"/>
                    </a:lnTo>
                    <a:lnTo>
                      <a:pt x="14" y="21"/>
                    </a:lnTo>
                    <a:lnTo>
                      <a:pt x="6" y="24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11" y="3"/>
                    </a:lnTo>
                    <a:lnTo>
                      <a:pt x="24" y="0"/>
                    </a:lnTo>
                    <a:lnTo>
                      <a:pt x="37" y="0"/>
                    </a:lnTo>
                    <a:lnTo>
                      <a:pt x="50" y="2"/>
                    </a:lnTo>
                    <a:lnTo>
                      <a:pt x="58" y="5"/>
                    </a:lnTo>
                  </a:path>
                </a:pathLst>
              </a:custGeom>
              <a:solidFill>
                <a:srgbClr val="A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05500" name="Group 45"/>
              <p:cNvGrpSpPr>
                <a:grpSpLocks/>
              </p:cNvGrpSpPr>
              <p:nvPr/>
            </p:nvGrpSpPr>
            <p:grpSpPr bwMode="auto">
              <a:xfrm>
                <a:off x="2049" y="2456"/>
                <a:ext cx="235" cy="264"/>
                <a:chOff x="2049" y="2456"/>
                <a:chExt cx="235" cy="264"/>
              </a:xfrm>
            </p:grpSpPr>
            <p:sp>
              <p:nvSpPr>
                <p:cNvPr id="105521" name="Freeform 46"/>
                <p:cNvSpPr>
                  <a:spLocks/>
                </p:cNvSpPr>
                <p:nvPr/>
              </p:nvSpPr>
              <p:spPr bwMode="auto">
                <a:xfrm>
                  <a:off x="2049" y="2468"/>
                  <a:ext cx="55" cy="252"/>
                </a:xfrm>
                <a:custGeom>
                  <a:avLst/>
                  <a:gdLst>
                    <a:gd name="T0" fmla="*/ 20 w 55"/>
                    <a:gd name="T1" fmla="*/ 0 h 252"/>
                    <a:gd name="T2" fmla="*/ 54 w 55"/>
                    <a:gd name="T3" fmla="*/ 5 h 252"/>
                    <a:gd name="T4" fmla="*/ 47 w 55"/>
                    <a:gd name="T5" fmla="*/ 251 h 252"/>
                    <a:gd name="T6" fmla="*/ 0 w 55"/>
                    <a:gd name="T7" fmla="*/ 245 h 252"/>
                    <a:gd name="T8" fmla="*/ 20 w 55"/>
                    <a:gd name="T9" fmla="*/ 0 h 2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252"/>
                    <a:gd name="T17" fmla="*/ 55 w 55"/>
                    <a:gd name="T18" fmla="*/ 252 h 2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252">
                      <a:moveTo>
                        <a:pt x="20" y="0"/>
                      </a:moveTo>
                      <a:lnTo>
                        <a:pt x="54" y="5"/>
                      </a:lnTo>
                      <a:lnTo>
                        <a:pt x="47" y="251"/>
                      </a:lnTo>
                      <a:lnTo>
                        <a:pt x="0" y="245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22" name="Freeform 47"/>
                <p:cNvSpPr>
                  <a:spLocks/>
                </p:cNvSpPr>
                <p:nvPr/>
              </p:nvSpPr>
              <p:spPr bwMode="auto">
                <a:xfrm>
                  <a:off x="2094" y="2460"/>
                  <a:ext cx="190" cy="258"/>
                </a:xfrm>
                <a:custGeom>
                  <a:avLst/>
                  <a:gdLst>
                    <a:gd name="T0" fmla="*/ 0 w 190"/>
                    <a:gd name="T1" fmla="*/ 257 h 258"/>
                    <a:gd name="T2" fmla="*/ 89 w 190"/>
                    <a:gd name="T3" fmla="*/ 235 h 258"/>
                    <a:gd name="T4" fmla="*/ 157 w 190"/>
                    <a:gd name="T5" fmla="*/ 221 h 258"/>
                    <a:gd name="T6" fmla="*/ 189 w 190"/>
                    <a:gd name="T7" fmla="*/ 216 h 258"/>
                    <a:gd name="T8" fmla="*/ 186 w 190"/>
                    <a:gd name="T9" fmla="*/ 124 h 258"/>
                    <a:gd name="T10" fmla="*/ 184 w 190"/>
                    <a:gd name="T11" fmla="*/ 38 h 258"/>
                    <a:gd name="T12" fmla="*/ 181 w 190"/>
                    <a:gd name="T13" fmla="*/ 0 h 258"/>
                    <a:gd name="T14" fmla="*/ 7 w 190"/>
                    <a:gd name="T15" fmla="*/ 12 h 258"/>
                    <a:gd name="T16" fmla="*/ 2 w 190"/>
                    <a:gd name="T17" fmla="*/ 183 h 258"/>
                    <a:gd name="T18" fmla="*/ 0 w 190"/>
                    <a:gd name="T19" fmla="*/ 257 h 2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0"/>
                    <a:gd name="T31" fmla="*/ 0 h 258"/>
                    <a:gd name="T32" fmla="*/ 190 w 190"/>
                    <a:gd name="T33" fmla="*/ 258 h 2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0" h="258">
                      <a:moveTo>
                        <a:pt x="0" y="257"/>
                      </a:moveTo>
                      <a:lnTo>
                        <a:pt x="89" y="235"/>
                      </a:lnTo>
                      <a:lnTo>
                        <a:pt x="157" y="221"/>
                      </a:lnTo>
                      <a:lnTo>
                        <a:pt x="189" y="216"/>
                      </a:lnTo>
                      <a:lnTo>
                        <a:pt x="186" y="124"/>
                      </a:lnTo>
                      <a:lnTo>
                        <a:pt x="184" y="38"/>
                      </a:lnTo>
                      <a:lnTo>
                        <a:pt x="181" y="0"/>
                      </a:lnTo>
                      <a:lnTo>
                        <a:pt x="7" y="12"/>
                      </a:lnTo>
                      <a:lnTo>
                        <a:pt x="2" y="183"/>
                      </a:lnTo>
                      <a:lnTo>
                        <a:pt x="0" y="257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23" name="Freeform 48"/>
                <p:cNvSpPr>
                  <a:spLocks/>
                </p:cNvSpPr>
                <p:nvPr/>
              </p:nvSpPr>
              <p:spPr bwMode="auto">
                <a:xfrm>
                  <a:off x="2067" y="2456"/>
                  <a:ext cx="203" cy="18"/>
                </a:xfrm>
                <a:custGeom>
                  <a:avLst/>
                  <a:gdLst>
                    <a:gd name="T0" fmla="*/ 0 w 203"/>
                    <a:gd name="T1" fmla="*/ 11 h 18"/>
                    <a:gd name="T2" fmla="*/ 35 w 203"/>
                    <a:gd name="T3" fmla="*/ 17 h 18"/>
                    <a:gd name="T4" fmla="*/ 202 w 203"/>
                    <a:gd name="T5" fmla="*/ 4 h 18"/>
                    <a:gd name="T6" fmla="*/ 172 w 203"/>
                    <a:gd name="T7" fmla="*/ 0 h 18"/>
                    <a:gd name="T8" fmla="*/ 0 w 203"/>
                    <a:gd name="T9" fmla="*/ 11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3"/>
                    <a:gd name="T16" fmla="*/ 0 h 18"/>
                    <a:gd name="T17" fmla="*/ 203 w 203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3" h="18">
                      <a:moveTo>
                        <a:pt x="0" y="11"/>
                      </a:moveTo>
                      <a:lnTo>
                        <a:pt x="35" y="17"/>
                      </a:lnTo>
                      <a:lnTo>
                        <a:pt x="202" y="4"/>
                      </a:lnTo>
                      <a:lnTo>
                        <a:pt x="172" y="0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24" name="Freeform 49"/>
                <p:cNvSpPr>
                  <a:spLocks/>
                </p:cNvSpPr>
                <p:nvPr/>
              </p:nvSpPr>
              <p:spPr bwMode="auto">
                <a:xfrm>
                  <a:off x="2060" y="2473"/>
                  <a:ext cx="33" cy="237"/>
                </a:xfrm>
                <a:custGeom>
                  <a:avLst/>
                  <a:gdLst>
                    <a:gd name="T0" fmla="*/ 17 w 33"/>
                    <a:gd name="T1" fmla="*/ 0 h 237"/>
                    <a:gd name="T2" fmla="*/ 0 w 33"/>
                    <a:gd name="T3" fmla="*/ 235 h 237"/>
                    <a:gd name="T4" fmla="*/ 10 w 33"/>
                    <a:gd name="T5" fmla="*/ 232 h 237"/>
                    <a:gd name="T6" fmla="*/ 26 w 33"/>
                    <a:gd name="T7" fmla="*/ 236 h 237"/>
                    <a:gd name="T8" fmla="*/ 32 w 33"/>
                    <a:gd name="T9" fmla="*/ 0 h 237"/>
                    <a:gd name="T10" fmla="*/ 17 w 33"/>
                    <a:gd name="T11" fmla="*/ 0 h 2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237"/>
                    <a:gd name="T20" fmla="*/ 33 w 33"/>
                    <a:gd name="T21" fmla="*/ 237 h 2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237">
                      <a:moveTo>
                        <a:pt x="17" y="0"/>
                      </a:moveTo>
                      <a:lnTo>
                        <a:pt x="0" y="235"/>
                      </a:lnTo>
                      <a:lnTo>
                        <a:pt x="10" y="232"/>
                      </a:lnTo>
                      <a:lnTo>
                        <a:pt x="26" y="236"/>
                      </a:lnTo>
                      <a:lnTo>
                        <a:pt x="32" y="0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5501" name="Freeform 50"/>
              <p:cNvSpPr>
                <a:spLocks/>
              </p:cNvSpPr>
              <p:nvPr/>
            </p:nvSpPr>
            <p:spPr bwMode="auto">
              <a:xfrm>
                <a:off x="1726" y="2468"/>
                <a:ext cx="355" cy="101"/>
              </a:xfrm>
              <a:custGeom>
                <a:avLst/>
                <a:gdLst>
                  <a:gd name="T0" fmla="*/ 0 w 355"/>
                  <a:gd name="T1" fmla="*/ 0 h 101"/>
                  <a:gd name="T2" fmla="*/ 50 w 355"/>
                  <a:gd name="T3" fmla="*/ 50 h 101"/>
                  <a:gd name="T4" fmla="*/ 354 w 355"/>
                  <a:gd name="T5" fmla="*/ 100 h 101"/>
                  <a:gd name="T6" fmla="*/ 354 w 355"/>
                  <a:gd name="T7" fmla="*/ 50 h 101"/>
                  <a:gd name="T8" fmla="*/ 354 w 355"/>
                  <a:gd name="T9" fmla="*/ 100 h 101"/>
                  <a:gd name="T10" fmla="*/ 354 w 355"/>
                  <a:gd name="T11" fmla="*/ 50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5"/>
                  <a:gd name="T19" fmla="*/ 0 h 101"/>
                  <a:gd name="T20" fmla="*/ 355 w 355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5" h="101">
                    <a:moveTo>
                      <a:pt x="0" y="0"/>
                    </a:moveTo>
                    <a:lnTo>
                      <a:pt x="50" y="50"/>
                    </a:lnTo>
                    <a:lnTo>
                      <a:pt x="354" y="100"/>
                    </a:lnTo>
                    <a:lnTo>
                      <a:pt x="354" y="50"/>
                    </a:lnTo>
                    <a:lnTo>
                      <a:pt x="354" y="100"/>
                    </a:lnTo>
                    <a:lnTo>
                      <a:pt x="354" y="50"/>
                    </a:lnTo>
                  </a:path>
                </a:pathLst>
              </a:custGeom>
              <a:noFill/>
              <a:ln w="1270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05502" name="Group 51"/>
              <p:cNvGrpSpPr>
                <a:grpSpLocks/>
              </p:cNvGrpSpPr>
              <p:nvPr/>
            </p:nvGrpSpPr>
            <p:grpSpPr bwMode="auto">
              <a:xfrm>
                <a:off x="1950" y="2012"/>
                <a:ext cx="36" cy="101"/>
                <a:chOff x="1950" y="2012"/>
                <a:chExt cx="36" cy="101"/>
              </a:xfrm>
            </p:grpSpPr>
            <p:sp>
              <p:nvSpPr>
                <p:cNvPr id="105519" name="Oval 52"/>
                <p:cNvSpPr>
                  <a:spLocks noChangeArrowheads="1"/>
                </p:cNvSpPr>
                <p:nvPr/>
              </p:nvSpPr>
              <p:spPr bwMode="auto">
                <a:xfrm rot="5640000">
                  <a:off x="1957" y="2010"/>
                  <a:ext cx="27" cy="3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520" name="Oval 53"/>
                <p:cNvSpPr>
                  <a:spLocks noChangeArrowheads="1"/>
                </p:cNvSpPr>
                <p:nvPr/>
              </p:nvSpPr>
              <p:spPr bwMode="auto">
                <a:xfrm rot="5640000">
                  <a:off x="1951" y="2083"/>
                  <a:ext cx="29" cy="3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5503" name="Group 54"/>
              <p:cNvGrpSpPr>
                <a:grpSpLocks/>
              </p:cNvGrpSpPr>
              <p:nvPr/>
            </p:nvGrpSpPr>
            <p:grpSpPr bwMode="auto">
              <a:xfrm>
                <a:off x="1947" y="2163"/>
                <a:ext cx="37" cy="102"/>
                <a:chOff x="1947" y="2163"/>
                <a:chExt cx="37" cy="102"/>
              </a:xfrm>
            </p:grpSpPr>
            <p:sp>
              <p:nvSpPr>
                <p:cNvPr id="105517" name="Oval 55"/>
                <p:cNvSpPr>
                  <a:spLocks noChangeArrowheads="1"/>
                </p:cNvSpPr>
                <p:nvPr/>
              </p:nvSpPr>
              <p:spPr bwMode="auto">
                <a:xfrm rot="5760000">
                  <a:off x="1955" y="2162"/>
                  <a:ext cx="27" cy="30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518" name="Oval 56"/>
                <p:cNvSpPr>
                  <a:spLocks noChangeArrowheads="1"/>
                </p:cNvSpPr>
                <p:nvPr/>
              </p:nvSpPr>
              <p:spPr bwMode="auto">
                <a:xfrm rot="5760000">
                  <a:off x="1947" y="2237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5504" name="Group 57"/>
              <p:cNvGrpSpPr>
                <a:grpSpLocks/>
              </p:cNvGrpSpPr>
              <p:nvPr/>
            </p:nvGrpSpPr>
            <p:grpSpPr bwMode="auto">
              <a:xfrm>
                <a:off x="1904" y="1722"/>
                <a:ext cx="169" cy="140"/>
                <a:chOff x="1904" y="1722"/>
                <a:chExt cx="169" cy="140"/>
              </a:xfrm>
            </p:grpSpPr>
            <p:sp>
              <p:nvSpPr>
                <p:cNvPr id="105514" name="Freeform 58" descr="Grade fechada"/>
                <p:cNvSpPr>
                  <a:spLocks/>
                </p:cNvSpPr>
                <p:nvPr/>
              </p:nvSpPr>
              <p:spPr bwMode="auto">
                <a:xfrm>
                  <a:off x="1980" y="1804"/>
                  <a:ext cx="46" cy="58"/>
                </a:xfrm>
                <a:custGeom>
                  <a:avLst/>
                  <a:gdLst>
                    <a:gd name="T0" fmla="*/ 0 w 46"/>
                    <a:gd name="T1" fmla="*/ 0 h 58"/>
                    <a:gd name="T2" fmla="*/ 17 w 46"/>
                    <a:gd name="T3" fmla="*/ 30 h 58"/>
                    <a:gd name="T4" fmla="*/ 45 w 46"/>
                    <a:gd name="T5" fmla="*/ 57 h 58"/>
                    <a:gd name="T6" fmla="*/ 27 w 46"/>
                    <a:gd name="T7" fmla="*/ 49 h 58"/>
                    <a:gd name="T8" fmla="*/ 17 w 46"/>
                    <a:gd name="T9" fmla="*/ 45 h 58"/>
                    <a:gd name="T10" fmla="*/ 6 w 46"/>
                    <a:gd name="T11" fmla="*/ 31 h 58"/>
                    <a:gd name="T12" fmla="*/ 0 w 46"/>
                    <a:gd name="T13" fmla="*/ 21 h 58"/>
                    <a:gd name="T14" fmla="*/ 0 w 46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6"/>
                    <a:gd name="T25" fmla="*/ 0 h 58"/>
                    <a:gd name="T26" fmla="*/ 46 w 46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6" h="58">
                      <a:moveTo>
                        <a:pt x="0" y="0"/>
                      </a:moveTo>
                      <a:lnTo>
                        <a:pt x="17" y="30"/>
                      </a:lnTo>
                      <a:lnTo>
                        <a:pt x="45" y="57"/>
                      </a:lnTo>
                      <a:lnTo>
                        <a:pt x="27" y="49"/>
                      </a:lnTo>
                      <a:lnTo>
                        <a:pt x="17" y="45"/>
                      </a:lnTo>
                      <a:lnTo>
                        <a:pt x="6" y="31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pattFill prst="smGrid">
                  <a:fgClr>
                    <a:srgbClr val="003399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15" name="Freeform 59" descr="Grade fechada"/>
                <p:cNvSpPr>
                  <a:spLocks/>
                </p:cNvSpPr>
                <p:nvPr/>
              </p:nvSpPr>
              <p:spPr bwMode="auto">
                <a:xfrm>
                  <a:off x="1904" y="1733"/>
                  <a:ext cx="74" cy="128"/>
                </a:xfrm>
                <a:custGeom>
                  <a:avLst/>
                  <a:gdLst>
                    <a:gd name="T0" fmla="*/ 12 w 74"/>
                    <a:gd name="T1" fmla="*/ 0 h 128"/>
                    <a:gd name="T2" fmla="*/ 19 w 74"/>
                    <a:gd name="T3" fmla="*/ 18 h 128"/>
                    <a:gd name="T4" fmla="*/ 28 w 74"/>
                    <a:gd name="T5" fmla="*/ 31 h 128"/>
                    <a:gd name="T6" fmla="*/ 42 w 74"/>
                    <a:gd name="T7" fmla="*/ 43 h 128"/>
                    <a:gd name="T8" fmla="*/ 56 w 74"/>
                    <a:gd name="T9" fmla="*/ 54 h 128"/>
                    <a:gd name="T10" fmla="*/ 73 w 74"/>
                    <a:gd name="T11" fmla="*/ 58 h 128"/>
                    <a:gd name="T12" fmla="*/ 38 w 74"/>
                    <a:gd name="T13" fmla="*/ 104 h 128"/>
                    <a:gd name="T14" fmla="*/ 31 w 74"/>
                    <a:gd name="T15" fmla="*/ 113 h 128"/>
                    <a:gd name="T16" fmla="*/ 20 w 74"/>
                    <a:gd name="T17" fmla="*/ 118 h 128"/>
                    <a:gd name="T18" fmla="*/ 7 w 74"/>
                    <a:gd name="T19" fmla="*/ 127 h 128"/>
                    <a:gd name="T20" fmla="*/ 2 w 74"/>
                    <a:gd name="T21" fmla="*/ 109 h 128"/>
                    <a:gd name="T22" fmla="*/ 0 w 74"/>
                    <a:gd name="T23" fmla="*/ 97 h 128"/>
                    <a:gd name="T24" fmla="*/ 0 w 74"/>
                    <a:gd name="T25" fmla="*/ 78 h 128"/>
                    <a:gd name="T26" fmla="*/ 1 w 74"/>
                    <a:gd name="T27" fmla="*/ 64 h 128"/>
                    <a:gd name="T28" fmla="*/ 3 w 74"/>
                    <a:gd name="T29" fmla="*/ 46 h 128"/>
                    <a:gd name="T30" fmla="*/ 6 w 74"/>
                    <a:gd name="T31" fmla="*/ 35 h 128"/>
                    <a:gd name="T32" fmla="*/ 6 w 74"/>
                    <a:gd name="T33" fmla="*/ 16 h 128"/>
                    <a:gd name="T34" fmla="*/ 12 w 74"/>
                    <a:gd name="T35" fmla="*/ 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4"/>
                    <a:gd name="T55" fmla="*/ 0 h 128"/>
                    <a:gd name="T56" fmla="*/ 74 w 74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4" h="128">
                      <a:moveTo>
                        <a:pt x="12" y="0"/>
                      </a:moveTo>
                      <a:lnTo>
                        <a:pt x="19" y="18"/>
                      </a:lnTo>
                      <a:lnTo>
                        <a:pt x="28" y="31"/>
                      </a:lnTo>
                      <a:lnTo>
                        <a:pt x="42" y="43"/>
                      </a:lnTo>
                      <a:lnTo>
                        <a:pt x="56" y="54"/>
                      </a:lnTo>
                      <a:lnTo>
                        <a:pt x="73" y="58"/>
                      </a:lnTo>
                      <a:lnTo>
                        <a:pt x="38" y="104"/>
                      </a:lnTo>
                      <a:lnTo>
                        <a:pt x="31" y="113"/>
                      </a:lnTo>
                      <a:lnTo>
                        <a:pt x="20" y="118"/>
                      </a:lnTo>
                      <a:lnTo>
                        <a:pt x="7" y="127"/>
                      </a:lnTo>
                      <a:lnTo>
                        <a:pt x="2" y="109"/>
                      </a:lnTo>
                      <a:lnTo>
                        <a:pt x="0" y="97"/>
                      </a:lnTo>
                      <a:lnTo>
                        <a:pt x="0" y="78"/>
                      </a:lnTo>
                      <a:lnTo>
                        <a:pt x="1" y="64"/>
                      </a:lnTo>
                      <a:lnTo>
                        <a:pt x="3" y="46"/>
                      </a:lnTo>
                      <a:lnTo>
                        <a:pt x="6" y="35"/>
                      </a:lnTo>
                      <a:lnTo>
                        <a:pt x="6" y="16"/>
                      </a:lnTo>
                      <a:lnTo>
                        <a:pt x="12" y="0"/>
                      </a:lnTo>
                    </a:path>
                  </a:pathLst>
                </a:custGeom>
                <a:pattFill prst="smGrid">
                  <a:fgClr>
                    <a:srgbClr val="003399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16" name="Freeform 60" descr="Grade fechada"/>
                <p:cNvSpPr>
                  <a:spLocks/>
                </p:cNvSpPr>
                <p:nvPr/>
              </p:nvSpPr>
              <p:spPr bwMode="auto">
                <a:xfrm>
                  <a:off x="1969" y="1722"/>
                  <a:ext cx="104" cy="140"/>
                </a:xfrm>
                <a:custGeom>
                  <a:avLst/>
                  <a:gdLst>
                    <a:gd name="T0" fmla="*/ 0 w 104"/>
                    <a:gd name="T1" fmla="*/ 74 h 140"/>
                    <a:gd name="T2" fmla="*/ 21 w 104"/>
                    <a:gd name="T3" fmla="*/ 100 h 140"/>
                    <a:gd name="T4" fmla="*/ 35 w 104"/>
                    <a:gd name="T5" fmla="*/ 117 h 140"/>
                    <a:gd name="T6" fmla="*/ 46 w 104"/>
                    <a:gd name="T7" fmla="*/ 127 h 140"/>
                    <a:gd name="T8" fmla="*/ 59 w 104"/>
                    <a:gd name="T9" fmla="*/ 139 h 140"/>
                    <a:gd name="T10" fmla="*/ 74 w 104"/>
                    <a:gd name="T11" fmla="*/ 117 h 140"/>
                    <a:gd name="T12" fmla="*/ 88 w 104"/>
                    <a:gd name="T13" fmla="*/ 79 h 140"/>
                    <a:gd name="T14" fmla="*/ 97 w 104"/>
                    <a:gd name="T15" fmla="*/ 48 h 140"/>
                    <a:gd name="T16" fmla="*/ 103 w 104"/>
                    <a:gd name="T17" fmla="*/ 30 h 140"/>
                    <a:gd name="T18" fmla="*/ 101 w 104"/>
                    <a:gd name="T19" fmla="*/ 12 h 140"/>
                    <a:gd name="T20" fmla="*/ 98 w 104"/>
                    <a:gd name="T21" fmla="*/ 0 h 140"/>
                    <a:gd name="T22" fmla="*/ 90 w 104"/>
                    <a:gd name="T23" fmla="*/ 12 h 140"/>
                    <a:gd name="T24" fmla="*/ 85 w 104"/>
                    <a:gd name="T25" fmla="*/ 20 h 140"/>
                    <a:gd name="T26" fmla="*/ 71 w 104"/>
                    <a:gd name="T27" fmla="*/ 30 h 140"/>
                    <a:gd name="T28" fmla="*/ 56 w 104"/>
                    <a:gd name="T29" fmla="*/ 41 h 140"/>
                    <a:gd name="T30" fmla="*/ 44 w 104"/>
                    <a:gd name="T31" fmla="*/ 51 h 140"/>
                    <a:gd name="T32" fmla="*/ 32 w 104"/>
                    <a:gd name="T33" fmla="*/ 59 h 140"/>
                    <a:gd name="T34" fmla="*/ 18 w 104"/>
                    <a:gd name="T35" fmla="*/ 65 h 140"/>
                    <a:gd name="T36" fmla="*/ 0 w 104"/>
                    <a:gd name="T37" fmla="*/ 74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140"/>
                    <a:gd name="T59" fmla="*/ 104 w 104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140">
                      <a:moveTo>
                        <a:pt x="0" y="74"/>
                      </a:moveTo>
                      <a:lnTo>
                        <a:pt x="21" y="100"/>
                      </a:lnTo>
                      <a:lnTo>
                        <a:pt x="35" y="117"/>
                      </a:lnTo>
                      <a:lnTo>
                        <a:pt x="46" y="127"/>
                      </a:lnTo>
                      <a:lnTo>
                        <a:pt x="59" y="139"/>
                      </a:lnTo>
                      <a:lnTo>
                        <a:pt x="74" y="117"/>
                      </a:lnTo>
                      <a:lnTo>
                        <a:pt x="88" y="79"/>
                      </a:lnTo>
                      <a:lnTo>
                        <a:pt x="97" y="48"/>
                      </a:lnTo>
                      <a:lnTo>
                        <a:pt x="103" y="30"/>
                      </a:lnTo>
                      <a:lnTo>
                        <a:pt x="101" y="12"/>
                      </a:lnTo>
                      <a:lnTo>
                        <a:pt x="98" y="0"/>
                      </a:lnTo>
                      <a:lnTo>
                        <a:pt x="90" y="12"/>
                      </a:lnTo>
                      <a:lnTo>
                        <a:pt x="85" y="20"/>
                      </a:lnTo>
                      <a:lnTo>
                        <a:pt x="71" y="30"/>
                      </a:lnTo>
                      <a:lnTo>
                        <a:pt x="56" y="41"/>
                      </a:lnTo>
                      <a:lnTo>
                        <a:pt x="44" y="51"/>
                      </a:lnTo>
                      <a:lnTo>
                        <a:pt x="32" y="59"/>
                      </a:lnTo>
                      <a:lnTo>
                        <a:pt x="18" y="65"/>
                      </a:lnTo>
                      <a:lnTo>
                        <a:pt x="0" y="74"/>
                      </a:lnTo>
                    </a:path>
                  </a:pathLst>
                </a:custGeom>
                <a:pattFill prst="smGrid">
                  <a:fgClr>
                    <a:srgbClr val="003399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5505" name="Group 61"/>
              <p:cNvGrpSpPr>
                <a:grpSpLocks/>
              </p:cNvGrpSpPr>
              <p:nvPr/>
            </p:nvGrpSpPr>
            <p:grpSpPr bwMode="auto">
              <a:xfrm>
                <a:off x="1954" y="1867"/>
                <a:ext cx="36" cy="101"/>
                <a:chOff x="1954" y="1867"/>
                <a:chExt cx="36" cy="101"/>
              </a:xfrm>
            </p:grpSpPr>
            <p:sp>
              <p:nvSpPr>
                <p:cNvPr id="105512" name="Oval 62"/>
                <p:cNvSpPr>
                  <a:spLocks noChangeArrowheads="1"/>
                </p:cNvSpPr>
                <p:nvPr/>
              </p:nvSpPr>
              <p:spPr bwMode="auto">
                <a:xfrm rot="5640000">
                  <a:off x="1960" y="1865"/>
                  <a:ext cx="27" cy="3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513" name="Oval 63"/>
                <p:cNvSpPr>
                  <a:spLocks noChangeArrowheads="1"/>
                </p:cNvSpPr>
                <p:nvPr/>
              </p:nvSpPr>
              <p:spPr bwMode="auto">
                <a:xfrm rot="5640000">
                  <a:off x="1954" y="1939"/>
                  <a:ext cx="29" cy="30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5506" name="Group 64"/>
              <p:cNvGrpSpPr>
                <a:grpSpLocks/>
              </p:cNvGrpSpPr>
              <p:nvPr/>
            </p:nvGrpSpPr>
            <p:grpSpPr bwMode="auto">
              <a:xfrm>
                <a:off x="1943" y="2305"/>
                <a:ext cx="37" cy="102"/>
                <a:chOff x="1943" y="2305"/>
                <a:chExt cx="37" cy="102"/>
              </a:xfrm>
            </p:grpSpPr>
            <p:sp>
              <p:nvSpPr>
                <p:cNvPr id="105510" name="Oval 65"/>
                <p:cNvSpPr>
                  <a:spLocks noChangeArrowheads="1"/>
                </p:cNvSpPr>
                <p:nvPr/>
              </p:nvSpPr>
              <p:spPr bwMode="auto">
                <a:xfrm rot="5760000">
                  <a:off x="1952" y="2304"/>
                  <a:ext cx="27" cy="2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511" name="Oval 66"/>
                <p:cNvSpPr>
                  <a:spLocks noChangeArrowheads="1"/>
                </p:cNvSpPr>
                <p:nvPr/>
              </p:nvSpPr>
              <p:spPr bwMode="auto">
                <a:xfrm rot="5760000">
                  <a:off x="1943" y="2378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5507" name="Group 67"/>
              <p:cNvGrpSpPr>
                <a:grpSpLocks/>
              </p:cNvGrpSpPr>
              <p:nvPr/>
            </p:nvGrpSpPr>
            <p:grpSpPr bwMode="auto">
              <a:xfrm>
                <a:off x="1940" y="2450"/>
                <a:ext cx="36" cy="103"/>
                <a:chOff x="1940" y="2450"/>
                <a:chExt cx="36" cy="103"/>
              </a:xfrm>
            </p:grpSpPr>
            <p:sp>
              <p:nvSpPr>
                <p:cNvPr id="105508" name="Oval 68"/>
                <p:cNvSpPr>
                  <a:spLocks noChangeArrowheads="1"/>
                </p:cNvSpPr>
                <p:nvPr/>
              </p:nvSpPr>
              <p:spPr bwMode="auto">
                <a:xfrm rot="5760000">
                  <a:off x="1949" y="2448"/>
                  <a:ext cx="26" cy="2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509" name="Oval 69"/>
                <p:cNvSpPr>
                  <a:spLocks noChangeArrowheads="1"/>
                </p:cNvSpPr>
                <p:nvPr/>
              </p:nvSpPr>
              <p:spPr bwMode="auto">
                <a:xfrm rot="5760000">
                  <a:off x="1940" y="2523"/>
                  <a:ext cx="30" cy="29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407438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28713" y="214313"/>
            <a:ext cx="8229600" cy="1428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tx2">
                    <a:satMod val="130000"/>
                  </a:schemeClr>
                </a:solidFill>
              </a:rPr>
              <a:t>Aspectos importantes da </a:t>
            </a:r>
            <a:br>
              <a:rPr lang="pt-BR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sz="4000" dirty="0" smtClean="0">
                <a:solidFill>
                  <a:schemeClr val="tx2">
                    <a:satMod val="130000"/>
                  </a:schemeClr>
                </a:solidFill>
              </a:rPr>
              <a:t>Tomada de Decisão</a:t>
            </a:r>
            <a:endParaRPr lang="pt-BR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435100" y="1771650"/>
            <a:ext cx="7499350" cy="4800600"/>
          </a:xfrm>
        </p:spPr>
        <p:txBody>
          <a:bodyPr/>
          <a:lstStyle/>
          <a:p>
            <a:pPr eaLnBrk="1" hangingPunct="1"/>
            <a:r>
              <a:rPr lang="pt-BR" sz="4000" smtClean="0"/>
              <a:t>Elementos da Decisão:</a:t>
            </a:r>
          </a:p>
          <a:p>
            <a:pPr lvl="1" eaLnBrk="1" hangingPunct="1"/>
            <a:r>
              <a:rPr lang="pt-BR" sz="3600" smtClean="0"/>
              <a:t>Valores e objetivos</a:t>
            </a:r>
          </a:p>
          <a:p>
            <a:pPr lvl="1" eaLnBrk="1" hangingPunct="1"/>
            <a:r>
              <a:rPr lang="pt-BR" sz="3600" smtClean="0"/>
              <a:t>Decisões a tomar</a:t>
            </a:r>
          </a:p>
          <a:p>
            <a:pPr lvl="1" eaLnBrk="1" hangingPunct="1"/>
            <a:r>
              <a:rPr lang="pt-BR" sz="3600" smtClean="0"/>
              <a:t>Eventos incertos</a:t>
            </a:r>
          </a:p>
          <a:p>
            <a:pPr lvl="1" eaLnBrk="1" hangingPunct="1"/>
            <a:r>
              <a:rPr lang="pt-BR" sz="3600" smtClean="0"/>
              <a:t>Consequências</a:t>
            </a:r>
            <a:endParaRPr lang="pt-BR" smtClean="0"/>
          </a:p>
        </p:txBody>
      </p:sp>
      <p:pic>
        <p:nvPicPr>
          <p:cNvPr id="37892" name="Picture 4" descr="j02330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3357563"/>
            <a:ext cx="29543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7347B-E6E7-4E83-BE23-D4E3835CD5EC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</p:spTree>
    <p:extLst>
      <p:ext uri="{BB962C8B-B14F-4D97-AF65-F5344CB8AC3E}">
        <p14:creationId xmlns:p14="http://schemas.microsoft.com/office/powerpoint/2010/main" val="280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Prof. Dr. Marcio Mattos B. de Oliveira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Valores e Objetivos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3200" dirty="0" smtClean="0"/>
              <a:t>Valores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800" dirty="0" smtClean="0"/>
              <a:t>Caráter geral</a:t>
            </a:r>
          </a:p>
          <a:p>
            <a:pPr eaLnBrk="1" hangingPunct="1">
              <a:lnSpc>
                <a:spcPct val="90000"/>
              </a:lnSpc>
            </a:pPr>
            <a:endParaRPr lang="pt-BR" sz="3200" dirty="0" smtClean="0"/>
          </a:p>
          <a:p>
            <a:pPr eaLnBrk="1" hangingPunct="1">
              <a:lnSpc>
                <a:spcPct val="90000"/>
              </a:lnSpc>
            </a:pPr>
            <a:r>
              <a:rPr lang="pt-BR" sz="3200" dirty="0" smtClean="0"/>
              <a:t>Objetivos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800" dirty="0" smtClean="0"/>
              <a:t>Específicos</a:t>
            </a:r>
          </a:p>
          <a:p>
            <a:pPr eaLnBrk="1" hangingPunct="1">
              <a:lnSpc>
                <a:spcPct val="90000"/>
              </a:lnSpc>
            </a:pPr>
            <a:endParaRPr lang="pt-BR" sz="3200" dirty="0" smtClean="0"/>
          </a:p>
          <a:p>
            <a:pPr eaLnBrk="1" hangingPunct="1">
              <a:lnSpc>
                <a:spcPct val="90000"/>
              </a:lnSpc>
            </a:pPr>
            <a:r>
              <a:rPr lang="pt-BR" sz="3200" dirty="0" smtClean="0"/>
              <a:t>Os valores pessoais de cada um </a:t>
            </a:r>
            <a:r>
              <a:rPr lang="pt-BR" sz="3200" dirty="0" smtClean="0">
                <a:solidFill>
                  <a:srgbClr val="FF0000"/>
                </a:solidFill>
              </a:rPr>
              <a:t>sempre</a:t>
            </a:r>
            <a:r>
              <a:rPr lang="pt-BR" sz="3200" dirty="0" smtClean="0"/>
              <a:t> influenciarão na escolha de seus objetivos!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2513" y="6286500"/>
            <a:ext cx="471487" cy="419100"/>
          </a:xfrm>
        </p:spPr>
        <p:txBody>
          <a:bodyPr/>
          <a:lstStyle/>
          <a:p>
            <a:pPr>
              <a:defRPr/>
            </a:pPr>
            <a:fld id="{50416B7B-FA37-498D-A356-17C2AAC655FE}" type="slidenum">
              <a:rPr lang="pt-BR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7000875" y="0"/>
            <a:ext cx="2143125" cy="1062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Elementos da Decisão:</a:t>
            </a:r>
          </a:p>
          <a:p>
            <a:pPr lvl="1"/>
            <a:r>
              <a:rPr lang="pt-BR" sz="1200">
                <a:solidFill>
                  <a:srgbClr val="FF0000"/>
                </a:solidFill>
              </a:rPr>
              <a:t>Valores e objetivos</a:t>
            </a:r>
          </a:p>
          <a:p>
            <a:pPr lvl="1"/>
            <a:r>
              <a:rPr lang="pt-BR" sz="1200"/>
              <a:t>Decisões a tomar</a:t>
            </a:r>
          </a:p>
          <a:p>
            <a:pPr lvl="1"/>
            <a:r>
              <a:rPr lang="pt-BR" sz="1200"/>
              <a:t>Eventos incertos</a:t>
            </a:r>
          </a:p>
          <a:p>
            <a:pPr lvl="1"/>
            <a:r>
              <a:rPr lang="pt-BR" sz="1200"/>
              <a:t>Consequências</a:t>
            </a:r>
          </a:p>
        </p:txBody>
      </p:sp>
    </p:spTree>
    <p:extLst>
      <p:ext uri="{BB962C8B-B14F-4D97-AF65-F5344CB8AC3E}">
        <p14:creationId xmlns:p14="http://schemas.microsoft.com/office/powerpoint/2010/main" val="220357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sfeminino.files.wordpress.com/2012/04/gisele-bc3bcndchen-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01755"/>
            <a:ext cx="30670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 sua Opinião?</a:t>
            </a:r>
            <a:endParaRPr lang="pt-BR" dirty="0"/>
          </a:p>
        </p:txBody>
      </p:sp>
      <p:pic>
        <p:nvPicPr>
          <p:cNvPr id="29698" name="Picture 2" descr="http://2.bp.blogspot.com/_q0UE7JXcCXg/SeJpoWpEozI/AAAAAAAAAFo/fA_4reigE0A/s400/tiziano_Renascenti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20813"/>
            <a:ext cx="3810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encrypted-tbn2.gstatic.com/images?q=tbn:ANd9GcRV_pIvvm_tC0EtHyQfS5Qu60fliSM2dxii2sNATE6HZhqZGMg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159" y="31750"/>
            <a:ext cx="3427209" cy="42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Objetivos fundamentais e intermediários </a:t>
            </a:r>
            <a:r>
              <a:rPr lang="pt-BR" sz="3600" dirty="0" smtClean="0"/>
              <a:t>(KEENEY, 1992)</a:t>
            </a:r>
            <a:endParaRPr lang="pt-BR" sz="3600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Para encontrar um objetivo </a:t>
            </a:r>
            <a:r>
              <a:rPr lang="pt-BR" smtClean="0">
                <a:solidFill>
                  <a:srgbClr val="FF0000"/>
                </a:solidFill>
              </a:rPr>
              <a:t>fundamental</a:t>
            </a:r>
            <a:r>
              <a:rPr lang="pt-BR" smtClean="0"/>
              <a:t> pergunte </a:t>
            </a:r>
            <a:r>
              <a:rPr lang="pt-BR" smtClean="0">
                <a:solidFill>
                  <a:srgbClr val="FF0000"/>
                </a:solidFill>
              </a:rPr>
              <a:t>“por que isto é importante?”</a:t>
            </a:r>
            <a:r>
              <a:rPr lang="pt-BR" smtClean="0"/>
              <a:t>:</a:t>
            </a:r>
          </a:p>
          <a:p>
            <a:pPr lvl="1" eaLnBrk="1" hangingPunct="1"/>
            <a:r>
              <a:rPr lang="pt-BR" smtClean="0"/>
              <a:t>Ex: trabalhar menos </a:t>
            </a:r>
            <a:r>
              <a:rPr lang="pt-BR" smtClean="0">
                <a:sym typeface="Wingdings" pitchFamily="2" charset="2"/>
              </a:rPr>
              <a:t>    ter mais tempo para a família</a:t>
            </a:r>
          </a:p>
          <a:p>
            <a:pPr eaLnBrk="1" hangingPunct="1"/>
            <a:r>
              <a:rPr lang="pt-BR" smtClean="0">
                <a:sym typeface="Wingdings" pitchFamily="2" charset="2"/>
              </a:rPr>
              <a:t>Para encontrar um objetivo </a:t>
            </a:r>
            <a:r>
              <a:rPr lang="pt-BR" smtClean="0">
                <a:solidFill>
                  <a:srgbClr val="FF0000"/>
                </a:solidFill>
                <a:sym typeface="Wingdings" pitchFamily="2" charset="2"/>
              </a:rPr>
              <a:t>intermediário</a:t>
            </a:r>
            <a:r>
              <a:rPr lang="pt-BR" smtClean="0">
                <a:sym typeface="Wingdings" pitchFamily="2" charset="2"/>
              </a:rPr>
              <a:t> pergunte </a:t>
            </a:r>
            <a:r>
              <a:rPr lang="pt-BR" smtClean="0">
                <a:solidFill>
                  <a:srgbClr val="FF0000"/>
                </a:solidFill>
                <a:sym typeface="Wingdings" pitchFamily="2" charset="2"/>
              </a:rPr>
              <a:t>“como obter isto?”</a:t>
            </a:r>
            <a:r>
              <a:rPr lang="pt-BR" smtClean="0">
                <a:sym typeface="Wingdings" pitchFamily="2" charset="2"/>
              </a:rPr>
              <a:t>:</a:t>
            </a:r>
          </a:p>
          <a:p>
            <a:pPr eaLnBrk="1" hangingPunct="1"/>
            <a:r>
              <a:rPr lang="pt-BR" sz="2800" smtClean="0">
                <a:sym typeface="Wingdings" pitchFamily="2" charset="2"/>
              </a:rPr>
              <a:t>Ex: diminuir mortes por acidentes      usar cinto de segurança (no caso do trânsito) </a:t>
            </a:r>
            <a:endParaRPr lang="pt-BR" sz="2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C562-E5F6-423B-882E-5936BC06E38A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7000875" y="0"/>
            <a:ext cx="2143125" cy="1062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Elementos da Decisão:</a:t>
            </a:r>
          </a:p>
          <a:p>
            <a:pPr lvl="1"/>
            <a:r>
              <a:rPr lang="pt-BR" sz="1200">
                <a:solidFill>
                  <a:srgbClr val="FF0000"/>
                </a:solidFill>
              </a:rPr>
              <a:t>Valores e objetivos</a:t>
            </a:r>
          </a:p>
          <a:p>
            <a:pPr lvl="1"/>
            <a:r>
              <a:rPr lang="pt-BR" sz="1200"/>
              <a:t>Decisões a tomar</a:t>
            </a:r>
          </a:p>
          <a:p>
            <a:pPr lvl="1"/>
            <a:r>
              <a:rPr lang="pt-BR" sz="1200"/>
              <a:t>Eventos incertos</a:t>
            </a:r>
          </a:p>
          <a:p>
            <a:pPr lvl="1"/>
            <a:r>
              <a:rPr lang="pt-BR" sz="1200"/>
              <a:t>Consequências</a:t>
            </a:r>
          </a:p>
        </p:txBody>
      </p:sp>
      <p:pic>
        <p:nvPicPr>
          <p:cNvPr id="39943" name="Picture 8" descr="Ralph L. Keen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27722"/>
            <a:ext cx="1115616" cy="143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04C8F-CFA3-4030-9ACD-1B10F92953AA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Estruturando valores	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3600" dirty="0" smtClean="0"/>
              <a:t>Os objetivos podem ser </a:t>
            </a:r>
            <a:r>
              <a:rPr lang="pt-BR" sz="3600" dirty="0" smtClean="0">
                <a:solidFill>
                  <a:srgbClr val="FF0000"/>
                </a:solidFill>
              </a:rPr>
              <a:t>conflitantes</a:t>
            </a:r>
          </a:p>
          <a:p>
            <a:pPr eaLnBrk="1" hangingPunct="1"/>
            <a:r>
              <a:rPr lang="pt-BR" sz="3600" dirty="0" smtClean="0">
                <a:solidFill>
                  <a:srgbClr val="FF0000"/>
                </a:solidFill>
              </a:rPr>
              <a:t>Aumentar</a:t>
            </a:r>
            <a:r>
              <a:rPr lang="pt-BR" sz="3600" dirty="0" smtClean="0"/>
              <a:t> os lucros e </a:t>
            </a:r>
            <a:r>
              <a:rPr lang="pt-BR" sz="3600" dirty="0" smtClean="0">
                <a:solidFill>
                  <a:srgbClr val="FF0000"/>
                </a:solidFill>
              </a:rPr>
              <a:t>minimizar</a:t>
            </a:r>
            <a:r>
              <a:rPr lang="pt-BR" sz="3600" dirty="0" smtClean="0"/>
              <a:t> as chances de perder dinheiro</a:t>
            </a:r>
          </a:p>
          <a:p>
            <a:pPr eaLnBrk="1" hangingPunct="1"/>
            <a:r>
              <a:rPr lang="pt-BR" sz="3600" dirty="0" smtClean="0"/>
              <a:t>Decisões reais envolvem o balanceamento de </a:t>
            </a:r>
            <a:r>
              <a:rPr lang="pt-BR" sz="3600" dirty="0" smtClean="0">
                <a:solidFill>
                  <a:srgbClr val="FF0000"/>
                </a:solidFill>
              </a:rPr>
              <a:t>múltiplos objetivos </a:t>
            </a:r>
            <a:r>
              <a:rPr lang="pt-BR" sz="3600" dirty="0" smtClean="0"/>
              <a:t>conflitantes</a:t>
            </a:r>
          </a:p>
        </p:txBody>
      </p:sp>
    </p:spTree>
    <p:extLst>
      <p:ext uri="{BB962C8B-B14F-4D97-AF65-F5344CB8AC3E}">
        <p14:creationId xmlns:p14="http://schemas.microsoft.com/office/powerpoint/2010/main" val="234666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9847C-A512-43FE-8DD5-0D34A2BB36BD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43408"/>
            <a:ext cx="80772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Exemplo: escolha de um estagiário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96752"/>
            <a:ext cx="80772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Maximizar a qualidade da pesquisa de mercado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Vender mais produtos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Ganhar mercado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Identificar novos nichos de mercado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Minimizar os custos de projetos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Procurar novos funcionários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Estabelecer relações com as escolas locais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Ajudar os profissionais mais capacitados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Escolher novos </a:t>
            </a:r>
            <a:r>
              <a:rPr lang="pt-BR" sz="2400" i="1" dirty="0" smtClean="0"/>
              <a:t>trainees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Apreender sobre a empresa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Vivenciar o estagiário no mundo dos negócios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Maximizar o lucro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Rejuvenescer a empresa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Ajudar financeiramente os estudantes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99592" y="692696"/>
            <a:ext cx="164623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b="1" dirty="0">
                <a:latin typeface="Verdana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7559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EAB35-1A82-4D1D-88A3-9F6EE280ED44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Técnicas para identificar objetivos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sz="3200" dirty="0" smtClean="0"/>
              <a:t>Lista de </a:t>
            </a:r>
            <a:r>
              <a:rPr lang="pt-BR" sz="3200" dirty="0" smtClean="0">
                <a:solidFill>
                  <a:srgbClr val="FF0000"/>
                </a:solidFill>
              </a:rPr>
              <a:t>características</a:t>
            </a:r>
          </a:p>
          <a:p>
            <a:pPr eaLnBrk="1" hangingPunct="1"/>
            <a:r>
              <a:rPr lang="pt-BR" sz="3200" dirty="0" smtClean="0"/>
              <a:t>Considerar </a:t>
            </a:r>
            <a:r>
              <a:rPr lang="pt-BR" sz="3200" dirty="0" smtClean="0">
                <a:solidFill>
                  <a:srgbClr val="FF0000"/>
                </a:solidFill>
              </a:rPr>
              <a:t>problemas e necessidades</a:t>
            </a:r>
          </a:p>
          <a:p>
            <a:pPr eaLnBrk="1" hangingPunct="1"/>
            <a:r>
              <a:rPr lang="pt-BR" sz="3200" dirty="0" smtClean="0"/>
              <a:t>Prever </a:t>
            </a:r>
            <a:r>
              <a:rPr lang="pt-BR" sz="3200" dirty="0" smtClean="0">
                <a:solidFill>
                  <a:srgbClr val="FF0000"/>
                </a:solidFill>
              </a:rPr>
              <a:t>consequências</a:t>
            </a:r>
          </a:p>
          <a:p>
            <a:pPr eaLnBrk="1" hangingPunct="1"/>
            <a:r>
              <a:rPr lang="pt-BR" sz="3200" dirty="0" smtClean="0"/>
              <a:t>Identificar objetivos, restrições e diretrizes</a:t>
            </a:r>
          </a:p>
          <a:p>
            <a:pPr eaLnBrk="1" hangingPunct="1"/>
            <a:r>
              <a:rPr lang="pt-BR" sz="3200" dirty="0" smtClean="0"/>
              <a:t>Considerar </a:t>
            </a:r>
            <a:r>
              <a:rPr lang="pt-BR" sz="3200" dirty="0" smtClean="0">
                <a:solidFill>
                  <a:srgbClr val="FF0000"/>
                </a:solidFill>
              </a:rPr>
              <a:t>diferentes perspectivas</a:t>
            </a:r>
          </a:p>
          <a:p>
            <a:pPr eaLnBrk="1" hangingPunct="1"/>
            <a:r>
              <a:rPr lang="pt-BR" sz="3200" dirty="0" smtClean="0"/>
              <a:t>Determinar objetivos estratégicos</a:t>
            </a:r>
          </a:p>
          <a:p>
            <a:pPr eaLnBrk="1" hangingPunct="1"/>
            <a:r>
              <a:rPr lang="pt-BR" sz="3200" dirty="0" smtClean="0"/>
              <a:t>Determinar objetivos genéricos </a:t>
            </a:r>
          </a:p>
        </p:txBody>
      </p:sp>
    </p:spTree>
    <p:extLst>
      <p:ext uri="{BB962C8B-B14F-4D97-AF65-F5344CB8AC3E}">
        <p14:creationId xmlns:p14="http://schemas.microsoft.com/office/powerpoint/2010/main" val="1029542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6115A-847C-45B7-A0B1-C302D6A4A300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44624"/>
            <a:ext cx="7313612" cy="536575"/>
          </a:xfrm>
        </p:spPr>
        <p:txBody>
          <a:bodyPr>
            <a:noAutofit/>
          </a:bodyPr>
          <a:lstStyle/>
          <a:p>
            <a:pPr eaLnBrk="1" hangingPunct="1"/>
            <a:r>
              <a:rPr lang="pt-BR" sz="3600" dirty="0" smtClean="0"/>
              <a:t>Categorias de objetivos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620688"/>
            <a:ext cx="8568952" cy="548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Performance do negócio: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Vender mais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Maximizar o lucro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Aumentar a participação no mercado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Identificar nichos de mercado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Melhorar o ambiente de trabalho: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Trazer novas </a:t>
            </a:r>
            <a:r>
              <a:rPr lang="pt-BR" sz="2000" dirty="0" err="1" smtClean="0"/>
              <a:t>idéias</a:t>
            </a:r>
            <a:r>
              <a:rPr lang="pt-BR" sz="2000" dirty="0" smtClean="0"/>
              <a:t> e motivações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Ajudar empregados mais qualificados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Melhorar as atividades de Marketing: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Melhorar pesquisa de qualidade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Minimizar o custo de pesquisa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Desenvolvimento pessoal e coorporativo: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Atualizar conhecimentos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Prospectar novos empregados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Serviços à comunidade: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Ajuda financeira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smtClean="0"/>
              <a:t>Mostrar o mundo real de negócios</a:t>
            </a:r>
          </a:p>
          <a:p>
            <a:pPr lvl="1">
              <a:lnSpc>
                <a:spcPct val="80000"/>
              </a:lnSpc>
            </a:pPr>
            <a:r>
              <a:rPr lang="pt-BR" sz="2000" dirty="0"/>
              <a:t>Relacionar-se com a escola local</a:t>
            </a:r>
          </a:p>
        </p:txBody>
      </p:sp>
    </p:spTree>
    <p:extLst>
      <p:ext uri="{BB962C8B-B14F-4D97-AF65-F5344CB8AC3E}">
        <p14:creationId xmlns:p14="http://schemas.microsoft.com/office/powerpoint/2010/main" val="2446122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marcio\AppData\Local\Microsoft\Windows\Temporary Internet Files\Content.IE5\G5PJM5II\MPj043096900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0"/>
            <a:ext cx="28305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00188" y="0"/>
            <a:ext cx="4357687" cy="1071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I. OBJETIVO GERAL: 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1000125" y="928688"/>
            <a:ext cx="7586663" cy="5168900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sz="3600" dirty="0" smtClean="0"/>
              <a:t>Analisar a importância dos Sistemas de Apoio à Tomada de Decisão nas Organizações.</a:t>
            </a:r>
          </a:p>
          <a:p>
            <a:pPr eaLnBrk="1" hangingPunct="1"/>
            <a:endParaRPr lang="pt-BR" sz="1000" dirty="0" smtClean="0"/>
          </a:p>
          <a:p>
            <a:pPr eaLnBrk="1" hangingPunct="1">
              <a:buNone/>
            </a:pPr>
            <a:r>
              <a:rPr lang="en-US" sz="2800" b="1" dirty="0" smtClean="0"/>
              <a:t>“</a:t>
            </a:r>
            <a:r>
              <a:rPr lang="en-US" sz="2800" b="1" i="1" dirty="0" smtClean="0"/>
              <a:t>Life is the sum of all your choices</a:t>
            </a:r>
            <a:r>
              <a:rPr lang="en-US" sz="2800" b="1" dirty="0" smtClean="0"/>
              <a:t>.” </a:t>
            </a:r>
            <a:r>
              <a:rPr lang="pt-BR" sz="2800" i="1" dirty="0" smtClean="0"/>
              <a:t>Albert Camus - Nobel de Literatura em 1957 </a:t>
            </a:r>
            <a:r>
              <a:rPr lang="pt-BR" sz="2800" dirty="0" smtClean="0"/>
              <a:t>(</a:t>
            </a:r>
            <a:r>
              <a:rPr lang="en-US" sz="2800" dirty="0" smtClean="0"/>
              <a:t>BRAINYQUOTE, 2009)</a:t>
            </a:r>
          </a:p>
          <a:p>
            <a:pPr eaLnBrk="1" hangingPunct="1">
              <a:buNone/>
            </a:pPr>
            <a:endParaRPr lang="en-US" sz="1000" dirty="0"/>
          </a:p>
          <a:p>
            <a:pPr algn="r" eaLnBrk="1" hangingPunct="1">
              <a:buNone/>
            </a:pPr>
            <a:r>
              <a:rPr lang="en-US" sz="2800" b="1" dirty="0" smtClean="0"/>
              <a:t>“</a:t>
            </a:r>
            <a:r>
              <a:rPr lang="en-US" sz="2800" b="1" i="1" dirty="0" smtClean="0"/>
              <a:t>History equals the accumulated choices of all mankind</a:t>
            </a:r>
            <a:r>
              <a:rPr lang="en-US" sz="2800" b="1" dirty="0" smtClean="0"/>
              <a:t>”</a:t>
            </a:r>
            <a:r>
              <a:rPr lang="pt-BR" sz="2800" dirty="0"/>
              <a:t> (</a:t>
            </a:r>
            <a:r>
              <a:rPr lang="en-US" sz="2800" dirty="0"/>
              <a:t>BUCHANAN; O’CONNELL, 2006</a:t>
            </a:r>
            <a:r>
              <a:rPr lang="en-US" sz="2800" dirty="0" smtClean="0"/>
              <a:t>)</a:t>
            </a:r>
            <a:endParaRPr lang="pt-B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D801A-8700-4355-8862-229BD2046A68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Prof. Dr. Marcio Mattos B. de Oliveira</a:t>
            </a:r>
          </a:p>
        </p:txBody>
      </p:sp>
    </p:spTree>
    <p:extLst>
      <p:ext uri="{BB962C8B-B14F-4D97-AF65-F5344CB8AC3E}">
        <p14:creationId xmlns:p14="http://schemas.microsoft.com/office/powerpoint/2010/main" val="16099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84363-8583-4FEC-B6F7-6CB789B8D611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sz="3600" dirty="0" smtClean="0"/>
              <a:t>Objetivos fundamentais e intermediários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84784"/>
            <a:ext cx="80772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 smtClean="0"/>
              <a:t>Conjunto de objetivos</a:t>
            </a:r>
          </a:p>
          <a:p>
            <a:pPr eaLnBrk="1" hangingPunct="1"/>
            <a:r>
              <a:rPr lang="pt-BR" sz="3200" dirty="0" smtClean="0"/>
              <a:t>Contexto da decisão</a:t>
            </a:r>
          </a:p>
          <a:p>
            <a:pPr eaLnBrk="1" hangingPunct="1"/>
            <a:r>
              <a:rPr lang="pt-BR" sz="3200" dirty="0" smtClean="0"/>
              <a:t>Separar os objetivos </a:t>
            </a:r>
            <a:r>
              <a:rPr lang="pt-BR" sz="3200" dirty="0" smtClean="0">
                <a:solidFill>
                  <a:srgbClr val="FF0000"/>
                </a:solidFill>
              </a:rPr>
              <a:t>fundamentais</a:t>
            </a:r>
            <a:r>
              <a:rPr lang="pt-BR" sz="3200" dirty="0" smtClean="0"/>
              <a:t> dos </a:t>
            </a:r>
            <a:r>
              <a:rPr lang="pt-BR" sz="3200" dirty="0" smtClean="0">
                <a:solidFill>
                  <a:srgbClr val="FF0000"/>
                </a:solidFill>
              </a:rPr>
              <a:t>intermediários</a:t>
            </a:r>
          </a:p>
          <a:p>
            <a:pPr eaLnBrk="1" hangingPunct="1"/>
            <a:r>
              <a:rPr lang="pt-BR" sz="3200" dirty="0" smtClean="0"/>
              <a:t>Intermediário: trabalhar menos tempo</a:t>
            </a:r>
          </a:p>
          <a:p>
            <a:pPr eaLnBrk="1" hangingPunct="1"/>
            <a:r>
              <a:rPr lang="pt-BR" sz="3200" dirty="0" smtClean="0"/>
              <a:t>Fundamental: ter mais tempo para a família</a:t>
            </a:r>
          </a:p>
          <a:p>
            <a:pPr eaLnBrk="1" hangingPunct="1"/>
            <a:r>
              <a:rPr lang="pt-BR" sz="3200" dirty="0" smtClean="0">
                <a:solidFill>
                  <a:srgbClr val="FF0000"/>
                </a:solidFill>
              </a:rPr>
              <a:t>Conexões: </a:t>
            </a:r>
            <a:r>
              <a:rPr lang="pt-BR" sz="3200" dirty="0" smtClean="0"/>
              <a:t>intermediários</a:t>
            </a:r>
          </a:p>
          <a:p>
            <a:pPr eaLnBrk="1" hangingPunct="1"/>
            <a:r>
              <a:rPr lang="pt-BR" sz="3200" dirty="0" smtClean="0">
                <a:solidFill>
                  <a:srgbClr val="FF0000"/>
                </a:solidFill>
              </a:rPr>
              <a:t>Hierarquias:</a:t>
            </a:r>
            <a:r>
              <a:rPr lang="pt-BR" sz="3200" dirty="0" smtClean="0"/>
              <a:t> fundamentais</a:t>
            </a:r>
          </a:p>
        </p:txBody>
      </p:sp>
    </p:spTree>
    <p:extLst>
      <p:ext uri="{BB962C8B-B14F-4D97-AF65-F5344CB8AC3E}">
        <p14:creationId xmlns:p14="http://schemas.microsoft.com/office/powerpoint/2010/main" val="755581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1D2E6-B6A1-4763-A6CC-397A23A5572F}" type="slidenum">
              <a:rPr lang="pt-BR"/>
              <a:pPr>
                <a:defRPr/>
              </a:pPr>
              <a:t>21</a:t>
            </a:fld>
            <a:endParaRPr lang="pt-BR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70800532"/>
              </p:ext>
            </p:extLst>
          </p:nvPr>
        </p:nvGraphicFramePr>
        <p:xfrm>
          <a:off x="755576" y="1219200"/>
          <a:ext cx="8388424" cy="494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4" name="Text Box 19"/>
          <p:cNvSpPr txBox="1">
            <a:spLocks noChangeArrowheads="1"/>
          </p:cNvSpPr>
          <p:nvPr/>
        </p:nvSpPr>
        <p:spPr bwMode="auto">
          <a:xfrm>
            <a:off x="1219200" y="3810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3200">
                <a:solidFill>
                  <a:schemeClr val="tx2"/>
                </a:solidFill>
                <a:latin typeface="Arial" charset="0"/>
              </a:rPr>
              <a:t>Hierarquia de objetivos fundamentais</a:t>
            </a:r>
          </a:p>
        </p:txBody>
      </p:sp>
    </p:spTree>
    <p:extLst>
      <p:ext uri="{BB962C8B-B14F-4D97-AF65-F5344CB8AC3E}">
        <p14:creationId xmlns:p14="http://schemas.microsoft.com/office/powerpoint/2010/main" val="601333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4328" y="6232550"/>
            <a:ext cx="2133600" cy="365125"/>
          </a:xfrm>
        </p:spPr>
        <p:txBody>
          <a:bodyPr/>
          <a:lstStyle/>
          <a:p>
            <a:pPr>
              <a:defRPr/>
            </a:pPr>
            <a:fld id="{488E7CAC-DFCA-4E7D-8CEC-EB54F713BB2C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mtClean="0"/>
              <a:t>Rede de objetivos intermediários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981128" y="1628800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dirty="0">
                <a:latin typeface="Verdana" pitchFamily="34" charset="0"/>
              </a:rPr>
              <a:t>Maximizar</a:t>
            </a:r>
          </a:p>
          <a:p>
            <a:pPr algn="ctr" eaLnBrk="1" hangingPunct="1"/>
            <a:r>
              <a:rPr lang="pt-BR" dirty="0">
                <a:latin typeface="Verdana" pitchFamily="34" charset="0"/>
              </a:rPr>
              <a:t>Segurança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993453" y="2727350"/>
            <a:ext cx="2362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>
                <a:latin typeface="Verdana" pitchFamily="34" charset="0"/>
              </a:rPr>
              <a:t>Maximizar o 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uso de dispositivos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de segurança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3904928" y="4067200"/>
            <a:ext cx="1566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>
                <a:latin typeface="Verdana" pitchFamily="34" charset="0"/>
              </a:rPr>
              <a:t>Manutenção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adequada</a:t>
            </a: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6937053" y="2498750"/>
            <a:ext cx="1287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>
                <a:latin typeface="Verdana" pitchFamily="34" charset="0"/>
              </a:rPr>
              <a:t>Minimizar</a:t>
            </a:r>
          </a:p>
          <a:p>
            <a:pPr eaLnBrk="1" hangingPunct="1"/>
            <a:r>
              <a:rPr lang="pt-BR">
                <a:latin typeface="Verdana" pitchFamily="34" charset="0"/>
              </a:rPr>
              <a:t>acidentes</a:t>
            </a: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6805291" y="4175150"/>
            <a:ext cx="1414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>
                <a:latin typeface="Verdana" pitchFamily="34" charset="0"/>
              </a:rPr>
              <a:t>Maximizar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dirigir com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qualidade</a:t>
            </a: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383853" y="3870350"/>
            <a:ext cx="1879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dirty="0">
                <a:latin typeface="Verdana" pitchFamily="34" charset="0"/>
              </a:rPr>
              <a:t>Motivar a </a:t>
            </a:r>
          </a:p>
          <a:p>
            <a:pPr algn="ctr" eaLnBrk="1" hangingPunct="1"/>
            <a:r>
              <a:rPr lang="pt-BR" dirty="0">
                <a:latin typeface="Verdana" pitchFamily="34" charset="0"/>
              </a:rPr>
              <a:t>colocação</a:t>
            </a:r>
          </a:p>
          <a:p>
            <a:pPr algn="ctr" eaLnBrk="1" hangingPunct="1"/>
            <a:r>
              <a:rPr lang="pt-BR" dirty="0">
                <a:latin typeface="Verdana" pitchFamily="34" charset="0"/>
              </a:rPr>
              <a:t>de dispositivos</a:t>
            </a:r>
          </a:p>
          <a:p>
            <a:pPr algn="ctr" eaLnBrk="1" hangingPunct="1"/>
            <a:r>
              <a:rPr lang="pt-BR" dirty="0" err="1">
                <a:latin typeface="Verdana" pitchFamily="34" charset="0"/>
              </a:rPr>
              <a:t>ce</a:t>
            </a:r>
            <a:r>
              <a:rPr lang="pt-BR" dirty="0">
                <a:latin typeface="Verdana" pitchFamily="34" charset="0"/>
              </a:rPr>
              <a:t> segurança</a:t>
            </a:r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323528" y="5515000"/>
            <a:ext cx="1720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>
                <a:latin typeface="Verdana" pitchFamily="34" charset="0"/>
              </a:rPr>
              <a:t>Exigir 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dispositivos 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de segurança</a:t>
            </a: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2593653" y="5394350"/>
            <a:ext cx="12652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>
                <a:latin typeface="Verdana" pitchFamily="34" charset="0"/>
              </a:rPr>
              <a:t>Educação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do 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público</a:t>
            </a: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4346253" y="5394350"/>
            <a:ext cx="11477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>
                <a:latin typeface="Verdana" pitchFamily="34" charset="0"/>
              </a:rPr>
              <a:t>Reforçar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leis de 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trânsito</a:t>
            </a:r>
          </a:p>
        </p:txBody>
      </p:sp>
      <p:sp>
        <p:nvSpPr>
          <p:cNvPr id="38925" name="Text Box 12"/>
          <p:cNvSpPr txBox="1">
            <a:spLocks noChangeArrowheads="1"/>
          </p:cNvSpPr>
          <p:nvPr/>
        </p:nvSpPr>
        <p:spPr bwMode="auto">
          <a:xfrm>
            <a:off x="5946453" y="5318150"/>
            <a:ext cx="12668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>
                <a:latin typeface="Verdana" pitchFamily="34" charset="0"/>
              </a:rPr>
              <a:t>Leis de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tráfego</a:t>
            </a:r>
          </a:p>
          <a:p>
            <a:pPr algn="ctr" eaLnBrk="1" hangingPunct="1"/>
            <a:r>
              <a:rPr lang="pt-BR">
                <a:latin typeface="Verdana" pitchFamily="34" charset="0"/>
              </a:rPr>
              <a:t>razoáveis</a:t>
            </a:r>
          </a:p>
        </p:txBody>
      </p:sp>
      <p:sp>
        <p:nvSpPr>
          <p:cNvPr id="38926" name="Text Box 13"/>
          <p:cNvSpPr txBox="1">
            <a:spLocks noChangeArrowheads="1"/>
          </p:cNvSpPr>
          <p:nvPr/>
        </p:nvSpPr>
        <p:spPr bwMode="auto">
          <a:xfrm>
            <a:off x="7410128" y="5286400"/>
            <a:ext cx="14446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>
                <a:latin typeface="Verdana" pitchFamily="34" charset="0"/>
              </a:rPr>
              <a:t>Minimizar</a:t>
            </a:r>
          </a:p>
          <a:p>
            <a:pPr eaLnBrk="1" hangingPunct="1"/>
            <a:r>
              <a:rPr lang="pt-BR">
                <a:latin typeface="Verdana" pitchFamily="34" charset="0"/>
              </a:rPr>
              <a:t>dirigir </a:t>
            </a:r>
          </a:p>
          <a:p>
            <a:pPr eaLnBrk="1" hangingPunct="1"/>
            <a:r>
              <a:rPr lang="pt-BR">
                <a:latin typeface="Verdana" pitchFamily="34" charset="0"/>
              </a:rPr>
              <a:t>alcoolizado</a:t>
            </a:r>
          </a:p>
        </p:txBody>
      </p:sp>
      <p:cxnSp>
        <p:nvCxnSpPr>
          <p:cNvPr id="38927" name="AutoShape 14"/>
          <p:cNvCxnSpPr>
            <a:cxnSpLocks noChangeShapeType="1"/>
            <a:stCxn id="38926" idx="3"/>
            <a:endCxn id="38920" idx="3"/>
          </p:cNvCxnSpPr>
          <p:nvPr/>
        </p:nvCxnSpPr>
        <p:spPr bwMode="auto">
          <a:xfrm flipH="1" flipV="1">
            <a:off x="8219753" y="4633938"/>
            <a:ext cx="635000" cy="1111250"/>
          </a:xfrm>
          <a:prstGeom prst="bentConnector3">
            <a:avLst>
              <a:gd name="adj1" fmla="val -36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8" name="AutoShape 15"/>
          <p:cNvCxnSpPr>
            <a:cxnSpLocks noChangeShapeType="1"/>
            <a:stCxn id="38925" idx="0"/>
            <a:endCxn id="38920" idx="1"/>
          </p:cNvCxnSpPr>
          <p:nvPr/>
        </p:nvCxnSpPr>
        <p:spPr bwMode="auto">
          <a:xfrm rot="-5400000">
            <a:off x="6350473" y="4863331"/>
            <a:ext cx="684212" cy="2254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9" name="AutoShape 16"/>
          <p:cNvCxnSpPr>
            <a:cxnSpLocks noChangeShapeType="1"/>
            <a:stCxn id="38924" idx="0"/>
          </p:cNvCxnSpPr>
          <p:nvPr/>
        </p:nvCxnSpPr>
        <p:spPr bwMode="auto">
          <a:xfrm rot="-5400000">
            <a:off x="5644035" y="4258493"/>
            <a:ext cx="412750" cy="18589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0" name="AutoShape 17"/>
          <p:cNvCxnSpPr>
            <a:cxnSpLocks noChangeShapeType="1"/>
            <a:stCxn id="38923" idx="0"/>
          </p:cNvCxnSpPr>
          <p:nvPr/>
        </p:nvCxnSpPr>
        <p:spPr bwMode="auto">
          <a:xfrm rot="-5400000">
            <a:off x="4734398" y="3323456"/>
            <a:ext cx="563562" cy="3578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1" name="AutoShape 18"/>
          <p:cNvCxnSpPr>
            <a:cxnSpLocks noChangeShapeType="1"/>
            <a:stCxn id="38924" idx="0"/>
            <a:endCxn id="38918" idx="2"/>
          </p:cNvCxnSpPr>
          <p:nvPr/>
        </p:nvCxnSpPr>
        <p:spPr bwMode="auto">
          <a:xfrm flipH="1" flipV="1">
            <a:off x="4689153" y="4708550"/>
            <a:ext cx="231775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2" name="AutoShape 19"/>
          <p:cNvCxnSpPr>
            <a:cxnSpLocks noChangeShapeType="1"/>
            <a:stCxn id="38925" idx="1"/>
            <a:endCxn id="38918" idx="3"/>
          </p:cNvCxnSpPr>
          <p:nvPr/>
        </p:nvCxnSpPr>
        <p:spPr bwMode="auto">
          <a:xfrm rot="10800000">
            <a:off x="5471791" y="4387875"/>
            <a:ext cx="474662" cy="1389063"/>
          </a:xfrm>
          <a:prstGeom prst="bentConnector3">
            <a:avLst>
              <a:gd name="adj1" fmla="val 4983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3" name="AutoShape 20"/>
          <p:cNvCxnSpPr>
            <a:cxnSpLocks noChangeShapeType="1"/>
            <a:stCxn id="38923" idx="1"/>
            <a:endCxn id="38921" idx="3"/>
          </p:cNvCxnSpPr>
          <p:nvPr/>
        </p:nvCxnSpPr>
        <p:spPr bwMode="auto">
          <a:xfrm rot="10800000">
            <a:off x="2263453" y="4465663"/>
            <a:ext cx="330200" cy="13874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4" name="AutoShape 21"/>
          <p:cNvCxnSpPr>
            <a:cxnSpLocks noChangeShapeType="1"/>
            <a:stCxn id="38922" idx="0"/>
          </p:cNvCxnSpPr>
          <p:nvPr/>
        </p:nvCxnSpPr>
        <p:spPr bwMode="auto">
          <a:xfrm flipH="1" flipV="1">
            <a:off x="1161728" y="5134000"/>
            <a:ext cx="2222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5" name="AutoShape 22"/>
          <p:cNvCxnSpPr>
            <a:cxnSpLocks noChangeShapeType="1"/>
            <a:stCxn id="38921" idx="0"/>
            <a:endCxn id="38917" idx="2"/>
          </p:cNvCxnSpPr>
          <p:nvPr/>
        </p:nvCxnSpPr>
        <p:spPr bwMode="auto">
          <a:xfrm flipV="1">
            <a:off x="1323653" y="3643338"/>
            <a:ext cx="850900" cy="227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6" name="AutoShape 23"/>
          <p:cNvCxnSpPr>
            <a:cxnSpLocks noChangeShapeType="1"/>
            <a:endCxn id="38917" idx="3"/>
          </p:cNvCxnSpPr>
          <p:nvPr/>
        </p:nvCxnSpPr>
        <p:spPr bwMode="auto">
          <a:xfrm flipH="1" flipV="1">
            <a:off x="3355653" y="3186138"/>
            <a:ext cx="1235075" cy="881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7" name="AutoShape 24"/>
          <p:cNvCxnSpPr>
            <a:cxnSpLocks noChangeShapeType="1"/>
            <a:stCxn id="38918" idx="0"/>
          </p:cNvCxnSpPr>
          <p:nvPr/>
        </p:nvCxnSpPr>
        <p:spPr bwMode="auto">
          <a:xfrm flipV="1">
            <a:off x="4689153" y="3076600"/>
            <a:ext cx="2187575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8" name="AutoShape 25"/>
          <p:cNvCxnSpPr>
            <a:cxnSpLocks noChangeShapeType="1"/>
            <a:stCxn id="38920" idx="0"/>
          </p:cNvCxnSpPr>
          <p:nvPr/>
        </p:nvCxnSpPr>
        <p:spPr bwMode="auto">
          <a:xfrm flipH="1" flipV="1">
            <a:off x="7486328" y="3229000"/>
            <a:ext cx="26988" cy="946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9" name="AutoShape 26"/>
          <p:cNvCxnSpPr>
            <a:cxnSpLocks noChangeShapeType="1"/>
            <a:stCxn id="38917" idx="0"/>
            <a:endCxn id="38916" idx="1"/>
          </p:cNvCxnSpPr>
          <p:nvPr/>
        </p:nvCxnSpPr>
        <p:spPr bwMode="auto">
          <a:xfrm flipV="1">
            <a:off x="2174553" y="1949475"/>
            <a:ext cx="1806575" cy="77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0" name="AutoShape 27"/>
          <p:cNvCxnSpPr>
            <a:cxnSpLocks noChangeShapeType="1"/>
            <a:stCxn id="38919" idx="0"/>
            <a:endCxn id="38916" idx="3"/>
          </p:cNvCxnSpPr>
          <p:nvPr/>
        </p:nvCxnSpPr>
        <p:spPr bwMode="auto">
          <a:xfrm flipH="1" flipV="1">
            <a:off x="5378128" y="1949475"/>
            <a:ext cx="2203450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9801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B7B9B-F44F-45D4-A5EE-41B9B034DAB1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000" dirty="0" smtClean="0"/>
              <a:t>Identificando objetivos intermediários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3600" dirty="0" smtClean="0"/>
              <a:t>A pergunta é: como é possível obter isso?</a:t>
            </a:r>
          </a:p>
          <a:p>
            <a:pPr eaLnBrk="1" hangingPunct="1"/>
            <a:r>
              <a:rPr lang="pt-BR" sz="3600" dirty="0" smtClean="0"/>
              <a:t>O desenrolar destas perguntas irá gerar a rede de objetivos intermediários</a:t>
            </a:r>
          </a:p>
        </p:txBody>
      </p:sp>
    </p:spTree>
    <p:extLst>
      <p:ext uri="{BB962C8B-B14F-4D97-AF65-F5344CB8AC3E}">
        <p14:creationId xmlns:p14="http://schemas.microsoft.com/office/powerpoint/2010/main" val="3934130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mindmapshop.com.br/info/img/mm_churras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46" y="2375867"/>
            <a:ext cx="50482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ítulo 1"/>
          <p:cNvSpPr>
            <a:spLocks noGrp="1"/>
          </p:cNvSpPr>
          <p:nvPr>
            <p:ph type="title"/>
          </p:nvPr>
        </p:nvSpPr>
        <p:spPr>
          <a:xfrm>
            <a:off x="1219200" y="-234280"/>
            <a:ext cx="7313613" cy="1143000"/>
          </a:xfrm>
        </p:spPr>
        <p:txBody>
          <a:bodyPr/>
          <a:lstStyle/>
          <a:p>
            <a:r>
              <a:rPr lang="en-US" dirty="0" err="1" smtClean="0"/>
              <a:t>FreeMind</a:t>
            </a:r>
            <a:endParaRPr lang="pt-BR" dirty="0" smtClean="0"/>
          </a:p>
        </p:txBody>
      </p:sp>
      <p:sp>
        <p:nvSpPr>
          <p:cNvPr id="60420" name="Espaço Reservado para Conteúdo 2"/>
          <p:cNvSpPr>
            <a:spLocks noGrp="1"/>
          </p:cNvSpPr>
          <p:nvPr>
            <p:ph idx="1"/>
          </p:nvPr>
        </p:nvSpPr>
        <p:spPr>
          <a:xfrm>
            <a:off x="1370013" y="609600"/>
            <a:ext cx="7313612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Para </a:t>
            </a:r>
            <a:r>
              <a:rPr lang="en-US" sz="3600" dirty="0" err="1" smtClean="0"/>
              <a:t>fazer</a:t>
            </a:r>
            <a:r>
              <a:rPr lang="en-US" sz="3600" dirty="0" smtClean="0"/>
              <a:t> </a:t>
            </a:r>
            <a:r>
              <a:rPr lang="en-US" sz="3600" dirty="0" err="1" smtClean="0"/>
              <a:t>mapas</a:t>
            </a:r>
            <a:r>
              <a:rPr lang="en-US" sz="3600" dirty="0" smtClean="0"/>
              <a:t> </a:t>
            </a:r>
            <a:r>
              <a:rPr lang="en-US" sz="3600" dirty="0" err="1" smtClean="0"/>
              <a:t>mentais</a:t>
            </a:r>
            <a:r>
              <a:rPr lang="en-US" sz="3600" dirty="0" smtClean="0"/>
              <a:t>:</a:t>
            </a:r>
          </a:p>
          <a:p>
            <a:endParaRPr lang="en-US" sz="3600" dirty="0" smtClean="0"/>
          </a:p>
          <a:p>
            <a:r>
              <a:rPr lang="pt-BR" sz="3600" dirty="0" smtClean="0">
                <a:hlinkClick r:id="rId3"/>
              </a:rPr>
              <a:t>http://freemind.en.softonic.com/</a:t>
            </a:r>
            <a:endParaRPr lang="pt-BR" sz="3600" dirty="0" smtClean="0"/>
          </a:p>
          <a:p>
            <a:endParaRPr lang="pt-BR" sz="36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27E7B-A19A-4152-B506-7A3AC3362EF8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  <p:sp>
        <p:nvSpPr>
          <p:cNvPr id="60422" name="CaixaDeTexto 4"/>
          <p:cNvSpPr txBox="1">
            <a:spLocks noChangeArrowheads="1"/>
          </p:cNvSpPr>
          <p:nvPr/>
        </p:nvSpPr>
        <p:spPr bwMode="auto">
          <a:xfrm>
            <a:off x="533400" y="6553200"/>
            <a:ext cx="716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>
                <a:hlinkClick r:id="rId4"/>
              </a:rPr>
              <a:t>http://www.mindmapshop.com.br/info/sobre_mm.asp</a:t>
            </a:r>
            <a:endParaRPr lang="pt-BR"/>
          </a:p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0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60648"/>
            <a:ext cx="57086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tx2">
                    <a:satMod val="130000"/>
                  </a:schemeClr>
                </a:solidFill>
              </a:rPr>
              <a:t>Valores e o Contexto da decisão atual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F13DA-4CD0-4401-963B-D77210232624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68317" y="1997150"/>
            <a:ext cx="4040187" cy="639762"/>
          </a:xfrm>
        </p:spPr>
        <p:txBody>
          <a:bodyPr>
            <a:normAutofit lnSpcReduction="10000"/>
          </a:bodyPr>
          <a:lstStyle/>
          <a:p>
            <a:pPr lvl="1" eaLnBrk="1" hangingPunct="1">
              <a:buFont typeface="Verdana" pitchFamily="34" charset="0"/>
              <a:buNone/>
            </a:pPr>
            <a:r>
              <a:rPr lang="pt-BR" sz="3600" b="1" dirty="0" smtClean="0"/>
              <a:t>Comer</a:t>
            </a:r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7000875" y="0"/>
            <a:ext cx="2143125" cy="1062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/>
              <a:t>Elementos da Decisão:</a:t>
            </a:r>
          </a:p>
          <a:p>
            <a:pPr lvl="1"/>
            <a:r>
              <a:rPr lang="pt-BR" sz="1200" dirty="0">
                <a:solidFill>
                  <a:srgbClr val="FF0000"/>
                </a:solidFill>
              </a:rPr>
              <a:t>Valores e objetivos</a:t>
            </a:r>
          </a:p>
          <a:p>
            <a:pPr lvl="1"/>
            <a:r>
              <a:rPr lang="pt-BR" sz="1200" dirty="0"/>
              <a:t>Decisões a tomar</a:t>
            </a:r>
          </a:p>
          <a:p>
            <a:pPr lvl="1"/>
            <a:r>
              <a:rPr lang="pt-BR" sz="1200" dirty="0"/>
              <a:t>Eventos incertos</a:t>
            </a:r>
          </a:p>
          <a:p>
            <a:pPr lvl="1"/>
            <a:r>
              <a:rPr lang="pt-BR" sz="1200" dirty="0"/>
              <a:t>Consequências</a:t>
            </a:r>
          </a:p>
        </p:txBody>
      </p:sp>
      <p:pic>
        <p:nvPicPr>
          <p:cNvPr id="40966" name="Picture 11" descr="C:\Users\marcio\AppData\Local\Microsoft\Windows\Temporary Internet Files\Content.IE5\XJYBRTY8\MPj043889100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397125"/>
            <a:ext cx="4071937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9" descr="http://tbn2.google.com/images?q=tbn:puZi2sciqwSpGM:http://www.leonardoimoveis.com.br/imagens/chav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357563"/>
            <a:ext cx="23336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1563" y="5786438"/>
            <a:ext cx="5500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39763" lvl="1" indent="-236538">
              <a:spcBef>
                <a:spcPts val="550"/>
              </a:spcBef>
              <a:buClr>
                <a:schemeClr val="accent1"/>
              </a:buClr>
              <a:defRPr/>
            </a:pPr>
            <a:r>
              <a:rPr lang="pt-BR" sz="3600" b="1" dirty="0">
                <a:latin typeface="+mn-lt"/>
                <a:cs typeface="+mn-cs"/>
              </a:rPr>
              <a:t>Comprar um imóvel</a:t>
            </a:r>
          </a:p>
        </p:txBody>
      </p:sp>
    </p:spTree>
    <p:extLst>
      <p:ext uri="{BB962C8B-B14F-4D97-AF65-F5344CB8AC3E}">
        <p14:creationId xmlns:p14="http://schemas.microsoft.com/office/powerpoint/2010/main" val="2925134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-142875"/>
            <a:ext cx="73136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2">
                    <a:satMod val="130000"/>
                  </a:schemeClr>
                </a:solidFill>
              </a:rPr>
              <a:t>Identificando o contexto da decisão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5875" y="1000125"/>
            <a:ext cx="7286625" cy="5357813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200" dirty="0" smtClean="0"/>
              <a:t>Três critérios:</a:t>
            </a:r>
          </a:p>
          <a:p>
            <a:pPr lvl="1" eaLnBrk="1" hangingPunct="1"/>
            <a:r>
              <a:rPr lang="pt-BR" sz="2800" dirty="0" smtClean="0"/>
              <a:t>Primeiro:  Direto – você está lidando com o </a:t>
            </a:r>
            <a:r>
              <a:rPr lang="pt-BR" sz="2800" dirty="0" smtClean="0">
                <a:solidFill>
                  <a:srgbClr val="FF0000"/>
                </a:solidFill>
              </a:rPr>
              <a:t>problema correto</a:t>
            </a:r>
            <a:r>
              <a:rPr lang="pt-BR" sz="2800" dirty="0" smtClean="0"/>
              <a:t>?</a:t>
            </a:r>
          </a:p>
          <a:p>
            <a:pPr lvl="1" eaLnBrk="1" hangingPunct="1"/>
            <a:endParaRPr lang="pt-BR" sz="2800" dirty="0" smtClean="0"/>
          </a:p>
          <a:p>
            <a:pPr lvl="1" eaLnBrk="1" hangingPunct="1"/>
            <a:r>
              <a:rPr lang="pt-BR" sz="2800" dirty="0" smtClean="0"/>
              <a:t>Segundo:  </a:t>
            </a:r>
            <a:r>
              <a:rPr lang="pt-BR" sz="2800" dirty="0" smtClean="0">
                <a:solidFill>
                  <a:srgbClr val="FF0000"/>
                </a:solidFill>
              </a:rPr>
              <a:t>Dono da decisão </a:t>
            </a:r>
            <a:r>
              <a:rPr lang="pt-BR" sz="2800" dirty="0" smtClean="0"/>
              <a:t>– quem vai realmente decidir e assumir as </a:t>
            </a:r>
            <a:r>
              <a:rPr lang="pt-BR" sz="2800" dirty="0" err="1" smtClean="0"/>
              <a:t>conseqüências</a:t>
            </a:r>
            <a:r>
              <a:rPr lang="pt-BR" sz="2800" dirty="0" smtClean="0"/>
              <a:t>?</a:t>
            </a:r>
          </a:p>
          <a:p>
            <a:pPr lvl="1" eaLnBrk="1" hangingPunct="1">
              <a:buFont typeface="Verdana" pitchFamily="34" charset="0"/>
              <a:buNone/>
            </a:pPr>
            <a:endParaRPr lang="pt-BR" sz="2800" dirty="0" smtClean="0"/>
          </a:p>
          <a:p>
            <a:pPr lvl="1" eaLnBrk="1" hangingPunct="1"/>
            <a:r>
              <a:rPr lang="pt-BR" sz="2800" dirty="0" smtClean="0"/>
              <a:t>Terceiro:  </a:t>
            </a:r>
            <a:r>
              <a:rPr lang="pt-BR" sz="2800" dirty="0" smtClean="0">
                <a:solidFill>
                  <a:srgbClr val="FF0000"/>
                </a:solidFill>
              </a:rPr>
              <a:t>Factibilidade</a:t>
            </a:r>
            <a:r>
              <a:rPr lang="pt-BR" dirty="0" smtClean="0"/>
              <a:t> – </a:t>
            </a:r>
            <a:r>
              <a:rPr lang="pt-BR" sz="2800" dirty="0" smtClean="0"/>
              <a:t>haverá possibilidade de implementar a decisão?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A9585-917B-4617-A701-0B597AED4A3A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</p:spTree>
    <p:extLst>
      <p:ext uri="{BB962C8B-B14F-4D97-AF65-F5344CB8AC3E}">
        <p14:creationId xmlns:p14="http://schemas.microsoft.com/office/powerpoint/2010/main" val="3830276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AD48E-7065-47C4-8D06-CA53559AA3F6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41987" name="AutoShape 5" descr="001c01c78cbb$7925ec90$41c16b8f@EERP"/>
          <p:cNvSpPr>
            <a:spLocks noChangeAspect="1" noChangeArrowheads="1"/>
          </p:cNvSpPr>
          <p:nvPr/>
        </p:nvSpPr>
        <p:spPr bwMode="auto">
          <a:xfrm>
            <a:off x="1714500" y="1171575"/>
            <a:ext cx="5715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88" name="AutoShape 7" descr="001c01c78cbb$7925ec90$41c16b8f@EERP"/>
          <p:cNvSpPr>
            <a:spLocks noChangeAspect="1" noChangeArrowheads="1"/>
          </p:cNvSpPr>
          <p:nvPr/>
        </p:nvSpPr>
        <p:spPr bwMode="auto">
          <a:xfrm>
            <a:off x="1714500" y="1171575"/>
            <a:ext cx="5715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41989" name="Picture 8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</p:spTree>
    <p:extLst>
      <p:ext uri="{BB962C8B-B14F-4D97-AF65-F5344CB8AC3E}">
        <p14:creationId xmlns:p14="http://schemas.microsoft.com/office/powerpoint/2010/main" val="34712809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0AC05-1B7D-43DC-9045-A7E56B0EC761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Decisões sequenciais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0388" y="1500188"/>
            <a:ext cx="7313612" cy="2357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3600" dirty="0" smtClean="0"/>
              <a:t>Dependência</a:t>
            </a:r>
          </a:p>
          <a:p>
            <a:pPr eaLnBrk="1" hangingPunct="1">
              <a:lnSpc>
                <a:spcPct val="150000"/>
              </a:lnSpc>
            </a:pPr>
            <a:r>
              <a:rPr lang="pt-BR" sz="3600" dirty="0" smtClean="0"/>
              <a:t>Decisões dinâmicas</a:t>
            </a:r>
          </a:p>
        </p:txBody>
      </p:sp>
      <p:grpSp>
        <p:nvGrpSpPr>
          <p:cNvPr id="44038" name="Group 4"/>
          <p:cNvGrpSpPr>
            <a:grpSpLocks/>
          </p:cNvGrpSpPr>
          <p:nvPr/>
        </p:nvGrpSpPr>
        <p:grpSpPr bwMode="auto">
          <a:xfrm>
            <a:off x="0" y="4343400"/>
            <a:ext cx="8915400" cy="2227263"/>
            <a:chOff x="0" y="2736"/>
            <a:chExt cx="5616" cy="1403"/>
          </a:xfrm>
        </p:grpSpPr>
        <p:sp>
          <p:nvSpPr>
            <p:cNvPr id="44040" name="Text Box 5"/>
            <p:cNvSpPr txBox="1">
              <a:spLocks noChangeArrowheads="1"/>
            </p:cNvSpPr>
            <p:nvPr/>
          </p:nvSpPr>
          <p:spPr bwMode="auto">
            <a:xfrm>
              <a:off x="2102" y="3908"/>
              <a:ext cx="6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b="1">
                  <a:latin typeface="Verdana" pitchFamily="34" charset="0"/>
                </a:rPr>
                <a:t>Tempo</a:t>
              </a:r>
            </a:p>
          </p:txBody>
        </p:sp>
        <p:grpSp>
          <p:nvGrpSpPr>
            <p:cNvPr id="44041" name="Group 6"/>
            <p:cNvGrpSpPr>
              <a:grpSpLocks/>
            </p:cNvGrpSpPr>
            <p:nvPr/>
          </p:nvGrpSpPr>
          <p:grpSpPr bwMode="auto">
            <a:xfrm>
              <a:off x="2448" y="2736"/>
              <a:ext cx="1488" cy="720"/>
              <a:chOff x="0" y="2544"/>
              <a:chExt cx="1488" cy="720"/>
            </a:xfrm>
          </p:grpSpPr>
          <p:sp>
            <p:nvSpPr>
              <p:cNvPr id="44054" name="Rectangle 7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912" cy="7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>
                    <a:latin typeface="Verdana" pitchFamily="34" charset="0"/>
                  </a:rPr>
                  <a:t>Terceira</a:t>
                </a:r>
              </a:p>
              <a:p>
                <a:pPr algn="ctr"/>
                <a:r>
                  <a:rPr lang="pt-BR">
                    <a:latin typeface="Verdana" pitchFamily="34" charset="0"/>
                  </a:rPr>
                  <a:t>decisão</a:t>
                </a:r>
              </a:p>
            </p:txBody>
          </p:sp>
          <p:sp>
            <p:nvSpPr>
              <p:cNvPr id="44055" name="Line 8"/>
              <p:cNvSpPr>
                <a:spLocks noChangeShapeType="1"/>
              </p:cNvSpPr>
              <p:nvPr/>
            </p:nvSpPr>
            <p:spPr bwMode="auto">
              <a:xfrm>
                <a:off x="0" y="29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4042" name="Group 9"/>
            <p:cNvGrpSpPr>
              <a:grpSpLocks/>
            </p:cNvGrpSpPr>
            <p:nvPr/>
          </p:nvGrpSpPr>
          <p:grpSpPr bwMode="auto">
            <a:xfrm>
              <a:off x="1200" y="2736"/>
              <a:ext cx="1488" cy="720"/>
              <a:chOff x="0" y="2544"/>
              <a:chExt cx="1488" cy="720"/>
            </a:xfrm>
          </p:grpSpPr>
          <p:sp>
            <p:nvSpPr>
              <p:cNvPr id="44052" name="Rectangle 10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912" cy="7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>
                    <a:latin typeface="Verdana" pitchFamily="34" charset="0"/>
                  </a:rPr>
                  <a:t>Segunda</a:t>
                </a:r>
              </a:p>
              <a:p>
                <a:pPr algn="ctr"/>
                <a:r>
                  <a:rPr lang="pt-BR">
                    <a:latin typeface="Verdana" pitchFamily="34" charset="0"/>
                  </a:rPr>
                  <a:t>decisão</a:t>
                </a:r>
              </a:p>
            </p:txBody>
          </p:sp>
          <p:sp>
            <p:nvSpPr>
              <p:cNvPr id="44053" name="Line 11"/>
              <p:cNvSpPr>
                <a:spLocks noChangeShapeType="1"/>
              </p:cNvSpPr>
              <p:nvPr/>
            </p:nvSpPr>
            <p:spPr bwMode="auto">
              <a:xfrm>
                <a:off x="0" y="29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4043" name="Group 12"/>
            <p:cNvGrpSpPr>
              <a:grpSpLocks/>
            </p:cNvGrpSpPr>
            <p:nvPr/>
          </p:nvGrpSpPr>
          <p:grpSpPr bwMode="auto">
            <a:xfrm>
              <a:off x="0" y="2736"/>
              <a:ext cx="1488" cy="720"/>
              <a:chOff x="0" y="2544"/>
              <a:chExt cx="1488" cy="720"/>
            </a:xfrm>
          </p:grpSpPr>
          <p:sp>
            <p:nvSpPr>
              <p:cNvPr id="44050" name="Rectangle 13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912" cy="7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>
                    <a:latin typeface="Verdana" pitchFamily="34" charset="0"/>
                  </a:rPr>
                  <a:t>Primeira</a:t>
                </a:r>
              </a:p>
              <a:p>
                <a:pPr algn="ctr"/>
                <a:r>
                  <a:rPr lang="pt-BR">
                    <a:latin typeface="Verdana" pitchFamily="34" charset="0"/>
                  </a:rPr>
                  <a:t>decisão</a:t>
                </a:r>
              </a:p>
            </p:txBody>
          </p:sp>
          <p:sp>
            <p:nvSpPr>
              <p:cNvPr id="44051" name="Line 14"/>
              <p:cNvSpPr>
                <a:spLocks noChangeShapeType="1"/>
              </p:cNvSpPr>
              <p:nvPr/>
            </p:nvSpPr>
            <p:spPr bwMode="auto">
              <a:xfrm>
                <a:off x="0" y="29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4044" name="Group 15"/>
            <p:cNvGrpSpPr>
              <a:grpSpLocks/>
            </p:cNvGrpSpPr>
            <p:nvPr/>
          </p:nvGrpSpPr>
          <p:grpSpPr bwMode="auto">
            <a:xfrm>
              <a:off x="4128" y="2736"/>
              <a:ext cx="1488" cy="720"/>
              <a:chOff x="0" y="2544"/>
              <a:chExt cx="1488" cy="720"/>
            </a:xfrm>
          </p:grpSpPr>
          <p:sp>
            <p:nvSpPr>
              <p:cNvPr id="44048" name="Rectangle 16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912" cy="7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>
                    <a:latin typeface="Verdana" pitchFamily="34" charset="0"/>
                  </a:rPr>
                  <a:t>Última</a:t>
                </a:r>
              </a:p>
              <a:p>
                <a:pPr algn="ctr"/>
                <a:r>
                  <a:rPr lang="pt-BR">
                    <a:latin typeface="Verdana" pitchFamily="34" charset="0"/>
                  </a:rPr>
                  <a:t>decisão</a:t>
                </a:r>
              </a:p>
            </p:txBody>
          </p:sp>
          <p:sp>
            <p:nvSpPr>
              <p:cNvPr id="44049" name="Line 17"/>
              <p:cNvSpPr>
                <a:spLocks noChangeShapeType="1"/>
              </p:cNvSpPr>
              <p:nvPr/>
            </p:nvSpPr>
            <p:spPr bwMode="auto">
              <a:xfrm>
                <a:off x="0" y="29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4045" name="Line 18"/>
            <p:cNvSpPr>
              <a:spLocks noChangeShapeType="1"/>
            </p:cNvSpPr>
            <p:nvPr/>
          </p:nvSpPr>
          <p:spPr bwMode="auto">
            <a:xfrm flipH="1">
              <a:off x="4128" y="2976"/>
              <a:ext cx="9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046" name="Line 19"/>
            <p:cNvSpPr>
              <a:spLocks noChangeShapeType="1"/>
            </p:cNvSpPr>
            <p:nvPr/>
          </p:nvSpPr>
          <p:spPr bwMode="auto">
            <a:xfrm flipH="1">
              <a:off x="4176" y="3024"/>
              <a:ext cx="9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047" name="Line 20"/>
            <p:cNvSpPr>
              <a:spLocks noChangeShapeType="1"/>
            </p:cNvSpPr>
            <p:nvPr/>
          </p:nvSpPr>
          <p:spPr bwMode="auto">
            <a:xfrm>
              <a:off x="288" y="3888"/>
              <a:ext cx="48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4039" name="Rectangle 22"/>
          <p:cNvSpPr>
            <a:spLocks noChangeArrowheads="1"/>
          </p:cNvSpPr>
          <p:nvPr/>
        </p:nvSpPr>
        <p:spPr bwMode="auto">
          <a:xfrm>
            <a:off x="7000875" y="0"/>
            <a:ext cx="2143125" cy="1062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Elementos da Decisão:</a:t>
            </a:r>
          </a:p>
          <a:p>
            <a:pPr lvl="1"/>
            <a:r>
              <a:rPr lang="pt-BR" sz="1200"/>
              <a:t>Valores e objetivos</a:t>
            </a:r>
          </a:p>
          <a:p>
            <a:pPr lvl="1"/>
            <a:r>
              <a:rPr lang="pt-BR" sz="1200">
                <a:solidFill>
                  <a:srgbClr val="FF0000"/>
                </a:solidFill>
              </a:rPr>
              <a:t>Decisões a tomar</a:t>
            </a:r>
          </a:p>
          <a:p>
            <a:pPr lvl="1"/>
            <a:r>
              <a:rPr lang="pt-BR" sz="1200"/>
              <a:t>Eventos incertos</a:t>
            </a:r>
          </a:p>
          <a:p>
            <a:pPr lvl="1"/>
            <a:r>
              <a:rPr lang="pt-BR" sz="1200"/>
              <a:t>Consequências</a:t>
            </a:r>
          </a:p>
        </p:txBody>
      </p:sp>
    </p:spTree>
    <p:extLst>
      <p:ext uri="{BB962C8B-B14F-4D97-AF65-F5344CB8AC3E}">
        <p14:creationId xmlns:p14="http://schemas.microsoft.com/office/powerpoint/2010/main" val="243355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71438"/>
            <a:ext cx="749935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Eventos ao acaso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214438" y="1000125"/>
            <a:ext cx="7720012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3200" dirty="0" smtClean="0"/>
              <a:t>Geram a </a:t>
            </a:r>
            <a:r>
              <a:rPr lang="pt-BR" sz="3200" dirty="0" smtClean="0">
                <a:solidFill>
                  <a:srgbClr val="FF0000"/>
                </a:solidFill>
              </a:rPr>
              <a:t>Incerteza</a:t>
            </a:r>
            <a:endParaRPr lang="pt-BR" sz="3200" dirty="0" smtClean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pt-BR" sz="3200" dirty="0" smtClean="0">
                <a:solidFill>
                  <a:srgbClr val="FF0000"/>
                </a:solidFill>
                <a:sym typeface="Wingdings" pitchFamily="2" charset="2"/>
              </a:rPr>
              <a:t>Limites</a:t>
            </a:r>
            <a:r>
              <a:rPr lang="pt-BR" sz="3200" dirty="0" smtClean="0">
                <a:sym typeface="Wingdings" pitchFamily="2" charset="2"/>
              </a:rPr>
              <a:t> são conhecidos?</a:t>
            </a:r>
          </a:p>
          <a:p>
            <a:pPr eaLnBrk="1" hangingPunct="1">
              <a:lnSpc>
                <a:spcPct val="150000"/>
              </a:lnSpc>
            </a:pPr>
            <a:r>
              <a:rPr lang="pt-BR" sz="3200" dirty="0" smtClean="0">
                <a:sym typeface="Wingdings" pitchFamily="2" charset="2"/>
              </a:rPr>
              <a:t>Atribuem  </a:t>
            </a:r>
            <a:r>
              <a:rPr lang="pt-BR" sz="3200" dirty="0" smtClean="0">
                <a:solidFill>
                  <a:srgbClr val="FF0000"/>
                </a:solidFill>
                <a:sym typeface="Wingdings" pitchFamily="2" charset="2"/>
              </a:rPr>
              <a:t>complexidade à decisão</a:t>
            </a:r>
          </a:p>
          <a:p>
            <a:pPr eaLnBrk="1" hangingPunct="1">
              <a:lnSpc>
                <a:spcPct val="150000"/>
              </a:lnSpc>
            </a:pPr>
            <a:r>
              <a:rPr lang="pt-BR" sz="3200" dirty="0" smtClean="0">
                <a:sym typeface="Wingdings" pitchFamily="2" charset="2"/>
              </a:rPr>
              <a:t>O eventos podem ser </a:t>
            </a:r>
            <a:r>
              <a:rPr lang="pt-BR" sz="3200" dirty="0" smtClean="0">
                <a:solidFill>
                  <a:srgbClr val="FF0000"/>
                </a:solidFill>
                <a:sym typeface="Wingdings" pitchFamily="2" charset="2"/>
              </a:rPr>
              <a:t>dependentes</a:t>
            </a:r>
          </a:p>
          <a:p>
            <a:pPr eaLnBrk="1" fontAlgn="t" hangingPunct="1">
              <a:lnSpc>
                <a:spcPct val="150000"/>
              </a:lnSpc>
            </a:pPr>
            <a:r>
              <a:rPr lang="pt-BR" sz="3200" dirty="0" smtClean="0">
                <a:solidFill>
                  <a:srgbClr val="FF0000"/>
                </a:solidFill>
                <a:sym typeface="Wingdings" pitchFamily="2" charset="2"/>
              </a:rPr>
              <a:t>Cálculo do Risco</a:t>
            </a:r>
            <a:r>
              <a:rPr lang="pt-BR" sz="3200" dirty="0" smtClean="0">
                <a:sym typeface="Wingdings" pitchFamily="2" charset="2"/>
              </a:rPr>
              <a:t>, quando possível </a:t>
            </a:r>
          </a:p>
          <a:p>
            <a:pPr eaLnBrk="1" fontAlgn="t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t-BR" sz="2800" dirty="0" smtClean="0">
                <a:sym typeface="Wingdings" pitchFamily="2" charset="2"/>
              </a:rPr>
              <a:t>      </a:t>
            </a:r>
            <a:r>
              <a:rPr lang="pt-BR" sz="2000" dirty="0" smtClean="0">
                <a:sym typeface="Wingdings" pitchFamily="2" charset="2"/>
              </a:rPr>
              <a:t>(KNIGHT, 1921)</a:t>
            </a:r>
            <a:endParaRPr lang="pt-BR" sz="2500" dirty="0" smtClean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pt-BR" sz="25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pt-BR" sz="2500" dirty="0" smtClean="0">
              <a:sym typeface="Wingdings" pitchFamily="2" charset="2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1075" y="6367463"/>
            <a:ext cx="614363" cy="419100"/>
          </a:xfrm>
        </p:spPr>
        <p:txBody>
          <a:bodyPr/>
          <a:lstStyle/>
          <a:p>
            <a:pPr>
              <a:defRPr/>
            </a:pPr>
            <a:fld id="{D7D8F1FE-5ED2-4D5A-B5AF-0C1DE3D868D2}" type="slidenum">
              <a:rPr lang="pt-BR"/>
              <a:pPr>
                <a:defRPr/>
              </a:pPr>
              <a:t>29</a:t>
            </a:fld>
            <a:endParaRPr lang="pt-BR" dirty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7000875" y="0"/>
            <a:ext cx="2143125" cy="1062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Elementos da Decisão:</a:t>
            </a:r>
          </a:p>
          <a:p>
            <a:pPr lvl="1"/>
            <a:r>
              <a:rPr lang="pt-BR" sz="1200"/>
              <a:t>Valores e objetivos</a:t>
            </a:r>
          </a:p>
          <a:p>
            <a:pPr lvl="1"/>
            <a:r>
              <a:rPr lang="pt-BR" sz="1200"/>
              <a:t>Decisões a tomar</a:t>
            </a:r>
          </a:p>
          <a:p>
            <a:pPr lvl="1"/>
            <a:r>
              <a:rPr lang="pt-BR" sz="1200">
                <a:solidFill>
                  <a:srgbClr val="FF0000"/>
                </a:solidFill>
              </a:rPr>
              <a:t>Eventos incertos</a:t>
            </a:r>
          </a:p>
          <a:p>
            <a:pPr lvl="1"/>
            <a:r>
              <a:rPr lang="pt-BR" sz="1200"/>
              <a:t>Consequências</a:t>
            </a:r>
          </a:p>
        </p:txBody>
      </p:sp>
      <p:pic>
        <p:nvPicPr>
          <p:cNvPr id="45062" name="Picture 74" descr="http://www.econlib.org/library/k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776788"/>
            <a:ext cx="128587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62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Software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hlinkClick r:id="rId2"/>
              </a:rPr>
              <a:t>www.makeitrational.com</a:t>
            </a:r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79532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Prof. Dr. Marcio Mattos B. de Oliveira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714375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Horizonte de Planejamento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1928813"/>
            <a:ext cx="7499350" cy="7143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pt-BR" sz="3600" dirty="0" smtClean="0">
                <a:solidFill>
                  <a:srgbClr val="FF0000"/>
                </a:solidFill>
              </a:rPr>
              <a:t>Efeitos</a:t>
            </a:r>
            <a:r>
              <a:rPr lang="pt-BR" sz="3600" dirty="0" smtClean="0"/>
              <a:t> das primeiras ações nas demais</a:t>
            </a:r>
          </a:p>
          <a:p>
            <a:pPr eaLnBrk="1" hangingPunct="1"/>
            <a:endParaRPr lang="pt-BR" dirty="0" smtClean="0"/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1075" y="6367463"/>
            <a:ext cx="471488" cy="419100"/>
          </a:xfrm>
        </p:spPr>
        <p:txBody>
          <a:bodyPr/>
          <a:lstStyle/>
          <a:p>
            <a:pPr>
              <a:defRPr/>
            </a:pPr>
            <a:fld id="{8C97271B-98E9-4AD1-BBD9-CFBD02F816F6}" type="slidenum">
              <a:rPr lang="pt-BR"/>
              <a:pPr>
                <a:defRPr/>
              </a:pPr>
              <a:t>30</a:t>
            </a:fld>
            <a:endParaRPr lang="pt-BR" dirty="0"/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7000875" y="0"/>
            <a:ext cx="2143125" cy="1062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Elementos da Decisão:</a:t>
            </a:r>
          </a:p>
          <a:p>
            <a:pPr lvl="1"/>
            <a:r>
              <a:rPr lang="pt-BR" sz="1200"/>
              <a:t>Valores e objetivos</a:t>
            </a:r>
          </a:p>
          <a:p>
            <a:pPr lvl="1"/>
            <a:r>
              <a:rPr lang="pt-BR" sz="1200"/>
              <a:t>Decisões a tomar</a:t>
            </a:r>
          </a:p>
          <a:p>
            <a:pPr lvl="1"/>
            <a:r>
              <a:rPr lang="pt-BR" sz="1200"/>
              <a:t>Eventos incertos</a:t>
            </a:r>
          </a:p>
          <a:p>
            <a:pPr lvl="1"/>
            <a:r>
              <a:rPr lang="pt-BR" sz="1200">
                <a:solidFill>
                  <a:srgbClr val="FF0000"/>
                </a:solidFill>
              </a:rPr>
              <a:t>Consequências</a:t>
            </a:r>
          </a:p>
        </p:txBody>
      </p:sp>
      <p:pic>
        <p:nvPicPr>
          <p:cNvPr id="46087" name="Picture 14" descr="C:\Users\marcio\AppData\Local\Microsoft\Windows\Temporary Internet Files\Content.IE5\G5PJM5II\MPj042652700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401637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15"/>
          <p:cNvSpPr txBox="1">
            <a:spLocks noChangeArrowheads="1"/>
          </p:cNvSpPr>
          <p:nvPr/>
        </p:nvSpPr>
        <p:spPr bwMode="auto">
          <a:xfrm>
            <a:off x="5072063" y="3643313"/>
            <a:ext cx="321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46089" name="TextBox 16"/>
          <p:cNvSpPr txBox="1">
            <a:spLocks noChangeArrowheads="1"/>
          </p:cNvSpPr>
          <p:nvPr/>
        </p:nvSpPr>
        <p:spPr bwMode="auto">
          <a:xfrm>
            <a:off x="1571625" y="642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46090" name="TextBox 17"/>
          <p:cNvSpPr txBox="1">
            <a:spLocks noChangeArrowheads="1"/>
          </p:cNvSpPr>
          <p:nvPr/>
        </p:nvSpPr>
        <p:spPr bwMode="auto">
          <a:xfrm>
            <a:off x="5000625" y="3143250"/>
            <a:ext cx="21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46091" name="TextBox 19"/>
          <p:cNvSpPr txBox="1">
            <a:spLocks noChangeArrowheads="1"/>
          </p:cNvSpPr>
          <p:nvPr/>
        </p:nvSpPr>
        <p:spPr bwMode="auto">
          <a:xfrm>
            <a:off x="4572000" y="3436938"/>
            <a:ext cx="35718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3200"/>
              <a:t>Como </a:t>
            </a:r>
            <a:r>
              <a:rPr lang="pt-BR" sz="3200">
                <a:solidFill>
                  <a:srgbClr val="FF0000"/>
                </a:solidFill>
              </a:rPr>
              <a:t>delimitar</a:t>
            </a:r>
            <a:r>
              <a:rPr lang="pt-BR" sz="3200"/>
              <a:t>?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sz="3200"/>
              <a:t>Curto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sz="3200"/>
              <a:t>Médio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sz="3200"/>
              <a:t>Longo prazo</a:t>
            </a:r>
          </a:p>
          <a:p>
            <a:pPr eaLnBrk="1" hangingPunct="1"/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360872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Teoria da Utilidade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100" y="2564904"/>
            <a:ext cx="7499350" cy="1080120"/>
          </a:xfrm>
        </p:spPr>
        <p:txBody>
          <a:bodyPr/>
          <a:lstStyle/>
          <a:p>
            <a:r>
              <a:rPr lang="pt-BR" dirty="0" smtClean="0"/>
              <a:t>Qual a utilidade de um determinado objetivo?</a:t>
            </a:r>
          </a:p>
          <a:p>
            <a:endParaRPr lang="en-US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AC15-D979-4774-805C-1F00648AB890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  <p:sp>
        <p:nvSpPr>
          <p:cNvPr id="6" name="AutoShape 2" descr="data:image/jpg;base64,/9j/4AAQSkZJRgABAQAAAQABAAD/2wCEAAkGBhQSERUUExQWFRUVGBgaGBgYGBwYGBgXGBcYGhYYGBgXGyYeGhkjGhUXHy8gIycpLCwsGB4xNTAqNSYrLCkBCQoKDgwOGg8PGikkHyQsLCwsLCwpLCwpKSkpLCkpLCwsLCwsLCwsLCwsLCksLCwsLCksLCkpKSwsLCwsLCwsKf/AABEIAKsBJwMBIgACEQEDEQH/xAAcAAACAwEBAQEAAAAAAAAAAAAFBgMEBwIAAQj/xABFEAABAgMFBQUFBgQEBQUAAAABAhEAAyEEBRIxQQYiUWFxEzKBkaEHQrHB0RQjUmJy8DOCkuEkQ6KyFRZTY8IXNHOT8f/EABgBAAMBAQAAAAAAAAAAAAAAAAABAgME/8QAIREAAgIDAQEAAwEBAAAAAAAAAAECERIhMUEDIjJRE2H/2gAMAwEAAhEDEQA/AM/tVhx8jofrxEB7VZVyyyh0Oh6GNKGy6FSO1StQVgxMWINCSHABGRheVKBDEAg5gxeJnlQn4jHsZg1bLg1ln+U/I/WA82QUllAg8DEtNFppnzGY+CYeMHZ2zvZ3ei1LJxTpmGWnQJGJ1HiSUkCAYTCGdJWeMeKjDFsxs6i2S5stLptCBjRV0zE+8gp0IoxH4qiAK5bZwAcBZ4x5VTHSEPHBEMDkx4LMeAjkCEB3ij7jjlstIOXPswJ6gkWiU5rhSJi1eICAAOZMAAYLg1d+ylqnsUSVgHVW6luqm9I0m4tlrNZwMKMUwDvrZSn1w6AfphilJ1gGZX/6bWgB1zJSANSpTDxwt6xyn2eTFEhFokqI0c/IGNPvAUyfVgHdmYebVgVYFqIBUnC5YjoKHyHqOEAjM7fsVapQcy8YGqDi9BX0gEoEZisbwDxgXfNzSJwaagE6H3/Ap3jAOjGMUexwxXzsf2Sj99LSk1SJpKVtzwpI/emUBJlhIyUhX6VOfLP0gEQlUfMUcqj4IAJX5R54Zf8AkG04EqSkLCkhQwkOygCKKYuxgdabkXKP3ktaf1Aj5QACsXKPFXKLwsY4fGPps4c0EAA/FH3G8ERLGgESyEQ6FYLEpR91XkY6+zr/AAkenxgyuYWMREVrDoVgpUlQDn4xF2hi/bkkI6kQOaExpnYmGPdqf20ciOSIQzorj0RlMegA225ryTOlCVksIAI/SGJDEYgz0zD1DRZFxSzuqTLUQKABKVMM2o78ieHgmSllJBSSFAuCCxB5ERfu2XMmzEkEns3JUSd0Ekljm5UfHWgjZxoxTshva6exWySVJ4nMFyw4szV4gws7SjdR+o/CNRk2ZCseIhaUAY8T1WADiUaAJDBhU5Rne3CEYgZZdOIuchiYYsINQl8nJ+UF6HjsarsueXeNzSpSFBK5ORJymjE4VqAoK9QQ7NC5Z/ZjaP8AMXLQXIZ8ZYUJoQG8fKFOwXnNkqxSpi5Z4oUUv1Y1HWN02HvyXaLFLWqZimJGGa/exhySQK7wq/XgYys1AOxWw5sk1U+ZMSoYClLAjvEYiRV6BgA7vCpbNmjNmzMUuZIJnLmbyFJSmzh1LYndcAu3IDWNjsaZa3KVYg/GgOT5+sL+3l3zlyVpkJxKWhKAXZkFRVNqaOrDLT0BhgzG7/kiXPWlAwoIQpI4JVLSoD1geE842D/giJ1mQmYhCiAkKdjgUlCEKGIVBGEmmcIG1eyv2XDMQSqUstXNKmduYIdjyMU4vpKYD7EHIv5R8VIZq5x8lrYuIsWpe6C1XHwiRlNQ5wUkbU2iWjDLWJSeEtCU+ZbETzJJgQfjHnhWMe7NtgRKl2dCjNnTFDHNWSUpUsgMh88IID0Dgmrwxf8APVnTPElM1RTl2h3pYL0DneI/M7eFYyIGC1juVcxHaFSJaCWCpisIJ5UrlnyPCGtgbParYQUoUUOtTIGEuSE4t1laJq/1ipLnupgpBUU4gxJOEmhAKu7Q1ypGVW+8rRKUlC1EKkJUhCsyELDEBWoYljo/Rhy7ym4kKxkKlpSlBBYpSnugEQPQG0LngIMxS9xL4inIMWL4XNNeDVije17y5csKxLQheU6UlMxL8zveojM5W1k9E5U1CsJmMZic0LLAKKkGlanxLRWs14zUFZlEoSe8lL4MJORBcFNQN59IQWNN4XjaCD2NsRPT+E4EL/8ArmCvg8SbBlcyfMmTEhOBIBIQlG8VAjupFQAa51hJtM11PSugDDwGght9n1uX97KGRZY3kghQpQKORoHGTDjAAubR3Wuz2hctfEkH8SSXSr96vA6XDT7SZ5VaUpIACJYAZ3YkmrgDVt0kUzhVlCsJgje7pT9xKbLs5bf0CLxlOGIBB0NX8IH3Ir/DSCSw7KXnQdxMWlXgge+PCvwicWXZSteytmmd6SkHincP+loEWn2cyTVExaerKHwB9YYVXtJGa/MK+kfBesn/AKg8lfSHjIVoQ7X7Op6f4akTOGaT5GnrAa0XBPkl5klYD5gOP6kuI1Gbf0hPvE9Afm0VZ20yK4UqPUgfWLjGX8IeJmEwDOKVvtKkEM1eIeH2856Z3elSxzCa/wBWcCxdkt+6ktxqfWNcGZWhJM+ZMGEDFySCfh1i/YLimqZ5SRzWVD0SoH0hxTZ2oKekQ2q1Jl94udAMzD/zXrHl/AaLkkpKcUsKOagFLSCPFZIr8DAq/wCRICU9kjCod8hSlhXPeJCatTnFibOUtSjxpyGXoBFi0bPqVYploXuS0jdfOYskBISODnvcqZPEOvEGxUmS2U3IHzAPzj0SFTrJ6DyAHyj0Zmg+BMH7wtH2eWmVKUkKNV6q1bkOT+A4BkqwqB4F/Ix1flsR2yluAleHeBxB8ITUjIkJCq8eUdMumEeaOJtsmKDFaiODnDk3dFIAbSjcR1V8BBoEEAguDqMoE7RDdR1V8BBJLEcXsVXjS/ZddqEyZs1aMaprJSGyQlRJUeDrSz/kjO1SyxYaRrWzkyUgPKmo7LChKc3LITuqDUWGWc9RTOOdI3Gm6pCEuAlQepc4s665eA+USXui0EjsicNMikHM4nx0ZmZufKKlxAhAUWDuVVKq0dyTUuHJ5gQR+3Pl3dOmp6aRLTKVAO39q7KIJc5cDll4P1gHtRY8VitAI7qMQ6oUFfB/Mwx3ksBeVTVtf2zQP2lW1itDFh2K/MpIqPEa8I3T/EzMPC6xYWrdimTWHS5tuJRZNts6JooO0CE4x+oEV6gjxjEoUCI5jSbfs7Ybah7EuWiaPcBICuRQag8wOvJGvO4p1nP3stSKs5G6eihQ+cIAfDvYimahDhExEotLSAX300QtJopQOEADPxeEjFDPstPXgmJloMxVFITRkrqMRcg0oXGqRxi4OmTJaCv2yzTd2allH3lJDZDVFUgV+Z1ineexozlLqQ+FVQRoUqGnn1i6LlmqU69wE6mrmqnbMsFFydDyhjsGzgQSnGopABbNiXcAnIMxZtecaWvSVfhltruibL76FAcWdPmKQ07LbPpMp5h/iVwhnwMQlycgXJ/phyN1pTkVeJFfSAV9r7FQKCDMUww5kAsASB3RRIc6ZQRUU7G2xWv+6hJlJTwWatUvi+SUwf8AZfaABOBSQd042LN+EnIVq3XhEF4ThMSRMQzjdUCVBJ0JoCA4qRmIK7F7sjClICitQdLElmqt2cDQg5eszVPQ4MEe1BaV2iUE1UJdWrmo4R8T4xQ2e2EnTlPNCpUvioMpXJKTUdTTrD9bLXJsqgucwmTNQjeLZ5VaoFTwj4ja6zH/ADG6pV9Izoo7tNgKEpCXwISEgOThADDPSn1iulUHJE8FINSlQd2LEEdNQYG3nKRL3goBJ4nLz0jaEvCJKtlbHES5IOjcxEBvqSD3/Qn5R9Vfkj8Y8lfSNLRnZEuzqHMcfrEWKJ1X1Ib+J6K+kD7bfktjgSVK4mg8dTBkgoJ2S71ze6G6lgempyOkXRs3MD1Q/wDMf36QbTJKZYCUANh50YVo1aevKLCX1Z+WUYP6Pw0UEKU3ZqaXeckB8kpLkdTlnpEsjYKUpypaydWYHnWpb+8NC0O4iSzBqZUA0ORMS5NlUgVd+yNml1EsKI1WSv0NPSE/2s325RZkZIZcxsgohkJPgSfERoN9XsiyyFzVe6N0fiWaJT4n0BjNNpLiP2M2glS5s9cqYsmmEGUcTk0AxrPmAIAERDhVf24pHouzpDFJNHSPMAD4fCPkFCsar8tYRJVVipkjxzPk8A7Og4QxoAwGdPo8WNsJtZaeAKj4lh8DEd3K+6T0PxMazdyoiCpEVltC0E4SpL+WWoNDpHVptK5oAUXZ9APgOUSKTXziFWr/ALzMQWRCyEiiSadfHlDtsZbrPJszzVT+0lqJLBcyWkKLJITi7NLuQ5ALksYebBcUuXZAiXLSlZk4CoJGM4kjG6mcuXo/CKmymyibOmalQxpmgBQWmhAIwjCSXqFF+Y4RBSIbdtJLlIlmbKnJlzgDjUlB0yUlKt0sxZn9YN2CdKmoSuUpK0nIjjwPAjhpHF7XZKmyJqJndU6iWqkjuqTzHr4xj1mvubd9oLF8KsK0vurSDw0pUHMehHtAtdNZvXCFhRDsG8atC3tXasNhtJrVISH/ADKAHLjBMX9LtMpMySXBFQ7FJ1CgNR9GzhV9oFsw2VKNZkwE8whJPxUmNV+om9maKEfI7j5GIz4FERdmXxOWjs1zZikAuEqUSHAIBqeZilHoAOmhq2HWhM1RqZoScA0IbfH6mpXQnhCsExNZ7UqUtK0FlJLjX45iGtMTNLtNqmDJCUjMYnUQd4USFYQMLGtakZQCvLaq0ozRLwl6pxuCdSSo+cALTtVaJhJK2fRKUgDkKPFCbb5is1qPVR+saOUSUmGF7Yz1UKlF/wA2H/YAfWC1wWoKC5q5SlSpZ3piSnCkn3ygjEWBzckO7PCWF066w7bEyxNsVslOXbEB1Qpj/UgekTGTsbQUvC7yzu7jTgdekD7stYs6ys/wyoCYPdqaLYpUGzDhs+bQQ2NvITLIUkYlSnT/ACmqPmP5RES5KVzChSRhmJKfRw3l6x0alGzP9WAdr7cibaEqlrQpOFt0nN3LulI10GnGKyRTwgfb7AZM0oXk9DxSciKfusX7RZCUgJBFHJL5dS9G51Zmc156NDYrlP8Ah5J/7Uv/AGJiK/5WKS+eEg+BcH4xzcqSbNIfMSpbjhuCkWzJxJUk5KBB6GBapje1Rmt43dhcp7vw/tA0iGy0SClRScwSIB3jdrbyRTUcOfSNpR9Rzp+A+PoS8eIj4IzoqzZkkAAOHAFHr5RyvOMyunaVUmYFTFLmJAICTMIGTDNwWGkaDdt4JnyUTUggKeh0IJBrqHGcZNUbJ2WHjtGeURJSYU9vtrfsqDKlq++WKtnLQdeSjp58HaA+bVX0iZ2au0KECcpKJiU4wlUtsa8Lh3JKRQgJSaHHFC/56plqsqCsTJS1JUFCkuYaDJ2FaM9MWkIdn2gmIkrkDCZayFMQ+FSfeSfdLUPER1Yb9WkdmQFJUoEAkgoXljQQd08dCwcUENMVF+/wDMWf+4tvFRj0V7XMJWAS5qSeJOZ8Y+Q5dJXDvapb2g/lSkej/OObln5oPUfMfvnHO0R/xC/D/aIpWU76eogk/wAhxX4hxSYt3PdvbT5Use+sA8kiqj4JBim8PfszuUgqtKhRiiXzrvq6Ub+qAaHW87xRZ5RmTCEoB9SWAAH7pEUy8VMCEODwINCHBDZvxEI3tVt6jMlSn3QkqbiokgHwCT5mGnZqafslmJq8pL9AAgejGBlXZDe15YJZ7SbgQNVuC4dgXDqOVOR8MpvGYi0TlzmotVBwAYDxLP4xo3tOCTY5nEFHniPyjH7NbcB1wvlDb0Ib9kL1Ei1plkDs54wEaBTnAfPd/m5RY9qskiZJY7pSphwLjF6YfKEu22sKKSksR6cPGHrbu0i0WCyz9SQ/VSTiH9SIgfhnhTHLR2TpF1d0lMorUWIbd5EgV84KbFYOEeIj6Ux7DCGSSUkkABzoAHMEkXAs1WQgcMz5DKLtzWcJlYtVVfVtB84ntNqSkbxSOv8A+RqoqrZm5eIqouKXqVHxb5RMm5JX4T/UY4k2pKiwUCWOXIPwhi2asXaTkg91IxHwyHmRFaJtgW89nJaVdkAUrSlKlasZgcJL8Egf1GLOxg+zT1hRGGYjDiY0ZQJ9Hj7NnmZbrYDqs+SFFA9CI6+yKThW27iYnhiBAfhnAop7G21orbETDKtRlrBAWkhiGfDvJLHQgH+qGmbYlYgqm6QX6EfKkWLou7tUy1MN1KSCdCAKJpXUeMGr0nSrLIVOXkgagHEo90AcSTBkoqh1kKu19xgyhNAdUmpDd5HvDw73nCfbb2EygJCQ78+ALMkZaDxMON27d2acME4GWSGL7yCGY1FQ44jxhFvayBNoUlJSpAUQlSO6Uu4IZ9C58eERJ3tDSNm2aOKyyCa/dS364BF+XJrA7ZgNZJINCJaH5EJAI6ghoLy20L+MZttGgtbUWXDMCwKLHqKH0aBdksK5p3ElXTLzyEO86yJmN2iQrCXAP0GcW0EAAABtGDRa+zSozfyt2Ztfmw89EszZYSoipQlyQNSKMeg8HhFXaZijr4fNo/QEyYSQHPNulKtTwrURVFhCS6AAK4gKPV3AHvFy5MRk30pQSMBOvGNf2Vv5Myxy1TJksLS6VZIZicLj9LVFIG7cbIImtNlshZoqm6omoJbI0Ifo8Z3abFMlHCsEH5cQciOkVQrNHvv2iSZYKZH3szj/AJaeb5q6CnOMrva1LmLMxSiVLJKieOsShPA9YmsdiQsKxluFevGBK9A3QE7Q8THkqqOvziSdLwkgiojhJrlEgGUI3vCPRox9nUlQT2UyYCQCSSkpDh27rk1yemvA+i8kKmZrfczFOmH83wp8o5uyz4lvoK/SIbUXJJzJ+sFtnbBiClEkB2HxPyg6x8QQue6FWmfLlJpiNTwQKqV4B25tG1WayploShAwpQAEjkKfswr7E7PiTJVN9+Z3SaslJfwxF/ACD1rvUKkpMkgrmhIRqxWHcj8qXJ/TC9HxCp7VbpxJlTx7v3a+hqg+eIfzCPvs+vArsikkh5SsPRCnV8Qry5Q2XpIRNkrlzO6pJCuLNn1DP1aMitFy2mz40kFCJjoJPdmJSp3DPRwCOvV6oVom282j+0rEuWp5SCajJSmzHEABg+eesIRhimXUvkeh+rQEtkrCsg6GFJME0QiHeW8y5W/6c9g5YAEvUnIPMMJKRGjyLqKbjXiDFX3oHLtEN5pSD4xK6ULlx3elSwlBEyarJq9W4dTDWdilTEqSqalINHCSpqu2jmmjxD7M7AkSZk4h1qWJaeSaYgDo75/lEN8sDXeJ7qcqUr01ro0axejNrYgWr2YzAHRNQs8CFJ6VYiFufs3aEqKTJWSOCSr1S7xsmFRGJkhIq/dSOeKnzgFbtprOghKpwmq0TLHaEdCQ3rEuKKE2x2acmVhVJm4kjd+7VUeWkArwsk0K++SqWTXeBTTRgQ5h4vPaglxKThA95WHEeWFIwp9YT76JVvEuSaku5NcyczA+CXS5dVilsFpJJY1LDkaaQ3bNTP4ufdBoWoDWoOVR6Qo7OJUpJSHJenkOUOlw2QS1jEXUQRXKoo3jrFxVxIf7AC4UJVaLVNHdxYQf1LKiR/QPMQbQzHhw+XxMC9lbI1mCvxqUfJkjPofOCqJdf3T9/ONPnwJdGC4LzSyJOEBgyWZmFajiwJeFL2mXulU5NmKiEoAUoirLVkCMyAk9d45wduqcmUozFlkpBJPXdDMPzFhGY37aFTbRMmKBGNalDoTQeAYRjNU9GkXaGzZfYVCkdtPUFpNUoSSARopRoWPCnPhDMqzoloKUS0JCqbqQKdRnF2yIxWORh/6Motx+7S/j8fKKM1bj4fGLglQmy9c6m3R0PN+6eoIw9PCCwLHKvGF+71ntEHJlJ8sSX+vhDRMTwiJqmOLOpM3j4f3849PJcJFHd/7evlEcsHWJpcrEGP74HrGEo7NEyNCAMh+8o7QYgRObMtwOjaPwPpFjBqNRE1Q7Be0DLkEjRSfQs4hamykTklK04hqOBbMcOohzXICklBFCCG6wtWm4ZiHwkEaLzIGe8lwfJ46PnJVTMpJ3YjXtsktBKpX3ia7vvjw97wrygdYAwNGqHGoOReG+1XXbiHQqWpPFJR4ZwNXs/ayomYgrUWqCklhyBf0ik43olp0Ld9WLEnGM058x/b6wAEO0+SUuFgp5KBT8RCpb7H2ayBkajpw8In6L1Cg/D9B2YlEpOFJJCEsAw0A1IHOPRIj+GP0j5R9iUWz88zi5h+2WujGZUrIGqjwHeV46eUJl0WAzrTLlJFVrSn1r4M8btc+zMuTUFWIpZRcZOCWDOKgZQ1JIbVk9ttQRJU26EoU3RKaNwyhN2XvQImALKinCUpZ1YSWLsOQanGHrskoNRxY4XPNy37eKtsAUxzDKwjShAB6El/AcIIy8QpL04m2lJYAggs5ORFfN2aAu2V3LmygZbkJOJScyqjYhxID058omnTFIXiDuwA3t45VZmNEimQY5RPNtJSlRKCKllpdIJcNiDNV8wD0i1/SXtGbtC1fstpvUA/X1jXxIkzw8yWnFrour4XwlyS2TmuUZ1t1LkvLVICgMJCgrQu7VJ4t+zDntCiqYAuhDzkuHFX6MYZb52gtaZSpZm4pShgIKUuAaM+F+Twv3Ch5w8fhB68kY5Cuj+VfkYmEbiOTphn2cWh7LOSKlKnA/UZY+R9YP3nfIs0idObHhVhSDkouBXiHJJ40GQMZvsZeKpVqQBVMxSUKHEYgx6g184Pe0O8AEJkJZzMWtTGm6Skf6jM8hErhXovW+/bTbZgSuYpWIsEuyB/KKADjBqz3SiSmlS1VHMn5DlCjYrSZcxKxmkv14jyh2E/t0pMt1A6M5fgQMiIv511kzsGTMjRqxWF3GcpKAQkk5nkCaDU8oYZOyk5ZqAgHVWf8ASPnFG9dnJiJ8uSCXUoFKxSg7yuRFdeEJvYkhiuq4kSZbIHiSHVRi/CrtRvN4t/ZyC4OXCv8A4wTTLGEAZAcRw6xTMxKlKSr3AC/Vzm2jDzEapiKt33b2chCfwpAOebVLU1JiCYgitMxkeGhBOIaij6wRRbJRKUpUVKIejnxcoycH9mJ5yXTwyr1LPkK1hpgypZLEJshYPvOHOlHGZzDvAGXsTMWGKkcxUj984a7qZKVAOAC/iqpGTkuX8YtoNQSHehd/A5aOfOM5bKSOLNdkyXJloSQoS0pSwLGgAo7Ajqx5mKKrOcakkEagEMa50PP4wwItMsUUFBupH+kmOZk6WtYwqCglK8QrQnCBQ5PXyiFNoppA267I8xvwgq8ch6l/CD0pO74CKcqUnCpRzJpoQGYMdDr4mPT7yKGSwJPPTmOOXrllCk2ykqLaU8Y+oWQFAZt6l2+EB13rMqxA6AfFTx9k3rLCXXOSVEj3shpQUo7+MS4saaCSZB1p6n6D1jsWcDukjx+INPSK9mtSFOqWpJw5t8DFG9Nr5ctwkYlDjQA/ExNNuirS2FJloKe96Zn+U/UxybUniAx1p8fCF+5b8VMExSi6nDHIJSyiW4D91oCZu9lJx5u7PwBOnF3PjxdyUcRJ2UbdJ7MmYgBaM1oGdc1y+epTkcwxzls8pExAXLU6VBwRUH56ZGLkyaktugglnYM4fLU5GAN4hVkWZ0lOJCqzZXH/ALiOC+OhgWwZ3tFZlCQpTuEh9aDmA9G4N4Rm1tkBaTuhzlQZ8P38o167r0lWmXjlkKSaEHMclJ0/ecIe0ezhs68SQ8pR3T+F/dV8jrG0JXpmU4+oIWDaGcncKsYNBizDVooV01ePRUu1I7RPU/7THouVJkq2BvZbKBvB1DuS5ih1onzZRjZ5RQN5g5Jq1ad6MAuz7TZpwnSu+k1bezFQoaggxpl2+0RBTimy1hZAdLhgRm2JiPWOfFs1ySD1+W9KJssuSpaCEJGpKu8ToB+xHVtBwobRIryASX8Q/wC6wv3deRtdqM6jIDJDuE0LDmWKiesMMxZMsFnGAF/BlBm0oY1qqIu7LFgsOHEFBIcuG15uK8M6wJv2eap90Ox1Km8ixp1flBaz2klIS7KDhJ4jl+YBqcurDU2cTklIxpAcFwwJFBXM0FW84lOnsbWiOVYQFOkJCi+GlChQevUtzoOkZ1t+XBxShLWlYKiFFWLEDlRmo7xoK1JlMJgACRgWS7AEgJUa1DhJcNrqKZ5tzLwqWkzMZdBSSXUU4aZ8jFeMn0XNnyBOc6A/CDSbeCsyiCAXz1SQ4PkYp3Bc6lATMSAJijLDrAIU6TvP3QQaE51g1tPsrZrLIlqE3tJylAKwrBSzF2A3gHYBzX0hRbSG1Yr3Ha+ynBYDrAIl/wDyK3Uk8g5U2pAESzbJNtE7CgGaQAlOEE7qaA8tT4xe2OudE+14VvhCVKYFiSGAAP8AM/hGsWOSizSjhlCVLSHLOMuO7U+ZiSjMZuxYs6EqnnFMWWlyJdVKV+ZQ0cjugu7Aw07HbKz7NiWtYQJgDygCWqGJLsCHNK84k2dWbXNmWpQqFYZQPugAkjqQQCfzGJL72pCXRKG9qphunVqVV6Q8RWELdbZcogLm7xBwpdOI6lgKtnUwCtd+q7RC8LIQTmXUxDGrNloOGsIiJ6xa0qmKKipdVk1UFUd+h8IdJN1Kmoc0BLDu1LHnzzi4/wDSWMn25IRjBxJIcEFRcdQNRAsWfG7llKzrRLOSa5mpAfKh0hLsF6KkyUJSa4jRVQ6VEmmldQxgrd9+TpyxLCEOpk5GpVQDPXXk8XkvQoZbDISxLCuWu6MswS5zL/KJLrvaXaFTpcsYuzCXIw1xOHS7OxGeWUWbz2eCpeFcxTkbxyS/6UkOOReEG/Jc2wqQqQoyioKcoYBiQwcZgga66UiW9BW6H6zuoEIlKZJYklIBOpcqL1eLKZCzkkMaULnL8iFfGMftV92sNjnTQ9e+oZ1dgaOK+UVRe0537WY/HGp/jGbmVRuNlsR96ik0IUAp8q1TqKvTOLkqSSUgENwwhhQlwwFaavATYyYVWKQtRJK0zAolSiSUzCEmpbIkeUGbIr70Dko6aYWFDwJPhCbsolN0uazFli4ACAP9sTJumW1Uv1JPm+Z6xbkyqvE5l0iHIugSbklv3aEMUknD8YCXvcMiWHKlS3yDhYPIAsrzg3fl+Js6eKjkPmeUIluty5qsSi5+DZADQRp84yezObXAvspRcxLlhgLeK0+hI5Qr2zvKGoJ9IY9l/wCKoD35dOoIIgPtFZSm0r0CjiHRQxfONE6kyJfqj7cs9krQ9FFJ8n+vwi/Mt5lijqGWHEpKXJABLEakRS2fkgmYCnE4TTxI8M4Y7su5KSvGlklLELIIYkPmct3WFNlRti8vaGacIUsS0JbcTQ7tQNVCoFSRFK87/mT0hJISnUChUeJ+gp6NPfd3y+0PYb4YEhBxFOhHTLXWAaylOiudG14M3rAqJbYRRYZkiUm12dRSQCJiRkwURiIyKMnByzHJquq/5VvlGWQErZpiOX4kPU1y/Cc9HqbJ23FKVLKCpILh0muLNiARmDTrCxtPcSrJNE2TjRLJdJyMtX4cQ9DwppXJ9NPA8q6jKnpSsOkksWooYT68tI+QZ2atibVZUlQSSN1YIcYxV2PFwfGPRTlfRY0ZjY7wKiVA1yI6af36xZDqUWBdRAAFS5oAOJeJ9ltl0WoKIWtExyQoAKRmN1SWfUHP4Vt3TZFWe3SEzUikwVFUrGLDiSSKivhDydE1st3VtCbE8qZIUFpUoqdQBcsBQjQDjFtO3CWIwrS4FHSQWABLEZZQS2+ug2hEuZIlkqluktTEg1DD3mOLL8RhVufZbtZNqMwFEyUh5eJ0kLwrVkdDgA8YabGw9K2/lMAqXMIcu4SXo34o7R7QJaRRU56UIQrXe7yjprGcWW3vQsD8YlWCdUwrA0A7YC2ESEyllSwavhAAzUTjVugAE00yyjq8rBZrOuQnAicRvKxIBK2ChmQWBWoNmN1uJhEsVFA9oAp6FK2V4NV41HYu4iEfaZpJmTBuEkqUlJDBbqriIy4DqYd62L3Qq7V21NqVL7KV2OBw7p3gojdwIDM75nXKPWDZ7tJnZqThDEkYQ9NGOrtnxeG9WyxNpRNxggKSpY1Kk1pyJANeecFrbdwVMTM7q00f8QIZlDPXQ8M6QZKIYtipZNhAgJn2ZRTMTUJVUKYkKS4AZ2ao8tKm3l5f4RGAlPaqAKaAgJBxJNKEKABrmI0OzgBIA5+ZLn1JhQ2y2JmWpQMqYhIcnCpxvKZyCkGm6KNxiLTLoGXVaDZ7sQod9YJTpvLUQG4nDhA5txhWJJDiJtvZ8yQmzWbIyZaSSDQqFARQcH8RwilPm7xIoDVho9R6RomQ0fJyclBipL4XAUKgguD18CxjSJywJMsp7rAgZ5gEVdtYzYTHr6iHa6LWFWaSkZhJBZs0qIGVcg8C6C4Z3eaCmdMR+Ba0ganfV9YZtlAJVqklRyWlzRnLjPk48oGX1J7K3rKwU42UkkM7pAPqFRMpVcxly5wJdBs1u1pAWnFkyuTENy4ExTtNkRaE1JKSAUqSSCH95Kkj1jNF3jMKcJmrKBkkrVhyIyfgSPGHDZG/ErlJkqIC0Bku++NMPEjJuT9IaaKtMUNqNk1ySSXXLJJC2LgvTHShPHI+kKE2ylPMcY31YxuC2E5ggkEagj5QmbRez81XZgSMzLY0/SSa9D/aE6Y0g9sOk/8AC7O2YMxqP/mTG9Wg5Zu8FVZgc0gbzg0HIQB2JQRYpYLjCqY4LNRas0qyr0yg5LGfPLuileIHGF4VQVMzCpmP709DyiK9L2TJlY837o4n+0UO3KsTmo46pHiQ1G69YBbS2jGtO+Cwqmm6dcjqX8oIfO2KU6QJtttVNWVLLkxCqXrHajHKpmkdnNHOg5svZCZgWKBAIPjl6NFPbPAVownfDgtlhd0ueIdmiO670wYkqUpCVM5SHUGf0Y6VpE1/3amWU4XLgZ1zfkOUY1+ezVtOJT2cp2hJIJASGfiVGrUoI52mmFQlPVgoeqT8+cVlLUkUJatMRAchnLcuh5xVtNqxgOBR21PiddNNIeLysjLVHF324yZiVirZjin3h5erQx372bpVgx4w4NGIZwXrmOUKa0wz3SsTbKEnOSW/kUXT5Fx4CKkldjT8JLtvVYBQmVLSklquTVvwhPF84U7+24tMxK5CjLwmh3ASQaguXrkXZ+bwevGcJcsJBqsnL8I7xfxA8SdITNpJFUTBqGPUVHo/lGcoqrQ1LdBPZzaU2bHgSFBbOFPmHrTWsehWFoINI+xForYybJ3baFLxyZ/YsUu+IpUXOEFI3TkaHwjRJoM0BE8SyrMFKfeThbCFFwWcu5yMZdcG1psoUkyxMSpLEPh1JGh4nz5Q+3PeqLZLxlC0oQHJUxKijUM+oz8OcVGhMLTLZMWioDoLNmeFXACuOQApR6xFLnPJUV1xpaiXrvMyQNMbnPKpc0EW6/rPIl1mpJUKazGIOaR1GggIv2nhC0iVIBQn8SsKlMGdkggdK5w7SRPS7ZPZnZ1B+0nKH8if/E+sF7LsDZEAfcFXNaif/Jj5RSsftQsswjtJcySriAJiPFmV5B4YLBtTZ5tET5anyBU5/pUy38POEqG7IrXdMqXLWmXKEsYCXQAkmjEDAxfKp404g5Y7eyEhKXThTkd7DhSxAZmrx4jOkULxlFaCydKEOaGhpnkfSLN1JSpCUlsSMuISp2bXinwEEkOPQmliHBozvl8coqmfi7v78/CJbRZ3lqSlhQ0+UDrOgoxFRIBrWjACpL5ePCM6s0stLtWBJOfAZOTkPP5xWn3gtEsqorCkqNGdg51pkdfCBdgvtFoUtaCTKlkpSp8KVKCQVqFC43kgU4tnBDtgfe0xM2Ldy0SKU1MLQWZz7RpqLQuRPSfu1y3fVsVAOKsw3IvlCt/xdRoEA8MyWGQpnRoK7VXaLJaOycrkkY5eId0K7wAciigQeLB6x8lTEsMLB+GsXZmyrJmzDmhIHNxXXnD5ct8Js1nSqcwDBylLEBRoAB3jva1rnpCfIllawgOSToKtRz5GGSTdfbz5UqaMMobxSSHmFPdl0NAQSebMItLTYvQ5tJs9KvCQFS1JxAPLWAWqASlW6+Ehi2Yz5FGsFmmJmCzzUlM7JKVUxBiQQTQ9Xq0aba7PVwVIVk6Czp0FKEeEZZtHantSloUcSCooJJLdiqueZKkzFf0iI4NqwrabpnIBPZL1YM7kaBs6wpT7tny95cuYiuZSpNepGca/d17CdKRNQqkxLnkr3knoXDRflAH3iCRmCPgQQ2rZQStjiqMtuj2g2qSwWrtkDSY5LcljeHi/SNDuDauRa003FAOqWrNhmQXZQ6eQj5arulKVhNmkzS+8vAlOGj74AqrkkvyFIjTstYnG4EK0YqlV5VB9TEFgG7ttChPZ4E4SpasWZ31FWXAO1NIKTtq6Vmp8FAeQSl4vnYSyqqMf8q3+IMSS9gLIAVKK2FTiWw8WAp4xSmkLFgRNqE9lTJM20SSrAV4MQHTFk6yBnRjlEMu7SEmaJc2Vu1SoukoSWSRzqSCSxdtRDjb5SRZJkqUnCEylBIIYNlq511rVyDAm2AWezFUxRTi7QKUpIxS5mFWFiBvJ3cGEviBGWUCmJxOrHcISnHMUCGdnoxyJUPl5mAW1m1NmRhQhOOYkEDCrChJLO7a06wvbYXxOExKUzldgpIMrCWSUsxDp7zFw5rlCpMFYqUnZKRoWw837ZNwEKOAY1kszOAEhhkT6Aw37RSwVMT7o8Kkv84QfZchH2lSpi0pISyUlQGIqPA5sAfEiNOttiTgUAM0qFOYIiM3ey8daM9mW0GiVAn18og7OFG+ZWGa/EA/L5RHZLesKSO0WlLh2LsHqQDR2jb/SjHD0cxZFEDCgkKyLgDjnxasGLls6pClFTAKSzO+oLnR6NrnFO75yMCMD4SaYnD1IDJJFTmaACsTXlbhLQpSiwT86ADnWK70NIqX5MKppUxCWAS/AOTlkXV5NAq3SO0lKRycdRBJd4yFy1YZqDmqqmIUBTdVXTKKcqYCSxHgYLXCXdiYgVj0Xr0sXZzlBmB3h0L/NxHo53o3RSKHMTItcwJwCYsI/CFEJ8gWjmZnHEVQHJRHsPKOo+iCgIxLj72cSvHx4VATWe8Z0vuTZif0rUB6GCVg2ytcqYlfbLWU+6tRUkg5ggnI/SA8cw6A1BPtdSUf+3Vj/AFjC/Uh28IXL/wBp5tsThWrAjMpTr+onvfCFVKjHJMIBmuW/Z1ml9mnAuXiJbuqc57zEGgaoMNUnbOSobyZgL91SAtLHTEhT0rVh0jMAY9iPEwYgNntCvOVaFyxIExfZggzFguQcLJ3qqAwkufxMIV7KtSaFKsPQ05iOAs8T5x4zDxMFAMd1Wrs5mNiQoMeIFC48soq3hKWqYVpXm2pTllrnkXpAcTDxPnHjNPE+cVfgsfTTdmNsFLlATy6gSCWZTBmKnYKfiKvoXjPbfOZUwKCu0C5gFKMtRxYnqCN5qe/o1aYmGocscw9DwfjHzEYTQ6Lty39PsyiZRoc0kOk8248wxh0sHtMQUtNs60qbvSy/+lTN5mM+KzxMfQs8YVAaYr2kyEpZEiapsnwp9cRPpAm0+0iYf4chCR+ZRV8AmEfEeMSJUYKoBkm7b2tRcKQj9MsfFbmHCZfRlWdNoUpU0YU95VMZAqkZBiSDRxRmqIy1/hHZmFmctwenlAA73X7QpcwrFqCkOThVLGIYC33ZQeaQcQq7PlAfarbyZbJPY4MCO1UslySoEnAD0Cj1pk1VhUcwYjs4UtRADlg7B6B2dho7DyjkPEsfYKEcpmecG7Btna5Qwpmkj8283R4Cx6DECS12tUwurTgIgTQgsC3GoPUcIkjxgoA7YtpzhImHCQ2EgE6jEFVc0oDwJEUL4vpU8hNQhOQOZ0xHny0iiBE8yWIbuhUiiRHgIKyrMkjKK9olgGkTQyolauJ8zHosSkuY9DoD/9k="/>
          <p:cNvSpPr>
            <a:spLocks noChangeAspect="1" noChangeArrowheads="1"/>
          </p:cNvSpPr>
          <p:nvPr/>
        </p:nvSpPr>
        <p:spPr bwMode="auto">
          <a:xfrm>
            <a:off x="77788" y="-579438"/>
            <a:ext cx="20859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g;base64,/9j/4AAQSkZJRgABAQAAAQABAAD/2wCEAAkGBhQSERUUExQWFRUVGBgaGBgYGBwYGBgXGBcYGhYYGBgXGyYeGhkjGhUXHy8gIycpLCwsGB4xNTAqNSYrLCkBCQoKDgwOGg8PGikkHyQsLCwsLCwpLCwpKSkpLCkpLCwsLCwsLCwsLCwsLCksLCwsLCksLCkpKSwsLCwsLCwsKf/AABEIAKsBJwMBIgACEQEDEQH/xAAcAAACAwEBAQEAAAAAAAAAAAAFBgMEBwIAAQj/xABFEAABAgMFBQUFBgQEBQUAAAABAhEAAyEEBRIxQQYiUWFxEzKBkaEHQrHB0RQjUmJy8DOCkuEkQ6KyFRZTY8IXNHOT8f/EABgBAAMBAQAAAAAAAAAAAAAAAAABAgME/8QAIREAAgIDAQEAAwEBAAAAAAAAAAECERIhMUEDIjJRE2H/2gAMAwEAAhEDEQA/AM/tVhx8jofrxEB7VZVyyyh0Oh6GNKGy6FSO1StQVgxMWINCSHABGRheVKBDEAg5gxeJnlQn4jHsZg1bLg1ln+U/I/WA82QUllAg8DEtNFppnzGY+CYeMHZ2zvZ3ei1LJxTpmGWnQJGJ1HiSUkCAYTCGdJWeMeKjDFsxs6i2S5stLptCBjRV0zE+8gp0IoxH4qiAK5bZwAcBZ4x5VTHSEPHBEMDkx4LMeAjkCEB3ij7jjlstIOXPswJ6gkWiU5rhSJi1eICAAOZMAAYLg1d+ylqnsUSVgHVW6luqm9I0m4tlrNZwMKMUwDvrZSn1w6AfphilJ1gGZX/6bWgB1zJSANSpTDxwt6xyn2eTFEhFokqI0c/IGNPvAUyfVgHdmYebVgVYFqIBUnC5YjoKHyHqOEAjM7fsVapQcy8YGqDi9BX0gEoEZisbwDxgXfNzSJwaagE6H3/Ap3jAOjGMUexwxXzsf2Sj99LSk1SJpKVtzwpI/emUBJlhIyUhX6VOfLP0gEQlUfMUcqj4IAJX5R54Zf8AkG04EqSkLCkhQwkOygCKKYuxgdabkXKP3ktaf1Aj5QACsXKPFXKLwsY4fGPps4c0EAA/FH3G8ERLGgESyEQ6FYLEpR91XkY6+zr/AAkenxgyuYWMREVrDoVgpUlQDn4xF2hi/bkkI6kQOaExpnYmGPdqf20ciOSIQzorj0RlMegA225ryTOlCVksIAI/SGJDEYgz0zD1DRZFxSzuqTLUQKABKVMM2o78ieHgmSllJBSSFAuCCxB5ERfu2XMmzEkEns3JUSd0Ekljm5UfHWgjZxoxTshva6exWySVJ4nMFyw4szV4gws7SjdR+o/CNRk2ZCseIhaUAY8T1WADiUaAJDBhU5Rne3CEYgZZdOIuchiYYsINQl8nJ+UF6HjsarsueXeNzSpSFBK5ORJymjE4VqAoK9QQ7NC5Z/ZjaP8AMXLQXIZ8ZYUJoQG8fKFOwXnNkqxSpi5Z4oUUv1Y1HWN02HvyXaLFLWqZimJGGa/exhySQK7wq/XgYys1AOxWw5sk1U+ZMSoYClLAjvEYiRV6BgA7vCpbNmjNmzMUuZIJnLmbyFJSmzh1LYndcAu3IDWNjsaZa3KVYg/GgOT5+sL+3l3zlyVpkJxKWhKAXZkFRVNqaOrDLT0BhgzG7/kiXPWlAwoIQpI4JVLSoD1geE842D/giJ1mQmYhCiAkKdjgUlCEKGIVBGEmmcIG1eyv2XDMQSqUstXNKmduYIdjyMU4vpKYD7EHIv5R8VIZq5x8lrYuIsWpe6C1XHwiRlNQ5wUkbU2iWjDLWJSeEtCU+ZbETzJJgQfjHnhWMe7NtgRKl2dCjNnTFDHNWSUpUsgMh88IID0Dgmrwxf8APVnTPElM1RTl2h3pYL0DneI/M7eFYyIGC1juVcxHaFSJaCWCpisIJ5UrlnyPCGtgbParYQUoUUOtTIGEuSE4t1laJq/1ipLnupgpBUU4gxJOEmhAKu7Q1ypGVW+8rRKUlC1EKkJUhCsyELDEBWoYljo/Rhy7ym4kKxkKlpSlBBYpSnugEQPQG0LngIMxS9xL4inIMWL4XNNeDVije17y5csKxLQheU6UlMxL8zveojM5W1k9E5U1CsJmMZic0LLAKKkGlanxLRWs14zUFZlEoSe8lL4MJORBcFNQN59IQWNN4XjaCD2NsRPT+E4EL/8ArmCvg8SbBlcyfMmTEhOBIBIQlG8VAjupFQAa51hJtM11PSugDDwGght9n1uX97KGRZY3kghQpQKORoHGTDjAAubR3Wuz2hctfEkH8SSXSr96vA6XDT7SZ5VaUpIACJYAZ3YkmrgDVt0kUzhVlCsJgje7pT9xKbLs5bf0CLxlOGIBB0NX8IH3Ir/DSCSw7KXnQdxMWlXgge+PCvwicWXZSteytmmd6SkHincP+loEWn2cyTVExaerKHwB9YYVXtJGa/MK+kfBesn/AKg8lfSHjIVoQ7X7Op6f4akTOGaT5GnrAa0XBPkl5klYD5gOP6kuI1Gbf0hPvE9Afm0VZ20yK4UqPUgfWLjGX8IeJmEwDOKVvtKkEM1eIeH2856Z3elSxzCa/wBWcCxdkt+6ktxqfWNcGZWhJM+ZMGEDFySCfh1i/YLimqZ5SRzWVD0SoH0hxTZ2oKekQ2q1Jl94udAMzD/zXrHl/AaLkkpKcUsKOagFLSCPFZIr8DAq/wCRICU9kjCod8hSlhXPeJCatTnFibOUtSjxpyGXoBFi0bPqVYploXuS0jdfOYskBISODnvcqZPEOvEGxUmS2U3IHzAPzj0SFTrJ6DyAHyj0Zmg+BMH7wtH2eWmVKUkKNV6q1bkOT+A4BkqwqB4F/Ix1flsR2yluAleHeBxB8ITUjIkJCq8eUdMumEeaOJtsmKDFaiODnDk3dFIAbSjcR1V8BBoEEAguDqMoE7RDdR1V8BBJLEcXsVXjS/ZddqEyZs1aMaprJSGyQlRJUeDrSz/kjO1SyxYaRrWzkyUgPKmo7LChKc3LITuqDUWGWc9RTOOdI3Gm6pCEuAlQepc4s665eA+USXui0EjsicNMikHM4nx0ZmZufKKlxAhAUWDuVVKq0dyTUuHJ5gQR+3Pl3dOmp6aRLTKVAO39q7KIJc5cDll4P1gHtRY8VitAI7qMQ6oUFfB/Mwx3ksBeVTVtf2zQP2lW1itDFh2K/MpIqPEa8I3T/EzMPC6xYWrdimTWHS5tuJRZNts6JooO0CE4x+oEV6gjxjEoUCI5jSbfs7Ybah7EuWiaPcBICuRQag8wOvJGvO4p1nP3stSKs5G6eihQ+cIAfDvYimahDhExEotLSAX300QtJopQOEADPxeEjFDPstPXgmJloMxVFITRkrqMRcg0oXGqRxi4OmTJaCv2yzTd2allH3lJDZDVFUgV+Z1ineexozlLqQ+FVQRoUqGnn1i6LlmqU69wE6mrmqnbMsFFydDyhjsGzgQSnGopABbNiXcAnIMxZtecaWvSVfhltruibL76FAcWdPmKQ07LbPpMp5h/iVwhnwMQlycgXJ/phyN1pTkVeJFfSAV9r7FQKCDMUww5kAsASB3RRIc6ZQRUU7G2xWv+6hJlJTwWatUvi+SUwf8AZfaABOBSQd042LN+EnIVq3XhEF4ThMSRMQzjdUCVBJ0JoCA4qRmIK7F7sjClICitQdLElmqt2cDQg5eszVPQ4MEe1BaV2iUE1UJdWrmo4R8T4xQ2e2EnTlPNCpUvioMpXJKTUdTTrD9bLXJsqgucwmTNQjeLZ5VaoFTwj4ja6zH/ADG6pV9Izoo7tNgKEpCXwISEgOThADDPSn1iulUHJE8FINSlQd2LEEdNQYG3nKRL3goBJ4nLz0jaEvCJKtlbHES5IOjcxEBvqSD3/Qn5R9Vfkj8Y8lfSNLRnZEuzqHMcfrEWKJ1X1Ib+J6K+kD7bfktjgSVK4mg8dTBkgoJ2S71ze6G6lgempyOkXRs3MD1Q/wDMf36QbTJKZYCUANh50YVo1aevKLCX1Z+WUYP6Pw0UEKU3ZqaXeckB8kpLkdTlnpEsjYKUpypaydWYHnWpb+8NC0O4iSzBqZUA0ORMS5NlUgVd+yNml1EsKI1WSv0NPSE/2s325RZkZIZcxsgohkJPgSfERoN9XsiyyFzVe6N0fiWaJT4n0BjNNpLiP2M2glS5s9cqYsmmEGUcTk0AxrPmAIAERDhVf24pHouzpDFJNHSPMAD4fCPkFCsar8tYRJVVipkjxzPk8A7Og4QxoAwGdPo8WNsJtZaeAKj4lh8DEd3K+6T0PxMazdyoiCpEVltC0E4SpL+WWoNDpHVptK5oAUXZ9APgOUSKTXziFWr/ALzMQWRCyEiiSadfHlDtsZbrPJszzVT+0lqJLBcyWkKLJITi7NLuQ5ALksYebBcUuXZAiXLSlZk4CoJGM4kjG6mcuXo/CKmymyibOmalQxpmgBQWmhAIwjCSXqFF+Y4RBSIbdtJLlIlmbKnJlzgDjUlB0yUlKt0sxZn9YN2CdKmoSuUpK0nIjjwPAjhpHF7XZKmyJqJndU6iWqkjuqTzHr4xj1mvubd9oLF8KsK0vurSDw0pUHMehHtAtdNZvXCFhRDsG8atC3tXasNhtJrVISH/ADKAHLjBMX9LtMpMySXBFQ7FJ1CgNR9GzhV9oFsw2VKNZkwE8whJPxUmNV+om9maKEfI7j5GIz4FERdmXxOWjs1zZikAuEqUSHAIBqeZilHoAOmhq2HWhM1RqZoScA0IbfH6mpXQnhCsExNZ7UqUtK0FlJLjX45iGtMTNLtNqmDJCUjMYnUQd4USFYQMLGtakZQCvLaq0ozRLwl6pxuCdSSo+cALTtVaJhJK2fRKUgDkKPFCbb5is1qPVR+saOUSUmGF7Yz1UKlF/wA2H/YAfWC1wWoKC5q5SlSpZ3piSnCkn3ygjEWBzckO7PCWF066w7bEyxNsVslOXbEB1Qpj/UgekTGTsbQUvC7yzu7jTgdekD7stYs6ys/wyoCYPdqaLYpUGzDhs+bQQ2NvITLIUkYlSnT/ACmqPmP5RES5KVzChSRhmJKfRw3l6x0alGzP9WAdr7cibaEqlrQpOFt0nN3LulI10GnGKyRTwgfb7AZM0oXk9DxSciKfusX7RZCUgJBFHJL5dS9G51Zmc156NDYrlP8Ah5J/7Uv/AGJiK/5WKS+eEg+BcH4xzcqSbNIfMSpbjhuCkWzJxJUk5KBB6GBapje1Rmt43dhcp7vw/tA0iGy0SClRScwSIB3jdrbyRTUcOfSNpR9Rzp+A+PoS8eIj4IzoqzZkkAAOHAFHr5RyvOMyunaVUmYFTFLmJAICTMIGTDNwWGkaDdt4JnyUTUggKeh0IJBrqHGcZNUbJ2WHjtGeURJSYU9vtrfsqDKlq++WKtnLQdeSjp58HaA+bVX0iZ2au0KECcpKJiU4wlUtsa8Lh3JKRQgJSaHHFC/56plqsqCsTJS1JUFCkuYaDJ2FaM9MWkIdn2gmIkrkDCZayFMQ+FSfeSfdLUPER1Yb9WkdmQFJUoEAkgoXljQQd08dCwcUENMVF+/wDMWf+4tvFRj0V7XMJWAS5qSeJOZ8Y+Q5dJXDvapb2g/lSkej/OObln5oPUfMfvnHO0R/xC/D/aIpWU76eogk/wAhxX4hxSYt3PdvbT5Use+sA8kiqj4JBim8PfszuUgqtKhRiiXzrvq6Ub+qAaHW87xRZ5RmTCEoB9SWAAH7pEUy8VMCEODwINCHBDZvxEI3tVt6jMlSn3QkqbiokgHwCT5mGnZqafslmJq8pL9AAgejGBlXZDe15YJZ7SbgQNVuC4dgXDqOVOR8MpvGYi0TlzmotVBwAYDxLP4xo3tOCTY5nEFHniPyjH7NbcB1wvlDb0Ib9kL1Ei1plkDs54wEaBTnAfPd/m5RY9qskiZJY7pSphwLjF6YfKEu22sKKSksR6cPGHrbu0i0WCyz9SQ/VSTiH9SIgfhnhTHLR2TpF1d0lMorUWIbd5EgV84KbFYOEeIj6Ux7DCGSSUkkABzoAHMEkXAs1WQgcMz5DKLtzWcJlYtVVfVtB84ntNqSkbxSOv8A+RqoqrZm5eIqouKXqVHxb5RMm5JX4T/UY4k2pKiwUCWOXIPwhi2asXaTkg91IxHwyHmRFaJtgW89nJaVdkAUrSlKlasZgcJL8Egf1GLOxg+zT1hRGGYjDiY0ZQJ9Hj7NnmZbrYDqs+SFFA9CI6+yKThW27iYnhiBAfhnAop7G21orbETDKtRlrBAWkhiGfDvJLHQgH+qGmbYlYgqm6QX6EfKkWLou7tUy1MN1KSCdCAKJpXUeMGr0nSrLIVOXkgagHEo90AcSTBkoqh1kKu19xgyhNAdUmpDd5HvDw73nCfbb2EygJCQ78+ALMkZaDxMON27d2acME4GWSGL7yCGY1FQ44jxhFvayBNoUlJSpAUQlSO6Uu4IZ9C58eERJ3tDSNm2aOKyyCa/dS364BF+XJrA7ZgNZJINCJaH5EJAI6ghoLy20L+MZttGgtbUWXDMCwKLHqKH0aBdksK5p3ElXTLzyEO86yJmN2iQrCXAP0GcW0EAAABtGDRa+zSozfyt2Ztfmw89EszZYSoipQlyQNSKMeg8HhFXaZijr4fNo/QEyYSQHPNulKtTwrURVFhCS6AAK4gKPV3AHvFy5MRk30pQSMBOvGNf2Vv5Myxy1TJksLS6VZIZicLj9LVFIG7cbIImtNlshZoqm6omoJbI0Ifo8Z3abFMlHCsEH5cQciOkVQrNHvv2iSZYKZH3szj/AJaeb5q6CnOMrva1LmLMxSiVLJKieOsShPA9YmsdiQsKxluFevGBK9A3QE7Q8THkqqOvziSdLwkgiojhJrlEgGUI3vCPRox9nUlQT2UyYCQCSSkpDh27rk1yemvA+i8kKmZrfczFOmH83wp8o5uyz4lvoK/SIbUXJJzJ+sFtnbBiClEkB2HxPyg6x8QQue6FWmfLlJpiNTwQKqV4B25tG1WayploShAwpQAEjkKfswr7E7PiTJVN9+Z3SaslJfwxF/ACD1rvUKkpMkgrmhIRqxWHcj8qXJ/TC9HxCp7VbpxJlTx7v3a+hqg+eIfzCPvs+vArsikkh5SsPRCnV8Qry5Q2XpIRNkrlzO6pJCuLNn1DP1aMitFy2mz40kFCJjoJPdmJSp3DPRwCOvV6oVom282j+0rEuWp5SCajJSmzHEABg+eesIRhimXUvkeh+rQEtkrCsg6GFJME0QiHeW8y5W/6c9g5YAEvUnIPMMJKRGjyLqKbjXiDFX3oHLtEN5pSD4xK6ULlx3elSwlBEyarJq9W4dTDWdilTEqSqalINHCSpqu2jmmjxD7M7AkSZk4h1qWJaeSaYgDo75/lEN8sDXeJ7qcqUr01ro0axejNrYgWr2YzAHRNQs8CFJ6VYiFufs3aEqKTJWSOCSr1S7xsmFRGJkhIq/dSOeKnzgFbtprOghKpwmq0TLHaEdCQ3rEuKKE2x2acmVhVJm4kjd+7VUeWkArwsk0K++SqWTXeBTTRgQ5h4vPaglxKThA95WHEeWFIwp9YT76JVvEuSaku5NcyczA+CXS5dVilsFpJJY1LDkaaQ3bNTP4ufdBoWoDWoOVR6Qo7OJUpJSHJenkOUOlw2QS1jEXUQRXKoo3jrFxVxIf7AC4UJVaLVNHdxYQf1LKiR/QPMQbQzHhw+XxMC9lbI1mCvxqUfJkjPofOCqJdf3T9/ONPnwJdGC4LzSyJOEBgyWZmFajiwJeFL2mXulU5NmKiEoAUoirLVkCMyAk9d45wduqcmUozFlkpBJPXdDMPzFhGY37aFTbRMmKBGNalDoTQeAYRjNU9GkXaGzZfYVCkdtPUFpNUoSSARopRoWPCnPhDMqzoloKUS0JCqbqQKdRnF2yIxWORh/6Motx+7S/j8fKKM1bj4fGLglQmy9c6m3R0PN+6eoIw9PCCwLHKvGF+71ntEHJlJ8sSX+vhDRMTwiJqmOLOpM3j4f3849PJcJFHd/7evlEcsHWJpcrEGP74HrGEo7NEyNCAMh+8o7QYgRObMtwOjaPwPpFjBqNRE1Q7Be0DLkEjRSfQs4hamykTklK04hqOBbMcOohzXICklBFCCG6wtWm4ZiHwkEaLzIGe8lwfJ46PnJVTMpJ3YjXtsktBKpX3ia7vvjw97wrygdYAwNGqHGoOReG+1XXbiHQqWpPFJR4ZwNXs/ayomYgrUWqCklhyBf0ik43olp0Ld9WLEnGM058x/b6wAEO0+SUuFgp5KBT8RCpb7H2ayBkajpw8In6L1Cg/D9B2YlEpOFJJCEsAw0A1IHOPRIj+GP0j5R9iUWz88zi5h+2WujGZUrIGqjwHeV46eUJl0WAzrTLlJFVrSn1r4M8btc+zMuTUFWIpZRcZOCWDOKgZQ1JIbVk9ttQRJU26EoU3RKaNwyhN2XvQImALKinCUpZ1YSWLsOQanGHrskoNRxY4XPNy37eKtsAUxzDKwjShAB6El/AcIIy8QpL04m2lJYAggs5ORFfN2aAu2V3LmygZbkJOJScyqjYhxID058omnTFIXiDuwA3t45VZmNEimQY5RPNtJSlRKCKllpdIJcNiDNV8wD0i1/SXtGbtC1fstpvUA/X1jXxIkzw8yWnFrour4XwlyS2TmuUZ1t1LkvLVICgMJCgrQu7VJ4t+zDntCiqYAuhDzkuHFX6MYZb52gtaZSpZm4pShgIKUuAaM+F+Twv3Ch5w8fhB68kY5Cuj+VfkYmEbiOTphn2cWh7LOSKlKnA/UZY+R9YP3nfIs0idObHhVhSDkouBXiHJJ40GQMZvsZeKpVqQBVMxSUKHEYgx6g184Pe0O8AEJkJZzMWtTGm6Skf6jM8hErhXovW+/bTbZgSuYpWIsEuyB/KKADjBqz3SiSmlS1VHMn5DlCjYrSZcxKxmkv14jyh2E/t0pMt1A6M5fgQMiIv511kzsGTMjRqxWF3GcpKAQkk5nkCaDU8oYZOyk5ZqAgHVWf8ASPnFG9dnJiJ8uSCXUoFKxSg7yuRFdeEJvYkhiuq4kSZbIHiSHVRi/CrtRvN4t/ZyC4OXCv8A4wTTLGEAZAcRw6xTMxKlKSr3AC/Vzm2jDzEapiKt33b2chCfwpAOebVLU1JiCYgitMxkeGhBOIaij6wRRbJRKUpUVKIejnxcoycH9mJ5yXTwyr1LPkK1hpgypZLEJshYPvOHOlHGZzDvAGXsTMWGKkcxUj984a7qZKVAOAC/iqpGTkuX8YtoNQSHehd/A5aOfOM5bKSOLNdkyXJloSQoS0pSwLGgAo7Ajqx5mKKrOcakkEagEMa50PP4wwItMsUUFBupH+kmOZk6WtYwqCglK8QrQnCBQ5PXyiFNoppA267I8xvwgq8ch6l/CD0pO74CKcqUnCpRzJpoQGYMdDr4mPT7yKGSwJPPTmOOXrllCk2ykqLaU8Y+oWQFAZt6l2+EB13rMqxA6AfFTx9k3rLCXXOSVEj3shpQUo7+MS4saaCSZB1p6n6D1jsWcDukjx+INPSK9mtSFOqWpJw5t8DFG9Nr5ctwkYlDjQA/ExNNuirS2FJloKe96Zn+U/UxybUniAx1p8fCF+5b8VMExSi6nDHIJSyiW4D91oCZu9lJx5u7PwBOnF3PjxdyUcRJ2UbdJ7MmYgBaM1oGdc1y+epTkcwxzls8pExAXLU6VBwRUH56ZGLkyaktugglnYM4fLU5GAN4hVkWZ0lOJCqzZXH/ALiOC+OhgWwZ3tFZlCQpTuEh9aDmA9G4N4Rm1tkBaTuhzlQZ8P38o167r0lWmXjlkKSaEHMclJ0/ecIe0ezhs68SQ8pR3T+F/dV8jrG0JXpmU4+oIWDaGcncKsYNBizDVooV01ePRUu1I7RPU/7THouVJkq2BvZbKBvB1DuS5ih1onzZRjZ5RQN5g5Jq1ad6MAuz7TZpwnSu+k1bezFQoaggxpl2+0RBTimy1hZAdLhgRm2JiPWOfFs1ySD1+W9KJssuSpaCEJGpKu8ToB+xHVtBwobRIryASX8Q/wC6wv3deRtdqM6jIDJDuE0LDmWKiesMMxZMsFnGAF/BlBm0oY1qqIu7LFgsOHEFBIcuG15uK8M6wJv2eap90Ox1Km8ixp1flBaz2klIS7KDhJ4jl+YBqcurDU2cTklIxpAcFwwJFBXM0FW84lOnsbWiOVYQFOkJCi+GlChQevUtzoOkZ1t+XBxShLWlYKiFFWLEDlRmo7xoK1JlMJgACRgWS7AEgJUa1DhJcNrqKZ5tzLwqWkzMZdBSSXUU4aZ8jFeMn0XNnyBOc6A/CDSbeCsyiCAXz1SQ4PkYp3Bc6lATMSAJijLDrAIU6TvP3QQaE51g1tPsrZrLIlqE3tJylAKwrBSzF2A3gHYBzX0hRbSG1Yr3Ha+ynBYDrAIl/wDyK3Uk8g5U2pAESzbJNtE7CgGaQAlOEE7qaA8tT4xe2OudE+14VvhCVKYFiSGAAP8AM/hGsWOSizSjhlCVLSHLOMuO7U+ZiSjMZuxYs6EqnnFMWWlyJdVKV+ZQ0cjugu7Aw07HbKz7NiWtYQJgDygCWqGJLsCHNK84k2dWbXNmWpQqFYZQPugAkjqQQCfzGJL72pCXRKG9qphunVqVV6Q8RWELdbZcogLm7xBwpdOI6lgKtnUwCtd+q7RC8LIQTmXUxDGrNloOGsIiJ6xa0qmKKipdVk1UFUd+h8IdJN1Kmoc0BLDu1LHnzzi4/wDSWMn25IRjBxJIcEFRcdQNRAsWfG7llKzrRLOSa5mpAfKh0hLsF6KkyUJSa4jRVQ6VEmmldQxgrd9+TpyxLCEOpk5GpVQDPXXk8XkvQoZbDISxLCuWu6MswS5zL/KJLrvaXaFTpcsYuzCXIw1xOHS7OxGeWUWbz2eCpeFcxTkbxyS/6UkOOReEG/Jc2wqQqQoyioKcoYBiQwcZgga66UiW9BW6H6zuoEIlKZJYklIBOpcqL1eLKZCzkkMaULnL8iFfGMftV92sNjnTQ9e+oZ1dgaOK+UVRe0537WY/HGp/jGbmVRuNlsR96ik0IUAp8q1TqKvTOLkqSSUgENwwhhQlwwFaavATYyYVWKQtRJK0zAolSiSUzCEmpbIkeUGbIr70Dko6aYWFDwJPhCbsolN0uazFli4ACAP9sTJumW1Uv1JPm+Z6xbkyqvE5l0iHIugSbklv3aEMUknD8YCXvcMiWHKlS3yDhYPIAsrzg3fl+Js6eKjkPmeUIluty5qsSi5+DZADQRp84yezObXAvspRcxLlhgLeK0+hI5Qr2zvKGoJ9IY9l/wCKoD35dOoIIgPtFZSm0r0CjiHRQxfONE6kyJfqj7cs9krQ9FFJ8n+vwi/Mt5lijqGWHEpKXJABLEakRS2fkgmYCnE4TTxI8M4Y7su5KSvGlklLELIIYkPmct3WFNlRti8vaGacIUsS0JbcTQ7tQNVCoFSRFK87/mT0hJISnUChUeJ+gp6NPfd3y+0PYb4YEhBxFOhHTLXWAaylOiudG14M3rAqJbYRRYZkiUm12dRSQCJiRkwURiIyKMnByzHJquq/5VvlGWQErZpiOX4kPU1y/Cc9HqbJ23FKVLKCpILh0muLNiARmDTrCxtPcSrJNE2TjRLJdJyMtX4cQ9DwppXJ9NPA8q6jKnpSsOkksWooYT68tI+QZ2atibVZUlQSSN1YIcYxV2PFwfGPRTlfRY0ZjY7wKiVA1yI6af36xZDqUWBdRAAFS5oAOJeJ9ltl0WoKIWtExyQoAKRmN1SWfUHP4Vt3TZFWe3SEzUikwVFUrGLDiSSKivhDydE1st3VtCbE8qZIUFpUoqdQBcsBQjQDjFtO3CWIwrS4FHSQWABLEZZQS2+ug2hEuZIlkqluktTEg1DD3mOLL8RhVufZbtZNqMwFEyUh5eJ0kLwrVkdDgA8YabGw9K2/lMAqXMIcu4SXo34o7R7QJaRRU56UIQrXe7yjprGcWW3vQsD8YlWCdUwrA0A7YC2ESEyllSwavhAAzUTjVugAE00yyjq8rBZrOuQnAicRvKxIBK2ChmQWBWoNmN1uJhEsVFA9oAp6FK2V4NV41HYu4iEfaZpJmTBuEkqUlJDBbqriIy4DqYd62L3Qq7V21NqVL7KV2OBw7p3gojdwIDM75nXKPWDZ7tJnZqThDEkYQ9NGOrtnxeG9WyxNpRNxggKSpY1Kk1pyJANeecFrbdwVMTM7q00f8QIZlDPXQ8M6QZKIYtipZNhAgJn2ZRTMTUJVUKYkKS4AZ2ao8tKm3l5f4RGAlPaqAKaAgJBxJNKEKABrmI0OzgBIA5+ZLn1JhQ2y2JmWpQMqYhIcnCpxvKZyCkGm6KNxiLTLoGXVaDZ7sQod9YJTpvLUQG4nDhA5txhWJJDiJtvZ8yQmzWbIyZaSSDQqFARQcH8RwilPm7xIoDVho9R6RomQ0fJyclBipL4XAUKgguD18CxjSJywJMsp7rAgZ5gEVdtYzYTHr6iHa6LWFWaSkZhJBZs0qIGVcg8C6C4Z3eaCmdMR+Ba0ganfV9YZtlAJVqklRyWlzRnLjPk48oGX1J7K3rKwU42UkkM7pAPqFRMpVcxly5wJdBs1u1pAWnFkyuTENy4ExTtNkRaE1JKSAUqSSCH95Kkj1jNF3jMKcJmrKBkkrVhyIyfgSPGHDZG/ErlJkqIC0Bku++NMPEjJuT9IaaKtMUNqNk1ySSXXLJJC2LgvTHShPHI+kKE2ylPMcY31YxuC2E5ggkEagj5QmbRez81XZgSMzLY0/SSa9D/aE6Y0g9sOk/8AC7O2YMxqP/mTG9Wg5Zu8FVZgc0gbzg0HIQB2JQRYpYLjCqY4LNRas0qyr0yg5LGfPLuileIHGF4VQVMzCpmP709DyiK9L2TJlY837o4n+0UO3KsTmo46pHiQ1G69YBbS2jGtO+Cwqmm6dcjqX8oIfO2KU6QJtttVNWVLLkxCqXrHajHKpmkdnNHOg5svZCZgWKBAIPjl6NFPbPAVownfDgtlhd0ueIdmiO670wYkqUpCVM5SHUGf0Y6VpE1/3amWU4XLgZ1zfkOUY1+ezVtOJT2cp2hJIJASGfiVGrUoI52mmFQlPVgoeqT8+cVlLUkUJatMRAchnLcuh5xVtNqxgOBR21PiddNNIeLysjLVHF324yZiVirZjin3h5erQx372bpVgx4w4NGIZwXrmOUKa0wz3SsTbKEnOSW/kUXT5Fx4CKkldjT8JLtvVYBQmVLSklquTVvwhPF84U7+24tMxK5CjLwmh3ASQaguXrkXZ+bwevGcJcsJBqsnL8I7xfxA8SdITNpJFUTBqGPUVHo/lGcoqrQ1LdBPZzaU2bHgSFBbOFPmHrTWsehWFoINI+xForYybJ3baFLxyZ/YsUu+IpUXOEFI3TkaHwjRJoM0BE8SyrMFKfeThbCFFwWcu5yMZdcG1psoUkyxMSpLEPh1JGh4nz5Q+3PeqLZLxlC0oQHJUxKijUM+oz8OcVGhMLTLZMWioDoLNmeFXACuOQApR6xFLnPJUV1xpaiXrvMyQNMbnPKpc0EW6/rPIl1mpJUKazGIOaR1GggIv2nhC0iVIBQn8SsKlMGdkggdK5w7SRPS7ZPZnZ1B+0nKH8if/E+sF7LsDZEAfcFXNaif/Jj5RSsftQsswjtJcySriAJiPFmV5B4YLBtTZ5tET5anyBU5/pUy38POEqG7IrXdMqXLWmXKEsYCXQAkmjEDAxfKp404g5Y7eyEhKXThTkd7DhSxAZmrx4jOkULxlFaCydKEOaGhpnkfSLN1JSpCUlsSMuISp2bXinwEEkOPQmliHBozvl8coqmfi7v78/CJbRZ3lqSlhQ0+UDrOgoxFRIBrWjACpL5ePCM6s0stLtWBJOfAZOTkPP5xWn3gtEsqorCkqNGdg51pkdfCBdgvtFoUtaCTKlkpSp8KVKCQVqFC43kgU4tnBDtgfe0xM2Ldy0SKU1MLQWZz7RpqLQuRPSfu1y3fVsVAOKsw3IvlCt/xdRoEA8MyWGQpnRoK7VXaLJaOycrkkY5eId0K7wAciigQeLB6x8lTEsMLB+GsXZmyrJmzDmhIHNxXXnD5ct8Js1nSqcwDBylLEBRoAB3jva1rnpCfIllawgOSToKtRz5GGSTdfbz5UqaMMobxSSHmFPdl0NAQSebMItLTYvQ5tJs9KvCQFS1JxAPLWAWqASlW6+Ehi2Yz5FGsFmmJmCzzUlM7JKVUxBiQQTQ9Xq0aba7PVwVIVk6Czp0FKEeEZZtHantSloUcSCooJJLdiqueZKkzFf0iI4NqwrabpnIBPZL1YM7kaBs6wpT7tny95cuYiuZSpNepGca/d17CdKRNQqkxLnkr3knoXDRflAH3iCRmCPgQQ2rZQStjiqMtuj2g2qSwWrtkDSY5LcljeHi/SNDuDauRa003FAOqWrNhmQXZQ6eQj5arulKVhNmkzS+8vAlOGj74AqrkkvyFIjTstYnG4EK0YqlV5VB9TEFgG7ttChPZ4E4SpasWZ31FWXAO1NIKTtq6Vmp8FAeQSl4vnYSyqqMf8q3+IMSS9gLIAVKK2FTiWw8WAp4xSmkLFgRNqE9lTJM20SSrAV4MQHTFk6yBnRjlEMu7SEmaJc2Vu1SoukoSWSRzqSCSxdtRDjb5SRZJkqUnCEylBIIYNlq511rVyDAm2AWezFUxRTi7QKUpIxS5mFWFiBvJ3cGEviBGWUCmJxOrHcISnHMUCGdnoxyJUPl5mAW1m1NmRhQhOOYkEDCrChJLO7a06wvbYXxOExKUzldgpIMrCWSUsxDp7zFw5rlCpMFYqUnZKRoWw837ZNwEKOAY1kszOAEhhkT6Aw37RSwVMT7o8Kkv84QfZchH2lSpi0pISyUlQGIqPA5sAfEiNOttiTgUAM0qFOYIiM3ey8daM9mW0GiVAn18og7OFG+ZWGa/EA/L5RHZLesKSO0WlLh2LsHqQDR2jb/SjHD0cxZFEDCgkKyLgDjnxasGLls6pClFTAKSzO+oLnR6NrnFO75yMCMD4SaYnD1IDJJFTmaACsTXlbhLQpSiwT86ADnWK70NIqX5MKppUxCWAS/AOTlkXV5NAq3SO0lKRycdRBJd4yFy1YZqDmqqmIUBTdVXTKKcqYCSxHgYLXCXdiYgVj0Xr0sXZzlBmB3h0L/NxHo53o3RSKHMTItcwJwCYsI/CFEJ8gWjmZnHEVQHJRHsPKOo+iCgIxLj72cSvHx4VATWe8Z0vuTZif0rUB6GCVg2ytcqYlfbLWU+6tRUkg5ggnI/SA8cw6A1BPtdSUf+3Vj/AFjC/Uh28IXL/wBp5tsThWrAjMpTr+onvfCFVKjHJMIBmuW/Z1ml9mnAuXiJbuqc57zEGgaoMNUnbOSobyZgL91SAtLHTEhT0rVh0jMAY9iPEwYgNntCvOVaFyxIExfZggzFguQcLJ3qqAwkufxMIV7KtSaFKsPQ05iOAs8T5x4zDxMFAMd1Wrs5mNiQoMeIFC48soq3hKWqYVpXm2pTllrnkXpAcTDxPnHjNPE+cVfgsfTTdmNsFLlATy6gSCWZTBmKnYKfiKvoXjPbfOZUwKCu0C5gFKMtRxYnqCN5qe/o1aYmGocscw9DwfjHzEYTQ6Lty39PsyiZRoc0kOk8248wxh0sHtMQUtNs60qbvSy/+lTN5mM+KzxMfQs8YVAaYr2kyEpZEiapsnwp9cRPpAm0+0iYf4chCR+ZRV8AmEfEeMSJUYKoBkm7b2tRcKQj9MsfFbmHCZfRlWdNoUpU0YU95VMZAqkZBiSDRxRmqIy1/hHZmFmctwenlAA73X7QpcwrFqCkOThVLGIYC33ZQeaQcQq7PlAfarbyZbJPY4MCO1UslySoEnAD0Cj1pk1VhUcwYjs4UtRADlg7B6B2dho7DyjkPEsfYKEcpmecG7Btna5Qwpmkj8283R4Cx6DECS12tUwurTgIgTQgsC3GoPUcIkjxgoA7YtpzhImHCQ2EgE6jEFVc0oDwJEUL4vpU8hNQhOQOZ0xHny0iiBE8yWIbuhUiiRHgIKyrMkjKK9olgGkTQyolauJ8zHosSkuY9DoD/9k="/>
          <p:cNvSpPr>
            <a:spLocks noChangeAspect="1" noChangeArrowheads="1"/>
          </p:cNvSpPr>
          <p:nvPr/>
        </p:nvSpPr>
        <p:spPr bwMode="auto">
          <a:xfrm>
            <a:off x="77788" y="-776288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2" name="Picture 8" descr="http://m0.11870.com/multimedia/imagenes/cuadros-arte-famosos_pxl_37141d200dcd07e53a896c1239cbe91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59" y="3631128"/>
            <a:ext cx="2792437" cy="1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farm4.static.flickr.com/3097/2431795615_16fc5951e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83" y="25400"/>
            <a:ext cx="3104817" cy="2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4.bp.blogspot.com/_iJ5I6nLnRs0/TT1mnNhEPVI/AAAAAAAAAC0/oolyHKva4Zg/s400/lindinha91%2Bjoia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11" y="1340768"/>
            <a:ext cx="1304341" cy="13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6" descr="data:image/jpg;base64,/9j/4AAQSkZJRgABAQAAAQABAAD/2wBDAAkGBwgHBgkIBwgKCgkLDRYPDQwMDRsUFRAWIB0iIiAdHx8kKDQsJCYxJx8fLT0tMTU3Ojo6Iys/RD84QzQ5Ojf/2wBDAQoKCg0MDRoPDxo3JR8lNzc3Nzc3Nzc3Nzc3Nzc3Nzc3Nzc3Nzc3Nzc3Nzc3Nzc3Nzc3Nzc3Nzc3Nzc3Nzc3Nzf/wAARCACeAKQDASIAAhEBAxEB/8QAHAAAAgIDAQEAAAAAAAAAAAAAAAUGBwIDBAEI/8QAPxAAAgEDAgMGAwYEBAUFAAAAAQIDAAQRBSEGEjETIkFRYYFxocEHMkKRsdEUI1LhM2JyohVTkvDxJUNEgrL/xAAZAQADAQEBAAAAAAAAAAAAAAAAAwQCAQX/xAAiEQADAAICAgMBAQEAAAAAAAAAAQIDERIhBDETIkEyUWH/2gAMAwEAAhEDEQA/ALxooooAKKKKACiiigAooooA8Y4FKNR1lIHaG0hNzOuzAMFRD5M3n6DJr3iC7mhtRDaNy3M7dmjf0DGWb2HT1xWrSNNijgVSh5V2w3iep+J8z4ml036QC59Z1Xm/xbBMfgEbMP8Aq5hTjRtTa8DRXEQinUZwh5kYeanr18DuKYNHH2ZXkUrjcY61AdO4p0Wx12bT5tQijmhungETE5OOYDG3/eKx95fb2dLCozUbvOJWXK2VqXI/FK4UflnNIb7V9WuciScRofwxsFA+pprpINdkz1LV7LTU5rqYA/0qCzfkN6QTce6bG3dhnZfNhy/rUTYx5/nsx33wQf1rlu2ivrUpprtkj78aHY4OxPvn2pdZUl0b+NE9g450SUgNK6HyK5/SmdvxFpFwcRahBnyZuU/OqenkMbdnO8C8ijIQFz4DcnxpZd6tbRqUjbnGMYB2NZ+cZ8Dfo+gbe8troE208UwHUxuGx+Vb85r5cudWv4Mz6bPJbyx7gocHHxFXH9knGVxxNpkttqbBtQswOZxgdqhzhsDocgg+1Ni+SFXjceywaKKK2YCiiigAooooAKK85hXJd6laWv8AjXEat/Tzb/lXGwOyvDv41HLvimFci3UMfNj9BSW74hnuAVaR+XxWIcuay7RtQ2a/tL4pt+Gb/SLidGlQmUMkbDP4SMis9G49tr3RbafT7d2ZwQ3aHAV87jzO9V/xWkGoX6z3tg1y4j7Pkmk5BkEYbIOcelY8NtLaxSRKIo4Odj2MILYJx+In60pWt7GrF0TfUeJb9o2luJ2WJRlkhB+m9VLLp8D3r3Ti8kve35zM7hYx3sg7jJ2+eam0t4+O9Ika/Hmb9qj0y2cUheVuY8xbl6k/Sl3m09bGxh5fhLItdmkg3VDIfvCDJH5k4rVdapO0ZDSpEuOg7zftUVn1maReWBOQeGaXO9zMxaWQ/AGl1l2OnxkvY+vNVtYzlmM7Z2DHmA9ulbdLN7rEpC80VsDysw/EfJR0z1+FLtE0db6Xmkz2KMAwB3Y+XoPWppB2divZgKOUADl+6o8vrU1ZKf1O5XGJf9Ner8PW0+niB+VXHRl/D7+PTfNVzPA9rcyQSjvxtg7dfWpbqfEDXE00KqZIieQE7c7eXqPSo/qqs4gnIGWXs3P+Zf7YohNPQYnTl7Fcwbkc+hxg1MvsJlCcX3cSjAeycEDxIdN6h7jKt/pP6VJ/sVbk46Uf8y2lH6GvQ8cR5P4fQgooFFUkR7XmaiXGfF7cPyw21rZ/xNxIOdwWICLvjp1JxUUk4/N2/ZzrewZ/DHy4A+HdJ9s1zaO8XrZZ11qNpaf486Kf6c5P5UmveKUUEWcPP/mkOB+XWodHqENynaQ3EUikZJbKMPjnA+dYzXkUYBGH3z3HB3+Ncp9G5lfozv8AXL64IWW4Mat0VWCA/WuRbUMvOZ41U/iOcH/7dKS3lxHcXa3GEEkR7rSEE5x5dPnS6/1O3JLXMjTkdVLZA9ugpFU0+xsxv0SGZSjlATIc4yo2NKJ791d0xFGEODzPzMPYbfOkt3xPeT9y1iWMAAd1QucDHQUpmW9ulw0hHoTtS1l0OnA/0nNjp2m6vHFcXd4ZF/EOcAAj8OB4+NM10XS47Yw21qYxggSHz8/Wq60eV9IuxM55owwLIp3J8x5HrU3fiMRwxvayxuuCxk5sAHbYjwJ+hNT5FdNOWZuXBEtZs57a+KB+4SRgPzYIODv4+B+VcvYBRzMy5PniurWtQW+uu0hDCJdk5sZPmT6k/CuAHmWioWyvHT4IGKg93Jz5CtcjnHXpXtYuMkVpdHWNOGr17e/KgkdqpUY8+o+o96e3OoKI2MivysDhV6n1/vUOjdoZFkjOGUginl/dQJIZyUuHkAdI+oQEA4f36Dx8aTkn7dCsmFW0zXKYoESaVsKV/lJGMc3w8h5seu+PRVd3Ml04aQjCjCoPuqPSiV3mlaSVy7scljWPLTJni+xmutI0cpO2M09+yJ+z4/sQdudJV/2H9qThMEH1pn9mzGL7QtK8zM4/NGqvA+yXyV0j6PHSigdKKqISo/teRhrVuQcCS3Qt/mAZhj5ioSzty4/D5Dp+VWL9sNuS2lzrtkSIfXBVh9artlOSDU9vVFuBKoM7aQq6MhaJwwbnjblOfOpZfyTR38c0trDcKUK5K8kmMnO4wd8g4welQ+NSr5zsNqb2ErGN4nZiobmGTkLkDw9qy6aNfGmxPxPZxi4W5s7iTsZCQEeTeM56fp8647cITg7kjrjxrq4lZg5GOVebwHU/95pVpzc04ViQpz86LnlO2Zx1xvSGqFF+6BmhpDvg4rBo+RyMjbxB60Gpfws2a5N+u9auzAAOM4862HrvsD41smhliCdtFJGJFLRllwGHmK0vRx+zWnj6170GK8UYqQ6fpdnNZwyzoxd15j3yPE1iq12bU79EdxXnjUpGkWHjEcf62/evP+H6asyxfw4LcpJ7x/elrNLOuGvZGOUV4EXPSpadO0wkqLdSds4Y+fxqMzhVuJBGAEDkL8M1qb5HHOjSRt8K8U1m3SsAR4YpqWzLMhXRwa3ZceaQ4P8A8xB+e31rnrLQW7Li3SpQOl7F/wDsU7B/RN5PcbPpsdKK9FFWHnkH+1mASaBbS470V0BnyDKR+1Vi1vlfHI8qt/7Roe34RvfNCjj2YVCOF4Ue0lkA/mtgZ9MVL5D49lvi9poiIjKkZFdllkTOp8Qp/WpFxFoqvG15ZqBy7yRjbm8yPUf9+NR+2BW7U5BDIR+lL58oH6+wp4lRyrtjOCrfT96R6fIVkMY6MV6+FSfiCMNGf8yb+xqKW3cuPfb86eu8ZM/rkHDN3iPKmWlaNfaoQ8EYSBdmnkPKg9/H2ptwXYaZcpc3eoR9q8EgAjY907eXnnapaqTXIWVwI4U3iRDj4Y/f8ulS8Hx2NyeRxepE2k6NpdhySEG7mPSRtkB8MD60u42k/i4be57Jk7N+zJYdeYZG/samJ7C1g5QioSNgvX86TcVsb3h6ZuVe6qSAg9GB3+PjSvrvQqXfJVTK7qQwXaQrDEW7qxhSfDOBUc7xPKmPQ1M4tGiRf5lv2rMFcd/HKcZxjO+2N6L4rpl81W/qcslyFjZuYdNt65IZxHc9pJIDzA5Oeldl5oYe6eO3jEMkahuUkkHJI6+GwNcr6RPAA0pjYHwUlsg59PSsTM/hzLmp3O/wyGoW4MhEy82R4+lR9tznzruhWOGa/wCZRnnIXCjYgGuMLgYB9/KmqFPo07dLZus9Omv3PJhY0xzyMcKM9PifSmB4dDRq1tdkn/PGFBPpuf0qRcOxWsWlKksasQglZSM7sM/pgV2vFavE1wkZjBGTyr19vj5Uh5Wnow3PpldyRtDK0cqkOhwR5Vy2cpi1y0lJICXKNt6MDUk4piQGG5QBWbKMCN+n/morM3Lc83kyt71b473SYjyFqWmfVI6UVjC3NEjeag/KirzzhbxTbm64d1KEdWtnx8QMj9KrLhW5CP2BPdlXK/EVb1xGJYJIz0dSv57VR2m80b/0vGSB6EGp/IW5KvFem0TdwSGzuG6qfxeX1qFahbraXxQDAVyFHkCKk1pqyMn811SQf1fSo5rM/wDFXcswJ5OdcE+WcfvUcIsfQv1yPntxjyI/MVCYTyyAnwz9anF8ee0Pnn6VB3HZysp35WI+dWY19STL1eydcCdlLqMlvPkq6CVcEjvIc/oTU4mupZbpY7dVyQcIFGRj73oPA+4qrNGvzp1/Dc97lQYYL1IxvTLU+Jb7UY5IYWNvBIcusbd6Qn+ph1+AwPSp7WzXBu00SnUtesdMZu0YX92MgxIe6uf6m+lQvU9WutUk5JnVYE3jijHKie1cY2iGT0rCMHc1hTooU69mdv8A40akfiH61IG1G5ZQDOeXpgt7foKTWEYkuUDdN/DwxTN4QEUCIOAvJjlByVYk/H7o/OuUthWdYfa2KtS1G4Ny6PcM6hQB3zjHl9a5bW4ZikasSke+39IG/wAadQQRBOdI0ebk5iCiZJCbMM7b8/5itiYhVVmZWaMLysgRSxw24x4ZIG/l+W00lrRDeXnWxVFvbTSYK97G/t+9azIB1NdWqkhZCGJV5dt+vjSts+BIrS7KcVPiTvQ7hXs7eZc8jRKjAeBXb+/vTo3OA6lgBjKk+PpVeaJq8mnyMhQvDIQWVdivqM7fEeNOpeIbJVHZPMcDdBH8t9h86jyYa5dFCqaXZnxoVEkO6874bA+B/eoZdr/NPoo+X/imF5qD3lyZHwANlXyH70vusGbPQFR9aswQ4a2IzPcn1BpT9pplo/8AVCh/2iiufhuQycPaY/naRH/YKKuPOGLVSt5D/C65qMPhHdSAfAsSKusjbFVJxdAYuLrxI1JMxWRQPHKj9jS8q3I7A9WL5PjXLMnPHMo6lNvbet0hyux/tWmNjk56EEZqNLouF85JUgnunBqMaiVa45QvKFJz6knOakbEmMjwxio5qa8t3JjocHNWStIlt7Nkbc4A6NXVCeQjHjXLbHK5HlXREantdlMPpGQbY58DWPN3tqZ6Vot3qSPLbKgRW5TJI4AB6+p+VP4eBEEfa3mpqBjJWGPJPuf2pXNL2aqkiKafcRwXKvOGKYI7vXNdUl5alicNnOR3OtP9Y4a0+x0O7urZZ3eNRyyyPtuQOgAFQmVgRgeFdilfoVaVPbGw1GCNcLECD1yKxOsjpHCF9eak5JbYUcpG9b0jHxydd3eNcAIQAoOfetLKcVqXcGs3Y8u3jRoZOkYnI8dqGfvbeIrWxY7Z3rdFbyEFmwqjqxI2rcoxVLZgh3ratrLc3CJCjM7LgADJO/8AenmgcN6jrEgXTLN5EJ3nl7sS+/U+1XBwfwfbcPRdpKY7i9f783L930XyFMUsVeRa0OOH7eWz0LT7aUfzIraNHHqFANFMQKKbomParrjQfwnGml3TfccID7MR9RVi1X32rR8sem3Y2McjDP8A0t9DXLW5NR/R03mlxTZ7eGO4AYqR92VfLB6mo3xDo0OmJBc2ksjwTkjDjdT8al4kjvE7VHBEihueNs4P9qS8Y5bTCCeYiZJFIGAcgg48t8VAt70Uq3tJleyjDuoxjmI+dINVXEykk7p08zmpBIf5knoc+5FJ9YXBibHQkfKrJfRzIcsAIjUqBg10xghM+J6Vy25ICr4DNdaNkAHwpeRdjMbeiw/s7hxpE5JBxc7Z/wBK04s7xpkkzEiF25QVGT0O+T8KT8BsTpUoUgZuCcH/AEin1pZm1Dq+XLgHCjptjb2qCl2ZtvmhBrNxNPwRqLzuXwQFJ8BzJ/eqzIP51Z/FkcFlwxd2qScjSlCsbyAse+ucD4CqzkGeXHvT8K1IzabbRjGu+/tW3AoSMsRy7/CtzwBCBI5UnogGWPtTe2abS9nJjc8teiJuUGRgi+GTualug8C61rC88dsLK2OP51wO8w9FqyOHPs80fRys1whvrsf+7PuF+A6U2YJ7yr8Ku4b4Q1bW3VrKzaK3PW6ugVX2HU1Zmh/ZtpNi6y6i8mozjf8Am7Rg+ij61NlQKAAMCsqapSJ3bZrihjhRY4kVEUYCqMAe1Z4r2itGQooooAKh32pQ83DDTY/wZVbbyIK/UVMaXcQaeNV0i5siQO1TAJGwYbg/mBXH6Op6ZS1lfzw8ksErxtyjDIcZFNrjiG6utPktbpY5C5BEuMMCDnw2NKXsTbPJAgKSwnkkgc4ZCPLzHrWlckkZ3HWp6nRXGqMbhQZifMAn5ilWsgdgpA35qay5Eq58VPypdqaZt39j861LDJ2KYlG+9blznPX41jHGefYZrd2b46Yoo7j6Q/0TiO70fTmtbWGEs0hftJMnwHh7Vovtf1a77sl9KFPVI+4PlS6OGRlyAQo6mu2wsLnUJ1i020lu5PHkHdHxNI4DHUpC54XkPMAS2cknf51sgtDNcLBBG9zOekUK8x/tVh6L9ml3c8smuXIgj6/w1v192qwdE0DTdEg7LTbZY/Nzux+Jp84uuyes/wDhWWifZxq17h9SmGmw/wDLTvyn4noKsHQuDtE0QB7SzVpx1ml77k+eT9Kf4r2nKUhDts8A9a9oorpkKKKKACiiigAooooAKKKKAEev8L6brgLXUZScDCzxHlcfv71AtX4A1ay5pLCRb6IeAPJJ+R2NWzXhAPWuNbNKmvRRX8OUspo7yFo7qB2P8xOzYDl+fQ7Utniae2eRA2R+Hk3PnV9anpdlqlu9vfW6TRsMEMN8eh6ioje/ZxbtKZNNvXtwfwyDnx8DkfOl8RiyddlUJDHCGleVUXBAJOOamWh6DqWtn/0uyklUHBuJspGPqfarR0n7PtIs3Wa+57+ddwZvuKfRegqVxQRQoscUaoi9FUYArvA58vWkQTQvs2tomWbW5/4yQbiFRyRr8QOtTe0s4LKJYbWGOGIDZY15QK6aK2khbbfs8r2iiunAooooAKKKKACiiigAooooAKKKKAP/2Q=="/>
          <p:cNvSpPr>
            <a:spLocks noChangeAspect="1" noChangeArrowheads="1"/>
          </p:cNvSpPr>
          <p:nvPr/>
        </p:nvSpPr>
        <p:spPr bwMode="auto">
          <a:xfrm>
            <a:off x="230188" y="-427038"/>
            <a:ext cx="12668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82" name="Picture 18" descr="http://t1.gstatic.com/images?q=tbn:ANd9GcSdoJDNbxXhg1n1mdsvETW_DyMkob7ZckRJ7vptd-KxZbWz24Z-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611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http://ondecomprarbarato.net/wp-content/uploads/2010/11/Roupas-Masculina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35592"/>
            <a:ext cx="2451770" cy="16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você faria?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hlinkClick r:id="rId2" action="ppaction://hlinkfile"/>
              </a:rPr>
              <a:t>Show do Milhão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937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-142875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Função de Utilidade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928688"/>
            <a:ext cx="7599362" cy="12969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sz="3600" dirty="0" smtClean="0"/>
              <a:t>Avaliação pessoal de risco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3600" dirty="0" smtClean="0"/>
              <a:t>	exemplo:</a:t>
            </a:r>
          </a:p>
          <a:p>
            <a:pPr eaLnBrk="1" hangingPunct="1"/>
            <a:endParaRPr lang="pt-BR" sz="3600" dirty="0" smtClean="0"/>
          </a:p>
          <a:p>
            <a:pPr eaLnBrk="1" hangingPunct="1"/>
            <a:endParaRPr lang="pt-BR" sz="3600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9638" y="6367463"/>
            <a:ext cx="542925" cy="419100"/>
          </a:xfrm>
        </p:spPr>
        <p:txBody>
          <a:bodyPr/>
          <a:lstStyle/>
          <a:p>
            <a:pPr>
              <a:defRPr/>
            </a:pPr>
            <a:fld id="{C23475D3-347B-48C0-8371-B46C49F5F969}" type="slidenum">
              <a:rPr lang="pt-BR"/>
              <a:pPr>
                <a:defRPr/>
              </a:pPr>
              <a:t>33</a:t>
            </a:fld>
            <a:endParaRPr lang="pt-BR" dirty="0"/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7000875" y="0"/>
            <a:ext cx="2143125" cy="1062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Elementos da Decisão:</a:t>
            </a:r>
          </a:p>
          <a:p>
            <a:pPr lvl="1"/>
            <a:r>
              <a:rPr lang="pt-BR" sz="1200"/>
              <a:t>Valores e objetivos</a:t>
            </a:r>
          </a:p>
          <a:p>
            <a:pPr lvl="1"/>
            <a:r>
              <a:rPr lang="pt-BR" sz="1200"/>
              <a:t>Decisões a tomar</a:t>
            </a:r>
          </a:p>
          <a:p>
            <a:pPr lvl="1"/>
            <a:r>
              <a:rPr lang="pt-BR" sz="1200"/>
              <a:t>Eventos incertos</a:t>
            </a:r>
          </a:p>
          <a:p>
            <a:pPr lvl="1"/>
            <a:r>
              <a:rPr lang="pt-BR" sz="1200">
                <a:solidFill>
                  <a:srgbClr val="FF0000"/>
                </a:solidFill>
              </a:rPr>
              <a:t>Consequências</a:t>
            </a:r>
          </a:p>
        </p:txBody>
      </p:sp>
      <p:graphicFrame>
        <p:nvGraphicFramePr>
          <p:cNvPr id="3074" name="Object 16"/>
          <p:cNvGraphicFramePr>
            <a:graphicFrameLocks noChangeAspect="1"/>
          </p:cNvGraphicFramePr>
          <p:nvPr/>
        </p:nvGraphicFramePr>
        <p:xfrm>
          <a:off x="3963988" y="1643063"/>
          <a:ext cx="525145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4" imgW="1866600" imgH="482400" progId="Equation.3">
                  <p:embed/>
                </p:oleObj>
              </mc:Choice>
              <mc:Fallback>
                <p:oleObj name="Equation" r:id="rId4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643063"/>
                        <a:ext cx="5251450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9" name="Group 21"/>
          <p:cNvGrpSpPr>
            <a:grpSpLocks/>
          </p:cNvGrpSpPr>
          <p:nvPr/>
        </p:nvGrpSpPr>
        <p:grpSpPr bwMode="auto">
          <a:xfrm>
            <a:off x="-765175" y="-233363"/>
            <a:ext cx="8837613" cy="9448801"/>
            <a:chOff x="-112713" y="-233322"/>
            <a:chExt cx="8837613" cy="9448800"/>
          </a:xfrm>
        </p:grpSpPr>
        <p:grpSp>
          <p:nvGrpSpPr>
            <p:cNvPr id="3081" name="Group 19"/>
            <p:cNvGrpSpPr>
              <a:grpSpLocks/>
            </p:cNvGrpSpPr>
            <p:nvPr/>
          </p:nvGrpSpPr>
          <p:grpSpPr bwMode="auto">
            <a:xfrm>
              <a:off x="-112713" y="-233322"/>
              <a:ext cx="8837613" cy="9448800"/>
              <a:chOff x="-112713" y="-19050"/>
              <a:chExt cx="8837613" cy="9448800"/>
            </a:xfrm>
          </p:grpSpPr>
          <p:grpSp>
            <p:nvGrpSpPr>
              <p:cNvPr id="3083" name="Group 30"/>
              <p:cNvGrpSpPr>
                <a:grpSpLocks/>
              </p:cNvGrpSpPr>
              <p:nvPr/>
            </p:nvGrpSpPr>
            <p:grpSpPr bwMode="auto">
              <a:xfrm>
                <a:off x="-112713" y="-19050"/>
                <a:ext cx="8837613" cy="9448800"/>
                <a:chOff x="84483" y="-473440"/>
                <a:chExt cx="8838221" cy="9448649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500824" y="6143155"/>
                  <a:ext cx="5285152" cy="1587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rot="5400000" flipH="1" flipV="1">
                  <a:off x="928431" y="4572348"/>
                  <a:ext cx="3143199" cy="1587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2500824" y="3285701"/>
                  <a:ext cx="3572121" cy="2857454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Arc 24"/>
                <p:cNvSpPr/>
                <p:nvPr/>
              </p:nvSpPr>
              <p:spPr>
                <a:xfrm rot="5823212">
                  <a:off x="188692" y="-577649"/>
                  <a:ext cx="5200567" cy="5408985"/>
                </a:xfrm>
                <a:prstGeom prst="arc">
                  <a:avLst>
                    <a:gd name="adj1" fmla="val 16862809"/>
                    <a:gd name="adj2" fmla="val 21569931"/>
                  </a:avLst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26" name="Arc 25"/>
                <p:cNvSpPr/>
                <p:nvPr/>
              </p:nvSpPr>
              <p:spPr>
                <a:xfrm rot="17010244">
                  <a:off x="3986260" y="4038764"/>
                  <a:ext cx="5346614" cy="4526274"/>
                </a:xfrm>
                <a:prstGeom prst="arc">
                  <a:avLst>
                    <a:gd name="adj1" fmla="val 15676290"/>
                    <a:gd name="adj2" fmla="val 20891453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sp>
            <p:nvSpPr>
              <p:cNvPr id="3084" name="TextBox 31"/>
              <p:cNvSpPr txBox="1">
                <a:spLocks noChangeArrowheads="1"/>
              </p:cNvSpPr>
              <p:nvPr/>
            </p:nvSpPr>
            <p:spPr bwMode="auto">
              <a:xfrm>
                <a:off x="3143240" y="3571834"/>
                <a:ext cx="17859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 sz="2400"/>
                  <a:t>Propensão</a:t>
                </a:r>
              </a:p>
            </p:txBody>
          </p:sp>
          <p:sp>
            <p:nvSpPr>
              <p:cNvPr id="3085" name="TextBox 32"/>
              <p:cNvSpPr txBox="1">
                <a:spLocks noChangeArrowheads="1"/>
              </p:cNvSpPr>
              <p:nvPr/>
            </p:nvSpPr>
            <p:spPr bwMode="auto">
              <a:xfrm>
                <a:off x="5429256" y="3286082"/>
                <a:ext cx="20002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 sz="2400"/>
                  <a:t>Indiferente</a:t>
                </a:r>
              </a:p>
            </p:txBody>
          </p:sp>
          <p:sp>
            <p:nvSpPr>
              <p:cNvPr id="3086" name="TextBox 33"/>
              <p:cNvSpPr txBox="1">
                <a:spLocks noChangeArrowheads="1"/>
              </p:cNvSpPr>
              <p:nvPr/>
            </p:nvSpPr>
            <p:spPr bwMode="auto">
              <a:xfrm>
                <a:off x="5429256" y="4467491"/>
                <a:ext cx="16430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 sz="2400"/>
                  <a:t>Aversão</a:t>
                </a:r>
              </a:p>
            </p:txBody>
          </p:sp>
          <p:sp>
            <p:nvSpPr>
              <p:cNvPr id="3087" name="TextBox 16"/>
              <p:cNvSpPr txBox="1">
                <a:spLocks noChangeArrowheads="1"/>
              </p:cNvSpPr>
              <p:nvPr/>
            </p:nvSpPr>
            <p:spPr bwMode="auto">
              <a:xfrm rot="-5400000">
                <a:off x="985276" y="4397748"/>
                <a:ext cx="18277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pt-BR" sz="2400" b="1"/>
                  <a:t>Utilidade</a:t>
                </a:r>
              </a:p>
            </p:txBody>
          </p:sp>
        </p:grpSp>
        <p:sp>
          <p:nvSpPr>
            <p:cNvPr id="3082" name="TextBox 18"/>
            <p:cNvSpPr txBox="1">
              <a:spLocks noChangeArrowheads="1"/>
            </p:cNvSpPr>
            <p:nvPr/>
          </p:nvSpPr>
          <p:spPr bwMode="auto">
            <a:xfrm>
              <a:off x="6357950" y="6488668"/>
              <a:ext cx="19288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2400"/>
                <a:t>Ganho</a:t>
              </a:r>
            </a:p>
          </p:txBody>
        </p:sp>
      </p:grpSp>
      <p:sp>
        <p:nvSpPr>
          <p:cNvPr id="3080" name="TextBox 23"/>
          <p:cNvSpPr txBox="1">
            <a:spLocks noChangeArrowheads="1"/>
          </p:cNvSpPr>
          <p:nvPr/>
        </p:nvSpPr>
        <p:spPr bwMode="auto">
          <a:xfrm>
            <a:off x="1500188" y="2181225"/>
            <a:ext cx="1643062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/>
              <a:t>x = ganho</a:t>
            </a:r>
          </a:p>
        </p:txBody>
      </p:sp>
    </p:spTree>
    <p:extLst>
      <p:ext uri="{BB962C8B-B14F-4D97-AF65-F5344CB8AC3E}">
        <p14:creationId xmlns:p14="http://schemas.microsoft.com/office/powerpoint/2010/main" val="276910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-99392"/>
            <a:ext cx="7499350" cy="1143000"/>
          </a:xfrm>
        </p:spPr>
        <p:txBody>
          <a:bodyPr/>
          <a:lstStyle/>
          <a:p>
            <a:r>
              <a:rPr lang="en-US" dirty="0" err="1" smtClean="0"/>
              <a:t>Ganhos</a:t>
            </a:r>
            <a:r>
              <a:rPr lang="en-US" dirty="0" smtClean="0"/>
              <a:t> e </a:t>
            </a:r>
            <a:r>
              <a:rPr lang="en-US" dirty="0" err="1" smtClean="0"/>
              <a:t>perdas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AC15-D979-4774-805C-1F00648AB890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331640" y="958671"/>
            <a:ext cx="7704855" cy="5422657"/>
            <a:chOff x="1331640" y="1202039"/>
            <a:chExt cx="7704855" cy="5422657"/>
          </a:xfrm>
        </p:grpSpPr>
        <p:pic>
          <p:nvPicPr>
            <p:cNvPr id="6" name="Picture 69" descr="http://images.infomoney.com.br/Rafael/1842170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31640" y="1202039"/>
              <a:ext cx="7704855" cy="5422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6948264" y="3717032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Ganho</a:t>
              </a:r>
              <a:endParaRPr lang="pt-BR" sz="2000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076056" y="1700808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Utilidade</a:t>
              </a:r>
              <a:endParaRPr lang="pt-BR" sz="20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691680" y="1556792"/>
            <a:ext cx="6696744" cy="4667746"/>
            <a:chOff x="1691680" y="1556792"/>
            <a:chExt cx="6696744" cy="4667746"/>
          </a:xfrm>
        </p:grpSpPr>
        <p:sp>
          <p:nvSpPr>
            <p:cNvPr id="3" name="CaixaDeTexto 2"/>
            <p:cNvSpPr txBox="1"/>
            <p:nvPr/>
          </p:nvSpPr>
          <p:spPr>
            <a:xfrm>
              <a:off x="6732240" y="1556792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Ganhos</a:t>
              </a:r>
              <a:r>
                <a:rPr lang="en-US" dirty="0" smtClean="0">
                  <a:solidFill>
                    <a:srgbClr val="FF0000"/>
                  </a:solidFill>
                </a:rPr>
                <a:t> = </a:t>
              </a:r>
              <a:r>
                <a:rPr lang="en-US" dirty="0" err="1" smtClean="0">
                  <a:solidFill>
                    <a:srgbClr val="FF0000"/>
                  </a:solidFill>
                </a:rPr>
                <a:t>aversão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ao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risco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691680" y="5301208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Perdas</a:t>
              </a:r>
              <a:r>
                <a:rPr lang="en-US" dirty="0" smtClean="0">
                  <a:solidFill>
                    <a:srgbClr val="FF0000"/>
                  </a:solidFill>
                </a:rPr>
                <a:t> = </a:t>
              </a:r>
              <a:r>
                <a:rPr lang="en-US" dirty="0" err="1" smtClean="0">
                  <a:solidFill>
                    <a:srgbClr val="FF0000"/>
                  </a:solidFill>
                </a:rPr>
                <a:t>propensão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ao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risco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0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3A9DF-3290-476A-BACD-4C5A6C6F5337}" type="slidenum">
              <a:rPr lang="pt-BR"/>
              <a:pPr>
                <a:defRPr/>
              </a:pPr>
              <a:t>35</a:t>
            </a:fld>
            <a:endParaRPr lang="pt-BR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0388" y="320675"/>
            <a:ext cx="7313612" cy="5365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tx2">
                    <a:satMod val="130000"/>
                  </a:schemeClr>
                </a:solidFill>
              </a:rPr>
              <a:t>Consequências </a:t>
            </a:r>
          </a:p>
        </p:txBody>
      </p:sp>
      <p:grpSp>
        <p:nvGrpSpPr>
          <p:cNvPr id="47108" name="Group 56"/>
          <p:cNvGrpSpPr>
            <a:grpSpLocks/>
          </p:cNvGrpSpPr>
          <p:nvPr/>
        </p:nvGrpSpPr>
        <p:grpSpPr bwMode="auto">
          <a:xfrm>
            <a:off x="214313" y="2071688"/>
            <a:ext cx="8839200" cy="3144837"/>
            <a:chOff x="0" y="3505200"/>
            <a:chExt cx="8839200" cy="3144838"/>
          </a:xfrm>
        </p:grpSpPr>
        <p:grpSp>
          <p:nvGrpSpPr>
            <p:cNvPr id="47110" name="Group 4"/>
            <p:cNvGrpSpPr>
              <a:grpSpLocks/>
            </p:cNvGrpSpPr>
            <p:nvPr/>
          </p:nvGrpSpPr>
          <p:grpSpPr bwMode="auto">
            <a:xfrm>
              <a:off x="0" y="3505200"/>
              <a:ext cx="6934200" cy="3144838"/>
              <a:chOff x="0" y="1008"/>
              <a:chExt cx="5760" cy="3293"/>
            </a:xfrm>
          </p:grpSpPr>
          <p:grpSp>
            <p:nvGrpSpPr>
              <p:cNvPr id="47113" name="Group 5"/>
              <p:cNvGrpSpPr>
                <a:grpSpLocks/>
              </p:cNvGrpSpPr>
              <p:nvPr/>
            </p:nvGrpSpPr>
            <p:grpSpPr bwMode="auto">
              <a:xfrm>
                <a:off x="0" y="2736"/>
                <a:ext cx="5756" cy="1565"/>
                <a:chOff x="0" y="2736"/>
                <a:chExt cx="5756" cy="1565"/>
              </a:xfrm>
            </p:grpSpPr>
            <p:sp>
              <p:nvSpPr>
                <p:cNvPr id="4714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102" y="3982"/>
                  <a:ext cx="712" cy="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pt-BR" sz="1400" b="1">
                      <a:latin typeface="Verdana" pitchFamily="34" charset="0"/>
                    </a:rPr>
                    <a:t>Tempo</a:t>
                  </a:r>
                </a:p>
              </p:txBody>
            </p:sp>
            <p:grpSp>
              <p:nvGrpSpPr>
                <p:cNvPr id="47146" name="Group 7"/>
                <p:cNvGrpSpPr>
                  <a:grpSpLocks/>
                </p:cNvGrpSpPr>
                <p:nvPr/>
              </p:nvGrpSpPr>
              <p:grpSpPr bwMode="auto">
                <a:xfrm>
                  <a:off x="2448" y="2736"/>
                  <a:ext cx="1488" cy="720"/>
                  <a:chOff x="0" y="2544"/>
                  <a:chExt cx="1488" cy="720"/>
                </a:xfrm>
              </p:grpSpPr>
              <p:sp>
                <p:nvSpPr>
                  <p:cNvPr id="4715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544"/>
                    <a:ext cx="912" cy="72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pt-BR" sz="1400">
                        <a:latin typeface="Verdana" pitchFamily="34" charset="0"/>
                      </a:rPr>
                      <a:t>Terceira</a:t>
                    </a:r>
                  </a:p>
                  <a:p>
                    <a:pPr algn="ctr"/>
                    <a:r>
                      <a:rPr lang="pt-BR" sz="1400">
                        <a:latin typeface="Verdana" pitchFamily="34" charset="0"/>
                      </a:rPr>
                      <a:t>decisão</a:t>
                    </a:r>
                  </a:p>
                </p:txBody>
              </p:sp>
              <p:sp>
                <p:nvSpPr>
                  <p:cNvPr id="47160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0" y="2928"/>
                    <a:ext cx="57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7147" name="Group 10"/>
                <p:cNvGrpSpPr>
                  <a:grpSpLocks/>
                </p:cNvGrpSpPr>
                <p:nvPr/>
              </p:nvGrpSpPr>
              <p:grpSpPr bwMode="auto">
                <a:xfrm>
                  <a:off x="1200" y="2736"/>
                  <a:ext cx="1488" cy="720"/>
                  <a:chOff x="0" y="2544"/>
                  <a:chExt cx="1488" cy="720"/>
                </a:xfrm>
              </p:grpSpPr>
              <p:sp>
                <p:nvSpPr>
                  <p:cNvPr id="4715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544"/>
                    <a:ext cx="912" cy="72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pt-BR" sz="1400">
                        <a:latin typeface="Verdana" pitchFamily="34" charset="0"/>
                      </a:rPr>
                      <a:t>Segunda</a:t>
                    </a:r>
                  </a:p>
                  <a:p>
                    <a:pPr algn="ctr"/>
                    <a:r>
                      <a:rPr lang="pt-BR" sz="1400">
                        <a:latin typeface="Verdana" pitchFamily="34" charset="0"/>
                      </a:rPr>
                      <a:t>decisão</a:t>
                    </a:r>
                  </a:p>
                </p:txBody>
              </p:sp>
              <p:sp>
                <p:nvSpPr>
                  <p:cNvPr id="4715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0" y="2928"/>
                    <a:ext cx="57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7148" name="Group 13"/>
                <p:cNvGrpSpPr>
                  <a:grpSpLocks/>
                </p:cNvGrpSpPr>
                <p:nvPr/>
              </p:nvGrpSpPr>
              <p:grpSpPr bwMode="auto">
                <a:xfrm>
                  <a:off x="0" y="2736"/>
                  <a:ext cx="1488" cy="720"/>
                  <a:chOff x="0" y="2544"/>
                  <a:chExt cx="1488" cy="720"/>
                </a:xfrm>
              </p:grpSpPr>
              <p:sp>
                <p:nvSpPr>
                  <p:cNvPr id="4715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544"/>
                    <a:ext cx="912" cy="72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pt-BR" sz="1400">
                        <a:latin typeface="Verdana" pitchFamily="34" charset="0"/>
                      </a:rPr>
                      <a:t>Primeira</a:t>
                    </a:r>
                  </a:p>
                  <a:p>
                    <a:pPr algn="ctr"/>
                    <a:r>
                      <a:rPr lang="pt-BR" sz="1400">
                        <a:latin typeface="Verdana" pitchFamily="34" charset="0"/>
                      </a:rPr>
                      <a:t>decisão</a:t>
                    </a:r>
                  </a:p>
                </p:txBody>
              </p:sp>
              <p:sp>
                <p:nvSpPr>
                  <p:cNvPr id="4715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0" y="2928"/>
                    <a:ext cx="57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7149" name="Group 16"/>
                <p:cNvGrpSpPr>
                  <a:grpSpLocks/>
                </p:cNvGrpSpPr>
                <p:nvPr/>
              </p:nvGrpSpPr>
              <p:grpSpPr bwMode="auto">
                <a:xfrm>
                  <a:off x="4128" y="2736"/>
                  <a:ext cx="1488" cy="720"/>
                  <a:chOff x="0" y="2544"/>
                  <a:chExt cx="1488" cy="720"/>
                </a:xfrm>
              </p:grpSpPr>
              <p:sp>
                <p:nvSpPr>
                  <p:cNvPr id="4715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544"/>
                    <a:ext cx="912" cy="72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pt-BR" sz="1400">
                        <a:latin typeface="Verdana" pitchFamily="34" charset="0"/>
                      </a:rPr>
                      <a:t>Última</a:t>
                    </a:r>
                  </a:p>
                  <a:p>
                    <a:pPr algn="ctr"/>
                    <a:r>
                      <a:rPr lang="pt-BR" sz="1400">
                        <a:latin typeface="Verdana" pitchFamily="34" charset="0"/>
                      </a:rPr>
                      <a:t>decisão</a:t>
                    </a:r>
                  </a:p>
                </p:txBody>
              </p:sp>
              <p:sp>
                <p:nvSpPr>
                  <p:cNvPr id="4715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0" y="2928"/>
                    <a:ext cx="57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4715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128" y="2976"/>
                  <a:ext cx="96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5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176" y="3024"/>
                  <a:ext cx="96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52" name="Line 21"/>
                <p:cNvSpPr>
                  <a:spLocks noChangeShapeType="1"/>
                </p:cNvSpPr>
                <p:nvPr/>
              </p:nvSpPr>
              <p:spPr bwMode="auto">
                <a:xfrm>
                  <a:off x="288" y="3888"/>
                  <a:ext cx="5468" cy="3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47114" name="Text Box 22"/>
              <p:cNvSpPr txBox="1">
                <a:spLocks noChangeArrowheads="1"/>
              </p:cNvSpPr>
              <p:nvPr/>
            </p:nvSpPr>
            <p:spPr bwMode="auto">
              <a:xfrm>
                <a:off x="0" y="2113"/>
                <a:ext cx="865" cy="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400">
                    <a:latin typeface="Verdana" pitchFamily="34" charset="0"/>
                  </a:rPr>
                  <a:t>Eventos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pt-BR" sz="1400">
                    <a:latin typeface="Verdana" pitchFamily="34" charset="0"/>
                  </a:rPr>
                  <a:t>Incertos</a:t>
                </a:r>
              </a:p>
            </p:txBody>
          </p:sp>
          <p:grpSp>
            <p:nvGrpSpPr>
              <p:cNvPr id="47115" name="Group 23"/>
              <p:cNvGrpSpPr>
                <a:grpSpLocks/>
              </p:cNvGrpSpPr>
              <p:nvPr/>
            </p:nvGrpSpPr>
            <p:grpSpPr bwMode="auto">
              <a:xfrm>
                <a:off x="912" y="2160"/>
                <a:ext cx="1056" cy="576"/>
                <a:chOff x="912" y="2160"/>
                <a:chExt cx="1056" cy="576"/>
              </a:xfrm>
            </p:grpSpPr>
            <p:sp>
              <p:nvSpPr>
                <p:cNvPr id="47140" name="Oval 24"/>
                <p:cNvSpPr>
                  <a:spLocks noChangeArrowheads="1"/>
                </p:cNvSpPr>
                <p:nvPr/>
              </p:nvSpPr>
              <p:spPr bwMode="auto">
                <a:xfrm>
                  <a:off x="912" y="2160"/>
                  <a:ext cx="240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141" name="Oval 25"/>
                <p:cNvSpPr>
                  <a:spLocks noChangeArrowheads="1"/>
                </p:cNvSpPr>
                <p:nvPr/>
              </p:nvSpPr>
              <p:spPr bwMode="auto">
                <a:xfrm>
                  <a:off x="1008" y="2496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142" name="Oval 26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143" name="Line 27"/>
                <p:cNvSpPr>
                  <a:spLocks noChangeShapeType="1"/>
                </p:cNvSpPr>
                <p:nvPr/>
              </p:nvSpPr>
              <p:spPr bwMode="auto">
                <a:xfrm>
                  <a:off x="1200" y="2448"/>
                  <a:ext cx="48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44" name="Line 28"/>
                <p:cNvSpPr>
                  <a:spLocks noChangeShapeType="1"/>
                </p:cNvSpPr>
                <p:nvPr/>
              </p:nvSpPr>
              <p:spPr bwMode="auto">
                <a:xfrm>
                  <a:off x="1584" y="240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16" name="Group 29"/>
              <p:cNvGrpSpPr>
                <a:grpSpLocks/>
              </p:cNvGrpSpPr>
              <p:nvPr/>
            </p:nvGrpSpPr>
            <p:grpSpPr bwMode="auto">
              <a:xfrm>
                <a:off x="2208" y="2160"/>
                <a:ext cx="1056" cy="576"/>
                <a:chOff x="912" y="2160"/>
                <a:chExt cx="1056" cy="576"/>
              </a:xfrm>
            </p:grpSpPr>
            <p:sp>
              <p:nvSpPr>
                <p:cNvPr id="47135" name="Oval 30"/>
                <p:cNvSpPr>
                  <a:spLocks noChangeArrowheads="1"/>
                </p:cNvSpPr>
                <p:nvPr/>
              </p:nvSpPr>
              <p:spPr bwMode="auto">
                <a:xfrm>
                  <a:off x="912" y="2160"/>
                  <a:ext cx="240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136" name="Oval 31"/>
                <p:cNvSpPr>
                  <a:spLocks noChangeArrowheads="1"/>
                </p:cNvSpPr>
                <p:nvPr/>
              </p:nvSpPr>
              <p:spPr bwMode="auto">
                <a:xfrm>
                  <a:off x="1008" y="2496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137" name="Oval 32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138" name="Line 33"/>
                <p:cNvSpPr>
                  <a:spLocks noChangeShapeType="1"/>
                </p:cNvSpPr>
                <p:nvPr/>
              </p:nvSpPr>
              <p:spPr bwMode="auto">
                <a:xfrm>
                  <a:off x="1200" y="2448"/>
                  <a:ext cx="48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39" name="Line 34"/>
                <p:cNvSpPr>
                  <a:spLocks noChangeShapeType="1"/>
                </p:cNvSpPr>
                <p:nvPr/>
              </p:nvSpPr>
              <p:spPr bwMode="auto">
                <a:xfrm>
                  <a:off x="1584" y="240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17" name="Group 35"/>
              <p:cNvGrpSpPr>
                <a:grpSpLocks/>
              </p:cNvGrpSpPr>
              <p:nvPr/>
            </p:nvGrpSpPr>
            <p:grpSpPr bwMode="auto">
              <a:xfrm>
                <a:off x="4704" y="2064"/>
                <a:ext cx="1056" cy="576"/>
                <a:chOff x="912" y="2160"/>
                <a:chExt cx="1056" cy="576"/>
              </a:xfrm>
            </p:grpSpPr>
            <p:sp>
              <p:nvSpPr>
                <p:cNvPr id="47130" name="Oval 36"/>
                <p:cNvSpPr>
                  <a:spLocks noChangeArrowheads="1"/>
                </p:cNvSpPr>
                <p:nvPr/>
              </p:nvSpPr>
              <p:spPr bwMode="auto">
                <a:xfrm>
                  <a:off x="912" y="2160"/>
                  <a:ext cx="240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131" name="Oval 37"/>
                <p:cNvSpPr>
                  <a:spLocks noChangeArrowheads="1"/>
                </p:cNvSpPr>
                <p:nvPr/>
              </p:nvSpPr>
              <p:spPr bwMode="auto">
                <a:xfrm>
                  <a:off x="1008" y="2496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132" name="Oval 38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133" name="Line 39"/>
                <p:cNvSpPr>
                  <a:spLocks noChangeShapeType="1"/>
                </p:cNvSpPr>
                <p:nvPr/>
              </p:nvSpPr>
              <p:spPr bwMode="auto">
                <a:xfrm>
                  <a:off x="1200" y="2448"/>
                  <a:ext cx="48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34" name="Line 40"/>
                <p:cNvSpPr>
                  <a:spLocks noChangeShapeType="1"/>
                </p:cNvSpPr>
                <p:nvPr/>
              </p:nvSpPr>
              <p:spPr bwMode="auto">
                <a:xfrm>
                  <a:off x="1584" y="240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18" name="Group 41"/>
              <p:cNvGrpSpPr>
                <a:grpSpLocks/>
              </p:cNvGrpSpPr>
              <p:nvPr/>
            </p:nvGrpSpPr>
            <p:grpSpPr bwMode="auto">
              <a:xfrm>
                <a:off x="3504" y="2112"/>
                <a:ext cx="1056" cy="576"/>
                <a:chOff x="912" y="2160"/>
                <a:chExt cx="1056" cy="576"/>
              </a:xfrm>
            </p:grpSpPr>
            <p:sp>
              <p:nvSpPr>
                <p:cNvPr id="47125" name="Oval 42"/>
                <p:cNvSpPr>
                  <a:spLocks noChangeArrowheads="1"/>
                </p:cNvSpPr>
                <p:nvPr/>
              </p:nvSpPr>
              <p:spPr bwMode="auto">
                <a:xfrm>
                  <a:off x="912" y="2160"/>
                  <a:ext cx="240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126" name="Oval 43"/>
                <p:cNvSpPr>
                  <a:spLocks noChangeArrowheads="1"/>
                </p:cNvSpPr>
                <p:nvPr/>
              </p:nvSpPr>
              <p:spPr bwMode="auto">
                <a:xfrm>
                  <a:off x="1008" y="2496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127" name="Oval 44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128" name="Line 45"/>
                <p:cNvSpPr>
                  <a:spLocks noChangeShapeType="1"/>
                </p:cNvSpPr>
                <p:nvPr/>
              </p:nvSpPr>
              <p:spPr bwMode="auto">
                <a:xfrm>
                  <a:off x="1200" y="2448"/>
                  <a:ext cx="48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29" name="Line 46"/>
                <p:cNvSpPr>
                  <a:spLocks noChangeShapeType="1"/>
                </p:cNvSpPr>
                <p:nvPr/>
              </p:nvSpPr>
              <p:spPr bwMode="auto">
                <a:xfrm>
                  <a:off x="1584" y="240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47119" name="Text Box 47"/>
              <p:cNvSpPr txBox="1">
                <a:spLocks noChangeArrowheads="1"/>
              </p:cNvSpPr>
              <p:nvPr/>
            </p:nvSpPr>
            <p:spPr bwMode="auto">
              <a:xfrm>
                <a:off x="575" y="1008"/>
                <a:ext cx="816" cy="987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400">
                    <a:latin typeface="Verdana" pitchFamily="34" charset="0"/>
                  </a:rPr>
                  <a:t>Resolver antes da segunda decisão</a:t>
                </a:r>
              </a:p>
            </p:txBody>
          </p:sp>
          <p:sp>
            <p:nvSpPr>
              <p:cNvPr id="47120" name="Text Box 48"/>
              <p:cNvSpPr txBox="1">
                <a:spLocks noChangeArrowheads="1"/>
              </p:cNvSpPr>
              <p:nvPr/>
            </p:nvSpPr>
            <p:spPr bwMode="auto">
              <a:xfrm>
                <a:off x="1825" y="1008"/>
                <a:ext cx="815" cy="987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400">
                    <a:latin typeface="Verdana" pitchFamily="34" charset="0"/>
                  </a:rPr>
                  <a:t>Resolver antes da terceira decisão</a:t>
                </a:r>
              </a:p>
            </p:txBody>
          </p:sp>
          <p:sp>
            <p:nvSpPr>
              <p:cNvPr id="47121" name="Text Box 49"/>
              <p:cNvSpPr txBox="1">
                <a:spLocks noChangeArrowheads="1"/>
              </p:cNvSpPr>
              <p:nvPr/>
            </p:nvSpPr>
            <p:spPr bwMode="auto">
              <a:xfrm>
                <a:off x="3120" y="1008"/>
                <a:ext cx="815" cy="987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400">
                    <a:latin typeface="Verdana" pitchFamily="34" charset="0"/>
                  </a:rPr>
                  <a:t>Resolver antes da última decisão</a:t>
                </a:r>
              </a:p>
            </p:txBody>
          </p:sp>
          <p:sp>
            <p:nvSpPr>
              <p:cNvPr id="47122" name="Text Box 50"/>
              <p:cNvSpPr txBox="1">
                <a:spLocks noChangeArrowheads="1"/>
              </p:cNvSpPr>
              <p:nvPr/>
            </p:nvSpPr>
            <p:spPr bwMode="auto">
              <a:xfrm>
                <a:off x="4800" y="1008"/>
                <a:ext cx="956" cy="999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400">
                    <a:latin typeface="Verdana" pitchFamily="34" charset="0"/>
                  </a:rPr>
                  <a:t>Resolver depois da última decisão</a:t>
                </a:r>
              </a:p>
            </p:txBody>
          </p:sp>
          <p:sp>
            <p:nvSpPr>
              <p:cNvPr id="47123" name="Line 51"/>
              <p:cNvSpPr>
                <a:spLocks noChangeShapeType="1"/>
              </p:cNvSpPr>
              <p:nvPr/>
            </p:nvSpPr>
            <p:spPr bwMode="auto">
              <a:xfrm flipH="1">
                <a:off x="3312" y="2256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24" name="Line 52"/>
              <p:cNvSpPr>
                <a:spLocks noChangeShapeType="1"/>
              </p:cNvSpPr>
              <p:nvPr/>
            </p:nvSpPr>
            <p:spPr bwMode="auto">
              <a:xfrm flipH="1">
                <a:off x="3360" y="230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7111" name="AutoShape 53"/>
            <p:cNvSpPr>
              <a:spLocks noChangeArrowheads="1"/>
            </p:cNvSpPr>
            <p:nvPr/>
          </p:nvSpPr>
          <p:spPr bwMode="auto">
            <a:xfrm>
              <a:off x="7086600" y="4648200"/>
              <a:ext cx="1752600" cy="762000"/>
            </a:xfrm>
            <a:prstGeom prst="flowChartAlternateProcess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>
                  <a:latin typeface="Verdana" pitchFamily="34" charset="0"/>
                </a:rPr>
                <a:t>Consequências</a:t>
              </a:r>
            </a:p>
            <a:p>
              <a:pPr algn="ctr"/>
              <a:endParaRPr lang="pt-BR" dirty="0">
                <a:latin typeface="Verdana" pitchFamily="34" charset="0"/>
              </a:endParaRPr>
            </a:p>
          </p:txBody>
        </p:sp>
        <p:sp>
          <p:nvSpPr>
            <p:cNvPr id="47112" name="Text Box 54"/>
            <p:cNvSpPr txBox="1">
              <a:spLocks noChangeArrowheads="1"/>
            </p:cNvSpPr>
            <p:nvPr/>
          </p:nvSpPr>
          <p:spPr bwMode="auto">
            <a:xfrm>
              <a:off x="7010400" y="5943600"/>
              <a:ext cx="1828800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dirty="0">
                  <a:latin typeface="Verdana" pitchFamily="34" charset="0"/>
                </a:rPr>
                <a:t>Horizonte de Planejamento</a:t>
              </a:r>
            </a:p>
          </p:txBody>
        </p:sp>
      </p:grpSp>
      <p:sp>
        <p:nvSpPr>
          <p:cNvPr id="47109" name="Rectangle 56"/>
          <p:cNvSpPr>
            <a:spLocks noChangeArrowheads="1"/>
          </p:cNvSpPr>
          <p:nvPr/>
        </p:nvSpPr>
        <p:spPr bwMode="auto">
          <a:xfrm>
            <a:off x="7000875" y="0"/>
            <a:ext cx="2143125" cy="1062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Elementos da Decisão:</a:t>
            </a:r>
          </a:p>
          <a:p>
            <a:pPr lvl="1"/>
            <a:r>
              <a:rPr lang="pt-BR" sz="1200"/>
              <a:t>Valores e objetivos</a:t>
            </a:r>
          </a:p>
          <a:p>
            <a:pPr lvl="1"/>
            <a:r>
              <a:rPr lang="pt-BR" sz="1200"/>
              <a:t>Decisões a tomar</a:t>
            </a:r>
          </a:p>
          <a:p>
            <a:pPr lvl="1"/>
            <a:r>
              <a:rPr lang="pt-BR" sz="1200"/>
              <a:t>Eventos incertos</a:t>
            </a:r>
          </a:p>
          <a:p>
            <a:pPr lvl="1"/>
            <a:r>
              <a:rPr lang="pt-BR" sz="1200">
                <a:solidFill>
                  <a:srgbClr val="FF0000"/>
                </a:solidFill>
              </a:rPr>
              <a:t>Consequências</a:t>
            </a:r>
          </a:p>
        </p:txBody>
      </p:sp>
    </p:spTree>
    <p:extLst>
      <p:ext uri="{BB962C8B-B14F-4D97-AF65-F5344CB8AC3E}">
        <p14:creationId xmlns:p14="http://schemas.microsoft.com/office/powerpoint/2010/main" val="231334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53450" y="6357938"/>
            <a:ext cx="590550" cy="363537"/>
          </a:xfrm>
        </p:spPr>
        <p:txBody>
          <a:bodyPr/>
          <a:lstStyle/>
          <a:p>
            <a:pPr>
              <a:defRPr/>
            </a:pPr>
            <a:fld id="{F56FEBE5-FAF5-4E4C-B1C9-8431D3A45880}" type="slidenum">
              <a:rPr lang="pt-BR"/>
              <a:pPr>
                <a:defRPr/>
              </a:pPr>
              <a:t>36</a:t>
            </a:fld>
            <a:endParaRPr lang="pt-BR" dirty="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219200" y="200818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914400" y="21605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48133" name="Rectangle 51"/>
          <p:cNvSpPr>
            <a:spLocks noChangeArrowheads="1"/>
          </p:cNvSpPr>
          <p:nvPr/>
        </p:nvSpPr>
        <p:spPr bwMode="auto">
          <a:xfrm>
            <a:off x="914400" y="214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400">
                <a:solidFill>
                  <a:schemeClr val="tx2"/>
                </a:solidFill>
              </a:rPr>
              <a:t>Tipos de decisões em níveis hierárquicos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151537823"/>
              </p:ext>
            </p:extLst>
          </p:nvPr>
        </p:nvGraphicFramePr>
        <p:xfrm>
          <a:off x="1643042" y="1643050"/>
          <a:ext cx="650085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Down Arrow 27"/>
          <p:cNvSpPr/>
          <p:nvPr/>
        </p:nvSpPr>
        <p:spPr>
          <a:xfrm>
            <a:off x="1142976" y="2143116"/>
            <a:ext cx="1285884" cy="31432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t-BR" sz="4000" dirty="0"/>
              <a:t>Decisões</a:t>
            </a:r>
          </a:p>
        </p:txBody>
      </p:sp>
      <p:sp>
        <p:nvSpPr>
          <p:cNvPr id="29" name="Down Arrow 28"/>
          <p:cNvSpPr/>
          <p:nvPr/>
        </p:nvSpPr>
        <p:spPr>
          <a:xfrm rot="10800000">
            <a:off x="7358082" y="2071678"/>
            <a:ext cx="1285884" cy="3143272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t-BR" sz="4000" dirty="0"/>
              <a:t>Informações</a:t>
            </a:r>
          </a:p>
        </p:txBody>
      </p:sp>
      <p:sp>
        <p:nvSpPr>
          <p:cNvPr id="48138" name="TextBox 29"/>
          <p:cNvSpPr txBox="1">
            <a:spLocks noChangeArrowheads="1"/>
          </p:cNvSpPr>
          <p:nvPr/>
        </p:nvSpPr>
        <p:spPr bwMode="auto">
          <a:xfrm>
            <a:off x="1214438" y="6000750"/>
            <a:ext cx="7715250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/>
              <a:t>Marketing, Finanças, Operações e 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889579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79296" cy="562074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tx2">
                    <a:satMod val="130000"/>
                  </a:schemeClr>
                </a:solidFill>
              </a:rPr>
              <a:t>Quanto à participação da </a:t>
            </a:r>
            <a:r>
              <a:rPr lang="pt-BR" sz="3600" dirty="0" smtClean="0">
                <a:solidFill>
                  <a:schemeClr val="tx2">
                    <a:satMod val="130000"/>
                  </a:schemeClr>
                </a:solidFill>
              </a:rPr>
              <a:t>equipe </a:t>
            </a:r>
            <a:r>
              <a:rPr lang="pt-BR" sz="2200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pt-BR" sz="2200" dirty="0">
                <a:solidFill>
                  <a:schemeClr val="tx2">
                    <a:satMod val="130000"/>
                  </a:schemeClr>
                </a:solidFill>
              </a:rPr>
              <a:t>VROOM;  YETTON,1973</a:t>
            </a:r>
            <a:r>
              <a:rPr lang="pt-BR" sz="2800" dirty="0">
                <a:solidFill>
                  <a:schemeClr val="tx2">
                    <a:satMod val="130000"/>
                  </a:schemeClr>
                </a:solidFill>
              </a:rPr>
              <a:t>)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023377"/>
              </p:ext>
            </p:extLst>
          </p:nvPr>
        </p:nvGraphicFramePr>
        <p:xfrm>
          <a:off x="107504" y="620688"/>
          <a:ext cx="8928992" cy="6237313"/>
        </p:xfrm>
        <a:graphic>
          <a:graphicData uri="http://schemas.openxmlformats.org/drawingml/2006/table">
            <a:tbl>
              <a:tblPr/>
              <a:tblGrid>
                <a:gridCol w="1368152"/>
                <a:gridCol w="7560840"/>
              </a:tblGrid>
              <a:tr h="746093">
                <a:tc>
                  <a:txBody>
                    <a:bodyPr/>
                    <a:lstStyle/>
                    <a:p>
                      <a:r>
                        <a:rPr lang="pt-BR" sz="2000" b="1" noProof="0" dirty="0" smtClean="0"/>
                        <a:t>Estilo:</a:t>
                      </a:r>
                      <a:endParaRPr lang="pt-BR" sz="2000" noProof="0" dirty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noProof="0" dirty="0" smtClean="0">
                          <a:solidFill>
                            <a:srgbClr val="0070C0"/>
                          </a:solidFill>
                        </a:rPr>
                        <a:t>Autocrático</a:t>
                      </a:r>
                      <a:r>
                        <a:rPr lang="pt-BR" sz="2000" noProof="0" dirty="0" smtClean="0"/>
                        <a:t> – você</a:t>
                      </a:r>
                      <a:r>
                        <a:rPr lang="pt-BR" sz="2000" baseline="0" noProof="0" dirty="0" smtClean="0"/>
                        <a:t> toma a decisão e informa aos outros</a:t>
                      </a:r>
                      <a:r>
                        <a:rPr lang="pt-BR" sz="2000" noProof="0" dirty="0" smtClean="0"/>
                        <a:t>.</a:t>
                      </a:r>
                    </a:p>
                    <a:p>
                      <a:r>
                        <a:rPr lang="pt-BR" sz="2000" noProof="0" dirty="0" smtClean="0"/>
                        <a:t>Podem ocorrer dois processos:</a:t>
                      </a:r>
                      <a:endParaRPr lang="pt-BR" sz="2000" noProof="0" dirty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77133">
                <a:tc>
                  <a:txBody>
                    <a:bodyPr/>
                    <a:lstStyle/>
                    <a:p>
                      <a:r>
                        <a:rPr lang="pt-BR" sz="2000" b="1" noProof="0" smtClean="0"/>
                        <a:t>Processo:</a:t>
                      </a:r>
                      <a:endParaRPr lang="pt-BR" sz="2000" noProof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i="1" noProof="0" dirty="0" smtClean="0">
                          <a:solidFill>
                            <a:srgbClr val="FF0000"/>
                          </a:solidFill>
                        </a:rPr>
                        <a:t>Autocrático 1(A1)</a:t>
                      </a:r>
                      <a:r>
                        <a:rPr lang="pt-BR" sz="200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000" noProof="0" dirty="0" smtClean="0"/>
                        <a:t>– usa</a:t>
                      </a:r>
                      <a:r>
                        <a:rPr lang="pt-BR" sz="2000" baseline="0" noProof="0" dirty="0" smtClean="0"/>
                        <a:t> a informação existente e toma a decisão</a:t>
                      </a:r>
                      <a:endParaRPr lang="pt-BR" sz="2000" noProof="0" dirty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837363">
                <a:tc>
                  <a:txBody>
                    <a:bodyPr/>
                    <a:lstStyle/>
                    <a:p>
                      <a:endParaRPr lang="pt-BR" sz="2000" noProof="0" dirty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i="1" noProof="0" dirty="0" smtClean="0">
                          <a:solidFill>
                            <a:srgbClr val="FF0000"/>
                          </a:solidFill>
                        </a:rPr>
                        <a:t>Autocrático 2 (A2)</a:t>
                      </a:r>
                      <a:r>
                        <a:rPr lang="pt-BR" sz="200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000" noProof="0" dirty="0" smtClean="0"/>
                        <a:t>– pede informações específicas e toma a decisão. Não explica</a:t>
                      </a:r>
                      <a:r>
                        <a:rPr lang="pt-BR" sz="2000" baseline="0" noProof="0" dirty="0" smtClean="0"/>
                        <a:t> porque quer a informação</a:t>
                      </a:r>
                      <a:r>
                        <a:rPr lang="pt-BR" sz="2000" noProof="0" dirty="0" smtClean="0"/>
                        <a:t>.</a:t>
                      </a:r>
                      <a:endParaRPr lang="pt-BR" sz="2000" noProof="0" dirty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717276">
                <a:tc>
                  <a:txBody>
                    <a:bodyPr/>
                    <a:lstStyle/>
                    <a:p>
                      <a:r>
                        <a:rPr lang="pt-BR" sz="2000" b="1" noProof="0" smtClean="0"/>
                        <a:t>Estilo:</a:t>
                      </a:r>
                      <a:endParaRPr lang="pt-BR" sz="2000" noProof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noProof="0" dirty="0" smtClean="0">
                          <a:solidFill>
                            <a:srgbClr val="0070C0"/>
                          </a:solidFill>
                        </a:rPr>
                        <a:t>Consultivo</a:t>
                      </a:r>
                      <a:r>
                        <a:rPr lang="pt-BR" sz="2000" noProof="0" dirty="0" smtClean="0"/>
                        <a:t> – você junta informação da equipe e de outros e então toma a decisão.</a:t>
                      </a:r>
                      <a:endParaRPr lang="pt-BR" sz="2000" noProof="0" dirty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059933">
                <a:tc>
                  <a:txBody>
                    <a:bodyPr/>
                    <a:lstStyle/>
                    <a:p>
                      <a:r>
                        <a:rPr lang="pt-BR" sz="2000" b="1" noProof="0" smtClean="0"/>
                        <a:t>Processo:</a:t>
                      </a:r>
                      <a:endParaRPr lang="pt-BR" sz="2000" noProof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i="1" noProof="0" dirty="0" smtClean="0">
                          <a:solidFill>
                            <a:srgbClr val="FF0000"/>
                          </a:solidFill>
                        </a:rPr>
                        <a:t>Consultivo 1 (C1)</a:t>
                      </a:r>
                      <a:r>
                        <a:rPr lang="pt-BR" sz="200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000" noProof="0" dirty="0" smtClean="0"/>
                        <a:t>– você informa à equipe o que</a:t>
                      </a:r>
                      <a:r>
                        <a:rPr lang="pt-BR" sz="2000" baseline="0" noProof="0" dirty="0" smtClean="0"/>
                        <a:t> está fazendo e pede opiniões individuais, mas não reúne o grupo para discutir.  Você toma a decisão</a:t>
                      </a:r>
                      <a:r>
                        <a:rPr lang="pt-BR" sz="2000" noProof="0" dirty="0" smtClean="0"/>
                        <a:t>. </a:t>
                      </a:r>
                      <a:endParaRPr lang="pt-BR" sz="2000" noProof="0" dirty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059933">
                <a:tc>
                  <a:txBody>
                    <a:bodyPr/>
                    <a:lstStyle/>
                    <a:p>
                      <a:endParaRPr lang="pt-BR" sz="2000" noProof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i="1" noProof="0" dirty="0" smtClean="0">
                          <a:solidFill>
                            <a:srgbClr val="FF0000"/>
                          </a:solidFill>
                        </a:rPr>
                        <a:t>Consultivo 2 (C2)</a:t>
                      </a:r>
                      <a:r>
                        <a:rPr lang="pt-BR" sz="200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000" noProof="0" dirty="0" smtClean="0"/>
                        <a:t>– você é responsável pela tomada de decisão, entretanto, reúne</a:t>
                      </a:r>
                      <a:r>
                        <a:rPr lang="pt-BR" sz="2000" baseline="0" noProof="0" dirty="0" smtClean="0"/>
                        <a:t> o grupo e discute a situação, ouve outras perspectivas e solicita sugestões</a:t>
                      </a:r>
                      <a:r>
                        <a:rPr lang="pt-BR" sz="2000" noProof="0" dirty="0" smtClean="0"/>
                        <a:t>. </a:t>
                      </a:r>
                      <a:endParaRPr lang="pt-BR" sz="2000" noProof="0" dirty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17276">
                <a:tc>
                  <a:txBody>
                    <a:bodyPr/>
                    <a:lstStyle/>
                    <a:p>
                      <a:r>
                        <a:rPr lang="pt-BR" sz="2000" b="1" noProof="0" smtClean="0"/>
                        <a:t>Estilo:</a:t>
                      </a:r>
                      <a:endParaRPr lang="pt-BR" sz="2000" noProof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noProof="0" dirty="0" smtClean="0">
                          <a:solidFill>
                            <a:srgbClr val="0070C0"/>
                          </a:solidFill>
                        </a:rPr>
                        <a:t>Colaborativo</a:t>
                      </a:r>
                      <a:r>
                        <a:rPr lang="pt-BR" sz="2000" noProof="0" dirty="0" smtClean="0"/>
                        <a:t> – você e a equipe trabalham juntos para encontrar consenso.</a:t>
                      </a:r>
                      <a:endParaRPr lang="pt-BR" sz="2000" noProof="0" dirty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722306">
                <a:tc>
                  <a:txBody>
                    <a:bodyPr/>
                    <a:lstStyle/>
                    <a:p>
                      <a:r>
                        <a:rPr lang="pt-BR" sz="2000" b="1" noProof="0" smtClean="0"/>
                        <a:t>Processo:</a:t>
                      </a:r>
                      <a:endParaRPr lang="pt-BR" sz="2000" noProof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i="1" noProof="0" dirty="0" smtClean="0">
                          <a:solidFill>
                            <a:srgbClr val="FF0000"/>
                          </a:solidFill>
                        </a:rPr>
                        <a:t>Grupal (G2)</a:t>
                      </a:r>
                      <a:r>
                        <a:rPr lang="pt-BR" sz="200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000" noProof="0" dirty="0" smtClean="0"/>
                        <a:t>– A equipe toma decisão junta. Seu papel é de facilitador e ajuda o grupo a encontrar uma decisão que todos aceitem.</a:t>
                      </a:r>
                      <a:endParaRPr lang="pt-BR" sz="2000" noProof="0" dirty="0"/>
                    </a:p>
                  </a:txBody>
                  <a:tcPr marL="14215" marR="14215" marT="14215" marB="14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4" descr="http://tbn3.google.com/images?q=tbn:LztH4hpWaFEb3M:http://www2.agsm.edu.au/agsm/web.nsf/AttachmentsByTitle/Phil_Yetton1/%24FILE/Phil_Yett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10" y="548680"/>
            <a:ext cx="11496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http://tbn1.google.com/images?q=tbn:itv5o_odoBsofM:http://www.a-p-s.org/events/seminar-2008/images/Victor-Vroo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1048"/>
            <a:ext cx="99188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0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40011"/>
              </p:ext>
            </p:extLst>
          </p:nvPr>
        </p:nvGraphicFramePr>
        <p:xfrm>
          <a:off x="107504" y="332656"/>
          <a:ext cx="8856984" cy="65779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72408"/>
                <a:gridCol w="5184576"/>
              </a:tblGrid>
              <a:tr h="89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1 - A 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qualidade da decisão é importante?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89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2 - O 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comprometimento da equipe é importante para a decisão?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89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3 - Você 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tem informação suficiente para tomar a decisão sozinho?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89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4 - O 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problema é bem estruturado?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</a:tr>
              <a:tr h="89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5 - Se 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decidir sozinho, terá apoio da equipe?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89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6 - A 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equipe compartilha os objetivos da organização?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89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7 - Há 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conflito na equipe sobre a decisão?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4572000" y="548680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7452320" y="548680"/>
            <a:ext cx="64807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308304" y="1556792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3923928" y="1484784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5220072" y="1484784"/>
            <a:ext cx="64807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8005484" y="1357536"/>
            <a:ext cx="64807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A1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6" name="Conector de seta reta 35"/>
          <p:cNvCxnSpPr>
            <a:stCxn id="6" idx="3"/>
          </p:cNvCxnSpPr>
          <p:nvPr/>
        </p:nvCxnSpPr>
        <p:spPr>
          <a:xfrm flipH="1">
            <a:off x="4355976" y="978919"/>
            <a:ext cx="310932" cy="5058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stCxn id="6" idx="5"/>
          </p:cNvCxnSpPr>
          <p:nvPr/>
        </p:nvCxnSpPr>
        <p:spPr>
          <a:xfrm>
            <a:off x="5125164" y="978919"/>
            <a:ext cx="310932" cy="5058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stCxn id="28" idx="3"/>
            <a:endCxn id="29" idx="0"/>
          </p:cNvCxnSpPr>
          <p:nvPr/>
        </p:nvCxnSpPr>
        <p:spPr>
          <a:xfrm>
            <a:off x="7547228" y="978919"/>
            <a:ext cx="85112" cy="577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stCxn id="28" idx="5"/>
            <a:endCxn id="34" idx="0"/>
          </p:cNvCxnSpPr>
          <p:nvPr/>
        </p:nvCxnSpPr>
        <p:spPr>
          <a:xfrm>
            <a:off x="8005484" y="978919"/>
            <a:ext cx="324036" cy="3786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>
            <a:stCxn id="53" idx="4"/>
            <a:endCxn id="67" idx="0"/>
          </p:cNvCxnSpPr>
          <p:nvPr/>
        </p:nvCxnSpPr>
        <p:spPr>
          <a:xfrm flipH="1">
            <a:off x="5120444" y="3183359"/>
            <a:ext cx="6362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>
            <a:endCxn id="54" idx="1"/>
          </p:cNvCxnSpPr>
          <p:nvPr/>
        </p:nvCxnSpPr>
        <p:spPr>
          <a:xfrm>
            <a:off x="5841289" y="1808820"/>
            <a:ext cx="769835" cy="9019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>
            <a:off x="4110500" y="1988840"/>
            <a:ext cx="137464" cy="690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>
            <a:off x="4421432" y="1943255"/>
            <a:ext cx="703732" cy="736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>
          <a:xfrm>
            <a:off x="5632373" y="2386095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A1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4076328" y="2679303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4860032" y="2679303"/>
            <a:ext cx="64807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6516216" y="2636912"/>
            <a:ext cx="64807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59" name="Conector de seta reta 58"/>
          <p:cNvCxnSpPr>
            <a:stCxn id="67" idx="5"/>
            <a:endCxn id="88" idx="1"/>
          </p:cNvCxnSpPr>
          <p:nvPr/>
        </p:nvCxnSpPr>
        <p:spPr>
          <a:xfrm>
            <a:off x="5349572" y="4045646"/>
            <a:ext cx="541472" cy="3932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>
            <a:stCxn id="53" idx="5"/>
          </p:cNvCxnSpPr>
          <p:nvPr/>
        </p:nvCxnSpPr>
        <p:spPr>
          <a:xfrm>
            <a:off x="5413196" y="3109542"/>
            <a:ext cx="376388" cy="5058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>
            <a:endCxn id="51" idx="1"/>
          </p:cNvCxnSpPr>
          <p:nvPr/>
        </p:nvCxnSpPr>
        <p:spPr>
          <a:xfrm>
            <a:off x="5519554" y="1988840"/>
            <a:ext cx="207727" cy="471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/>
          <p:cNvSpPr/>
          <p:nvPr/>
        </p:nvSpPr>
        <p:spPr>
          <a:xfrm>
            <a:off x="6421308" y="3535850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4796408" y="3615407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5580112" y="3615407"/>
            <a:ext cx="64807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9" name="Elipse 68"/>
          <p:cNvSpPr/>
          <p:nvPr/>
        </p:nvSpPr>
        <p:spPr>
          <a:xfrm>
            <a:off x="7236296" y="3501008"/>
            <a:ext cx="769188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C2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5" name="Conector de seta reta 74"/>
          <p:cNvCxnSpPr>
            <a:endCxn id="66" idx="0"/>
          </p:cNvCxnSpPr>
          <p:nvPr/>
        </p:nvCxnSpPr>
        <p:spPr>
          <a:xfrm>
            <a:off x="6745344" y="3109542"/>
            <a:ext cx="0" cy="4263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>
            <a:stCxn id="54" idx="5"/>
            <a:endCxn id="69" idx="1"/>
          </p:cNvCxnSpPr>
          <p:nvPr/>
        </p:nvCxnSpPr>
        <p:spPr>
          <a:xfrm>
            <a:off x="7069380" y="3067151"/>
            <a:ext cx="279561" cy="5076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lipse 84"/>
          <p:cNvSpPr/>
          <p:nvPr/>
        </p:nvSpPr>
        <p:spPr>
          <a:xfrm>
            <a:off x="5076056" y="4437112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3779912" y="4221088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A2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7" name="Elipse 86"/>
          <p:cNvSpPr/>
          <p:nvPr/>
        </p:nvSpPr>
        <p:spPr>
          <a:xfrm>
            <a:off x="4427984" y="4221088"/>
            <a:ext cx="64807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8" name="Elipse 87"/>
          <p:cNvSpPr/>
          <p:nvPr/>
        </p:nvSpPr>
        <p:spPr>
          <a:xfrm>
            <a:off x="5796136" y="4365104"/>
            <a:ext cx="64807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9" name="Elipse 88"/>
          <p:cNvSpPr/>
          <p:nvPr/>
        </p:nvSpPr>
        <p:spPr>
          <a:xfrm>
            <a:off x="7956376" y="4221088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A1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1" name="Elipse 90"/>
          <p:cNvSpPr/>
          <p:nvPr/>
        </p:nvSpPr>
        <p:spPr>
          <a:xfrm>
            <a:off x="7308304" y="4365104"/>
            <a:ext cx="64807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2" name="Elipse 91"/>
          <p:cNvSpPr/>
          <p:nvPr/>
        </p:nvSpPr>
        <p:spPr>
          <a:xfrm>
            <a:off x="8280412" y="4543315"/>
            <a:ext cx="75102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G2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93" name="Conector de seta reta 92"/>
          <p:cNvCxnSpPr>
            <a:stCxn id="68" idx="5"/>
            <a:endCxn id="91" idx="0"/>
          </p:cNvCxnSpPr>
          <p:nvPr/>
        </p:nvCxnSpPr>
        <p:spPr>
          <a:xfrm>
            <a:off x="6133276" y="4045646"/>
            <a:ext cx="1499064" cy="3194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de seta reta 93"/>
          <p:cNvCxnSpPr>
            <a:endCxn id="87" idx="1"/>
          </p:cNvCxnSpPr>
          <p:nvPr/>
        </p:nvCxnSpPr>
        <p:spPr>
          <a:xfrm>
            <a:off x="4295418" y="3183359"/>
            <a:ext cx="227474" cy="11115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de seta reta 94"/>
          <p:cNvCxnSpPr>
            <a:stCxn id="52" idx="3"/>
            <a:endCxn id="86" idx="0"/>
          </p:cNvCxnSpPr>
          <p:nvPr/>
        </p:nvCxnSpPr>
        <p:spPr>
          <a:xfrm flipH="1">
            <a:off x="4103948" y="3109542"/>
            <a:ext cx="67288" cy="11115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de seta reta 102"/>
          <p:cNvCxnSpPr>
            <a:stCxn id="67" idx="5"/>
            <a:endCxn id="85" idx="0"/>
          </p:cNvCxnSpPr>
          <p:nvPr/>
        </p:nvCxnSpPr>
        <p:spPr>
          <a:xfrm>
            <a:off x="5349572" y="4045646"/>
            <a:ext cx="50520" cy="3914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de seta reta 106"/>
          <p:cNvCxnSpPr>
            <a:stCxn id="152" idx="5"/>
            <a:endCxn id="169" idx="0"/>
          </p:cNvCxnSpPr>
          <p:nvPr/>
        </p:nvCxnSpPr>
        <p:spPr>
          <a:xfrm>
            <a:off x="7645444" y="5659439"/>
            <a:ext cx="760276" cy="5058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/>
          <p:cNvCxnSpPr>
            <a:stCxn id="29" idx="4"/>
            <a:endCxn id="92" idx="0"/>
          </p:cNvCxnSpPr>
          <p:nvPr/>
        </p:nvCxnSpPr>
        <p:spPr>
          <a:xfrm>
            <a:off x="7632340" y="2060848"/>
            <a:ext cx="1023583" cy="24824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de seta reta 112"/>
          <p:cNvCxnSpPr>
            <a:stCxn id="29" idx="4"/>
            <a:endCxn id="89" idx="0"/>
          </p:cNvCxnSpPr>
          <p:nvPr/>
        </p:nvCxnSpPr>
        <p:spPr>
          <a:xfrm>
            <a:off x="7632340" y="2060848"/>
            <a:ext cx="648072" cy="21602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/>
          <p:cNvSpPr/>
          <p:nvPr/>
        </p:nvSpPr>
        <p:spPr>
          <a:xfrm>
            <a:off x="3779912" y="5301208"/>
            <a:ext cx="720080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G2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2" name="Elipse 131"/>
          <p:cNvSpPr/>
          <p:nvPr/>
        </p:nvSpPr>
        <p:spPr>
          <a:xfrm>
            <a:off x="4499992" y="5481228"/>
            <a:ext cx="780638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C2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3" name="Elipse 132"/>
          <p:cNvSpPr/>
          <p:nvPr/>
        </p:nvSpPr>
        <p:spPr>
          <a:xfrm>
            <a:off x="6264188" y="5373216"/>
            <a:ext cx="82809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A2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36" name="Conector de seta reta 135"/>
          <p:cNvCxnSpPr>
            <a:stCxn id="87" idx="4"/>
            <a:endCxn id="132" idx="0"/>
          </p:cNvCxnSpPr>
          <p:nvPr/>
        </p:nvCxnSpPr>
        <p:spPr>
          <a:xfrm>
            <a:off x="4752020" y="4725144"/>
            <a:ext cx="138291" cy="7560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de seta reta 136"/>
          <p:cNvCxnSpPr>
            <a:stCxn id="87" idx="4"/>
            <a:endCxn id="131" idx="0"/>
          </p:cNvCxnSpPr>
          <p:nvPr/>
        </p:nvCxnSpPr>
        <p:spPr>
          <a:xfrm flipH="1">
            <a:off x="4139952" y="4725144"/>
            <a:ext cx="612068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de seta reta 144"/>
          <p:cNvCxnSpPr>
            <a:endCxn id="133" idx="0"/>
          </p:cNvCxnSpPr>
          <p:nvPr/>
        </p:nvCxnSpPr>
        <p:spPr>
          <a:xfrm>
            <a:off x="5822344" y="4865542"/>
            <a:ext cx="855890" cy="5076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ipse 151"/>
          <p:cNvSpPr/>
          <p:nvPr/>
        </p:nvSpPr>
        <p:spPr>
          <a:xfrm>
            <a:off x="7092280" y="5229200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53" name="Conector de seta reta 152"/>
          <p:cNvCxnSpPr>
            <a:stCxn id="88" idx="5"/>
            <a:endCxn id="152" idx="1"/>
          </p:cNvCxnSpPr>
          <p:nvPr/>
        </p:nvCxnSpPr>
        <p:spPr>
          <a:xfrm>
            <a:off x="6349300" y="4795343"/>
            <a:ext cx="837888" cy="5076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de seta reta 153"/>
          <p:cNvCxnSpPr>
            <a:stCxn id="88" idx="4"/>
            <a:endCxn id="132" idx="7"/>
          </p:cNvCxnSpPr>
          <p:nvPr/>
        </p:nvCxnSpPr>
        <p:spPr>
          <a:xfrm flipH="1">
            <a:off x="5166308" y="4869160"/>
            <a:ext cx="953864" cy="6858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de seta reta 158"/>
          <p:cNvCxnSpPr>
            <a:stCxn id="91" idx="4"/>
            <a:endCxn id="132" idx="6"/>
          </p:cNvCxnSpPr>
          <p:nvPr/>
        </p:nvCxnSpPr>
        <p:spPr>
          <a:xfrm flipH="1">
            <a:off x="5280630" y="4869160"/>
            <a:ext cx="235171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de seta reta 159"/>
          <p:cNvCxnSpPr>
            <a:stCxn id="91" idx="4"/>
            <a:endCxn id="131" idx="7"/>
          </p:cNvCxnSpPr>
          <p:nvPr/>
        </p:nvCxnSpPr>
        <p:spPr>
          <a:xfrm flipH="1">
            <a:off x="4394539" y="4869160"/>
            <a:ext cx="3237801" cy="50586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ipse 165"/>
          <p:cNvSpPr/>
          <p:nvPr/>
        </p:nvSpPr>
        <p:spPr>
          <a:xfrm>
            <a:off x="7069380" y="6165304"/>
            <a:ext cx="814988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G2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7" name="Elipse 166"/>
          <p:cNvSpPr/>
          <p:nvPr/>
        </p:nvSpPr>
        <p:spPr>
          <a:xfrm>
            <a:off x="4896036" y="6148536"/>
            <a:ext cx="82809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C1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8" name="Elipse 167"/>
          <p:cNvSpPr/>
          <p:nvPr/>
        </p:nvSpPr>
        <p:spPr>
          <a:xfrm>
            <a:off x="5796136" y="6148536"/>
            <a:ext cx="814988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A2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9" name="Elipse 168"/>
          <p:cNvSpPr/>
          <p:nvPr/>
        </p:nvSpPr>
        <p:spPr>
          <a:xfrm>
            <a:off x="8005484" y="6165304"/>
            <a:ext cx="80047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C2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82" name="Conector de seta reta 181"/>
          <p:cNvCxnSpPr>
            <a:stCxn id="66" idx="4"/>
            <a:endCxn id="133" idx="0"/>
          </p:cNvCxnSpPr>
          <p:nvPr/>
        </p:nvCxnSpPr>
        <p:spPr>
          <a:xfrm rot="5400000">
            <a:off x="6045134" y="4673006"/>
            <a:ext cx="1333310" cy="6711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de seta reta 170"/>
          <p:cNvCxnSpPr>
            <a:stCxn id="130" idx="4"/>
            <a:endCxn id="168" idx="0"/>
          </p:cNvCxnSpPr>
          <p:nvPr/>
        </p:nvCxnSpPr>
        <p:spPr>
          <a:xfrm>
            <a:off x="5904148" y="5770471"/>
            <a:ext cx="299482" cy="378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de seta reta 171"/>
          <p:cNvCxnSpPr/>
          <p:nvPr/>
        </p:nvCxnSpPr>
        <p:spPr>
          <a:xfrm flipH="1">
            <a:off x="5508104" y="5790455"/>
            <a:ext cx="333185" cy="358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de seta reta 176"/>
          <p:cNvCxnSpPr>
            <a:stCxn id="152" idx="4"/>
            <a:endCxn id="166" idx="0"/>
          </p:cNvCxnSpPr>
          <p:nvPr/>
        </p:nvCxnSpPr>
        <p:spPr>
          <a:xfrm>
            <a:off x="7416316" y="5733256"/>
            <a:ext cx="6055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de seta reta 182"/>
          <p:cNvCxnSpPr>
            <a:stCxn id="66" idx="3"/>
            <a:endCxn id="130" idx="7"/>
          </p:cNvCxnSpPr>
          <p:nvPr/>
        </p:nvCxnSpPr>
        <p:spPr>
          <a:xfrm rot="5400000">
            <a:off x="5637675" y="4461690"/>
            <a:ext cx="1374143" cy="382940"/>
          </a:xfrm>
          <a:prstGeom prst="curvedConnector3">
            <a:avLst>
              <a:gd name="adj1" fmla="val 69013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de seta reta 107"/>
          <p:cNvCxnSpPr>
            <a:stCxn id="68" idx="5"/>
            <a:endCxn id="90" idx="1"/>
          </p:cNvCxnSpPr>
          <p:nvPr/>
        </p:nvCxnSpPr>
        <p:spPr>
          <a:xfrm>
            <a:off x="6133276" y="4045646"/>
            <a:ext cx="498939" cy="3932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de seta reta 145"/>
          <p:cNvCxnSpPr>
            <a:endCxn id="130" idx="1"/>
          </p:cNvCxnSpPr>
          <p:nvPr/>
        </p:nvCxnSpPr>
        <p:spPr>
          <a:xfrm>
            <a:off x="5508104" y="4905164"/>
            <a:ext cx="166916" cy="4350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ipse 129"/>
          <p:cNvSpPr/>
          <p:nvPr/>
        </p:nvSpPr>
        <p:spPr>
          <a:xfrm>
            <a:off x="5580112" y="5266415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0" name="CaixaDeTexto 209"/>
          <p:cNvSpPr txBox="1"/>
          <p:nvPr/>
        </p:nvSpPr>
        <p:spPr>
          <a:xfrm>
            <a:off x="1043608" y="-99392"/>
            <a:ext cx="79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 </a:t>
            </a:r>
            <a:r>
              <a:rPr lang="en-US" sz="2400" b="1" dirty="0" err="1" smtClean="0"/>
              <a:t>modelo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decisão</a:t>
            </a:r>
            <a:r>
              <a:rPr lang="en-US" sz="2400" b="1" dirty="0" smtClean="0"/>
              <a:t> de </a:t>
            </a:r>
            <a:r>
              <a:rPr lang="pt-BR" sz="2400" b="1" dirty="0" err="1" smtClean="0"/>
              <a:t>Vroom-Yetton-Jago</a:t>
            </a:r>
            <a:r>
              <a:rPr lang="pt-BR" sz="2400" b="1" dirty="0" smtClean="0"/>
              <a:t> (1978)</a:t>
            </a:r>
            <a:endParaRPr lang="pt-BR" sz="2400" b="1" dirty="0"/>
          </a:p>
        </p:txBody>
      </p:sp>
      <p:sp>
        <p:nvSpPr>
          <p:cNvPr id="90" name="Elipse 89"/>
          <p:cNvSpPr/>
          <p:nvPr/>
        </p:nvSpPr>
        <p:spPr>
          <a:xfrm>
            <a:off x="6516217" y="4365104"/>
            <a:ext cx="792087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C2</a:t>
            </a:r>
            <a:endParaRPr lang="pt-BR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Exercício M</a:t>
            </a:r>
            <a:r>
              <a:rPr lang="en-US" b="1" dirty="0" err="1" smtClean="0"/>
              <a:t>odelo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decisão</a:t>
            </a:r>
            <a:r>
              <a:rPr lang="en-US" b="1" dirty="0"/>
              <a:t> de </a:t>
            </a:r>
            <a:r>
              <a:rPr lang="pt-BR" b="1" dirty="0" err="1"/>
              <a:t>Vroom-Yetton-Jago</a:t>
            </a:r>
            <a:r>
              <a:rPr lang="pt-BR" b="1" dirty="0"/>
              <a:t> (1978)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 smtClean="0"/>
              <a:t>Você é gerente de produção de uma manufatura.</a:t>
            </a:r>
          </a:p>
          <a:p>
            <a:r>
              <a:rPr lang="pt-BR" sz="3600" dirty="0" smtClean="0"/>
              <a:t>Existem mais pedidos para entregar do que sua capacidade de produção atual.</a:t>
            </a:r>
          </a:p>
          <a:p>
            <a:r>
              <a:rPr lang="pt-BR" sz="3600" dirty="0" smtClean="0"/>
              <a:t>Qual estilo de decisor você adotaria?</a:t>
            </a:r>
          </a:p>
          <a:p>
            <a:r>
              <a:rPr lang="pt-BR" sz="3600" dirty="0" smtClean="0"/>
              <a:t>Por quê?</a:t>
            </a:r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03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1296988"/>
            <a:ext cx="8229600" cy="703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satMod val="130000"/>
                  </a:schemeClr>
                </a:solidFill>
              </a:rPr>
              <a:t>A Empresa e seu Sistema</a:t>
            </a:r>
          </a:p>
        </p:txBody>
      </p:sp>
      <p:graphicFrame>
        <p:nvGraphicFramePr>
          <p:cNvPr id="112643" name="Object 2"/>
          <p:cNvGraphicFramePr>
            <a:graphicFrameLocks/>
          </p:cNvGraphicFramePr>
          <p:nvPr/>
        </p:nvGraphicFramePr>
        <p:xfrm>
          <a:off x="923925" y="1905000"/>
          <a:ext cx="80772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SnapGrafx" r:id="rId4" imgW="5932440" imgH="2997000" progId="SnapGrafx">
                  <p:embed/>
                </p:oleObj>
              </mc:Choice>
              <mc:Fallback>
                <p:oleObj name="SnapGrafx" r:id="rId4" imgW="5932440" imgH="2997000" progId="SnapGrafx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905000"/>
                        <a:ext cx="80772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950912" y="214313"/>
            <a:ext cx="82296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3600" dirty="0">
                <a:latin typeface="+mj-lt"/>
                <a:ea typeface="+mj-ea"/>
                <a:cs typeface="+mj-cs"/>
              </a:rPr>
              <a:t>Características dos Sistemas de Informação</a:t>
            </a:r>
            <a:endParaRPr lang="pt-BR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336F4-B5F4-4025-AD28-27E8F4F17287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</p:spTree>
    <p:extLst>
      <p:ext uri="{BB962C8B-B14F-4D97-AF65-F5344CB8AC3E}">
        <p14:creationId xmlns:p14="http://schemas.microsoft.com/office/powerpoint/2010/main" val="23140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Dificuldades na Tomada de Decisão</a:t>
            </a:r>
            <a:endParaRPr lang="pt-BR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143000" y="928688"/>
            <a:ext cx="8001000" cy="48006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Vieses comuns </a:t>
            </a:r>
            <a:r>
              <a:rPr lang="pt-BR" sz="2600" dirty="0"/>
              <a:t>(</a:t>
            </a:r>
            <a:r>
              <a:rPr lang="pt-BR" sz="2600" dirty="0" smtClean="0"/>
              <a:t>TVERSKY; KAHNEMAN, 1974)</a:t>
            </a:r>
          </a:p>
          <a:p>
            <a:r>
              <a:rPr lang="pt-BR" dirty="0" smtClean="0"/>
              <a:t>Incerteza e probabilidade </a:t>
            </a:r>
            <a:r>
              <a:rPr lang="pt-BR" sz="2600" dirty="0" smtClean="0"/>
              <a:t>(KNIGHT, 1921)</a:t>
            </a:r>
          </a:p>
          <a:p>
            <a:r>
              <a:rPr lang="pt-BR" dirty="0" smtClean="0"/>
              <a:t>Vieses motivacionais </a:t>
            </a:r>
            <a:r>
              <a:rPr lang="pt-BR" sz="2600" dirty="0" smtClean="0"/>
              <a:t>(BAZERMAN, 2004)</a:t>
            </a:r>
          </a:p>
          <a:p>
            <a:r>
              <a:rPr lang="pt-BR" dirty="0" smtClean="0"/>
              <a:t>Escalada irracional</a:t>
            </a:r>
          </a:p>
          <a:p>
            <a:r>
              <a:rPr lang="pt-BR" dirty="0" smtClean="0"/>
              <a:t>Justiça</a:t>
            </a:r>
          </a:p>
          <a:p>
            <a:r>
              <a:rPr lang="pt-BR" dirty="0" smtClean="0"/>
              <a:t>Valor da informação </a:t>
            </a:r>
            <a:r>
              <a:rPr lang="pt-BR" sz="2600" dirty="0" smtClean="0"/>
              <a:t>(CLEMEN; WINKLER, 1985)</a:t>
            </a:r>
          </a:p>
          <a:p>
            <a:r>
              <a:rPr lang="pt-BR" dirty="0" smtClean="0"/>
              <a:t>Objetivos múltiplos e conflitantes </a:t>
            </a:r>
            <a:r>
              <a:rPr lang="pt-BR" sz="2600" dirty="0" smtClean="0"/>
              <a:t>(KEENEY;  RAIFFA, 1976)</a:t>
            </a:r>
          </a:p>
          <a:p>
            <a:r>
              <a:rPr lang="pt-BR" dirty="0" smtClean="0"/>
              <a:t>Aversão ou propensão ao risco - Função de Utilidade </a:t>
            </a:r>
            <a:r>
              <a:rPr lang="pt-BR" sz="2600" dirty="0" smtClean="0"/>
              <a:t>(HOLLOWAY, 1979)</a:t>
            </a:r>
          </a:p>
          <a:p>
            <a:endParaRPr lang="pt-BR" dirty="0" smtClean="0"/>
          </a:p>
          <a:p>
            <a:pPr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35FF9-9676-4625-8BA9-FBB9F1DAD96D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  <p:pic>
        <p:nvPicPr>
          <p:cNvPr id="52230" name="Picture 12" descr="Howard Raiffa, John Richardson, David Metcalf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2788"/>
            <a:ext cx="10001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Ralph L. Keene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2938"/>
            <a:ext cx="10398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26" descr="http://upload.wikimedia.org/wikipedia/commons/c/c8/Daniel_KAHNEMAN.jpg">
            <a:hlinkClick r:id="rId5" tooltip="Daniel KAHNEMAN.jpg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100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28" descr="Amos Tversk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36" descr="Robert T. Clemen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74" descr="http://www.econlib.org/library/knight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1393825"/>
            <a:ext cx="7858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5674" y="2586941"/>
            <a:ext cx="828325" cy="91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1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Decisões de Grupos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1600200"/>
            <a:ext cx="7818438" cy="4525963"/>
          </a:xfrm>
        </p:spPr>
        <p:txBody>
          <a:bodyPr/>
          <a:lstStyle/>
          <a:p>
            <a:pPr eaLnBrk="1" hangingPunct="1"/>
            <a:r>
              <a:rPr lang="pt-BR" dirty="0" smtClean="0"/>
              <a:t>Dificuldades:</a:t>
            </a:r>
          </a:p>
          <a:p>
            <a:pPr lvl="1" eaLnBrk="1" hangingPunct="1"/>
            <a:r>
              <a:rPr lang="pt-BR" sz="3200" dirty="0" smtClean="0">
                <a:solidFill>
                  <a:srgbClr val="FF0000"/>
                </a:solidFill>
              </a:rPr>
              <a:t>Diferenças culturais</a:t>
            </a:r>
            <a:endParaRPr lang="pt-BR" sz="3200" dirty="0" smtClean="0"/>
          </a:p>
          <a:p>
            <a:pPr lvl="1" eaLnBrk="1" hangingPunct="1"/>
            <a:r>
              <a:rPr lang="pt-BR" sz="3200" dirty="0" smtClean="0">
                <a:solidFill>
                  <a:srgbClr val="FF0000"/>
                </a:solidFill>
              </a:rPr>
              <a:t>Conflito</a:t>
            </a:r>
            <a:endParaRPr lang="pt-BR" sz="3200" dirty="0" smtClean="0"/>
          </a:p>
          <a:p>
            <a:pPr eaLnBrk="1" fontAlgn="t" hangingPunct="1"/>
            <a:r>
              <a:rPr lang="pt-BR" i="1" dirty="0" err="1" smtClean="0">
                <a:solidFill>
                  <a:srgbClr val="FF0000"/>
                </a:solidFill>
              </a:rPr>
              <a:t>Groupthink</a:t>
            </a:r>
            <a:r>
              <a:rPr lang="pt-BR" dirty="0" smtClean="0"/>
              <a:t>: unanimidade interna que não avalia todas as alternativas e opções (JANIS,1972).</a:t>
            </a:r>
          </a:p>
          <a:p>
            <a:pPr lvl="1" eaLnBrk="1" hangingPunct="1"/>
            <a:r>
              <a:rPr lang="en-US" sz="3200" dirty="0" err="1" smtClean="0">
                <a:solidFill>
                  <a:srgbClr val="FF0000"/>
                </a:solidFill>
              </a:rPr>
              <a:t>Pertencer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grupo</a:t>
            </a:r>
            <a:endParaRPr lang="pt-BR" sz="32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pt-BR" sz="3200" dirty="0" smtClean="0"/>
              <a:t>Exemplo: explosão da </a:t>
            </a:r>
            <a:r>
              <a:rPr lang="pt-BR" sz="3200" dirty="0" err="1" smtClean="0"/>
              <a:t>Challenger</a:t>
            </a:r>
            <a:r>
              <a:rPr lang="pt-BR" sz="32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2013" y="6215063"/>
            <a:ext cx="590550" cy="506412"/>
          </a:xfrm>
        </p:spPr>
        <p:txBody>
          <a:bodyPr/>
          <a:lstStyle/>
          <a:p>
            <a:pPr>
              <a:defRPr/>
            </a:pPr>
            <a:fld id="{18A8BF39-8210-42B8-996A-667638A76BA2}" type="slidenum">
              <a:rPr lang="pt-BR"/>
              <a:pPr>
                <a:defRPr/>
              </a:pPr>
              <a:t>41</a:t>
            </a:fld>
            <a:endParaRPr lang="pt-B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7563" y="63055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pt-BR" dirty="0"/>
              <a:t>Prof. Dr. Marcio Mattos B. de Oliveira</a:t>
            </a:r>
          </a:p>
        </p:txBody>
      </p:sp>
      <p:pic>
        <p:nvPicPr>
          <p:cNvPr id="50182" name="Picture 16" descr="Irving Jan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465638"/>
            <a:ext cx="18573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395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84700-3CFE-42E4-B533-80CA9DD68D93}" type="slidenum">
              <a:rPr lang="pt-BR"/>
              <a:pPr>
                <a:defRPr/>
              </a:pPr>
              <a:t>42</a:t>
            </a:fld>
            <a:endParaRPr lang="pt-BR" dirty="0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1588" y="-214313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pt-BR" sz="3600" dirty="0"/>
              <a:t>Teoria dos 2 Fatores, Maslow e ERG </a:t>
            </a:r>
          </a:p>
        </p:txBody>
      </p:sp>
      <p:sp>
        <p:nvSpPr>
          <p:cNvPr id="391194" name="Text Box 26"/>
          <p:cNvSpPr txBox="1">
            <a:spLocks noChangeArrowheads="1"/>
          </p:cNvSpPr>
          <p:nvPr/>
        </p:nvSpPr>
        <p:spPr bwMode="auto">
          <a:xfrm>
            <a:off x="6731000" y="4154488"/>
            <a:ext cx="3097213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defRPr/>
            </a:pPr>
            <a:r>
              <a:rPr lang="pt-BR" sz="2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</a:t>
            </a:r>
            <a:r>
              <a:rPr lang="pt-BR" sz="2400">
                <a:solidFill>
                  <a:srgbClr val="003300"/>
                </a:solidFill>
                <a:latin typeface="Tahoma" pitchFamily="34" charset="0"/>
              </a:rPr>
              <a:t>elacionamento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71406" y="1712878"/>
            <a:ext cx="9286940" cy="4379947"/>
            <a:chOff x="-65" y="1712878"/>
            <a:chExt cx="9286940" cy="4379947"/>
          </a:xfrm>
          <a:solidFill>
            <a:schemeClr val="bg1"/>
          </a:solidFill>
        </p:grpSpPr>
        <p:sp>
          <p:nvSpPr>
            <p:cNvPr id="391192" name="Text Box 24"/>
            <p:cNvSpPr txBox="1">
              <a:spLocks noChangeArrowheads="1"/>
            </p:cNvSpPr>
            <p:nvPr/>
          </p:nvSpPr>
          <p:spPr bwMode="auto">
            <a:xfrm>
              <a:off x="6731000" y="2636838"/>
              <a:ext cx="2555875" cy="1028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  <a:r>
                <a:rPr lang="pt-BR" sz="2400" dirty="0">
                  <a:solidFill>
                    <a:srgbClr val="003300"/>
                  </a:solidFill>
                  <a:latin typeface="Tahoma" pitchFamily="34" charset="0"/>
                </a:rPr>
                <a:t>rescimento</a:t>
              </a:r>
            </a:p>
            <a:p>
              <a:pPr eaLnBrk="0" hangingPunct="0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pt-BR" sz="2400" dirty="0">
                  <a:solidFill>
                    <a:srgbClr val="003300"/>
                  </a:solidFill>
                  <a:latin typeface="Tahoma" pitchFamily="34" charset="0"/>
                </a:rPr>
                <a:t>(</a:t>
              </a:r>
              <a:r>
                <a:rPr lang="pt-BR" sz="2400" i="1" dirty="0">
                  <a:solidFill>
                    <a:srgbClr val="003300"/>
                  </a:solidFill>
                  <a:latin typeface="Tahoma" pitchFamily="34" charset="0"/>
                </a:rPr>
                <a:t>Growing</a:t>
              </a:r>
              <a:r>
                <a:rPr lang="pt-BR" sz="2400" dirty="0">
                  <a:solidFill>
                    <a:srgbClr val="003300"/>
                  </a:solidFill>
                  <a:latin typeface="Tahoma" pitchFamily="34" charset="0"/>
                </a:rPr>
                <a:t>)</a:t>
              </a:r>
            </a:p>
          </p:txBody>
        </p:sp>
        <p:sp>
          <p:nvSpPr>
            <p:cNvPr id="391202" name="Text Box 34"/>
            <p:cNvSpPr txBox="1">
              <a:spLocks noChangeArrowheads="1"/>
            </p:cNvSpPr>
            <p:nvPr/>
          </p:nvSpPr>
          <p:spPr bwMode="auto">
            <a:xfrm>
              <a:off x="6731000" y="5013325"/>
              <a:ext cx="2052638" cy="4984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pt-BR" sz="2800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E</a:t>
              </a:r>
              <a:r>
                <a:rPr lang="pt-BR" sz="2400">
                  <a:solidFill>
                    <a:srgbClr val="003300"/>
                  </a:solidFill>
                  <a:latin typeface="Tahoma" pitchFamily="34" charset="0"/>
                </a:rPr>
                <a:t>xistência</a:t>
              </a:r>
            </a:p>
          </p:txBody>
        </p:sp>
        <p:sp>
          <p:nvSpPr>
            <p:cNvPr id="391203" name="Text Box 35"/>
            <p:cNvSpPr txBox="1">
              <a:spLocks noChangeArrowheads="1"/>
            </p:cNvSpPr>
            <p:nvPr/>
          </p:nvSpPr>
          <p:spPr bwMode="auto">
            <a:xfrm>
              <a:off x="6286479" y="1784316"/>
              <a:ext cx="2786050" cy="5016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003300"/>
                  </a:solidFill>
                  <a:latin typeface="Tahoma" pitchFamily="34" charset="0"/>
                </a:rPr>
                <a:t>Alderfer(1969)</a:t>
              </a:r>
            </a:p>
          </p:txBody>
        </p:sp>
        <p:sp>
          <p:nvSpPr>
            <p:cNvPr id="391204" name="Text Box 36"/>
            <p:cNvSpPr txBox="1">
              <a:spLocks noChangeArrowheads="1"/>
            </p:cNvSpPr>
            <p:nvPr/>
          </p:nvSpPr>
          <p:spPr bwMode="auto">
            <a:xfrm>
              <a:off x="2990849" y="1714488"/>
              <a:ext cx="2581250" cy="5016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003300"/>
                  </a:solidFill>
                  <a:latin typeface="Tahoma" pitchFamily="34" charset="0"/>
                </a:rPr>
                <a:t>Maslow (1943)</a:t>
              </a:r>
            </a:p>
          </p:txBody>
        </p:sp>
        <p:sp>
          <p:nvSpPr>
            <p:cNvPr id="391210" name="AutoShape 42"/>
            <p:cNvSpPr>
              <a:spLocks/>
            </p:cNvSpPr>
            <p:nvPr/>
          </p:nvSpPr>
          <p:spPr bwMode="auto">
            <a:xfrm>
              <a:off x="6084888" y="2349500"/>
              <a:ext cx="574675" cy="1727200"/>
            </a:xfrm>
            <a:prstGeom prst="rightBrace">
              <a:avLst>
                <a:gd name="adj1" fmla="val 25046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91211" name="AutoShape 43"/>
            <p:cNvSpPr>
              <a:spLocks/>
            </p:cNvSpPr>
            <p:nvPr/>
          </p:nvSpPr>
          <p:spPr bwMode="auto">
            <a:xfrm>
              <a:off x="6156325" y="4076700"/>
              <a:ext cx="481013" cy="647700"/>
            </a:xfrm>
            <a:prstGeom prst="rightBrace">
              <a:avLst>
                <a:gd name="adj1" fmla="val 11221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91212" name="AutoShape 44"/>
            <p:cNvSpPr>
              <a:spLocks/>
            </p:cNvSpPr>
            <p:nvPr/>
          </p:nvSpPr>
          <p:spPr bwMode="auto">
            <a:xfrm>
              <a:off x="6156325" y="4724400"/>
              <a:ext cx="503238" cy="1152525"/>
            </a:xfrm>
            <a:prstGeom prst="rightBrace">
              <a:avLst>
                <a:gd name="adj1" fmla="val 19085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pic>
          <p:nvPicPr>
            <p:cNvPr id="391214" name="Picture 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3438" y="2306638"/>
              <a:ext cx="3981450" cy="3570287"/>
            </a:xfrm>
            <a:prstGeom prst="rect">
              <a:avLst/>
            </a:prstGeom>
            <a:grpFill/>
            <a:ln w="3175" algn="ctr">
              <a:noFill/>
              <a:miter lim="800000"/>
              <a:headEnd/>
              <a:tailEnd/>
            </a:ln>
            <a:effectLst/>
          </p:spPr>
        </p:pic>
        <p:sp>
          <p:nvSpPr>
            <p:cNvPr id="391215" name="Line 47"/>
            <p:cNvSpPr>
              <a:spLocks noChangeShapeType="1"/>
            </p:cNvSpPr>
            <p:nvPr/>
          </p:nvSpPr>
          <p:spPr bwMode="auto">
            <a:xfrm rot="16200000">
              <a:off x="-209550" y="4033838"/>
              <a:ext cx="3671887" cy="1428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91216" name="Line 48"/>
            <p:cNvSpPr>
              <a:spLocks noChangeShapeType="1"/>
            </p:cNvSpPr>
            <p:nvPr/>
          </p:nvSpPr>
          <p:spPr bwMode="auto">
            <a:xfrm rot="16200000">
              <a:off x="1643063" y="3886200"/>
              <a:ext cx="0" cy="3810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91217" name="Text Box 49"/>
            <p:cNvSpPr txBox="1">
              <a:spLocks noChangeArrowheads="1"/>
            </p:cNvSpPr>
            <p:nvPr/>
          </p:nvSpPr>
          <p:spPr bwMode="auto">
            <a:xfrm rot="16200000">
              <a:off x="1041400" y="3835400"/>
              <a:ext cx="45720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pt-BR" sz="2400">
                  <a:latin typeface="Tahoma" pitchFamily="34" charset="0"/>
                </a:rPr>
                <a:t>0</a:t>
              </a:r>
            </a:p>
          </p:txBody>
        </p:sp>
        <p:sp>
          <p:nvSpPr>
            <p:cNvPr id="391218" name="Text Box 50"/>
            <p:cNvSpPr txBox="1">
              <a:spLocks noChangeArrowheads="1"/>
            </p:cNvSpPr>
            <p:nvPr/>
          </p:nvSpPr>
          <p:spPr bwMode="auto">
            <a:xfrm rot="16200000">
              <a:off x="530226" y="4803775"/>
              <a:ext cx="1562100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pt-BR" sz="2000">
                  <a:solidFill>
                    <a:srgbClr val="FF0066"/>
                  </a:solidFill>
                  <a:latin typeface="Tahoma" pitchFamily="34" charset="0"/>
                </a:rPr>
                <a:t>Insatisfação</a:t>
              </a:r>
            </a:p>
          </p:txBody>
        </p:sp>
        <p:sp>
          <p:nvSpPr>
            <p:cNvPr id="391219" name="Text Box 51"/>
            <p:cNvSpPr txBox="1">
              <a:spLocks noChangeArrowheads="1"/>
            </p:cNvSpPr>
            <p:nvPr/>
          </p:nvSpPr>
          <p:spPr bwMode="auto">
            <a:xfrm rot="16200000">
              <a:off x="591345" y="2942431"/>
              <a:ext cx="1439862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pt-BR" sz="2000">
                  <a:solidFill>
                    <a:srgbClr val="FF0066"/>
                  </a:solidFill>
                  <a:latin typeface="Tahoma" pitchFamily="34" charset="0"/>
                </a:rPr>
                <a:t>Satisfação</a:t>
              </a:r>
            </a:p>
          </p:txBody>
        </p:sp>
        <p:sp>
          <p:nvSpPr>
            <p:cNvPr id="391222" name="Text Box 54"/>
            <p:cNvSpPr txBox="1">
              <a:spLocks noChangeArrowheads="1"/>
            </p:cNvSpPr>
            <p:nvPr/>
          </p:nvSpPr>
          <p:spPr bwMode="auto">
            <a:xfrm rot="16200000">
              <a:off x="-351630" y="4698206"/>
              <a:ext cx="2087562" cy="701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pt-BR" sz="2000">
                  <a:latin typeface="Tahoma" pitchFamily="34" charset="0"/>
                </a:rPr>
                <a:t>Fatores Higiênicos</a:t>
              </a:r>
            </a:p>
          </p:txBody>
        </p:sp>
        <p:sp>
          <p:nvSpPr>
            <p:cNvPr id="391223" name="Text Box 55"/>
            <p:cNvSpPr txBox="1">
              <a:spLocks noChangeArrowheads="1"/>
            </p:cNvSpPr>
            <p:nvPr/>
          </p:nvSpPr>
          <p:spPr bwMode="auto">
            <a:xfrm rot="16200000">
              <a:off x="-287337" y="2816225"/>
              <a:ext cx="1924050" cy="701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pt-BR" sz="2000" dirty="0">
                  <a:latin typeface="Tahoma" pitchFamily="34" charset="0"/>
                </a:rPr>
                <a:t>Fatores Motivacionais</a:t>
              </a:r>
            </a:p>
          </p:txBody>
        </p:sp>
        <p:sp>
          <p:nvSpPr>
            <p:cNvPr id="391224" name="Text Box 56"/>
            <p:cNvSpPr txBox="1">
              <a:spLocks noChangeArrowheads="1"/>
            </p:cNvSpPr>
            <p:nvPr/>
          </p:nvSpPr>
          <p:spPr bwMode="auto">
            <a:xfrm>
              <a:off x="-65" y="1712878"/>
              <a:ext cx="3071834" cy="5016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003300"/>
                  </a:solidFill>
                  <a:latin typeface="Tahoma" pitchFamily="34" charset="0"/>
                </a:rPr>
                <a:t>Hertzberg (</a:t>
              </a:r>
              <a:r>
                <a:rPr lang="pt-BR" sz="2800" dirty="0" smtClean="0">
                  <a:solidFill>
                    <a:srgbClr val="003300"/>
                  </a:solidFill>
                  <a:latin typeface="Tahoma" pitchFamily="34" charset="0"/>
                </a:rPr>
                <a:t>1968)</a:t>
              </a:r>
              <a:endParaRPr lang="pt-BR" sz="2800" dirty="0">
                <a:solidFill>
                  <a:srgbClr val="003300"/>
                </a:solidFill>
                <a:latin typeface="Tahoma" pitchFamily="34" charset="0"/>
              </a:endParaRPr>
            </a:p>
          </p:txBody>
        </p:sp>
      </p:grpSp>
      <p:pic>
        <p:nvPicPr>
          <p:cNvPr id="53254" name="Picture 4" descr="maslow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642938"/>
            <a:ext cx="6651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 descr="hertzberg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14375"/>
            <a:ext cx="6905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2" descr="http://www.clayalderfer.com/themes/site_themes/clay/images/side_clay_bio_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39763"/>
            <a:ext cx="7858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14313" y="4786313"/>
            <a:ext cx="8715375" cy="1931987"/>
            <a:chOff x="214282" y="4857760"/>
            <a:chExt cx="8715436" cy="1932215"/>
          </a:xfrm>
        </p:grpSpPr>
        <p:sp>
          <p:nvSpPr>
            <p:cNvPr id="26" name="Rectangle 25"/>
            <p:cNvSpPr/>
            <p:nvPr/>
          </p:nvSpPr>
          <p:spPr>
            <a:xfrm>
              <a:off x="214282" y="4857760"/>
              <a:ext cx="8715436" cy="1286027"/>
            </a:xfrm>
            <a:prstGeom prst="rect">
              <a:avLst/>
            </a:prstGeom>
            <a:noFill/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259" name="TextBox 26"/>
            <p:cNvSpPr txBox="1">
              <a:spLocks noChangeArrowheads="1"/>
            </p:cNvSpPr>
            <p:nvPr/>
          </p:nvSpPr>
          <p:spPr bwMode="auto">
            <a:xfrm>
              <a:off x="1000100" y="6143644"/>
              <a:ext cx="70723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dirty="0">
                  <a:solidFill>
                    <a:srgbClr val="FF0000"/>
                  </a:solidFill>
                </a:rPr>
                <a:t>Metade da população mundial vive com menos de US$2,50 /dia </a:t>
              </a:r>
              <a:r>
                <a:rPr lang="pt-BR" dirty="0" smtClean="0">
                  <a:solidFill>
                    <a:srgbClr val="FF0000"/>
                  </a:solidFill>
                </a:rPr>
                <a:t>Fonte: </a:t>
              </a:r>
              <a:r>
                <a:rPr lang="pt-BR" dirty="0">
                  <a:solidFill>
                    <a:srgbClr val="FF0000"/>
                  </a:solidFill>
                </a:rPr>
                <a:t>Banco </a:t>
              </a:r>
              <a:r>
                <a:rPr lang="pt-BR" dirty="0" smtClean="0">
                  <a:solidFill>
                    <a:srgbClr val="FF0000"/>
                  </a:solidFill>
                </a:rPr>
                <a:t>Mundial (2008</a:t>
              </a:r>
              <a:r>
                <a:rPr lang="pt-BR" dirty="0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1814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4A62B-B69A-4EC6-8863-F6CC4C28C673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2500313" y="6143625"/>
            <a:ext cx="5500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Fonte</a:t>
            </a:r>
            <a:r>
              <a:rPr lang="en-US" dirty="0"/>
              <a:t>: UN Human Development statistics (</a:t>
            </a:r>
            <a:r>
              <a:rPr lang="en-US" dirty="0" smtClean="0"/>
              <a:t>2009) </a:t>
            </a:r>
            <a:endParaRPr lang="pt-BR" dirty="0"/>
          </a:p>
        </p:txBody>
      </p:sp>
      <p:grpSp>
        <p:nvGrpSpPr>
          <p:cNvPr id="54277" name="Group 12"/>
          <p:cNvGrpSpPr>
            <a:grpSpLocks/>
          </p:cNvGrpSpPr>
          <p:nvPr/>
        </p:nvGrpSpPr>
        <p:grpSpPr bwMode="auto">
          <a:xfrm>
            <a:off x="-571500" y="-285750"/>
            <a:ext cx="9715500" cy="7143750"/>
            <a:chOff x="-571536" y="-285776"/>
            <a:chExt cx="9715537" cy="7143776"/>
          </a:xfrm>
        </p:grpSpPr>
        <p:sp>
          <p:nvSpPr>
            <p:cNvPr id="8" name="Rectangle 7"/>
            <p:cNvSpPr/>
            <p:nvPr/>
          </p:nvSpPr>
          <p:spPr>
            <a:xfrm>
              <a:off x="-571536" y="-285776"/>
              <a:ext cx="2286009" cy="1357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279" name="TextBox 4"/>
            <p:cNvSpPr txBox="1">
              <a:spLocks noChangeArrowheads="1"/>
            </p:cNvSpPr>
            <p:nvPr/>
          </p:nvSpPr>
          <p:spPr bwMode="auto">
            <a:xfrm>
              <a:off x="0" y="202148"/>
              <a:ext cx="9144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200" b="1" dirty="0"/>
                <a:t>Percentage population living on less than 1 dollar day 2007-2008</a:t>
              </a:r>
              <a:endParaRPr lang="pt-BR" sz="2200" dirty="0"/>
            </a:p>
          </p:txBody>
        </p:sp>
        <p:grpSp>
          <p:nvGrpSpPr>
            <p:cNvPr id="54280" name="Group 11"/>
            <p:cNvGrpSpPr>
              <a:grpSpLocks/>
            </p:cNvGrpSpPr>
            <p:nvPr/>
          </p:nvGrpSpPr>
          <p:grpSpPr bwMode="auto">
            <a:xfrm>
              <a:off x="-285784" y="714356"/>
              <a:ext cx="9429785" cy="6143644"/>
              <a:chOff x="-285784" y="714356"/>
              <a:chExt cx="9429785" cy="6143644"/>
            </a:xfrm>
          </p:grpSpPr>
          <p:pic>
            <p:nvPicPr>
              <p:cNvPr id="54281" name="Picture 2" descr="http://upload.wikimedia.org/wikipedia/commons/1/1d/Percentage_population_living_on_less_than_1_dollar_day_2007-2008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714356"/>
                <a:ext cx="9144000" cy="4674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-285785" y="3428988"/>
                <a:ext cx="1571631" cy="10001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pic>
            <p:nvPicPr>
              <p:cNvPr id="54283" name="Picture 2" descr="http://upload.wikimedia.org/wikipedia/commons/1/1d/Percentage_population_living_on_less_than_1_dollar_day_2007-2008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71942"/>
                <a:ext cx="1758208" cy="2786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CaixaDeTexto 3"/>
          <p:cNvSpPr txBox="1"/>
          <p:nvPr/>
        </p:nvSpPr>
        <p:spPr>
          <a:xfrm>
            <a:off x="3491880" y="4941168"/>
            <a:ext cx="29523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Prahalad</a:t>
            </a:r>
            <a:r>
              <a:rPr lang="en-US" dirty="0" smtClean="0"/>
              <a:t> (2005): A </a:t>
            </a:r>
            <a:r>
              <a:rPr lang="en-US" dirty="0" err="1" smtClean="0"/>
              <a:t>riqueza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base da </a:t>
            </a:r>
            <a:r>
              <a:rPr lang="en-US" dirty="0" err="1" smtClean="0"/>
              <a:t>pirâmide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91110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75320" y="274638"/>
            <a:ext cx="8077200" cy="1143000"/>
          </a:xfrm>
        </p:spPr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Ariely</a:t>
            </a:r>
            <a:r>
              <a:rPr lang="en-US" dirty="0" smtClean="0"/>
              <a:t> (2008)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8904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Usa fatores sociais, cognitivos e emocionais para entender as decisões individuais e organizacionais</a:t>
            </a:r>
          </a:p>
          <a:p>
            <a:r>
              <a:rPr lang="pt-BR" dirty="0" smtClean="0"/>
              <a:t>Limites de racionalidade (egoísmo e auto controle)</a:t>
            </a:r>
          </a:p>
          <a:p>
            <a:r>
              <a:rPr lang="pt-BR" dirty="0" smtClean="0"/>
              <a:t>Modelos integrando  Psicologia com a Teoria Econômica Neoclássica:</a:t>
            </a:r>
          </a:p>
        </p:txBody>
      </p:sp>
      <p:pic>
        <p:nvPicPr>
          <p:cNvPr id="1026" name="Picture 2" descr="behavioral economics predictably irrational Predictably Irrational, by Dan Arie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47936" cy="14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red.com/images_blogs/photos/uncategorized/2009/02/06/dan_ariel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7" y="89990"/>
            <a:ext cx="896472" cy="12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75320" y="274638"/>
            <a:ext cx="8077200" cy="1143000"/>
          </a:xfrm>
        </p:spPr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Ariely</a:t>
            </a:r>
            <a:r>
              <a:rPr lang="en-US" dirty="0" smtClean="0"/>
              <a:t> (2008)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8904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Usa fatores sociais, cognitivos e emocionais para entender as decisões individuais e organizacionais</a:t>
            </a:r>
          </a:p>
          <a:p>
            <a:r>
              <a:rPr lang="pt-BR" dirty="0" smtClean="0"/>
              <a:t>Limites de racionalidade (egoísmo e auto controle)</a:t>
            </a:r>
          </a:p>
          <a:p>
            <a:r>
              <a:rPr lang="pt-BR" dirty="0" smtClean="0"/>
              <a:t>Modelos integrando  Psicologia com a Teoria Econômica Neoclássica:</a:t>
            </a:r>
          </a:p>
          <a:p>
            <a:r>
              <a:rPr lang="pt-BR" sz="2600" dirty="0" smtClean="0"/>
              <a:t>US$800 = Viagem a Paris com café da manhã incluso</a:t>
            </a:r>
          </a:p>
        </p:txBody>
      </p:sp>
      <p:pic>
        <p:nvPicPr>
          <p:cNvPr id="1026" name="Picture 2" descr="behavioral economics predictably irrational Predictably Irrational, by Dan Arie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47936" cy="14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red.com/images_blogs/photos/uncategorized/2009/02/06/dan_ariel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7" y="89990"/>
            <a:ext cx="896472" cy="12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75320" y="274638"/>
            <a:ext cx="8077200" cy="1143000"/>
          </a:xfrm>
        </p:spPr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Ariely</a:t>
            </a:r>
            <a:r>
              <a:rPr lang="en-US" dirty="0" smtClean="0"/>
              <a:t> (2008)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8904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Usa fatores sociais, cognitivos e emocionais para entender as decisões individuais e organizacionais</a:t>
            </a:r>
          </a:p>
          <a:p>
            <a:r>
              <a:rPr lang="pt-BR" dirty="0" smtClean="0"/>
              <a:t>Limites de racionalidade (egoísmo e auto controle)</a:t>
            </a:r>
          </a:p>
          <a:p>
            <a:r>
              <a:rPr lang="pt-BR" dirty="0" smtClean="0"/>
              <a:t>Modelos integrando  Psicologia com a Teoria Econômica Neoclássica:</a:t>
            </a:r>
          </a:p>
          <a:p>
            <a:r>
              <a:rPr lang="pt-BR" sz="2600" dirty="0" smtClean="0"/>
              <a:t>US$800 = Viagem a Paris com café da manhã incluso</a:t>
            </a:r>
          </a:p>
          <a:p>
            <a:r>
              <a:rPr lang="pt-BR" sz="2600" dirty="0" smtClean="0"/>
              <a:t>US$800 = Viagem a Roma com café da manhã incluso</a:t>
            </a:r>
          </a:p>
        </p:txBody>
      </p:sp>
      <p:pic>
        <p:nvPicPr>
          <p:cNvPr id="1026" name="Picture 2" descr="behavioral economics predictably irrational Predictably Irrational, by Dan Arie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47936" cy="14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red.com/images_blogs/photos/uncategorized/2009/02/06/dan_ariel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7" y="89990"/>
            <a:ext cx="896472" cy="12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75320" y="274638"/>
            <a:ext cx="8077200" cy="1143000"/>
          </a:xfrm>
        </p:spPr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Ariely</a:t>
            </a:r>
            <a:r>
              <a:rPr lang="en-US" dirty="0" smtClean="0"/>
              <a:t> (2008)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8904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Usa fatores sociais, cognitivos e emocionais para entender as decisões individuais e organizacionais</a:t>
            </a:r>
          </a:p>
          <a:p>
            <a:r>
              <a:rPr lang="pt-BR" dirty="0" smtClean="0"/>
              <a:t>Limites de racionalidade (egoísmo e auto controle)</a:t>
            </a:r>
          </a:p>
          <a:p>
            <a:r>
              <a:rPr lang="pt-BR" dirty="0" smtClean="0"/>
              <a:t>Modelos integrando  Psicologia com a Teoria Econômica Neoclássica:</a:t>
            </a:r>
          </a:p>
          <a:p>
            <a:r>
              <a:rPr lang="pt-BR" sz="2600" dirty="0" smtClean="0"/>
              <a:t>US$800 = Viagem a Paris com café da manhã incluso</a:t>
            </a:r>
          </a:p>
          <a:p>
            <a:r>
              <a:rPr lang="pt-BR" sz="2600" dirty="0" smtClean="0"/>
              <a:t>US$800 = Viagem a Roma com café da manhã incluso</a:t>
            </a:r>
          </a:p>
        </p:txBody>
      </p:sp>
      <p:pic>
        <p:nvPicPr>
          <p:cNvPr id="1026" name="Picture 2" descr="behavioral economics predictably irrational Predictably Irrational, by Dan Arie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47936" cy="14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red.com/images_blogs/photos/uncategorized/2009/02/06/dan_ariel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7" y="89990"/>
            <a:ext cx="896472" cy="12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 para cima e para baixo 6"/>
          <p:cNvSpPr/>
          <p:nvPr/>
        </p:nvSpPr>
        <p:spPr>
          <a:xfrm>
            <a:off x="8532440" y="4149080"/>
            <a:ext cx="2160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6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75320" y="274638"/>
            <a:ext cx="8077200" cy="1143000"/>
          </a:xfrm>
        </p:spPr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Ariely</a:t>
            </a:r>
            <a:r>
              <a:rPr lang="en-US" dirty="0" smtClean="0"/>
              <a:t> (2008)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8904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Usa fatores sociais, cognitivos e emocionais para entender as decisões individuais e organizacionais</a:t>
            </a:r>
          </a:p>
          <a:p>
            <a:r>
              <a:rPr lang="pt-BR" dirty="0" smtClean="0"/>
              <a:t>Limites de racionalidade (egoísmo e auto controle)</a:t>
            </a:r>
          </a:p>
          <a:p>
            <a:r>
              <a:rPr lang="pt-BR" dirty="0" smtClean="0"/>
              <a:t>Modelos integrando  Psicologia com a Teoria Econômica Neoclássica:</a:t>
            </a:r>
          </a:p>
          <a:p>
            <a:r>
              <a:rPr lang="pt-BR" sz="2600" dirty="0" smtClean="0"/>
              <a:t>US$800 = Viagem a Paris com café da manhã incluso</a:t>
            </a:r>
          </a:p>
          <a:p>
            <a:r>
              <a:rPr lang="pt-BR" sz="2600" dirty="0" smtClean="0"/>
              <a:t>US$800 = Viagem a Roma com café da manhã incluso</a:t>
            </a:r>
          </a:p>
          <a:p>
            <a:r>
              <a:rPr lang="pt-BR" sz="2600" dirty="0" smtClean="0"/>
              <a:t>US$780 = Viagem a Paris sem café da manhã incluso </a:t>
            </a:r>
            <a:endParaRPr lang="pt-BR" sz="2600" dirty="0"/>
          </a:p>
        </p:txBody>
      </p:sp>
      <p:pic>
        <p:nvPicPr>
          <p:cNvPr id="1026" name="Picture 2" descr="behavioral economics predictably irrational Predictably Irrational, by Dan Arie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47936" cy="14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red.com/images_blogs/photos/uncategorized/2009/02/06/dan_ariel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7" y="89990"/>
            <a:ext cx="896472" cy="12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75320" y="274638"/>
            <a:ext cx="8077200" cy="1143000"/>
          </a:xfrm>
        </p:spPr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Ariely</a:t>
            </a:r>
            <a:r>
              <a:rPr lang="en-US" dirty="0" smtClean="0"/>
              <a:t> (2008)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8904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Usa fatores sociais, cognitivos e emocionais para entender as decisões individuais e organizacionais</a:t>
            </a:r>
          </a:p>
          <a:p>
            <a:r>
              <a:rPr lang="pt-BR" dirty="0" smtClean="0"/>
              <a:t>Limites de racionalidade (egoísmo e auto controle)</a:t>
            </a:r>
          </a:p>
          <a:p>
            <a:r>
              <a:rPr lang="pt-BR" dirty="0" smtClean="0"/>
              <a:t>Modelos integrando  Psicologia com a Teoria Econômica Neoclássica:</a:t>
            </a:r>
          </a:p>
          <a:p>
            <a:r>
              <a:rPr lang="pt-BR" sz="2600" dirty="0" smtClean="0">
                <a:solidFill>
                  <a:srgbClr val="FF0000"/>
                </a:solidFill>
              </a:rPr>
              <a:t>US$800 = Viagem a Paris com café da manhã incluso</a:t>
            </a:r>
          </a:p>
          <a:p>
            <a:r>
              <a:rPr lang="pt-BR" sz="2600" dirty="0" smtClean="0"/>
              <a:t>US$800 = Viagem a Roma com café da manhã incluso</a:t>
            </a:r>
          </a:p>
          <a:p>
            <a:r>
              <a:rPr lang="pt-BR" sz="2600" dirty="0" smtClean="0"/>
              <a:t>US$780 = Viagem a Paris sem café da manhã incluso </a:t>
            </a:r>
            <a:endParaRPr lang="pt-BR" sz="2600" dirty="0"/>
          </a:p>
        </p:txBody>
      </p:sp>
      <p:pic>
        <p:nvPicPr>
          <p:cNvPr id="1026" name="Picture 2" descr="behavioral economics predictably irrational Predictably Irrational, by Dan Arie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47936" cy="14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red.com/images_blogs/photos/uncategorized/2009/02/06/dan_ariel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7" y="89990"/>
            <a:ext cx="896472" cy="12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10A85-4FCF-4B14-B7EF-AE1B41C3AF5A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5838" y="-214313"/>
            <a:ext cx="82296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tx2">
                    <a:satMod val="130000"/>
                  </a:schemeClr>
                </a:solidFill>
              </a:rPr>
              <a:t>Evolução dos Sistemas Empresariais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6662738" y="5702300"/>
            <a:ext cx="8096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7937500" y="5357813"/>
            <a:ext cx="849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400">
                <a:solidFill>
                  <a:srgbClr val="000000"/>
                </a:solidFill>
                <a:latin typeface="Times New Roman" pitchFamily="18" charset="0"/>
              </a:rPr>
              <a:t>Tempo</a:t>
            </a:r>
            <a:endParaRPr lang="pt-BR" sz="2400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7391400" y="5716588"/>
            <a:ext cx="1412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pt-BR"/>
          </a:p>
        </p:txBody>
      </p:sp>
      <p:grpSp>
        <p:nvGrpSpPr>
          <p:cNvPr id="28679" name="Group 69"/>
          <p:cNvGrpSpPr>
            <a:grpSpLocks/>
          </p:cNvGrpSpPr>
          <p:nvPr/>
        </p:nvGrpSpPr>
        <p:grpSpPr bwMode="auto">
          <a:xfrm>
            <a:off x="214313" y="571500"/>
            <a:ext cx="8786812" cy="6429375"/>
            <a:chOff x="214958" y="571480"/>
            <a:chExt cx="8786198" cy="6429436"/>
          </a:xfrm>
        </p:grpSpPr>
        <p:sp>
          <p:nvSpPr>
            <p:cNvPr id="67" name="Chevron 66"/>
            <p:cNvSpPr/>
            <p:nvPr/>
          </p:nvSpPr>
          <p:spPr>
            <a:xfrm rot="19687654">
              <a:off x="2532546" y="3433770"/>
              <a:ext cx="2077892" cy="714382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3200" dirty="0">
                  <a:solidFill>
                    <a:schemeClr val="tx1"/>
                  </a:solidFill>
                </a:rPr>
                <a:t>MRP II</a:t>
              </a:r>
            </a:p>
          </p:txBody>
        </p:sp>
        <p:grpSp>
          <p:nvGrpSpPr>
            <p:cNvPr id="28681" name="Group 61"/>
            <p:cNvGrpSpPr>
              <a:grpSpLocks/>
            </p:cNvGrpSpPr>
            <p:nvPr/>
          </p:nvGrpSpPr>
          <p:grpSpPr bwMode="auto">
            <a:xfrm>
              <a:off x="214958" y="571480"/>
              <a:ext cx="8786198" cy="6429436"/>
              <a:chOff x="214898" y="571480"/>
              <a:chExt cx="8786198" cy="6429436"/>
            </a:xfrm>
          </p:grpSpPr>
          <p:sp>
            <p:nvSpPr>
              <p:cNvPr id="28682" name="TextBox 52"/>
              <p:cNvSpPr txBox="1">
                <a:spLocks noChangeArrowheads="1"/>
              </p:cNvSpPr>
              <p:nvPr/>
            </p:nvSpPr>
            <p:spPr bwMode="auto">
              <a:xfrm>
                <a:off x="1143159" y="5572140"/>
                <a:ext cx="61435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/>
                  <a:t>     1960         1970           1980            1990         2000 </a:t>
                </a:r>
              </a:p>
            </p:txBody>
          </p:sp>
          <p:grpSp>
            <p:nvGrpSpPr>
              <p:cNvPr id="28683" name="Group 60"/>
              <p:cNvGrpSpPr>
                <a:grpSpLocks/>
              </p:cNvGrpSpPr>
              <p:nvPr/>
            </p:nvGrpSpPr>
            <p:grpSpPr bwMode="auto">
              <a:xfrm>
                <a:off x="214898" y="571480"/>
                <a:ext cx="8786198" cy="6429436"/>
                <a:chOff x="214898" y="571480"/>
                <a:chExt cx="8786198" cy="6429436"/>
              </a:xfrm>
            </p:grpSpPr>
            <p:grpSp>
              <p:nvGrpSpPr>
                <p:cNvPr id="28684" name="Group 48"/>
                <p:cNvGrpSpPr>
                  <a:grpSpLocks/>
                </p:cNvGrpSpPr>
                <p:nvPr/>
              </p:nvGrpSpPr>
              <p:grpSpPr bwMode="auto">
                <a:xfrm>
                  <a:off x="912813" y="571480"/>
                  <a:ext cx="6877051" cy="5130820"/>
                  <a:chOff x="912813" y="571480"/>
                  <a:chExt cx="6877051" cy="5130820"/>
                </a:xfrm>
              </p:grpSpPr>
              <p:grpSp>
                <p:nvGrpSpPr>
                  <p:cNvPr id="28713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020763" y="5449888"/>
                    <a:ext cx="6769101" cy="252412"/>
                    <a:chOff x="1020763" y="5449888"/>
                    <a:chExt cx="6769101" cy="252412"/>
                  </a:xfrm>
                </p:grpSpPr>
                <p:sp>
                  <p:nvSpPr>
                    <p:cNvPr id="28721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763" y="5553075"/>
                      <a:ext cx="6632575" cy="4762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72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7572376" y="5449888"/>
                      <a:ext cx="217488" cy="252412"/>
                    </a:xfrm>
                    <a:custGeom>
                      <a:avLst/>
                      <a:gdLst>
                        <a:gd name="T0" fmla="*/ 0 w 137"/>
                        <a:gd name="T1" fmla="*/ 2147483647 h 159"/>
                        <a:gd name="T2" fmla="*/ 2147483647 w 137"/>
                        <a:gd name="T3" fmla="*/ 2147483647 h 159"/>
                        <a:gd name="T4" fmla="*/ 0 w 137"/>
                        <a:gd name="T5" fmla="*/ 0 h 159"/>
                        <a:gd name="T6" fmla="*/ 2147483647 w 137"/>
                        <a:gd name="T7" fmla="*/ 2147483647 h 159"/>
                        <a:gd name="T8" fmla="*/ 0 w 137"/>
                        <a:gd name="T9" fmla="*/ 2147483647 h 1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7"/>
                        <a:gd name="T16" fmla="*/ 0 h 159"/>
                        <a:gd name="T17" fmla="*/ 137 w 137"/>
                        <a:gd name="T18" fmla="*/ 159 h 1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7" h="159">
                          <a:moveTo>
                            <a:pt x="0" y="159"/>
                          </a:moveTo>
                          <a:lnTo>
                            <a:pt x="137" y="78"/>
                          </a:lnTo>
                          <a:lnTo>
                            <a:pt x="0" y="0"/>
                          </a:lnTo>
                          <a:lnTo>
                            <a:pt x="40" y="78"/>
                          </a:lnTo>
                          <a:lnTo>
                            <a:pt x="0" y="1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8714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912813" y="571480"/>
                    <a:ext cx="158750" cy="5011759"/>
                    <a:chOff x="912813" y="571480"/>
                    <a:chExt cx="158750" cy="5011759"/>
                  </a:xfrm>
                </p:grpSpPr>
                <p:sp>
                  <p:nvSpPr>
                    <p:cNvPr id="28719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5523" y="642919"/>
                      <a:ext cx="45716" cy="494032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720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912813" y="571480"/>
                      <a:ext cx="158750" cy="146050"/>
                    </a:xfrm>
                    <a:custGeom>
                      <a:avLst/>
                      <a:gdLst>
                        <a:gd name="T0" fmla="*/ 2147483647 w 100"/>
                        <a:gd name="T1" fmla="*/ 2147483647 h 92"/>
                        <a:gd name="T2" fmla="*/ 2147483647 w 100"/>
                        <a:gd name="T3" fmla="*/ 0 h 92"/>
                        <a:gd name="T4" fmla="*/ 0 w 100"/>
                        <a:gd name="T5" fmla="*/ 2147483647 h 92"/>
                        <a:gd name="T6" fmla="*/ 2147483647 w 100"/>
                        <a:gd name="T7" fmla="*/ 2147483647 h 92"/>
                        <a:gd name="T8" fmla="*/ 2147483647 w 100"/>
                        <a:gd name="T9" fmla="*/ 2147483647 h 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"/>
                        <a:gd name="T16" fmla="*/ 0 h 92"/>
                        <a:gd name="T17" fmla="*/ 100 w 100"/>
                        <a:gd name="T18" fmla="*/ 92 h 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" h="92">
                          <a:moveTo>
                            <a:pt x="100" y="92"/>
                          </a:moveTo>
                          <a:lnTo>
                            <a:pt x="49" y="0"/>
                          </a:lnTo>
                          <a:lnTo>
                            <a:pt x="0" y="92"/>
                          </a:lnTo>
                          <a:lnTo>
                            <a:pt x="49" y="65"/>
                          </a:lnTo>
                          <a:lnTo>
                            <a:pt x="100" y="9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871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5697538" y="1938338"/>
                    <a:ext cx="1693862" cy="869950"/>
                    <a:chOff x="5697538" y="1938338"/>
                    <a:chExt cx="1693862" cy="869950"/>
                  </a:xfrm>
                </p:grpSpPr>
                <p:sp>
                  <p:nvSpPr>
                    <p:cNvPr id="28716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5697538" y="1938338"/>
                      <a:ext cx="1693862" cy="869950"/>
                    </a:xfrm>
                    <a:custGeom>
                      <a:avLst/>
                      <a:gdLst>
                        <a:gd name="T0" fmla="*/ 0 w 1067"/>
                        <a:gd name="T1" fmla="*/ 0 h 548"/>
                        <a:gd name="T2" fmla="*/ 2147483647 w 1067"/>
                        <a:gd name="T3" fmla="*/ 2147483647 h 548"/>
                        <a:gd name="T4" fmla="*/ 2147483647 w 1067"/>
                        <a:gd name="T5" fmla="*/ 2147483647 h 548"/>
                        <a:gd name="T6" fmla="*/ 2147483647 w 1067"/>
                        <a:gd name="T7" fmla="*/ 2147483647 h 548"/>
                        <a:gd name="T8" fmla="*/ 2147483647 w 1067"/>
                        <a:gd name="T9" fmla="*/ 2147483647 h 548"/>
                        <a:gd name="T10" fmla="*/ 2147483647 w 1067"/>
                        <a:gd name="T11" fmla="*/ 2147483647 h 548"/>
                        <a:gd name="T12" fmla="*/ 2147483647 w 1067"/>
                        <a:gd name="T13" fmla="*/ 2147483647 h 548"/>
                        <a:gd name="T14" fmla="*/ 2147483647 w 1067"/>
                        <a:gd name="T15" fmla="*/ 2147483647 h 548"/>
                        <a:gd name="T16" fmla="*/ 2147483647 w 1067"/>
                        <a:gd name="T17" fmla="*/ 2147483647 h 548"/>
                        <a:gd name="T18" fmla="*/ 2147483647 w 1067"/>
                        <a:gd name="T19" fmla="*/ 2147483647 h 548"/>
                        <a:gd name="T20" fmla="*/ 2147483647 w 1067"/>
                        <a:gd name="T21" fmla="*/ 2147483647 h 548"/>
                        <a:gd name="T22" fmla="*/ 2147483647 w 1067"/>
                        <a:gd name="T23" fmla="*/ 2147483647 h 548"/>
                        <a:gd name="T24" fmla="*/ 2147483647 w 1067"/>
                        <a:gd name="T25" fmla="*/ 2147483647 h 548"/>
                        <a:gd name="T26" fmla="*/ 2147483647 w 1067"/>
                        <a:gd name="T27" fmla="*/ 2147483647 h 548"/>
                        <a:gd name="T28" fmla="*/ 2147483647 w 1067"/>
                        <a:gd name="T29" fmla="*/ 2147483647 h 548"/>
                        <a:gd name="T30" fmla="*/ 2147483647 w 1067"/>
                        <a:gd name="T31" fmla="*/ 2147483647 h 548"/>
                        <a:gd name="T32" fmla="*/ 2147483647 w 1067"/>
                        <a:gd name="T33" fmla="*/ 2147483647 h 548"/>
                        <a:gd name="T34" fmla="*/ 2147483647 w 1067"/>
                        <a:gd name="T35" fmla="*/ 2147483647 h 548"/>
                        <a:gd name="T36" fmla="*/ 2147483647 w 1067"/>
                        <a:gd name="T37" fmla="*/ 2147483647 h 548"/>
                        <a:gd name="T38" fmla="*/ 2147483647 w 1067"/>
                        <a:gd name="T39" fmla="*/ 2147483647 h 548"/>
                        <a:gd name="T40" fmla="*/ 2147483647 w 1067"/>
                        <a:gd name="T41" fmla="*/ 2147483647 h 548"/>
                        <a:gd name="T42" fmla="*/ 2147483647 w 1067"/>
                        <a:gd name="T43" fmla="*/ 2147483647 h 548"/>
                        <a:gd name="T44" fmla="*/ 2147483647 w 1067"/>
                        <a:gd name="T45" fmla="*/ 2147483647 h 548"/>
                        <a:gd name="T46" fmla="*/ 2147483647 w 1067"/>
                        <a:gd name="T47" fmla="*/ 2147483647 h 548"/>
                        <a:gd name="T48" fmla="*/ 2147483647 w 1067"/>
                        <a:gd name="T49" fmla="*/ 2147483647 h 548"/>
                        <a:gd name="T50" fmla="*/ 2147483647 w 1067"/>
                        <a:gd name="T51" fmla="*/ 2147483647 h 548"/>
                        <a:gd name="T52" fmla="*/ 2147483647 w 1067"/>
                        <a:gd name="T53" fmla="*/ 2147483647 h 548"/>
                        <a:gd name="T54" fmla="*/ 2147483647 w 1067"/>
                        <a:gd name="T55" fmla="*/ 2147483647 h 548"/>
                        <a:gd name="T56" fmla="*/ 2147483647 w 1067"/>
                        <a:gd name="T57" fmla="*/ 2147483647 h 548"/>
                        <a:gd name="T58" fmla="*/ 2147483647 w 1067"/>
                        <a:gd name="T59" fmla="*/ 2147483647 h 548"/>
                        <a:gd name="T60" fmla="*/ 2147483647 w 1067"/>
                        <a:gd name="T61" fmla="*/ 0 h 548"/>
                        <a:gd name="T62" fmla="*/ 2147483647 w 1067"/>
                        <a:gd name="T63" fmla="*/ 2147483647 h 548"/>
                        <a:gd name="T64" fmla="*/ 2147483647 w 1067"/>
                        <a:gd name="T65" fmla="*/ 2147483647 h 548"/>
                        <a:gd name="T66" fmla="*/ 2147483647 w 1067"/>
                        <a:gd name="T67" fmla="*/ 2147483647 h 548"/>
                        <a:gd name="T68" fmla="*/ 2147483647 w 1067"/>
                        <a:gd name="T69" fmla="*/ 2147483647 h 548"/>
                        <a:gd name="T70" fmla="*/ 2147483647 w 1067"/>
                        <a:gd name="T71" fmla="*/ 2147483647 h 548"/>
                        <a:gd name="T72" fmla="*/ 2147483647 w 1067"/>
                        <a:gd name="T73" fmla="*/ 2147483647 h 548"/>
                        <a:gd name="T74" fmla="*/ 2147483647 w 1067"/>
                        <a:gd name="T75" fmla="*/ 2147483647 h 548"/>
                        <a:gd name="T76" fmla="*/ 2147483647 w 1067"/>
                        <a:gd name="T77" fmla="*/ 2147483647 h 548"/>
                        <a:gd name="T78" fmla="*/ 2147483647 w 1067"/>
                        <a:gd name="T79" fmla="*/ 2147483647 h 548"/>
                        <a:gd name="T80" fmla="*/ 2147483647 w 1067"/>
                        <a:gd name="T81" fmla="*/ 2147483647 h 548"/>
                        <a:gd name="T82" fmla="*/ 2147483647 w 1067"/>
                        <a:gd name="T83" fmla="*/ 2147483647 h 548"/>
                        <a:gd name="T84" fmla="*/ 2147483647 w 1067"/>
                        <a:gd name="T85" fmla="*/ 2147483647 h 548"/>
                        <a:gd name="T86" fmla="*/ 2147483647 w 1067"/>
                        <a:gd name="T87" fmla="*/ 2147483647 h 548"/>
                        <a:gd name="T88" fmla="*/ 2147483647 w 1067"/>
                        <a:gd name="T89" fmla="*/ 2147483647 h 548"/>
                        <a:gd name="T90" fmla="*/ 2147483647 w 1067"/>
                        <a:gd name="T91" fmla="*/ 2147483647 h 548"/>
                        <a:gd name="T92" fmla="*/ 2147483647 w 1067"/>
                        <a:gd name="T93" fmla="*/ 2147483647 h 548"/>
                        <a:gd name="T94" fmla="*/ 2147483647 w 1067"/>
                        <a:gd name="T95" fmla="*/ 2147483647 h 548"/>
                        <a:gd name="T96" fmla="*/ 2147483647 w 1067"/>
                        <a:gd name="T97" fmla="*/ 2147483647 h 548"/>
                        <a:gd name="T98" fmla="*/ 2147483647 w 1067"/>
                        <a:gd name="T99" fmla="*/ 2147483647 h 548"/>
                        <a:gd name="T100" fmla="*/ 2147483647 w 1067"/>
                        <a:gd name="T101" fmla="*/ 0 h 548"/>
                        <a:gd name="T102" fmla="*/ 0 w 1067"/>
                        <a:gd name="T103" fmla="*/ 0 h 548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067"/>
                        <a:gd name="T157" fmla="*/ 0 h 548"/>
                        <a:gd name="T158" fmla="*/ 1067 w 1067"/>
                        <a:gd name="T159" fmla="*/ 548 h 548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067" h="548">
                          <a:moveTo>
                            <a:pt x="0" y="0"/>
                          </a:moveTo>
                          <a:lnTo>
                            <a:pt x="3" y="56"/>
                          </a:lnTo>
                          <a:lnTo>
                            <a:pt x="11" y="110"/>
                          </a:lnTo>
                          <a:lnTo>
                            <a:pt x="19" y="162"/>
                          </a:lnTo>
                          <a:lnTo>
                            <a:pt x="33" y="213"/>
                          </a:lnTo>
                          <a:lnTo>
                            <a:pt x="46" y="262"/>
                          </a:lnTo>
                          <a:lnTo>
                            <a:pt x="65" y="305"/>
                          </a:lnTo>
                          <a:lnTo>
                            <a:pt x="89" y="351"/>
                          </a:lnTo>
                          <a:lnTo>
                            <a:pt x="111" y="386"/>
                          </a:lnTo>
                          <a:lnTo>
                            <a:pt x="138" y="424"/>
                          </a:lnTo>
                          <a:lnTo>
                            <a:pt x="170" y="454"/>
                          </a:lnTo>
                          <a:lnTo>
                            <a:pt x="197" y="481"/>
                          </a:lnTo>
                          <a:lnTo>
                            <a:pt x="235" y="505"/>
                          </a:lnTo>
                          <a:lnTo>
                            <a:pt x="268" y="524"/>
                          </a:lnTo>
                          <a:lnTo>
                            <a:pt x="303" y="535"/>
                          </a:lnTo>
                          <a:lnTo>
                            <a:pt x="343" y="545"/>
                          </a:lnTo>
                          <a:lnTo>
                            <a:pt x="384" y="548"/>
                          </a:lnTo>
                          <a:lnTo>
                            <a:pt x="600" y="548"/>
                          </a:lnTo>
                          <a:lnTo>
                            <a:pt x="630" y="545"/>
                          </a:lnTo>
                          <a:lnTo>
                            <a:pt x="662" y="540"/>
                          </a:lnTo>
                          <a:lnTo>
                            <a:pt x="689" y="532"/>
                          </a:lnTo>
                          <a:lnTo>
                            <a:pt x="716" y="524"/>
                          </a:lnTo>
                          <a:lnTo>
                            <a:pt x="746" y="508"/>
                          </a:lnTo>
                          <a:lnTo>
                            <a:pt x="770" y="489"/>
                          </a:lnTo>
                          <a:lnTo>
                            <a:pt x="824" y="445"/>
                          </a:lnTo>
                          <a:lnTo>
                            <a:pt x="865" y="397"/>
                          </a:lnTo>
                          <a:lnTo>
                            <a:pt x="905" y="332"/>
                          </a:lnTo>
                          <a:lnTo>
                            <a:pt x="937" y="262"/>
                          </a:lnTo>
                          <a:lnTo>
                            <a:pt x="962" y="183"/>
                          </a:lnTo>
                          <a:lnTo>
                            <a:pt x="1067" y="183"/>
                          </a:lnTo>
                          <a:lnTo>
                            <a:pt x="873" y="0"/>
                          </a:lnTo>
                          <a:lnTo>
                            <a:pt x="632" y="183"/>
                          </a:lnTo>
                          <a:lnTo>
                            <a:pt x="743" y="183"/>
                          </a:lnTo>
                          <a:lnTo>
                            <a:pt x="724" y="240"/>
                          </a:lnTo>
                          <a:lnTo>
                            <a:pt x="703" y="297"/>
                          </a:lnTo>
                          <a:lnTo>
                            <a:pt x="678" y="351"/>
                          </a:lnTo>
                          <a:lnTo>
                            <a:pt x="646" y="397"/>
                          </a:lnTo>
                          <a:lnTo>
                            <a:pt x="611" y="437"/>
                          </a:lnTo>
                          <a:lnTo>
                            <a:pt x="573" y="470"/>
                          </a:lnTo>
                          <a:lnTo>
                            <a:pt x="535" y="502"/>
                          </a:lnTo>
                          <a:lnTo>
                            <a:pt x="489" y="524"/>
                          </a:lnTo>
                          <a:lnTo>
                            <a:pt x="462" y="510"/>
                          </a:lnTo>
                          <a:lnTo>
                            <a:pt x="432" y="491"/>
                          </a:lnTo>
                          <a:lnTo>
                            <a:pt x="405" y="470"/>
                          </a:lnTo>
                          <a:lnTo>
                            <a:pt x="381" y="445"/>
                          </a:lnTo>
                          <a:lnTo>
                            <a:pt x="332" y="389"/>
                          </a:lnTo>
                          <a:lnTo>
                            <a:pt x="295" y="327"/>
                          </a:lnTo>
                          <a:lnTo>
                            <a:pt x="262" y="254"/>
                          </a:lnTo>
                          <a:lnTo>
                            <a:pt x="241" y="173"/>
                          </a:lnTo>
                          <a:lnTo>
                            <a:pt x="224" y="89"/>
                          </a:lnTo>
                          <a:lnTo>
                            <a:pt x="219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717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5697538" y="1938338"/>
                      <a:ext cx="952500" cy="869950"/>
                    </a:xfrm>
                    <a:custGeom>
                      <a:avLst/>
                      <a:gdLst>
                        <a:gd name="T0" fmla="*/ 0 w 600"/>
                        <a:gd name="T1" fmla="*/ 0 h 548"/>
                        <a:gd name="T2" fmla="*/ 2147483647 w 600"/>
                        <a:gd name="T3" fmla="*/ 2147483647 h 548"/>
                        <a:gd name="T4" fmla="*/ 2147483647 w 600"/>
                        <a:gd name="T5" fmla="*/ 2147483647 h 548"/>
                        <a:gd name="T6" fmla="*/ 2147483647 w 600"/>
                        <a:gd name="T7" fmla="*/ 2147483647 h 548"/>
                        <a:gd name="T8" fmla="*/ 2147483647 w 600"/>
                        <a:gd name="T9" fmla="*/ 2147483647 h 548"/>
                        <a:gd name="T10" fmla="*/ 2147483647 w 600"/>
                        <a:gd name="T11" fmla="*/ 2147483647 h 548"/>
                        <a:gd name="T12" fmla="*/ 2147483647 w 600"/>
                        <a:gd name="T13" fmla="*/ 2147483647 h 548"/>
                        <a:gd name="T14" fmla="*/ 2147483647 w 600"/>
                        <a:gd name="T15" fmla="*/ 2147483647 h 548"/>
                        <a:gd name="T16" fmla="*/ 2147483647 w 600"/>
                        <a:gd name="T17" fmla="*/ 2147483647 h 548"/>
                        <a:gd name="T18" fmla="*/ 2147483647 w 600"/>
                        <a:gd name="T19" fmla="*/ 2147483647 h 548"/>
                        <a:gd name="T20" fmla="*/ 2147483647 w 600"/>
                        <a:gd name="T21" fmla="*/ 2147483647 h 548"/>
                        <a:gd name="T22" fmla="*/ 2147483647 w 600"/>
                        <a:gd name="T23" fmla="*/ 2147483647 h 548"/>
                        <a:gd name="T24" fmla="*/ 2147483647 w 600"/>
                        <a:gd name="T25" fmla="*/ 2147483647 h 548"/>
                        <a:gd name="T26" fmla="*/ 2147483647 w 600"/>
                        <a:gd name="T27" fmla="*/ 2147483647 h 548"/>
                        <a:gd name="T28" fmla="*/ 2147483647 w 600"/>
                        <a:gd name="T29" fmla="*/ 2147483647 h 548"/>
                        <a:gd name="T30" fmla="*/ 2147483647 w 600"/>
                        <a:gd name="T31" fmla="*/ 2147483647 h 548"/>
                        <a:gd name="T32" fmla="*/ 2147483647 w 600"/>
                        <a:gd name="T33" fmla="*/ 2147483647 h 548"/>
                        <a:gd name="T34" fmla="*/ 2147483647 w 600"/>
                        <a:gd name="T35" fmla="*/ 2147483647 h 548"/>
                        <a:gd name="T36" fmla="*/ 2147483647 w 600"/>
                        <a:gd name="T37" fmla="*/ 2147483647 h 548"/>
                        <a:gd name="T38" fmla="*/ 2147483647 w 600"/>
                        <a:gd name="T39" fmla="*/ 2147483647 h 548"/>
                        <a:gd name="T40" fmla="*/ 2147483647 w 600"/>
                        <a:gd name="T41" fmla="*/ 2147483647 h 548"/>
                        <a:gd name="T42" fmla="*/ 2147483647 w 600"/>
                        <a:gd name="T43" fmla="*/ 2147483647 h 548"/>
                        <a:gd name="T44" fmla="*/ 2147483647 w 600"/>
                        <a:gd name="T45" fmla="*/ 2147483647 h 548"/>
                        <a:gd name="T46" fmla="*/ 2147483647 w 600"/>
                        <a:gd name="T47" fmla="*/ 2147483647 h 548"/>
                        <a:gd name="T48" fmla="*/ 2147483647 w 600"/>
                        <a:gd name="T49" fmla="*/ 2147483647 h 548"/>
                        <a:gd name="T50" fmla="*/ 2147483647 w 600"/>
                        <a:gd name="T51" fmla="*/ 2147483647 h 548"/>
                        <a:gd name="T52" fmla="*/ 2147483647 w 600"/>
                        <a:gd name="T53" fmla="*/ 2147483647 h 548"/>
                        <a:gd name="T54" fmla="*/ 2147483647 w 600"/>
                        <a:gd name="T55" fmla="*/ 2147483647 h 548"/>
                        <a:gd name="T56" fmla="*/ 2147483647 w 600"/>
                        <a:gd name="T57" fmla="*/ 2147483647 h 548"/>
                        <a:gd name="T58" fmla="*/ 2147483647 w 600"/>
                        <a:gd name="T59" fmla="*/ 2147483647 h 548"/>
                        <a:gd name="T60" fmla="*/ 2147483647 w 600"/>
                        <a:gd name="T61" fmla="*/ 2147483647 h 548"/>
                        <a:gd name="T62" fmla="*/ 2147483647 w 600"/>
                        <a:gd name="T63" fmla="*/ 2147483647 h 548"/>
                        <a:gd name="T64" fmla="*/ 2147483647 w 600"/>
                        <a:gd name="T65" fmla="*/ 2147483647 h 548"/>
                        <a:gd name="T66" fmla="*/ 2147483647 w 600"/>
                        <a:gd name="T67" fmla="*/ 0 h 548"/>
                        <a:gd name="T68" fmla="*/ 0 w 600"/>
                        <a:gd name="T69" fmla="*/ 0 h 548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600"/>
                        <a:gd name="T106" fmla="*/ 0 h 548"/>
                        <a:gd name="T107" fmla="*/ 600 w 600"/>
                        <a:gd name="T108" fmla="*/ 548 h 548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600" h="548">
                          <a:moveTo>
                            <a:pt x="0" y="0"/>
                          </a:moveTo>
                          <a:lnTo>
                            <a:pt x="3" y="56"/>
                          </a:lnTo>
                          <a:lnTo>
                            <a:pt x="11" y="110"/>
                          </a:lnTo>
                          <a:lnTo>
                            <a:pt x="19" y="162"/>
                          </a:lnTo>
                          <a:lnTo>
                            <a:pt x="33" y="213"/>
                          </a:lnTo>
                          <a:lnTo>
                            <a:pt x="46" y="262"/>
                          </a:lnTo>
                          <a:lnTo>
                            <a:pt x="65" y="305"/>
                          </a:lnTo>
                          <a:lnTo>
                            <a:pt x="89" y="351"/>
                          </a:lnTo>
                          <a:lnTo>
                            <a:pt x="111" y="386"/>
                          </a:lnTo>
                          <a:lnTo>
                            <a:pt x="138" y="424"/>
                          </a:lnTo>
                          <a:lnTo>
                            <a:pt x="170" y="454"/>
                          </a:lnTo>
                          <a:lnTo>
                            <a:pt x="197" y="481"/>
                          </a:lnTo>
                          <a:lnTo>
                            <a:pt x="235" y="505"/>
                          </a:lnTo>
                          <a:lnTo>
                            <a:pt x="268" y="524"/>
                          </a:lnTo>
                          <a:lnTo>
                            <a:pt x="303" y="535"/>
                          </a:lnTo>
                          <a:lnTo>
                            <a:pt x="343" y="545"/>
                          </a:lnTo>
                          <a:lnTo>
                            <a:pt x="384" y="548"/>
                          </a:lnTo>
                          <a:lnTo>
                            <a:pt x="600" y="548"/>
                          </a:lnTo>
                          <a:lnTo>
                            <a:pt x="562" y="545"/>
                          </a:lnTo>
                          <a:lnTo>
                            <a:pt x="522" y="535"/>
                          </a:lnTo>
                          <a:lnTo>
                            <a:pt x="486" y="524"/>
                          </a:lnTo>
                          <a:lnTo>
                            <a:pt x="451" y="505"/>
                          </a:lnTo>
                          <a:lnTo>
                            <a:pt x="416" y="481"/>
                          </a:lnTo>
                          <a:lnTo>
                            <a:pt x="389" y="454"/>
                          </a:lnTo>
                          <a:lnTo>
                            <a:pt x="357" y="424"/>
                          </a:lnTo>
                          <a:lnTo>
                            <a:pt x="330" y="386"/>
                          </a:lnTo>
                          <a:lnTo>
                            <a:pt x="308" y="351"/>
                          </a:lnTo>
                          <a:lnTo>
                            <a:pt x="284" y="305"/>
                          </a:lnTo>
                          <a:lnTo>
                            <a:pt x="265" y="262"/>
                          </a:lnTo>
                          <a:lnTo>
                            <a:pt x="246" y="213"/>
                          </a:lnTo>
                          <a:lnTo>
                            <a:pt x="238" y="162"/>
                          </a:lnTo>
                          <a:lnTo>
                            <a:pt x="230" y="110"/>
                          </a:lnTo>
                          <a:lnTo>
                            <a:pt x="222" y="56"/>
                          </a:lnTo>
                          <a:lnTo>
                            <a:pt x="219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71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473825" y="2770188"/>
                      <a:ext cx="176212" cy="38100"/>
                    </a:xfrm>
                    <a:custGeom>
                      <a:avLst/>
                      <a:gdLst>
                        <a:gd name="T0" fmla="*/ 2147483647 w 111"/>
                        <a:gd name="T1" fmla="*/ 2147483647 h 24"/>
                        <a:gd name="T2" fmla="*/ 2147483647 w 111"/>
                        <a:gd name="T3" fmla="*/ 2147483647 h 24"/>
                        <a:gd name="T4" fmla="*/ 2147483647 w 111"/>
                        <a:gd name="T5" fmla="*/ 2147483647 h 24"/>
                        <a:gd name="T6" fmla="*/ 0 w 111"/>
                        <a:gd name="T7" fmla="*/ 0 h 24"/>
                        <a:gd name="T8" fmla="*/ 2147483647 w 111"/>
                        <a:gd name="T9" fmla="*/ 2147483647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1"/>
                        <a:gd name="T16" fmla="*/ 0 h 24"/>
                        <a:gd name="T17" fmla="*/ 111 w 111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1" h="24">
                          <a:moveTo>
                            <a:pt x="111" y="24"/>
                          </a:moveTo>
                          <a:lnTo>
                            <a:pt x="81" y="21"/>
                          </a:lnTo>
                          <a:lnTo>
                            <a:pt x="54" y="16"/>
                          </a:lnTo>
                          <a:lnTo>
                            <a:pt x="0" y="0"/>
                          </a:lnTo>
                          <a:lnTo>
                            <a:pt x="111" y="24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28685" name="Group 59"/>
                <p:cNvGrpSpPr>
                  <a:grpSpLocks/>
                </p:cNvGrpSpPr>
                <p:nvPr/>
              </p:nvGrpSpPr>
              <p:grpSpPr bwMode="auto">
                <a:xfrm>
                  <a:off x="214898" y="642938"/>
                  <a:ext cx="8786198" cy="6357978"/>
                  <a:chOff x="214927" y="642938"/>
                  <a:chExt cx="8786198" cy="6357978"/>
                </a:xfrm>
              </p:grpSpPr>
              <p:sp>
                <p:nvSpPr>
                  <p:cNvPr id="57" name="Right Arrow 56"/>
                  <p:cNvSpPr/>
                  <p:nvPr/>
                </p:nvSpPr>
                <p:spPr>
                  <a:xfrm>
                    <a:off x="214927" y="5589268"/>
                    <a:ext cx="2571570" cy="1357325"/>
                  </a:xfrm>
                  <a:prstGeom prst="rightArrow">
                    <a:avLst/>
                  </a:prstGeom>
                  <a:solidFill>
                    <a:schemeClr val="accent6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pt-BR" sz="2400" dirty="0"/>
                      <a:t>Processos  isolados </a:t>
                    </a:r>
                  </a:p>
                </p:txBody>
              </p:sp>
              <p:sp>
                <p:nvSpPr>
                  <p:cNvPr id="59" name="Right Arrow 58"/>
                  <p:cNvSpPr/>
                  <p:nvPr/>
                </p:nvSpPr>
                <p:spPr>
                  <a:xfrm>
                    <a:off x="5643798" y="5572153"/>
                    <a:ext cx="2571570" cy="1428763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pt-BR" sz="2400" dirty="0"/>
                      <a:t>Processos  externos </a:t>
                    </a:r>
                  </a:p>
                </p:txBody>
              </p:sp>
              <p:sp>
                <p:nvSpPr>
                  <p:cNvPr id="58" name="Right Arrow 57"/>
                  <p:cNvSpPr/>
                  <p:nvPr/>
                </p:nvSpPr>
                <p:spPr>
                  <a:xfrm>
                    <a:off x="2929362" y="5572153"/>
                    <a:ext cx="2571570" cy="1428763"/>
                  </a:xfrm>
                  <a:prstGeom prst="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pt-BR" sz="2400" dirty="0"/>
                      <a:t>Processos integrados</a:t>
                    </a:r>
                  </a:p>
                </p:txBody>
              </p:sp>
              <p:grpSp>
                <p:nvGrpSpPr>
                  <p:cNvPr id="28689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367347" y="642938"/>
                    <a:ext cx="8633778" cy="4643437"/>
                    <a:chOff x="367347" y="642938"/>
                    <a:chExt cx="8633778" cy="4643437"/>
                  </a:xfrm>
                </p:grpSpPr>
                <p:grpSp>
                  <p:nvGrpSpPr>
                    <p:cNvPr id="28690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347" y="1500188"/>
                      <a:ext cx="2681069" cy="3543329"/>
                      <a:chOff x="367347" y="1500188"/>
                      <a:chExt cx="2681069" cy="3543329"/>
                    </a:xfrm>
                  </p:grpSpPr>
                  <p:sp>
                    <p:nvSpPr>
                      <p:cNvPr id="28706" name="Rectangle 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2938" y="1500188"/>
                        <a:ext cx="14128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pt-BR" sz="17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 </a:t>
                        </a:r>
                        <a:endParaRPr lang="pt-BR"/>
                      </a:p>
                    </p:txBody>
                  </p:sp>
                  <p:sp>
                    <p:nvSpPr>
                      <p:cNvPr id="28707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-161483" y="2979230"/>
                        <a:ext cx="1550104" cy="492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pt-BR" sz="32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Evolução</a:t>
                        </a:r>
                        <a:endParaRPr lang="pt-BR"/>
                      </a:p>
                    </p:txBody>
                  </p:sp>
                  <p:sp>
                    <p:nvSpPr>
                      <p:cNvPr id="28708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734219" y="1786731"/>
                        <a:ext cx="14128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pt-BR" sz="17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 </a:t>
                        </a:r>
                        <a:endParaRPr lang="pt-BR"/>
                      </a:p>
                    </p:txBody>
                  </p:sp>
                  <p:sp>
                    <p:nvSpPr>
                      <p:cNvPr id="28709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39913" y="4094163"/>
                        <a:ext cx="6858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8710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39988" y="4116388"/>
                        <a:ext cx="14128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pt-BR" sz="17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 </a:t>
                        </a:r>
                        <a:endParaRPr lang="pt-BR"/>
                      </a:p>
                    </p:txBody>
                  </p:sp>
                  <p:sp>
                    <p:nvSpPr>
                      <p:cNvPr id="63" name="Rounded Rectangle 62"/>
                      <p:cNvSpPr/>
                      <p:nvPr/>
                    </p:nvSpPr>
                    <p:spPr>
                      <a:xfrm>
                        <a:off x="1143549" y="3000378"/>
                        <a:ext cx="1857245" cy="714382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pt-BR" sz="2400" dirty="0"/>
                          <a:t>Back Office</a:t>
                        </a:r>
                      </a:p>
                    </p:txBody>
                  </p:sp>
                  <p:sp>
                    <p:nvSpPr>
                      <p:cNvPr id="66" name="Chevron 65"/>
                      <p:cNvSpPr/>
                      <p:nvPr/>
                    </p:nvSpPr>
                    <p:spPr>
                      <a:xfrm rot="19751867">
                        <a:off x="1119739" y="4329129"/>
                        <a:ext cx="1928677" cy="714382"/>
                      </a:xfrm>
                      <a:prstGeom prst="chevron">
                        <a:avLst/>
                      </a:prstGeom>
                      <a:solidFill>
                        <a:srgbClr val="FFFF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pt-BR" sz="3200" dirty="0">
                            <a:solidFill>
                              <a:schemeClr val="tx1"/>
                            </a:solidFill>
                          </a:rPr>
                          <a:t>MRP</a:t>
                        </a:r>
                      </a:p>
                    </p:txBody>
                  </p:sp>
                </p:grpSp>
                <p:grpSp>
                  <p:nvGrpSpPr>
                    <p:cNvPr id="28691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62275" y="642938"/>
                      <a:ext cx="6038850" cy="4643437"/>
                      <a:chOff x="2962275" y="642938"/>
                      <a:chExt cx="6038850" cy="4643437"/>
                    </a:xfrm>
                  </p:grpSpPr>
                  <p:sp>
                    <p:nvSpPr>
                      <p:cNvPr id="65" name="Rounded Rectangle 64"/>
                      <p:cNvSpPr/>
                      <p:nvPr/>
                    </p:nvSpPr>
                    <p:spPr>
                      <a:xfrm>
                        <a:off x="5500933" y="642919"/>
                        <a:ext cx="1785812" cy="714382"/>
                      </a:xfrm>
                      <a:prstGeom prst="round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pt-BR" sz="2400" dirty="0"/>
                          <a:t>Front Office</a:t>
                        </a:r>
                      </a:p>
                    </p:txBody>
                  </p:sp>
                  <p:grpSp>
                    <p:nvGrpSpPr>
                      <p:cNvPr id="28693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62275" y="1428750"/>
                        <a:ext cx="6038850" cy="3857625"/>
                        <a:chOff x="2962275" y="1428750"/>
                        <a:chExt cx="6038850" cy="3857625"/>
                      </a:xfrm>
                    </p:grpSpPr>
                    <p:sp>
                      <p:nvSpPr>
                        <p:cNvPr id="28694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9288" y="3335338"/>
                          <a:ext cx="93980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8695" name="Rectangl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33925" y="2586038"/>
                          <a:ext cx="617538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8696" name="Rectangl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06950" y="2586038"/>
                          <a:ext cx="582613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pt-BR" b="1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ERP</a:t>
                          </a:r>
                          <a:endParaRPr lang="pt-BR"/>
                        </a:p>
                      </p:txBody>
                    </p:sp>
                    <p:sp>
                      <p:nvSpPr>
                        <p:cNvPr id="28697" name="Rectangle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68913" y="2606675"/>
                          <a:ext cx="141287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pt-BR" sz="17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 </a:t>
                          </a:r>
                          <a:endParaRPr lang="pt-BR"/>
                        </a:p>
                      </p:txBody>
                    </p:sp>
                    <p:sp>
                      <p:nvSpPr>
                        <p:cNvPr id="28698" name="Rectangle 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92825" y="1779588"/>
                          <a:ext cx="809625" cy="350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8699" name="Rectangle 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46888" y="1804988"/>
                          <a:ext cx="141287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pt-BR" sz="1700">
                              <a:solidFill>
                                <a:srgbClr val="C0C0C0"/>
                              </a:solidFill>
                              <a:latin typeface="Times New Roman" pitchFamily="18" charset="0"/>
                            </a:rPr>
                            <a:t> </a:t>
                          </a:r>
                          <a:endParaRPr lang="pt-BR"/>
                        </a:p>
                      </p:txBody>
                    </p:sp>
                    <p:sp>
                      <p:nvSpPr>
                        <p:cNvPr id="54" name="Right Arrow 53"/>
                        <p:cNvSpPr/>
                        <p:nvPr/>
                      </p:nvSpPr>
                      <p:spPr>
                        <a:xfrm rot="19658164">
                          <a:off x="2962697" y="3713173"/>
                          <a:ext cx="4412942" cy="865195"/>
                        </a:xfrm>
                        <a:prstGeom prst="rightArrow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pt-BR" sz="3200" dirty="0"/>
                            <a:t>Inovações</a:t>
                          </a:r>
                          <a:endParaRPr lang="pt-BR" sz="2400" dirty="0"/>
                        </a:p>
                      </p:txBody>
                    </p:sp>
                    <p:sp>
                      <p:nvSpPr>
                        <p:cNvPr id="55" name="Right Arrow 54"/>
                        <p:cNvSpPr/>
                        <p:nvPr/>
                      </p:nvSpPr>
                      <p:spPr>
                        <a:xfrm rot="16200000">
                          <a:off x="6107955" y="3036123"/>
                          <a:ext cx="3857662" cy="642893"/>
                        </a:xfrm>
                        <a:prstGeom prst="rightArrow">
                          <a:avLst/>
                        </a:prstGeom>
                        <a:solidFill>
                          <a:srgbClr val="00B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pt-BR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Flexibilidade</a:t>
                          </a:r>
                          <a:endParaRPr lang="pt-B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56" name="Right Arrow 55"/>
                        <p:cNvSpPr/>
                        <p:nvPr/>
                      </p:nvSpPr>
                      <p:spPr>
                        <a:xfrm rot="16200000">
                          <a:off x="6750848" y="3036123"/>
                          <a:ext cx="3857662" cy="642892"/>
                        </a:xfrm>
                        <a:prstGeom prst="rightArrow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pt-BR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Funcionalidade</a:t>
                          </a:r>
                          <a:endParaRPr lang="pt-B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64" name="Rounded Rectangle 63"/>
                        <p:cNvSpPr/>
                        <p:nvPr/>
                      </p:nvSpPr>
                      <p:spPr>
                        <a:xfrm>
                          <a:off x="3286524" y="1643053"/>
                          <a:ext cx="1642948" cy="714382"/>
                        </a:xfrm>
                        <a:prstGeom prst="roundRect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pt-BR" sz="2400" dirty="0"/>
                            <a:t>Empresa</a:t>
                          </a:r>
                        </a:p>
                      </p:txBody>
                    </p:sp>
                    <p:sp>
                      <p:nvSpPr>
                        <p:cNvPr id="68" name="Chevron 67"/>
                        <p:cNvSpPr/>
                        <p:nvPr/>
                      </p:nvSpPr>
                      <p:spPr>
                        <a:xfrm rot="19723820">
                          <a:off x="4097681" y="2520948"/>
                          <a:ext cx="1928677" cy="714382"/>
                        </a:xfrm>
                        <a:prstGeom prst="chevr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pt-BR" sz="3200" dirty="0">
                              <a:solidFill>
                                <a:schemeClr val="tx1"/>
                              </a:solidFill>
                            </a:rPr>
                            <a:t>ERP</a:t>
                          </a:r>
                        </a:p>
                      </p:txBody>
                    </p:sp>
                    <p:sp>
                      <p:nvSpPr>
                        <p:cNvPr id="69" name="Chevron 68"/>
                        <p:cNvSpPr/>
                        <p:nvPr/>
                      </p:nvSpPr>
                      <p:spPr>
                        <a:xfrm rot="19665645">
                          <a:off x="5575539" y="1639878"/>
                          <a:ext cx="1803274" cy="714382"/>
                        </a:xfrm>
                        <a:prstGeom prst="chevron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pt-BR" sz="3200" dirty="0">
                              <a:solidFill>
                                <a:schemeClr val="tx1"/>
                              </a:solidFill>
                            </a:rPr>
                            <a:t>EAI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8999925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100" y="44624"/>
            <a:ext cx="6593284" cy="4800600"/>
          </a:xfrm>
        </p:spPr>
        <p:txBody>
          <a:bodyPr/>
          <a:lstStyle/>
          <a:p>
            <a:pPr marL="82550" indent="0">
              <a:buNone/>
            </a:pPr>
            <a:r>
              <a:rPr lang="pt-BR" sz="2900" dirty="0" smtClean="0"/>
              <a:t>A maneira como se </a:t>
            </a:r>
            <a:r>
              <a:rPr lang="pt-BR" sz="2900" dirty="0" smtClean="0">
                <a:solidFill>
                  <a:srgbClr val="FF0000"/>
                </a:solidFill>
              </a:rPr>
              <a:t>apresenta</a:t>
            </a:r>
            <a:r>
              <a:rPr lang="pt-BR" sz="2900" dirty="0" smtClean="0"/>
              <a:t> um problema pode influenciar a escolha do decisor: doadores de órgãos por país</a:t>
            </a:r>
            <a:endParaRPr lang="pt-BR" sz="29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AC15-D979-4774-805C-1F00648AB890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  <p:pic>
        <p:nvPicPr>
          <p:cNvPr id="8194" name="Picture 2" descr="http://www.advisorperspectives.com/commentaries/images/od_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3" y="1584175"/>
            <a:ext cx="8948983" cy="53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60032" y="65253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Johnson e Goldstein (2004)</a:t>
            </a:r>
            <a:endParaRPr lang="pt-BR" dirty="0"/>
          </a:p>
        </p:txBody>
      </p:sp>
      <p:pic>
        <p:nvPicPr>
          <p:cNvPr id="10" name="Picture 2" descr="Eric John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04432" cy="14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an Goldstei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8017" y="0"/>
            <a:ext cx="1062495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100" y="44624"/>
            <a:ext cx="6593284" cy="4800600"/>
          </a:xfrm>
        </p:spPr>
        <p:txBody>
          <a:bodyPr/>
          <a:lstStyle/>
          <a:p>
            <a:pPr marL="82550" indent="0">
              <a:buNone/>
            </a:pPr>
            <a:r>
              <a:rPr lang="pt-BR" sz="2900" dirty="0" smtClean="0"/>
              <a:t>A maneira como se </a:t>
            </a:r>
            <a:r>
              <a:rPr lang="pt-BR" sz="2900" dirty="0" smtClean="0">
                <a:solidFill>
                  <a:srgbClr val="FF0000"/>
                </a:solidFill>
              </a:rPr>
              <a:t>apresenta</a:t>
            </a:r>
            <a:r>
              <a:rPr lang="pt-BR" sz="2900" dirty="0" smtClean="0"/>
              <a:t> um problema pode influenciar a escolha do decisor: doadores de órgãos por país</a:t>
            </a:r>
            <a:endParaRPr lang="pt-BR" sz="29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AC15-D979-4774-805C-1F00648AB890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  <p:pic>
        <p:nvPicPr>
          <p:cNvPr id="8194" name="Picture 2" descr="http://www.advisorperspectives.com/commentaries/images/od_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3" y="1584175"/>
            <a:ext cx="8948983" cy="53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71600" y="2060848"/>
            <a:ext cx="26642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Assinale com um X se você deseja ser doador de órgãos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860032" y="65253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Johnson e Goldstein (2004)</a:t>
            </a:r>
            <a:endParaRPr lang="pt-BR" dirty="0"/>
          </a:p>
        </p:txBody>
      </p:sp>
      <p:pic>
        <p:nvPicPr>
          <p:cNvPr id="10" name="Picture 2" descr="Eric John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04432" cy="14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an Goldstei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8017" y="0"/>
            <a:ext cx="1062495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100" y="44624"/>
            <a:ext cx="6593284" cy="4800600"/>
          </a:xfrm>
        </p:spPr>
        <p:txBody>
          <a:bodyPr/>
          <a:lstStyle/>
          <a:p>
            <a:pPr marL="82550" indent="0">
              <a:buNone/>
            </a:pPr>
            <a:r>
              <a:rPr lang="pt-BR" sz="2900" dirty="0" smtClean="0"/>
              <a:t>A maneira como se </a:t>
            </a:r>
            <a:r>
              <a:rPr lang="pt-BR" sz="2900" dirty="0" smtClean="0">
                <a:solidFill>
                  <a:srgbClr val="FF0000"/>
                </a:solidFill>
              </a:rPr>
              <a:t>apresenta</a:t>
            </a:r>
            <a:r>
              <a:rPr lang="pt-BR" sz="2900" dirty="0" smtClean="0"/>
              <a:t> um problema pode influenciar a escolha do decisor: doadores de órgãos por país</a:t>
            </a:r>
            <a:endParaRPr lang="pt-BR" sz="29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AC15-D979-4774-805C-1F00648AB890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  <p:pic>
        <p:nvPicPr>
          <p:cNvPr id="8194" name="Picture 2" descr="http://www.advisorperspectives.com/commentaries/images/od_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3" y="1584175"/>
            <a:ext cx="8948983" cy="53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71600" y="2060848"/>
            <a:ext cx="26642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Assinale com um X se você deseja ser doador de órgãos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788024" y="2522514"/>
            <a:ext cx="324036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Assinale com um X se você </a:t>
            </a:r>
            <a:r>
              <a:rPr lang="pt-BR" sz="3200" dirty="0" smtClean="0">
                <a:solidFill>
                  <a:srgbClr val="FF0000"/>
                </a:solidFill>
              </a:rPr>
              <a:t>não</a:t>
            </a:r>
            <a:r>
              <a:rPr lang="pt-BR" sz="2400" dirty="0" smtClean="0"/>
              <a:t> deseja ser doador de órgãos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860032" y="65253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Johnson e Goldstein (2004)</a:t>
            </a:r>
            <a:endParaRPr lang="pt-BR" dirty="0"/>
          </a:p>
        </p:txBody>
      </p:sp>
      <p:pic>
        <p:nvPicPr>
          <p:cNvPr id="10" name="Picture 2" descr="Eric John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04432" cy="14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an Goldstei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8017" y="0"/>
            <a:ext cx="1062495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vídeos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assistir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Acessar</a:t>
            </a:r>
            <a:r>
              <a:rPr lang="en-US" dirty="0" smtClean="0"/>
              <a:t> o site </a:t>
            </a:r>
            <a:r>
              <a:rPr lang="en-US" dirty="0" smtClean="0">
                <a:hlinkClick r:id="rId2"/>
              </a:rPr>
              <a:t>www.ted.com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Procurar</a:t>
            </a:r>
            <a:r>
              <a:rPr lang="en-US" dirty="0" smtClean="0"/>
              <a:t> Dan Gilbert</a:t>
            </a:r>
          </a:p>
          <a:p>
            <a:r>
              <a:rPr lang="en-US" dirty="0" err="1" smtClean="0"/>
              <a:t>Escolher</a:t>
            </a:r>
            <a:r>
              <a:rPr lang="en-US" dirty="0" smtClean="0"/>
              <a:t> </a:t>
            </a:r>
            <a:r>
              <a:rPr lang="en-US" dirty="0" err="1" smtClean="0"/>
              <a:t>subtittles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português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Procurar</a:t>
            </a:r>
            <a:r>
              <a:rPr lang="en-US" dirty="0" smtClean="0"/>
              <a:t> Dan </a:t>
            </a:r>
            <a:r>
              <a:rPr lang="en-US" dirty="0" err="1" smtClean="0"/>
              <a:t>Ariely</a:t>
            </a:r>
            <a:endParaRPr lang="en-US" dirty="0" smtClean="0"/>
          </a:p>
          <a:p>
            <a:r>
              <a:rPr lang="en-US" dirty="0" err="1"/>
              <a:t>Escolher</a:t>
            </a:r>
            <a:r>
              <a:rPr lang="en-US" dirty="0"/>
              <a:t> </a:t>
            </a:r>
            <a:r>
              <a:rPr lang="en-US" dirty="0" err="1"/>
              <a:t>subtittles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português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02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Software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hlinkClick r:id="rId2"/>
              </a:rPr>
              <a:t>www.makeitrational.com</a:t>
            </a:r>
            <a:endParaRPr lang="en-US" sz="4000" dirty="0" smtClean="0"/>
          </a:p>
          <a:p>
            <a:endParaRPr lang="en-US" sz="4000" dirty="0"/>
          </a:p>
          <a:p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5118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Software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hlinkClick r:id="rId2"/>
              </a:rPr>
              <a:t>www.makeitrational.com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err="1" smtClean="0"/>
              <a:t>Faça</a:t>
            </a:r>
            <a:r>
              <a:rPr lang="en-US" sz="4000" dirty="0" smtClean="0"/>
              <a:t> o </a:t>
            </a:r>
            <a:r>
              <a:rPr lang="en-US" sz="4000" dirty="0" err="1" smtClean="0"/>
              <a:t>cadastro</a:t>
            </a:r>
            <a:endParaRPr lang="en-US" sz="4000" dirty="0" smtClean="0"/>
          </a:p>
          <a:p>
            <a:r>
              <a:rPr lang="pt-BR" sz="4000" dirty="0"/>
              <a:t>Responda </a:t>
            </a:r>
            <a:r>
              <a:rPr lang="pt-BR" sz="4000" dirty="0" smtClean="0"/>
              <a:t>o </a:t>
            </a:r>
            <a:r>
              <a:rPr lang="pt-BR" sz="4000" dirty="0"/>
              <a:t>e-mail recebido </a:t>
            </a:r>
          </a:p>
          <a:p>
            <a:endParaRPr lang="en-US" sz="4000" dirty="0" smtClean="0"/>
          </a:p>
          <a:p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55218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949325"/>
            <a:ext cx="7643812" cy="5480050"/>
          </a:xfrm>
        </p:spPr>
        <p:txBody>
          <a:bodyPr/>
          <a:lstStyle/>
          <a:p>
            <a:pPr eaLnBrk="1" hangingPunct="1"/>
            <a:r>
              <a:rPr lang="pt-BR" sz="3600" dirty="0" smtClean="0"/>
              <a:t>Pesquisa Operacional: </a:t>
            </a:r>
          </a:p>
          <a:p>
            <a:pPr lvl="1" eaLnBrk="1" hangingPunct="1"/>
            <a:r>
              <a:rPr lang="pt-BR" sz="3200" dirty="0" smtClean="0"/>
              <a:t>método científico para a tomada de decisões </a:t>
            </a:r>
            <a:r>
              <a:rPr lang="pt-BR" sz="2000" dirty="0" smtClean="0"/>
              <a:t>(HILLIER; LIEBERMAN, 2006)</a:t>
            </a:r>
            <a:endParaRPr lang="pt-BR" sz="3200" dirty="0" smtClean="0"/>
          </a:p>
          <a:p>
            <a:pPr eaLnBrk="1" hangingPunct="1"/>
            <a:r>
              <a:rPr lang="pt-BR" sz="3600" dirty="0" smtClean="0"/>
              <a:t>Formulação: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  <a:endParaRPr lang="en-US"/>
          </a:p>
        </p:txBody>
      </p:sp>
      <p:grpSp>
        <p:nvGrpSpPr>
          <p:cNvPr id="58372" name="Group 8"/>
          <p:cNvGrpSpPr>
            <a:grpSpLocks/>
          </p:cNvGrpSpPr>
          <p:nvPr/>
        </p:nvGrpSpPr>
        <p:grpSpPr bwMode="auto">
          <a:xfrm>
            <a:off x="1143000" y="3484563"/>
            <a:ext cx="7786688" cy="2373312"/>
            <a:chOff x="1143000" y="3571875"/>
            <a:chExt cx="7429500" cy="1873250"/>
          </a:xfrm>
        </p:grpSpPr>
        <p:sp>
          <p:nvSpPr>
            <p:cNvPr id="242692" name="AutoShape 4"/>
            <p:cNvSpPr>
              <a:spLocks noChangeArrowheads="1"/>
            </p:cNvSpPr>
            <p:nvPr/>
          </p:nvSpPr>
          <p:spPr bwMode="auto">
            <a:xfrm>
              <a:off x="1143000" y="3571875"/>
              <a:ext cx="2879405" cy="18719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FFCC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2800" dirty="0">
                  <a:solidFill>
                    <a:schemeClr val="tx2"/>
                  </a:solidFill>
                </a:rPr>
                <a:t>Problema </a:t>
              </a:r>
            </a:p>
            <a:p>
              <a:pPr algn="ctr">
                <a:defRPr/>
              </a:pPr>
              <a:r>
                <a:rPr lang="pt-BR" sz="2800" dirty="0">
                  <a:solidFill>
                    <a:schemeClr val="tx2"/>
                  </a:solidFill>
                </a:rPr>
                <a:t>descrito</a:t>
              </a:r>
            </a:p>
            <a:p>
              <a:pPr algn="ctr">
                <a:defRPr/>
              </a:pPr>
              <a:r>
                <a:rPr lang="pt-BR" sz="2800" dirty="0">
                  <a:solidFill>
                    <a:schemeClr val="tx2"/>
                  </a:solidFill>
                </a:rPr>
                <a:t>com palavras</a:t>
              </a:r>
            </a:p>
          </p:txBody>
        </p:sp>
        <p:sp>
          <p:nvSpPr>
            <p:cNvPr id="242693" name="AutoShape 5"/>
            <p:cNvSpPr>
              <a:spLocks noChangeArrowheads="1"/>
            </p:cNvSpPr>
            <p:nvPr/>
          </p:nvSpPr>
          <p:spPr bwMode="auto">
            <a:xfrm>
              <a:off x="5362895" y="3644550"/>
              <a:ext cx="3209605" cy="18005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rgbClr val="FFFFCC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2800" dirty="0"/>
                <a:t>Problema de</a:t>
              </a:r>
            </a:p>
            <a:p>
              <a:pPr algn="ctr">
                <a:defRPr/>
              </a:pPr>
              <a:r>
                <a:rPr lang="pt-BR" sz="2800" dirty="0"/>
                <a:t>Programação</a:t>
              </a:r>
            </a:p>
            <a:p>
              <a:pPr algn="ctr">
                <a:defRPr/>
              </a:pPr>
              <a:r>
                <a:rPr lang="pt-BR" sz="2800" dirty="0"/>
                <a:t>Matemática</a:t>
              </a:r>
            </a:p>
          </p:txBody>
        </p:sp>
        <p:sp>
          <p:nvSpPr>
            <p:cNvPr id="58377" name="AutoShape 6"/>
            <p:cNvSpPr>
              <a:spLocks noChangeArrowheads="1"/>
            </p:cNvSpPr>
            <p:nvPr/>
          </p:nvSpPr>
          <p:spPr bwMode="auto">
            <a:xfrm>
              <a:off x="4144963" y="4027488"/>
              <a:ext cx="1069975" cy="841375"/>
            </a:xfrm>
            <a:prstGeom prst="rightArrow">
              <a:avLst>
                <a:gd name="adj1" fmla="val 50000"/>
                <a:gd name="adj2" fmla="val 317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FCBAA-5522-4EC1-8A4F-D7DEAF3CEF82}" type="slidenum">
              <a:rPr lang="pt-BR"/>
              <a:pPr>
                <a:defRPr/>
              </a:pPr>
              <a:t>56</a:t>
            </a:fld>
            <a:endParaRPr lang="pt-BR"/>
          </a:p>
        </p:txBody>
      </p:sp>
      <p:sp>
        <p:nvSpPr>
          <p:cNvPr id="58374" name="TextBox 8"/>
          <p:cNvSpPr txBox="1">
            <a:spLocks noChangeArrowheads="1"/>
          </p:cNvSpPr>
          <p:nvPr/>
        </p:nvSpPr>
        <p:spPr bwMode="auto">
          <a:xfrm>
            <a:off x="1571625" y="214313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/>
              <a:t>Modelagem</a:t>
            </a:r>
          </a:p>
        </p:txBody>
      </p:sp>
    </p:spTree>
    <p:extLst>
      <p:ext uri="{BB962C8B-B14F-4D97-AF65-F5344CB8AC3E}">
        <p14:creationId xmlns:p14="http://schemas.microsoft.com/office/powerpoint/2010/main" val="8409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0"/>
            <a:ext cx="5280025" cy="8572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Modelos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428625"/>
            <a:ext cx="7427912" cy="55387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pt-BR" dirty="0" smtClean="0"/>
              <a:t>Físicos:</a:t>
            </a:r>
          </a:p>
          <a:p>
            <a:pPr lvl="1" algn="r" eaLnBrk="1" hangingPunct="1">
              <a:lnSpc>
                <a:spcPct val="90000"/>
              </a:lnSpc>
            </a:pPr>
            <a:endParaRPr lang="pt-BR" dirty="0" smtClean="0"/>
          </a:p>
          <a:p>
            <a:pPr lvl="1" algn="r" eaLnBrk="1" hangingPunct="1">
              <a:lnSpc>
                <a:spcPct val="90000"/>
              </a:lnSpc>
            </a:pPr>
            <a:r>
              <a:rPr lang="pt-BR" dirty="0" smtClean="0"/>
              <a:t>Análogos:</a:t>
            </a:r>
          </a:p>
          <a:p>
            <a:pPr lvl="1" eaLnBrk="1" hangingPunct="1">
              <a:lnSpc>
                <a:spcPct val="90000"/>
              </a:lnSpc>
            </a:pPr>
            <a:endParaRPr lang="pt-BR" dirty="0" smtClean="0"/>
          </a:p>
          <a:p>
            <a:pPr lvl="1" eaLnBrk="1" hangingPunct="1">
              <a:lnSpc>
                <a:spcPct val="90000"/>
              </a:lnSpc>
            </a:pPr>
            <a:endParaRPr lang="pt-BR" dirty="0" smtClean="0"/>
          </a:p>
          <a:p>
            <a:pPr lvl="1" eaLnBrk="1" hangingPunct="1">
              <a:lnSpc>
                <a:spcPct val="90000"/>
              </a:lnSpc>
            </a:pPr>
            <a:endParaRPr lang="pt-BR" dirty="0" smtClean="0"/>
          </a:p>
          <a:p>
            <a:pPr lvl="1" eaLnBrk="1" hangingPunct="1">
              <a:lnSpc>
                <a:spcPct val="90000"/>
              </a:lnSpc>
            </a:pPr>
            <a:endParaRPr lang="pt-BR" dirty="0" smtClean="0"/>
          </a:p>
          <a:p>
            <a:pPr lvl="1" eaLnBrk="1" hangingPunct="1">
              <a:lnSpc>
                <a:spcPct val="90000"/>
              </a:lnSpc>
            </a:pPr>
            <a:endParaRPr lang="pt-BR" dirty="0" smtClean="0"/>
          </a:p>
          <a:p>
            <a:pPr lvl="1" eaLnBrk="1" hangingPunct="1">
              <a:lnSpc>
                <a:spcPct val="90000"/>
              </a:lnSpc>
            </a:pPr>
            <a:endParaRPr lang="pt-BR" dirty="0" smtClean="0"/>
          </a:p>
          <a:p>
            <a:pPr lvl="1" eaLnBrk="1" hangingPunct="1">
              <a:lnSpc>
                <a:spcPct val="90000"/>
              </a:lnSpc>
            </a:pPr>
            <a:endParaRPr lang="pt-BR" dirty="0" smtClean="0"/>
          </a:p>
          <a:p>
            <a:pPr lvl="1" eaLnBrk="1" hangingPunct="1">
              <a:lnSpc>
                <a:spcPct val="90000"/>
              </a:lnSpc>
            </a:pPr>
            <a:endParaRPr lang="pt-BR" dirty="0" smtClean="0"/>
          </a:p>
          <a:p>
            <a:pPr lvl="1" eaLnBrk="1" hangingPunct="1">
              <a:lnSpc>
                <a:spcPct val="90000"/>
              </a:lnSpc>
            </a:pPr>
            <a:endParaRPr lang="pt-BR" dirty="0" smtClean="0"/>
          </a:p>
          <a:p>
            <a:pPr lvl="1" eaLnBrk="1" hangingPunct="1">
              <a:lnSpc>
                <a:spcPct val="90000"/>
              </a:lnSpc>
            </a:pPr>
            <a:r>
              <a:rPr lang="pt-BR" dirty="0" smtClean="0"/>
              <a:t>Matemáticos ou simbólicos:  </a:t>
            </a:r>
            <a:r>
              <a:rPr lang="pt-BR" i="1" dirty="0" smtClean="0"/>
              <a:t>U = f ( X</a:t>
            </a:r>
            <a:r>
              <a:rPr lang="pt-BR" i="1" baseline="-25000" dirty="0" smtClean="0"/>
              <a:t>i</a:t>
            </a:r>
            <a:r>
              <a:rPr lang="pt-BR" i="1" dirty="0" smtClean="0"/>
              <a:t>, </a:t>
            </a:r>
            <a:r>
              <a:rPr lang="pt-BR" i="1" dirty="0" err="1" smtClean="0"/>
              <a:t>Y</a:t>
            </a:r>
            <a:r>
              <a:rPr lang="pt-BR" i="1" baseline="-25000" dirty="0" err="1" smtClean="0"/>
              <a:t>j</a:t>
            </a:r>
            <a:r>
              <a:rPr lang="pt-BR" i="1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pt-BR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75177-88F6-4B54-830D-1AF5E8AE6954}" type="slidenum">
              <a:rPr lang="pt-BR"/>
              <a:pPr>
                <a:defRPr/>
              </a:pPr>
              <a:t>57</a:t>
            </a:fld>
            <a:endParaRPr lang="pt-BR"/>
          </a:p>
        </p:txBody>
      </p:sp>
      <p:pic>
        <p:nvPicPr>
          <p:cNvPr id="59398" name="Picture 2" descr="C:\Users\marcio\Pictures\Microsoft Clip Organizer\j0280507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28688"/>
            <a:ext cx="26431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6" descr="http://www.transportes.gov.br/bit/mapas/mapclick/brs/rodfedSudes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1556792"/>
            <a:ext cx="490696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85875" y="5013176"/>
            <a:ext cx="6929437" cy="928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4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Tipos de Modelos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pt-BR" sz="4000" dirty="0" smtClean="0"/>
              <a:t>Quanto ao </a:t>
            </a:r>
            <a:r>
              <a:rPr lang="pt-BR" sz="4000" dirty="0" smtClean="0">
                <a:solidFill>
                  <a:srgbClr val="FF0000"/>
                </a:solidFill>
              </a:rPr>
              <a:t>nível de incerteza </a:t>
            </a:r>
            <a:r>
              <a:rPr lang="pt-BR" sz="4000" dirty="0" smtClean="0"/>
              <a:t>existente entre as relações das variáveis: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3600" b="1" dirty="0" smtClean="0">
                <a:solidFill>
                  <a:srgbClr val="FF0000"/>
                </a:solidFill>
              </a:rPr>
              <a:t>determinísticos</a:t>
            </a:r>
            <a:endParaRPr lang="pt-BR" sz="3600" dirty="0" smtClean="0"/>
          </a:p>
          <a:p>
            <a:pPr lvl="1" eaLnBrk="1" hangingPunct="1">
              <a:lnSpc>
                <a:spcPct val="130000"/>
              </a:lnSpc>
            </a:pPr>
            <a:r>
              <a:rPr lang="pt-BR" sz="3600" b="1" dirty="0" smtClean="0">
                <a:solidFill>
                  <a:srgbClr val="FF0000"/>
                </a:solidFill>
              </a:rPr>
              <a:t>estocásticos</a:t>
            </a:r>
            <a:endParaRPr lang="pt-BR" sz="3600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6DEF6-AC9A-4893-957B-FE6D2AAF6619}" type="slidenum">
              <a:rPr lang="pt-BR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2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spect="1" noChangeArrowheads="1"/>
          </p:cNvSpPr>
          <p:nvPr/>
        </p:nvSpPr>
        <p:spPr bwMode="auto">
          <a:xfrm>
            <a:off x="2017713" y="39688"/>
            <a:ext cx="3886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1443" name="Group 26"/>
          <p:cNvGrpSpPr>
            <a:grpSpLocks/>
          </p:cNvGrpSpPr>
          <p:nvPr/>
        </p:nvGrpSpPr>
        <p:grpSpPr bwMode="auto">
          <a:xfrm>
            <a:off x="1155700" y="703263"/>
            <a:ext cx="7416800" cy="5940425"/>
            <a:chOff x="971550" y="188913"/>
            <a:chExt cx="7416800" cy="5940425"/>
          </a:xfrm>
        </p:grpSpPr>
        <p:sp>
          <p:nvSpPr>
            <p:cNvPr id="349187" name="Rectangle 3"/>
            <p:cNvSpPr>
              <a:spLocks noChangeArrowheads="1"/>
            </p:cNvSpPr>
            <p:nvPr/>
          </p:nvSpPr>
          <p:spPr bwMode="auto">
            <a:xfrm>
              <a:off x="971550" y="188913"/>
              <a:ext cx="6769100" cy="40640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0066CC"/>
                </a:gs>
                <a:gs pos="100000">
                  <a:srgbClr val="000066"/>
                </a:gs>
              </a:gsLst>
              <a:lin ang="5400000" scaled="1"/>
            </a:gradFill>
            <a:ln w="127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BR" sz="2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Identifique a situação de decisão e entenda os objetivos </a:t>
              </a:r>
            </a:p>
          </p:txBody>
        </p:sp>
        <p:sp>
          <p:nvSpPr>
            <p:cNvPr id="349188" name="Rectangle 4"/>
            <p:cNvSpPr>
              <a:spLocks noChangeArrowheads="1"/>
            </p:cNvSpPr>
            <p:nvPr/>
          </p:nvSpPr>
          <p:spPr bwMode="auto">
            <a:xfrm>
              <a:off x="1835150" y="827088"/>
              <a:ext cx="5040313" cy="40640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0066CC"/>
                </a:gs>
                <a:gs pos="100000">
                  <a:srgbClr val="000066"/>
                </a:gs>
              </a:gsLst>
              <a:lin ang="5400000" scaled="1"/>
            </a:gradFill>
            <a:ln w="127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BR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Identifique as alternativas possíveis</a:t>
              </a:r>
            </a:p>
          </p:txBody>
        </p:sp>
        <p:sp>
          <p:nvSpPr>
            <p:cNvPr id="349189" name="Rectangle 5"/>
            <p:cNvSpPr>
              <a:spLocks noChangeArrowheads="1"/>
            </p:cNvSpPr>
            <p:nvPr/>
          </p:nvSpPr>
          <p:spPr bwMode="auto">
            <a:xfrm>
              <a:off x="1620838" y="1484313"/>
              <a:ext cx="5472112" cy="132080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0066CC"/>
                </a:gs>
                <a:gs pos="100000">
                  <a:srgbClr val="000066"/>
                </a:gs>
              </a:gsLst>
              <a:lin ang="5400000" scaled="1"/>
            </a:gradFill>
            <a:ln w="127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 eaLnBrk="0" hangingPunct="0">
                <a:defRPr/>
              </a:pPr>
              <a:r>
                <a:rPr lang="pt-BR" sz="2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Decomponha e modele o problema:</a:t>
              </a:r>
            </a:p>
            <a:p>
              <a:pPr marL="800100" lvl="1" indent="-342900" algn="ctr" eaLnBrk="0" hangingPunct="0">
                <a:buFontTx/>
                <a:buAutoNum type="arabicPeriod"/>
                <a:defRPr/>
              </a:pPr>
              <a:r>
                <a:rPr lang="pt-BR" sz="2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Modelo da estrutura do problema</a:t>
              </a:r>
            </a:p>
            <a:p>
              <a:pPr marL="800100" lvl="1" indent="-342900" algn="ctr" eaLnBrk="0" hangingPunct="0">
                <a:buFontTx/>
                <a:buAutoNum type="arabicPeriod"/>
                <a:defRPr/>
              </a:pPr>
              <a:r>
                <a:rPr lang="pt-BR" sz="2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Modelo da incerteza</a:t>
              </a:r>
            </a:p>
            <a:p>
              <a:pPr marL="800100" lvl="1" indent="-342900" algn="ctr" eaLnBrk="0" hangingPunct="0">
                <a:buFontTx/>
                <a:buAutoNum type="arabicPeriod"/>
                <a:defRPr/>
              </a:pPr>
              <a:r>
                <a:rPr lang="pt-BR" sz="2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Modelo das prioridades</a:t>
              </a:r>
            </a:p>
          </p:txBody>
        </p:sp>
        <p:sp>
          <p:nvSpPr>
            <p:cNvPr id="349190" name="Rectangle 6"/>
            <p:cNvSpPr>
              <a:spLocks noChangeArrowheads="1"/>
            </p:cNvSpPr>
            <p:nvPr/>
          </p:nvSpPr>
          <p:spPr bwMode="auto">
            <a:xfrm>
              <a:off x="2397125" y="2997200"/>
              <a:ext cx="3830638" cy="40640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0066CC"/>
                </a:gs>
                <a:gs pos="100000">
                  <a:srgbClr val="000066"/>
                </a:gs>
              </a:gsLst>
              <a:lin ang="5400000" scaled="1"/>
            </a:gradFill>
            <a:ln w="127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BR" sz="2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Escolha a melhor alternativa</a:t>
              </a:r>
            </a:p>
          </p:txBody>
        </p:sp>
        <p:sp>
          <p:nvSpPr>
            <p:cNvPr id="349191" name="Rectangle 7"/>
            <p:cNvSpPr>
              <a:spLocks noChangeArrowheads="1"/>
            </p:cNvSpPr>
            <p:nvPr/>
          </p:nvSpPr>
          <p:spPr bwMode="auto">
            <a:xfrm>
              <a:off x="2411413" y="3644900"/>
              <a:ext cx="3787775" cy="40640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0066CC"/>
                </a:gs>
                <a:gs pos="100000">
                  <a:srgbClr val="000066"/>
                </a:gs>
              </a:gsLst>
              <a:lin ang="5400000" scaled="1"/>
            </a:gradFill>
            <a:ln w="127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BR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Análise de sensibilidade</a:t>
              </a:r>
            </a:p>
          </p:txBody>
        </p:sp>
        <p:sp>
          <p:nvSpPr>
            <p:cNvPr id="349192" name="AutoShape 8"/>
            <p:cNvSpPr>
              <a:spLocks noChangeArrowheads="1"/>
            </p:cNvSpPr>
            <p:nvPr/>
          </p:nvSpPr>
          <p:spPr bwMode="auto">
            <a:xfrm>
              <a:off x="1835150" y="4292600"/>
              <a:ext cx="4968875" cy="1079500"/>
            </a:xfrm>
            <a:prstGeom prst="flowChartDecision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0066CC"/>
                </a:gs>
                <a:gs pos="100000">
                  <a:srgbClr val="000066"/>
                </a:gs>
              </a:gsLst>
              <a:lin ang="5400000" scaled="1"/>
            </a:gradFill>
            <a:ln w="127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pt-B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349193" name="Rectangle 9"/>
            <p:cNvSpPr>
              <a:spLocks noChangeArrowheads="1"/>
            </p:cNvSpPr>
            <p:nvPr/>
          </p:nvSpPr>
          <p:spPr bwMode="auto">
            <a:xfrm>
              <a:off x="1619250" y="5722938"/>
              <a:ext cx="5400675" cy="40640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0066CC"/>
                </a:gs>
                <a:gs pos="100000">
                  <a:srgbClr val="000066"/>
                </a:gs>
              </a:gsLst>
              <a:lin ang="5400000" scaled="1"/>
            </a:gradFill>
            <a:ln w="127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BR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Implementar a alternativa escolhida</a:t>
              </a:r>
            </a:p>
          </p:txBody>
        </p:sp>
        <p:sp>
          <p:nvSpPr>
            <p:cNvPr id="61453" name="Line 10"/>
            <p:cNvSpPr>
              <a:spLocks noChangeShapeType="1"/>
            </p:cNvSpPr>
            <p:nvPr/>
          </p:nvSpPr>
          <p:spPr bwMode="auto">
            <a:xfrm flipH="1">
              <a:off x="4352925" y="608013"/>
              <a:ext cx="317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1454" name="Line 11"/>
            <p:cNvSpPr>
              <a:spLocks noChangeShapeType="1"/>
            </p:cNvSpPr>
            <p:nvPr/>
          </p:nvSpPr>
          <p:spPr bwMode="auto">
            <a:xfrm>
              <a:off x="4356100" y="1255713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1455" name="Line 12"/>
            <p:cNvSpPr>
              <a:spLocks noChangeShapeType="1"/>
            </p:cNvSpPr>
            <p:nvPr/>
          </p:nvSpPr>
          <p:spPr bwMode="auto">
            <a:xfrm>
              <a:off x="4356100" y="2781300"/>
              <a:ext cx="0" cy="269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1456" name="Line 13"/>
            <p:cNvSpPr>
              <a:spLocks noChangeShapeType="1"/>
            </p:cNvSpPr>
            <p:nvPr/>
          </p:nvSpPr>
          <p:spPr bwMode="auto">
            <a:xfrm>
              <a:off x="4356100" y="3357563"/>
              <a:ext cx="0" cy="271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1457" name="Line 14"/>
            <p:cNvSpPr>
              <a:spLocks noChangeShapeType="1"/>
            </p:cNvSpPr>
            <p:nvPr/>
          </p:nvSpPr>
          <p:spPr bwMode="auto">
            <a:xfrm>
              <a:off x="4356100" y="4005263"/>
              <a:ext cx="0" cy="271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1458" name="Line 15"/>
            <p:cNvSpPr>
              <a:spLocks noChangeShapeType="1"/>
            </p:cNvSpPr>
            <p:nvPr/>
          </p:nvSpPr>
          <p:spPr bwMode="auto">
            <a:xfrm>
              <a:off x="4356100" y="5337175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1459" name="Line 16"/>
            <p:cNvSpPr>
              <a:spLocks noChangeShapeType="1"/>
            </p:cNvSpPr>
            <p:nvPr/>
          </p:nvSpPr>
          <p:spPr bwMode="auto">
            <a:xfrm flipV="1">
              <a:off x="8388350" y="404813"/>
              <a:ext cx="0" cy="4464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1460" name="Line 17"/>
            <p:cNvSpPr>
              <a:spLocks noChangeShapeType="1"/>
            </p:cNvSpPr>
            <p:nvPr/>
          </p:nvSpPr>
          <p:spPr bwMode="auto">
            <a:xfrm flipH="1">
              <a:off x="6877050" y="1052513"/>
              <a:ext cx="1511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1461" name="Line 18"/>
            <p:cNvSpPr>
              <a:spLocks noChangeShapeType="1"/>
            </p:cNvSpPr>
            <p:nvPr/>
          </p:nvSpPr>
          <p:spPr bwMode="auto">
            <a:xfrm flipH="1">
              <a:off x="7092950" y="2060575"/>
              <a:ext cx="1295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1462" name="Text Box 19"/>
            <p:cNvSpPr txBox="1">
              <a:spLocks noChangeArrowheads="1"/>
            </p:cNvSpPr>
            <p:nvPr/>
          </p:nvSpPr>
          <p:spPr bwMode="auto">
            <a:xfrm>
              <a:off x="6832600" y="4435475"/>
              <a:ext cx="9080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2000"/>
                <a:t>SIM</a:t>
              </a:r>
            </a:p>
          </p:txBody>
        </p:sp>
        <p:sp>
          <p:nvSpPr>
            <p:cNvPr id="61463" name="Text Box 20"/>
            <p:cNvSpPr txBox="1">
              <a:spLocks noChangeArrowheads="1"/>
            </p:cNvSpPr>
            <p:nvPr/>
          </p:nvSpPr>
          <p:spPr bwMode="auto">
            <a:xfrm>
              <a:off x="3568700" y="5300663"/>
              <a:ext cx="787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2000"/>
                <a:t>NÃO</a:t>
              </a:r>
            </a:p>
          </p:txBody>
        </p:sp>
        <p:sp>
          <p:nvSpPr>
            <p:cNvPr id="349205" name="Text Box 21"/>
            <p:cNvSpPr txBox="1">
              <a:spLocks noChangeArrowheads="1"/>
            </p:cNvSpPr>
            <p:nvPr/>
          </p:nvSpPr>
          <p:spPr bwMode="auto">
            <a:xfrm>
              <a:off x="3101975" y="4467225"/>
              <a:ext cx="255746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Há necessidade de </a:t>
              </a:r>
            </a:p>
            <a:p>
              <a:pPr algn="ctr">
                <a:defRPr/>
              </a:pPr>
              <a:r>
                <a:rPr lang="pt-BR" sz="2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mais estudos?</a:t>
              </a:r>
            </a:p>
          </p:txBody>
        </p:sp>
        <p:sp>
          <p:nvSpPr>
            <p:cNvPr id="61465" name="Line 22"/>
            <p:cNvSpPr>
              <a:spLocks noChangeShapeType="1"/>
            </p:cNvSpPr>
            <p:nvPr/>
          </p:nvSpPr>
          <p:spPr bwMode="auto">
            <a:xfrm flipH="1">
              <a:off x="6804025" y="4868863"/>
              <a:ext cx="1584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6" name="Line 23"/>
            <p:cNvSpPr>
              <a:spLocks noChangeShapeType="1"/>
            </p:cNvSpPr>
            <p:nvPr/>
          </p:nvSpPr>
          <p:spPr bwMode="auto">
            <a:xfrm flipH="1">
              <a:off x="7740650" y="404813"/>
              <a:ext cx="647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853DE-8FEE-4A73-B5AD-9643C8217FFD}" type="slidenum">
              <a:rPr lang="pt-BR"/>
              <a:pPr>
                <a:defRPr/>
              </a:pPr>
              <a:t>59</a:t>
            </a:fld>
            <a:endParaRPr lang="pt-BR"/>
          </a:p>
        </p:txBody>
      </p:sp>
      <p:sp>
        <p:nvSpPr>
          <p:cNvPr id="61445" name="Text Box 24"/>
          <p:cNvSpPr txBox="1">
            <a:spLocks noChangeArrowheads="1"/>
          </p:cNvSpPr>
          <p:nvPr/>
        </p:nvSpPr>
        <p:spPr bwMode="auto">
          <a:xfrm>
            <a:off x="467544" y="0"/>
            <a:ext cx="9390831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dirty="0"/>
              <a:t>Etapas da Modelagem Matemática </a:t>
            </a:r>
            <a:r>
              <a:rPr lang="pt-BR" dirty="0"/>
              <a:t>(CLEMEN; </a:t>
            </a:r>
            <a:r>
              <a:rPr lang="pt-BR" dirty="0" smtClean="0"/>
              <a:t>REILLY, 2001)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0026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71625" y="214313"/>
            <a:ext cx="592931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Uma Classificação para Sistemas de Informação</a:t>
            </a:r>
            <a:endParaRPr lang="pt-BR" sz="2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000125" y="2089150"/>
            <a:ext cx="8143875" cy="4340225"/>
          </a:xfrm>
        </p:spPr>
        <p:txBody>
          <a:bodyPr/>
          <a:lstStyle/>
          <a:p>
            <a:pPr eaLnBrk="1" hangingPunct="1"/>
            <a:r>
              <a:rPr lang="pt-BR" dirty="0" smtClean="0"/>
              <a:t>Sistemas de Informação Transacionais (SIT)</a:t>
            </a:r>
          </a:p>
          <a:p>
            <a:pPr eaLnBrk="1" hangingPunct="1"/>
            <a:r>
              <a:rPr lang="pt-BR" dirty="0" smtClean="0"/>
              <a:t>Sistemas de Informação Gerenciais (SIG)</a:t>
            </a:r>
          </a:p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Sistemas de Apoio à Decisão (SAD)</a:t>
            </a:r>
          </a:p>
          <a:p>
            <a:pPr eaLnBrk="1" hangingPunct="1"/>
            <a:r>
              <a:rPr lang="pt-BR" dirty="0" smtClean="0"/>
              <a:t>Sistemas de Informação para Executivos (SIE)</a:t>
            </a:r>
          </a:p>
          <a:p>
            <a:pPr eaLnBrk="1" hangingPunct="1"/>
            <a:r>
              <a:rPr lang="pt-BR" dirty="0" smtClean="0"/>
              <a:t>Sistemas Especialistas (SE)</a:t>
            </a:r>
          </a:p>
          <a:p>
            <a:pPr eaLnBrk="1" hangingPunct="1"/>
            <a:r>
              <a:rPr lang="pt-BR" dirty="0" smtClean="0"/>
              <a:t>Sistemas de Informações Geográficas (GIS)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643313" y="1357313"/>
            <a:ext cx="307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dirty="0"/>
              <a:t>(</a:t>
            </a:r>
            <a:r>
              <a:rPr lang="pt-BR" dirty="0" smtClean="0"/>
              <a:t>LAUDON; </a:t>
            </a:r>
            <a:r>
              <a:rPr lang="pt-BR" dirty="0"/>
              <a:t>LAUDON, 2007)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8D33F-5AA1-42B9-B05C-DAA83E06F274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pic>
        <p:nvPicPr>
          <p:cNvPr id="29703" name="Picture 10" descr="author photo">
            <a:hlinkClick r:id="rId2" tooltip="Read more about this autho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0"/>
            <a:ext cx="11890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author photo">
            <a:hlinkClick r:id="rId2" tooltip="Read more about this autho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1285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Modelo Racional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4000" dirty="0" smtClean="0"/>
              <a:t>O campo da tomada de decisão pode ser dividido em 2 partes:</a:t>
            </a:r>
          </a:p>
          <a:p>
            <a:pPr lvl="1" eaLnBrk="1" hangingPunct="1"/>
            <a:r>
              <a:rPr lang="pt-BR" sz="3600" dirty="0" smtClean="0">
                <a:solidFill>
                  <a:srgbClr val="FF0000"/>
                </a:solidFill>
              </a:rPr>
              <a:t>Descritivo</a:t>
            </a:r>
            <a:r>
              <a:rPr lang="pt-BR" sz="3600" dirty="0" smtClean="0"/>
              <a:t>: percepções</a:t>
            </a:r>
          </a:p>
          <a:p>
            <a:pPr lvl="2" eaLnBrk="1" hangingPunct="1"/>
            <a:r>
              <a:rPr lang="pt-BR" sz="3200" dirty="0" smtClean="0"/>
              <a:t>Mais rápido, menor custo</a:t>
            </a:r>
            <a:endParaRPr lang="pt-BR" dirty="0" smtClean="0"/>
          </a:p>
          <a:p>
            <a:pPr lvl="1" eaLnBrk="1" hangingPunct="1"/>
            <a:r>
              <a:rPr lang="pt-BR" sz="3600" dirty="0" smtClean="0">
                <a:solidFill>
                  <a:srgbClr val="FF0000"/>
                </a:solidFill>
              </a:rPr>
              <a:t>Prescritivo</a:t>
            </a:r>
            <a:r>
              <a:rPr lang="pt-BR" sz="3600" dirty="0" smtClean="0"/>
              <a:t>: cálculos, fórmulas</a:t>
            </a:r>
          </a:p>
          <a:p>
            <a:pPr lvl="2" eaLnBrk="1" hangingPunct="1"/>
            <a:r>
              <a:rPr lang="pt-BR" sz="3200" dirty="0" smtClean="0"/>
              <a:t>Mais demorado, maior custo</a:t>
            </a:r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8E1D6-1D7B-4328-AA28-0D36B716B07E}" type="slidenum">
              <a:rPr lang="pt-BR"/>
              <a:pPr>
                <a:defRPr/>
              </a:pPr>
              <a:t>60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</p:spTree>
    <p:extLst>
      <p:ext uri="{BB962C8B-B14F-4D97-AF65-F5344CB8AC3E}">
        <p14:creationId xmlns:p14="http://schemas.microsoft.com/office/powerpoint/2010/main" val="37941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Prof. Dr. Marcio Mattos B. de Oliveira</a:t>
            </a: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328" y="274638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Modelos Descritivos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428750"/>
            <a:ext cx="7785100" cy="48006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5W2H (QUINTILIANUS, 30-100d.C.)</a:t>
            </a:r>
          </a:p>
          <a:p>
            <a:pPr eaLnBrk="1" hangingPunct="1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Princípio de Pareto (1935) ou 80-20</a:t>
            </a:r>
          </a:p>
          <a:p>
            <a:pPr eaLnBrk="1" hangingPunct="1">
              <a:defRPr/>
            </a:pPr>
            <a:r>
              <a:rPr lang="pt-BR" i="1" dirty="0">
                <a:latin typeface="Arial" pitchFamily="34" charset="0"/>
                <a:cs typeface="Arial" pitchFamily="34" charset="0"/>
              </a:rPr>
              <a:t>Brainstorming</a:t>
            </a:r>
            <a:r>
              <a:rPr lang="pt-BR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(OSBORN, 1948)</a:t>
            </a:r>
            <a:endParaRPr lang="pt-BR" i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Diagrama de Influência (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FORRESTER, </a:t>
            </a:r>
            <a:r>
              <a:rPr lang="pt-BR" dirty="0">
                <a:latin typeface="Arial" pitchFamily="34" charset="0"/>
                <a:cs typeface="Arial" pitchFamily="34" charset="0"/>
              </a:rPr>
              <a:t>1980; HOWARD; MATHESON, 1984)</a:t>
            </a:r>
          </a:p>
          <a:p>
            <a:pPr eaLnBrk="1" hangingPunct="1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Diagrama de Ishikawa (1990)</a:t>
            </a:r>
          </a:p>
          <a:p>
            <a:pPr eaLnBrk="1" hangingPunct="1">
              <a:defRPr/>
            </a:pPr>
            <a:r>
              <a:rPr lang="pt-BR" i="1" dirty="0">
                <a:latin typeface="Arial" pitchFamily="34" charset="0"/>
                <a:cs typeface="Arial" pitchFamily="34" charset="0"/>
              </a:rPr>
              <a:t>Brainwriting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(ROOZENBURG;  EEKELS, 1998)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3938" y="6215063"/>
            <a:ext cx="471487" cy="506412"/>
          </a:xfrm>
        </p:spPr>
        <p:txBody>
          <a:bodyPr/>
          <a:lstStyle/>
          <a:p>
            <a:pPr>
              <a:defRPr/>
            </a:pPr>
            <a:fld id="{C6CDA69B-65B6-4DCF-8ECB-9A0942740000}" type="slidenum">
              <a:rPr lang="pt-BR"/>
              <a:pPr>
                <a:defRPr/>
              </a:pPr>
              <a:t>61</a:t>
            </a:fld>
            <a:endParaRPr lang="pt-BR" dirty="0"/>
          </a:p>
        </p:txBody>
      </p:sp>
      <p:pic>
        <p:nvPicPr>
          <p:cNvPr id="63494" name="Picture 9" descr="Kaoru Ishika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38"/>
            <a:ext cx="1071563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50" descr="Vilfredo Pare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56792"/>
            <a:ext cx="928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7" descr="Alex F. Osbor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7" descr="http://tbn3.google.com/images?q=tbn:NCPrV0R-cMHqyM:https://www.art-prints-on-demand.com/kunst/roman/bust_marcus_fabius_quintilian_hi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44624"/>
            <a:ext cx="1022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7" descr="http://upload.wikimedia.org/wikipedia/en/6/68/Jay_Forrester.jpg">
            <a:hlinkClick r:id="rId7" tooltip="Jay Forrester.jpg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813"/>
            <a:ext cx="102393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9" descr="http://tbn3.google.com/images?q=tbn:KRJLjo5lEJH9aM:http://www.stanford.edu/dept/MSandE/people/faculty/howard/rhoward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425"/>
            <a:ext cx="1000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11" descr="http://tbn0.google.com/images?q=tbn:PNXMu9AFcR5QdM:http://www.stanford.edu/dept/MSandE/people/teaching/matheson/JimMatheson.v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5475"/>
            <a:ext cx="966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7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3E00C-07EC-42C8-94EF-08459ABF3B6C}" type="slidenum">
              <a:rPr lang="pt-BR"/>
              <a:pPr>
                <a:defRPr/>
              </a:pPr>
              <a:t>62</a:t>
            </a:fld>
            <a:endParaRPr lang="pt-BR"/>
          </a:p>
        </p:txBody>
      </p:sp>
      <p:sp>
        <p:nvSpPr>
          <p:cNvPr id="64515" name="Rectangle 13"/>
          <p:cNvSpPr>
            <a:spLocks noChangeArrowheads="1"/>
          </p:cNvSpPr>
          <p:nvPr/>
        </p:nvSpPr>
        <p:spPr bwMode="auto">
          <a:xfrm>
            <a:off x="0" y="0"/>
            <a:ext cx="9072563" cy="785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2600">
                <a:solidFill>
                  <a:schemeClr val="tx2"/>
                </a:solidFill>
              </a:rPr>
              <a:t>Exemplo Modelo Descritivo: </a:t>
            </a:r>
          </a:p>
          <a:p>
            <a:pPr algn="ctr"/>
            <a:r>
              <a:rPr lang="pt-BR" sz="2600">
                <a:solidFill>
                  <a:schemeClr val="tx2"/>
                </a:solidFill>
              </a:rPr>
              <a:t>Diagrama de Ishikawa  6 (4) M´s</a:t>
            </a:r>
          </a:p>
        </p:txBody>
      </p:sp>
      <p:pic>
        <p:nvPicPr>
          <p:cNvPr id="64516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214438"/>
            <a:ext cx="883602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929438" y="5103813"/>
            <a:ext cx="2214562" cy="1754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Outros</a:t>
            </a:r>
            <a:r>
              <a:rPr lang="en-US" b="1" dirty="0"/>
              <a:t> M’s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Man Power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Mind Power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Maintenance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Money Power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Management </a:t>
            </a:r>
            <a:endParaRPr lang="pt-BR" dirty="0"/>
          </a:p>
        </p:txBody>
      </p:sp>
      <p:pic>
        <p:nvPicPr>
          <p:cNvPr id="64518" name="Picture 9" descr="Kaoru Ishika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0"/>
            <a:ext cx="1071562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598090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Participação</a:t>
            </a:r>
            <a:r>
              <a:rPr lang="en-US" sz="2800" dirty="0" smtClean="0">
                <a:solidFill>
                  <a:srgbClr val="FF0000"/>
                </a:solidFill>
              </a:rPr>
              <a:t> do </a:t>
            </a:r>
            <a:r>
              <a:rPr lang="en-US" sz="2800" dirty="0" err="1" smtClean="0">
                <a:solidFill>
                  <a:srgbClr val="FF0000"/>
                </a:solidFill>
              </a:rPr>
              <a:t>Operador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89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525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Modelos Prescritivos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Método de Análise Hierárquica (AHP) </a:t>
            </a:r>
            <a:r>
              <a:rPr lang="pt-BR" sz="2400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pt-BR" sz="2400" dirty="0" smtClean="0"/>
              <a:t>SAATY, 1977; 1980)</a:t>
            </a: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Árvore de decisão sequencial </a:t>
            </a:r>
            <a:r>
              <a:rPr lang="pt-BR" sz="2400" dirty="0" smtClean="0"/>
              <a:t>(RAIFFA, 1968; HOLLOWAY, 1979; BEHN;  VAUPEL’S, 1982)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Análise de sensibilidade</a:t>
            </a:r>
          </a:p>
          <a:p>
            <a:pPr eaLnBrk="1" hangingPunct="1">
              <a:defRPr/>
            </a:pPr>
            <a:r>
              <a:rPr lang="pt-BR" dirty="0" smtClean="0"/>
              <a:t>Modelagem Matemática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t-B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215063"/>
            <a:ext cx="542925" cy="506412"/>
          </a:xfrm>
        </p:spPr>
        <p:txBody>
          <a:bodyPr/>
          <a:lstStyle/>
          <a:p>
            <a:pPr>
              <a:defRPr/>
            </a:pPr>
            <a:fld id="{56B1E4C7-C50E-4E8A-85DB-9B4A4119C9A7}" type="slidenum">
              <a:rPr lang="pt-BR"/>
              <a:pPr>
                <a:defRPr/>
              </a:pPr>
              <a:t>63</a:t>
            </a:fld>
            <a:endParaRPr lang="pt-B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Prof. Dr. Marcio Mattos B. de Oliveira</a:t>
            </a:r>
          </a:p>
        </p:txBody>
      </p:sp>
      <p:pic>
        <p:nvPicPr>
          <p:cNvPr id="65542" name="Picture 9" descr="http://upload.wikimedia.org/wikipedia/commons/thumb/6/63/ThomasLSaaty2008.jpg/175px-ThomasLSaaty2008.jpg">
            <a:hlinkClick r:id="rId2" tooltip="Thomas L. Saaty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4624"/>
            <a:ext cx="101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6" descr="http://tbn1.google.com/images?q=tbn:pp3dbjinYmQgMM:http://www.harvardsquarelibrary.org/HarvardPressBooks/images/images-politics-law/raiff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313"/>
            <a:ext cx="100012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Robert Beh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00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10" descr="James W. Vaupe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4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0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69C64-C9F6-4374-8553-73DA357C70C2}" type="slidenum">
              <a:rPr lang="pt-BR"/>
              <a:pPr>
                <a:defRPr/>
              </a:pPr>
              <a:t>64</a:t>
            </a:fld>
            <a:endParaRPr lang="pt-BR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1775" y="-71438"/>
            <a:ext cx="7499350" cy="11430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dirty="0" smtClean="0"/>
              <a:t>Exemplo Modelo Prescritivo:</a:t>
            </a:r>
            <a:br>
              <a:rPr lang="pt-BR" sz="3600" dirty="0" smtClean="0"/>
            </a:br>
            <a:r>
              <a:rPr lang="pt-BR" sz="3600" dirty="0" smtClean="0"/>
              <a:t>AHP - Estrutura Hierárquica com a Solução</a:t>
            </a:r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988" y="930275"/>
            <a:ext cx="9170988" cy="5641975"/>
          </a:xfrm>
          <a:noFill/>
        </p:spPr>
      </p:pic>
      <p:pic>
        <p:nvPicPr>
          <p:cNvPr id="66565" name="Picture 9" descr="http://upload.wikimedia.org/wikipedia/commons/thumb/6/63/ThomasLSaaty2008.jpg/175px-ThomasLSaaty2008.jpg">
            <a:hlinkClick r:id="rId3" tooltip="Thomas L. Saaty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12239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0037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Usando AHP</a:t>
            </a:r>
          </a:p>
        </p:txBody>
      </p:sp>
      <p:sp>
        <p:nvSpPr>
          <p:cNvPr id="90115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827213"/>
            <a:ext cx="7769225" cy="4114800"/>
          </a:xfrm>
        </p:spPr>
        <p:txBody>
          <a:bodyPr/>
          <a:lstStyle/>
          <a:p>
            <a:r>
              <a:rPr lang="pt-BR" dirty="0" smtClean="0"/>
              <a:t>Acesse o site:</a:t>
            </a:r>
          </a:p>
          <a:p>
            <a:r>
              <a:rPr lang="pt-BR" dirty="0" smtClean="0">
                <a:hlinkClick r:id="rId2"/>
              </a:rPr>
              <a:t>http://www.makeitrational.com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Resolva o exercício a seguir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228DD-5737-455B-ADD3-7CFB379BE035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7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fld id="{521F9129-9D67-4466-99A9-C30D4029147B}" type="slidenum">
              <a:rPr lang="pt-BR" smtClean="0">
                <a:latin typeface="Arial" charset="0"/>
              </a:rPr>
              <a:pPr algn="ctr" eaLnBrk="1" hangingPunct="1"/>
              <a:t>66</a:t>
            </a:fld>
            <a:endParaRPr lang="pt-BR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612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mtClean="0"/>
              <a:t>Definição do Problema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343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800" dirty="0" smtClean="0">
                <a:latin typeface="+mj-lt"/>
              </a:rPr>
              <a:t>Um Engenheiro Civil recebeu duas ofertas de emprego (</a:t>
            </a:r>
            <a:r>
              <a:rPr lang="pt-BR" sz="2800" u="sng" dirty="0" smtClean="0">
                <a:latin typeface="+mj-lt"/>
              </a:rPr>
              <a:t>Emprego 1 e 2</a:t>
            </a:r>
            <a:r>
              <a:rPr lang="pt-BR" sz="2800" dirty="0" smtClean="0">
                <a:latin typeface="+mj-lt"/>
              </a:rPr>
              <a:t>). Ele reside atualmente na cidade de Campinas, mas está disposto a mudar de cidade, caso as vantagens oferecidas por outros fatores sejam melhores. Para realizar a escolha do melhor emprego, ele considerou os seguintes fatores ou </a:t>
            </a:r>
            <a:r>
              <a:rPr lang="pt-BR" sz="2800" u="sng" dirty="0" smtClean="0">
                <a:latin typeface="+mj-lt"/>
              </a:rPr>
              <a:t>critérios</a:t>
            </a:r>
            <a:r>
              <a:rPr lang="pt-BR" sz="2800" dirty="0" smtClean="0">
                <a:latin typeface="+mj-lt"/>
              </a:rPr>
              <a:t>: </a:t>
            </a:r>
            <a:r>
              <a:rPr lang="pt-BR" sz="2800" u="sng" dirty="0" smtClean="0">
                <a:latin typeface="+mj-lt"/>
              </a:rPr>
              <a:t>salário, oportunidade de progresso profissional, localização e custo de vida no local de trabalho</a:t>
            </a:r>
            <a:r>
              <a:rPr lang="pt-BR" sz="2800" dirty="0" smtClean="0">
                <a:latin typeface="+mj-lt"/>
              </a:rPr>
              <a:t>. Em seguida, foram recolhidos alguns dados complementares, para auxiliar na avaliação na tomada de decisão:</a:t>
            </a:r>
          </a:p>
        </p:txBody>
      </p:sp>
    </p:spTree>
    <p:extLst>
      <p:ext uri="{BB962C8B-B14F-4D97-AF65-F5344CB8AC3E}">
        <p14:creationId xmlns:p14="http://schemas.microsoft.com/office/powerpoint/2010/main" val="16221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fld id="{5AA8426E-01DE-4EC7-9BA0-81E21F1D505B}" type="slidenum">
              <a:rPr lang="pt-BR" smtClean="0">
                <a:latin typeface="Arial" charset="0"/>
              </a:rPr>
              <a:pPr algn="ctr" eaLnBrk="1" hangingPunct="1"/>
              <a:t>67</a:t>
            </a:fld>
            <a:endParaRPr lang="pt-BR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Dados do Problema</a:t>
            </a:r>
          </a:p>
        </p:txBody>
      </p:sp>
      <p:graphicFrame>
        <p:nvGraphicFramePr>
          <p:cNvPr id="420969" name="Group 105"/>
          <p:cNvGraphicFramePr>
            <a:graphicFrameLocks noGrp="1"/>
          </p:cNvGraphicFramePr>
          <p:nvPr>
            <p:ph idx="1"/>
          </p:nvPr>
        </p:nvGraphicFramePr>
        <p:xfrm>
          <a:off x="762000" y="1639888"/>
          <a:ext cx="8229600" cy="4608537"/>
        </p:xfrm>
        <a:graphic>
          <a:graphicData uri="http://schemas.openxmlformats.org/drawingml/2006/table">
            <a:tbl>
              <a:tblPr/>
              <a:tblGrid>
                <a:gridCol w="3968750"/>
                <a:gridCol w="2236788"/>
                <a:gridCol w="2024062"/>
              </a:tblGrid>
              <a:tr h="9048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Critérios</a:t>
                      </a:r>
                      <a:endParaRPr kumimoji="0" 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Emprego 1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Emprego 2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C1 - Salário Anual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$ 14.000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$ 21.000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0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C2 - Oportunidade profissional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Alta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Baixa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C3 - Localização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São Paulo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Campinas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0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C4 - Custo de Vida (e 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suas vantagens)</a:t>
                      </a:r>
                      <a:endParaRPr kumimoji="0" 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Alto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Médio</a:t>
                      </a:r>
                      <a:endParaRPr kumimoji="0" 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 rot="14601430">
            <a:off x="6773823" y="2331173"/>
            <a:ext cx="2088232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6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97" y="-243408"/>
            <a:ext cx="9250197" cy="693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 explicativo em elipse 3"/>
          <p:cNvSpPr/>
          <p:nvPr/>
        </p:nvSpPr>
        <p:spPr>
          <a:xfrm>
            <a:off x="2339752" y="4221088"/>
            <a:ext cx="3240360" cy="1800200"/>
          </a:xfrm>
          <a:prstGeom prst="wedgeEllipseCallout">
            <a:avLst>
              <a:gd name="adj1" fmla="val 47402"/>
              <a:gd name="adj2" fmla="val -7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Clique </a:t>
            </a:r>
            <a:r>
              <a:rPr lang="en-US" sz="2800" dirty="0" err="1" smtClean="0"/>
              <a:t>aqui</a:t>
            </a:r>
            <a:r>
              <a:rPr lang="en-US" sz="2800" dirty="0" smtClean="0"/>
              <a:t> para </a:t>
            </a:r>
            <a:r>
              <a:rPr lang="en-US" sz="2800" dirty="0" err="1" smtClean="0"/>
              <a:t>abrir</a:t>
            </a:r>
            <a:r>
              <a:rPr lang="en-US" sz="2800" dirty="0" smtClean="0"/>
              <a:t> </a:t>
            </a:r>
            <a:r>
              <a:rPr lang="en-US" sz="2800" dirty="0" err="1" smtClean="0"/>
              <a:t>projeto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branco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862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D9EFE-7E61-49F7-A5D0-3185B79A70C8}" type="slidenum">
              <a:rPr lang="pt-BR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2">
                    <a:satMod val="130000"/>
                  </a:schemeClr>
                </a:solidFill>
              </a:rPr>
              <a:t>SISTEMAS DE INFORMAÇÕES</a:t>
            </a:r>
          </a:p>
        </p:txBody>
      </p:sp>
      <p:grpSp>
        <p:nvGrpSpPr>
          <p:cNvPr id="30725" name="Group 3"/>
          <p:cNvGrpSpPr>
            <a:grpSpLocks/>
          </p:cNvGrpSpPr>
          <p:nvPr/>
        </p:nvGrpSpPr>
        <p:grpSpPr bwMode="auto">
          <a:xfrm>
            <a:off x="357188" y="1500188"/>
            <a:ext cx="8429625" cy="4270375"/>
            <a:chOff x="657" y="1480"/>
            <a:chExt cx="3992" cy="2022"/>
          </a:xfrm>
        </p:grpSpPr>
        <p:sp>
          <p:nvSpPr>
            <p:cNvPr id="30728" name="Oval 4"/>
            <p:cNvSpPr>
              <a:spLocks noChangeArrowheads="1"/>
            </p:cNvSpPr>
            <p:nvPr/>
          </p:nvSpPr>
          <p:spPr bwMode="auto">
            <a:xfrm>
              <a:off x="657" y="1706"/>
              <a:ext cx="1134" cy="635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SIT – </a:t>
              </a:r>
              <a:r>
                <a:rPr lang="pt-BR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Marketing</a:t>
              </a:r>
            </a:p>
            <a:p>
              <a:pPr algn="ctr"/>
              <a:r>
                <a:rPr lang="pt-BR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e Vendas</a:t>
              </a:r>
            </a:p>
          </p:txBody>
        </p:sp>
        <p:sp>
          <p:nvSpPr>
            <p:cNvPr id="30729" name="Oval 5"/>
            <p:cNvSpPr>
              <a:spLocks noChangeArrowheads="1"/>
            </p:cNvSpPr>
            <p:nvPr/>
          </p:nvSpPr>
          <p:spPr bwMode="auto">
            <a:xfrm>
              <a:off x="3414" y="2799"/>
              <a:ext cx="1134" cy="635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SIT’s específicos</a:t>
              </a:r>
              <a:endParaRPr lang="pt-BR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0" name="Oval 6"/>
            <p:cNvSpPr>
              <a:spLocks noChangeArrowheads="1"/>
            </p:cNvSpPr>
            <p:nvPr/>
          </p:nvSpPr>
          <p:spPr bwMode="auto">
            <a:xfrm>
              <a:off x="3515" y="1752"/>
              <a:ext cx="1134" cy="635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SIT – </a:t>
              </a:r>
              <a:r>
                <a:rPr lang="pt-BR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Operações </a:t>
              </a:r>
            </a:p>
            <a:p>
              <a:pPr algn="ctr"/>
              <a:r>
                <a:rPr lang="pt-BR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e Logística</a:t>
              </a:r>
            </a:p>
          </p:txBody>
        </p:sp>
        <p:sp>
          <p:nvSpPr>
            <p:cNvPr id="30731" name="Oval 7"/>
            <p:cNvSpPr>
              <a:spLocks noChangeArrowheads="1"/>
            </p:cNvSpPr>
            <p:nvPr/>
          </p:nvSpPr>
          <p:spPr bwMode="auto">
            <a:xfrm>
              <a:off x="758" y="2867"/>
              <a:ext cx="1134" cy="635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SIT -  F</a:t>
              </a:r>
              <a:r>
                <a:rPr lang="pt-BR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inanças</a:t>
              </a:r>
            </a:p>
            <a:p>
              <a:pPr algn="ctr"/>
              <a:r>
                <a:rPr lang="pt-BR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e Contabilidade</a:t>
              </a:r>
            </a:p>
          </p:txBody>
        </p:sp>
        <p:sp>
          <p:nvSpPr>
            <p:cNvPr id="30732" name="Oval 8"/>
            <p:cNvSpPr>
              <a:spLocks noChangeArrowheads="1"/>
            </p:cNvSpPr>
            <p:nvPr/>
          </p:nvSpPr>
          <p:spPr bwMode="auto">
            <a:xfrm>
              <a:off x="2064" y="1480"/>
              <a:ext cx="1134" cy="635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SIT – </a:t>
              </a:r>
              <a:r>
                <a:rPr lang="pt-BR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Recursos</a:t>
              </a:r>
            </a:p>
            <a:p>
              <a:pPr algn="ctr"/>
              <a:r>
                <a:rPr lang="pt-BR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Humanos</a:t>
              </a:r>
            </a:p>
          </p:txBody>
        </p:sp>
        <p:sp>
          <p:nvSpPr>
            <p:cNvPr id="30733" name="AutoShape 9"/>
            <p:cNvSpPr>
              <a:spLocks noChangeArrowheads="1"/>
            </p:cNvSpPr>
            <p:nvPr/>
          </p:nvSpPr>
          <p:spPr bwMode="auto">
            <a:xfrm>
              <a:off x="2064" y="2341"/>
              <a:ext cx="1134" cy="6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SIG</a:t>
              </a:r>
            </a:p>
          </p:txBody>
        </p:sp>
        <p:sp>
          <p:nvSpPr>
            <p:cNvPr id="30734" name="Line 10"/>
            <p:cNvSpPr>
              <a:spLocks noChangeShapeType="1"/>
            </p:cNvSpPr>
            <p:nvPr/>
          </p:nvSpPr>
          <p:spPr bwMode="auto">
            <a:xfrm>
              <a:off x="1746" y="2160"/>
              <a:ext cx="363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35" name="Line 11"/>
            <p:cNvSpPr>
              <a:spLocks noChangeShapeType="1"/>
            </p:cNvSpPr>
            <p:nvPr/>
          </p:nvSpPr>
          <p:spPr bwMode="auto">
            <a:xfrm>
              <a:off x="2608" y="2115"/>
              <a:ext cx="0" cy="2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36" name="Line 12"/>
            <p:cNvSpPr>
              <a:spLocks noChangeShapeType="1"/>
            </p:cNvSpPr>
            <p:nvPr/>
          </p:nvSpPr>
          <p:spPr bwMode="auto">
            <a:xfrm flipH="1">
              <a:off x="3198" y="2160"/>
              <a:ext cx="362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37" name="Line 13"/>
            <p:cNvSpPr>
              <a:spLocks noChangeShapeType="1"/>
            </p:cNvSpPr>
            <p:nvPr/>
          </p:nvSpPr>
          <p:spPr bwMode="auto">
            <a:xfrm flipV="1">
              <a:off x="1837" y="2795"/>
              <a:ext cx="227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38" name="Line 14"/>
            <p:cNvSpPr>
              <a:spLocks noChangeShapeType="1"/>
            </p:cNvSpPr>
            <p:nvPr/>
          </p:nvSpPr>
          <p:spPr bwMode="auto">
            <a:xfrm flipH="1" flipV="1">
              <a:off x="3198" y="2795"/>
              <a:ext cx="272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Oval 16"/>
          <p:cNvSpPr/>
          <p:nvPr/>
        </p:nvSpPr>
        <p:spPr>
          <a:xfrm>
            <a:off x="3286125" y="5286375"/>
            <a:ext cx="2571750" cy="14287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dirty="0"/>
              <a:t>SAD</a:t>
            </a:r>
          </a:p>
        </p:txBody>
      </p:sp>
      <p:sp>
        <p:nvSpPr>
          <p:cNvPr id="18" name="Left-Right Arrow 17"/>
          <p:cNvSpPr/>
          <p:nvPr/>
        </p:nvSpPr>
        <p:spPr>
          <a:xfrm rot="5400000">
            <a:off x="4214813" y="4857750"/>
            <a:ext cx="642938" cy="35718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3494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/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53048"/>
            <a:ext cx="9144000" cy="580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 explicativo em elipse 3"/>
          <p:cNvSpPr/>
          <p:nvPr/>
        </p:nvSpPr>
        <p:spPr>
          <a:xfrm>
            <a:off x="-180528" y="4149080"/>
            <a:ext cx="4896544" cy="2232248"/>
          </a:xfrm>
          <a:prstGeom prst="wedgeEllipseCallout">
            <a:avLst>
              <a:gd name="adj1" fmla="val -30066"/>
              <a:gd name="adj2" fmla="val -111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1o. </a:t>
            </a:r>
            <a:r>
              <a:rPr lang="en-US" sz="2400" dirty="0" err="1" smtClean="0"/>
              <a:t>Passo</a:t>
            </a:r>
            <a:r>
              <a:rPr lang="en-US" sz="2400" dirty="0" smtClean="0"/>
              <a:t>: </a:t>
            </a:r>
            <a:r>
              <a:rPr lang="en-US" sz="2400" dirty="0" err="1" smtClean="0"/>
              <a:t>Digite</a:t>
            </a:r>
            <a:r>
              <a:rPr lang="en-US" sz="2400" dirty="0" smtClean="0"/>
              <a:t> um </a:t>
            </a:r>
            <a:r>
              <a:rPr lang="en-US" sz="2400" dirty="0" err="1" smtClean="0"/>
              <a:t>nome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o </a:t>
            </a:r>
            <a:r>
              <a:rPr lang="en-US" sz="2400" dirty="0" err="1" smtClean="0"/>
              <a:t>projeto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dirty="0" err="1" smtClean="0"/>
              <a:t>Dica</a:t>
            </a:r>
            <a:r>
              <a:rPr lang="en-US" sz="2400" dirty="0" smtClean="0"/>
              <a:t>: </a:t>
            </a:r>
            <a:r>
              <a:rPr lang="en-US" sz="2400" dirty="0" err="1" smtClean="0"/>
              <a:t>apague</a:t>
            </a:r>
            <a:r>
              <a:rPr lang="en-US" sz="2400" dirty="0" smtClean="0"/>
              <a:t> 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escrito</a:t>
            </a:r>
            <a:r>
              <a:rPr lang="en-US" sz="2400" dirty="0" smtClean="0"/>
              <a:t> antes de </a:t>
            </a:r>
            <a:r>
              <a:rPr lang="en-US" sz="2400" dirty="0" err="1" smtClean="0"/>
              <a:t>digitar</a:t>
            </a:r>
            <a:endParaRPr lang="pt-BR" sz="2400" dirty="0"/>
          </a:p>
        </p:txBody>
      </p:sp>
      <p:sp>
        <p:nvSpPr>
          <p:cNvPr id="5" name="Texto explicativo em elipse 4"/>
          <p:cNvSpPr/>
          <p:nvPr/>
        </p:nvSpPr>
        <p:spPr>
          <a:xfrm>
            <a:off x="4716016" y="2996952"/>
            <a:ext cx="3384376" cy="2592288"/>
          </a:xfrm>
          <a:prstGeom prst="wedgeEllipseCallout">
            <a:avLst>
              <a:gd name="adj1" fmla="val -149001"/>
              <a:gd name="adj2" fmla="val -118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2o. </a:t>
            </a:r>
            <a:r>
              <a:rPr lang="en-US" sz="2400" dirty="0" err="1" smtClean="0"/>
              <a:t>Passo</a:t>
            </a:r>
            <a:endParaRPr lang="en-US" sz="2400" dirty="0" smtClean="0"/>
          </a:p>
          <a:p>
            <a:pPr algn="ctr"/>
            <a:r>
              <a:rPr lang="en-US" sz="2400" dirty="0" smtClean="0"/>
              <a:t>Clique </a:t>
            </a:r>
            <a:r>
              <a:rPr lang="en-US" sz="2400" dirty="0" err="1" smtClean="0"/>
              <a:t>em</a:t>
            </a:r>
            <a:r>
              <a:rPr lang="en-US" sz="2400" dirty="0" smtClean="0"/>
              <a:t> alternatives 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definir</a:t>
            </a:r>
            <a:r>
              <a:rPr lang="en-US" sz="2400" dirty="0" smtClean="0"/>
              <a:t> as </a:t>
            </a:r>
            <a:r>
              <a:rPr lang="en-US" sz="2400" dirty="0" err="1" smtClean="0"/>
              <a:t>alternativas</a:t>
            </a:r>
            <a:r>
              <a:rPr lang="en-US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820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/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8" y="44624"/>
            <a:ext cx="8748464" cy="648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 explicativo em elipse 3"/>
          <p:cNvSpPr/>
          <p:nvPr/>
        </p:nvSpPr>
        <p:spPr>
          <a:xfrm>
            <a:off x="1763688" y="4005064"/>
            <a:ext cx="6624736" cy="2736304"/>
          </a:xfrm>
          <a:prstGeom prst="wedgeEllipseCallout">
            <a:avLst>
              <a:gd name="adj1" fmla="val -53179"/>
              <a:gd name="adj2" fmla="val -81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1o. </a:t>
            </a:r>
            <a:r>
              <a:rPr lang="en-US" sz="2400" dirty="0" err="1" smtClean="0"/>
              <a:t>Passo</a:t>
            </a:r>
            <a:r>
              <a:rPr lang="en-US" sz="2400" dirty="0" smtClean="0"/>
              <a:t> : Clique 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alternativa</a:t>
            </a:r>
            <a:r>
              <a:rPr lang="en-US" sz="2400" dirty="0" smtClean="0"/>
              <a:t>, </a:t>
            </a:r>
            <a:r>
              <a:rPr lang="en-US" sz="2400" dirty="0" err="1" smtClean="0"/>
              <a:t>altere</a:t>
            </a:r>
            <a:r>
              <a:rPr lang="en-US" sz="2400" dirty="0" smtClean="0"/>
              <a:t> o </a:t>
            </a:r>
            <a:r>
              <a:rPr lang="en-US" sz="2400" dirty="0" err="1" smtClean="0"/>
              <a:t>nome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São Paulo e Campinas das </a:t>
            </a:r>
            <a:r>
              <a:rPr lang="en-US" sz="2400" dirty="0" err="1" smtClean="0"/>
              <a:t>alternativas</a:t>
            </a:r>
            <a:r>
              <a:rPr lang="en-US" sz="2400" dirty="0" smtClean="0"/>
              <a:t> 1 e 2  e clique no X da </a:t>
            </a:r>
            <a:r>
              <a:rPr lang="en-US" sz="2400" dirty="0" err="1" smtClean="0"/>
              <a:t>alternativa</a:t>
            </a:r>
            <a:r>
              <a:rPr lang="en-US" sz="2400" dirty="0" smtClean="0"/>
              <a:t> 3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excluí</a:t>
            </a:r>
            <a:r>
              <a:rPr lang="en-US" sz="2400" dirty="0" smtClean="0"/>
              <a:t>-la</a:t>
            </a:r>
            <a:endParaRPr lang="pt-BR" sz="2400" dirty="0"/>
          </a:p>
        </p:txBody>
      </p:sp>
      <p:sp>
        <p:nvSpPr>
          <p:cNvPr id="5" name="Texto explicativo em elipse 4"/>
          <p:cNvSpPr/>
          <p:nvPr/>
        </p:nvSpPr>
        <p:spPr>
          <a:xfrm>
            <a:off x="4211960" y="1844824"/>
            <a:ext cx="3672408" cy="1728192"/>
          </a:xfrm>
          <a:prstGeom prst="wedgeEllipseCallout">
            <a:avLst>
              <a:gd name="adj1" fmla="val -97137"/>
              <a:gd name="adj2" fmla="val -92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2o. </a:t>
            </a:r>
            <a:r>
              <a:rPr lang="en-US" sz="2400" dirty="0" err="1" smtClean="0"/>
              <a:t>Passo</a:t>
            </a:r>
            <a:r>
              <a:rPr lang="en-US" sz="2400" dirty="0" smtClean="0"/>
              <a:t>:  clique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critéria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dfinir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critérios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17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/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760" y="44623"/>
            <a:ext cx="8964488" cy="627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 explicativo em elipse 3"/>
          <p:cNvSpPr/>
          <p:nvPr/>
        </p:nvSpPr>
        <p:spPr>
          <a:xfrm>
            <a:off x="683568" y="3356992"/>
            <a:ext cx="8277160" cy="3501008"/>
          </a:xfrm>
          <a:prstGeom prst="wedgeEllipseCallout">
            <a:avLst>
              <a:gd name="adj1" fmla="val -40752"/>
              <a:gd name="adj2" fmla="val -88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Clique no +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lado</a:t>
            </a:r>
            <a:r>
              <a:rPr lang="en-US" sz="2400" dirty="0"/>
              <a:t> do Goal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 smtClean="0"/>
              <a:t>adicionar</a:t>
            </a:r>
            <a:r>
              <a:rPr lang="en-US" sz="2400" dirty="0" smtClean="0"/>
              <a:t> </a:t>
            </a:r>
            <a:r>
              <a:rPr lang="en-US" sz="2400" dirty="0"/>
              <a:t>o 4o. </a:t>
            </a:r>
            <a:r>
              <a:rPr lang="en-US" sz="2400" dirty="0" err="1" smtClean="0"/>
              <a:t>critério</a:t>
            </a:r>
            <a:endParaRPr lang="en-US" sz="2400" dirty="0"/>
          </a:p>
          <a:p>
            <a:pPr algn="ctr"/>
            <a:r>
              <a:rPr lang="en-US" sz="2400" dirty="0" err="1" smtClean="0"/>
              <a:t>Renomeio</a:t>
            </a:r>
            <a:r>
              <a:rPr lang="en-US" sz="2400" dirty="0" smtClean="0"/>
              <a:t> Goal 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Melhor</a:t>
            </a:r>
            <a:r>
              <a:rPr lang="en-US" sz="2400" dirty="0" smtClean="0"/>
              <a:t> </a:t>
            </a:r>
            <a:r>
              <a:rPr lang="en-US" sz="2400" dirty="0" err="1" smtClean="0"/>
              <a:t>Emprego</a:t>
            </a:r>
            <a:endParaRPr lang="en-US" sz="2400" dirty="0" smtClean="0"/>
          </a:p>
          <a:p>
            <a:pPr algn="ctr"/>
            <a:r>
              <a:rPr lang="en-US" sz="2400" dirty="0" err="1" smtClean="0"/>
              <a:t>Criterio</a:t>
            </a:r>
            <a:r>
              <a:rPr lang="en-US" sz="2400" dirty="0" smtClean="0"/>
              <a:t> 1 </a:t>
            </a:r>
            <a:r>
              <a:rPr lang="en-US" sz="2400" dirty="0" err="1" smtClean="0"/>
              <a:t>para</a:t>
            </a:r>
            <a:r>
              <a:rPr lang="en-US" sz="2400" dirty="0" smtClean="0"/>
              <a:t>  </a:t>
            </a:r>
            <a:r>
              <a:rPr lang="en-US" sz="2400" dirty="0" err="1" smtClean="0"/>
              <a:t>Salário</a:t>
            </a:r>
            <a:r>
              <a:rPr lang="en-US" sz="2400" dirty="0" smtClean="0"/>
              <a:t> </a:t>
            </a:r>
            <a:r>
              <a:rPr lang="en-US" sz="2400" dirty="0" err="1" smtClean="0"/>
              <a:t>Anual</a:t>
            </a:r>
            <a:endParaRPr lang="en-US" sz="2400" dirty="0" smtClean="0"/>
          </a:p>
          <a:p>
            <a:pPr algn="ctr"/>
            <a:r>
              <a:rPr lang="en-US" sz="2400" dirty="0" err="1" smtClean="0"/>
              <a:t>Critério</a:t>
            </a:r>
            <a:r>
              <a:rPr lang="en-US" sz="2400" dirty="0" smtClean="0"/>
              <a:t> 2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Oportunidade</a:t>
            </a:r>
            <a:endParaRPr lang="en-US" sz="2400" dirty="0" smtClean="0"/>
          </a:p>
          <a:p>
            <a:pPr algn="ctr"/>
            <a:r>
              <a:rPr lang="en-US" sz="2400" dirty="0" err="1" smtClean="0"/>
              <a:t>Critério</a:t>
            </a:r>
            <a:r>
              <a:rPr lang="en-US" sz="2400" dirty="0" smtClean="0"/>
              <a:t> 3 </a:t>
            </a:r>
            <a:r>
              <a:rPr lang="en-US" sz="2400" dirty="0" err="1" smtClean="0"/>
              <a:t>para</a:t>
            </a:r>
            <a:r>
              <a:rPr lang="en-US" sz="2400" dirty="0" smtClean="0"/>
              <a:t> Local</a:t>
            </a:r>
          </a:p>
          <a:p>
            <a:pPr algn="ctr"/>
            <a:r>
              <a:rPr lang="en-US" sz="2400" dirty="0" err="1" smtClean="0"/>
              <a:t>Critério</a:t>
            </a:r>
            <a:r>
              <a:rPr lang="en-US" sz="2400" dirty="0" smtClean="0"/>
              <a:t> 4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Custo</a:t>
            </a:r>
            <a:r>
              <a:rPr lang="en-US" sz="2400" dirty="0" smtClean="0"/>
              <a:t> de </a:t>
            </a:r>
            <a:r>
              <a:rPr lang="en-US" sz="2400" dirty="0" err="1" smtClean="0"/>
              <a:t>vida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608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/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85800"/>
            <a:ext cx="9079116" cy="576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 explicativo em elipse 3"/>
          <p:cNvSpPr/>
          <p:nvPr/>
        </p:nvSpPr>
        <p:spPr>
          <a:xfrm>
            <a:off x="3635896" y="1844824"/>
            <a:ext cx="3672408" cy="3240360"/>
          </a:xfrm>
          <a:prstGeom prst="wedgeEllipseCallout">
            <a:avLst>
              <a:gd name="adj1" fmla="val -69386"/>
              <a:gd name="adj2" fmla="val -70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Clique </a:t>
            </a:r>
            <a:r>
              <a:rPr lang="en-US" sz="3600" dirty="0" err="1" smtClean="0"/>
              <a:t>em</a:t>
            </a:r>
            <a:r>
              <a:rPr lang="en-US" sz="3600" dirty="0" smtClean="0"/>
              <a:t> Preferences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definir</a:t>
            </a:r>
            <a:r>
              <a:rPr lang="en-US" sz="3600" dirty="0" smtClean="0"/>
              <a:t> </a:t>
            </a:r>
            <a:r>
              <a:rPr lang="en-US" sz="3600" dirty="0" err="1" smtClean="0"/>
              <a:t>suas</a:t>
            </a:r>
            <a:r>
              <a:rPr lang="en-US" sz="3600" dirty="0" smtClean="0"/>
              <a:t> </a:t>
            </a:r>
            <a:r>
              <a:rPr lang="en-US" sz="3600" dirty="0" err="1" smtClean="0"/>
              <a:t>preferências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7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/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713" y="1268760"/>
            <a:ext cx="919168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4788024" y="188640"/>
            <a:ext cx="4389952" cy="2448272"/>
          </a:xfrm>
          <a:prstGeom prst="wedgeEllipseCallout">
            <a:avLst>
              <a:gd name="adj1" fmla="val -32351"/>
              <a:gd name="adj2" fmla="val 69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1o.passo: Clique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ponto</a:t>
            </a:r>
            <a:r>
              <a:rPr lang="en-US" sz="2400" dirty="0" smtClean="0"/>
              <a:t> de </a:t>
            </a:r>
            <a:r>
              <a:rPr lang="en-US" sz="2400" dirty="0" err="1" smtClean="0"/>
              <a:t>interrogação</a:t>
            </a:r>
            <a:r>
              <a:rPr lang="en-US" sz="2400" dirty="0" smtClean="0"/>
              <a:t> 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definir</a:t>
            </a:r>
            <a:r>
              <a:rPr lang="en-US" sz="2400" dirty="0" smtClean="0"/>
              <a:t> </a:t>
            </a:r>
            <a:r>
              <a:rPr lang="en-US" sz="2400" dirty="0" err="1" smtClean="0"/>
              <a:t>suas</a:t>
            </a:r>
            <a:r>
              <a:rPr lang="en-US" sz="2400" dirty="0" smtClean="0"/>
              <a:t> </a:t>
            </a:r>
            <a:r>
              <a:rPr lang="en-US" sz="2400" dirty="0" err="1" smtClean="0"/>
              <a:t>preferencias</a:t>
            </a:r>
            <a:r>
              <a:rPr lang="en-US" sz="2400" dirty="0" smtClean="0"/>
              <a:t>  entre </a:t>
            </a:r>
            <a:r>
              <a:rPr lang="en-US" sz="2400" dirty="0" err="1" smtClean="0"/>
              <a:t>cada</a:t>
            </a:r>
            <a:r>
              <a:rPr lang="en-US" sz="2400" dirty="0" smtClean="0"/>
              <a:t> par de </a:t>
            </a:r>
            <a:r>
              <a:rPr lang="en-US" sz="2400" dirty="0" err="1" smtClean="0"/>
              <a:t>critérios</a:t>
            </a:r>
            <a:endParaRPr lang="pt-BR" sz="2400" dirty="0"/>
          </a:p>
        </p:txBody>
      </p:sp>
      <p:sp>
        <p:nvSpPr>
          <p:cNvPr id="6" name="Texto explicativo em elipse 5"/>
          <p:cNvSpPr/>
          <p:nvPr/>
        </p:nvSpPr>
        <p:spPr>
          <a:xfrm>
            <a:off x="467544" y="-99392"/>
            <a:ext cx="3888432" cy="2592288"/>
          </a:xfrm>
          <a:prstGeom prst="wedgeEllipseCallout">
            <a:avLst>
              <a:gd name="adj1" fmla="val -29847"/>
              <a:gd name="adj2" fmla="val 77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2o. </a:t>
            </a:r>
            <a:r>
              <a:rPr lang="en-US" sz="2400" dirty="0" err="1" smtClean="0"/>
              <a:t>Passo</a:t>
            </a:r>
            <a:r>
              <a:rPr lang="en-US" sz="2400" dirty="0" smtClean="0"/>
              <a:t>: Clique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um dos </a:t>
            </a:r>
            <a:r>
              <a:rPr lang="en-US" sz="2400" dirty="0" err="1" smtClean="0"/>
              <a:t>critérios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definir</a:t>
            </a:r>
            <a:r>
              <a:rPr lang="en-US" sz="2400" dirty="0" smtClean="0"/>
              <a:t> </a:t>
            </a:r>
            <a:r>
              <a:rPr lang="en-US" sz="2400" dirty="0" err="1" smtClean="0"/>
              <a:t>suas</a:t>
            </a:r>
            <a:r>
              <a:rPr lang="en-US" sz="2400" dirty="0" smtClean="0"/>
              <a:t> </a:t>
            </a:r>
            <a:r>
              <a:rPr lang="en-US" sz="2400" dirty="0" err="1" smtClean="0"/>
              <a:t>preferências</a:t>
            </a:r>
            <a:r>
              <a:rPr lang="en-US" sz="2400" dirty="0" smtClean="0"/>
              <a:t> entre as </a:t>
            </a:r>
            <a:r>
              <a:rPr lang="en-US" sz="2400" dirty="0" err="1" smtClean="0"/>
              <a:t>alternativas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981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/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4834" y="980728"/>
            <a:ext cx="9431370" cy="55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 explicativo em elipse 3"/>
          <p:cNvSpPr/>
          <p:nvPr/>
        </p:nvSpPr>
        <p:spPr>
          <a:xfrm>
            <a:off x="5436096" y="1772816"/>
            <a:ext cx="3707904" cy="1152128"/>
          </a:xfrm>
          <a:prstGeom prst="wedgeEllipseCallout">
            <a:avLst>
              <a:gd name="adj1" fmla="val -108379"/>
              <a:gd name="adj2" fmla="val -92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Clique </a:t>
            </a:r>
            <a:r>
              <a:rPr lang="en-US" dirty="0" err="1" smtClean="0"/>
              <a:t>em</a:t>
            </a:r>
            <a:r>
              <a:rPr lang="en-US" dirty="0" smtClean="0"/>
              <a:t> Results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obter</a:t>
            </a:r>
            <a:r>
              <a:rPr lang="en-US" dirty="0" smtClean="0"/>
              <a:t> o </a:t>
            </a:r>
            <a:r>
              <a:rPr lang="en-US" dirty="0" err="1" smtClean="0"/>
              <a:t>resultado</a:t>
            </a:r>
            <a:r>
              <a:rPr lang="en-US" dirty="0" smtClean="0"/>
              <a:t> da </a:t>
            </a:r>
            <a:r>
              <a:rPr lang="en-US" dirty="0" err="1" smtClean="0"/>
              <a:t>análise</a:t>
            </a:r>
            <a:r>
              <a:rPr lang="en-US" dirty="0" smtClean="0"/>
              <a:t>  AHP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47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-171400"/>
            <a:ext cx="7313612" cy="1143000"/>
          </a:xfrm>
        </p:spPr>
        <p:txBody>
          <a:bodyPr/>
          <a:lstStyle/>
          <a:p>
            <a:r>
              <a:rPr lang="en-US" dirty="0" err="1" smtClean="0"/>
              <a:t>Resultado</a:t>
            </a:r>
            <a:r>
              <a:rPr lang="en-US" dirty="0" smtClean="0"/>
              <a:t> final do AHP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/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21019" y="762000"/>
            <a:ext cx="9817555" cy="569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E8EAB-2DCF-4436-AF4C-B6BE20F6E9AE}" type="slidenum">
              <a:rPr lang="pt-BR"/>
              <a:pPr>
                <a:defRPr/>
              </a:pPr>
              <a:t>77</a:t>
            </a:fld>
            <a:endParaRPr lang="pt-BR"/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pt-BR" smtClean="0"/>
              <a:t>Tabela de Pagamentos</a:t>
            </a:r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Um método de organizar e ilustrar quais serão os pagamentos recebidos ao se tomar diferentes decisões, dado que  podem ocorrer vários estados da natureza</a:t>
            </a:r>
          </a:p>
          <a:p>
            <a:pPr>
              <a:buFont typeface="Wingdings" pitchFamily="2" charset="2"/>
              <a:buNone/>
            </a:pPr>
            <a:endParaRPr lang="pt-BR" smtClean="0"/>
          </a:p>
          <a:p>
            <a:r>
              <a:rPr lang="pt-BR" smtClean="0"/>
              <a:t>Um pagamento é o resultado de uma decisão</a:t>
            </a:r>
          </a:p>
        </p:txBody>
      </p:sp>
    </p:spTree>
    <p:extLst>
      <p:ext uri="{BB962C8B-B14F-4D97-AF65-F5344CB8AC3E}">
        <p14:creationId xmlns:p14="http://schemas.microsoft.com/office/powerpoint/2010/main" val="374230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8B114-6296-4DB5-B444-BFA0AF384907}" type="slidenum">
              <a:rPr lang="pt-BR"/>
              <a:pPr>
                <a:defRPr/>
              </a:pPr>
              <a:t>78</a:t>
            </a:fld>
            <a:endParaRPr lang="pt-BR"/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pt-BR" smtClean="0"/>
              <a:t>Tabela de Pagamento</a:t>
            </a:r>
          </a:p>
        </p:txBody>
      </p:sp>
      <p:sp>
        <p:nvSpPr>
          <p:cNvPr id="634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313613" cy="4114800"/>
          </a:xfrm>
          <a:noFill/>
        </p:spPr>
        <p:txBody>
          <a:bodyPr lIns="90488" tIns="44450" rIns="90488" bIns="44450"/>
          <a:lstStyle/>
          <a:p>
            <a:pPr marL="285750" indent="-285750" algn="ctr">
              <a:buFont typeface="Wingdings" pitchFamily="2" charset="2"/>
              <a:buNone/>
              <a:tabLst>
                <a:tab pos="1543050" algn="ctr"/>
                <a:tab pos="3486150" algn="ctr"/>
                <a:tab pos="4514850" algn="ctr"/>
                <a:tab pos="6115050" algn="ctr"/>
              </a:tabLst>
            </a:pPr>
            <a:r>
              <a:rPr lang="pt-BR" smtClean="0"/>
              <a:t>	              Estados da Natureza</a:t>
            </a:r>
          </a:p>
          <a:p>
            <a:pPr marL="285750" indent="-285750">
              <a:buFont typeface="Wingdings" pitchFamily="2" charset="2"/>
              <a:buNone/>
              <a:tabLst>
                <a:tab pos="1543050" algn="ctr"/>
                <a:tab pos="3486150" algn="ctr"/>
                <a:tab pos="4514850" algn="ctr"/>
                <a:tab pos="6115050" algn="ctr"/>
              </a:tabLst>
            </a:pPr>
            <a:r>
              <a:rPr lang="pt-BR" smtClean="0"/>
              <a:t>		Decisão	a		b</a:t>
            </a:r>
          </a:p>
          <a:p>
            <a:pPr marL="285750" indent="-285750">
              <a:buFont typeface="Wingdings" pitchFamily="2" charset="2"/>
              <a:buNone/>
              <a:tabLst>
                <a:tab pos="1543050" algn="ctr"/>
                <a:tab pos="3486150" algn="ctr"/>
                <a:tab pos="4514850" algn="ctr"/>
                <a:tab pos="6115050" algn="ctr"/>
              </a:tabLst>
            </a:pPr>
            <a:r>
              <a:rPr lang="pt-BR" smtClean="0"/>
              <a:t>		1	</a:t>
            </a:r>
            <a:r>
              <a:rPr lang="pt-BR" sz="2100" smtClean="0"/>
              <a:t>Pagamento 1a		Pagamento 1b</a:t>
            </a:r>
          </a:p>
          <a:p>
            <a:pPr marL="285750" indent="-285750">
              <a:buFont typeface="Wingdings" pitchFamily="2" charset="2"/>
              <a:buNone/>
              <a:tabLst>
                <a:tab pos="1543050" algn="ctr"/>
                <a:tab pos="3486150" algn="ctr"/>
                <a:tab pos="4514850" algn="ctr"/>
                <a:tab pos="6115050" algn="ctr"/>
              </a:tabLst>
            </a:pPr>
            <a:r>
              <a:rPr lang="pt-BR" smtClean="0"/>
              <a:t>		2	</a:t>
            </a:r>
            <a:r>
              <a:rPr lang="pt-BR" sz="2100" smtClean="0"/>
              <a:t>Pagamento 2a		Pagamento 2b</a:t>
            </a:r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1082675" y="3048000"/>
            <a:ext cx="6524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>
            <a:off x="3749675" y="2514600"/>
            <a:ext cx="378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/>
        </p:nvGraphicFramePr>
        <p:xfrm>
          <a:off x="5410200" y="4999038"/>
          <a:ext cx="2286000" cy="185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Clip" r:id="rId4" imgW="1112825" imgH="906170" progId="MS_ClipArt_Gallery.2">
                  <p:embed/>
                </p:oleObj>
              </mc:Choice>
              <mc:Fallback>
                <p:oleObj name="Clip" r:id="rId4" imgW="1112825" imgH="90617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999038"/>
                        <a:ext cx="2286000" cy="185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530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E6902-EFB8-4AB0-B88E-4D0F57619520}" type="slidenum">
              <a:rPr lang="pt-BR"/>
              <a:pPr>
                <a:defRPr/>
              </a:pPr>
              <a:t>79</a:t>
            </a:fld>
            <a:endParaRPr lang="pt-BR"/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pt-BR" smtClean="0"/>
              <a:t>Valor Esperado</a:t>
            </a:r>
          </a:p>
        </p:txBody>
      </p:sp>
      <p:graphicFrame>
        <p:nvGraphicFramePr>
          <p:cNvPr id="86020" name="Object 8"/>
          <p:cNvGraphicFramePr>
            <a:graphicFrameLocks noChangeAspect="1"/>
          </p:cNvGraphicFramePr>
          <p:nvPr/>
        </p:nvGraphicFramePr>
        <p:xfrm>
          <a:off x="914400" y="1585913"/>
          <a:ext cx="7848600" cy="370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4" imgW="2260600" imgH="1117600" progId="Equation.3">
                  <p:embed/>
                </p:oleObj>
              </mc:Choice>
              <mc:Fallback>
                <p:oleObj name="Equation" r:id="rId4" imgW="22606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85913"/>
                        <a:ext cx="7848600" cy="370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381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Dr. Marcio Mattos B. de Oliveira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92E06-7309-4F52-9F60-1A04D774965A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5" name="Flowchart: Magnetic Disk 4"/>
          <p:cNvSpPr/>
          <p:nvPr/>
        </p:nvSpPr>
        <p:spPr>
          <a:xfrm>
            <a:off x="285750" y="785813"/>
            <a:ext cx="1643063" cy="1571625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Modelos </a:t>
            </a:r>
          </a:p>
          <a:p>
            <a:pPr algn="ctr">
              <a:defRPr/>
            </a:pPr>
            <a:r>
              <a:rPr lang="pt-BR" sz="2400" dirty="0"/>
              <a:t>SAD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3357563" y="1428750"/>
            <a:ext cx="1785937" cy="1214438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Dados</a:t>
            </a:r>
          </a:p>
          <a:p>
            <a:pPr algn="ctr">
              <a:defRPr/>
            </a:pPr>
            <a:r>
              <a:rPr lang="pt-BR" sz="2400" dirty="0"/>
              <a:t>SAD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6715125" y="857250"/>
            <a:ext cx="1857375" cy="1357313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Dados</a:t>
            </a:r>
          </a:p>
          <a:p>
            <a:pPr algn="ctr">
              <a:defRPr/>
            </a:pPr>
            <a:r>
              <a:rPr lang="pt-BR" sz="2400" dirty="0"/>
              <a:t>Operacionais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6929438" y="3214688"/>
            <a:ext cx="1857375" cy="1357312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Dados</a:t>
            </a:r>
          </a:p>
          <a:p>
            <a:pPr algn="ctr">
              <a:defRPr/>
            </a:pPr>
            <a:r>
              <a:rPr lang="pt-BR" sz="2400" dirty="0"/>
              <a:t>Gerenciais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6000750" y="5214938"/>
            <a:ext cx="1857375" cy="1357312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Dados</a:t>
            </a:r>
          </a:p>
          <a:p>
            <a:pPr algn="ctr">
              <a:defRPr/>
            </a:pPr>
            <a:r>
              <a:rPr lang="pt-BR" sz="2400" dirty="0"/>
              <a:t>Externos</a:t>
            </a:r>
          </a:p>
        </p:txBody>
      </p:sp>
      <p:sp>
        <p:nvSpPr>
          <p:cNvPr id="10" name="Flowchart: Multidocument 9"/>
          <p:cNvSpPr/>
          <p:nvPr/>
        </p:nvSpPr>
        <p:spPr>
          <a:xfrm>
            <a:off x="2000250" y="5357813"/>
            <a:ext cx="2071688" cy="1214437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>
                <a:solidFill>
                  <a:schemeClr val="tx1"/>
                </a:solidFill>
              </a:rPr>
              <a:t>Relatórios</a:t>
            </a:r>
          </a:p>
        </p:txBody>
      </p:sp>
      <p:pic>
        <p:nvPicPr>
          <p:cNvPr id="31754" name="Picture 32" descr="j02857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86125"/>
            <a:ext cx="232886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86188" y="3429000"/>
            <a:ext cx="2428875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/>
              <a:t>Software</a:t>
            </a:r>
          </a:p>
          <a:p>
            <a:pPr algn="ctr">
              <a:defRPr/>
            </a:pPr>
            <a:r>
              <a:rPr lang="pt-BR" sz="2800" dirty="0"/>
              <a:t>SAD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357438" y="3357563"/>
            <a:ext cx="1428750" cy="500062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Pedidos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2143125" y="4000500"/>
            <a:ext cx="1714500" cy="64293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Respostas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0250" y="2214563"/>
            <a:ext cx="2286000" cy="12144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3" idx="3"/>
          </p:cNvCxnSpPr>
          <p:nvPr/>
        </p:nvCxnSpPr>
        <p:spPr>
          <a:xfrm rot="10800000" flipV="1">
            <a:off x="6215063" y="3714750"/>
            <a:ext cx="714375" cy="3571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571875" y="4714875"/>
            <a:ext cx="1285875" cy="6429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250532" y="2964656"/>
            <a:ext cx="785812" cy="1428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643562" y="2214563"/>
            <a:ext cx="1357313" cy="1214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1"/>
          </p:cNvCxnSpPr>
          <p:nvPr/>
        </p:nvCxnSpPr>
        <p:spPr>
          <a:xfrm rot="16200000" flipV="1">
            <a:off x="6250782" y="4536281"/>
            <a:ext cx="571500" cy="7858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4" name="TextBox 39"/>
          <p:cNvSpPr txBox="1">
            <a:spLocks noChangeArrowheads="1"/>
          </p:cNvSpPr>
          <p:nvPr/>
        </p:nvSpPr>
        <p:spPr bwMode="auto">
          <a:xfrm>
            <a:off x="428625" y="464343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dirty="0"/>
              <a:t>Decisor</a:t>
            </a:r>
          </a:p>
        </p:txBody>
      </p:sp>
      <p:sp>
        <p:nvSpPr>
          <p:cNvPr id="31765" name="TextBox 40"/>
          <p:cNvSpPr txBox="1">
            <a:spLocks noChangeArrowheads="1"/>
          </p:cNvSpPr>
          <p:nvPr/>
        </p:nvSpPr>
        <p:spPr bwMode="auto">
          <a:xfrm>
            <a:off x="1500188" y="285750"/>
            <a:ext cx="592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/>
              <a:t>SAD – Sistema de Apoio à Decisão</a:t>
            </a:r>
          </a:p>
        </p:txBody>
      </p:sp>
    </p:spTree>
    <p:extLst>
      <p:ext uri="{BB962C8B-B14F-4D97-AF65-F5344CB8AC3E}">
        <p14:creationId xmlns:p14="http://schemas.microsoft.com/office/powerpoint/2010/main" val="21543528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E9D5C-F36A-4713-82E8-588EA5210B8A}" type="slidenum">
              <a:rPr lang="pt-BR"/>
              <a:pPr>
                <a:defRPr/>
              </a:pPr>
              <a:t>80</a:t>
            </a:fld>
            <a:endParaRPr lang="pt-BR"/>
          </a:p>
        </p:txBody>
      </p:sp>
      <p:sp>
        <p:nvSpPr>
          <p:cNvPr id="93187" name="Rectangle 10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pt-BR" smtClean="0"/>
              <a:t>Árvore de Decisão Seqüencial</a:t>
            </a:r>
          </a:p>
        </p:txBody>
      </p:sp>
      <p:sp>
        <p:nvSpPr>
          <p:cNvPr id="93188" name="Rectangle 102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Um método gráfico para análise de situações de  decisão que requerem uma seqüência de decisões ao longo do tempo</a:t>
            </a: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endParaRPr lang="pt-BR" smtClean="0"/>
          </a:p>
          <a:p>
            <a:r>
              <a:rPr lang="pt-BR" smtClean="0"/>
              <a:t>Árvores de decisão consistem de:</a:t>
            </a:r>
          </a:p>
          <a:p>
            <a:pPr lvl="1"/>
            <a:r>
              <a:rPr lang="pt-BR" smtClean="0"/>
              <a:t>Nós quadrados - indicando pontos de decisão</a:t>
            </a:r>
          </a:p>
          <a:p>
            <a:pPr lvl="1"/>
            <a:r>
              <a:rPr lang="pt-BR" smtClean="0"/>
              <a:t>Nós circulares - indicando estados da natureza</a:t>
            </a:r>
          </a:p>
          <a:p>
            <a:pPr lvl="1"/>
            <a:r>
              <a:rPr lang="pt-BR" smtClean="0"/>
              <a:t>Arcos - conectando os nós</a:t>
            </a:r>
          </a:p>
          <a:p>
            <a:pPr>
              <a:buFont typeface="Wingdings" pitchFamily="2" charset="2"/>
              <a:buNone/>
            </a:pPr>
            <a:endParaRPr lang="pt-BR" sz="25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80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4624"/>
            <a:ext cx="8077200" cy="1143000"/>
          </a:xfrm>
        </p:spPr>
        <p:txBody>
          <a:bodyPr/>
          <a:lstStyle/>
          <a:p>
            <a:r>
              <a:rPr lang="pt-BR" dirty="0" smtClean="0"/>
              <a:t>Exercício de Fixação - resolvido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2816"/>
            <a:ext cx="8362950" cy="4323184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pt-BR" sz="2400" dirty="0" smtClean="0"/>
              <a:t>A Companhia Têxtil Sulina tem duas alternativas a considerar: expandir a sua produção atual para fabricar uma nova linha de materiais de peso leve (com um custo de $800.000), ou comprar um terreno para construir uma nova fábrica no futuro (com um custo de $200.000). Cada uma destas decisões tem </a:t>
            </a:r>
            <a:r>
              <a:rPr lang="pt-BR" sz="2400" dirty="0" err="1" smtClean="0"/>
              <a:t>conseqüências</a:t>
            </a:r>
            <a:r>
              <a:rPr lang="pt-BR" sz="2400" dirty="0" smtClean="0"/>
              <a:t> baseadas no crescimento do mercado do produto no futuro, que resulta em outro conjunto de decisões,  durante um horizonte de planejamento de dez anos.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/>
              <a:t>	A primeira decisão que a companhia deve tomar é de expandir ou comprar o terreno. Se a companhia expandir, dois estados da natureza são possíveis: ou o mercado cresce (com uma probabilidade de 0,60) e a companhia lucra $2.000.000, ou não cresce (probabilidade de 0,40) e a companhia lucra $225.000.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47769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4624"/>
            <a:ext cx="8077200" cy="1143000"/>
          </a:xfrm>
        </p:spPr>
        <p:txBody>
          <a:bodyPr/>
          <a:lstStyle/>
          <a:p>
            <a:r>
              <a:rPr lang="pt-BR" dirty="0" smtClean="0"/>
              <a:t>Exercício de Fixação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0728"/>
            <a:ext cx="8785225" cy="568863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pt-BR" sz="2400" dirty="0" smtClean="0"/>
              <a:t>Por outro lado, se a companhia optar por comprar o terreno, após três anos deverá tomar uma nova decisão de acordo com a valorização do terreno. Se houver crescimento do mercado para o período de três anos (p=0,60), a companhia deverá fazer uma nova escolha: expandir (custo de $800.000) ou vender o terreno (ganho de $450.000). Caso não haja crescimento do mercado (p=0,40), poderá ser construído um armazém no terreno (custo de $600.000) ou o terreno poderá ser vendido por $210.000, valor menor dado ao não crescimento do mercado.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/>
              <a:t>	Se a decisão com crescimento do mercado, após 3 anos, foi expandir, dois estados da natureza são possíveis: o mercado pode crescer (p=0,80) fornecendo um lucro de $3.000.000, ou não crescer (p=0,20) fornecendo um lucro de apenas $700.000.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/>
              <a:t>	Se a decisão sem crescimento do mercado, após os 3 anos, foi construir o armazém, dois outros estados da natureza são possíveis: o mercado pode crescer (p=0,30) fornecendo um lucro de $2.300.000, ou o mercado pode não crescer (p=0,70) fornecendo um lucro de $1.000.000. Construa a Árvore de Decisão e identifique a melhor opção</a:t>
            </a:r>
            <a:r>
              <a:rPr lang="pt-B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82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5290" y="6356350"/>
            <a:ext cx="2133600" cy="365125"/>
          </a:xfrm>
        </p:spPr>
        <p:txBody>
          <a:bodyPr/>
          <a:lstStyle/>
          <a:p>
            <a:pPr>
              <a:defRPr/>
            </a:pPr>
            <a:fld id="{6C2D61BF-F296-4FA9-A142-75E467868627}" type="slidenum">
              <a:rPr lang="pt-BR"/>
              <a:pPr>
                <a:defRPr/>
              </a:pPr>
              <a:t>83</a:t>
            </a:fld>
            <a:endParaRPr lang="pt-BR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304800" y="2286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60" name="Oval 5"/>
          <p:cNvSpPr>
            <a:spLocks noChangeArrowheads="1"/>
          </p:cNvSpPr>
          <p:nvPr/>
        </p:nvSpPr>
        <p:spPr bwMode="auto">
          <a:xfrm>
            <a:off x="2487290" y="1435100"/>
            <a:ext cx="482600" cy="406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2</a:t>
            </a:r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677540" y="3263900"/>
            <a:ext cx="4826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sp>
        <p:nvSpPr>
          <p:cNvPr id="96262" name="Oval 7"/>
          <p:cNvSpPr>
            <a:spLocks noChangeArrowheads="1"/>
          </p:cNvSpPr>
          <p:nvPr/>
        </p:nvSpPr>
        <p:spPr bwMode="auto">
          <a:xfrm>
            <a:off x="2487290" y="4654550"/>
            <a:ext cx="482600" cy="406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3</a:t>
            </a:r>
          </a:p>
        </p:txBody>
      </p:sp>
      <p:sp>
        <p:nvSpPr>
          <p:cNvPr id="96263" name="Rectangle 8"/>
          <p:cNvSpPr>
            <a:spLocks noChangeArrowheads="1"/>
          </p:cNvSpPr>
          <p:nvPr/>
        </p:nvSpPr>
        <p:spPr bwMode="auto">
          <a:xfrm>
            <a:off x="4335140" y="3225800"/>
            <a:ext cx="4826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4</a:t>
            </a:r>
          </a:p>
        </p:txBody>
      </p:sp>
      <p:sp>
        <p:nvSpPr>
          <p:cNvPr id="96264" name="Rectangle 9"/>
          <p:cNvSpPr>
            <a:spLocks noChangeArrowheads="1"/>
          </p:cNvSpPr>
          <p:nvPr/>
        </p:nvSpPr>
        <p:spPr bwMode="auto">
          <a:xfrm>
            <a:off x="4335140" y="5549900"/>
            <a:ext cx="4826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5</a:t>
            </a:r>
          </a:p>
        </p:txBody>
      </p:sp>
      <p:sp>
        <p:nvSpPr>
          <p:cNvPr id="96265" name="Oval 10"/>
          <p:cNvSpPr>
            <a:spLocks noChangeArrowheads="1"/>
          </p:cNvSpPr>
          <p:nvPr/>
        </p:nvSpPr>
        <p:spPr bwMode="auto">
          <a:xfrm>
            <a:off x="6163940" y="2806700"/>
            <a:ext cx="482600" cy="406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6</a:t>
            </a:r>
          </a:p>
        </p:txBody>
      </p:sp>
      <p:sp>
        <p:nvSpPr>
          <p:cNvPr id="96266" name="Oval 11"/>
          <p:cNvSpPr>
            <a:spLocks noChangeArrowheads="1"/>
          </p:cNvSpPr>
          <p:nvPr/>
        </p:nvSpPr>
        <p:spPr bwMode="auto">
          <a:xfrm>
            <a:off x="6163940" y="5111750"/>
            <a:ext cx="482600" cy="406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7</a:t>
            </a:r>
          </a:p>
        </p:txBody>
      </p:sp>
      <p:sp>
        <p:nvSpPr>
          <p:cNvPr id="96267" name="Oval 12"/>
          <p:cNvSpPr>
            <a:spLocks noChangeArrowheads="1"/>
          </p:cNvSpPr>
          <p:nvPr/>
        </p:nvSpPr>
        <p:spPr bwMode="auto">
          <a:xfrm>
            <a:off x="6287765" y="601662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6268" name="Oval 13"/>
          <p:cNvSpPr>
            <a:spLocks noChangeArrowheads="1"/>
          </p:cNvSpPr>
          <p:nvPr/>
        </p:nvSpPr>
        <p:spPr bwMode="auto">
          <a:xfrm>
            <a:off x="8116565" y="567372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6269" name="Oval 14"/>
          <p:cNvSpPr>
            <a:spLocks noChangeArrowheads="1"/>
          </p:cNvSpPr>
          <p:nvPr/>
        </p:nvSpPr>
        <p:spPr bwMode="auto">
          <a:xfrm>
            <a:off x="8116565" y="475932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6270" name="Oval 15"/>
          <p:cNvSpPr>
            <a:spLocks noChangeArrowheads="1"/>
          </p:cNvSpPr>
          <p:nvPr/>
        </p:nvSpPr>
        <p:spPr bwMode="auto">
          <a:xfrm>
            <a:off x="8116565" y="340677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6271" name="Oval 16"/>
          <p:cNvSpPr>
            <a:spLocks noChangeArrowheads="1"/>
          </p:cNvSpPr>
          <p:nvPr/>
        </p:nvSpPr>
        <p:spPr bwMode="auto">
          <a:xfrm>
            <a:off x="8116565" y="249237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6272" name="Oval 17"/>
          <p:cNvSpPr>
            <a:spLocks noChangeArrowheads="1"/>
          </p:cNvSpPr>
          <p:nvPr/>
        </p:nvSpPr>
        <p:spPr bwMode="auto">
          <a:xfrm>
            <a:off x="6287765" y="378777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6273" name="Oval 18"/>
          <p:cNvSpPr>
            <a:spLocks noChangeArrowheads="1"/>
          </p:cNvSpPr>
          <p:nvPr/>
        </p:nvSpPr>
        <p:spPr bwMode="auto">
          <a:xfrm>
            <a:off x="4458965" y="201612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6274" name="Oval 19"/>
          <p:cNvSpPr>
            <a:spLocks noChangeArrowheads="1"/>
          </p:cNvSpPr>
          <p:nvPr/>
        </p:nvSpPr>
        <p:spPr bwMode="auto">
          <a:xfrm>
            <a:off x="8116565" y="142557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6275" name="Line 20"/>
          <p:cNvSpPr>
            <a:spLocks noChangeShapeType="1"/>
          </p:cNvSpPr>
          <p:nvPr/>
        </p:nvSpPr>
        <p:spPr bwMode="auto">
          <a:xfrm flipV="1">
            <a:off x="1180778" y="1817688"/>
            <a:ext cx="1343025" cy="167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76" name="Line 21"/>
          <p:cNvSpPr>
            <a:spLocks noChangeShapeType="1"/>
          </p:cNvSpPr>
          <p:nvPr/>
        </p:nvSpPr>
        <p:spPr bwMode="auto">
          <a:xfrm>
            <a:off x="1182365" y="3521075"/>
            <a:ext cx="1266825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77" name="Line 22"/>
          <p:cNvSpPr>
            <a:spLocks noChangeShapeType="1"/>
          </p:cNvSpPr>
          <p:nvPr/>
        </p:nvSpPr>
        <p:spPr bwMode="auto">
          <a:xfrm flipV="1">
            <a:off x="2933378" y="3475038"/>
            <a:ext cx="1362075" cy="1184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78" name="Line 23"/>
          <p:cNvSpPr>
            <a:spLocks noChangeShapeType="1"/>
          </p:cNvSpPr>
          <p:nvPr/>
        </p:nvSpPr>
        <p:spPr bwMode="auto">
          <a:xfrm>
            <a:off x="3011165" y="4892675"/>
            <a:ext cx="1304925" cy="885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79" name="Line 24"/>
          <p:cNvSpPr>
            <a:spLocks noChangeShapeType="1"/>
          </p:cNvSpPr>
          <p:nvPr/>
        </p:nvSpPr>
        <p:spPr bwMode="auto">
          <a:xfrm flipV="1">
            <a:off x="4857428" y="5322888"/>
            <a:ext cx="128587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80" name="Line 25"/>
          <p:cNvSpPr>
            <a:spLocks noChangeShapeType="1"/>
          </p:cNvSpPr>
          <p:nvPr/>
        </p:nvSpPr>
        <p:spPr bwMode="auto">
          <a:xfrm>
            <a:off x="4859015" y="5788025"/>
            <a:ext cx="1400175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81" name="Line 26"/>
          <p:cNvSpPr>
            <a:spLocks noChangeShapeType="1"/>
          </p:cNvSpPr>
          <p:nvPr/>
        </p:nvSpPr>
        <p:spPr bwMode="auto">
          <a:xfrm flipV="1">
            <a:off x="6667178" y="4846638"/>
            <a:ext cx="1419225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82" name="Line 27"/>
          <p:cNvSpPr>
            <a:spLocks noChangeShapeType="1"/>
          </p:cNvSpPr>
          <p:nvPr/>
        </p:nvSpPr>
        <p:spPr bwMode="auto">
          <a:xfrm>
            <a:off x="6687815" y="5330825"/>
            <a:ext cx="1400175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83" name="Line 28"/>
          <p:cNvSpPr>
            <a:spLocks noChangeShapeType="1"/>
          </p:cNvSpPr>
          <p:nvPr/>
        </p:nvSpPr>
        <p:spPr bwMode="auto">
          <a:xfrm>
            <a:off x="3011165" y="1635125"/>
            <a:ext cx="1419225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84" name="Line 29"/>
          <p:cNvSpPr>
            <a:spLocks noChangeShapeType="1"/>
          </p:cNvSpPr>
          <p:nvPr/>
        </p:nvSpPr>
        <p:spPr bwMode="auto">
          <a:xfrm flipV="1">
            <a:off x="3009578" y="1512888"/>
            <a:ext cx="5095875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85" name="Line 30"/>
          <p:cNvSpPr>
            <a:spLocks noChangeShapeType="1"/>
          </p:cNvSpPr>
          <p:nvPr/>
        </p:nvSpPr>
        <p:spPr bwMode="auto">
          <a:xfrm flipV="1">
            <a:off x="4857428" y="2941638"/>
            <a:ext cx="1304925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86" name="Line 31"/>
          <p:cNvSpPr>
            <a:spLocks noChangeShapeType="1"/>
          </p:cNvSpPr>
          <p:nvPr/>
        </p:nvSpPr>
        <p:spPr bwMode="auto">
          <a:xfrm>
            <a:off x="4859015" y="3463925"/>
            <a:ext cx="1438275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87" name="Line 32"/>
          <p:cNvSpPr>
            <a:spLocks noChangeShapeType="1"/>
          </p:cNvSpPr>
          <p:nvPr/>
        </p:nvSpPr>
        <p:spPr bwMode="auto">
          <a:xfrm flipV="1">
            <a:off x="6686228" y="2560638"/>
            <a:ext cx="1419225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88" name="Line 33"/>
          <p:cNvSpPr>
            <a:spLocks noChangeShapeType="1"/>
          </p:cNvSpPr>
          <p:nvPr/>
        </p:nvSpPr>
        <p:spPr bwMode="auto">
          <a:xfrm>
            <a:off x="6687815" y="3006725"/>
            <a:ext cx="1400175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89" name="Rectangle 34"/>
          <p:cNvSpPr>
            <a:spLocks noChangeArrowheads="1"/>
          </p:cNvSpPr>
          <p:nvPr/>
        </p:nvSpPr>
        <p:spPr bwMode="auto">
          <a:xfrm>
            <a:off x="380678" y="2298700"/>
            <a:ext cx="1244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Expandir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(-$800.000)</a:t>
            </a:r>
          </a:p>
        </p:txBody>
      </p:sp>
      <p:sp>
        <p:nvSpPr>
          <p:cNvPr id="96290" name="Rectangle 35"/>
          <p:cNvSpPr>
            <a:spLocks noChangeArrowheads="1"/>
          </p:cNvSpPr>
          <p:nvPr/>
        </p:nvSpPr>
        <p:spPr bwMode="auto">
          <a:xfrm>
            <a:off x="323528" y="4089400"/>
            <a:ext cx="1244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Comprar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 terreno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(-$200.000)</a:t>
            </a:r>
          </a:p>
        </p:txBody>
      </p:sp>
      <p:sp>
        <p:nvSpPr>
          <p:cNvPr id="96291" name="Rectangle 36"/>
          <p:cNvSpPr>
            <a:spLocks noChangeArrowheads="1"/>
          </p:cNvSpPr>
          <p:nvPr/>
        </p:nvSpPr>
        <p:spPr bwMode="auto">
          <a:xfrm>
            <a:off x="4705028" y="2527300"/>
            <a:ext cx="1244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Expandir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(-$800.000)</a:t>
            </a:r>
          </a:p>
        </p:txBody>
      </p:sp>
      <p:sp>
        <p:nvSpPr>
          <p:cNvPr id="96292" name="Rectangle 37"/>
          <p:cNvSpPr>
            <a:spLocks noChangeArrowheads="1"/>
          </p:cNvSpPr>
          <p:nvPr/>
        </p:nvSpPr>
        <p:spPr bwMode="auto">
          <a:xfrm>
            <a:off x="4914578" y="4870450"/>
            <a:ext cx="1244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Armazém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(-$600.000)</a:t>
            </a:r>
          </a:p>
        </p:txBody>
      </p:sp>
      <p:sp>
        <p:nvSpPr>
          <p:cNvPr id="96293" name="Rectangle 38"/>
          <p:cNvSpPr>
            <a:spLocks noChangeArrowheads="1"/>
          </p:cNvSpPr>
          <p:nvPr/>
        </p:nvSpPr>
        <p:spPr bwMode="auto">
          <a:xfrm>
            <a:off x="2942903" y="1231900"/>
            <a:ext cx="576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0.60</a:t>
            </a:r>
          </a:p>
        </p:txBody>
      </p:sp>
      <p:sp>
        <p:nvSpPr>
          <p:cNvPr id="96294" name="Rectangle 39"/>
          <p:cNvSpPr>
            <a:spLocks noChangeArrowheads="1"/>
          </p:cNvSpPr>
          <p:nvPr/>
        </p:nvSpPr>
        <p:spPr bwMode="auto">
          <a:xfrm>
            <a:off x="2961953" y="1746250"/>
            <a:ext cx="576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0.40</a:t>
            </a:r>
          </a:p>
        </p:txBody>
      </p:sp>
      <p:sp>
        <p:nvSpPr>
          <p:cNvPr id="96295" name="Rectangle 40"/>
          <p:cNvSpPr>
            <a:spLocks noChangeArrowheads="1"/>
          </p:cNvSpPr>
          <p:nvPr/>
        </p:nvSpPr>
        <p:spPr bwMode="auto">
          <a:xfrm>
            <a:off x="3050853" y="1957388"/>
            <a:ext cx="1241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 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não cresce</a:t>
            </a:r>
          </a:p>
        </p:txBody>
      </p:sp>
      <p:sp>
        <p:nvSpPr>
          <p:cNvPr id="96296" name="Rectangle 41"/>
          <p:cNvSpPr>
            <a:spLocks noChangeArrowheads="1"/>
          </p:cNvSpPr>
          <p:nvPr/>
        </p:nvSpPr>
        <p:spPr bwMode="auto">
          <a:xfrm>
            <a:off x="4635178" y="2012950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$225.000</a:t>
            </a:r>
          </a:p>
        </p:txBody>
      </p:sp>
      <p:sp>
        <p:nvSpPr>
          <p:cNvPr id="96297" name="Rectangle 42"/>
          <p:cNvSpPr>
            <a:spLocks noChangeArrowheads="1"/>
          </p:cNvSpPr>
          <p:nvPr/>
        </p:nvSpPr>
        <p:spPr bwMode="auto">
          <a:xfrm>
            <a:off x="4011290" y="1250950"/>
            <a:ext cx="1716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 cresce</a:t>
            </a:r>
          </a:p>
        </p:txBody>
      </p:sp>
      <p:sp>
        <p:nvSpPr>
          <p:cNvPr id="96298" name="Rectangle 43"/>
          <p:cNvSpPr>
            <a:spLocks noChangeArrowheads="1"/>
          </p:cNvSpPr>
          <p:nvPr/>
        </p:nvSpPr>
        <p:spPr bwMode="auto">
          <a:xfrm>
            <a:off x="7959403" y="1022350"/>
            <a:ext cx="1209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$2.000.000</a:t>
            </a:r>
          </a:p>
        </p:txBody>
      </p:sp>
      <p:sp>
        <p:nvSpPr>
          <p:cNvPr id="96299" name="Rectangle 44"/>
          <p:cNvSpPr>
            <a:spLocks noChangeArrowheads="1"/>
          </p:cNvSpPr>
          <p:nvPr/>
        </p:nvSpPr>
        <p:spPr bwMode="auto">
          <a:xfrm>
            <a:off x="7992740" y="2127250"/>
            <a:ext cx="1209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$3.000.000</a:t>
            </a:r>
          </a:p>
        </p:txBody>
      </p:sp>
      <p:sp>
        <p:nvSpPr>
          <p:cNvPr id="96300" name="Rectangle 45"/>
          <p:cNvSpPr>
            <a:spLocks noChangeArrowheads="1"/>
          </p:cNvSpPr>
          <p:nvPr/>
        </p:nvSpPr>
        <p:spPr bwMode="auto">
          <a:xfrm>
            <a:off x="8154665" y="3003550"/>
            <a:ext cx="1036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$700.000</a:t>
            </a:r>
          </a:p>
        </p:txBody>
      </p:sp>
      <p:sp>
        <p:nvSpPr>
          <p:cNvPr id="96301" name="Rectangle 46"/>
          <p:cNvSpPr>
            <a:spLocks noChangeArrowheads="1"/>
          </p:cNvSpPr>
          <p:nvPr/>
        </p:nvSpPr>
        <p:spPr bwMode="auto">
          <a:xfrm>
            <a:off x="7992740" y="4395788"/>
            <a:ext cx="1209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$2.300.000</a:t>
            </a:r>
          </a:p>
        </p:txBody>
      </p:sp>
      <p:sp>
        <p:nvSpPr>
          <p:cNvPr id="96302" name="Rectangle 47"/>
          <p:cNvSpPr>
            <a:spLocks noChangeArrowheads="1"/>
          </p:cNvSpPr>
          <p:nvPr/>
        </p:nvSpPr>
        <p:spPr bwMode="auto">
          <a:xfrm>
            <a:off x="7992740" y="5348288"/>
            <a:ext cx="1209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$1.000.000</a:t>
            </a:r>
          </a:p>
        </p:txBody>
      </p:sp>
      <p:sp>
        <p:nvSpPr>
          <p:cNvPr id="96303" name="Rectangle 48"/>
          <p:cNvSpPr>
            <a:spLocks noChangeArrowheads="1"/>
          </p:cNvSpPr>
          <p:nvPr/>
        </p:nvSpPr>
        <p:spPr bwMode="auto">
          <a:xfrm>
            <a:off x="6268715" y="6242050"/>
            <a:ext cx="1036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$210.000</a:t>
            </a:r>
          </a:p>
        </p:txBody>
      </p:sp>
      <p:sp>
        <p:nvSpPr>
          <p:cNvPr id="96304" name="Rectangle 49"/>
          <p:cNvSpPr>
            <a:spLocks noChangeArrowheads="1"/>
          </p:cNvSpPr>
          <p:nvPr/>
        </p:nvSpPr>
        <p:spPr bwMode="auto">
          <a:xfrm>
            <a:off x="7084690" y="2127250"/>
            <a:ext cx="1016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cresce</a:t>
            </a:r>
          </a:p>
        </p:txBody>
      </p:sp>
      <p:sp>
        <p:nvSpPr>
          <p:cNvPr id="96305" name="Rectangle 50"/>
          <p:cNvSpPr>
            <a:spLocks noChangeArrowheads="1"/>
          </p:cNvSpPr>
          <p:nvPr/>
        </p:nvSpPr>
        <p:spPr bwMode="auto">
          <a:xfrm>
            <a:off x="7048178" y="4413250"/>
            <a:ext cx="1016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cresce</a:t>
            </a:r>
          </a:p>
        </p:txBody>
      </p:sp>
      <p:sp>
        <p:nvSpPr>
          <p:cNvPr id="96306" name="Rectangle 51"/>
          <p:cNvSpPr>
            <a:spLocks noChangeArrowheads="1"/>
          </p:cNvSpPr>
          <p:nvPr/>
        </p:nvSpPr>
        <p:spPr bwMode="auto">
          <a:xfrm>
            <a:off x="6860853" y="3367088"/>
            <a:ext cx="1241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não cresce</a:t>
            </a:r>
          </a:p>
        </p:txBody>
      </p:sp>
      <p:sp>
        <p:nvSpPr>
          <p:cNvPr id="96307" name="Rectangle 52"/>
          <p:cNvSpPr>
            <a:spLocks noChangeArrowheads="1"/>
          </p:cNvSpPr>
          <p:nvPr/>
        </p:nvSpPr>
        <p:spPr bwMode="auto">
          <a:xfrm>
            <a:off x="6898953" y="5727700"/>
            <a:ext cx="1241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não cresce</a:t>
            </a:r>
          </a:p>
        </p:txBody>
      </p:sp>
      <p:sp>
        <p:nvSpPr>
          <p:cNvPr id="96308" name="Rectangle 53"/>
          <p:cNvSpPr>
            <a:spLocks noChangeArrowheads="1"/>
          </p:cNvSpPr>
          <p:nvPr/>
        </p:nvSpPr>
        <p:spPr bwMode="auto">
          <a:xfrm>
            <a:off x="4982840" y="5918200"/>
            <a:ext cx="8810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Vender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terreno</a:t>
            </a:r>
          </a:p>
        </p:txBody>
      </p:sp>
      <p:sp>
        <p:nvSpPr>
          <p:cNvPr id="96309" name="Rectangle 54"/>
          <p:cNvSpPr>
            <a:spLocks noChangeArrowheads="1"/>
          </p:cNvSpPr>
          <p:nvPr/>
        </p:nvSpPr>
        <p:spPr bwMode="auto">
          <a:xfrm>
            <a:off x="4862190" y="3689350"/>
            <a:ext cx="10493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Vender 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terreno</a:t>
            </a:r>
          </a:p>
        </p:txBody>
      </p:sp>
      <p:sp>
        <p:nvSpPr>
          <p:cNvPr id="96310" name="Rectangle 55"/>
          <p:cNvSpPr>
            <a:spLocks noChangeArrowheads="1"/>
          </p:cNvSpPr>
          <p:nvPr/>
        </p:nvSpPr>
        <p:spPr bwMode="auto">
          <a:xfrm>
            <a:off x="6654478" y="2603500"/>
            <a:ext cx="576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0.80</a:t>
            </a:r>
          </a:p>
        </p:txBody>
      </p:sp>
      <p:sp>
        <p:nvSpPr>
          <p:cNvPr id="96311" name="Rectangle 56"/>
          <p:cNvSpPr>
            <a:spLocks noChangeArrowheads="1"/>
          </p:cNvSpPr>
          <p:nvPr/>
        </p:nvSpPr>
        <p:spPr bwMode="auto">
          <a:xfrm>
            <a:off x="3265165" y="4832350"/>
            <a:ext cx="5762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0.40</a:t>
            </a:r>
          </a:p>
        </p:txBody>
      </p:sp>
      <p:sp>
        <p:nvSpPr>
          <p:cNvPr id="96312" name="Rectangle 57"/>
          <p:cNvSpPr>
            <a:spLocks noChangeArrowheads="1"/>
          </p:cNvSpPr>
          <p:nvPr/>
        </p:nvSpPr>
        <p:spPr bwMode="auto">
          <a:xfrm>
            <a:off x="6654478" y="5434013"/>
            <a:ext cx="576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0.70</a:t>
            </a:r>
          </a:p>
        </p:txBody>
      </p:sp>
      <p:sp>
        <p:nvSpPr>
          <p:cNvPr id="96313" name="Rectangle 58"/>
          <p:cNvSpPr>
            <a:spLocks noChangeArrowheads="1"/>
          </p:cNvSpPr>
          <p:nvPr/>
        </p:nvSpPr>
        <p:spPr bwMode="auto">
          <a:xfrm>
            <a:off x="6443340" y="4932363"/>
            <a:ext cx="9001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0.30</a:t>
            </a:r>
          </a:p>
        </p:txBody>
      </p:sp>
      <p:sp>
        <p:nvSpPr>
          <p:cNvPr id="96314" name="Rectangle 59"/>
          <p:cNvSpPr>
            <a:spLocks noChangeArrowheads="1"/>
          </p:cNvSpPr>
          <p:nvPr/>
        </p:nvSpPr>
        <p:spPr bwMode="auto">
          <a:xfrm>
            <a:off x="2369815" y="5632450"/>
            <a:ext cx="1649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 não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cresce (3 anos,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$0 pagamento)</a:t>
            </a:r>
          </a:p>
        </p:txBody>
      </p:sp>
      <p:sp>
        <p:nvSpPr>
          <p:cNvPr id="96315" name="Rectangle 60"/>
          <p:cNvSpPr>
            <a:spLocks noChangeArrowheads="1"/>
          </p:cNvSpPr>
          <p:nvPr/>
        </p:nvSpPr>
        <p:spPr bwMode="auto">
          <a:xfrm>
            <a:off x="2179315" y="3365500"/>
            <a:ext cx="1649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cresce (3 anos,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$0 pagamento)</a:t>
            </a:r>
          </a:p>
        </p:txBody>
      </p:sp>
      <p:sp>
        <p:nvSpPr>
          <p:cNvPr id="96316" name="Rectangle 61"/>
          <p:cNvSpPr>
            <a:spLocks noChangeArrowheads="1"/>
          </p:cNvSpPr>
          <p:nvPr/>
        </p:nvSpPr>
        <p:spPr bwMode="auto">
          <a:xfrm>
            <a:off x="6654478" y="3136900"/>
            <a:ext cx="576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0.20</a:t>
            </a:r>
          </a:p>
        </p:txBody>
      </p:sp>
      <p:sp>
        <p:nvSpPr>
          <p:cNvPr id="96317" name="Rectangle 62"/>
          <p:cNvSpPr>
            <a:spLocks noChangeArrowheads="1"/>
          </p:cNvSpPr>
          <p:nvPr/>
        </p:nvSpPr>
        <p:spPr bwMode="auto">
          <a:xfrm>
            <a:off x="3246115" y="4318000"/>
            <a:ext cx="5762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0.60</a:t>
            </a:r>
          </a:p>
        </p:txBody>
      </p:sp>
      <p:sp>
        <p:nvSpPr>
          <p:cNvPr id="96318" name="Rectangle 63"/>
          <p:cNvSpPr>
            <a:spLocks noGrp="1" noChangeArrowheads="1"/>
          </p:cNvSpPr>
          <p:nvPr>
            <p:ph type="title"/>
          </p:nvPr>
        </p:nvSpPr>
        <p:spPr>
          <a:xfrm>
            <a:off x="794320" y="-99392"/>
            <a:ext cx="8458200" cy="1143000"/>
          </a:xfrm>
          <a:noFill/>
        </p:spPr>
        <p:txBody>
          <a:bodyPr lIns="90488" tIns="44450" rIns="90488" bIns="44450" anchor="ctr"/>
          <a:lstStyle/>
          <a:p>
            <a:r>
              <a:rPr lang="pt-BR" dirty="0" smtClean="0"/>
              <a:t>Exemplo de Árvore de Decisão</a:t>
            </a:r>
            <a:endParaRPr lang="pt-BR" b="1" dirty="0" smtClean="0"/>
          </a:p>
        </p:txBody>
      </p:sp>
      <p:sp>
        <p:nvSpPr>
          <p:cNvPr id="96319" name="Text Box 64"/>
          <p:cNvSpPr txBox="1">
            <a:spLocks noChangeArrowheads="1"/>
          </p:cNvSpPr>
          <p:nvPr/>
        </p:nvSpPr>
        <p:spPr bwMode="auto">
          <a:xfrm>
            <a:off x="5967090" y="41148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>
                <a:latin typeface="Arial" charset="0"/>
              </a:rPr>
              <a:t>$450.000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6200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1F97-75BD-4DD0-893F-450E9331FE7E}" type="slidenum">
              <a:rPr lang="pt-BR"/>
              <a:pPr>
                <a:defRPr/>
              </a:pPr>
              <a:t>84</a:t>
            </a:fld>
            <a:endParaRPr lang="pt-BR"/>
          </a:p>
        </p:txBody>
      </p:sp>
      <p:sp>
        <p:nvSpPr>
          <p:cNvPr id="97283" name="Rectangle 2052"/>
          <p:cNvSpPr>
            <a:spLocks noGrp="1" noChangeArrowheads="1"/>
          </p:cNvSpPr>
          <p:nvPr>
            <p:ph type="title"/>
          </p:nvPr>
        </p:nvSpPr>
        <p:spPr>
          <a:xfrm>
            <a:off x="866328" y="228600"/>
            <a:ext cx="8458200" cy="762000"/>
          </a:xfrm>
          <a:noFill/>
        </p:spPr>
        <p:txBody>
          <a:bodyPr lIns="90488" tIns="44450" rIns="90488" bIns="44450" anchor="ctr"/>
          <a:lstStyle/>
          <a:p>
            <a:r>
              <a:rPr lang="pt-BR" dirty="0" smtClean="0"/>
              <a:t>Avaliação dos nós</a:t>
            </a:r>
          </a:p>
        </p:txBody>
      </p:sp>
      <p:sp>
        <p:nvSpPr>
          <p:cNvPr id="97284" name="Rectangle 205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848600" cy="5029200"/>
          </a:xfrm>
          <a:noFill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pt-BR" sz="2100" b="1" smtClean="0"/>
              <a:t>Calcular o valor esperado ( EV) nos nós  6 &amp; 7</a:t>
            </a:r>
          </a:p>
          <a:p>
            <a:pPr>
              <a:buFont typeface="Wingdings" pitchFamily="2" charset="2"/>
              <a:buNone/>
            </a:pPr>
            <a:r>
              <a:rPr lang="pt-BR" sz="2100" b="1" smtClean="0"/>
              <a:t>EV(nó 6) = 0.80($3.000.000) + 0.20($700.000) = $2.540.000</a:t>
            </a:r>
          </a:p>
          <a:p>
            <a:pPr>
              <a:buFont typeface="Wingdings" pitchFamily="2" charset="2"/>
              <a:buNone/>
            </a:pPr>
            <a:r>
              <a:rPr lang="pt-BR" sz="2100" b="1" smtClean="0"/>
              <a:t>EV(nó 7) = 0.30($2.300.000) + 0.70($1.000.000) = $1.390.000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pt-BR" sz="2100" b="1" smtClean="0"/>
          </a:p>
          <a:p>
            <a:pPr>
              <a:buFont typeface="Wingdings" pitchFamily="2" charset="2"/>
              <a:buNone/>
            </a:pPr>
            <a:r>
              <a:rPr lang="pt-BR" sz="2100" b="1" smtClean="0"/>
              <a:t>Escrever o valor esperado acima dos nós 6 &amp; 7</a:t>
            </a:r>
          </a:p>
          <a:p>
            <a:pPr>
              <a:buFont typeface="Wingdings" pitchFamily="2" charset="2"/>
              <a:buNone/>
            </a:pPr>
            <a:endParaRPr lang="pt-BR" sz="2100" b="1" smtClean="0"/>
          </a:p>
          <a:p>
            <a:pPr>
              <a:buFont typeface="Wingdings" pitchFamily="2" charset="2"/>
              <a:buNone/>
            </a:pPr>
            <a:r>
              <a:rPr lang="pt-BR" sz="2100" b="1" smtClean="0"/>
              <a:t>Decisão no nó 4 entre: </a:t>
            </a:r>
          </a:p>
          <a:p>
            <a:pPr>
              <a:buFont typeface="Wingdings" pitchFamily="2" charset="2"/>
              <a:buNone/>
            </a:pPr>
            <a:r>
              <a:rPr lang="pt-BR" sz="2100" b="1" smtClean="0"/>
              <a:t>	$2.540.000 por Expandir e </a:t>
            </a:r>
          </a:p>
          <a:p>
            <a:pPr>
              <a:buFont typeface="Wingdings" pitchFamily="2" charset="2"/>
              <a:buNone/>
            </a:pPr>
            <a:r>
              <a:rPr lang="pt-BR" sz="2100" b="1" smtClean="0"/>
              <a:t>	$450.000 por Vender o terreno</a:t>
            </a:r>
          </a:p>
          <a:p>
            <a:pPr>
              <a:buFont typeface="Wingdings" pitchFamily="2" charset="2"/>
              <a:buNone/>
            </a:pPr>
            <a:r>
              <a:rPr lang="pt-BR" sz="2100" b="1" smtClean="0"/>
              <a:t>Escolher Expandir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pt-BR" sz="2100" b="1" smtClean="0"/>
          </a:p>
          <a:p>
            <a:pPr>
              <a:buFont typeface="Wingdings" pitchFamily="2" charset="2"/>
              <a:buNone/>
            </a:pPr>
            <a:r>
              <a:rPr lang="pt-BR" sz="2100" b="1" smtClean="0"/>
              <a:t>Repetir os cálculos de valor esperado e decisões para os nós remanescentes</a:t>
            </a:r>
          </a:p>
        </p:txBody>
      </p:sp>
    </p:spTree>
    <p:extLst>
      <p:ext uri="{BB962C8B-B14F-4D97-AF65-F5344CB8AC3E}">
        <p14:creationId xmlns:p14="http://schemas.microsoft.com/office/powerpoint/2010/main" val="3692503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5395" y="6356350"/>
            <a:ext cx="2133600" cy="365125"/>
          </a:xfrm>
        </p:spPr>
        <p:txBody>
          <a:bodyPr/>
          <a:lstStyle/>
          <a:p>
            <a:pPr>
              <a:defRPr/>
            </a:pPr>
            <a:fld id="{CF2CAC77-C279-4846-BA78-15D126FDE58D}" type="slidenum">
              <a:rPr lang="pt-BR"/>
              <a:pPr>
                <a:defRPr/>
              </a:pPr>
              <a:t>85</a:t>
            </a:fld>
            <a:endParaRPr lang="pt-BR"/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304800" y="2286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08" name="Oval 5"/>
          <p:cNvSpPr>
            <a:spLocks noChangeArrowheads="1"/>
          </p:cNvSpPr>
          <p:nvPr/>
        </p:nvSpPr>
        <p:spPr bwMode="auto">
          <a:xfrm>
            <a:off x="2537395" y="1435100"/>
            <a:ext cx="482600" cy="406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2</a:t>
            </a:r>
          </a:p>
        </p:txBody>
      </p:sp>
      <p:sp>
        <p:nvSpPr>
          <p:cNvPr id="98309" name="Rectangle 6"/>
          <p:cNvSpPr>
            <a:spLocks noChangeArrowheads="1"/>
          </p:cNvSpPr>
          <p:nvPr/>
        </p:nvSpPr>
        <p:spPr bwMode="auto">
          <a:xfrm>
            <a:off x="727645" y="3263900"/>
            <a:ext cx="4826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sp>
        <p:nvSpPr>
          <p:cNvPr id="98310" name="Oval 7"/>
          <p:cNvSpPr>
            <a:spLocks noChangeArrowheads="1"/>
          </p:cNvSpPr>
          <p:nvPr/>
        </p:nvSpPr>
        <p:spPr bwMode="auto">
          <a:xfrm>
            <a:off x="2537395" y="4654550"/>
            <a:ext cx="482600" cy="406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3</a:t>
            </a:r>
          </a:p>
        </p:txBody>
      </p:sp>
      <p:sp>
        <p:nvSpPr>
          <p:cNvPr id="98311" name="Rectangle 8"/>
          <p:cNvSpPr>
            <a:spLocks noChangeArrowheads="1"/>
          </p:cNvSpPr>
          <p:nvPr/>
        </p:nvSpPr>
        <p:spPr bwMode="auto">
          <a:xfrm>
            <a:off x="4385245" y="3225800"/>
            <a:ext cx="4826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4</a:t>
            </a:r>
          </a:p>
        </p:txBody>
      </p:sp>
      <p:sp>
        <p:nvSpPr>
          <p:cNvPr id="98312" name="Rectangle 9"/>
          <p:cNvSpPr>
            <a:spLocks noChangeArrowheads="1"/>
          </p:cNvSpPr>
          <p:nvPr/>
        </p:nvSpPr>
        <p:spPr bwMode="auto">
          <a:xfrm>
            <a:off x="4385245" y="5549900"/>
            <a:ext cx="4826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5</a:t>
            </a:r>
          </a:p>
        </p:txBody>
      </p:sp>
      <p:sp>
        <p:nvSpPr>
          <p:cNvPr id="98313" name="Oval 10"/>
          <p:cNvSpPr>
            <a:spLocks noChangeArrowheads="1"/>
          </p:cNvSpPr>
          <p:nvPr/>
        </p:nvSpPr>
        <p:spPr bwMode="auto">
          <a:xfrm>
            <a:off x="6214045" y="2806700"/>
            <a:ext cx="482600" cy="406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6</a:t>
            </a:r>
          </a:p>
        </p:txBody>
      </p:sp>
      <p:sp>
        <p:nvSpPr>
          <p:cNvPr id="98314" name="Oval 11"/>
          <p:cNvSpPr>
            <a:spLocks noChangeArrowheads="1"/>
          </p:cNvSpPr>
          <p:nvPr/>
        </p:nvSpPr>
        <p:spPr bwMode="auto">
          <a:xfrm>
            <a:off x="6214045" y="5111750"/>
            <a:ext cx="482600" cy="406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pt-BR" sz="1600" b="1">
                <a:solidFill>
                  <a:schemeClr val="bg2"/>
                </a:solidFill>
                <a:latin typeface="Arial" charset="0"/>
              </a:rPr>
              <a:t>7</a:t>
            </a:r>
          </a:p>
        </p:txBody>
      </p:sp>
      <p:sp>
        <p:nvSpPr>
          <p:cNvPr id="98315" name="Oval 12"/>
          <p:cNvSpPr>
            <a:spLocks noChangeArrowheads="1"/>
          </p:cNvSpPr>
          <p:nvPr/>
        </p:nvSpPr>
        <p:spPr bwMode="auto">
          <a:xfrm>
            <a:off x="6337870" y="601662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16" name="Oval 13"/>
          <p:cNvSpPr>
            <a:spLocks noChangeArrowheads="1"/>
          </p:cNvSpPr>
          <p:nvPr/>
        </p:nvSpPr>
        <p:spPr bwMode="auto">
          <a:xfrm>
            <a:off x="8166670" y="567372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17" name="Oval 14"/>
          <p:cNvSpPr>
            <a:spLocks noChangeArrowheads="1"/>
          </p:cNvSpPr>
          <p:nvPr/>
        </p:nvSpPr>
        <p:spPr bwMode="auto">
          <a:xfrm>
            <a:off x="8166670" y="475932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18" name="Oval 15"/>
          <p:cNvSpPr>
            <a:spLocks noChangeArrowheads="1"/>
          </p:cNvSpPr>
          <p:nvPr/>
        </p:nvSpPr>
        <p:spPr bwMode="auto">
          <a:xfrm>
            <a:off x="8166670" y="340677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19" name="Oval 16"/>
          <p:cNvSpPr>
            <a:spLocks noChangeArrowheads="1"/>
          </p:cNvSpPr>
          <p:nvPr/>
        </p:nvSpPr>
        <p:spPr bwMode="auto">
          <a:xfrm>
            <a:off x="8166670" y="249237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20" name="Oval 17"/>
          <p:cNvSpPr>
            <a:spLocks noChangeArrowheads="1"/>
          </p:cNvSpPr>
          <p:nvPr/>
        </p:nvSpPr>
        <p:spPr bwMode="auto">
          <a:xfrm>
            <a:off x="6337870" y="378777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21" name="Oval 18"/>
          <p:cNvSpPr>
            <a:spLocks noChangeArrowheads="1"/>
          </p:cNvSpPr>
          <p:nvPr/>
        </p:nvSpPr>
        <p:spPr bwMode="auto">
          <a:xfrm>
            <a:off x="4509070" y="2016125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22" name="Oval 19"/>
          <p:cNvSpPr>
            <a:spLocks noChangeArrowheads="1"/>
          </p:cNvSpPr>
          <p:nvPr/>
        </p:nvSpPr>
        <p:spPr bwMode="auto">
          <a:xfrm>
            <a:off x="8226995" y="1524000"/>
            <a:ext cx="234950" cy="196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323" name="Line 20"/>
          <p:cNvSpPr>
            <a:spLocks noChangeShapeType="1"/>
          </p:cNvSpPr>
          <p:nvPr/>
        </p:nvSpPr>
        <p:spPr bwMode="auto">
          <a:xfrm flipV="1">
            <a:off x="1230883" y="1817688"/>
            <a:ext cx="1343025" cy="167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24" name="Line 21"/>
          <p:cNvSpPr>
            <a:spLocks noChangeShapeType="1"/>
          </p:cNvSpPr>
          <p:nvPr/>
        </p:nvSpPr>
        <p:spPr bwMode="auto">
          <a:xfrm>
            <a:off x="1232470" y="3521075"/>
            <a:ext cx="1266825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25" name="Line 22"/>
          <p:cNvSpPr>
            <a:spLocks noChangeShapeType="1"/>
          </p:cNvSpPr>
          <p:nvPr/>
        </p:nvSpPr>
        <p:spPr bwMode="auto">
          <a:xfrm flipV="1">
            <a:off x="2983483" y="3475038"/>
            <a:ext cx="1362075" cy="1184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26" name="Line 23"/>
          <p:cNvSpPr>
            <a:spLocks noChangeShapeType="1"/>
          </p:cNvSpPr>
          <p:nvPr/>
        </p:nvSpPr>
        <p:spPr bwMode="auto">
          <a:xfrm>
            <a:off x="3061270" y="4892675"/>
            <a:ext cx="1304925" cy="885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27" name="Line 24"/>
          <p:cNvSpPr>
            <a:spLocks noChangeShapeType="1"/>
          </p:cNvSpPr>
          <p:nvPr/>
        </p:nvSpPr>
        <p:spPr bwMode="auto">
          <a:xfrm flipV="1">
            <a:off x="4907533" y="5322888"/>
            <a:ext cx="128587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28" name="Line 25"/>
          <p:cNvSpPr>
            <a:spLocks noChangeShapeType="1"/>
          </p:cNvSpPr>
          <p:nvPr/>
        </p:nvSpPr>
        <p:spPr bwMode="auto">
          <a:xfrm>
            <a:off x="4909120" y="5788025"/>
            <a:ext cx="1400175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29" name="Line 26"/>
          <p:cNvSpPr>
            <a:spLocks noChangeShapeType="1"/>
          </p:cNvSpPr>
          <p:nvPr/>
        </p:nvSpPr>
        <p:spPr bwMode="auto">
          <a:xfrm flipV="1">
            <a:off x="6717283" y="4846638"/>
            <a:ext cx="1419225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30" name="Line 27"/>
          <p:cNvSpPr>
            <a:spLocks noChangeShapeType="1"/>
          </p:cNvSpPr>
          <p:nvPr/>
        </p:nvSpPr>
        <p:spPr bwMode="auto">
          <a:xfrm>
            <a:off x="6737920" y="5330825"/>
            <a:ext cx="1400175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31" name="Line 28"/>
          <p:cNvSpPr>
            <a:spLocks noChangeShapeType="1"/>
          </p:cNvSpPr>
          <p:nvPr/>
        </p:nvSpPr>
        <p:spPr bwMode="auto">
          <a:xfrm>
            <a:off x="3061270" y="1635125"/>
            <a:ext cx="1419225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32" name="Line 29"/>
          <p:cNvSpPr>
            <a:spLocks noChangeShapeType="1"/>
          </p:cNvSpPr>
          <p:nvPr/>
        </p:nvSpPr>
        <p:spPr bwMode="auto">
          <a:xfrm flipV="1">
            <a:off x="3059683" y="1595438"/>
            <a:ext cx="50831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33" name="Line 30"/>
          <p:cNvSpPr>
            <a:spLocks noChangeShapeType="1"/>
          </p:cNvSpPr>
          <p:nvPr/>
        </p:nvSpPr>
        <p:spPr bwMode="auto">
          <a:xfrm flipV="1">
            <a:off x="4907533" y="2941638"/>
            <a:ext cx="1304925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34" name="Line 31"/>
          <p:cNvSpPr>
            <a:spLocks noChangeShapeType="1"/>
          </p:cNvSpPr>
          <p:nvPr/>
        </p:nvSpPr>
        <p:spPr bwMode="auto">
          <a:xfrm>
            <a:off x="4909120" y="3463925"/>
            <a:ext cx="1438275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35" name="Line 32"/>
          <p:cNvSpPr>
            <a:spLocks noChangeShapeType="1"/>
          </p:cNvSpPr>
          <p:nvPr/>
        </p:nvSpPr>
        <p:spPr bwMode="auto">
          <a:xfrm flipV="1">
            <a:off x="6736333" y="2560638"/>
            <a:ext cx="1419225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36" name="Line 33"/>
          <p:cNvSpPr>
            <a:spLocks noChangeShapeType="1"/>
          </p:cNvSpPr>
          <p:nvPr/>
        </p:nvSpPr>
        <p:spPr bwMode="auto">
          <a:xfrm>
            <a:off x="6737920" y="3006725"/>
            <a:ext cx="1400175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37" name="Rectangle 34"/>
          <p:cNvSpPr>
            <a:spLocks noChangeArrowheads="1"/>
          </p:cNvSpPr>
          <p:nvPr/>
        </p:nvSpPr>
        <p:spPr bwMode="auto">
          <a:xfrm>
            <a:off x="430783" y="2298700"/>
            <a:ext cx="1244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Expandir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(-$800.000)</a:t>
            </a:r>
          </a:p>
        </p:txBody>
      </p:sp>
      <p:sp>
        <p:nvSpPr>
          <p:cNvPr id="98338" name="Rectangle 35"/>
          <p:cNvSpPr>
            <a:spLocks noChangeArrowheads="1"/>
          </p:cNvSpPr>
          <p:nvPr/>
        </p:nvSpPr>
        <p:spPr bwMode="auto">
          <a:xfrm>
            <a:off x="372045" y="4089400"/>
            <a:ext cx="1244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Comprar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terreno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(-$200.000)</a:t>
            </a:r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1456308" y="3308350"/>
            <a:ext cx="1209675" cy="3460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$1.160.000</a:t>
            </a:r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>
            <a:off x="2065908" y="5213350"/>
            <a:ext cx="1209675" cy="3460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$1.360.000</a:t>
            </a:r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3961383" y="5099050"/>
            <a:ext cx="1039812" cy="3460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$790.000</a:t>
            </a:r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5818758" y="4479925"/>
            <a:ext cx="1209675" cy="3460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$1.390.000</a:t>
            </a:r>
          </a:p>
        </p:txBody>
      </p:sp>
      <p:sp>
        <p:nvSpPr>
          <p:cNvPr id="47144" name="Rectangle 40"/>
          <p:cNvSpPr>
            <a:spLocks noChangeArrowheads="1"/>
          </p:cNvSpPr>
          <p:nvPr/>
        </p:nvSpPr>
        <p:spPr bwMode="auto">
          <a:xfrm>
            <a:off x="3475608" y="2813050"/>
            <a:ext cx="1209675" cy="3460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$1.740.000</a:t>
            </a:r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5933058" y="2260600"/>
            <a:ext cx="1209675" cy="3460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$2.540.000</a:t>
            </a:r>
          </a:p>
        </p:txBody>
      </p:sp>
      <p:sp>
        <p:nvSpPr>
          <p:cNvPr id="98345" name="Rectangle 42"/>
          <p:cNvSpPr>
            <a:spLocks noChangeArrowheads="1"/>
          </p:cNvSpPr>
          <p:nvPr/>
        </p:nvSpPr>
        <p:spPr bwMode="auto">
          <a:xfrm>
            <a:off x="4755133" y="2527300"/>
            <a:ext cx="1244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Expandir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(-$800.000)</a:t>
            </a:r>
          </a:p>
        </p:txBody>
      </p:sp>
      <p:sp>
        <p:nvSpPr>
          <p:cNvPr id="98346" name="Rectangle 43"/>
          <p:cNvSpPr>
            <a:spLocks noChangeArrowheads="1"/>
          </p:cNvSpPr>
          <p:nvPr/>
        </p:nvSpPr>
        <p:spPr bwMode="auto">
          <a:xfrm>
            <a:off x="4964683" y="4870450"/>
            <a:ext cx="1244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Armazém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(-$600.000)</a:t>
            </a:r>
          </a:p>
        </p:txBody>
      </p:sp>
      <p:sp>
        <p:nvSpPr>
          <p:cNvPr id="98347" name="Rectangle 44"/>
          <p:cNvSpPr>
            <a:spLocks noChangeArrowheads="1"/>
          </p:cNvSpPr>
          <p:nvPr/>
        </p:nvSpPr>
        <p:spPr bwMode="auto">
          <a:xfrm>
            <a:off x="2993008" y="1231900"/>
            <a:ext cx="576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0.60</a:t>
            </a:r>
          </a:p>
        </p:txBody>
      </p:sp>
      <p:sp>
        <p:nvSpPr>
          <p:cNvPr id="98348" name="Rectangle 45"/>
          <p:cNvSpPr>
            <a:spLocks noChangeArrowheads="1"/>
          </p:cNvSpPr>
          <p:nvPr/>
        </p:nvSpPr>
        <p:spPr bwMode="auto">
          <a:xfrm>
            <a:off x="3012058" y="1746250"/>
            <a:ext cx="576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0.40</a:t>
            </a:r>
          </a:p>
        </p:txBody>
      </p:sp>
      <p:sp>
        <p:nvSpPr>
          <p:cNvPr id="98349" name="Rectangle 46"/>
          <p:cNvSpPr>
            <a:spLocks noChangeArrowheads="1"/>
          </p:cNvSpPr>
          <p:nvPr/>
        </p:nvSpPr>
        <p:spPr bwMode="auto">
          <a:xfrm>
            <a:off x="3100958" y="1957388"/>
            <a:ext cx="1241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não cresce</a:t>
            </a:r>
          </a:p>
        </p:txBody>
      </p:sp>
      <p:sp>
        <p:nvSpPr>
          <p:cNvPr id="98350" name="Rectangle 47"/>
          <p:cNvSpPr>
            <a:spLocks noChangeArrowheads="1"/>
          </p:cNvSpPr>
          <p:nvPr/>
        </p:nvSpPr>
        <p:spPr bwMode="auto">
          <a:xfrm>
            <a:off x="4685283" y="2012950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$225.000</a:t>
            </a:r>
          </a:p>
        </p:txBody>
      </p:sp>
      <p:sp>
        <p:nvSpPr>
          <p:cNvPr id="98351" name="Rectangle 48"/>
          <p:cNvSpPr>
            <a:spLocks noChangeArrowheads="1"/>
          </p:cNvSpPr>
          <p:nvPr/>
        </p:nvSpPr>
        <p:spPr bwMode="auto">
          <a:xfrm>
            <a:off x="4061395" y="1250950"/>
            <a:ext cx="1716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 cresce</a:t>
            </a:r>
          </a:p>
        </p:txBody>
      </p:sp>
      <p:sp>
        <p:nvSpPr>
          <p:cNvPr id="98352" name="Rectangle 49"/>
          <p:cNvSpPr>
            <a:spLocks noChangeArrowheads="1"/>
          </p:cNvSpPr>
          <p:nvPr/>
        </p:nvSpPr>
        <p:spPr bwMode="auto">
          <a:xfrm>
            <a:off x="8009508" y="1022350"/>
            <a:ext cx="1209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$2.000.000</a:t>
            </a:r>
          </a:p>
        </p:txBody>
      </p:sp>
      <p:sp>
        <p:nvSpPr>
          <p:cNvPr id="98353" name="Rectangle 50"/>
          <p:cNvSpPr>
            <a:spLocks noChangeArrowheads="1"/>
          </p:cNvSpPr>
          <p:nvPr/>
        </p:nvSpPr>
        <p:spPr bwMode="auto">
          <a:xfrm>
            <a:off x="8042845" y="2127250"/>
            <a:ext cx="1209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$3.000.000</a:t>
            </a:r>
          </a:p>
        </p:txBody>
      </p:sp>
      <p:sp>
        <p:nvSpPr>
          <p:cNvPr id="98354" name="Rectangle 51"/>
          <p:cNvSpPr>
            <a:spLocks noChangeArrowheads="1"/>
          </p:cNvSpPr>
          <p:nvPr/>
        </p:nvSpPr>
        <p:spPr bwMode="auto">
          <a:xfrm>
            <a:off x="8204770" y="3003550"/>
            <a:ext cx="1036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$700.000</a:t>
            </a:r>
          </a:p>
        </p:txBody>
      </p:sp>
      <p:sp>
        <p:nvSpPr>
          <p:cNvPr id="98355" name="Rectangle 52"/>
          <p:cNvSpPr>
            <a:spLocks noChangeArrowheads="1"/>
          </p:cNvSpPr>
          <p:nvPr/>
        </p:nvSpPr>
        <p:spPr bwMode="auto">
          <a:xfrm>
            <a:off x="8042845" y="4395788"/>
            <a:ext cx="1209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$2.300.000</a:t>
            </a:r>
          </a:p>
        </p:txBody>
      </p:sp>
      <p:sp>
        <p:nvSpPr>
          <p:cNvPr id="98356" name="Rectangle 53"/>
          <p:cNvSpPr>
            <a:spLocks noChangeArrowheads="1"/>
          </p:cNvSpPr>
          <p:nvPr/>
        </p:nvSpPr>
        <p:spPr bwMode="auto">
          <a:xfrm>
            <a:off x="8042845" y="5348288"/>
            <a:ext cx="1209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$1.000.000</a:t>
            </a:r>
          </a:p>
        </p:txBody>
      </p:sp>
      <p:sp>
        <p:nvSpPr>
          <p:cNvPr id="98357" name="Rectangle 54"/>
          <p:cNvSpPr>
            <a:spLocks noChangeArrowheads="1"/>
          </p:cNvSpPr>
          <p:nvPr/>
        </p:nvSpPr>
        <p:spPr bwMode="auto">
          <a:xfrm>
            <a:off x="6318820" y="6242050"/>
            <a:ext cx="1036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$210.000</a:t>
            </a:r>
          </a:p>
        </p:txBody>
      </p:sp>
      <p:sp>
        <p:nvSpPr>
          <p:cNvPr id="98358" name="Rectangle 55"/>
          <p:cNvSpPr>
            <a:spLocks noChangeArrowheads="1"/>
          </p:cNvSpPr>
          <p:nvPr/>
        </p:nvSpPr>
        <p:spPr bwMode="auto">
          <a:xfrm>
            <a:off x="7134795" y="2127250"/>
            <a:ext cx="1016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cresce</a:t>
            </a:r>
          </a:p>
        </p:txBody>
      </p:sp>
      <p:sp>
        <p:nvSpPr>
          <p:cNvPr id="98359" name="Rectangle 56"/>
          <p:cNvSpPr>
            <a:spLocks noChangeArrowheads="1"/>
          </p:cNvSpPr>
          <p:nvPr/>
        </p:nvSpPr>
        <p:spPr bwMode="auto">
          <a:xfrm>
            <a:off x="7098283" y="4413250"/>
            <a:ext cx="1016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cresce</a:t>
            </a:r>
          </a:p>
        </p:txBody>
      </p:sp>
      <p:sp>
        <p:nvSpPr>
          <p:cNvPr id="98360" name="Rectangle 57"/>
          <p:cNvSpPr>
            <a:spLocks noChangeArrowheads="1"/>
          </p:cNvSpPr>
          <p:nvPr/>
        </p:nvSpPr>
        <p:spPr bwMode="auto">
          <a:xfrm>
            <a:off x="6914133" y="3367088"/>
            <a:ext cx="1241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não cresce</a:t>
            </a:r>
          </a:p>
        </p:txBody>
      </p:sp>
      <p:sp>
        <p:nvSpPr>
          <p:cNvPr id="98361" name="Rectangle 58"/>
          <p:cNvSpPr>
            <a:spLocks noChangeArrowheads="1"/>
          </p:cNvSpPr>
          <p:nvPr/>
        </p:nvSpPr>
        <p:spPr bwMode="auto">
          <a:xfrm>
            <a:off x="6949058" y="5727700"/>
            <a:ext cx="1241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não cresce</a:t>
            </a:r>
          </a:p>
        </p:txBody>
      </p:sp>
      <p:sp>
        <p:nvSpPr>
          <p:cNvPr id="98362" name="Rectangle 59"/>
          <p:cNvSpPr>
            <a:spLocks noChangeArrowheads="1"/>
          </p:cNvSpPr>
          <p:nvPr/>
        </p:nvSpPr>
        <p:spPr bwMode="auto">
          <a:xfrm>
            <a:off x="4948808" y="5918200"/>
            <a:ext cx="10493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Vender 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terreno</a:t>
            </a:r>
          </a:p>
        </p:txBody>
      </p:sp>
      <p:sp>
        <p:nvSpPr>
          <p:cNvPr id="98363" name="Rectangle 60"/>
          <p:cNvSpPr>
            <a:spLocks noChangeArrowheads="1"/>
          </p:cNvSpPr>
          <p:nvPr/>
        </p:nvSpPr>
        <p:spPr bwMode="auto">
          <a:xfrm>
            <a:off x="4912295" y="3689350"/>
            <a:ext cx="10493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Vender 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terreno</a:t>
            </a:r>
          </a:p>
        </p:txBody>
      </p:sp>
      <p:sp>
        <p:nvSpPr>
          <p:cNvPr id="98364" name="Rectangle 61"/>
          <p:cNvSpPr>
            <a:spLocks noChangeArrowheads="1"/>
          </p:cNvSpPr>
          <p:nvPr/>
        </p:nvSpPr>
        <p:spPr bwMode="auto">
          <a:xfrm>
            <a:off x="6704583" y="2603500"/>
            <a:ext cx="576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0.80</a:t>
            </a:r>
          </a:p>
        </p:txBody>
      </p:sp>
      <p:sp>
        <p:nvSpPr>
          <p:cNvPr id="98365" name="Rectangle 62"/>
          <p:cNvSpPr>
            <a:spLocks noChangeArrowheads="1"/>
          </p:cNvSpPr>
          <p:nvPr/>
        </p:nvSpPr>
        <p:spPr bwMode="auto">
          <a:xfrm>
            <a:off x="3315270" y="4832350"/>
            <a:ext cx="5762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0.40</a:t>
            </a:r>
          </a:p>
        </p:txBody>
      </p:sp>
      <p:sp>
        <p:nvSpPr>
          <p:cNvPr id="98366" name="Rectangle 63"/>
          <p:cNvSpPr>
            <a:spLocks noChangeArrowheads="1"/>
          </p:cNvSpPr>
          <p:nvPr/>
        </p:nvSpPr>
        <p:spPr bwMode="auto">
          <a:xfrm>
            <a:off x="6704583" y="5434013"/>
            <a:ext cx="576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0.70</a:t>
            </a:r>
          </a:p>
        </p:txBody>
      </p:sp>
      <p:sp>
        <p:nvSpPr>
          <p:cNvPr id="98367" name="Rectangle 64"/>
          <p:cNvSpPr>
            <a:spLocks noChangeArrowheads="1"/>
          </p:cNvSpPr>
          <p:nvPr/>
        </p:nvSpPr>
        <p:spPr bwMode="auto">
          <a:xfrm>
            <a:off x="6493445" y="4932363"/>
            <a:ext cx="9001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0.30</a:t>
            </a:r>
          </a:p>
        </p:txBody>
      </p:sp>
      <p:sp>
        <p:nvSpPr>
          <p:cNvPr id="98368" name="Rectangle 65"/>
          <p:cNvSpPr>
            <a:spLocks noChangeArrowheads="1"/>
          </p:cNvSpPr>
          <p:nvPr/>
        </p:nvSpPr>
        <p:spPr bwMode="auto">
          <a:xfrm>
            <a:off x="2419920" y="5632450"/>
            <a:ext cx="1649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 não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cresce (3 anos,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$0 pagamento)</a:t>
            </a:r>
          </a:p>
        </p:txBody>
      </p:sp>
      <p:sp>
        <p:nvSpPr>
          <p:cNvPr id="98369" name="Rectangle 66"/>
          <p:cNvSpPr>
            <a:spLocks noChangeArrowheads="1"/>
          </p:cNvSpPr>
          <p:nvPr/>
        </p:nvSpPr>
        <p:spPr bwMode="auto">
          <a:xfrm>
            <a:off x="2229420" y="3365500"/>
            <a:ext cx="1649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Mercado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cresce (3 anos,</a:t>
            </a:r>
          </a:p>
          <a:p>
            <a:pPr algn="ctr" eaLnBrk="0" hangingPunct="0"/>
            <a:r>
              <a:rPr lang="pt-BR" sz="1600" b="1">
                <a:latin typeface="Arial" charset="0"/>
              </a:rPr>
              <a:t>$0 pagamento)</a:t>
            </a:r>
          </a:p>
        </p:txBody>
      </p:sp>
      <p:sp>
        <p:nvSpPr>
          <p:cNvPr id="47171" name="Rectangle 67"/>
          <p:cNvSpPr>
            <a:spLocks noChangeArrowheads="1"/>
          </p:cNvSpPr>
          <p:nvPr/>
        </p:nvSpPr>
        <p:spPr bwMode="auto">
          <a:xfrm>
            <a:off x="1703958" y="1060450"/>
            <a:ext cx="1209675" cy="3460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$1.290.000</a:t>
            </a:r>
          </a:p>
        </p:txBody>
      </p:sp>
      <p:sp>
        <p:nvSpPr>
          <p:cNvPr id="98371" name="Rectangle 68"/>
          <p:cNvSpPr>
            <a:spLocks noChangeArrowheads="1"/>
          </p:cNvSpPr>
          <p:nvPr/>
        </p:nvSpPr>
        <p:spPr bwMode="auto">
          <a:xfrm>
            <a:off x="6704583" y="3136900"/>
            <a:ext cx="576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0.20</a:t>
            </a:r>
          </a:p>
        </p:txBody>
      </p:sp>
      <p:sp>
        <p:nvSpPr>
          <p:cNvPr id="98372" name="Rectangle 69"/>
          <p:cNvSpPr>
            <a:spLocks noChangeArrowheads="1"/>
          </p:cNvSpPr>
          <p:nvPr/>
        </p:nvSpPr>
        <p:spPr bwMode="auto">
          <a:xfrm>
            <a:off x="3296220" y="4318000"/>
            <a:ext cx="5762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pt-BR" sz="1600" b="1">
                <a:latin typeface="Arial" charset="0"/>
              </a:rPr>
              <a:t>0.60</a:t>
            </a:r>
          </a:p>
        </p:txBody>
      </p:sp>
      <p:sp>
        <p:nvSpPr>
          <p:cNvPr id="98373" name="Rectangle 70"/>
          <p:cNvSpPr>
            <a:spLocks noGrp="1" noChangeArrowheads="1"/>
          </p:cNvSpPr>
          <p:nvPr>
            <p:ph type="title"/>
          </p:nvPr>
        </p:nvSpPr>
        <p:spPr>
          <a:xfrm>
            <a:off x="938336" y="-171400"/>
            <a:ext cx="8458200" cy="1143000"/>
          </a:xfrm>
          <a:noFill/>
        </p:spPr>
        <p:txBody>
          <a:bodyPr lIns="90488" tIns="44450" rIns="90488" bIns="44450" anchor="ctr"/>
          <a:lstStyle/>
          <a:p>
            <a:r>
              <a:rPr lang="pt-BR" dirty="0" smtClean="0"/>
              <a:t>Solução da Árvore de Decisão</a:t>
            </a:r>
            <a:endParaRPr lang="pt-BR" b="1" dirty="0" smtClean="0"/>
          </a:p>
        </p:txBody>
      </p:sp>
      <p:sp>
        <p:nvSpPr>
          <p:cNvPr id="98374" name="Text Box 71"/>
          <p:cNvSpPr txBox="1">
            <a:spLocks noChangeArrowheads="1"/>
          </p:cNvSpPr>
          <p:nvPr/>
        </p:nvSpPr>
        <p:spPr bwMode="auto">
          <a:xfrm>
            <a:off x="6017195" y="41148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>
                <a:latin typeface="Arial" charset="0"/>
              </a:rPr>
              <a:t>$450.000</a:t>
            </a:r>
            <a:endParaRPr lang="pt-BR" sz="2400"/>
          </a:p>
        </p:txBody>
      </p:sp>
      <p:graphicFrame>
        <p:nvGraphicFramePr>
          <p:cNvPr id="47177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46264"/>
              </p:ext>
            </p:extLst>
          </p:nvPr>
        </p:nvGraphicFramePr>
        <p:xfrm flipH="1">
          <a:off x="5407595" y="3352800"/>
          <a:ext cx="46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Clip" r:id="rId4" imgW="2498141" imgH="3657600" progId="MS_ClipArt_Gallery.2">
                  <p:embed/>
                </p:oleObj>
              </mc:Choice>
              <mc:Fallback>
                <p:oleObj name="Clip" r:id="rId4" imgW="2498141" imgH="3657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5407595" y="3352800"/>
                        <a:ext cx="46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78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450119"/>
              </p:ext>
            </p:extLst>
          </p:nvPr>
        </p:nvGraphicFramePr>
        <p:xfrm flipH="1">
          <a:off x="1826195" y="2133600"/>
          <a:ext cx="46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Clip" r:id="rId6" imgW="2498141" imgH="3657600" progId="MS_ClipArt_Gallery.2">
                  <p:embed/>
                </p:oleObj>
              </mc:Choice>
              <mc:Fallback>
                <p:oleObj name="Clip" r:id="rId6" imgW="2498141" imgH="3657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826195" y="2133600"/>
                        <a:ext cx="46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79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34199"/>
              </p:ext>
            </p:extLst>
          </p:nvPr>
        </p:nvGraphicFramePr>
        <p:xfrm flipH="1">
          <a:off x="5483795" y="5638800"/>
          <a:ext cx="46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Clip" r:id="rId7" imgW="2498141" imgH="3657600" progId="MS_ClipArt_Gallery.2">
                  <p:embed/>
                </p:oleObj>
              </mc:Choice>
              <mc:Fallback>
                <p:oleObj name="Clip" r:id="rId7" imgW="2498141" imgH="3657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5483795" y="5638800"/>
                        <a:ext cx="46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639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0" grpId="0" animBg="1" autoUpdateAnimBg="0"/>
      <p:bldP spid="47141" grpId="0" animBg="1" autoUpdateAnimBg="0"/>
      <p:bldP spid="47142" grpId="0" animBg="1" autoUpdateAnimBg="0"/>
      <p:bldP spid="47143" grpId="0" animBg="1" autoUpdateAnimBg="0"/>
      <p:bldP spid="47144" grpId="0" animBg="1" autoUpdateAnimBg="0"/>
      <p:bldP spid="47145" grpId="0" animBg="1" autoUpdateAnimBg="0"/>
      <p:bldP spid="47171" grpId="0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320" y="260648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Análise de sensibilidade</a:t>
            </a:r>
            <a:endParaRPr lang="pt-BR" dirty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t-BR" dirty="0" smtClean="0"/>
              <a:t>Uma das mais recentes ferramentas da Análise de Decisão</a:t>
            </a:r>
          </a:p>
          <a:p>
            <a:pPr eaLnBrk="1" hangingPunct="1"/>
            <a:r>
              <a:rPr lang="pt-BR" dirty="0" smtClean="0"/>
              <a:t>Contribuiram:</a:t>
            </a:r>
          </a:p>
          <a:p>
            <a:pPr lvl="1" eaLnBrk="1" hangingPunct="1"/>
            <a:r>
              <a:rPr lang="pt-BR" dirty="0" smtClean="0"/>
              <a:t>Phillips (1982)</a:t>
            </a:r>
          </a:p>
          <a:p>
            <a:pPr lvl="1" eaLnBrk="1" hangingPunct="1"/>
            <a:r>
              <a:rPr lang="pt-BR" dirty="0" smtClean="0"/>
              <a:t>Von Winterfeldt e Edwards (1986)*</a:t>
            </a:r>
          </a:p>
          <a:p>
            <a:pPr lvl="1" eaLnBrk="1" hangingPunct="1"/>
            <a:r>
              <a:rPr lang="pt-BR" dirty="0" smtClean="0"/>
              <a:t>Watson e Buede (1987)</a:t>
            </a:r>
          </a:p>
          <a:p>
            <a:pPr lvl="1" eaLnBrk="1" hangingPunct="1"/>
            <a:r>
              <a:rPr lang="pt-BR" dirty="0" smtClean="0"/>
              <a:t>Howard (1988)</a:t>
            </a:r>
          </a:p>
          <a:p>
            <a:pPr lvl="1" eaLnBrk="1" hangingPunct="1"/>
            <a:r>
              <a:rPr lang="pt-BR" dirty="0" smtClean="0"/>
              <a:t>Samson (1988)</a:t>
            </a:r>
          </a:p>
          <a:p>
            <a:pPr lvl="1" eaLnBrk="1" hangingPunct="1">
              <a:buFont typeface="Verdana" pitchFamily="34" charset="0"/>
              <a:buNone/>
            </a:pPr>
            <a:endParaRPr lang="pt-BR" sz="1600" dirty="0" smtClean="0"/>
          </a:p>
          <a:p>
            <a:pPr lvl="1" eaLnBrk="1" hangingPunct="1">
              <a:buFont typeface="Verdana" pitchFamily="34" charset="0"/>
              <a:buNone/>
            </a:pPr>
            <a:endParaRPr lang="pt-BR" sz="1600" dirty="0" smtClean="0"/>
          </a:p>
          <a:p>
            <a:pPr lvl="1" eaLnBrk="1" hangingPunct="1">
              <a:buFont typeface="Verdana" pitchFamily="34" charset="0"/>
              <a:buNone/>
            </a:pPr>
            <a:r>
              <a:rPr lang="pt-BR" sz="1600" dirty="0" smtClean="0"/>
              <a:t>* Exemplos reais da importância da análise de sensibilidade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727DD-FF50-4DC0-8946-4876197C0764}" type="slidenum">
              <a:rPr lang="pt-BR" smtClean="0"/>
              <a:pPr>
                <a:defRPr/>
              </a:pPr>
              <a:t>86</a:t>
            </a:fld>
            <a:endParaRPr lang="pt-BR"/>
          </a:p>
        </p:txBody>
      </p:sp>
      <p:pic>
        <p:nvPicPr>
          <p:cNvPr id="68614" name="Picture 7" descr="Exper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101441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9" descr="http://www.iiasa.ac.at/Admin/DI/docs/images/Detlof_von_Winterfel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0"/>
            <a:ext cx="10715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1" descr="http://www.innovativedecisions.com/staff/Dennis_Buede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1147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13" descr="http://www.stanford.edu/dept/MSandE/people/faculty/howard/rhowar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12303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5" descr="*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10953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0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8713" y="6215063"/>
            <a:ext cx="609600" cy="566737"/>
          </a:xfrm>
        </p:spPr>
        <p:txBody>
          <a:bodyPr/>
          <a:lstStyle/>
          <a:p>
            <a:pPr algn="l">
              <a:defRPr/>
            </a:pPr>
            <a:fld id="{6B55AFF2-0F9A-44D4-B564-16E61695F8C5}" type="slidenum">
              <a:rPr lang="pt-BR" smtClean="0"/>
              <a:pPr algn="l">
                <a:defRPr/>
              </a:pPr>
              <a:t>87</a:t>
            </a:fld>
            <a:endParaRPr lang="pt-BR" dirty="0" smtClean="0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-71438"/>
            <a:ext cx="7499350" cy="114300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600" dirty="0" smtClean="0"/>
              <a:t>Exemplo de Análise de Sensibilidade:</a:t>
            </a:r>
            <a:br>
              <a:rPr lang="pt-BR" sz="3600" dirty="0" smtClean="0"/>
            </a:br>
            <a:r>
              <a:rPr lang="pt-BR" sz="3600" dirty="0" smtClean="0"/>
              <a:t>Diagrama de Tornado</a:t>
            </a:r>
            <a:endParaRPr lang="pt-BR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Prof. Dr. Marcio Mattos B. de Oliveira</a:t>
            </a:r>
          </a:p>
        </p:txBody>
      </p:sp>
      <p:sp>
        <p:nvSpPr>
          <p:cNvPr id="6963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69638" name="Picture 13" descr="http://www.stanford.edu/dept/MSandE/people/faculty/howard/rhowar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3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24" b="-673"/>
          <a:stretch>
            <a:fillRect/>
          </a:stretch>
        </p:blipFill>
        <p:spPr bwMode="auto">
          <a:xfrm>
            <a:off x="-41275" y="1257300"/>
            <a:ext cx="96139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17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0438" y="6305550"/>
            <a:ext cx="2895600" cy="476250"/>
          </a:xfrm>
        </p:spPr>
        <p:txBody>
          <a:bodyPr/>
          <a:lstStyle/>
          <a:p>
            <a:pPr algn="ctr">
              <a:defRPr/>
            </a:pPr>
            <a:r>
              <a:rPr lang="pt-BR" dirty="0" smtClean="0"/>
              <a:t>Prof. Dr. Marcio Mattos B. de Oliveira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72FA3-4A54-4126-9721-708F08871FE5}" type="slidenum">
              <a:rPr lang="pt-BR" smtClean="0"/>
              <a:pPr>
                <a:defRPr/>
              </a:pPr>
              <a:t>88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43000" y="-214313"/>
            <a:ext cx="7499350" cy="1143001"/>
          </a:xfrm>
        </p:spPr>
        <p:txBody>
          <a:bodyPr/>
          <a:lstStyle/>
          <a:p>
            <a:pPr algn="ctr">
              <a:defRPr/>
            </a:pPr>
            <a:r>
              <a:rPr lang="pt-BR" dirty="0" smtClean="0"/>
              <a:t>Modelagem Matemática</a:t>
            </a:r>
            <a:endParaRPr lang="pt-BR" dirty="0"/>
          </a:p>
        </p:txBody>
      </p:sp>
      <p:sp>
        <p:nvSpPr>
          <p:cNvPr id="70661" name="Content Placeholder 4"/>
          <p:cNvSpPr>
            <a:spLocks noGrp="1"/>
          </p:cNvSpPr>
          <p:nvPr>
            <p:ph idx="4294967295"/>
          </p:nvPr>
        </p:nvSpPr>
        <p:spPr>
          <a:xfrm>
            <a:off x="1428750" y="642938"/>
            <a:ext cx="7499350" cy="48006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pt-BR" dirty="0" smtClean="0"/>
              <a:t>Teoria dos Grafos </a:t>
            </a:r>
            <a:r>
              <a:rPr lang="pt-BR" sz="2400" dirty="0" smtClean="0"/>
              <a:t>(EULER, 1736)</a:t>
            </a:r>
            <a:endParaRPr lang="pt-BR" dirty="0" smtClean="0"/>
          </a:p>
          <a:p>
            <a:pPr>
              <a:spcBef>
                <a:spcPts val="1000"/>
              </a:spcBef>
            </a:pPr>
            <a:r>
              <a:rPr lang="pt-BR" dirty="0" smtClean="0"/>
              <a:t>Teoria da Filas </a:t>
            </a:r>
            <a:r>
              <a:rPr lang="pt-BR" sz="2400" dirty="0" smtClean="0"/>
              <a:t>(ERLANG, 1909)</a:t>
            </a:r>
          </a:p>
          <a:p>
            <a:pPr>
              <a:spcBef>
                <a:spcPts val="1000"/>
              </a:spcBef>
            </a:pPr>
            <a:r>
              <a:rPr lang="pt-BR" dirty="0" smtClean="0"/>
              <a:t>Teoria dos jogos </a:t>
            </a:r>
            <a:r>
              <a:rPr lang="pt-BR" sz="2400" dirty="0" smtClean="0"/>
              <a:t>(von NEUMANN; MORGENSTERN, 1944)</a:t>
            </a:r>
          </a:p>
          <a:p>
            <a:pPr>
              <a:spcBef>
                <a:spcPts val="1000"/>
              </a:spcBef>
            </a:pPr>
            <a:r>
              <a:rPr lang="pt-BR" dirty="0" smtClean="0"/>
              <a:t>Simulação </a:t>
            </a:r>
            <a:r>
              <a:rPr lang="pt-BR" sz="2400" dirty="0" smtClean="0"/>
              <a:t>(ULAM; von NEUMANN, 1947)</a:t>
            </a:r>
          </a:p>
          <a:p>
            <a:pPr>
              <a:spcBef>
                <a:spcPts val="1000"/>
              </a:spcBef>
            </a:pPr>
            <a:r>
              <a:rPr lang="pt-BR" dirty="0" smtClean="0"/>
              <a:t>Programação Linear</a:t>
            </a:r>
            <a:r>
              <a:rPr lang="pt-BR" sz="2400" dirty="0" smtClean="0"/>
              <a:t> (DANTZIG, 1948)</a:t>
            </a:r>
          </a:p>
          <a:p>
            <a:pPr>
              <a:spcBef>
                <a:spcPts val="1000"/>
              </a:spcBef>
            </a:pPr>
            <a:r>
              <a:rPr lang="pt-BR" dirty="0" smtClean="0"/>
              <a:t>Programação Não Linear </a:t>
            </a:r>
            <a:r>
              <a:rPr lang="pt-BR" sz="2400" dirty="0" smtClean="0"/>
              <a:t>(KHUN; TUCKER, 1950)</a:t>
            </a:r>
          </a:p>
          <a:p>
            <a:pPr>
              <a:spcBef>
                <a:spcPts val="1000"/>
              </a:spcBef>
            </a:pPr>
            <a:r>
              <a:rPr lang="pt-BR" dirty="0" smtClean="0"/>
              <a:t>Programação Dinâmica </a:t>
            </a:r>
            <a:r>
              <a:rPr lang="pt-BR" sz="2400" dirty="0" smtClean="0"/>
              <a:t>(BELLMAN, 1954)</a:t>
            </a:r>
          </a:p>
          <a:p>
            <a:pPr>
              <a:spcBef>
                <a:spcPts val="1000"/>
              </a:spcBef>
            </a:pPr>
            <a:r>
              <a:rPr lang="pt-BR" dirty="0" smtClean="0"/>
              <a:t>Programação Inteira </a:t>
            </a:r>
            <a:r>
              <a:rPr lang="pt-BR" sz="2400" dirty="0" smtClean="0"/>
              <a:t>(GOMORY, 1958) </a:t>
            </a:r>
          </a:p>
        </p:txBody>
      </p:sp>
      <p:pic>
        <p:nvPicPr>
          <p:cNvPr id="70662" name="Picture 4" descr="Dantzig_George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3214688"/>
            <a:ext cx="8318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2" descr="Ralph E. Gomor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500688"/>
            <a:ext cx="7048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6" descr="Harold W. Kuhn, ca.1961">
            <a:hlinkClick r:id="rId4" tooltip="Harold W. Kuhn, ca.1961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929063"/>
            <a:ext cx="7254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4340225"/>
            <a:ext cx="7366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5" descr="280px-Richard_E">
            <a:hlinkClick r:id="rId7" tooltip="Richard E. Bellman.jpg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191125"/>
            <a:ext cx="12049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5" descr="Leonhard Euler">
            <a:hlinkClick r:id="rId9" tooltip="Leonhard Euler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4313"/>
            <a:ext cx="9429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5" descr="200px-Erlang">
            <a:hlinkClick r:id="rId11" tooltip="Erlang.jpg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42925"/>
            <a:ext cx="819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9" name="Picture 6" descr="John von Neumann">
            <a:hlinkClick r:id="rId13" tooltip="John von Neumann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14563"/>
            <a:ext cx="9191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8" descr="Ulam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2714625"/>
            <a:ext cx="6953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Picture 8" descr="http://www.nndb.com/people/790/000119433/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143125"/>
            <a:ext cx="8683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0728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EDA2D-FA80-4F68-B839-49EF7FDAED14}" type="slidenum">
              <a:rPr lang="pt-BR" smtClean="0"/>
              <a:pPr>
                <a:defRPr/>
              </a:pPr>
              <a:t>89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57313" y="0"/>
            <a:ext cx="6351587" cy="1214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dirty="0" smtClean="0"/>
              <a:t>Exemplo de Modelagem Matemática:</a:t>
            </a:r>
            <a:br>
              <a:rPr lang="pt-BR" sz="3600" dirty="0" smtClean="0"/>
            </a:br>
            <a:r>
              <a:rPr lang="pt-BR" sz="3600" dirty="0" smtClean="0"/>
              <a:t>Teoria da Filas </a:t>
            </a:r>
            <a:r>
              <a:rPr lang="pt-BR" sz="2200" dirty="0" smtClean="0"/>
              <a:t>(ERLANG, 1909)</a:t>
            </a:r>
            <a:endParaRPr lang="pt-BR" dirty="0"/>
          </a:p>
        </p:txBody>
      </p:sp>
      <p:pic>
        <p:nvPicPr>
          <p:cNvPr id="71685" name="Picture 5" descr="200px-Erlang">
            <a:hlinkClick r:id="rId2" tooltip="Erlang.jpg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0"/>
            <a:ext cx="819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393646"/>
              </p:ext>
            </p:extLst>
          </p:nvPr>
        </p:nvGraphicFramePr>
        <p:xfrm>
          <a:off x="1143000" y="1357313"/>
          <a:ext cx="7786688" cy="550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534"/>
                <a:gridCol w="5992154"/>
              </a:tblGrid>
              <a:tr h="48969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Notação</a:t>
                      </a:r>
                      <a:endParaRPr lang="pt-B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Descrição</a:t>
                      </a:r>
                      <a:endParaRPr lang="pt-BR" sz="2400" dirty="0"/>
                    </a:p>
                  </a:txBody>
                  <a:tcPr marL="91439" marR="91439"/>
                </a:tc>
              </a:tr>
              <a:tr h="489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l</a:t>
                      </a:r>
                      <a:endParaRPr lang="pt-B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Taxa de chegada</a:t>
                      </a:r>
                      <a:endParaRPr lang="pt-BR" sz="2400" dirty="0"/>
                    </a:p>
                  </a:txBody>
                  <a:tcPr marL="91439" marR="91439"/>
                </a:tc>
              </a:tr>
              <a:tr h="603734">
                <a:tc>
                  <a:txBody>
                    <a:bodyPr/>
                    <a:lstStyle/>
                    <a:p>
                      <a:pPr marL="365125" lvl="1" indent="-282575" algn="ctr">
                        <a:spcBef>
                          <a:spcPts val="600"/>
                        </a:spcBef>
                        <a:buSzPct val="80000"/>
                        <a:buFont typeface="Wingdings 2" pitchFamily="18" charset="2"/>
                        <a:buNone/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endParaRPr lang="pt-BR" sz="3200" dirty="0" smtClean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Taxa média de atendimento</a:t>
                      </a:r>
                      <a:endParaRPr lang="pt-BR" sz="2400" dirty="0"/>
                    </a:p>
                  </a:txBody>
                  <a:tcPr marL="91439" marR="91439"/>
                </a:tc>
              </a:tr>
              <a:tr h="48969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s</a:t>
                      </a:r>
                      <a:endParaRPr lang="pt-B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Número de atendentes</a:t>
                      </a:r>
                      <a:endParaRPr lang="pt-BR" sz="2400" dirty="0"/>
                    </a:p>
                  </a:txBody>
                  <a:tcPr marL="91439" marR="91439"/>
                </a:tc>
              </a:tr>
              <a:tr h="48969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L</a:t>
                      </a:r>
                      <a:endParaRPr lang="pt-B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Média de usuários no sistema</a:t>
                      </a:r>
                      <a:endParaRPr lang="pt-BR" sz="2400" dirty="0"/>
                    </a:p>
                  </a:txBody>
                  <a:tcPr marL="91439" marR="91439"/>
                </a:tc>
              </a:tr>
              <a:tr h="48969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Lq</a:t>
                      </a:r>
                      <a:endParaRPr lang="pt-B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Média</a:t>
                      </a:r>
                      <a:r>
                        <a:rPr lang="pt-BR" sz="2400" baseline="0" dirty="0" smtClean="0"/>
                        <a:t> de usuários na fila</a:t>
                      </a:r>
                      <a:endParaRPr lang="pt-BR" sz="2400" dirty="0"/>
                    </a:p>
                  </a:txBody>
                  <a:tcPr marL="91439" marR="91439"/>
                </a:tc>
              </a:tr>
              <a:tr h="48969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W</a:t>
                      </a:r>
                      <a:endParaRPr lang="pt-B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Tempo médio gasto</a:t>
                      </a:r>
                      <a:r>
                        <a:rPr lang="pt-BR" sz="2400" baseline="0" dirty="0" smtClean="0"/>
                        <a:t> no sistema</a:t>
                      </a:r>
                      <a:endParaRPr lang="pt-BR" sz="2400" dirty="0"/>
                    </a:p>
                  </a:txBody>
                  <a:tcPr marL="91439" marR="91439"/>
                </a:tc>
              </a:tr>
              <a:tr h="48969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Wq</a:t>
                      </a:r>
                      <a:endParaRPr lang="pt-B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Tempo médio gasto na fila</a:t>
                      </a:r>
                      <a:endParaRPr lang="pt-BR" sz="2400" dirty="0"/>
                    </a:p>
                  </a:txBody>
                  <a:tcPr marL="91439" marR="91439"/>
                </a:tc>
              </a:tr>
              <a:tr h="48969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</a:t>
                      </a:r>
                      <a:r>
                        <a:rPr lang="pt-BR" sz="2400" baseline="-25000" dirty="0" smtClean="0"/>
                        <a:t>0</a:t>
                      </a:r>
                      <a:endParaRPr lang="pt-B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Probabilidade de</a:t>
                      </a:r>
                      <a:r>
                        <a:rPr lang="pt-BR" sz="2400" baseline="0" dirty="0" smtClean="0"/>
                        <a:t> zero usuário no sistema</a:t>
                      </a:r>
                      <a:endParaRPr lang="pt-BR" sz="2400" dirty="0"/>
                    </a:p>
                  </a:txBody>
                  <a:tcPr marL="91439" marR="91439"/>
                </a:tc>
              </a:tr>
              <a:tr h="48969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Pw</a:t>
                      </a:r>
                      <a:endParaRPr lang="pt-B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Probabilidade que um usuário espere</a:t>
                      </a:r>
                      <a:endParaRPr lang="pt-BR" sz="2400" dirty="0"/>
                    </a:p>
                  </a:txBody>
                  <a:tcPr marL="91439" marR="91439"/>
                </a:tc>
              </a:tr>
              <a:tr h="489695">
                <a:tc>
                  <a:txBody>
                    <a:bodyPr/>
                    <a:lstStyle/>
                    <a:p>
                      <a:pPr algn="ctr"/>
                      <a:r>
                        <a:rPr kumimoji="0" lang="pt-B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+mn-cs"/>
                        </a:rPr>
                        <a:t>r</a:t>
                      </a:r>
                      <a:endParaRPr lang="pt-B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0" lang="pt-BR" sz="2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Taxa de utilização</a:t>
                      </a:r>
                      <a:endParaRPr kumimoji="0" lang="pt-B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6572250" y="1857375"/>
            <a:ext cx="571500" cy="1500188"/>
          </a:xfrm>
          <a:prstGeom prst="rightBrac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25" name="TextBox 7"/>
          <p:cNvSpPr txBox="1">
            <a:spLocks noChangeArrowheads="1"/>
          </p:cNvSpPr>
          <p:nvPr/>
        </p:nvSpPr>
        <p:spPr bwMode="auto">
          <a:xfrm>
            <a:off x="7358063" y="2357438"/>
            <a:ext cx="128587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/>
              <a:t>Input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1428750" y="3500438"/>
            <a:ext cx="428625" cy="3357562"/>
          </a:xfrm>
          <a:prstGeom prst="leftBrac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27" name="TextBox 12"/>
          <p:cNvSpPr txBox="1">
            <a:spLocks noChangeArrowheads="1"/>
          </p:cNvSpPr>
          <p:nvPr/>
        </p:nvSpPr>
        <p:spPr bwMode="auto">
          <a:xfrm>
            <a:off x="0" y="5000625"/>
            <a:ext cx="1357313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>
                <a:solidFill>
                  <a:schemeClr val="bg1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773896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Sistemas de Inteligência Artificial</a:t>
            </a:r>
            <a:endParaRPr lang="pt-BR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Sistemas Especialistas (SE)</a:t>
            </a:r>
          </a:p>
          <a:p>
            <a:r>
              <a:rPr lang="pt-BR" dirty="0" smtClean="0"/>
              <a:t>Redes Neurais</a:t>
            </a:r>
          </a:p>
          <a:p>
            <a:r>
              <a:rPr lang="pt-BR" dirty="0" smtClean="0"/>
              <a:t>Lógica </a:t>
            </a:r>
            <a:r>
              <a:rPr lang="en-US" dirty="0" smtClean="0"/>
              <a:t>Fuzzy</a:t>
            </a:r>
          </a:p>
          <a:p>
            <a:r>
              <a:rPr lang="pt-BR" dirty="0" smtClean="0"/>
              <a:t>Algoritmos Genéticos</a:t>
            </a:r>
          </a:p>
          <a:p>
            <a:r>
              <a:rPr lang="pt-BR" dirty="0" smtClean="0"/>
              <a:t>Agentes Inteligentes</a:t>
            </a:r>
          </a:p>
          <a:p>
            <a:endParaRPr lang="pt-B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3FC37-BDE9-48E8-92F3-121BA9E39DF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3635896" y="4509120"/>
            <a:ext cx="4608512" cy="1656184"/>
          </a:xfrm>
          <a:prstGeom prst="wedgeRoundRectCallout">
            <a:avLst>
              <a:gd name="adj1" fmla="val 8004"/>
              <a:gd name="adj2" fmla="val -21429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Necessidade</a:t>
            </a:r>
            <a:r>
              <a:rPr lang="en-US" sz="2800" dirty="0"/>
              <a:t> de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melhor</a:t>
            </a:r>
            <a:r>
              <a:rPr lang="en-US" sz="2800" dirty="0"/>
              <a:t> </a:t>
            </a:r>
            <a:r>
              <a:rPr lang="en-US" sz="2800" dirty="0" err="1"/>
              <a:t>avaliação</a:t>
            </a:r>
            <a:r>
              <a:rPr lang="en-US" sz="2800" dirty="0"/>
              <a:t> dos </a:t>
            </a:r>
            <a:r>
              <a:rPr lang="en-US" sz="2800" dirty="0" err="1"/>
              <a:t>objetivos</a:t>
            </a:r>
            <a:endParaRPr lang="pt-BR" sz="2800" dirty="0"/>
          </a:p>
        </p:txBody>
      </p:sp>
      <p:sp>
        <p:nvSpPr>
          <p:cNvPr id="3" name="Texto explicativo em elipse 2"/>
          <p:cNvSpPr/>
          <p:nvPr/>
        </p:nvSpPr>
        <p:spPr>
          <a:xfrm>
            <a:off x="395536" y="4365104"/>
            <a:ext cx="2736304" cy="2492896"/>
          </a:xfrm>
          <a:prstGeom prst="wedgeEllipseCallout">
            <a:avLst>
              <a:gd name="adj1" fmla="val 70755"/>
              <a:gd name="adj2" fmla="val -42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Qual o objetivo da sua empresa?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883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63" y="-214313"/>
            <a:ext cx="6715125" cy="1214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dirty="0" smtClean="0"/>
              <a:t>Exemplo de modelagem Matemática: Teoria da Filas </a:t>
            </a:r>
            <a:r>
              <a:rPr lang="pt-BR" sz="2200" dirty="0" smtClean="0"/>
              <a:t>(ERLANG, 1909)</a:t>
            </a:r>
            <a:endParaRPr lang="pt-B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B4A7D-4628-43F0-854E-5D543D45DC2C}" type="slidenum">
              <a:rPr lang="pt-BR" smtClean="0"/>
              <a:pPr>
                <a:defRPr/>
              </a:pPr>
              <a:t>90</a:t>
            </a:fld>
            <a:endParaRPr lang="pt-BR"/>
          </a:p>
        </p:txBody>
      </p:sp>
      <p:pic>
        <p:nvPicPr>
          <p:cNvPr id="4102" name="Picture 5" descr="200px-Erlang">
            <a:hlinkClick r:id="rId3" tooltip="Erlang.jpg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0"/>
            <a:ext cx="819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46"/>
          <p:cNvSpPr txBox="1">
            <a:spLocks noChangeArrowheads="1"/>
          </p:cNvSpPr>
          <p:nvPr/>
        </p:nvSpPr>
        <p:spPr bwMode="auto">
          <a:xfrm>
            <a:off x="1785938" y="928688"/>
            <a:ext cx="3929062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/>
              <a:t>Características das Filas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749425" y="1500188"/>
          <a:ext cx="5965825" cy="514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5" imgW="2171520" imgH="2336760" progId="Equation.3">
                  <p:embed/>
                </p:oleObj>
              </mc:Choice>
              <mc:Fallback>
                <p:oleObj name="Equation" r:id="rId5" imgW="2171520" imgH="2336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1500188"/>
                        <a:ext cx="5965825" cy="514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6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A827E-91FF-4526-8BA7-AECD0E89F65C}" type="slidenum">
              <a:rPr lang="pt-BR" smtClean="0"/>
              <a:pPr>
                <a:defRPr/>
              </a:pPr>
              <a:t>91</a:t>
            </a:fld>
            <a:endParaRPr lang="pt-BR"/>
          </a:p>
        </p:txBody>
      </p:sp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1435100" y="0"/>
            <a:ext cx="6351588" cy="1214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dirty="0" smtClean="0"/>
              <a:t>Exemplo de Modelagem Matemática:</a:t>
            </a:r>
            <a:br>
              <a:rPr lang="pt-BR" sz="3600" dirty="0" smtClean="0"/>
            </a:br>
            <a:r>
              <a:rPr lang="pt-BR" sz="3600" dirty="0" smtClean="0"/>
              <a:t>Teoria da Filas </a:t>
            </a:r>
            <a:r>
              <a:rPr lang="pt-BR" sz="2200" dirty="0" smtClean="0"/>
              <a:t>(ERLANG, 1909)</a:t>
            </a:r>
            <a:endParaRPr lang="pt-BR" dirty="0"/>
          </a:p>
        </p:txBody>
      </p:sp>
      <p:pic>
        <p:nvPicPr>
          <p:cNvPr id="5126" name="Picture 32" descr="200px-Erlang">
            <a:hlinkClick r:id="rId3" tooltip="Erlang.jpg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0"/>
            <a:ext cx="819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384550" y="1285875"/>
          <a:ext cx="3330575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5" imgW="1143000" imgH="1701720" progId="Equation.3">
                  <p:embed/>
                </p:oleObj>
              </mc:Choice>
              <mc:Fallback>
                <p:oleObj name="Equation" r:id="rId5" imgW="114300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1285875"/>
                        <a:ext cx="3330575" cy="495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8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BF78A-62E3-4A5D-AF20-79BB59724C5D}" type="slidenum">
              <a:rPr lang="pt-BR" smtClean="0"/>
              <a:pPr>
                <a:defRPr/>
              </a:pPr>
              <a:t>92</a:t>
            </a:fld>
            <a:endParaRPr lang="pt-B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33416"/>
              </p:ext>
            </p:extLst>
          </p:nvPr>
        </p:nvGraphicFramePr>
        <p:xfrm>
          <a:off x="72008" y="692696"/>
          <a:ext cx="8964488" cy="635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067"/>
                <a:gridCol w="1164122"/>
                <a:gridCol w="1622275"/>
                <a:gridCol w="4788024"/>
              </a:tblGrid>
              <a:tr h="6100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Simples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Única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Única +1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Descrição</a:t>
                      </a:r>
                      <a:endParaRPr lang="pt-BR" sz="2400" dirty="0"/>
                    </a:p>
                  </a:txBody>
                  <a:tcPr/>
                </a:tc>
              </a:tr>
              <a:tr h="51000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Taxa de chegada</a:t>
                      </a:r>
                      <a:endParaRPr lang="pt-BR" sz="2400" dirty="0"/>
                    </a:p>
                  </a:txBody>
                  <a:tcPr/>
                </a:tc>
              </a:tr>
              <a:tr h="5227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Taxa média de atendimento</a:t>
                      </a:r>
                      <a:endParaRPr lang="pt-BR" sz="2400" dirty="0"/>
                    </a:p>
                  </a:txBody>
                  <a:tcPr/>
                </a:tc>
              </a:tr>
              <a:tr h="51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4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Número de atendentes</a:t>
                      </a:r>
                    </a:p>
                  </a:txBody>
                  <a:tcPr/>
                </a:tc>
              </a:tr>
              <a:tr h="5100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6,0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3,0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Média de usuários no sistema</a:t>
                      </a:r>
                      <a:endParaRPr lang="pt-BR" sz="2400" dirty="0"/>
                    </a:p>
                  </a:txBody>
                  <a:tcPr/>
                </a:tc>
              </a:tr>
              <a:tr h="5259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3,5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0,53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Média</a:t>
                      </a:r>
                      <a:r>
                        <a:rPr lang="pt-BR" sz="2400" baseline="0" dirty="0" smtClean="0"/>
                        <a:t> de usuários na fila</a:t>
                      </a:r>
                      <a:endParaRPr lang="pt-BR" sz="2400" dirty="0"/>
                    </a:p>
                  </a:txBody>
                  <a:tcPr/>
                </a:tc>
              </a:tr>
              <a:tr h="610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90 min</a:t>
                      </a:r>
                      <a:endParaRPr lang="pt-BR" sz="2400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36 min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18,2 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Tempo médio gasto</a:t>
                      </a:r>
                      <a:r>
                        <a:rPr lang="pt-BR" sz="2400" baseline="0" dirty="0" smtClean="0"/>
                        <a:t> no sistema</a:t>
                      </a:r>
                      <a:endParaRPr lang="pt-BR" sz="2400" dirty="0"/>
                    </a:p>
                  </a:txBody>
                  <a:tcPr/>
                </a:tc>
              </a:tr>
              <a:tr h="5144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 min</a:t>
                      </a:r>
                      <a:endParaRPr lang="pt-BR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21 min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3,2 min</a:t>
                      </a:r>
                      <a:endParaRPr lang="pt-BR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Tempo médio gasto na fila</a:t>
                      </a:r>
                      <a:endParaRPr lang="pt-BR" sz="2400" dirty="0"/>
                    </a:p>
                  </a:txBody>
                  <a:tcPr/>
                </a:tc>
              </a:tr>
              <a:tr h="6100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4,49%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7,37%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Probabilidade de</a:t>
                      </a:r>
                      <a:r>
                        <a:rPr lang="pt-BR" sz="2400" baseline="0" dirty="0" smtClean="0"/>
                        <a:t> sistema vazio</a:t>
                      </a:r>
                      <a:endParaRPr lang="pt-BR" sz="2400" dirty="0"/>
                    </a:p>
                  </a:txBody>
                  <a:tcPr/>
                </a:tc>
              </a:tr>
              <a:tr h="6100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83%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70,2%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31,2%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Probabilidade que um usuário espere</a:t>
                      </a:r>
                      <a:endParaRPr lang="pt-BR" sz="2400" dirty="0"/>
                    </a:p>
                  </a:txBody>
                  <a:tcPr/>
                </a:tc>
              </a:tr>
              <a:tr h="610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83,3%</a:t>
                      </a:r>
                      <a:endParaRPr lang="pt-B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83,3%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62,5%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2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Taxa de utilização</a:t>
                      </a:r>
                      <a:endParaRPr kumimoji="0" lang="pt-B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85875" y="0"/>
            <a:ext cx="7499350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Aplicação Teoria das Filas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475656" y="2852936"/>
            <a:ext cx="1152128" cy="4005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627784" y="2852936"/>
            <a:ext cx="1656184" cy="4005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2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BF78A-62E3-4A5D-AF20-79BB59724C5D}" type="slidenum">
              <a:rPr lang="pt-BR" smtClean="0"/>
              <a:pPr>
                <a:defRPr/>
              </a:pPr>
              <a:t>93</a:t>
            </a:fld>
            <a:endParaRPr lang="pt-B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10322"/>
              </p:ext>
            </p:extLst>
          </p:nvPr>
        </p:nvGraphicFramePr>
        <p:xfrm>
          <a:off x="72008" y="692696"/>
          <a:ext cx="8964488" cy="635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067"/>
                <a:gridCol w="1164122"/>
                <a:gridCol w="1622275"/>
                <a:gridCol w="4788024"/>
              </a:tblGrid>
              <a:tr h="6100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Simples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Única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Única +1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Descrição</a:t>
                      </a:r>
                      <a:endParaRPr lang="pt-BR" sz="2400" dirty="0"/>
                    </a:p>
                  </a:txBody>
                  <a:tcPr/>
                </a:tc>
              </a:tr>
              <a:tr h="51000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Taxa de chegada</a:t>
                      </a:r>
                      <a:endParaRPr lang="pt-BR" sz="2400" dirty="0"/>
                    </a:p>
                  </a:txBody>
                  <a:tcPr/>
                </a:tc>
              </a:tr>
              <a:tr h="5227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Taxa média de atendimento</a:t>
                      </a:r>
                      <a:endParaRPr lang="pt-BR" sz="2400" dirty="0"/>
                    </a:p>
                  </a:txBody>
                  <a:tcPr/>
                </a:tc>
              </a:tr>
              <a:tr h="51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4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Número de atendentes</a:t>
                      </a:r>
                    </a:p>
                  </a:txBody>
                  <a:tcPr/>
                </a:tc>
              </a:tr>
              <a:tr h="5100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6,0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3,0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Média de usuários no sistema</a:t>
                      </a:r>
                      <a:endParaRPr lang="pt-BR" sz="2400" dirty="0"/>
                    </a:p>
                  </a:txBody>
                  <a:tcPr/>
                </a:tc>
              </a:tr>
              <a:tr h="5259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3,5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0,53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Média</a:t>
                      </a:r>
                      <a:r>
                        <a:rPr lang="pt-BR" sz="2400" baseline="0" dirty="0" smtClean="0"/>
                        <a:t> de usuários na fila</a:t>
                      </a:r>
                      <a:endParaRPr lang="pt-BR" sz="2400" dirty="0"/>
                    </a:p>
                  </a:txBody>
                  <a:tcPr/>
                </a:tc>
              </a:tr>
              <a:tr h="610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90 min</a:t>
                      </a:r>
                      <a:endParaRPr lang="pt-BR" sz="2400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36 min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18,2 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Tempo médio gasto</a:t>
                      </a:r>
                      <a:r>
                        <a:rPr lang="pt-BR" sz="2400" baseline="0" dirty="0" smtClean="0"/>
                        <a:t> no sistema</a:t>
                      </a:r>
                      <a:endParaRPr lang="pt-BR" sz="2400" dirty="0"/>
                    </a:p>
                  </a:txBody>
                  <a:tcPr/>
                </a:tc>
              </a:tr>
              <a:tr h="5144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 min</a:t>
                      </a:r>
                      <a:endParaRPr lang="pt-BR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21 min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3,2 min</a:t>
                      </a:r>
                      <a:endParaRPr lang="pt-BR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Tempo médio gasto na fila</a:t>
                      </a:r>
                      <a:endParaRPr lang="pt-BR" sz="2400" dirty="0"/>
                    </a:p>
                  </a:txBody>
                  <a:tcPr/>
                </a:tc>
              </a:tr>
              <a:tr h="6100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4,49%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7,37%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Probabilidade de</a:t>
                      </a:r>
                      <a:r>
                        <a:rPr lang="pt-BR" sz="2400" baseline="0" dirty="0" smtClean="0"/>
                        <a:t> sistema vazio</a:t>
                      </a:r>
                      <a:endParaRPr lang="pt-BR" sz="2400" dirty="0"/>
                    </a:p>
                  </a:txBody>
                  <a:tcPr/>
                </a:tc>
              </a:tr>
              <a:tr h="6100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83%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70,2%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31,2%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Probabilidade que um usuário espere</a:t>
                      </a:r>
                      <a:endParaRPr lang="pt-BR" sz="2400" dirty="0"/>
                    </a:p>
                  </a:txBody>
                  <a:tcPr/>
                </a:tc>
              </a:tr>
              <a:tr h="610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83,3%</a:t>
                      </a:r>
                      <a:endParaRPr lang="pt-B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83,3%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62,5%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2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Taxa de utilização</a:t>
                      </a:r>
                      <a:endParaRPr kumimoji="0" lang="pt-B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85875" y="0"/>
            <a:ext cx="7499350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Aplicação Teoria das Filas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627784" y="2852936"/>
            <a:ext cx="1656184" cy="4005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5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Dr. Marcio Mattos B. de Oliveira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BF78A-62E3-4A5D-AF20-79BB59724C5D}" type="slidenum">
              <a:rPr lang="pt-BR" smtClean="0"/>
              <a:pPr>
                <a:defRPr/>
              </a:pPr>
              <a:t>94</a:t>
            </a:fld>
            <a:endParaRPr lang="pt-B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39438"/>
              </p:ext>
            </p:extLst>
          </p:nvPr>
        </p:nvGraphicFramePr>
        <p:xfrm>
          <a:off x="72008" y="692696"/>
          <a:ext cx="8964488" cy="635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067"/>
                <a:gridCol w="1164122"/>
                <a:gridCol w="1622275"/>
                <a:gridCol w="4788024"/>
              </a:tblGrid>
              <a:tr h="6100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Simples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Única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Única +1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Descrição</a:t>
                      </a:r>
                      <a:endParaRPr lang="pt-BR" sz="2400" dirty="0"/>
                    </a:p>
                  </a:txBody>
                  <a:tcPr/>
                </a:tc>
              </a:tr>
              <a:tr h="51000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Taxa de chegada</a:t>
                      </a:r>
                      <a:endParaRPr lang="pt-BR" sz="2400" dirty="0"/>
                    </a:p>
                  </a:txBody>
                  <a:tcPr/>
                </a:tc>
              </a:tr>
              <a:tr h="5227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4/h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Taxa média de atendimento</a:t>
                      </a:r>
                      <a:endParaRPr lang="pt-BR" sz="2400" dirty="0"/>
                    </a:p>
                  </a:txBody>
                  <a:tcPr/>
                </a:tc>
              </a:tr>
              <a:tr h="51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4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Número de atendentes</a:t>
                      </a:r>
                    </a:p>
                  </a:txBody>
                  <a:tcPr/>
                </a:tc>
              </a:tr>
              <a:tr h="5100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6,0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3,0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Média de usuários no sistema</a:t>
                      </a:r>
                      <a:endParaRPr lang="pt-BR" sz="2400" dirty="0"/>
                    </a:p>
                  </a:txBody>
                  <a:tcPr/>
                </a:tc>
              </a:tr>
              <a:tr h="5259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3,5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0,53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Média</a:t>
                      </a:r>
                      <a:r>
                        <a:rPr lang="pt-BR" sz="2400" baseline="0" dirty="0" smtClean="0"/>
                        <a:t> de usuários na fila</a:t>
                      </a:r>
                      <a:endParaRPr lang="pt-BR" sz="2400" dirty="0"/>
                    </a:p>
                  </a:txBody>
                  <a:tcPr/>
                </a:tc>
              </a:tr>
              <a:tr h="610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90 min</a:t>
                      </a:r>
                      <a:endParaRPr lang="pt-BR" sz="2400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36 min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18,2 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Tempo médio gasto</a:t>
                      </a:r>
                      <a:r>
                        <a:rPr lang="pt-BR" sz="2400" baseline="0" dirty="0" smtClean="0"/>
                        <a:t> no sistema</a:t>
                      </a:r>
                      <a:endParaRPr lang="pt-BR" sz="2400" dirty="0"/>
                    </a:p>
                  </a:txBody>
                  <a:tcPr/>
                </a:tc>
              </a:tr>
              <a:tr h="5144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 min</a:t>
                      </a:r>
                      <a:endParaRPr lang="pt-BR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21 min</a:t>
                      </a:r>
                      <a:endParaRPr lang="pt-B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3,2 min</a:t>
                      </a:r>
                      <a:endParaRPr lang="pt-BR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Tempo médio gasto na fila</a:t>
                      </a:r>
                      <a:endParaRPr lang="pt-BR" sz="2400" dirty="0"/>
                    </a:p>
                  </a:txBody>
                  <a:tcPr/>
                </a:tc>
              </a:tr>
              <a:tr h="6100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4,49%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7,37%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Probabilidade de</a:t>
                      </a:r>
                      <a:r>
                        <a:rPr lang="pt-BR" sz="2400" baseline="0" dirty="0" smtClean="0"/>
                        <a:t> sistema vazio</a:t>
                      </a:r>
                      <a:endParaRPr lang="pt-BR" sz="2400" dirty="0"/>
                    </a:p>
                  </a:txBody>
                  <a:tcPr/>
                </a:tc>
              </a:tr>
              <a:tr h="6100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83%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70,2%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31,2%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Probabilidade que um usuário espere</a:t>
                      </a:r>
                      <a:endParaRPr lang="pt-BR" sz="2400" dirty="0"/>
                    </a:p>
                  </a:txBody>
                  <a:tcPr/>
                </a:tc>
              </a:tr>
              <a:tr h="610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83,3%</a:t>
                      </a:r>
                      <a:endParaRPr lang="pt-B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83,3%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62,5%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2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Taxa de utilização</a:t>
                      </a:r>
                      <a:endParaRPr kumimoji="0" lang="pt-B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85875" y="0"/>
            <a:ext cx="7499350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Aplicação Teoria das Filas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18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71E6F-23A5-4FC8-8DBD-DEB8574242C4}" type="slidenum">
              <a:rPr lang="pt-BR"/>
              <a:pPr/>
              <a:t>95</a:t>
            </a:fld>
            <a:endParaRPr lang="pt-BR"/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BSC - </a:t>
            </a:r>
            <a:r>
              <a:rPr lang="pt-BR" i="1" dirty="0" err="1"/>
              <a:t>Balanced</a:t>
            </a:r>
            <a:r>
              <a:rPr lang="pt-BR" i="1" dirty="0"/>
              <a:t> Scorecard</a:t>
            </a:r>
            <a:r>
              <a:rPr lang="pt-BR" dirty="0"/>
              <a:t> 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 dirty="0"/>
              <a:t>O </a:t>
            </a:r>
            <a:r>
              <a:rPr lang="pt-BR" sz="2800" i="1" dirty="0" err="1"/>
              <a:t>Balanced</a:t>
            </a:r>
            <a:r>
              <a:rPr lang="pt-BR" sz="2800" i="1" dirty="0"/>
              <a:t> Scorecard</a:t>
            </a:r>
            <a:r>
              <a:rPr lang="pt-BR" sz="2800" dirty="0"/>
              <a:t> pode ser utilizado para:</a:t>
            </a:r>
          </a:p>
          <a:p>
            <a:pPr lvl="1">
              <a:lnSpc>
                <a:spcPct val="80000"/>
              </a:lnSpc>
            </a:pPr>
            <a:r>
              <a:rPr lang="pt-BR" sz="2400" dirty="0"/>
              <a:t>esclarecer e obter </a:t>
            </a:r>
            <a:r>
              <a:rPr lang="pt-BR" sz="2400" u="sng" dirty="0"/>
              <a:t>consenso</a:t>
            </a:r>
            <a:r>
              <a:rPr lang="pt-BR" sz="2400" dirty="0"/>
              <a:t> em relação à </a:t>
            </a:r>
            <a:r>
              <a:rPr lang="pt-BR" sz="2400" u="sng" dirty="0"/>
              <a:t>estratégia</a:t>
            </a:r>
            <a:r>
              <a:rPr lang="pt-BR" sz="2400" dirty="0"/>
              <a:t>;</a:t>
            </a:r>
          </a:p>
          <a:p>
            <a:pPr lvl="1">
              <a:lnSpc>
                <a:spcPct val="80000"/>
              </a:lnSpc>
            </a:pPr>
            <a:r>
              <a:rPr lang="pt-BR" sz="2400" u="sng" dirty="0"/>
              <a:t>comunicar </a:t>
            </a:r>
            <a:r>
              <a:rPr lang="pt-BR" sz="2400" dirty="0"/>
              <a:t>a estratégia a toda a empresa;</a:t>
            </a:r>
          </a:p>
          <a:p>
            <a:pPr lvl="1">
              <a:lnSpc>
                <a:spcPct val="80000"/>
              </a:lnSpc>
            </a:pPr>
            <a:r>
              <a:rPr lang="pt-BR" sz="2400" u="sng" dirty="0"/>
              <a:t>alinhar metas</a:t>
            </a:r>
            <a:r>
              <a:rPr lang="pt-BR" sz="2400" dirty="0"/>
              <a:t> departamentais e pessoais à </a:t>
            </a:r>
            <a:r>
              <a:rPr lang="pt-BR" sz="2400" u="sng" dirty="0"/>
              <a:t>estratégia</a:t>
            </a:r>
            <a:r>
              <a:rPr lang="pt-BR" sz="2400" dirty="0"/>
              <a:t>;</a:t>
            </a:r>
          </a:p>
          <a:p>
            <a:pPr lvl="1">
              <a:lnSpc>
                <a:spcPct val="80000"/>
              </a:lnSpc>
            </a:pPr>
            <a:r>
              <a:rPr lang="pt-BR" sz="2400" dirty="0"/>
              <a:t>associar os </a:t>
            </a:r>
            <a:r>
              <a:rPr lang="pt-BR" sz="2400" u="sng" dirty="0"/>
              <a:t>objetivos estratégicos</a:t>
            </a:r>
            <a:r>
              <a:rPr lang="pt-BR" sz="2400" dirty="0"/>
              <a:t> com </a:t>
            </a:r>
            <a:r>
              <a:rPr lang="pt-BR" sz="2400" u="sng" dirty="0"/>
              <a:t>metas</a:t>
            </a:r>
            <a:r>
              <a:rPr lang="pt-BR" sz="2400" dirty="0"/>
              <a:t> de </a:t>
            </a:r>
            <a:r>
              <a:rPr lang="pt-BR" sz="2400" u="sng" dirty="0"/>
              <a:t>longo prazo</a:t>
            </a:r>
            <a:r>
              <a:rPr lang="pt-BR" sz="2400" dirty="0"/>
              <a:t> e orçamentos </a:t>
            </a:r>
            <a:r>
              <a:rPr lang="pt-BR" sz="2400" u="sng" dirty="0"/>
              <a:t>anuais</a:t>
            </a:r>
            <a:r>
              <a:rPr lang="pt-BR" sz="2400" dirty="0"/>
              <a:t>;</a:t>
            </a:r>
          </a:p>
          <a:p>
            <a:pPr lvl="1">
              <a:lnSpc>
                <a:spcPct val="80000"/>
              </a:lnSpc>
            </a:pPr>
            <a:r>
              <a:rPr lang="pt-BR" sz="2400" dirty="0"/>
              <a:t>identificar e alinhar </a:t>
            </a:r>
            <a:r>
              <a:rPr lang="pt-BR" sz="2400" u="sng" dirty="0"/>
              <a:t>iniciativas</a:t>
            </a:r>
            <a:r>
              <a:rPr lang="pt-BR" sz="2400" dirty="0"/>
              <a:t> estratégicas;</a:t>
            </a:r>
          </a:p>
          <a:p>
            <a:pPr lvl="1">
              <a:lnSpc>
                <a:spcPct val="80000"/>
              </a:lnSpc>
            </a:pPr>
            <a:r>
              <a:rPr lang="pt-BR" sz="2400" dirty="0"/>
              <a:t>realizar revisões estratégicas periódicas e sistemáticas;</a:t>
            </a:r>
          </a:p>
          <a:p>
            <a:pPr lvl="1">
              <a:lnSpc>
                <a:spcPct val="80000"/>
              </a:lnSpc>
            </a:pPr>
            <a:r>
              <a:rPr lang="pt-BR" sz="2400" dirty="0"/>
              <a:t>obter </a:t>
            </a:r>
            <a:r>
              <a:rPr lang="pt-BR" sz="2400" i="1" dirty="0"/>
              <a:t>feedback</a:t>
            </a:r>
            <a:r>
              <a:rPr lang="pt-BR" sz="2400" dirty="0"/>
              <a:t> para aprofundar o conhecimento da estratégia e aperfeiçoá-la. </a:t>
            </a:r>
          </a:p>
          <a:p>
            <a:pPr lvl="1">
              <a:lnSpc>
                <a:spcPct val="8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055241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55DD6-9015-476A-816E-B8E3E04E921A}" type="slidenum">
              <a:rPr lang="pt-BR"/>
              <a:pPr/>
              <a:t>96</a:t>
            </a:fld>
            <a:endParaRPr lang="pt-BR"/>
          </a:p>
        </p:txBody>
      </p:sp>
      <p:grpSp>
        <p:nvGrpSpPr>
          <p:cNvPr id="1276930" name="Group 2"/>
          <p:cNvGrpSpPr>
            <a:grpSpLocks/>
          </p:cNvGrpSpPr>
          <p:nvPr/>
        </p:nvGrpSpPr>
        <p:grpSpPr bwMode="auto">
          <a:xfrm>
            <a:off x="990600" y="1600200"/>
            <a:ext cx="1600200" cy="3581400"/>
            <a:chOff x="624" y="960"/>
            <a:chExt cx="1008" cy="2256"/>
          </a:xfrm>
        </p:grpSpPr>
        <p:sp>
          <p:nvSpPr>
            <p:cNvPr id="1276931" name="Rectangle 3"/>
            <p:cNvSpPr>
              <a:spLocks noChangeArrowheads="1"/>
            </p:cNvSpPr>
            <p:nvPr/>
          </p:nvSpPr>
          <p:spPr bwMode="auto">
            <a:xfrm>
              <a:off x="624" y="960"/>
              <a:ext cx="1008" cy="528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75686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-50000" kx="-2453608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pt-BR" b="1">
                  <a:solidFill>
                    <a:schemeClr val="bg1"/>
                  </a:solidFill>
                </a:rPr>
                <a:t>Visão</a:t>
              </a:r>
            </a:p>
          </p:txBody>
        </p:sp>
        <p:sp>
          <p:nvSpPr>
            <p:cNvPr id="1276932" name="Rectangle 4"/>
            <p:cNvSpPr>
              <a:spLocks noChangeArrowheads="1"/>
            </p:cNvSpPr>
            <p:nvPr/>
          </p:nvSpPr>
          <p:spPr bwMode="auto">
            <a:xfrm>
              <a:off x="624" y="1490"/>
              <a:ext cx="1008" cy="1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-50000" kx="-2453608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pt-BR" sz="1600" b="1"/>
                <a:t>Somente 5% do nível operacional compreende a visão de futuro</a:t>
              </a:r>
            </a:p>
          </p:txBody>
        </p:sp>
      </p:grpSp>
      <p:grpSp>
        <p:nvGrpSpPr>
          <p:cNvPr id="1276933" name="Group 5"/>
          <p:cNvGrpSpPr>
            <a:grpSpLocks/>
          </p:cNvGrpSpPr>
          <p:nvPr/>
        </p:nvGrpSpPr>
        <p:grpSpPr bwMode="auto">
          <a:xfrm>
            <a:off x="6477000" y="1600200"/>
            <a:ext cx="1600200" cy="3581400"/>
            <a:chOff x="4080" y="960"/>
            <a:chExt cx="1008" cy="2256"/>
          </a:xfrm>
        </p:grpSpPr>
        <p:sp>
          <p:nvSpPr>
            <p:cNvPr id="1276934" name="Rectangle 6"/>
            <p:cNvSpPr>
              <a:spLocks noChangeArrowheads="1"/>
            </p:cNvSpPr>
            <p:nvPr/>
          </p:nvSpPr>
          <p:spPr bwMode="auto">
            <a:xfrm>
              <a:off x="4080" y="960"/>
              <a:ext cx="1008" cy="528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75686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-50000" kx="-2453608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pt-BR" b="1">
                  <a:solidFill>
                    <a:schemeClr val="bg1"/>
                  </a:solidFill>
                </a:rPr>
                <a:t>Gestão da </a:t>
              </a:r>
            </a:p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pt-BR" b="1">
                  <a:solidFill>
                    <a:schemeClr val="bg1"/>
                  </a:solidFill>
                </a:rPr>
                <a:t>Estratégia</a:t>
              </a:r>
            </a:p>
          </p:txBody>
        </p:sp>
        <p:sp>
          <p:nvSpPr>
            <p:cNvPr id="1276935" name="Rectangle 7"/>
            <p:cNvSpPr>
              <a:spLocks noChangeArrowheads="1"/>
            </p:cNvSpPr>
            <p:nvPr/>
          </p:nvSpPr>
          <p:spPr bwMode="auto">
            <a:xfrm>
              <a:off x="4080" y="1488"/>
              <a:ext cx="100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-50000" kx="-2453608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pt-BR" sz="1500" b="1" dirty="0"/>
                <a:t>Somente 32% das organizações brasileiras possuem mecanismos eficazes </a:t>
              </a:r>
              <a:r>
                <a:rPr lang="pt-BR" sz="1500" b="1"/>
                <a:t>de </a:t>
              </a:r>
              <a:r>
                <a:rPr lang="pt-BR" sz="1500" b="1" smtClean="0"/>
                <a:t>monitoramento </a:t>
              </a:r>
              <a:r>
                <a:rPr lang="pt-BR" sz="1500" b="1" dirty="0"/>
                <a:t>e controle de sua evolução</a:t>
              </a:r>
            </a:p>
          </p:txBody>
        </p:sp>
      </p:grpSp>
      <p:grpSp>
        <p:nvGrpSpPr>
          <p:cNvPr id="1276936" name="Group 8"/>
          <p:cNvGrpSpPr>
            <a:grpSpLocks/>
          </p:cNvGrpSpPr>
          <p:nvPr/>
        </p:nvGrpSpPr>
        <p:grpSpPr bwMode="auto">
          <a:xfrm>
            <a:off x="2819400" y="1600200"/>
            <a:ext cx="1600200" cy="3581400"/>
            <a:chOff x="1776" y="960"/>
            <a:chExt cx="1008" cy="2256"/>
          </a:xfrm>
        </p:grpSpPr>
        <p:sp>
          <p:nvSpPr>
            <p:cNvPr id="1276937" name="Rectangle 9"/>
            <p:cNvSpPr>
              <a:spLocks noChangeArrowheads="1"/>
            </p:cNvSpPr>
            <p:nvPr/>
          </p:nvSpPr>
          <p:spPr bwMode="auto">
            <a:xfrm>
              <a:off x="1776" y="960"/>
              <a:ext cx="1008" cy="528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75686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-50000" kx="-2453608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pt-BR" b="1">
                  <a:solidFill>
                    <a:schemeClr val="bg1"/>
                  </a:solidFill>
                </a:rPr>
                <a:t>Pessoas</a:t>
              </a:r>
            </a:p>
          </p:txBody>
        </p:sp>
        <p:sp>
          <p:nvSpPr>
            <p:cNvPr id="1276938" name="Rectangle 10"/>
            <p:cNvSpPr>
              <a:spLocks noChangeArrowheads="1"/>
            </p:cNvSpPr>
            <p:nvPr/>
          </p:nvSpPr>
          <p:spPr bwMode="auto">
            <a:xfrm>
              <a:off x="1776" y="1488"/>
              <a:ext cx="100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-50000" kx="-2453608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pt-BR" sz="1600" b="1"/>
                <a:t>Mais de 75% das organizações brasileiras não vinculam incentivos e remuneração com a estratégia</a:t>
              </a:r>
            </a:p>
          </p:txBody>
        </p:sp>
      </p:grpSp>
      <p:grpSp>
        <p:nvGrpSpPr>
          <p:cNvPr id="1276939" name="Group 11"/>
          <p:cNvGrpSpPr>
            <a:grpSpLocks/>
          </p:cNvGrpSpPr>
          <p:nvPr/>
        </p:nvGrpSpPr>
        <p:grpSpPr bwMode="auto">
          <a:xfrm>
            <a:off x="4648200" y="1600200"/>
            <a:ext cx="1600200" cy="3581400"/>
            <a:chOff x="2928" y="960"/>
            <a:chExt cx="1008" cy="2256"/>
          </a:xfrm>
        </p:grpSpPr>
        <p:sp>
          <p:nvSpPr>
            <p:cNvPr id="1276940" name="Rectangle 12"/>
            <p:cNvSpPr>
              <a:spLocks noChangeArrowheads="1"/>
            </p:cNvSpPr>
            <p:nvPr/>
          </p:nvSpPr>
          <p:spPr bwMode="auto">
            <a:xfrm>
              <a:off x="2928" y="1488"/>
              <a:ext cx="100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-50000" kx="-2453608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pt-BR" sz="1600" b="1"/>
                <a:t>78% das empresas  brasileiras não vinculam o orçamento com a estratégia</a:t>
              </a:r>
            </a:p>
          </p:txBody>
        </p:sp>
        <p:sp>
          <p:nvSpPr>
            <p:cNvPr id="1276941" name="Rectangle 13"/>
            <p:cNvSpPr>
              <a:spLocks noChangeArrowheads="1"/>
            </p:cNvSpPr>
            <p:nvPr/>
          </p:nvSpPr>
          <p:spPr bwMode="auto">
            <a:xfrm>
              <a:off x="2928" y="960"/>
              <a:ext cx="1008" cy="528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75686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-50000" kx="-2453608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pt-BR" b="1">
                  <a:solidFill>
                    <a:schemeClr val="bg1"/>
                  </a:solidFill>
                </a:rPr>
                <a:t>Recursos</a:t>
              </a:r>
            </a:p>
          </p:txBody>
        </p:sp>
      </p:grpSp>
      <p:sp>
        <p:nvSpPr>
          <p:cNvPr id="1276942" name="Rectangle 14"/>
          <p:cNvSpPr>
            <a:spLocks noGrp="1" noChangeArrowheads="1"/>
          </p:cNvSpPr>
          <p:nvPr>
            <p:ph type="title"/>
          </p:nvPr>
        </p:nvSpPr>
        <p:spPr>
          <a:xfrm>
            <a:off x="755576" y="469900"/>
            <a:ext cx="8388424" cy="4381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pt-BR" sz="3700" dirty="0">
                <a:solidFill>
                  <a:schemeClr val="tx1"/>
                </a:solidFill>
              </a:rPr>
              <a:t>Dificuldades na Implementação da Estratégia</a:t>
            </a:r>
          </a:p>
        </p:txBody>
      </p:sp>
      <p:sp>
        <p:nvSpPr>
          <p:cNvPr id="1276943" name="Text Box 15"/>
          <p:cNvSpPr txBox="1">
            <a:spLocks noChangeArrowheads="1"/>
          </p:cNvSpPr>
          <p:nvPr/>
        </p:nvSpPr>
        <p:spPr bwMode="auto">
          <a:xfrm>
            <a:off x="1028328" y="6248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pt-BR" sz="1800" b="1" dirty="0">
                <a:latin typeface="Verdana" pitchFamily="34" charset="0"/>
              </a:rPr>
              <a:t>Fonte: </a:t>
            </a:r>
            <a:r>
              <a:rPr lang="pt-BR" sz="1800" b="1" u="sng" dirty="0" err="1">
                <a:latin typeface="Verdana" pitchFamily="34" charset="0"/>
              </a:rPr>
              <a:t>Symnetics</a:t>
            </a:r>
            <a:r>
              <a:rPr lang="pt-BR" sz="1800" b="1" dirty="0">
                <a:latin typeface="Verdana" pitchFamily="34" charset="0"/>
              </a:rPr>
              <a:t>.</a:t>
            </a:r>
          </a:p>
        </p:txBody>
      </p:sp>
      <p:sp>
        <p:nvSpPr>
          <p:cNvPr id="1276944" name="Rectangle 16"/>
          <p:cNvSpPr>
            <a:spLocks noChangeArrowheads="1"/>
          </p:cNvSpPr>
          <p:nvPr/>
        </p:nvSpPr>
        <p:spPr bwMode="auto">
          <a:xfrm>
            <a:off x="990600" y="5410200"/>
            <a:ext cx="7086600" cy="779463"/>
          </a:xfrm>
          <a:prstGeom prst="rect">
            <a:avLst/>
          </a:prstGeom>
          <a:gradFill rotWithShape="0">
            <a:gsLst>
              <a:gs pos="0">
                <a:srgbClr val="993300"/>
              </a:gs>
              <a:gs pos="50000">
                <a:srgbClr val="993300">
                  <a:gamma/>
                  <a:shade val="46275"/>
                  <a:invGamma/>
                </a:srgbClr>
              </a:gs>
              <a:gs pos="100000">
                <a:srgbClr val="99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sz="2400" b="1">
                <a:solidFill>
                  <a:schemeClr val="bg1"/>
                </a:solidFill>
              </a:rPr>
              <a:t>Mais de 90% das organizações falham na implementação da estratégia</a:t>
            </a:r>
          </a:p>
        </p:txBody>
      </p:sp>
    </p:spTree>
    <p:extLst>
      <p:ext uri="{BB962C8B-B14F-4D97-AF65-F5344CB8AC3E}">
        <p14:creationId xmlns:p14="http://schemas.microsoft.com/office/powerpoint/2010/main" val="328866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Número de Slid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126F0-89F0-4836-BBA3-BF84D81DF3CD}" type="slidenum">
              <a:rPr lang="pt-BR"/>
              <a:pPr/>
              <a:t>97</a:t>
            </a:fld>
            <a:endParaRPr lang="pt-BR"/>
          </a:p>
        </p:txBody>
      </p:sp>
      <p:sp>
        <p:nvSpPr>
          <p:cNvPr id="1277954" name="Rectangle 2"/>
          <p:cNvSpPr>
            <a:spLocks noChangeArrowheads="1"/>
          </p:cNvSpPr>
          <p:nvPr/>
        </p:nvSpPr>
        <p:spPr bwMode="auto">
          <a:xfrm>
            <a:off x="990600" y="1647825"/>
            <a:ext cx="1600200" cy="838200"/>
          </a:xfrm>
          <a:prstGeom prst="rect">
            <a:avLst/>
          </a:prstGeom>
          <a:gradFill rotWithShape="0">
            <a:gsLst>
              <a:gs pos="0">
                <a:srgbClr val="000099">
                  <a:gamma/>
                  <a:shade val="75686"/>
                  <a:invGamma/>
                </a:srgbClr>
              </a:gs>
              <a:gs pos="50000">
                <a:srgbClr val="000099"/>
              </a:gs>
              <a:gs pos="100000">
                <a:srgbClr val="000099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b="1">
                <a:solidFill>
                  <a:schemeClr val="bg1"/>
                </a:solidFill>
              </a:rPr>
              <a:t>Visão</a:t>
            </a:r>
          </a:p>
        </p:txBody>
      </p:sp>
      <p:sp>
        <p:nvSpPr>
          <p:cNvPr id="1277955" name="Rectangle 3"/>
          <p:cNvSpPr>
            <a:spLocks noChangeArrowheads="1"/>
          </p:cNvSpPr>
          <p:nvPr/>
        </p:nvSpPr>
        <p:spPr bwMode="auto">
          <a:xfrm>
            <a:off x="990600" y="2486025"/>
            <a:ext cx="1600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sz="1600" b="1"/>
              <a:t>Somente 5% do nível operacional compreende a visão de futuro</a:t>
            </a:r>
          </a:p>
        </p:txBody>
      </p:sp>
      <p:sp>
        <p:nvSpPr>
          <p:cNvPr id="1277956" name="Rectangle 4"/>
          <p:cNvSpPr>
            <a:spLocks noChangeArrowheads="1"/>
          </p:cNvSpPr>
          <p:nvPr/>
        </p:nvSpPr>
        <p:spPr bwMode="auto">
          <a:xfrm>
            <a:off x="6477000" y="1647825"/>
            <a:ext cx="1600200" cy="838200"/>
          </a:xfrm>
          <a:prstGeom prst="rect">
            <a:avLst/>
          </a:prstGeom>
          <a:gradFill rotWithShape="0">
            <a:gsLst>
              <a:gs pos="0">
                <a:srgbClr val="000099">
                  <a:gamma/>
                  <a:shade val="75686"/>
                  <a:invGamma/>
                </a:srgbClr>
              </a:gs>
              <a:gs pos="50000">
                <a:srgbClr val="000099"/>
              </a:gs>
              <a:gs pos="100000">
                <a:srgbClr val="000099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b="1">
                <a:solidFill>
                  <a:schemeClr val="bg1"/>
                </a:solidFill>
              </a:rPr>
              <a:t>Gestão da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b="1">
                <a:solidFill>
                  <a:schemeClr val="bg1"/>
                </a:solidFill>
              </a:rPr>
              <a:t>Estratégia</a:t>
            </a:r>
          </a:p>
        </p:txBody>
      </p:sp>
      <p:sp>
        <p:nvSpPr>
          <p:cNvPr id="1277957" name="Rectangle 5"/>
          <p:cNvSpPr>
            <a:spLocks noChangeArrowheads="1"/>
          </p:cNvSpPr>
          <p:nvPr/>
        </p:nvSpPr>
        <p:spPr bwMode="auto">
          <a:xfrm>
            <a:off x="6477000" y="2486025"/>
            <a:ext cx="1600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sz="1500" b="1"/>
              <a:t>Somente 32% das organizações brasileiras possuem mecanismos eficazes de monitora-mento e controle de sua evolução</a:t>
            </a:r>
          </a:p>
        </p:txBody>
      </p:sp>
      <p:sp>
        <p:nvSpPr>
          <p:cNvPr id="1277958" name="Rectangle 6"/>
          <p:cNvSpPr>
            <a:spLocks noChangeArrowheads="1"/>
          </p:cNvSpPr>
          <p:nvPr/>
        </p:nvSpPr>
        <p:spPr bwMode="auto">
          <a:xfrm>
            <a:off x="2819400" y="1647825"/>
            <a:ext cx="1600200" cy="838200"/>
          </a:xfrm>
          <a:prstGeom prst="rect">
            <a:avLst/>
          </a:prstGeom>
          <a:gradFill rotWithShape="0">
            <a:gsLst>
              <a:gs pos="0">
                <a:srgbClr val="000099">
                  <a:gamma/>
                  <a:shade val="75686"/>
                  <a:invGamma/>
                </a:srgbClr>
              </a:gs>
              <a:gs pos="50000">
                <a:srgbClr val="000099"/>
              </a:gs>
              <a:gs pos="100000">
                <a:srgbClr val="000099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b="1">
                <a:solidFill>
                  <a:schemeClr val="bg1"/>
                </a:solidFill>
              </a:rPr>
              <a:t>Pessoas</a:t>
            </a:r>
          </a:p>
        </p:txBody>
      </p:sp>
      <p:sp>
        <p:nvSpPr>
          <p:cNvPr id="1277959" name="Rectangle 7"/>
          <p:cNvSpPr>
            <a:spLocks noChangeArrowheads="1"/>
          </p:cNvSpPr>
          <p:nvPr/>
        </p:nvSpPr>
        <p:spPr bwMode="auto">
          <a:xfrm>
            <a:off x="2819400" y="2486025"/>
            <a:ext cx="1600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sz="1600" b="1"/>
              <a:t>Mais de 75% das organizações brasileiras não vinculam incentivos e remuneração com a estratégia</a:t>
            </a:r>
          </a:p>
        </p:txBody>
      </p:sp>
      <p:sp>
        <p:nvSpPr>
          <p:cNvPr id="1277960" name="Rectangle 8"/>
          <p:cNvSpPr>
            <a:spLocks noChangeArrowheads="1"/>
          </p:cNvSpPr>
          <p:nvPr/>
        </p:nvSpPr>
        <p:spPr bwMode="auto">
          <a:xfrm>
            <a:off x="4648200" y="2486025"/>
            <a:ext cx="1600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sz="1600" b="1"/>
              <a:t>78% das empresas  brasileiras não vinculam o orçamento com a estratégia</a:t>
            </a:r>
          </a:p>
        </p:txBody>
      </p:sp>
      <p:sp>
        <p:nvSpPr>
          <p:cNvPr id="1277961" name="Rectangle 9"/>
          <p:cNvSpPr>
            <a:spLocks noChangeArrowheads="1"/>
          </p:cNvSpPr>
          <p:nvPr/>
        </p:nvSpPr>
        <p:spPr bwMode="auto">
          <a:xfrm>
            <a:off x="4648200" y="1647825"/>
            <a:ext cx="1600200" cy="838200"/>
          </a:xfrm>
          <a:prstGeom prst="rect">
            <a:avLst/>
          </a:prstGeom>
          <a:gradFill rotWithShape="0">
            <a:gsLst>
              <a:gs pos="0">
                <a:srgbClr val="000099">
                  <a:gamma/>
                  <a:shade val="75686"/>
                  <a:invGamma/>
                </a:srgbClr>
              </a:gs>
              <a:gs pos="50000">
                <a:srgbClr val="000099"/>
              </a:gs>
              <a:gs pos="100000">
                <a:srgbClr val="000099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b="1">
                <a:solidFill>
                  <a:schemeClr val="bg1"/>
                </a:solidFill>
              </a:rPr>
              <a:t>Recursos</a:t>
            </a:r>
          </a:p>
        </p:txBody>
      </p:sp>
      <p:sp>
        <p:nvSpPr>
          <p:cNvPr id="1277962" name="Rectangle 10"/>
          <p:cNvSpPr>
            <a:spLocks noGrp="1" noChangeArrowheads="1"/>
          </p:cNvSpPr>
          <p:nvPr>
            <p:ph type="title"/>
          </p:nvPr>
        </p:nvSpPr>
        <p:spPr>
          <a:xfrm>
            <a:off x="990600" y="404664"/>
            <a:ext cx="8153400" cy="4381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pt-BR" sz="3700" dirty="0">
                <a:solidFill>
                  <a:schemeClr val="tx1"/>
                </a:solidFill>
              </a:rPr>
              <a:t>O BSC poderá superar estas dificuldades</a:t>
            </a:r>
          </a:p>
        </p:txBody>
      </p:sp>
      <p:sp>
        <p:nvSpPr>
          <p:cNvPr id="1277963" name="Rectangle 11"/>
          <p:cNvSpPr>
            <a:spLocks noChangeArrowheads="1"/>
          </p:cNvSpPr>
          <p:nvPr/>
        </p:nvSpPr>
        <p:spPr bwMode="auto">
          <a:xfrm>
            <a:off x="990600" y="5457825"/>
            <a:ext cx="7086600" cy="779463"/>
          </a:xfrm>
          <a:prstGeom prst="rect">
            <a:avLst/>
          </a:prstGeom>
          <a:gradFill rotWithShape="0">
            <a:gsLst>
              <a:gs pos="0">
                <a:srgbClr val="993300"/>
              </a:gs>
              <a:gs pos="50000">
                <a:srgbClr val="993300">
                  <a:gamma/>
                  <a:shade val="46275"/>
                  <a:invGamma/>
                </a:srgbClr>
              </a:gs>
              <a:gs pos="100000">
                <a:srgbClr val="99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sz="2400" b="1">
                <a:solidFill>
                  <a:schemeClr val="bg1"/>
                </a:solidFill>
              </a:rPr>
              <a:t>Modelo de Gestão Construído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sz="2400" b="1">
                <a:solidFill>
                  <a:schemeClr val="bg1"/>
                </a:solidFill>
              </a:rPr>
              <a:t>a partir da Estratégia!!!!</a:t>
            </a:r>
          </a:p>
        </p:txBody>
      </p:sp>
      <p:sp>
        <p:nvSpPr>
          <p:cNvPr id="1277964" name="Rectangle 12"/>
          <p:cNvSpPr>
            <a:spLocks noChangeArrowheads="1"/>
          </p:cNvSpPr>
          <p:nvPr/>
        </p:nvSpPr>
        <p:spPr bwMode="auto">
          <a:xfrm>
            <a:off x="990600" y="2486025"/>
            <a:ext cx="1600200" cy="274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sz="1800" b="1"/>
              <a:t>Tradução a partir de objetivos e indicadores</a:t>
            </a:r>
          </a:p>
        </p:txBody>
      </p:sp>
      <p:sp>
        <p:nvSpPr>
          <p:cNvPr id="1277965" name="Rectangle 13"/>
          <p:cNvSpPr>
            <a:spLocks noChangeArrowheads="1"/>
          </p:cNvSpPr>
          <p:nvPr/>
        </p:nvSpPr>
        <p:spPr bwMode="auto">
          <a:xfrm>
            <a:off x="2819400" y="2486025"/>
            <a:ext cx="1600200" cy="274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sz="1700" b="1"/>
              <a:t>Comunica-ção, desdobra-mento e alinhamento</a:t>
            </a:r>
          </a:p>
        </p:txBody>
      </p:sp>
      <p:sp>
        <p:nvSpPr>
          <p:cNvPr id="1277966" name="Rectangle 14"/>
          <p:cNvSpPr>
            <a:spLocks noChangeArrowheads="1"/>
          </p:cNvSpPr>
          <p:nvPr/>
        </p:nvSpPr>
        <p:spPr bwMode="auto">
          <a:xfrm>
            <a:off x="4648200" y="2486025"/>
            <a:ext cx="1600200" cy="274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sz="1700" b="1"/>
              <a:t>Planejamento de recursos e orçamento vinculado à estratégia</a:t>
            </a:r>
          </a:p>
        </p:txBody>
      </p:sp>
      <p:sp>
        <p:nvSpPr>
          <p:cNvPr id="1277967" name="Rectangle 15"/>
          <p:cNvSpPr>
            <a:spLocks noChangeArrowheads="1"/>
          </p:cNvSpPr>
          <p:nvPr/>
        </p:nvSpPr>
        <p:spPr bwMode="auto">
          <a:xfrm>
            <a:off x="6477000" y="2486025"/>
            <a:ext cx="1600200" cy="274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-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sz="1700" b="1"/>
              <a:t>Aprendizado, comunicação e </a:t>
            </a:r>
            <a:r>
              <a:rPr lang="pt-BR" sz="1700" b="1" i="1"/>
              <a:t>feedback</a:t>
            </a:r>
            <a:r>
              <a:rPr lang="pt-BR" sz="1700" b="1"/>
              <a:t> contínuo</a:t>
            </a:r>
          </a:p>
        </p:txBody>
      </p:sp>
    </p:spTree>
    <p:extLst>
      <p:ext uri="{BB962C8B-B14F-4D97-AF65-F5344CB8AC3E}">
        <p14:creationId xmlns:p14="http://schemas.microsoft.com/office/powerpoint/2010/main" val="3077623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9" name="Rectangle 3"/>
          <p:cNvSpPr>
            <a:spLocks noChangeArrowheads="1"/>
          </p:cNvSpPr>
          <p:nvPr/>
        </p:nvSpPr>
        <p:spPr bwMode="auto">
          <a:xfrm>
            <a:off x="0" y="29051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1" algn="ctr" eaLnBrk="0" hangingPunct="0">
              <a:spcBef>
                <a:spcPct val="0"/>
              </a:spcBef>
              <a:buFontTx/>
              <a:buNone/>
            </a:pPr>
            <a:r>
              <a:rPr lang="pt-BR" sz="3000"/>
              <a:t>Como obter este modelo de gestão Estratégica ?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904056" y="1828800"/>
            <a:ext cx="7772400" cy="3810000"/>
            <a:chOff x="381000" y="1828800"/>
            <a:chExt cx="7772400" cy="3810000"/>
          </a:xfrm>
        </p:grpSpPr>
        <p:sp>
          <p:nvSpPr>
            <p:cNvPr id="1278978" name="Rectangle 2"/>
            <p:cNvSpPr>
              <a:spLocks noChangeArrowheads="1"/>
            </p:cNvSpPr>
            <p:nvPr/>
          </p:nvSpPr>
          <p:spPr bwMode="auto">
            <a:xfrm>
              <a:off x="838200" y="1828800"/>
              <a:ext cx="3352800" cy="639763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-50000" kx="-2453608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pt-BR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Visão e Estratégia </a:t>
              </a:r>
            </a:p>
          </p:txBody>
        </p:sp>
        <p:grpSp>
          <p:nvGrpSpPr>
            <p:cNvPr id="1278980" name="Group 4"/>
            <p:cNvGrpSpPr>
              <a:grpSpLocks/>
            </p:cNvGrpSpPr>
            <p:nvPr/>
          </p:nvGrpSpPr>
          <p:grpSpPr bwMode="auto">
            <a:xfrm>
              <a:off x="914400" y="4038600"/>
              <a:ext cx="3048000" cy="1219200"/>
              <a:chOff x="576" y="2784"/>
              <a:chExt cx="1920" cy="768"/>
            </a:xfrm>
          </p:grpSpPr>
          <p:sp>
            <p:nvSpPr>
              <p:cNvPr id="1278981" name="Rectangle 5"/>
              <p:cNvSpPr>
                <a:spLocks noChangeArrowheads="1"/>
              </p:cNvSpPr>
              <p:nvPr/>
            </p:nvSpPr>
            <p:spPr bwMode="auto">
              <a:xfrm>
                <a:off x="576" y="3177"/>
                <a:ext cx="1872" cy="375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-50000" kx="-2453608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FontTx/>
                  <a:buNone/>
                </a:pPr>
                <a:r>
                  <a:rPr lang="pt-BR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Indicadores</a:t>
                </a:r>
              </a:p>
            </p:txBody>
          </p:sp>
          <p:sp>
            <p:nvSpPr>
              <p:cNvPr id="1278982" name="AutoShape 6"/>
              <p:cNvSpPr>
                <a:spLocks noChangeArrowheads="1"/>
              </p:cNvSpPr>
              <p:nvPr/>
            </p:nvSpPr>
            <p:spPr bwMode="auto">
              <a:xfrm rot="-1258110">
                <a:off x="768" y="2784"/>
                <a:ext cx="144" cy="288"/>
              </a:xfrm>
              <a:prstGeom prst="downArrow">
                <a:avLst>
                  <a:gd name="adj1" fmla="val 50000"/>
                  <a:gd name="adj2" fmla="val 50019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78983" name="Rectangle 7"/>
              <p:cNvSpPr>
                <a:spLocks noChangeArrowheads="1"/>
              </p:cNvSpPr>
              <p:nvPr/>
            </p:nvSpPr>
            <p:spPr bwMode="auto">
              <a:xfrm>
                <a:off x="960" y="2813"/>
                <a:ext cx="1536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pt-BR" sz="2200" b="1"/>
                  <a:t>Monitorados por</a:t>
                </a:r>
              </a:p>
            </p:txBody>
          </p:sp>
        </p:grpSp>
        <p:grpSp>
          <p:nvGrpSpPr>
            <p:cNvPr id="1278984" name="Group 8"/>
            <p:cNvGrpSpPr>
              <a:grpSpLocks/>
            </p:cNvGrpSpPr>
            <p:nvPr/>
          </p:nvGrpSpPr>
          <p:grpSpPr bwMode="auto">
            <a:xfrm>
              <a:off x="381000" y="2560638"/>
              <a:ext cx="3733800" cy="1355725"/>
              <a:chOff x="240" y="1853"/>
              <a:chExt cx="2352" cy="854"/>
            </a:xfrm>
          </p:grpSpPr>
          <p:sp>
            <p:nvSpPr>
              <p:cNvPr id="1278985" name="Rectangle 9"/>
              <p:cNvSpPr>
                <a:spLocks noChangeArrowheads="1"/>
              </p:cNvSpPr>
              <p:nvPr/>
            </p:nvSpPr>
            <p:spPr bwMode="auto">
              <a:xfrm>
                <a:off x="240" y="2208"/>
                <a:ext cx="1968" cy="499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-50000" kx="-2453608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FontTx/>
                  <a:buNone/>
                </a:pPr>
                <a:r>
                  <a:rPr lang="pt-BR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Objetivos Estratégicos</a:t>
                </a:r>
              </a:p>
            </p:txBody>
          </p:sp>
          <p:sp>
            <p:nvSpPr>
              <p:cNvPr id="1278986" name="AutoShape 10"/>
              <p:cNvSpPr>
                <a:spLocks noChangeArrowheads="1"/>
              </p:cNvSpPr>
              <p:nvPr/>
            </p:nvSpPr>
            <p:spPr bwMode="auto">
              <a:xfrm rot="2498012">
                <a:off x="768" y="1853"/>
                <a:ext cx="144" cy="288"/>
              </a:xfrm>
              <a:prstGeom prst="downArrow">
                <a:avLst>
                  <a:gd name="adj1" fmla="val 50000"/>
                  <a:gd name="adj2" fmla="val 50019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78987" name="Rectangle 11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158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pt-BR" sz="2200" b="1"/>
                  <a:t>Traduzidas em</a:t>
                </a:r>
              </a:p>
            </p:txBody>
          </p:sp>
        </p:grpSp>
        <p:grpSp>
          <p:nvGrpSpPr>
            <p:cNvPr id="1278988" name="Group 12"/>
            <p:cNvGrpSpPr>
              <a:grpSpLocks/>
            </p:cNvGrpSpPr>
            <p:nvPr/>
          </p:nvGrpSpPr>
          <p:grpSpPr bwMode="auto">
            <a:xfrm>
              <a:off x="3429000" y="4662488"/>
              <a:ext cx="4343400" cy="976312"/>
              <a:chOff x="2160" y="3177"/>
              <a:chExt cx="2736" cy="615"/>
            </a:xfrm>
          </p:grpSpPr>
          <p:sp>
            <p:nvSpPr>
              <p:cNvPr id="1278989" name="Rectangle 13"/>
              <p:cNvSpPr>
                <a:spLocks noChangeArrowheads="1"/>
              </p:cNvSpPr>
              <p:nvPr/>
            </p:nvSpPr>
            <p:spPr bwMode="auto">
              <a:xfrm>
                <a:off x="3168" y="3177"/>
                <a:ext cx="1728" cy="375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-50000" kx="-2453608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FontTx/>
                  <a:buNone/>
                </a:pPr>
                <a:r>
                  <a:rPr lang="pt-BR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Metas</a:t>
                </a:r>
              </a:p>
            </p:txBody>
          </p:sp>
          <p:sp>
            <p:nvSpPr>
              <p:cNvPr id="1278990" name="AutoShape 14"/>
              <p:cNvSpPr>
                <a:spLocks noChangeArrowheads="1"/>
              </p:cNvSpPr>
              <p:nvPr/>
            </p:nvSpPr>
            <p:spPr bwMode="auto">
              <a:xfrm rot="-5476557">
                <a:off x="2712" y="3192"/>
                <a:ext cx="144" cy="288"/>
              </a:xfrm>
              <a:prstGeom prst="downArrow">
                <a:avLst>
                  <a:gd name="adj1" fmla="val 50000"/>
                  <a:gd name="adj2" fmla="val 50019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78991" name="Rectangle 15"/>
              <p:cNvSpPr>
                <a:spLocks noChangeArrowheads="1"/>
              </p:cNvSpPr>
              <p:nvPr/>
            </p:nvSpPr>
            <p:spPr bwMode="auto">
              <a:xfrm>
                <a:off x="2160" y="3523"/>
                <a:ext cx="134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pt-BR" sz="2200" b="1"/>
                  <a:t>Associados a</a:t>
                </a:r>
              </a:p>
            </p:txBody>
          </p:sp>
        </p:grpSp>
        <p:grpSp>
          <p:nvGrpSpPr>
            <p:cNvPr id="1278992" name="Group 16"/>
            <p:cNvGrpSpPr>
              <a:grpSpLocks/>
            </p:cNvGrpSpPr>
            <p:nvPr/>
          </p:nvGrpSpPr>
          <p:grpSpPr bwMode="auto">
            <a:xfrm>
              <a:off x="5029200" y="3200400"/>
              <a:ext cx="3124200" cy="1311275"/>
              <a:chOff x="3168" y="2256"/>
              <a:chExt cx="1968" cy="826"/>
            </a:xfrm>
          </p:grpSpPr>
          <p:sp>
            <p:nvSpPr>
              <p:cNvPr id="1278993" name="Rectangle 17"/>
              <p:cNvSpPr>
                <a:spLocks noChangeArrowheads="1"/>
              </p:cNvSpPr>
              <p:nvPr/>
            </p:nvSpPr>
            <p:spPr bwMode="auto">
              <a:xfrm>
                <a:off x="3408" y="2256"/>
                <a:ext cx="1728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-50000" kx="-2453608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FontTx/>
                  <a:buNone/>
                </a:pPr>
                <a:r>
                  <a:rPr lang="pt-BR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Iniciativas</a:t>
                </a:r>
              </a:p>
            </p:txBody>
          </p:sp>
          <p:sp>
            <p:nvSpPr>
              <p:cNvPr id="1278994" name="AutoShape 18"/>
              <p:cNvSpPr>
                <a:spLocks noChangeArrowheads="1"/>
              </p:cNvSpPr>
              <p:nvPr/>
            </p:nvSpPr>
            <p:spPr bwMode="auto">
              <a:xfrm rot="12366750" flipH="1">
                <a:off x="4704" y="2784"/>
                <a:ext cx="144" cy="288"/>
              </a:xfrm>
              <a:prstGeom prst="downArrow">
                <a:avLst>
                  <a:gd name="adj1" fmla="val 50000"/>
                  <a:gd name="adj2" fmla="val 50019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78995" name="Rectangle 19"/>
              <p:cNvSpPr>
                <a:spLocks noChangeArrowheads="1"/>
              </p:cNvSpPr>
              <p:nvPr/>
            </p:nvSpPr>
            <p:spPr bwMode="auto">
              <a:xfrm>
                <a:off x="3168" y="2813"/>
                <a:ext cx="1536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pt-BR" sz="2200" b="1"/>
                  <a:t>Alavancadas por</a:t>
                </a:r>
              </a:p>
            </p:txBody>
          </p:sp>
        </p:grpSp>
        <p:grpSp>
          <p:nvGrpSpPr>
            <p:cNvPr id="1278996" name="Group 20"/>
            <p:cNvGrpSpPr>
              <a:grpSpLocks/>
            </p:cNvGrpSpPr>
            <p:nvPr/>
          </p:nvGrpSpPr>
          <p:grpSpPr bwMode="auto">
            <a:xfrm>
              <a:off x="5029200" y="1860550"/>
              <a:ext cx="2895600" cy="1157288"/>
              <a:chOff x="3168" y="1412"/>
              <a:chExt cx="1824" cy="729"/>
            </a:xfrm>
          </p:grpSpPr>
          <p:sp>
            <p:nvSpPr>
              <p:cNvPr id="1278997" name="Rectangle 21"/>
              <p:cNvSpPr>
                <a:spLocks noChangeArrowheads="1"/>
              </p:cNvSpPr>
              <p:nvPr/>
            </p:nvSpPr>
            <p:spPr bwMode="auto">
              <a:xfrm>
                <a:off x="3168" y="1412"/>
                <a:ext cx="1824" cy="374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-50000" kx="-2453608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FontTx/>
                  <a:buNone/>
                </a:pPr>
                <a:r>
                  <a:rPr lang="pt-BR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Ações</a:t>
                </a:r>
              </a:p>
            </p:txBody>
          </p:sp>
          <p:sp>
            <p:nvSpPr>
              <p:cNvPr id="1278998" name="AutoShape 22"/>
              <p:cNvSpPr>
                <a:spLocks noChangeArrowheads="1"/>
              </p:cNvSpPr>
              <p:nvPr/>
            </p:nvSpPr>
            <p:spPr bwMode="auto">
              <a:xfrm rot="8743774" flipH="1">
                <a:off x="4848" y="1824"/>
                <a:ext cx="144" cy="288"/>
              </a:xfrm>
              <a:prstGeom prst="downArrow">
                <a:avLst>
                  <a:gd name="adj1" fmla="val 50000"/>
                  <a:gd name="adj2" fmla="val 50019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78999" name="Rectangle 23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1536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pt-BR" sz="2200" b="1"/>
                  <a:t>Desdobradas em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470715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3269B-A6D8-4AE0-94F1-938FBDA4A4B0}" type="slidenum">
              <a:rPr lang="pt-BR"/>
              <a:pPr/>
              <a:t>99</a:t>
            </a:fld>
            <a:endParaRPr lang="pt-BR"/>
          </a:p>
        </p:txBody>
      </p:sp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188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Da Visão Estratégica ao </a:t>
            </a:r>
            <a:r>
              <a:rPr lang="pt-BR" sz="4000" i="1" dirty="0" err="1"/>
              <a:t>Balanced</a:t>
            </a:r>
            <a:r>
              <a:rPr lang="pt-BR" sz="4000" i="1" dirty="0"/>
              <a:t> Scorecard</a:t>
            </a:r>
          </a:p>
        </p:txBody>
      </p:sp>
      <p:grpSp>
        <p:nvGrpSpPr>
          <p:cNvPr id="1294425" name="Group 89"/>
          <p:cNvGrpSpPr>
            <a:grpSpLocks/>
          </p:cNvGrpSpPr>
          <p:nvPr/>
        </p:nvGrpSpPr>
        <p:grpSpPr bwMode="auto">
          <a:xfrm>
            <a:off x="668338" y="2133600"/>
            <a:ext cx="8080375" cy="3833813"/>
            <a:chOff x="421" y="1344"/>
            <a:chExt cx="5090" cy="2415"/>
          </a:xfrm>
        </p:grpSpPr>
        <p:sp>
          <p:nvSpPr>
            <p:cNvPr id="1294403" name="Freeform 67"/>
            <p:cNvSpPr>
              <a:spLocks/>
            </p:cNvSpPr>
            <p:nvPr/>
          </p:nvSpPr>
          <p:spPr bwMode="auto">
            <a:xfrm>
              <a:off x="421" y="1446"/>
              <a:ext cx="3447" cy="2313"/>
            </a:xfrm>
            <a:custGeom>
              <a:avLst/>
              <a:gdLst>
                <a:gd name="T0" fmla="*/ 0 w 8619"/>
                <a:gd name="T1" fmla="*/ 5784 h 5784"/>
                <a:gd name="T2" fmla="*/ 0 w 8619"/>
                <a:gd name="T3" fmla="*/ 0 h 5784"/>
                <a:gd name="T4" fmla="*/ 8619 w 8619"/>
                <a:gd name="T5" fmla="*/ 0 h 5784"/>
                <a:gd name="T6" fmla="*/ 8619 w 8619"/>
                <a:gd name="T7" fmla="*/ 5784 h 5784"/>
                <a:gd name="T8" fmla="*/ 0 w 8619"/>
                <a:gd name="T9" fmla="*/ 5784 h 5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19" h="5784">
                  <a:moveTo>
                    <a:pt x="0" y="5784"/>
                  </a:moveTo>
                  <a:lnTo>
                    <a:pt x="0" y="0"/>
                  </a:lnTo>
                  <a:lnTo>
                    <a:pt x="8619" y="0"/>
                  </a:lnTo>
                  <a:lnTo>
                    <a:pt x="8619" y="5784"/>
                  </a:lnTo>
                  <a:lnTo>
                    <a:pt x="0" y="5784"/>
                  </a:lnTo>
                  <a:close/>
                </a:path>
              </a:pathLst>
            </a:custGeom>
            <a:solidFill>
              <a:srgbClr val="C4C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4405" name="Line 69"/>
            <p:cNvSpPr>
              <a:spLocks noChangeShapeType="1"/>
            </p:cNvSpPr>
            <p:nvPr/>
          </p:nvSpPr>
          <p:spPr bwMode="auto">
            <a:xfrm>
              <a:off x="2377" y="2645"/>
              <a:ext cx="7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4408" name="Freeform 72"/>
            <p:cNvSpPr>
              <a:spLocks/>
            </p:cNvSpPr>
            <p:nvPr/>
          </p:nvSpPr>
          <p:spPr bwMode="auto">
            <a:xfrm>
              <a:off x="421" y="1344"/>
              <a:ext cx="3549" cy="102"/>
            </a:xfrm>
            <a:custGeom>
              <a:avLst/>
              <a:gdLst>
                <a:gd name="T0" fmla="*/ 8619 w 8873"/>
                <a:gd name="T1" fmla="*/ 254 h 254"/>
                <a:gd name="T2" fmla="*/ 0 w 8873"/>
                <a:gd name="T3" fmla="*/ 254 h 254"/>
                <a:gd name="T4" fmla="*/ 255 w 8873"/>
                <a:gd name="T5" fmla="*/ 0 h 254"/>
                <a:gd name="T6" fmla="*/ 8873 w 8873"/>
                <a:gd name="T7" fmla="*/ 0 h 254"/>
                <a:gd name="T8" fmla="*/ 8619 w 8873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3" h="254">
                  <a:moveTo>
                    <a:pt x="8619" y="254"/>
                  </a:moveTo>
                  <a:lnTo>
                    <a:pt x="0" y="254"/>
                  </a:lnTo>
                  <a:lnTo>
                    <a:pt x="255" y="0"/>
                  </a:lnTo>
                  <a:lnTo>
                    <a:pt x="8873" y="0"/>
                  </a:lnTo>
                  <a:lnTo>
                    <a:pt x="8619" y="254"/>
                  </a:lnTo>
                  <a:close/>
                </a:path>
              </a:pathLst>
            </a:custGeom>
            <a:solidFill>
              <a:srgbClr val="989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4409" name="Freeform 73"/>
            <p:cNvSpPr>
              <a:spLocks/>
            </p:cNvSpPr>
            <p:nvPr/>
          </p:nvSpPr>
          <p:spPr bwMode="auto">
            <a:xfrm>
              <a:off x="645" y="1629"/>
              <a:ext cx="1270" cy="543"/>
            </a:xfrm>
            <a:custGeom>
              <a:avLst/>
              <a:gdLst>
                <a:gd name="T0" fmla="*/ 3129 w 3175"/>
                <a:gd name="T1" fmla="*/ 842 h 1358"/>
                <a:gd name="T2" fmla="*/ 3050 w 3175"/>
                <a:gd name="T3" fmla="*/ 943 h 1358"/>
                <a:gd name="T4" fmla="*/ 2937 w 3175"/>
                <a:gd name="T5" fmla="*/ 1037 h 1358"/>
                <a:gd name="T6" fmla="*/ 2793 w 3175"/>
                <a:gd name="T7" fmla="*/ 1121 h 1358"/>
                <a:gd name="T8" fmla="*/ 2620 w 3175"/>
                <a:gd name="T9" fmla="*/ 1195 h 1358"/>
                <a:gd name="T10" fmla="*/ 2423 w 3175"/>
                <a:gd name="T11" fmla="*/ 1257 h 1358"/>
                <a:gd name="T12" fmla="*/ 2204 w 3175"/>
                <a:gd name="T13" fmla="*/ 1305 h 1358"/>
                <a:gd name="T14" fmla="*/ 1968 w 3175"/>
                <a:gd name="T15" fmla="*/ 1339 h 1358"/>
                <a:gd name="T16" fmla="*/ 1717 w 3175"/>
                <a:gd name="T17" fmla="*/ 1356 h 1358"/>
                <a:gd name="T18" fmla="*/ 1457 w 3175"/>
                <a:gd name="T19" fmla="*/ 1356 h 1358"/>
                <a:gd name="T20" fmla="*/ 1205 w 3175"/>
                <a:gd name="T21" fmla="*/ 1339 h 1358"/>
                <a:gd name="T22" fmla="*/ 969 w 3175"/>
                <a:gd name="T23" fmla="*/ 1305 h 1358"/>
                <a:gd name="T24" fmla="*/ 751 w 3175"/>
                <a:gd name="T25" fmla="*/ 1257 h 1358"/>
                <a:gd name="T26" fmla="*/ 554 w 3175"/>
                <a:gd name="T27" fmla="*/ 1195 h 1358"/>
                <a:gd name="T28" fmla="*/ 382 w 3175"/>
                <a:gd name="T29" fmla="*/ 1121 h 1358"/>
                <a:gd name="T30" fmla="*/ 238 w 3175"/>
                <a:gd name="T31" fmla="*/ 1037 h 1358"/>
                <a:gd name="T32" fmla="*/ 125 w 3175"/>
                <a:gd name="T33" fmla="*/ 943 h 1358"/>
                <a:gd name="T34" fmla="*/ 46 w 3175"/>
                <a:gd name="T35" fmla="*/ 842 h 1358"/>
                <a:gd name="T36" fmla="*/ 0 w 3175"/>
                <a:gd name="T37" fmla="*/ 679 h 1358"/>
                <a:gd name="T38" fmla="*/ 46 w 3175"/>
                <a:gd name="T39" fmla="*/ 516 h 1358"/>
                <a:gd name="T40" fmla="*/ 125 w 3175"/>
                <a:gd name="T41" fmla="*/ 414 h 1358"/>
                <a:gd name="T42" fmla="*/ 238 w 3175"/>
                <a:gd name="T43" fmla="*/ 321 h 1358"/>
                <a:gd name="T44" fmla="*/ 382 w 3175"/>
                <a:gd name="T45" fmla="*/ 237 h 1358"/>
                <a:gd name="T46" fmla="*/ 554 w 3175"/>
                <a:gd name="T47" fmla="*/ 163 h 1358"/>
                <a:gd name="T48" fmla="*/ 751 w 3175"/>
                <a:gd name="T49" fmla="*/ 101 h 1358"/>
                <a:gd name="T50" fmla="*/ 969 w 3175"/>
                <a:gd name="T51" fmla="*/ 53 h 1358"/>
                <a:gd name="T52" fmla="*/ 1205 w 3175"/>
                <a:gd name="T53" fmla="*/ 20 h 1358"/>
                <a:gd name="T54" fmla="*/ 1457 w 3175"/>
                <a:gd name="T55" fmla="*/ 2 h 1358"/>
                <a:gd name="T56" fmla="*/ 1717 w 3175"/>
                <a:gd name="T57" fmla="*/ 2 h 1358"/>
                <a:gd name="T58" fmla="*/ 1968 w 3175"/>
                <a:gd name="T59" fmla="*/ 20 h 1358"/>
                <a:gd name="T60" fmla="*/ 2204 w 3175"/>
                <a:gd name="T61" fmla="*/ 53 h 1358"/>
                <a:gd name="T62" fmla="*/ 2423 w 3175"/>
                <a:gd name="T63" fmla="*/ 101 h 1358"/>
                <a:gd name="T64" fmla="*/ 2620 w 3175"/>
                <a:gd name="T65" fmla="*/ 163 h 1358"/>
                <a:gd name="T66" fmla="*/ 2793 w 3175"/>
                <a:gd name="T67" fmla="*/ 237 h 1358"/>
                <a:gd name="T68" fmla="*/ 2937 w 3175"/>
                <a:gd name="T69" fmla="*/ 321 h 1358"/>
                <a:gd name="T70" fmla="*/ 3050 w 3175"/>
                <a:gd name="T71" fmla="*/ 414 h 1358"/>
                <a:gd name="T72" fmla="*/ 3129 w 3175"/>
                <a:gd name="T73" fmla="*/ 516 h 1358"/>
                <a:gd name="T74" fmla="*/ 3175 w 3175"/>
                <a:gd name="T75" fmla="*/ 679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75" h="1358">
                  <a:moveTo>
                    <a:pt x="3170" y="735"/>
                  </a:moveTo>
                  <a:lnTo>
                    <a:pt x="3129" y="842"/>
                  </a:lnTo>
                  <a:lnTo>
                    <a:pt x="3094" y="894"/>
                  </a:lnTo>
                  <a:lnTo>
                    <a:pt x="3050" y="943"/>
                  </a:lnTo>
                  <a:lnTo>
                    <a:pt x="2998" y="991"/>
                  </a:lnTo>
                  <a:lnTo>
                    <a:pt x="2937" y="1037"/>
                  </a:lnTo>
                  <a:lnTo>
                    <a:pt x="2868" y="1080"/>
                  </a:lnTo>
                  <a:lnTo>
                    <a:pt x="2793" y="1121"/>
                  </a:lnTo>
                  <a:lnTo>
                    <a:pt x="2710" y="1159"/>
                  </a:lnTo>
                  <a:lnTo>
                    <a:pt x="2620" y="1195"/>
                  </a:lnTo>
                  <a:lnTo>
                    <a:pt x="2524" y="1227"/>
                  </a:lnTo>
                  <a:lnTo>
                    <a:pt x="2423" y="1257"/>
                  </a:lnTo>
                  <a:lnTo>
                    <a:pt x="2316" y="1283"/>
                  </a:lnTo>
                  <a:lnTo>
                    <a:pt x="2204" y="1305"/>
                  </a:lnTo>
                  <a:lnTo>
                    <a:pt x="2088" y="1324"/>
                  </a:lnTo>
                  <a:lnTo>
                    <a:pt x="1968" y="1339"/>
                  </a:lnTo>
                  <a:lnTo>
                    <a:pt x="1844" y="1350"/>
                  </a:lnTo>
                  <a:lnTo>
                    <a:pt x="1717" y="1356"/>
                  </a:lnTo>
                  <a:lnTo>
                    <a:pt x="1587" y="1358"/>
                  </a:lnTo>
                  <a:lnTo>
                    <a:pt x="1457" y="1356"/>
                  </a:lnTo>
                  <a:lnTo>
                    <a:pt x="1329" y="1350"/>
                  </a:lnTo>
                  <a:lnTo>
                    <a:pt x="1205" y="1339"/>
                  </a:lnTo>
                  <a:lnTo>
                    <a:pt x="1085" y="1324"/>
                  </a:lnTo>
                  <a:lnTo>
                    <a:pt x="969" y="1305"/>
                  </a:lnTo>
                  <a:lnTo>
                    <a:pt x="858" y="1283"/>
                  </a:lnTo>
                  <a:lnTo>
                    <a:pt x="751" y="1257"/>
                  </a:lnTo>
                  <a:lnTo>
                    <a:pt x="650" y="1227"/>
                  </a:lnTo>
                  <a:lnTo>
                    <a:pt x="554" y="1195"/>
                  </a:lnTo>
                  <a:lnTo>
                    <a:pt x="465" y="1159"/>
                  </a:lnTo>
                  <a:lnTo>
                    <a:pt x="382" y="1121"/>
                  </a:lnTo>
                  <a:lnTo>
                    <a:pt x="306" y="1080"/>
                  </a:lnTo>
                  <a:lnTo>
                    <a:pt x="238" y="1037"/>
                  </a:lnTo>
                  <a:lnTo>
                    <a:pt x="177" y="991"/>
                  </a:lnTo>
                  <a:lnTo>
                    <a:pt x="125" y="943"/>
                  </a:lnTo>
                  <a:lnTo>
                    <a:pt x="81" y="894"/>
                  </a:lnTo>
                  <a:lnTo>
                    <a:pt x="46" y="842"/>
                  </a:lnTo>
                  <a:lnTo>
                    <a:pt x="5" y="735"/>
                  </a:lnTo>
                  <a:lnTo>
                    <a:pt x="0" y="679"/>
                  </a:lnTo>
                  <a:lnTo>
                    <a:pt x="5" y="623"/>
                  </a:lnTo>
                  <a:lnTo>
                    <a:pt x="46" y="516"/>
                  </a:lnTo>
                  <a:lnTo>
                    <a:pt x="81" y="464"/>
                  </a:lnTo>
                  <a:lnTo>
                    <a:pt x="125" y="414"/>
                  </a:lnTo>
                  <a:lnTo>
                    <a:pt x="177" y="366"/>
                  </a:lnTo>
                  <a:lnTo>
                    <a:pt x="238" y="321"/>
                  </a:lnTo>
                  <a:lnTo>
                    <a:pt x="306" y="277"/>
                  </a:lnTo>
                  <a:lnTo>
                    <a:pt x="382" y="237"/>
                  </a:lnTo>
                  <a:lnTo>
                    <a:pt x="465" y="198"/>
                  </a:lnTo>
                  <a:lnTo>
                    <a:pt x="554" y="163"/>
                  </a:lnTo>
                  <a:lnTo>
                    <a:pt x="650" y="131"/>
                  </a:lnTo>
                  <a:lnTo>
                    <a:pt x="751" y="101"/>
                  </a:lnTo>
                  <a:lnTo>
                    <a:pt x="858" y="76"/>
                  </a:lnTo>
                  <a:lnTo>
                    <a:pt x="969" y="53"/>
                  </a:lnTo>
                  <a:lnTo>
                    <a:pt x="1085" y="35"/>
                  </a:lnTo>
                  <a:lnTo>
                    <a:pt x="1205" y="20"/>
                  </a:lnTo>
                  <a:lnTo>
                    <a:pt x="1329" y="9"/>
                  </a:lnTo>
                  <a:lnTo>
                    <a:pt x="1457" y="2"/>
                  </a:lnTo>
                  <a:lnTo>
                    <a:pt x="1587" y="0"/>
                  </a:lnTo>
                  <a:lnTo>
                    <a:pt x="1717" y="2"/>
                  </a:lnTo>
                  <a:lnTo>
                    <a:pt x="1844" y="9"/>
                  </a:lnTo>
                  <a:lnTo>
                    <a:pt x="1968" y="20"/>
                  </a:lnTo>
                  <a:lnTo>
                    <a:pt x="2088" y="35"/>
                  </a:lnTo>
                  <a:lnTo>
                    <a:pt x="2204" y="53"/>
                  </a:lnTo>
                  <a:lnTo>
                    <a:pt x="2316" y="76"/>
                  </a:lnTo>
                  <a:lnTo>
                    <a:pt x="2423" y="101"/>
                  </a:lnTo>
                  <a:lnTo>
                    <a:pt x="2524" y="131"/>
                  </a:lnTo>
                  <a:lnTo>
                    <a:pt x="2620" y="163"/>
                  </a:lnTo>
                  <a:lnTo>
                    <a:pt x="2710" y="198"/>
                  </a:lnTo>
                  <a:lnTo>
                    <a:pt x="2793" y="237"/>
                  </a:lnTo>
                  <a:lnTo>
                    <a:pt x="2868" y="277"/>
                  </a:lnTo>
                  <a:lnTo>
                    <a:pt x="2937" y="321"/>
                  </a:lnTo>
                  <a:lnTo>
                    <a:pt x="2998" y="366"/>
                  </a:lnTo>
                  <a:lnTo>
                    <a:pt x="3050" y="414"/>
                  </a:lnTo>
                  <a:lnTo>
                    <a:pt x="3094" y="464"/>
                  </a:lnTo>
                  <a:lnTo>
                    <a:pt x="3129" y="516"/>
                  </a:lnTo>
                  <a:lnTo>
                    <a:pt x="3170" y="623"/>
                  </a:lnTo>
                  <a:lnTo>
                    <a:pt x="3175" y="679"/>
                  </a:lnTo>
                  <a:lnTo>
                    <a:pt x="3170" y="73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4410" name="Freeform 74"/>
            <p:cNvSpPr>
              <a:spLocks/>
            </p:cNvSpPr>
            <p:nvPr/>
          </p:nvSpPr>
          <p:spPr bwMode="auto">
            <a:xfrm>
              <a:off x="647" y="2353"/>
              <a:ext cx="1269" cy="544"/>
            </a:xfrm>
            <a:custGeom>
              <a:avLst/>
              <a:gdLst>
                <a:gd name="T0" fmla="*/ 3129 w 3175"/>
                <a:gd name="T1" fmla="*/ 843 h 1361"/>
                <a:gd name="T2" fmla="*/ 3050 w 3175"/>
                <a:gd name="T3" fmla="*/ 945 h 1361"/>
                <a:gd name="T4" fmla="*/ 2937 w 3175"/>
                <a:gd name="T5" fmla="*/ 1038 h 1361"/>
                <a:gd name="T6" fmla="*/ 2793 w 3175"/>
                <a:gd name="T7" fmla="*/ 1123 h 1361"/>
                <a:gd name="T8" fmla="*/ 2620 w 3175"/>
                <a:gd name="T9" fmla="*/ 1197 h 1361"/>
                <a:gd name="T10" fmla="*/ 2423 w 3175"/>
                <a:gd name="T11" fmla="*/ 1259 h 1361"/>
                <a:gd name="T12" fmla="*/ 2204 w 3175"/>
                <a:gd name="T13" fmla="*/ 1307 h 1361"/>
                <a:gd name="T14" fmla="*/ 1968 w 3175"/>
                <a:gd name="T15" fmla="*/ 1341 h 1361"/>
                <a:gd name="T16" fmla="*/ 1717 w 3175"/>
                <a:gd name="T17" fmla="*/ 1359 h 1361"/>
                <a:gd name="T18" fmla="*/ 1457 w 3175"/>
                <a:gd name="T19" fmla="*/ 1359 h 1361"/>
                <a:gd name="T20" fmla="*/ 1205 w 3175"/>
                <a:gd name="T21" fmla="*/ 1341 h 1361"/>
                <a:gd name="T22" fmla="*/ 969 w 3175"/>
                <a:gd name="T23" fmla="*/ 1307 h 1361"/>
                <a:gd name="T24" fmla="*/ 751 w 3175"/>
                <a:gd name="T25" fmla="*/ 1259 h 1361"/>
                <a:gd name="T26" fmla="*/ 554 w 3175"/>
                <a:gd name="T27" fmla="*/ 1197 h 1361"/>
                <a:gd name="T28" fmla="*/ 382 w 3175"/>
                <a:gd name="T29" fmla="*/ 1123 h 1361"/>
                <a:gd name="T30" fmla="*/ 238 w 3175"/>
                <a:gd name="T31" fmla="*/ 1038 h 1361"/>
                <a:gd name="T32" fmla="*/ 125 w 3175"/>
                <a:gd name="T33" fmla="*/ 945 h 1361"/>
                <a:gd name="T34" fmla="*/ 46 w 3175"/>
                <a:gd name="T35" fmla="*/ 843 h 1361"/>
                <a:gd name="T36" fmla="*/ 0 w 3175"/>
                <a:gd name="T37" fmla="*/ 679 h 1361"/>
                <a:gd name="T38" fmla="*/ 46 w 3175"/>
                <a:gd name="T39" fmla="*/ 515 h 1361"/>
                <a:gd name="T40" fmla="*/ 125 w 3175"/>
                <a:gd name="T41" fmla="*/ 414 h 1361"/>
                <a:gd name="T42" fmla="*/ 238 w 3175"/>
                <a:gd name="T43" fmla="*/ 321 h 1361"/>
                <a:gd name="T44" fmla="*/ 382 w 3175"/>
                <a:gd name="T45" fmla="*/ 237 h 1361"/>
                <a:gd name="T46" fmla="*/ 554 w 3175"/>
                <a:gd name="T47" fmla="*/ 163 h 1361"/>
                <a:gd name="T48" fmla="*/ 751 w 3175"/>
                <a:gd name="T49" fmla="*/ 101 h 1361"/>
                <a:gd name="T50" fmla="*/ 969 w 3175"/>
                <a:gd name="T51" fmla="*/ 53 h 1361"/>
                <a:gd name="T52" fmla="*/ 1205 w 3175"/>
                <a:gd name="T53" fmla="*/ 20 h 1361"/>
                <a:gd name="T54" fmla="*/ 1457 w 3175"/>
                <a:gd name="T55" fmla="*/ 2 h 1361"/>
                <a:gd name="T56" fmla="*/ 1717 w 3175"/>
                <a:gd name="T57" fmla="*/ 2 h 1361"/>
                <a:gd name="T58" fmla="*/ 1968 w 3175"/>
                <a:gd name="T59" fmla="*/ 20 h 1361"/>
                <a:gd name="T60" fmla="*/ 2204 w 3175"/>
                <a:gd name="T61" fmla="*/ 53 h 1361"/>
                <a:gd name="T62" fmla="*/ 2423 w 3175"/>
                <a:gd name="T63" fmla="*/ 101 h 1361"/>
                <a:gd name="T64" fmla="*/ 2620 w 3175"/>
                <a:gd name="T65" fmla="*/ 163 h 1361"/>
                <a:gd name="T66" fmla="*/ 2793 w 3175"/>
                <a:gd name="T67" fmla="*/ 237 h 1361"/>
                <a:gd name="T68" fmla="*/ 2937 w 3175"/>
                <a:gd name="T69" fmla="*/ 321 h 1361"/>
                <a:gd name="T70" fmla="*/ 3050 w 3175"/>
                <a:gd name="T71" fmla="*/ 414 h 1361"/>
                <a:gd name="T72" fmla="*/ 3129 w 3175"/>
                <a:gd name="T73" fmla="*/ 515 h 1361"/>
                <a:gd name="T74" fmla="*/ 3175 w 3175"/>
                <a:gd name="T75" fmla="*/ 679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75" h="1361">
                  <a:moveTo>
                    <a:pt x="3170" y="735"/>
                  </a:moveTo>
                  <a:lnTo>
                    <a:pt x="3129" y="843"/>
                  </a:lnTo>
                  <a:lnTo>
                    <a:pt x="3094" y="895"/>
                  </a:lnTo>
                  <a:lnTo>
                    <a:pt x="3050" y="945"/>
                  </a:lnTo>
                  <a:lnTo>
                    <a:pt x="2998" y="993"/>
                  </a:lnTo>
                  <a:lnTo>
                    <a:pt x="2937" y="1038"/>
                  </a:lnTo>
                  <a:lnTo>
                    <a:pt x="2868" y="1082"/>
                  </a:lnTo>
                  <a:lnTo>
                    <a:pt x="2793" y="1123"/>
                  </a:lnTo>
                  <a:lnTo>
                    <a:pt x="2710" y="1161"/>
                  </a:lnTo>
                  <a:lnTo>
                    <a:pt x="2620" y="1197"/>
                  </a:lnTo>
                  <a:lnTo>
                    <a:pt x="2524" y="1229"/>
                  </a:lnTo>
                  <a:lnTo>
                    <a:pt x="2423" y="1259"/>
                  </a:lnTo>
                  <a:lnTo>
                    <a:pt x="2316" y="1285"/>
                  </a:lnTo>
                  <a:lnTo>
                    <a:pt x="2204" y="1307"/>
                  </a:lnTo>
                  <a:lnTo>
                    <a:pt x="2088" y="1326"/>
                  </a:lnTo>
                  <a:lnTo>
                    <a:pt x="1968" y="1341"/>
                  </a:lnTo>
                  <a:lnTo>
                    <a:pt x="1844" y="1352"/>
                  </a:lnTo>
                  <a:lnTo>
                    <a:pt x="1717" y="1359"/>
                  </a:lnTo>
                  <a:lnTo>
                    <a:pt x="1587" y="1361"/>
                  </a:lnTo>
                  <a:lnTo>
                    <a:pt x="1457" y="1359"/>
                  </a:lnTo>
                  <a:lnTo>
                    <a:pt x="1329" y="1352"/>
                  </a:lnTo>
                  <a:lnTo>
                    <a:pt x="1205" y="1341"/>
                  </a:lnTo>
                  <a:lnTo>
                    <a:pt x="1085" y="1326"/>
                  </a:lnTo>
                  <a:lnTo>
                    <a:pt x="969" y="1307"/>
                  </a:lnTo>
                  <a:lnTo>
                    <a:pt x="858" y="1285"/>
                  </a:lnTo>
                  <a:lnTo>
                    <a:pt x="751" y="1259"/>
                  </a:lnTo>
                  <a:lnTo>
                    <a:pt x="650" y="1229"/>
                  </a:lnTo>
                  <a:lnTo>
                    <a:pt x="554" y="1197"/>
                  </a:lnTo>
                  <a:lnTo>
                    <a:pt x="465" y="1161"/>
                  </a:lnTo>
                  <a:lnTo>
                    <a:pt x="382" y="1123"/>
                  </a:lnTo>
                  <a:lnTo>
                    <a:pt x="306" y="1082"/>
                  </a:lnTo>
                  <a:lnTo>
                    <a:pt x="238" y="1038"/>
                  </a:lnTo>
                  <a:lnTo>
                    <a:pt x="177" y="993"/>
                  </a:lnTo>
                  <a:lnTo>
                    <a:pt x="125" y="945"/>
                  </a:lnTo>
                  <a:lnTo>
                    <a:pt x="81" y="895"/>
                  </a:lnTo>
                  <a:lnTo>
                    <a:pt x="46" y="843"/>
                  </a:lnTo>
                  <a:lnTo>
                    <a:pt x="5" y="735"/>
                  </a:lnTo>
                  <a:lnTo>
                    <a:pt x="0" y="679"/>
                  </a:lnTo>
                  <a:lnTo>
                    <a:pt x="5" y="623"/>
                  </a:lnTo>
                  <a:lnTo>
                    <a:pt x="46" y="515"/>
                  </a:lnTo>
                  <a:lnTo>
                    <a:pt x="81" y="464"/>
                  </a:lnTo>
                  <a:lnTo>
                    <a:pt x="125" y="414"/>
                  </a:lnTo>
                  <a:lnTo>
                    <a:pt x="177" y="366"/>
                  </a:lnTo>
                  <a:lnTo>
                    <a:pt x="238" y="321"/>
                  </a:lnTo>
                  <a:lnTo>
                    <a:pt x="306" y="277"/>
                  </a:lnTo>
                  <a:lnTo>
                    <a:pt x="382" y="237"/>
                  </a:lnTo>
                  <a:lnTo>
                    <a:pt x="465" y="198"/>
                  </a:lnTo>
                  <a:lnTo>
                    <a:pt x="554" y="163"/>
                  </a:lnTo>
                  <a:lnTo>
                    <a:pt x="650" y="131"/>
                  </a:lnTo>
                  <a:lnTo>
                    <a:pt x="751" y="101"/>
                  </a:lnTo>
                  <a:lnTo>
                    <a:pt x="858" y="76"/>
                  </a:lnTo>
                  <a:lnTo>
                    <a:pt x="969" y="53"/>
                  </a:lnTo>
                  <a:lnTo>
                    <a:pt x="1085" y="35"/>
                  </a:lnTo>
                  <a:lnTo>
                    <a:pt x="1205" y="20"/>
                  </a:lnTo>
                  <a:lnTo>
                    <a:pt x="1329" y="9"/>
                  </a:lnTo>
                  <a:lnTo>
                    <a:pt x="1457" y="2"/>
                  </a:lnTo>
                  <a:lnTo>
                    <a:pt x="1587" y="0"/>
                  </a:lnTo>
                  <a:lnTo>
                    <a:pt x="1717" y="2"/>
                  </a:lnTo>
                  <a:lnTo>
                    <a:pt x="1844" y="9"/>
                  </a:lnTo>
                  <a:lnTo>
                    <a:pt x="1968" y="20"/>
                  </a:lnTo>
                  <a:lnTo>
                    <a:pt x="2088" y="35"/>
                  </a:lnTo>
                  <a:lnTo>
                    <a:pt x="2204" y="53"/>
                  </a:lnTo>
                  <a:lnTo>
                    <a:pt x="2316" y="76"/>
                  </a:lnTo>
                  <a:lnTo>
                    <a:pt x="2423" y="101"/>
                  </a:lnTo>
                  <a:lnTo>
                    <a:pt x="2524" y="131"/>
                  </a:lnTo>
                  <a:lnTo>
                    <a:pt x="2620" y="163"/>
                  </a:lnTo>
                  <a:lnTo>
                    <a:pt x="2710" y="198"/>
                  </a:lnTo>
                  <a:lnTo>
                    <a:pt x="2793" y="237"/>
                  </a:lnTo>
                  <a:lnTo>
                    <a:pt x="2868" y="277"/>
                  </a:lnTo>
                  <a:lnTo>
                    <a:pt x="2937" y="321"/>
                  </a:lnTo>
                  <a:lnTo>
                    <a:pt x="2998" y="366"/>
                  </a:lnTo>
                  <a:lnTo>
                    <a:pt x="3050" y="414"/>
                  </a:lnTo>
                  <a:lnTo>
                    <a:pt x="3094" y="464"/>
                  </a:lnTo>
                  <a:lnTo>
                    <a:pt x="3129" y="515"/>
                  </a:lnTo>
                  <a:lnTo>
                    <a:pt x="3170" y="623"/>
                  </a:lnTo>
                  <a:lnTo>
                    <a:pt x="3175" y="679"/>
                  </a:lnTo>
                  <a:lnTo>
                    <a:pt x="3170" y="73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4411" name="Freeform 75"/>
            <p:cNvSpPr>
              <a:spLocks/>
            </p:cNvSpPr>
            <p:nvPr/>
          </p:nvSpPr>
          <p:spPr bwMode="auto">
            <a:xfrm>
              <a:off x="647" y="3078"/>
              <a:ext cx="1269" cy="545"/>
            </a:xfrm>
            <a:custGeom>
              <a:avLst/>
              <a:gdLst>
                <a:gd name="T0" fmla="*/ 3129 w 3175"/>
                <a:gd name="T1" fmla="*/ 844 h 1361"/>
                <a:gd name="T2" fmla="*/ 3050 w 3175"/>
                <a:gd name="T3" fmla="*/ 945 h 1361"/>
                <a:gd name="T4" fmla="*/ 2937 w 3175"/>
                <a:gd name="T5" fmla="*/ 1039 h 1361"/>
                <a:gd name="T6" fmla="*/ 2793 w 3175"/>
                <a:gd name="T7" fmla="*/ 1123 h 1361"/>
                <a:gd name="T8" fmla="*/ 2620 w 3175"/>
                <a:gd name="T9" fmla="*/ 1197 h 1361"/>
                <a:gd name="T10" fmla="*/ 2423 w 3175"/>
                <a:gd name="T11" fmla="*/ 1259 h 1361"/>
                <a:gd name="T12" fmla="*/ 2204 w 3175"/>
                <a:gd name="T13" fmla="*/ 1308 h 1361"/>
                <a:gd name="T14" fmla="*/ 1968 w 3175"/>
                <a:gd name="T15" fmla="*/ 1341 h 1361"/>
                <a:gd name="T16" fmla="*/ 1717 w 3175"/>
                <a:gd name="T17" fmla="*/ 1359 h 1361"/>
                <a:gd name="T18" fmla="*/ 1457 w 3175"/>
                <a:gd name="T19" fmla="*/ 1359 h 1361"/>
                <a:gd name="T20" fmla="*/ 1205 w 3175"/>
                <a:gd name="T21" fmla="*/ 1341 h 1361"/>
                <a:gd name="T22" fmla="*/ 969 w 3175"/>
                <a:gd name="T23" fmla="*/ 1308 h 1361"/>
                <a:gd name="T24" fmla="*/ 751 w 3175"/>
                <a:gd name="T25" fmla="*/ 1259 h 1361"/>
                <a:gd name="T26" fmla="*/ 554 w 3175"/>
                <a:gd name="T27" fmla="*/ 1197 h 1361"/>
                <a:gd name="T28" fmla="*/ 382 w 3175"/>
                <a:gd name="T29" fmla="*/ 1123 h 1361"/>
                <a:gd name="T30" fmla="*/ 238 w 3175"/>
                <a:gd name="T31" fmla="*/ 1039 h 1361"/>
                <a:gd name="T32" fmla="*/ 125 w 3175"/>
                <a:gd name="T33" fmla="*/ 945 h 1361"/>
                <a:gd name="T34" fmla="*/ 46 w 3175"/>
                <a:gd name="T35" fmla="*/ 844 h 1361"/>
                <a:gd name="T36" fmla="*/ 0 w 3175"/>
                <a:gd name="T37" fmla="*/ 680 h 1361"/>
                <a:gd name="T38" fmla="*/ 46 w 3175"/>
                <a:gd name="T39" fmla="*/ 516 h 1361"/>
                <a:gd name="T40" fmla="*/ 125 w 3175"/>
                <a:gd name="T41" fmla="*/ 415 h 1361"/>
                <a:gd name="T42" fmla="*/ 238 w 3175"/>
                <a:gd name="T43" fmla="*/ 321 h 1361"/>
                <a:gd name="T44" fmla="*/ 382 w 3175"/>
                <a:gd name="T45" fmla="*/ 237 h 1361"/>
                <a:gd name="T46" fmla="*/ 554 w 3175"/>
                <a:gd name="T47" fmla="*/ 163 h 1361"/>
                <a:gd name="T48" fmla="*/ 751 w 3175"/>
                <a:gd name="T49" fmla="*/ 102 h 1361"/>
                <a:gd name="T50" fmla="*/ 969 w 3175"/>
                <a:gd name="T51" fmla="*/ 54 h 1361"/>
                <a:gd name="T52" fmla="*/ 1205 w 3175"/>
                <a:gd name="T53" fmla="*/ 20 h 1361"/>
                <a:gd name="T54" fmla="*/ 1457 w 3175"/>
                <a:gd name="T55" fmla="*/ 3 h 1361"/>
                <a:gd name="T56" fmla="*/ 1717 w 3175"/>
                <a:gd name="T57" fmla="*/ 3 h 1361"/>
                <a:gd name="T58" fmla="*/ 1968 w 3175"/>
                <a:gd name="T59" fmla="*/ 20 h 1361"/>
                <a:gd name="T60" fmla="*/ 2204 w 3175"/>
                <a:gd name="T61" fmla="*/ 54 h 1361"/>
                <a:gd name="T62" fmla="*/ 2423 w 3175"/>
                <a:gd name="T63" fmla="*/ 102 h 1361"/>
                <a:gd name="T64" fmla="*/ 2620 w 3175"/>
                <a:gd name="T65" fmla="*/ 163 h 1361"/>
                <a:gd name="T66" fmla="*/ 2793 w 3175"/>
                <a:gd name="T67" fmla="*/ 237 h 1361"/>
                <a:gd name="T68" fmla="*/ 2937 w 3175"/>
                <a:gd name="T69" fmla="*/ 321 h 1361"/>
                <a:gd name="T70" fmla="*/ 3050 w 3175"/>
                <a:gd name="T71" fmla="*/ 415 h 1361"/>
                <a:gd name="T72" fmla="*/ 3129 w 3175"/>
                <a:gd name="T73" fmla="*/ 516 h 1361"/>
                <a:gd name="T74" fmla="*/ 3175 w 3175"/>
                <a:gd name="T75" fmla="*/ 68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75" h="1361">
                  <a:moveTo>
                    <a:pt x="3170" y="736"/>
                  </a:moveTo>
                  <a:lnTo>
                    <a:pt x="3129" y="844"/>
                  </a:lnTo>
                  <a:lnTo>
                    <a:pt x="3094" y="895"/>
                  </a:lnTo>
                  <a:lnTo>
                    <a:pt x="3050" y="945"/>
                  </a:lnTo>
                  <a:lnTo>
                    <a:pt x="2998" y="993"/>
                  </a:lnTo>
                  <a:lnTo>
                    <a:pt x="2937" y="1039"/>
                  </a:lnTo>
                  <a:lnTo>
                    <a:pt x="2868" y="1082"/>
                  </a:lnTo>
                  <a:lnTo>
                    <a:pt x="2793" y="1123"/>
                  </a:lnTo>
                  <a:lnTo>
                    <a:pt x="2710" y="1162"/>
                  </a:lnTo>
                  <a:lnTo>
                    <a:pt x="2620" y="1197"/>
                  </a:lnTo>
                  <a:lnTo>
                    <a:pt x="2524" y="1230"/>
                  </a:lnTo>
                  <a:lnTo>
                    <a:pt x="2423" y="1259"/>
                  </a:lnTo>
                  <a:lnTo>
                    <a:pt x="2316" y="1285"/>
                  </a:lnTo>
                  <a:lnTo>
                    <a:pt x="2204" y="1308"/>
                  </a:lnTo>
                  <a:lnTo>
                    <a:pt x="2088" y="1327"/>
                  </a:lnTo>
                  <a:lnTo>
                    <a:pt x="1968" y="1341"/>
                  </a:lnTo>
                  <a:lnTo>
                    <a:pt x="1844" y="1352"/>
                  </a:lnTo>
                  <a:lnTo>
                    <a:pt x="1717" y="1359"/>
                  </a:lnTo>
                  <a:lnTo>
                    <a:pt x="1587" y="1361"/>
                  </a:lnTo>
                  <a:lnTo>
                    <a:pt x="1457" y="1359"/>
                  </a:lnTo>
                  <a:lnTo>
                    <a:pt x="1329" y="1352"/>
                  </a:lnTo>
                  <a:lnTo>
                    <a:pt x="1205" y="1341"/>
                  </a:lnTo>
                  <a:lnTo>
                    <a:pt x="1085" y="1327"/>
                  </a:lnTo>
                  <a:lnTo>
                    <a:pt x="969" y="1308"/>
                  </a:lnTo>
                  <a:lnTo>
                    <a:pt x="858" y="1285"/>
                  </a:lnTo>
                  <a:lnTo>
                    <a:pt x="751" y="1259"/>
                  </a:lnTo>
                  <a:lnTo>
                    <a:pt x="650" y="1230"/>
                  </a:lnTo>
                  <a:lnTo>
                    <a:pt x="554" y="1197"/>
                  </a:lnTo>
                  <a:lnTo>
                    <a:pt x="465" y="1162"/>
                  </a:lnTo>
                  <a:lnTo>
                    <a:pt x="382" y="1123"/>
                  </a:lnTo>
                  <a:lnTo>
                    <a:pt x="306" y="1082"/>
                  </a:lnTo>
                  <a:lnTo>
                    <a:pt x="238" y="1039"/>
                  </a:lnTo>
                  <a:lnTo>
                    <a:pt x="177" y="993"/>
                  </a:lnTo>
                  <a:lnTo>
                    <a:pt x="125" y="945"/>
                  </a:lnTo>
                  <a:lnTo>
                    <a:pt x="81" y="895"/>
                  </a:lnTo>
                  <a:lnTo>
                    <a:pt x="46" y="844"/>
                  </a:lnTo>
                  <a:lnTo>
                    <a:pt x="5" y="736"/>
                  </a:lnTo>
                  <a:lnTo>
                    <a:pt x="0" y="680"/>
                  </a:lnTo>
                  <a:lnTo>
                    <a:pt x="5" y="624"/>
                  </a:lnTo>
                  <a:lnTo>
                    <a:pt x="46" y="516"/>
                  </a:lnTo>
                  <a:lnTo>
                    <a:pt x="81" y="464"/>
                  </a:lnTo>
                  <a:lnTo>
                    <a:pt x="125" y="415"/>
                  </a:lnTo>
                  <a:lnTo>
                    <a:pt x="177" y="367"/>
                  </a:lnTo>
                  <a:lnTo>
                    <a:pt x="238" y="321"/>
                  </a:lnTo>
                  <a:lnTo>
                    <a:pt x="306" y="278"/>
                  </a:lnTo>
                  <a:lnTo>
                    <a:pt x="382" y="237"/>
                  </a:lnTo>
                  <a:lnTo>
                    <a:pt x="465" y="199"/>
                  </a:lnTo>
                  <a:lnTo>
                    <a:pt x="554" y="163"/>
                  </a:lnTo>
                  <a:lnTo>
                    <a:pt x="650" y="131"/>
                  </a:lnTo>
                  <a:lnTo>
                    <a:pt x="751" y="102"/>
                  </a:lnTo>
                  <a:lnTo>
                    <a:pt x="858" y="76"/>
                  </a:lnTo>
                  <a:lnTo>
                    <a:pt x="969" y="54"/>
                  </a:lnTo>
                  <a:lnTo>
                    <a:pt x="1085" y="35"/>
                  </a:lnTo>
                  <a:lnTo>
                    <a:pt x="1205" y="20"/>
                  </a:lnTo>
                  <a:lnTo>
                    <a:pt x="1329" y="9"/>
                  </a:lnTo>
                  <a:lnTo>
                    <a:pt x="1457" y="3"/>
                  </a:lnTo>
                  <a:lnTo>
                    <a:pt x="1587" y="0"/>
                  </a:lnTo>
                  <a:lnTo>
                    <a:pt x="1717" y="3"/>
                  </a:lnTo>
                  <a:lnTo>
                    <a:pt x="1844" y="9"/>
                  </a:lnTo>
                  <a:lnTo>
                    <a:pt x="1968" y="20"/>
                  </a:lnTo>
                  <a:lnTo>
                    <a:pt x="2088" y="35"/>
                  </a:lnTo>
                  <a:lnTo>
                    <a:pt x="2204" y="54"/>
                  </a:lnTo>
                  <a:lnTo>
                    <a:pt x="2316" y="76"/>
                  </a:lnTo>
                  <a:lnTo>
                    <a:pt x="2423" y="102"/>
                  </a:lnTo>
                  <a:lnTo>
                    <a:pt x="2524" y="131"/>
                  </a:lnTo>
                  <a:lnTo>
                    <a:pt x="2620" y="163"/>
                  </a:lnTo>
                  <a:lnTo>
                    <a:pt x="2710" y="199"/>
                  </a:lnTo>
                  <a:lnTo>
                    <a:pt x="2793" y="237"/>
                  </a:lnTo>
                  <a:lnTo>
                    <a:pt x="2868" y="278"/>
                  </a:lnTo>
                  <a:lnTo>
                    <a:pt x="2937" y="321"/>
                  </a:lnTo>
                  <a:lnTo>
                    <a:pt x="2998" y="367"/>
                  </a:lnTo>
                  <a:lnTo>
                    <a:pt x="3050" y="415"/>
                  </a:lnTo>
                  <a:lnTo>
                    <a:pt x="3094" y="464"/>
                  </a:lnTo>
                  <a:lnTo>
                    <a:pt x="3129" y="516"/>
                  </a:lnTo>
                  <a:lnTo>
                    <a:pt x="3170" y="624"/>
                  </a:lnTo>
                  <a:lnTo>
                    <a:pt x="3175" y="680"/>
                  </a:lnTo>
                  <a:lnTo>
                    <a:pt x="3170" y="73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4412" name="Freeform 76"/>
            <p:cNvSpPr>
              <a:spLocks/>
            </p:cNvSpPr>
            <p:nvPr/>
          </p:nvSpPr>
          <p:spPr bwMode="auto">
            <a:xfrm>
              <a:off x="2462" y="2251"/>
              <a:ext cx="1416" cy="771"/>
            </a:xfrm>
            <a:custGeom>
              <a:avLst/>
              <a:gdLst>
                <a:gd name="T0" fmla="*/ 2380 w 3175"/>
                <a:gd name="T1" fmla="*/ 0 h 1476"/>
                <a:gd name="T2" fmla="*/ 0 w 3175"/>
                <a:gd name="T3" fmla="*/ 0 h 1476"/>
                <a:gd name="T4" fmla="*/ 0 w 3175"/>
                <a:gd name="T5" fmla="*/ 1476 h 1476"/>
                <a:gd name="T6" fmla="*/ 2380 w 3175"/>
                <a:gd name="T7" fmla="*/ 1476 h 1476"/>
                <a:gd name="T8" fmla="*/ 3175 w 3175"/>
                <a:gd name="T9" fmla="*/ 737 h 1476"/>
                <a:gd name="T10" fmla="*/ 2380 w 3175"/>
                <a:gd name="T11" fmla="*/ 0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5" h="1476">
                  <a:moveTo>
                    <a:pt x="2380" y="0"/>
                  </a:moveTo>
                  <a:lnTo>
                    <a:pt x="0" y="0"/>
                  </a:lnTo>
                  <a:lnTo>
                    <a:pt x="0" y="1476"/>
                  </a:lnTo>
                  <a:lnTo>
                    <a:pt x="2380" y="1476"/>
                  </a:lnTo>
                  <a:lnTo>
                    <a:pt x="3175" y="737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rgbClr val="FF6600"/>
            </a:solidFill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4413" name="Freeform 77"/>
            <p:cNvSpPr>
              <a:spLocks/>
            </p:cNvSpPr>
            <p:nvPr/>
          </p:nvSpPr>
          <p:spPr bwMode="auto">
            <a:xfrm>
              <a:off x="1916" y="2658"/>
              <a:ext cx="485" cy="693"/>
            </a:xfrm>
            <a:custGeom>
              <a:avLst/>
              <a:gdLst>
                <a:gd name="T0" fmla="*/ 0 w 1212"/>
                <a:gd name="T1" fmla="*/ 1733 h 1733"/>
                <a:gd name="T2" fmla="*/ 102 w 1212"/>
                <a:gd name="T3" fmla="*/ 1720 h 1733"/>
                <a:gd name="T4" fmla="*/ 202 w 1212"/>
                <a:gd name="T5" fmla="*/ 1684 h 1733"/>
                <a:gd name="T6" fmla="*/ 298 w 1212"/>
                <a:gd name="T7" fmla="*/ 1626 h 1733"/>
                <a:gd name="T8" fmla="*/ 388 w 1212"/>
                <a:gd name="T9" fmla="*/ 1550 h 1733"/>
                <a:gd name="T10" fmla="*/ 429 w 1212"/>
                <a:gd name="T11" fmla="*/ 1506 h 1733"/>
                <a:gd name="T12" fmla="*/ 469 w 1212"/>
                <a:gd name="T13" fmla="*/ 1458 h 1733"/>
                <a:gd name="T14" fmla="*/ 506 w 1212"/>
                <a:gd name="T15" fmla="*/ 1407 h 1733"/>
                <a:gd name="T16" fmla="*/ 540 w 1212"/>
                <a:gd name="T17" fmla="*/ 1353 h 1733"/>
                <a:gd name="T18" fmla="*/ 571 w 1212"/>
                <a:gd name="T19" fmla="*/ 1296 h 1733"/>
                <a:gd name="T20" fmla="*/ 599 w 1212"/>
                <a:gd name="T21" fmla="*/ 1237 h 1733"/>
                <a:gd name="T22" fmla="*/ 623 w 1212"/>
                <a:gd name="T23" fmla="*/ 1176 h 1733"/>
                <a:gd name="T24" fmla="*/ 644 w 1212"/>
                <a:gd name="T25" fmla="*/ 1113 h 1733"/>
                <a:gd name="T26" fmla="*/ 660 w 1212"/>
                <a:gd name="T27" fmla="*/ 1049 h 1733"/>
                <a:gd name="T28" fmla="*/ 672 w 1212"/>
                <a:gd name="T29" fmla="*/ 984 h 1733"/>
                <a:gd name="T30" fmla="*/ 680 w 1212"/>
                <a:gd name="T31" fmla="*/ 918 h 1733"/>
                <a:gd name="T32" fmla="*/ 682 w 1212"/>
                <a:gd name="T33" fmla="*/ 852 h 1733"/>
                <a:gd name="T34" fmla="*/ 684 w 1212"/>
                <a:gd name="T35" fmla="*/ 796 h 1733"/>
                <a:gd name="T36" fmla="*/ 689 w 1212"/>
                <a:gd name="T37" fmla="*/ 740 h 1733"/>
                <a:gd name="T38" fmla="*/ 710 w 1212"/>
                <a:gd name="T39" fmla="*/ 630 h 1733"/>
                <a:gd name="T40" fmla="*/ 743 w 1212"/>
                <a:gd name="T41" fmla="*/ 523 h 1733"/>
                <a:gd name="T42" fmla="*/ 786 w 1212"/>
                <a:gd name="T43" fmla="*/ 420 h 1733"/>
                <a:gd name="T44" fmla="*/ 840 w 1212"/>
                <a:gd name="T45" fmla="*/ 325 h 1733"/>
                <a:gd name="T46" fmla="*/ 902 w 1212"/>
                <a:gd name="T47" fmla="*/ 237 h 1733"/>
                <a:gd name="T48" fmla="*/ 972 w 1212"/>
                <a:gd name="T49" fmla="*/ 159 h 1733"/>
                <a:gd name="T50" fmla="*/ 1048 w 1212"/>
                <a:gd name="T51" fmla="*/ 93 h 1733"/>
                <a:gd name="T52" fmla="*/ 1128 w 1212"/>
                <a:gd name="T53" fmla="*/ 39 h 1733"/>
                <a:gd name="T54" fmla="*/ 1170 w 1212"/>
                <a:gd name="T55" fmla="*/ 18 h 1733"/>
                <a:gd name="T56" fmla="*/ 1212 w 1212"/>
                <a:gd name="T57" fmla="*/ 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2" h="1733">
                  <a:moveTo>
                    <a:pt x="0" y="1733"/>
                  </a:moveTo>
                  <a:lnTo>
                    <a:pt x="102" y="1720"/>
                  </a:lnTo>
                  <a:lnTo>
                    <a:pt x="202" y="1684"/>
                  </a:lnTo>
                  <a:lnTo>
                    <a:pt x="298" y="1626"/>
                  </a:lnTo>
                  <a:lnTo>
                    <a:pt x="388" y="1550"/>
                  </a:lnTo>
                  <a:lnTo>
                    <a:pt x="429" y="1506"/>
                  </a:lnTo>
                  <a:lnTo>
                    <a:pt x="469" y="1458"/>
                  </a:lnTo>
                  <a:lnTo>
                    <a:pt x="506" y="1407"/>
                  </a:lnTo>
                  <a:lnTo>
                    <a:pt x="540" y="1353"/>
                  </a:lnTo>
                  <a:lnTo>
                    <a:pt x="571" y="1296"/>
                  </a:lnTo>
                  <a:lnTo>
                    <a:pt x="599" y="1237"/>
                  </a:lnTo>
                  <a:lnTo>
                    <a:pt x="623" y="1176"/>
                  </a:lnTo>
                  <a:lnTo>
                    <a:pt x="644" y="1113"/>
                  </a:lnTo>
                  <a:lnTo>
                    <a:pt x="660" y="1049"/>
                  </a:lnTo>
                  <a:lnTo>
                    <a:pt x="672" y="984"/>
                  </a:lnTo>
                  <a:lnTo>
                    <a:pt x="680" y="918"/>
                  </a:lnTo>
                  <a:lnTo>
                    <a:pt x="682" y="852"/>
                  </a:lnTo>
                  <a:lnTo>
                    <a:pt x="684" y="796"/>
                  </a:lnTo>
                  <a:lnTo>
                    <a:pt x="689" y="740"/>
                  </a:lnTo>
                  <a:lnTo>
                    <a:pt x="710" y="630"/>
                  </a:lnTo>
                  <a:lnTo>
                    <a:pt x="743" y="523"/>
                  </a:lnTo>
                  <a:lnTo>
                    <a:pt x="786" y="420"/>
                  </a:lnTo>
                  <a:lnTo>
                    <a:pt x="840" y="325"/>
                  </a:lnTo>
                  <a:lnTo>
                    <a:pt x="902" y="237"/>
                  </a:lnTo>
                  <a:lnTo>
                    <a:pt x="972" y="159"/>
                  </a:lnTo>
                  <a:lnTo>
                    <a:pt x="1048" y="93"/>
                  </a:lnTo>
                  <a:lnTo>
                    <a:pt x="1128" y="39"/>
                  </a:lnTo>
                  <a:lnTo>
                    <a:pt x="1170" y="18"/>
                  </a:lnTo>
                  <a:lnTo>
                    <a:pt x="1212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4414" name="Freeform 78"/>
            <p:cNvSpPr>
              <a:spLocks/>
            </p:cNvSpPr>
            <p:nvPr/>
          </p:nvSpPr>
          <p:spPr bwMode="auto">
            <a:xfrm>
              <a:off x="1916" y="1900"/>
              <a:ext cx="485" cy="735"/>
            </a:xfrm>
            <a:custGeom>
              <a:avLst/>
              <a:gdLst>
                <a:gd name="T0" fmla="*/ 0 w 1212"/>
                <a:gd name="T1" fmla="*/ 0 h 1839"/>
                <a:gd name="T2" fmla="*/ 102 w 1212"/>
                <a:gd name="T3" fmla="*/ 14 h 1839"/>
                <a:gd name="T4" fmla="*/ 202 w 1212"/>
                <a:gd name="T5" fmla="*/ 53 h 1839"/>
                <a:gd name="T6" fmla="*/ 298 w 1212"/>
                <a:gd name="T7" fmla="*/ 114 h 1839"/>
                <a:gd name="T8" fmla="*/ 388 w 1212"/>
                <a:gd name="T9" fmla="*/ 195 h 1839"/>
                <a:gd name="T10" fmla="*/ 429 w 1212"/>
                <a:gd name="T11" fmla="*/ 242 h 1839"/>
                <a:gd name="T12" fmla="*/ 469 w 1212"/>
                <a:gd name="T13" fmla="*/ 293 h 1839"/>
                <a:gd name="T14" fmla="*/ 506 w 1212"/>
                <a:gd name="T15" fmla="*/ 347 h 1839"/>
                <a:gd name="T16" fmla="*/ 540 w 1212"/>
                <a:gd name="T17" fmla="*/ 405 h 1839"/>
                <a:gd name="T18" fmla="*/ 571 w 1212"/>
                <a:gd name="T19" fmla="*/ 465 h 1839"/>
                <a:gd name="T20" fmla="*/ 599 w 1212"/>
                <a:gd name="T21" fmla="*/ 528 h 1839"/>
                <a:gd name="T22" fmla="*/ 623 w 1212"/>
                <a:gd name="T23" fmla="*/ 593 h 1839"/>
                <a:gd name="T24" fmla="*/ 644 w 1212"/>
                <a:gd name="T25" fmla="*/ 659 h 1839"/>
                <a:gd name="T26" fmla="*/ 660 w 1212"/>
                <a:gd name="T27" fmla="*/ 727 h 1839"/>
                <a:gd name="T28" fmla="*/ 672 w 1212"/>
                <a:gd name="T29" fmla="*/ 796 h 1839"/>
                <a:gd name="T30" fmla="*/ 680 w 1212"/>
                <a:gd name="T31" fmla="*/ 866 h 1839"/>
                <a:gd name="T32" fmla="*/ 682 w 1212"/>
                <a:gd name="T33" fmla="*/ 936 h 1839"/>
                <a:gd name="T34" fmla="*/ 684 w 1212"/>
                <a:gd name="T35" fmla="*/ 996 h 1839"/>
                <a:gd name="T36" fmla="*/ 689 w 1212"/>
                <a:gd name="T37" fmla="*/ 1055 h 1839"/>
                <a:gd name="T38" fmla="*/ 710 w 1212"/>
                <a:gd name="T39" fmla="*/ 1172 h 1839"/>
                <a:gd name="T40" fmla="*/ 743 w 1212"/>
                <a:gd name="T41" fmla="*/ 1285 h 1839"/>
                <a:gd name="T42" fmla="*/ 786 w 1212"/>
                <a:gd name="T43" fmla="*/ 1394 h 1839"/>
                <a:gd name="T44" fmla="*/ 840 w 1212"/>
                <a:gd name="T45" fmla="*/ 1495 h 1839"/>
                <a:gd name="T46" fmla="*/ 902 w 1212"/>
                <a:gd name="T47" fmla="*/ 1588 h 1839"/>
                <a:gd name="T48" fmla="*/ 972 w 1212"/>
                <a:gd name="T49" fmla="*/ 1671 h 1839"/>
                <a:gd name="T50" fmla="*/ 1048 w 1212"/>
                <a:gd name="T51" fmla="*/ 1741 h 1839"/>
                <a:gd name="T52" fmla="*/ 1128 w 1212"/>
                <a:gd name="T53" fmla="*/ 1798 h 1839"/>
                <a:gd name="T54" fmla="*/ 1170 w 1212"/>
                <a:gd name="T55" fmla="*/ 1820 h 1839"/>
                <a:gd name="T56" fmla="*/ 1212 w 1212"/>
                <a:gd name="T57" fmla="*/ 1839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2" h="1839">
                  <a:moveTo>
                    <a:pt x="0" y="0"/>
                  </a:moveTo>
                  <a:lnTo>
                    <a:pt x="102" y="14"/>
                  </a:lnTo>
                  <a:lnTo>
                    <a:pt x="202" y="53"/>
                  </a:lnTo>
                  <a:lnTo>
                    <a:pt x="298" y="114"/>
                  </a:lnTo>
                  <a:lnTo>
                    <a:pt x="388" y="195"/>
                  </a:lnTo>
                  <a:lnTo>
                    <a:pt x="429" y="242"/>
                  </a:lnTo>
                  <a:lnTo>
                    <a:pt x="469" y="293"/>
                  </a:lnTo>
                  <a:lnTo>
                    <a:pt x="506" y="347"/>
                  </a:lnTo>
                  <a:lnTo>
                    <a:pt x="540" y="405"/>
                  </a:lnTo>
                  <a:lnTo>
                    <a:pt x="571" y="465"/>
                  </a:lnTo>
                  <a:lnTo>
                    <a:pt x="599" y="528"/>
                  </a:lnTo>
                  <a:lnTo>
                    <a:pt x="623" y="593"/>
                  </a:lnTo>
                  <a:lnTo>
                    <a:pt x="644" y="659"/>
                  </a:lnTo>
                  <a:lnTo>
                    <a:pt x="660" y="727"/>
                  </a:lnTo>
                  <a:lnTo>
                    <a:pt x="672" y="796"/>
                  </a:lnTo>
                  <a:lnTo>
                    <a:pt x="680" y="866"/>
                  </a:lnTo>
                  <a:lnTo>
                    <a:pt x="682" y="936"/>
                  </a:lnTo>
                  <a:lnTo>
                    <a:pt x="684" y="996"/>
                  </a:lnTo>
                  <a:lnTo>
                    <a:pt x="689" y="1055"/>
                  </a:lnTo>
                  <a:lnTo>
                    <a:pt x="710" y="1172"/>
                  </a:lnTo>
                  <a:lnTo>
                    <a:pt x="743" y="1285"/>
                  </a:lnTo>
                  <a:lnTo>
                    <a:pt x="786" y="1394"/>
                  </a:lnTo>
                  <a:lnTo>
                    <a:pt x="840" y="1495"/>
                  </a:lnTo>
                  <a:lnTo>
                    <a:pt x="902" y="1588"/>
                  </a:lnTo>
                  <a:lnTo>
                    <a:pt x="972" y="1671"/>
                  </a:lnTo>
                  <a:lnTo>
                    <a:pt x="1048" y="1741"/>
                  </a:lnTo>
                  <a:lnTo>
                    <a:pt x="1128" y="1798"/>
                  </a:lnTo>
                  <a:lnTo>
                    <a:pt x="1170" y="1820"/>
                  </a:lnTo>
                  <a:lnTo>
                    <a:pt x="1212" y="1839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4415" name="Freeform 79"/>
            <p:cNvSpPr>
              <a:spLocks/>
            </p:cNvSpPr>
            <p:nvPr/>
          </p:nvSpPr>
          <p:spPr bwMode="auto">
            <a:xfrm>
              <a:off x="1916" y="2624"/>
              <a:ext cx="481" cy="22"/>
            </a:xfrm>
            <a:custGeom>
              <a:avLst/>
              <a:gdLst>
                <a:gd name="T0" fmla="*/ 0 w 1203"/>
                <a:gd name="T1" fmla="*/ 0 h 55"/>
                <a:gd name="T2" fmla="*/ 102 w 1203"/>
                <a:gd name="T3" fmla="*/ 1 h 55"/>
                <a:gd name="T4" fmla="*/ 202 w 1203"/>
                <a:gd name="T5" fmla="*/ 2 h 55"/>
                <a:gd name="T6" fmla="*/ 298 w 1203"/>
                <a:gd name="T7" fmla="*/ 4 h 55"/>
                <a:gd name="T8" fmla="*/ 388 w 1203"/>
                <a:gd name="T9" fmla="*/ 6 h 55"/>
                <a:gd name="T10" fmla="*/ 469 w 1203"/>
                <a:gd name="T11" fmla="*/ 9 h 55"/>
                <a:gd name="T12" fmla="*/ 540 w 1203"/>
                <a:gd name="T13" fmla="*/ 13 h 55"/>
                <a:gd name="T14" fmla="*/ 623 w 1203"/>
                <a:gd name="T15" fmla="*/ 18 h 55"/>
                <a:gd name="T16" fmla="*/ 684 w 1203"/>
                <a:gd name="T17" fmla="*/ 31 h 55"/>
                <a:gd name="T18" fmla="*/ 689 w 1203"/>
                <a:gd name="T19" fmla="*/ 33 h 55"/>
                <a:gd name="T20" fmla="*/ 762 w 1203"/>
                <a:gd name="T21" fmla="*/ 41 h 55"/>
                <a:gd name="T22" fmla="*/ 838 w 1203"/>
                <a:gd name="T23" fmla="*/ 46 h 55"/>
                <a:gd name="T24" fmla="*/ 899 w 1203"/>
                <a:gd name="T25" fmla="*/ 49 h 55"/>
                <a:gd name="T26" fmla="*/ 968 w 1203"/>
                <a:gd name="T27" fmla="*/ 51 h 55"/>
                <a:gd name="T28" fmla="*/ 1042 w 1203"/>
                <a:gd name="T29" fmla="*/ 53 h 55"/>
                <a:gd name="T30" fmla="*/ 1121 w 1203"/>
                <a:gd name="T31" fmla="*/ 54 h 55"/>
                <a:gd name="T32" fmla="*/ 1161 w 1203"/>
                <a:gd name="T33" fmla="*/ 55 h 55"/>
                <a:gd name="T34" fmla="*/ 1203 w 1203"/>
                <a:gd name="T3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3" h="55">
                  <a:moveTo>
                    <a:pt x="0" y="0"/>
                  </a:moveTo>
                  <a:lnTo>
                    <a:pt x="102" y="1"/>
                  </a:lnTo>
                  <a:lnTo>
                    <a:pt x="202" y="2"/>
                  </a:lnTo>
                  <a:lnTo>
                    <a:pt x="298" y="4"/>
                  </a:lnTo>
                  <a:lnTo>
                    <a:pt x="388" y="6"/>
                  </a:lnTo>
                  <a:lnTo>
                    <a:pt x="469" y="9"/>
                  </a:lnTo>
                  <a:lnTo>
                    <a:pt x="540" y="13"/>
                  </a:lnTo>
                  <a:lnTo>
                    <a:pt x="623" y="18"/>
                  </a:lnTo>
                  <a:lnTo>
                    <a:pt x="684" y="31"/>
                  </a:lnTo>
                  <a:lnTo>
                    <a:pt x="689" y="33"/>
                  </a:lnTo>
                  <a:lnTo>
                    <a:pt x="762" y="41"/>
                  </a:lnTo>
                  <a:lnTo>
                    <a:pt x="838" y="46"/>
                  </a:lnTo>
                  <a:lnTo>
                    <a:pt x="899" y="49"/>
                  </a:lnTo>
                  <a:lnTo>
                    <a:pt x="968" y="51"/>
                  </a:lnTo>
                  <a:lnTo>
                    <a:pt x="1042" y="53"/>
                  </a:lnTo>
                  <a:lnTo>
                    <a:pt x="1121" y="54"/>
                  </a:lnTo>
                  <a:lnTo>
                    <a:pt x="1161" y="55"/>
                  </a:lnTo>
                  <a:lnTo>
                    <a:pt x="1203" y="55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4416" name="Freeform 80"/>
            <p:cNvSpPr>
              <a:spLocks/>
            </p:cNvSpPr>
            <p:nvPr/>
          </p:nvSpPr>
          <p:spPr bwMode="auto">
            <a:xfrm>
              <a:off x="5409" y="2161"/>
              <a:ext cx="102" cy="872"/>
            </a:xfrm>
            <a:custGeom>
              <a:avLst/>
              <a:gdLst>
                <a:gd name="T0" fmla="*/ 0 w 254"/>
                <a:gd name="T1" fmla="*/ 2182 h 2182"/>
                <a:gd name="T2" fmla="*/ 0 w 254"/>
                <a:gd name="T3" fmla="*/ 254 h 2182"/>
                <a:gd name="T4" fmla="*/ 254 w 254"/>
                <a:gd name="T5" fmla="*/ 0 h 2182"/>
                <a:gd name="T6" fmla="*/ 254 w 254"/>
                <a:gd name="T7" fmla="*/ 1927 h 2182"/>
                <a:gd name="T8" fmla="*/ 0 w 254"/>
                <a:gd name="T9" fmla="*/ 2182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2182">
                  <a:moveTo>
                    <a:pt x="0" y="2182"/>
                  </a:moveTo>
                  <a:lnTo>
                    <a:pt x="0" y="254"/>
                  </a:lnTo>
                  <a:lnTo>
                    <a:pt x="254" y="0"/>
                  </a:lnTo>
                  <a:lnTo>
                    <a:pt x="254" y="1927"/>
                  </a:lnTo>
                  <a:lnTo>
                    <a:pt x="0" y="2182"/>
                  </a:lnTo>
                  <a:close/>
                </a:path>
              </a:pathLst>
            </a:custGeom>
            <a:solidFill>
              <a:srgbClr val="2CB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4417" name="Freeform 81"/>
            <p:cNvSpPr>
              <a:spLocks/>
            </p:cNvSpPr>
            <p:nvPr/>
          </p:nvSpPr>
          <p:spPr bwMode="auto">
            <a:xfrm>
              <a:off x="4185" y="2161"/>
              <a:ext cx="1326" cy="101"/>
            </a:xfrm>
            <a:custGeom>
              <a:avLst/>
              <a:gdLst>
                <a:gd name="T0" fmla="*/ 3062 w 3316"/>
                <a:gd name="T1" fmla="*/ 254 h 254"/>
                <a:gd name="T2" fmla="*/ 0 w 3316"/>
                <a:gd name="T3" fmla="*/ 254 h 254"/>
                <a:gd name="T4" fmla="*/ 254 w 3316"/>
                <a:gd name="T5" fmla="*/ 0 h 254"/>
                <a:gd name="T6" fmla="*/ 3316 w 3316"/>
                <a:gd name="T7" fmla="*/ 0 h 254"/>
                <a:gd name="T8" fmla="*/ 3062 w 3316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6" h="254">
                  <a:moveTo>
                    <a:pt x="3062" y="254"/>
                  </a:moveTo>
                  <a:lnTo>
                    <a:pt x="0" y="254"/>
                  </a:lnTo>
                  <a:lnTo>
                    <a:pt x="254" y="0"/>
                  </a:lnTo>
                  <a:lnTo>
                    <a:pt x="3316" y="0"/>
                  </a:lnTo>
                  <a:lnTo>
                    <a:pt x="3062" y="254"/>
                  </a:lnTo>
                  <a:close/>
                </a:path>
              </a:pathLst>
            </a:custGeom>
            <a:solidFill>
              <a:srgbClr val="1D7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4418" name="Rectangle 82"/>
            <p:cNvSpPr>
              <a:spLocks/>
            </p:cNvSpPr>
            <p:nvPr/>
          </p:nvSpPr>
          <p:spPr bwMode="auto">
            <a:xfrm>
              <a:off x="4185" y="2262"/>
              <a:ext cx="1224" cy="771"/>
            </a:xfrm>
            <a:prstGeom prst="rect">
              <a:avLst/>
            </a:prstGeom>
            <a:solidFill>
              <a:srgbClr val="269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4419" name="Text Box 83"/>
            <p:cNvSpPr txBox="1">
              <a:spLocks noChangeArrowheads="1"/>
            </p:cNvSpPr>
            <p:nvPr/>
          </p:nvSpPr>
          <p:spPr bwMode="auto">
            <a:xfrm>
              <a:off x="885" y="1758"/>
              <a:ext cx="104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pt-BR" sz="2600">
                  <a:latin typeface="Arial Black" pitchFamily="34" charset="0"/>
                </a:rPr>
                <a:t>Missão</a:t>
              </a:r>
              <a:endParaRPr lang="pt-BR" sz="1800">
                <a:latin typeface="Arial Black" pitchFamily="34" charset="0"/>
              </a:endParaRPr>
            </a:p>
          </p:txBody>
        </p:sp>
        <p:sp>
          <p:nvSpPr>
            <p:cNvPr id="1294420" name="Text Box 84"/>
            <p:cNvSpPr txBox="1">
              <a:spLocks noChangeArrowheads="1"/>
            </p:cNvSpPr>
            <p:nvPr/>
          </p:nvSpPr>
          <p:spPr bwMode="auto">
            <a:xfrm>
              <a:off x="933" y="2478"/>
              <a:ext cx="858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pt-BR" sz="2600">
                  <a:latin typeface="Arial Black" pitchFamily="34" charset="0"/>
                </a:rPr>
                <a:t>Visão</a:t>
              </a:r>
            </a:p>
          </p:txBody>
        </p:sp>
        <p:sp>
          <p:nvSpPr>
            <p:cNvPr id="1294421" name="Text Box 85"/>
            <p:cNvSpPr txBox="1">
              <a:spLocks noChangeArrowheads="1"/>
            </p:cNvSpPr>
            <p:nvPr/>
          </p:nvSpPr>
          <p:spPr bwMode="auto">
            <a:xfrm>
              <a:off x="2491" y="2371"/>
              <a:ext cx="125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pt-BR" sz="2500"/>
                <a:t>Estratégia Empresarial</a:t>
              </a:r>
            </a:p>
          </p:txBody>
        </p:sp>
        <p:sp>
          <p:nvSpPr>
            <p:cNvPr id="1294422" name="Text Box 86"/>
            <p:cNvSpPr txBox="1">
              <a:spLocks noChangeArrowheads="1"/>
            </p:cNvSpPr>
            <p:nvPr/>
          </p:nvSpPr>
          <p:spPr bwMode="auto">
            <a:xfrm>
              <a:off x="4340" y="2382"/>
              <a:ext cx="1080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pt-BR" sz="4800" b="1">
                  <a:solidFill>
                    <a:srgbClr val="CC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BSC</a:t>
              </a:r>
              <a:endParaRPr lang="pt-BR" sz="18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94423" name="Text Box 87"/>
            <p:cNvSpPr txBox="1">
              <a:spLocks noChangeArrowheads="1"/>
            </p:cNvSpPr>
            <p:nvPr/>
          </p:nvSpPr>
          <p:spPr bwMode="auto">
            <a:xfrm>
              <a:off x="839" y="3197"/>
              <a:ext cx="115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pt-BR" sz="2600">
                  <a:latin typeface="Arial Black" pitchFamily="34" charset="0"/>
                </a:rPr>
                <a:t>Valores</a:t>
              </a:r>
              <a:endParaRPr lang="pt-BR" sz="1800">
                <a:latin typeface="Arial Black" pitchFamily="34" charset="0"/>
              </a:endParaRPr>
            </a:p>
          </p:txBody>
        </p:sp>
        <p:sp>
          <p:nvSpPr>
            <p:cNvPr id="1294424" name="Line 88"/>
            <p:cNvSpPr>
              <a:spLocks noChangeShapeType="1"/>
            </p:cNvSpPr>
            <p:nvPr/>
          </p:nvSpPr>
          <p:spPr bwMode="auto">
            <a:xfrm>
              <a:off x="3835" y="2639"/>
              <a:ext cx="36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378104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einam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6359</Words>
  <Application>Microsoft Office PowerPoint</Application>
  <PresentationFormat>Apresentação na tela (4:3)</PresentationFormat>
  <Paragraphs>1344</Paragraphs>
  <Slides>112</Slides>
  <Notes>35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112</vt:i4>
      </vt:variant>
    </vt:vector>
  </HeadingPairs>
  <TitlesOfParts>
    <vt:vector size="117" baseType="lpstr">
      <vt:lpstr>Treinamento</vt:lpstr>
      <vt:lpstr>SnapGrafx</vt:lpstr>
      <vt:lpstr>Gráfico do Microsoft Excel</vt:lpstr>
      <vt:lpstr>Equation</vt:lpstr>
      <vt:lpstr>Clip</vt:lpstr>
      <vt:lpstr>Tomada de Decisão</vt:lpstr>
      <vt:lpstr>I. OBJETIVO GERAL: </vt:lpstr>
      <vt:lpstr>Software</vt:lpstr>
      <vt:lpstr>A Empresa e seu Sistema</vt:lpstr>
      <vt:lpstr>Evolução dos Sistemas Empresariais</vt:lpstr>
      <vt:lpstr>Uma Classificação para Sistemas de Informação</vt:lpstr>
      <vt:lpstr>SISTEMAS DE INFORMAÇÕES</vt:lpstr>
      <vt:lpstr>Apresentação do PowerPoint</vt:lpstr>
      <vt:lpstr>Sistemas de Inteligência Artificial</vt:lpstr>
      <vt:lpstr>Apresentação do PowerPoint</vt:lpstr>
      <vt:lpstr>Apresentação do PowerPoint</vt:lpstr>
      <vt:lpstr>Aspectos importantes da  Tomada de Decisão</vt:lpstr>
      <vt:lpstr>Valores e Objetivos</vt:lpstr>
      <vt:lpstr>Qual sua Opinião?</vt:lpstr>
      <vt:lpstr>Objetivos fundamentais e intermediários (KEENEY, 1992)</vt:lpstr>
      <vt:lpstr>Estruturando valores </vt:lpstr>
      <vt:lpstr>Exemplo: escolha de um estagiário</vt:lpstr>
      <vt:lpstr>Técnicas para identificar objetivos</vt:lpstr>
      <vt:lpstr>Categorias de objetivos</vt:lpstr>
      <vt:lpstr>Objetivos fundamentais e intermediários</vt:lpstr>
      <vt:lpstr>Apresentação do PowerPoint</vt:lpstr>
      <vt:lpstr>Rede de objetivos intermediários</vt:lpstr>
      <vt:lpstr>Identificando objetivos intermediários</vt:lpstr>
      <vt:lpstr>FreeMind</vt:lpstr>
      <vt:lpstr>Valores e o Contexto da decisão atual</vt:lpstr>
      <vt:lpstr>Identificando o contexto da decisão</vt:lpstr>
      <vt:lpstr>Apresentação do PowerPoint</vt:lpstr>
      <vt:lpstr>Decisões sequenciais</vt:lpstr>
      <vt:lpstr>Eventos ao acaso</vt:lpstr>
      <vt:lpstr>Horizonte de Planejamento</vt:lpstr>
      <vt:lpstr>Teoria da Utilidade</vt:lpstr>
      <vt:lpstr>O que você faria?</vt:lpstr>
      <vt:lpstr>Função de Utilidade</vt:lpstr>
      <vt:lpstr>Ganhos e perdas</vt:lpstr>
      <vt:lpstr>Consequências </vt:lpstr>
      <vt:lpstr>Apresentação do PowerPoint</vt:lpstr>
      <vt:lpstr>Quanto à participação da equipe (VROOM;  YETTON,1973)</vt:lpstr>
      <vt:lpstr>Apresentação do PowerPoint</vt:lpstr>
      <vt:lpstr>Exercício Modelo de decisão de Vroom-Yetton-Jago (1978)</vt:lpstr>
      <vt:lpstr>Dificuldades na Tomada de Decisão</vt:lpstr>
      <vt:lpstr>Decisões de Grupos</vt:lpstr>
      <vt:lpstr>Teoria dos 2 Fatores, Maslow e ERG </vt:lpstr>
      <vt:lpstr>Apresentação do PowerPoint</vt:lpstr>
      <vt:lpstr>Dan Ariely (2008)</vt:lpstr>
      <vt:lpstr>Dan Ariely (2008)</vt:lpstr>
      <vt:lpstr>Dan Ariely (2008)</vt:lpstr>
      <vt:lpstr>Dan Ariely (2008)</vt:lpstr>
      <vt:lpstr>Dan Ariely (2008)</vt:lpstr>
      <vt:lpstr>Dan Ariely (2008)</vt:lpstr>
      <vt:lpstr>Apresentação do PowerPoint</vt:lpstr>
      <vt:lpstr>Apresentação do PowerPoint</vt:lpstr>
      <vt:lpstr>Apresentação do PowerPoint</vt:lpstr>
      <vt:lpstr>Dois vídeos para assistir</vt:lpstr>
      <vt:lpstr>Software</vt:lpstr>
      <vt:lpstr>Software</vt:lpstr>
      <vt:lpstr>Apresentação do PowerPoint</vt:lpstr>
      <vt:lpstr>Modelos</vt:lpstr>
      <vt:lpstr>Tipos de Modelos</vt:lpstr>
      <vt:lpstr>Apresentação do PowerPoint</vt:lpstr>
      <vt:lpstr>Modelo Racional</vt:lpstr>
      <vt:lpstr>Modelos Descritivos</vt:lpstr>
      <vt:lpstr>Apresentação do PowerPoint</vt:lpstr>
      <vt:lpstr>Modelos Prescritivos</vt:lpstr>
      <vt:lpstr>Exemplo Modelo Prescritivo: AHP - Estrutura Hierárquica com a Solução</vt:lpstr>
      <vt:lpstr>Usando AHP</vt:lpstr>
      <vt:lpstr>Definição do Problema</vt:lpstr>
      <vt:lpstr>Dados do Problema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 final do AHP</vt:lpstr>
      <vt:lpstr>Tabela de Pagamentos</vt:lpstr>
      <vt:lpstr>Tabela de Pagamento</vt:lpstr>
      <vt:lpstr>Valor Esperado</vt:lpstr>
      <vt:lpstr>Árvore de Decisão Seqüencial</vt:lpstr>
      <vt:lpstr>Exercício de Fixação - resolvido</vt:lpstr>
      <vt:lpstr>Exercício de Fixação</vt:lpstr>
      <vt:lpstr>Exemplo de Árvore de Decisão</vt:lpstr>
      <vt:lpstr>Avaliação dos nós</vt:lpstr>
      <vt:lpstr>Solução da Árvore de Decisão</vt:lpstr>
      <vt:lpstr>Análise de sensibilidade</vt:lpstr>
      <vt:lpstr>Exemplo de Análise de Sensibilidade: Diagrama de Tornado</vt:lpstr>
      <vt:lpstr>Modelagem Matemática</vt:lpstr>
      <vt:lpstr>Exemplo de Modelagem Matemática: Teoria da Filas (ERLANG, 1909)</vt:lpstr>
      <vt:lpstr>Exemplo de modelagem Matemática: Teoria da Filas (ERLANG, 1909)</vt:lpstr>
      <vt:lpstr>Exemplo de Modelagem Matemática: Teoria da Filas (ERLANG, 1909)</vt:lpstr>
      <vt:lpstr>Aplicação Teoria das Filas</vt:lpstr>
      <vt:lpstr>Aplicação Teoria das Filas</vt:lpstr>
      <vt:lpstr>Aplicação Teoria das Filas</vt:lpstr>
      <vt:lpstr>BSC - Balanced Scorecard </vt:lpstr>
      <vt:lpstr>Dificuldades na Implementação da Estratégia</vt:lpstr>
      <vt:lpstr>O BSC poderá superar estas dificuldades</vt:lpstr>
      <vt:lpstr>Apresentação do PowerPoint</vt:lpstr>
      <vt:lpstr>Da Visão Estratégica ao Balanced Scorecard</vt:lpstr>
      <vt:lpstr>Exigências Culturais do BSC</vt:lpstr>
      <vt:lpstr>Apresentação do PowerPoint</vt:lpstr>
      <vt:lpstr>Problemas associados à implementação  do BSC</vt:lpstr>
      <vt:lpstr>Número de Indicadores do BSC</vt:lpstr>
      <vt:lpstr>Apresentação do PowerPoint</vt:lpstr>
      <vt:lpstr>Referências</vt:lpstr>
      <vt:lpstr>Referências</vt:lpstr>
      <vt:lpstr>Referências</vt:lpstr>
      <vt:lpstr>Referências</vt:lpstr>
      <vt:lpstr>Referências</vt:lpstr>
      <vt:lpstr>Referências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2011-07-11T14:03:50Z</dcterms:created>
  <dcterms:modified xsi:type="dcterms:W3CDTF">2013-02-23T18:11:06Z</dcterms:modified>
</cp:coreProperties>
</file>