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tdKekE8GBA" TargetMode="External"/><Relationship Id="rId2" Type="http://schemas.openxmlformats.org/officeDocument/2006/relationships/hyperlink" Target="https://www.youtube.com/watch?v=5dZ81HbcZz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wTzFju0zLiM" TargetMode="External"/><Relationship Id="rId4" Type="http://schemas.openxmlformats.org/officeDocument/2006/relationships/hyperlink" Target="https://www.youtube.com/watch?v=f9Vpf21bL88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PENSAMENTO DA CEPAL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 O NEODESENVOLVIMENTISMO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64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dinâmica do sistema: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Desenvolvimento Desigual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 centros de economias industriais a estrutura econômica é homogênea e diversificada, já na periferia a estrutura é especializada e heterogênea.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Este aspecto agrava a desigualdade entre os dois polos do sistema centro-periferia.</a:t>
            </a:r>
          </a:p>
        </p:txBody>
      </p:sp>
    </p:spTree>
    <p:extLst>
      <p:ext uri="{BB962C8B-B14F-4D97-AF65-F5344CB8AC3E}">
        <p14:creationId xmlns:p14="http://schemas.microsoft.com/office/powerpoint/2010/main" val="1575082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Desenvolvimento direcionado para dentro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Duas guerras (1914 e 1939) 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A industrialização da América Latina foi iniciada por mudanças estruturais que tiveram lugar nos mesmos anos.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1920 – 30 =&gt; contração cíclica =&gt; medidas para restringir importações =&gt; produção domésticas de manufaturas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A industrialização então se torna o principal e obrigatório padrão de crescimento das economias na periferia do sistema.</a:t>
            </a:r>
          </a:p>
        </p:txBody>
      </p:sp>
    </p:spTree>
    <p:extLst>
      <p:ext uri="{BB962C8B-B14F-4D97-AF65-F5344CB8AC3E}">
        <p14:creationId xmlns:p14="http://schemas.microsoft.com/office/powerpoint/2010/main" val="4055115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Contradições na industrialização periférica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Tendência ao desequilíbrio externo e na deterioração dos termos de troca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1- Alta demanda por importação e relativamente baixo crescimento da demanda externa por produtos primários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2- Economias periféricas iniciam industrialização com abundância de mão de obra e uso de tecnologias capital intensivas =&gt; tendência a persistir o desemprego.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37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Contradições na industrialização periférica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3. </a:t>
            </a:r>
            <a:r>
              <a:rPr lang="pt-BR" dirty="0"/>
              <a:t>Produção em larga escala =&gt; unidades de produção de larga escala =&gt; incapacidade dos mercados de poupança de vencer as barreiras de atraso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4. Gargalos de infraestrutura e tecnologias não adequadas =&gt; geram desemprego e limitam a oferta agrícola.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7274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Vídeos sobre CEPAL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>
            <a:normAutofit fontScale="62500" lnSpcReduction="20000"/>
          </a:bodyPr>
          <a:lstStyle/>
          <a:p>
            <a:r>
              <a:rPr lang="pt-BR" b="1" dirty="0"/>
              <a:t>Estruturalismo e </a:t>
            </a:r>
            <a:r>
              <a:rPr lang="pt-BR" b="1" dirty="0" err="1"/>
              <a:t>Neo</a:t>
            </a:r>
            <a:r>
              <a:rPr lang="pt-BR" b="1" dirty="0"/>
              <a:t> estruturalismo</a:t>
            </a:r>
          </a:p>
          <a:p>
            <a:r>
              <a:rPr lang="pt-BR" dirty="0"/>
              <a:t>(</a:t>
            </a:r>
            <a:r>
              <a:rPr lang="pt-BR" dirty="0" err="1"/>
              <a:t>Bielchovisk</a:t>
            </a:r>
            <a:r>
              <a:rPr lang="pt-BR" dirty="0"/>
              <a:t>)</a:t>
            </a:r>
          </a:p>
          <a:p>
            <a:r>
              <a:rPr lang="pt-BR" u="sng" dirty="0">
                <a:hlinkClick r:id="rId2"/>
              </a:rPr>
              <a:t>https://www.youtube.com/watch?v=5dZ81HbcZzw</a:t>
            </a:r>
            <a:r>
              <a:rPr lang="pt-BR" dirty="0"/>
              <a:t>  </a:t>
            </a:r>
          </a:p>
          <a:p>
            <a:r>
              <a:rPr lang="es-ES" dirty="0"/>
              <a:t>(Jorge </a:t>
            </a:r>
            <a:r>
              <a:rPr lang="es-ES" dirty="0" err="1"/>
              <a:t>Katz</a:t>
            </a:r>
            <a:r>
              <a:rPr lang="es-ES" dirty="0"/>
              <a:t>)</a:t>
            </a:r>
            <a:endParaRPr lang="pt-BR" dirty="0"/>
          </a:p>
          <a:p>
            <a:r>
              <a:rPr lang="es-ES" b="1" dirty="0"/>
              <a:t>Productividad y cambio estructural</a:t>
            </a:r>
            <a:endParaRPr lang="pt-BR" b="1" dirty="0"/>
          </a:p>
          <a:p>
            <a:r>
              <a:rPr lang="es-ES" u="sng" dirty="0">
                <a:hlinkClick r:id="rId3"/>
              </a:rPr>
              <a:t>https://</a:t>
            </a:r>
            <a:r>
              <a:rPr lang="es-ES" u="sng" dirty="0" smtClean="0">
                <a:hlinkClick r:id="rId3"/>
              </a:rPr>
              <a:t>www.youtube.com/watch?v=1tdKekE8GBA</a:t>
            </a:r>
            <a:endParaRPr lang="pt-BR" dirty="0"/>
          </a:p>
          <a:p>
            <a:r>
              <a:rPr lang="pt-BR" dirty="0"/>
              <a:t>(</a:t>
            </a:r>
            <a:r>
              <a:rPr lang="pt-BR" dirty="0" err="1"/>
              <a:t>Bértola</a:t>
            </a:r>
            <a:r>
              <a:rPr lang="pt-BR" dirty="0"/>
              <a:t>)</a:t>
            </a:r>
          </a:p>
          <a:p>
            <a:r>
              <a:rPr lang="pt-BR" b="1" dirty="0"/>
              <a:t>Desigualdade estrutural na América Latina</a:t>
            </a:r>
          </a:p>
          <a:p>
            <a:r>
              <a:rPr lang="pt-BR" u="sng" dirty="0">
                <a:hlinkClick r:id="rId4"/>
              </a:rPr>
              <a:t>https://</a:t>
            </a:r>
            <a:r>
              <a:rPr lang="pt-BR" u="sng" dirty="0" smtClean="0">
                <a:hlinkClick r:id="rId4"/>
              </a:rPr>
              <a:t>www.youtube.com/watch?v=f9Vpf21bL88</a:t>
            </a:r>
            <a:endParaRPr lang="pt-BR" dirty="0"/>
          </a:p>
          <a:p>
            <a:r>
              <a:rPr lang="pt-BR" dirty="0"/>
              <a:t>(Fernando Porta)</a:t>
            </a:r>
          </a:p>
          <a:p>
            <a:r>
              <a:rPr lang="pt-BR" b="1" dirty="0" err="1"/>
              <a:t>Neodesenvolvimentismo</a:t>
            </a:r>
            <a:r>
              <a:rPr lang="pt-BR" b="1" dirty="0"/>
              <a:t> na América Latina</a:t>
            </a:r>
          </a:p>
          <a:p>
            <a:r>
              <a:rPr lang="pt-BR" u="sng" dirty="0">
                <a:hlinkClick r:id="rId5"/>
              </a:rPr>
              <a:t>https://</a:t>
            </a:r>
            <a:r>
              <a:rPr lang="pt-BR" u="sng" dirty="0" smtClean="0">
                <a:hlinkClick r:id="rId5"/>
              </a:rPr>
              <a:t>www.youtube.com/watch?v=wTzFju0zLiM</a:t>
            </a:r>
            <a:r>
              <a:rPr lang="pt-BR" dirty="0"/>
              <a:t> </a:t>
            </a:r>
          </a:p>
          <a:p>
            <a:r>
              <a:rPr lang="pt-BR" dirty="0"/>
              <a:t>(</a:t>
            </a:r>
            <a:r>
              <a:rPr lang="pt-BR" dirty="0" err="1"/>
              <a:t>Prébisch</a:t>
            </a:r>
            <a:r>
              <a:rPr lang="pt-BR" dirty="0"/>
              <a:t>)</a:t>
            </a:r>
          </a:p>
          <a:p>
            <a:r>
              <a:rPr lang="pt-BR" dirty="0" smtClean="0"/>
              <a:t>Termos de troca </a:t>
            </a:r>
            <a:r>
              <a:rPr lang="pt-BR" dirty="0"/>
              <a:t>– filme explicativo gráfico</a:t>
            </a:r>
          </a:p>
          <a:p>
            <a:r>
              <a:rPr lang="pt-BR" dirty="0"/>
              <a:t>https://www.youtube.com/watch?v=sqUQQX1dTx8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78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Da economia política à política econômica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/>
              <a:t>Primeiro Governo Lula </a:t>
            </a:r>
            <a:endParaRPr lang="pt-BR" dirty="0"/>
          </a:p>
          <a:p>
            <a:r>
              <a:rPr lang="pt-BR" dirty="0"/>
              <a:t>=&gt; ênfase na estabilidade macroeconômica</a:t>
            </a:r>
          </a:p>
          <a:p>
            <a:r>
              <a:rPr lang="pt-BR" b="1" dirty="0"/>
              <a:t>Tripé:</a:t>
            </a:r>
            <a:endParaRPr lang="pt-BR" dirty="0"/>
          </a:p>
          <a:p>
            <a:pPr lvl="0"/>
            <a:r>
              <a:rPr lang="pt-BR" dirty="0"/>
              <a:t>Política monetária =&gt; metas de inflação</a:t>
            </a:r>
          </a:p>
          <a:p>
            <a:pPr lvl="0"/>
            <a:r>
              <a:rPr lang="pt-BR" dirty="0"/>
              <a:t>Câmbio Flutuante</a:t>
            </a:r>
          </a:p>
          <a:p>
            <a:pPr lvl="0"/>
            <a:r>
              <a:rPr lang="pt-BR" dirty="0"/>
              <a:t>Política Fiscal</a:t>
            </a:r>
          </a:p>
          <a:p>
            <a:r>
              <a:rPr lang="pt-BR" b="1" dirty="0"/>
              <a:t>Velho desenvolvimentismo</a:t>
            </a:r>
            <a:r>
              <a:rPr lang="pt-BR" dirty="0"/>
              <a:t>, industrialização dirigida pelo modelo de substituição de importações, que tinha como base a proteção do mercado interno e a grande intervenção estatal.</a:t>
            </a:r>
          </a:p>
          <a:p>
            <a:r>
              <a:rPr lang="pt-BR" dirty="0"/>
              <a:t>No caso brasileiro houve falha pois não houve absorção de tecnologia e por ter desenvolvido no empresariado mentalidade protecionista.</a:t>
            </a:r>
          </a:p>
          <a:p>
            <a:r>
              <a:rPr lang="pt-BR" dirty="0"/>
              <a:t>Resultando em reduzida elevação de produtividade e um crescimento sem equidade social.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6794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Novo desenvolvimentismo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Apresenta 2 fontes teóricas distintas:</a:t>
            </a:r>
          </a:p>
          <a:p>
            <a:pPr lvl="0"/>
            <a:r>
              <a:rPr lang="pt-BR" dirty="0"/>
              <a:t>Keynes e economistas contemporâneos, inspira o conceito de complementariedade entre o Estado e o Mercado;</a:t>
            </a:r>
          </a:p>
          <a:p>
            <a:pPr lvl="0"/>
            <a:r>
              <a:rPr lang="pt-BR" dirty="0" err="1"/>
              <a:t>Neoestruturalismo</a:t>
            </a:r>
            <a:r>
              <a:rPr lang="pt-BR" dirty="0"/>
              <a:t> </a:t>
            </a:r>
            <a:r>
              <a:rPr lang="pt-BR" dirty="0" err="1"/>
              <a:t>cepalino</a:t>
            </a:r>
            <a:r>
              <a:rPr lang="pt-BR" dirty="0"/>
              <a:t>, ênfase na competitividade internacional através da incorporação do progresso técnico;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O Novo desenvolvimentismo pode ser sintetizado em 4 teses:</a:t>
            </a:r>
          </a:p>
          <a:p>
            <a:pPr lvl="0"/>
            <a:r>
              <a:rPr lang="pt-BR" dirty="0"/>
              <a:t>Não há mercado forte sem Estado forte;</a:t>
            </a:r>
          </a:p>
          <a:p>
            <a:pPr lvl="0"/>
            <a:r>
              <a:rPr lang="pt-BR" dirty="0"/>
              <a:t>Não haverá crescimento sustentado...sem o fortalecimento do Estado e do mercado e sem implementação de políticas macroeconômicas adequadas;</a:t>
            </a:r>
          </a:p>
          <a:p>
            <a:pPr lvl="0"/>
            <a:r>
              <a:rPr lang="pt-BR" dirty="0"/>
              <a:t>Mercado e Estado fortes somente serão construídos por um projeto nacional de desenvolvimento;</a:t>
            </a:r>
          </a:p>
          <a:p>
            <a:pPr lvl="0"/>
            <a:r>
              <a:rPr lang="pt-BR" dirty="0"/>
              <a:t>Não é possível reduzir a desigualdade sem crescimento econômico a taxas elevadas e continuadas.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62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Novo desenvolvimentismo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Ao invés de apenas estabilidade monetária o desenvolvimento necessita de Estabilidade Macroeconômica =&gt; redução de incertezas futuras para o aumento do investimento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Atribuição de uma dimensão política ao processo de desenvolvimento.</a:t>
            </a:r>
          </a:p>
          <a:p>
            <a:r>
              <a:rPr lang="pt-BR" dirty="0"/>
              <a:t>“uma retomada da ideia de nação no Brasil e nos demais países latino-americanos.”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7577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Novo desenvolvimentismo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Para alcançar seus objetivos básicos o novo desenvolvimentismo deve:</a:t>
            </a:r>
          </a:p>
          <a:p>
            <a:pPr lvl="0"/>
            <a:r>
              <a:rPr lang="pt-BR" dirty="0"/>
              <a:t>Controlar as despesas e os déficits do governo =&gt; poupança pública =&gt; financiar investimento estatal;</a:t>
            </a:r>
          </a:p>
          <a:p>
            <a:pPr lvl="0"/>
            <a:r>
              <a:rPr lang="pt-BR" dirty="0"/>
              <a:t>Banco Central com duplo mandato =&gt; controle da inflação e equilíbrio do balanço de pagamentos (taxa de juros e taxa cambial);</a:t>
            </a:r>
          </a:p>
          <a:p>
            <a:pPr lvl="0"/>
            <a:r>
              <a:rPr lang="pt-BR" dirty="0"/>
              <a:t>Administrar a taxa de câmbio de modo a dar competitividade às exportações.</a:t>
            </a:r>
          </a:p>
          <a:p>
            <a:r>
              <a:rPr lang="pt-BR" dirty="0"/>
              <a:t>Essa abordagem aproxima o novo desenvolvimento ao pensamento </a:t>
            </a:r>
            <a:r>
              <a:rPr lang="pt-BR" dirty="0" err="1"/>
              <a:t>neoestruturalista</a:t>
            </a:r>
            <a:r>
              <a:rPr lang="pt-BR" dirty="0"/>
              <a:t> da CEPAL nos anos 1990.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3401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segundo governo Lula ocorre um maior ativismo no Estado </a:t>
            </a:r>
          </a:p>
          <a:p>
            <a:r>
              <a:rPr lang="pt-BR" dirty="0" smtClean="0"/>
              <a:t>financiamento </a:t>
            </a:r>
            <a:r>
              <a:rPr lang="pt-BR" dirty="0"/>
              <a:t>de capital e investimentos públicos em infraestrutura;</a:t>
            </a:r>
          </a:p>
          <a:p>
            <a:r>
              <a:rPr lang="pt-BR" dirty="0" smtClean="0"/>
              <a:t>expansão </a:t>
            </a:r>
            <a:r>
              <a:rPr lang="pt-BR" dirty="0"/>
              <a:t>dos mercados de consumo de massa via programas de transferência de renda;</a:t>
            </a:r>
          </a:p>
          <a:p>
            <a:r>
              <a:rPr lang="pt-BR" dirty="0" smtClean="0"/>
              <a:t>apoio </a:t>
            </a:r>
            <a:r>
              <a:rPr lang="pt-BR" dirty="0"/>
              <a:t>à formação de grandes empresas brasileiras.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488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PENSAMENTO ESTRUTURALISTA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Evolução </a:t>
            </a:r>
            <a:r>
              <a:rPr lang="pt-BR" dirty="0"/>
              <a:t>bipolar gera ao mesmo tempo o desenvolvimento do centro e o subdesenvolvimento na periferia</a:t>
            </a:r>
          </a:p>
          <a:p>
            <a:r>
              <a:rPr lang="pt-BR" b="1" dirty="0"/>
              <a:t>Quatro áreas de contribuição:</a:t>
            </a:r>
            <a:endParaRPr lang="pt-BR" dirty="0"/>
          </a:p>
          <a:p>
            <a:pPr lvl="0"/>
            <a:r>
              <a:rPr lang="pt-BR" dirty="0"/>
              <a:t>Teoria de deterioração dos termos de troca;</a:t>
            </a:r>
          </a:p>
          <a:p>
            <a:pPr lvl="0"/>
            <a:r>
              <a:rPr lang="pt-BR" dirty="0"/>
              <a:t>Interpretação do processo de industrialização;</a:t>
            </a:r>
          </a:p>
          <a:p>
            <a:pPr lvl="0"/>
            <a:r>
              <a:rPr lang="pt-BR" dirty="0"/>
              <a:t>Análise dos obstáculos estruturais para o desenvolvimento;</a:t>
            </a:r>
          </a:p>
          <a:p>
            <a:pPr lvl="0"/>
            <a:r>
              <a:rPr lang="pt-BR" dirty="0"/>
              <a:t>Teoria da inflação.</a:t>
            </a:r>
          </a:p>
          <a:p>
            <a:r>
              <a:rPr lang="pt-BR" dirty="0"/>
              <a:t>Aplicação do conceito de centro e periferia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256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Macroeconomia estruturalista do desenvolvimento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Embora o desenvolvimento dependa do lado da oferta seu ponto de estrangulamento está na demanda.</a:t>
            </a:r>
          </a:p>
          <a:p>
            <a:r>
              <a:rPr lang="pt-BR" dirty="0" smtClean="0"/>
              <a:t>Oferta </a:t>
            </a:r>
            <a:r>
              <a:rPr lang="pt-BR" dirty="0"/>
              <a:t>limitada de mão de obra nos países em desenvolvimento</a:t>
            </a:r>
          </a:p>
          <a:p>
            <a:r>
              <a:rPr lang="pt-BR" dirty="0" smtClean="0"/>
              <a:t>Sobrevalorização </a:t>
            </a:r>
            <a:r>
              <a:rPr lang="pt-BR" dirty="0"/>
              <a:t>cíclica da taxa de câmbio (o ciclo começa com uma crise na balança de pagamentos).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6810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Quatro causas para essa tendência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(</a:t>
            </a:r>
            <a:r>
              <a:rPr lang="pt-BR" b="1" dirty="0"/>
              <a:t>problemas relacionados):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A doença holandesa (que atinge países em desenvolvimento);</a:t>
            </a:r>
          </a:p>
          <a:p>
            <a:pPr lvl="0"/>
            <a:r>
              <a:rPr lang="pt-BR" dirty="0"/>
              <a:t>Fetiche da poupança externa – a crença de que os países devem incorrer em déficit em conta corrente financiado  e financiá-lo por entradas de capitais para crescer;</a:t>
            </a:r>
          </a:p>
          <a:p>
            <a:pPr lvl="0"/>
            <a:r>
              <a:rPr lang="pt-BR" dirty="0"/>
              <a:t>A estratégia de controlar a inflação pela valorização da moeda nacional;</a:t>
            </a:r>
          </a:p>
          <a:p>
            <a:pPr lvl="0"/>
            <a:r>
              <a:rPr lang="pt-BR" dirty="0"/>
              <a:t>O populismo cambial, apreciar o câmbio para aumentar o câmbio =&gt; aumentar os salários reais =&gt; lograr reeleição</a:t>
            </a:r>
          </a:p>
          <a:p>
            <a:pPr marL="0" indent="0">
              <a:buNone/>
            </a:pPr>
            <a:endParaRPr lang="pt-BR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082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Formação e características estruturais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Desenvolvimento econômico  → aumento de bens materiais → renda per capita → aumento da produtividade média do trabalho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Teoria de crescimento Keynes</a:t>
            </a:r>
          </a:p>
          <a:p>
            <a:r>
              <a:rPr lang="pt-BR" dirty="0"/>
              <a:t>→ processo de acumulação de capital – intimamente ligado ao progresso tecnológico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Entretanto, para CEPAL o mundo está composto em Centro e Periferia → desenvolvimento desigual  → centro as primeiras economia a adotar as técnicas novas de produção → periferia (as demais)</a:t>
            </a:r>
          </a:p>
          <a:p>
            <a:r>
              <a:rPr lang="pt-BR" dirty="0"/>
              <a:t>Periferia → início atrasado → novas técnicas introduzidas somente nos setores primário-exportadores</a:t>
            </a:r>
          </a:p>
        </p:txBody>
      </p:sp>
    </p:spTree>
    <p:extLst>
      <p:ext uri="{BB962C8B-B14F-4D97-AF65-F5344CB8AC3E}">
        <p14:creationId xmlns:p14="http://schemas.microsoft.com/office/powerpoint/2010/main" val="304379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Formação e características estruturais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Periferia → início atrasado → novas técnicas introduzidas somente nos setores primário-exportadores</a:t>
            </a:r>
          </a:p>
          <a:p>
            <a:r>
              <a:rPr lang="pt-BR" dirty="0"/>
              <a:t>A estrutura da produção na periferia → 2 características essenciais:</a:t>
            </a:r>
          </a:p>
          <a:p>
            <a:pPr lvl="0"/>
            <a:r>
              <a:rPr lang="pt-BR" dirty="0"/>
              <a:t>Especializada e unilateralmente desenvolvida;</a:t>
            </a:r>
          </a:p>
          <a:p>
            <a:pPr lvl="0"/>
            <a:r>
              <a:rPr lang="pt-BR" dirty="0"/>
              <a:t>Estrutura heterogênea (setor exportador → maior produtividade)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82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Termos de troca e frutos do progresso tecnológico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Explicação do processo de desenvolvimento começa da hipótese básica de inerente desigualdade</a:t>
            </a:r>
          </a:p>
          <a:p>
            <a:r>
              <a:rPr lang="pt-BR" dirty="0"/>
              <a:t>Explicação do processo de desenvolvimento inicia com uma hipótese de desigualdade inerente</a:t>
            </a:r>
          </a:p>
          <a:p>
            <a:r>
              <a:rPr lang="pt-BR" dirty="0"/>
              <a:t>O progresso técnico ocorre mais rapidamente nos centros que na periferia → reflete as desiguais taxas de crescimento da produtividade média</a:t>
            </a:r>
          </a:p>
          <a:p>
            <a:r>
              <a:rPr lang="pt-BR" dirty="0"/>
              <a:t>Deterioração dos termos de troca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02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Deterioração dos termos de troca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 rot="5400000">
            <a:off x="4161232" y="-1093389"/>
            <a:ext cx="1765303" cy="6404768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540190"/>
              </p:ext>
            </p:extLst>
          </p:nvPr>
        </p:nvGraphicFramePr>
        <p:xfrm>
          <a:off x="1981200" y="1597542"/>
          <a:ext cx="6515100" cy="1487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5401123" imgH="1892228" progId="Word.Document.12">
                  <p:embed/>
                </p:oleObj>
              </mc:Choice>
              <mc:Fallback>
                <p:oleObj name="Document" r:id="rId4" imgW="5401123" imgH="18922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1200" y="1597542"/>
                        <a:ext cx="6515100" cy="1487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333500" y="3873500"/>
            <a:ext cx="833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Onde </a:t>
            </a:r>
            <a:r>
              <a:rPr lang="pt-BR" dirty="0" err="1"/>
              <a:t>Lp</a:t>
            </a:r>
            <a:r>
              <a:rPr lang="pt-BR" dirty="0"/>
              <a:t> = produtividade média do trabalho dos bens primários</a:t>
            </a:r>
          </a:p>
          <a:p>
            <a:r>
              <a:rPr lang="pt-BR" dirty="0"/>
              <a:t>         Pp = preço dos bens primários</a:t>
            </a:r>
          </a:p>
          <a:p>
            <a:r>
              <a:rPr lang="pt-BR" dirty="0"/>
              <a:t>Li = Produtividade média do trabalho nos bens industriais</a:t>
            </a:r>
          </a:p>
          <a:p>
            <a:r>
              <a:rPr lang="pt-BR" dirty="0" err="1"/>
              <a:t>Pi</a:t>
            </a:r>
            <a:r>
              <a:rPr lang="pt-BR" dirty="0"/>
              <a:t> = preço dos bens industriais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86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Pressuposto: a produtividade aumenta mais no setor industrial que no setor </a:t>
            </a:r>
            <a:r>
              <a:rPr lang="pt-BR" dirty="0" smtClean="0"/>
              <a:t>primário</a:t>
            </a:r>
            <a:endParaRPr lang="pt-BR" dirty="0"/>
          </a:p>
          <a:p>
            <a:r>
              <a:rPr lang="pt-BR" dirty="0"/>
              <a:t>A renda média dos países periféricos aumente mais lentamente que a produtividade do trabalho.</a:t>
            </a:r>
          </a:p>
          <a:p>
            <a:r>
              <a:rPr lang="pt-BR" dirty="0"/>
              <a:t>Mesmo que os termos de comércio não se deterioram, a desigualdade das taxas de aumento da produtividade do trabalho implica uma diferença na média dos níveis de renda.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7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Causas da deterioração dos termos de troca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Desenvolvimento econômico é um processo de acumulação de capital e progresso técnico que resulta em um crescimento de produto por trabalhador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A demanda por bens industriais e serviços cresce mais rapidamente que a demanda por bens primários.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O crescimento de produção e emprego é mais rápido nos setores secundários e terciários que nas atividades primárias. Isto gera pressões nos salários pagos nos setores primários voltados para a exportação.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743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Causas da deterioração dos termos de troca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Ainda existe uma tendência à deterioração que se manifesta através de flutuações cíclicas características do capitalismo.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Durante os períodos de crescimento os preços dos produtos primários sobem mais que o dos produtos industriais, mas eles também caem mais durante os períodos de recessão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As flutuações de preços ocorrem em parte devido a maior força dos sindicatos que impedem maiores quedas dos salários nos países centrais.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65116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927</Words>
  <Application>Microsoft Office PowerPoint</Application>
  <PresentationFormat>Widescreen</PresentationFormat>
  <Paragraphs>131</Paragraphs>
  <Slides>21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Tema do Office</vt:lpstr>
      <vt:lpstr>Document</vt:lpstr>
      <vt:lpstr>PENSAMENTO DA CEPAL </vt:lpstr>
      <vt:lpstr>PENSAMENTO ESTRUTURALISTA</vt:lpstr>
      <vt:lpstr>Formação e características estruturais </vt:lpstr>
      <vt:lpstr>Formação e características estruturais</vt:lpstr>
      <vt:lpstr>Termos de troca e frutos do progresso tecnológico</vt:lpstr>
      <vt:lpstr>Deterioração dos termos de troca </vt:lpstr>
      <vt:lpstr>Apresentação do PowerPoint</vt:lpstr>
      <vt:lpstr>Causas da deterioração dos termos de troca</vt:lpstr>
      <vt:lpstr>Causas da deterioração dos termos de troca</vt:lpstr>
      <vt:lpstr>A dinâmica do sistema:  Desenvolvimento Desigual</vt:lpstr>
      <vt:lpstr>Desenvolvimento direcionado para dentro</vt:lpstr>
      <vt:lpstr>Contradições na industrialização periférica</vt:lpstr>
      <vt:lpstr>Contradições na industrialização periférica</vt:lpstr>
      <vt:lpstr>Vídeos sobre CEPAL </vt:lpstr>
      <vt:lpstr>Da economia política à política econômica </vt:lpstr>
      <vt:lpstr>O Novo desenvolvimentismo </vt:lpstr>
      <vt:lpstr>O Novo desenvolvimentismo</vt:lpstr>
      <vt:lpstr>O Novo desenvolvimentismo</vt:lpstr>
      <vt:lpstr>Apresentação do PowerPoint</vt:lpstr>
      <vt:lpstr>Macroeconomia estruturalista do desenvolvimento </vt:lpstr>
      <vt:lpstr>Quatro causas para essa tendência  (problemas relacionados):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PENSAMENTO DA CEPAL</dc:title>
  <dc:creator>Edgard M</dc:creator>
  <cp:lastModifiedBy>Edgard M</cp:lastModifiedBy>
  <cp:revision>8</cp:revision>
  <dcterms:created xsi:type="dcterms:W3CDTF">2017-09-18T12:18:36Z</dcterms:created>
  <dcterms:modified xsi:type="dcterms:W3CDTF">2017-09-18T13:40:42Z</dcterms:modified>
</cp:coreProperties>
</file>