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6" r:id="rId1"/>
  </p:sldMasterIdLst>
  <p:notesMasterIdLst>
    <p:notesMasterId r:id="rId98"/>
  </p:notesMasterIdLst>
  <p:sldIdLst>
    <p:sldId id="493" r:id="rId2"/>
    <p:sldId id="410" r:id="rId3"/>
    <p:sldId id="383" r:id="rId4"/>
    <p:sldId id="384" r:id="rId5"/>
    <p:sldId id="385" r:id="rId6"/>
    <p:sldId id="458" r:id="rId7"/>
    <p:sldId id="387" r:id="rId8"/>
    <p:sldId id="388" r:id="rId9"/>
    <p:sldId id="440" r:id="rId10"/>
    <p:sldId id="389" r:id="rId11"/>
    <p:sldId id="390" r:id="rId12"/>
    <p:sldId id="391" r:id="rId13"/>
    <p:sldId id="392" r:id="rId14"/>
    <p:sldId id="393" r:id="rId15"/>
    <p:sldId id="394" r:id="rId16"/>
    <p:sldId id="395" r:id="rId17"/>
    <p:sldId id="396" r:id="rId18"/>
    <p:sldId id="397" r:id="rId19"/>
    <p:sldId id="398" r:id="rId20"/>
    <p:sldId id="399" r:id="rId21"/>
    <p:sldId id="400" r:id="rId22"/>
    <p:sldId id="401" r:id="rId23"/>
    <p:sldId id="402" r:id="rId24"/>
    <p:sldId id="403" r:id="rId25"/>
    <p:sldId id="404" r:id="rId26"/>
    <p:sldId id="405" r:id="rId27"/>
    <p:sldId id="416" r:id="rId28"/>
    <p:sldId id="335" r:id="rId29"/>
    <p:sldId id="336" r:id="rId30"/>
    <p:sldId id="337" r:id="rId31"/>
    <p:sldId id="341" r:id="rId32"/>
    <p:sldId id="342" r:id="rId33"/>
    <p:sldId id="435" r:id="rId34"/>
    <p:sldId id="462" r:id="rId35"/>
    <p:sldId id="463" r:id="rId36"/>
    <p:sldId id="464" r:id="rId37"/>
    <p:sldId id="369" r:id="rId38"/>
    <p:sldId id="370" r:id="rId39"/>
    <p:sldId id="414" r:id="rId40"/>
    <p:sldId id="415" r:id="rId41"/>
    <p:sldId id="371" r:id="rId42"/>
    <p:sldId id="372" r:id="rId43"/>
    <p:sldId id="373" r:id="rId44"/>
    <p:sldId id="346" r:id="rId45"/>
    <p:sldId id="351" r:id="rId46"/>
    <p:sldId id="494" r:id="rId47"/>
    <p:sldId id="495" r:id="rId48"/>
    <p:sldId id="411" r:id="rId49"/>
    <p:sldId id="259" r:id="rId50"/>
    <p:sldId id="477" r:id="rId51"/>
    <p:sldId id="320" r:id="rId52"/>
    <p:sldId id="321" r:id="rId53"/>
    <p:sldId id="327" r:id="rId54"/>
    <p:sldId id="328" r:id="rId55"/>
    <p:sldId id="365" r:id="rId56"/>
    <p:sldId id="363" r:id="rId57"/>
    <p:sldId id="368" r:id="rId58"/>
    <p:sldId id="366" r:id="rId59"/>
    <p:sldId id="367" r:id="rId60"/>
    <p:sldId id="418" r:id="rId61"/>
    <p:sldId id="498" r:id="rId62"/>
    <p:sldId id="496" r:id="rId63"/>
    <p:sldId id="497" r:id="rId64"/>
    <p:sldId id="325" r:id="rId65"/>
    <p:sldId id="422" r:id="rId66"/>
    <p:sldId id="423" r:id="rId67"/>
    <p:sldId id="499" r:id="rId68"/>
    <p:sldId id="489" r:id="rId69"/>
    <p:sldId id="304" r:id="rId70"/>
    <p:sldId id="478" r:id="rId71"/>
    <p:sldId id="479" r:id="rId72"/>
    <p:sldId id="456" r:id="rId73"/>
    <p:sldId id="490" r:id="rId74"/>
    <p:sldId id="491" r:id="rId75"/>
    <p:sldId id="492" r:id="rId76"/>
    <p:sldId id="457" r:id="rId77"/>
    <p:sldId id="452" r:id="rId78"/>
    <p:sldId id="427" r:id="rId79"/>
    <p:sldId id="501" r:id="rId80"/>
    <p:sldId id="486" r:id="rId81"/>
    <p:sldId id="326" r:id="rId82"/>
    <p:sldId id="362" r:id="rId83"/>
    <p:sldId id="293" r:id="rId84"/>
    <p:sldId id="500" r:id="rId85"/>
    <p:sldId id="465" r:id="rId86"/>
    <p:sldId id="466" r:id="rId87"/>
    <p:sldId id="467" r:id="rId88"/>
    <p:sldId id="468" r:id="rId89"/>
    <p:sldId id="469" r:id="rId90"/>
    <p:sldId id="470" r:id="rId91"/>
    <p:sldId id="471" r:id="rId92"/>
    <p:sldId id="472" r:id="rId93"/>
    <p:sldId id="473" r:id="rId94"/>
    <p:sldId id="474" r:id="rId95"/>
    <p:sldId id="475" r:id="rId96"/>
    <p:sldId id="476" r:id="rId97"/>
  </p:sldIdLst>
  <p:sldSz cx="9144000" cy="6858000" type="screen4x3"/>
  <p:notesSz cx="7099300" cy="10234613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6666"/>
    <a:srgbClr val="3333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88" autoAdjust="0"/>
    <p:restoredTop sz="90126" autoAdjust="0"/>
  </p:normalViewPr>
  <p:slideViewPr>
    <p:cSldViewPr>
      <p:cViewPr varScale="1">
        <p:scale>
          <a:sx n="105" d="100"/>
          <a:sy n="105" d="100"/>
        </p:scale>
        <p:origin x="1800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030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70" d="100"/>
        <a:sy n="170" d="100"/>
      </p:scale>
      <p:origin x="0" y="-423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428BD0-8D22-4A9F-AD7E-323421F896E5}" type="doc">
      <dgm:prSet loTypeId="urn:microsoft.com/office/officeart/2005/8/layout/hierarchy4" loCatId="list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pt-BR"/>
        </a:p>
      </dgm:t>
    </dgm:pt>
    <dgm:pt modelId="{6BB98AD0-17CB-4F44-83B6-EC860924DC28}">
      <dgm:prSet phldrT="[Texto]" custT="1"/>
      <dgm:spPr>
        <a:solidFill>
          <a:schemeClr val="tx2">
            <a:lumMod val="50000"/>
          </a:schemeClr>
        </a:solidFill>
      </dgm:spPr>
      <dgm:t>
        <a:bodyPr/>
        <a:lstStyle/>
        <a:p>
          <a:r>
            <a:rPr lang="pt-B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rial" pitchFamily="34" charset="0"/>
            </a:rPr>
            <a:t>Arquitetura de referência de ITS</a:t>
          </a:r>
        </a:p>
      </dgm:t>
    </dgm:pt>
    <dgm:pt modelId="{BB587809-84A9-470D-88FB-23E1BC4D2560}" type="parTrans" cxnId="{ADE75F60-715A-4A07-A90D-1F4AC5BAEECD}">
      <dgm:prSet/>
      <dgm:spPr/>
      <dgm:t>
        <a:bodyPr/>
        <a:lstStyle/>
        <a:p>
          <a:endParaRPr lang="pt-BR" sz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  <a:cs typeface="Arial" pitchFamily="34" charset="0"/>
          </a:endParaRPr>
        </a:p>
      </dgm:t>
    </dgm:pt>
    <dgm:pt modelId="{135F59D4-8795-438D-BF93-F59B74DD3DF1}" type="sibTrans" cxnId="{ADE75F60-715A-4A07-A90D-1F4AC5BAEECD}">
      <dgm:prSet/>
      <dgm:spPr/>
      <dgm:t>
        <a:bodyPr/>
        <a:lstStyle/>
        <a:p>
          <a:endParaRPr lang="pt-BR" sz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  <a:cs typeface="Arial" pitchFamily="34" charset="0"/>
          </a:endParaRPr>
        </a:p>
      </dgm:t>
    </dgm:pt>
    <dgm:pt modelId="{BC1E8C24-BB00-454A-93A3-040CD8E7AED6}">
      <dgm:prSet phldrT="[Texto]" custT="1"/>
      <dgm:spPr/>
      <dgm:t>
        <a:bodyPr/>
        <a:lstStyle/>
        <a:p>
          <a:r>
            <a:rPr lang="pt-BR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rial" pitchFamily="34" charset="0"/>
            </a:rPr>
            <a:t>1. Informações ao viajante</a:t>
          </a:r>
          <a:endParaRPr lang="pt-BR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  <a:cs typeface="Arial" pitchFamily="34" charset="0"/>
          </a:endParaRPr>
        </a:p>
      </dgm:t>
      <dgm:extLst/>
    </dgm:pt>
    <dgm:pt modelId="{97DB89F6-5BF1-4EEF-BDE6-8D3F6ACA05DD}" type="parTrans" cxnId="{CFEEBA44-B91F-4A0B-A89C-BB39933AF1B9}">
      <dgm:prSet/>
      <dgm:spPr/>
      <dgm:t>
        <a:bodyPr/>
        <a:lstStyle/>
        <a:p>
          <a:endParaRPr lang="pt-BR" sz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  <a:cs typeface="Arial" pitchFamily="34" charset="0"/>
          </a:endParaRPr>
        </a:p>
      </dgm:t>
    </dgm:pt>
    <dgm:pt modelId="{D2FCD1FF-A210-425D-972A-341E7E907232}" type="sibTrans" cxnId="{CFEEBA44-B91F-4A0B-A89C-BB39933AF1B9}">
      <dgm:prSet/>
      <dgm:spPr/>
      <dgm:t>
        <a:bodyPr/>
        <a:lstStyle/>
        <a:p>
          <a:endParaRPr lang="pt-BR" sz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  <a:cs typeface="Arial" pitchFamily="34" charset="0"/>
          </a:endParaRPr>
        </a:p>
      </dgm:t>
    </dgm:pt>
    <dgm:pt modelId="{4FF04DA8-94D6-4892-8301-F31E68D5391D}">
      <dgm:prSet phldrT="[Texto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pt-BR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rial" pitchFamily="34" charset="0"/>
            </a:rPr>
            <a:t>2. Operações e gerenciamento de tráfego</a:t>
          </a:r>
          <a:endParaRPr lang="pt-BR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  <a:cs typeface="Arial" pitchFamily="34" charset="0"/>
          </a:endParaRPr>
        </a:p>
      </dgm:t>
      <dgm:extLst/>
    </dgm:pt>
    <dgm:pt modelId="{AA1AB69E-EB94-48BC-BE4A-86CDEDD783D1}" type="parTrans" cxnId="{33E81D13-1866-42D2-A547-C68DCF4E82A4}">
      <dgm:prSet/>
      <dgm:spPr/>
      <dgm:t>
        <a:bodyPr/>
        <a:lstStyle/>
        <a:p>
          <a:endParaRPr lang="pt-BR" sz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  <a:cs typeface="Arial" pitchFamily="34" charset="0"/>
          </a:endParaRPr>
        </a:p>
      </dgm:t>
    </dgm:pt>
    <dgm:pt modelId="{270921F5-C7EC-4C28-937E-8DEF277CD96C}" type="sibTrans" cxnId="{33E81D13-1866-42D2-A547-C68DCF4E82A4}">
      <dgm:prSet/>
      <dgm:spPr/>
      <dgm:t>
        <a:bodyPr/>
        <a:lstStyle/>
        <a:p>
          <a:endParaRPr lang="pt-BR" sz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  <a:cs typeface="Arial" pitchFamily="34" charset="0"/>
          </a:endParaRPr>
        </a:p>
      </dgm:t>
    </dgm:pt>
    <dgm:pt modelId="{FD2FDD07-9394-4180-BCEC-BA66D98AAAD4}">
      <dgm:prSet phldrT="[Texto]"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pt-BR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rial" pitchFamily="34" charset="0"/>
            </a:rPr>
            <a:t>3. Veículo</a:t>
          </a:r>
          <a:endParaRPr lang="pt-BR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  <a:cs typeface="Arial" pitchFamily="34" charset="0"/>
          </a:endParaRPr>
        </a:p>
      </dgm:t>
      <dgm:extLst/>
    </dgm:pt>
    <dgm:pt modelId="{B83C9111-229F-4EE5-A960-F0F42274C5A2}" type="parTrans" cxnId="{ABEA5628-6C68-4D44-8BF8-581B730B87F5}">
      <dgm:prSet/>
      <dgm:spPr/>
      <dgm:t>
        <a:bodyPr/>
        <a:lstStyle/>
        <a:p>
          <a:endParaRPr lang="pt-BR" sz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  <a:cs typeface="Arial" pitchFamily="34" charset="0"/>
          </a:endParaRPr>
        </a:p>
      </dgm:t>
    </dgm:pt>
    <dgm:pt modelId="{C19AC1C4-6FB7-4F44-BC77-0C9DDD9E9B9D}" type="sibTrans" cxnId="{ABEA5628-6C68-4D44-8BF8-581B730B87F5}">
      <dgm:prSet/>
      <dgm:spPr/>
      <dgm:t>
        <a:bodyPr/>
        <a:lstStyle/>
        <a:p>
          <a:endParaRPr lang="pt-BR" sz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  <a:cs typeface="Arial" pitchFamily="34" charset="0"/>
          </a:endParaRPr>
        </a:p>
      </dgm:t>
    </dgm:pt>
    <dgm:pt modelId="{1E2269B2-8D6E-4660-BC25-BB4BE19E1EFC}">
      <dgm:prSet phldrT="[Texto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pt-BR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rial" pitchFamily="34" charset="0"/>
            </a:rPr>
            <a:t>4. Transporte de cargas</a:t>
          </a:r>
          <a:endParaRPr lang="pt-BR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  <a:cs typeface="Arial" pitchFamily="34" charset="0"/>
          </a:endParaRPr>
        </a:p>
      </dgm:t>
      <dgm:extLst/>
    </dgm:pt>
    <dgm:pt modelId="{C30C5B5B-7118-4BDF-BEB2-B7871DFF1CA9}" type="parTrans" cxnId="{99CC1505-6EA4-4A91-9A7C-D255BDE96F18}">
      <dgm:prSet/>
      <dgm:spPr/>
      <dgm:t>
        <a:bodyPr/>
        <a:lstStyle/>
        <a:p>
          <a:endParaRPr lang="pt-BR" sz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  <a:cs typeface="Arial" pitchFamily="34" charset="0"/>
          </a:endParaRPr>
        </a:p>
      </dgm:t>
    </dgm:pt>
    <dgm:pt modelId="{16AB285E-CC0F-4ECC-ADB4-7323A9D33634}" type="sibTrans" cxnId="{99CC1505-6EA4-4A91-9A7C-D255BDE96F18}">
      <dgm:prSet/>
      <dgm:spPr/>
      <dgm:t>
        <a:bodyPr/>
        <a:lstStyle/>
        <a:p>
          <a:endParaRPr lang="pt-BR" sz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  <a:cs typeface="Arial" pitchFamily="34" charset="0"/>
          </a:endParaRPr>
        </a:p>
      </dgm:t>
    </dgm:pt>
    <dgm:pt modelId="{6BE77FA9-95F7-4971-8AC9-467BF231A985}">
      <dgm:prSet phldrT="[Texto]"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pt-BR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rial" pitchFamily="34" charset="0"/>
            </a:rPr>
            <a:t>8. Segurança pessoal relacionada ao transporte rodoviário</a:t>
          </a:r>
          <a:endParaRPr lang="pt-BR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  <a:cs typeface="Arial" pitchFamily="34" charset="0"/>
          </a:endParaRPr>
        </a:p>
      </dgm:t>
      <dgm:extLst/>
    </dgm:pt>
    <dgm:pt modelId="{BEC386EB-B1CC-4BA8-BDB4-A35D39A74DCF}" type="parTrans" cxnId="{FC4AB90C-3C3C-4D30-9AD5-465673A3F98F}">
      <dgm:prSet/>
      <dgm:spPr/>
      <dgm:t>
        <a:bodyPr/>
        <a:lstStyle/>
        <a:p>
          <a:endParaRPr lang="pt-BR" sz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  <a:cs typeface="Arial" pitchFamily="34" charset="0"/>
          </a:endParaRPr>
        </a:p>
      </dgm:t>
    </dgm:pt>
    <dgm:pt modelId="{FDEBF69E-24A4-462B-AC95-EA215902EF69}" type="sibTrans" cxnId="{FC4AB90C-3C3C-4D30-9AD5-465673A3F98F}">
      <dgm:prSet/>
      <dgm:spPr/>
      <dgm:t>
        <a:bodyPr/>
        <a:lstStyle/>
        <a:p>
          <a:endParaRPr lang="pt-BR" sz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  <a:cs typeface="Arial" pitchFamily="34" charset="0"/>
          </a:endParaRPr>
        </a:p>
      </dgm:t>
    </dgm:pt>
    <dgm:pt modelId="{49AC8507-29DE-471A-8919-F143A6E544FC}">
      <dgm:prSet phldrT="[Texto]" custT="1"/>
      <dgm:spPr>
        <a:solidFill>
          <a:srgbClr val="C00000"/>
        </a:solidFill>
      </dgm:spPr>
      <dgm:t>
        <a:bodyPr/>
        <a:lstStyle/>
        <a:p>
          <a:r>
            <a:rPr lang="pt-BR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rial" pitchFamily="34" charset="0"/>
            </a:rPr>
            <a:t>7. Pagamento eletrônico relacionado ao transporte</a:t>
          </a:r>
          <a:endParaRPr lang="pt-BR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  <a:cs typeface="Arial" pitchFamily="34" charset="0"/>
          </a:endParaRPr>
        </a:p>
      </dgm:t>
      <dgm:extLst/>
    </dgm:pt>
    <dgm:pt modelId="{30FC4A56-8B20-4564-AC53-A333D1BB42A9}" type="parTrans" cxnId="{0C4A5C5E-3528-4286-B62C-8F9B8805E098}">
      <dgm:prSet/>
      <dgm:spPr/>
      <dgm:t>
        <a:bodyPr/>
        <a:lstStyle/>
        <a:p>
          <a:endParaRPr lang="pt-BR" sz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  <a:cs typeface="Arial" pitchFamily="34" charset="0"/>
          </a:endParaRPr>
        </a:p>
      </dgm:t>
    </dgm:pt>
    <dgm:pt modelId="{96AE29BB-0169-4344-9D25-126D7791B2BD}" type="sibTrans" cxnId="{0C4A5C5E-3528-4286-B62C-8F9B8805E098}">
      <dgm:prSet/>
      <dgm:spPr/>
      <dgm:t>
        <a:bodyPr/>
        <a:lstStyle/>
        <a:p>
          <a:endParaRPr lang="pt-BR" sz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  <a:cs typeface="Arial" pitchFamily="34" charset="0"/>
          </a:endParaRPr>
        </a:p>
      </dgm:t>
    </dgm:pt>
    <dgm:pt modelId="{2FCE21EB-63C6-4CBD-B73E-887802C7B528}">
      <dgm:prSet phldrT="[Texto]"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pt-BR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rial" pitchFamily="34" charset="0"/>
            </a:rPr>
            <a:t>6. Emergência</a:t>
          </a:r>
          <a:endParaRPr lang="pt-BR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  <a:cs typeface="Arial" pitchFamily="34" charset="0"/>
          </a:endParaRPr>
        </a:p>
      </dgm:t>
      <dgm:extLst/>
    </dgm:pt>
    <dgm:pt modelId="{530DF68F-04B6-4722-A795-92B5E47A3990}" type="parTrans" cxnId="{F8B6EBE8-3D36-437B-80F3-8EB0884CB8DC}">
      <dgm:prSet/>
      <dgm:spPr/>
      <dgm:t>
        <a:bodyPr/>
        <a:lstStyle/>
        <a:p>
          <a:endParaRPr lang="pt-BR" sz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  <a:cs typeface="Arial" pitchFamily="34" charset="0"/>
          </a:endParaRPr>
        </a:p>
      </dgm:t>
    </dgm:pt>
    <dgm:pt modelId="{0F666A45-16BC-47AE-9E5B-D2EB8E3FF6D6}" type="sibTrans" cxnId="{F8B6EBE8-3D36-437B-80F3-8EB0884CB8DC}">
      <dgm:prSet/>
      <dgm:spPr/>
      <dgm:t>
        <a:bodyPr/>
        <a:lstStyle/>
        <a:p>
          <a:endParaRPr lang="pt-BR" sz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  <a:cs typeface="Arial" pitchFamily="34" charset="0"/>
          </a:endParaRPr>
        </a:p>
      </dgm:t>
    </dgm:pt>
    <dgm:pt modelId="{BBF3DA71-4746-4008-BC7A-609578265D55}">
      <dgm:prSet phldrT="[Texto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pt-BR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rial" pitchFamily="34" charset="0"/>
            </a:rPr>
            <a:t>5. Transporte público</a:t>
          </a:r>
          <a:endParaRPr lang="pt-BR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  <a:cs typeface="Arial" pitchFamily="34" charset="0"/>
          </a:endParaRPr>
        </a:p>
      </dgm:t>
      <dgm:extLst/>
    </dgm:pt>
    <dgm:pt modelId="{6F474204-C3EE-41A8-AA99-20F8F5B2C986}" type="parTrans" cxnId="{95834585-DEF7-49D2-9559-4DE9E023F862}">
      <dgm:prSet/>
      <dgm:spPr/>
      <dgm:t>
        <a:bodyPr/>
        <a:lstStyle/>
        <a:p>
          <a:endParaRPr lang="pt-BR" sz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  <a:cs typeface="Arial" pitchFamily="34" charset="0"/>
          </a:endParaRPr>
        </a:p>
      </dgm:t>
    </dgm:pt>
    <dgm:pt modelId="{E288E097-5705-4681-B39C-C5318E524560}" type="sibTrans" cxnId="{95834585-DEF7-49D2-9559-4DE9E023F862}">
      <dgm:prSet/>
      <dgm:spPr/>
      <dgm:t>
        <a:bodyPr/>
        <a:lstStyle/>
        <a:p>
          <a:endParaRPr lang="pt-BR" sz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  <a:cs typeface="Arial" pitchFamily="34" charset="0"/>
          </a:endParaRPr>
        </a:p>
      </dgm:t>
    </dgm:pt>
    <dgm:pt modelId="{85015070-62A0-415E-B803-F729F430F54A}">
      <dgm:prSet phldrT="[Texto]" custT="1"/>
      <dgm:spPr>
        <a:solidFill>
          <a:srgbClr val="002060"/>
        </a:solidFill>
      </dgm:spPr>
      <dgm:t>
        <a:bodyPr/>
        <a:lstStyle/>
        <a:p>
          <a:r>
            <a:rPr lang="pt-BR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rial" pitchFamily="34" charset="0"/>
            </a:rPr>
            <a:t>12. Gerenciamento dos dados de ITS</a:t>
          </a:r>
          <a:endParaRPr lang="pt-BR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  <a:cs typeface="Arial" pitchFamily="34" charset="0"/>
          </a:endParaRPr>
        </a:p>
      </dgm:t>
      <dgm:extLst/>
    </dgm:pt>
    <dgm:pt modelId="{DFB133D2-D806-4D5C-AC8F-61BE5EF875B6}" type="parTrans" cxnId="{C995BC13-5E6C-4D72-A858-DD9E2698D487}">
      <dgm:prSet/>
      <dgm:spPr/>
      <dgm:t>
        <a:bodyPr/>
        <a:lstStyle/>
        <a:p>
          <a:endParaRPr lang="pt-BR" sz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  <a:cs typeface="Arial" pitchFamily="34" charset="0"/>
          </a:endParaRPr>
        </a:p>
      </dgm:t>
    </dgm:pt>
    <dgm:pt modelId="{981E3745-A169-4A56-B24E-66D669B7BDF0}" type="sibTrans" cxnId="{C995BC13-5E6C-4D72-A858-DD9E2698D487}">
      <dgm:prSet/>
      <dgm:spPr/>
      <dgm:t>
        <a:bodyPr/>
        <a:lstStyle/>
        <a:p>
          <a:endParaRPr lang="pt-BR" sz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  <a:cs typeface="Arial" pitchFamily="34" charset="0"/>
          </a:endParaRPr>
        </a:p>
      </dgm:t>
    </dgm:pt>
    <dgm:pt modelId="{3E6AB52A-08A4-4785-81D1-DC803876969E}">
      <dgm:prSet phldrT="[Texto]" custT="1"/>
      <dgm:spPr>
        <a:solidFill>
          <a:srgbClr val="00B050"/>
        </a:solidFill>
      </dgm:spPr>
      <dgm:t>
        <a:bodyPr/>
        <a:lstStyle/>
        <a:p>
          <a:r>
            <a:rPr lang="pt-BR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rial" pitchFamily="34" charset="0"/>
            </a:rPr>
            <a:t>11. Segurança nacional</a:t>
          </a:r>
          <a:endParaRPr lang="pt-BR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  <a:cs typeface="Arial" pitchFamily="34" charset="0"/>
          </a:endParaRPr>
        </a:p>
      </dgm:t>
      <dgm:extLst/>
    </dgm:pt>
    <dgm:pt modelId="{9D12CE20-8920-4C35-8E38-822DE56E097E}" type="parTrans" cxnId="{A5979AD0-950B-4BAF-BAF1-F11319C8DD70}">
      <dgm:prSet/>
      <dgm:spPr/>
      <dgm:t>
        <a:bodyPr/>
        <a:lstStyle/>
        <a:p>
          <a:endParaRPr lang="pt-BR" sz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  <a:cs typeface="Arial" pitchFamily="34" charset="0"/>
          </a:endParaRPr>
        </a:p>
      </dgm:t>
    </dgm:pt>
    <dgm:pt modelId="{57BF6338-05D3-4C97-A37A-5ACDB39B9D64}" type="sibTrans" cxnId="{A5979AD0-950B-4BAF-BAF1-F11319C8DD70}">
      <dgm:prSet/>
      <dgm:spPr/>
      <dgm:t>
        <a:bodyPr/>
        <a:lstStyle/>
        <a:p>
          <a:endParaRPr lang="pt-BR" sz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  <a:cs typeface="Arial" pitchFamily="34" charset="0"/>
          </a:endParaRPr>
        </a:p>
      </dgm:t>
    </dgm:pt>
    <dgm:pt modelId="{B2154D55-8652-4AAF-8BD0-3FE53311EC6F}">
      <dgm:prSet phldrT="[Texto]"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pt-BR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rial" pitchFamily="34" charset="0"/>
            </a:rPr>
            <a:t>10. Gerenciamento e coordenação de resposta a desastres</a:t>
          </a:r>
          <a:endParaRPr lang="pt-BR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  <a:cs typeface="Arial" pitchFamily="34" charset="0"/>
          </a:endParaRPr>
        </a:p>
      </dgm:t>
      <dgm:extLst/>
    </dgm:pt>
    <dgm:pt modelId="{35C37A17-D2D4-4D60-BEFF-3DA489BA83C4}" type="parTrans" cxnId="{8BA88F25-A724-428D-8441-4CA14ADB29CE}">
      <dgm:prSet/>
      <dgm:spPr/>
      <dgm:t>
        <a:bodyPr/>
        <a:lstStyle/>
        <a:p>
          <a:endParaRPr lang="pt-BR" sz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  <a:cs typeface="Arial" pitchFamily="34" charset="0"/>
          </a:endParaRPr>
        </a:p>
      </dgm:t>
    </dgm:pt>
    <dgm:pt modelId="{B613F46A-4A6B-4F71-8FCE-1182709E4B9E}" type="sibTrans" cxnId="{8BA88F25-A724-428D-8441-4CA14ADB29CE}">
      <dgm:prSet/>
      <dgm:spPr/>
      <dgm:t>
        <a:bodyPr/>
        <a:lstStyle/>
        <a:p>
          <a:endParaRPr lang="pt-BR" sz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  <a:cs typeface="Arial" pitchFamily="34" charset="0"/>
          </a:endParaRPr>
        </a:p>
      </dgm:t>
    </dgm:pt>
    <dgm:pt modelId="{7D8E0D62-FEB6-4107-9B52-486E326CBCEB}">
      <dgm:prSet phldrT="[Texto]" custT="1"/>
      <dgm:spPr>
        <a:solidFill>
          <a:schemeClr val="bg2">
            <a:lumMod val="10000"/>
          </a:schemeClr>
        </a:solidFill>
      </dgm:spPr>
      <dgm:t>
        <a:bodyPr/>
        <a:lstStyle/>
        <a:p>
          <a:r>
            <a:rPr lang="pt-BR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rial" pitchFamily="34" charset="0"/>
            </a:rPr>
            <a:t>9. Monitoramento das condições climáticas e ambientais</a:t>
          </a:r>
          <a:endParaRPr lang="pt-BR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  <a:cs typeface="Arial" pitchFamily="34" charset="0"/>
          </a:endParaRPr>
        </a:p>
      </dgm:t>
      <dgm:extLst/>
    </dgm:pt>
    <dgm:pt modelId="{B2C71D70-02C3-4D4A-8841-C7F5CB110C93}" type="parTrans" cxnId="{146E5B3E-110F-437F-A9EF-F4F571912B64}">
      <dgm:prSet/>
      <dgm:spPr/>
      <dgm:t>
        <a:bodyPr/>
        <a:lstStyle/>
        <a:p>
          <a:endParaRPr lang="pt-BR" sz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  <a:cs typeface="Arial" pitchFamily="34" charset="0"/>
          </a:endParaRPr>
        </a:p>
      </dgm:t>
    </dgm:pt>
    <dgm:pt modelId="{EC7213BD-558C-4C25-93C4-0D32B627B25A}" type="sibTrans" cxnId="{146E5B3E-110F-437F-A9EF-F4F571912B64}">
      <dgm:prSet/>
      <dgm:spPr/>
      <dgm:t>
        <a:bodyPr/>
        <a:lstStyle/>
        <a:p>
          <a:endParaRPr lang="pt-BR" sz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  <a:cs typeface="Arial" pitchFamily="34" charset="0"/>
          </a:endParaRPr>
        </a:p>
      </dgm:t>
    </dgm:pt>
    <dgm:pt modelId="{264F666A-735E-4771-AE7F-A85EB98F275E}" type="pres">
      <dgm:prSet presAssocID="{2F428BD0-8D22-4A9F-AD7E-323421F896E5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pt-BR"/>
        </a:p>
      </dgm:t>
    </dgm:pt>
    <dgm:pt modelId="{E00D738D-5627-4A2B-8E92-76DAA5D96E8B}" type="pres">
      <dgm:prSet presAssocID="{6BB98AD0-17CB-4F44-83B6-EC860924DC28}" presName="vertOne" presStyleCnt="0"/>
      <dgm:spPr/>
      <dgm:t>
        <a:bodyPr/>
        <a:lstStyle/>
        <a:p>
          <a:endParaRPr lang="pt-BR"/>
        </a:p>
      </dgm:t>
    </dgm:pt>
    <dgm:pt modelId="{9BB353A9-5361-4F84-B867-3E3EF77B0C12}" type="pres">
      <dgm:prSet presAssocID="{6BB98AD0-17CB-4F44-83B6-EC860924DC28}" presName="txOne" presStyleLbl="node0" presStyleIdx="0" presStyleCnt="1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pt-BR"/>
        </a:p>
      </dgm:t>
    </dgm:pt>
    <dgm:pt modelId="{D4F66B03-79FC-4E70-A415-4D397189CB63}" type="pres">
      <dgm:prSet presAssocID="{6BB98AD0-17CB-4F44-83B6-EC860924DC28}" presName="parTransOne" presStyleCnt="0"/>
      <dgm:spPr/>
      <dgm:t>
        <a:bodyPr/>
        <a:lstStyle/>
        <a:p>
          <a:endParaRPr lang="pt-BR"/>
        </a:p>
      </dgm:t>
    </dgm:pt>
    <dgm:pt modelId="{9891C87E-2604-4799-BAAA-8A36C19632A3}" type="pres">
      <dgm:prSet presAssocID="{6BB98AD0-17CB-4F44-83B6-EC860924DC28}" presName="horzOne" presStyleCnt="0"/>
      <dgm:spPr/>
      <dgm:t>
        <a:bodyPr/>
        <a:lstStyle/>
        <a:p>
          <a:endParaRPr lang="pt-BR"/>
        </a:p>
      </dgm:t>
    </dgm:pt>
    <dgm:pt modelId="{69FB80F9-A5EB-4EE7-B44B-99EE379DC40D}" type="pres">
      <dgm:prSet presAssocID="{BC1E8C24-BB00-454A-93A3-040CD8E7AED6}" presName="vertTwo" presStyleCnt="0"/>
      <dgm:spPr/>
      <dgm:t>
        <a:bodyPr/>
        <a:lstStyle/>
        <a:p>
          <a:endParaRPr lang="pt-BR"/>
        </a:p>
      </dgm:t>
    </dgm:pt>
    <dgm:pt modelId="{FB3C0A1D-AF9A-4B06-AE4A-C3B37771AEFB}" type="pres">
      <dgm:prSet presAssocID="{BC1E8C24-BB00-454A-93A3-040CD8E7AED6}" presName="txTwo" presStyleLbl="node2" presStyleIdx="0" presStyleCnt="4" custLinFactNeighborX="1117" custLinFactNeighborY="77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pt-BR"/>
        </a:p>
      </dgm:t>
    </dgm:pt>
    <dgm:pt modelId="{A086833A-DEC7-4848-B15A-8377F70DDBED}" type="pres">
      <dgm:prSet presAssocID="{BC1E8C24-BB00-454A-93A3-040CD8E7AED6}" presName="parTransTwo" presStyleCnt="0"/>
      <dgm:spPr/>
      <dgm:t>
        <a:bodyPr/>
        <a:lstStyle/>
        <a:p>
          <a:endParaRPr lang="pt-BR"/>
        </a:p>
      </dgm:t>
    </dgm:pt>
    <dgm:pt modelId="{C7CA52D0-58DA-415D-AEAD-73CD01A78F0C}" type="pres">
      <dgm:prSet presAssocID="{BC1E8C24-BB00-454A-93A3-040CD8E7AED6}" presName="horzTwo" presStyleCnt="0"/>
      <dgm:spPr/>
      <dgm:t>
        <a:bodyPr/>
        <a:lstStyle/>
        <a:p>
          <a:endParaRPr lang="pt-BR"/>
        </a:p>
      </dgm:t>
    </dgm:pt>
    <dgm:pt modelId="{6FE8509D-C136-46E2-A20E-F026E95535C6}" type="pres">
      <dgm:prSet presAssocID="{BBF3DA71-4746-4008-BC7A-609578265D55}" presName="vertThree" presStyleCnt="0"/>
      <dgm:spPr/>
      <dgm:t>
        <a:bodyPr/>
        <a:lstStyle/>
        <a:p>
          <a:endParaRPr lang="pt-BR"/>
        </a:p>
      </dgm:t>
    </dgm:pt>
    <dgm:pt modelId="{46059326-4E84-40C9-ACCE-F7372A8F37BA}" type="pres">
      <dgm:prSet presAssocID="{BBF3DA71-4746-4008-BC7A-609578265D55}" presName="txThree" presStyleLbl="node3" presStyleIdx="0" presStyleCnt="4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pt-BR"/>
        </a:p>
      </dgm:t>
    </dgm:pt>
    <dgm:pt modelId="{209291CE-D0DA-4B8A-B735-72E2C233CF21}" type="pres">
      <dgm:prSet presAssocID="{BBF3DA71-4746-4008-BC7A-609578265D55}" presName="parTransThree" presStyleCnt="0"/>
      <dgm:spPr/>
      <dgm:t>
        <a:bodyPr/>
        <a:lstStyle/>
        <a:p>
          <a:endParaRPr lang="pt-BR"/>
        </a:p>
      </dgm:t>
    </dgm:pt>
    <dgm:pt modelId="{DF9AA8F9-D8D4-429E-A400-7207B7F0D5B6}" type="pres">
      <dgm:prSet presAssocID="{BBF3DA71-4746-4008-BC7A-609578265D55}" presName="horzThree" presStyleCnt="0"/>
      <dgm:spPr/>
      <dgm:t>
        <a:bodyPr/>
        <a:lstStyle/>
        <a:p>
          <a:endParaRPr lang="pt-BR"/>
        </a:p>
      </dgm:t>
    </dgm:pt>
    <dgm:pt modelId="{9E6A1A5D-AFA8-4745-81F8-2B145035418E}" type="pres">
      <dgm:prSet presAssocID="{7D8E0D62-FEB6-4107-9B52-486E326CBCEB}" presName="vertFour" presStyleCnt="0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474F4600-B6C4-4AF9-8B05-D7FB2C1CBF94}" type="pres">
      <dgm:prSet presAssocID="{7D8E0D62-FEB6-4107-9B52-486E326CBCEB}" presName="txFour" presStyleLbl="node4" presStyleIdx="0" presStyleCnt="4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pt-BR"/>
        </a:p>
      </dgm:t>
    </dgm:pt>
    <dgm:pt modelId="{AD8A7A66-663A-4E06-A891-81BB1F24BA19}" type="pres">
      <dgm:prSet presAssocID="{7D8E0D62-FEB6-4107-9B52-486E326CBCEB}" presName="horzFour" presStyleCnt="0"/>
      <dgm:spPr/>
      <dgm:t>
        <a:bodyPr/>
        <a:lstStyle/>
        <a:p>
          <a:endParaRPr lang="pt-BR"/>
        </a:p>
      </dgm:t>
    </dgm:pt>
    <dgm:pt modelId="{6A9022C6-B94A-49DE-BD64-D5363E27B097}" type="pres">
      <dgm:prSet presAssocID="{D2FCD1FF-A210-425D-972A-341E7E907232}" presName="sibSpaceTwo" presStyleCnt="0"/>
      <dgm:spPr/>
      <dgm:t>
        <a:bodyPr/>
        <a:lstStyle/>
        <a:p>
          <a:endParaRPr lang="pt-BR"/>
        </a:p>
      </dgm:t>
    </dgm:pt>
    <dgm:pt modelId="{A2E9A929-F416-4749-AF0F-D8BBE4A36F48}" type="pres">
      <dgm:prSet presAssocID="{4FF04DA8-94D6-4892-8301-F31E68D5391D}" presName="vertTwo" presStyleCnt="0"/>
      <dgm:spPr/>
      <dgm:t>
        <a:bodyPr/>
        <a:lstStyle/>
        <a:p>
          <a:endParaRPr lang="pt-BR"/>
        </a:p>
      </dgm:t>
    </dgm:pt>
    <dgm:pt modelId="{800E0885-D1E0-48B7-8293-A93DDBEE55BB}" type="pres">
      <dgm:prSet presAssocID="{4FF04DA8-94D6-4892-8301-F31E68D5391D}" presName="txTwo" presStyleLbl="node2" presStyleIdx="1" presStyleCnt="4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pt-BR"/>
        </a:p>
      </dgm:t>
    </dgm:pt>
    <dgm:pt modelId="{41600E72-DA0E-435E-ABC3-F2A28C383F1F}" type="pres">
      <dgm:prSet presAssocID="{4FF04DA8-94D6-4892-8301-F31E68D5391D}" presName="parTransTwo" presStyleCnt="0"/>
      <dgm:spPr/>
      <dgm:t>
        <a:bodyPr/>
        <a:lstStyle/>
        <a:p>
          <a:endParaRPr lang="pt-BR"/>
        </a:p>
      </dgm:t>
    </dgm:pt>
    <dgm:pt modelId="{31764A16-B902-4917-932F-2218DAB49CAA}" type="pres">
      <dgm:prSet presAssocID="{4FF04DA8-94D6-4892-8301-F31E68D5391D}" presName="horzTwo" presStyleCnt="0"/>
      <dgm:spPr/>
      <dgm:t>
        <a:bodyPr/>
        <a:lstStyle/>
        <a:p>
          <a:endParaRPr lang="pt-BR"/>
        </a:p>
      </dgm:t>
    </dgm:pt>
    <dgm:pt modelId="{BE6E0695-4AFB-4A9E-8B3E-24525701574B}" type="pres">
      <dgm:prSet presAssocID="{2FCE21EB-63C6-4CBD-B73E-887802C7B528}" presName="vertThree" presStyleCnt="0"/>
      <dgm:spPr/>
      <dgm:t>
        <a:bodyPr/>
        <a:lstStyle/>
        <a:p>
          <a:endParaRPr lang="pt-BR"/>
        </a:p>
      </dgm:t>
    </dgm:pt>
    <dgm:pt modelId="{E8DD0D87-DBBC-4228-B047-5000FE21ECD1}" type="pres">
      <dgm:prSet presAssocID="{2FCE21EB-63C6-4CBD-B73E-887802C7B528}" presName="txThree" presStyleLbl="node3" presStyleIdx="1" presStyleCnt="4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pt-BR"/>
        </a:p>
      </dgm:t>
    </dgm:pt>
    <dgm:pt modelId="{63E59289-04DF-46AF-8FDB-26ED05148C42}" type="pres">
      <dgm:prSet presAssocID="{2FCE21EB-63C6-4CBD-B73E-887802C7B528}" presName="parTransThree" presStyleCnt="0"/>
      <dgm:spPr/>
      <dgm:t>
        <a:bodyPr/>
        <a:lstStyle/>
        <a:p>
          <a:endParaRPr lang="pt-BR"/>
        </a:p>
      </dgm:t>
    </dgm:pt>
    <dgm:pt modelId="{E31EB877-C3B9-46CA-97FB-0A003BE548C0}" type="pres">
      <dgm:prSet presAssocID="{2FCE21EB-63C6-4CBD-B73E-887802C7B528}" presName="horzThree" presStyleCnt="0"/>
      <dgm:spPr/>
      <dgm:t>
        <a:bodyPr/>
        <a:lstStyle/>
        <a:p>
          <a:endParaRPr lang="pt-BR"/>
        </a:p>
      </dgm:t>
    </dgm:pt>
    <dgm:pt modelId="{E40BA649-1EC0-4592-B3A1-D5572E2F3343}" type="pres">
      <dgm:prSet presAssocID="{B2154D55-8652-4AAF-8BD0-3FE53311EC6F}" presName="vertFour" presStyleCnt="0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3CA0313C-8279-4A1F-8F40-29DF4201B7F8}" type="pres">
      <dgm:prSet presAssocID="{B2154D55-8652-4AAF-8BD0-3FE53311EC6F}" presName="txFour" presStyleLbl="node4" presStyleIdx="1" presStyleCnt="4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pt-BR"/>
        </a:p>
      </dgm:t>
    </dgm:pt>
    <dgm:pt modelId="{61AA7A43-3098-401E-88E8-C5AA7AB1CEAA}" type="pres">
      <dgm:prSet presAssocID="{B2154D55-8652-4AAF-8BD0-3FE53311EC6F}" presName="horzFour" presStyleCnt="0"/>
      <dgm:spPr/>
      <dgm:t>
        <a:bodyPr/>
        <a:lstStyle/>
        <a:p>
          <a:endParaRPr lang="pt-BR"/>
        </a:p>
      </dgm:t>
    </dgm:pt>
    <dgm:pt modelId="{653674FA-A59E-4A94-9ED0-D5DC2E312CA9}" type="pres">
      <dgm:prSet presAssocID="{270921F5-C7EC-4C28-937E-8DEF277CD96C}" presName="sibSpaceTwo" presStyleCnt="0"/>
      <dgm:spPr/>
      <dgm:t>
        <a:bodyPr/>
        <a:lstStyle/>
        <a:p>
          <a:endParaRPr lang="pt-BR"/>
        </a:p>
      </dgm:t>
    </dgm:pt>
    <dgm:pt modelId="{10F955A5-24C1-4293-89EB-D981754C0971}" type="pres">
      <dgm:prSet presAssocID="{FD2FDD07-9394-4180-BCEC-BA66D98AAAD4}" presName="vertTwo" presStyleCnt="0"/>
      <dgm:spPr/>
      <dgm:t>
        <a:bodyPr/>
        <a:lstStyle/>
        <a:p>
          <a:endParaRPr lang="pt-BR"/>
        </a:p>
      </dgm:t>
    </dgm:pt>
    <dgm:pt modelId="{932182CC-AB92-4494-BEA8-03C84DBCF17A}" type="pres">
      <dgm:prSet presAssocID="{FD2FDD07-9394-4180-BCEC-BA66D98AAAD4}" presName="txTwo" presStyleLbl="node2" presStyleIdx="2" presStyleCnt="4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pt-BR"/>
        </a:p>
      </dgm:t>
    </dgm:pt>
    <dgm:pt modelId="{A96F4414-B614-4662-9661-3858EA91ADE5}" type="pres">
      <dgm:prSet presAssocID="{FD2FDD07-9394-4180-BCEC-BA66D98AAAD4}" presName="parTransTwo" presStyleCnt="0"/>
      <dgm:spPr/>
      <dgm:t>
        <a:bodyPr/>
        <a:lstStyle/>
        <a:p>
          <a:endParaRPr lang="pt-BR"/>
        </a:p>
      </dgm:t>
    </dgm:pt>
    <dgm:pt modelId="{7659943D-879F-4ABC-ACD6-009E62EA2062}" type="pres">
      <dgm:prSet presAssocID="{FD2FDD07-9394-4180-BCEC-BA66D98AAAD4}" presName="horzTwo" presStyleCnt="0"/>
      <dgm:spPr/>
      <dgm:t>
        <a:bodyPr/>
        <a:lstStyle/>
        <a:p>
          <a:endParaRPr lang="pt-BR"/>
        </a:p>
      </dgm:t>
    </dgm:pt>
    <dgm:pt modelId="{7A4620AD-F3EC-4614-B739-53FE75794528}" type="pres">
      <dgm:prSet presAssocID="{49AC8507-29DE-471A-8919-F143A6E544FC}" presName="vertThree" presStyleCnt="0"/>
      <dgm:spPr/>
      <dgm:t>
        <a:bodyPr/>
        <a:lstStyle/>
        <a:p>
          <a:endParaRPr lang="pt-BR"/>
        </a:p>
      </dgm:t>
    </dgm:pt>
    <dgm:pt modelId="{FC9F6CF2-7AF4-42B9-A4EC-7A61D0551C55}" type="pres">
      <dgm:prSet presAssocID="{49AC8507-29DE-471A-8919-F143A6E544FC}" presName="txThree" presStyleLbl="node3" presStyleIdx="2" presStyleCnt="4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pt-BR"/>
        </a:p>
      </dgm:t>
    </dgm:pt>
    <dgm:pt modelId="{72217245-D0EE-42F2-9DD1-BD7DEA766310}" type="pres">
      <dgm:prSet presAssocID="{49AC8507-29DE-471A-8919-F143A6E544FC}" presName="parTransThree" presStyleCnt="0"/>
      <dgm:spPr/>
      <dgm:t>
        <a:bodyPr/>
        <a:lstStyle/>
        <a:p>
          <a:endParaRPr lang="pt-BR"/>
        </a:p>
      </dgm:t>
    </dgm:pt>
    <dgm:pt modelId="{B54732DD-64F3-457F-93DF-7CC3493D7108}" type="pres">
      <dgm:prSet presAssocID="{49AC8507-29DE-471A-8919-F143A6E544FC}" presName="horzThree" presStyleCnt="0"/>
      <dgm:spPr/>
      <dgm:t>
        <a:bodyPr/>
        <a:lstStyle/>
        <a:p>
          <a:endParaRPr lang="pt-BR"/>
        </a:p>
      </dgm:t>
    </dgm:pt>
    <dgm:pt modelId="{687972BF-BD37-4A64-8633-10A7F2712355}" type="pres">
      <dgm:prSet presAssocID="{3E6AB52A-08A4-4785-81D1-DC803876969E}" presName="vertFour" presStyleCnt="0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7D1D94DD-7184-4A42-B78C-E7484B436964}" type="pres">
      <dgm:prSet presAssocID="{3E6AB52A-08A4-4785-81D1-DC803876969E}" presName="txFour" presStyleLbl="node4" presStyleIdx="2" presStyleCnt="4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pt-BR"/>
        </a:p>
      </dgm:t>
    </dgm:pt>
    <dgm:pt modelId="{8D91A2F5-90C7-4997-86F8-16432625C6C1}" type="pres">
      <dgm:prSet presAssocID="{3E6AB52A-08A4-4785-81D1-DC803876969E}" presName="horzFour" presStyleCnt="0"/>
      <dgm:spPr/>
      <dgm:t>
        <a:bodyPr/>
        <a:lstStyle/>
        <a:p>
          <a:endParaRPr lang="pt-BR"/>
        </a:p>
      </dgm:t>
    </dgm:pt>
    <dgm:pt modelId="{F5F5888D-4F52-4A46-BC3A-BEC0A6AB0CBC}" type="pres">
      <dgm:prSet presAssocID="{C19AC1C4-6FB7-4F44-BC77-0C9DDD9E9B9D}" presName="sibSpaceTwo" presStyleCnt="0"/>
      <dgm:spPr/>
      <dgm:t>
        <a:bodyPr/>
        <a:lstStyle/>
        <a:p>
          <a:endParaRPr lang="pt-BR"/>
        </a:p>
      </dgm:t>
    </dgm:pt>
    <dgm:pt modelId="{A04C7F92-CBC9-41B0-B36F-9FF2D5DB50BA}" type="pres">
      <dgm:prSet presAssocID="{1E2269B2-8D6E-4660-BC25-BB4BE19E1EFC}" presName="vertTwo" presStyleCnt="0"/>
      <dgm:spPr/>
      <dgm:t>
        <a:bodyPr/>
        <a:lstStyle/>
        <a:p>
          <a:endParaRPr lang="pt-BR"/>
        </a:p>
      </dgm:t>
    </dgm:pt>
    <dgm:pt modelId="{4B2EE3D1-AD38-4761-B24E-2DF3A83407D0}" type="pres">
      <dgm:prSet presAssocID="{1E2269B2-8D6E-4660-BC25-BB4BE19E1EFC}" presName="txTwo" presStyleLbl="node2" presStyleIdx="3" presStyleCnt="4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pt-BR"/>
        </a:p>
      </dgm:t>
    </dgm:pt>
    <dgm:pt modelId="{99E9166C-54AD-452D-81AB-84A9DF3DB38A}" type="pres">
      <dgm:prSet presAssocID="{1E2269B2-8D6E-4660-BC25-BB4BE19E1EFC}" presName="parTransTwo" presStyleCnt="0"/>
      <dgm:spPr/>
      <dgm:t>
        <a:bodyPr/>
        <a:lstStyle/>
        <a:p>
          <a:endParaRPr lang="pt-BR"/>
        </a:p>
      </dgm:t>
    </dgm:pt>
    <dgm:pt modelId="{08574F03-A8F1-4C15-B100-BAE86C135EC1}" type="pres">
      <dgm:prSet presAssocID="{1E2269B2-8D6E-4660-BC25-BB4BE19E1EFC}" presName="horzTwo" presStyleCnt="0"/>
      <dgm:spPr/>
      <dgm:t>
        <a:bodyPr/>
        <a:lstStyle/>
        <a:p>
          <a:endParaRPr lang="pt-BR"/>
        </a:p>
      </dgm:t>
    </dgm:pt>
    <dgm:pt modelId="{608D9123-6544-42EB-8919-8965B4A087FE}" type="pres">
      <dgm:prSet presAssocID="{6BE77FA9-95F7-4971-8AC9-467BF231A985}" presName="vertThree" presStyleCnt="0"/>
      <dgm:spPr/>
      <dgm:t>
        <a:bodyPr/>
        <a:lstStyle/>
        <a:p>
          <a:endParaRPr lang="pt-BR"/>
        </a:p>
      </dgm:t>
    </dgm:pt>
    <dgm:pt modelId="{66679A9F-E2DD-46E6-9CA0-7C321406C132}" type="pres">
      <dgm:prSet presAssocID="{6BE77FA9-95F7-4971-8AC9-467BF231A985}" presName="txThree" presStyleLbl="node3" presStyleIdx="3" presStyleCnt="4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pt-BR"/>
        </a:p>
      </dgm:t>
    </dgm:pt>
    <dgm:pt modelId="{5F413B28-C7C4-4C0C-A54E-9EBE81779D02}" type="pres">
      <dgm:prSet presAssocID="{6BE77FA9-95F7-4971-8AC9-467BF231A985}" presName="parTransThree" presStyleCnt="0"/>
      <dgm:spPr/>
      <dgm:t>
        <a:bodyPr/>
        <a:lstStyle/>
        <a:p>
          <a:endParaRPr lang="pt-BR"/>
        </a:p>
      </dgm:t>
    </dgm:pt>
    <dgm:pt modelId="{00242D05-6B52-406F-B3C3-DADFB2C611AB}" type="pres">
      <dgm:prSet presAssocID="{6BE77FA9-95F7-4971-8AC9-467BF231A985}" presName="horzThree" presStyleCnt="0"/>
      <dgm:spPr/>
      <dgm:t>
        <a:bodyPr/>
        <a:lstStyle/>
        <a:p>
          <a:endParaRPr lang="pt-BR"/>
        </a:p>
      </dgm:t>
    </dgm:pt>
    <dgm:pt modelId="{74BBE74E-FE08-437F-A40C-5509836FE9E2}" type="pres">
      <dgm:prSet presAssocID="{85015070-62A0-415E-B803-F729F430F54A}" presName="vertFour" presStyleCnt="0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CD8F3CD5-5A3B-407B-AD9B-B5E5FF8F9BC5}" type="pres">
      <dgm:prSet presAssocID="{85015070-62A0-415E-B803-F729F430F54A}" presName="txFour" presStyleLbl="node4" presStyleIdx="3" presStyleCnt="4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pt-BR"/>
        </a:p>
      </dgm:t>
    </dgm:pt>
    <dgm:pt modelId="{EBC5E96C-03BB-49BB-BFCF-CDDED29303C2}" type="pres">
      <dgm:prSet presAssocID="{85015070-62A0-415E-B803-F729F430F54A}" presName="horzFour" presStyleCnt="0"/>
      <dgm:spPr/>
      <dgm:t>
        <a:bodyPr/>
        <a:lstStyle/>
        <a:p>
          <a:endParaRPr lang="pt-BR"/>
        </a:p>
      </dgm:t>
    </dgm:pt>
  </dgm:ptLst>
  <dgm:cxnLst>
    <dgm:cxn modelId="{C995BC13-5E6C-4D72-A858-DD9E2698D487}" srcId="{6BE77FA9-95F7-4971-8AC9-467BF231A985}" destId="{85015070-62A0-415E-B803-F729F430F54A}" srcOrd="0" destOrd="0" parTransId="{DFB133D2-D806-4D5C-AC8F-61BE5EF875B6}" sibTransId="{981E3745-A169-4A56-B24E-66D669B7BDF0}"/>
    <dgm:cxn modelId="{3C15B1B5-886F-404C-B1E2-6FB140024BC3}" type="presOf" srcId="{2FCE21EB-63C6-4CBD-B73E-887802C7B528}" destId="{E8DD0D87-DBBC-4228-B047-5000FE21ECD1}" srcOrd="0" destOrd="0" presId="urn:microsoft.com/office/officeart/2005/8/layout/hierarchy4"/>
    <dgm:cxn modelId="{BBD0373F-D5A1-44DC-9E8E-F913ECF8264A}" type="presOf" srcId="{BBF3DA71-4746-4008-BC7A-609578265D55}" destId="{46059326-4E84-40C9-ACCE-F7372A8F37BA}" srcOrd="0" destOrd="0" presId="urn:microsoft.com/office/officeart/2005/8/layout/hierarchy4"/>
    <dgm:cxn modelId="{ABEA5628-6C68-4D44-8BF8-581B730B87F5}" srcId="{6BB98AD0-17CB-4F44-83B6-EC860924DC28}" destId="{FD2FDD07-9394-4180-BCEC-BA66D98AAAD4}" srcOrd="2" destOrd="0" parTransId="{B83C9111-229F-4EE5-A960-F0F42274C5A2}" sibTransId="{C19AC1C4-6FB7-4F44-BC77-0C9DDD9E9B9D}"/>
    <dgm:cxn modelId="{7767A5A1-BE79-4E72-8991-3171C2208788}" type="presOf" srcId="{1E2269B2-8D6E-4660-BC25-BB4BE19E1EFC}" destId="{4B2EE3D1-AD38-4761-B24E-2DF3A83407D0}" srcOrd="0" destOrd="0" presId="urn:microsoft.com/office/officeart/2005/8/layout/hierarchy4"/>
    <dgm:cxn modelId="{95834585-DEF7-49D2-9559-4DE9E023F862}" srcId="{BC1E8C24-BB00-454A-93A3-040CD8E7AED6}" destId="{BBF3DA71-4746-4008-BC7A-609578265D55}" srcOrd="0" destOrd="0" parTransId="{6F474204-C3EE-41A8-AA99-20F8F5B2C986}" sibTransId="{E288E097-5705-4681-B39C-C5318E524560}"/>
    <dgm:cxn modelId="{263B4E26-C8B0-4A82-AED7-D25921036DF1}" type="presOf" srcId="{49AC8507-29DE-471A-8919-F143A6E544FC}" destId="{FC9F6CF2-7AF4-42B9-A4EC-7A61D0551C55}" srcOrd="0" destOrd="0" presId="urn:microsoft.com/office/officeart/2005/8/layout/hierarchy4"/>
    <dgm:cxn modelId="{33E81D13-1866-42D2-A547-C68DCF4E82A4}" srcId="{6BB98AD0-17CB-4F44-83B6-EC860924DC28}" destId="{4FF04DA8-94D6-4892-8301-F31E68D5391D}" srcOrd="1" destOrd="0" parTransId="{AA1AB69E-EB94-48BC-BE4A-86CDEDD783D1}" sibTransId="{270921F5-C7EC-4C28-937E-8DEF277CD96C}"/>
    <dgm:cxn modelId="{8BA88F25-A724-428D-8441-4CA14ADB29CE}" srcId="{2FCE21EB-63C6-4CBD-B73E-887802C7B528}" destId="{B2154D55-8652-4AAF-8BD0-3FE53311EC6F}" srcOrd="0" destOrd="0" parTransId="{35C37A17-D2D4-4D60-BEFF-3DA489BA83C4}" sibTransId="{B613F46A-4A6B-4F71-8FCE-1182709E4B9E}"/>
    <dgm:cxn modelId="{FC4AB90C-3C3C-4D30-9AD5-465673A3F98F}" srcId="{1E2269B2-8D6E-4660-BC25-BB4BE19E1EFC}" destId="{6BE77FA9-95F7-4971-8AC9-467BF231A985}" srcOrd="0" destOrd="0" parTransId="{BEC386EB-B1CC-4BA8-BDB4-A35D39A74DCF}" sibTransId="{FDEBF69E-24A4-462B-AC95-EA215902EF69}"/>
    <dgm:cxn modelId="{99CC1505-6EA4-4A91-9A7C-D255BDE96F18}" srcId="{6BB98AD0-17CB-4F44-83B6-EC860924DC28}" destId="{1E2269B2-8D6E-4660-BC25-BB4BE19E1EFC}" srcOrd="3" destOrd="0" parTransId="{C30C5B5B-7118-4BDF-BEB2-B7871DFF1CA9}" sibTransId="{16AB285E-CC0F-4ECC-ADB4-7323A9D33634}"/>
    <dgm:cxn modelId="{09982B63-8689-4E9A-B6B1-F6165DBBFC3A}" type="presOf" srcId="{6BB98AD0-17CB-4F44-83B6-EC860924DC28}" destId="{9BB353A9-5361-4F84-B867-3E3EF77B0C12}" srcOrd="0" destOrd="0" presId="urn:microsoft.com/office/officeart/2005/8/layout/hierarchy4"/>
    <dgm:cxn modelId="{CFEEBA44-B91F-4A0B-A89C-BB39933AF1B9}" srcId="{6BB98AD0-17CB-4F44-83B6-EC860924DC28}" destId="{BC1E8C24-BB00-454A-93A3-040CD8E7AED6}" srcOrd="0" destOrd="0" parTransId="{97DB89F6-5BF1-4EEF-BDE6-8D3F6ACA05DD}" sibTransId="{D2FCD1FF-A210-425D-972A-341E7E907232}"/>
    <dgm:cxn modelId="{B2BDEBF0-A693-4464-8D2B-AD818BFCC3FB}" type="presOf" srcId="{4FF04DA8-94D6-4892-8301-F31E68D5391D}" destId="{800E0885-D1E0-48B7-8293-A93DDBEE55BB}" srcOrd="0" destOrd="0" presId="urn:microsoft.com/office/officeart/2005/8/layout/hierarchy4"/>
    <dgm:cxn modelId="{885D059F-7E6A-441B-B3A3-5FEFDD971D95}" type="presOf" srcId="{85015070-62A0-415E-B803-F729F430F54A}" destId="{CD8F3CD5-5A3B-407B-AD9B-B5E5FF8F9BC5}" srcOrd="0" destOrd="0" presId="urn:microsoft.com/office/officeart/2005/8/layout/hierarchy4"/>
    <dgm:cxn modelId="{A684086E-9D7C-41F4-8504-8A1E311A6A31}" type="presOf" srcId="{7D8E0D62-FEB6-4107-9B52-486E326CBCEB}" destId="{474F4600-B6C4-4AF9-8B05-D7FB2C1CBF94}" srcOrd="0" destOrd="0" presId="urn:microsoft.com/office/officeart/2005/8/layout/hierarchy4"/>
    <dgm:cxn modelId="{A3397AD3-4B28-40FE-881A-279FE2770A52}" type="presOf" srcId="{3E6AB52A-08A4-4785-81D1-DC803876969E}" destId="{7D1D94DD-7184-4A42-B78C-E7484B436964}" srcOrd="0" destOrd="0" presId="urn:microsoft.com/office/officeart/2005/8/layout/hierarchy4"/>
    <dgm:cxn modelId="{ADE75F60-715A-4A07-A90D-1F4AC5BAEECD}" srcId="{2F428BD0-8D22-4A9F-AD7E-323421F896E5}" destId="{6BB98AD0-17CB-4F44-83B6-EC860924DC28}" srcOrd="0" destOrd="0" parTransId="{BB587809-84A9-470D-88FB-23E1BC4D2560}" sibTransId="{135F59D4-8795-438D-BF93-F59B74DD3DF1}"/>
    <dgm:cxn modelId="{CAAB7D27-FE36-4EB0-A242-49781F5BEDCB}" type="presOf" srcId="{B2154D55-8652-4AAF-8BD0-3FE53311EC6F}" destId="{3CA0313C-8279-4A1F-8F40-29DF4201B7F8}" srcOrd="0" destOrd="0" presId="urn:microsoft.com/office/officeart/2005/8/layout/hierarchy4"/>
    <dgm:cxn modelId="{A5979AD0-950B-4BAF-BAF1-F11319C8DD70}" srcId="{49AC8507-29DE-471A-8919-F143A6E544FC}" destId="{3E6AB52A-08A4-4785-81D1-DC803876969E}" srcOrd="0" destOrd="0" parTransId="{9D12CE20-8920-4C35-8E38-822DE56E097E}" sibTransId="{57BF6338-05D3-4C97-A37A-5ACDB39B9D64}"/>
    <dgm:cxn modelId="{49C47038-6F13-46FD-A8E9-332D09297929}" type="presOf" srcId="{6BE77FA9-95F7-4971-8AC9-467BF231A985}" destId="{66679A9F-E2DD-46E6-9CA0-7C321406C132}" srcOrd="0" destOrd="0" presId="urn:microsoft.com/office/officeart/2005/8/layout/hierarchy4"/>
    <dgm:cxn modelId="{F8B6EBE8-3D36-437B-80F3-8EB0884CB8DC}" srcId="{4FF04DA8-94D6-4892-8301-F31E68D5391D}" destId="{2FCE21EB-63C6-4CBD-B73E-887802C7B528}" srcOrd="0" destOrd="0" parTransId="{530DF68F-04B6-4722-A795-92B5E47A3990}" sibTransId="{0F666A45-16BC-47AE-9E5B-D2EB8E3FF6D6}"/>
    <dgm:cxn modelId="{826D60BA-18F9-4301-B86D-8824A5B00548}" type="presOf" srcId="{2F428BD0-8D22-4A9F-AD7E-323421F896E5}" destId="{264F666A-735E-4771-AE7F-A85EB98F275E}" srcOrd="0" destOrd="0" presId="urn:microsoft.com/office/officeart/2005/8/layout/hierarchy4"/>
    <dgm:cxn modelId="{E5C777F5-CB01-48D2-B4E2-CDDF865C3BC9}" type="presOf" srcId="{BC1E8C24-BB00-454A-93A3-040CD8E7AED6}" destId="{FB3C0A1D-AF9A-4B06-AE4A-C3B37771AEFB}" srcOrd="0" destOrd="0" presId="urn:microsoft.com/office/officeart/2005/8/layout/hierarchy4"/>
    <dgm:cxn modelId="{0C4A5C5E-3528-4286-B62C-8F9B8805E098}" srcId="{FD2FDD07-9394-4180-BCEC-BA66D98AAAD4}" destId="{49AC8507-29DE-471A-8919-F143A6E544FC}" srcOrd="0" destOrd="0" parTransId="{30FC4A56-8B20-4564-AC53-A333D1BB42A9}" sibTransId="{96AE29BB-0169-4344-9D25-126D7791B2BD}"/>
    <dgm:cxn modelId="{293A0E9A-F487-45D2-966F-E62E38B3C97A}" type="presOf" srcId="{FD2FDD07-9394-4180-BCEC-BA66D98AAAD4}" destId="{932182CC-AB92-4494-BEA8-03C84DBCF17A}" srcOrd="0" destOrd="0" presId="urn:microsoft.com/office/officeart/2005/8/layout/hierarchy4"/>
    <dgm:cxn modelId="{146E5B3E-110F-437F-A9EF-F4F571912B64}" srcId="{BBF3DA71-4746-4008-BC7A-609578265D55}" destId="{7D8E0D62-FEB6-4107-9B52-486E326CBCEB}" srcOrd="0" destOrd="0" parTransId="{B2C71D70-02C3-4D4A-8841-C7F5CB110C93}" sibTransId="{EC7213BD-558C-4C25-93C4-0D32B627B25A}"/>
    <dgm:cxn modelId="{33442759-CD48-4EA4-9D99-C25610D3BF76}" type="presParOf" srcId="{264F666A-735E-4771-AE7F-A85EB98F275E}" destId="{E00D738D-5627-4A2B-8E92-76DAA5D96E8B}" srcOrd="0" destOrd="0" presId="urn:microsoft.com/office/officeart/2005/8/layout/hierarchy4"/>
    <dgm:cxn modelId="{8987CAB6-E92E-4879-BC35-A1888DABCA86}" type="presParOf" srcId="{E00D738D-5627-4A2B-8E92-76DAA5D96E8B}" destId="{9BB353A9-5361-4F84-B867-3E3EF77B0C12}" srcOrd="0" destOrd="0" presId="urn:microsoft.com/office/officeart/2005/8/layout/hierarchy4"/>
    <dgm:cxn modelId="{39E1D802-3762-41C6-8B8D-2938F53671B0}" type="presParOf" srcId="{E00D738D-5627-4A2B-8E92-76DAA5D96E8B}" destId="{D4F66B03-79FC-4E70-A415-4D397189CB63}" srcOrd="1" destOrd="0" presId="urn:microsoft.com/office/officeart/2005/8/layout/hierarchy4"/>
    <dgm:cxn modelId="{968CA77A-77EA-4D2D-BA08-34555A848A21}" type="presParOf" srcId="{E00D738D-5627-4A2B-8E92-76DAA5D96E8B}" destId="{9891C87E-2604-4799-BAAA-8A36C19632A3}" srcOrd="2" destOrd="0" presId="urn:microsoft.com/office/officeart/2005/8/layout/hierarchy4"/>
    <dgm:cxn modelId="{6C58D127-8317-4840-A97B-84FC2EA53C6E}" type="presParOf" srcId="{9891C87E-2604-4799-BAAA-8A36C19632A3}" destId="{69FB80F9-A5EB-4EE7-B44B-99EE379DC40D}" srcOrd="0" destOrd="0" presId="urn:microsoft.com/office/officeart/2005/8/layout/hierarchy4"/>
    <dgm:cxn modelId="{CDBD861A-F298-4AAD-9BD7-5CE3A1B2356F}" type="presParOf" srcId="{69FB80F9-A5EB-4EE7-B44B-99EE379DC40D}" destId="{FB3C0A1D-AF9A-4B06-AE4A-C3B37771AEFB}" srcOrd="0" destOrd="0" presId="urn:microsoft.com/office/officeart/2005/8/layout/hierarchy4"/>
    <dgm:cxn modelId="{C7DBB18C-63C1-4807-A307-3EB6BE12E61A}" type="presParOf" srcId="{69FB80F9-A5EB-4EE7-B44B-99EE379DC40D}" destId="{A086833A-DEC7-4848-B15A-8377F70DDBED}" srcOrd="1" destOrd="0" presId="urn:microsoft.com/office/officeart/2005/8/layout/hierarchy4"/>
    <dgm:cxn modelId="{66FD2459-3989-4A81-BFBE-DA9E22B8242C}" type="presParOf" srcId="{69FB80F9-A5EB-4EE7-B44B-99EE379DC40D}" destId="{C7CA52D0-58DA-415D-AEAD-73CD01A78F0C}" srcOrd="2" destOrd="0" presId="urn:microsoft.com/office/officeart/2005/8/layout/hierarchy4"/>
    <dgm:cxn modelId="{E576CCFE-0D06-4896-ACDA-8B832A0165A2}" type="presParOf" srcId="{C7CA52D0-58DA-415D-AEAD-73CD01A78F0C}" destId="{6FE8509D-C136-46E2-A20E-F026E95535C6}" srcOrd="0" destOrd="0" presId="urn:microsoft.com/office/officeart/2005/8/layout/hierarchy4"/>
    <dgm:cxn modelId="{067A0E7C-9D93-4E02-A02E-513D39BB6665}" type="presParOf" srcId="{6FE8509D-C136-46E2-A20E-F026E95535C6}" destId="{46059326-4E84-40C9-ACCE-F7372A8F37BA}" srcOrd="0" destOrd="0" presId="urn:microsoft.com/office/officeart/2005/8/layout/hierarchy4"/>
    <dgm:cxn modelId="{686332B8-49AF-427B-90A4-D451D030F0D9}" type="presParOf" srcId="{6FE8509D-C136-46E2-A20E-F026E95535C6}" destId="{209291CE-D0DA-4B8A-B735-72E2C233CF21}" srcOrd="1" destOrd="0" presId="urn:microsoft.com/office/officeart/2005/8/layout/hierarchy4"/>
    <dgm:cxn modelId="{A0EC9620-6B73-48DF-AE69-5226B684D6D7}" type="presParOf" srcId="{6FE8509D-C136-46E2-A20E-F026E95535C6}" destId="{DF9AA8F9-D8D4-429E-A400-7207B7F0D5B6}" srcOrd="2" destOrd="0" presId="urn:microsoft.com/office/officeart/2005/8/layout/hierarchy4"/>
    <dgm:cxn modelId="{BEAF8D80-2477-487D-B051-32FD131A2241}" type="presParOf" srcId="{DF9AA8F9-D8D4-429E-A400-7207B7F0D5B6}" destId="{9E6A1A5D-AFA8-4745-81F8-2B145035418E}" srcOrd="0" destOrd="0" presId="urn:microsoft.com/office/officeart/2005/8/layout/hierarchy4"/>
    <dgm:cxn modelId="{96FF989F-A008-4493-9282-51C250858AA0}" type="presParOf" srcId="{9E6A1A5D-AFA8-4745-81F8-2B145035418E}" destId="{474F4600-B6C4-4AF9-8B05-D7FB2C1CBF94}" srcOrd="0" destOrd="0" presId="urn:microsoft.com/office/officeart/2005/8/layout/hierarchy4"/>
    <dgm:cxn modelId="{E6DB8648-0A8B-4F13-9B95-9F5FD836E4E4}" type="presParOf" srcId="{9E6A1A5D-AFA8-4745-81F8-2B145035418E}" destId="{AD8A7A66-663A-4E06-A891-81BB1F24BA19}" srcOrd="1" destOrd="0" presId="urn:microsoft.com/office/officeart/2005/8/layout/hierarchy4"/>
    <dgm:cxn modelId="{6BCB5BD4-1413-46F9-A88C-70707BD5B022}" type="presParOf" srcId="{9891C87E-2604-4799-BAAA-8A36C19632A3}" destId="{6A9022C6-B94A-49DE-BD64-D5363E27B097}" srcOrd="1" destOrd="0" presId="urn:microsoft.com/office/officeart/2005/8/layout/hierarchy4"/>
    <dgm:cxn modelId="{693C5531-2F89-45D7-9408-7D2AF2E3A575}" type="presParOf" srcId="{9891C87E-2604-4799-BAAA-8A36C19632A3}" destId="{A2E9A929-F416-4749-AF0F-D8BBE4A36F48}" srcOrd="2" destOrd="0" presId="urn:microsoft.com/office/officeart/2005/8/layout/hierarchy4"/>
    <dgm:cxn modelId="{0A847D61-A478-4D34-8A63-211DD606C1CF}" type="presParOf" srcId="{A2E9A929-F416-4749-AF0F-D8BBE4A36F48}" destId="{800E0885-D1E0-48B7-8293-A93DDBEE55BB}" srcOrd="0" destOrd="0" presId="urn:microsoft.com/office/officeart/2005/8/layout/hierarchy4"/>
    <dgm:cxn modelId="{1C240B9D-99B4-4895-9EF3-F02ED8DD8C36}" type="presParOf" srcId="{A2E9A929-F416-4749-AF0F-D8BBE4A36F48}" destId="{41600E72-DA0E-435E-ABC3-F2A28C383F1F}" srcOrd="1" destOrd="0" presId="urn:microsoft.com/office/officeart/2005/8/layout/hierarchy4"/>
    <dgm:cxn modelId="{B29F68D9-4BDA-4FD5-8D5D-FB5E2E8CA801}" type="presParOf" srcId="{A2E9A929-F416-4749-AF0F-D8BBE4A36F48}" destId="{31764A16-B902-4917-932F-2218DAB49CAA}" srcOrd="2" destOrd="0" presId="urn:microsoft.com/office/officeart/2005/8/layout/hierarchy4"/>
    <dgm:cxn modelId="{D6015695-38B1-45A6-BE26-BCA2A0EBD8D2}" type="presParOf" srcId="{31764A16-B902-4917-932F-2218DAB49CAA}" destId="{BE6E0695-4AFB-4A9E-8B3E-24525701574B}" srcOrd="0" destOrd="0" presId="urn:microsoft.com/office/officeart/2005/8/layout/hierarchy4"/>
    <dgm:cxn modelId="{B09D4762-8981-4448-9E1E-4077A571A806}" type="presParOf" srcId="{BE6E0695-4AFB-4A9E-8B3E-24525701574B}" destId="{E8DD0D87-DBBC-4228-B047-5000FE21ECD1}" srcOrd="0" destOrd="0" presId="urn:microsoft.com/office/officeart/2005/8/layout/hierarchy4"/>
    <dgm:cxn modelId="{5D565BD1-977C-42F2-8EB2-C9C530C8DA20}" type="presParOf" srcId="{BE6E0695-4AFB-4A9E-8B3E-24525701574B}" destId="{63E59289-04DF-46AF-8FDB-26ED05148C42}" srcOrd="1" destOrd="0" presId="urn:microsoft.com/office/officeart/2005/8/layout/hierarchy4"/>
    <dgm:cxn modelId="{F58AB81F-3BCD-484F-9E28-9924E7F63DB4}" type="presParOf" srcId="{BE6E0695-4AFB-4A9E-8B3E-24525701574B}" destId="{E31EB877-C3B9-46CA-97FB-0A003BE548C0}" srcOrd="2" destOrd="0" presId="urn:microsoft.com/office/officeart/2005/8/layout/hierarchy4"/>
    <dgm:cxn modelId="{B05535D9-E5E0-4909-B6C7-320E250DD316}" type="presParOf" srcId="{E31EB877-C3B9-46CA-97FB-0A003BE548C0}" destId="{E40BA649-1EC0-4592-B3A1-D5572E2F3343}" srcOrd="0" destOrd="0" presId="urn:microsoft.com/office/officeart/2005/8/layout/hierarchy4"/>
    <dgm:cxn modelId="{3432C37D-7C30-42EC-9EE8-7A9468F6B8F2}" type="presParOf" srcId="{E40BA649-1EC0-4592-B3A1-D5572E2F3343}" destId="{3CA0313C-8279-4A1F-8F40-29DF4201B7F8}" srcOrd="0" destOrd="0" presId="urn:microsoft.com/office/officeart/2005/8/layout/hierarchy4"/>
    <dgm:cxn modelId="{D6163D87-6086-4B43-ABB9-BF874DE887BB}" type="presParOf" srcId="{E40BA649-1EC0-4592-B3A1-D5572E2F3343}" destId="{61AA7A43-3098-401E-88E8-C5AA7AB1CEAA}" srcOrd="1" destOrd="0" presId="urn:microsoft.com/office/officeart/2005/8/layout/hierarchy4"/>
    <dgm:cxn modelId="{AD5D7BA2-AF56-43D3-B114-C82B41532FB6}" type="presParOf" srcId="{9891C87E-2604-4799-BAAA-8A36C19632A3}" destId="{653674FA-A59E-4A94-9ED0-D5DC2E312CA9}" srcOrd="3" destOrd="0" presId="urn:microsoft.com/office/officeart/2005/8/layout/hierarchy4"/>
    <dgm:cxn modelId="{2DF95825-35D7-47A6-A802-CFF78FFA1FAF}" type="presParOf" srcId="{9891C87E-2604-4799-BAAA-8A36C19632A3}" destId="{10F955A5-24C1-4293-89EB-D981754C0971}" srcOrd="4" destOrd="0" presId="urn:microsoft.com/office/officeart/2005/8/layout/hierarchy4"/>
    <dgm:cxn modelId="{54D637D1-308A-4572-8AFA-961525E723E9}" type="presParOf" srcId="{10F955A5-24C1-4293-89EB-D981754C0971}" destId="{932182CC-AB92-4494-BEA8-03C84DBCF17A}" srcOrd="0" destOrd="0" presId="urn:microsoft.com/office/officeart/2005/8/layout/hierarchy4"/>
    <dgm:cxn modelId="{098E0962-C23F-466B-97E3-709126EBC9C2}" type="presParOf" srcId="{10F955A5-24C1-4293-89EB-D981754C0971}" destId="{A96F4414-B614-4662-9661-3858EA91ADE5}" srcOrd="1" destOrd="0" presId="urn:microsoft.com/office/officeart/2005/8/layout/hierarchy4"/>
    <dgm:cxn modelId="{A7576FB7-B484-49DE-90C1-C0C7C08642A9}" type="presParOf" srcId="{10F955A5-24C1-4293-89EB-D981754C0971}" destId="{7659943D-879F-4ABC-ACD6-009E62EA2062}" srcOrd="2" destOrd="0" presId="urn:microsoft.com/office/officeart/2005/8/layout/hierarchy4"/>
    <dgm:cxn modelId="{C193D2E5-1817-4BC9-89E3-9EBA894D8DA1}" type="presParOf" srcId="{7659943D-879F-4ABC-ACD6-009E62EA2062}" destId="{7A4620AD-F3EC-4614-B739-53FE75794528}" srcOrd="0" destOrd="0" presId="urn:microsoft.com/office/officeart/2005/8/layout/hierarchy4"/>
    <dgm:cxn modelId="{B8BE381C-20F8-4068-8DB1-5C661FEE0051}" type="presParOf" srcId="{7A4620AD-F3EC-4614-B739-53FE75794528}" destId="{FC9F6CF2-7AF4-42B9-A4EC-7A61D0551C55}" srcOrd="0" destOrd="0" presId="urn:microsoft.com/office/officeart/2005/8/layout/hierarchy4"/>
    <dgm:cxn modelId="{8BD03C37-682F-452A-8B9B-994DDD54DA89}" type="presParOf" srcId="{7A4620AD-F3EC-4614-B739-53FE75794528}" destId="{72217245-D0EE-42F2-9DD1-BD7DEA766310}" srcOrd="1" destOrd="0" presId="urn:microsoft.com/office/officeart/2005/8/layout/hierarchy4"/>
    <dgm:cxn modelId="{79CE916E-2DD6-45F9-9A9C-974348BD113F}" type="presParOf" srcId="{7A4620AD-F3EC-4614-B739-53FE75794528}" destId="{B54732DD-64F3-457F-93DF-7CC3493D7108}" srcOrd="2" destOrd="0" presId="urn:microsoft.com/office/officeart/2005/8/layout/hierarchy4"/>
    <dgm:cxn modelId="{61CB79CA-DF2D-46B8-87BD-5F586AE2BF55}" type="presParOf" srcId="{B54732DD-64F3-457F-93DF-7CC3493D7108}" destId="{687972BF-BD37-4A64-8633-10A7F2712355}" srcOrd="0" destOrd="0" presId="urn:microsoft.com/office/officeart/2005/8/layout/hierarchy4"/>
    <dgm:cxn modelId="{8CA18D80-38D3-4B11-A1C3-51B354C7DF69}" type="presParOf" srcId="{687972BF-BD37-4A64-8633-10A7F2712355}" destId="{7D1D94DD-7184-4A42-B78C-E7484B436964}" srcOrd="0" destOrd="0" presId="urn:microsoft.com/office/officeart/2005/8/layout/hierarchy4"/>
    <dgm:cxn modelId="{CAEDF3ED-8FBC-481D-AC87-3655A84E048E}" type="presParOf" srcId="{687972BF-BD37-4A64-8633-10A7F2712355}" destId="{8D91A2F5-90C7-4997-86F8-16432625C6C1}" srcOrd="1" destOrd="0" presId="urn:microsoft.com/office/officeart/2005/8/layout/hierarchy4"/>
    <dgm:cxn modelId="{EFC62C1D-00E7-44D6-8155-9D52CCFE74E2}" type="presParOf" srcId="{9891C87E-2604-4799-BAAA-8A36C19632A3}" destId="{F5F5888D-4F52-4A46-BC3A-BEC0A6AB0CBC}" srcOrd="5" destOrd="0" presId="urn:microsoft.com/office/officeart/2005/8/layout/hierarchy4"/>
    <dgm:cxn modelId="{0047C268-9D38-4655-A7E8-527A472D6093}" type="presParOf" srcId="{9891C87E-2604-4799-BAAA-8A36C19632A3}" destId="{A04C7F92-CBC9-41B0-B36F-9FF2D5DB50BA}" srcOrd="6" destOrd="0" presId="urn:microsoft.com/office/officeart/2005/8/layout/hierarchy4"/>
    <dgm:cxn modelId="{05E7FF6F-A7A4-4C71-BF56-05D900E6626B}" type="presParOf" srcId="{A04C7F92-CBC9-41B0-B36F-9FF2D5DB50BA}" destId="{4B2EE3D1-AD38-4761-B24E-2DF3A83407D0}" srcOrd="0" destOrd="0" presId="urn:microsoft.com/office/officeart/2005/8/layout/hierarchy4"/>
    <dgm:cxn modelId="{50DD23E3-5A49-4BAA-A9B0-A5D2B6EDA90E}" type="presParOf" srcId="{A04C7F92-CBC9-41B0-B36F-9FF2D5DB50BA}" destId="{99E9166C-54AD-452D-81AB-84A9DF3DB38A}" srcOrd="1" destOrd="0" presId="urn:microsoft.com/office/officeart/2005/8/layout/hierarchy4"/>
    <dgm:cxn modelId="{616CF003-FE70-42CD-B4EB-CF5EA14C317E}" type="presParOf" srcId="{A04C7F92-CBC9-41B0-B36F-9FF2D5DB50BA}" destId="{08574F03-A8F1-4C15-B100-BAE86C135EC1}" srcOrd="2" destOrd="0" presId="urn:microsoft.com/office/officeart/2005/8/layout/hierarchy4"/>
    <dgm:cxn modelId="{89D88F62-13D2-4030-BBB6-F0C28BF6C3AF}" type="presParOf" srcId="{08574F03-A8F1-4C15-B100-BAE86C135EC1}" destId="{608D9123-6544-42EB-8919-8965B4A087FE}" srcOrd="0" destOrd="0" presId="urn:microsoft.com/office/officeart/2005/8/layout/hierarchy4"/>
    <dgm:cxn modelId="{7C328975-4416-4F63-A9ED-FCC7C88C8A2D}" type="presParOf" srcId="{608D9123-6544-42EB-8919-8965B4A087FE}" destId="{66679A9F-E2DD-46E6-9CA0-7C321406C132}" srcOrd="0" destOrd="0" presId="urn:microsoft.com/office/officeart/2005/8/layout/hierarchy4"/>
    <dgm:cxn modelId="{3F1D8310-E4BC-4134-85C4-5E8EDDD229C4}" type="presParOf" srcId="{608D9123-6544-42EB-8919-8965B4A087FE}" destId="{5F413B28-C7C4-4C0C-A54E-9EBE81779D02}" srcOrd="1" destOrd="0" presId="urn:microsoft.com/office/officeart/2005/8/layout/hierarchy4"/>
    <dgm:cxn modelId="{528E454C-918C-4DEF-A88D-353E59E353B3}" type="presParOf" srcId="{608D9123-6544-42EB-8919-8965B4A087FE}" destId="{00242D05-6B52-406F-B3C3-DADFB2C611AB}" srcOrd="2" destOrd="0" presId="urn:microsoft.com/office/officeart/2005/8/layout/hierarchy4"/>
    <dgm:cxn modelId="{DE1E6BB7-0BAF-419A-8B46-B470B9090458}" type="presParOf" srcId="{00242D05-6B52-406F-B3C3-DADFB2C611AB}" destId="{74BBE74E-FE08-437F-A40C-5509836FE9E2}" srcOrd="0" destOrd="0" presId="urn:microsoft.com/office/officeart/2005/8/layout/hierarchy4"/>
    <dgm:cxn modelId="{BD57DA82-03E1-4D26-822F-47EA37C9489C}" type="presParOf" srcId="{74BBE74E-FE08-437F-A40C-5509836FE9E2}" destId="{CD8F3CD5-5A3B-407B-AD9B-B5E5FF8F9BC5}" srcOrd="0" destOrd="0" presId="urn:microsoft.com/office/officeart/2005/8/layout/hierarchy4"/>
    <dgm:cxn modelId="{2822CB46-EBDE-4647-828F-F4199DA55F41}" type="presParOf" srcId="{74BBE74E-FE08-437F-A40C-5509836FE9E2}" destId="{EBC5E96C-03BB-49BB-BFCF-CDDED29303C2}" srcOrd="1" destOrd="0" presId="urn:microsoft.com/office/officeart/2005/8/layout/hierarchy4"/>
  </dgm:cxnLst>
  <dgm:bg>
    <a:solidFill>
      <a:schemeClr val="bg1"/>
    </a:solidFill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F428BD0-8D22-4A9F-AD7E-323421F896E5}" type="doc">
      <dgm:prSet loTypeId="urn:microsoft.com/office/officeart/2005/8/layout/hierarchy4" loCatId="list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pt-BR"/>
        </a:p>
      </dgm:t>
    </dgm:pt>
    <dgm:pt modelId="{6BB98AD0-17CB-4F44-83B6-EC860924DC28}">
      <dgm:prSet phldrT="[Texto]" custT="1"/>
      <dgm:spPr>
        <a:solidFill>
          <a:schemeClr val="tx2">
            <a:lumMod val="50000"/>
          </a:schemeClr>
        </a:solidFill>
      </dgm:spPr>
      <dgm:t>
        <a:bodyPr/>
        <a:lstStyle/>
        <a:p>
          <a:r>
            <a:rPr lang="pt-B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rial" pitchFamily="34" charset="0"/>
            </a:rPr>
            <a:t> Arquitetura de referência de ITS</a:t>
          </a:r>
        </a:p>
      </dgm:t>
      <dgm:extLst/>
    </dgm:pt>
    <dgm:pt modelId="{BB587809-84A9-470D-88FB-23E1BC4D2560}" type="parTrans" cxnId="{ADE75F60-715A-4A07-A90D-1F4AC5BAEECD}">
      <dgm:prSet/>
      <dgm:spPr/>
      <dgm:t>
        <a:bodyPr/>
        <a:lstStyle/>
        <a:p>
          <a:endParaRPr lang="pt-BR" sz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  <a:cs typeface="Arial" pitchFamily="34" charset="0"/>
          </a:endParaRPr>
        </a:p>
      </dgm:t>
    </dgm:pt>
    <dgm:pt modelId="{135F59D4-8795-438D-BF93-F59B74DD3DF1}" type="sibTrans" cxnId="{ADE75F60-715A-4A07-A90D-1F4AC5BAEECD}">
      <dgm:prSet/>
      <dgm:spPr/>
      <dgm:t>
        <a:bodyPr/>
        <a:lstStyle/>
        <a:p>
          <a:endParaRPr lang="pt-BR" sz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  <a:cs typeface="Arial" pitchFamily="34" charset="0"/>
          </a:endParaRPr>
        </a:p>
      </dgm:t>
    </dgm:pt>
    <dgm:pt modelId="{BC1E8C24-BB00-454A-93A3-040CD8E7AED6}">
      <dgm:prSet phldrT="[Texto]" custT="1"/>
      <dgm:spPr/>
      <dgm:t>
        <a:bodyPr/>
        <a:lstStyle/>
        <a:p>
          <a:r>
            <a:rPr lang="pt-BR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rial" pitchFamily="34" charset="0"/>
            </a:rPr>
            <a:t>1. Informações ao viajante</a:t>
          </a:r>
        </a:p>
      </dgm:t>
    </dgm:pt>
    <dgm:pt modelId="{97DB89F6-5BF1-4EEF-BDE6-8D3F6ACA05DD}" type="parTrans" cxnId="{CFEEBA44-B91F-4A0B-A89C-BB39933AF1B9}">
      <dgm:prSet/>
      <dgm:spPr/>
      <dgm:t>
        <a:bodyPr/>
        <a:lstStyle/>
        <a:p>
          <a:endParaRPr lang="pt-BR" sz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  <a:cs typeface="Arial" pitchFamily="34" charset="0"/>
          </a:endParaRPr>
        </a:p>
      </dgm:t>
    </dgm:pt>
    <dgm:pt modelId="{D2FCD1FF-A210-425D-972A-341E7E907232}" type="sibTrans" cxnId="{CFEEBA44-B91F-4A0B-A89C-BB39933AF1B9}">
      <dgm:prSet/>
      <dgm:spPr/>
      <dgm:t>
        <a:bodyPr/>
        <a:lstStyle/>
        <a:p>
          <a:endParaRPr lang="pt-BR" sz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  <a:cs typeface="Arial" pitchFamily="34" charset="0"/>
          </a:endParaRPr>
        </a:p>
      </dgm:t>
    </dgm:pt>
    <dgm:pt modelId="{4FF04DA8-94D6-4892-8301-F31E68D5391D}">
      <dgm:prSet phldrT="[Texto]" custT="1"/>
      <dgm:spPr>
        <a:solidFill>
          <a:schemeClr val="bg2">
            <a:lumMod val="25000"/>
          </a:schemeClr>
        </a:solidFill>
      </dgm:spPr>
      <dgm:t>
        <a:bodyPr/>
        <a:lstStyle/>
        <a:p>
          <a:r>
            <a:rPr lang="pt-BR" sz="11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rial" pitchFamily="34" charset="0"/>
            </a:rPr>
            <a:t> 1.2 Informações durante o transcurso da viagem</a:t>
          </a:r>
          <a:endParaRPr lang="pt-BR" sz="11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  <a:cs typeface="Arial" pitchFamily="34" charset="0"/>
          </a:endParaRPr>
        </a:p>
      </dgm:t>
      <dgm:extLst/>
    </dgm:pt>
    <dgm:pt modelId="{AA1AB69E-EB94-48BC-BE4A-86CDEDD783D1}" type="parTrans" cxnId="{33E81D13-1866-42D2-A547-C68DCF4E82A4}">
      <dgm:prSet/>
      <dgm:spPr/>
      <dgm:t>
        <a:bodyPr/>
        <a:lstStyle/>
        <a:p>
          <a:endParaRPr lang="pt-BR" sz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  <a:cs typeface="Arial" pitchFamily="34" charset="0"/>
          </a:endParaRPr>
        </a:p>
      </dgm:t>
    </dgm:pt>
    <dgm:pt modelId="{270921F5-C7EC-4C28-937E-8DEF277CD96C}" type="sibTrans" cxnId="{33E81D13-1866-42D2-A547-C68DCF4E82A4}">
      <dgm:prSet/>
      <dgm:spPr/>
      <dgm:t>
        <a:bodyPr/>
        <a:lstStyle/>
        <a:p>
          <a:endParaRPr lang="pt-BR" sz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  <a:cs typeface="Arial" pitchFamily="34" charset="0"/>
          </a:endParaRPr>
        </a:p>
      </dgm:t>
    </dgm:pt>
    <dgm:pt modelId="{FD2FDD07-9394-4180-BCEC-BA66D98AAAD4}">
      <dgm:prSet phldrT="[Texto]" custT="1"/>
      <dgm:spPr>
        <a:solidFill>
          <a:schemeClr val="bg2">
            <a:lumMod val="25000"/>
          </a:schemeClr>
        </a:solidFill>
      </dgm:spPr>
      <dgm:t>
        <a:bodyPr/>
        <a:lstStyle/>
        <a:p>
          <a:r>
            <a:rPr lang="pt-BR" sz="11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rial" pitchFamily="34" charset="0"/>
            </a:rPr>
            <a:t> 1.3 Orientação de rota e navegação - Antes do início da viagem</a:t>
          </a:r>
          <a:endParaRPr lang="pt-BR" sz="11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  <a:cs typeface="Arial" pitchFamily="34" charset="0"/>
          </a:endParaRPr>
        </a:p>
      </dgm:t>
      <dgm:extLst/>
    </dgm:pt>
    <dgm:pt modelId="{B83C9111-229F-4EE5-A960-F0F42274C5A2}" type="parTrans" cxnId="{ABEA5628-6C68-4D44-8BF8-581B730B87F5}">
      <dgm:prSet/>
      <dgm:spPr/>
      <dgm:t>
        <a:bodyPr/>
        <a:lstStyle/>
        <a:p>
          <a:endParaRPr lang="pt-BR" sz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  <a:cs typeface="Arial" pitchFamily="34" charset="0"/>
          </a:endParaRPr>
        </a:p>
      </dgm:t>
    </dgm:pt>
    <dgm:pt modelId="{C19AC1C4-6FB7-4F44-BC77-0C9DDD9E9B9D}" type="sibTrans" cxnId="{ABEA5628-6C68-4D44-8BF8-581B730B87F5}">
      <dgm:prSet/>
      <dgm:spPr/>
      <dgm:t>
        <a:bodyPr/>
        <a:lstStyle/>
        <a:p>
          <a:endParaRPr lang="pt-BR" sz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  <a:cs typeface="Arial" pitchFamily="34" charset="0"/>
          </a:endParaRPr>
        </a:p>
      </dgm:t>
    </dgm:pt>
    <dgm:pt modelId="{BBF3DA71-4746-4008-BC7A-609578265D55}">
      <dgm:prSet phldrT="[Texto]" custT="1"/>
      <dgm:spPr>
        <a:solidFill>
          <a:schemeClr val="bg2">
            <a:lumMod val="25000"/>
          </a:schemeClr>
        </a:solidFill>
      </dgm:spPr>
      <dgm:t>
        <a:bodyPr/>
        <a:lstStyle/>
        <a:p>
          <a:r>
            <a:rPr lang="pt-BR" sz="11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rial" pitchFamily="34" charset="0"/>
            </a:rPr>
            <a:t>1.1 Informações antes do início da viagem </a:t>
          </a:r>
          <a:endParaRPr lang="pt-BR" sz="11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  <a:cs typeface="Arial" pitchFamily="34" charset="0"/>
          </a:endParaRPr>
        </a:p>
      </dgm:t>
      <dgm:extLst/>
    </dgm:pt>
    <dgm:pt modelId="{6F474204-C3EE-41A8-AA99-20F8F5B2C986}" type="parTrans" cxnId="{95834585-DEF7-49D2-9559-4DE9E023F862}">
      <dgm:prSet/>
      <dgm:spPr/>
      <dgm:t>
        <a:bodyPr/>
        <a:lstStyle/>
        <a:p>
          <a:endParaRPr lang="pt-BR" sz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  <a:cs typeface="Arial" pitchFamily="34" charset="0"/>
          </a:endParaRPr>
        </a:p>
      </dgm:t>
    </dgm:pt>
    <dgm:pt modelId="{E288E097-5705-4681-B39C-C5318E524560}" type="sibTrans" cxnId="{95834585-DEF7-49D2-9559-4DE9E023F862}">
      <dgm:prSet/>
      <dgm:spPr/>
      <dgm:t>
        <a:bodyPr/>
        <a:lstStyle/>
        <a:p>
          <a:endParaRPr lang="pt-BR" sz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  <a:cs typeface="Arial" pitchFamily="34" charset="0"/>
          </a:endParaRPr>
        </a:p>
      </dgm:t>
    </dgm:pt>
    <dgm:pt modelId="{DF361473-B79A-447E-B3AF-9D74DAD260D3}">
      <dgm:prSet phldrT="[Texto]" custT="1"/>
      <dgm:spPr>
        <a:solidFill>
          <a:schemeClr val="bg2">
            <a:lumMod val="25000"/>
          </a:schemeClr>
        </a:solidFill>
      </dgm:spPr>
      <dgm:t>
        <a:bodyPr/>
        <a:lstStyle/>
        <a:p>
          <a:r>
            <a:rPr lang="pt-BR" sz="11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rial" pitchFamily="34" charset="0"/>
            </a:rPr>
            <a:t>1.5. Apoio ao planejamento da viagem</a:t>
          </a:r>
          <a:endParaRPr lang="pt-BR" sz="11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  <a:cs typeface="Arial" pitchFamily="34" charset="0"/>
          </a:endParaRPr>
        </a:p>
      </dgm:t>
    </dgm:pt>
    <dgm:pt modelId="{CEAC8258-D71B-45AE-858C-634233B006D5}" type="parTrans" cxnId="{FEE2D3BB-7821-4143-A681-9C1071A0552D}">
      <dgm:prSet/>
      <dgm:spPr/>
      <dgm:t>
        <a:bodyPr/>
        <a:lstStyle/>
        <a:p>
          <a:endParaRPr lang="pt-BR"/>
        </a:p>
      </dgm:t>
    </dgm:pt>
    <dgm:pt modelId="{A71D2968-107D-4429-AEF5-325B9993ECD7}" type="sibTrans" cxnId="{FEE2D3BB-7821-4143-A681-9C1071A0552D}">
      <dgm:prSet/>
      <dgm:spPr/>
      <dgm:t>
        <a:bodyPr/>
        <a:lstStyle/>
        <a:p>
          <a:endParaRPr lang="pt-BR"/>
        </a:p>
      </dgm:t>
    </dgm:pt>
    <dgm:pt modelId="{49AC8507-29DE-471A-8919-F143A6E544FC}">
      <dgm:prSet phldrT="[Texto]" custT="1"/>
      <dgm:spPr>
        <a:solidFill>
          <a:schemeClr val="bg2">
            <a:lumMod val="25000"/>
          </a:schemeClr>
        </a:solidFill>
      </dgm:spPr>
      <dgm:t>
        <a:bodyPr/>
        <a:lstStyle/>
        <a:p>
          <a:r>
            <a:rPr lang="pt-BR" sz="11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rial" pitchFamily="34" charset="0"/>
            </a:rPr>
            <a:t> 1.4. Orientação de rota e navegação - Durante o transcurso da viagem</a:t>
          </a:r>
          <a:endParaRPr lang="pt-BR" sz="11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  <a:cs typeface="Arial" pitchFamily="34" charset="0"/>
          </a:endParaRPr>
        </a:p>
      </dgm:t>
    </dgm:pt>
    <dgm:pt modelId="{96AE29BB-0169-4344-9D25-126D7791B2BD}" type="sibTrans" cxnId="{0C4A5C5E-3528-4286-B62C-8F9B8805E098}">
      <dgm:prSet/>
      <dgm:spPr/>
      <dgm:t>
        <a:bodyPr/>
        <a:lstStyle/>
        <a:p>
          <a:endParaRPr lang="pt-BR" sz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  <a:cs typeface="Arial" pitchFamily="34" charset="0"/>
          </a:endParaRPr>
        </a:p>
      </dgm:t>
    </dgm:pt>
    <dgm:pt modelId="{30FC4A56-8B20-4564-AC53-A333D1BB42A9}" type="parTrans" cxnId="{0C4A5C5E-3528-4286-B62C-8F9B8805E098}">
      <dgm:prSet/>
      <dgm:spPr/>
      <dgm:t>
        <a:bodyPr/>
        <a:lstStyle/>
        <a:p>
          <a:endParaRPr lang="pt-BR" sz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  <a:cs typeface="Arial" pitchFamily="34" charset="0"/>
          </a:endParaRPr>
        </a:p>
      </dgm:t>
    </dgm:pt>
    <dgm:pt modelId="{7E7F5B4D-8CC7-46EB-94EB-3A16DA0079A4}">
      <dgm:prSet phldrT="[Texto]" custT="1"/>
      <dgm:spPr>
        <a:solidFill>
          <a:schemeClr val="bg2">
            <a:lumMod val="25000"/>
          </a:schemeClr>
        </a:solidFill>
      </dgm:spPr>
      <dgm:t>
        <a:bodyPr/>
        <a:lstStyle/>
        <a:p>
          <a:r>
            <a:rPr lang="pt-BR" sz="11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rial" pitchFamily="34" charset="0"/>
            </a:rPr>
            <a:t> 1.6. Informações sobre serviços de viagem</a:t>
          </a:r>
          <a:endParaRPr lang="pt-BR" sz="11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  <a:cs typeface="Arial" pitchFamily="34" charset="0"/>
          </a:endParaRPr>
        </a:p>
      </dgm:t>
    </dgm:pt>
    <dgm:pt modelId="{9BD16DD3-C37A-48F3-9CC4-FE263FACCAA1}" type="parTrans" cxnId="{505B4D7A-2175-4323-95B7-DC346F2BDD22}">
      <dgm:prSet/>
      <dgm:spPr/>
      <dgm:t>
        <a:bodyPr/>
        <a:lstStyle/>
        <a:p>
          <a:endParaRPr lang="pt-BR"/>
        </a:p>
      </dgm:t>
    </dgm:pt>
    <dgm:pt modelId="{883656D9-6F8F-48FC-9A53-7784304A49E1}" type="sibTrans" cxnId="{505B4D7A-2175-4323-95B7-DC346F2BDD22}">
      <dgm:prSet/>
      <dgm:spPr/>
      <dgm:t>
        <a:bodyPr/>
        <a:lstStyle/>
        <a:p>
          <a:endParaRPr lang="pt-BR"/>
        </a:p>
      </dgm:t>
    </dgm:pt>
    <dgm:pt modelId="{277B7829-44C8-45ED-9E58-42608EF1F5B3}">
      <dgm:prSet phldrT="[Texto]" custT="1"/>
      <dgm:spPr>
        <a:noFill/>
        <a:ln>
          <a:noFill/>
        </a:ln>
        <a:effectLst/>
      </dgm:spPr>
      <dgm:t>
        <a:bodyPr/>
        <a:lstStyle/>
        <a:p>
          <a:endParaRPr lang="pt-BR" sz="11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itchFamily="34" charset="0"/>
            <a:cs typeface="Arial" pitchFamily="34" charset="0"/>
          </a:endParaRPr>
        </a:p>
      </dgm:t>
    </dgm:pt>
    <dgm:pt modelId="{E86344D5-63E5-4761-866A-F201CA925499}" type="sibTrans" cxnId="{5816BCB3-F7AF-496A-B79A-79B43ED17503}">
      <dgm:prSet/>
      <dgm:spPr/>
      <dgm:t>
        <a:bodyPr/>
        <a:lstStyle/>
        <a:p>
          <a:endParaRPr lang="pt-BR"/>
        </a:p>
      </dgm:t>
    </dgm:pt>
    <dgm:pt modelId="{B95F9E68-512F-416F-83AA-A1FDCB2F61FE}" type="parTrans" cxnId="{5816BCB3-F7AF-496A-B79A-79B43ED17503}">
      <dgm:prSet/>
      <dgm:spPr/>
      <dgm:t>
        <a:bodyPr/>
        <a:lstStyle/>
        <a:p>
          <a:endParaRPr lang="pt-BR"/>
        </a:p>
      </dgm:t>
    </dgm:pt>
    <dgm:pt modelId="{264F666A-735E-4771-AE7F-A85EB98F275E}" type="pres">
      <dgm:prSet presAssocID="{2F428BD0-8D22-4A9F-AD7E-323421F896E5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pt-BR"/>
        </a:p>
      </dgm:t>
    </dgm:pt>
    <dgm:pt modelId="{E00D738D-5627-4A2B-8E92-76DAA5D96E8B}" type="pres">
      <dgm:prSet presAssocID="{6BB98AD0-17CB-4F44-83B6-EC860924DC28}" presName="vertOne" presStyleCnt="0"/>
      <dgm:spPr/>
      <dgm:t>
        <a:bodyPr/>
        <a:lstStyle/>
        <a:p>
          <a:endParaRPr lang="pt-BR"/>
        </a:p>
      </dgm:t>
    </dgm:pt>
    <dgm:pt modelId="{9BB353A9-5361-4F84-B867-3E3EF77B0C12}" type="pres">
      <dgm:prSet presAssocID="{6BB98AD0-17CB-4F44-83B6-EC860924DC28}" presName="txOne" presStyleLbl="node0" presStyleIdx="0" presStyleCnt="1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pt-BR"/>
        </a:p>
      </dgm:t>
    </dgm:pt>
    <dgm:pt modelId="{D4F66B03-79FC-4E70-A415-4D397189CB63}" type="pres">
      <dgm:prSet presAssocID="{6BB98AD0-17CB-4F44-83B6-EC860924DC28}" presName="parTransOne" presStyleCnt="0"/>
      <dgm:spPr/>
      <dgm:t>
        <a:bodyPr/>
        <a:lstStyle/>
        <a:p>
          <a:endParaRPr lang="pt-BR"/>
        </a:p>
      </dgm:t>
    </dgm:pt>
    <dgm:pt modelId="{9891C87E-2604-4799-BAAA-8A36C19632A3}" type="pres">
      <dgm:prSet presAssocID="{6BB98AD0-17CB-4F44-83B6-EC860924DC28}" presName="horzOne" presStyleCnt="0"/>
      <dgm:spPr/>
      <dgm:t>
        <a:bodyPr/>
        <a:lstStyle/>
        <a:p>
          <a:endParaRPr lang="pt-BR"/>
        </a:p>
      </dgm:t>
    </dgm:pt>
    <dgm:pt modelId="{69FB80F9-A5EB-4EE7-B44B-99EE379DC40D}" type="pres">
      <dgm:prSet presAssocID="{BC1E8C24-BB00-454A-93A3-040CD8E7AED6}" presName="vertTwo" presStyleCnt="0"/>
      <dgm:spPr/>
      <dgm:t>
        <a:bodyPr/>
        <a:lstStyle/>
        <a:p>
          <a:endParaRPr lang="pt-BR"/>
        </a:p>
      </dgm:t>
    </dgm:pt>
    <dgm:pt modelId="{FB3C0A1D-AF9A-4B06-AE4A-C3B37771AEFB}" type="pres">
      <dgm:prSet presAssocID="{BC1E8C24-BB00-454A-93A3-040CD8E7AED6}" presName="txTwo" presStyleLbl="node2" presStyleIdx="0" presStyleCnt="1" custLinFactNeighborX="1117" custLinFactNeighborY="77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pt-BR"/>
        </a:p>
      </dgm:t>
    </dgm:pt>
    <dgm:pt modelId="{A086833A-DEC7-4848-B15A-8377F70DDBED}" type="pres">
      <dgm:prSet presAssocID="{BC1E8C24-BB00-454A-93A3-040CD8E7AED6}" presName="parTransTwo" presStyleCnt="0"/>
      <dgm:spPr/>
      <dgm:t>
        <a:bodyPr/>
        <a:lstStyle/>
        <a:p>
          <a:endParaRPr lang="pt-BR"/>
        </a:p>
      </dgm:t>
    </dgm:pt>
    <dgm:pt modelId="{C7CA52D0-58DA-415D-AEAD-73CD01A78F0C}" type="pres">
      <dgm:prSet presAssocID="{BC1E8C24-BB00-454A-93A3-040CD8E7AED6}" presName="horzTwo" presStyleCnt="0"/>
      <dgm:spPr/>
      <dgm:t>
        <a:bodyPr/>
        <a:lstStyle/>
        <a:p>
          <a:endParaRPr lang="pt-BR"/>
        </a:p>
      </dgm:t>
    </dgm:pt>
    <dgm:pt modelId="{6FE8509D-C136-46E2-A20E-F026E95535C6}" type="pres">
      <dgm:prSet presAssocID="{BBF3DA71-4746-4008-BC7A-609578265D55}" presName="vertThree" presStyleCnt="0"/>
      <dgm:spPr/>
      <dgm:t>
        <a:bodyPr/>
        <a:lstStyle/>
        <a:p>
          <a:endParaRPr lang="pt-BR"/>
        </a:p>
      </dgm:t>
    </dgm:pt>
    <dgm:pt modelId="{46059326-4E84-40C9-ACCE-F7372A8F37BA}" type="pres">
      <dgm:prSet presAssocID="{BBF3DA71-4746-4008-BC7A-609578265D55}" presName="txThree" presStyleLbl="node3" presStyleIdx="0" presStyleCnt="6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pt-BR"/>
        </a:p>
      </dgm:t>
    </dgm:pt>
    <dgm:pt modelId="{DF9AA8F9-D8D4-429E-A400-7207B7F0D5B6}" type="pres">
      <dgm:prSet presAssocID="{BBF3DA71-4746-4008-BC7A-609578265D55}" presName="horzThree" presStyleCnt="0"/>
      <dgm:spPr/>
      <dgm:t>
        <a:bodyPr/>
        <a:lstStyle/>
        <a:p>
          <a:endParaRPr lang="pt-BR"/>
        </a:p>
      </dgm:t>
    </dgm:pt>
    <dgm:pt modelId="{BB44AB9F-59A3-4D61-9941-109A3A2CCB26}" type="pres">
      <dgm:prSet presAssocID="{E288E097-5705-4681-B39C-C5318E524560}" presName="sibSpaceThree" presStyleCnt="0"/>
      <dgm:spPr/>
    </dgm:pt>
    <dgm:pt modelId="{9E1AAEBA-424F-4F7D-8F48-C6CBF0CE0497}" type="pres">
      <dgm:prSet presAssocID="{4FF04DA8-94D6-4892-8301-F31E68D5391D}" presName="vertThree" presStyleCnt="0"/>
      <dgm:spPr/>
    </dgm:pt>
    <dgm:pt modelId="{628491EE-24F1-4E69-A376-21DA9A733B02}" type="pres">
      <dgm:prSet presAssocID="{4FF04DA8-94D6-4892-8301-F31E68D5391D}" presName="txThree" presStyleLbl="node3" presStyleIdx="1" presStyleCnt="6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pt-BR"/>
        </a:p>
      </dgm:t>
    </dgm:pt>
    <dgm:pt modelId="{BB257590-101A-4E88-B180-A963E5067A01}" type="pres">
      <dgm:prSet presAssocID="{4FF04DA8-94D6-4892-8301-F31E68D5391D}" presName="horzThree" presStyleCnt="0"/>
      <dgm:spPr/>
    </dgm:pt>
    <dgm:pt modelId="{CA249F88-FF9B-4F3E-A06C-6F6A6023FAFF}" type="pres">
      <dgm:prSet presAssocID="{270921F5-C7EC-4C28-937E-8DEF277CD96C}" presName="sibSpaceThree" presStyleCnt="0"/>
      <dgm:spPr/>
    </dgm:pt>
    <dgm:pt modelId="{3750CEBD-E7EC-4C80-A2CF-9F09EEA414C9}" type="pres">
      <dgm:prSet presAssocID="{FD2FDD07-9394-4180-BCEC-BA66D98AAAD4}" presName="vertThree" presStyleCnt="0"/>
      <dgm:spPr/>
    </dgm:pt>
    <dgm:pt modelId="{84601956-4ABE-4AE8-83C1-D858F89CA304}" type="pres">
      <dgm:prSet presAssocID="{FD2FDD07-9394-4180-BCEC-BA66D98AAAD4}" presName="txThree" presStyleLbl="node3" presStyleIdx="2" presStyleCnt="6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pt-BR"/>
        </a:p>
      </dgm:t>
    </dgm:pt>
    <dgm:pt modelId="{019FA97B-38B7-47D1-A692-5FAC824E1132}" type="pres">
      <dgm:prSet presAssocID="{FD2FDD07-9394-4180-BCEC-BA66D98AAAD4}" presName="horzThree" presStyleCnt="0"/>
      <dgm:spPr/>
    </dgm:pt>
    <dgm:pt modelId="{DCC23824-B056-4E92-A587-A5C3B3C96A79}" type="pres">
      <dgm:prSet presAssocID="{C19AC1C4-6FB7-4F44-BC77-0C9DDD9E9B9D}" presName="sibSpaceThree" presStyleCnt="0"/>
      <dgm:spPr/>
    </dgm:pt>
    <dgm:pt modelId="{7A4620AD-F3EC-4614-B739-53FE75794528}" type="pres">
      <dgm:prSet presAssocID="{49AC8507-29DE-471A-8919-F143A6E544FC}" presName="vertThree" presStyleCnt="0"/>
      <dgm:spPr/>
      <dgm:t>
        <a:bodyPr/>
        <a:lstStyle/>
        <a:p>
          <a:endParaRPr lang="pt-BR"/>
        </a:p>
      </dgm:t>
    </dgm:pt>
    <dgm:pt modelId="{FC9F6CF2-7AF4-42B9-A4EC-7A61D0551C55}" type="pres">
      <dgm:prSet presAssocID="{49AC8507-29DE-471A-8919-F143A6E544FC}" presName="txThree" presStyleLbl="node3" presStyleIdx="3" presStyleCnt="6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pt-BR"/>
        </a:p>
      </dgm:t>
    </dgm:pt>
    <dgm:pt modelId="{B54732DD-64F3-457F-93DF-7CC3493D7108}" type="pres">
      <dgm:prSet presAssocID="{49AC8507-29DE-471A-8919-F143A6E544FC}" presName="horzThree" presStyleCnt="0"/>
      <dgm:spPr/>
      <dgm:t>
        <a:bodyPr/>
        <a:lstStyle/>
        <a:p>
          <a:endParaRPr lang="pt-BR"/>
        </a:p>
      </dgm:t>
    </dgm:pt>
    <dgm:pt modelId="{B45799A7-B385-460C-95E6-E728663CA7E1}" type="pres">
      <dgm:prSet presAssocID="{96AE29BB-0169-4344-9D25-126D7791B2BD}" presName="sibSpaceThree" presStyleCnt="0"/>
      <dgm:spPr/>
    </dgm:pt>
    <dgm:pt modelId="{CC012A35-A46D-4571-BFB5-91FF52028F1D}" type="pres">
      <dgm:prSet presAssocID="{DF361473-B79A-447E-B3AF-9D74DAD260D3}" presName="vertThree" presStyleCnt="0"/>
      <dgm:spPr/>
    </dgm:pt>
    <dgm:pt modelId="{1FD0E932-29F4-4903-91F4-94066B87EFBF}" type="pres">
      <dgm:prSet presAssocID="{DF361473-B79A-447E-B3AF-9D74DAD260D3}" presName="txThree" presStyleLbl="node3" presStyleIdx="4" presStyleCnt="6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pt-BR"/>
        </a:p>
      </dgm:t>
    </dgm:pt>
    <dgm:pt modelId="{56C52800-815B-425B-8F1C-A116CEB30213}" type="pres">
      <dgm:prSet presAssocID="{DF361473-B79A-447E-B3AF-9D74DAD260D3}" presName="horzThree" presStyleCnt="0"/>
      <dgm:spPr/>
    </dgm:pt>
    <dgm:pt modelId="{EF105B06-2A73-4C70-AF4D-5779B535618D}" type="pres">
      <dgm:prSet presAssocID="{A71D2968-107D-4429-AEF5-325B9993ECD7}" presName="sibSpaceThree" presStyleCnt="0"/>
      <dgm:spPr/>
    </dgm:pt>
    <dgm:pt modelId="{F1DA01BC-3C2B-4088-B22A-D7AB61AAC680}" type="pres">
      <dgm:prSet presAssocID="{7E7F5B4D-8CC7-46EB-94EB-3A16DA0079A4}" presName="vertThree" presStyleCnt="0"/>
      <dgm:spPr/>
    </dgm:pt>
    <dgm:pt modelId="{6D052001-91D0-41AA-9573-AA2BA3B9F135}" type="pres">
      <dgm:prSet presAssocID="{7E7F5B4D-8CC7-46EB-94EB-3A16DA0079A4}" presName="txThree" presStyleLbl="node3" presStyleIdx="5" presStyleCnt="6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pt-BR"/>
        </a:p>
      </dgm:t>
    </dgm:pt>
    <dgm:pt modelId="{0B3B4CB4-BC00-41D2-8F56-54398805F8DA}" type="pres">
      <dgm:prSet presAssocID="{7E7F5B4D-8CC7-46EB-94EB-3A16DA0079A4}" presName="parTransThree" presStyleCnt="0"/>
      <dgm:spPr/>
    </dgm:pt>
    <dgm:pt modelId="{E51A748A-EA7A-4E63-8E96-7584B88784D9}" type="pres">
      <dgm:prSet presAssocID="{7E7F5B4D-8CC7-46EB-94EB-3A16DA0079A4}" presName="horzThree" presStyleCnt="0"/>
      <dgm:spPr/>
    </dgm:pt>
    <dgm:pt modelId="{E0BA7CBA-6DE3-47EE-B02C-D1E9A1ACA012}" type="pres">
      <dgm:prSet presAssocID="{277B7829-44C8-45ED-9E58-42608EF1F5B3}" presName="vertFour" presStyleCnt="0">
        <dgm:presLayoutVars>
          <dgm:chPref val="3"/>
        </dgm:presLayoutVars>
      </dgm:prSet>
      <dgm:spPr/>
    </dgm:pt>
    <dgm:pt modelId="{3193B9B8-10CE-44D4-830C-5D75E4CF4D92}" type="pres">
      <dgm:prSet presAssocID="{277B7829-44C8-45ED-9E58-42608EF1F5B3}" presName="txFour" presStyleLbl="node4" presStyleIdx="0" presStyleCnt="1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13122458-6FE1-40B9-9A70-EAFCBA96CAFD}" type="pres">
      <dgm:prSet presAssocID="{277B7829-44C8-45ED-9E58-42608EF1F5B3}" presName="horzFour" presStyleCnt="0"/>
      <dgm:spPr/>
    </dgm:pt>
  </dgm:ptLst>
  <dgm:cxnLst>
    <dgm:cxn modelId="{45EE2A12-0195-444E-9B8C-68691D60D13E}" type="presOf" srcId="{BBF3DA71-4746-4008-BC7A-609578265D55}" destId="{46059326-4E84-40C9-ACCE-F7372A8F37BA}" srcOrd="0" destOrd="0" presId="urn:microsoft.com/office/officeart/2005/8/layout/hierarchy4"/>
    <dgm:cxn modelId="{13593917-3B88-4199-AE7E-AEE8EFA27193}" type="presOf" srcId="{BC1E8C24-BB00-454A-93A3-040CD8E7AED6}" destId="{FB3C0A1D-AF9A-4B06-AE4A-C3B37771AEFB}" srcOrd="0" destOrd="0" presId="urn:microsoft.com/office/officeart/2005/8/layout/hierarchy4"/>
    <dgm:cxn modelId="{84134B4F-9410-4D0D-AB43-1CC1B11E5EB7}" type="presOf" srcId="{4FF04DA8-94D6-4892-8301-F31E68D5391D}" destId="{628491EE-24F1-4E69-A376-21DA9A733B02}" srcOrd="0" destOrd="0" presId="urn:microsoft.com/office/officeart/2005/8/layout/hierarchy4"/>
    <dgm:cxn modelId="{5816BCB3-F7AF-496A-B79A-79B43ED17503}" srcId="{7E7F5B4D-8CC7-46EB-94EB-3A16DA0079A4}" destId="{277B7829-44C8-45ED-9E58-42608EF1F5B3}" srcOrd="0" destOrd="0" parTransId="{B95F9E68-512F-416F-83AA-A1FDCB2F61FE}" sibTransId="{E86344D5-63E5-4761-866A-F201CA925499}"/>
    <dgm:cxn modelId="{ABEA5628-6C68-4D44-8BF8-581B730B87F5}" srcId="{BC1E8C24-BB00-454A-93A3-040CD8E7AED6}" destId="{FD2FDD07-9394-4180-BCEC-BA66D98AAAD4}" srcOrd="2" destOrd="0" parTransId="{B83C9111-229F-4EE5-A960-F0F42274C5A2}" sibTransId="{C19AC1C4-6FB7-4F44-BC77-0C9DDD9E9B9D}"/>
    <dgm:cxn modelId="{19BD6F74-B529-445D-9BD6-D3B781220EE1}" type="presOf" srcId="{277B7829-44C8-45ED-9E58-42608EF1F5B3}" destId="{3193B9B8-10CE-44D4-830C-5D75E4CF4D92}" srcOrd="0" destOrd="0" presId="urn:microsoft.com/office/officeart/2005/8/layout/hierarchy4"/>
    <dgm:cxn modelId="{33E81D13-1866-42D2-A547-C68DCF4E82A4}" srcId="{BC1E8C24-BB00-454A-93A3-040CD8E7AED6}" destId="{4FF04DA8-94D6-4892-8301-F31E68D5391D}" srcOrd="1" destOrd="0" parTransId="{AA1AB69E-EB94-48BC-BE4A-86CDEDD783D1}" sibTransId="{270921F5-C7EC-4C28-937E-8DEF277CD96C}"/>
    <dgm:cxn modelId="{400E89B6-2260-4E1D-BF39-9CC292EA38EF}" type="presOf" srcId="{FD2FDD07-9394-4180-BCEC-BA66D98AAAD4}" destId="{84601956-4ABE-4AE8-83C1-D858F89CA304}" srcOrd="0" destOrd="0" presId="urn:microsoft.com/office/officeart/2005/8/layout/hierarchy4"/>
    <dgm:cxn modelId="{FEE2D3BB-7821-4143-A681-9C1071A0552D}" srcId="{BC1E8C24-BB00-454A-93A3-040CD8E7AED6}" destId="{DF361473-B79A-447E-B3AF-9D74DAD260D3}" srcOrd="4" destOrd="0" parTransId="{CEAC8258-D71B-45AE-858C-634233B006D5}" sibTransId="{A71D2968-107D-4429-AEF5-325B9993ECD7}"/>
    <dgm:cxn modelId="{B5C29B6D-3ABB-4BDF-913F-7137D4827E54}" type="presOf" srcId="{2F428BD0-8D22-4A9F-AD7E-323421F896E5}" destId="{264F666A-735E-4771-AE7F-A85EB98F275E}" srcOrd="0" destOrd="0" presId="urn:microsoft.com/office/officeart/2005/8/layout/hierarchy4"/>
    <dgm:cxn modelId="{505B4D7A-2175-4323-95B7-DC346F2BDD22}" srcId="{BC1E8C24-BB00-454A-93A3-040CD8E7AED6}" destId="{7E7F5B4D-8CC7-46EB-94EB-3A16DA0079A4}" srcOrd="5" destOrd="0" parTransId="{9BD16DD3-C37A-48F3-9CC4-FE263FACCAA1}" sibTransId="{883656D9-6F8F-48FC-9A53-7784304A49E1}"/>
    <dgm:cxn modelId="{0196BF37-A30D-4FE5-A88F-24E72E03E038}" type="presOf" srcId="{49AC8507-29DE-471A-8919-F143A6E544FC}" destId="{FC9F6CF2-7AF4-42B9-A4EC-7A61D0551C55}" srcOrd="0" destOrd="0" presId="urn:microsoft.com/office/officeart/2005/8/layout/hierarchy4"/>
    <dgm:cxn modelId="{6FC9F8EA-C701-41D6-8496-16C5A8DFA1B7}" type="presOf" srcId="{DF361473-B79A-447E-B3AF-9D74DAD260D3}" destId="{1FD0E932-29F4-4903-91F4-94066B87EFBF}" srcOrd="0" destOrd="0" presId="urn:microsoft.com/office/officeart/2005/8/layout/hierarchy4"/>
    <dgm:cxn modelId="{CFEEBA44-B91F-4A0B-A89C-BB39933AF1B9}" srcId="{6BB98AD0-17CB-4F44-83B6-EC860924DC28}" destId="{BC1E8C24-BB00-454A-93A3-040CD8E7AED6}" srcOrd="0" destOrd="0" parTransId="{97DB89F6-5BF1-4EEF-BDE6-8D3F6ACA05DD}" sibTransId="{D2FCD1FF-A210-425D-972A-341E7E907232}"/>
    <dgm:cxn modelId="{8AE8F232-A5EC-430C-94CF-A53E9B00B486}" type="presOf" srcId="{6BB98AD0-17CB-4F44-83B6-EC860924DC28}" destId="{9BB353A9-5361-4F84-B867-3E3EF77B0C12}" srcOrd="0" destOrd="0" presId="urn:microsoft.com/office/officeart/2005/8/layout/hierarchy4"/>
    <dgm:cxn modelId="{95834585-DEF7-49D2-9559-4DE9E023F862}" srcId="{BC1E8C24-BB00-454A-93A3-040CD8E7AED6}" destId="{BBF3DA71-4746-4008-BC7A-609578265D55}" srcOrd="0" destOrd="0" parTransId="{6F474204-C3EE-41A8-AA99-20F8F5B2C986}" sibTransId="{E288E097-5705-4681-B39C-C5318E524560}"/>
    <dgm:cxn modelId="{16A62997-C603-4E5E-9CC4-DE68886D8322}" type="presOf" srcId="{7E7F5B4D-8CC7-46EB-94EB-3A16DA0079A4}" destId="{6D052001-91D0-41AA-9573-AA2BA3B9F135}" srcOrd="0" destOrd="0" presId="urn:microsoft.com/office/officeart/2005/8/layout/hierarchy4"/>
    <dgm:cxn modelId="{ADE75F60-715A-4A07-A90D-1F4AC5BAEECD}" srcId="{2F428BD0-8D22-4A9F-AD7E-323421F896E5}" destId="{6BB98AD0-17CB-4F44-83B6-EC860924DC28}" srcOrd="0" destOrd="0" parTransId="{BB587809-84A9-470D-88FB-23E1BC4D2560}" sibTransId="{135F59D4-8795-438D-BF93-F59B74DD3DF1}"/>
    <dgm:cxn modelId="{0C4A5C5E-3528-4286-B62C-8F9B8805E098}" srcId="{BC1E8C24-BB00-454A-93A3-040CD8E7AED6}" destId="{49AC8507-29DE-471A-8919-F143A6E544FC}" srcOrd="3" destOrd="0" parTransId="{30FC4A56-8B20-4564-AC53-A333D1BB42A9}" sibTransId="{96AE29BB-0169-4344-9D25-126D7791B2BD}"/>
    <dgm:cxn modelId="{ABACFDB7-8B9C-4ECB-8A6B-986442B17D95}" type="presParOf" srcId="{264F666A-735E-4771-AE7F-A85EB98F275E}" destId="{E00D738D-5627-4A2B-8E92-76DAA5D96E8B}" srcOrd="0" destOrd="0" presId="urn:microsoft.com/office/officeart/2005/8/layout/hierarchy4"/>
    <dgm:cxn modelId="{95307090-0322-4EB4-B54B-DB1D8B08A5E3}" type="presParOf" srcId="{E00D738D-5627-4A2B-8E92-76DAA5D96E8B}" destId="{9BB353A9-5361-4F84-B867-3E3EF77B0C12}" srcOrd="0" destOrd="0" presId="urn:microsoft.com/office/officeart/2005/8/layout/hierarchy4"/>
    <dgm:cxn modelId="{48867324-B32B-4244-BA84-98AEB932B6DD}" type="presParOf" srcId="{E00D738D-5627-4A2B-8E92-76DAA5D96E8B}" destId="{D4F66B03-79FC-4E70-A415-4D397189CB63}" srcOrd="1" destOrd="0" presId="urn:microsoft.com/office/officeart/2005/8/layout/hierarchy4"/>
    <dgm:cxn modelId="{D16E2128-2300-468B-BB68-C77F22284B64}" type="presParOf" srcId="{E00D738D-5627-4A2B-8E92-76DAA5D96E8B}" destId="{9891C87E-2604-4799-BAAA-8A36C19632A3}" srcOrd="2" destOrd="0" presId="urn:microsoft.com/office/officeart/2005/8/layout/hierarchy4"/>
    <dgm:cxn modelId="{555A4518-BFD4-4080-8DB0-3A57E362CC98}" type="presParOf" srcId="{9891C87E-2604-4799-BAAA-8A36C19632A3}" destId="{69FB80F9-A5EB-4EE7-B44B-99EE379DC40D}" srcOrd="0" destOrd="0" presId="urn:microsoft.com/office/officeart/2005/8/layout/hierarchy4"/>
    <dgm:cxn modelId="{6830468F-F09C-4EEF-AB0E-32641361D587}" type="presParOf" srcId="{69FB80F9-A5EB-4EE7-B44B-99EE379DC40D}" destId="{FB3C0A1D-AF9A-4B06-AE4A-C3B37771AEFB}" srcOrd="0" destOrd="0" presId="urn:microsoft.com/office/officeart/2005/8/layout/hierarchy4"/>
    <dgm:cxn modelId="{9A7B2091-602B-4EEE-BD33-849A3B16D2E9}" type="presParOf" srcId="{69FB80F9-A5EB-4EE7-B44B-99EE379DC40D}" destId="{A086833A-DEC7-4848-B15A-8377F70DDBED}" srcOrd="1" destOrd="0" presId="urn:microsoft.com/office/officeart/2005/8/layout/hierarchy4"/>
    <dgm:cxn modelId="{AB760676-09AE-4C99-A052-86B157271435}" type="presParOf" srcId="{69FB80F9-A5EB-4EE7-B44B-99EE379DC40D}" destId="{C7CA52D0-58DA-415D-AEAD-73CD01A78F0C}" srcOrd="2" destOrd="0" presId="urn:microsoft.com/office/officeart/2005/8/layout/hierarchy4"/>
    <dgm:cxn modelId="{8FF38545-422B-4E4A-AF1B-336C2F7F67DC}" type="presParOf" srcId="{C7CA52D0-58DA-415D-AEAD-73CD01A78F0C}" destId="{6FE8509D-C136-46E2-A20E-F026E95535C6}" srcOrd="0" destOrd="0" presId="urn:microsoft.com/office/officeart/2005/8/layout/hierarchy4"/>
    <dgm:cxn modelId="{DE4FCA30-05C6-4A29-B663-1338EC689C6E}" type="presParOf" srcId="{6FE8509D-C136-46E2-A20E-F026E95535C6}" destId="{46059326-4E84-40C9-ACCE-F7372A8F37BA}" srcOrd="0" destOrd="0" presId="urn:microsoft.com/office/officeart/2005/8/layout/hierarchy4"/>
    <dgm:cxn modelId="{B6E14CF7-8CC1-4F64-884B-357BD02B15A5}" type="presParOf" srcId="{6FE8509D-C136-46E2-A20E-F026E95535C6}" destId="{DF9AA8F9-D8D4-429E-A400-7207B7F0D5B6}" srcOrd="1" destOrd="0" presId="urn:microsoft.com/office/officeart/2005/8/layout/hierarchy4"/>
    <dgm:cxn modelId="{8E92EB07-5288-4BC0-BD80-8010D75FA790}" type="presParOf" srcId="{C7CA52D0-58DA-415D-AEAD-73CD01A78F0C}" destId="{BB44AB9F-59A3-4D61-9941-109A3A2CCB26}" srcOrd="1" destOrd="0" presId="urn:microsoft.com/office/officeart/2005/8/layout/hierarchy4"/>
    <dgm:cxn modelId="{A6F9DAD5-707A-4D81-8925-006B415DDF6A}" type="presParOf" srcId="{C7CA52D0-58DA-415D-AEAD-73CD01A78F0C}" destId="{9E1AAEBA-424F-4F7D-8F48-C6CBF0CE0497}" srcOrd="2" destOrd="0" presId="urn:microsoft.com/office/officeart/2005/8/layout/hierarchy4"/>
    <dgm:cxn modelId="{1B67C0FE-C69D-45FA-8A03-D1C3B3CE3104}" type="presParOf" srcId="{9E1AAEBA-424F-4F7D-8F48-C6CBF0CE0497}" destId="{628491EE-24F1-4E69-A376-21DA9A733B02}" srcOrd="0" destOrd="0" presId="urn:microsoft.com/office/officeart/2005/8/layout/hierarchy4"/>
    <dgm:cxn modelId="{D62EFCAE-0F21-4281-B962-81A29751777F}" type="presParOf" srcId="{9E1AAEBA-424F-4F7D-8F48-C6CBF0CE0497}" destId="{BB257590-101A-4E88-B180-A963E5067A01}" srcOrd="1" destOrd="0" presId="urn:microsoft.com/office/officeart/2005/8/layout/hierarchy4"/>
    <dgm:cxn modelId="{87BAA50C-CA33-4B33-B3F2-7C340D9878D4}" type="presParOf" srcId="{C7CA52D0-58DA-415D-AEAD-73CD01A78F0C}" destId="{CA249F88-FF9B-4F3E-A06C-6F6A6023FAFF}" srcOrd="3" destOrd="0" presId="urn:microsoft.com/office/officeart/2005/8/layout/hierarchy4"/>
    <dgm:cxn modelId="{69CAE747-DB1B-4F44-AB37-320846BE5573}" type="presParOf" srcId="{C7CA52D0-58DA-415D-AEAD-73CD01A78F0C}" destId="{3750CEBD-E7EC-4C80-A2CF-9F09EEA414C9}" srcOrd="4" destOrd="0" presId="urn:microsoft.com/office/officeart/2005/8/layout/hierarchy4"/>
    <dgm:cxn modelId="{2DF4076D-A99E-4D19-A42A-13ABBDD073B9}" type="presParOf" srcId="{3750CEBD-E7EC-4C80-A2CF-9F09EEA414C9}" destId="{84601956-4ABE-4AE8-83C1-D858F89CA304}" srcOrd="0" destOrd="0" presId="urn:microsoft.com/office/officeart/2005/8/layout/hierarchy4"/>
    <dgm:cxn modelId="{626D4A1B-35DA-46A6-947A-B07FD99E32FA}" type="presParOf" srcId="{3750CEBD-E7EC-4C80-A2CF-9F09EEA414C9}" destId="{019FA97B-38B7-47D1-A692-5FAC824E1132}" srcOrd="1" destOrd="0" presId="urn:microsoft.com/office/officeart/2005/8/layout/hierarchy4"/>
    <dgm:cxn modelId="{D798EC89-A06A-4598-BCA9-7040143BF20B}" type="presParOf" srcId="{C7CA52D0-58DA-415D-AEAD-73CD01A78F0C}" destId="{DCC23824-B056-4E92-A587-A5C3B3C96A79}" srcOrd="5" destOrd="0" presId="urn:microsoft.com/office/officeart/2005/8/layout/hierarchy4"/>
    <dgm:cxn modelId="{879FF973-DD6F-4DD3-B3FE-4B8E017B02FD}" type="presParOf" srcId="{C7CA52D0-58DA-415D-AEAD-73CD01A78F0C}" destId="{7A4620AD-F3EC-4614-B739-53FE75794528}" srcOrd="6" destOrd="0" presId="urn:microsoft.com/office/officeart/2005/8/layout/hierarchy4"/>
    <dgm:cxn modelId="{0AE5735E-1B1B-400C-BB30-381EEDE47D47}" type="presParOf" srcId="{7A4620AD-F3EC-4614-B739-53FE75794528}" destId="{FC9F6CF2-7AF4-42B9-A4EC-7A61D0551C55}" srcOrd="0" destOrd="0" presId="urn:microsoft.com/office/officeart/2005/8/layout/hierarchy4"/>
    <dgm:cxn modelId="{493EC07B-5377-45B1-8B47-2D426D46673F}" type="presParOf" srcId="{7A4620AD-F3EC-4614-B739-53FE75794528}" destId="{B54732DD-64F3-457F-93DF-7CC3493D7108}" srcOrd="1" destOrd="0" presId="urn:microsoft.com/office/officeart/2005/8/layout/hierarchy4"/>
    <dgm:cxn modelId="{5B7EF2A8-1362-42A7-8792-05DDDE42CCD4}" type="presParOf" srcId="{C7CA52D0-58DA-415D-AEAD-73CD01A78F0C}" destId="{B45799A7-B385-460C-95E6-E728663CA7E1}" srcOrd="7" destOrd="0" presId="urn:microsoft.com/office/officeart/2005/8/layout/hierarchy4"/>
    <dgm:cxn modelId="{7040AC36-9F8C-42CA-A7EE-145133A5A74E}" type="presParOf" srcId="{C7CA52D0-58DA-415D-AEAD-73CD01A78F0C}" destId="{CC012A35-A46D-4571-BFB5-91FF52028F1D}" srcOrd="8" destOrd="0" presId="urn:microsoft.com/office/officeart/2005/8/layout/hierarchy4"/>
    <dgm:cxn modelId="{7DE6953A-58F8-4D35-8D46-A10D0C6229EC}" type="presParOf" srcId="{CC012A35-A46D-4571-BFB5-91FF52028F1D}" destId="{1FD0E932-29F4-4903-91F4-94066B87EFBF}" srcOrd="0" destOrd="0" presId="urn:microsoft.com/office/officeart/2005/8/layout/hierarchy4"/>
    <dgm:cxn modelId="{1E138029-971E-44C6-BF7E-67A93D206E84}" type="presParOf" srcId="{CC012A35-A46D-4571-BFB5-91FF52028F1D}" destId="{56C52800-815B-425B-8F1C-A116CEB30213}" srcOrd="1" destOrd="0" presId="urn:microsoft.com/office/officeart/2005/8/layout/hierarchy4"/>
    <dgm:cxn modelId="{D1CAC7A4-4D84-40C3-AB2D-B83741018E87}" type="presParOf" srcId="{C7CA52D0-58DA-415D-AEAD-73CD01A78F0C}" destId="{EF105B06-2A73-4C70-AF4D-5779B535618D}" srcOrd="9" destOrd="0" presId="urn:microsoft.com/office/officeart/2005/8/layout/hierarchy4"/>
    <dgm:cxn modelId="{6BAFDBF1-9181-49D0-840D-4902F816B043}" type="presParOf" srcId="{C7CA52D0-58DA-415D-AEAD-73CD01A78F0C}" destId="{F1DA01BC-3C2B-4088-B22A-D7AB61AAC680}" srcOrd="10" destOrd="0" presId="urn:microsoft.com/office/officeart/2005/8/layout/hierarchy4"/>
    <dgm:cxn modelId="{9986A0BD-DF20-435E-B798-DAAF486E80F6}" type="presParOf" srcId="{F1DA01BC-3C2B-4088-B22A-D7AB61AAC680}" destId="{6D052001-91D0-41AA-9573-AA2BA3B9F135}" srcOrd="0" destOrd="0" presId="urn:microsoft.com/office/officeart/2005/8/layout/hierarchy4"/>
    <dgm:cxn modelId="{BB21903C-2E9D-47E1-A519-16851EF1521D}" type="presParOf" srcId="{F1DA01BC-3C2B-4088-B22A-D7AB61AAC680}" destId="{0B3B4CB4-BC00-41D2-8F56-54398805F8DA}" srcOrd="1" destOrd="0" presId="urn:microsoft.com/office/officeart/2005/8/layout/hierarchy4"/>
    <dgm:cxn modelId="{D91D9851-763A-4E43-BA85-B8341B2D8FB9}" type="presParOf" srcId="{F1DA01BC-3C2B-4088-B22A-D7AB61AAC680}" destId="{E51A748A-EA7A-4E63-8E96-7584B88784D9}" srcOrd="2" destOrd="0" presId="urn:microsoft.com/office/officeart/2005/8/layout/hierarchy4"/>
    <dgm:cxn modelId="{EE0A70AF-B7C8-4EC0-87D9-C763E514404F}" type="presParOf" srcId="{E51A748A-EA7A-4E63-8E96-7584B88784D9}" destId="{E0BA7CBA-6DE3-47EE-B02C-D1E9A1ACA012}" srcOrd="0" destOrd="0" presId="urn:microsoft.com/office/officeart/2005/8/layout/hierarchy4"/>
    <dgm:cxn modelId="{7DB5C552-F960-425B-AB3E-CB03ACE929F2}" type="presParOf" srcId="{E0BA7CBA-6DE3-47EE-B02C-D1E9A1ACA012}" destId="{3193B9B8-10CE-44D4-830C-5D75E4CF4D92}" srcOrd="0" destOrd="0" presId="urn:microsoft.com/office/officeart/2005/8/layout/hierarchy4"/>
    <dgm:cxn modelId="{742CC52F-AE43-42F0-B10B-C367A60D93DC}" type="presParOf" srcId="{E0BA7CBA-6DE3-47EE-B02C-D1E9A1ACA012}" destId="{13122458-6FE1-40B9-9A70-EAFCBA96CAFD}" srcOrd="1" destOrd="0" presId="urn:microsoft.com/office/officeart/2005/8/layout/hierarchy4"/>
  </dgm:cxnLst>
  <dgm:bg>
    <a:solidFill>
      <a:schemeClr val="bg1"/>
    </a:solidFill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fld id="{CB5E5F0A-D45A-436F-8462-AAD31C373C34}" type="datetimeFigureOut">
              <a:rPr lang="pt-BR"/>
              <a:pPr>
                <a:defRPr/>
              </a:pPr>
              <a:t>12/09/2017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8350"/>
            <a:ext cx="51181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fld id="{A51ABA0C-5546-46F2-BCBF-EA2F533F126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76335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Rectangle 3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8818957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31748" name="Espaço Reservado para Número de Slide 3"/>
          <p:cNvSpPr txBox="1">
            <a:spLocks noGrp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5CC97718-83B7-4FB3-9C41-5E4D9ADE3A15}" type="slidenum">
              <a:rPr lang="pt-BR" altLang="pt-BR" sz="1300"/>
              <a:pPr algn="r" eaLnBrk="1" hangingPunct="1"/>
              <a:t>11</a:t>
            </a:fld>
            <a:endParaRPr lang="pt-BR" altLang="pt-BR" sz="1300"/>
          </a:p>
        </p:txBody>
      </p:sp>
    </p:spTree>
    <p:extLst>
      <p:ext uri="{BB962C8B-B14F-4D97-AF65-F5344CB8AC3E}">
        <p14:creationId xmlns:p14="http://schemas.microsoft.com/office/powerpoint/2010/main" val="9865228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2761320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23013520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4747407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21117382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41988" name="Espaço Reservado para Número de Slide 3"/>
          <p:cNvSpPr txBox="1">
            <a:spLocks noGrp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409B079C-0966-4E4B-9BEF-A62CAE242568}" type="slidenum">
              <a:rPr lang="pt-BR" altLang="pt-BR" sz="1300"/>
              <a:pPr algn="r" eaLnBrk="1" hangingPunct="1"/>
              <a:t>16</a:t>
            </a:fld>
            <a:endParaRPr lang="pt-BR" altLang="pt-BR" sz="1300"/>
          </a:p>
        </p:txBody>
      </p:sp>
    </p:spTree>
    <p:extLst>
      <p:ext uri="{BB962C8B-B14F-4D97-AF65-F5344CB8AC3E}">
        <p14:creationId xmlns:p14="http://schemas.microsoft.com/office/powerpoint/2010/main" val="14060827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44036" name="Espaço Reservado para Número de Slide 3"/>
          <p:cNvSpPr txBox="1">
            <a:spLocks noGrp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FBACBC97-3835-4466-8CFB-51AD70C131BC}" type="slidenum">
              <a:rPr lang="pt-BR" altLang="pt-BR" sz="1300"/>
              <a:pPr algn="r" eaLnBrk="1" hangingPunct="1"/>
              <a:t>17</a:t>
            </a:fld>
            <a:endParaRPr lang="pt-BR" altLang="pt-BR" sz="1300"/>
          </a:p>
        </p:txBody>
      </p:sp>
    </p:spTree>
    <p:extLst>
      <p:ext uri="{BB962C8B-B14F-4D97-AF65-F5344CB8AC3E}">
        <p14:creationId xmlns:p14="http://schemas.microsoft.com/office/powerpoint/2010/main" val="13316871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2266731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48132" name="Espaço Reservado para Número de Slide 3"/>
          <p:cNvSpPr txBox="1">
            <a:spLocks noGrp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294FD2CD-34EE-4F9B-9898-230F47C13B27}" type="slidenum">
              <a:rPr lang="pt-BR" altLang="pt-BR" sz="1300"/>
              <a:pPr algn="r" eaLnBrk="1" hangingPunct="1"/>
              <a:t>19</a:t>
            </a:fld>
            <a:endParaRPr lang="pt-BR" altLang="pt-BR" sz="1300"/>
          </a:p>
        </p:txBody>
      </p:sp>
    </p:spTree>
    <p:extLst>
      <p:ext uri="{BB962C8B-B14F-4D97-AF65-F5344CB8AC3E}">
        <p14:creationId xmlns:p14="http://schemas.microsoft.com/office/powerpoint/2010/main" val="39412551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50180" name="Espaço Reservado para Número de Slide 3"/>
          <p:cNvSpPr txBox="1">
            <a:spLocks noGrp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80503157-A437-4C38-ABD3-A75B0243240D}" type="slidenum">
              <a:rPr lang="pt-BR" altLang="pt-BR" sz="1300"/>
              <a:pPr algn="r" eaLnBrk="1" hangingPunct="1"/>
              <a:t>20</a:t>
            </a:fld>
            <a:endParaRPr lang="pt-BR" altLang="pt-BR" sz="1300"/>
          </a:p>
        </p:txBody>
      </p:sp>
    </p:spTree>
    <p:extLst>
      <p:ext uri="{BB962C8B-B14F-4D97-AF65-F5344CB8AC3E}">
        <p14:creationId xmlns:p14="http://schemas.microsoft.com/office/powerpoint/2010/main" val="23962132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23353445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29810051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35713639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31190291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38842936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8555235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62468" name="Espaço Reservado para Número de Slide 3"/>
          <p:cNvSpPr txBox="1">
            <a:spLocks noGrp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56D3DF56-9E0F-44FE-B859-2F4404C17C3B}" type="slidenum">
              <a:rPr lang="pt-BR" altLang="pt-BR" sz="1300"/>
              <a:pPr algn="r" eaLnBrk="1" hangingPunct="1"/>
              <a:t>26</a:t>
            </a:fld>
            <a:endParaRPr lang="pt-BR" altLang="pt-BR" sz="1300"/>
          </a:p>
        </p:txBody>
      </p:sp>
    </p:spTree>
    <p:extLst>
      <p:ext uri="{BB962C8B-B14F-4D97-AF65-F5344CB8AC3E}">
        <p14:creationId xmlns:p14="http://schemas.microsoft.com/office/powerpoint/2010/main" val="21988779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3476955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8" tIns="49520" rIns="99038" bIns="49520"/>
          <a:lstStyle/>
          <a:p>
            <a:pPr eaLnBrk="1" hangingPunct="1">
              <a:spcBef>
                <a:spcPct val="0"/>
              </a:spcBef>
            </a:pPr>
            <a:endParaRPr lang="pt-BR" altLang="pt-BR" sz="1400" smtClean="0">
              <a:solidFill>
                <a:srgbClr val="333300"/>
              </a:solidFill>
              <a:cs typeface="Times New Roman" panose="02020603050405020304" pitchFamily="18" charset="0"/>
            </a:endParaRPr>
          </a:p>
        </p:txBody>
      </p:sp>
      <p:sp>
        <p:nvSpPr>
          <p:cNvPr id="66564" name="Espaço Reservado para Número de Slide 3"/>
          <p:cNvSpPr txBox="1">
            <a:spLocks noGrp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8" tIns="49520" rIns="99038" bIns="49520" anchor="b"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9D759E8A-E14E-4ADD-B6AF-38D04459D7F2}" type="slidenum">
              <a:rPr lang="pt-BR" altLang="pt-BR" sz="1300"/>
              <a:pPr algn="r" eaLnBrk="1" hangingPunct="1"/>
              <a:t>28</a:t>
            </a:fld>
            <a:endParaRPr lang="pt-BR" altLang="pt-BR" sz="1300"/>
          </a:p>
        </p:txBody>
      </p:sp>
    </p:spTree>
    <p:extLst>
      <p:ext uri="{BB962C8B-B14F-4D97-AF65-F5344CB8AC3E}">
        <p14:creationId xmlns:p14="http://schemas.microsoft.com/office/powerpoint/2010/main" val="36039647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23815283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8" tIns="49520" rIns="99038" bIns="49520"/>
          <a:lstStyle/>
          <a:p>
            <a:pPr eaLnBrk="1" hangingPunct="1">
              <a:spcBef>
                <a:spcPct val="0"/>
              </a:spcBef>
            </a:pPr>
            <a:r>
              <a:rPr lang="pt-BR" altLang="pt-BR" sz="1400" b="1" u="sng" smtClean="0">
                <a:solidFill>
                  <a:srgbClr val="333300"/>
                </a:solidFill>
                <a:cs typeface="Times New Roman" panose="02020603050405020304" pitchFamily="18" charset="0"/>
              </a:rPr>
              <a:t>modos de transporte público: </a:t>
            </a:r>
            <a:r>
              <a:rPr lang="pt-BR" altLang="pt-BR" sz="1400" smtClean="0">
                <a:solidFill>
                  <a:srgbClr val="333300"/>
                </a:solidFill>
                <a:cs typeface="Times New Roman" panose="02020603050405020304" pitchFamily="18" charset="0"/>
              </a:rPr>
              <a:t>não só alta capacidade (trem, metrô) [ferroviários versus o sistema sobre pneus (ônibus)]</a:t>
            </a:r>
          </a:p>
          <a:p>
            <a:pPr eaLnBrk="1" hangingPunct="1">
              <a:spcBef>
                <a:spcPct val="0"/>
              </a:spcBef>
            </a:pPr>
            <a:r>
              <a:rPr lang="pt-BR" altLang="pt-BR" sz="1400" smtClean="0">
                <a:solidFill>
                  <a:srgbClr val="333300"/>
                </a:solidFill>
                <a:cs typeface="Times New Roman" panose="02020603050405020304" pitchFamily="18" charset="0"/>
              </a:rPr>
              <a:t>Vem aí os sistemas de média capacidade: BRT, VLT, Monotrilho (preconizado pela SPTrans</a:t>
            </a:r>
          </a:p>
        </p:txBody>
      </p:sp>
      <p:sp>
        <p:nvSpPr>
          <p:cNvPr id="70660" name="Espaço Reservado para Número de Slide 3"/>
          <p:cNvSpPr txBox="1">
            <a:spLocks noGrp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8" tIns="49520" rIns="99038" bIns="49520" anchor="b"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13FB0007-3AD3-4F8A-9D69-BFEA42ED93DA}" type="slidenum">
              <a:rPr lang="pt-BR" altLang="pt-BR" sz="1300"/>
              <a:pPr algn="r" eaLnBrk="1" hangingPunct="1"/>
              <a:t>30</a:t>
            </a:fld>
            <a:endParaRPr lang="pt-BR" altLang="pt-BR" sz="1300"/>
          </a:p>
        </p:txBody>
      </p:sp>
    </p:spTree>
    <p:extLst>
      <p:ext uri="{BB962C8B-B14F-4D97-AF65-F5344CB8AC3E}">
        <p14:creationId xmlns:p14="http://schemas.microsoft.com/office/powerpoint/2010/main" val="25229473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22236943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8" tIns="49520" rIns="99038" bIns="49520"/>
          <a:lstStyle/>
          <a:p>
            <a:pPr eaLnBrk="1" hangingPunct="1">
              <a:spcBef>
                <a:spcPct val="0"/>
              </a:spcBef>
            </a:pPr>
            <a:endParaRPr lang="pt-BR" altLang="pt-BR" sz="1400" smtClean="0">
              <a:solidFill>
                <a:srgbClr val="333300"/>
              </a:solidFill>
              <a:cs typeface="Times New Roman" panose="02020603050405020304" pitchFamily="18" charset="0"/>
            </a:endParaRPr>
          </a:p>
        </p:txBody>
      </p:sp>
      <p:sp>
        <p:nvSpPr>
          <p:cNvPr id="72708" name="Espaço Reservado para Número de Slide 3"/>
          <p:cNvSpPr txBox="1">
            <a:spLocks noGrp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8" tIns="49520" rIns="99038" bIns="49520" anchor="b"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BDC953E6-0E82-41BD-9EE3-1B86229DC3C4}" type="slidenum">
              <a:rPr lang="pt-BR" altLang="pt-BR" sz="1300"/>
              <a:pPr algn="r" eaLnBrk="1" hangingPunct="1"/>
              <a:t>31</a:t>
            </a:fld>
            <a:endParaRPr lang="pt-BR" altLang="pt-BR" sz="1300"/>
          </a:p>
        </p:txBody>
      </p:sp>
    </p:spTree>
    <p:extLst>
      <p:ext uri="{BB962C8B-B14F-4D97-AF65-F5344CB8AC3E}">
        <p14:creationId xmlns:p14="http://schemas.microsoft.com/office/powerpoint/2010/main" val="15064961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8" tIns="49520" rIns="99038" bIns="49520"/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74756" name="Espaço Reservado para Número de Slide 3"/>
          <p:cNvSpPr txBox="1">
            <a:spLocks noGrp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8" tIns="49520" rIns="99038" bIns="49520" anchor="b"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21CA1520-1EEF-4079-BD7D-09D185F25543}" type="slidenum">
              <a:rPr lang="pt-BR" altLang="pt-BR" sz="1300"/>
              <a:pPr algn="r" eaLnBrk="1" hangingPunct="1"/>
              <a:t>32</a:t>
            </a:fld>
            <a:endParaRPr lang="pt-BR" altLang="pt-BR" sz="1300"/>
          </a:p>
        </p:txBody>
      </p:sp>
    </p:spTree>
    <p:extLst>
      <p:ext uri="{BB962C8B-B14F-4D97-AF65-F5344CB8AC3E}">
        <p14:creationId xmlns:p14="http://schemas.microsoft.com/office/powerpoint/2010/main" val="7487649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8" tIns="49520" rIns="99038" bIns="49520"/>
          <a:lstStyle/>
          <a:p>
            <a:pPr eaLnBrk="1" hangingPunct="1"/>
            <a:r>
              <a:rPr lang="pt-BR" altLang="pt-BR" smtClean="0"/>
              <a:t>Os Sistemas Inteligentes de Transporte (ITS [i]) vem atraindo interesse mundial por parte dos profissionais de transportes, da indústria automotiva, gestores públicos entre outros. </a:t>
            </a:r>
          </a:p>
          <a:p>
            <a:pPr eaLnBrk="1" hangingPunct="1"/>
            <a:r>
              <a:rPr lang="pt-BR" altLang="pt-BR" smtClean="0"/>
              <a:t>Os japoneses possivelmente foram os precursores, por terem iniciado essa noção moderna de ITS com um trabalho realizado em meados de 1980. Na década de 1970 os Estados Unidos abordaram a aplicação de ITS em um estágio inicial no âmbito do Projeto </a:t>
            </a:r>
            <a:r>
              <a:rPr lang="pt-BR" altLang="pt-BR" i="1" smtClean="0"/>
              <a:t>Electronic Route Guidance</a:t>
            </a:r>
            <a:r>
              <a:rPr lang="pt-BR" altLang="pt-BR" b="1" i="1" smtClean="0"/>
              <a:t>[ii]</a:t>
            </a:r>
            <a:r>
              <a:rPr lang="pt-BR" altLang="pt-BR" smtClean="0"/>
              <a:t>. Naquela época, não havia um nome específico para ITS, sendo este considerado como parte do controle de tráfego. A União Européia escolheu o tema, em parte baseada numa reação aos japoneses e em parte estimulada por um trabalho pioneiro da Siemens. [iii] </a:t>
            </a:r>
          </a:p>
          <a:p>
            <a:pPr eaLnBrk="1" hangingPunct="1"/>
            <a:r>
              <a:rPr lang="pt-BR" altLang="pt-BR" smtClean="0"/>
              <a:t>Os Estados Unidos adotou o tema no final de 1980, referindo-se ao assunto como </a:t>
            </a:r>
            <a:r>
              <a:rPr lang="pt-BR" altLang="pt-BR" i="1" smtClean="0"/>
              <a:t>Intelligent Vehicle Highway Systems </a:t>
            </a:r>
            <a:r>
              <a:rPr lang="pt-BR" altLang="pt-BR" b="1" i="1" smtClean="0"/>
              <a:t>[iv]</a:t>
            </a:r>
            <a:r>
              <a:rPr lang="pt-BR" altLang="pt-BR" smtClean="0"/>
              <a:t>. [v]  </a:t>
            </a:r>
          </a:p>
          <a:p>
            <a:pPr eaLnBrk="1" hangingPunct="1"/>
            <a:r>
              <a:rPr lang="pt-BR" altLang="pt-BR" smtClean="0"/>
              <a:t>Para não ficarem atrás, os europeus trouxeram outro significado para o assunto, desta vez a expressão foi </a:t>
            </a:r>
            <a:r>
              <a:rPr lang="pt-BR" altLang="pt-BR" i="1" smtClean="0"/>
              <a:t>Advanced Transport Telematics</a:t>
            </a:r>
            <a:r>
              <a:rPr lang="pt-BR" altLang="pt-BR" b="1" i="1" smtClean="0"/>
              <a:t>[vi]</a:t>
            </a:r>
            <a:r>
              <a:rPr lang="pt-BR" altLang="pt-BR" smtClean="0"/>
              <a:t>, refletindo a evolução da aplicação das tecnologias de informação e comunicação para o setor de transportes. Data dessa época o termo telemática [vii].</a:t>
            </a:r>
          </a:p>
          <a:p>
            <a:pPr eaLnBrk="1" hangingPunct="1"/>
            <a:r>
              <a:rPr lang="pt-BR" altLang="pt-BR" smtClean="0"/>
              <a:t>Os Estados Unidos, em seguida, vieram com outro termo, ITS, dando reconhecimento a toda aplicação de tecnologia para sistemas de trânsito, bem como veículos e rodovias. Felizmente, esse nome parece ter dado certo, sendo adotado por muitas organizações internacionais. Na verdade, as séries anuais de Congressos Mundiais, co-patrocinados pela Europa, Estados Unidos e Japão trazem este nome desde o primeiro congresso, realizado em Paris em 1994. </a:t>
            </a:r>
          </a:p>
          <a:p>
            <a:pPr eaLnBrk="1" hangingPunct="1"/>
            <a:r>
              <a:rPr lang="pt-BR" altLang="pt-BR" smtClean="0"/>
              <a:t>Por outro lado, a ISO[viii], órgão responsável pelo desenvolvimento de normas internacionais, decidiu ainda usar outro termo em suas atividades de desenvolvimento de padrões – Telemática aplicada às estradas, tráfego e transporte[ix].</a:t>
            </a:r>
          </a:p>
          <a:p>
            <a:pPr eaLnBrk="1" hangingPunct="1"/>
            <a:r>
              <a:rPr lang="pt-BR" altLang="pt-BR" smtClean="0"/>
              <a:t/>
            </a:r>
            <a:br>
              <a:rPr lang="pt-BR" altLang="pt-BR" smtClean="0"/>
            </a:br>
            <a:r>
              <a:rPr lang="pt-BR" altLang="pt-BR" smtClean="0"/>
              <a:t>[i] Intelligent Transport Systems</a:t>
            </a:r>
          </a:p>
          <a:p>
            <a:pPr eaLnBrk="1" hangingPunct="1"/>
            <a:r>
              <a:rPr lang="pt-BR" altLang="pt-BR" smtClean="0"/>
              <a:t>[ii] ERGS - </a:t>
            </a:r>
            <a:r>
              <a:rPr lang="pt-BR" altLang="pt-BR" i="1" smtClean="0"/>
              <a:t>Electronic Route Guidance</a:t>
            </a:r>
            <a:endParaRPr lang="pt-BR" altLang="pt-BR" smtClean="0"/>
          </a:p>
          <a:p>
            <a:pPr eaLnBrk="1" hangingPunct="1"/>
            <a:r>
              <a:rPr lang="pt-BR" altLang="pt-BR" smtClean="0"/>
              <a:t>[iii] Projeto de orientação Ali-Scout, em Berlim</a:t>
            </a:r>
          </a:p>
          <a:p>
            <a:pPr eaLnBrk="1" hangingPunct="1"/>
            <a:r>
              <a:rPr lang="pt-BR" altLang="pt-BR" smtClean="0"/>
              <a:t>[iv] IVHS - </a:t>
            </a:r>
            <a:r>
              <a:rPr lang="pt-BR" altLang="pt-BR" i="1" smtClean="0"/>
              <a:t>Intelligent Vehicle Highway Systems</a:t>
            </a:r>
            <a:endParaRPr lang="pt-BR" altLang="pt-BR" smtClean="0"/>
          </a:p>
          <a:p>
            <a:pPr eaLnBrk="1" hangingPunct="1"/>
            <a:r>
              <a:rPr lang="pt-BR" altLang="pt-BR" smtClean="0"/>
              <a:t>[v]</a:t>
            </a:r>
            <a:r>
              <a:rPr lang="en-US" altLang="pt-BR" smtClean="0"/>
              <a:t> MCQUEEN, Bob; MCQUEEN, Judy. </a:t>
            </a:r>
            <a:r>
              <a:rPr lang="en-US" altLang="pt-BR" b="1" smtClean="0"/>
              <a:t>Intelligent Transport Systems Architecture</a:t>
            </a:r>
            <a:r>
              <a:rPr lang="en-US" altLang="pt-BR" smtClean="0"/>
              <a:t>. Norwood, 1999, Artech House Inc.</a:t>
            </a:r>
            <a:endParaRPr lang="pt-BR" altLang="pt-BR" smtClean="0"/>
          </a:p>
          <a:p>
            <a:pPr eaLnBrk="1" hangingPunct="1"/>
            <a:r>
              <a:rPr lang="pt-BR" altLang="pt-BR" smtClean="0"/>
              <a:t>[vi]  ATT - </a:t>
            </a:r>
            <a:r>
              <a:rPr lang="pt-BR" altLang="pt-BR" i="1" smtClean="0"/>
              <a:t>Advanced Transport Telematics</a:t>
            </a:r>
            <a:endParaRPr lang="pt-BR" altLang="pt-BR" smtClean="0"/>
          </a:p>
          <a:p>
            <a:pPr eaLnBrk="1" hangingPunct="1"/>
            <a:r>
              <a:rPr lang="pt-BR" altLang="pt-BR" smtClean="0"/>
              <a:t>[vii] Telemática: Combinação de Telecomunicações e Informática. </a:t>
            </a:r>
            <a:r>
              <a:rPr lang="pt-BR" altLang="pt-BR" b="1" smtClean="0"/>
              <a:t>Telemática nos Transportes: </a:t>
            </a:r>
            <a:r>
              <a:rPr lang="pt-BR" altLang="pt-BR" smtClean="0"/>
              <a:t>Aplicação conjunta de Telecomunicações e Tecnologia da Informação (Informática) ao setor de transportes</a:t>
            </a:r>
          </a:p>
          <a:p>
            <a:pPr eaLnBrk="1" hangingPunct="1"/>
            <a:r>
              <a:rPr lang="pt-BR" altLang="pt-BR" smtClean="0"/>
              <a:t>[viii] </a:t>
            </a:r>
            <a:r>
              <a:rPr lang="pt-BR" altLang="pt-BR" i="1" smtClean="0"/>
              <a:t>International Standards Organization</a:t>
            </a:r>
            <a:r>
              <a:rPr lang="pt-BR" altLang="pt-BR" smtClean="0"/>
              <a:t> </a:t>
            </a:r>
          </a:p>
          <a:p>
            <a:pPr eaLnBrk="1" hangingPunct="1"/>
            <a:r>
              <a:rPr lang="pt-BR" altLang="pt-BR" smtClean="0"/>
              <a:t>[ix] </a:t>
            </a:r>
            <a:r>
              <a:rPr lang="pt-BR" altLang="pt-BR" i="1" smtClean="0"/>
              <a:t>Road Traffic and Transport Telematics</a:t>
            </a:r>
          </a:p>
        </p:txBody>
      </p:sp>
      <p:sp>
        <p:nvSpPr>
          <p:cNvPr id="76804" name="Espaço Reservado para Número de Slide 3"/>
          <p:cNvSpPr txBox="1">
            <a:spLocks noGrp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8" tIns="49520" rIns="99038" bIns="49520" anchor="b"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F339D79D-DF4B-42B6-821B-5DC90A2FED6A}" type="slidenum">
              <a:rPr lang="pt-BR" altLang="pt-BR" sz="1300"/>
              <a:pPr algn="r" eaLnBrk="1" hangingPunct="1"/>
              <a:t>34</a:t>
            </a:fld>
            <a:endParaRPr lang="pt-BR" altLang="pt-BR" sz="1300"/>
          </a:p>
        </p:txBody>
      </p:sp>
    </p:spTree>
    <p:extLst>
      <p:ext uri="{BB962C8B-B14F-4D97-AF65-F5344CB8AC3E}">
        <p14:creationId xmlns:p14="http://schemas.microsoft.com/office/powerpoint/2010/main" val="26887081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8" tIns="49520" rIns="99038" bIns="49520"/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78852" name="Espaço Reservado para Número de Slide 3"/>
          <p:cNvSpPr txBox="1">
            <a:spLocks noGrp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8" tIns="49520" rIns="99038" bIns="49520" anchor="b"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96CF4445-2B9D-40C1-8053-07D35381A57C}" type="slidenum">
              <a:rPr lang="pt-BR" altLang="pt-BR" sz="1300"/>
              <a:pPr algn="r" eaLnBrk="1" hangingPunct="1"/>
              <a:t>35</a:t>
            </a:fld>
            <a:endParaRPr lang="pt-BR" altLang="pt-BR" sz="1300"/>
          </a:p>
        </p:txBody>
      </p:sp>
    </p:spTree>
    <p:extLst>
      <p:ext uri="{BB962C8B-B14F-4D97-AF65-F5344CB8AC3E}">
        <p14:creationId xmlns:p14="http://schemas.microsoft.com/office/powerpoint/2010/main" val="240372682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8" tIns="49520" rIns="99038" bIns="49520"/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80900" name="Espaço Reservado para Número de Slide 3"/>
          <p:cNvSpPr txBox="1">
            <a:spLocks noGrp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8" tIns="49520" rIns="99038" bIns="49520" anchor="b"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B61E342A-8163-4110-A8CB-C010A1C1E06A}" type="slidenum">
              <a:rPr lang="pt-BR" altLang="pt-BR" sz="1300"/>
              <a:pPr algn="r" eaLnBrk="1" hangingPunct="1"/>
              <a:t>36</a:t>
            </a:fld>
            <a:endParaRPr lang="pt-BR" altLang="pt-BR" sz="1300"/>
          </a:p>
        </p:txBody>
      </p:sp>
    </p:spTree>
    <p:extLst>
      <p:ext uri="{BB962C8B-B14F-4D97-AF65-F5344CB8AC3E}">
        <p14:creationId xmlns:p14="http://schemas.microsoft.com/office/powerpoint/2010/main" val="303754392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244803973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56609039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43515942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89100544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40068874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28301282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8853460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8" tIns="49520" rIns="99038" bIns="49520"/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96260" name="Espaço Reservado para Número de Slide 3"/>
          <p:cNvSpPr txBox="1">
            <a:spLocks noGrp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8" tIns="49520" rIns="99038" bIns="49520" anchor="b"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9C630B2D-FFBC-4193-92AA-39150604F31B}" type="slidenum">
              <a:rPr lang="pt-BR" altLang="pt-BR" sz="1300"/>
              <a:pPr algn="r" eaLnBrk="1" hangingPunct="1"/>
              <a:t>44</a:t>
            </a:fld>
            <a:endParaRPr lang="pt-BR" altLang="pt-BR" sz="1300"/>
          </a:p>
        </p:txBody>
      </p:sp>
    </p:spTree>
    <p:extLst>
      <p:ext uri="{BB962C8B-B14F-4D97-AF65-F5344CB8AC3E}">
        <p14:creationId xmlns:p14="http://schemas.microsoft.com/office/powerpoint/2010/main" val="313033767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348041867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8" tIns="49520" rIns="99038" bIns="49520"/>
          <a:lstStyle/>
          <a:p>
            <a:pPr eaLnBrk="1" hangingPunct="1">
              <a:spcBef>
                <a:spcPct val="0"/>
              </a:spcBef>
            </a:pPr>
            <a:r>
              <a:rPr lang="pt-BR" altLang="pt-BR" smtClean="0"/>
              <a:t>Confirmar nome do Proj. “Stadium” ????</a:t>
            </a:r>
          </a:p>
        </p:txBody>
      </p:sp>
      <p:sp>
        <p:nvSpPr>
          <p:cNvPr id="108548" name="Espaço Reservado para Número de Slide 3"/>
          <p:cNvSpPr txBox="1">
            <a:spLocks noGrp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8" tIns="49520" rIns="99038" bIns="49520" anchor="b"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E1F9B4B5-C1C5-4081-B8E7-0686FD3C9E18}" type="slidenum">
              <a:rPr lang="pt-BR" altLang="pt-BR" sz="1300"/>
              <a:pPr algn="r" eaLnBrk="1" hangingPunct="1"/>
              <a:t>46</a:t>
            </a:fld>
            <a:endParaRPr lang="pt-BR" altLang="pt-BR" sz="1300"/>
          </a:p>
        </p:txBody>
      </p:sp>
    </p:spTree>
    <p:extLst>
      <p:ext uri="{BB962C8B-B14F-4D97-AF65-F5344CB8AC3E}">
        <p14:creationId xmlns:p14="http://schemas.microsoft.com/office/powerpoint/2010/main" val="145286042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8" tIns="49520" rIns="99038" bIns="49520"/>
          <a:lstStyle/>
          <a:p>
            <a:pPr eaLnBrk="1" hangingPunct="1">
              <a:spcBef>
                <a:spcPct val="0"/>
              </a:spcBef>
            </a:pPr>
            <a:r>
              <a:rPr lang="pt-BR" altLang="pt-BR" smtClean="0"/>
              <a:t>Confirmar nome do Proj. “Stadium” ????</a:t>
            </a:r>
          </a:p>
        </p:txBody>
      </p:sp>
      <p:sp>
        <p:nvSpPr>
          <p:cNvPr id="108548" name="Espaço Reservado para Número de Slide 3"/>
          <p:cNvSpPr txBox="1">
            <a:spLocks noGrp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8" tIns="49520" rIns="99038" bIns="49520" anchor="b"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E1F9B4B5-C1C5-4081-B8E7-0686FD3C9E18}" type="slidenum">
              <a:rPr lang="pt-BR" altLang="pt-BR" sz="1300"/>
              <a:pPr algn="r" eaLnBrk="1" hangingPunct="1"/>
              <a:t>47</a:t>
            </a:fld>
            <a:endParaRPr lang="pt-BR" altLang="pt-BR" sz="1300"/>
          </a:p>
        </p:txBody>
      </p:sp>
    </p:spTree>
    <p:extLst>
      <p:ext uri="{BB962C8B-B14F-4D97-AF65-F5344CB8AC3E}">
        <p14:creationId xmlns:p14="http://schemas.microsoft.com/office/powerpoint/2010/main" val="328807634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pt-BR" altLang="pt-BR" smtClean="0"/>
              <a:t>Confirmar nome do Proj. “Stadium” ????</a:t>
            </a:r>
          </a:p>
        </p:txBody>
      </p:sp>
      <p:sp>
        <p:nvSpPr>
          <p:cNvPr id="110596" name="Espaço Reservado para Número de Slide 3"/>
          <p:cNvSpPr txBox="1">
            <a:spLocks noGrp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EF3E5A05-2768-4904-B0AC-BA563A5F9E83}" type="slidenum">
              <a:rPr lang="pt-BR" altLang="pt-BR" sz="1300"/>
              <a:pPr algn="r" eaLnBrk="1" hangingPunct="1"/>
              <a:t>48</a:t>
            </a:fld>
            <a:endParaRPr lang="pt-BR" altLang="pt-BR" sz="1300"/>
          </a:p>
        </p:txBody>
      </p:sp>
    </p:spTree>
    <p:extLst>
      <p:ext uri="{BB962C8B-B14F-4D97-AF65-F5344CB8AC3E}">
        <p14:creationId xmlns:p14="http://schemas.microsoft.com/office/powerpoint/2010/main" val="240462379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pt-BR" smtClean="0"/>
              <a:t>APTS = Advanced Public Transportation Services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smtClean="0"/>
              <a:t>ATIS = Advanced Traveler Information Services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smtClean="0"/>
              <a:t>EFC = Electronic Fee Collection 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smtClean="0"/>
              <a:t>ATMS = Advanced Traffic Management Services</a:t>
            </a:r>
          </a:p>
          <a:p>
            <a:pPr eaLnBrk="1" hangingPunct="1">
              <a:spcBef>
                <a:spcPct val="0"/>
              </a:spcBef>
            </a:pPr>
            <a:r>
              <a:rPr lang="en-US" altLang="pt-BR" smtClean="0"/>
              <a:t>CVO = Commercial Vehicle Operations</a:t>
            </a:r>
          </a:p>
          <a:p>
            <a:pPr eaLnBrk="1" hangingPunct="1">
              <a:spcBef>
                <a:spcPct val="0"/>
              </a:spcBef>
            </a:pPr>
            <a:endParaRPr lang="en-US" altLang="pt-BR" smtClean="0"/>
          </a:p>
        </p:txBody>
      </p:sp>
      <p:sp>
        <p:nvSpPr>
          <p:cNvPr id="112644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3C8C02A-F7B7-4BFA-A7B9-132BBD9E04E8}" type="slidenum">
              <a:rPr lang="pt-BR" altLang="pt-BR" smtClean="0"/>
              <a:pPr/>
              <a:t>49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355440676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334561506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30616180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Rectangle 3"/>
          <p:cNvSpPr>
            <a:spLocks noGrp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3983901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21508" name="Espaço Reservado para Número de Slide 3"/>
          <p:cNvSpPr txBox="1">
            <a:spLocks noGrp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5DB8CC33-F64F-4639-B96A-A2F89F9D37E9}" type="slidenum">
              <a:rPr lang="pt-BR" altLang="pt-BR" sz="1300"/>
              <a:pPr algn="r" eaLnBrk="1" hangingPunct="1"/>
              <a:t>5</a:t>
            </a:fld>
            <a:endParaRPr lang="pt-BR" altLang="pt-BR" sz="1300"/>
          </a:p>
        </p:txBody>
      </p:sp>
    </p:spTree>
    <p:extLst>
      <p:ext uri="{BB962C8B-B14F-4D97-AF65-F5344CB8AC3E}">
        <p14:creationId xmlns:p14="http://schemas.microsoft.com/office/powerpoint/2010/main" val="20778803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7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359082540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5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67697001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3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362322569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37265958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97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8" tIns="49520" rIns="99038" bIns="49520"/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126980" name="Espaço Reservado para Número de Slide 3"/>
          <p:cNvSpPr txBox="1">
            <a:spLocks noGrp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8" tIns="49520" rIns="99038" bIns="49520" anchor="b"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326C2D82-1D25-4CE5-BE2E-D84460222784}" type="slidenum">
              <a:rPr lang="pt-BR" altLang="pt-BR" sz="1300">
                <a:latin typeface="Calibri" panose="020F0502020204030204" pitchFamily="34" charset="0"/>
              </a:rPr>
              <a:pPr algn="r" eaLnBrk="1" hangingPunct="1"/>
              <a:t>57</a:t>
            </a:fld>
            <a:endParaRPr lang="pt-BR" altLang="pt-BR" sz="13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79814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7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338921482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77854751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23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04831969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5171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8" tIns="49520" rIns="99038" bIns="49520"/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135172" name="Espaço Reservado para Número de Slide 3"/>
          <p:cNvSpPr txBox="1">
            <a:spLocks noGrp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8" tIns="49520" rIns="99038" bIns="49520" anchor="b"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9A57D93E-06BA-42D0-A483-81E41D9E52C2}" type="slidenum">
              <a:rPr lang="pt-BR" altLang="pt-BR" sz="1300"/>
              <a:pPr algn="r" eaLnBrk="1" hangingPunct="1"/>
              <a:t>61</a:t>
            </a:fld>
            <a:endParaRPr lang="pt-BR" altLang="pt-BR" sz="1300"/>
          </a:p>
        </p:txBody>
      </p:sp>
    </p:spTree>
    <p:extLst>
      <p:ext uri="{BB962C8B-B14F-4D97-AF65-F5344CB8AC3E}">
        <p14:creationId xmlns:p14="http://schemas.microsoft.com/office/powerpoint/2010/main" val="106346189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721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8" tIns="49520" rIns="99038" bIns="49520"/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137220" name="Espaço Reservado para Número de Slide 3"/>
          <p:cNvSpPr txBox="1">
            <a:spLocks noGrp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8" tIns="49520" rIns="99038" bIns="49520" anchor="b"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098F8A85-1A3B-4A97-8348-C669F8ECEDB5}" type="slidenum">
              <a:rPr lang="pt-BR" altLang="pt-BR" sz="1300"/>
              <a:pPr algn="r" eaLnBrk="1" hangingPunct="1"/>
              <a:t>62</a:t>
            </a:fld>
            <a:endParaRPr lang="pt-BR" altLang="pt-BR" sz="1300"/>
          </a:p>
        </p:txBody>
      </p:sp>
    </p:spTree>
    <p:extLst>
      <p:ext uri="{BB962C8B-B14F-4D97-AF65-F5344CB8AC3E}">
        <p14:creationId xmlns:p14="http://schemas.microsoft.com/office/powerpoint/2010/main" val="6806143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25604" name="Espaço Reservado para Número de Slide 3"/>
          <p:cNvSpPr txBox="1">
            <a:spLocks noGrp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EAB04C28-0CDB-442E-A748-C30C8D4835F4}" type="slidenum">
              <a:rPr lang="pt-BR" altLang="pt-BR" sz="1300"/>
              <a:pPr algn="r" eaLnBrk="1" hangingPunct="1"/>
              <a:t>7</a:t>
            </a:fld>
            <a:endParaRPr lang="pt-BR" altLang="pt-BR" sz="1300"/>
          </a:p>
        </p:txBody>
      </p:sp>
    </p:spTree>
    <p:extLst>
      <p:ext uri="{BB962C8B-B14F-4D97-AF65-F5344CB8AC3E}">
        <p14:creationId xmlns:p14="http://schemas.microsoft.com/office/powerpoint/2010/main" val="216692758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721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8" tIns="49520" rIns="99038" bIns="49520"/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137220" name="Espaço Reservado para Número de Slide 3"/>
          <p:cNvSpPr txBox="1">
            <a:spLocks noGrp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8" tIns="49520" rIns="99038" bIns="49520" anchor="b"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098F8A85-1A3B-4A97-8348-C669F8ECEDB5}" type="slidenum">
              <a:rPr lang="pt-BR" altLang="pt-BR" sz="1300"/>
              <a:pPr algn="r" eaLnBrk="1" hangingPunct="1"/>
              <a:t>63</a:t>
            </a:fld>
            <a:endParaRPr lang="pt-BR" altLang="pt-BR" sz="1300"/>
          </a:p>
        </p:txBody>
      </p:sp>
    </p:spTree>
    <p:extLst>
      <p:ext uri="{BB962C8B-B14F-4D97-AF65-F5344CB8AC3E}">
        <p14:creationId xmlns:p14="http://schemas.microsoft.com/office/powerpoint/2010/main" val="57481397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9507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263075928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9619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lIns="99038" tIns="49520" rIns="99038" bIns="49520"/>
          <a:lstStyle/>
          <a:p>
            <a:pPr eaLnBrk="1" hangingPunct="1">
              <a:spcBef>
                <a:spcPct val="0"/>
              </a:spcBef>
              <a:defRPr/>
            </a:pPr>
            <a:r>
              <a:rPr lang="pt-BR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O lado “bom” da tecnologia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pt-BR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Dificuldades tecnológicas</a:t>
            </a:r>
            <a:r>
              <a:rPr lang="pt-BR" smtClean="0"/>
              <a:t> </a:t>
            </a:r>
          </a:p>
          <a:p>
            <a:pPr eaLnBrk="1" hangingPunct="1">
              <a:spcBef>
                <a:spcPct val="0"/>
              </a:spcBef>
              <a:defRPr/>
            </a:pPr>
            <a:endParaRPr lang="pt-BR" smtClean="0"/>
          </a:p>
          <a:p>
            <a:pPr eaLnBrk="1" hangingPunct="1">
              <a:spcBef>
                <a:spcPct val="0"/>
              </a:spcBef>
              <a:defRPr/>
            </a:pPr>
            <a:r>
              <a:rPr lang="pt-BR" b="1" smtClean="0"/>
              <a:t>Potencial de Impactos e Impactos Medidos (Gerais na Operação)</a:t>
            </a:r>
            <a:r>
              <a:rPr lang="pt-BR" smtClean="0"/>
              <a:t> </a:t>
            </a:r>
            <a:endParaRPr lang="en-US" smtClean="0"/>
          </a:p>
        </p:txBody>
      </p:sp>
      <p:sp>
        <p:nvSpPr>
          <p:cNvPr id="151556" name="Espaço Reservado para Número de Slide 3"/>
          <p:cNvSpPr txBox="1">
            <a:spLocks noGrp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8" tIns="49520" rIns="99038" bIns="49520" anchor="b"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78165A5B-E7F2-4901-8860-F14057A928DB}" type="slidenum">
              <a:rPr lang="pt-BR" altLang="pt-BR" sz="1300"/>
              <a:pPr algn="r" eaLnBrk="1" hangingPunct="1"/>
              <a:t>65</a:t>
            </a:fld>
            <a:endParaRPr lang="pt-BR" altLang="pt-BR" sz="1300"/>
          </a:p>
        </p:txBody>
      </p:sp>
    </p:spTree>
    <p:extLst>
      <p:ext uri="{BB962C8B-B14F-4D97-AF65-F5344CB8AC3E}">
        <p14:creationId xmlns:p14="http://schemas.microsoft.com/office/powerpoint/2010/main" val="3443914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1667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lIns="99038" tIns="49520" rIns="99038" bIns="49520"/>
          <a:lstStyle/>
          <a:p>
            <a:pPr eaLnBrk="1" hangingPunct="1">
              <a:spcBef>
                <a:spcPct val="0"/>
              </a:spcBef>
              <a:defRPr/>
            </a:pPr>
            <a:r>
              <a:rPr lang="pt-BR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O lado “bom” da tecnologia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pt-BR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Dificuldades tecnológicas</a:t>
            </a:r>
            <a:r>
              <a:rPr lang="pt-BR" smtClean="0"/>
              <a:t> </a:t>
            </a:r>
          </a:p>
          <a:p>
            <a:pPr eaLnBrk="1" hangingPunct="1">
              <a:spcBef>
                <a:spcPct val="0"/>
              </a:spcBef>
              <a:defRPr/>
            </a:pPr>
            <a:endParaRPr lang="pt-BR" smtClean="0"/>
          </a:p>
          <a:p>
            <a:pPr eaLnBrk="1" hangingPunct="1">
              <a:spcBef>
                <a:spcPct val="0"/>
              </a:spcBef>
              <a:defRPr/>
            </a:pPr>
            <a:r>
              <a:rPr lang="pt-BR" b="1" smtClean="0"/>
              <a:t>Potencial de Impactos e Impactos Medidos (Gerais na Operação)</a:t>
            </a:r>
            <a:r>
              <a:rPr lang="pt-BR" smtClean="0"/>
              <a:t> </a:t>
            </a:r>
            <a:endParaRPr lang="en-US" smtClean="0"/>
          </a:p>
        </p:txBody>
      </p:sp>
      <p:sp>
        <p:nvSpPr>
          <p:cNvPr id="153604" name="Espaço Reservado para Número de Slide 3"/>
          <p:cNvSpPr txBox="1">
            <a:spLocks noGrp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8" tIns="49520" rIns="99038" bIns="49520" anchor="b"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674F496A-CB06-4F3F-8A40-E0C69C992662}" type="slidenum">
              <a:rPr lang="pt-BR" altLang="pt-BR" sz="1300"/>
              <a:pPr algn="r" eaLnBrk="1" hangingPunct="1"/>
              <a:t>66</a:t>
            </a:fld>
            <a:endParaRPr lang="pt-BR" altLang="pt-BR" sz="1300"/>
          </a:p>
        </p:txBody>
      </p:sp>
    </p:spTree>
    <p:extLst>
      <p:ext uri="{BB962C8B-B14F-4D97-AF65-F5344CB8AC3E}">
        <p14:creationId xmlns:p14="http://schemas.microsoft.com/office/powerpoint/2010/main" val="321441096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9747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159748" name="Espaço Reservado para Número de Slide 3"/>
          <p:cNvSpPr txBox="1">
            <a:spLocks noGrp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8F59EBD-B2F0-496D-8C81-08712E028363}" type="slidenum">
              <a:rPr lang="pt-BR" altLang="pt-BR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67</a:t>
            </a:fld>
            <a:endParaRPr lang="pt-BR" altLang="pt-BR" sz="13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51137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5891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165892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1090236-B3B2-4930-B54B-2CAC795A00D8}" type="slidenum">
              <a:rPr lang="pt-BR" altLang="pt-BR" smtClean="0"/>
              <a:pPr/>
              <a:t>68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351096389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769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157700" name="Espaço Reservado para Número de Slide 3"/>
          <p:cNvSpPr txBox="1">
            <a:spLocks noGrp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8381AD41-3244-419C-B8BD-EE05D8D73311}" type="slidenum">
              <a:rPr lang="pt-BR" altLang="pt-BR" sz="1300"/>
              <a:pPr algn="r" eaLnBrk="1" hangingPunct="1"/>
              <a:t>69</a:t>
            </a:fld>
            <a:endParaRPr lang="pt-BR" altLang="pt-BR" sz="1300"/>
          </a:p>
        </p:txBody>
      </p:sp>
    </p:spTree>
    <p:extLst>
      <p:ext uri="{BB962C8B-B14F-4D97-AF65-F5344CB8AC3E}">
        <p14:creationId xmlns:p14="http://schemas.microsoft.com/office/powerpoint/2010/main" val="249531269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Dissertações</a:t>
            </a:r>
            <a:r>
              <a:rPr lang="pt-BR" baseline="0" dirty="0" smtClean="0"/>
              <a:t> Principais ou em Temas Centrais</a:t>
            </a:r>
          </a:p>
          <a:p>
            <a:pPr marL="228600" indent="-228600">
              <a:buAutoNum type="arabicPeriod"/>
            </a:pPr>
            <a:r>
              <a:rPr lang="pt-BR" baseline="0" dirty="0" smtClean="0"/>
              <a:t>Aplicação de ITS em métodos de Operação de Frotas, visando o aperfeiçoamento dos Serviços Prestados em Redes de Ônibus</a:t>
            </a:r>
          </a:p>
          <a:p>
            <a:pPr marL="228600" indent="-228600">
              <a:buAutoNum type="arabicPeriod"/>
            </a:pPr>
            <a:r>
              <a:rPr lang="pt-BR" baseline="0" dirty="0" smtClean="0"/>
              <a:t>Inclusão do viajante na Programação dos Serviços de ônibus, utilizando métodos de computação coletiva (</a:t>
            </a:r>
            <a:r>
              <a:rPr lang="pt-BR" baseline="0" dirty="0" err="1" smtClean="0"/>
              <a:t>crowdsourcing</a:t>
            </a:r>
            <a:r>
              <a:rPr lang="pt-BR" baseline="0" dirty="0" smtClean="0"/>
              <a:t>)</a:t>
            </a:r>
          </a:p>
          <a:p>
            <a:pPr marL="228600" indent="-228600">
              <a:buAutoNum type="arabicPeriod"/>
            </a:pPr>
            <a:r>
              <a:rPr lang="pt-BR" baseline="0" dirty="0" smtClean="0"/>
              <a:t>Estimativa da lotação (máxima ocupação) dos ônibus através da telefonia celular</a:t>
            </a:r>
          </a:p>
          <a:p>
            <a:pPr marL="228600" indent="-228600">
              <a:buAutoNum type="arabicPeriod"/>
            </a:pPr>
            <a:r>
              <a:rPr lang="pt-BR" baseline="0" dirty="0" smtClean="0"/>
              <a:t>Infraestrutura de referência com base na </a:t>
            </a:r>
            <a:r>
              <a:rPr lang="pt-BR" baseline="0" dirty="0" err="1" smtClean="0"/>
              <a:t>Subarquitetura</a:t>
            </a:r>
            <a:r>
              <a:rPr lang="pt-BR" baseline="0" dirty="0" smtClean="0"/>
              <a:t> de ITS definida pela UITP (União Internacional de Transporte Público) para o transporte público por ônibus</a:t>
            </a:r>
          </a:p>
          <a:p>
            <a:pPr marL="228600" indent="-228600">
              <a:buAutoNum type="arabicPeriod"/>
            </a:pPr>
            <a:endParaRPr lang="pt-BR" baseline="0" dirty="0" smtClean="0"/>
          </a:p>
          <a:p>
            <a:pPr marL="0" indent="0">
              <a:buNone/>
            </a:pPr>
            <a:r>
              <a:rPr lang="pt-BR" baseline="0" dirty="0" smtClean="0"/>
              <a:t>Dissertações </a:t>
            </a:r>
            <a:r>
              <a:rPr lang="pt-BR" baseline="0" smtClean="0"/>
              <a:t>e teses correlacionadas</a:t>
            </a:r>
            <a:endParaRPr lang="pt-BR" baseline="0" dirty="0" smtClean="0"/>
          </a:p>
          <a:p>
            <a:pPr marL="228600" indent="-228600">
              <a:buAutoNum type="arabicPeriod"/>
            </a:pPr>
            <a:r>
              <a:rPr lang="pt-BR" baseline="0" dirty="0" smtClean="0"/>
              <a:t>Proposta de um sistema de gestão de bicicletas (do próprio usuário), visando essas serem o acesso de última milha aos sistemas de transporte público, em especial por ônibus </a:t>
            </a:r>
          </a:p>
          <a:p>
            <a:pPr marL="228600" indent="-228600">
              <a:buAutoNum type="arabicPeriod"/>
            </a:pPr>
            <a:r>
              <a:rPr lang="pt-BR" baseline="0" dirty="0" smtClean="0"/>
              <a:t>Análise da influência de fatores externos nos padrões de operação da frota de ônibus urbanos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pt-BR" baseline="0" dirty="0" smtClean="0"/>
              <a:t>Ônibus como plataforma móvel de medição de variáveis atmosféricas </a:t>
            </a:r>
          </a:p>
          <a:p>
            <a:pPr marL="228600" indent="-228600">
              <a:buAutoNum type="arabicPeriod"/>
            </a:pPr>
            <a:r>
              <a:rPr lang="pt-BR" baseline="0" dirty="0" smtClean="0"/>
              <a:t>Aplicação de VLC (</a:t>
            </a:r>
            <a:r>
              <a:rPr lang="pt-BR" baseline="0" dirty="0" err="1" smtClean="0"/>
              <a:t>Visible</a:t>
            </a:r>
            <a:r>
              <a:rPr lang="pt-BR" baseline="0" dirty="0" smtClean="0"/>
              <a:t> Light Communication) no contexto de sistemas ITS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392A8-F9A4-46F5-BE6E-E2095DE4F5EA}" type="slidenum">
              <a:rPr lang="pt-BR" smtClean="0"/>
              <a:t>70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170793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Dissertações</a:t>
            </a:r>
            <a:r>
              <a:rPr lang="pt-BR" baseline="0" dirty="0" smtClean="0"/>
              <a:t> em </a:t>
            </a:r>
            <a:r>
              <a:rPr lang="pt-BR" baseline="0" dirty="0" err="1" smtClean="0"/>
              <a:t>anadamento</a:t>
            </a:r>
            <a:endParaRPr lang="pt-BR" baseline="0" dirty="0" smtClean="0"/>
          </a:p>
          <a:p>
            <a:pPr marL="228600" indent="-228600">
              <a:buAutoNum type="arabicPeriod"/>
            </a:pPr>
            <a:r>
              <a:rPr lang="pt-BR" baseline="0" dirty="0" smtClean="0"/>
              <a:t>Possíveis cenários de aplicação de Sistemas ITS voltados ao Controle de Tráfego Urbano para a melhoria dos serviços de transporte público numa cidade de médio porte entre 2025 e 2030</a:t>
            </a:r>
          </a:p>
          <a:p>
            <a:pPr marL="228600" indent="-228600">
              <a:buAutoNum type="arabicPeriod"/>
            </a:pPr>
            <a:r>
              <a:rPr lang="pt-BR" baseline="0" dirty="0" smtClean="0"/>
              <a:t>Aplicação de Sistemas Avançados de Gerenciamento de Tráfego e Macro ( e </a:t>
            </a:r>
            <a:r>
              <a:rPr lang="pt-BR" baseline="0" dirty="0" err="1" smtClean="0"/>
              <a:t>Meso</a:t>
            </a:r>
            <a:r>
              <a:rPr lang="pt-BR" baseline="0" dirty="0" smtClean="0"/>
              <a:t>) Modelos de Simulação no entorno da Região Metropolitana de São Paulo</a:t>
            </a:r>
          </a:p>
          <a:p>
            <a:pPr marL="228600" indent="-228600">
              <a:buAutoNum type="arabicPeriod"/>
            </a:pPr>
            <a:endParaRPr lang="pt-BR" baseline="0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392A8-F9A4-46F5-BE6E-E2095DE4F5EA}" type="slidenum">
              <a:rPr lang="pt-BR" smtClean="0"/>
              <a:t>71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563832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1795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161796" name="Espaço Reservado para Número de Slide 3"/>
          <p:cNvSpPr txBox="1">
            <a:spLocks noGrp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B5949932-3C73-48E6-B7C8-CAAC7E8B9166}" type="slidenum">
              <a:rPr lang="pt-BR" altLang="pt-BR" sz="1300"/>
              <a:pPr algn="r" eaLnBrk="1" hangingPunct="1"/>
              <a:t>72</a:t>
            </a:fld>
            <a:endParaRPr lang="pt-BR" altLang="pt-BR" sz="1300"/>
          </a:p>
        </p:txBody>
      </p:sp>
    </p:spTree>
    <p:extLst>
      <p:ext uri="{BB962C8B-B14F-4D97-AF65-F5344CB8AC3E}">
        <p14:creationId xmlns:p14="http://schemas.microsoft.com/office/powerpoint/2010/main" val="20003428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348335348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1795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161796" name="Espaço Reservado para Número de Slide 3"/>
          <p:cNvSpPr txBox="1">
            <a:spLocks noGrp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B5949932-3C73-48E6-B7C8-CAAC7E8B9166}" type="slidenum">
              <a:rPr lang="pt-BR" altLang="pt-BR" sz="1300"/>
              <a:pPr algn="r" eaLnBrk="1" hangingPunct="1"/>
              <a:t>73</a:t>
            </a:fld>
            <a:endParaRPr lang="pt-BR" altLang="pt-BR" sz="1300"/>
          </a:p>
        </p:txBody>
      </p:sp>
    </p:spTree>
    <p:extLst>
      <p:ext uri="{BB962C8B-B14F-4D97-AF65-F5344CB8AC3E}">
        <p14:creationId xmlns:p14="http://schemas.microsoft.com/office/powerpoint/2010/main" val="367561928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1795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161796" name="Espaço Reservado para Número de Slide 3"/>
          <p:cNvSpPr txBox="1">
            <a:spLocks noGrp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B5949932-3C73-48E6-B7C8-CAAC7E8B9166}" type="slidenum">
              <a:rPr lang="pt-BR" altLang="pt-BR" sz="1300"/>
              <a:pPr algn="r" eaLnBrk="1" hangingPunct="1"/>
              <a:t>74</a:t>
            </a:fld>
            <a:endParaRPr lang="pt-BR" altLang="pt-BR" sz="1300"/>
          </a:p>
        </p:txBody>
      </p:sp>
    </p:spTree>
    <p:extLst>
      <p:ext uri="{BB962C8B-B14F-4D97-AF65-F5344CB8AC3E}">
        <p14:creationId xmlns:p14="http://schemas.microsoft.com/office/powerpoint/2010/main" val="281450341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1795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161796" name="Espaço Reservado para Número de Slide 3"/>
          <p:cNvSpPr txBox="1">
            <a:spLocks noGrp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B5949932-3C73-48E6-B7C8-CAAC7E8B9166}" type="slidenum">
              <a:rPr lang="pt-BR" altLang="pt-BR" sz="1300"/>
              <a:pPr algn="r" eaLnBrk="1" hangingPunct="1"/>
              <a:t>75</a:t>
            </a:fld>
            <a:endParaRPr lang="pt-BR" altLang="pt-BR" sz="1300"/>
          </a:p>
        </p:txBody>
      </p:sp>
    </p:spTree>
    <p:extLst>
      <p:ext uri="{BB962C8B-B14F-4D97-AF65-F5344CB8AC3E}">
        <p14:creationId xmlns:p14="http://schemas.microsoft.com/office/powerpoint/2010/main" val="266943017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1795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161796" name="Espaço Reservado para Número de Slide 3"/>
          <p:cNvSpPr txBox="1">
            <a:spLocks noGrp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B5949932-3C73-48E6-B7C8-CAAC7E8B9166}" type="slidenum">
              <a:rPr lang="pt-BR" altLang="pt-BR" sz="1300"/>
              <a:pPr algn="r" eaLnBrk="1" hangingPunct="1"/>
              <a:t>76</a:t>
            </a:fld>
            <a:endParaRPr lang="pt-BR" altLang="pt-BR" sz="1300"/>
          </a:p>
        </p:txBody>
      </p:sp>
    </p:spTree>
    <p:extLst>
      <p:ext uri="{BB962C8B-B14F-4D97-AF65-F5344CB8AC3E}">
        <p14:creationId xmlns:p14="http://schemas.microsoft.com/office/powerpoint/2010/main" val="6540773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1795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161796" name="Espaço Reservado para Número de Slide 3"/>
          <p:cNvSpPr txBox="1">
            <a:spLocks noGrp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B5949932-3C73-48E6-B7C8-CAAC7E8B9166}" type="slidenum">
              <a:rPr lang="pt-BR" altLang="pt-BR" sz="1300"/>
              <a:pPr algn="r" eaLnBrk="1" hangingPunct="1"/>
              <a:t>77</a:t>
            </a:fld>
            <a:endParaRPr lang="pt-BR" altLang="pt-BR" sz="1300"/>
          </a:p>
        </p:txBody>
      </p:sp>
    </p:spTree>
    <p:extLst>
      <p:ext uri="{BB962C8B-B14F-4D97-AF65-F5344CB8AC3E}">
        <p14:creationId xmlns:p14="http://schemas.microsoft.com/office/powerpoint/2010/main" val="138835523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1795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161796" name="Espaço Reservado para Número de Slide 3"/>
          <p:cNvSpPr txBox="1">
            <a:spLocks noGrp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B5949932-3C73-48E6-B7C8-CAAC7E8B9166}" type="slidenum">
              <a:rPr lang="pt-BR" altLang="pt-BR" sz="1300"/>
              <a:pPr algn="r" eaLnBrk="1" hangingPunct="1"/>
              <a:t>78</a:t>
            </a:fld>
            <a:endParaRPr lang="pt-BR" altLang="pt-BR" sz="1300"/>
          </a:p>
        </p:txBody>
      </p:sp>
    </p:spTree>
    <p:extLst>
      <p:ext uri="{BB962C8B-B14F-4D97-AF65-F5344CB8AC3E}">
        <p14:creationId xmlns:p14="http://schemas.microsoft.com/office/powerpoint/2010/main" val="264755046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1795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161796" name="Espaço Reservado para Número de Slide 3"/>
          <p:cNvSpPr txBox="1">
            <a:spLocks noGrp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B5949932-3C73-48E6-B7C8-CAAC7E8B9166}" type="slidenum">
              <a:rPr lang="pt-BR" altLang="pt-BR" sz="1300"/>
              <a:pPr algn="r" eaLnBrk="1" hangingPunct="1"/>
              <a:t>79</a:t>
            </a:fld>
            <a:endParaRPr lang="pt-BR" altLang="pt-BR" sz="1300"/>
          </a:p>
        </p:txBody>
      </p:sp>
    </p:spTree>
    <p:extLst>
      <p:ext uri="{BB962C8B-B14F-4D97-AF65-F5344CB8AC3E}">
        <p14:creationId xmlns:p14="http://schemas.microsoft.com/office/powerpoint/2010/main" val="390732648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1795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161796" name="Espaço Reservado para Número de Slide 3"/>
          <p:cNvSpPr txBox="1">
            <a:spLocks noGrp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B5949932-3C73-48E6-B7C8-CAAC7E8B9166}" type="slidenum">
              <a:rPr lang="pt-BR" altLang="pt-BR" sz="1300"/>
              <a:pPr algn="r" eaLnBrk="1" hangingPunct="1"/>
              <a:t>80</a:t>
            </a:fld>
            <a:endParaRPr lang="pt-BR" altLang="pt-BR" sz="1300"/>
          </a:p>
        </p:txBody>
      </p:sp>
    </p:spTree>
    <p:extLst>
      <p:ext uri="{BB962C8B-B14F-4D97-AF65-F5344CB8AC3E}">
        <p14:creationId xmlns:p14="http://schemas.microsoft.com/office/powerpoint/2010/main" val="832907607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39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3251032535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9987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8" tIns="49520" rIns="99038" bIns="49520"/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169988" name="Espaço Reservado para Número de Slide 3"/>
          <p:cNvSpPr txBox="1">
            <a:spLocks noGrp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8" tIns="49520" rIns="99038" bIns="49520" anchor="b"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FECE7CBC-67E1-459C-9E7F-12655EB70566}" type="slidenum">
              <a:rPr lang="pt-BR" altLang="pt-BR" sz="1300"/>
              <a:pPr algn="r" eaLnBrk="1" hangingPunct="1"/>
              <a:t>82</a:t>
            </a:fld>
            <a:endParaRPr lang="pt-BR" altLang="pt-BR" sz="1300"/>
          </a:p>
        </p:txBody>
      </p:sp>
    </p:spTree>
    <p:extLst>
      <p:ext uri="{BB962C8B-B14F-4D97-AF65-F5344CB8AC3E}">
        <p14:creationId xmlns:p14="http://schemas.microsoft.com/office/powerpoint/2010/main" val="14800410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23556" name="Espaço Reservado para Número de Slide 3"/>
          <p:cNvSpPr txBox="1">
            <a:spLocks noGrp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A523E455-367B-4CBD-B0D0-7A25E9B874FA}" type="slidenum">
              <a:rPr lang="pt-BR" altLang="pt-BR" sz="1300"/>
              <a:pPr algn="r" eaLnBrk="1" hangingPunct="1"/>
              <a:t>9</a:t>
            </a:fld>
            <a:endParaRPr lang="pt-BR" altLang="pt-BR" sz="1300"/>
          </a:p>
        </p:txBody>
      </p:sp>
    </p:spTree>
    <p:extLst>
      <p:ext uri="{BB962C8B-B14F-4D97-AF65-F5344CB8AC3E}">
        <p14:creationId xmlns:p14="http://schemas.microsoft.com/office/powerpoint/2010/main" val="43616683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6131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176132" name="Espaço Reservado para Número de Slide 3"/>
          <p:cNvSpPr txBox="1">
            <a:spLocks noGrp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A5EF58B6-5465-4AE7-A574-048D98A2024B}" type="slidenum">
              <a:rPr lang="pt-BR" altLang="pt-BR" sz="1300"/>
              <a:pPr algn="r" eaLnBrk="1" hangingPunct="1"/>
              <a:t>83</a:t>
            </a:fld>
            <a:endParaRPr lang="pt-BR" altLang="pt-BR" sz="1300"/>
          </a:p>
        </p:txBody>
      </p:sp>
    </p:spTree>
    <p:extLst>
      <p:ext uri="{BB962C8B-B14F-4D97-AF65-F5344CB8AC3E}">
        <p14:creationId xmlns:p14="http://schemas.microsoft.com/office/powerpoint/2010/main" val="402977431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2035" name="Rectangle 3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464800093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8" tIns="49520" rIns="99038" bIns="49520"/>
          <a:lstStyle/>
          <a:p>
            <a:pPr eaLnBrk="1" hangingPunct="1"/>
            <a:r>
              <a:rPr lang="pt-BR" altLang="pt-BR" smtClean="0"/>
              <a:t>Os Sistemas Inteligentes de Transporte (ITS [i]) vem atraindo interesse mundial por parte dos profissionais de transportes, da indústria automotiva, gestores públicos entre outros. </a:t>
            </a:r>
          </a:p>
          <a:p>
            <a:pPr eaLnBrk="1" hangingPunct="1"/>
            <a:r>
              <a:rPr lang="pt-BR" altLang="pt-BR" smtClean="0"/>
              <a:t>Os japoneses possivelmente foram os precursores, por terem iniciado essa noção moderna de ITS com um trabalho realizado em meados de 1980. Na década de 1970 os Estados Unidos abordaram a aplicação de ITS em um estágio inicial no âmbito do Projeto </a:t>
            </a:r>
            <a:r>
              <a:rPr lang="pt-BR" altLang="pt-BR" i="1" smtClean="0"/>
              <a:t>Electronic Route Guidance</a:t>
            </a:r>
            <a:r>
              <a:rPr lang="pt-BR" altLang="pt-BR" b="1" i="1" smtClean="0"/>
              <a:t>[ii]</a:t>
            </a:r>
            <a:r>
              <a:rPr lang="pt-BR" altLang="pt-BR" smtClean="0"/>
              <a:t>. Naquela época, não havia um nome específico para ITS, sendo este considerado como parte do controle de tráfego. A União Européia escolheu o tema, em parte baseada numa reação aos japoneses e em parte estimulada por um trabalho pioneiro da Siemens. [iii] </a:t>
            </a:r>
          </a:p>
          <a:p>
            <a:pPr eaLnBrk="1" hangingPunct="1"/>
            <a:r>
              <a:rPr lang="pt-BR" altLang="pt-BR" smtClean="0"/>
              <a:t>Os Estados Unidos adotou o tema no final de 1980, referindo-se ao assunto como </a:t>
            </a:r>
            <a:r>
              <a:rPr lang="pt-BR" altLang="pt-BR" i="1" smtClean="0"/>
              <a:t>Intelligent Vehicle Highway Systems </a:t>
            </a:r>
            <a:r>
              <a:rPr lang="pt-BR" altLang="pt-BR" b="1" i="1" smtClean="0"/>
              <a:t>[iv]</a:t>
            </a:r>
            <a:r>
              <a:rPr lang="pt-BR" altLang="pt-BR" smtClean="0"/>
              <a:t>. [v]  </a:t>
            </a:r>
          </a:p>
          <a:p>
            <a:pPr eaLnBrk="1" hangingPunct="1"/>
            <a:r>
              <a:rPr lang="pt-BR" altLang="pt-BR" smtClean="0"/>
              <a:t>Para não ficarem atrás, os europeus trouxeram outro significado para o assunto, desta vez a expressão foi </a:t>
            </a:r>
            <a:r>
              <a:rPr lang="pt-BR" altLang="pt-BR" i="1" smtClean="0"/>
              <a:t>Advanced Transport Telematics</a:t>
            </a:r>
            <a:r>
              <a:rPr lang="pt-BR" altLang="pt-BR" b="1" i="1" smtClean="0"/>
              <a:t>[vi]</a:t>
            </a:r>
            <a:r>
              <a:rPr lang="pt-BR" altLang="pt-BR" smtClean="0"/>
              <a:t>, refletindo a evolução da aplicação das tecnologias de informação e comunicação para o setor de transportes. Data dessa época o termo telemática [vii].</a:t>
            </a:r>
          </a:p>
          <a:p>
            <a:pPr eaLnBrk="1" hangingPunct="1"/>
            <a:r>
              <a:rPr lang="pt-BR" altLang="pt-BR" smtClean="0"/>
              <a:t>Os Estados Unidos, em seguida, vieram com outro termo, ITS, dando reconhecimento a toda aplicação de tecnologia para sistemas de trânsito, bem como veículos e rodovias. Felizmente, esse nome parece ter dado certo, sendo adotado por muitas organizações internacionais. Na verdade, as séries anuais de Congressos Mundiais, co-patrocinados pela Europa, Estados Unidos e Japão trazem este nome desde o primeiro congresso, realizado em Paris em 1994. </a:t>
            </a:r>
          </a:p>
          <a:p>
            <a:pPr eaLnBrk="1" hangingPunct="1"/>
            <a:r>
              <a:rPr lang="pt-BR" altLang="pt-BR" smtClean="0"/>
              <a:t>Por outro lado, a ISO[viii], órgão responsável pelo desenvolvimento de normas internacionais, decidiu ainda usar outro termo em suas atividades de desenvolvimento de padrões – Telemática aplicada às estradas, tráfego e transporte[ix].</a:t>
            </a:r>
          </a:p>
          <a:p>
            <a:pPr eaLnBrk="1" hangingPunct="1"/>
            <a:r>
              <a:rPr lang="pt-BR" altLang="pt-BR" smtClean="0"/>
              <a:t/>
            </a:r>
            <a:br>
              <a:rPr lang="pt-BR" altLang="pt-BR" smtClean="0"/>
            </a:br>
            <a:r>
              <a:rPr lang="pt-BR" altLang="pt-BR" smtClean="0"/>
              <a:t>[i] Intelligent Transport Systems</a:t>
            </a:r>
          </a:p>
          <a:p>
            <a:pPr eaLnBrk="1" hangingPunct="1"/>
            <a:r>
              <a:rPr lang="pt-BR" altLang="pt-BR" smtClean="0"/>
              <a:t>[ii] ERGS - </a:t>
            </a:r>
            <a:r>
              <a:rPr lang="pt-BR" altLang="pt-BR" i="1" smtClean="0"/>
              <a:t>Electronic Route Guidance</a:t>
            </a:r>
            <a:endParaRPr lang="pt-BR" altLang="pt-BR" smtClean="0"/>
          </a:p>
          <a:p>
            <a:pPr eaLnBrk="1" hangingPunct="1"/>
            <a:r>
              <a:rPr lang="pt-BR" altLang="pt-BR" smtClean="0"/>
              <a:t>[iii] Projeto de orientação Ali-Scout, em Berlim</a:t>
            </a:r>
          </a:p>
          <a:p>
            <a:pPr eaLnBrk="1" hangingPunct="1"/>
            <a:r>
              <a:rPr lang="pt-BR" altLang="pt-BR" smtClean="0"/>
              <a:t>[iv] IVHS - </a:t>
            </a:r>
            <a:r>
              <a:rPr lang="pt-BR" altLang="pt-BR" i="1" smtClean="0"/>
              <a:t>Intelligent Vehicle Highway Systems</a:t>
            </a:r>
            <a:endParaRPr lang="pt-BR" altLang="pt-BR" smtClean="0"/>
          </a:p>
          <a:p>
            <a:pPr eaLnBrk="1" hangingPunct="1"/>
            <a:r>
              <a:rPr lang="pt-BR" altLang="pt-BR" smtClean="0"/>
              <a:t>[v]</a:t>
            </a:r>
            <a:r>
              <a:rPr lang="en-US" altLang="pt-BR" smtClean="0"/>
              <a:t> MCQUEEN, Bob; MCQUEEN, Judy. </a:t>
            </a:r>
            <a:r>
              <a:rPr lang="en-US" altLang="pt-BR" b="1" smtClean="0"/>
              <a:t>Intelligent Transport Systems Architecture</a:t>
            </a:r>
            <a:r>
              <a:rPr lang="en-US" altLang="pt-BR" smtClean="0"/>
              <a:t>. Norwood, 1999, Artech House Inc.</a:t>
            </a:r>
            <a:endParaRPr lang="pt-BR" altLang="pt-BR" smtClean="0"/>
          </a:p>
          <a:p>
            <a:pPr eaLnBrk="1" hangingPunct="1"/>
            <a:r>
              <a:rPr lang="pt-BR" altLang="pt-BR" smtClean="0"/>
              <a:t>[vi]  ATT - </a:t>
            </a:r>
            <a:r>
              <a:rPr lang="pt-BR" altLang="pt-BR" i="1" smtClean="0"/>
              <a:t>Advanced Transport Telematics</a:t>
            </a:r>
            <a:endParaRPr lang="pt-BR" altLang="pt-BR" smtClean="0"/>
          </a:p>
          <a:p>
            <a:pPr eaLnBrk="1" hangingPunct="1"/>
            <a:r>
              <a:rPr lang="pt-BR" altLang="pt-BR" smtClean="0"/>
              <a:t>[vii] Telemática: Combinação de Telecomunicações e Informática. </a:t>
            </a:r>
            <a:r>
              <a:rPr lang="pt-BR" altLang="pt-BR" b="1" smtClean="0"/>
              <a:t>Telemática nos Transportes: </a:t>
            </a:r>
            <a:r>
              <a:rPr lang="pt-BR" altLang="pt-BR" smtClean="0"/>
              <a:t>Aplicação conjunta de Telecomunicações e Tecnologia da Informação (Informática) ao setor de transportes</a:t>
            </a:r>
          </a:p>
          <a:p>
            <a:pPr eaLnBrk="1" hangingPunct="1"/>
            <a:r>
              <a:rPr lang="pt-BR" altLang="pt-BR" smtClean="0"/>
              <a:t>[viii] </a:t>
            </a:r>
            <a:r>
              <a:rPr lang="pt-BR" altLang="pt-BR" i="1" smtClean="0"/>
              <a:t>International Standards Organization</a:t>
            </a:r>
            <a:r>
              <a:rPr lang="pt-BR" altLang="pt-BR" smtClean="0"/>
              <a:t> </a:t>
            </a:r>
          </a:p>
          <a:p>
            <a:pPr eaLnBrk="1" hangingPunct="1"/>
            <a:r>
              <a:rPr lang="pt-BR" altLang="pt-BR" smtClean="0"/>
              <a:t>[ix] </a:t>
            </a:r>
            <a:r>
              <a:rPr lang="pt-BR" altLang="pt-BR" i="1" smtClean="0"/>
              <a:t>Road Traffic and Transport Telematics</a:t>
            </a:r>
          </a:p>
        </p:txBody>
      </p:sp>
      <p:sp>
        <p:nvSpPr>
          <p:cNvPr id="76804" name="Espaço Reservado para Número de Slide 3"/>
          <p:cNvSpPr txBox="1">
            <a:spLocks noGrp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8" tIns="49520" rIns="99038" bIns="49520" anchor="b"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F339D79D-DF4B-42B6-821B-5DC90A2FED6A}" type="slidenum">
              <a:rPr lang="pt-BR" altLang="pt-BR" sz="1300"/>
              <a:pPr algn="r" eaLnBrk="1" hangingPunct="1"/>
              <a:t>86</a:t>
            </a:fld>
            <a:endParaRPr lang="pt-BR" altLang="pt-BR" sz="1300"/>
          </a:p>
        </p:txBody>
      </p:sp>
    </p:spTree>
    <p:extLst>
      <p:ext uri="{BB962C8B-B14F-4D97-AF65-F5344CB8AC3E}">
        <p14:creationId xmlns:p14="http://schemas.microsoft.com/office/powerpoint/2010/main" val="2068863104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8" tIns="49520" rIns="99038" bIns="49520"/>
          <a:lstStyle/>
          <a:p>
            <a:pPr eaLnBrk="1" hangingPunct="1"/>
            <a:r>
              <a:rPr lang="pt-BR" altLang="pt-BR" smtClean="0"/>
              <a:t>Os Sistemas Inteligentes de Transporte (ITS [i]) vem atraindo interesse mundial por parte dos profissionais de transportes, da indústria automotiva, gestores públicos entre outros. </a:t>
            </a:r>
          </a:p>
          <a:p>
            <a:pPr eaLnBrk="1" hangingPunct="1"/>
            <a:r>
              <a:rPr lang="pt-BR" altLang="pt-BR" smtClean="0"/>
              <a:t>Os japoneses possivelmente foram os precursores, por terem iniciado essa noção moderna de ITS com um trabalho realizado em meados de 1980. Na década de 1970 os Estados Unidos abordaram a aplicação de ITS em um estágio inicial no âmbito do Projeto </a:t>
            </a:r>
            <a:r>
              <a:rPr lang="pt-BR" altLang="pt-BR" i="1" smtClean="0"/>
              <a:t>Electronic Route Guidance</a:t>
            </a:r>
            <a:r>
              <a:rPr lang="pt-BR" altLang="pt-BR" b="1" i="1" smtClean="0"/>
              <a:t>[ii]</a:t>
            </a:r>
            <a:r>
              <a:rPr lang="pt-BR" altLang="pt-BR" smtClean="0"/>
              <a:t>. Naquela época, não havia um nome específico para ITS, sendo este considerado como parte do controle de tráfego. A União Européia escolheu o tema, em parte baseada numa reação aos japoneses e em parte estimulada por um trabalho pioneiro da Siemens. [iii] </a:t>
            </a:r>
          </a:p>
          <a:p>
            <a:pPr eaLnBrk="1" hangingPunct="1"/>
            <a:r>
              <a:rPr lang="pt-BR" altLang="pt-BR" smtClean="0"/>
              <a:t>Os Estados Unidos adotou o tema no final de 1980, referindo-se ao assunto como </a:t>
            </a:r>
            <a:r>
              <a:rPr lang="pt-BR" altLang="pt-BR" i="1" smtClean="0"/>
              <a:t>Intelligent Vehicle Highway Systems </a:t>
            </a:r>
            <a:r>
              <a:rPr lang="pt-BR" altLang="pt-BR" b="1" i="1" smtClean="0"/>
              <a:t>[iv]</a:t>
            </a:r>
            <a:r>
              <a:rPr lang="pt-BR" altLang="pt-BR" smtClean="0"/>
              <a:t>. [v]  </a:t>
            </a:r>
          </a:p>
          <a:p>
            <a:pPr eaLnBrk="1" hangingPunct="1"/>
            <a:r>
              <a:rPr lang="pt-BR" altLang="pt-BR" smtClean="0"/>
              <a:t>Para não ficarem atrás, os europeus trouxeram outro significado para o assunto, desta vez a expressão foi </a:t>
            </a:r>
            <a:r>
              <a:rPr lang="pt-BR" altLang="pt-BR" i="1" smtClean="0"/>
              <a:t>Advanced Transport Telematics</a:t>
            </a:r>
            <a:r>
              <a:rPr lang="pt-BR" altLang="pt-BR" b="1" i="1" smtClean="0"/>
              <a:t>[vi]</a:t>
            </a:r>
            <a:r>
              <a:rPr lang="pt-BR" altLang="pt-BR" smtClean="0"/>
              <a:t>, refletindo a evolução da aplicação das tecnologias de informação e comunicação para o setor de transportes. Data dessa época o termo telemática [vii].</a:t>
            </a:r>
          </a:p>
          <a:p>
            <a:pPr eaLnBrk="1" hangingPunct="1"/>
            <a:r>
              <a:rPr lang="pt-BR" altLang="pt-BR" smtClean="0"/>
              <a:t>Os Estados Unidos, em seguida, vieram com outro termo, ITS, dando reconhecimento a toda aplicação de tecnologia para sistemas de trânsito, bem como veículos e rodovias. Felizmente, esse nome parece ter dado certo, sendo adotado por muitas organizações internacionais. Na verdade, as séries anuais de Congressos Mundiais, co-patrocinados pela Europa, Estados Unidos e Japão trazem este nome desde o primeiro congresso, realizado em Paris em 1994. </a:t>
            </a:r>
          </a:p>
          <a:p>
            <a:pPr eaLnBrk="1" hangingPunct="1"/>
            <a:r>
              <a:rPr lang="pt-BR" altLang="pt-BR" smtClean="0"/>
              <a:t>Por outro lado, a ISO[viii], órgão responsável pelo desenvolvimento de normas internacionais, decidiu ainda usar outro termo em suas atividades de desenvolvimento de padrões – Telemática aplicada às estradas, tráfego e transporte[ix].</a:t>
            </a:r>
          </a:p>
          <a:p>
            <a:pPr eaLnBrk="1" hangingPunct="1"/>
            <a:r>
              <a:rPr lang="pt-BR" altLang="pt-BR" smtClean="0"/>
              <a:t/>
            </a:r>
            <a:br>
              <a:rPr lang="pt-BR" altLang="pt-BR" smtClean="0"/>
            </a:br>
            <a:r>
              <a:rPr lang="pt-BR" altLang="pt-BR" smtClean="0"/>
              <a:t>[i] Intelligent Transport Systems</a:t>
            </a:r>
          </a:p>
          <a:p>
            <a:pPr eaLnBrk="1" hangingPunct="1"/>
            <a:r>
              <a:rPr lang="pt-BR" altLang="pt-BR" smtClean="0"/>
              <a:t>[ii] ERGS - </a:t>
            </a:r>
            <a:r>
              <a:rPr lang="pt-BR" altLang="pt-BR" i="1" smtClean="0"/>
              <a:t>Electronic Route Guidance</a:t>
            </a:r>
            <a:endParaRPr lang="pt-BR" altLang="pt-BR" smtClean="0"/>
          </a:p>
          <a:p>
            <a:pPr eaLnBrk="1" hangingPunct="1"/>
            <a:r>
              <a:rPr lang="pt-BR" altLang="pt-BR" smtClean="0"/>
              <a:t>[iii] Projeto de orientação Ali-Scout, em Berlim</a:t>
            </a:r>
          </a:p>
          <a:p>
            <a:pPr eaLnBrk="1" hangingPunct="1"/>
            <a:r>
              <a:rPr lang="pt-BR" altLang="pt-BR" smtClean="0"/>
              <a:t>[iv] IVHS - </a:t>
            </a:r>
            <a:r>
              <a:rPr lang="pt-BR" altLang="pt-BR" i="1" smtClean="0"/>
              <a:t>Intelligent Vehicle Highway Systems</a:t>
            </a:r>
            <a:endParaRPr lang="pt-BR" altLang="pt-BR" smtClean="0"/>
          </a:p>
          <a:p>
            <a:pPr eaLnBrk="1" hangingPunct="1"/>
            <a:r>
              <a:rPr lang="pt-BR" altLang="pt-BR" smtClean="0"/>
              <a:t>[v]</a:t>
            </a:r>
            <a:r>
              <a:rPr lang="en-US" altLang="pt-BR" smtClean="0"/>
              <a:t> MCQUEEN, Bob; MCQUEEN, Judy. </a:t>
            </a:r>
            <a:r>
              <a:rPr lang="en-US" altLang="pt-BR" b="1" smtClean="0"/>
              <a:t>Intelligent Transport Systems Architecture</a:t>
            </a:r>
            <a:r>
              <a:rPr lang="en-US" altLang="pt-BR" smtClean="0"/>
              <a:t>. Norwood, 1999, Artech House Inc.</a:t>
            </a:r>
            <a:endParaRPr lang="pt-BR" altLang="pt-BR" smtClean="0"/>
          </a:p>
          <a:p>
            <a:pPr eaLnBrk="1" hangingPunct="1"/>
            <a:r>
              <a:rPr lang="pt-BR" altLang="pt-BR" smtClean="0"/>
              <a:t>[vi]  ATT - </a:t>
            </a:r>
            <a:r>
              <a:rPr lang="pt-BR" altLang="pt-BR" i="1" smtClean="0"/>
              <a:t>Advanced Transport Telematics</a:t>
            </a:r>
            <a:endParaRPr lang="pt-BR" altLang="pt-BR" smtClean="0"/>
          </a:p>
          <a:p>
            <a:pPr eaLnBrk="1" hangingPunct="1"/>
            <a:r>
              <a:rPr lang="pt-BR" altLang="pt-BR" smtClean="0"/>
              <a:t>[vii] Telemática: Combinação de Telecomunicações e Informática. </a:t>
            </a:r>
            <a:r>
              <a:rPr lang="pt-BR" altLang="pt-BR" b="1" smtClean="0"/>
              <a:t>Telemática nos Transportes: </a:t>
            </a:r>
            <a:r>
              <a:rPr lang="pt-BR" altLang="pt-BR" smtClean="0"/>
              <a:t>Aplicação conjunta de Telecomunicações e Tecnologia da Informação (Informática) ao setor de transportes</a:t>
            </a:r>
          </a:p>
          <a:p>
            <a:pPr eaLnBrk="1" hangingPunct="1"/>
            <a:r>
              <a:rPr lang="pt-BR" altLang="pt-BR" smtClean="0"/>
              <a:t>[viii] </a:t>
            </a:r>
            <a:r>
              <a:rPr lang="pt-BR" altLang="pt-BR" i="1" smtClean="0"/>
              <a:t>International Standards Organization</a:t>
            </a:r>
            <a:r>
              <a:rPr lang="pt-BR" altLang="pt-BR" smtClean="0"/>
              <a:t> </a:t>
            </a:r>
          </a:p>
          <a:p>
            <a:pPr eaLnBrk="1" hangingPunct="1"/>
            <a:r>
              <a:rPr lang="pt-BR" altLang="pt-BR" smtClean="0"/>
              <a:t>[ix] </a:t>
            </a:r>
            <a:r>
              <a:rPr lang="pt-BR" altLang="pt-BR" i="1" smtClean="0"/>
              <a:t>Road Traffic and Transport Telematics</a:t>
            </a:r>
          </a:p>
        </p:txBody>
      </p:sp>
      <p:sp>
        <p:nvSpPr>
          <p:cNvPr id="76804" name="Espaço Reservado para Número de Slide 3"/>
          <p:cNvSpPr txBox="1">
            <a:spLocks noGrp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8" tIns="49520" rIns="99038" bIns="49520" anchor="b"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F339D79D-DF4B-42B6-821B-5DC90A2FED6A}" type="slidenum">
              <a:rPr lang="pt-BR" altLang="pt-BR" sz="1300"/>
              <a:pPr algn="r" eaLnBrk="1" hangingPunct="1"/>
              <a:t>87</a:t>
            </a:fld>
            <a:endParaRPr lang="pt-BR" altLang="pt-BR" sz="1300"/>
          </a:p>
        </p:txBody>
      </p:sp>
    </p:spTree>
    <p:extLst>
      <p:ext uri="{BB962C8B-B14F-4D97-AF65-F5344CB8AC3E}">
        <p14:creationId xmlns:p14="http://schemas.microsoft.com/office/powerpoint/2010/main" val="2457614837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8" tIns="49520" rIns="99038" bIns="49520"/>
          <a:lstStyle/>
          <a:p>
            <a:pPr eaLnBrk="1" hangingPunct="1"/>
            <a:r>
              <a:rPr lang="pt-BR" altLang="pt-BR" smtClean="0"/>
              <a:t>Os Sistemas Inteligentes de Transporte (ITS [i]) vem atraindo interesse mundial por parte dos profissionais de transportes, da indústria automotiva, gestores públicos entre outros. </a:t>
            </a:r>
          </a:p>
          <a:p>
            <a:pPr eaLnBrk="1" hangingPunct="1"/>
            <a:r>
              <a:rPr lang="pt-BR" altLang="pt-BR" smtClean="0"/>
              <a:t>Os japoneses possivelmente foram os precursores, por terem iniciado essa noção moderna de ITS com um trabalho realizado em meados de 1980. Na década de 1970 os Estados Unidos abordaram a aplicação de ITS em um estágio inicial no âmbito do Projeto </a:t>
            </a:r>
            <a:r>
              <a:rPr lang="pt-BR" altLang="pt-BR" i="1" smtClean="0"/>
              <a:t>Electronic Route Guidance</a:t>
            </a:r>
            <a:r>
              <a:rPr lang="pt-BR" altLang="pt-BR" b="1" i="1" smtClean="0"/>
              <a:t>[ii]</a:t>
            </a:r>
            <a:r>
              <a:rPr lang="pt-BR" altLang="pt-BR" smtClean="0"/>
              <a:t>. Naquela época, não havia um nome específico para ITS, sendo este considerado como parte do controle de tráfego. A União Européia escolheu o tema, em parte baseada numa reação aos japoneses e em parte estimulada por um trabalho pioneiro da Siemens. [iii] </a:t>
            </a:r>
          </a:p>
          <a:p>
            <a:pPr eaLnBrk="1" hangingPunct="1"/>
            <a:r>
              <a:rPr lang="pt-BR" altLang="pt-BR" smtClean="0"/>
              <a:t>Os Estados Unidos adotou o tema no final de 1980, referindo-se ao assunto como </a:t>
            </a:r>
            <a:r>
              <a:rPr lang="pt-BR" altLang="pt-BR" i="1" smtClean="0"/>
              <a:t>Intelligent Vehicle Highway Systems </a:t>
            </a:r>
            <a:r>
              <a:rPr lang="pt-BR" altLang="pt-BR" b="1" i="1" smtClean="0"/>
              <a:t>[iv]</a:t>
            </a:r>
            <a:r>
              <a:rPr lang="pt-BR" altLang="pt-BR" smtClean="0"/>
              <a:t>. [v]  </a:t>
            </a:r>
          </a:p>
          <a:p>
            <a:pPr eaLnBrk="1" hangingPunct="1"/>
            <a:r>
              <a:rPr lang="pt-BR" altLang="pt-BR" smtClean="0"/>
              <a:t>Para não ficarem atrás, os europeus trouxeram outro significado para o assunto, desta vez a expressão foi </a:t>
            </a:r>
            <a:r>
              <a:rPr lang="pt-BR" altLang="pt-BR" i="1" smtClean="0"/>
              <a:t>Advanced Transport Telematics</a:t>
            </a:r>
            <a:r>
              <a:rPr lang="pt-BR" altLang="pt-BR" b="1" i="1" smtClean="0"/>
              <a:t>[vi]</a:t>
            </a:r>
            <a:r>
              <a:rPr lang="pt-BR" altLang="pt-BR" smtClean="0"/>
              <a:t>, refletindo a evolução da aplicação das tecnologias de informação e comunicação para o setor de transportes. Data dessa época o termo telemática [vii].</a:t>
            </a:r>
          </a:p>
          <a:p>
            <a:pPr eaLnBrk="1" hangingPunct="1"/>
            <a:r>
              <a:rPr lang="pt-BR" altLang="pt-BR" smtClean="0"/>
              <a:t>Os Estados Unidos, em seguida, vieram com outro termo, ITS, dando reconhecimento a toda aplicação de tecnologia para sistemas de trânsito, bem como veículos e rodovias. Felizmente, esse nome parece ter dado certo, sendo adotado por muitas organizações internacionais. Na verdade, as séries anuais de Congressos Mundiais, co-patrocinados pela Europa, Estados Unidos e Japão trazem este nome desde o primeiro congresso, realizado em Paris em 1994. </a:t>
            </a:r>
          </a:p>
          <a:p>
            <a:pPr eaLnBrk="1" hangingPunct="1"/>
            <a:r>
              <a:rPr lang="pt-BR" altLang="pt-BR" smtClean="0"/>
              <a:t>Por outro lado, a ISO[viii], órgão responsável pelo desenvolvimento de normas internacionais, decidiu ainda usar outro termo em suas atividades de desenvolvimento de padrões – Telemática aplicada às estradas, tráfego e transporte[ix].</a:t>
            </a:r>
          </a:p>
          <a:p>
            <a:pPr eaLnBrk="1" hangingPunct="1"/>
            <a:r>
              <a:rPr lang="pt-BR" altLang="pt-BR" smtClean="0"/>
              <a:t/>
            </a:r>
            <a:br>
              <a:rPr lang="pt-BR" altLang="pt-BR" smtClean="0"/>
            </a:br>
            <a:r>
              <a:rPr lang="pt-BR" altLang="pt-BR" smtClean="0"/>
              <a:t>[i] Intelligent Transport Systems</a:t>
            </a:r>
          </a:p>
          <a:p>
            <a:pPr eaLnBrk="1" hangingPunct="1"/>
            <a:r>
              <a:rPr lang="pt-BR" altLang="pt-BR" smtClean="0"/>
              <a:t>[ii] ERGS - </a:t>
            </a:r>
            <a:r>
              <a:rPr lang="pt-BR" altLang="pt-BR" i="1" smtClean="0"/>
              <a:t>Electronic Route Guidance</a:t>
            </a:r>
            <a:endParaRPr lang="pt-BR" altLang="pt-BR" smtClean="0"/>
          </a:p>
          <a:p>
            <a:pPr eaLnBrk="1" hangingPunct="1"/>
            <a:r>
              <a:rPr lang="pt-BR" altLang="pt-BR" smtClean="0"/>
              <a:t>[iii] Projeto de orientação Ali-Scout, em Berlim</a:t>
            </a:r>
          </a:p>
          <a:p>
            <a:pPr eaLnBrk="1" hangingPunct="1"/>
            <a:r>
              <a:rPr lang="pt-BR" altLang="pt-BR" smtClean="0"/>
              <a:t>[iv] IVHS - </a:t>
            </a:r>
            <a:r>
              <a:rPr lang="pt-BR" altLang="pt-BR" i="1" smtClean="0"/>
              <a:t>Intelligent Vehicle Highway Systems</a:t>
            </a:r>
            <a:endParaRPr lang="pt-BR" altLang="pt-BR" smtClean="0"/>
          </a:p>
          <a:p>
            <a:pPr eaLnBrk="1" hangingPunct="1"/>
            <a:r>
              <a:rPr lang="pt-BR" altLang="pt-BR" smtClean="0"/>
              <a:t>[v]</a:t>
            </a:r>
            <a:r>
              <a:rPr lang="en-US" altLang="pt-BR" smtClean="0"/>
              <a:t> MCQUEEN, Bob; MCQUEEN, Judy. </a:t>
            </a:r>
            <a:r>
              <a:rPr lang="en-US" altLang="pt-BR" b="1" smtClean="0"/>
              <a:t>Intelligent Transport Systems Architecture</a:t>
            </a:r>
            <a:r>
              <a:rPr lang="en-US" altLang="pt-BR" smtClean="0"/>
              <a:t>. Norwood, 1999, Artech House Inc.</a:t>
            </a:r>
            <a:endParaRPr lang="pt-BR" altLang="pt-BR" smtClean="0"/>
          </a:p>
          <a:p>
            <a:pPr eaLnBrk="1" hangingPunct="1"/>
            <a:r>
              <a:rPr lang="pt-BR" altLang="pt-BR" smtClean="0"/>
              <a:t>[vi]  ATT - </a:t>
            </a:r>
            <a:r>
              <a:rPr lang="pt-BR" altLang="pt-BR" i="1" smtClean="0"/>
              <a:t>Advanced Transport Telematics</a:t>
            </a:r>
            <a:endParaRPr lang="pt-BR" altLang="pt-BR" smtClean="0"/>
          </a:p>
          <a:p>
            <a:pPr eaLnBrk="1" hangingPunct="1"/>
            <a:r>
              <a:rPr lang="pt-BR" altLang="pt-BR" smtClean="0"/>
              <a:t>[vii] Telemática: Combinação de Telecomunicações e Informática. </a:t>
            </a:r>
            <a:r>
              <a:rPr lang="pt-BR" altLang="pt-BR" b="1" smtClean="0"/>
              <a:t>Telemática nos Transportes: </a:t>
            </a:r>
            <a:r>
              <a:rPr lang="pt-BR" altLang="pt-BR" smtClean="0"/>
              <a:t>Aplicação conjunta de Telecomunicações e Tecnologia da Informação (Informática) ao setor de transportes</a:t>
            </a:r>
          </a:p>
          <a:p>
            <a:pPr eaLnBrk="1" hangingPunct="1"/>
            <a:r>
              <a:rPr lang="pt-BR" altLang="pt-BR" smtClean="0"/>
              <a:t>[viii] </a:t>
            </a:r>
            <a:r>
              <a:rPr lang="pt-BR" altLang="pt-BR" i="1" smtClean="0"/>
              <a:t>International Standards Organization</a:t>
            </a:r>
            <a:r>
              <a:rPr lang="pt-BR" altLang="pt-BR" smtClean="0"/>
              <a:t> </a:t>
            </a:r>
          </a:p>
          <a:p>
            <a:pPr eaLnBrk="1" hangingPunct="1"/>
            <a:r>
              <a:rPr lang="pt-BR" altLang="pt-BR" smtClean="0"/>
              <a:t>[ix] </a:t>
            </a:r>
            <a:r>
              <a:rPr lang="pt-BR" altLang="pt-BR" i="1" smtClean="0"/>
              <a:t>Road Traffic and Transport Telematics</a:t>
            </a:r>
          </a:p>
        </p:txBody>
      </p:sp>
      <p:sp>
        <p:nvSpPr>
          <p:cNvPr id="76804" name="Espaço Reservado para Número de Slide 3"/>
          <p:cNvSpPr txBox="1">
            <a:spLocks noGrp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8" tIns="49520" rIns="99038" bIns="49520" anchor="b"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F339D79D-DF4B-42B6-821B-5DC90A2FED6A}" type="slidenum">
              <a:rPr lang="pt-BR" altLang="pt-BR" sz="1300"/>
              <a:pPr algn="r" eaLnBrk="1" hangingPunct="1"/>
              <a:t>88</a:t>
            </a:fld>
            <a:endParaRPr lang="pt-BR" altLang="pt-BR" sz="1300"/>
          </a:p>
        </p:txBody>
      </p:sp>
    </p:spTree>
    <p:extLst>
      <p:ext uri="{BB962C8B-B14F-4D97-AF65-F5344CB8AC3E}">
        <p14:creationId xmlns:p14="http://schemas.microsoft.com/office/powerpoint/2010/main" val="2807425847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8" tIns="49520" rIns="99038" bIns="49520"/>
          <a:lstStyle/>
          <a:p>
            <a:pPr eaLnBrk="1" hangingPunct="1"/>
            <a:r>
              <a:rPr lang="pt-BR" altLang="pt-BR" smtClean="0"/>
              <a:t>Os Sistemas Inteligentes de Transporte (ITS [i]) vem atraindo interesse mundial por parte dos profissionais de transportes, da indústria automotiva, gestores públicos entre outros. </a:t>
            </a:r>
          </a:p>
          <a:p>
            <a:pPr eaLnBrk="1" hangingPunct="1"/>
            <a:r>
              <a:rPr lang="pt-BR" altLang="pt-BR" smtClean="0"/>
              <a:t>Os japoneses possivelmente foram os precursores, por terem iniciado essa noção moderna de ITS com um trabalho realizado em meados de 1980. Na década de 1970 os Estados Unidos abordaram a aplicação de ITS em um estágio inicial no âmbito do Projeto </a:t>
            </a:r>
            <a:r>
              <a:rPr lang="pt-BR" altLang="pt-BR" i="1" smtClean="0"/>
              <a:t>Electronic Route Guidance</a:t>
            </a:r>
            <a:r>
              <a:rPr lang="pt-BR" altLang="pt-BR" b="1" i="1" smtClean="0"/>
              <a:t>[ii]</a:t>
            </a:r>
            <a:r>
              <a:rPr lang="pt-BR" altLang="pt-BR" smtClean="0"/>
              <a:t>. Naquela época, não havia um nome específico para ITS, sendo este considerado como parte do controle de tráfego. A União Européia escolheu o tema, em parte baseada numa reação aos japoneses e em parte estimulada por um trabalho pioneiro da Siemens. [iii] </a:t>
            </a:r>
          </a:p>
          <a:p>
            <a:pPr eaLnBrk="1" hangingPunct="1"/>
            <a:r>
              <a:rPr lang="pt-BR" altLang="pt-BR" smtClean="0"/>
              <a:t>Os Estados Unidos adotou o tema no final de 1980, referindo-se ao assunto como </a:t>
            </a:r>
            <a:r>
              <a:rPr lang="pt-BR" altLang="pt-BR" i="1" smtClean="0"/>
              <a:t>Intelligent Vehicle Highway Systems </a:t>
            </a:r>
            <a:r>
              <a:rPr lang="pt-BR" altLang="pt-BR" b="1" i="1" smtClean="0"/>
              <a:t>[iv]</a:t>
            </a:r>
            <a:r>
              <a:rPr lang="pt-BR" altLang="pt-BR" smtClean="0"/>
              <a:t>. [v]  </a:t>
            </a:r>
          </a:p>
          <a:p>
            <a:pPr eaLnBrk="1" hangingPunct="1"/>
            <a:r>
              <a:rPr lang="pt-BR" altLang="pt-BR" smtClean="0"/>
              <a:t>Para não ficarem atrás, os europeus trouxeram outro significado para o assunto, desta vez a expressão foi </a:t>
            </a:r>
            <a:r>
              <a:rPr lang="pt-BR" altLang="pt-BR" i="1" smtClean="0"/>
              <a:t>Advanced Transport Telematics</a:t>
            </a:r>
            <a:r>
              <a:rPr lang="pt-BR" altLang="pt-BR" b="1" i="1" smtClean="0"/>
              <a:t>[vi]</a:t>
            </a:r>
            <a:r>
              <a:rPr lang="pt-BR" altLang="pt-BR" smtClean="0"/>
              <a:t>, refletindo a evolução da aplicação das tecnologias de informação e comunicação para o setor de transportes. Data dessa época o termo telemática [vii].</a:t>
            </a:r>
          </a:p>
          <a:p>
            <a:pPr eaLnBrk="1" hangingPunct="1"/>
            <a:r>
              <a:rPr lang="pt-BR" altLang="pt-BR" smtClean="0"/>
              <a:t>Os Estados Unidos, em seguida, vieram com outro termo, ITS, dando reconhecimento a toda aplicação de tecnologia para sistemas de trânsito, bem como veículos e rodovias. Felizmente, esse nome parece ter dado certo, sendo adotado por muitas organizações internacionais. Na verdade, as séries anuais de Congressos Mundiais, co-patrocinados pela Europa, Estados Unidos e Japão trazem este nome desde o primeiro congresso, realizado em Paris em 1994. </a:t>
            </a:r>
          </a:p>
          <a:p>
            <a:pPr eaLnBrk="1" hangingPunct="1"/>
            <a:r>
              <a:rPr lang="pt-BR" altLang="pt-BR" smtClean="0"/>
              <a:t>Por outro lado, a ISO[viii], órgão responsável pelo desenvolvimento de normas internacionais, decidiu ainda usar outro termo em suas atividades de desenvolvimento de padrões – Telemática aplicada às estradas, tráfego e transporte[ix].</a:t>
            </a:r>
          </a:p>
          <a:p>
            <a:pPr eaLnBrk="1" hangingPunct="1"/>
            <a:r>
              <a:rPr lang="pt-BR" altLang="pt-BR" smtClean="0"/>
              <a:t/>
            </a:r>
            <a:br>
              <a:rPr lang="pt-BR" altLang="pt-BR" smtClean="0"/>
            </a:br>
            <a:r>
              <a:rPr lang="pt-BR" altLang="pt-BR" smtClean="0"/>
              <a:t>[i] Intelligent Transport Systems</a:t>
            </a:r>
          </a:p>
          <a:p>
            <a:pPr eaLnBrk="1" hangingPunct="1"/>
            <a:r>
              <a:rPr lang="pt-BR" altLang="pt-BR" smtClean="0"/>
              <a:t>[ii] ERGS - </a:t>
            </a:r>
            <a:r>
              <a:rPr lang="pt-BR" altLang="pt-BR" i="1" smtClean="0"/>
              <a:t>Electronic Route Guidance</a:t>
            </a:r>
            <a:endParaRPr lang="pt-BR" altLang="pt-BR" smtClean="0"/>
          </a:p>
          <a:p>
            <a:pPr eaLnBrk="1" hangingPunct="1"/>
            <a:r>
              <a:rPr lang="pt-BR" altLang="pt-BR" smtClean="0"/>
              <a:t>[iii] Projeto de orientação Ali-Scout, em Berlim</a:t>
            </a:r>
          </a:p>
          <a:p>
            <a:pPr eaLnBrk="1" hangingPunct="1"/>
            <a:r>
              <a:rPr lang="pt-BR" altLang="pt-BR" smtClean="0"/>
              <a:t>[iv] IVHS - </a:t>
            </a:r>
            <a:r>
              <a:rPr lang="pt-BR" altLang="pt-BR" i="1" smtClean="0"/>
              <a:t>Intelligent Vehicle Highway Systems</a:t>
            </a:r>
            <a:endParaRPr lang="pt-BR" altLang="pt-BR" smtClean="0"/>
          </a:p>
          <a:p>
            <a:pPr eaLnBrk="1" hangingPunct="1"/>
            <a:r>
              <a:rPr lang="pt-BR" altLang="pt-BR" smtClean="0"/>
              <a:t>[v]</a:t>
            </a:r>
            <a:r>
              <a:rPr lang="en-US" altLang="pt-BR" smtClean="0"/>
              <a:t> MCQUEEN, Bob; MCQUEEN, Judy. </a:t>
            </a:r>
            <a:r>
              <a:rPr lang="en-US" altLang="pt-BR" b="1" smtClean="0"/>
              <a:t>Intelligent Transport Systems Architecture</a:t>
            </a:r>
            <a:r>
              <a:rPr lang="en-US" altLang="pt-BR" smtClean="0"/>
              <a:t>. Norwood, 1999, Artech House Inc.</a:t>
            </a:r>
            <a:endParaRPr lang="pt-BR" altLang="pt-BR" smtClean="0"/>
          </a:p>
          <a:p>
            <a:pPr eaLnBrk="1" hangingPunct="1"/>
            <a:r>
              <a:rPr lang="pt-BR" altLang="pt-BR" smtClean="0"/>
              <a:t>[vi]  ATT - </a:t>
            </a:r>
            <a:r>
              <a:rPr lang="pt-BR" altLang="pt-BR" i="1" smtClean="0"/>
              <a:t>Advanced Transport Telematics</a:t>
            </a:r>
            <a:endParaRPr lang="pt-BR" altLang="pt-BR" smtClean="0"/>
          </a:p>
          <a:p>
            <a:pPr eaLnBrk="1" hangingPunct="1"/>
            <a:r>
              <a:rPr lang="pt-BR" altLang="pt-BR" smtClean="0"/>
              <a:t>[vii] Telemática: Combinação de Telecomunicações e Informática. </a:t>
            </a:r>
            <a:r>
              <a:rPr lang="pt-BR" altLang="pt-BR" b="1" smtClean="0"/>
              <a:t>Telemática nos Transportes: </a:t>
            </a:r>
            <a:r>
              <a:rPr lang="pt-BR" altLang="pt-BR" smtClean="0"/>
              <a:t>Aplicação conjunta de Telecomunicações e Tecnologia da Informação (Informática) ao setor de transportes</a:t>
            </a:r>
          </a:p>
          <a:p>
            <a:pPr eaLnBrk="1" hangingPunct="1"/>
            <a:r>
              <a:rPr lang="pt-BR" altLang="pt-BR" smtClean="0"/>
              <a:t>[viii] </a:t>
            </a:r>
            <a:r>
              <a:rPr lang="pt-BR" altLang="pt-BR" i="1" smtClean="0"/>
              <a:t>International Standards Organization</a:t>
            </a:r>
            <a:r>
              <a:rPr lang="pt-BR" altLang="pt-BR" smtClean="0"/>
              <a:t> </a:t>
            </a:r>
          </a:p>
          <a:p>
            <a:pPr eaLnBrk="1" hangingPunct="1"/>
            <a:r>
              <a:rPr lang="pt-BR" altLang="pt-BR" smtClean="0"/>
              <a:t>[ix] </a:t>
            </a:r>
            <a:r>
              <a:rPr lang="pt-BR" altLang="pt-BR" i="1" smtClean="0"/>
              <a:t>Road Traffic and Transport Telematics</a:t>
            </a:r>
          </a:p>
        </p:txBody>
      </p:sp>
      <p:sp>
        <p:nvSpPr>
          <p:cNvPr id="76804" name="Espaço Reservado para Número de Slide 3"/>
          <p:cNvSpPr txBox="1">
            <a:spLocks noGrp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8" tIns="49520" rIns="99038" bIns="49520" anchor="b"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F339D79D-DF4B-42B6-821B-5DC90A2FED6A}" type="slidenum">
              <a:rPr lang="pt-BR" altLang="pt-BR" sz="1300"/>
              <a:pPr algn="r" eaLnBrk="1" hangingPunct="1"/>
              <a:t>89</a:t>
            </a:fld>
            <a:endParaRPr lang="pt-BR" altLang="pt-BR" sz="1300"/>
          </a:p>
        </p:txBody>
      </p:sp>
    </p:spTree>
    <p:extLst>
      <p:ext uri="{BB962C8B-B14F-4D97-AF65-F5344CB8AC3E}">
        <p14:creationId xmlns:p14="http://schemas.microsoft.com/office/powerpoint/2010/main" val="395559204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8" tIns="49520" rIns="99038" bIns="49520"/>
          <a:lstStyle/>
          <a:p>
            <a:pPr eaLnBrk="1" hangingPunct="1"/>
            <a:r>
              <a:rPr lang="pt-BR" altLang="pt-BR" smtClean="0"/>
              <a:t>Os Sistemas Inteligentes de Transporte (ITS [i]) vem atraindo interesse mundial por parte dos profissionais de transportes, da indústria automotiva, gestores públicos entre outros. </a:t>
            </a:r>
          </a:p>
          <a:p>
            <a:pPr eaLnBrk="1" hangingPunct="1"/>
            <a:r>
              <a:rPr lang="pt-BR" altLang="pt-BR" smtClean="0"/>
              <a:t>Os japoneses possivelmente foram os precursores, por terem iniciado essa noção moderna de ITS com um trabalho realizado em meados de 1980. Na década de 1970 os Estados Unidos abordaram a aplicação de ITS em um estágio inicial no âmbito do Projeto </a:t>
            </a:r>
            <a:r>
              <a:rPr lang="pt-BR" altLang="pt-BR" i="1" smtClean="0"/>
              <a:t>Electronic Route Guidance</a:t>
            </a:r>
            <a:r>
              <a:rPr lang="pt-BR" altLang="pt-BR" b="1" i="1" smtClean="0"/>
              <a:t>[ii]</a:t>
            </a:r>
            <a:r>
              <a:rPr lang="pt-BR" altLang="pt-BR" smtClean="0"/>
              <a:t>. Naquela época, não havia um nome específico para ITS, sendo este considerado como parte do controle de tráfego. A União Européia escolheu o tema, em parte baseada numa reação aos japoneses e em parte estimulada por um trabalho pioneiro da Siemens. [iii] </a:t>
            </a:r>
          </a:p>
          <a:p>
            <a:pPr eaLnBrk="1" hangingPunct="1"/>
            <a:r>
              <a:rPr lang="pt-BR" altLang="pt-BR" smtClean="0"/>
              <a:t>Os Estados Unidos adotou o tema no final de 1980, referindo-se ao assunto como </a:t>
            </a:r>
            <a:r>
              <a:rPr lang="pt-BR" altLang="pt-BR" i="1" smtClean="0"/>
              <a:t>Intelligent Vehicle Highway Systems </a:t>
            </a:r>
            <a:r>
              <a:rPr lang="pt-BR" altLang="pt-BR" b="1" i="1" smtClean="0"/>
              <a:t>[iv]</a:t>
            </a:r>
            <a:r>
              <a:rPr lang="pt-BR" altLang="pt-BR" smtClean="0"/>
              <a:t>. [v]  </a:t>
            </a:r>
          </a:p>
          <a:p>
            <a:pPr eaLnBrk="1" hangingPunct="1"/>
            <a:r>
              <a:rPr lang="pt-BR" altLang="pt-BR" smtClean="0"/>
              <a:t>Para não ficarem atrás, os europeus trouxeram outro significado para o assunto, desta vez a expressão foi </a:t>
            </a:r>
            <a:r>
              <a:rPr lang="pt-BR" altLang="pt-BR" i="1" smtClean="0"/>
              <a:t>Advanced Transport Telematics</a:t>
            </a:r>
            <a:r>
              <a:rPr lang="pt-BR" altLang="pt-BR" b="1" i="1" smtClean="0"/>
              <a:t>[vi]</a:t>
            </a:r>
            <a:r>
              <a:rPr lang="pt-BR" altLang="pt-BR" smtClean="0"/>
              <a:t>, refletindo a evolução da aplicação das tecnologias de informação e comunicação para o setor de transportes. Data dessa época o termo telemática [vii].</a:t>
            </a:r>
          </a:p>
          <a:p>
            <a:pPr eaLnBrk="1" hangingPunct="1"/>
            <a:r>
              <a:rPr lang="pt-BR" altLang="pt-BR" smtClean="0"/>
              <a:t>Os Estados Unidos, em seguida, vieram com outro termo, ITS, dando reconhecimento a toda aplicação de tecnologia para sistemas de trânsito, bem como veículos e rodovias. Felizmente, esse nome parece ter dado certo, sendo adotado por muitas organizações internacionais. Na verdade, as séries anuais de Congressos Mundiais, co-patrocinados pela Europa, Estados Unidos e Japão trazem este nome desde o primeiro congresso, realizado em Paris em 1994. </a:t>
            </a:r>
          </a:p>
          <a:p>
            <a:pPr eaLnBrk="1" hangingPunct="1"/>
            <a:r>
              <a:rPr lang="pt-BR" altLang="pt-BR" smtClean="0"/>
              <a:t>Por outro lado, a ISO[viii], órgão responsável pelo desenvolvimento de normas internacionais, decidiu ainda usar outro termo em suas atividades de desenvolvimento de padrões – Telemática aplicada às estradas, tráfego e transporte[ix].</a:t>
            </a:r>
          </a:p>
          <a:p>
            <a:pPr eaLnBrk="1" hangingPunct="1"/>
            <a:r>
              <a:rPr lang="pt-BR" altLang="pt-BR" smtClean="0"/>
              <a:t/>
            </a:r>
            <a:br>
              <a:rPr lang="pt-BR" altLang="pt-BR" smtClean="0"/>
            </a:br>
            <a:r>
              <a:rPr lang="pt-BR" altLang="pt-BR" smtClean="0"/>
              <a:t>[i] Intelligent Transport Systems</a:t>
            </a:r>
          </a:p>
          <a:p>
            <a:pPr eaLnBrk="1" hangingPunct="1"/>
            <a:r>
              <a:rPr lang="pt-BR" altLang="pt-BR" smtClean="0"/>
              <a:t>[ii] ERGS - </a:t>
            </a:r>
            <a:r>
              <a:rPr lang="pt-BR" altLang="pt-BR" i="1" smtClean="0"/>
              <a:t>Electronic Route Guidance</a:t>
            </a:r>
            <a:endParaRPr lang="pt-BR" altLang="pt-BR" smtClean="0"/>
          </a:p>
          <a:p>
            <a:pPr eaLnBrk="1" hangingPunct="1"/>
            <a:r>
              <a:rPr lang="pt-BR" altLang="pt-BR" smtClean="0"/>
              <a:t>[iii] Projeto de orientação Ali-Scout, em Berlim</a:t>
            </a:r>
          </a:p>
          <a:p>
            <a:pPr eaLnBrk="1" hangingPunct="1"/>
            <a:r>
              <a:rPr lang="pt-BR" altLang="pt-BR" smtClean="0"/>
              <a:t>[iv] IVHS - </a:t>
            </a:r>
            <a:r>
              <a:rPr lang="pt-BR" altLang="pt-BR" i="1" smtClean="0"/>
              <a:t>Intelligent Vehicle Highway Systems</a:t>
            </a:r>
            <a:endParaRPr lang="pt-BR" altLang="pt-BR" smtClean="0"/>
          </a:p>
          <a:p>
            <a:pPr eaLnBrk="1" hangingPunct="1"/>
            <a:r>
              <a:rPr lang="pt-BR" altLang="pt-BR" smtClean="0"/>
              <a:t>[v]</a:t>
            </a:r>
            <a:r>
              <a:rPr lang="en-US" altLang="pt-BR" smtClean="0"/>
              <a:t> MCQUEEN, Bob; MCQUEEN, Judy. </a:t>
            </a:r>
            <a:r>
              <a:rPr lang="en-US" altLang="pt-BR" b="1" smtClean="0"/>
              <a:t>Intelligent Transport Systems Architecture</a:t>
            </a:r>
            <a:r>
              <a:rPr lang="en-US" altLang="pt-BR" smtClean="0"/>
              <a:t>. Norwood, 1999, Artech House Inc.</a:t>
            </a:r>
            <a:endParaRPr lang="pt-BR" altLang="pt-BR" smtClean="0"/>
          </a:p>
          <a:p>
            <a:pPr eaLnBrk="1" hangingPunct="1"/>
            <a:r>
              <a:rPr lang="pt-BR" altLang="pt-BR" smtClean="0"/>
              <a:t>[vi]  ATT - </a:t>
            </a:r>
            <a:r>
              <a:rPr lang="pt-BR" altLang="pt-BR" i="1" smtClean="0"/>
              <a:t>Advanced Transport Telematics</a:t>
            </a:r>
            <a:endParaRPr lang="pt-BR" altLang="pt-BR" smtClean="0"/>
          </a:p>
          <a:p>
            <a:pPr eaLnBrk="1" hangingPunct="1"/>
            <a:r>
              <a:rPr lang="pt-BR" altLang="pt-BR" smtClean="0"/>
              <a:t>[vii] Telemática: Combinação de Telecomunicações e Informática. </a:t>
            </a:r>
            <a:r>
              <a:rPr lang="pt-BR" altLang="pt-BR" b="1" smtClean="0"/>
              <a:t>Telemática nos Transportes: </a:t>
            </a:r>
            <a:r>
              <a:rPr lang="pt-BR" altLang="pt-BR" smtClean="0"/>
              <a:t>Aplicação conjunta de Telecomunicações e Tecnologia da Informação (Informática) ao setor de transportes</a:t>
            </a:r>
          </a:p>
          <a:p>
            <a:pPr eaLnBrk="1" hangingPunct="1"/>
            <a:r>
              <a:rPr lang="pt-BR" altLang="pt-BR" smtClean="0"/>
              <a:t>[viii] </a:t>
            </a:r>
            <a:r>
              <a:rPr lang="pt-BR" altLang="pt-BR" i="1" smtClean="0"/>
              <a:t>International Standards Organization</a:t>
            </a:r>
            <a:r>
              <a:rPr lang="pt-BR" altLang="pt-BR" smtClean="0"/>
              <a:t> </a:t>
            </a:r>
          </a:p>
          <a:p>
            <a:pPr eaLnBrk="1" hangingPunct="1"/>
            <a:r>
              <a:rPr lang="pt-BR" altLang="pt-BR" smtClean="0"/>
              <a:t>[ix] </a:t>
            </a:r>
            <a:r>
              <a:rPr lang="pt-BR" altLang="pt-BR" i="1" smtClean="0"/>
              <a:t>Road Traffic and Transport Telematics</a:t>
            </a:r>
          </a:p>
        </p:txBody>
      </p:sp>
      <p:sp>
        <p:nvSpPr>
          <p:cNvPr id="76804" name="Espaço Reservado para Número de Slide 3"/>
          <p:cNvSpPr txBox="1">
            <a:spLocks noGrp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8" tIns="49520" rIns="99038" bIns="49520" anchor="b"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F339D79D-DF4B-42B6-821B-5DC90A2FED6A}" type="slidenum">
              <a:rPr lang="pt-BR" altLang="pt-BR" sz="1300"/>
              <a:pPr algn="r" eaLnBrk="1" hangingPunct="1"/>
              <a:t>90</a:t>
            </a:fld>
            <a:endParaRPr lang="pt-BR" altLang="pt-BR" sz="1300"/>
          </a:p>
        </p:txBody>
      </p:sp>
    </p:spTree>
    <p:extLst>
      <p:ext uri="{BB962C8B-B14F-4D97-AF65-F5344CB8AC3E}">
        <p14:creationId xmlns:p14="http://schemas.microsoft.com/office/powerpoint/2010/main" val="1449703435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8" tIns="49520" rIns="99038" bIns="49520"/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78852" name="Espaço Reservado para Número de Slide 3"/>
          <p:cNvSpPr txBox="1">
            <a:spLocks noGrp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8" tIns="49520" rIns="99038" bIns="49520" anchor="b"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96CF4445-2B9D-40C1-8053-07D35381A57C}" type="slidenum">
              <a:rPr lang="pt-BR" altLang="pt-BR" sz="1300"/>
              <a:pPr algn="r" eaLnBrk="1" hangingPunct="1"/>
              <a:t>91</a:t>
            </a:fld>
            <a:endParaRPr lang="pt-BR" altLang="pt-BR" sz="1300"/>
          </a:p>
        </p:txBody>
      </p:sp>
    </p:spTree>
    <p:extLst>
      <p:ext uri="{BB962C8B-B14F-4D97-AF65-F5344CB8AC3E}">
        <p14:creationId xmlns:p14="http://schemas.microsoft.com/office/powerpoint/2010/main" val="2313750702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8" tIns="49520" rIns="99038" bIns="49520"/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80900" name="Espaço Reservado para Número de Slide 3"/>
          <p:cNvSpPr txBox="1">
            <a:spLocks noGrp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8" tIns="49520" rIns="99038" bIns="49520" anchor="b"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B61E342A-8163-4110-A8CB-C010A1C1E06A}" type="slidenum">
              <a:rPr lang="pt-BR" altLang="pt-BR" sz="1300"/>
              <a:pPr algn="r" eaLnBrk="1" hangingPunct="1"/>
              <a:t>92</a:t>
            </a:fld>
            <a:endParaRPr lang="pt-BR" altLang="pt-BR" sz="1300"/>
          </a:p>
        </p:txBody>
      </p:sp>
    </p:spTree>
    <p:extLst>
      <p:ext uri="{BB962C8B-B14F-4D97-AF65-F5344CB8AC3E}">
        <p14:creationId xmlns:p14="http://schemas.microsoft.com/office/powerpoint/2010/main" val="1561671041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8" tIns="49520" rIns="99038" bIns="49520"/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98308" name="Espaço Reservado para Número de Slide 3"/>
          <p:cNvSpPr txBox="1">
            <a:spLocks noGrp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8" tIns="49520" rIns="99038" bIns="49520" anchor="b"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93EACBE7-36D0-4760-B0E0-83E17163A3D2}" type="slidenum">
              <a:rPr lang="pt-BR" altLang="pt-BR" sz="1300"/>
              <a:pPr algn="r" eaLnBrk="1" hangingPunct="1"/>
              <a:t>93</a:t>
            </a:fld>
            <a:endParaRPr lang="pt-BR" altLang="pt-BR" sz="1300"/>
          </a:p>
        </p:txBody>
      </p:sp>
    </p:spTree>
    <p:extLst>
      <p:ext uri="{BB962C8B-B14F-4D97-AF65-F5344CB8AC3E}">
        <p14:creationId xmlns:p14="http://schemas.microsoft.com/office/powerpoint/2010/main" val="12437210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29700" name="Espaço Reservado para Número de Slide 3"/>
          <p:cNvSpPr txBox="1">
            <a:spLocks noGrp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875AEF8B-9927-4F17-AF6A-7E7C560B06CA}" type="slidenum">
              <a:rPr lang="pt-BR" altLang="pt-BR" sz="1300"/>
              <a:pPr algn="r" eaLnBrk="1" hangingPunct="1"/>
              <a:t>10</a:t>
            </a:fld>
            <a:endParaRPr lang="pt-BR" altLang="pt-BR" sz="1300"/>
          </a:p>
        </p:txBody>
      </p:sp>
    </p:spTree>
    <p:extLst>
      <p:ext uri="{BB962C8B-B14F-4D97-AF65-F5344CB8AC3E}">
        <p14:creationId xmlns:p14="http://schemas.microsoft.com/office/powerpoint/2010/main" val="3783325507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8" tIns="49520" rIns="99038" bIns="49520"/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100356" name="Espaço Reservado para Número de Slide 3"/>
          <p:cNvSpPr txBox="1">
            <a:spLocks noGrp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8" tIns="49520" rIns="99038" bIns="49520" anchor="b"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E7605166-4228-4951-B124-A1736061D941}" type="slidenum">
              <a:rPr lang="pt-BR" altLang="pt-BR" sz="1300"/>
              <a:pPr algn="r" eaLnBrk="1" hangingPunct="1"/>
              <a:t>94</a:t>
            </a:fld>
            <a:endParaRPr lang="pt-BR" altLang="pt-BR" sz="1300"/>
          </a:p>
        </p:txBody>
      </p:sp>
    </p:spTree>
    <p:extLst>
      <p:ext uri="{BB962C8B-B14F-4D97-AF65-F5344CB8AC3E}">
        <p14:creationId xmlns:p14="http://schemas.microsoft.com/office/powerpoint/2010/main" val="3992758423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8" tIns="49520" rIns="99038" bIns="49520"/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102404" name="Espaço Reservado para Número de Slide 3"/>
          <p:cNvSpPr txBox="1">
            <a:spLocks noGrp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8" tIns="49520" rIns="99038" bIns="49520" anchor="b"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00C53E53-EC3B-4AFE-A5C0-420E8911220F}" type="slidenum">
              <a:rPr lang="pt-BR" altLang="pt-BR" sz="1300"/>
              <a:pPr algn="r" eaLnBrk="1" hangingPunct="1"/>
              <a:t>95</a:t>
            </a:fld>
            <a:endParaRPr lang="pt-BR" altLang="pt-BR" sz="1300"/>
          </a:p>
        </p:txBody>
      </p:sp>
    </p:spTree>
    <p:extLst>
      <p:ext uri="{BB962C8B-B14F-4D97-AF65-F5344CB8AC3E}">
        <p14:creationId xmlns:p14="http://schemas.microsoft.com/office/powerpoint/2010/main" val="941595661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8" tIns="49520" rIns="99038" bIns="49520"/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104452" name="Espaço Reservado para Número de Slide 3"/>
          <p:cNvSpPr txBox="1">
            <a:spLocks noGrp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8" tIns="49520" rIns="99038" bIns="49520" anchor="b"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840CA4FF-48AD-4000-B349-0298920348E7}" type="slidenum">
              <a:rPr lang="pt-BR" altLang="pt-BR" sz="1300"/>
              <a:pPr algn="r" eaLnBrk="1" hangingPunct="1"/>
              <a:t>96</a:t>
            </a:fld>
            <a:endParaRPr lang="pt-BR" altLang="pt-BR" sz="1300"/>
          </a:p>
        </p:txBody>
      </p:sp>
    </p:spTree>
    <p:extLst>
      <p:ext uri="{BB962C8B-B14F-4D97-AF65-F5344CB8AC3E}">
        <p14:creationId xmlns:p14="http://schemas.microsoft.com/office/powerpoint/2010/main" val="2754454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tângulo 4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Retângulo 5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pt-BR" smtClean="0"/>
              <a:t>Clique para editar o estilo do subtítulo mestre</a:t>
            </a:r>
            <a:endParaRPr lang="en-US"/>
          </a:p>
        </p:txBody>
      </p:sp>
      <p:sp>
        <p:nvSpPr>
          <p:cNvPr id="7" name="Espaço Reservado para Data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" name="Espaço Reservado para Rodapé 16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1" name="Espaço Reservado para Número de Slide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AC954493-9209-432B-8E75-214A3A1B4C5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14722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ADE6F2-B71C-4208-90D5-B6330EF7A77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2580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tângulo 4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Retângulo 5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2E99EF-E400-4EE9-9F02-7357D552273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23532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lvl="0"/>
            <a:endParaRPr lang="pt-BR" noProof="0"/>
          </a:p>
        </p:txBody>
      </p:sp>
      <p:sp>
        <p:nvSpPr>
          <p:cNvPr id="4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92A624-EDB8-4F68-95FC-0319AC3DCF6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98398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F08E9-2C9A-4221-A44B-368697ABF94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08930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54A69-761F-4B3F-80FF-2464ACF8F3C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5814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C10735-A2CF-4A14-AC1A-6F47F3C6B1D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4115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tângulo 4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Retângulo 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7" name="Espaço Reservado para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Espaço Reservado para Número de Slide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A7E5471-F0EC-4B3C-9334-6645205E707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9" name="Espaço Reservado para Rodapé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16494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9" name="Espaço Reservado para Conteúdo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Data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9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2E33EE30-1825-4F5E-AFA7-3467BDD0316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7" name="Espaço Reservado para Rodapé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3279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13" name="Espaço Reservado para Conteúdo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16" name="Espaço Reservado para Texto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15" name="Espaço Reservado para Texto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7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Espaço Reservado para Número de Slide 1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709FA59F-A2BC-4973-99FA-AC3FB63EF92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9" name="Espaço Reservado para Rodapé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928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769BEB-7CA4-44DF-A11E-89223215318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4631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DE23D5B3-97A9-498D-A27F-A8294EDD6C3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2470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9" name="Espaço Reservado para Conteúdo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545FC4-2B4F-453F-9BB1-FF24D3CA3FF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6913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Retângulo 5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Retângulo 6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tângulo 7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pt-BR" noProof="0" smtClean="0"/>
              <a:t>Clique no ícone para adicionar uma imagem</a:t>
            </a:r>
            <a:endParaRPr lang="en-US" noProof="0" dirty="0"/>
          </a:p>
        </p:txBody>
      </p:sp>
      <p:sp>
        <p:nvSpPr>
          <p:cNvPr id="9" name="Espaço Reservado para Data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" name="Espaço Reservado para Número de Slide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 rtlCol="0"/>
          <a:lstStyle>
            <a:lvl1pPr>
              <a:defRPr sz="2800"/>
            </a:lvl1pPr>
          </a:lstStyle>
          <a:p>
            <a:pPr>
              <a:defRPr/>
            </a:pPr>
            <a:fld id="{A379E590-838D-4634-94C1-79D8188229E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11" name="Espaço Reservado para Rodapé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98412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  <a:endParaRPr lang="en-US" altLang="pt-BR" smtClean="0"/>
          </a:p>
        </p:txBody>
      </p:sp>
      <p:sp>
        <p:nvSpPr>
          <p:cNvPr id="1027" name="Espaço Reservado para Texto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  <a:endParaRPr lang="en-US" altLang="pt-BR" smtClean="0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tângulo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tângulo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9" name="Retângulo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fld id="{255034E6-6FF5-4879-9422-9948A62F50E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06" r:id="rId2"/>
    <p:sldLayoutId id="2147483914" r:id="rId3"/>
    <p:sldLayoutId id="2147483915" r:id="rId4"/>
    <p:sldLayoutId id="2147483916" r:id="rId5"/>
    <p:sldLayoutId id="2147483907" r:id="rId6"/>
    <p:sldLayoutId id="2147483917" r:id="rId7"/>
    <p:sldLayoutId id="2147483908" r:id="rId8"/>
    <p:sldLayoutId id="2147483918" r:id="rId9"/>
    <p:sldLayoutId id="2147483909" r:id="rId10"/>
    <p:sldLayoutId id="2147483919" r:id="rId11"/>
    <p:sldLayoutId id="2147483910" r:id="rId12"/>
    <p:sldLayoutId id="2147483911" r:id="rId13"/>
    <p:sldLayoutId id="2147483912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anose="05000000000000000000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anose="05000000000000000000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anose="05000000000000000000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http://www.itsoverview.its.dot.gov/integration/ims-sm.gif" TargetMode="External"/><Relationship Id="rId13" Type="http://schemas.openxmlformats.org/officeDocument/2006/relationships/image" Target="../media/image60.gif"/><Relationship Id="rId18" Type="http://schemas.openxmlformats.org/officeDocument/2006/relationships/image" Target="http://www.itsoverview.its.dot.gov/integration/rom-sm.gif" TargetMode="External"/><Relationship Id="rId26" Type="http://schemas.openxmlformats.org/officeDocument/2006/relationships/image" Target="../media/image67.png"/><Relationship Id="rId3" Type="http://schemas.openxmlformats.org/officeDocument/2006/relationships/image" Target="../media/image55.gif"/><Relationship Id="rId21" Type="http://schemas.openxmlformats.org/officeDocument/2006/relationships/image" Target="../media/image64.gif"/><Relationship Id="rId7" Type="http://schemas.openxmlformats.org/officeDocument/2006/relationships/image" Target="../media/image57.gif"/><Relationship Id="rId12" Type="http://schemas.openxmlformats.org/officeDocument/2006/relationships/image" Target="http://www.itsoverview.its.dot.gov/integration/eps-sm.gif" TargetMode="External"/><Relationship Id="rId17" Type="http://schemas.openxmlformats.org/officeDocument/2006/relationships/image" Target="../media/image62.gif"/><Relationship Id="rId25" Type="http://schemas.openxmlformats.org/officeDocument/2006/relationships/image" Target="../media/image66.png"/><Relationship Id="rId2" Type="http://schemas.openxmlformats.org/officeDocument/2006/relationships/notesSlide" Target="../notesSlides/notesSlide50.xml"/><Relationship Id="rId16" Type="http://schemas.openxmlformats.org/officeDocument/2006/relationships/image" Target="http://www.itsoverview.its.dot.gov/integration/cps-sm.gif" TargetMode="External"/><Relationship Id="rId20" Type="http://schemas.openxmlformats.org/officeDocument/2006/relationships/image" Target="http://www.itsoverview.its.dot.gov/integration/rwm-sm.gif" TargetMode="External"/><Relationship Id="rId29" Type="http://schemas.openxmlformats.org/officeDocument/2006/relationships/image" Target="http://www.itsoverview.its.dot.gov/integration/am-sm.gif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http://www.itsoverview.its.dot.gov/integration/tm-sm.gif" TargetMode="External"/><Relationship Id="rId11" Type="http://schemas.openxmlformats.org/officeDocument/2006/relationships/image" Target="../media/image59.gif"/><Relationship Id="rId24" Type="http://schemas.openxmlformats.org/officeDocument/2006/relationships/image" Target="http://www.itsoverview.its.dot.gov/integration/if-sm.gif" TargetMode="External"/><Relationship Id="rId5" Type="http://schemas.openxmlformats.org/officeDocument/2006/relationships/image" Target="../media/image56.gif"/><Relationship Id="rId15" Type="http://schemas.openxmlformats.org/officeDocument/2006/relationships/image" Target="../media/image61.gif"/><Relationship Id="rId23" Type="http://schemas.openxmlformats.org/officeDocument/2006/relationships/image" Target="../media/image65.gif"/><Relationship Id="rId28" Type="http://schemas.openxmlformats.org/officeDocument/2006/relationships/image" Target="../media/image69.gif"/><Relationship Id="rId10" Type="http://schemas.openxmlformats.org/officeDocument/2006/relationships/image" Target="http://www.itsoverview.its.dot.gov/integration/ems-sm.gif" TargetMode="External"/><Relationship Id="rId19" Type="http://schemas.openxmlformats.org/officeDocument/2006/relationships/image" Target="../media/image63.gif"/><Relationship Id="rId4" Type="http://schemas.openxmlformats.org/officeDocument/2006/relationships/image" Target="http://www.itsoverview.its.dot.gov/integration/fm-sm.gif" TargetMode="External"/><Relationship Id="rId9" Type="http://schemas.openxmlformats.org/officeDocument/2006/relationships/image" Target="../media/image58.gif"/><Relationship Id="rId14" Type="http://schemas.openxmlformats.org/officeDocument/2006/relationships/image" Target="http://www.itsoverview.its.dot.gov/integration/im-sm.gif" TargetMode="External"/><Relationship Id="rId22" Type="http://schemas.openxmlformats.org/officeDocument/2006/relationships/image" Target="http://www.itsoverview.its.dot.gov/integration/cvo-sm.gif" TargetMode="External"/><Relationship Id="rId27" Type="http://schemas.openxmlformats.org/officeDocument/2006/relationships/image" Target="../media/image68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smartcitiescouncil.com/article/meet-autonomous-bus-could-get-people-out-their-cars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://issuu.com/efzy/docs/ct_its201208/1?e=2834637/4039886" TargetMode="External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mailto:caioffontana@unifesp.br" TargetMode="External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lryoshioka@gmail.com" TargetMode="External"/><Relationship Id="rId4" Type="http://schemas.openxmlformats.org/officeDocument/2006/relationships/hyperlink" Target="mailto:claudio.marte@poli.usp.br" TargetMode="Externa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/>
          </p:cNvSpPr>
          <p:nvPr>
            <p:ph type="ctrTitle"/>
          </p:nvPr>
        </p:nvSpPr>
        <p:spPr>
          <a:xfrm>
            <a:off x="395536" y="0"/>
            <a:ext cx="8352928" cy="1470025"/>
          </a:xfrm>
        </p:spPr>
        <p:txBody>
          <a:bodyPr/>
          <a:lstStyle/>
          <a:p>
            <a:pPr>
              <a:defRPr/>
            </a:pPr>
            <a:r>
              <a:rPr lang="pt-BR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PTR 5917 – ITS</a:t>
            </a:r>
          </a:p>
        </p:txBody>
      </p:sp>
      <p:sp>
        <p:nvSpPr>
          <p:cNvPr id="154627" name="Rectangle 3"/>
          <p:cNvSpPr>
            <a:spLocks noGrp="1"/>
          </p:cNvSpPr>
          <p:nvPr>
            <p:ph type="subTitle" idx="1"/>
          </p:nvPr>
        </p:nvSpPr>
        <p:spPr>
          <a:xfrm>
            <a:off x="1371600" y="1989138"/>
            <a:ext cx="6400800" cy="3816350"/>
          </a:xfrm>
        </p:spPr>
        <p:txBody>
          <a:bodyPr/>
          <a:lstStyle/>
          <a:p>
            <a:pPr>
              <a:defRPr/>
            </a:pPr>
            <a:endParaRPr lang="pt-BR" sz="33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defRPr/>
            </a:pPr>
            <a:r>
              <a:rPr lang="pt-BR" sz="33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Sistemas “Inteligentes” de Transportes (ITS)</a:t>
            </a:r>
          </a:p>
          <a:p>
            <a:pPr>
              <a:defRPr/>
            </a:pPr>
            <a:r>
              <a:rPr lang="pt-BR" sz="33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[</a:t>
            </a:r>
            <a:r>
              <a:rPr lang="pt-BR" sz="33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Intelligent</a:t>
            </a:r>
            <a:r>
              <a:rPr lang="pt-BR" sz="33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pt-BR" sz="33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Transport</a:t>
            </a:r>
            <a:r>
              <a:rPr lang="pt-BR" sz="33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Systems]</a:t>
            </a:r>
          </a:p>
          <a:p>
            <a:pPr>
              <a:defRPr/>
            </a:pPr>
            <a:endParaRPr lang="pt-BR" sz="33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81134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17500" y="219075"/>
            <a:ext cx="7559675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sz="2800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Capacidade de Oferta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4170" y="1041398"/>
            <a:ext cx="8831682" cy="51077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8676" name="CaixaDeTexto 3"/>
          <p:cNvSpPr txBox="1">
            <a:spLocks noChangeArrowheads="1"/>
          </p:cNvSpPr>
          <p:nvPr/>
        </p:nvSpPr>
        <p:spPr bwMode="auto">
          <a:xfrm>
            <a:off x="4211638" y="1036638"/>
            <a:ext cx="47736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pt-BR" altLang="pt-BR" sz="1400" b="1">
                <a:solidFill>
                  <a:schemeClr val="tx2"/>
                </a:solidFill>
              </a:rPr>
              <a:t>Comparação entre diferentes modos de transporte</a:t>
            </a:r>
            <a:endParaRPr lang="pt-BR" altLang="pt-BR" sz="1400">
              <a:solidFill>
                <a:schemeClr val="tx2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34938" y="6307138"/>
            <a:ext cx="1676400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sz="1000" b="1" dirty="0">
                <a:solidFill>
                  <a:schemeClr val="bg1">
                    <a:lumMod val="65000"/>
                  </a:schemeClr>
                </a:solidFill>
                <a:latin typeface="Arial" charset="0"/>
              </a:rPr>
              <a:t>(Peter </a:t>
            </a:r>
            <a:r>
              <a:rPr lang="pt-BR" sz="1000" b="1" dirty="0" err="1">
                <a:solidFill>
                  <a:schemeClr val="bg1">
                    <a:lumMod val="65000"/>
                  </a:schemeClr>
                </a:solidFill>
                <a:latin typeface="Arial" charset="0"/>
              </a:rPr>
              <a:t>Arouhe</a:t>
            </a:r>
            <a:r>
              <a:rPr lang="pt-BR" sz="1000" b="1" dirty="0">
                <a:solidFill>
                  <a:schemeClr val="bg1">
                    <a:lumMod val="65000"/>
                  </a:schemeClr>
                </a:solidFill>
                <a:latin typeface="Arial" charset="0"/>
              </a:rPr>
              <a:t>, 2007)</a:t>
            </a:r>
            <a:endParaRPr lang="pt-BR" sz="1000" dirty="0">
              <a:solidFill>
                <a:schemeClr val="bg1">
                  <a:lumMod val="65000"/>
                </a:schemeClr>
              </a:solidFill>
              <a:latin typeface="Arial" charset="0"/>
            </a:endParaRPr>
          </a:p>
        </p:txBody>
      </p:sp>
      <p:sp>
        <p:nvSpPr>
          <p:cNvPr id="7" name="Seta para baixo 6"/>
          <p:cNvSpPr/>
          <p:nvPr/>
        </p:nvSpPr>
        <p:spPr>
          <a:xfrm>
            <a:off x="4806950" y="2667000"/>
            <a:ext cx="485775" cy="9779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  <p:sp>
        <p:nvSpPr>
          <p:cNvPr id="8" name="Seta para a direita 7"/>
          <p:cNvSpPr/>
          <p:nvPr/>
        </p:nvSpPr>
        <p:spPr>
          <a:xfrm>
            <a:off x="-150813" y="3789363"/>
            <a:ext cx="977901" cy="484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CaixaDeTexto 1"/>
          <p:cNvSpPr txBox="1">
            <a:spLocks noChangeArrowheads="1"/>
          </p:cNvSpPr>
          <p:nvPr/>
        </p:nvSpPr>
        <p:spPr bwMode="auto">
          <a:xfrm>
            <a:off x="292100" y="388938"/>
            <a:ext cx="85280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800" b="1"/>
              <a:t>Monotrilho</a:t>
            </a:r>
          </a:p>
        </p:txBody>
      </p:sp>
      <p:sp>
        <p:nvSpPr>
          <p:cNvPr id="30723" name="Retângulo 3"/>
          <p:cNvSpPr>
            <a:spLocks noChangeArrowheads="1"/>
          </p:cNvSpPr>
          <p:nvPr/>
        </p:nvSpPr>
        <p:spPr bwMode="auto">
          <a:xfrm>
            <a:off x="4302125" y="3132138"/>
            <a:ext cx="1733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/>
              <a:t>Haneda, Japão</a:t>
            </a:r>
          </a:p>
        </p:txBody>
      </p:sp>
      <p:sp>
        <p:nvSpPr>
          <p:cNvPr id="30724" name="Retângulo 5"/>
          <p:cNvSpPr>
            <a:spLocks noChangeArrowheads="1"/>
          </p:cNvSpPr>
          <p:nvPr/>
        </p:nvSpPr>
        <p:spPr bwMode="auto">
          <a:xfrm>
            <a:off x="6689725" y="3168650"/>
            <a:ext cx="21066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pt-BR"/>
              <a:t>Las Vegas, USA</a:t>
            </a:r>
            <a:endParaRPr lang="pt-BR" altLang="pt-BR"/>
          </a:p>
        </p:txBody>
      </p:sp>
      <p:sp>
        <p:nvSpPr>
          <p:cNvPr id="30725" name="Retângulo 7"/>
          <p:cNvSpPr>
            <a:spLocks noChangeArrowheads="1"/>
          </p:cNvSpPr>
          <p:nvPr/>
        </p:nvSpPr>
        <p:spPr bwMode="auto">
          <a:xfrm>
            <a:off x="4127500" y="5773738"/>
            <a:ext cx="21066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pt-BR"/>
              <a:t>Sidney, Austrália</a:t>
            </a:r>
            <a:endParaRPr lang="pt-BR" altLang="pt-BR"/>
          </a:p>
        </p:txBody>
      </p:sp>
      <p:sp>
        <p:nvSpPr>
          <p:cNvPr id="30726" name="Retângulo 9"/>
          <p:cNvSpPr>
            <a:spLocks noChangeArrowheads="1"/>
          </p:cNvSpPr>
          <p:nvPr/>
        </p:nvSpPr>
        <p:spPr bwMode="auto">
          <a:xfrm>
            <a:off x="6704013" y="5751513"/>
            <a:ext cx="21066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/>
              <a:t>Moscou, Rússia</a:t>
            </a:r>
          </a:p>
        </p:txBody>
      </p:sp>
      <p:sp>
        <p:nvSpPr>
          <p:cNvPr id="30727" name="CaixaDeTexto 10"/>
          <p:cNvSpPr txBox="1">
            <a:spLocks noChangeArrowheads="1"/>
          </p:cNvSpPr>
          <p:nvPr/>
        </p:nvSpPr>
        <p:spPr bwMode="auto">
          <a:xfrm>
            <a:off x="158750" y="2039938"/>
            <a:ext cx="3919538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82563" indent="-1825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b="1" dirty="0"/>
              <a:t>Características:</a:t>
            </a:r>
          </a:p>
          <a:p>
            <a:pPr eaLnBrk="1" hangingPunct="1"/>
            <a:endParaRPr lang="pt-BR" altLang="pt-BR" b="1" dirty="0"/>
          </a:p>
          <a:p>
            <a:pPr lvl="1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pt-BR" dirty="0"/>
              <a:t>Ocupa pouco espaço;</a:t>
            </a:r>
          </a:p>
          <a:p>
            <a:pPr lvl="1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pt-BR" dirty="0"/>
              <a:t>Construção sobre canteiros centrais;</a:t>
            </a:r>
          </a:p>
          <a:p>
            <a:pPr lvl="1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pt-BR" dirty="0"/>
              <a:t>Baixo ruído (rodas de borracha);</a:t>
            </a:r>
          </a:p>
          <a:p>
            <a:pPr lvl="1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pt-BR" dirty="0">
                <a:solidFill>
                  <a:srgbClr val="FF0000"/>
                </a:solidFill>
              </a:rPr>
              <a:t>Capacidade: </a:t>
            </a:r>
            <a:endParaRPr lang="pt-BR" altLang="pt-BR" dirty="0" smtClean="0">
              <a:solidFill>
                <a:srgbClr val="FF0000"/>
              </a:solidFill>
            </a:endParaRPr>
          </a:p>
          <a:p>
            <a:pPr marL="0" lvl="1" indent="0" eaLnBrk="1" hangingPunct="1">
              <a:lnSpc>
                <a:spcPct val="150000"/>
              </a:lnSpc>
            </a:pPr>
            <a:r>
              <a:rPr lang="pt-BR" altLang="pt-BR" dirty="0" smtClean="0">
                <a:solidFill>
                  <a:srgbClr val="FF0000"/>
                </a:solidFill>
              </a:rPr>
              <a:t>   40 (*) mil passageiros/h/sentido</a:t>
            </a:r>
            <a:r>
              <a:rPr lang="pt-BR" altLang="pt-BR" dirty="0"/>
              <a:t>.</a:t>
            </a:r>
          </a:p>
        </p:txBody>
      </p:sp>
      <p:pic>
        <p:nvPicPr>
          <p:cNvPr id="3072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925" y="1379538"/>
            <a:ext cx="2544763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313" y="1366838"/>
            <a:ext cx="2339975" cy="176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788" y="3725863"/>
            <a:ext cx="2560637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350" y="3783013"/>
            <a:ext cx="2400300" cy="18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CaixaDeTexto 1"/>
          <p:cNvSpPr txBox="1">
            <a:spLocks noChangeArrowheads="1"/>
          </p:cNvSpPr>
          <p:nvPr/>
        </p:nvSpPr>
        <p:spPr bwMode="auto">
          <a:xfrm>
            <a:off x="292100" y="388938"/>
            <a:ext cx="85280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800" b="1"/>
              <a:t>Monotrilho / SP</a:t>
            </a:r>
          </a:p>
        </p:txBody>
      </p:sp>
      <p:sp>
        <p:nvSpPr>
          <p:cNvPr id="32771" name="Text Box 4"/>
          <p:cNvSpPr txBox="1">
            <a:spLocks noChangeArrowheads="1"/>
          </p:cNvSpPr>
          <p:nvPr/>
        </p:nvSpPr>
        <p:spPr bwMode="auto">
          <a:xfrm>
            <a:off x="2019300" y="5876925"/>
            <a:ext cx="50736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/>
              <a:t>Perspectiva virtual do partido original do projeto </a:t>
            </a:r>
          </a:p>
          <a:p>
            <a:pPr eaLnBrk="1" hangingPunct="1"/>
            <a:r>
              <a:rPr lang="pt-BR" altLang="pt-BR"/>
              <a:t>Fonte: Metrô_SP 2009</a:t>
            </a:r>
          </a:p>
        </p:txBody>
      </p:sp>
      <p:pic>
        <p:nvPicPr>
          <p:cNvPr id="32772" name="Imagem 29" descr="render errad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44675"/>
            <a:ext cx="8642350" cy="373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CaixaDeTexto 1"/>
          <p:cNvSpPr txBox="1">
            <a:spLocks noChangeArrowheads="1"/>
          </p:cNvSpPr>
          <p:nvPr/>
        </p:nvSpPr>
        <p:spPr bwMode="auto">
          <a:xfrm>
            <a:off x="292100" y="388938"/>
            <a:ext cx="85280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800" b="1"/>
              <a:t>Monotrilho / SP</a:t>
            </a:r>
          </a:p>
        </p:txBody>
      </p:sp>
      <p:pic>
        <p:nvPicPr>
          <p:cNvPr id="34819" name="Imagem 49" descr="cnstSaoPaulo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2297113"/>
            <a:ext cx="5040312" cy="379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Imagem 50" descr="Monotrilho_Sidney_australia-300x19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916113"/>
            <a:ext cx="2771775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Rectangle 7"/>
          <p:cNvSpPr>
            <a:spLocks noChangeArrowheads="1"/>
          </p:cNvSpPr>
          <p:nvPr/>
        </p:nvSpPr>
        <p:spPr bwMode="auto">
          <a:xfrm>
            <a:off x="0" y="2528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graphicFrame>
        <p:nvGraphicFramePr>
          <p:cNvPr id="1487896" name="Group 24"/>
          <p:cNvGraphicFramePr>
            <a:graphicFrameLocks noGrp="1"/>
          </p:cNvGraphicFramePr>
          <p:nvPr/>
        </p:nvGraphicFramePr>
        <p:xfrm>
          <a:off x="4764088" y="260350"/>
          <a:ext cx="3121025" cy="701675"/>
        </p:xfrm>
        <a:graphic>
          <a:graphicData uri="http://schemas.openxmlformats.org/drawingml/2006/table">
            <a:tbl>
              <a:tblPr/>
              <a:tblGrid>
                <a:gridCol w="3121025"/>
              </a:tblGrid>
              <a:tr h="701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Comparativo dos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sistemas de monotrilho</a:t>
                      </a:r>
                      <a:endParaRPr kumimoji="0" lang="pt-BR" sz="3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61" marB="45761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4824" name="Rectangle 17"/>
          <p:cNvSpPr>
            <a:spLocks noChangeArrowheads="1"/>
          </p:cNvSpPr>
          <p:nvPr/>
        </p:nvSpPr>
        <p:spPr bwMode="auto">
          <a:xfrm>
            <a:off x="0" y="2773363"/>
            <a:ext cx="184150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1100"/>
              <a:t/>
            </a:r>
            <a:br>
              <a:rPr lang="pt-BR" altLang="pt-BR" sz="1100"/>
            </a:br>
            <a:endParaRPr lang="pt-BR" altLang="pt-BR"/>
          </a:p>
        </p:txBody>
      </p:sp>
      <p:sp>
        <p:nvSpPr>
          <p:cNvPr id="34825" name="Retângulo 7"/>
          <p:cNvSpPr>
            <a:spLocks noChangeArrowheads="1"/>
          </p:cNvSpPr>
          <p:nvPr/>
        </p:nvSpPr>
        <p:spPr bwMode="auto">
          <a:xfrm>
            <a:off x="1042988" y="3860800"/>
            <a:ext cx="21066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pt-BR"/>
              <a:t>Sidney, Austrália</a:t>
            </a:r>
            <a:endParaRPr lang="pt-BR" altLang="pt-BR"/>
          </a:p>
        </p:txBody>
      </p:sp>
      <p:sp>
        <p:nvSpPr>
          <p:cNvPr id="34826" name="Retângulo 7"/>
          <p:cNvSpPr>
            <a:spLocks noChangeArrowheads="1"/>
          </p:cNvSpPr>
          <p:nvPr/>
        </p:nvSpPr>
        <p:spPr bwMode="auto">
          <a:xfrm>
            <a:off x="1403350" y="5734050"/>
            <a:ext cx="21066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pt-BR"/>
              <a:t>São Paulo, Brasil</a:t>
            </a:r>
            <a:endParaRPr lang="pt-BR" alt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CaixaDeTexto 1"/>
          <p:cNvSpPr txBox="1">
            <a:spLocks noChangeArrowheads="1"/>
          </p:cNvSpPr>
          <p:nvPr/>
        </p:nvSpPr>
        <p:spPr bwMode="auto">
          <a:xfrm>
            <a:off x="292100" y="388938"/>
            <a:ext cx="85280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800" b="1"/>
              <a:t>Monotrilho / SP</a:t>
            </a:r>
          </a:p>
        </p:txBody>
      </p:sp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0" y="2528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0" y="2773363"/>
            <a:ext cx="184150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1100"/>
              <a:t/>
            </a:r>
            <a:br>
              <a:rPr lang="pt-BR" altLang="pt-BR" sz="1100"/>
            </a:br>
            <a:endParaRPr lang="pt-BR" altLang="pt-BR"/>
          </a:p>
        </p:txBody>
      </p:sp>
      <p:sp>
        <p:nvSpPr>
          <p:cNvPr id="36869" name="Text Box 6"/>
          <p:cNvSpPr txBox="1">
            <a:spLocks noChangeArrowheads="1"/>
          </p:cNvSpPr>
          <p:nvPr/>
        </p:nvSpPr>
        <p:spPr bwMode="auto">
          <a:xfrm>
            <a:off x="323850" y="2540000"/>
            <a:ext cx="1370013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000"/>
              <a:t>Execução </a:t>
            </a:r>
          </a:p>
          <a:p>
            <a:pPr eaLnBrk="1" hangingPunct="1"/>
            <a:r>
              <a:rPr lang="pt-BR" altLang="pt-BR" sz="2000"/>
              <a:t>dos </a:t>
            </a:r>
          </a:p>
          <a:p>
            <a:pPr eaLnBrk="1" hangingPunct="1"/>
            <a:r>
              <a:rPr lang="pt-BR" altLang="pt-BR" sz="2000"/>
              <a:t>pilares </a:t>
            </a:r>
          </a:p>
          <a:p>
            <a:pPr eaLnBrk="1" hangingPunct="1"/>
            <a:r>
              <a:rPr lang="pt-BR" altLang="pt-BR" sz="2000"/>
              <a:t>da </a:t>
            </a:r>
          </a:p>
          <a:p>
            <a:pPr eaLnBrk="1" hangingPunct="1"/>
            <a:r>
              <a:rPr lang="pt-BR" altLang="pt-BR" sz="2000"/>
              <a:t>estrutura </a:t>
            </a:r>
          </a:p>
        </p:txBody>
      </p:sp>
      <p:pic>
        <p:nvPicPr>
          <p:cNvPr id="3687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735138"/>
            <a:ext cx="6553200" cy="492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CaixaDeTexto 1"/>
          <p:cNvSpPr txBox="1">
            <a:spLocks noChangeArrowheads="1"/>
          </p:cNvSpPr>
          <p:nvPr/>
        </p:nvSpPr>
        <p:spPr bwMode="auto">
          <a:xfrm>
            <a:off x="292100" y="388938"/>
            <a:ext cx="85280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800" b="1"/>
              <a:t>Monotrilho / SP</a:t>
            </a:r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0" y="2528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0" y="2773363"/>
            <a:ext cx="184150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1100"/>
              <a:t/>
            </a:r>
            <a:br>
              <a:rPr lang="pt-BR" altLang="pt-BR" sz="1100"/>
            </a:br>
            <a:endParaRPr lang="pt-BR" altLang="pt-BR"/>
          </a:p>
        </p:txBody>
      </p:sp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179388" y="2492375"/>
            <a:ext cx="3354387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400"/>
              <a:t>Instalação dos </a:t>
            </a:r>
          </a:p>
          <a:p>
            <a:pPr eaLnBrk="1" hangingPunct="1"/>
            <a:r>
              <a:rPr lang="pt-BR" altLang="pt-BR" sz="2400"/>
              <a:t>primeiros elementos </a:t>
            </a:r>
          </a:p>
          <a:p>
            <a:pPr eaLnBrk="1" hangingPunct="1"/>
            <a:r>
              <a:rPr lang="pt-BR" altLang="pt-BR" sz="2400"/>
              <a:t>metálicos da cobertura </a:t>
            </a:r>
          </a:p>
        </p:txBody>
      </p:sp>
      <p:pic>
        <p:nvPicPr>
          <p:cNvPr id="3891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563" y="188913"/>
            <a:ext cx="4559300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17500" y="219075"/>
            <a:ext cx="7559675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sz="2800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Capacidade de Oferta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4170" y="1041398"/>
            <a:ext cx="8831682" cy="51077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0964" name="CaixaDeTexto 3"/>
          <p:cNvSpPr txBox="1">
            <a:spLocks noChangeArrowheads="1"/>
          </p:cNvSpPr>
          <p:nvPr/>
        </p:nvSpPr>
        <p:spPr bwMode="auto">
          <a:xfrm>
            <a:off x="4140200" y="1036638"/>
            <a:ext cx="48450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pt-BR" altLang="pt-BR" sz="1400" b="1">
                <a:solidFill>
                  <a:schemeClr val="tx2"/>
                </a:solidFill>
              </a:rPr>
              <a:t>Comparação entre diferentes modos de transporte</a:t>
            </a:r>
            <a:endParaRPr lang="pt-BR" altLang="pt-BR" sz="1400">
              <a:solidFill>
                <a:schemeClr val="tx2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34938" y="6307138"/>
            <a:ext cx="1676400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sz="1000" b="1" dirty="0">
                <a:solidFill>
                  <a:schemeClr val="bg1">
                    <a:lumMod val="65000"/>
                  </a:schemeClr>
                </a:solidFill>
                <a:latin typeface="Arial" charset="0"/>
              </a:rPr>
              <a:t>(Peter </a:t>
            </a:r>
            <a:r>
              <a:rPr lang="pt-BR" sz="1000" b="1" dirty="0" err="1">
                <a:solidFill>
                  <a:schemeClr val="bg1">
                    <a:lumMod val="65000"/>
                  </a:schemeClr>
                </a:solidFill>
                <a:latin typeface="Arial" charset="0"/>
              </a:rPr>
              <a:t>Arouhe</a:t>
            </a:r>
            <a:r>
              <a:rPr lang="pt-BR" sz="1000" b="1" dirty="0">
                <a:solidFill>
                  <a:schemeClr val="bg1">
                    <a:lumMod val="65000"/>
                  </a:schemeClr>
                </a:solidFill>
                <a:latin typeface="Arial" charset="0"/>
              </a:rPr>
              <a:t>, 2007)</a:t>
            </a:r>
            <a:endParaRPr lang="pt-BR" sz="1000" dirty="0">
              <a:solidFill>
                <a:schemeClr val="bg1">
                  <a:lumMod val="65000"/>
                </a:schemeClr>
              </a:solidFill>
              <a:latin typeface="Arial" charset="0"/>
            </a:endParaRPr>
          </a:p>
        </p:txBody>
      </p:sp>
      <p:sp>
        <p:nvSpPr>
          <p:cNvPr id="7" name="Seta para baixo 6"/>
          <p:cNvSpPr/>
          <p:nvPr/>
        </p:nvSpPr>
        <p:spPr>
          <a:xfrm>
            <a:off x="3679825" y="2235200"/>
            <a:ext cx="484188" cy="9779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  <p:sp>
        <p:nvSpPr>
          <p:cNvPr id="8" name="Seta para a direita 7"/>
          <p:cNvSpPr/>
          <p:nvPr/>
        </p:nvSpPr>
        <p:spPr>
          <a:xfrm>
            <a:off x="179388" y="3284538"/>
            <a:ext cx="977900" cy="485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CaixaDeTexto 2"/>
          <p:cNvSpPr txBox="1">
            <a:spLocks noChangeArrowheads="1"/>
          </p:cNvSpPr>
          <p:nvPr/>
        </p:nvSpPr>
        <p:spPr bwMode="auto">
          <a:xfrm>
            <a:off x="292100" y="388938"/>
            <a:ext cx="85280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800" b="1"/>
              <a:t>VLT </a:t>
            </a:r>
            <a:r>
              <a:rPr lang="pt-BR" altLang="pt-BR" sz="2400" b="1"/>
              <a:t>(Veículo Leve sobre Trilhos)</a:t>
            </a:r>
          </a:p>
        </p:txBody>
      </p:sp>
      <p:sp>
        <p:nvSpPr>
          <p:cNvPr id="43011" name="Retângulo 3"/>
          <p:cNvSpPr>
            <a:spLocks noChangeArrowheads="1"/>
          </p:cNvSpPr>
          <p:nvPr/>
        </p:nvSpPr>
        <p:spPr bwMode="auto">
          <a:xfrm>
            <a:off x="4359275" y="3175000"/>
            <a:ext cx="1606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pt-BR"/>
              <a:t>Phoenix, USA</a:t>
            </a:r>
            <a:endParaRPr lang="pt-BR" altLang="pt-BR"/>
          </a:p>
        </p:txBody>
      </p:sp>
      <p:sp>
        <p:nvSpPr>
          <p:cNvPr id="43012" name="Retângulo 5"/>
          <p:cNvSpPr>
            <a:spLocks noChangeArrowheads="1"/>
          </p:cNvSpPr>
          <p:nvPr/>
        </p:nvSpPr>
        <p:spPr bwMode="auto">
          <a:xfrm>
            <a:off x="4203700" y="5810250"/>
            <a:ext cx="2254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/>
              <a:t>Estrasburgo, França</a:t>
            </a:r>
          </a:p>
        </p:txBody>
      </p:sp>
      <p:sp>
        <p:nvSpPr>
          <p:cNvPr id="43013" name="Retângulo 8"/>
          <p:cNvSpPr>
            <a:spLocks noChangeArrowheads="1"/>
          </p:cNvSpPr>
          <p:nvPr/>
        </p:nvSpPr>
        <p:spPr bwMode="auto">
          <a:xfrm>
            <a:off x="6616700" y="3244850"/>
            <a:ext cx="2362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pt-BR"/>
              <a:t>Barcelona, </a:t>
            </a:r>
            <a:r>
              <a:rPr lang="pt-BR" altLang="pt-BR"/>
              <a:t>Espanha</a:t>
            </a:r>
          </a:p>
        </p:txBody>
      </p:sp>
      <p:sp>
        <p:nvSpPr>
          <p:cNvPr id="43014" name="Retângulo 10"/>
          <p:cNvSpPr>
            <a:spLocks noChangeArrowheads="1"/>
          </p:cNvSpPr>
          <p:nvPr/>
        </p:nvSpPr>
        <p:spPr bwMode="auto">
          <a:xfrm>
            <a:off x="6634163" y="5846763"/>
            <a:ext cx="2444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pt-BR"/>
              <a:t>Heidelberg, </a:t>
            </a:r>
            <a:r>
              <a:rPr lang="pt-BR" altLang="pt-BR"/>
              <a:t>Alemanha</a:t>
            </a:r>
          </a:p>
        </p:txBody>
      </p:sp>
      <p:sp>
        <p:nvSpPr>
          <p:cNvPr id="43015" name="CaixaDeTexto 11"/>
          <p:cNvSpPr txBox="1">
            <a:spLocks noChangeArrowheads="1"/>
          </p:cNvSpPr>
          <p:nvPr/>
        </p:nvSpPr>
        <p:spPr bwMode="auto">
          <a:xfrm>
            <a:off x="147638" y="1768475"/>
            <a:ext cx="36322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82563" indent="-1825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dirty="0"/>
              <a:t>Características:</a:t>
            </a:r>
          </a:p>
          <a:p>
            <a:pPr eaLnBrk="1" hangingPunct="1"/>
            <a:endParaRPr lang="pt-BR" altLang="pt-BR" dirty="0"/>
          </a:p>
          <a:p>
            <a:pPr lvl="1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pt-BR" dirty="0"/>
              <a:t>Rodagem sobre trilhos;</a:t>
            </a:r>
          </a:p>
          <a:p>
            <a:pPr lvl="1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pt-BR" dirty="0"/>
              <a:t>Tração elétrica;</a:t>
            </a:r>
          </a:p>
          <a:p>
            <a:pPr lvl="1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pt-BR" dirty="0">
                <a:solidFill>
                  <a:srgbClr val="FF0000"/>
                </a:solidFill>
              </a:rPr>
              <a:t>Capacidade: </a:t>
            </a:r>
            <a:endParaRPr lang="pt-BR" altLang="pt-BR" dirty="0" smtClean="0">
              <a:solidFill>
                <a:srgbClr val="FF0000"/>
              </a:solidFill>
            </a:endParaRPr>
          </a:p>
          <a:p>
            <a:pPr marL="0" lvl="1" indent="0" eaLnBrk="1" hangingPunct="1">
              <a:lnSpc>
                <a:spcPct val="150000"/>
              </a:lnSpc>
            </a:pPr>
            <a:r>
              <a:rPr lang="pt-BR" altLang="pt-BR" dirty="0">
                <a:solidFill>
                  <a:srgbClr val="FF0000"/>
                </a:solidFill>
              </a:rPr>
              <a:t> </a:t>
            </a:r>
            <a:r>
              <a:rPr lang="pt-BR" altLang="pt-BR" dirty="0" smtClean="0">
                <a:solidFill>
                  <a:srgbClr val="FF0000"/>
                </a:solidFill>
              </a:rPr>
              <a:t>  40(*) </a:t>
            </a:r>
            <a:r>
              <a:rPr lang="pt-BR" altLang="pt-BR" dirty="0">
                <a:solidFill>
                  <a:srgbClr val="FF0000"/>
                </a:solidFill>
              </a:rPr>
              <a:t>mil passageiros/h/sentido</a:t>
            </a:r>
            <a:r>
              <a:rPr lang="pt-BR" altLang="pt-BR" dirty="0"/>
              <a:t>;</a:t>
            </a:r>
          </a:p>
        </p:txBody>
      </p:sp>
      <p:pic>
        <p:nvPicPr>
          <p:cNvPr id="430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388" y="1377950"/>
            <a:ext cx="2484437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475" y="1370013"/>
            <a:ext cx="2498725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563" y="3851275"/>
            <a:ext cx="2530475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425" y="3883025"/>
            <a:ext cx="2468563" cy="185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0882" name="Rectangle 2"/>
          <p:cNvSpPr>
            <a:spLocks noGrp="1"/>
          </p:cNvSpPr>
          <p:nvPr>
            <p:ph type="title"/>
          </p:nvPr>
        </p:nvSpPr>
        <p:spPr>
          <a:xfrm>
            <a:off x="609600" y="116632"/>
            <a:ext cx="8153400" cy="990600"/>
          </a:xfrm>
        </p:spPr>
        <p:txBody>
          <a:bodyPr/>
          <a:lstStyle/>
          <a:p>
            <a:pPr>
              <a:defRPr/>
            </a:pPr>
            <a:r>
              <a:rPr lang="pt-BR" sz="36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Transporte Público Coletivo Urbano de Passageiros em São Paulo </a:t>
            </a:r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404938"/>
            <a:ext cx="6985000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17500" y="219075"/>
            <a:ext cx="7559675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sz="2800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Capacidade de Oferta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4170" y="1041398"/>
            <a:ext cx="8831682" cy="51077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7108" name="CaixaDeTexto 3"/>
          <p:cNvSpPr txBox="1">
            <a:spLocks noChangeArrowheads="1"/>
          </p:cNvSpPr>
          <p:nvPr/>
        </p:nvSpPr>
        <p:spPr bwMode="auto">
          <a:xfrm>
            <a:off x="4427538" y="1036638"/>
            <a:ext cx="45577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pt-BR" altLang="pt-BR" sz="1400" b="1">
                <a:solidFill>
                  <a:schemeClr val="tx2"/>
                </a:solidFill>
              </a:rPr>
              <a:t>Comparação entre diferentes modos de transportes</a:t>
            </a:r>
            <a:endParaRPr lang="pt-BR" altLang="pt-BR" sz="1400">
              <a:solidFill>
                <a:schemeClr val="tx2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34938" y="6307138"/>
            <a:ext cx="1676400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sz="1000" b="1" dirty="0">
                <a:solidFill>
                  <a:schemeClr val="bg1">
                    <a:lumMod val="65000"/>
                  </a:schemeClr>
                </a:solidFill>
                <a:latin typeface="Arial" charset="0"/>
              </a:rPr>
              <a:t>(Peter </a:t>
            </a:r>
            <a:r>
              <a:rPr lang="pt-BR" sz="1000" b="1" dirty="0" err="1">
                <a:solidFill>
                  <a:schemeClr val="bg1">
                    <a:lumMod val="65000"/>
                  </a:schemeClr>
                </a:solidFill>
                <a:latin typeface="Arial" charset="0"/>
              </a:rPr>
              <a:t>Arouhe</a:t>
            </a:r>
            <a:r>
              <a:rPr lang="pt-BR" sz="1000" b="1" dirty="0">
                <a:solidFill>
                  <a:schemeClr val="bg1">
                    <a:lumMod val="65000"/>
                  </a:schemeClr>
                </a:solidFill>
                <a:latin typeface="Arial" charset="0"/>
              </a:rPr>
              <a:t>, 2007)</a:t>
            </a:r>
            <a:endParaRPr lang="pt-BR" sz="1000" dirty="0">
              <a:solidFill>
                <a:schemeClr val="bg1">
                  <a:lumMod val="65000"/>
                </a:schemeClr>
              </a:solidFill>
              <a:latin typeface="Arial" charset="0"/>
            </a:endParaRPr>
          </a:p>
        </p:txBody>
      </p:sp>
      <p:sp>
        <p:nvSpPr>
          <p:cNvPr id="7" name="Seta para baixo 6"/>
          <p:cNvSpPr/>
          <p:nvPr/>
        </p:nvSpPr>
        <p:spPr>
          <a:xfrm>
            <a:off x="3132138" y="1700213"/>
            <a:ext cx="484187" cy="9794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  <p:sp>
        <p:nvSpPr>
          <p:cNvPr id="8" name="Seta para a direita 7"/>
          <p:cNvSpPr/>
          <p:nvPr/>
        </p:nvSpPr>
        <p:spPr>
          <a:xfrm rot="10800000">
            <a:off x="3635375" y="2708275"/>
            <a:ext cx="979488" cy="485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pt-BR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Fundamentos de ITS</a:t>
            </a:r>
          </a:p>
        </p:txBody>
      </p:sp>
      <p:sp>
        <p:nvSpPr>
          <p:cNvPr id="197635" name="Rectangle 3"/>
          <p:cNvSpPr>
            <a:spLocks noGrp="1"/>
          </p:cNvSpPr>
          <p:nvPr>
            <p:ph type="subTitle" idx="1"/>
          </p:nvPr>
        </p:nvSpPr>
        <p:spPr>
          <a:xfrm>
            <a:off x="1371600" y="1989138"/>
            <a:ext cx="6400800" cy="3816350"/>
          </a:xfrm>
        </p:spPr>
        <p:txBody>
          <a:bodyPr/>
          <a:lstStyle/>
          <a:p>
            <a:pPr>
              <a:defRPr/>
            </a:pPr>
            <a:endParaRPr lang="pt-BR" sz="37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defRPr/>
            </a:pPr>
            <a:r>
              <a:rPr lang="pt-BR" sz="37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Considerações Iniciais: percepção das transformações no setor de transportes</a:t>
            </a:r>
          </a:p>
          <a:p>
            <a:pPr>
              <a:defRPr/>
            </a:pPr>
            <a:endParaRPr lang="pt-BR" sz="37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CaixaDeTexto 1"/>
          <p:cNvSpPr txBox="1">
            <a:spLocks noChangeArrowheads="1"/>
          </p:cNvSpPr>
          <p:nvPr/>
        </p:nvSpPr>
        <p:spPr bwMode="auto">
          <a:xfrm>
            <a:off x="323850" y="388938"/>
            <a:ext cx="84963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800" b="1"/>
              <a:t>Corredores / BRT </a:t>
            </a:r>
            <a:r>
              <a:rPr lang="pt-BR" altLang="pt-BR" sz="2400" b="1"/>
              <a:t>(Bus Rapid Transit)</a:t>
            </a:r>
            <a:endParaRPr lang="pt-BR" altLang="pt-BR" sz="2800" b="1"/>
          </a:p>
        </p:txBody>
      </p:sp>
      <p:sp>
        <p:nvSpPr>
          <p:cNvPr id="49155" name="Retângulo 3"/>
          <p:cNvSpPr>
            <a:spLocks noChangeArrowheads="1"/>
          </p:cNvSpPr>
          <p:nvPr/>
        </p:nvSpPr>
        <p:spPr bwMode="auto">
          <a:xfrm>
            <a:off x="3924300" y="3105150"/>
            <a:ext cx="2089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pt-BR"/>
              <a:t>Guangzhou, China</a:t>
            </a:r>
            <a:endParaRPr lang="pt-BR" altLang="pt-BR"/>
          </a:p>
        </p:txBody>
      </p:sp>
      <p:sp>
        <p:nvSpPr>
          <p:cNvPr id="49156" name="Retângulo 5"/>
          <p:cNvSpPr>
            <a:spLocks noChangeArrowheads="1"/>
          </p:cNvSpPr>
          <p:nvPr/>
        </p:nvSpPr>
        <p:spPr bwMode="auto">
          <a:xfrm>
            <a:off x="6934200" y="3143250"/>
            <a:ext cx="1746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pt-BR"/>
              <a:t>Nantes, </a:t>
            </a:r>
            <a:r>
              <a:rPr lang="pt-BR" altLang="pt-BR"/>
              <a:t>França</a:t>
            </a:r>
          </a:p>
        </p:txBody>
      </p:sp>
      <p:sp>
        <p:nvSpPr>
          <p:cNvPr id="49157" name="Retângulo 7"/>
          <p:cNvSpPr>
            <a:spLocks noChangeArrowheads="1"/>
          </p:cNvSpPr>
          <p:nvPr/>
        </p:nvSpPr>
        <p:spPr bwMode="auto">
          <a:xfrm>
            <a:off x="4394200" y="5619750"/>
            <a:ext cx="971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pt-BR"/>
              <a:t>Curitiba</a:t>
            </a:r>
            <a:endParaRPr lang="pt-BR" altLang="pt-BR"/>
          </a:p>
        </p:txBody>
      </p:sp>
      <p:sp>
        <p:nvSpPr>
          <p:cNvPr id="49158" name="Retângulo 9"/>
          <p:cNvSpPr>
            <a:spLocks noChangeArrowheads="1"/>
          </p:cNvSpPr>
          <p:nvPr/>
        </p:nvSpPr>
        <p:spPr bwMode="auto">
          <a:xfrm>
            <a:off x="6718300" y="5568950"/>
            <a:ext cx="2222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pt-BR"/>
              <a:t>Bogotá, </a:t>
            </a:r>
            <a:r>
              <a:rPr lang="pt-BR" altLang="pt-BR"/>
              <a:t>Colômbia</a:t>
            </a:r>
          </a:p>
        </p:txBody>
      </p:sp>
      <p:sp>
        <p:nvSpPr>
          <p:cNvPr id="49159" name="CaixaDeTexto 10"/>
          <p:cNvSpPr txBox="1">
            <a:spLocks noChangeArrowheads="1"/>
          </p:cNvSpPr>
          <p:nvPr/>
        </p:nvSpPr>
        <p:spPr bwMode="auto">
          <a:xfrm>
            <a:off x="169863" y="1790700"/>
            <a:ext cx="3660775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82563" indent="-1825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b="1"/>
              <a:t>Características:</a:t>
            </a:r>
          </a:p>
          <a:p>
            <a:pPr eaLnBrk="1" hangingPunct="1"/>
            <a:endParaRPr lang="pt-BR" altLang="pt-BR" b="1"/>
          </a:p>
          <a:p>
            <a:pPr lvl="1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pt-BR"/>
              <a:t>Faixas exclusivas;</a:t>
            </a:r>
          </a:p>
          <a:p>
            <a:pPr lvl="1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pt-BR"/>
              <a:t>Canteiro Central;</a:t>
            </a:r>
          </a:p>
          <a:p>
            <a:pPr lvl="1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pt-BR"/>
              <a:t>Embarque/desembarque em nível;</a:t>
            </a:r>
          </a:p>
          <a:p>
            <a:pPr lvl="1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pt-BR">
                <a:solidFill>
                  <a:srgbClr val="FF0000"/>
                </a:solidFill>
              </a:rPr>
              <a:t>Capacidade:  20 a 30 mil</a:t>
            </a:r>
            <a:r>
              <a:rPr lang="pt-BR" altLang="pt-BR"/>
              <a:t> </a:t>
            </a:r>
            <a:r>
              <a:rPr lang="pt-BR" altLang="pt-BR">
                <a:solidFill>
                  <a:srgbClr val="FF0000"/>
                </a:solidFill>
              </a:rPr>
              <a:t>passageiros/h/sentido</a:t>
            </a:r>
          </a:p>
        </p:txBody>
      </p:sp>
      <p:pic>
        <p:nvPicPr>
          <p:cNvPr id="4916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700" y="1347788"/>
            <a:ext cx="2438400" cy="164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988" y="1325563"/>
            <a:ext cx="2384425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700" y="3824288"/>
            <a:ext cx="2362200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463" y="3860800"/>
            <a:ext cx="23780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1766888" y="1409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25" y="1539875"/>
            <a:ext cx="7126288" cy="512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4740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t-BR" sz="36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Transporte Público Coletivo Urbano de Passageiros em São Paulo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1766888" y="15192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592263"/>
            <a:ext cx="7488237" cy="509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6788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t-BR" sz="36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Transporte Público Coletivo Urbano de Passageiros em São Paulo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1871663" y="13477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pic>
        <p:nvPicPr>
          <p:cNvPr id="55299" name="Imagem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500188"/>
            <a:ext cx="7118350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8836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t-BR" sz="36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Transporte Público Coletivo Urbano de Passageiros em São Paulo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</p:spPr>
        <p:txBody>
          <a:bodyPr/>
          <a:lstStyle/>
          <a:p>
            <a:r>
              <a:rPr lang="pt-BR" altLang="pt-BR" sz="3600" b="1" dirty="0" smtClean="0"/>
              <a:t>Expresso Tiradentes (Via Elevada)</a:t>
            </a:r>
          </a:p>
        </p:txBody>
      </p:sp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227138"/>
            <a:ext cx="7437437" cy="555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</p:spPr>
        <p:txBody>
          <a:bodyPr/>
          <a:lstStyle/>
          <a:p>
            <a:r>
              <a:rPr lang="pt-BR" altLang="pt-BR" sz="3600" b="1" dirty="0" smtClean="0"/>
              <a:t>Expresso Tiradentes (Via Elevada)</a:t>
            </a:r>
            <a:endParaRPr lang="pt-BR" altLang="pt-BR" sz="4000" b="1" dirty="0" smtClean="0"/>
          </a:p>
        </p:txBody>
      </p:sp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327150"/>
            <a:ext cx="7726363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Line 17"/>
          <p:cNvSpPr>
            <a:spLocks noChangeShapeType="1"/>
          </p:cNvSpPr>
          <p:nvPr/>
        </p:nvSpPr>
        <p:spPr bwMode="auto">
          <a:xfrm flipV="1">
            <a:off x="2820988" y="1506538"/>
            <a:ext cx="6323012" cy="4214812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61443" name="Line 12"/>
          <p:cNvSpPr>
            <a:spLocks noChangeShapeType="1"/>
          </p:cNvSpPr>
          <p:nvPr/>
        </p:nvSpPr>
        <p:spPr bwMode="auto">
          <a:xfrm flipV="1">
            <a:off x="2011363" y="504825"/>
            <a:ext cx="6410325" cy="4554538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4211638" y="3035300"/>
            <a:ext cx="2398712" cy="609600"/>
          </a:xfrm>
          <a:prstGeom prst="rect">
            <a:avLst/>
          </a:prstGeom>
          <a:solidFill>
            <a:srgbClr val="99CCFF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pt-BR" sz="2000">
                <a:solidFill>
                  <a:schemeClr val="bg1"/>
                </a:solidFill>
              </a:rPr>
              <a:t>VLT</a:t>
            </a:r>
            <a:endParaRPr lang="en-US" altLang="pt-BR">
              <a:solidFill>
                <a:schemeClr val="bg1"/>
              </a:solidFill>
            </a:endParaRPr>
          </a:p>
        </p:txBody>
      </p:sp>
      <p:sp>
        <p:nvSpPr>
          <p:cNvPr id="61445" name="Rectangle 5"/>
          <p:cNvSpPr>
            <a:spLocks noChangeArrowheads="1"/>
          </p:cNvSpPr>
          <p:nvPr/>
        </p:nvSpPr>
        <p:spPr bwMode="auto">
          <a:xfrm>
            <a:off x="3059113" y="3684588"/>
            <a:ext cx="2590800" cy="752475"/>
          </a:xfrm>
          <a:prstGeom prst="rect">
            <a:avLst/>
          </a:prstGeom>
          <a:solidFill>
            <a:schemeClr val="accent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pt-BR" sz="2000">
                <a:solidFill>
                  <a:schemeClr val="bg1"/>
                </a:solidFill>
              </a:rPr>
              <a:t>BRT</a:t>
            </a:r>
            <a:endParaRPr lang="en-US" altLang="pt-BR">
              <a:solidFill>
                <a:schemeClr val="bg1"/>
              </a:solidFill>
            </a:endParaRPr>
          </a:p>
        </p:txBody>
      </p:sp>
      <p:sp>
        <p:nvSpPr>
          <p:cNvPr id="61446" name="Rectangle 6"/>
          <p:cNvSpPr>
            <a:spLocks noChangeArrowheads="1"/>
          </p:cNvSpPr>
          <p:nvPr/>
        </p:nvSpPr>
        <p:spPr bwMode="auto">
          <a:xfrm>
            <a:off x="6443663" y="1484313"/>
            <a:ext cx="2286000" cy="685800"/>
          </a:xfrm>
          <a:prstGeom prst="rect">
            <a:avLst/>
          </a:prstGeom>
          <a:solidFill>
            <a:srgbClr val="0000CC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pt-BR" sz="2000">
                <a:solidFill>
                  <a:schemeClr val="bg1"/>
                </a:solidFill>
              </a:rPr>
              <a:t>Metro</a:t>
            </a:r>
            <a:endParaRPr lang="en-US" altLang="pt-BR">
              <a:solidFill>
                <a:schemeClr val="bg1"/>
              </a:solidFill>
            </a:endParaRPr>
          </a:p>
        </p:txBody>
      </p:sp>
      <p:sp>
        <p:nvSpPr>
          <p:cNvPr id="61447" name="Rectangle 7"/>
          <p:cNvSpPr>
            <a:spLocks noChangeArrowheads="1"/>
          </p:cNvSpPr>
          <p:nvPr/>
        </p:nvSpPr>
        <p:spPr bwMode="auto">
          <a:xfrm>
            <a:off x="2322513" y="4546600"/>
            <a:ext cx="1744662" cy="762000"/>
          </a:xfrm>
          <a:prstGeom prst="rect">
            <a:avLst/>
          </a:prstGeom>
          <a:solidFill>
            <a:srgbClr val="92D05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pt-BR" sz="2000">
                <a:solidFill>
                  <a:schemeClr val="bg1"/>
                </a:solidFill>
              </a:rPr>
              <a:t>Ônibus</a:t>
            </a:r>
            <a:r>
              <a:rPr lang="en-US" altLang="pt-BR" sz="2000">
                <a:solidFill>
                  <a:srgbClr val="1D528D"/>
                </a:solidFill>
              </a:rPr>
              <a:t/>
            </a:r>
            <a:br>
              <a:rPr lang="en-US" altLang="pt-BR" sz="2000">
                <a:solidFill>
                  <a:srgbClr val="1D528D"/>
                </a:solidFill>
              </a:rPr>
            </a:br>
            <a:endParaRPr lang="en-US" altLang="pt-BR">
              <a:solidFill>
                <a:srgbClr val="1D528D"/>
              </a:solidFill>
            </a:endParaRPr>
          </a:p>
        </p:txBody>
      </p:sp>
      <p:sp>
        <p:nvSpPr>
          <p:cNvPr id="61448" name="Line 8"/>
          <p:cNvSpPr>
            <a:spLocks noChangeShapeType="1"/>
          </p:cNvSpPr>
          <p:nvPr/>
        </p:nvSpPr>
        <p:spPr bwMode="auto">
          <a:xfrm>
            <a:off x="1916113" y="5797550"/>
            <a:ext cx="686435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61449" name="Text Box 9"/>
          <p:cNvSpPr txBox="1">
            <a:spLocks noChangeArrowheads="1"/>
          </p:cNvSpPr>
          <p:nvPr/>
        </p:nvSpPr>
        <p:spPr bwMode="auto">
          <a:xfrm flipH="1">
            <a:off x="1588" y="2060575"/>
            <a:ext cx="1881187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pt-BR" b="1"/>
              <a:t>Nível de Investimentos</a:t>
            </a:r>
            <a:br>
              <a:rPr lang="en-US" altLang="pt-BR" b="1"/>
            </a:br>
            <a:r>
              <a:rPr lang="en-US" altLang="pt-BR" sz="1400" b="1"/>
              <a:t> </a:t>
            </a:r>
            <a:r>
              <a:rPr lang="en-US" altLang="pt-BR" sz="1200" b="1"/>
              <a:t>(ex.:  Custo de Capital, Custo Operacional)</a:t>
            </a:r>
          </a:p>
        </p:txBody>
      </p:sp>
      <p:sp>
        <p:nvSpPr>
          <p:cNvPr id="61450" name="Text Box 10"/>
          <p:cNvSpPr txBox="1">
            <a:spLocks noChangeArrowheads="1"/>
          </p:cNvSpPr>
          <p:nvPr/>
        </p:nvSpPr>
        <p:spPr bwMode="auto">
          <a:xfrm>
            <a:off x="2808288" y="5870575"/>
            <a:ext cx="54102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pt-BR" b="1"/>
              <a:t>Nível de Serviço / Desempenho</a:t>
            </a:r>
            <a:r>
              <a:rPr lang="en-US" altLang="pt-BR" sz="1000" b="1"/>
              <a:t/>
            </a:r>
            <a:br>
              <a:rPr lang="en-US" altLang="pt-BR" sz="1000" b="1"/>
            </a:br>
            <a:r>
              <a:rPr lang="en-US" altLang="pt-BR" sz="1200" b="1"/>
              <a:t>(ex.: Capacidade, Velocidade de Operação, Tempo de Viagem, etc.)</a:t>
            </a:r>
          </a:p>
        </p:txBody>
      </p:sp>
      <p:sp>
        <p:nvSpPr>
          <p:cNvPr id="61451" name="Line 11"/>
          <p:cNvSpPr>
            <a:spLocks noChangeShapeType="1"/>
          </p:cNvSpPr>
          <p:nvPr/>
        </p:nvSpPr>
        <p:spPr bwMode="auto">
          <a:xfrm flipV="1">
            <a:off x="1933575" y="1133475"/>
            <a:ext cx="0" cy="4659313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61452" name="Text Box 14"/>
          <p:cNvSpPr txBox="1">
            <a:spLocks noChangeArrowheads="1"/>
          </p:cNvSpPr>
          <p:nvPr/>
        </p:nvSpPr>
        <p:spPr bwMode="auto">
          <a:xfrm>
            <a:off x="7734300" y="1003300"/>
            <a:ext cx="121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pt-BR" sz="1200" b="1"/>
              <a:t>Região de Viabilidade</a:t>
            </a:r>
            <a:endParaRPr lang="en-US" altLang="pt-BR" sz="1200"/>
          </a:p>
        </p:txBody>
      </p:sp>
      <p:sp>
        <p:nvSpPr>
          <p:cNvPr id="61453" name="Rectangle 6"/>
          <p:cNvSpPr>
            <a:spLocks noChangeArrowheads="1"/>
          </p:cNvSpPr>
          <p:nvPr/>
        </p:nvSpPr>
        <p:spPr bwMode="auto">
          <a:xfrm>
            <a:off x="5435600" y="2276475"/>
            <a:ext cx="2286000" cy="685800"/>
          </a:xfrm>
          <a:prstGeom prst="rect">
            <a:avLst/>
          </a:prstGeom>
          <a:solidFill>
            <a:srgbClr val="3366FF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pt-BR" sz="2000">
                <a:solidFill>
                  <a:schemeClr val="bg1"/>
                </a:solidFill>
              </a:rPr>
              <a:t>Monotrilho</a:t>
            </a:r>
            <a:endParaRPr lang="en-US" altLang="pt-BR">
              <a:solidFill>
                <a:schemeClr val="bg1"/>
              </a:solidFill>
            </a:endParaRPr>
          </a:p>
        </p:txBody>
      </p:sp>
      <p:cxnSp>
        <p:nvCxnSpPr>
          <p:cNvPr id="15" name="Conector de seta reta 14"/>
          <p:cNvCxnSpPr>
            <a:stCxn id="21" idx="6"/>
            <a:endCxn id="33" idx="2"/>
          </p:cNvCxnSpPr>
          <p:nvPr/>
        </p:nvCxnSpPr>
        <p:spPr>
          <a:xfrm flipV="1">
            <a:off x="2809875" y="5005388"/>
            <a:ext cx="962025" cy="17145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de seta reta 15"/>
          <p:cNvCxnSpPr>
            <a:stCxn id="24" idx="6"/>
            <a:endCxn id="34" idx="2"/>
          </p:cNvCxnSpPr>
          <p:nvPr/>
        </p:nvCxnSpPr>
        <p:spPr>
          <a:xfrm flipV="1">
            <a:off x="4200525" y="3967163"/>
            <a:ext cx="1181100" cy="25717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de seta reta 16"/>
          <p:cNvCxnSpPr>
            <a:stCxn id="26" idx="6"/>
            <a:endCxn id="35" idx="2"/>
          </p:cNvCxnSpPr>
          <p:nvPr/>
        </p:nvCxnSpPr>
        <p:spPr>
          <a:xfrm flipV="1">
            <a:off x="5191125" y="3290888"/>
            <a:ext cx="1228725" cy="2286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de seta reta 17"/>
          <p:cNvCxnSpPr>
            <a:stCxn id="28" idx="6"/>
            <a:endCxn id="36" idx="2"/>
          </p:cNvCxnSpPr>
          <p:nvPr/>
        </p:nvCxnSpPr>
        <p:spPr>
          <a:xfrm flipV="1">
            <a:off x="6257925" y="2605088"/>
            <a:ext cx="1209675" cy="25717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de seta reta 18"/>
          <p:cNvCxnSpPr>
            <a:stCxn id="30" idx="6"/>
          </p:cNvCxnSpPr>
          <p:nvPr/>
        </p:nvCxnSpPr>
        <p:spPr>
          <a:xfrm flipV="1">
            <a:off x="7419975" y="1906588"/>
            <a:ext cx="1106488" cy="15557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59" name="CaixaDeTexto 19"/>
          <p:cNvSpPr txBox="1">
            <a:spLocks noChangeArrowheads="1"/>
          </p:cNvSpPr>
          <p:nvPr/>
        </p:nvSpPr>
        <p:spPr bwMode="auto">
          <a:xfrm>
            <a:off x="292100" y="188913"/>
            <a:ext cx="85280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3600"/>
              <a:t>Custo x Desempenho</a:t>
            </a:r>
          </a:p>
        </p:txBody>
      </p:sp>
      <p:sp>
        <p:nvSpPr>
          <p:cNvPr id="21" name="Elipse 20"/>
          <p:cNvSpPr>
            <a:spLocks noChangeArrowheads="1"/>
          </p:cNvSpPr>
          <p:nvPr/>
        </p:nvSpPr>
        <p:spPr bwMode="auto">
          <a:xfrm>
            <a:off x="2657475" y="5095875"/>
            <a:ext cx="152400" cy="161925"/>
          </a:xfrm>
          <a:prstGeom prst="ellipse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>
              <a:solidFill>
                <a:srgbClr val="1D528D"/>
              </a:solidFill>
            </a:endParaRPr>
          </a:p>
        </p:txBody>
      </p:sp>
      <p:sp>
        <p:nvSpPr>
          <p:cNvPr id="24" name="Elipse 23"/>
          <p:cNvSpPr>
            <a:spLocks noChangeArrowheads="1"/>
          </p:cNvSpPr>
          <p:nvPr/>
        </p:nvSpPr>
        <p:spPr bwMode="auto">
          <a:xfrm>
            <a:off x="4048125" y="4143375"/>
            <a:ext cx="152400" cy="161925"/>
          </a:xfrm>
          <a:prstGeom prst="ellipse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>
              <a:solidFill>
                <a:srgbClr val="1D528D"/>
              </a:solidFill>
            </a:endParaRPr>
          </a:p>
        </p:txBody>
      </p:sp>
      <p:sp>
        <p:nvSpPr>
          <p:cNvPr id="26" name="Elipse 25"/>
          <p:cNvSpPr>
            <a:spLocks noChangeArrowheads="1"/>
          </p:cNvSpPr>
          <p:nvPr/>
        </p:nvSpPr>
        <p:spPr bwMode="auto">
          <a:xfrm>
            <a:off x="5038725" y="3438525"/>
            <a:ext cx="152400" cy="161925"/>
          </a:xfrm>
          <a:prstGeom prst="ellipse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>
              <a:solidFill>
                <a:srgbClr val="1D528D"/>
              </a:solidFill>
            </a:endParaRPr>
          </a:p>
        </p:txBody>
      </p:sp>
      <p:sp>
        <p:nvSpPr>
          <p:cNvPr id="28" name="Elipse 27"/>
          <p:cNvSpPr>
            <a:spLocks noChangeArrowheads="1"/>
          </p:cNvSpPr>
          <p:nvPr/>
        </p:nvSpPr>
        <p:spPr bwMode="auto">
          <a:xfrm>
            <a:off x="6105525" y="2781300"/>
            <a:ext cx="152400" cy="161925"/>
          </a:xfrm>
          <a:prstGeom prst="ellipse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>
              <a:solidFill>
                <a:srgbClr val="1D528D"/>
              </a:solidFill>
            </a:endParaRPr>
          </a:p>
        </p:txBody>
      </p:sp>
      <p:sp>
        <p:nvSpPr>
          <p:cNvPr id="30" name="Elipse 29"/>
          <p:cNvSpPr>
            <a:spLocks noChangeArrowheads="1"/>
          </p:cNvSpPr>
          <p:nvPr/>
        </p:nvSpPr>
        <p:spPr bwMode="auto">
          <a:xfrm>
            <a:off x="7267575" y="1981200"/>
            <a:ext cx="152400" cy="161925"/>
          </a:xfrm>
          <a:prstGeom prst="ellipse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>
              <a:solidFill>
                <a:srgbClr val="1D528D"/>
              </a:solidFill>
            </a:endParaRPr>
          </a:p>
        </p:txBody>
      </p:sp>
      <p:sp>
        <p:nvSpPr>
          <p:cNvPr id="32" name="Elipse 31"/>
          <p:cNvSpPr>
            <a:spLocks noChangeArrowheads="1"/>
          </p:cNvSpPr>
          <p:nvPr/>
        </p:nvSpPr>
        <p:spPr bwMode="auto">
          <a:xfrm>
            <a:off x="8521700" y="1771650"/>
            <a:ext cx="152400" cy="161925"/>
          </a:xfrm>
          <a:prstGeom prst="ellipse">
            <a:avLst/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>
              <a:solidFill>
                <a:srgbClr val="1D528D"/>
              </a:solidFill>
            </a:endParaRPr>
          </a:p>
        </p:txBody>
      </p:sp>
      <p:sp>
        <p:nvSpPr>
          <p:cNvPr id="33" name="Elipse 32"/>
          <p:cNvSpPr>
            <a:spLocks noChangeArrowheads="1"/>
          </p:cNvSpPr>
          <p:nvPr/>
        </p:nvSpPr>
        <p:spPr bwMode="auto">
          <a:xfrm>
            <a:off x="3771900" y="4924425"/>
            <a:ext cx="152400" cy="161925"/>
          </a:xfrm>
          <a:prstGeom prst="ellipse">
            <a:avLst/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>
              <a:solidFill>
                <a:srgbClr val="1D528D"/>
              </a:solidFill>
            </a:endParaRPr>
          </a:p>
        </p:txBody>
      </p:sp>
      <p:sp>
        <p:nvSpPr>
          <p:cNvPr id="34" name="Elipse 33"/>
          <p:cNvSpPr>
            <a:spLocks noChangeArrowheads="1"/>
          </p:cNvSpPr>
          <p:nvPr/>
        </p:nvSpPr>
        <p:spPr bwMode="auto">
          <a:xfrm>
            <a:off x="5381625" y="3886200"/>
            <a:ext cx="152400" cy="161925"/>
          </a:xfrm>
          <a:prstGeom prst="ellipse">
            <a:avLst/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>
              <a:solidFill>
                <a:srgbClr val="1D528D"/>
              </a:solidFill>
            </a:endParaRPr>
          </a:p>
        </p:txBody>
      </p:sp>
      <p:sp>
        <p:nvSpPr>
          <p:cNvPr id="35" name="Elipse 34"/>
          <p:cNvSpPr>
            <a:spLocks noChangeArrowheads="1"/>
          </p:cNvSpPr>
          <p:nvPr/>
        </p:nvSpPr>
        <p:spPr bwMode="auto">
          <a:xfrm>
            <a:off x="6419850" y="3209925"/>
            <a:ext cx="152400" cy="161925"/>
          </a:xfrm>
          <a:prstGeom prst="ellipse">
            <a:avLst/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>
              <a:solidFill>
                <a:srgbClr val="1D528D"/>
              </a:solidFill>
            </a:endParaRPr>
          </a:p>
        </p:txBody>
      </p:sp>
      <p:sp>
        <p:nvSpPr>
          <p:cNvPr id="36" name="Elipse 35"/>
          <p:cNvSpPr>
            <a:spLocks noChangeArrowheads="1"/>
          </p:cNvSpPr>
          <p:nvPr/>
        </p:nvSpPr>
        <p:spPr bwMode="auto">
          <a:xfrm>
            <a:off x="7467600" y="2524125"/>
            <a:ext cx="152400" cy="161925"/>
          </a:xfrm>
          <a:prstGeom prst="ellipse">
            <a:avLst/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>
              <a:solidFill>
                <a:srgbClr val="1D528D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 animBg="1"/>
      <p:bldP spid="26" grpId="0" animBg="1"/>
      <p:bldP spid="28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pt-BR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Fundamentos de ITS</a:t>
            </a:r>
          </a:p>
        </p:txBody>
      </p:sp>
      <p:sp>
        <p:nvSpPr>
          <p:cNvPr id="197635" name="Rectangle 3"/>
          <p:cNvSpPr>
            <a:spLocks noGrp="1"/>
          </p:cNvSpPr>
          <p:nvPr>
            <p:ph type="subTitle" idx="1"/>
          </p:nvPr>
        </p:nvSpPr>
        <p:spPr>
          <a:xfrm>
            <a:off x="1371600" y="1989138"/>
            <a:ext cx="6400800" cy="3816350"/>
          </a:xfrm>
        </p:spPr>
        <p:txBody>
          <a:bodyPr/>
          <a:lstStyle/>
          <a:p>
            <a:pPr>
              <a:defRPr/>
            </a:pPr>
            <a:endParaRPr lang="pt-BR" sz="37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defRPr/>
            </a:pPr>
            <a:r>
              <a:rPr lang="pt-BR" sz="37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Considerações sobre Operação das Redes de Transportes e Definição de ITS </a:t>
            </a:r>
          </a:p>
          <a:p>
            <a:pPr>
              <a:defRPr/>
            </a:pPr>
            <a:endParaRPr lang="pt-BR" sz="37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1028"/>
          <p:cNvSpPr>
            <a:spLocks noGrp="1" noChangeArrowheads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>
              <a:defRPr/>
            </a:pPr>
            <a:r>
              <a:rPr lang="pt-BR" sz="36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Considerações sobre Gerenciamento de Tráfego Interurbano </a:t>
            </a:r>
            <a:endParaRPr lang="en-US" sz="36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99683" name="Rectangle 1029"/>
          <p:cNvSpPr>
            <a:spLocks noGrp="1" noChangeArrowheads="1"/>
          </p:cNvSpPr>
          <p:nvPr>
            <p:ph sz="quarter" idx="4294967295"/>
          </p:nvPr>
        </p:nvSpPr>
        <p:spPr>
          <a:xfrm>
            <a:off x="323850" y="1741488"/>
            <a:ext cx="8569325" cy="4495800"/>
          </a:xfrm>
        </p:spPr>
        <p:txBody>
          <a:bodyPr/>
          <a:lstStyle/>
          <a:p>
            <a:pPr eaLnBrk="1" hangingPunct="1">
              <a:buSzTx/>
              <a:buFont typeface="Wingdings" panose="05000000000000000000" pitchFamily="2" charset="2"/>
              <a:buChar char="v"/>
              <a:defRPr/>
            </a:pPr>
            <a:r>
              <a:rPr lang="pt-BR" sz="2400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Da ordem de 50 concessionárias administram cerca de 10.000 Km de rodovias </a:t>
            </a:r>
            <a:r>
              <a:rPr lang="pt-BR" sz="2400" b="1" smtClean="0">
                <a:solidFill>
                  <a:srgbClr val="0066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[ABCR] [ITSBr]</a:t>
            </a:r>
          </a:p>
          <a:p>
            <a:pPr lvl="1" eaLnBrk="1" hangingPunct="1">
              <a:defRPr/>
            </a:pPr>
            <a:r>
              <a:rPr lang="pt-BR" sz="2400" b="1" smtClean="0">
                <a:solidFill>
                  <a:srgbClr val="33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Se aproximando ao que é administrado pelo </a:t>
            </a:r>
            <a:r>
              <a:rPr lang="pt-BR" sz="2400" b="1" smtClean="0">
                <a:solidFill>
                  <a:srgbClr val="0066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DER/SP</a:t>
            </a:r>
          </a:p>
          <a:p>
            <a:pPr lvl="1" eaLnBrk="1" hangingPunct="1">
              <a:defRPr/>
            </a:pPr>
            <a:r>
              <a:rPr lang="pt-BR" sz="2400" b="1" smtClean="0">
                <a:solidFill>
                  <a:srgbClr val="33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Valoração da experiência dos profissionais da </a:t>
            </a:r>
            <a:r>
              <a:rPr lang="pt-BR" sz="2400" b="1" smtClean="0">
                <a:solidFill>
                  <a:srgbClr val="0066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DERSA</a:t>
            </a:r>
          </a:p>
          <a:p>
            <a:pPr lvl="1" eaLnBrk="1" hangingPunct="1">
              <a:defRPr/>
            </a:pPr>
            <a:r>
              <a:rPr lang="pt-BR" sz="2400" b="1" smtClean="0">
                <a:solidFill>
                  <a:srgbClr val="33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Ex. por vir: Programa de Concessão de MG </a:t>
            </a:r>
            <a:r>
              <a:rPr lang="pt-BR" sz="2400" b="1" smtClean="0">
                <a:solidFill>
                  <a:srgbClr val="0066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[ANTT]</a:t>
            </a:r>
          </a:p>
          <a:p>
            <a:pPr lvl="1" eaLnBrk="1" hangingPunct="1">
              <a:defRPr/>
            </a:pPr>
            <a:r>
              <a:rPr lang="pt-BR" sz="2400" b="1" smtClean="0">
                <a:solidFill>
                  <a:srgbClr val="33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São Paulo ( &gt; 5.000 Km) – </a:t>
            </a:r>
            <a:r>
              <a:rPr lang="pt-BR" sz="2400" b="1" smtClean="0">
                <a:solidFill>
                  <a:srgbClr val="0066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ARTESP</a:t>
            </a:r>
          </a:p>
          <a:p>
            <a:pPr marL="1143000" lvl="2" eaLnBrk="1" hangingPunct="1">
              <a:defRPr/>
            </a:pPr>
            <a:r>
              <a:rPr lang="pt-BR" sz="2400" b="1" smtClean="0">
                <a:solidFill>
                  <a:srgbClr val="33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Transporte Rodoviário de Carga no Brasil &lt; 60%</a:t>
            </a:r>
          </a:p>
          <a:p>
            <a:pPr marL="1143000" lvl="2" eaLnBrk="1" hangingPunct="1">
              <a:defRPr/>
            </a:pPr>
            <a:r>
              <a:rPr lang="pt-BR" sz="2400" b="1" smtClean="0">
                <a:solidFill>
                  <a:srgbClr val="33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Transporte Rodoviário de Carga em SP &gt; 90%</a:t>
            </a:r>
          </a:p>
          <a:p>
            <a:pPr marL="1143000" lvl="2" eaLnBrk="1" hangingPunct="1">
              <a:defRPr/>
            </a:pPr>
            <a:r>
              <a:rPr lang="pt-BR" sz="2400" b="1" smtClean="0">
                <a:solidFill>
                  <a:srgbClr val="33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(2005) VDM das rodovias concessionadas &gt; 60% </a:t>
            </a:r>
          </a:p>
          <a:p>
            <a:pPr marL="1143000" lvl="2" eaLnBrk="1" hangingPunct="1">
              <a:defRPr/>
            </a:pPr>
            <a:endParaRPr lang="pt-BR" sz="2000" b="1" smtClean="0">
              <a:solidFill>
                <a:srgbClr val="3333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</p:txBody>
      </p:sp>
      <p:sp>
        <p:nvSpPr>
          <p:cNvPr id="65540" name="Line 1030"/>
          <p:cNvSpPr>
            <a:spLocks noChangeShapeType="1"/>
          </p:cNvSpPr>
          <p:nvPr/>
        </p:nvSpPr>
        <p:spPr bwMode="auto">
          <a:xfrm>
            <a:off x="1905000" y="1219200"/>
            <a:ext cx="5334000" cy="0"/>
          </a:xfrm>
          <a:prstGeom prst="line">
            <a:avLst/>
          </a:prstGeom>
          <a:noFill/>
          <a:ln w="38100">
            <a:pattFill prst="pct50">
              <a:fgClr>
                <a:schemeClr val="accent2"/>
              </a:fgClr>
              <a:bgClr>
                <a:srgbClr val="FFFFFF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ChangeArrowheads="1"/>
          </p:cNvSpPr>
          <p:nvPr/>
        </p:nvSpPr>
        <p:spPr bwMode="auto">
          <a:xfrm>
            <a:off x="1871663" y="14620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pic>
        <p:nvPicPr>
          <p:cNvPr id="67587" name="Imagem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524000"/>
            <a:ext cx="7004050" cy="510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732" name="Rectangle 1028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pt-BR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Gerenciamento de Tráfego</a:t>
            </a:r>
            <a:endParaRPr lang="en-US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" y="115888"/>
            <a:ext cx="742950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1782763"/>
            <a:ext cx="8594725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1028"/>
          <p:cNvSpPr>
            <a:spLocks noGrp="1" noChangeArrowheads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>
              <a:defRPr/>
            </a:pPr>
            <a:r>
              <a:rPr lang="pt-BR" sz="3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Considerações sobre Gerenciamento de Transporte Público Urbano de Passageiros</a:t>
            </a:r>
            <a:endParaRPr lang="en-US" sz="32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3779" name="Rectangle 1029"/>
          <p:cNvSpPr>
            <a:spLocks noGrp="1" noChangeArrowheads="1"/>
          </p:cNvSpPr>
          <p:nvPr>
            <p:ph sz="quarter" idx="4294967295"/>
          </p:nvPr>
        </p:nvSpPr>
        <p:spPr>
          <a:xfrm>
            <a:off x="250825" y="1597024"/>
            <a:ext cx="8642350" cy="4928319"/>
          </a:xfrm>
        </p:spPr>
        <p:txBody>
          <a:bodyPr/>
          <a:lstStyle/>
          <a:p>
            <a:pPr eaLnBrk="1" hangingPunct="1">
              <a:buSzTx/>
              <a:buFont typeface="Wingdings" panose="05000000000000000000" pitchFamily="2" charset="2"/>
              <a:buChar char="v"/>
              <a:defRPr/>
            </a:pPr>
            <a:r>
              <a:rPr lang="pt-BR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Da ordem de 1000 cidades no Brasil possuem o </a:t>
            </a:r>
            <a:r>
              <a:rPr lang="pt-BR" sz="2400" b="1" u="sng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trânsito</a:t>
            </a:r>
            <a:r>
              <a:rPr lang="pt-BR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(*) municipalizado</a:t>
            </a:r>
            <a:endParaRPr lang="pt-BR" sz="2800" b="1" dirty="0" smtClean="0">
              <a:solidFill>
                <a:srgbClr val="3333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 lvl="1" eaLnBrk="1" hangingPunct="1">
              <a:defRPr/>
            </a:pPr>
            <a:r>
              <a:rPr lang="pt-BR" sz="2400" b="1" dirty="0" smtClean="0">
                <a:solidFill>
                  <a:srgbClr val="33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Diferentes </a:t>
            </a:r>
            <a:r>
              <a:rPr lang="pt-BR" sz="2400" b="1" u="sng" dirty="0" smtClean="0">
                <a:solidFill>
                  <a:srgbClr val="33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modos de transporte público</a:t>
            </a:r>
          </a:p>
          <a:p>
            <a:pPr marL="1143000" lvl="2" eaLnBrk="1" hangingPunct="1">
              <a:defRPr/>
            </a:pPr>
            <a:r>
              <a:rPr lang="pt-BR" sz="2000" dirty="0" smtClean="0">
                <a:solidFill>
                  <a:srgbClr val="33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Não só alta capacidade versus sistemas sobre pneus</a:t>
            </a:r>
          </a:p>
          <a:p>
            <a:pPr marL="1143000" lvl="2" eaLnBrk="1" hangingPunct="1">
              <a:defRPr/>
            </a:pPr>
            <a:r>
              <a:rPr lang="pt-BR" sz="2000" dirty="0" smtClean="0">
                <a:solidFill>
                  <a:srgbClr val="33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Ex.: Monotrilho preconizado pela </a:t>
            </a:r>
            <a:r>
              <a:rPr lang="pt-BR" sz="2400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SPTrans</a:t>
            </a:r>
            <a:r>
              <a:rPr lang="pt-BR" sz="2000" dirty="0" smtClean="0">
                <a:solidFill>
                  <a:srgbClr val="33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e </a:t>
            </a:r>
            <a:r>
              <a:rPr lang="pt-BR" sz="2400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Metrô/SP</a:t>
            </a:r>
          </a:p>
          <a:p>
            <a:pPr lvl="1" eaLnBrk="1" hangingPunct="1">
              <a:defRPr/>
            </a:pPr>
            <a:r>
              <a:rPr lang="pt-BR" sz="2400" b="1" dirty="0" smtClean="0">
                <a:solidFill>
                  <a:srgbClr val="33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Novo modelo de concessão da infraestrutura e operação</a:t>
            </a:r>
          </a:p>
          <a:p>
            <a:pPr marL="1143000" lvl="2" eaLnBrk="1" hangingPunct="1">
              <a:defRPr/>
            </a:pPr>
            <a:r>
              <a:rPr lang="pt-BR" sz="2000" dirty="0" smtClean="0">
                <a:solidFill>
                  <a:srgbClr val="33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Acompanhamento dos níveis de serviço   </a:t>
            </a:r>
          </a:p>
          <a:p>
            <a:pPr lvl="1" eaLnBrk="1" hangingPunct="1">
              <a:defRPr/>
            </a:pPr>
            <a:r>
              <a:rPr lang="pt-BR" sz="2400" b="1" dirty="0" smtClean="0">
                <a:solidFill>
                  <a:srgbClr val="33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Operadores de transporte público (empresas) </a:t>
            </a:r>
            <a:r>
              <a:rPr lang="pt-BR" sz="2400" b="1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[NTU]</a:t>
            </a:r>
            <a:r>
              <a:rPr lang="pt-BR" sz="2400" b="1" dirty="0" smtClean="0">
                <a:solidFill>
                  <a:srgbClr val="33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contavam com muitos economistas e não engenheiros</a:t>
            </a:r>
            <a:endParaRPr lang="pt-BR" sz="2400" b="1" dirty="0" smtClean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</p:txBody>
      </p:sp>
      <p:sp>
        <p:nvSpPr>
          <p:cNvPr id="69636" name="Line 1030"/>
          <p:cNvSpPr>
            <a:spLocks noChangeShapeType="1"/>
          </p:cNvSpPr>
          <p:nvPr/>
        </p:nvSpPr>
        <p:spPr bwMode="auto">
          <a:xfrm>
            <a:off x="1905000" y="1219200"/>
            <a:ext cx="5334000" cy="0"/>
          </a:xfrm>
          <a:prstGeom prst="line">
            <a:avLst/>
          </a:prstGeom>
          <a:noFill/>
          <a:ln w="38100">
            <a:pattFill prst="pct50">
              <a:fgClr>
                <a:schemeClr val="accent2"/>
              </a:fgClr>
              <a:bgClr>
                <a:srgbClr val="FFFFFF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1028"/>
          <p:cNvSpPr>
            <a:spLocks noGrp="1" noChangeArrowheads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>
              <a:defRPr/>
            </a:pPr>
            <a:r>
              <a:rPr lang="pt-BR" sz="40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Considerações em outras áreas </a:t>
            </a:r>
            <a:endParaRPr lang="en-US" sz="400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11971" name="Rectangle 1029"/>
          <p:cNvSpPr>
            <a:spLocks noGrp="1" noChangeArrowheads="1"/>
          </p:cNvSpPr>
          <p:nvPr>
            <p:ph sz="quarter" idx="4294967295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>
              <a:defRPr/>
            </a:pPr>
            <a:r>
              <a:rPr lang="pt-BR" sz="2400" b="1" smtClean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Necessidade crescente de integração tarifária entre municípios de regiões metropolitanas (conurbanas) [</a:t>
            </a:r>
            <a:r>
              <a:rPr lang="pt-BR" sz="2800" smtClean="0">
                <a:solidFill>
                  <a:srgbClr val="0066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Fetransport</a:t>
            </a:r>
            <a:r>
              <a:rPr lang="pt-BR" sz="2400" b="1" smtClean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]</a:t>
            </a:r>
          </a:p>
          <a:p>
            <a:pPr eaLnBrk="1" hangingPunct="1">
              <a:defRPr/>
            </a:pPr>
            <a:r>
              <a:rPr lang="pt-BR" sz="2400" b="1" smtClean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Condições ambientais cada vez mais adversas, e que tendem a se acirrar, trazem a necessidade de uma coordenação de resposta a desastres e emergências</a:t>
            </a:r>
          </a:p>
          <a:p>
            <a:pPr eaLnBrk="1" hangingPunct="1">
              <a:defRPr/>
            </a:pPr>
            <a:r>
              <a:rPr lang="pt-BR" sz="2400" b="1" smtClean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Necessidade de disciplinar (coordenar) a indicação dos navegadores, rádios-trânsito, ...</a:t>
            </a:r>
            <a:r>
              <a:rPr lang="pt-BR" sz="2400" b="1" smtClean="0">
                <a:solidFill>
                  <a:srgbClr val="0066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</a:t>
            </a:r>
          </a:p>
          <a:p>
            <a:pPr eaLnBrk="1" hangingPunct="1">
              <a:defRPr/>
            </a:pPr>
            <a:endParaRPr lang="pt-BR" sz="2400" b="1" smtClean="0">
              <a:solidFill>
                <a:srgbClr val="006666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 eaLnBrk="1" hangingPunct="1">
              <a:defRPr/>
            </a:pPr>
            <a:endParaRPr lang="pt-BR" sz="2800" smtClean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130000"/>
              </a:lnSpc>
              <a:defRPr/>
            </a:pPr>
            <a:endParaRPr lang="pt-BR" sz="2500" smtClean="0">
              <a:solidFill>
                <a:srgbClr val="33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1684" name="Line 1030"/>
          <p:cNvSpPr>
            <a:spLocks noChangeShapeType="1"/>
          </p:cNvSpPr>
          <p:nvPr/>
        </p:nvSpPr>
        <p:spPr bwMode="auto">
          <a:xfrm>
            <a:off x="1905000" y="1219200"/>
            <a:ext cx="5334000" cy="0"/>
          </a:xfrm>
          <a:prstGeom prst="line">
            <a:avLst/>
          </a:prstGeom>
          <a:noFill/>
          <a:ln w="38100">
            <a:pattFill prst="pct50">
              <a:fgClr>
                <a:schemeClr val="accent2"/>
              </a:fgClr>
              <a:bgClr>
                <a:srgbClr val="FFFFFF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1028"/>
          <p:cNvSpPr>
            <a:spLocks noGrp="1" noChangeArrowheads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>
              <a:defRPr/>
            </a:pPr>
            <a:r>
              <a:rPr lang="pt-BR" sz="36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Considerações sobre a aplicação de ferramentas de </a:t>
            </a:r>
            <a:r>
              <a:rPr lang="pt-BR" sz="36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TICs</a:t>
            </a:r>
            <a:endParaRPr lang="en-US" sz="36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14019" name="Rectangle 1029"/>
          <p:cNvSpPr>
            <a:spLocks noGrp="1" noChangeArrowheads="1"/>
          </p:cNvSpPr>
          <p:nvPr>
            <p:ph sz="quarter" idx="4294967295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>
              <a:buSzTx/>
              <a:buFont typeface="Wingdings" panose="05000000000000000000" pitchFamily="2" charset="2"/>
              <a:buChar char="v"/>
              <a:defRPr/>
            </a:pPr>
            <a:r>
              <a:rPr lang="en-US" sz="2800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Reconhecer o trajeto da aplicação de TICs (Tecnologias da Informação e Comunicação)</a:t>
            </a:r>
            <a:endParaRPr lang="pt-BR" sz="3200" smtClean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lnSpc>
                <a:spcPct val="130000"/>
              </a:lnSpc>
              <a:defRPr/>
            </a:pPr>
            <a:r>
              <a:rPr lang="pt-BR" sz="2800" b="1" smtClean="0">
                <a:solidFill>
                  <a:srgbClr val="33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Indústria (Processos / Primário)</a:t>
            </a:r>
            <a:endParaRPr lang="pt-BR" sz="2800" smtClean="0">
              <a:solidFill>
                <a:srgbClr val="33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lnSpc>
                <a:spcPct val="130000"/>
              </a:lnSpc>
              <a:defRPr/>
            </a:pPr>
            <a:r>
              <a:rPr lang="pt-BR" sz="2800" b="1" smtClean="0">
                <a:solidFill>
                  <a:srgbClr val="33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Comércio (Secundário)</a:t>
            </a:r>
            <a:endParaRPr lang="pt-BR" sz="2800" smtClean="0">
              <a:solidFill>
                <a:srgbClr val="33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lnSpc>
                <a:spcPct val="130000"/>
              </a:lnSpc>
              <a:defRPr/>
            </a:pPr>
            <a:r>
              <a:rPr lang="pt-BR" sz="2800" b="1" smtClean="0">
                <a:solidFill>
                  <a:srgbClr val="33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Serviços (Terciário)</a:t>
            </a:r>
            <a:endParaRPr lang="pt-BR" sz="2800" smtClean="0">
              <a:solidFill>
                <a:srgbClr val="33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1143000" lvl="2" eaLnBrk="1" hangingPunct="1">
              <a:lnSpc>
                <a:spcPct val="130000"/>
              </a:lnSpc>
              <a:defRPr/>
            </a:pPr>
            <a:r>
              <a:rPr lang="en-US" sz="24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Governo (e-Gov)</a:t>
            </a:r>
          </a:p>
          <a:p>
            <a:pPr marL="1143000" lvl="2" eaLnBrk="1" hangingPunct="1">
              <a:lnSpc>
                <a:spcPct val="130000"/>
              </a:lnSpc>
              <a:defRPr/>
            </a:pPr>
            <a:r>
              <a:rPr lang="en-US" sz="24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Edificações (Automação Predial)</a:t>
            </a:r>
          </a:p>
          <a:p>
            <a:pPr marL="1143000" lvl="2" eaLnBrk="1" hangingPunct="1">
              <a:lnSpc>
                <a:spcPct val="130000"/>
              </a:lnSpc>
              <a:defRPr/>
            </a:pPr>
            <a:r>
              <a:rPr lang="en-US" sz="24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…</a:t>
            </a:r>
          </a:p>
          <a:p>
            <a:pPr marL="1143000" lvl="2" eaLnBrk="1" hangingPunct="1">
              <a:lnSpc>
                <a:spcPct val="130000"/>
              </a:lnSpc>
              <a:defRPr/>
            </a:pPr>
            <a:r>
              <a:rPr lang="en-US" sz="2400" b="1" u="sng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Transportes </a:t>
            </a:r>
          </a:p>
        </p:txBody>
      </p:sp>
      <p:sp>
        <p:nvSpPr>
          <p:cNvPr id="73732" name="Line 1030"/>
          <p:cNvSpPr>
            <a:spLocks noChangeShapeType="1"/>
          </p:cNvSpPr>
          <p:nvPr/>
        </p:nvSpPr>
        <p:spPr bwMode="auto">
          <a:xfrm>
            <a:off x="1905000" y="1219200"/>
            <a:ext cx="5334000" cy="0"/>
          </a:xfrm>
          <a:prstGeom prst="line">
            <a:avLst/>
          </a:prstGeom>
          <a:noFill/>
          <a:ln w="38100">
            <a:pattFill prst="pct50">
              <a:fgClr>
                <a:schemeClr val="accent2"/>
              </a:fgClr>
              <a:bgClr>
                <a:srgbClr val="FFFFFF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06158"/>
            <a:ext cx="4953332" cy="430316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1028"/>
          <p:cNvSpPr txBox="1">
            <a:spLocks noChangeArrowheads="1"/>
          </p:cNvSpPr>
          <p:nvPr/>
        </p:nvSpPr>
        <p:spPr bwMode="auto">
          <a:xfrm>
            <a:off x="612775" y="228600"/>
            <a:ext cx="8153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pPr eaLnBrk="1" hangingPunct="1">
              <a:defRPr/>
            </a:pPr>
            <a:r>
              <a:rPr lang="pt-BR" sz="3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Definição de ITS (Histórico)</a:t>
            </a:r>
            <a:endParaRPr lang="en-US" sz="36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5868144" y="2060848"/>
            <a:ext cx="22878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Primeiro semáforo </a:t>
            </a:r>
            <a:endParaRPr lang="pt-BR" b="1" dirty="0" smtClean="0"/>
          </a:p>
          <a:p>
            <a:r>
              <a:rPr lang="pt-BR" b="1" dirty="0" smtClean="0"/>
              <a:t>em </a:t>
            </a:r>
            <a:r>
              <a:rPr lang="pt-BR" b="1" dirty="0"/>
              <a:t>uma rua de </a:t>
            </a:r>
            <a:endParaRPr lang="pt-BR" b="1" dirty="0" smtClean="0"/>
          </a:p>
          <a:p>
            <a:r>
              <a:rPr lang="pt-BR" b="1" dirty="0" smtClean="0"/>
              <a:t>Nova York</a:t>
            </a:r>
          </a:p>
          <a:p>
            <a:r>
              <a:rPr lang="pt-BR" b="1" dirty="0" smtClean="0"/>
              <a:t>(1928)</a:t>
            </a:r>
            <a:endParaRPr lang="pt-BR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5724128" y="3645024"/>
            <a:ext cx="326243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FIGUEIREDO, L. M. B. </a:t>
            </a:r>
            <a:endParaRPr lang="pt-BR" dirty="0" smtClean="0"/>
          </a:p>
          <a:p>
            <a:r>
              <a:rPr lang="pt-BR" dirty="0" smtClean="0"/>
              <a:t>Sistemas </a:t>
            </a:r>
            <a:r>
              <a:rPr lang="pt-BR" dirty="0"/>
              <a:t>Inteligentes </a:t>
            </a:r>
            <a:endParaRPr lang="pt-BR" dirty="0" smtClean="0"/>
          </a:p>
          <a:p>
            <a:r>
              <a:rPr lang="pt-BR" dirty="0" smtClean="0"/>
              <a:t>de </a:t>
            </a:r>
            <a:r>
              <a:rPr lang="pt-BR" dirty="0"/>
              <a:t>Transporte. </a:t>
            </a:r>
            <a:endParaRPr lang="pt-BR" dirty="0" smtClean="0"/>
          </a:p>
          <a:p>
            <a:r>
              <a:rPr lang="pt-BR" dirty="0" smtClean="0"/>
              <a:t>Porto</a:t>
            </a:r>
            <a:r>
              <a:rPr lang="pt-BR" dirty="0"/>
              <a:t>, 2005. 250p. </a:t>
            </a:r>
            <a:endParaRPr lang="pt-BR" dirty="0" smtClean="0"/>
          </a:p>
          <a:p>
            <a:r>
              <a:rPr lang="pt-BR" dirty="0" smtClean="0"/>
              <a:t>Tese </a:t>
            </a:r>
            <a:r>
              <a:rPr lang="pt-BR" dirty="0"/>
              <a:t>de Doutoramento </a:t>
            </a:r>
            <a:endParaRPr lang="pt-BR" dirty="0" smtClean="0"/>
          </a:p>
          <a:p>
            <a:r>
              <a:rPr lang="pt-BR" dirty="0" smtClean="0"/>
              <a:t>em </a:t>
            </a:r>
            <a:r>
              <a:rPr lang="pt-BR" dirty="0"/>
              <a:t>Engenharia </a:t>
            </a:r>
            <a:r>
              <a:rPr lang="pt-BR" dirty="0" err="1" smtClean="0"/>
              <a:t>Electrotécnica</a:t>
            </a:r>
            <a:endParaRPr lang="pt-BR" dirty="0" smtClean="0"/>
          </a:p>
          <a:p>
            <a:r>
              <a:rPr lang="pt-BR" dirty="0" smtClean="0"/>
              <a:t>e </a:t>
            </a:r>
            <a:r>
              <a:rPr lang="pt-BR" dirty="0"/>
              <a:t>de Computadores, </a:t>
            </a:r>
            <a:endParaRPr lang="pt-BR" dirty="0" smtClean="0"/>
          </a:p>
          <a:p>
            <a:r>
              <a:rPr lang="pt-BR" dirty="0" smtClean="0"/>
              <a:t>Universidade </a:t>
            </a:r>
            <a:r>
              <a:rPr lang="pt-BR" dirty="0"/>
              <a:t>do Porto, </a:t>
            </a:r>
            <a:endParaRPr lang="pt-BR" dirty="0" smtClean="0"/>
          </a:p>
          <a:p>
            <a:r>
              <a:rPr lang="pt-BR" dirty="0" smtClean="0"/>
              <a:t>Porto</a:t>
            </a:r>
            <a:r>
              <a:rPr lang="pt-BR" dirty="0"/>
              <a:t>, 2005.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9872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1028"/>
          <p:cNvSpPr>
            <a:spLocks noGrp="1" noChangeArrowheads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>
              <a:defRPr/>
            </a:pPr>
            <a:r>
              <a:rPr lang="pt-BR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Definição de ITS (Histórico)</a:t>
            </a:r>
            <a:endParaRPr lang="en-US" sz="4000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5779" name="Rectangle 1029"/>
          <p:cNvSpPr>
            <a:spLocks noGrp="1" noChangeArrowheads="1"/>
          </p:cNvSpPr>
          <p:nvPr>
            <p:ph sz="quarter" idx="4294967295"/>
          </p:nvPr>
        </p:nvSpPr>
        <p:spPr>
          <a:xfrm>
            <a:off x="468313" y="1600200"/>
            <a:ext cx="8297862" cy="4495800"/>
          </a:xfrm>
        </p:spPr>
        <p:txBody>
          <a:bodyPr/>
          <a:lstStyle/>
          <a:p>
            <a:pPr lvl="1" eaLnBrk="1" hangingPunct="1">
              <a:lnSpc>
                <a:spcPct val="130000"/>
              </a:lnSpc>
            </a:pPr>
            <a:r>
              <a:rPr lang="pt-BR" altLang="pt-BR" sz="2400" b="1" i="1" smtClean="0"/>
              <a:t>1970</a:t>
            </a:r>
            <a:r>
              <a:rPr lang="pt-BR" altLang="pt-BR" sz="2400" i="1" smtClean="0"/>
              <a:t>: Electronic Route Guidance</a:t>
            </a:r>
            <a:r>
              <a:rPr lang="pt-BR" altLang="pt-BR" sz="2400" smtClean="0"/>
              <a:t>  - USA</a:t>
            </a:r>
          </a:p>
          <a:p>
            <a:pPr marL="1143000" lvl="2" eaLnBrk="1" hangingPunct="1">
              <a:lnSpc>
                <a:spcPct val="130000"/>
              </a:lnSpc>
            </a:pPr>
            <a:r>
              <a:rPr lang="pt-BR" altLang="pt-BR" sz="1800" smtClean="0"/>
              <a:t>considerado como parte do controle de tráfego</a:t>
            </a:r>
            <a:endParaRPr lang="pt-BR" altLang="pt-BR" sz="2800" smtClean="0">
              <a:solidFill>
                <a:srgbClr val="333300"/>
              </a:solidFill>
            </a:endParaRPr>
          </a:p>
          <a:p>
            <a:pPr lvl="1" eaLnBrk="1" hangingPunct="1">
              <a:lnSpc>
                <a:spcPct val="130000"/>
              </a:lnSpc>
            </a:pPr>
            <a:r>
              <a:rPr lang="pt-BR" altLang="pt-BR" sz="2400" b="1" i="1" smtClean="0"/>
              <a:t>1980</a:t>
            </a:r>
            <a:r>
              <a:rPr lang="pt-BR" altLang="pt-BR" sz="2400" i="1" smtClean="0"/>
              <a:t>:</a:t>
            </a:r>
          </a:p>
          <a:p>
            <a:pPr marL="1143000" lvl="2" eaLnBrk="1" hangingPunct="1">
              <a:lnSpc>
                <a:spcPct val="130000"/>
              </a:lnSpc>
            </a:pPr>
            <a:r>
              <a:rPr lang="pt-BR" altLang="pt-BR" sz="2400" i="1" smtClean="0"/>
              <a:t>Intelligent Vehicle Highway Systems</a:t>
            </a:r>
            <a:r>
              <a:rPr lang="pt-BR" altLang="pt-BR" sz="2400" smtClean="0"/>
              <a:t>  - USA</a:t>
            </a:r>
          </a:p>
          <a:p>
            <a:pPr marL="1143000" lvl="2" eaLnBrk="1" hangingPunct="1">
              <a:lnSpc>
                <a:spcPct val="130000"/>
              </a:lnSpc>
            </a:pPr>
            <a:r>
              <a:rPr lang="pt-BR" altLang="pt-BR" sz="2400" i="1" smtClean="0"/>
              <a:t>Advanced Transport </a:t>
            </a:r>
            <a:r>
              <a:rPr lang="pt-BR" altLang="pt-BR" sz="2400" i="1" u="sng" smtClean="0"/>
              <a:t>Telematics</a:t>
            </a:r>
            <a:r>
              <a:rPr lang="pt-BR" altLang="pt-BR" sz="2400" smtClean="0"/>
              <a:t> - EU</a:t>
            </a:r>
            <a:endParaRPr lang="pt-BR" altLang="pt-BR" sz="3200" smtClean="0">
              <a:solidFill>
                <a:srgbClr val="333300"/>
              </a:solidFill>
            </a:endParaRPr>
          </a:p>
          <a:p>
            <a:pPr lvl="1" eaLnBrk="1" hangingPunct="1">
              <a:lnSpc>
                <a:spcPct val="130000"/>
              </a:lnSpc>
            </a:pPr>
            <a:r>
              <a:rPr lang="pt-BR" altLang="pt-BR" sz="2400" b="1" smtClean="0"/>
              <a:t>Telemática (TIC)</a:t>
            </a:r>
            <a:r>
              <a:rPr lang="pt-BR" altLang="pt-BR" sz="2400" smtClean="0"/>
              <a:t>: </a:t>
            </a:r>
            <a:r>
              <a:rPr lang="pt-BR" altLang="pt-BR" sz="2000" smtClean="0"/>
              <a:t>Combinação de Telecomunicações e Informática. </a:t>
            </a:r>
          </a:p>
          <a:p>
            <a:pPr lvl="1" eaLnBrk="1" hangingPunct="1">
              <a:lnSpc>
                <a:spcPct val="130000"/>
              </a:lnSpc>
            </a:pPr>
            <a:r>
              <a:rPr lang="pt-BR" altLang="pt-BR" sz="2400" b="1" smtClean="0"/>
              <a:t>Telemática nos Transportes: </a:t>
            </a:r>
            <a:r>
              <a:rPr lang="pt-BR" altLang="pt-BR" sz="2000" smtClean="0"/>
              <a:t>Aplicação conjunta de Telecomunicações e Tecnologia da Informação (TIC) ao setor de transportes</a:t>
            </a:r>
            <a:endParaRPr lang="en-US" altLang="pt-BR" sz="2000" smtClean="0"/>
          </a:p>
        </p:txBody>
      </p:sp>
      <p:sp>
        <p:nvSpPr>
          <p:cNvPr id="75780" name="Line 1030"/>
          <p:cNvSpPr>
            <a:spLocks noChangeShapeType="1"/>
          </p:cNvSpPr>
          <p:nvPr/>
        </p:nvSpPr>
        <p:spPr bwMode="auto">
          <a:xfrm>
            <a:off x="1905000" y="1219200"/>
            <a:ext cx="5334000" cy="0"/>
          </a:xfrm>
          <a:prstGeom prst="line">
            <a:avLst/>
          </a:prstGeom>
          <a:noFill/>
          <a:ln w="38100">
            <a:pattFill prst="pct50">
              <a:fgClr>
                <a:schemeClr val="accent2"/>
              </a:fgClr>
              <a:bgClr>
                <a:srgbClr val="FFFFFF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5593610" y="6309320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(WILLIAMS, 2008</a:t>
            </a:r>
            <a:r>
              <a:rPr lang="pt-BR" dirty="0" smtClean="0"/>
              <a:t>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71859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1028"/>
          <p:cNvSpPr>
            <a:spLocks noGrp="1" noChangeArrowheads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>
              <a:defRPr/>
            </a:pPr>
            <a:r>
              <a:rPr lang="pt-BR" sz="40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Definição de ITS (Histórico)</a:t>
            </a:r>
            <a:endParaRPr lang="en-US" sz="4000" b="1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7827" name="Rectangle 1029"/>
          <p:cNvSpPr>
            <a:spLocks noGrp="1" noChangeArrowheads="1"/>
          </p:cNvSpPr>
          <p:nvPr>
            <p:ph sz="quarter" idx="4294967295"/>
          </p:nvPr>
        </p:nvSpPr>
        <p:spPr>
          <a:xfrm>
            <a:off x="323850" y="1600200"/>
            <a:ext cx="8640763" cy="4495800"/>
          </a:xfrm>
        </p:spPr>
        <p:txBody>
          <a:bodyPr/>
          <a:lstStyle/>
          <a:p>
            <a:pPr lvl="1" eaLnBrk="1" hangingPunct="1">
              <a:lnSpc>
                <a:spcPct val="130000"/>
              </a:lnSpc>
            </a:pPr>
            <a:r>
              <a:rPr lang="en-US" altLang="pt-BR" sz="2800" i="1" smtClean="0"/>
              <a:t>1990</a:t>
            </a:r>
            <a:r>
              <a:rPr lang="en-US" altLang="pt-BR" sz="3600" b="1" smtClean="0"/>
              <a:t>: </a:t>
            </a:r>
          </a:p>
          <a:p>
            <a:pPr marL="1143000" lvl="2" eaLnBrk="1" hangingPunct="1">
              <a:lnSpc>
                <a:spcPct val="130000"/>
              </a:lnSpc>
            </a:pPr>
            <a:r>
              <a:rPr lang="en-US" altLang="pt-BR" sz="2800" b="1" smtClean="0"/>
              <a:t>Intelligent Transport (ation) Systems </a:t>
            </a:r>
            <a:r>
              <a:rPr lang="en-US" altLang="pt-BR" sz="2800" smtClean="0"/>
              <a:t>– USA</a:t>
            </a:r>
          </a:p>
          <a:p>
            <a:pPr marL="1600200" lvl="3" eaLnBrk="1" hangingPunct="1">
              <a:lnSpc>
                <a:spcPct val="130000"/>
              </a:lnSpc>
            </a:pPr>
            <a:r>
              <a:rPr lang="pt-BR" altLang="pt-BR" sz="1800" smtClean="0"/>
              <a:t>reconhecimento a toda aplicação de tecnologia para sistemas de trânsito, bem como veículos e rodovias</a:t>
            </a:r>
            <a:endParaRPr lang="en-US" altLang="pt-BR" sz="2400" smtClean="0"/>
          </a:p>
          <a:p>
            <a:pPr marL="1143000" lvl="2" eaLnBrk="1" hangingPunct="1">
              <a:lnSpc>
                <a:spcPct val="130000"/>
              </a:lnSpc>
            </a:pPr>
            <a:r>
              <a:rPr lang="pt-BR" altLang="pt-BR" sz="2800" smtClean="0"/>
              <a:t>Telemática aplicada às estradas, tráfego e transporte - ISO</a:t>
            </a:r>
            <a:endParaRPr lang="en-US" altLang="pt-BR" sz="2800" smtClean="0"/>
          </a:p>
        </p:txBody>
      </p:sp>
      <p:sp>
        <p:nvSpPr>
          <p:cNvPr id="77828" name="Line 1030"/>
          <p:cNvSpPr>
            <a:spLocks noChangeShapeType="1"/>
          </p:cNvSpPr>
          <p:nvPr/>
        </p:nvSpPr>
        <p:spPr bwMode="auto">
          <a:xfrm>
            <a:off x="1905000" y="1219200"/>
            <a:ext cx="5334000" cy="0"/>
          </a:xfrm>
          <a:prstGeom prst="line">
            <a:avLst/>
          </a:prstGeom>
          <a:noFill/>
          <a:ln w="38100">
            <a:pattFill prst="pct50">
              <a:fgClr>
                <a:schemeClr val="accent2"/>
              </a:fgClr>
              <a:bgClr>
                <a:srgbClr val="FFFFFF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5593610" y="6309320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(WILLIAMS, 2008</a:t>
            </a:r>
            <a:r>
              <a:rPr lang="pt-BR" dirty="0" smtClean="0"/>
              <a:t>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5533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1028"/>
          <p:cNvSpPr>
            <a:spLocks noGrp="1" noChangeArrowheads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>
              <a:defRPr/>
            </a:pPr>
            <a:r>
              <a:rPr lang="pt-BR" sz="40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Definição de ITS (Propósito)</a:t>
            </a:r>
            <a:endParaRPr lang="en-US" sz="4000" b="1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20163" name="Rectangle 1029"/>
          <p:cNvSpPr>
            <a:spLocks noGrp="1" noChangeArrowheads="1"/>
          </p:cNvSpPr>
          <p:nvPr>
            <p:ph sz="quarter" idx="4294967295"/>
          </p:nvPr>
        </p:nvSpPr>
        <p:spPr>
          <a:xfrm>
            <a:off x="179388" y="1670050"/>
            <a:ext cx="8640762" cy="4495800"/>
          </a:xfrm>
        </p:spPr>
        <p:txBody>
          <a:bodyPr/>
          <a:lstStyle/>
          <a:p>
            <a:pPr lvl="1" eaLnBrk="1" hangingPunct="1">
              <a:lnSpc>
                <a:spcPct val="60000"/>
              </a:lnSpc>
              <a:spcBef>
                <a:spcPts val="600"/>
              </a:spcBef>
              <a:defRPr/>
            </a:pPr>
            <a:r>
              <a:rPr lang="pt-BR" sz="200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 base para o desenvolvimento científico e o levantamento do estudo de soluções de ITS está disponível mundialmente</a:t>
            </a:r>
            <a:r>
              <a:rPr lang="pt-BR" sz="20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2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marL="1143000" lvl="2" eaLnBrk="1" hangingPunct="1">
              <a:lnSpc>
                <a:spcPct val="70000"/>
              </a:lnSpc>
              <a:defRPr/>
            </a:pPr>
            <a:r>
              <a:rPr lang="pt-BR" sz="18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Permite identificar e estabelecer conceitos, metodologias, terminologias, sistemas e tecnologias a serem aplicadas em diferentes  âmbitos (regional, nacional)</a:t>
            </a:r>
          </a:p>
          <a:p>
            <a:pPr marL="1143000" lvl="2" eaLnBrk="1" hangingPunct="1">
              <a:lnSpc>
                <a:spcPct val="70000"/>
              </a:lnSpc>
              <a:defRPr/>
            </a:pPr>
            <a:endParaRPr lang="en-US" sz="240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lnSpc>
                <a:spcPct val="70000"/>
              </a:lnSpc>
              <a:spcBef>
                <a:spcPts val="600"/>
              </a:spcBef>
              <a:defRPr/>
            </a:pPr>
            <a:r>
              <a:rPr lang="pt-BR" sz="20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É utilizado para descrever sistemas aplicados aos transportes, nos quais veículos interagem com o ambiente, e uns com os outros, de forma a proporcionar uma </a:t>
            </a:r>
            <a:r>
              <a:rPr lang="pt-BR" sz="2000" u="sng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experiência avançada de condução</a:t>
            </a:r>
            <a:r>
              <a:rPr lang="pt-BR" sz="20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, e cuja </a:t>
            </a:r>
            <a:r>
              <a:rPr lang="pt-BR" sz="2000" u="sng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infra-estrutura inteligente melhora a segurança e a capacidade dos sistemas </a:t>
            </a:r>
            <a:r>
              <a:rPr lang="pt-BR" sz="2000" u="sng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rodoviários</a:t>
            </a:r>
            <a:r>
              <a:rPr lang="pt-BR" sz="2000" u="sng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. </a:t>
            </a:r>
            <a:r>
              <a:rPr lang="pt-BR" sz="20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(Williams, 2008)</a:t>
            </a:r>
          </a:p>
          <a:p>
            <a:pPr lvl="1" eaLnBrk="1" hangingPunct="1">
              <a:lnSpc>
                <a:spcPct val="70000"/>
              </a:lnSpc>
              <a:spcBef>
                <a:spcPts val="600"/>
              </a:spcBef>
              <a:defRPr/>
            </a:pPr>
            <a:endParaRPr lang="pt-BR" sz="200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lnSpc>
                <a:spcPct val="70000"/>
              </a:lnSpc>
              <a:spcBef>
                <a:spcPts val="600"/>
              </a:spcBef>
              <a:defRPr/>
            </a:pPr>
            <a:r>
              <a:rPr lang="pt-BR" sz="20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Aplicação de recursos tecnológicos de telemática para melhorar a segurança e o desempenho dos Sistemas de Transporte</a:t>
            </a:r>
          </a:p>
          <a:p>
            <a:pPr marL="1143000" lvl="2" eaLnBrk="1" hangingPunct="1">
              <a:lnSpc>
                <a:spcPct val="70000"/>
              </a:lnSpc>
              <a:spcBef>
                <a:spcPts val="600"/>
              </a:spcBef>
              <a:defRPr/>
            </a:pPr>
            <a:r>
              <a:rPr lang="pt-BR" sz="18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Além desses estão se tornando </a:t>
            </a:r>
            <a:r>
              <a:rPr lang="pt-BR" sz="1800" u="sng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cada vez mais importantes os aspectos ambientais</a:t>
            </a:r>
            <a:r>
              <a:rPr lang="pt-BR" sz="18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, como a minimização da poluição e das emissões. </a:t>
            </a:r>
            <a:endParaRPr lang="en-US" sz="180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9876" name="Line 1030"/>
          <p:cNvSpPr>
            <a:spLocks noChangeShapeType="1"/>
          </p:cNvSpPr>
          <p:nvPr/>
        </p:nvSpPr>
        <p:spPr bwMode="auto">
          <a:xfrm>
            <a:off x="1905000" y="1219200"/>
            <a:ext cx="5334000" cy="0"/>
          </a:xfrm>
          <a:prstGeom prst="line">
            <a:avLst/>
          </a:prstGeom>
          <a:noFill/>
          <a:ln w="38100">
            <a:pattFill prst="pct50">
              <a:fgClr>
                <a:schemeClr val="accent2"/>
              </a:fgClr>
              <a:bgClr>
                <a:srgbClr val="FFFFFF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5593610" y="6309320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(WILLIAMS, 2008</a:t>
            </a:r>
            <a:r>
              <a:rPr lang="pt-BR" dirty="0" smtClean="0"/>
              <a:t>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38933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/>
          </p:cNvSpPr>
          <p:nvPr>
            <p:ph type="title"/>
          </p:nvPr>
        </p:nvSpPr>
        <p:spPr>
          <a:xfrm>
            <a:off x="179388" y="228600"/>
            <a:ext cx="8785225" cy="990600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pt-BR" altLang="ja-JP" sz="3600" b="1" smtClean="0">
                <a:solidFill>
                  <a:srgbClr val="FF0000"/>
                </a:solidFill>
                <a:ea typeface="ＭＳ Ｐゴシック" panose="020B0600070205080204" pitchFamily="34" charset="-128"/>
              </a:rPr>
              <a:t>Ger. de Tráfego em Rodovias</a:t>
            </a:r>
            <a:r>
              <a:rPr lang="pt-BR" altLang="pt-BR" smtClean="0"/>
              <a:t> </a:t>
            </a:r>
            <a:br>
              <a:rPr lang="pt-BR" altLang="pt-BR" smtClean="0"/>
            </a:br>
            <a:r>
              <a:rPr lang="pt-BR" altLang="pt-BR" sz="3200" b="1" smtClean="0">
                <a:solidFill>
                  <a:srgbClr val="0000CC"/>
                </a:solidFill>
              </a:rPr>
              <a:t>Serviços/funções envolvidas</a:t>
            </a:r>
            <a:r>
              <a:rPr lang="pt-BR" altLang="pt-BR" smtClean="0"/>
              <a:t>  </a:t>
            </a:r>
            <a:r>
              <a:rPr lang="pt-BR" altLang="ja-JP" sz="3600" b="1" smtClean="0">
                <a:ea typeface="ＭＳ Ｐゴシック" panose="020B0600070205080204" pitchFamily="34" charset="-128"/>
              </a:rPr>
              <a:t> </a:t>
            </a:r>
            <a:endParaRPr lang="pt-BR" altLang="pt-BR" sz="3600" b="1" smtClean="0">
              <a:ea typeface="ＭＳ Ｐゴシック" panose="020B0600070205080204" pitchFamily="34" charset="-128"/>
            </a:endParaRPr>
          </a:p>
        </p:txBody>
      </p:sp>
      <p:sp>
        <p:nvSpPr>
          <p:cNvPr id="81923" name="Rectangle 3"/>
          <p:cNvSpPr>
            <a:spLocks noChangeArrowheads="1"/>
          </p:cNvSpPr>
          <p:nvPr/>
        </p:nvSpPr>
        <p:spPr bwMode="auto">
          <a:xfrm>
            <a:off x="0" y="1409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pic>
        <p:nvPicPr>
          <p:cNvPr id="81924" name="Picture 4" descr="Figura_2_Sistema_de_Arrecadação_Manual_de_Pedág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227263"/>
            <a:ext cx="8713787" cy="381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" y="1412875"/>
            <a:ext cx="8077200" cy="527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1" name="Rectangle 3"/>
          <p:cNvSpPr>
            <a:spLocks noChangeArrowheads="1"/>
          </p:cNvSpPr>
          <p:nvPr/>
        </p:nvSpPr>
        <p:spPr bwMode="auto">
          <a:xfrm>
            <a:off x="107950" y="339725"/>
            <a:ext cx="8890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2800" b="1">
                <a:latin typeface="Times New Roman" panose="02020603050405020304" pitchFamily="18" charset="0"/>
              </a:rPr>
              <a:t>Praça de Pedágio com as diferentes pistas de arrecadação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5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7545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0313"/>
            <a:ext cx="9144000" cy="565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Google c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5" y="893763"/>
            <a:ext cx="7427913" cy="507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F:\USP_2013\3_Ensino\PTR2580\PTR2580_2sem2013\20130512_1204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15913"/>
            <a:ext cx="8662988" cy="649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/>
          </p:cNvSpPr>
          <p:nvPr>
            <p:ph type="title"/>
          </p:nvPr>
        </p:nvSpPr>
        <p:spPr>
          <a:xfrm>
            <a:off x="323850" y="228600"/>
            <a:ext cx="8640763" cy="990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pt-BR" altLang="ja-JP" sz="3600" b="1" dirty="0" smtClean="0">
                <a:solidFill>
                  <a:srgbClr val="FF0000"/>
                </a:solidFill>
                <a:ea typeface="ＭＳ Ｐゴシック" panose="020B0600070205080204" pitchFamily="34" charset="-128"/>
              </a:rPr>
              <a:t>Ger. de Tráfego em Rodovias</a:t>
            </a:r>
            <a:r>
              <a:rPr lang="pt-BR" altLang="pt-BR" dirty="0" smtClean="0"/>
              <a:t> </a:t>
            </a:r>
            <a:br>
              <a:rPr lang="pt-BR" altLang="pt-BR" dirty="0" smtClean="0"/>
            </a:br>
            <a:r>
              <a:rPr lang="pt-BR" altLang="pt-BR" sz="2400" b="1" dirty="0" smtClean="0">
                <a:solidFill>
                  <a:srgbClr val="0000CC"/>
                </a:solidFill>
              </a:rPr>
              <a:t>Supervisão Aplicada às Autoestradas: </a:t>
            </a:r>
            <a:r>
              <a:rPr lang="pt-BR" altLang="pt-BR" sz="2400" b="1" dirty="0" smtClean="0">
                <a:solidFill>
                  <a:srgbClr val="006666"/>
                </a:solidFill>
              </a:rPr>
              <a:t>Mapa de CCO</a:t>
            </a:r>
          </a:p>
        </p:txBody>
      </p:sp>
      <p:pic>
        <p:nvPicPr>
          <p:cNvPr id="89091" name="Picture 3" descr="CCO_26-10-20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1684338"/>
            <a:ext cx="7272337" cy="484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ChangeArrowheads="1"/>
          </p:cNvSpPr>
          <p:nvPr/>
        </p:nvSpPr>
        <p:spPr bwMode="auto">
          <a:xfrm>
            <a:off x="34925" y="531813"/>
            <a:ext cx="91773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2400" b="1">
                <a:latin typeface="Times New Roman" panose="02020603050405020304" pitchFamily="18" charset="0"/>
              </a:rPr>
              <a:t>Sistema de tratamento de imagens para o Controle do Tráfego Urbano</a:t>
            </a:r>
            <a:endParaRPr lang="pt-BR" altLang="pt-BR" sz="2400">
              <a:latin typeface="Times New Roman" panose="02020603050405020304" pitchFamily="18" charset="0"/>
            </a:endParaRPr>
          </a:p>
        </p:txBody>
      </p:sp>
      <p:pic>
        <p:nvPicPr>
          <p:cNvPr id="279555" name="Picture 3" descr="foto-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50" y="1403350"/>
            <a:ext cx="6584950" cy="533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9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/>
          </p:cNvSpPr>
          <p:nvPr>
            <p:ph type="title"/>
          </p:nvPr>
        </p:nvSpPr>
        <p:spPr>
          <a:xfrm>
            <a:off x="395288" y="228600"/>
            <a:ext cx="8497887" cy="990600"/>
          </a:xfrm>
        </p:spPr>
        <p:txBody>
          <a:bodyPr/>
          <a:lstStyle/>
          <a:p>
            <a:r>
              <a:rPr lang="pt-BR" altLang="pt-B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Planejamento, Programação</a:t>
            </a:r>
            <a:br>
              <a:rPr lang="pt-BR" altLang="pt-BR" sz="3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altLang="pt-B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e Gestão (</a:t>
            </a:r>
            <a:r>
              <a:rPr lang="pt-BR" altLang="pt-BR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Controle Operacional</a:t>
            </a:r>
            <a:r>
              <a:rPr lang="pt-BR" altLang="pt-B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pt-BR" altLang="pt-BR" sz="36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187" name="Rectangle 3"/>
          <p:cNvSpPr>
            <a:spLocks noGrp="1"/>
          </p:cNvSpPr>
          <p:nvPr>
            <p:ph type="body" idx="1"/>
          </p:nvPr>
        </p:nvSpPr>
        <p:spPr>
          <a:xfrm>
            <a:off x="0" y="1600200"/>
            <a:ext cx="9144000" cy="103663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pt-BR" altLang="pt-BR" sz="2100" b="1" smtClean="0"/>
              <a:t>Supervisão, Fiscalização, Gestão e Controle Operacional</a:t>
            </a:r>
          </a:p>
          <a:p>
            <a:pPr lvl="1">
              <a:lnSpc>
                <a:spcPct val="80000"/>
              </a:lnSpc>
            </a:pPr>
            <a:r>
              <a:rPr lang="pt-BR" altLang="pt-BR" sz="2000" smtClean="0"/>
              <a:t>Monitoramento e Gestão </a:t>
            </a:r>
            <a:r>
              <a:rPr lang="en-US" altLang="pt-BR" sz="2000" smtClean="0"/>
              <a:t>dos Serviços Prestados  (Viagens, Rotas e Ofertas)</a:t>
            </a:r>
            <a:endParaRPr lang="pt-BR" altLang="pt-BR" sz="2000" smtClean="0"/>
          </a:p>
          <a:p>
            <a:pPr lvl="2">
              <a:lnSpc>
                <a:spcPct val="80000"/>
              </a:lnSpc>
            </a:pPr>
            <a:r>
              <a:rPr lang="pt-BR" altLang="pt-BR" sz="1700" b="1" smtClean="0"/>
              <a:t>Ilustração das Funcionalidades:</a:t>
            </a:r>
            <a:r>
              <a:rPr lang="pt-BR" altLang="pt-BR" sz="2100" smtClean="0"/>
              <a:t> </a:t>
            </a:r>
            <a:endParaRPr lang="pt-BR" altLang="pt-BR" sz="1900" smtClean="0"/>
          </a:p>
        </p:txBody>
      </p:sp>
      <p:pic>
        <p:nvPicPr>
          <p:cNvPr id="93188" name="Imagem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2590800"/>
            <a:ext cx="6265863" cy="421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1028"/>
          <p:cNvSpPr>
            <a:spLocks noGrp="1" noChangeArrowheads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>
              <a:defRPr/>
            </a:pPr>
            <a:r>
              <a:rPr lang="pt-BR" sz="40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Definição de ITS (Propósito)</a:t>
            </a:r>
            <a:endParaRPr lang="en-US" sz="4000" b="1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22211" name="Rectangle 1029"/>
          <p:cNvSpPr>
            <a:spLocks noGrp="1" noChangeArrowheads="1"/>
          </p:cNvSpPr>
          <p:nvPr>
            <p:ph sz="quarter" idx="4294967295"/>
          </p:nvPr>
        </p:nvSpPr>
        <p:spPr>
          <a:xfrm>
            <a:off x="323850" y="1600200"/>
            <a:ext cx="8640763" cy="4495800"/>
          </a:xfrm>
        </p:spPr>
        <p:txBody>
          <a:bodyPr/>
          <a:lstStyle/>
          <a:p>
            <a:pPr eaLnBrk="1" hangingPunct="1">
              <a:lnSpc>
                <a:spcPct val="70000"/>
              </a:lnSpc>
              <a:spcBef>
                <a:spcPts val="600"/>
              </a:spcBef>
              <a:defRPr/>
            </a:pPr>
            <a:r>
              <a:rPr lang="pt-BR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De forma mais completa, </a:t>
            </a:r>
            <a:r>
              <a:rPr lang="pt-BR" sz="2400" u="sng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Williams (2008)</a:t>
            </a:r>
            <a:r>
              <a:rPr lang="pt-BR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define ITS como:</a:t>
            </a:r>
          </a:p>
          <a:p>
            <a:pPr lvl="1" eaLnBrk="1" hangingPunct="1">
              <a:lnSpc>
                <a:spcPct val="70000"/>
              </a:lnSpc>
              <a:spcBef>
                <a:spcPts val="600"/>
              </a:spcBef>
              <a:defRPr/>
            </a:pPr>
            <a:endParaRPr lang="pt-BR" sz="20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lnSpc>
                <a:spcPct val="70000"/>
              </a:lnSpc>
              <a:spcBef>
                <a:spcPts val="600"/>
              </a:spcBef>
              <a:defRPr/>
            </a:pPr>
            <a:r>
              <a:rPr lang="pt-BR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“serviços de apoio aos </a:t>
            </a:r>
            <a:r>
              <a:rPr lang="pt-BR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viajantes</a:t>
            </a:r>
            <a:r>
              <a:rPr lang="pt-BR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de todas as classes – </a:t>
            </a:r>
            <a:r>
              <a:rPr lang="pt-BR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motoristas, passageiros e pedestres</a:t>
            </a:r>
            <a:r>
              <a:rPr lang="pt-BR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- e também como </a:t>
            </a:r>
            <a:r>
              <a:rPr lang="pt-BR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apoio à gestão</a:t>
            </a:r>
            <a:r>
              <a:rPr lang="pt-BR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e desempenho da rede rodoviária, utilizando sistemas de informação, comunicação e controle, </a:t>
            </a:r>
            <a:r>
              <a:rPr lang="pt-BR" sz="20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nos cenários urbano e rural</a:t>
            </a:r>
            <a:r>
              <a:rPr lang="pt-BR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, para proporcionar maior segurança e melhorar a experiência de viajar, incluindo aspectos </a:t>
            </a:r>
            <a:r>
              <a:rPr lang="pt-BR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intermodos</a:t>
            </a:r>
            <a:r>
              <a:rPr lang="pt-BR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ou multimodos”.</a:t>
            </a:r>
          </a:p>
          <a:p>
            <a:pPr lvl="1" eaLnBrk="1" hangingPunct="1">
              <a:lnSpc>
                <a:spcPct val="70000"/>
              </a:lnSpc>
              <a:spcBef>
                <a:spcPts val="600"/>
              </a:spcBef>
              <a:buFont typeface="Wingdings 2" panose="05020102010507070707" pitchFamily="18" charset="2"/>
              <a:buNone/>
              <a:defRPr/>
            </a:pPr>
            <a:r>
              <a:rPr lang="pt-BR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lvl="1" eaLnBrk="1" hangingPunct="1">
              <a:lnSpc>
                <a:spcPct val="70000"/>
              </a:lnSpc>
              <a:spcBef>
                <a:spcPts val="600"/>
              </a:spcBef>
              <a:defRPr/>
            </a:pPr>
            <a:endParaRPr lang="pt-BR" sz="20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lnSpc>
                <a:spcPct val="70000"/>
              </a:lnSpc>
              <a:spcBef>
                <a:spcPts val="600"/>
              </a:spcBef>
              <a:defRPr/>
            </a:pPr>
            <a:r>
              <a:rPr lang="pt-BR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“Tais serviços incluem a </a:t>
            </a:r>
            <a:r>
              <a:rPr lang="pt-BR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prevenção de acidentes e mitigação</a:t>
            </a:r>
            <a:r>
              <a:rPr lang="pt-BR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pt-BR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serviços de resposta e apoio em emergências</a:t>
            </a:r>
            <a:r>
              <a:rPr lang="pt-BR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, de </a:t>
            </a:r>
            <a:r>
              <a:rPr lang="pt-BR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assistência ao motorista, informação ao viajante, gestão do tráfego, informação</a:t>
            </a:r>
            <a:r>
              <a:rPr lang="pt-BR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e </a:t>
            </a:r>
            <a:r>
              <a:rPr lang="pt-BR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entretenimento</a:t>
            </a:r>
            <a:r>
              <a:rPr lang="pt-BR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pt-BR" sz="2000" b="1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lang="pt-BR" sz="2000" b="1" i="1" u="sng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infotainment</a:t>
            </a:r>
            <a:r>
              <a:rPr lang="pt-BR" sz="2000" b="1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  <a:r>
              <a:rPr lang="pt-BR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durante a rota, </a:t>
            </a:r>
            <a:r>
              <a:rPr lang="pt-BR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transportes públicos (de passageiros), transportes comerciais e de serviços, prevenção ao roubo e após a recuperação deste</a:t>
            </a:r>
            <a:r>
              <a:rPr lang="pt-BR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”.</a:t>
            </a:r>
          </a:p>
          <a:p>
            <a:pPr marL="1143000" lvl="2" eaLnBrk="1" hangingPunct="1">
              <a:lnSpc>
                <a:spcPct val="70000"/>
              </a:lnSpc>
              <a:spcBef>
                <a:spcPts val="600"/>
              </a:spcBef>
              <a:defRPr/>
            </a:pPr>
            <a:endParaRPr lang="en-US" sz="18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1143000" lvl="2" eaLnBrk="1" hangingPunct="1">
              <a:lnSpc>
                <a:spcPct val="70000"/>
              </a:lnSpc>
              <a:spcBef>
                <a:spcPts val="600"/>
              </a:spcBef>
              <a:defRPr/>
            </a:pPr>
            <a:r>
              <a:rPr lang="en-US" sz="1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Para </a:t>
            </a:r>
            <a:r>
              <a:rPr lang="en-US" sz="18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lista</a:t>
            </a:r>
            <a:r>
              <a:rPr lang="en-US" sz="1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de </a:t>
            </a:r>
            <a:r>
              <a:rPr lang="en-US" sz="18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atores</a:t>
            </a:r>
            <a:r>
              <a:rPr lang="en-US" sz="1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e </a:t>
            </a:r>
            <a:r>
              <a:rPr lang="en-US" sz="18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funções</a:t>
            </a:r>
            <a:r>
              <a:rPr lang="en-US" sz="1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ITS é </a:t>
            </a:r>
            <a:r>
              <a:rPr lang="en-US" sz="18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melhor</a:t>
            </a:r>
            <a:r>
              <a:rPr lang="en-US" sz="1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18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ver</a:t>
            </a:r>
            <a:r>
              <a:rPr lang="en-US" sz="1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ABNT e AUSTROADS </a:t>
            </a:r>
          </a:p>
        </p:txBody>
      </p:sp>
      <p:sp>
        <p:nvSpPr>
          <p:cNvPr id="95236" name="Line 1030"/>
          <p:cNvSpPr>
            <a:spLocks noChangeShapeType="1"/>
          </p:cNvSpPr>
          <p:nvPr/>
        </p:nvSpPr>
        <p:spPr bwMode="auto">
          <a:xfrm>
            <a:off x="1905000" y="1219200"/>
            <a:ext cx="5334000" cy="0"/>
          </a:xfrm>
          <a:prstGeom prst="line">
            <a:avLst/>
          </a:prstGeom>
          <a:noFill/>
          <a:ln w="38100">
            <a:pattFill prst="pct50">
              <a:fgClr>
                <a:schemeClr val="accent2"/>
              </a:fgClr>
              <a:bgClr>
                <a:srgbClr val="FFFFFF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pt-BR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Fundamentos de ITS</a:t>
            </a:r>
          </a:p>
        </p:txBody>
      </p:sp>
      <p:sp>
        <p:nvSpPr>
          <p:cNvPr id="105475" name="Rectangle 3"/>
          <p:cNvSpPr>
            <a:spLocks noGrp="1"/>
          </p:cNvSpPr>
          <p:nvPr>
            <p:ph type="subTitle" idx="1"/>
          </p:nvPr>
        </p:nvSpPr>
        <p:spPr>
          <a:xfrm>
            <a:off x="1371600" y="1989138"/>
            <a:ext cx="6400800" cy="3816350"/>
          </a:xfrm>
        </p:spPr>
        <p:txBody>
          <a:bodyPr/>
          <a:lstStyle/>
          <a:p>
            <a:endParaRPr lang="pt-BR" altLang="pt-BR" sz="4500" smtClean="0"/>
          </a:p>
          <a:p>
            <a:endParaRPr lang="pt-BR" altLang="pt-BR" sz="4500" smtClean="0"/>
          </a:p>
          <a:p>
            <a:r>
              <a:rPr lang="pt-BR" altLang="pt-BR" sz="3700" smtClean="0"/>
              <a:t>“Direcionamentos” e  Objetivos</a:t>
            </a:r>
            <a:endParaRPr lang="pt-BR" altLang="pt-BR" sz="4500" smtClean="0"/>
          </a:p>
          <a:p>
            <a:endParaRPr lang="pt-BR" altLang="pt-BR" sz="45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1028"/>
          <p:cNvSpPr>
            <a:spLocks noGrp="1" noChangeArrowheads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>
              <a:defRPr/>
            </a:pPr>
            <a:r>
              <a:rPr lang="pt-BR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“Direcionamentos - Metas”</a:t>
            </a:r>
            <a:endParaRPr lang="en-US" sz="4000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34499" name="Rectangle 1029"/>
          <p:cNvSpPr>
            <a:spLocks noGrp="1" noChangeArrowheads="1"/>
          </p:cNvSpPr>
          <p:nvPr>
            <p:ph sz="quarter" idx="4294967295"/>
          </p:nvPr>
        </p:nvSpPr>
        <p:spPr>
          <a:xfrm>
            <a:off x="179388" y="1412776"/>
            <a:ext cx="8785225" cy="4495800"/>
          </a:xfrm>
        </p:spPr>
        <p:txBody>
          <a:bodyPr/>
          <a:lstStyle/>
          <a:p>
            <a:pPr eaLnBrk="1" hangingPunct="1">
              <a:lnSpc>
                <a:spcPct val="130000"/>
              </a:lnSpc>
              <a:buFont typeface="Wingdings" panose="05000000000000000000" pitchFamily="2" charset="2"/>
              <a:buChar char="q"/>
              <a:defRPr/>
            </a:pPr>
            <a:r>
              <a:rPr lang="pt-BR" sz="2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Ênfase na graduação (PTR2580):</a:t>
            </a:r>
          </a:p>
          <a:p>
            <a:pPr lvl="1" eaLnBrk="1" hangingPunct="1">
              <a:spcBef>
                <a:spcPts val="600"/>
              </a:spcBef>
              <a:defRPr/>
            </a:pPr>
            <a:r>
              <a:rPr lang="pt-BR" sz="2400" dirty="0" smtClean="0"/>
              <a:t>Formação </a:t>
            </a:r>
            <a:r>
              <a:rPr lang="pt-BR" sz="2400" dirty="0"/>
              <a:t>de Engenheiros Civis que poderão, futuramente, vir a estar </a:t>
            </a:r>
            <a:r>
              <a:rPr lang="pt-BR" sz="2400" dirty="0" smtClean="0"/>
              <a:t>responsáveis pela </a:t>
            </a:r>
            <a:r>
              <a:rPr lang="pt-BR" sz="2400" dirty="0"/>
              <a:t>operação de complexos rodoviários ou de sistemas de transportes e o conhecimento </a:t>
            </a:r>
            <a:r>
              <a:rPr lang="pt-BR" sz="2400" dirty="0" smtClean="0"/>
              <a:t>de ferramentas ITS </a:t>
            </a:r>
            <a:r>
              <a:rPr lang="pt-BR" sz="2400" dirty="0"/>
              <a:t>será </a:t>
            </a:r>
            <a:r>
              <a:rPr lang="pt-BR" sz="2400" dirty="0" smtClean="0"/>
              <a:t>útil em sua </a:t>
            </a:r>
            <a:r>
              <a:rPr lang="pt-BR" sz="2400" dirty="0"/>
              <a:t>prática </a:t>
            </a:r>
            <a:r>
              <a:rPr lang="pt-BR" sz="2400" dirty="0" smtClean="0"/>
              <a:t>profissional</a:t>
            </a:r>
          </a:p>
          <a:p>
            <a:pPr eaLnBrk="1" hangingPunct="1">
              <a:spcBef>
                <a:spcPts val="600"/>
              </a:spcBef>
              <a:defRPr/>
            </a:pPr>
            <a:r>
              <a:rPr lang="pt-BR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Ênfase na </a:t>
            </a:r>
            <a:r>
              <a:rPr lang="pt-BR" sz="2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pós-graduação </a:t>
            </a:r>
            <a:r>
              <a:rPr lang="pt-BR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(</a:t>
            </a:r>
            <a:r>
              <a:rPr lang="pt-BR" sz="2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PTR5917):</a:t>
            </a:r>
            <a:endParaRPr lang="pt-BR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 lvl="1" eaLnBrk="1" hangingPunct="1">
              <a:spcBef>
                <a:spcPts val="600"/>
              </a:spcBef>
              <a:defRPr/>
            </a:pPr>
            <a:r>
              <a:rPr lang="pt-BR" sz="2500" dirty="0" smtClean="0">
                <a:solidFill>
                  <a:srgbClr val="33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pt-BR" sz="2400" dirty="0" smtClean="0"/>
              <a:t>Form</a:t>
            </a:r>
            <a:r>
              <a:rPr lang="pt-BR" sz="2400" dirty="0" smtClean="0"/>
              <a:t>ação </a:t>
            </a:r>
            <a:r>
              <a:rPr lang="pt-BR" sz="2400" dirty="0"/>
              <a:t>de pesquisadores e engenheiros com capacidade de </a:t>
            </a:r>
            <a:r>
              <a:rPr lang="pt-BR" sz="2400" dirty="0" smtClean="0"/>
              <a:t>se apropriar do ferramental ITS, </a:t>
            </a:r>
            <a:r>
              <a:rPr lang="pt-BR" sz="2400" dirty="0"/>
              <a:t>tanto em termos de pesquisas </a:t>
            </a:r>
            <a:r>
              <a:rPr lang="pt-BR" sz="2400" dirty="0" smtClean="0"/>
              <a:t>como </a:t>
            </a:r>
            <a:r>
              <a:rPr lang="pt-BR" sz="2400" dirty="0"/>
              <a:t>em soluções profissionais </a:t>
            </a:r>
            <a:r>
              <a:rPr lang="pt-BR" sz="2400" dirty="0" smtClean="0"/>
              <a:t>diferenciadas</a:t>
            </a:r>
            <a:r>
              <a:rPr lang="pt-BR" sz="2400" dirty="0" smtClean="0"/>
              <a:t>, </a:t>
            </a:r>
            <a:r>
              <a:rPr lang="pt-BR" sz="2400" dirty="0"/>
              <a:t>dominando as tecnologias e seus componentes, explorando serviços específicos sob diferentes </a:t>
            </a:r>
            <a:r>
              <a:rPr lang="pt-BR" sz="2400" dirty="0" smtClean="0"/>
              <a:t>visões. </a:t>
            </a:r>
            <a:endParaRPr lang="pt-BR" sz="2500" dirty="0" smtClean="0">
              <a:solidFill>
                <a:srgbClr val="33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7524" name="Line 1030"/>
          <p:cNvSpPr>
            <a:spLocks noChangeShapeType="1"/>
          </p:cNvSpPr>
          <p:nvPr/>
        </p:nvSpPr>
        <p:spPr bwMode="auto">
          <a:xfrm>
            <a:off x="1905000" y="1219200"/>
            <a:ext cx="5334000" cy="0"/>
          </a:xfrm>
          <a:prstGeom prst="line">
            <a:avLst/>
          </a:prstGeom>
          <a:noFill/>
          <a:ln w="38100">
            <a:pattFill prst="pct50">
              <a:fgClr>
                <a:schemeClr val="accent2"/>
              </a:fgClr>
              <a:bgClr>
                <a:srgbClr val="FFFFFF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966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1028"/>
          <p:cNvSpPr>
            <a:spLocks noGrp="1" noChangeArrowheads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>
              <a:defRPr/>
            </a:pPr>
            <a:r>
              <a:rPr lang="pt-BR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“Direcionamentos - Métodos”</a:t>
            </a:r>
            <a:endParaRPr lang="en-US" sz="4000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34499" name="Rectangle 1029"/>
          <p:cNvSpPr>
            <a:spLocks noGrp="1" noChangeArrowheads="1"/>
          </p:cNvSpPr>
          <p:nvPr>
            <p:ph sz="quarter" idx="4294967295"/>
          </p:nvPr>
        </p:nvSpPr>
        <p:spPr>
          <a:xfrm>
            <a:off x="179388" y="1412776"/>
            <a:ext cx="8785225" cy="4495800"/>
          </a:xfrm>
        </p:spPr>
        <p:txBody>
          <a:bodyPr/>
          <a:lstStyle/>
          <a:p>
            <a:pPr eaLnBrk="1" hangingPunct="1">
              <a:lnSpc>
                <a:spcPct val="130000"/>
              </a:lnSpc>
              <a:buFont typeface="Wingdings" panose="05000000000000000000" pitchFamily="2" charset="2"/>
              <a:buChar char="q"/>
              <a:defRPr/>
            </a:pPr>
            <a:r>
              <a:rPr lang="pt-BR" sz="2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Graduação (PTR2580):</a:t>
            </a:r>
          </a:p>
          <a:p>
            <a:pPr lvl="1" eaLnBrk="1" hangingPunct="1">
              <a:spcBef>
                <a:spcPts val="600"/>
              </a:spcBef>
              <a:defRPr/>
            </a:pPr>
            <a:r>
              <a:rPr lang="pt-BR" sz="2400" dirty="0" smtClean="0"/>
              <a:t>A Arquitetura </a:t>
            </a:r>
            <a:r>
              <a:rPr lang="pt-BR" sz="2400" dirty="0"/>
              <a:t>de ITS é explorada de forma canônica, </a:t>
            </a:r>
            <a:r>
              <a:rPr lang="pt-BR" sz="2400" dirty="0" smtClean="0"/>
              <a:t>empregando-se a </a:t>
            </a:r>
            <a:r>
              <a:rPr lang="pt-BR" sz="2400" dirty="0"/>
              <a:t>Modelagem UML (</a:t>
            </a:r>
            <a:r>
              <a:rPr lang="pt-BR" sz="2400" dirty="0" err="1"/>
              <a:t>Unified</a:t>
            </a:r>
            <a:r>
              <a:rPr lang="pt-BR" sz="2400" dirty="0"/>
              <a:t> </a:t>
            </a:r>
            <a:r>
              <a:rPr lang="pt-BR" sz="2400" dirty="0" err="1"/>
              <a:t>Modeling</a:t>
            </a:r>
            <a:r>
              <a:rPr lang="pt-BR" sz="2400" dirty="0"/>
              <a:t> </a:t>
            </a:r>
            <a:r>
              <a:rPr lang="pt-BR" sz="2400" dirty="0" err="1"/>
              <a:t>Language</a:t>
            </a:r>
            <a:r>
              <a:rPr lang="pt-BR" sz="2400" dirty="0"/>
              <a:t>), normalmente </a:t>
            </a:r>
            <a:r>
              <a:rPr lang="pt-BR" sz="2400" dirty="0" smtClean="0"/>
              <a:t>utilizada para </a:t>
            </a:r>
            <a:r>
              <a:rPr lang="pt-BR" sz="2400" dirty="0"/>
              <a:t>descrever as Arquiteturas ITS</a:t>
            </a:r>
            <a:endParaRPr lang="pt-BR" sz="2400" dirty="0" smtClean="0"/>
          </a:p>
          <a:p>
            <a:pPr eaLnBrk="1" hangingPunct="1">
              <a:spcBef>
                <a:spcPts val="600"/>
              </a:spcBef>
              <a:defRPr/>
            </a:pPr>
            <a:r>
              <a:rPr lang="pt-BR" sz="2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Pós-graduação (PTR5917):</a:t>
            </a:r>
          </a:p>
          <a:p>
            <a:pPr lvl="1" eaLnBrk="1" hangingPunct="1">
              <a:spcBef>
                <a:spcPts val="600"/>
              </a:spcBef>
              <a:defRPr/>
            </a:pPr>
            <a:r>
              <a:rPr lang="pt-BR" sz="2500" dirty="0" smtClean="0">
                <a:solidFill>
                  <a:srgbClr val="33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pt-BR" sz="2400" dirty="0"/>
              <a:t>A</a:t>
            </a:r>
            <a:r>
              <a:rPr lang="pt-BR" sz="2400" dirty="0" smtClean="0"/>
              <a:t>lém </a:t>
            </a:r>
            <a:r>
              <a:rPr lang="pt-BR" sz="2400" dirty="0"/>
              <a:t>da Modelagem clássica de UML, </a:t>
            </a:r>
            <a:r>
              <a:rPr lang="pt-BR" sz="2400" dirty="0"/>
              <a:t>são </a:t>
            </a:r>
            <a:r>
              <a:rPr lang="pt-BR" sz="2400" dirty="0" smtClean="0"/>
              <a:t>exploradas pesquisas </a:t>
            </a:r>
            <a:r>
              <a:rPr lang="pt-BR" sz="2400" dirty="0" smtClean="0"/>
              <a:t>anteriores e em andamento, buscando mostrar os limites (fronteiras) do emprego das tecnologias ITS.  </a:t>
            </a:r>
            <a:endParaRPr lang="pt-BR" sz="2500" dirty="0" smtClean="0">
              <a:solidFill>
                <a:srgbClr val="33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7524" name="Line 1030"/>
          <p:cNvSpPr>
            <a:spLocks noChangeShapeType="1"/>
          </p:cNvSpPr>
          <p:nvPr/>
        </p:nvSpPr>
        <p:spPr bwMode="auto">
          <a:xfrm>
            <a:off x="1905000" y="1219200"/>
            <a:ext cx="5334000" cy="0"/>
          </a:xfrm>
          <a:prstGeom prst="line">
            <a:avLst/>
          </a:prstGeom>
          <a:noFill/>
          <a:ln w="38100">
            <a:pattFill prst="pct50">
              <a:fgClr>
                <a:schemeClr val="accent2"/>
              </a:fgClr>
              <a:bgClr>
                <a:srgbClr val="FFFFFF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087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22" name="Rectangle 1028"/>
          <p:cNvSpPr>
            <a:spLocks noGrp="1" noChangeArrowheads="1"/>
          </p:cNvSpPr>
          <p:nvPr>
            <p:ph type="title" idx="4294967295"/>
          </p:nvPr>
        </p:nvSpPr>
        <p:spPr>
          <a:xfrm>
            <a:off x="484188" y="228600"/>
            <a:ext cx="8153400" cy="990600"/>
          </a:xfrm>
        </p:spPr>
        <p:txBody>
          <a:bodyPr/>
          <a:lstStyle/>
          <a:p>
            <a:pPr algn="ctr" eaLnBrk="1" hangingPunct="1">
              <a:defRPr/>
            </a:pPr>
            <a:r>
              <a:rPr lang="pt-BR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ITS: Objetivos</a:t>
            </a:r>
            <a:endParaRPr lang="en-US" b="1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566723" name="Rectangle 1029"/>
          <p:cNvSpPr>
            <a:spLocks noGrp="1" noChangeArrowheads="1"/>
          </p:cNvSpPr>
          <p:nvPr>
            <p:ph sz="quarter" idx="4294967295"/>
          </p:nvPr>
        </p:nvSpPr>
        <p:spPr>
          <a:xfrm>
            <a:off x="250825" y="1412875"/>
            <a:ext cx="8642350" cy="4852988"/>
          </a:xfrm>
        </p:spPr>
        <p:txBody>
          <a:bodyPr/>
          <a:lstStyle/>
          <a:p>
            <a:pPr eaLnBrk="1" hangingPunct="1">
              <a:lnSpc>
                <a:spcPct val="70000"/>
              </a:lnSpc>
              <a:buFont typeface="Wingdings" panose="05000000000000000000" pitchFamily="2" charset="2"/>
              <a:buChar char="q"/>
              <a:defRPr/>
            </a:pPr>
            <a:r>
              <a:rPr lang="pt-BR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Visa endereçar respostas nas seguintes áreas de aplicações</a:t>
            </a:r>
            <a:r>
              <a:rPr lang="pt-BR" sz="2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(</a:t>
            </a:r>
            <a:r>
              <a:rPr lang="pt-BR" sz="1800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WILLIAMS, Bob</a:t>
            </a:r>
            <a:r>
              <a:rPr lang="pt-BR" sz="1800" b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. </a:t>
            </a:r>
            <a:r>
              <a:rPr lang="pt-BR" sz="18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Intelligent</a:t>
            </a:r>
            <a:r>
              <a:rPr lang="pt-BR" sz="1800" b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</a:t>
            </a:r>
            <a:r>
              <a:rPr lang="pt-BR" sz="18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Transport</a:t>
            </a:r>
            <a:r>
              <a:rPr lang="pt-BR" sz="1800" b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Systems Standards. </a:t>
            </a:r>
            <a:r>
              <a:rPr lang="pt-BR" sz="18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Artech</a:t>
            </a:r>
            <a:r>
              <a:rPr lang="pt-BR" sz="1800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</a:t>
            </a:r>
            <a:r>
              <a:rPr lang="pt-BR" sz="18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House</a:t>
            </a:r>
            <a:r>
              <a:rPr lang="pt-BR" sz="1800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, 2008</a:t>
            </a:r>
            <a:r>
              <a:rPr lang="pt-BR" sz="2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):</a:t>
            </a:r>
            <a:r>
              <a:rPr lang="pt-BR" sz="3200" b="1" u="sng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</a:t>
            </a:r>
          </a:p>
          <a:p>
            <a:pPr lvl="1">
              <a:defRPr/>
            </a:pPr>
            <a:r>
              <a:rPr lang="pt-BR" sz="2400" b="1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Multimodalidade de viagem</a:t>
            </a:r>
            <a:r>
              <a:rPr lang="pt-BR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: </a:t>
            </a:r>
            <a:r>
              <a:rPr lang="pt-BR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informações ao usuário</a:t>
            </a:r>
          </a:p>
          <a:p>
            <a:pPr lvl="1">
              <a:defRPr/>
            </a:pPr>
            <a:r>
              <a:rPr lang="pt-BR" sz="2400" b="1" u="sng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Operações na “rede de transporte”</a:t>
            </a:r>
          </a:p>
          <a:p>
            <a:pPr marL="1143000" lvl="2">
              <a:defRPr/>
            </a:pPr>
            <a:r>
              <a:rPr lang="pt-BR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Gerenciamento de Tráfego</a:t>
            </a:r>
            <a:r>
              <a:rPr lang="pt-BR" sz="2000" b="1" u="sng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marL="1143000" lvl="2">
              <a:defRPr/>
            </a:pPr>
            <a:r>
              <a:rPr lang="pt-BR" sz="2000" b="1" u="sng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Gerenciamento do Transporte Público Coletivo</a:t>
            </a:r>
          </a:p>
          <a:p>
            <a:pPr lvl="1">
              <a:defRPr/>
            </a:pPr>
            <a:r>
              <a:rPr lang="pt-BR" sz="2400" b="1" u="sng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Operação de Veículos </a:t>
            </a:r>
          </a:p>
          <a:p>
            <a:pPr marL="1143000" lvl="2">
              <a:defRPr/>
            </a:pPr>
            <a:r>
              <a:rPr lang="pt-BR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Outras Frotas</a:t>
            </a:r>
          </a:p>
          <a:p>
            <a:pPr marL="1143000" lvl="2">
              <a:defRPr/>
            </a:pPr>
            <a:r>
              <a:rPr lang="pt-BR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Mobilidade e conectividade da carga </a:t>
            </a:r>
          </a:p>
          <a:p>
            <a:pPr lvl="1">
              <a:defRPr/>
            </a:pPr>
            <a:r>
              <a:rPr lang="pt-BR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Atividades de coordenação de </a:t>
            </a:r>
            <a:r>
              <a:rPr lang="pt-BR" sz="2400" b="1" u="sng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resposta</a:t>
            </a:r>
            <a:r>
              <a:rPr lang="pt-BR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a</a:t>
            </a:r>
            <a:r>
              <a:rPr lang="pt-BR" sz="2400" b="1" u="sng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emergências</a:t>
            </a:r>
            <a:r>
              <a:rPr lang="pt-BR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e </a:t>
            </a:r>
            <a:r>
              <a:rPr lang="pt-BR" sz="2400" b="1" u="sng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desastres</a:t>
            </a:r>
          </a:p>
          <a:p>
            <a:pPr lvl="1">
              <a:defRPr/>
            </a:pPr>
            <a:r>
              <a:rPr lang="pt-BR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T</a:t>
            </a:r>
            <a:r>
              <a:rPr lang="pt-BR" sz="2400" b="1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arifação variável:</a:t>
            </a:r>
            <a:r>
              <a:rPr lang="pt-BR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pt-BR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para viagens pessoais e cargas</a:t>
            </a:r>
            <a:r>
              <a:rPr lang="pt-BR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lvl="1">
              <a:defRPr/>
            </a:pPr>
            <a:endParaRPr lang="pt-BR" sz="2400" b="1" u="sng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9572" name="Line 1030"/>
          <p:cNvSpPr>
            <a:spLocks noChangeShapeType="1"/>
          </p:cNvSpPr>
          <p:nvPr/>
        </p:nvSpPr>
        <p:spPr bwMode="auto">
          <a:xfrm>
            <a:off x="1905000" y="1219200"/>
            <a:ext cx="5334000" cy="0"/>
          </a:xfrm>
          <a:prstGeom prst="line">
            <a:avLst/>
          </a:prstGeom>
          <a:noFill/>
          <a:ln w="38100">
            <a:pattFill prst="pct50">
              <a:fgClr>
                <a:schemeClr val="accent2"/>
              </a:fgClr>
              <a:bgClr>
                <a:srgbClr val="FFFFFF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>
              <a:defRPr/>
            </a:pPr>
            <a:r>
              <a:rPr lang="pt-BR" sz="40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Objetivos</a:t>
            </a:r>
            <a:endParaRPr lang="en-US" sz="4000" b="1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11619" name="Rectangle 1027"/>
          <p:cNvSpPr>
            <a:spLocks noGrp="1" noChangeArrowheads="1"/>
          </p:cNvSpPr>
          <p:nvPr>
            <p:ph sz="quarter" idx="1"/>
          </p:nvPr>
        </p:nvSpPr>
        <p:spPr>
          <a:xfrm>
            <a:off x="250825" y="1525488"/>
            <a:ext cx="864235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SzTx/>
              <a:buFont typeface="Wingdings" panose="05000000000000000000" pitchFamily="2" charset="2"/>
              <a:buChar char="v"/>
            </a:pPr>
            <a:r>
              <a:rPr lang="pt-BR" altLang="pt-BR" sz="2400" b="1" dirty="0" smtClean="0">
                <a:solidFill>
                  <a:schemeClr val="accent2"/>
                </a:solidFill>
                <a:cs typeface="Times New Roman" panose="02020603050405020304" pitchFamily="18" charset="0"/>
              </a:rPr>
              <a:t>Explorar a aplicação de “Pacotes de Serviços” (“Ferramentas Telemáticas”) </a:t>
            </a:r>
            <a:r>
              <a:rPr lang="pt-BR" altLang="pt-BR" sz="2400" b="1" dirty="0" err="1" smtClean="0">
                <a:solidFill>
                  <a:schemeClr val="accent2"/>
                </a:solidFill>
                <a:cs typeface="Times New Roman" panose="02020603050405020304" pitchFamily="18" charset="0"/>
              </a:rPr>
              <a:t>TICs</a:t>
            </a:r>
            <a:r>
              <a:rPr lang="pt-BR" altLang="pt-BR" sz="2400" b="1" dirty="0" smtClean="0">
                <a:solidFill>
                  <a:schemeClr val="accent2"/>
                </a:solidFill>
                <a:cs typeface="Times New Roman" panose="02020603050405020304" pitchFamily="18" charset="0"/>
              </a:rPr>
              <a:t> no setor de Transportes [“(Rodo)Viários”]</a:t>
            </a:r>
            <a:r>
              <a:rPr lang="pt-BR" altLang="pt-BR" sz="2200" dirty="0" smtClean="0">
                <a:solidFill>
                  <a:schemeClr val="accent2"/>
                </a:solidFill>
              </a:rPr>
              <a:t>:</a:t>
            </a:r>
          </a:p>
          <a:p>
            <a:pPr lvl="1" eaLnBrk="1" hangingPunct="1">
              <a:lnSpc>
                <a:spcPct val="90000"/>
              </a:lnSpc>
            </a:pPr>
            <a:r>
              <a:rPr lang="pt-BR" altLang="pt-BR" sz="2200" b="1" dirty="0" smtClean="0">
                <a:solidFill>
                  <a:srgbClr val="333300"/>
                </a:solidFill>
                <a:cs typeface="Times New Roman" panose="02020603050405020304" pitchFamily="18" charset="0"/>
              </a:rPr>
              <a:t>Ger. de Transporte Público (de Passageiros) </a:t>
            </a:r>
          </a:p>
          <a:p>
            <a:pPr marL="1143000" lvl="2" eaLnBrk="1" hangingPunct="1">
              <a:lnSpc>
                <a:spcPct val="90000"/>
              </a:lnSpc>
            </a:pPr>
            <a:r>
              <a:rPr lang="pt-BR" altLang="pt-BR" sz="2000" b="1" dirty="0" smtClean="0">
                <a:solidFill>
                  <a:srgbClr val="333300"/>
                </a:solidFill>
                <a:cs typeface="Times New Roman" panose="02020603050405020304" pitchFamily="18" charset="0"/>
              </a:rPr>
              <a:t>APTS / IPTS: </a:t>
            </a:r>
            <a:r>
              <a:rPr lang="en-US" altLang="pt-BR" sz="1800" dirty="0" smtClean="0">
                <a:solidFill>
                  <a:srgbClr val="FF0000"/>
                </a:solidFill>
              </a:rPr>
              <a:t>Advanced </a:t>
            </a:r>
            <a:r>
              <a:rPr lang="en-US" altLang="pt-BR" sz="1800" dirty="0" smtClean="0">
                <a:solidFill>
                  <a:srgbClr val="0000CC"/>
                </a:solidFill>
              </a:rPr>
              <a:t>(Intelligent)</a:t>
            </a:r>
            <a:r>
              <a:rPr lang="en-US" altLang="pt-BR" sz="1800" dirty="0" smtClean="0"/>
              <a:t> Public Transportation </a:t>
            </a:r>
            <a:r>
              <a:rPr lang="en-US" altLang="pt-BR" sz="1800" u="sng" dirty="0" smtClean="0"/>
              <a:t>Services</a:t>
            </a:r>
            <a:endParaRPr lang="pt-BR" altLang="pt-BR" sz="2000" u="sng" dirty="0" smtClean="0">
              <a:solidFill>
                <a:srgbClr val="333300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pt-BR" altLang="pt-BR" sz="2200" b="1" dirty="0" smtClean="0">
                <a:solidFill>
                  <a:srgbClr val="333300"/>
                </a:solidFill>
                <a:cs typeface="Times New Roman" panose="02020603050405020304" pitchFamily="18" charset="0"/>
              </a:rPr>
              <a:t>Informações ao Usuário </a:t>
            </a:r>
          </a:p>
          <a:p>
            <a:pPr marL="1143000" lvl="2" eaLnBrk="1" hangingPunct="1">
              <a:lnSpc>
                <a:spcPct val="90000"/>
              </a:lnSpc>
            </a:pPr>
            <a:r>
              <a:rPr lang="pt-BR" altLang="pt-BR" sz="2000" b="1" dirty="0" smtClean="0">
                <a:solidFill>
                  <a:srgbClr val="333300"/>
                </a:solidFill>
                <a:cs typeface="Times New Roman" panose="02020603050405020304" pitchFamily="18" charset="0"/>
              </a:rPr>
              <a:t>ATIS: </a:t>
            </a:r>
            <a:r>
              <a:rPr lang="en-US" altLang="pt-BR" sz="1800" dirty="0" smtClean="0">
                <a:solidFill>
                  <a:srgbClr val="FF0000"/>
                </a:solidFill>
              </a:rPr>
              <a:t>Advanced</a:t>
            </a:r>
            <a:r>
              <a:rPr lang="en-US" altLang="pt-BR" sz="1800" dirty="0" smtClean="0"/>
              <a:t> </a:t>
            </a:r>
            <a:r>
              <a:rPr lang="en-US" altLang="pt-BR" sz="1800" dirty="0" smtClean="0">
                <a:solidFill>
                  <a:srgbClr val="0000CC"/>
                </a:solidFill>
              </a:rPr>
              <a:t>(Intelligent)</a:t>
            </a:r>
            <a:r>
              <a:rPr lang="en-US" altLang="pt-BR" sz="1800" dirty="0" smtClean="0"/>
              <a:t> Traveler Information </a:t>
            </a:r>
            <a:r>
              <a:rPr lang="en-US" altLang="pt-BR" sz="1800" u="sng" dirty="0" smtClean="0"/>
              <a:t>Services</a:t>
            </a:r>
            <a:endParaRPr lang="pt-BR" altLang="pt-BR" sz="2000" u="sng" dirty="0" smtClean="0">
              <a:solidFill>
                <a:srgbClr val="333300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pt-BR" altLang="pt-BR" sz="2200" b="1" dirty="0" smtClean="0">
                <a:solidFill>
                  <a:srgbClr val="333300"/>
                </a:solidFill>
                <a:cs typeface="Times New Roman" panose="02020603050405020304" pitchFamily="18" charset="0"/>
              </a:rPr>
              <a:t>Pagamento relacionado ao Transporte (Tarifação Variável) </a:t>
            </a:r>
          </a:p>
          <a:p>
            <a:pPr marL="1143000" lvl="2" eaLnBrk="1" hangingPunct="1">
              <a:lnSpc>
                <a:spcPct val="90000"/>
              </a:lnSpc>
            </a:pPr>
            <a:r>
              <a:rPr lang="pt-BR" altLang="pt-BR" sz="2000" b="1" dirty="0" smtClean="0">
                <a:solidFill>
                  <a:srgbClr val="333300"/>
                </a:solidFill>
                <a:cs typeface="Times New Roman" panose="02020603050405020304" pitchFamily="18" charset="0"/>
              </a:rPr>
              <a:t>EFC / AFC: </a:t>
            </a:r>
            <a:r>
              <a:rPr lang="en-US" altLang="pt-BR" sz="1800" dirty="0" smtClean="0"/>
              <a:t>Electronic </a:t>
            </a:r>
            <a:r>
              <a:rPr lang="en-US" altLang="pt-BR" sz="1800" dirty="0" smtClean="0">
                <a:solidFill>
                  <a:srgbClr val="0000CC"/>
                </a:solidFill>
              </a:rPr>
              <a:t>(Automatic)</a:t>
            </a:r>
            <a:r>
              <a:rPr lang="en-US" altLang="pt-BR" sz="1800" dirty="0" smtClean="0"/>
              <a:t> Fee Collection (Toll) </a:t>
            </a:r>
            <a:endParaRPr lang="pt-BR" altLang="pt-BR" sz="2000" dirty="0" smtClean="0">
              <a:solidFill>
                <a:srgbClr val="333300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pt-BR" altLang="pt-BR" sz="2200" b="1" dirty="0" smtClean="0">
                <a:solidFill>
                  <a:srgbClr val="333300"/>
                </a:solidFill>
                <a:cs typeface="Times New Roman" panose="02020603050405020304" pitchFamily="18" charset="0"/>
              </a:rPr>
              <a:t>Ger. de Tráfego </a:t>
            </a:r>
          </a:p>
          <a:p>
            <a:pPr marL="1143000" lvl="2" eaLnBrk="1" hangingPunct="1">
              <a:lnSpc>
                <a:spcPct val="90000"/>
              </a:lnSpc>
            </a:pPr>
            <a:r>
              <a:rPr lang="pt-BR" altLang="pt-BR" sz="2000" b="1" dirty="0" smtClean="0">
                <a:solidFill>
                  <a:srgbClr val="333300"/>
                </a:solidFill>
                <a:cs typeface="Times New Roman" panose="02020603050405020304" pitchFamily="18" charset="0"/>
              </a:rPr>
              <a:t>ATMS / ITMS: </a:t>
            </a:r>
            <a:r>
              <a:rPr lang="en-US" altLang="pt-BR" sz="1800" dirty="0" smtClean="0">
                <a:solidFill>
                  <a:srgbClr val="FF0000"/>
                </a:solidFill>
              </a:rPr>
              <a:t>Advanced</a:t>
            </a:r>
            <a:r>
              <a:rPr lang="en-US" altLang="pt-BR" sz="1800" dirty="0" smtClean="0"/>
              <a:t> </a:t>
            </a:r>
            <a:r>
              <a:rPr lang="en-US" altLang="pt-BR" sz="1800" dirty="0" smtClean="0">
                <a:solidFill>
                  <a:srgbClr val="0000CC"/>
                </a:solidFill>
              </a:rPr>
              <a:t>(Intelligent)</a:t>
            </a:r>
            <a:r>
              <a:rPr lang="en-US" altLang="pt-BR" sz="1800" dirty="0" smtClean="0"/>
              <a:t> Traffic Management </a:t>
            </a:r>
            <a:r>
              <a:rPr lang="en-US" altLang="pt-BR" sz="1800" u="sng" dirty="0" smtClean="0"/>
              <a:t>Services</a:t>
            </a:r>
            <a:r>
              <a:rPr lang="pt-BR" altLang="pt-BR" sz="2000" b="1" dirty="0" smtClean="0">
                <a:solidFill>
                  <a:srgbClr val="333300"/>
                </a:solidFill>
                <a:cs typeface="Times New Roman" panose="02020603050405020304" pitchFamily="18" charset="0"/>
              </a:rPr>
              <a:t> </a:t>
            </a:r>
          </a:p>
          <a:p>
            <a:pPr lvl="1" eaLnBrk="1" hangingPunct="1">
              <a:lnSpc>
                <a:spcPct val="90000"/>
              </a:lnSpc>
            </a:pPr>
            <a:r>
              <a:rPr lang="pt-BR" altLang="pt-BR" sz="2200" b="1" dirty="0" smtClean="0">
                <a:solidFill>
                  <a:srgbClr val="333300"/>
                </a:solidFill>
                <a:cs typeface="Times New Roman" panose="02020603050405020304" pitchFamily="18" charset="0"/>
              </a:rPr>
              <a:t>Operação de Veículos (Frotas e Mobilidade da Carga) </a:t>
            </a:r>
          </a:p>
          <a:p>
            <a:pPr marL="1143000" lvl="2" eaLnBrk="1" hangingPunct="1">
              <a:lnSpc>
                <a:spcPct val="90000"/>
              </a:lnSpc>
            </a:pPr>
            <a:r>
              <a:rPr lang="pt-BR" altLang="pt-BR" sz="2000" b="1" dirty="0" smtClean="0">
                <a:solidFill>
                  <a:srgbClr val="333300"/>
                </a:solidFill>
                <a:cs typeface="Times New Roman" panose="02020603050405020304" pitchFamily="18" charset="0"/>
              </a:rPr>
              <a:t>CVO: </a:t>
            </a:r>
            <a:r>
              <a:rPr lang="en-US" altLang="pt-BR" sz="1800" dirty="0" smtClean="0"/>
              <a:t>Commercial Vehicle </a:t>
            </a:r>
            <a:r>
              <a:rPr lang="en-US" altLang="pt-BR" sz="1800" u="sng" dirty="0" smtClean="0"/>
              <a:t>Operations</a:t>
            </a:r>
            <a:endParaRPr lang="pt-BR" altLang="pt-BR" sz="2000" dirty="0" smtClean="0">
              <a:solidFill>
                <a:srgbClr val="333300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pt-BR" altLang="pt-BR" sz="2200" b="1" dirty="0" smtClean="0"/>
              <a:t>Gerenciamento e coordenação de resposta a desastres e emergências</a:t>
            </a:r>
            <a:endParaRPr lang="en-US" altLang="pt-BR" sz="2200" b="1" dirty="0" smtClean="0"/>
          </a:p>
        </p:txBody>
      </p:sp>
      <p:sp>
        <p:nvSpPr>
          <p:cNvPr id="111620" name="Line 1028"/>
          <p:cNvSpPr>
            <a:spLocks noChangeShapeType="1"/>
          </p:cNvSpPr>
          <p:nvPr/>
        </p:nvSpPr>
        <p:spPr bwMode="auto">
          <a:xfrm>
            <a:off x="1905000" y="1219200"/>
            <a:ext cx="5334000" cy="0"/>
          </a:xfrm>
          <a:prstGeom prst="line">
            <a:avLst/>
          </a:prstGeom>
          <a:noFill/>
          <a:ln w="38100">
            <a:pattFill prst="pct50">
              <a:fgClr>
                <a:schemeClr val="accent2"/>
              </a:fgClr>
              <a:bgClr>
                <a:srgbClr val="FFFFFF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aixaDeTexto 1"/>
          <p:cNvSpPr txBox="1">
            <a:spLocks noChangeArrowheads="1"/>
          </p:cNvSpPr>
          <p:nvPr/>
        </p:nvSpPr>
        <p:spPr bwMode="auto">
          <a:xfrm>
            <a:off x="292100" y="388938"/>
            <a:ext cx="85280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800" b="1"/>
              <a:t>PRT  </a:t>
            </a:r>
            <a:r>
              <a:rPr lang="pt-BR" altLang="pt-BR" sz="2400" b="1"/>
              <a:t>(Personal Rapid Transit)</a:t>
            </a:r>
          </a:p>
        </p:txBody>
      </p:sp>
      <p:sp>
        <p:nvSpPr>
          <p:cNvPr id="20483" name="CaixaDeTexto 5"/>
          <p:cNvSpPr txBox="1">
            <a:spLocks noChangeArrowheads="1"/>
          </p:cNvSpPr>
          <p:nvPr/>
        </p:nvSpPr>
        <p:spPr bwMode="auto">
          <a:xfrm>
            <a:off x="436563" y="1549400"/>
            <a:ext cx="3919537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82563" indent="-1825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b="1"/>
              <a:t>Características:</a:t>
            </a:r>
          </a:p>
          <a:p>
            <a:pPr eaLnBrk="1" hangingPunct="1"/>
            <a:endParaRPr lang="pt-BR" altLang="pt-BR" b="1"/>
          </a:p>
          <a:p>
            <a:pPr lvl="1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pt-BR"/>
              <a:t>Autônomo;</a:t>
            </a:r>
          </a:p>
          <a:p>
            <a:pPr lvl="1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pt-BR"/>
              <a:t>Veículo Elétrico;</a:t>
            </a:r>
          </a:p>
          <a:p>
            <a:pPr lvl="1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pt-BR"/>
              <a:t>6 a 10 passageiros.</a:t>
            </a:r>
          </a:p>
        </p:txBody>
      </p:sp>
      <p:sp>
        <p:nvSpPr>
          <p:cNvPr id="20484" name="Retângulo 9"/>
          <p:cNvSpPr>
            <a:spLocks noChangeArrowheads="1"/>
          </p:cNvSpPr>
          <p:nvPr/>
        </p:nvSpPr>
        <p:spPr bwMode="auto">
          <a:xfrm>
            <a:off x="1422400" y="5843588"/>
            <a:ext cx="25574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/>
              <a:t>ULTRA – Heathrow, Londres</a:t>
            </a:r>
          </a:p>
        </p:txBody>
      </p:sp>
      <p:pic>
        <p:nvPicPr>
          <p:cNvPr id="2048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050" y="930275"/>
            <a:ext cx="3543300" cy="265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688" y="3633788"/>
            <a:ext cx="3551237" cy="164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450" y="5310188"/>
            <a:ext cx="3543300" cy="134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800" y="3529013"/>
            <a:ext cx="2849563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pt-BR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Fundamentos de ITS</a:t>
            </a:r>
          </a:p>
        </p:txBody>
      </p:sp>
      <p:sp>
        <p:nvSpPr>
          <p:cNvPr id="105475" name="Rectangle 3"/>
          <p:cNvSpPr>
            <a:spLocks noGrp="1"/>
          </p:cNvSpPr>
          <p:nvPr>
            <p:ph type="subTitle" idx="1"/>
          </p:nvPr>
        </p:nvSpPr>
        <p:spPr>
          <a:xfrm>
            <a:off x="1371600" y="1989138"/>
            <a:ext cx="6400800" cy="3816350"/>
          </a:xfrm>
        </p:spPr>
        <p:txBody>
          <a:bodyPr/>
          <a:lstStyle/>
          <a:p>
            <a:endParaRPr lang="pt-BR" altLang="pt-BR" sz="4500" dirty="0" smtClean="0"/>
          </a:p>
          <a:p>
            <a:endParaRPr lang="pt-BR" altLang="pt-BR" sz="4500" dirty="0" smtClean="0"/>
          </a:p>
          <a:p>
            <a:r>
              <a:rPr lang="pt-BR" altLang="pt-BR" sz="3700" dirty="0" smtClean="0"/>
              <a:t>Arquiteturas ITS</a:t>
            </a:r>
            <a:endParaRPr lang="pt-BR" altLang="pt-BR" sz="4500" dirty="0" smtClean="0"/>
          </a:p>
        </p:txBody>
      </p:sp>
    </p:spTree>
    <p:extLst>
      <p:ext uri="{BB962C8B-B14F-4D97-AF65-F5344CB8AC3E}">
        <p14:creationId xmlns:p14="http://schemas.microsoft.com/office/powerpoint/2010/main" val="2172653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666" name="Grupo 25"/>
          <p:cNvGrpSpPr>
            <a:grpSpLocks/>
          </p:cNvGrpSpPr>
          <p:nvPr/>
        </p:nvGrpSpPr>
        <p:grpSpPr bwMode="auto">
          <a:xfrm>
            <a:off x="611188" y="836613"/>
            <a:ext cx="7705725" cy="5832475"/>
            <a:chOff x="1018281" y="1359590"/>
            <a:chExt cx="7054157" cy="5511291"/>
          </a:xfrm>
        </p:grpSpPr>
        <p:cxnSp>
          <p:nvCxnSpPr>
            <p:cNvPr id="33" name="Conector reto 32"/>
            <p:cNvCxnSpPr/>
            <p:nvPr/>
          </p:nvCxnSpPr>
          <p:spPr bwMode="auto">
            <a:xfrm rot="5400000">
              <a:off x="1321442" y="3394470"/>
              <a:ext cx="642034" cy="14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ector reto 48"/>
            <p:cNvCxnSpPr/>
            <p:nvPr/>
          </p:nvCxnSpPr>
          <p:spPr>
            <a:xfrm rot="5400000" flipH="1" flipV="1">
              <a:off x="5143994" y="3642734"/>
              <a:ext cx="286516" cy="145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ector reto 49"/>
            <p:cNvCxnSpPr/>
            <p:nvPr/>
          </p:nvCxnSpPr>
          <p:spPr>
            <a:xfrm rot="5400000" flipH="1" flipV="1">
              <a:off x="6642312" y="3642734"/>
              <a:ext cx="286516" cy="145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Retângulo de cantos arredondados 50"/>
            <p:cNvSpPr/>
            <p:nvPr/>
          </p:nvSpPr>
          <p:spPr bwMode="auto">
            <a:xfrm>
              <a:off x="1429555" y="4215741"/>
              <a:ext cx="3141963" cy="235662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t-BR" sz="1000"/>
            </a:p>
          </p:txBody>
        </p:sp>
        <p:sp>
          <p:nvSpPr>
            <p:cNvPr id="52" name="Retângulo de cantos arredondados 51"/>
            <p:cNvSpPr/>
            <p:nvPr/>
          </p:nvSpPr>
          <p:spPr bwMode="auto">
            <a:xfrm>
              <a:off x="1072051" y="1428594"/>
              <a:ext cx="1213478" cy="2143613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CC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t-BR" sz="1000"/>
            </a:p>
          </p:txBody>
        </p:sp>
        <p:sp>
          <p:nvSpPr>
            <p:cNvPr id="53" name="Retângulo de cantos arredondados 52"/>
            <p:cNvSpPr/>
            <p:nvPr/>
          </p:nvSpPr>
          <p:spPr bwMode="auto">
            <a:xfrm>
              <a:off x="2429403" y="1428594"/>
              <a:ext cx="5643035" cy="2143613"/>
            </a:xfrm>
            <a:prstGeom prst="roundRect">
              <a:avLst/>
            </a:prstGeom>
            <a:solidFill>
              <a:srgbClr val="13F9A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t-BR" sz="1000"/>
            </a:p>
          </p:txBody>
        </p:sp>
        <p:sp>
          <p:nvSpPr>
            <p:cNvPr id="54" name="Retângulo de cantos arredondados 53"/>
            <p:cNvSpPr/>
            <p:nvPr/>
          </p:nvSpPr>
          <p:spPr bwMode="auto">
            <a:xfrm>
              <a:off x="5072895" y="4215741"/>
              <a:ext cx="2999543" cy="2356624"/>
            </a:xfrm>
            <a:prstGeom prst="roundRect">
              <a:avLst/>
            </a:prstGeom>
            <a:solidFill>
              <a:srgbClr val="9966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t-BR" sz="1000"/>
            </a:p>
          </p:txBody>
        </p:sp>
        <p:sp>
          <p:nvSpPr>
            <p:cNvPr id="55" name="Fluxograma: Terminação 54"/>
            <p:cNvSpPr/>
            <p:nvPr/>
          </p:nvSpPr>
          <p:spPr bwMode="auto">
            <a:xfrm>
              <a:off x="1072051" y="3714714"/>
              <a:ext cx="2570829" cy="286515"/>
            </a:xfrm>
            <a:prstGeom prst="flowChartTerminator">
              <a:avLst/>
            </a:prstGeom>
            <a:solidFill>
              <a:srgbClr val="FF66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t-BR" sz="1000"/>
            </a:p>
          </p:txBody>
        </p:sp>
        <p:sp>
          <p:nvSpPr>
            <p:cNvPr id="56" name="Fluxograma: Terminação 55"/>
            <p:cNvSpPr/>
            <p:nvPr/>
          </p:nvSpPr>
          <p:spPr bwMode="auto">
            <a:xfrm>
              <a:off x="3857964" y="3714714"/>
              <a:ext cx="4214474" cy="286515"/>
            </a:xfrm>
            <a:prstGeom prst="flowChartTerminator">
              <a:avLst/>
            </a:prstGeom>
            <a:solidFill>
              <a:srgbClr val="FF66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t-BR" sz="1000"/>
            </a:p>
          </p:txBody>
        </p:sp>
        <p:sp>
          <p:nvSpPr>
            <p:cNvPr id="57" name="Fluxograma: Terminação 56"/>
            <p:cNvSpPr>
              <a:spLocks noChangeArrowheads="1"/>
            </p:cNvSpPr>
            <p:nvPr/>
          </p:nvSpPr>
          <p:spPr bwMode="auto">
            <a:xfrm rot="-5400000">
              <a:off x="-71846" y="5215631"/>
              <a:ext cx="2572635" cy="284840"/>
            </a:xfrm>
            <a:prstGeom prst="flowChartTerminator">
              <a:avLst/>
            </a:prstGeom>
            <a:solidFill>
              <a:srgbClr val="FF6699"/>
            </a:solidFill>
            <a:ln w="25400" algn="ctr">
              <a:solidFill>
                <a:srgbClr val="385D8A"/>
              </a:solidFill>
              <a:miter lim="800000"/>
              <a:headEnd/>
              <a:tailEnd/>
            </a:ln>
          </p:spPr>
          <p:txBody>
            <a:bodyPr vert="eaVert" anchor="ctr"/>
            <a:lstStyle/>
            <a:p>
              <a:pPr algn="ctr" eaLnBrk="1" hangingPunct="1">
                <a:defRPr/>
              </a:pPr>
              <a:endParaRPr lang="pt-BR" sz="1000">
                <a:solidFill>
                  <a:schemeClr val="lt1"/>
                </a:solidFill>
                <a:latin typeface="+mn-lt"/>
              </a:endParaRPr>
            </a:p>
          </p:txBody>
        </p:sp>
        <p:sp>
          <p:nvSpPr>
            <p:cNvPr id="58" name="Fluxograma: Terminação 57"/>
            <p:cNvSpPr>
              <a:spLocks noChangeArrowheads="1"/>
            </p:cNvSpPr>
            <p:nvPr/>
          </p:nvSpPr>
          <p:spPr bwMode="auto">
            <a:xfrm rot="-5400000">
              <a:off x="3541701" y="5270407"/>
              <a:ext cx="2572636" cy="286294"/>
            </a:xfrm>
            <a:prstGeom prst="flowChartTerminator">
              <a:avLst/>
            </a:prstGeom>
            <a:solidFill>
              <a:srgbClr val="FF6699"/>
            </a:solidFill>
            <a:ln w="25400" algn="ctr">
              <a:solidFill>
                <a:srgbClr val="385D8A"/>
              </a:solidFill>
              <a:miter lim="800000"/>
              <a:headEnd/>
              <a:tailEnd/>
            </a:ln>
          </p:spPr>
          <p:txBody>
            <a:bodyPr vert="eaVert" anchor="ctr"/>
            <a:lstStyle/>
            <a:p>
              <a:pPr algn="ctr" eaLnBrk="1" hangingPunct="1">
                <a:defRPr/>
              </a:pPr>
              <a:endParaRPr lang="pt-BR" sz="1000">
                <a:solidFill>
                  <a:schemeClr val="lt1"/>
                </a:solidFill>
                <a:latin typeface="+mn-lt"/>
              </a:endParaRPr>
            </a:p>
          </p:txBody>
        </p:sp>
        <p:sp>
          <p:nvSpPr>
            <p:cNvPr id="59" name="Retângulo 58"/>
            <p:cNvSpPr/>
            <p:nvPr/>
          </p:nvSpPr>
          <p:spPr bwMode="auto">
            <a:xfrm rot="16200000">
              <a:off x="-39704" y="5236797"/>
              <a:ext cx="2446054" cy="276999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eaLnBrk="1" hangingPunct="1">
                <a:defRPr/>
              </a:pPr>
              <a:r>
                <a:rPr lang="pt-BR" sz="1200" b="1" spc="50" dirty="0">
                  <a:ln w="11430"/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Arial" charset="0"/>
                  <a:cs typeface="Arial" charset="0"/>
                </a:rPr>
                <a:t>Comunicação entre Veículos</a:t>
              </a:r>
            </a:p>
          </p:txBody>
        </p:sp>
        <p:sp>
          <p:nvSpPr>
            <p:cNvPr id="60" name="Retângulo 59"/>
            <p:cNvSpPr/>
            <p:nvPr/>
          </p:nvSpPr>
          <p:spPr bwMode="auto">
            <a:xfrm rot="16200000">
              <a:off x="3429931" y="5310293"/>
              <a:ext cx="2797562" cy="276999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eaLnBrk="1" hangingPunct="1">
                <a:defRPr/>
              </a:pPr>
              <a:r>
                <a:rPr lang="pt-BR" sz="1200" b="1" spc="50" dirty="0">
                  <a:ln w="11430"/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Arial" charset="0"/>
                  <a:cs typeface="Arial" charset="0"/>
                </a:rPr>
                <a:t>Comunicação  Short range - DSR</a:t>
              </a:r>
            </a:p>
          </p:txBody>
        </p:sp>
        <p:sp>
          <p:nvSpPr>
            <p:cNvPr id="61" name="Retângulo 60"/>
            <p:cNvSpPr/>
            <p:nvPr/>
          </p:nvSpPr>
          <p:spPr bwMode="auto">
            <a:xfrm>
              <a:off x="1099811" y="3738877"/>
              <a:ext cx="2688558" cy="276999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eaLnBrk="1" hangingPunct="1">
                <a:defRPr/>
              </a:pPr>
              <a:r>
                <a:rPr lang="pt-BR" sz="1200" b="1" spc="50" dirty="0">
                  <a:ln w="11430"/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Arial" charset="0"/>
                  <a:cs typeface="Arial" charset="0"/>
                </a:rPr>
                <a:t>Comunicação Sem Fio (Celular)</a:t>
              </a:r>
            </a:p>
          </p:txBody>
        </p:sp>
        <p:sp>
          <p:nvSpPr>
            <p:cNvPr id="62" name="Retângulo 61"/>
            <p:cNvSpPr/>
            <p:nvPr/>
          </p:nvSpPr>
          <p:spPr bwMode="auto">
            <a:xfrm>
              <a:off x="4707770" y="3748733"/>
              <a:ext cx="2727029" cy="276999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eaLnBrk="1" hangingPunct="1">
                <a:defRPr/>
              </a:pPr>
              <a:r>
                <a:rPr lang="pt-BR" sz="1200" b="1" spc="50" dirty="0">
                  <a:ln w="11430"/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Arial" charset="0"/>
                  <a:cs typeface="Arial" charset="0"/>
                </a:rPr>
                <a:t>Comunicação entre Bases Fixas</a:t>
              </a:r>
            </a:p>
          </p:txBody>
        </p:sp>
        <p:cxnSp>
          <p:nvCxnSpPr>
            <p:cNvPr id="63" name="Conector reto 62"/>
            <p:cNvCxnSpPr/>
            <p:nvPr/>
          </p:nvCxnSpPr>
          <p:spPr bwMode="auto">
            <a:xfrm rot="5400000">
              <a:off x="581552" y="5062862"/>
              <a:ext cx="2143614" cy="2034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ector reto 63"/>
            <p:cNvCxnSpPr/>
            <p:nvPr/>
          </p:nvCxnSpPr>
          <p:spPr bwMode="auto">
            <a:xfrm rot="5400000">
              <a:off x="1286584" y="4786544"/>
              <a:ext cx="1572083" cy="14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ector reto 64"/>
            <p:cNvCxnSpPr/>
            <p:nvPr/>
          </p:nvCxnSpPr>
          <p:spPr bwMode="auto">
            <a:xfrm rot="5400000">
              <a:off x="1787389" y="4572033"/>
              <a:ext cx="1143060" cy="145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ector reto 65"/>
            <p:cNvCxnSpPr/>
            <p:nvPr/>
          </p:nvCxnSpPr>
          <p:spPr bwMode="auto">
            <a:xfrm rot="5400000">
              <a:off x="2279240" y="4350021"/>
              <a:ext cx="729038" cy="145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ector reto 66"/>
            <p:cNvCxnSpPr/>
            <p:nvPr/>
          </p:nvCxnSpPr>
          <p:spPr bwMode="auto">
            <a:xfrm rot="5400000">
              <a:off x="2939412" y="4133564"/>
              <a:ext cx="285015" cy="2034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688" name="CaixaDeTexto 67"/>
            <p:cNvSpPr txBox="1">
              <a:spLocks noChangeArrowheads="1"/>
            </p:cNvSpPr>
            <p:nvPr/>
          </p:nvSpPr>
          <p:spPr bwMode="auto">
            <a:xfrm>
              <a:off x="5286526" y="4286245"/>
              <a:ext cx="1357351" cy="231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pt-BR" sz="1000">
                  <a:cs typeface="Arial" panose="020B0604020202020204" pitchFamily="34" charset="0"/>
                </a:rPr>
                <a:t>Call Boxes</a:t>
              </a:r>
            </a:p>
          </p:txBody>
        </p:sp>
        <p:sp>
          <p:nvSpPr>
            <p:cNvPr id="69" name="Retângulo 68"/>
            <p:cNvSpPr/>
            <p:nvPr/>
          </p:nvSpPr>
          <p:spPr>
            <a:xfrm>
              <a:off x="5006507" y="5951762"/>
              <a:ext cx="1673856" cy="584775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eaLnBrk="1" hangingPunct="1">
                <a:defRPr/>
              </a:pPr>
              <a:r>
                <a:rPr lang="pt-BR" sz="1600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Arial" charset="0"/>
                  <a:cs typeface="Arial" charset="0"/>
                </a:rPr>
                <a:t>Equipamentos</a:t>
              </a:r>
            </a:p>
            <a:p>
              <a:pPr algn="ctr" eaLnBrk="1" hangingPunct="1">
                <a:defRPr/>
              </a:pPr>
              <a:r>
                <a:rPr lang="pt-BR" sz="1600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Arial" charset="0"/>
                  <a:cs typeface="Arial" charset="0"/>
                </a:rPr>
                <a:t> de Campo</a:t>
              </a:r>
            </a:p>
          </p:txBody>
        </p:sp>
        <p:sp>
          <p:nvSpPr>
            <p:cNvPr id="70" name="Retângulo 69"/>
            <p:cNvSpPr/>
            <p:nvPr/>
          </p:nvSpPr>
          <p:spPr>
            <a:xfrm>
              <a:off x="3714744" y="6286520"/>
              <a:ext cx="729687" cy="338554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eaLnBrk="1" hangingPunct="1">
                <a:defRPr/>
              </a:pPr>
              <a:r>
                <a:rPr lang="pt-BR" sz="1600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Arial" charset="0"/>
                  <a:cs typeface="Arial" charset="0"/>
                </a:rPr>
                <a:t>Frota</a:t>
              </a:r>
            </a:p>
          </p:txBody>
        </p:sp>
        <p:sp>
          <p:nvSpPr>
            <p:cNvPr id="113691" name="CaixaDeTexto 70"/>
            <p:cNvSpPr txBox="1">
              <a:spLocks noChangeArrowheads="1"/>
            </p:cNvSpPr>
            <p:nvPr/>
          </p:nvSpPr>
          <p:spPr bwMode="auto">
            <a:xfrm>
              <a:off x="5500156" y="4572760"/>
              <a:ext cx="1358804" cy="231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pt-BR" sz="1000">
                  <a:cs typeface="Arial" panose="020B0604020202020204" pitchFamily="34" charset="0"/>
                </a:rPr>
                <a:t>CFTV Câmeras</a:t>
              </a:r>
            </a:p>
          </p:txBody>
        </p:sp>
        <p:sp>
          <p:nvSpPr>
            <p:cNvPr id="113692" name="CaixaDeTexto 71"/>
            <p:cNvSpPr txBox="1">
              <a:spLocks noChangeArrowheads="1"/>
            </p:cNvSpPr>
            <p:nvPr/>
          </p:nvSpPr>
          <p:spPr bwMode="auto">
            <a:xfrm>
              <a:off x="6071290" y="5174291"/>
              <a:ext cx="1357351" cy="231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pt-BR" sz="1000">
                  <a:cs typeface="Arial" panose="020B0604020202020204" pitchFamily="34" charset="0"/>
                </a:rPr>
                <a:t>Pedágios</a:t>
              </a:r>
            </a:p>
          </p:txBody>
        </p:sp>
        <p:sp>
          <p:nvSpPr>
            <p:cNvPr id="113693" name="CaixaDeTexto 72"/>
            <p:cNvSpPr txBox="1">
              <a:spLocks noChangeArrowheads="1"/>
            </p:cNvSpPr>
            <p:nvPr/>
          </p:nvSpPr>
          <p:spPr bwMode="auto">
            <a:xfrm>
              <a:off x="5812608" y="4872775"/>
              <a:ext cx="1499771" cy="231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pt-BR" sz="1000">
                  <a:cs typeface="Arial" panose="020B0604020202020204" pitchFamily="34" charset="0"/>
                </a:rPr>
                <a:t>Analisador de Tráfego</a:t>
              </a:r>
            </a:p>
          </p:txBody>
        </p:sp>
        <p:sp>
          <p:nvSpPr>
            <p:cNvPr id="113694" name="CaixaDeTexto 73"/>
            <p:cNvSpPr txBox="1">
              <a:spLocks noChangeArrowheads="1"/>
            </p:cNvSpPr>
            <p:nvPr/>
          </p:nvSpPr>
          <p:spPr bwMode="auto">
            <a:xfrm>
              <a:off x="6359036" y="5484808"/>
              <a:ext cx="1355898" cy="231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pt-BR" sz="1000">
                  <a:cs typeface="Arial" panose="020B0604020202020204" pitchFamily="34" charset="0"/>
                </a:rPr>
                <a:t>PMV</a:t>
              </a:r>
            </a:p>
          </p:txBody>
        </p:sp>
        <p:sp>
          <p:nvSpPr>
            <p:cNvPr id="113695" name="CaixaDeTexto 74"/>
            <p:cNvSpPr txBox="1">
              <a:spLocks noChangeArrowheads="1"/>
            </p:cNvSpPr>
            <p:nvPr/>
          </p:nvSpPr>
          <p:spPr bwMode="auto">
            <a:xfrm>
              <a:off x="1715849" y="6131342"/>
              <a:ext cx="1713402" cy="3750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pt-BR" sz="1000">
                  <a:cs typeface="Arial" panose="020B0604020202020204" pitchFamily="34" charset="0"/>
                </a:rPr>
                <a:t>Frota Operacional de Operação e Manutenção</a:t>
              </a:r>
            </a:p>
          </p:txBody>
        </p:sp>
        <p:sp>
          <p:nvSpPr>
            <p:cNvPr id="113696" name="CaixaDeTexto 75"/>
            <p:cNvSpPr txBox="1">
              <a:spLocks noChangeArrowheads="1"/>
            </p:cNvSpPr>
            <p:nvPr/>
          </p:nvSpPr>
          <p:spPr bwMode="auto">
            <a:xfrm>
              <a:off x="1896054" y="5610814"/>
              <a:ext cx="1714855" cy="3750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pt-BR" sz="1000">
                  <a:cs typeface="Arial" panose="020B0604020202020204" pitchFamily="34" charset="0"/>
                </a:rPr>
                <a:t>Frota de Veículos de Transporte de Passageiros</a:t>
              </a:r>
            </a:p>
          </p:txBody>
        </p:sp>
        <p:sp>
          <p:nvSpPr>
            <p:cNvPr id="113697" name="CaixaDeTexto 76"/>
            <p:cNvSpPr txBox="1">
              <a:spLocks noChangeArrowheads="1"/>
            </p:cNvSpPr>
            <p:nvPr/>
          </p:nvSpPr>
          <p:spPr bwMode="auto">
            <a:xfrm>
              <a:off x="2215773" y="5138290"/>
              <a:ext cx="1642191" cy="3750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pt-BR" sz="1000">
                  <a:cs typeface="Arial" panose="020B0604020202020204" pitchFamily="34" charset="0"/>
                </a:rPr>
                <a:t>Frota de Veículos de Transporte de Carga</a:t>
              </a:r>
            </a:p>
          </p:txBody>
        </p:sp>
        <p:sp>
          <p:nvSpPr>
            <p:cNvPr id="113698" name="CaixaDeTexto 77"/>
            <p:cNvSpPr txBox="1">
              <a:spLocks noChangeArrowheads="1"/>
            </p:cNvSpPr>
            <p:nvPr/>
          </p:nvSpPr>
          <p:spPr bwMode="auto">
            <a:xfrm>
              <a:off x="2358193" y="4701766"/>
              <a:ext cx="2143568" cy="3750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pt-BR" sz="1000">
                  <a:cs typeface="Arial" panose="020B0604020202020204" pitchFamily="34" charset="0"/>
                </a:rPr>
                <a:t>Atendimento de Emergências Ambulâncias / Polícia / Bombeiros</a:t>
              </a:r>
            </a:p>
          </p:txBody>
        </p:sp>
        <p:sp>
          <p:nvSpPr>
            <p:cNvPr id="113699" name="CaixaDeTexto 78"/>
            <p:cNvSpPr txBox="1">
              <a:spLocks noChangeArrowheads="1"/>
            </p:cNvSpPr>
            <p:nvPr/>
          </p:nvSpPr>
          <p:spPr bwMode="auto">
            <a:xfrm>
              <a:off x="2644487" y="4269744"/>
              <a:ext cx="1642191" cy="3750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pt-BR" sz="1000">
                  <a:cs typeface="Arial" panose="020B0604020202020204" pitchFamily="34" charset="0"/>
                </a:rPr>
                <a:t>Veículos de Usuários Particulares</a:t>
              </a:r>
            </a:p>
          </p:txBody>
        </p:sp>
        <p:sp>
          <p:nvSpPr>
            <p:cNvPr id="113700" name="CaixaDeTexto 79"/>
            <p:cNvSpPr txBox="1">
              <a:spLocks noChangeArrowheads="1"/>
            </p:cNvSpPr>
            <p:nvPr/>
          </p:nvSpPr>
          <p:spPr bwMode="auto">
            <a:xfrm>
              <a:off x="1102570" y="1928120"/>
              <a:ext cx="1124829" cy="3750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pt-BR" sz="1000">
                  <a:cs typeface="Arial" panose="020B0604020202020204" pitchFamily="34" charset="0"/>
                </a:rPr>
                <a:t>Apoio ao Usuário à Distância</a:t>
              </a:r>
            </a:p>
          </p:txBody>
        </p:sp>
        <p:sp>
          <p:nvSpPr>
            <p:cNvPr id="113701" name="CaixaDeTexto 80"/>
            <p:cNvSpPr txBox="1">
              <a:spLocks noChangeArrowheads="1"/>
            </p:cNvSpPr>
            <p:nvPr/>
          </p:nvSpPr>
          <p:spPr bwMode="auto">
            <a:xfrm>
              <a:off x="1098211" y="2628657"/>
              <a:ext cx="1117562" cy="3750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pt-BR" sz="1000">
                  <a:cs typeface="Arial" panose="020B0604020202020204" pitchFamily="34" charset="0"/>
                </a:rPr>
                <a:t>Acesso a Informações</a:t>
              </a:r>
            </a:p>
          </p:txBody>
        </p:sp>
        <p:sp>
          <p:nvSpPr>
            <p:cNvPr id="113702" name="CaixaDeTexto 81"/>
            <p:cNvSpPr txBox="1">
              <a:spLocks noChangeArrowheads="1"/>
            </p:cNvSpPr>
            <p:nvPr/>
          </p:nvSpPr>
          <p:spPr bwMode="auto">
            <a:xfrm>
              <a:off x="2785453" y="2307640"/>
              <a:ext cx="1214931" cy="519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pt-BR" sz="1000">
                  <a:cs typeface="Arial" panose="020B0604020202020204" pitchFamily="34" charset="0"/>
                </a:rPr>
                <a:t>Gestão de Implantação e Manutenção</a:t>
              </a:r>
            </a:p>
          </p:txBody>
        </p:sp>
        <p:sp>
          <p:nvSpPr>
            <p:cNvPr id="113703" name="CaixaDeTexto 82"/>
            <p:cNvSpPr txBox="1">
              <a:spLocks noChangeArrowheads="1"/>
            </p:cNvSpPr>
            <p:nvPr/>
          </p:nvSpPr>
          <p:spPr bwMode="auto">
            <a:xfrm>
              <a:off x="6286373" y="1787113"/>
              <a:ext cx="1214931" cy="3750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pt-BR" sz="1000">
                  <a:cs typeface="Arial" panose="020B0604020202020204" pitchFamily="34" charset="0"/>
                </a:rPr>
                <a:t>Administração de Pedágios</a:t>
              </a:r>
            </a:p>
          </p:txBody>
        </p:sp>
        <p:sp>
          <p:nvSpPr>
            <p:cNvPr id="113704" name="CaixaDeTexto 83"/>
            <p:cNvSpPr txBox="1">
              <a:spLocks noChangeArrowheads="1"/>
            </p:cNvSpPr>
            <p:nvPr/>
          </p:nvSpPr>
          <p:spPr bwMode="auto">
            <a:xfrm>
              <a:off x="2785453" y="2951174"/>
              <a:ext cx="1214931" cy="519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pt-BR" sz="1000">
                  <a:cs typeface="Arial" panose="020B0604020202020204" pitchFamily="34" charset="0"/>
                </a:rPr>
                <a:t>Administração de Transporte de Passageiros</a:t>
              </a:r>
            </a:p>
          </p:txBody>
        </p:sp>
        <p:sp>
          <p:nvSpPr>
            <p:cNvPr id="113705" name="CaixaDeTexto 84"/>
            <p:cNvSpPr txBox="1">
              <a:spLocks noChangeArrowheads="1"/>
            </p:cNvSpPr>
            <p:nvPr/>
          </p:nvSpPr>
          <p:spPr bwMode="auto">
            <a:xfrm>
              <a:off x="4642728" y="2307640"/>
              <a:ext cx="1357352" cy="519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pt-BR" sz="1000">
                  <a:cs typeface="Arial" panose="020B0604020202020204" pitchFamily="34" charset="0"/>
                </a:rPr>
                <a:t>Serviços de Geração de Dados e Informações</a:t>
              </a:r>
            </a:p>
          </p:txBody>
        </p:sp>
        <p:sp>
          <p:nvSpPr>
            <p:cNvPr id="113706" name="CaixaDeTexto 85"/>
            <p:cNvSpPr txBox="1">
              <a:spLocks noChangeArrowheads="1"/>
            </p:cNvSpPr>
            <p:nvPr/>
          </p:nvSpPr>
          <p:spPr bwMode="auto">
            <a:xfrm>
              <a:off x="2714243" y="1817114"/>
              <a:ext cx="1358805" cy="3750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pt-BR" sz="1000">
                  <a:cs typeface="Arial" panose="020B0604020202020204" pitchFamily="34" charset="0"/>
                </a:rPr>
                <a:t>Gestão da Operação do Tráfego</a:t>
              </a:r>
            </a:p>
          </p:txBody>
        </p:sp>
        <p:sp>
          <p:nvSpPr>
            <p:cNvPr id="113707" name="CaixaDeTexto 86"/>
            <p:cNvSpPr txBox="1">
              <a:spLocks noChangeArrowheads="1"/>
            </p:cNvSpPr>
            <p:nvPr/>
          </p:nvSpPr>
          <p:spPr bwMode="auto">
            <a:xfrm>
              <a:off x="4642728" y="2930173"/>
              <a:ext cx="1428562" cy="519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pt-BR" sz="1000">
                  <a:cs typeface="Arial" panose="020B0604020202020204" pitchFamily="34" charset="0"/>
                </a:rPr>
                <a:t>Gerenciamento dos Dados Arquivados/Coletados</a:t>
              </a:r>
            </a:p>
          </p:txBody>
        </p:sp>
        <p:sp>
          <p:nvSpPr>
            <p:cNvPr id="113708" name="CaixaDeTexto 87"/>
            <p:cNvSpPr txBox="1">
              <a:spLocks noChangeArrowheads="1"/>
            </p:cNvSpPr>
            <p:nvPr/>
          </p:nvSpPr>
          <p:spPr bwMode="auto">
            <a:xfrm>
              <a:off x="4713938" y="1817114"/>
              <a:ext cx="1216385" cy="3750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pt-BR" sz="1000">
                  <a:cs typeface="Arial" panose="020B0604020202020204" pitchFamily="34" charset="0"/>
                </a:rPr>
                <a:t>Gestão de emergências</a:t>
              </a:r>
            </a:p>
          </p:txBody>
        </p:sp>
        <p:sp>
          <p:nvSpPr>
            <p:cNvPr id="113709" name="CaixaDeTexto 88"/>
            <p:cNvSpPr txBox="1">
              <a:spLocks noChangeArrowheads="1"/>
            </p:cNvSpPr>
            <p:nvPr/>
          </p:nvSpPr>
          <p:spPr bwMode="auto">
            <a:xfrm>
              <a:off x="6286373" y="2390144"/>
              <a:ext cx="1357351" cy="3750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pt-BR" sz="1000">
                  <a:cs typeface="Arial" panose="020B0604020202020204" pitchFamily="34" charset="0"/>
                </a:rPr>
                <a:t>Gestão de Veículos Comerciais</a:t>
              </a:r>
            </a:p>
          </p:txBody>
        </p:sp>
        <p:sp>
          <p:nvSpPr>
            <p:cNvPr id="113710" name="CaixaDeTexto 89"/>
            <p:cNvSpPr txBox="1">
              <a:spLocks noChangeArrowheads="1"/>
            </p:cNvSpPr>
            <p:nvPr/>
          </p:nvSpPr>
          <p:spPr bwMode="auto">
            <a:xfrm>
              <a:off x="6286373" y="2960175"/>
              <a:ext cx="1357351" cy="3750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pt-BR" sz="1000">
                  <a:cs typeface="Arial" panose="020B0604020202020204" pitchFamily="34" charset="0"/>
                </a:rPr>
                <a:t>Gestão da Frota Operacional</a:t>
              </a:r>
            </a:p>
          </p:txBody>
        </p:sp>
        <p:sp>
          <p:nvSpPr>
            <p:cNvPr id="91" name="Retângulo 90"/>
            <p:cNvSpPr/>
            <p:nvPr/>
          </p:nvSpPr>
          <p:spPr>
            <a:xfrm>
              <a:off x="1142976" y="1500174"/>
              <a:ext cx="1112805" cy="338554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eaLnBrk="1" hangingPunct="1">
                <a:defRPr/>
              </a:pPr>
              <a:r>
                <a:rPr lang="pt-BR" sz="1600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Arial" charset="0"/>
                  <a:cs typeface="Arial" charset="0"/>
                </a:rPr>
                <a:t>Usuários</a:t>
              </a:r>
            </a:p>
          </p:txBody>
        </p:sp>
        <p:sp>
          <p:nvSpPr>
            <p:cNvPr id="92" name="Retângulo 91"/>
            <p:cNvSpPr/>
            <p:nvPr/>
          </p:nvSpPr>
          <p:spPr>
            <a:xfrm>
              <a:off x="4294186" y="1406711"/>
              <a:ext cx="2278188" cy="338554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eaLnBrk="1" hangingPunct="1">
                <a:defRPr/>
              </a:pPr>
              <a:r>
                <a:rPr lang="pt-BR" sz="1600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Arial" charset="0"/>
                  <a:cs typeface="Arial" charset="0"/>
                </a:rPr>
                <a:t>Centros de Controle</a:t>
              </a:r>
            </a:p>
          </p:txBody>
        </p:sp>
        <p:grpSp>
          <p:nvGrpSpPr>
            <p:cNvPr id="113713" name="Grupo 129"/>
            <p:cNvGrpSpPr>
              <a:grpSpLocks/>
            </p:cNvGrpSpPr>
            <p:nvPr/>
          </p:nvGrpSpPr>
          <p:grpSpPr bwMode="auto">
            <a:xfrm>
              <a:off x="2205038" y="2275523"/>
              <a:ext cx="1866900" cy="1500187"/>
              <a:chOff x="2205021" y="2214554"/>
              <a:chExt cx="1866915" cy="1500200"/>
            </a:xfrm>
          </p:grpSpPr>
          <p:cxnSp>
            <p:nvCxnSpPr>
              <p:cNvPr id="106" name="Conector reto 116"/>
              <p:cNvCxnSpPr/>
              <p:nvPr/>
            </p:nvCxnSpPr>
            <p:spPr>
              <a:xfrm>
                <a:off x="2359630" y="2215169"/>
                <a:ext cx="1711962" cy="1357584"/>
              </a:xfrm>
              <a:prstGeom prst="bentConnector3">
                <a:avLst>
                  <a:gd name="adj1" fmla="val -602"/>
                </a:avLst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Conector reto 106"/>
              <p:cNvCxnSpPr/>
              <p:nvPr/>
            </p:nvCxnSpPr>
            <p:spPr>
              <a:xfrm rot="5400000">
                <a:off x="4000338" y="3644007"/>
                <a:ext cx="142508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Conector reto 107"/>
              <p:cNvCxnSpPr/>
              <p:nvPr/>
            </p:nvCxnSpPr>
            <p:spPr>
              <a:xfrm>
                <a:off x="2205582" y="2233170"/>
                <a:ext cx="14242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Conector reto 108"/>
              <p:cNvCxnSpPr/>
              <p:nvPr/>
            </p:nvCxnSpPr>
            <p:spPr>
              <a:xfrm>
                <a:off x="2224475" y="2848208"/>
                <a:ext cx="14387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3714" name="CaixaDeTexto 93"/>
            <p:cNvSpPr txBox="1">
              <a:spLocks noChangeArrowheads="1"/>
            </p:cNvSpPr>
            <p:nvPr/>
          </p:nvSpPr>
          <p:spPr bwMode="auto">
            <a:xfrm>
              <a:off x="6500003" y="5786324"/>
              <a:ext cx="1357352" cy="231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pt-BR" sz="1000">
                  <a:cs typeface="Arial" panose="020B0604020202020204" pitchFamily="34" charset="0"/>
                </a:rPr>
                <a:t>EST METEOR.</a:t>
              </a:r>
            </a:p>
          </p:txBody>
        </p:sp>
        <p:sp>
          <p:nvSpPr>
            <p:cNvPr id="113715" name="CaixaDeTexto 94"/>
            <p:cNvSpPr txBox="1">
              <a:spLocks noChangeArrowheads="1"/>
            </p:cNvSpPr>
            <p:nvPr/>
          </p:nvSpPr>
          <p:spPr bwMode="auto">
            <a:xfrm>
              <a:off x="6643877" y="6111841"/>
              <a:ext cx="1357351" cy="231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pt-BR" sz="1000">
                  <a:cs typeface="Arial" panose="020B0604020202020204" pitchFamily="34" charset="0"/>
                </a:rPr>
                <a:t>BALANÇAS</a:t>
              </a:r>
            </a:p>
          </p:txBody>
        </p:sp>
        <p:cxnSp>
          <p:nvCxnSpPr>
            <p:cNvPr id="96" name="Conector reto 95"/>
            <p:cNvCxnSpPr/>
            <p:nvPr/>
          </p:nvCxnSpPr>
          <p:spPr>
            <a:xfrm rot="5400000" flipH="1" flipV="1">
              <a:off x="6358222" y="4143010"/>
              <a:ext cx="285015" cy="145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ector reto 96"/>
            <p:cNvCxnSpPr/>
            <p:nvPr/>
          </p:nvCxnSpPr>
          <p:spPr>
            <a:xfrm rot="5400000">
              <a:off x="6495445" y="4286267"/>
              <a:ext cx="571531" cy="145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ector reto 97"/>
            <p:cNvCxnSpPr/>
            <p:nvPr/>
          </p:nvCxnSpPr>
          <p:spPr>
            <a:xfrm rot="5400000">
              <a:off x="6643590" y="4428775"/>
              <a:ext cx="856546" cy="145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ector reto 98"/>
            <p:cNvCxnSpPr/>
            <p:nvPr/>
          </p:nvCxnSpPr>
          <p:spPr>
            <a:xfrm rot="5400000">
              <a:off x="6785173" y="4572033"/>
              <a:ext cx="1143060" cy="145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Conector reto 99"/>
            <p:cNvCxnSpPr/>
            <p:nvPr/>
          </p:nvCxnSpPr>
          <p:spPr>
            <a:xfrm rot="5400000">
              <a:off x="6823201" y="4750542"/>
              <a:ext cx="1500079" cy="145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ector reto 100"/>
            <p:cNvCxnSpPr/>
            <p:nvPr/>
          </p:nvCxnSpPr>
          <p:spPr>
            <a:xfrm rot="5400000">
              <a:off x="6894323" y="4893050"/>
              <a:ext cx="1785094" cy="145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ector reto 101"/>
            <p:cNvCxnSpPr/>
            <p:nvPr/>
          </p:nvCxnSpPr>
          <p:spPr>
            <a:xfrm rot="5400000">
              <a:off x="6858938" y="5000305"/>
              <a:ext cx="2143614" cy="145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ector reto 102"/>
            <p:cNvCxnSpPr/>
            <p:nvPr/>
          </p:nvCxnSpPr>
          <p:spPr>
            <a:xfrm rot="10800000" flipH="1" flipV="1">
              <a:off x="4984246" y="4412251"/>
              <a:ext cx="286294" cy="150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ector reto 103"/>
            <p:cNvCxnSpPr/>
            <p:nvPr/>
          </p:nvCxnSpPr>
          <p:spPr>
            <a:xfrm rot="10800000" flipV="1">
              <a:off x="5000232" y="5573312"/>
              <a:ext cx="135735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ector reto 104"/>
            <p:cNvCxnSpPr>
              <a:stCxn id="113715" idx="1"/>
            </p:cNvCxnSpPr>
            <p:nvPr/>
          </p:nvCxnSpPr>
          <p:spPr>
            <a:xfrm rot="10800000">
              <a:off x="4929021" y="6215346"/>
              <a:ext cx="1714855" cy="1950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6977" name="Text Box 65"/>
          <p:cNvSpPr txBox="1">
            <a:spLocks noChangeArrowheads="1"/>
          </p:cNvSpPr>
          <p:nvPr/>
        </p:nvSpPr>
        <p:spPr bwMode="auto">
          <a:xfrm>
            <a:off x="177800" y="325438"/>
            <a:ext cx="8813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Diagrama de Interconexão da </a:t>
            </a:r>
            <a:r>
              <a:rPr lang="pt-BR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Arquitetura Física</a:t>
            </a:r>
            <a:r>
              <a:rPr lang="pt-BR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do Modelo Nacional Americano de ITS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ChangeArrowheads="1"/>
          </p:cNvSpPr>
          <p:nvPr/>
        </p:nvSpPr>
        <p:spPr bwMode="auto">
          <a:xfrm>
            <a:off x="1219200" y="-14288"/>
            <a:ext cx="6792913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2000" b="1">
                <a:solidFill>
                  <a:schemeClr val="accent2"/>
                </a:solidFill>
                <a:latin typeface="Times New Roman" panose="02020603050405020304" pitchFamily="18" charset="0"/>
              </a:rPr>
              <a:t> Arquitetura Esquemática do Projeto CAPITALS (Figura 3.5) </a:t>
            </a:r>
            <a:endParaRPr lang="pt-BR" altLang="pt-BR" sz="200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5715" name="Oval 3"/>
          <p:cNvSpPr>
            <a:spLocks noChangeArrowheads="1"/>
          </p:cNvSpPr>
          <p:nvPr/>
        </p:nvSpPr>
        <p:spPr bwMode="auto">
          <a:xfrm>
            <a:off x="3138488" y="765175"/>
            <a:ext cx="2505075" cy="573088"/>
          </a:xfrm>
          <a:prstGeom prst="ellipse">
            <a:avLst/>
          </a:prstGeom>
          <a:solidFill>
            <a:srgbClr val="FFFFFF"/>
          </a:solidFill>
          <a:ln w="17463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5716" name="Rectangle 4"/>
          <p:cNvSpPr>
            <a:spLocks noChangeArrowheads="1"/>
          </p:cNvSpPr>
          <p:nvPr/>
        </p:nvSpPr>
        <p:spPr bwMode="auto">
          <a:xfrm>
            <a:off x="3246438" y="942975"/>
            <a:ext cx="24495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1600" b="1">
                <a:solidFill>
                  <a:srgbClr val="000000"/>
                </a:solidFill>
                <a:latin typeface="Times New Roman" panose="02020603050405020304" pitchFamily="18" charset="0"/>
              </a:rPr>
              <a:t>Motoristas / Usuários Finais</a:t>
            </a:r>
            <a:endParaRPr lang="pt-BR" altLang="pt-BR" sz="2400">
              <a:latin typeface="Times New Roman" panose="02020603050405020304" pitchFamily="18" charset="0"/>
            </a:endParaRPr>
          </a:p>
        </p:txBody>
      </p:sp>
      <p:sp>
        <p:nvSpPr>
          <p:cNvPr id="115717" name="Rectangle 5"/>
          <p:cNvSpPr>
            <a:spLocks noChangeArrowheads="1"/>
          </p:cNvSpPr>
          <p:nvPr/>
        </p:nvSpPr>
        <p:spPr bwMode="auto">
          <a:xfrm>
            <a:off x="3425825" y="1766888"/>
            <a:ext cx="714375" cy="644525"/>
          </a:xfrm>
          <a:prstGeom prst="rect">
            <a:avLst/>
          </a:prstGeom>
          <a:solidFill>
            <a:srgbClr val="FFFFFF"/>
          </a:solidFill>
          <a:ln w="1746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5718" name="Rectangle 6"/>
          <p:cNvSpPr>
            <a:spLocks noChangeArrowheads="1"/>
          </p:cNvSpPr>
          <p:nvPr/>
        </p:nvSpPr>
        <p:spPr bwMode="auto">
          <a:xfrm>
            <a:off x="3568700" y="2017713"/>
            <a:ext cx="1206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1100">
                <a:solidFill>
                  <a:srgbClr val="000000"/>
                </a:solidFill>
                <a:latin typeface="Times New Roman" panose="02020603050405020304" pitchFamily="18" charset="0"/>
              </a:rPr>
              <a:t>E.</a:t>
            </a:r>
            <a:endParaRPr lang="pt-BR" altLang="pt-BR" sz="2400">
              <a:latin typeface="Times New Roman" panose="02020603050405020304" pitchFamily="18" charset="0"/>
            </a:endParaRPr>
          </a:p>
        </p:txBody>
      </p:sp>
      <p:sp>
        <p:nvSpPr>
          <p:cNvPr id="115719" name="Rectangle 7"/>
          <p:cNvSpPr>
            <a:spLocks noChangeArrowheads="1"/>
          </p:cNvSpPr>
          <p:nvPr/>
        </p:nvSpPr>
        <p:spPr bwMode="auto">
          <a:xfrm>
            <a:off x="3694113" y="2017713"/>
            <a:ext cx="3063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1100">
                <a:solidFill>
                  <a:srgbClr val="000000"/>
                </a:solidFill>
                <a:latin typeface="Times New Roman" panose="02020603050405020304" pitchFamily="18" charset="0"/>
              </a:rPr>
              <a:t> Card</a:t>
            </a:r>
            <a:endParaRPr lang="pt-BR" altLang="pt-BR" sz="2400">
              <a:latin typeface="Times New Roman" panose="02020603050405020304" pitchFamily="18" charset="0"/>
            </a:endParaRPr>
          </a:p>
        </p:txBody>
      </p:sp>
      <p:sp>
        <p:nvSpPr>
          <p:cNvPr id="115720" name="Oval 8"/>
          <p:cNvSpPr>
            <a:spLocks noChangeArrowheads="1"/>
          </p:cNvSpPr>
          <p:nvPr/>
        </p:nvSpPr>
        <p:spPr bwMode="auto">
          <a:xfrm>
            <a:off x="4211638" y="1695450"/>
            <a:ext cx="715962" cy="715963"/>
          </a:xfrm>
          <a:prstGeom prst="ellipse">
            <a:avLst/>
          </a:prstGeom>
          <a:solidFill>
            <a:srgbClr val="FFFFFF"/>
          </a:solidFill>
          <a:ln w="17463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5721" name="Rectangle 9"/>
          <p:cNvSpPr>
            <a:spLocks noChangeArrowheads="1"/>
          </p:cNvSpPr>
          <p:nvPr/>
        </p:nvSpPr>
        <p:spPr bwMode="auto">
          <a:xfrm>
            <a:off x="4319588" y="1803400"/>
            <a:ext cx="48736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1100">
                <a:solidFill>
                  <a:srgbClr val="000000"/>
                </a:solidFill>
                <a:latin typeface="Times New Roman" panose="02020603050405020304" pitchFamily="18" charset="0"/>
              </a:rPr>
              <a:t>Controle</a:t>
            </a:r>
            <a:endParaRPr lang="pt-BR" altLang="pt-BR" sz="2400">
              <a:latin typeface="Times New Roman" panose="02020603050405020304" pitchFamily="18" charset="0"/>
            </a:endParaRPr>
          </a:p>
        </p:txBody>
      </p:sp>
      <p:sp>
        <p:nvSpPr>
          <p:cNvPr id="115722" name="Rectangle 10"/>
          <p:cNvSpPr>
            <a:spLocks noChangeArrowheads="1"/>
          </p:cNvSpPr>
          <p:nvPr/>
        </p:nvSpPr>
        <p:spPr bwMode="auto">
          <a:xfrm>
            <a:off x="4516438" y="1982788"/>
            <a:ext cx="13176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1100">
                <a:solidFill>
                  <a:srgbClr val="000000"/>
                </a:solidFill>
                <a:latin typeface="Times New Roman" panose="02020603050405020304" pitchFamily="18" charset="0"/>
              </a:rPr>
              <a:t>de</a:t>
            </a:r>
            <a:endParaRPr lang="pt-BR" altLang="pt-BR" sz="2400">
              <a:latin typeface="Times New Roman" panose="02020603050405020304" pitchFamily="18" charset="0"/>
            </a:endParaRPr>
          </a:p>
        </p:txBody>
      </p:sp>
      <p:sp>
        <p:nvSpPr>
          <p:cNvPr id="115723" name="Rectangle 11"/>
          <p:cNvSpPr>
            <a:spLocks noChangeArrowheads="1"/>
          </p:cNvSpPr>
          <p:nvPr/>
        </p:nvSpPr>
        <p:spPr bwMode="auto">
          <a:xfrm>
            <a:off x="4373563" y="2162175"/>
            <a:ext cx="4032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1100">
                <a:solidFill>
                  <a:srgbClr val="000000"/>
                </a:solidFill>
                <a:latin typeface="Times New Roman" panose="02020603050405020304" pitchFamily="18" charset="0"/>
              </a:rPr>
              <a:t>Acesso</a:t>
            </a:r>
            <a:endParaRPr lang="pt-BR" altLang="pt-BR" sz="2400">
              <a:latin typeface="Times New Roman" panose="02020603050405020304" pitchFamily="18" charset="0"/>
            </a:endParaRPr>
          </a:p>
        </p:txBody>
      </p:sp>
      <p:sp>
        <p:nvSpPr>
          <p:cNvPr id="115724" name="Rectangle 12"/>
          <p:cNvSpPr>
            <a:spLocks noChangeArrowheads="1"/>
          </p:cNvSpPr>
          <p:nvPr/>
        </p:nvSpPr>
        <p:spPr bwMode="auto">
          <a:xfrm>
            <a:off x="4999038" y="1766888"/>
            <a:ext cx="715962" cy="644525"/>
          </a:xfrm>
          <a:prstGeom prst="rect">
            <a:avLst/>
          </a:prstGeom>
          <a:solidFill>
            <a:srgbClr val="FFFFFF"/>
          </a:solidFill>
          <a:ln w="1746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5725" name="Rectangle 13"/>
          <p:cNvSpPr>
            <a:spLocks noChangeArrowheads="1"/>
          </p:cNvSpPr>
          <p:nvPr/>
        </p:nvSpPr>
        <p:spPr bwMode="auto">
          <a:xfrm>
            <a:off x="5195888" y="2017713"/>
            <a:ext cx="30321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1100">
                <a:solidFill>
                  <a:srgbClr val="000000"/>
                </a:solidFill>
                <a:latin typeface="Times New Roman" panose="02020603050405020304" pitchFamily="18" charset="0"/>
              </a:rPr>
              <a:t>VMS</a:t>
            </a:r>
            <a:endParaRPr lang="pt-BR" altLang="pt-BR" sz="2400">
              <a:latin typeface="Times New Roman" panose="02020603050405020304" pitchFamily="18" charset="0"/>
            </a:endParaRPr>
          </a:p>
        </p:txBody>
      </p:sp>
      <p:sp>
        <p:nvSpPr>
          <p:cNvPr id="115726" name="Rectangle 14"/>
          <p:cNvSpPr>
            <a:spLocks noChangeArrowheads="1"/>
          </p:cNvSpPr>
          <p:nvPr/>
        </p:nvSpPr>
        <p:spPr bwMode="auto">
          <a:xfrm>
            <a:off x="6573838" y="1766888"/>
            <a:ext cx="715962" cy="644525"/>
          </a:xfrm>
          <a:prstGeom prst="rect">
            <a:avLst/>
          </a:prstGeom>
          <a:solidFill>
            <a:srgbClr val="FFFFFF"/>
          </a:solidFill>
          <a:ln w="1746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5727" name="Rectangle 15"/>
          <p:cNvSpPr>
            <a:spLocks noChangeArrowheads="1"/>
          </p:cNvSpPr>
          <p:nvPr/>
        </p:nvSpPr>
        <p:spPr bwMode="auto">
          <a:xfrm>
            <a:off x="6770688" y="2017713"/>
            <a:ext cx="30321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1100">
                <a:solidFill>
                  <a:srgbClr val="000000"/>
                </a:solidFill>
                <a:latin typeface="Times New Roman" panose="02020603050405020304" pitchFamily="18" charset="0"/>
              </a:rPr>
              <a:t>VMS</a:t>
            </a:r>
            <a:endParaRPr lang="pt-BR" altLang="pt-BR" sz="2400">
              <a:latin typeface="Times New Roman" panose="02020603050405020304" pitchFamily="18" charset="0"/>
            </a:endParaRPr>
          </a:p>
        </p:txBody>
      </p:sp>
      <p:sp>
        <p:nvSpPr>
          <p:cNvPr id="115728" name="Rectangle 16"/>
          <p:cNvSpPr>
            <a:spLocks noChangeArrowheads="1"/>
          </p:cNvSpPr>
          <p:nvPr/>
        </p:nvSpPr>
        <p:spPr bwMode="auto">
          <a:xfrm>
            <a:off x="5786438" y="1766888"/>
            <a:ext cx="715962" cy="644525"/>
          </a:xfrm>
          <a:prstGeom prst="rect">
            <a:avLst/>
          </a:prstGeom>
          <a:solidFill>
            <a:srgbClr val="FFFFFF"/>
          </a:solidFill>
          <a:ln w="1746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5729" name="Rectangle 17"/>
          <p:cNvSpPr>
            <a:spLocks noChangeArrowheads="1"/>
          </p:cNvSpPr>
          <p:nvPr/>
        </p:nvSpPr>
        <p:spPr bwMode="auto">
          <a:xfrm>
            <a:off x="5929313" y="2017713"/>
            <a:ext cx="15557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1100">
                <a:solidFill>
                  <a:srgbClr val="000000"/>
                </a:solidFill>
                <a:latin typeface="Times New Roman" panose="02020603050405020304" pitchFamily="18" charset="0"/>
              </a:rPr>
              <a:t>E. </a:t>
            </a:r>
            <a:endParaRPr lang="pt-BR" altLang="pt-BR" sz="2400">
              <a:latin typeface="Times New Roman" panose="02020603050405020304" pitchFamily="18" charset="0"/>
            </a:endParaRPr>
          </a:p>
        </p:txBody>
      </p:sp>
      <p:sp>
        <p:nvSpPr>
          <p:cNvPr id="115730" name="Rectangle 18"/>
          <p:cNvSpPr>
            <a:spLocks noChangeArrowheads="1"/>
          </p:cNvSpPr>
          <p:nvPr/>
        </p:nvSpPr>
        <p:spPr bwMode="auto">
          <a:xfrm>
            <a:off x="6091238" y="2017713"/>
            <a:ext cx="27146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1100">
                <a:solidFill>
                  <a:srgbClr val="000000"/>
                </a:solidFill>
                <a:latin typeface="Times New Roman" panose="02020603050405020304" pitchFamily="18" charset="0"/>
              </a:rPr>
              <a:t>Card</a:t>
            </a:r>
            <a:endParaRPr lang="pt-BR" altLang="pt-BR" sz="2400">
              <a:latin typeface="Times New Roman" panose="02020603050405020304" pitchFamily="18" charset="0"/>
            </a:endParaRPr>
          </a:p>
        </p:txBody>
      </p:sp>
      <p:sp>
        <p:nvSpPr>
          <p:cNvPr id="115731" name="Rectangle 19"/>
          <p:cNvSpPr>
            <a:spLocks noChangeArrowheads="1"/>
          </p:cNvSpPr>
          <p:nvPr/>
        </p:nvSpPr>
        <p:spPr bwMode="auto">
          <a:xfrm>
            <a:off x="2638425" y="1766888"/>
            <a:ext cx="715963" cy="644525"/>
          </a:xfrm>
          <a:prstGeom prst="rect">
            <a:avLst/>
          </a:prstGeom>
          <a:solidFill>
            <a:srgbClr val="FFFFFF"/>
          </a:solidFill>
          <a:ln w="1746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5732" name="Rectangle 20"/>
          <p:cNvSpPr>
            <a:spLocks noChangeArrowheads="1"/>
          </p:cNvSpPr>
          <p:nvPr/>
        </p:nvSpPr>
        <p:spPr bwMode="auto">
          <a:xfrm>
            <a:off x="2852738" y="1928813"/>
            <a:ext cx="2730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1100">
                <a:solidFill>
                  <a:srgbClr val="000000"/>
                </a:solidFill>
                <a:latin typeface="Times New Roman" panose="02020603050405020304" pitchFamily="18" charset="0"/>
              </a:rPr>
              <a:t>RDS</a:t>
            </a:r>
            <a:endParaRPr lang="pt-BR" altLang="pt-BR" sz="2400">
              <a:latin typeface="Times New Roman" panose="02020603050405020304" pitchFamily="18" charset="0"/>
            </a:endParaRPr>
          </a:p>
        </p:txBody>
      </p:sp>
      <p:sp>
        <p:nvSpPr>
          <p:cNvPr id="115733" name="Rectangle 21"/>
          <p:cNvSpPr>
            <a:spLocks noChangeArrowheads="1"/>
          </p:cNvSpPr>
          <p:nvPr/>
        </p:nvSpPr>
        <p:spPr bwMode="auto">
          <a:xfrm>
            <a:off x="2835275" y="2108200"/>
            <a:ext cx="3032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1100">
                <a:solidFill>
                  <a:srgbClr val="000000"/>
                </a:solidFill>
                <a:latin typeface="Times New Roman" panose="02020603050405020304" pitchFamily="18" charset="0"/>
              </a:rPr>
              <a:t>TMC</a:t>
            </a:r>
            <a:endParaRPr lang="pt-BR" altLang="pt-BR" sz="2400">
              <a:latin typeface="Times New Roman" panose="02020603050405020304" pitchFamily="18" charset="0"/>
            </a:endParaRPr>
          </a:p>
        </p:txBody>
      </p:sp>
      <p:sp>
        <p:nvSpPr>
          <p:cNvPr id="115734" name="Rectangle 22"/>
          <p:cNvSpPr>
            <a:spLocks noChangeArrowheads="1"/>
          </p:cNvSpPr>
          <p:nvPr/>
        </p:nvSpPr>
        <p:spPr bwMode="auto">
          <a:xfrm>
            <a:off x="1851025" y="1766888"/>
            <a:ext cx="715963" cy="644525"/>
          </a:xfrm>
          <a:prstGeom prst="rect">
            <a:avLst/>
          </a:prstGeom>
          <a:solidFill>
            <a:srgbClr val="FFFFFF"/>
          </a:solidFill>
          <a:ln w="1746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5735" name="Rectangle 23"/>
          <p:cNvSpPr>
            <a:spLocks noChangeArrowheads="1"/>
          </p:cNvSpPr>
          <p:nvPr/>
        </p:nvSpPr>
        <p:spPr bwMode="auto">
          <a:xfrm>
            <a:off x="2011363" y="2017713"/>
            <a:ext cx="3952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1100">
                <a:solidFill>
                  <a:srgbClr val="000000"/>
                </a:solidFill>
                <a:latin typeface="Times New Roman" panose="02020603050405020304" pitchFamily="18" charset="0"/>
              </a:rPr>
              <a:t>WWW</a:t>
            </a:r>
            <a:endParaRPr lang="pt-BR" altLang="pt-BR" sz="2400">
              <a:latin typeface="Times New Roman" panose="02020603050405020304" pitchFamily="18" charset="0"/>
            </a:endParaRPr>
          </a:p>
        </p:txBody>
      </p:sp>
      <p:sp>
        <p:nvSpPr>
          <p:cNvPr id="115736" name="Rectangle 24"/>
          <p:cNvSpPr>
            <a:spLocks noChangeArrowheads="1"/>
          </p:cNvSpPr>
          <p:nvPr/>
        </p:nvSpPr>
        <p:spPr bwMode="auto">
          <a:xfrm>
            <a:off x="1063625" y="1766888"/>
            <a:ext cx="715963" cy="644525"/>
          </a:xfrm>
          <a:prstGeom prst="rect">
            <a:avLst/>
          </a:prstGeom>
          <a:solidFill>
            <a:srgbClr val="FFFFFF"/>
          </a:solidFill>
          <a:ln w="1746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5737" name="Rectangle 25"/>
          <p:cNvSpPr>
            <a:spLocks noChangeArrowheads="1"/>
          </p:cNvSpPr>
          <p:nvPr/>
        </p:nvSpPr>
        <p:spPr bwMode="auto">
          <a:xfrm>
            <a:off x="1260475" y="2017713"/>
            <a:ext cx="3032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1100">
                <a:solidFill>
                  <a:srgbClr val="000000"/>
                </a:solidFill>
                <a:latin typeface="Times New Roman" panose="02020603050405020304" pitchFamily="18" charset="0"/>
              </a:rPr>
              <a:t>VMS</a:t>
            </a:r>
            <a:endParaRPr lang="pt-BR" altLang="pt-BR" sz="2400">
              <a:latin typeface="Times New Roman" panose="02020603050405020304" pitchFamily="18" charset="0"/>
            </a:endParaRPr>
          </a:p>
        </p:txBody>
      </p:sp>
      <p:sp>
        <p:nvSpPr>
          <p:cNvPr id="115738" name="Oval 26"/>
          <p:cNvSpPr>
            <a:spLocks noChangeArrowheads="1"/>
          </p:cNvSpPr>
          <p:nvPr/>
        </p:nvSpPr>
        <p:spPr bwMode="auto">
          <a:xfrm>
            <a:off x="7361238" y="1839913"/>
            <a:ext cx="1001712" cy="571500"/>
          </a:xfrm>
          <a:prstGeom prst="ellipse">
            <a:avLst/>
          </a:prstGeom>
          <a:solidFill>
            <a:srgbClr val="FFFFFF"/>
          </a:solidFill>
          <a:ln w="17463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5739" name="Rectangle 27"/>
          <p:cNvSpPr>
            <a:spLocks noChangeArrowheads="1"/>
          </p:cNvSpPr>
          <p:nvPr/>
        </p:nvSpPr>
        <p:spPr bwMode="auto">
          <a:xfrm>
            <a:off x="7415213" y="1963738"/>
            <a:ext cx="8731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1100">
                <a:solidFill>
                  <a:srgbClr val="000000"/>
                </a:solidFill>
                <a:latin typeface="Times New Roman" panose="02020603050405020304" pitchFamily="18" charset="0"/>
              </a:rPr>
              <a:t>Administrações</a:t>
            </a:r>
            <a:endParaRPr lang="pt-BR" altLang="pt-BR" sz="2400">
              <a:latin typeface="Times New Roman" panose="02020603050405020304" pitchFamily="18" charset="0"/>
            </a:endParaRPr>
          </a:p>
        </p:txBody>
      </p:sp>
      <p:sp>
        <p:nvSpPr>
          <p:cNvPr id="115740" name="Rectangle 28"/>
          <p:cNvSpPr>
            <a:spLocks noChangeArrowheads="1"/>
          </p:cNvSpPr>
          <p:nvPr/>
        </p:nvSpPr>
        <p:spPr bwMode="auto">
          <a:xfrm>
            <a:off x="7629525" y="2143125"/>
            <a:ext cx="4714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1100">
                <a:solidFill>
                  <a:srgbClr val="000000"/>
                </a:solidFill>
                <a:latin typeface="Times New Roman" panose="02020603050405020304" pitchFamily="18" charset="0"/>
              </a:rPr>
              <a:t>Públicas</a:t>
            </a:r>
            <a:endParaRPr lang="pt-BR" altLang="pt-BR" sz="2400">
              <a:latin typeface="Times New Roman" panose="02020603050405020304" pitchFamily="18" charset="0"/>
            </a:endParaRPr>
          </a:p>
        </p:txBody>
      </p:sp>
      <p:sp>
        <p:nvSpPr>
          <p:cNvPr id="115741" name="Rectangle 29"/>
          <p:cNvSpPr>
            <a:spLocks noChangeArrowheads="1"/>
          </p:cNvSpPr>
          <p:nvPr/>
        </p:nvSpPr>
        <p:spPr bwMode="auto">
          <a:xfrm>
            <a:off x="1063625" y="2841625"/>
            <a:ext cx="7299325" cy="2220913"/>
          </a:xfrm>
          <a:prstGeom prst="rect">
            <a:avLst/>
          </a:prstGeom>
          <a:solidFill>
            <a:srgbClr val="FFFFFF"/>
          </a:solidFill>
          <a:ln w="1746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5742" name="Rectangle 30"/>
          <p:cNvSpPr>
            <a:spLocks noChangeArrowheads="1"/>
          </p:cNvSpPr>
          <p:nvPr/>
        </p:nvSpPr>
        <p:spPr bwMode="auto">
          <a:xfrm>
            <a:off x="1063625" y="5707063"/>
            <a:ext cx="428625" cy="358775"/>
          </a:xfrm>
          <a:prstGeom prst="rect">
            <a:avLst/>
          </a:prstGeom>
          <a:solidFill>
            <a:srgbClr val="FFFFFF"/>
          </a:solidFill>
          <a:ln w="1746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5743" name="Rectangle 31"/>
          <p:cNvSpPr>
            <a:spLocks noChangeArrowheads="1"/>
          </p:cNvSpPr>
          <p:nvPr/>
        </p:nvSpPr>
        <p:spPr bwMode="auto">
          <a:xfrm>
            <a:off x="1135063" y="5815013"/>
            <a:ext cx="2730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1100">
                <a:solidFill>
                  <a:srgbClr val="000000"/>
                </a:solidFill>
                <a:latin typeface="Times New Roman" panose="02020603050405020304" pitchFamily="18" charset="0"/>
              </a:rPr>
              <a:t>TCC</a:t>
            </a:r>
            <a:endParaRPr lang="pt-BR" altLang="pt-BR" sz="2400">
              <a:latin typeface="Times New Roman" panose="02020603050405020304" pitchFamily="18" charset="0"/>
            </a:endParaRPr>
          </a:p>
        </p:txBody>
      </p:sp>
      <p:sp>
        <p:nvSpPr>
          <p:cNvPr id="115744" name="Rectangle 32"/>
          <p:cNvSpPr>
            <a:spLocks noChangeArrowheads="1"/>
          </p:cNvSpPr>
          <p:nvPr/>
        </p:nvSpPr>
        <p:spPr bwMode="auto">
          <a:xfrm>
            <a:off x="7504113" y="5492750"/>
            <a:ext cx="430212" cy="357188"/>
          </a:xfrm>
          <a:prstGeom prst="rect">
            <a:avLst/>
          </a:prstGeom>
          <a:solidFill>
            <a:srgbClr val="FFFFFF"/>
          </a:solidFill>
          <a:ln w="1746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5745" name="Rectangle 33"/>
          <p:cNvSpPr>
            <a:spLocks noChangeArrowheads="1"/>
          </p:cNvSpPr>
          <p:nvPr/>
        </p:nvSpPr>
        <p:spPr bwMode="auto">
          <a:xfrm>
            <a:off x="7523163" y="5599113"/>
            <a:ext cx="37941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1100">
                <a:solidFill>
                  <a:srgbClr val="000000"/>
                </a:solidFill>
                <a:latin typeface="Times New Roman" panose="02020603050405020304" pitchFamily="18" charset="0"/>
              </a:rPr>
              <a:t>Outros</a:t>
            </a:r>
            <a:endParaRPr lang="pt-BR" altLang="pt-BR" sz="2400">
              <a:latin typeface="Times New Roman" panose="02020603050405020304" pitchFamily="18" charset="0"/>
            </a:endParaRPr>
          </a:p>
        </p:txBody>
      </p:sp>
      <p:sp>
        <p:nvSpPr>
          <p:cNvPr id="115746" name="Rectangle 34"/>
          <p:cNvSpPr>
            <a:spLocks noChangeArrowheads="1"/>
          </p:cNvSpPr>
          <p:nvPr/>
        </p:nvSpPr>
        <p:spPr bwMode="auto">
          <a:xfrm>
            <a:off x="7646988" y="5205413"/>
            <a:ext cx="430212" cy="358775"/>
          </a:xfrm>
          <a:prstGeom prst="rect">
            <a:avLst/>
          </a:prstGeom>
          <a:solidFill>
            <a:srgbClr val="FFFFFF"/>
          </a:solidFill>
          <a:ln w="1746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5747" name="Rectangle 35"/>
          <p:cNvSpPr>
            <a:spLocks noChangeArrowheads="1"/>
          </p:cNvSpPr>
          <p:nvPr/>
        </p:nvSpPr>
        <p:spPr bwMode="auto">
          <a:xfrm>
            <a:off x="7361238" y="5707063"/>
            <a:ext cx="430212" cy="358775"/>
          </a:xfrm>
          <a:prstGeom prst="rect">
            <a:avLst/>
          </a:prstGeom>
          <a:solidFill>
            <a:srgbClr val="FFFFFF"/>
          </a:solidFill>
          <a:ln w="1746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5748" name="Rectangle 36"/>
          <p:cNvSpPr>
            <a:spLocks noChangeArrowheads="1"/>
          </p:cNvSpPr>
          <p:nvPr/>
        </p:nvSpPr>
        <p:spPr bwMode="auto">
          <a:xfrm>
            <a:off x="7415213" y="5815013"/>
            <a:ext cx="30321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1100">
                <a:solidFill>
                  <a:srgbClr val="000000"/>
                </a:solidFill>
                <a:latin typeface="Times New Roman" panose="02020603050405020304" pitchFamily="18" charset="0"/>
              </a:rPr>
              <a:t>MTC</a:t>
            </a:r>
            <a:endParaRPr lang="pt-BR" altLang="pt-BR" sz="2400">
              <a:latin typeface="Times New Roman" panose="02020603050405020304" pitchFamily="18" charset="0"/>
            </a:endParaRPr>
          </a:p>
        </p:txBody>
      </p:sp>
      <p:sp>
        <p:nvSpPr>
          <p:cNvPr id="115749" name="Rectangle 37"/>
          <p:cNvSpPr>
            <a:spLocks noChangeArrowheads="1"/>
          </p:cNvSpPr>
          <p:nvPr/>
        </p:nvSpPr>
        <p:spPr bwMode="auto">
          <a:xfrm>
            <a:off x="6716713" y="5421313"/>
            <a:ext cx="430212" cy="357187"/>
          </a:xfrm>
          <a:prstGeom prst="rect">
            <a:avLst/>
          </a:prstGeom>
          <a:solidFill>
            <a:srgbClr val="FFFFFF"/>
          </a:solidFill>
          <a:ln w="1746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5750" name="Rectangle 38"/>
          <p:cNvSpPr>
            <a:spLocks noChangeArrowheads="1"/>
          </p:cNvSpPr>
          <p:nvPr/>
        </p:nvSpPr>
        <p:spPr bwMode="auto">
          <a:xfrm>
            <a:off x="6645275" y="5564188"/>
            <a:ext cx="430213" cy="357187"/>
          </a:xfrm>
          <a:prstGeom prst="rect">
            <a:avLst/>
          </a:prstGeom>
          <a:solidFill>
            <a:srgbClr val="FFFFFF"/>
          </a:solidFill>
          <a:ln w="1746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5751" name="Rectangle 39"/>
          <p:cNvSpPr>
            <a:spLocks noChangeArrowheads="1"/>
          </p:cNvSpPr>
          <p:nvPr/>
        </p:nvSpPr>
        <p:spPr bwMode="auto">
          <a:xfrm>
            <a:off x="5929313" y="5492750"/>
            <a:ext cx="430212" cy="357188"/>
          </a:xfrm>
          <a:prstGeom prst="rect">
            <a:avLst/>
          </a:prstGeom>
          <a:solidFill>
            <a:srgbClr val="FFFFFF"/>
          </a:solidFill>
          <a:ln w="1746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5752" name="Rectangle 40"/>
          <p:cNvSpPr>
            <a:spLocks noChangeArrowheads="1"/>
          </p:cNvSpPr>
          <p:nvPr/>
        </p:nvSpPr>
        <p:spPr bwMode="auto">
          <a:xfrm>
            <a:off x="5983288" y="5599113"/>
            <a:ext cx="32543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1100">
                <a:solidFill>
                  <a:srgbClr val="000000"/>
                </a:solidFill>
                <a:latin typeface="Times New Roman" panose="02020603050405020304" pitchFamily="18" charset="0"/>
              </a:rPr>
              <a:t>Parkg</a:t>
            </a:r>
            <a:endParaRPr lang="pt-BR" altLang="pt-BR" sz="2400">
              <a:latin typeface="Times New Roman" panose="02020603050405020304" pitchFamily="18" charset="0"/>
            </a:endParaRPr>
          </a:p>
        </p:txBody>
      </p:sp>
      <p:sp>
        <p:nvSpPr>
          <p:cNvPr id="115753" name="Rectangle 41"/>
          <p:cNvSpPr>
            <a:spLocks noChangeArrowheads="1"/>
          </p:cNvSpPr>
          <p:nvPr/>
        </p:nvSpPr>
        <p:spPr bwMode="auto">
          <a:xfrm>
            <a:off x="5786438" y="5707063"/>
            <a:ext cx="430212" cy="358775"/>
          </a:xfrm>
          <a:prstGeom prst="rect">
            <a:avLst/>
          </a:prstGeom>
          <a:solidFill>
            <a:srgbClr val="FFFFFF"/>
          </a:solidFill>
          <a:ln w="1746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5754" name="Rectangle 42"/>
          <p:cNvSpPr>
            <a:spLocks noChangeArrowheads="1"/>
          </p:cNvSpPr>
          <p:nvPr/>
        </p:nvSpPr>
        <p:spPr bwMode="auto">
          <a:xfrm>
            <a:off x="5857875" y="5815013"/>
            <a:ext cx="2809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1100">
                <a:solidFill>
                  <a:srgbClr val="000000"/>
                </a:solidFill>
                <a:latin typeface="Times New Roman" panose="02020603050405020304" pitchFamily="18" charset="0"/>
              </a:rPr>
              <a:t>UTC</a:t>
            </a:r>
            <a:endParaRPr lang="pt-BR" altLang="pt-BR" sz="2400">
              <a:latin typeface="Times New Roman" panose="02020603050405020304" pitchFamily="18" charset="0"/>
            </a:endParaRPr>
          </a:p>
        </p:txBody>
      </p:sp>
      <p:sp>
        <p:nvSpPr>
          <p:cNvPr id="115755" name="Rectangle 43"/>
          <p:cNvSpPr>
            <a:spLocks noChangeArrowheads="1"/>
          </p:cNvSpPr>
          <p:nvPr/>
        </p:nvSpPr>
        <p:spPr bwMode="auto">
          <a:xfrm>
            <a:off x="5214938" y="5707063"/>
            <a:ext cx="428625" cy="358775"/>
          </a:xfrm>
          <a:prstGeom prst="rect">
            <a:avLst/>
          </a:prstGeom>
          <a:solidFill>
            <a:srgbClr val="FFFFFF"/>
          </a:solidFill>
          <a:ln w="1746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5756" name="Rectangle 44"/>
          <p:cNvSpPr>
            <a:spLocks noChangeArrowheads="1"/>
          </p:cNvSpPr>
          <p:nvPr/>
        </p:nvSpPr>
        <p:spPr bwMode="auto">
          <a:xfrm>
            <a:off x="5267325" y="5815013"/>
            <a:ext cx="3032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1100">
                <a:solidFill>
                  <a:srgbClr val="000000"/>
                </a:solidFill>
                <a:latin typeface="Times New Roman" panose="02020603050405020304" pitchFamily="18" charset="0"/>
              </a:rPr>
              <a:t>MTC</a:t>
            </a:r>
            <a:endParaRPr lang="pt-BR" altLang="pt-BR" sz="2400">
              <a:latin typeface="Times New Roman" panose="02020603050405020304" pitchFamily="18" charset="0"/>
            </a:endParaRPr>
          </a:p>
        </p:txBody>
      </p:sp>
      <p:sp>
        <p:nvSpPr>
          <p:cNvPr id="115757" name="Rectangle 45"/>
          <p:cNvSpPr>
            <a:spLocks noChangeArrowheads="1"/>
          </p:cNvSpPr>
          <p:nvPr/>
        </p:nvSpPr>
        <p:spPr bwMode="auto">
          <a:xfrm>
            <a:off x="4570413" y="5564188"/>
            <a:ext cx="428625" cy="357187"/>
          </a:xfrm>
          <a:prstGeom prst="rect">
            <a:avLst/>
          </a:prstGeom>
          <a:solidFill>
            <a:srgbClr val="FFFFFF"/>
          </a:solidFill>
          <a:ln w="1746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5758" name="Rectangle 46"/>
          <p:cNvSpPr>
            <a:spLocks noChangeArrowheads="1"/>
          </p:cNvSpPr>
          <p:nvPr/>
        </p:nvSpPr>
        <p:spPr bwMode="auto">
          <a:xfrm>
            <a:off x="4427538" y="5707063"/>
            <a:ext cx="428625" cy="358775"/>
          </a:xfrm>
          <a:prstGeom prst="rect">
            <a:avLst/>
          </a:prstGeom>
          <a:solidFill>
            <a:srgbClr val="FFFFFF"/>
          </a:solidFill>
          <a:ln w="1746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5759" name="Rectangle 47"/>
          <p:cNvSpPr>
            <a:spLocks noChangeArrowheads="1"/>
          </p:cNvSpPr>
          <p:nvPr/>
        </p:nvSpPr>
        <p:spPr bwMode="auto">
          <a:xfrm>
            <a:off x="4445000" y="5815013"/>
            <a:ext cx="379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1100">
                <a:solidFill>
                  <a:srgbClr val="000000"/>
                </a:solidFill>
                <a:latin typeface="Times New Roman" panose="02020603050405020304" pitchFamily="18" charset="0"/>
              </a:rPr>
              <a:t>Outros</a:t>
            </a:r>
            <a:endParaRPr lang="pt-BR" altLang="pt-BR" sz="2400">
              <a:latin typeface="Times New Roman" panose="02020603050405020304" pitchFamily="18" charset="0"/>
            </a:endParaRPr>
          </a:p>
        </p:txBody>
      </p:sp>
      <p:sp>
        <p:nvSpPr>
          <p:cNvPr id="115760" name="Rectangle 48"/>
          <p:cNvSpPr>
            <a:spLocks noChangeArrowheads="1"/>
          </p:cNvSpPr>
          <p:nvPr/>
        </p:nvSpPr>
        <p:spPr bwMode="auto">
          <a:xfrm>
            <a:off x="3854450" y="5707063"/>
            <a:ext cx="430213" cy="358775"/>
          </a:xfrm>
          <a:prstGeom prst="rect">
            <a:avLst/>
          </a:prstGeom>
          <a:solidFill>
            <a:srgbClr val="FFFFFF"/>
          </a:solidFill>
          <a:ln w="1746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5761" name="Rectangle 49"/>
          <p:cNvSpPr>
            <a:spLocks noChangeArrowheads="1"/>
          </p:cNvSpPr>
          <p:nvPr/>
        </p:nvSpPr>
        <p:spPr bwMode="auto">
          <a:xfrm>
            <a:off x="3925888" y="5815013"/>
            <a:ext cx="2730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1100">
                <a:solidFill>
                  <a:srgbClr val="000000"/>
                </a:solidFill>
                <a:latin typeface="Times New Roman" panose="02020603050405020304" pitchFamily="18" charset="0"/>
              </a:rPr>
              <a:t>TCC</a:t>
            </a:r>
            <a:endParaRPr lang="pt-BR" altLang="pt-BR" sz="2400">
              <a:latin typeface="Times New Roman" panose="02020603050405020304" pitchFamily="18" charset="0"/>
            </a:endParaRPr>
          </a:p>
        </p:txBody>
      </p:sp>
      <p:sp>
        <p:nvSpPr>
          <p:cNvPr id="115762" name="Rectangle 50"/>
          <p:cNvSpPr>
            <a:spLocks noChangeArrowheads="1"/>
          </p:cNvSpPr>
          <p:nvPr/>
        </p:nvSpPr>
        <p:spPr bwMode="auto">
          <a:xfrm>
            <a:off x="3281363" y="5564188"/>
            <a:ext cx="430212" cy="357187"/>
          </a:xfrm>
          <a:prstGeom prst="rect">
            <a:avLst/>
          </a:prstGeom>
          <a:solidFill>
            <a:srgbClr val="FFFFFF"/>
          </a:solidFill>
          <a:ln w="1746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5763" name="Rectangle 51"/>
          <p:cNvSpPr>
            <a:spLocks noChangeArrowheads="1"/>
          </p:cNvSpPr>
          <p:nvPr/>
        </p:nvSpPr>
        <p:spPr bwMode="auto">
          <a:xfrm>
            <a:off x="3138488" y="5707063"/>
            <a:ext cx="430212" cy="358775"/>
          </a:xfrm>
          <a:prstGeom prst="rect">
            <a:avLst/>
          </a:prstGeom>
          <a:solidFill>
            <a:srgbClr val="FFFFFF"/>
          </a:solidFill>
          <a:ln w="1746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5764" name="Rectangle 52"/>
          <p:cNvSpPr>
            <a:spLocks noChangeArrowheads="1"/>
          </p:cNvSpPr>
          <p:nvPr/>
        </p:nvSpPr>
        <p:spPr bwMode="auto">
          <a:xfrm>
            <a:off x="3157538" y="5815013"/>
            <a:ext cx="37941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1100">
                <a:solidFill>
                  <a:srgbClr val="000000"/>
                </a:solidFill>
                <a:latin typeface="Times New Roman" panose="02020603050405020304" pitchFamily="18" charset="0"/>
              </a:rPr>
              <a:t>Outros</a:t>
            </a:r>
            <a:endParaRPr lang="pt-BR" altLang="pt-BR" sz="2400">
              <a:latin typeface="Times New Roman" panose="02020603050405020304" pitchFamily="18" charset="0"/>
            </a:endParaRPr>
          </a:p>
        </p:txBody>
      </p:sp>
      <p:sp>
        <p:nvSpPr>
          <p:cNvPr id="115765" name="Rectangle 53"/>
          <p:cNvSpPr>
            <a:spLocks noChangeArrowheads="1"/>
          </p:cNvSpPr>
          <p:nvPr/>
        </p:nvSpPr>
        <p:spPr bwMode="auto">
          <a:xfrm>
            <a:off x="6502400" y="5707063"/>
            <a:ext cx="430213" cy="358775"/>
          </a:xfrm>
          <a:prstGeom prst="rect">
            <a:avLst/>
          </a:prstGeom>
          <a:solidFill>
            <a:srgbClr val="FFFFFF"/>
          </a:solidFill>
          <a:ln w="1746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5766" name="Rectangle 54"/>
          <p:cNvSpPr>
            <a:spLocks noChangeArrowheads="1"/>
          </p:cNvSpPr>
          <p:nvPr/>
        </p:nvSpPr>
        <p:spPr bwMode="auto">
          <a:xfrm>
            <a:off x="6573838" y="5815013"/>
            <a:ext cx="2809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1100">
                <a:solidFill>
                  <a:srgbClr val="000000"/>
                </a:solidFill>
                <a:latin typeface="Times New Roman" panose="02020603050405020304" pitchFamily="18" charset="0"/>
              </a:rPr>
              <a:t>UTC</a:t>
            </a:r>
            <a:endParaRPr lang="pt-BR" altLang="pt-BR" sz="2400">
              <a:latin typeface="Times New Roman" panose="02020603050405020304" pitchFamily="18" charset="0"/>
            </a:endParaRPr>
          </a:p>
        </p:txBody>
      </p:sp>
      <p:sp>
        <p:nvSpPr>
          <p:cNvPr id="115767" name="Rectangle 55"/>
          <p:cNvSpPr>
            <a:spLocks noChangeArrowheads="1"/>
          </p:cNvSpPr>
          <p:nvPr/>
        </p:nvSpPr>
        <p:spPr bwMode="auto">
          <a:xfrm>
            <a:off x="2495550" y="5707063"/>
            <a:ext cx="428625" cy="358775"/>
          </a:xfrm>
          <a:prstGeom prst="rect">
            <a:avLst/>
          </a:prstGeom>
          <a:solidFill>
            <a:srgbClr val="FFFFFF"/>
          </a:solidFill>
          <a:ln w="1746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5768" name="Rectangle 56"/>
          <p:cNvSpPr>
            <a:spLocks noChangeArrowheads="1"/>
          </p:cNvSpPr>
          <p:nvPr/>
        </p:nvSpPr>
        <p:spPr bwMode="auto">
          <a:xfrm>
            <a:off x="2566988" y="5815013"/>
            <a:ext cx="2730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1100">
                <a:solidFill>
                  <a:srgbClr val="000000"/>
                </a:solidFill>
                <a:latin typeface="Times New Roman" panose="02020603050405020304" pitchFamily="18" charset="0"/>
              </a:rPr>
              <a:t>TCC</a:t>
            </a:r>
            <a:endParaRPr lang="pt-BR" altLang="pt-BR" sz="2400">
              <a:latin typeface="Times New Roman" panose="02020603050405020304" pitchFamily="18" charset="0"/>
            </a:endParaRPr>
          </a:p>
        </p:txBody>
      </p:sp>
      <p:sp>
        <p:nvSpPr>
          <p:cNvPr id="115769" name="Rectangle 57"/>
          <p:cNvSpPr>
            <a:spLocks noChangeArrowheads="1"/>
          </p:cNvSpPr>
          <p:nvPr/>
        </p:nvSpPr>
        <p:spPr bwMode="auto">
          <a:xfrm>
            <a:off x="1779588" y="5707063"/>
            <a:ext cx="428625" cy="358775"/>
          </a:xfrm>
          <a:prstGeom prst="rect">
            <a:avLst/>
          </a:prstGeom>
          <a:solidFill>
            <a:srgbClr val="FFFFFF"/>
          </a:solidFill>
          <a:ln w="1746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5770" name="Rectangle 58"/>
          <p:cNvSpPr>
            <a:spLocks noChangeArrowheads="1"/>
          </p:cNvSpPr>
          <p:nvPr/>
        </p:nvSpPr>
        <p:spPr bwMode="auto">
          <a:xfrm>
            <a:off x="1851025" y="5815013"/>
            <a:ext cx="2730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1100">
                <a:solidFill>
                  <a:srgbClr val="000000"/>
                </a:solidFill>
                <a:latin typeface="Times New Roman" panose="02020603050405020304" pitchFamily="18" charset="0"/>
              </a:rPr>
              <a:t>TCC</a:t>
            </a:r>
            <a:endParaRPr lang="pt-BR" altLang="pt-BR" sz="2400">
              <a:latin typeface="Times New Roman" panose="02020603050405020304" pitchFamily="18" charset="0"/>
            </a:endParaRPr>
          </a:p>
        </p:txBody>
      </p:sp>
      <p:sp>
        <p:nvSpPr>
          <p:cNvPr id="115771" name="Oval 59"/>
          <p:cNvSpPr>
            <a:spLocks noChangeArrowheads="1"/>
          </p:cNvSpPr>
          <p:nvPr/>
        </p:nvSpPr>
        <p:spPr bwMode="auto">
          <a:xfrm>
            <a:off x="8434388" y="5635625"/>
            <a:ext cx="430212" cy="430213"/>
          </a:xfrm>
          <a:prstGeom prst="ellipse">
            <a:avLst/>
          </a:prstGeom>
          <a:solidFill>
            <a:srgbClr val="FFFFFF"/>
          </a:solidFill>
          <a:ln w="17463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5772" name="Rectangle 60"/>
          <p:cNvSpPr>
            <a:spLocks noChangeArrowheads="1"/>
          </p:cNvSpPr>
          <p:nvPr/>
        </p:nvSpPr>
        <p:spPr bwMode="auto">
          <a:xfrm>
            <a:off x="8542338" y="5778500"/>
            <a:ext cx="18573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1100" b="1">
                <a:solidFill>
                  <a:srgbClr val="000000"/>
                </a:solidFill>
                <a:latin typeface="Times New Roman" panose="02020603050405020304" pitchFamily="18" charset="0"/>
              </a:rPr>
              <a:t>fcd</a:t>
            </a:r>
            <a:endParaRPr lang="pt-BR" altLang="pt-BR" sz="2400">
              <a:latin typeface="Times New Roman" panose="02020603050405020304" pitchFamily="18" charset="0"/>
            </a:endParaRPr>
          </a:p>
        </p:txBody>
      </p:sp>
      <p:sp>
        <p:nvSpPr>
          <p:cNvPr id="115773" name="Rectangle 61"/>
          <p:cNvSpPr>
            <a:spLocks noChangeArrowheads="1"/>
          </p:cNvSpPr>
          <p:nvPr/>
        </p:nvSpPr>
        <p:spPr bwMode="auto">
          <a:xfrm>
            <a:off x="8256588" y="4346575"/>
            <a:ext cx="6080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5774" name="Rectangle 62"/>
          <p:cNvSpPr>
            <a:spLocks noChangeArrowheads="1"/>
          </p:cNvSpPr>
          <p:nvPr/>
        </p:nvSpPr>
        <p:spPr bwMode="auto">
          <a:xfrm>
            <a:off x="8345488" y="4398963"/>
            <a:ext cx="4667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1000">
                <a:solidFill>
                  <a:srgbClr val="000000"/>
                </a:solidFill>
                <a:latin typeface="Times New Roman" panose="02020603050405020304" pitchFamily="18" charset="0"/>
              </a:rPr>
              <a:t>Provedor</a:t>
            </a:r>
            <a:endParaRPr lang="pt-BR" altLang="pt-BR" sz="2400">
              <a:latin typeface="Times New Roman" panose="02020603050405020304" pitchFamily="18" charset="0"/>
            </a:endParaRPr>
          </a:p>
        </p:txBody>
      </p:sp>
      <p:sp>
        <p:nvSpPr>
          <p:cNvPr id="115775" name="Rectangle 63"/>
          <p:cNvSpPr>
            <a:spLocks noChangeArrowheads="1"/>
          </p:cNvSpPr>
          <p:nvPr/>
        </p:nvSpPr>
        <p:spPr bwMode="auto">
          <a:xfrm>
            <a:off x="8505825" y="4543425"/>
            <a:ext cx="1206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1000">
                <a:solidFill>
                  <a:srgbClr val="000000"/>
                </a:solidFill>
                <a:latin typeface="Times New Roman" panose="02020603050405020304" pitchFamily="18" charset="0"/>
              </a:rPr>
              <a:t>de</a:t>
            </a:r>
            <a:endParaRPr lang="pt-BR" altLang="pt-BR" sz="2400">
              <a:latin typeface="Times New Roman" panose="02020603050405020304" pitchFamily="18" charset="0"/>
            </a:endParaRPr>
          </a:p>
        </p:txBody>
      </p:sp>
      <p:sp>
        <p:nvSpPr>
          <p:cNvPr id="115776" name="Rectangle 64"/>
          <p:cNvSpPr>
            <a:spLocks noChangeArrowheads="1"/>
          </p:cNvSpPr>
          <p:nvPr/>
        </p:nvSpPr>
        <p:spPr bwMode="auto">
          <a:xfrm>
            <a:off x="8382000" y="4686300"/>
            <a:ext cx="38893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1000">
                <a:solidFill>
                  <a:srgbClr val="000000"/>
                </a:solidFill>
                <a:latin typeface="Times New Roman" panose="02020603050405020304" pitchFamily="18" charset="0"/>
              </a:rPr>
              <a:t>Serviço</a:t>
            </a:r>
            <a:endParaRPr lang="pt-BR" altLang="pt-BR" sz="2400">
              <a:latin typeface="Times New Roman" panose="02020603050405020304" pitchFamily="18" charset="0"/>
            </a:endParaRPr>
          </a:p>
        </p:txBody>
      </p:sp>
      <p:grpSp>
        <p:nvGrpSpPr>
          <p:cNvPr id="115777" name="Group 65"/>
          <p:cNvGrpSpPr>
            <a:grpSpLocks/>
          </p:cNvGrpSpPr>
          <p:nvPr/>
        </p:nvGrpSpPr>
        <p:grpSpPr bwMode="auto">
          <a:xfrm>
            <a:off x="8524875" y="4919663"/>
            <a:ext cx="88900" cy="644525"/>
            <a:chOff x="5388" y="3034"/>
            <a:chExt cx="56" cy="406"/>
          </a:xfrm>
        </p:grpSpPr>
        <p:sp>
          <p:nvSpPr>
            <p:cNvPr id="116195" name="Line 66"/>
            <p:cNvSpPr>
              <a:spLocks noChangeShapeType="1"/>
            </p:cNvSpPr>
            <p:nvPr/>
          </p:nvSpPr>
          <p:spPr bwMode="auto">
            <a:xfrm>
              <a:off x="5421" y="3034"/>
              <a:ext cx="1" cy="372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6196" name="Freeform 67"/>
            <p:cNvSpPr>
              <a:spLocks/>
            </p:cNvSpPr>
            <p:nvPr/>
          </p:nvSpPr>
          <p:spPr bwMode="auto">
            <a:xfrm>
              <a:off x="5388" y="3383"/>
              <a:ext cx="56" cy="57"/>
            </a:xfrm>
            <a:custGeom>
              <a:avLst/>
              <a:gdLst>
                <a:gd name="T0" fmla="*/ 0 w 56"/>
                <a:gd name="T1" fmla="*/ 0 h 57"/>
                <a:gd name="T2" fmla="*/ 33 w 56"/>
                <a:gd name="T3" fmla="*/ 57 h 57"/>
                <a:gd name="T4" fmla="*/ 56 w 56"/>
                <a:gd name="T5" fmla="*/ 0 h 57"/>
                <a:gd name="T6" fmla="*/ 0 w 56"/>
                <a:gd name="T7" fmla="*/ 0 h 5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6" h="57">
                  <a:moveTo>
                    <a:pt x="0" y="0"/>
                  </a:moveTo>
                  <a:lnTo>
                    <a:pt x="33" y="57"/>
                  </a:lnTo>
                  <a:lnTo>
                    <a:pt x="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15778" name="Group 68"/>
          <p:cNvGrpSpPr>
            <a:grpSpLocks/>
          </p:cNvGrpSpPr>
          <p:nvPr/>
        </p:nvGrpSpPr>
        <p:grpSpPr bwMode="auto">
          <a:xfrm>
            <a:off x="8542338" y="4059238"/>
            <a:ext cx="88900" cy="215900"/>
            <a:chOff x="5399" y="2492"/>
            <a:chExt cx="56" cy="136"/>
          </a:xfrm>
        </p:grpSpPr>
        <p:sp>
          <p:nvSpPr>
            <p:cNvPr id="116193" name="Line 69"/>
            <p:cNvSpPr>
              <a:spLocks noChangeShapeType="1"/>
            </p:cNvSpPr>
            <p:nvPr/>
          </p:nvSpPr>
          <p:spPr bwMode="auto">
            <a:xfrm flipV="1">
              <a:off x="5421" y="2526"/>
              <a:ext cx="1" cy="102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6194" name="Freeform 70"/>
            <p:cNvSpPr>
              <a:spLocks/>
            </p:cNvSpPr>
            <p:nvPr/>
          </p:nvSpPr>
          <p:spPr bwMode="auto">
            <a:xfrm>
              <a:off x="5399" y="2492"/>
              <a:ext cx="56" cy="57"/>
            </a:xfrm>
            <a:custGeom>
              <a:avLst/>
              <a:gdLst>
                <a:gd name="T0" fmla="*/ 56 w 56"/>
                <a:gd name="T1" fmla="*/ 57 h 57"/>
                <a:gd name="T2" fmla="*/ 22 w 56"/>
                <a:gd name="T3" fmla="*/ 0 h 57"/>
                <a:gd name="T4" fmla="*/ 0 w 56"/>
                <a:gd name="T5" fmla="*/ 57 h 57"/>
                <a:gd name="T6" fmla="*/ 56 w 56"/>
                <a:gd name="T7" fmla="*/ 57 h 5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6" h="57">
                  <a:moveTo>
                    <a:pt x="56" y="57"/>
                  </a:moveTo>
                  <a:lnTo>
                    <a:pt x="22" y="0"/>
                  </a:lnTo>
                  <a:lnTo>
                    <a:pt x="0" y="57"/>
                  </a:lnTo>
                  <a:lnTo>
                    <a:pt x="56" y="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15779" name="Oval 71"/>
          <p:cNvSpPr>
            <a:spLocks noChangeArrowheads="1"/>
          </p:cNvSpPr>
          <p:nvPr/>
        </p:nvSpPr>
        <p:spPr bwMode="auto">
          <a:xfrm>
            <a:off x="8220075" y="3057525"/>
            <a:ext cx="644525" cy="787400"/>
          </a:xfrm>
          <a:prstGeom prst="ellipse">
            <a:avLst/>
          </a:prstGeom>
          <a:solidFill>
            <a:srgbClr val="FFFFFF"/>
          </a:solidFill>
          <a:ln w="17463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5780" name="Rectangle 72"/>
          <p:cNvSpPr>
            <a:spLocks noChangeArrowheads="1"/>
          </p:cNvSpPr>
          <p:nvPr/>
        </p:nvSpPr>
        <p:spPr bwMode="auto">
          <a:xfrm>
            <a:off x="8345488" y="3181350"/>
            <a:ext cx="37941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1100">
                <a:solidFill>
                  <a:srgbClr val="000000"/>
                </a:solidFill>
                <a:latin typeface="Times New Roman" panose="02020603050405020304" pitchFamily="18" charset="0"/>
              </a:rPr>
              <a:t>Centro</a:t>
            </a:r>
            <a:endParaRPr lang="pt-BR" altLang="pt-BR" sz="2400">
              <a:latin typeface="Times New Roman" panose="02020603050405020304" pitchFamily="18" charset="0"/>
            </a:endParaRPr>
          </a:p>
        </p:txBody>
      </p:sp>
      <p:sp>
        <p:nvSpPr>
          <p:cNvPr id="115781" name="Rectangle 73"/>
          <p:cNvSpPr>
            <a:spLocks noChangeArrowheads="1"/>
          </p:cNvSpPr>
          <p:nvPr/>
        </p:nvSpPr>
        <p:spPr bwMode="auto">
          <a:xfrm>
            <a:off x="8470900" y="3382963"/>
            <a:ext cx="13176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1100">
                <a:solidFill>
                  <a:srgbClr val="000000"/>
                </a:solidFill>
                <a:latin typeface="Times New Roman" panose="02020603050405020304" pitchFamily="18" charset="0"/>
              </a:rPr>
              <a:t>de</a:t>
            </a:r>
            <a:endParaRPr lang="pt-BR" altLang="pt-BR" sz="2400">
              <a:latin typeface="Times New Roman" panose="02020603050405020304" pitchFamily="18" charset="0"/>
            </a:endParaRPr>
          </a:p>
        </p:txBody>
      </p:sp>
      <p:sp>
        <p:nvSpPr>
          <p:cNvPr id="115782" name="Rectangle 74"/>
          <p:cNvSpPr>
            <a:spLocks noChangeArrowheads="1"/>
          </p:cNvSpPr>
          <p:nvPr/>
        </p:nvSpPr>
        <p:spPr bwMode="auto">
          <a:xfrm>
            <a:off x="8347075" y="3544888"/>
            <a:ext cx="4254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1100">
                <a:solidFill>
                  <a:srgbClr val="000000"/>
                </a:solidFill>
                <a:latin typeface="Times New Roman" panose="02020603050405020304" pitchFamily="18" charset="0"/>
              </a:rPr>
              <a:t>Serviço</a:t>
            </a:r>
            <a:endParaRPr lang="pt-BR" altLang="pt-BR" sz="2400">
              <a:latin typeface="Times New Roman" panose="02020603050405020304" pitchFamily="18" charset="0"/>
            </a:endParaRPr>
          </a:p>
        </p:txBody>
      </p:sp>
      <p:sp>
        <p:nvSpPr>
          <p:cNvPr id="115783" name="Line 75"/>
          <p:cNvSpPr>
            <a:spLocks noChangeShapeType="1"/>
          </p:cNvSpPr>
          <p:nvPr/>
        </p:nvSpPr>
        <p:spPr bwMode="auto">
          <a:xfrm flipV="1">
            <a:off x="8577263" y="1266825"/>
            <a:ext cx="1587" cy="1646238"/>
          </a:xfrm>
          <a:prstGeom prst="line">
            <a:avLst/>
          </a:prstGeom>
          <a:noFill/>
          <a:ln w="365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5784" name="Freeform 76"/>
          <p:cNvSpPr>
            <a:spLocks/>
          </p:cNvSpPr>
          <p:nvPr/>
        </p:nvSpPr>
        <p:spPr bwMode="auto">
          <a:xfrm>
            <a:off x="7862888" y="2411413"/>
            <a:ext cx="142875" cy="144462"/>
          </a:xfrm>
          <a:custGeom>
            <a:avLst/>
            <a:gdLst>
              <a:gd name="T0" fmla="*/ 71438 w 90"/>
              <a:gd name="T1" fmla="*/ 0 h 91"/>
              <a:gd name="T2" fmla="*/ 0 w 90"/>
              <a:gd name="T3" fmla="*/ 144462 h 91"/>
              <a:gd name="T4" fmla="*/ 142875 w 90"/>
              <a:gd name="T5" fmla="*/ 144462 h 91"/>
              <a:gd name="T6" fmla="*/ 71438 w 90"/>
              <a:gd name="T7" fmla="*/ 0 h 9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90" h="91">
                <a:moveTo>
                  <a:pt x="45" y="0"/>
                </a:moveTo>
                <a:lnTo>
                  <a:pt x="0" y="91"/>
                </a:lnTo>
                <a:lnTo>
                  <a:pt x="90" y="91"/>
                </a:lnTo>
                <a:lnTo>
                  <a:pt x="45" y="0"/>
                </a:lnTo>
                <a:close/>
              </a:path>
            </a:pathLst>
          </a:custGeom>
          <a:solidFill>
            <a:srgbClr val="000000"/>
          </a:solidFill>
          <a:ln w="1746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grpSp>
        <p:nvGrpSpPr>
          <p:cNvPr id="115785" name="Group 77"/>
          <p:cNvGrpSpPr>
            <a:grpSpLocks/>
          </p:cNvGrpSpPr>
          <p:nvPr/>
        </p:nvGrpSpPr>
        <p:grpSpPr bwMode="auto">
          <a:xfrm>
            <a:off x="5429250" y="1266825"/>
            <a:ext cx="715963" cy="500063"/>
            <a:chOff x="3438" y="733"/>
            <a:chExt cx="451" cy="315"/>
          </a:xfrm>
        </p:grpSpPr>
        <p:sp>
          <p:nvSpPr>
            <p:cNvPr id="116191" name="Line 78"/>
            <p:cNvSpPr>
              <a:spLocks noChangeShapeType="1"/>
            </p:cNvSpPr>
            <p:nvPr/>
          </p:nvSpPr>
          <p:spPr bwMode="auto">
            <a:xfrm flipH="1" flipV="1">
              <a:off x="3460" y="744"/>
              <a:ext cx="429" cy="304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6192" name="Freeform 79"/>
            <p:cNvSpPr>
              <a:spLocks/>
            </p:cNvSpPr>
            <p:nvPr/>
          </p:nvSpPr>
          <p:spPr bwMode="auto">
            <a:xfrm>
              <a:off x="3438" y="733"/>
              <a:ext cx="68" cy="56"/>
            </a:xfrm>
            <a:custGeom>
              <a:avLst/>
              <a:gdLst>
                <a:gd name="T0" fmla="*/ 68 w 68"/>
                <a:gd name="T1" fmla="*/ 11 h 56"/>
                <a:gd name="T2" fmla="*/ 0 w 68"/>
                <a:gd name="T3" fmla="*/ 0 h 56"/>
                <a:gd name="T4" fmla="*/ 34 w 68"/>
                <a:gd name="T5" fmla="*/ 56 h 56"/>
                <a:gd name="T6" fmla="*/ 68 w 68"/>
                <a:gd name="T7" fmla="*/ 11 h 5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8" h="56">
                  <a:moveTo>
                    <a:pt x="68" y="11"/>
                  </a:moveTo>
                  <a:lnTo>
                    <a:pt x="0" y="0"/>
                  </a:lnTo>
                  <a:lnTo>
                    <a:pt x="34" y="56"/>
                  </a:lnTo>
                  <a:lnTo>
                    <a:pt x="68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15786" name="Line 80"/>
          <p:cNvSpPr>
            <a:spLocks noChangeShapeType="1"/>
          </p:cNvSpPr>
          <p:nvPr/>
        </p:nvSpPr>
        <p:spPr bwMode="auto">
          <a:xfrm flipH="1" flipV="1">
            <a:off x="5680075" y="1158875"/>
            <a:ext cx="1252538" cy="608013"/>
          </a:xfrm>
          <a:prstGeom prst="line">
            <a:avLst/>
          </a:prstGeom>
          <a:noFill/>
          <a:ln w="17526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5787" name="Freeform 81"/>
          <p:cNvSpPr>
            <a:spLocks/>
          </p:cNvSpPr>
          <p:nvPr/>
        </p:nvSpPr>
        <p:spPr bwMode="auto">
          <a:xfrm>
            <a:off x="5643563" y="1122363"/>
            <a:ext cx="107950" cy="71437"/>
          </a:xfrm>
          <a:custGeom>
            <a:avLst/>
            <a:gdLst>
              <a:gd name="T0" fmla="*/ 107950 w 68"/>
              <a:gd name="T1" fmla="*/ 0 h 45"/>
              <a:gd name="T2" fmla="*/ 0 w 68"/>
              <a:gd name="T3" fmla="*/ 0 h 45"/>
              <a:gd name="T4" fmla="*/ 71438 w 68"/>
              <a:gd name="T5" fmla="*/ 71437 h 45"/>
              <a:gd name="T6" fmla="*/ 107950 w 68"/>
              <a:gd name="T7" fmla="*/ 0 h 4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8" h="45">
                <a:moveTo>
                  <a:pt x="68" y="0"/>
                </a:moveTo>
                <a:lnTo>
                  <a:pt x="0" y="0"/>
                </a:lnTo>
                <a:lnTo>
                  <a:pt x="45" y="45"/>
                </a:lnTo>
                <a:lnTo>
                  <a:pt x="6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5788" name="Freeform 82"/>
          <p:cNvSpPr>
            <a:spLocks/>
          </p:cNvSpPr>
          <p:nvPr/>
        </p:nvSpPr>
        <p:spPr bwMode="auto">
          <a:xfrm>
            <a:off x="5732463" y="962025"/>
            <a:ext cx="125412" cy="125413"/>
          </a:xfrm>
          <a:custGeom>
            <a:avLst/>
            <a:gdLst>
              <a:gd name="T0" fmla="*/ 0 w 79"/>
              <a:gd name="T1" fmla="*/ 0 h 79"/>
              <a:gd name="T2" fmla="*/ 90487 w 79"/>
              <a:gd name="T3" fmla="*/ 125413 h 79"/>
              <a:gd name="T4" fmla="*/ 125412 w 79"/>
              <a:gd name="T5" fmla="*/ 71438 h 79"/>
              <a:gd name="T6" fmla="*/ 0 w 79"/>
              <a:gd name="T7" fmla="*/ 0 h 7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9" h="79">
                <a:moveTo>
                  <a:pt x="0" y="0"/>
                </a:moveTo>
                <a:lnTo>
                  <a:pt x="57" y="79"/>
                </a:lnTo>
                <a:lnTo>
                  <a:pt x="79" y="4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1746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grpSp>
        <p:nvGrpSpPr>
          <p:cNvPr id="115789" name="Group 83"/>
          <p:cNvGrpSpPr>
            <a:grpSpLocks/>
          </p:cNvGrpSpPr>
          <p:nvPr/>
        </p:nvGrpSpPr>
        <p:grpSpPr bwMode="auto">
          <a:xfrm>
            <a:off x="5643563" y="854075"/>
            <a:ext cx="2862262" cy="339725"/>
            <a:chOff x="3573" y="473"/>
            <a:chExt cx="1803" cy="214"/>
          </a:xfrm>
        </p:grpSpPr>
        <p:sp>
          <p:nvSpPr>
            <p:cNvPr id="116189" name="Line 84"/>
            <p:cNvSpPr>
              <a:spLocks noChangeShapeType="1"/>
            </p:cNvSpPr>
            <p:nvPr/>
          </p:nvSpPr>
          <p:spPr bwMode="auto">
            <a:xfrm flipH="1" flipV="1">
              <a:off x="3607" y="507"/>
              <a:ext cx="1769" cy="18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6190" name="Freeform 85"/>
            <p:cNvSpPr>
              <a:spLocks/>
            </p:cNvSpPr>
            <p:nvPr/>
          </p:nvSpPr>
          <p:spPr bwMode="auto">
            <a:xfrm>
              <a:off x="3573" y="473"/>
              <a:ext cx="56" cy="57"/>
            </a:xfrm>
            <a:custGeom>
              <a:avLst/>
              <a:gdLst>
                <a:gd name="T0" fmla="*/ 56 w 56"/>
                <a:gd name="T1" fmla="*/ 0 h 57"/>
                <a:gd name="T2" fmla="*/ 0 w 56"/>
                <a:gd name="T3" fmla="*/ 34 h 57"/>
                <a:gd name="T4" fmla="*/ 56 w 56"/>
                <a:gd name="T5" fmla="*/ 57 h 57"/>
                <a:gd name="T6" fmla="*/ 56 w 56"/>
                <a:gd name="T7" fmla="*/ 0 h 5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6" h="57">
                  <a:moveTo>
                    <a:pt x="56" y="0"/>
                  </a:moveTo>
                  <a:lnTo>
                    <a:pt x="0" y="34"/>
                  </a:lnTo>
                  <a:lnTo>
                    <a:pt x="56" y="57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15790" name="Group 86"/>
          <p:cNvGrpSpPr>
            <a:grpSpLocks/>
          </p:cNvGrpSpPr>
          <p:nvPr/>
        </p:nvGrpSpPr>
        <p:grpSpPr bwMode="auto">
          <a:xfrm>
            <a:off x="5070475" y="1338263"/>
            <a:ext cx="287338" cy="428625"/>
            <a:chOff x="3212" y="778"/>
            <a:chExt cx="181" cy="270"/>
          </a:xfrm>
        </p:grpSpPr>
        <p:sp>
          <p:nvSpPr>
            <p:cNvPr id="116187" name="Line 87"/>
            <p:cNvSpPr>
              <a:spLocks noChangeShapeType="1"/>
            </p:cNvSpPr>
            <p:nvPr/>
          </p:nvSpPr>
          <p:spPr bwMode="auto">
            <a:xfrm flipH="1" flipV="1">
              <a:off x="3224" y="800"/>
              <a:ext cx="169" cy="248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6188" name="Freeform 88"/>
            <p:cNvSpPr>
              <a:spLocks/>
            </p:cNvSpPr>
            <p:nvPr/>
          </p:nvSpPr>
          <p:spPr bwMode="auto">
            <a:xfrm>
              <a:off x="3212" y="778"/>
              <a:ext cx="57" cy="56"/>
            </a:xfrm>
            <a:custGeom>
              <a:avLst/>
              <a:gdLst>
                <a:gd name="T0" fmla="*/ 57 w 57"/>
                <a:gd name="T1" fmla="*/ 22 h 56"/>
                <a:gd name="T2" fmla="*/ 0 w 57"/>
                <a:gd name="T3" fmla="*/ 0 h 56"/>
                <a:gd name="T4" fmla="*/ 12 w 57"/>
                <a:gd name="T5" fmla="*/ 56 h 56"/>
                <a:gd name="T6" fmla="*/ 57 w 57"/>
                <a:gd name="T7" fmla="*/ 22 h 5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7" h="56">
                  <a:moveTo>
                    <a:pt x="57" y="22"/>
                  </a:moveTo>
                  <a:lnTo>
                    <a:pt x="0" y="0"/>
                  </a:lnTo>
                  <a:lnTo>
                    <a:pt x="12" y="56"/>
                  </a:lnTo>
                  <a:lnTo>
                    <a:pt x="57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15791" name="Group 89"/>
          <p:cNvGrpSpPr>
            <a:grpSpLocks/>
          </p:cNvGrpSpPr>
          <p:nvPr/>
        </p:nvGrpSpPr>
        <p:grpSpPr bwMode="auto">
          <a:xfrm>
            <a:off x="4533900" y="1338263"/>
            <a:ext cx="90488" cy="357187"/>
            <a:chOff x="2874" y="778"/>
            <a:chExt cx="57" cy="225"/>
          </a:xfrm>
        </p:grpSpPr>
        <p:sp>
          <p:nvSpPr>
            <p:cNvPr id="116185" name="Line 90"/>
            <p:cNvSpPr>
              <a:spLocks noChangeShapeType="1"/>
            </p:cNvSpPr>
            <p:nvPr/>
          </p:nvSpPr>
          <p:spPr bwMode="auto">
            <a:xfrm flipV="1">
              <a:off x="2897" y="812"/>
              <a:ext cx="1" cy="19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6186" name="Freeform 91"/>
            <p:cNvSpPr>
              <a:spLocks/>
            </p:cNvSpPr>
            <p:nvPr/>
          </p:nvSpPr>
          <p:spPr bwMode="auto">
            <a:xfrm>
              <a:off x="2874" y="778"/>
              <a:ext cx="57" cy="56"/>
            </a:xfrm>
            <a:custGeom>
              <a:avLst/>
              <a:gdLst>
                <a:gd name="T0" fmla="*/ 57 w 57"/>
                <a:gd name="T1" fmla="*/ 56 h 56"/>
                <a:gd name="T2" fmla="*/ 23 w 57"/>
                <a:gd name="T3" fmla="*/ 0 h 56"/>
                <a:gd name="T4" fmla="*/ 0 w 57"/>
                <a:gd name="T5" fmla="*/ 56 h 56"/>
                <a:gd name="T6" fmla="*/ 57 w 57"/>
                <a:gd name="T7" fmla="*/ 56 h 5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7" h="56">
                  <a:moveTo>
                    <a:pt x="57" y="56"/>
                  </a:moveTo>
                  <a:lnTo>
                    <a:pt x="23" y="0"/>
                  </a:lnTo>
                  <a:lnTo>
                    <a:pt x="0" y="56"/>
                  </a:lnTo>
                  <a:lnTo>
                    <a:pt x="57" y="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15792" name="Group 92"/>
          <p:cNvGrpSpPr>
            <a:grpSpLocks/>
          </p:cNvGrpSpPr>
          <p:nvPr/>
        </p:nvGrpSpPr>
        <p:grpSpPr bwMode="auto">
          <a:xfrm>
            <a:off x="3783013" y="1338263"/>
            <a:ext cx="107950" cy="428625"/>
            <a:chOff x="2401" y="778"/>
            <a:chExt cx="68" cy="270"/>
          </a:xfrm>
        </p:grpSpPr>
        <p:sp>
          <p:nvSpPr>
            <p:cNvPr id="116183" name="Line 93"/>
            <p:cNvSpPr>
              <a:spLocks noChangeShapeType="1"/>
            </p:cNvSpPr>
            <p:nvPr/>
          </p:nvSpPr>
          <p:spPr bwMode="auto">
            <a:xfrm flipV="1">
              <a:off x="2401" y="812"/>
              <a:ext cx="34" cy="236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6184" name="Freeform 94"/>
            <p:cNvSpPr>
              <a:spLocks/>
            </p:cNvSpPr>
            <p:nvPr/>
          </p:nvSpPr>
          <p:spPr bwMode="auto">
            <a:xfrm>
              <a:off x="2412" y="778"/>
              <a:ext cx="57" cy="56"/>
            </a:xfrm>
            <a:custGeom>
              <a:avLst/>
              <a:gdLst>
                <a:gd name="T0" fmla="*/ 57 w 57"/>
                <a:gd name="T1" fmla="*/ 56 h 56"/>
                <a:gd name="T2" fmla="*/ 34 w 57"/>
                <a:gd name="T3" fmla="*/ 0 h 56"/>
                <a:gd name="T4" fmla="*/ 0 w 57"/>
                <a:gd name="T5" fmla="*/ 56 h 56"/>
                <a:gd name="T6" fmla="*/ 57 w 57"/>
                <a:gd name="T7" fmla="*/ 56 h 5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7" h="56">
                  <a:moveTo>
                    <a:pt x="57" y="56"/>
                  </a:moveTo>
                  <a:lnTo>
                    <a:pt x="34" y="0"/>
                  </a:lnTo>
                  <a:lnTo>
                    <a:pt x="0" y="56"/>
                  </a:lnTo>
                  <a:lnTo>
                    <a:pt x="57" y="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15793" name="Group 95"/>
          <p:cNvGrpSpPr>
            <a:grpSpLocks/>
          </p:cNvGrpSpPr>
          <p:nvPr/>
        </p:nvGrpSpPr>
        <p:grpSpPr bwMode="auto">
          <a:xfrm>
            <a:off x="2995613" y="1266825"/>
            <a:ext cx="430212" cy="500063"/>
            <a:chOff x="1905" y="733"/>
            <a:chExt cx="271" cy="315"/>
          </a:xfrm>
        </p:grpSpPr>
        <p:sp>
          <p:nvSpPr>
            <p:cNvPr id="116181" name="Line 96"/>
            <p:cNvSpPr>
              <a:spLocks noChangeShapeType="1"/>
            </p:cNvSpPr>
            <p:nvPr/>
          </p:nvSpPr>
          <p:spPr bwMode="auto">
            <a:xfrm flipV="1">
              <a:off x="1905" y="755"/>
              <a:ext cx="259" cy="293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6182" name="Freeform 97"/>
            <p:cNvSpPr>
              <a:spLocks/>
            </p:cNvSpPr>
            <p:nvPr/>
          </p:nvSpPr>
          <p:spPr bwMode="auto">
            <a:xfrm>
              <a:off x="2119" y="733"/>
              <a:ext cx="57" cy="67"/>
            </a:xfrm>
            <a:custGeom>
              <a:avLst/>
              <a:gdLst>
                <a:gd name="T0" fmla="*/ 45 w 57"/>
                <a:gd name="T1" fmla="*/ 67 h 67"/>
                <a:gd name="T2" fmla="*/ 57 w 57"/>
                <a:gd name="T3" fmla="*/ 0 h 67"/>
                <a:gd name="T4" fmla="*/ 0 w 57"/>
                <a:gd name="T5" fmla="*/ 33 h 67"/>
                <a:gd name="T6" fmla="*/ 45 w 57"/>
                <a:gd name="T7" fmla="*/ 67 h 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7" h="67">
                  <a:moveTo>
                    <a:pt x="45" y="67"/>
                  </a:moveTo>
                  <a:lnTo>
                    <a:pt x="57" y="0"/>
                  </a:lnTo>
                  <a:lnTo>
                    <a:pt x="0" y="33"/>
                  </a:lnTo>
                  <a:lnTo>
                    <a:pt x="45" y="6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15794" name="Group 98"/>
          <p:cNvGrpSpPr>
            <a:grpSpLocks/>
          </p:cNvGrpSpPr>
          <p:nvPr/>
        </p:nvGrpSpPr>
        <p:grpSpPr bwMode="auto">
          <a:xfrm>
            <a:off x="2208213" y="1193800"/>
            <a:ext cx="930275" cy="573088"/>
            <a:chOff x="1409" y="687"/>
            <a:chExt cx="586" cy="361"/>
          </a:xfrm>
        </p:grpSpPr>
        <p:sp>
          <p:nvSpPr>
            <p:cNvPr id="116179" name="Line 99"/>
            <p:cNvSpPr>
              <a:spLocks noChangeShapeType="1"/>
            </p:cNvSpPr>
            <p:nvPr/>
          </p:nvSpPr>
          <p:spPr bwMode="auto">
            <a:xfrm flipV="1">
              <a:off x="1409" y="699"/>
              <a:ext cx="564" cy="349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6180" name="Freeform 100"/>
            <p:cNvSpPr>
              <a:spLocks/>
            </p:cNvSpPr>
            <p:nvPr/>
          </p:nvSpPr>
          <p:spPr bwMode="auto">
            <a:xfrm>
              <a:off x="1939" y="687"/>
              <a:ext cx="56" cy="57"/>
            </a:xfrm>
            <a:custGeom>
              <a:avLst/>
              <a:gdLst>
                <a:gd name="T0" fmla="*/ 34 w 56"/>
                <a:gd name="T1" fmla="*/ 57 h 57"/>
                <a:gd name="T2" fmla="*/ 56 w 56"/>
                <a:gd name="T3" fmla="*/ 0 h 57"/>
                <a:gd name="T4" fmla="*/ 0 w 56"/>
                <a:gd name="T5" fmla="*/ 12 h 57"/>
                <a:gd name="T6" fmla="*/ 34 w 56"/>
                <a:gd name="T7" fmla="*/ 57 h 5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6" h="57">
                  <a:moveTo>
                    <a:pt x="34" y="57"/>
                  </a:moveTo>
                  <a:lnTo>
                    <a:pt x="56" y="0"/>
                  </a:lnTo>
                  <a:lnTo>
                    <a:pt x="0" y="12"/>
                  </a:lnTo>
                  <a:lnTo>
                    <a:pt x="34" y="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15795" name="Group 101"/>
          <p:cNvGrpSpPr>
            <a:grpSpLocks/>
          </p:cNvGrpSpPr>
          <p:nvPr/>
        </p:nvGrpSpPr>
        <p:grpSpPr bwMode="auto">
          <a:xfrm>
            <a:off x="1420813" y="1050925"/>
            <a:ext cx="1646237" cy="715963"/>
            <a:chOff x="913" y="597"/>
            <a:chExt cx="1037" cy="451"/>
          </a:xfrm>
        </p:grpSpPr>
        <p:sp>
          <p:nvSpPr>
            <p:cNvPr id="116177" name="Line 102"/>
            <p:cNvSpPr>
              <a:spLocks noChangeShapeType="1"/>
            </p:cNvSpPr>
            <p:nvPr/>
          </p:nvSpPr>
          <p:spPr bwMode="auto">
            <a:xfrm flipV="1">
              <a:off x="913" y="620"/>
              <a:ext cx="1003" cy="428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6178" name="Freeform 103"/>
            <p:cNvSpPr>
              <a:spLocks/>
            </p:cNvSpPr>
            <p:nvPr/>
          </p:nvSpPr>
          <p:spPr bwMode="auto">
            <a:xfrm>
              <a:off x="1894" y="597"/>
              <a:ext cx="56" cy="57"/>
            </a:xfrm>
            <a:custGeom>
              <a:avLst/>
              <a:gdLst>
                <a:gd name="T0" fmla="*/ 11 w 56"/>
                <a:gd name="T1" fmla="*/ 57 h 57"/>
                <a:gd name="T2" fmla="*/ 56 w 56"/>
                <a:gd name="T3" fmla="*/ 0 h 57"/>
                <a:gd name="T4" fmla="*/ 0 w 56"/>
                <a:gd name="T5" fmla="*/ 0 h 57"/>
                <a:gd name="T6" fmla="*/ 11 w 56"/>
                <a:gd name="T7" fmla="*/ 57 h 5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6" h="57">
                  <a:moveTo>
                    <a:pt x="11" y="57"/>
                  </a:moveTo>
                  <a:lnTo>
                    <a:pt x="56" y="0"/>
                  </a:lnTo>
                  <a:lnTo>
                    <a:pt x="0" y="0"/>
                  </a:lnTo>
                  <a:lnTo>
                    <a:pt x="11" y="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15796" name="Rectangle 104"/>
          <p:cNvSpPr>
            <a:spLocks noChangeArrowheads="1"/>
          </p:cNvSpPr>
          <p:nvPr/>
        </p:nvSpPr>
        <p:spPr bwMode="auto">
          <a:xfrm>
            <a:off x="1063625" y="6065838"/>
            <a:ext cx="4826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5797" name="Rectangle 105"/>
          <p:cNvSpPr>
            <a:spLocks noChangeArrowheads="1"/>
          </p:cNvSpPr>
          <p:nvPr/>
        </p:nvSpPr>
        <p:spPr bwMode="auto">
          <a:xfrm>
            <a:off x="1152525" y="6118225"/>
            <a:ext cx="3032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1100">
                <a:solidFill>
                  <a:srgbClr val="000000"/>
                </a:solidFill>
                <a:latin typeface="Times New Roman" panose="02020603050405020304" pitchFamily="18" charset="0"/>
              </a:rPr>
              <a:t>SIER</a:t>
            </a:r>
            <a:endParaRPr lang="pt-BR" altLang="pt-BR" sz="2400">
              <a:latin typeface="Times New Roman" panose="02020603050405020304" pitchFamily="18" charset="0"/>
            </a:endParaRPr>
          </a:p>
        </p:txBody>
      </p:sp>
      <p:sp>
        <p:nvSpPr>
          <p:cNvPr id="115798" name="Rectangle 106"/>
          <p:cNvSpPr>
            <a:spLocks noChangeArrowheads="1"/>
          </p:cNvSpPr>
          <p:nvPr/>
        </p:nvSpPr>
        <p:spPr bwMode="auto">
          <a:xfrm>
            <a:off x="1779588" y="6065838"/>
            <a:ext cx="465137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5799" name="Rectangle 107"/>
          <p:cNvSpPr>
            <a:spLocks noChangeArrowheads="1"/>
          </p:cNvSpPr>
          <p:nvPr/>
        </p:nvSpPr>
        <p:spPr bwMode="auto">
          <a:xfrm>
            <a:off x="1868488" y="6118225"/>
            <a:ext cx="27781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1100">
                <a:solidFill>
                  <a:srgbClr val="000000"/>
                </a:solidFill>
                <a:latin typeface="Times New Roman" panose="02020603050405020304" pitchFamily="18" charset="0"/>
              </a:rPr>
              <a:t>Ville</a:t>
            </a:r>
            <a:endParaRPr lang="pt-BR" altLang="pt-BR" sz="2400">
              <a:latin typeface="Times New Roman" panose="02020603050405020304" pitchFamily="18" charset="0"/>
            </a:endParaRPr>
          </a:p>
        </p:txBody>
      </p:sp>
      <p:sp>
        <p:nvSpPr>
          <p:cNvPr id="115800" name="Rectangle 108"/>
          <p:cNvSpPr>
            <a:spLocks noChangeArrowheads="1"/>
          </p:cNvSpPr>
          <p:nvPr/>
        </p:nvSpPr>
        <p:spPr bwMode="auto">
          <a:xfrm>
            <a:off x="1349375" y="5276850"/>
            <a:ext cx="644525" cy="215900"/>
          </a:xfrm>
          <a:prstGeom prst="rect">
            <a:avLst/>
          </a:prstGeom>
          <a:solidFill>
            <a:srgbClr val="FFFFFF"/>
          </a:solidFill>
          <a:ln w="1746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5801" name="Rectangle 109"/>
          <p:cNvSpPr>
            <a:spLocks noChangeArrowheads="1"/>
          </p:cNvSpPr>
          <p:nvPr/>
        </p:nvSpPr>
        <p:spPr bwMode="auto">
          <a:xfrm>
            <a:off x="1420813" y="5313363"/>
            <a:ext cx="48736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1100">
                <a:solidFill>
                  <a:srgbClr val="000000"/>
                </a:solidFill>
                <a:latin typeface="Times New Roman" panose="02020603050405020304" pitchFamily="18" charset="0"/>
              </a:rPr>
              <a:t>Predição</a:t>
            </a:r>
            <a:endParaRPr lang="pt-BR" altLang="pt-BR" sz="2400">
              <a:latin typeface="Times New Roman" panose="02020603050405020304" pitchFamily="18" charset="0"/>
            </a:endParaRPr>
          </a:p>
        </p:txBody>
      </p:sp>
      <p:sp>
        <p:nvSpPr>
          <p:cNvPr id="115802" name="Line 110"/>
          <p:cNvSpPr>
            <a:spLocks noChangeShapeType="1"/>
          </p:cNvSpPr>
          <p:nvPr/>
        </p:nvSpPr>
        <p:spPr bwMode="auto">
          <a:xfrm>
            <a:off x="1492250" y="5886450"/>
            <a:ext cx="287338" cy="1588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5803" name="Line 111"/>
          <p:cNvSpPr>
            <a:spLocks noChangeShapeType="1"/>
          </p:cNvSpPr>
          <p:nvPr/>
        </p:nvSpPr>
        <p:spPr bwMode="auto">
          <a:xfrm>
            <a:off x="1636713" y="5492750"/>
            <a:ext cx="1587" cy="428625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grpSp>
        <p:nvGrpSpPr>
          <p:cNvPr id="115804" name="Group 112"/>
          <p:cNvGrpSpPr>
            <a:grpSpLocks/>
          </p:cNvGrpSpPr>
          <p:nvPr/>
        </p:nvGrpSpPr>
        <p:grpSpPr bwMode="auto">
          <a:xfrm>
            <a:off x="1600200" y="4919663"/>
            <a:ext cx="88900" cy="357187"/>
            <a:chOff x="1026" y="3034"/>
            <a:chExt cx="56" cy="225"/>
          </a:xfrm>
        </p:grpSpPr>
        <p:sp>
          <p:nvSpPr>
            <p:cNvPr id="116175" name="Line 113"/>
            <p:cNvSpPr>
              <a:spLocks noChangeShapeType="1"/>
            </p:cNvSpPr>
            <p:nvPr/>
          </p:nvSpPr>
          <p:spPr bwMode="auto">
            <a:xfrm flipV="1">
              <a:off x="1049" y="3068"/>
              <a:ext cx="1" cy="19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6176" name="Freeform 114"/>
            <p:cNvSpPr>
              <a:spLocks/>
            </p:cNvSpPr>
            <p:nvPr/>
          </p:nvSpPr>
          <p:spPr bwMode="auto">
            <a:xfrm>
              <a:off x="1026" y="3034"/>
              <a:ext cx="56" cy="56"/>
            </a:xfrm>
            <a:custGeom>
              <a:avLst/>
              <a:gdLst>
                <a:gd name="T0" fmla="*/ 56 w 56"/>
                <a:gd name="T1" fmla="*/ 56 h 56"/>
                <a:gd name="T2" fmla="*/ 23 w 56"/>
                <a:gd name="T3" fmla="*/ 0 h 56"/>
                <a:gd name="T4" fmla="*/ 0 w 56"/>
                <a:gd name="T5" fmla="*/ 56 h 56"/>
                <a:gd name="T6" fmla="*/ 56 w 56"/>
                <a:gd name="T7" fmla="*/ 56 h 5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6" h="56">
                  <a:moveTo>
                    <a:pt x="56" y="56"/>
                  </a:moveTo>
                  <a:lnTo>
                    <a:pt x="23" y="0"/>
                  </a:lnTo>
                  <a:lnTo>
                    <a:pt x="0" y="56"/>
                  </a:lnTo>
                  <a:lnTo>
                    <a:pt x="56" y="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15805" name="Line 115"/>
          <p:cNvSpPr>
            <a:spLocks noChangeShapeType="1"/>
          </p:cNvSpPr>
          <p:nvPr/>
        </p:nvSpPr>
        <p:spPr bwMode="auto">
          <a:xfrm>
            <a:off x="2924175" y="5886450"/>
            <a:ext cx="214313" cy="1588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grpSp>
        <p:nvGrpSpPr>
          <p:cNvPr id="115806" name="Group 116"/>
          <p:cNvGrpSpPr>
            <a:grpSpLocks/>
          </p:cNvGrpSpPr>
          <p:nvPr/>
        </p:nvGrpSpPr>
        <p:grpSpPr bwMode="auto">
          <a:xfrm>
            <a:off x="2978150" y="4937125"/>
            <a:ext cx="88900" cy="931863"/>
            <a:chOff x="1894" y="3045"/>
            <a:chExt cx="56" cy="587"/>
          </a:xfrm>
        </p:grpSpPr>
        <p:sp>
          <p:nvSpPr>
            <p:cNvPr id="116173" name="Line 117"/>
            <p:cNvSpPr>
              <a:spLocks noChangeShapeType="1"/>
            </p:cNvSpPr>
            <p:nvPr/>
          </p:nvSpPr>
          <p:spPr bwMode="auto">
            <a:xfrm flipV="1">
              <a:off x="1916" y="3079"/>
              <a:ext cx="1" cy="553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6174" name="Freeform 118"/>
            <p:cNvSpPr>
              <a:spLocks/>
            </p:cNvSpPr>
            <p:nvPr/>
          </p:nvSpPr>
          <p:spPr bwMode="auto">
            <a:xfrm>
              <a:off x="1894" y="3045"/>
              <a:ext cx="56" cy="56"/>
            </a:xfrm>
            <a:custGeom>
              <a:avLst/>
              <a:gdLst>
                <a:gd name="T0" fmla="*/ 56 w 56"/>
                <a:gd name="T1" fmla="*/ 56 h 56"/>
                <a:gd name="T2" fmla="*/ 22 w 56"/>
                <a:gd name="T3" fmla="*/ 0 h 56"/>
                <a:gd name="T4" fmla="*/ 0 w 56"/>
                <a:gd name="T5" fmla="*/ 56 h 56"/>
                <a:gd name="T6" fmla="*/ 56 w 56"/>
                <a:gd name="T7" fmla="*/ 56 h 5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6" h="56">
                  <a:moveTo>
                    <a:pt x="56" y="56"/>
                  </a:moveTo>
                  <a:lnTo>
                    <a:pt x="22" y="0"/>
                  </a:lnTo>
                  <a:lnTo>
                    <a:pt x="0" y="56"/>
                  </a:lnTo>
                  <a:lnTo>
                    <a:pt x="56" y="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15807" name="Line 119"/>
          <p:cNvSpPr>
            <a:spLocks noChangeShapeType="1"/>
          </p:cNvSpPr>
          <p:nvPr/>
        </p:nvSpPr>
        <p:spPr bwMode="auto">
          <a:xfrm>
            <a:off x="4284663" y="5903913"/>
            <a:ext cx="142875" cy="1587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grpSp>
        <p:nvGrpSpPr>
          <p:cNvPr id="115808" name="Group 120"/>
          <p:cNvGrpSpPr>
            <a:grpSpLocks/>
          </p:cNvGrpSpPr>
          <p:nvPr/>
        </p:nvGrpSpPr>
        <p:grpSpPr bwMode="auto">
          <a:xfrm>
            <a:off x="4319588" y="4954588"/>
            <a:ext cx="88900" cy="931862"/>
            <a:chOff x="2739" y="3056"/>
            <a:chExt cx="56" cy="587"/>
          </a:xfrm>
        </p:grpSpPr>
        <p:sp>
          <p:nvSpPr>
            <p:cNvPr id="116171" name="Line 121"/>
            <p:cNvSpPr>
              <a:spLocks noChangeShapeType="1"/>
            </p:cNvSpPr>
            <p:nvPr/>
          </p:nvSpPr>
          <p:spPr bwMode="auto">
            <a:xfrm flipV="1">
              <a:off x="2762" y="3090"/>
              <a:ext cx="1" cy="553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6172" name="Freeform 122"/>
            <p:cNvSpPr>
              <a:spLocks/>
            </p:cNvSpPr>
            <p:nvPr/>
          </p:nvSpPr>
          <p:spPr bwMode="auto">
            <a:xfrm>
              <a:off x="2739" y="3056"/>
              <a:ext cx="56" cy="57"/>
            </a:xfrm>
            <a:custGeom>
              <a:avLst/>
              <a:gdLst>
                <a:gd name="T0" fmla="*/ 56 w 56"/>
                <a:gd name="T1" fmla="*/ 57 h 57"/>
                <a:gd name="T2" fmla="*/ 23 w 56"/>
                <a:gd name="T3" fmla="*/ 0 h 57"/>
                <a:gd name="T4" fmla="*/ 0 w 56"/>
                <a:gd name="T5" fmla="*/ 57 h 57"/>
                <a:gd name="T6" fmla="*/ 56 w 56"/>
                <a:gd name="T7" fmla="*/ 57 h 5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6" h="57">
                  <a:moveTo>
                    <a:pt x="56" y="57"/>
                  </a:moveTo>
                  <a:lnTo>
                    <a:pt x="23" y="0"/>
                  </a:lnTo>
                  <a:lnTo>
                    <a:pt x="0" y="57"/>
                  </a:lnTo>
                  <a:lnTo>
                    <a:pt x="56" y="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15809" name="Line 123"/>
          <p:cNvSpPr>
            <a:spLocks noChangeShapeType="1"/>
          </p:cNvSpPr>
          <p:nvPr/>
        </p:nvSpPr>
        <p:spPr bwMode="auto">
          <a:xfrm>
            <a:off x="5643563" y="5903913"/>
            <a:ext cx="142875" cy="1587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grpSp>
        <p:nvGrpSpPr>
          <p:cNvPr id="115810" name="Group 124"/>
          <p:cNvGrpSpPr>
            <a:grpSpLocks/>
          </p:cNvGrpSpPr>
          <p:nvPr/>
        </p:nvGrpSpPr>
        <p:grpSpPr bwMode="auto">
          <a:xfrm>
            <a:off x="5680075" y="4973638"/>
            <a:ext cx="88900" cy="930275"/>
            <a:chOff x="3596" y="3068"/>
            <a:chExt cx="56" cy="586"/>
          </a:xfrm>
        </p:grpSpPr>
        <p:sp>
          <p:nvSpPr>
            <p:cNvPr id="116169" name="Line 125"/>
            <p:cNvSpPr>
              <a:spLocks noChangeShapeType="1"/>
            </p:cNvSpPr>
            <p:nvPr/>
          </p:nvSpPr>
          <p:spPr bwMode="auto">
            <a:xfrm flipV="1">
              <a:off x="3618" y="3101"/>
              <a:ext cx="1" cy="553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6170" name="Freeform 126"/>
            <p:cNvSpPr>
              <a:spLocks/>
            </p:cNvSpPr>
            <p:nvPr/>
          </p:nvSpPr>
          <p:spPr bwMode="auto">
            <a:xfrm>
              <a:off x="3596" y="3068"/>
              <a:ext cx="56" cy="56"/>
            </a:xfrm>
            <a:custGeom>
              <a:avLst/>
              <a:gdLst>
                <a:gd name="T0" fmla="*/ 56 w 56"/>
                <a:gd name="T1" fmla="*/ 56 h 56"/>
                <a:gd name="T2" fmla="*/ 22 w 56"/>
                <a:gd name="T3" fmla="*/ 0 h 56"/>
                <a:gd name="T4" fmla="*/ 0 w 56"/>
                <a:gd name="T5" fmla="*/ 56 h 56"/>
                <a:gd name="T6" fmla="*/ 56 w 56"/>
                <a:gd name="T7" fmla="*/ 56 h 5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6" h="56">
                  <a:moveTo>
                    <a:pt x="56" y="56"/>
                  </a:moveTo>
                  <a:lnTo>
                    <a:pt x="22" y="0"/>
                  </a:lnTo>
                  <a:lnTo>
                    <a:pt x="0" y="56"/>
                  </a:lnTo>
                  <a:lnTo>
                    <a:pt x="56" y="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15811" name="Freeform 127"/>
          <p:cNvSpPr>
            <a:spLocks/>
          </p:cNvSpPr>
          <p:nvPr/>
        </p:nvSpPr>
        <p:spPr bwMode="auto">
          <a:xfrm>
            <a:off x="419100" y="1338263"/>
            <a:ext cx="430213" cy="4297362"/>
          </a:xfrm>
          <a:custGeom>
            <a:avLst/>
            <a:gdLst>
              <a:gd name="T0" fmla="*/ 0 w 271"/>
              <a:gd name="T1" fmla="*/ 1073150 h 2707"/>
              <a:gd name="T2" fmla="*/ 107950 w 271"/>
              <a:gd name="T3" fmla="*/ 1073150 h 2707"/>
              <a:gd name="T4" fmla="*/ 107950 w 271"/>
              <a:gd name="T5" fmla="*/ 4297362 h 2707"/>
              <a:gd name="T6" fmla="*/ 322263 w 271"/>
              <a:gd name="T7" fmla="*/ 4297362 h 2707"/>
              <a:gd name="T8" fmla="*/ 322263 w 271"/>
              <a:gd name="T9" fmla="*/ 1073150 h 2707"/>
              <a:gd name="T10" fmla="*/ 430213 w 271"/>
              <a:gd name="T11" fmla="*/ 1073150 h 2707"/>
              <a:gd name="T12" fmla="*/ 214313 w 271"/>
              <a:gd name="T13" fmla="*/ 0 h 2707"/>
              <a:gd name="T14" fmla="*/ 0 w 271"/>
              <a:gd name="T15" fmla="*/ 1073150 h 270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71" h="2707">
                <a:moveTo>
                  <a:pt x="0" y="676"/>
                </a:moveTo>
                <a:lnTo>
                  <a:pt x="68" y="676"/>
                </a:lnTo>
                <a:lnTo>
                  <a:pt x="68" y="2707"/>
                </a:lnTo>
                <a:lnTo>
                  <a:pt x="203" y="2707"/>
                </a:lnTo>
                <a:lnTo>
                  <a:pt x="203" y="676"/>
                </a:lnTo>
                <a:lnTo>
                  <a:pt x="271" y="676"/>
                </a:lnTo>
                <a:lnTo>
                  <a:pt x="135" y="0"/>
                </a:lnTo>
                <a:lnTo>
                  <a:pt x="0" y="676"/>
                </a:lnTo>
                <a:close/>
              </a:path>
            </a:pathLst>
          </a:custGeom>
          <a:solidFill>
            <a:srgbClr val="B2B2B2"/>
          </a:solidFill>
          <a:ln w="1746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15812" name="Rectangle 128"/>
          <p:cNvSpPr>
            <a:spLocks noChangeArrowheads="1"/>
          </p:cNvSpPr>
          <p:nvPr/>
        </p:nvSpPr>
        <p:spPr bwMode="auto">
          <a:xfrm>
            <a:off x="276225" y="5635625"/>
            <a:ext cx="8223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5813" name="Rectangle 129"/>
          <p:cNvSpPr>
            <a:spLocks noChangeArrowheads="1"/>
          </p:cNvSpPr>
          <p:nvPr/>
        </p:nvSpPr>
        <p:spPr bwMode="auto">
          <a:xfrm>
            <a:off x="365125" y="5803900"/>
            <a:ext cx="62706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1100">
                <a:solidFill>
                  <a:srgbClr val="000000"/>
                </a:solidFill>
                <a:latin typeface="Times New Roman" panose="02020603050405020304" pitchFamily="18" charset="0"/>
              </a:rPr>
              <a:t>Provedores</a:t>
            </a:r>
            <a:endParaRPr lang="pt-BR" altLang="pt-BR" sz="2400">
              <a:latin typeface="Times New Roman" panose="02020603050405020304" pitchFamily="18" charset="0"/>
            </a:endParaRPr>
          </a:p>
        </p:txBody>
      </p:sp>
      <p:sp>
        <p:nvSpPr>
          <p:cNvPr id="115814" name="Rectangle 130"/>
          <p:cNvSpPr>
            <a:spLocks noChangeArrowheads="1"/>
          </p:cNvSpPr>
          <p:nvPr/>
        </p:nvSpPr>
        <p:spPr bwMode="auto">
          <a:xfrm>
            <a:off x="276225" y="3987800"/>
            <a:ext cx="8953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5815" name="Rectangle 131"/>
          <p:cNvSpPr>
            <a:spLocks noChangeArrowheads="1"/>
          </p:cNvSpPr>
          <p:nvPr/>
        </p:nvSpPr>
        <p:spPr bwMode="auto">
          <a:xfrm>
            <a:off x="401638" y="4041775"/>
            <a:ext cx="62706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1100">
                <a:solidFill>
                  <a:srgbClr val="000000"/>
                </a:solidFill>
                <a:latin typeface="Times New Roman" panose="02020603050405020304" pitchFamily="18" charset="0"/>
              </a:rPr>
              <a:t>Provedores</a:t>
            </a:r>
            <a:endParaRPr lang="pt-BR" altLang="pt-BR" sz="2400">
              <a:latin typeface="Times New Roman" panose="02020603050405020304" pitchFamily="18" charset="0"/>
            </a:endParaRPr>
          </a:p>
        </p:txBody>
      </p:sp>
      <p:sp>
        <p:nvSpPr>
          <p:cNvPr id="115816" name="Rectangle 132"/>
          <p:cNvSpPr>
            <a:spLocks noChangeArrowheads="1"/>
          </p:cNvSpPr>
          <p:nvPr/>
        </p:nvSpPr>
        <p:spPr bwMode="auto">
          <a:xfrm>
            <a:off x="669925" y="4221163"/>
            <a:ext cx="13176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1100">
                <a:solidFill>
                  <a:srgbClr val="000000"/>
                </a:solidFill>
                <a:latin typeface="Times New Roman" panose="02020603050405020304" pitchFamily="18" charset="0"/>
              </a:rPr>
              <a:t>de</a:t>
            </a:r>
            <a:endParaRPr lang="pt-BR" altLang="pt-BR" sz="2400">
              <a:latin typeface="Times New Roman" panose="02020603050405020304" pitchFamily="18" charset="0"/>
            </a:endParaRPr>
          </a:p>
        </p:txBody>
      </p:sp>
      <p:sp>
        <p:nvSpPr>
          <p:cNvPr id="115817" name="Rectangle 133"/>
          <p:cNvSpPr>
            <a:spLocks noChangeArrowheads="1"/>
          </p:cNvSpPr>
          <p:nvPr/>
        </p:nvSpPr>
        <p:spPr bwMode="auto">
          <a:xfrm>
            <a:off x="365125" y="4381500"/>
            <a:ext cx="6953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1100">
                <a:solidFill>
                  <a:srgbClr val="000000"/>
                </a:solidFill>
                <a:latin typeface="Times New Roman" panose="02020603050405020304" pitchFamily="18" charset="0"/>
              </a:rPr>
              <a:t>Informações</a:t>
            </a:r>
            <a:endParaRPr lang="pt-BR" altLang="pt-BR" sz="2400">
              <a:latin typeface="Times New Roman" panose="02020603050405020304" pitchFamily="18" charset="0"/>
            </a:endParaRPr>
          </a:p>
        </p:txBody>
      </p:sp>
      <p:sp>
        <p:nvSpPr>
          <p:cNvPr id="115818" name="Rectangle 134"/>
          <p:cNvSpPr>
            <a:spLocks noChangeArrowheads="1"/>
          </p:cNvSpPr>
          <p:nvPr/>
        </p:nvSpPr>
        <p:spPr bwMode="auto">
          <a:xfrm>
            <a:off x="276225" y="2841625"/>
            <a:ext cx="8223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5819" name="Rectangle 135"/>
          <p:cNvSpPr>
            <a:spLocks noChangeArrowheads="1"/>
          </p:cNvSpPr>
          <p:nvPr/>
        </p:nvSpPr>
        <p:spPr bwMode="auto">
          <a:xfrm>
            <a:off x="365125" y="2895600"/>
            <a:ext cx="62706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1100">
                <a:solidFill>
                  <a:srgbClr val="000000"/>
                </a:solidFill>
                <a:latin typeface="Times New Roman" panose="02020603050405020304" pitchFamily="18" charset="0"/>
              </a:rPr>
              <a:t>Provedores</a:t>
            </a:r>
            <a:endParaRPr lang="pt-BR" altLang="pt-BR" sz="2400">
              <a:latin typeface="Times New Roman" panose="02020603050405020304" pitchFamily="18" charset="0"/>
            </a:endParaRPr>
          </a:p>
        </p:txBody>
      </p:sp>
      <p:sp>
        <p:nvSpPr>
          <p:cNvPr id="115820" name="Rectangle 136"/>
          <p:cNvSpPr>
            <a:spLocks noChangeArrowheads="1"/>
          </p:cNvSpPr>
          <p:nvPr/>
        </p:nvSpPr>
        <p:spPr bwMode="auto">
          <a:xfrm>
            <a:off x="615950" y="3074988"/>
            <a:ext cx="13176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1100">
                <a:solidFill>
                  <a:srgbClr val="000000"/>
                </a:solidFill>
                <a:latin typeface="Times New Roman" panose="02020603050405020304" pitchFamily="18" charset="0"/>
              </a:rPr>
              <a:t>de</a:t>
            </a:r>
            <a:endParaRPr lang="pt-BR" altLang="pt-BR" sz="2400">
              <a:latin typeface="Times New Roman" panose="02020603050405020304" pitchFamily="18" charset="0"/>
            </a:endParaRPr>
          </a:p>
        </p:txBody>
      </p:sp>
      <p:sp>
        <p:nvSpPr>
          <p:cNvPr id="115821" name="Rectangle 137"/>
          <p:cNvSpPr>
            <a:spLocks noChangeArrowheads="1"/>
          </p:cNvSpPr>
          <p:nvPr/>
        </p:nvSpPr>
        <p:spPr bwMode="auto">
          <a:xfrm>
            <a:off x="473075" y="3235325"/>
            <a:ext cx="4254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1100">
                <a:solidFill>
                  <a:srgbClr val="000000"/>
                </a:solidFill>
                <a:latin typeface="Times New Roman" panose="02020603050405020304" pitchFamily="18" charset="0"/>
              </a:rPr>
              <a:t>Serviço</a:t>
            </a:r>
            <a:endParaRPr lang="pt-BR" altLang="pt-BR" sz="2400">
              <a:latin typeface="Times New Roman" panose="02020603050405020304" pitchFamily="18" charset="0"/>
            </a:endParaRPr>
          </a:p>
        </p:txBody>
      </p:sp>
      <p:sp>
        <p:nvSpPr>
          <p:cNvPr id="115822" name="Rectangle 138"/>
          <p:cNvSpPr>
            <a:spLocks noChangeArrowheads="1"/>
          </p:cNvSpPr>
          <p:nvPr/>
        </p:nvSpPr>
        <p:spPr bwMode="auto">
          <a:xfrm>
            <a:off x="276225" y="908050"/>
            <a:ext cx="6794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5823" name="Rectangle 139"/>
          <p:cNvSpPr>
            <a:spLocks noChangeArrowheads="1"/>
          </p:cNvSpPr>
          <p:nvPr/>
        </p:nvSpPr>
        <p:spPr bwMode="auto">
          <a:xfrm>
            <a:off x="365125" y="962025"/>
            <a:ext cx="4953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1100">
                <a:solidFill>
                  <a:srgbClr val="000000"/>
                </a:solidFill>
                <a:latin typeface="Times New Roman" panose="02020603050405020304" pitchFamily="18" charset="0"/>
              </a:rPr>
              <a:t>Usuários</a:t>
            </a:r>
            <a:endParaRPr lang="pt-BR" altLang="pt-BR" sz="2400">
              <a:latin typeface="Times New Roman" panose="02020603050405020304" pitchFamily="18" charset="0"/>
            </a:endParaRPr>
          </a:p>
        </p:txBody>
      </p:sp>
      <p:sp>
        <p:nvSpPr>
          <p:cNvPr id="115824" name="Rectangle 140"/>
          <p:cNvSpPr>
            <a:spLocks noChangeArrowheads="1"/>
          </p:cNvSpPr>
          <p:nvPr/>
        </p:nvSpPr>
        <p:spPr bwMode="auto">
          <a:xfrm>
            <a:off x="436563" y="1141413"/>
            <a:ext cx="3397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1100">
                <a:solidFill>
                  <a:srgbClr val="000000"/>
                </a:solidFill>
                <a:latin typeface="Times New Roman" panose="02020603050405020304" pitchFamily="18" charset="0"/>
              </a:rPr>
              <a:t>Finais</a:t>
            </a:r>
            <a:endParaRPr lang="pt-BR" altLang="pt-BR" sz="2400">
              <a:latin typeface="Times New Roman" panose="02020603050405020304" pitchFamily="18" charset="0"/>
            </a:endParaRPr>
          </a:p>
        </p:txBody>
      </p:sp>
      <p:grpSp>
        <p:nvGrpSpPr>
          <p:cNvPr id="115825" name="Group 141"/>
          <p:cNvGrpSpPr>
            <a:grpSpLocks/>
          </p:cNvGrpSpPr>
          <p:nvPr/>
        </p:nvGrpSpPr>
        <p:grpSpPr bwMode="auto">
          <a:xfrm>
            <a:off x="8148638" y="5778500"/>
            <a:ext cx="214312" cy="430213"/>
            <a:chOff x="5151" y="3575"/>
            <a:chExt cx="135" cy="271"/>
          </a:xfrm>
        </p:grpSpPr>
        <p:grpSp>
          <p:nvGrpSpPr>
            <p:cNvPr id="116162" name="Group 142"/>
            <p:cNvGrpSpPr>
              <a:grpSpLocks/>
            </p:cNvGrpSpPr>
            <p:nvPr/>
          </p:nvGrpSpPr>
          <p:grpSpPr bwMode="auto">
            <a:xfrm>
              <a:off x="5196" y="3575"/>
              <a:ext cx="90" cy="90"/>
              <a:chOff x="5196" y="3575"/>
              <a:chExt cx="90" cy="90"/>
            </a:xfrm>
          </p:grpSpPr>
          <p:sp>
            <p:nvSpPr>
              <p:cNvPr id="116167" name="Line 143"/>
              <p:cNvSpPr>
                <a:spLocks noChangeShapeType="1"/>
              </p:cNvSpPr>
              <p:nvPr/>
            </p:nvSpPr>
            <p:spPr bwMode="auto">
              <a:xfrm flipV="1">
                <a:off x="5196" y="3598"/>
                <a:ext cx="68" cy="67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6168" name="Freeform 144"/>
              <p:cNvSpPr>
                <a:spLocks/>
              </p:cNvSpPr>
              <p:nvPr/>
            </p:nvSpPr>
            <p:spPr bwMode="auto">
              <a:xfrm>
                <a:off x="5230" y="3575"/>
                <a:ext cx="56" cy="68"/>
              </a:xfrm>
              <a:custGeom>
                <a:avLst/>
                <a:gdLst>
                  <a:gd name="T0" fmla="*/ 45 w 56"/>
                  <a:gd name="T1" fmla="*/ 68 h 68"/>
                  <a:gd name="T2" fmla="*/ 56 w 56"/>
                  <a:gd name="T3" fmla="*/ 0 h 68"/>
                  <a:gd name="T4" fmla="*/ 0 w 56"/>
                  <a:gd name="T5" fmla="*/ 23 h 68"/>
                  <a:gd name="T6" fmla="*/ 45 w 56"/>
                  <a:gd name="T7" fmla="*/ 68 h 6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6" h="68">
                    <a:moveTo>
                      <a:pt x="45" y="68"/>
                    </a:moveTo>
                    <a:lnTo>
                      <a:pt x="56" y="0"/>
                    </a:lnTo>
                    <a:lnTo>
                      <a:pt x="0" y="23"/>
                    </a:lnTo>
                    <a:lnTo>
                      <a:pt x="45" y="6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116163" name="Line 145"/>
            <p:cNvSpPr>
              <a:spLocks noChangeShapeType="1"/>
            </p:cNvSpPr>
            <p:nvPr/>
          </p:nvSpPr>
          <p:spPr bwMode="auto">
            <a:xfrm>
              <a:off x="5196" y="3665"/>
              <a:ext cx="90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grpSp>
          <p:nvGrpSpPr>
            <p:cNvPr id="116164" name="Group 146"/>
            <p:cNvGrpSpPr>
              <a:grpSpLocks/>
            </p:cNvGrpSpPr>
            <p:nvPr/>
          </p:nvGrpSpPr>
          <p:grpSpPr bwMode="auto">
            <a:xfrm>
              <a:off x="5151" y="3665"/>
              <a:ext cx="135" cy="181"/>
              <a:chOff x="5151" y="3665"/>
              <a:chExt cx="135" cy="181"/>
            </a:xfrm>
          </p:grpSpPr>
          <p:sp>
            <p:nvSpPr>
              <p:cNvPr id="116165" name="Line 147"/>
              <p:cNvSpPr>
                <a:spLocks noChangeShapeType="1"/>
              </p:cNvSpPr>
              <p:nvPr/>
            </p:nvSpPr>
            <p:spPr bwMode="auto">
              <a:xfrm flipH="1">
                <a:off x="5162" y="3665"/>
                <a:ext cx="124" cy="158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6166" name="Freeform 148"/>
              <p:cNvSpPr>
                <a:spLocks/>
              </p:cNvSpPr>
              <p:nvPr/>
            </p:nvSpPr>
            <p:spPr bwMode="auto">
              <a:xfrm>
                <a:off x="5151" y="3778"/>
                <a:ext cx="56" cy="68"/>
              </a:xfrm>
              <a:custGeom>
                <a:avLst/>
                <a:gdLst>
                  <a:gd name="T0" fmla="*/ 11 w 56"/>
                  <a:gd name="T1" fmla="*/ 0 h 68"/>
                  <a:gd name="T2" fmla="*/ 0 w 56"/>
                  <a:gd name="T3" fmla="*/ 68 h 68"/>
                  <a:gd name="T4" fmla="*/ 56 w 56"/>
                  <a:gd name="T5" fmla="*/ 34 h 68"/>
                  <a:gd name="T6" fmla="*/ 11 w 56"/>
                  <a:gd name="T7" fmla="*/ 0 h 6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6" h="68">
                    <a:moveTo>
                      <a:pt x="11" y="0"/>
                    </a:moveTo>
                    <a:lnTo>
                      <a:pt x="0" y="68"/>
                    </a:lnTo>
                    <a:lnTo>
                      <a:pt x="56" y="34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</p:grpSp>
      <p:grpSp>
        <p:nvGrpSpPr>
          <p:cNvPr id="115826" name="Group 149"/>
          <p:cNvGrpSpPr>
            <a:grpSpLocks/>
          </p:cNvGrpSpPr>
          <p:nvPr/>
        </p:nvGrpSpPr>
        <p:grpSpPr bwMode="auto">
          <a:xfrm>
            <a:off x="8362950" y="5994400"/>
            <a:ext cx="250825" cy="393700"/>
            <a:chOff x="5286" y="3711"/>
            <a:chExt cx="158" cy="248"/>
          </a:xfrm>
        </p:grpSpPr>
        <p:grpSp>
          <p:nvGrpSpPr>
            <p:cNvPr id="116155" name="Group 150"/>
            <p:cNvGrpSpPr>
              <a:grpSpLocks/>
            </p:cNvGrpSpPr>
            <p:nvPr/>
          </p:nvGrpSpPr>
          <p:grpSpPr bwMode="auto">
            <a:xfrm>
              <a:off x="5286" y="3711"/>
              <a:ext cx="135" cy="135"/>
              <a:chOff x="5286" y="3711"/>
              <a:chExt cx="135" cy="135"/>
            </a:xfrm>
          </p:grpSpPr>
          <p:sp>
            <p:nvSpPr>
              <p:cNvPr id="116160" name="Line 151"/>
              <p:cNvSpPr>
                <a:spLocks noChangeShapeType="1"/>
              </p:cNvSpPr>
              <p:nvPr/>
            </p:nvSpPr>
            <p:spPr bwMode="auto">
              <a:xfrm flipH="1" flipV="1">
                <a:off x="5309" y="3733"/>
                <a:ext cx="112" cy="113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6161" name="Freeform 152"/>
              <p:cNvSpPr>
                <a:spLocks/>
              </p:cNvSpPr>
              <p:nvPr/>
            </p:nvSpPr>
            <p:spPr bwMode="auto">
              <a:xfrm>
                <a:off x="5286" y="3711"/>
                <a:ext cx="68" cy="56"/>
              </a:xfrm>
              <a:custGeom>
                <a:avLst/>
                <a:gdLst>
                  <a:gd name="T0" fmla="*/ 68 w 68"/>
                  <a:gd name="T1" fmla="*/ 11 h 56"/>
                  <a:gd name="T2" fmla="*/ 0 w 68"/>
                  <a:gd name="T3" fmla="*/ 0 h 56"/>
                  <a:gd name="T4" fmla="*/ 23 w 68"/>
                  <a:gd name="T5" fmla="*/ 56 h 56"/>
                  <a:gd name="T6" fmla="*/ 68 w 68"/>
                  <a:gd name="T7" fmla="*/ 11 h 5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8" h="56">
                    <a:moveTo>
                      <a:pt x="68" y="11"/>
                    </a:moveTo>
                    <a:lnTo>
                      <a:pt x="0" y="0"/>
                    </a:lnTo>
                    <a:lnTo>
                      <a:pt x="23" y="56"/>
                    </a:lnTo>
                    <a:lnTo>
                      <a:pt x="68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116156" name="Line 153"/>
            <p:cNvSpPr>
              <a:spLocks noChangeShapeType="1"/>
            </p:cNvSpPr>
            <p:nvPr/>
          </p:nvSpPr>
          <p:spPr bwMode="auto">
            <a:xfrm flipH="1" flipV="1">
              <a:off x="5298" y="3812"/>
              <a:ext cx="146" cy="45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grpSp>
          <p:nvGrpSpPr>
            <p:cNvPr id="116157" name="Group 154"/>
            <p:cNvGrpSpPr>
              <a:grpSpLocks/>
            </p:cNvGrpSpPr>
            <p:nvPr/>
          </p:nvGrpSpPr>
          <p:grpSpPr bwMode="auto">
            <a:xfrm>
              <a:off x="5309" y="3823"/>
              <a:ext cx="56" cy="136"/>
              <a:chOff x="5309" y="3823"/>
              <a:chExt cx="56" cy="136"/>
            </a:xfrm>
          </p:grpSpPr>
          <p:sp>
            <p:nvSpPr>
              <p:cNvPr id="116158" name="Line 155"/>
              <p:cNvSpPr>
                <a:spLocks noChangeShapeType="1"/>
              </p:cNvSpPr>
              <p:nvPr/>
            </p:nvSpPr>
            <p:spPr bwMode="auto">
              <a:xfrm>
                <a:off x="5320" y="3823"/>
                <a:ext cx="23" cy="102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6159" name="Freeform 156"/>
              <p:cNvSpPr>
                <a:spLocks/>
              </p:cNvSpPr>
              <p:nvPr/>
            </p:nvSpPr>
            <p:spPr bwMode="auto">
              <a:xfrm>
                <a:off x="5309" y="3902"/>
                <a:ext cx="56" cy="57"/>
              </a:xfrm>
              <a:custGeom>
                <a:avLst/>
                <a:gdLst>
                  <a:gd name="T0" fmla="*/ 0 w 56"/>
                  <a:gd name="T1" fmla="*/ 12 h 57"/>
                  <a:gd name="T2" fmla="*/ 56 w 56"/>
                  <a:gd name="T3" fmla="*/ 57 h 57"/>
                  <a:gd name="T4" fmla="*/ 56 w 56"/>
                  <a:gd name="T5" fmla="*/ 0 h 57"/>
                  <a:gd name="T6" fmla="*/ 0 w 56"/>
                  <a:gd name="T7" fmla="*/ 12 h 5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6" h="57">
                    <a:moveTo>
                      <a:pt x="0" y="12"/>
                    </a:moveTo>
                    <a:lnTo>
                      <a:pt x="56" y="57"/>
                    </a:lnTo>
                    <a:lnTo>
                      <a:pt x="56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</p:grpSp>
      <p:grpSp>
        <p:nvGrpSpPr>
          <p:cNvPr id="115827" name="Group 157"/>
          <p:cNvGrpSpPr>
            <a:grpSpLocks/>
          </p:cNvGrpSpPr>
          <p:nvPr/>
        </p:nvGrpSpPr>
        <p:grpSpPr bwMode="auto">
          <a:xfrm>
            <a:off x="7720013" y="6353175"/>
            <a:ext cx="996950" cy="249238"/>
            <a:chOff x="4881" y="3937"/>
            <a:chExt cx="628" cy="157"/>
          </a:xfrm>
        </p:grpSpPr>
        <p:sp>
          <p:nvSpPr>
            <p:cNvPr id="116121" name="Freeform 158"/>
            <p:cNvSpPr>
              <a:spLocks/>
            </p:cNvSpPr>
            <p:nvPr/>
          </p:nvSpPr>
          <p:spPr bwMode="auto">
            <a:xfrm>
              <a:off x="5117" y="3945"/>
              <a:ext cx="25" cy="37"/>
            </a:xfrm>
            <a:custGeom>
              <a:avLst/>
              <a:gdLst>
                <a:gd name="T0" fmla="*/ 1 w 176"/>
                <a:gd name="T1" fmla="*/ 0 h 255"/>
                <a:gd name="T2" fmla="*/ 0 w 176"/>
                <a:gd name="T3" fmla="*/ 0 h 255"/>
                <a:gd name="T4" fmla="*/ 16 w 176"/>
                <a:gd name="T5" fmla="*/ 37 h 255"/>
                <a:gd name="T6" fmla="*/ 25 w 176"/>
                <a:gd name="T7" fmla="*/ 37 h 255"/>
                <a:gd name="T8" fmla="*/ 7 w 176"/>
                <a:gd name="T9" fmla="*/ 0 h 255"/>
                <a:gd name="T10" fmla="*/ 1 w 176"/>
                <a:gd name="T11" fmla="*/ 0 h 2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6" h="255">
                  <a:moveTo>
                    <a:pt x="4" y="3"/>
                  </a:moveTo>
                  <a:lnTo>
                    <a:pt x="0" y="0"/>
                  </a:lnTo>
                  <a:lnTo>
                    <a:pt x="116" y="255"/>
                  </a:lnTo>
                  <a:lnTo>
                    <a:pt x="176" y="255"/>
                  </a:lnTo>
                  <a:lnTo>
                    <a:pt x="48" y="0"/>
                  </a:lnTo>
                  <a:lnTo>
                    <a:pt x="4" y="3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16122" name="Freeform 159"/>
            <p:cNvSpPr>
              <a:spLocks/>
            </p:cNvSpPr>
            <p:nvPr/>
          </p:nvSpPr>
          <p:spPr bwMode="auto">
            <a:xfrm>
              <a:off x="5240" y="3966"/>
              <a:ext cx="23" cy="24"/>
            </a:xfrm>
            <a:custGeom>
              <a:avLst/>
              <a:gdLst>
                <a:gd name="T0" fmla="*/ 6 w 162"/>
                <a:gd name="T1" fmla="*/ 3 h 171"/>
                <a:gd name="T2" fmla="*/ 7 w 162"/>
                <a:gd name="T3" fmla="*/ 2 h 171"/>
                <a:gd name="T4" fmla="*/ 23 w 162"/>
                <a:gd name="T5" fmla="*/ 24 h 171"/>
                <a:gd name="T6" fmla="*/ 15 w 162"/>
                <a:gd name="T7" fmla="*/ 23 h 171"/>
                <a:gd name="T8" fmla="*/ 0 w 162"/>
                <a:gd name="T9" fmla="*/ 0 h 171"/>
                <a:gd name="T10" fmla="*/ 6 w 162"/>
                <a:gd name="T11" fmla="*/ 3 h 17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2" h="171">
                  <a:moveTo>
                    <a:pt x="43" y="20"/>
                  </a:moveTo>
                  <a:lnTo>
                    <a:pt x="47" y="16"/>
                  </a:lnTo>
                  <a:lnTo>
                    <a:pt x="162" y="171"/>
                  </a:lnTo>
                  <a:lnTo>
                    <a:pt x="106" y="162"/>
                  </a:lnTo>
                  <a:lnTo>
                    <a:pt x="0" y="0"/>
                  </a:lnTo>
                  <a:lnTo>
                    <a:pt x="43" y="2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16123" name="Freeform 160"/>
            <p:cNvSpPr>
              <a:spLocks/>
            </p:cNvSpPr>
            <p:nvPr/>
          </p:nvSpPr>
          <p:spPr bwMode="auto">
            <a:xfrm>
              <a:off x="5066" y="3944"/>
              <a:ext cx="230" cy="51"/>
            </a:xfrm>
            <a:custGeom>
              <a:avLst/>
              <a:gdLst>
                <a:gd name="T0" fmla="*/ 2 w 1609"/>
                <a:gd name="T1" fmla="*/ 7 h 362"/>
                <a:gd name="T2" fmla="*/ 23 w 1609"/>
                <a:gd name="T3" fmla="*/ 6 h 362"/>
                <a:gd name="T4" fmla="*/ 40 w 1609"/>
                <a:gd name="T5" fmla="*/ 6 h 362"/>
                <a:gd name="T6" fmla="*/ 62 w 1609"/>
                <a:gd name="T7" fmla="*/ 5 h 362"/>
                <a:gd name="T8" fmla="*/ 83 w 1609"/>
                <a:gd name="T9" fmla="*/ 5 h 362"/>
                <a:gd name="T10" fmla="*/ 106 w 1609"/>
                <a:gd name="T11" fmla="*/ 5 h 362"/>
                <a:gd name="T12" fmla="*/ 126 w 1609"/>
                <a:gd name="T13" fmla="*/ 5 h 362"/>
                <a:gd name="T14" fmla="*/ 136 w 1609"/>
                <a:gd name="T15" fmla="*/ 7 h 362"/>
                <a:gd name="T16" fmla="*/ 145 w 1609"/>
                <a:gd name="T17" fmla="*/ 8 h 362"/>
                <a:gd name="T18" fmla="*/ 154 w 1609"/>
                <a:gd name="T19" fmla="*/ 12 h 362"/>
                <a:gd name="T20" fmla="*/ 163 w 1609"/>
                <a:gd name="T21" fmla="*/ 16 h 362"/>
                <a:gd name="T22" fmla="*/ 195 w 1609"/>
                <a:gd name="T23" fmla="*/ 33 h 362"/>
                <a:gd name="T24" fmla="*/ 213 w 1609"/>
                <a:gd name="T25" fmla="*/ 41 h 362"/>
                <a:gd name="T26" fmla="*/ 223 w 1609"/>
                <a:gd name="T27" fmla="*/ 47 h 362"/>
                <a:gd name="T28" fmla="*/ 213 w 1609"/>
                <a:gd name="T29" fmla="*/ 47 h 362"/>
                <a:gd name="T30" fmla="*/ 0 w 1609"/>
                <a:gd name="T31" fmla="*/ 30 h 362"/>
                <a:gd name="T32" fmla="*/ 0 w 1609"/>
                <a:gd name="T33" fmla="*/ 36 h 362"/>
                <a:gd name="T34" fmla="*/ 223 w 1609"/>
                <a:gd name="T35" fmla="*/ 51 h 362"/>
                <a:gd name="T36" fmla="*/ 230 w 1609"/>
                <a:gd name="T37" fmla="*/ 50 h 362"/>
                <a:gd name="T38" fmla="*/ 227 w 1609"/>
                <a:gd name="T39" fmla="*/ 45 h 362"/>
                <a:gd name="T40" fmla="*/ 220 w 1609"/>
                <a:gd name="T41" fmla="*/ 41 h 362"/>
                <a:gd name="T42" fmla="*/ 205 w 1609"/>
                <a:gd name="T43" fmla="*/ 33 h 362"/>
                <a:gd name="T44" fmla="*/ 194 w 1609"/>
                <a:gd name="T45" fmla="*/ 26 h 362"/>
                <a:gd name="T46" fmla="*/ 164 w 1609"/>
                <a:gd name="T47" fmla="*/ 12 h 362"/>
                <a:gd name="T48" fmla="*/ 151 w 1609"/>
                <a:gd name="T49" fmla="*/ 6 h 362"/>
                <a:gd name="T50" fmla="*/ 138 w 1609"/>
                <a:gd name="T51" fmla="*/ 3 h 362"/>
                <a:gd name="T52" fmla="*/ 108 w 1609"/>
                <a:gd name="T53" fmla="*/ 0 h 362"/>
                <a:gd name="T54" fmla="*/ 68 w 1609"/>
                <a:gd name="T55" fmla="*/ 0 h 362"/>
                <a:gd name="T56" fmla="*/ 2 w 1609"/>
                <a:gd name="T57" fmla="*/ 4 h 362"/>
                <a:gd name="T58" fmla="*/ 2 w 1609"/>
                <a:gd name="T59" fmla="*/ 7 h 36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609" h="362">
                  <a:moveTo>
                    <a:pt x="12" y="48"/>
                  </a:moveTo>
                  <a:lnTo>
                    <a:pt x="163" y="42"/>
                  </a:lnTo>
                  <a:lnTo>
                    <a:pt x="279" y="42"/>
                  </a:lnTo>
                  <a:lnTo>
                    <a:pt x="434" y="33"/>
                  </a:lnTo>
                  <a:lnTo>
                    <a:pt x="578" y="33"/>
                  </a:lnTo>
                  <a:lnTo>
                    <a:pt x="739" y="33"/>
                  </a:lnTo>
                  <a:lnTo>
                    <a:pt x="884" y="37"/>
                  </a:lnTo>
                  <a:lnTo>
                    <a:pt x="952" y="47"/>
                  </a:lnTo>
                  <a:lnTo>
                    <a:pt x="1011" y="60"/>
                  </a:lnTo>
                  <a:lnTo>
                    <a:pt x="1077" y="85"/>
                  </a:lnTo>
                  <a:lnTo>
                    <a:pt x="1139" y="111"/>
                  </a:lnTo>
                  <a:lnTo>
                    <a:pt x="1366" y="232"/>
                  </a:lnTo>
                  <a:lnTo>
                    <a:pt x="1487" y="288"/>
                  </a:lnTo>
                  <a:lnTo>
                    <a:pt x="1557" y="334"/>
                  </a:lnTo>
                  <a:lnTo>
                    <a:pt x="1493" y="333"/>
                  </a:lnTo>
                  <a:lnTo>
                    <a:pt x="0" y="216"/>
                  </a:lnTo>
                  <a:lnTo>
                    <a:pt x="2" y="252"/>
                  </a:lnTo>
                  <a:lnTo>
                    <a:pt x="1561" y="362"/>
                  </a:lnTo>
                  <a:lnTo>
                    <a:pt x="1609" y="353"/>
                  </a:lnTo>
                  <a:lnTo>
                    <a:pt x="1585" y="321"/>
                  </a:lnTo>
                  <a:lnTo>
                    <a:pt x="1542" y="288"/>
                  </a:lnTo>
                  <a:lnTo>
                    <a:pt x="1437" y="232"/>
                  </a:lnTo>
                  <a:lnTo>
                    <a:pt x="1355" y="187"/>
                  </a:lnTo>
                  <a:lnTo>
                    <a:pt x="1149" y="82"/>
                  </a:lnTo>
                  <a:lnTo>
                    <a:pt x="1055" y="45"/>
                  </a:lnTo>
                  <a:lnTo>
                    <a:pt x="963" y="21"/>
                  </a:lnTo>
                  <a:lnTo>
                    <a:pt x="756" y="0"/>
                  </a:lnTo>
                  <a:lnTo>
                    <a:pt x="474" y="0"/>
                  </a:lnTo>
                  <a:lnTo>
                    <a:pt x="12" y="25"/>
                  </a:lnTo>
                  <a:lnTo>
                    <a:pt x="12" y="48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16124" name="Freeform 161"/>
            <p:cNvSpPr>
              <a:spLocks/>
            </p:cNvSpPr>
            <p:nvPr/>
          </p:nvSpPr>
          <p:spPr bwMode="auto">
            <a:xfrm>
              <a:off x="4915" y="3937"/>
              <a:ext cx="430" cy="59"/>
            </a:xfrm>
            <a:custGeom>
              <a:avLst/>
              <a:gdLst>
                <a:gd name="T0" fmla="*/ 16 w 3012"/>
                <a:gd name="T1" fmla="*/ 37 h 410"/>
                <a:gd name="T2" fmla="*/ 38 w 3012"/>
                <a:gd name="T3" fmla="*/ 32 h 410"/>
                <a:gd name="T4" fmla="*/ 54 w 3012"/>
                <a:gd name="T5" fmla="*/ 27 h 410"/>
                <a:gd name="T6" fmla="*/ 71 w 3012"/>
                <a:gd name="T7" fmla="*/ 22 h 410"/>
                <a:gd name="T8" fmla="*/ 88 w 3012"/>
                <a:gd name="T9" fmla="*/ 19 h 410"/>
                <a:gd name="T10" fmla="*/ 101 w 3012"/>
                <a:gd name="T11" fmla="*/ 17 h 410"/>
                <a:gd name="T12" fmla="*/ 118 w 3012"/>
                <a:gd name="T13" fmla="*/ 14 h 410"/>
                <a:gd name="T14" fmla="*/ 134 w 3012"/>
                <a:gd name="T15" fmla="*/ 10 h 410"/>
                <a:gd name="T16" fmla="*/ 145 w 3012"/>
                <a:gd name="T17" fmla="*/ 3 h 410"/>
                <a:gd name="T18" fmla="*/ 168 w 3012"/>
                <a:gd name="T19" fmla="*/ 2 h 410"/>
                <a:gd name="T20" fmla="*/ 195 w 3012"/>
                <a:gd name="T21" fmla="*/ 1 h 410"/>
                <a:gd name="T22" fmla="*/ 229 w 3012"/>
                <a:gd name="T23" fmla="*/ 0 h 410"/>
                <a:gd name="T24" fmla="*/ 258 w 3012"/>
                <a:gd name="T25" fmla="*/ 0 h 410"/>
                <a:gd name="T26" fmla="*/ 285 w 3012"/>
                <a:gd name="T27" fmla="*/ 3 h 410"/>
                <a:gd name="T28" fmla="*/ 305 w 3012"/>
                <a:gd name="T29" fmla="*/ 8 h 410"/>
                <a:gd name="T30" fmla="*/ 325 w 3012"/>
                <a:gd name="T31" fmla="*/ 15 h 410"/>
                <a:gd name="T32" fmla="*/ 348 w 3012"/>
                <a:gd name="T33" fmla="*/ 23 h 410"/>
                <a:gd name="T34" fmla="*/ 372 w 3012"/>
                <a:gd name="T35" fmla="*/ 31 h 410"/>
                <a:gd name="T36" fmla="*/ 389 w 3012"/>
                <a:gd name="T37" fmla="*/ 37 h 410"/>
                <a:gd name="T38" fmla="*/ 408 w 3012"/>
                <a:gd name="T39" fmla="*/ 43 h 410"/>
                <a:gd name="T40" fmla="*/ 430 w 3012"/>
                <a:gd name="T41" fmla="*/ 51 h 410"/>
                <a:gd name="T42" fmla="*/ 419 w 3012"/>
                <a:gd name="T43" fmla="*/ 56 h 410"/>
                <a:gd name="T44" fmla="*/ 404 w 3012"/>
                <a:gd name="T45" fmla="*/ 59 h 410"/>
                <a:gd name="T46" fmla="*/ 381 w 3012"/>
                <a:gd name="T47" fmla="*/ 59 h 410"/>
                <a:gd name="T48" fmla="*/ 376 w 3012"/>
                <a:gd name="T49" fmla="*/ 51 h 410"/>
                <a:gd name="T50" fmla="*/ 359 w 3012"/>
                <a:gd name="T51" fmla="*/ 41 h 410"/>
                <a:gd name="T52" fmla="*/ 331 w 3012"/>
                <a:gd name="T53" fmla="*/ 27 h 410"/>
                <a:gd name="T54" fmla="*/ 303 w 3012"/>
                <a:gd name="T55" fmla="*/ 13 h 410"/>
                <a:gd name="T56" fmla="*/ 280 w 3012"/>
                <a:gd name="T57" fmla="*/ 8 h 410"/>
                <a:gd name="T58" fmla="*/ 237 w 3012"/>
                <a:gd name="T59" fmla="*/ 6 h 410"/>
                <a:gd name="T60" fmla="*/ 187 w 3012"/>
                <a:gd name="T61" fmla="*/ 8 h 410"/>
                <a:gd name="T62" fmla="*/ 151 w 3012"/>
                <a:gd name="T63" fmla="*/ 45 h 41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012" h="410">
                  <a:moveTo>
                    <a:pt x="0" y="274"/>
                  </a:moveTo>
                  <a:lnTo>
                    <a:pt x="115" y="257"/>
                  </a:lnTo>
                  <a:lnTo>
                    <a:pt x="204" y="236"/>
                  </a:lnTo>
                  <a:lnTo>
                    <a:pt x="264" y="219"/>
                  </a:lnTo>
                  <a:lnTo>
                    <a:pt x="314" y="204"/>
                  </a:lnTo>
                  <a:lnTo>
                    <a:pt x="378" y="188"/>
                  </a:lnTo>
                  <a:lnTo>
                    <a:pt x="432" y="171"/>
                  </a:lnTo>
                  <a:lnTo>
                    <a:pt x="495" y="155"/>
                  </a:lnTo>
                  <a:lnTo>
                    <a:pt x="550" y="143"/>
                  </a:lnTo>
                  <a:lnTo>
                    <a:pt x="614" y="133"/>
                  </a:lnTo>
                  <a:lnTo>
                    <a:pt x="665" y="124"/>
                  </a:lnTo>
                  <a:lnTo>
                    <a:pt x="709" y="116"/>
                  </a:lnTo>
                  <a:lnTo>
                    <a:pt x="774" y="105"/>
                  </a:lnTo>
                  <a:lnTo>
                    <a:pt x="830" y="97"/>
                  </a:lnTo>
                  <a:lnTo>
                    <a:pt x="882" y="88"/>
                  </a:lnTo>
                  <a:lnTo>
                    <a:pt x="937" y="72"/>
                  </a:lnTo>
                  <a:lnTo>
                    <a:pt x="982" y="49"/>
                  </a:lnTo>
                  <a:lnTo>
                    <a:pt x="1014" y="23"/>
                  </a:lnTo>
                  <a:lnTo>
                    <a:pt x="1080" y="20"/>
                  </a:lnTo>
                  <a:lnTo>
                    <a:pt x="1174" y="17"/>
                  </a:lnTo>
                  <a:lnTo>
                    <a:pt x="1281" y="9"/>
                  </a:lnTo>
                  <a:lnTo>
                    <a:pt x="1365" y="4"/>
                  </a:lnTo>
                  <a:lnTo>
                    <a:pt x="1488" y="2"/>
                  </a:lnTo>
                  <a:lnTo>
                    <a:pt x="1607" y="1"/>
                  </a:lnTo>
                  <a:lnTo>
                    <a:pt x="1720" y="0"/>
                  </a:lnTo>
                  <a:lnTo>
                    <a:pt x="1807" y="0"/>
                  </a:lnTo>
                  <a:lnTo>
                    <a:pt x="1901" y="8"/>
                  </a:lnTo>
                  <a:lnTo>
                    <a:pt x="1998" y="23"/>
                  </a:lnTo>
                  <a:lnTo>
                    <a:pt x="2069" y="42"/>
                  </a:lnTo>
                  <a:lnTo>
                    <a:pt x="2134" y="59"/>
                  </a:lnTo>
                  <a:lnTo>
                    <a:pt x="2203" y="81"/>
                  </a:lnTo>
                  <a:lnTo>
                    <a:pt x="2279" y="105"/>
                  </a:lnTo>
                  <a:lnTo>
                    <a:pt x="2357" y="133"/>
                  </a:lnTo>
                  <a:lnTo>
                    <a:pt x="2439" y="162"/>
                  </a:lnTo>
                  <a:lnTo>
                    <a:pt x="2519" y="190"/>
                  </a:lnTo>
                  <a:lnTo>
                    <a:pt x="2604" y="218"/>
                  </a:lnTo>
                  <a:lnTo>
                    <a:pt x="2667" y="240"/>
                  </a:lnTo>
                  <a:lnTo>
                    <a:pt x="2726" y="256"/>
                  </a:lnTo>
                  <a:lnTo>
                    <a:pt x="2790" y="280"/>
                  </a:lnTo>
                  <a:lnTo>
                    <a:pt x="2857" y="301"/>
                  </a:lnTo>
                  <a:lnTo>
                    <a:pt x="2938" y="329"/>
                  </a:lnTo>
                  <a:lnTo>
                    <a:pt x="3012" y="357"/>
                  </a:lnTo>
                  <a:lnTo>
                    <a:pt x="2982" y="377"/>
                  </a:lnTo>
                  <a:lnTo>
                    <a:pt x="2938" y="389"/>
                  </a:lnTo>
                  <a:lnTo>
                    <a:pt x="2890" y="403"/>
                  </a:lnTo>
                  <a:lnTo>
                    <a:pt x="2830" y="409"/>
                  </a:lnTo>
                  <a:lnTo>
                    <a:pt x="2751" y="410"/>
                  </a:lnTo>
                  <a:lnTo>
                    <a:pt x="2672" y="408"/>
                  </a:lnTo>
                  <a:lnTo>
                    <a:pt x="2651" y="377"/>
                  </a:lnTo>
                  <a:lnTo>
                    <a:pt x="2632" y="357"/>
                  </a:lnTo>
                  <a:lnTo>
                    <a:pt x="2594" y="330"/>
                  </a:lnTo>
                  <a:lnTo>
                    <a:pt x="2513" y="285"/>
                  </a:lnTo>
                  <a:lnTo>
                    <a:pt x="2412" y="231"/>
                  </a:lnTo>
                  <a:lnTo>
                    <a:pt x="2322" y="185"/>
                  </a:lnTo>
                  <a:lnTo>
                    <a:pt x="2213" y="129"/>
                  </a:lnTo>
                  <a:lnTo>
                    <a:pt x="2122" y="92"/>
                  </a:lnTo>
                  <a:lnTo>
                    <a:pt x="2035" y="67"/>
                  </a:lnTo>
                  <a:lnTo>
                    <a:pt x="1964" y="57"/>
                  </a:lnTo>
                  <a:lnTo>
                    <a:pt x="1834" y="44"/>
                  </a:lnTo>
                  <a:lnTo>
                    <a:pt x="1663" y="43"/>
                  </a:lnTo>
                  <a:lnTo>
                    <a:pt x="1464" y="48"/>
                  </a:lnTo>
                  <a:lnTo>
                    <a:pt x="1312" y="54"/>
                  </a:lnTo>
                  <a:lnTo>
                    <a:pt x="1069" y="67"/>
                  </a:lnTo>
                  <a:lnTo>
                    <a:pt x="1055" y="311"/>
                  </a:lnTo>
                  <a:lnTo>
                    <a:pt x="0" y="274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16125" name="Freeform 162"/>
            <p:cNvSpPr>
              <a:spLocks/>
            </p:cNvSpPr>
            <p:nvPr/>
          </p:nvSpPr>
          <p:spPr bwMode="auto">
            <a:xfrm>
              <a:off x="4927" y="3995"/>
              <a:ext cx="582" cy="92"/>
            </a:xfrm>
            <a:custGeom>
              <a:avLst/>
              <a:gdLst>
                <a:gd name="T0" fmla="*/ 491 w 4075"/>
                <a:gd name="T1" fmla="*/ 44 h 648"/>
                <a:gd name="T2" fmla="*/ 495 w 4075"/>
                <a:gd name="T3" fmla="*/ 58 h 648"/>
                <a:gd name="T4" fmla="*/ 495 w 4075"/>
                <a:gd name="T5" fmla="*/ 68 h 648"/>
                <a:gd name="T6" fmla="*/ 582 w 4075"/>
                <a:gd name="T7" fmla="*/ 68 h 648"/>
                <a:gd name="T8" fmla="*/ 576 w 4075"/>
                <a:gd name="T9" fmla="*/ 75 h 648"/>
                <a:gd name="T10" fmla="*/ 580 w 4075"/>
                <a:gd name="T11" fmla="*/ 83 h 648"/>
                <a:gd name="T12" fmla="*/ 580 w 4075"/>
                <a:gd name="T13" fmla="*/ 87 h 648"/>
                <a:gd name="T14" fmla="*/ 577 w 4075"/>
                <a:gd name="T15" fmla="*/ 90 h 648"/>
                <a:gd name="T16" fmla="*/ 528 w 4075"/>
                <a:gd name="T17" fmla="*/ 90 h 648"/>
                <a:gd name="T18" fmla="*/ 524 w 4075"/>
                <a:gd name="T19" fmla="*/ 92 h 648"/>
                <a:gd name="T20" fmla="*/ 498 w 4075"/>
                <a:gd name="T21" fmla="*/ 92 h 648"/>
                <a:gd name="T22" fmla="*/ 495 w 4075"/>
                <a:gd name="T23" fmla="*/ 89 h 648"/>
                <a:gd name="T24" fmla="*/ 34 w 4075"/>
                <a:gd name="T25" fmla="*/ 89 h 648"/>
                <a:gd name="T26" fmla="*/ 16 w 4075"/>
                <a:gd name="T27" fmla="*/ 73 h 648"/>
                <a:gd name="T28" fmla="*/ 2 w 4075"/>
                <a:gd name="T29" fmla="*/ 78 h 648"/>
                <a:gd name="T30" fmla="*/ 0 w 4075"/>
                <a:gd name="T31" fmla="*/ 34 h 648"/>
                <a:gd name="T32" fmla="*/ 35 w 4075"/>
                <a:gd name="T33" fmla="*/ 0 h 648"/>
                <a:gd name="T34" fmla="*/ 90 w 4075"/>
                <a:gd name="T35" fmla="*/ 1 h 648"/>
                <a:gd name="T36" fmla="*/ 375 w 4075"/>
                <a:gd name="T37" fmla="*/ 75 h 648"/>
                <a:gd name="T38" fmla="*/ 383 w 4075"/>
                <a:gd name="T39" fmla="*/ 66 h 648"/>
                <a:gd name="T40" fmla="*/ 390 w 4075"/>
                <a:gd name="T41" fmla="*/ 43 h 648"/>
                <a:gd name="T42" fmla="*/ 400 w 4075"/>
                <a:gd name="T43" fmla="*/ 24 h 648"/>
                <a:gd name="T44" fmla="*/ 430 w 4075"/>
                <a:gd name="T45" fmla="*/ 9 h 648"/>
                <a:gd name="T46" fmla="*/ 458 w 4075"/>
                <a:gd name="T47" fmla="*/ 10 h 648"/>
                <a:gd name="T48" fmla="*/ 479 w 4075"/>
                <a:gd name="T49" fmla="*/ 21 h 648"/>
                <a:gd name="T50" fmla="*/ 491 w 4075"/>
                <a:gd name="T51" fmla="*/ 44 h 64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4075" h="648">
                  <a:moveTo>
                    <a:pt x="3438" y="307"/>
                  </a:moveTo>
                  <a:lnTo>
                    <a:pt x="3469" y="405"/>
                  </a:lnTo>
                  <a:lnTo>
                    <a:pt x="3469" y="479"/>
                  </a:lnTo>
                  <a:lnTo>
                    <a:pt x="4075" y="479"/>
                  </a:lnTo>
                  <a:lnTo>
                    <a:pt x="4033" y="530"/>
                  </a:lnTo>
                  <a:lnTo>
                    <a:pt x="4061" y="587"/>
                  </a:lnTo>
                  <a:lnTo>
                    <a:pt x="4061" y="614"/>
                  </a:lnTo>
                  <a:lnTo>
                    <a:pt x="4042" y="632"/>
                  </a:lnTo>
                  <a:lnTo>
                    <a:pt x="3694" y="632"/>
                  </a:lnTo>
                  <a:lnTo>
                    <a:pt x="3666" y="648"/>
                  </a:lnTo>
                  <a:lnTo>
                    <a:pt x="3488" y="648"/>
                  </a:lnTo>
                  <a:lnTo>
                    <a:pt x="3465" y="630"/>
                  </a:lnTo>
                  <a:lnTo>
                    <a:pt x="241" y="630"/>
                  </a:lnTo>
                  <a:lnTo>
                    <a:pt x="114" y="511"/>
                  </a:lnTo>
                  <a:lnTo>
                    <a:pt x="13" y="551"/>
                  </a:lnTo>
                  <a:lnTo>
                    <a:pt x="0" y="236"/>
                  </a:lnTo>
                  <a:lnTo>
                    <a:pt x="246" y="0"/>
                  </a:lnTo>
                  <a:lnTo>
                    <a:pt x="629" y="8"/>
                  </a:lnTo>
                  <a:lnTo>
                    <a:pt x="2627" y="530"/>
                  </a:lnTo>
                  <a:lnTo>
                    <a:pt x="2684" y="467"/>
                  </a:lnTo>
                  <a:lnTo>
                    <a:pt x="2733" y="306"/>
                  </a:lnTo>
                  <a:lnTo>
                    <a:pt x="2804" y="172"/>
                  </a:lnTo>
                  <a:lnTo>
                    <a:pt x="3014" y="66"/>
                  </a:lnTo>
                  <a:lnTo>
                    <a:pt x="3209" y="71"/>
                  </a:lnTo>
                  <a:lnTo>
                    <a:pt x="3355" y="149"/>
                  </a:lnTo>
                  <a:lnTo>
                    <a:pt x="3438" y="30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16126" name="Rectangle 163"/>
            <p:cNvSpPr>
              <a:spLocks noChangeArrowheads="1"/>
            </p:cNvSpPr>
            <p:nvPr/>
          </p:nvSpPr>
          <p:spPr bwMode="auto">
            <a:xfrm>
              <a:off x="4881" y="4004"/>
              <a:ext cx="11" cy="1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16127" name="Rectangle 164"/>
            <p:cNvSpPr>
              <a:spLocks noChangeArrowheads="1"/>
            </p:cNvSpPr>
            <p:nvPr/>
          </p:nvSpPr>
          <p:spPr bwMode="auto">
            <a:xfrm>
              <a:off x="4881" y="3992"/>
              <a:ext cx="11" cy="1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16128" name="Arc 165"/>
            <p:cNvSpPr>
              <a:spLocks/>
            </p:cNvSpPr>
            <p:nvPr/>
          </p:nvSpPr>
          <p:spPr bwMode="auto">
            <a:xfrm>
              <a:off x="4884" y="4010"/>
              <a:ext cx="10" cy="6"/>
            </a:xfrm>
            <a:custGeom>
              <a:avLst/>
              <a:gdLst>
                <a:gd name="T0" fmla="*/ 0 w 18997"/>
                <a:gd name="T1" fmla="*/ 0 h 21600"/>
                <a:gd name="T2" fmla="*/ 0 w 18997"/>
                <a:gd name="T3" fmla="*/ 0 h 21600"/>
                <a:gd name="T4" fmla="*/ 0 w 1899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97" h="21600" fill="none" extrusionOk="0">
                  <a:moveTo>
                    <a:pt x="18996" y="21276"/>
                  </a:moveTo>
                  <a:cubicBezTo>
                    <a:pt x="17767" y="21491"/>
                    <a:pt x="16521" y="21599"/>
                    <a:pt x="15274" y="21600"/>
                  </a:cubicBezTo>
                  <a:cubicBezTo>
                    <a:pt x="9545" y="21600"/>
                    <a:pt x="4051" y="19324"/>
                    <a:pt x="0" y="15273"/>
                  </a:cubicBezTo>
                </a:path>
                <a:path w="18997" h="21600" stroke="0" extrusionOk="0">
                  <a:moveTo>
                    <a:pt x="18996" y="21276"/>
                  </a:moveTo>
                  <a:cubicBezTo>
                    <a:pt x="17767" y="21491"/>
                    <a:pt x="16521" y="21599"/>
                    <a:pt x="15274" y="21600"/>
                  </a:cubicBezTo>
                  <a:cubicBezTo>
                    <a:pt x="9545" y="21600"/>
                    <a:pt x="4051" y="19324"/>
                    <a:pt x="0" y="15273"/>
                  </a:cubicBezTo>
                  <a:lnTo>
                    <a:pt x="15274" y="0"/>
                  </a:lnTo>
                  <a:lnTo>
                    <a:pt x="18996" y="2127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16129" name="Rectangle 166"/>
            <p:cNvSpPr>
              <a:spLocks noChangeArrowheads="1"/>
            </p:cNvSpPr>
            <p:nvPr/>
          </p:nvSpPr>
          <p:spPr bwMode="auto">
            <a:xfrm>
              <a:off x="4881" y="4049"/>
              <a:ext cx="22" cy="1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16130" name="Oval 167"/>
            <p:cNvSpPr>
              <a:spLocks noChangeArrowheads="1"/>
            </p:cNvSpPr>
            <p:nvPr/>
          </p:nvSpPr>
          <p:spPr bwMode="auto">
            <a:xfrm>
              <a:off x="4881" y="4049"/>
              <a:ext cx="1" cy="1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16131" name="Freeform 168"/>
            <p:cNvSpPr>
              <a:spLocks/>
            </p:cNvSpPr>
            <p:nvPr/>
          </p:nvSpPr>
          <p:spPr bwMode="auto">
            <a:xfrm>
              <a:off x="4885" y="3976"/>
              <a:ext cx="624" cy="98"/>
            </a:xfrm>
            <a:custGeom>
              <a:avLst/>
              <a:gdLst>
                <a:gd name="T0" fmla="*/ 31 w 4370"/>
                <a:gd name="T1" fmla="*/ 0 h 683"/>
                <a:gd name="T2" fmla="*/ 4 w 4370"/>
                <a:gd name="T3" fmla="*/ 0 h 683"/>
                <a:gd name="T4" fmla="*/ 0 w 4370"/>
                <a:gd name="T5" fmla="*/ 15 h 683"/>
                <a:gd name="T6" fmla="*/ 12 w 4370"/>
                <a:gd name="T7" fmla="*/ 15 h 683"/>
                <a:gd name="T8" fmla="*/ 12 w 4370"/>
                <a:gd name="T9" fmla="*/ 70 h 683"/>
                <a:gd name="T10" fmla="*/ 36 w 4370"/>
                <a:gd name="T11" fmla="*/ 95 h 683"/>
                <a:gd name="T12" fmla="*/ 42 w 4370"/>
                <a:gd name="T13" fmla="*/ 97 h 683"/>
                <a:gd name="T14" fmla="*/ 46 w 4370"/>
                <a:gd name="T15" fmla="*/ 98 h 683"/>
                <a:gd name="T16" fmla="*/ 45 w 4370"/>
                <a:gd name="T17" fmla="*/ 86 h 683"/>
                <a:gd name="T18" fmla="*/ 45 w 4370"/>
                <a:gd name="T19" fmla="*/ 71 h 683"/>
                <a:gd name="T20" fmla="*/ 48 w 4370"/>
                <a:gd name="T21" fmla="*/ 58 h 683"/>
                <a:gd name="T22" fmla="*/ 52 w 4370"/>
                <a:gd name="T23" fmla="*/ 49 h 683"/>
                <a:gd name="T24" fmla="*/ 58 w 4370"/>
                <a:gd name="T25" fmla="*/ 41 h 683"/>
                <a:gd name="T26" fmla="*/ 67 w 4370"/>
                <a:gd name="T27" fmla="*/ 32 h 683"/>
                <a:gd name="T28" fmla="*/ 77 w 4370"/>
                <a:gd name="T29" fmla="*/ 27 h 683"/>
                <a:gd name="T30" fmla="*/ 90 w 4370"/>
                <a:gd name="T31" fmla="*/ 23 h 683"/>
                <a:gd name="T32" fmla="*/ 108 w 4370"/>
                <a:gd name="T33" fmla="*/ 21 h 683"/>
                <a:gd name="T34" fmla="*/ 121 w 4370"/>
                <a:gd name="T35" fmla="*/ 25 h 683"/>
                <a:gd name="T36" fmla="*/ 130 w 4370"/>
                <a:gd name="T37" fmla="*/ 30 h 683"/>
                <a:gd name="T38" fmla="*/ 138 w 4370"/>
                <a:gd name="T39" fmla="*/ 36 h 683"/>
                <a:gd name="T40" fmla="*/ 147 w 4370"/>
                <a:gd name="T41" fmla="*/ 45 h 683"/>
                <a:gd name="T42" fmla="*/ 153 w 4370"/>
                <a:gd name="T43" fmla="*/ 55 h 683"/>
                <a:gd name="T44" fmla="*/ 156 w 4370"/>
                <a:gd name="T45" fmla="*/ 65 h 683"/>
                <a:gd name="T46" fmla="*/ 158 w 4370"/>
                <a:gd name="T47" fmla="*/ 73 h 683"/>
                <a:gd name="T48" fmla="*/ 158 w 4370"/>
                <a:gd name="T49" fmla="*/ 93 h 683"/>
                <a:gd name="T50" fmla="*/ 430 w 4370"/>
                <a:gd name="T51" fmla="*/ 98 h 683"/>
                <a:gd name="T52" fmla="*/ 430 w 4370"/>
                <a:gd name="T53" fmla="*/ 79 h 683"/>
                <a:gd name="T54" fmla="*/ 434 w 4370"/>
                <a:gd name="T55" fmla="*/ 67 h 683"/>
                <a:gd name="T56" fmla="*/ 439 w 4370"/>
                <a:gd name="T57" fmla="*/ 57 h 683"/>
                <a:gd name="T58" fmla="*/ 445 w 4370"/>
                <a:gd name="T59" fmla="*/ 47 h 683"/>
                <a:gd name="T60" fmla="*/ 455 w 4370"/>
                <a:gd name="T61" fmla="*/ 39 h 683"/>
                <a:gd name="T62" fmla="*/ 465 w 4370"/>
                <a:gd name="T63" fmla="*/ 34 h 683"/>
                <a:gd name="T64" fmla="*/ 474 w 4370"/>
                <a:gd name="T65" fmla="*/ 31 h 683"/>
                <a:gd name="T66" fmla="*/ 491 w 4370"/>
                <a:gd name="T67" fmla="*/ 31 h 683"/>
                <a:gd name="T68" fmla="*/ 500 w 4370"/>
                <a:gd name="T69" fmla="*/ 32 h 683"/>
                <a:gd name="T70" fmla="*/ 509 w 4370"/>
                <a:gd name="T71" fmla="*/ 37 h 683"/>
                <a:gd name="T72" fmla="*/ 518 w 4370"/>
                <a:gd name="T73" fmla="*/ 44 h 683"/>
                <a:gd name="T74" fmla="*/ 526 w 4370"/>
                <a:gd name="T75" fmla="*/ 53 h 683"/>
                <a:gd name="T76" fmla="*/ 531 w 4370"/>
                <a:gd name="T77" fmla="*/ 65 h 683"/>
                <a:gd name="T78" fmla="*/ 534 w 4370"/>
                <a:gd name="T79" fmla="*/ 77 h 683"/>
                <a:gd name="T80" fmla="*/ 534 w 4370"/>
                <a:gd name="T81" fmla="*/ 89 h 683"/>
                <a:gd name="T82" fmla="*/ 624 w 4370"/>
                <a:gd name="T83" fmla="*/ 89 h 683"/>
                <a:gd name="T84" fmla="*/ 624 w 4370"/>
                <a:gd name="T85" fmla="*/ 85 h 683"/>
                <a:gd name="T86" fmla="*/ 621 w 4370"/>
                <a:gd name="T87" fmla="*/ 85 h 683"/>
                <a:gd name="T88" fmla="*/ 621 w 4370"/>
                <a:gd name="T89" fmla="*/ 79 h 683"/>
                <a:gd name="T90" fmla="*/ 624 w 4370"/>
                <a:gd name="T91" fmla="*/ 79 h 683"/>
                <a:gd name="T92" fmla="*/ 624 w 4370"/>
                <a:gd name="T93" fmla="*/ 60 h 683"/>
                <a:gd name="T94" fmla="*/ 621 w 4370"/>
                <a:gd name="T95" fmla="*/ 57 h 683"/>
                <a:gd name="T96" fmla="*/ 601 w 4370"/>
                <a:gd name="T97" fmla="*/ 46 h 683"/>
                <a:gd name="T98" fmla="*/ 578 w 4370"/>
                <a:gd name="T99" fmla="*/ 37 h 683"/>
                <a:gd name="T100" fmla="*/ 550 w 4370"/>
                <a:gd name="T101" fmla="*/ 28 h 683"/>
                <a:gd name="T102" fmla="*/ 520 w 4370"/>
                <a:gd name="T103" fmla="*/ 21 h 683"/>
                <a:gd name="T104" fmla="*/ 492 w 4370"/>
                <a:gd name="T105" fmla="*/ 14 h 683"/>
                <a:gd name="T106" fmla="*/ 466 w 4370"/>
                <a:gd name="T107" fmla="*/ 10 h 683"/>
                <a:gd name="T108" fmla="*/ 457 w 4370"/>
                <a:gd name="T109" fmla="*/ 10 h 683"/>
                <a:gd name="T110" fmla="*/ 451 w 4370"/>
                <a:gd name="T111" fmla="*/ 12 h 683"/>
                <a:gd name="T112" fmla="*/ 423 w 4370"/>
                <a:gd name="T113" fmla="*/ 17 h 683"/>
                <a:gd name="T114" fmla="*/ 401 w 4370"/>
                <a:gd name="T115" fmla="*/ 19 h 683"/>
                <a:gd name="T116" fmla="*/ 284 w 4370"/>
                <a:gd name="T117" fmla="*/ 11 h 683"/>
                <a:gd name="T118" fmla="*/ 229 w 4370"/>
                <a:gd name="T119" fmla="*/ 6 h 683"/>
                <a:gd name="T120" fmla="*/ 176 w 4370"/>
                <a:gd name="T121" fmla="*/ 2 h 683"/>
                <a:gd name="T122" fmla="*/ 150 w 4370"/>
                <a:gd name="T123" fmla="*/ 0 h 683"/>
                <a:gd name="T124" fmla="*/ 31 w 4370"/>
                <a:gd name="T125" fmla="*/ 0 h 68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4370" h="683">
                  <a:moveTo>
                    <a:pt x="218" y="0"/>
                  </a:moveTo>
                  <a:lnTo>
                    <a:pt x="26" y="0"/>
                  </a:lnTo>
                  <a:lnTo>
                    <a:pt x="0" y="105"/>
                  </a:lnTo>
                  <a:lnTo>
                    <a:pt x="86" y="105"/>
                  </a:lnTo>
                  <a:lnTo>
                    <a:pt x="86" y="487"/>
                  </a:lnTo>
                  <a:lnTo>
                    <a:pt x="254" y="660"/>
                  </a:lnTo>
                  <a:lnTo>
                    <a:pt x="291" y="678"/>
                  </a:lnTo>
                  <a:lnTo>
                    <a:pt x="323" y="683"/>
                  </a:lnTo>
                  <a:lnTo>
                    <a:pt x="318" y="596"/>
                  </a:lnTo>
                  <a:lnTo>
                    <a:pt x="314" y="493"/>
                  </a:lnTo>
                  <a:lnTo>
                    <a:pt x="336" y="405"/>
                  </a:lnTo>
                  <a:lnTo>
                    <a:pt x="367" y="340"/>
                  </a:lnTo>
                  <a:lnTo>
                    <a:pt x="408" y="283"/>
                  </a:lnTo>
                  <a:lnTo>
                    <a:pt x="467" y="226"/>
                  </a:lnTo>
                  <a:lnTo>
                    <a:pt x="536" y="185"/>
                  </a:lnTo>
                  <a:lnTo>
                    <a:pt x="632" y="158"/>
                  </a:lnTo>
                  <a:lnTo>
                    <a:pt x="758" y="148"/>
                  </a:lnTo>
                  <a:lnTo>
                    <a:pt x="846" y="171"/>
                  </a:lnTo>
                  <a:lnTo>
                    <a:pt x="910" y="208"/>
                  </a:lnTo>
                  <a:lnTo>
                    <a:pt x="964" y="250"/>
                  </a:lnTo>
                  <a:lnTo>
                    <a:pt x="1028" y="314"/>
                  </a:lnTo>
                  <a:lnTo>
                    <a:pt x="1069" y="386"/>
                  </a:lnTo>
                  <a:lnTo>
                    <a:pt x="1096" y="450"/>
                  </a:lnTo>
                  <a:lnTo>
                    <a:pt x="1104" y="511"/>
                  </a:lnTo>
                  <a:lnTo>
                    <a:pt x="1104" y="646"/>
                  </a:lnTo>
                  <a:lnTo>
                    <a:pt x="3013" y="683"/>
                  </a:lnTo>
                  <a:lnTo>
                    <a:pt x="3013" y="553"/>
                  </a:lnTo>
                  <a:lnTo>
                    <a:pt x="3040" y="464"/>
                  </a:lnTo>
                  <a:lnTo>
                    <a:pt x="3071" y="395"/>
                  </a:lnTo>
                  <a:lnTo>
                    <a:pt x="3118" y="330"/>
                  </a:lnTo>
                  <a:lnTo>
                    <a:pt x="3186" y="273"/>
                  </a:lnTo>
                  <a:lnTo>
                    <a:pt x="3254" y="235"/>
                  </a:lnTo>
                  <a:lnTo>
                    <a:pt x="3322" y="213"/>
                  </a:lnTo>
                  <a:lnTo>
                    <a:pt x="3441" y="213"/>
                  </a:lnTo>
                  <a:lnTo>
                    <a:pt x="3504" y="226"/>
                  </a:lnTo>
                  <a:lnTo>
                    <a:pt x="3568" y="255"/>
                  </a:lnTo>
                  <a:lnTo>
                    <a:pt x="3626" y="306"/>
                  </a:lnTo>
                  <a:lnTo>
                    <a:pt x="3682" y="372"/>
                  </a:lnTo>
                  <a:lnTo>
                    <a:pt x="3718" y="450"/>
                  </a:lnTo>
                  <a:lnTo>
                    <a:pt x="3741" y="535"/>
                  </a:lnTo>
                  <a:lnTo>
                    <a:pt x="3741" y="623"/>
                  </a:lnTo>
                  <a:lnTo>
                    <a:pt x="4370" y="620"/>
                  </a:lnTo>
                  <a:lnTo>
                    <a:pt x="4370" y="592"/>
                  </a:lnTo>
                  <a:lnTo>
                    <a:pt x="4349" y="592"/>
                  </a:lnTo>
                  <a:lnTo>
                    <a:pt x="4349" y="550"/>
                  </a:lnTo>
                  <a:lnTo>
                    <a:pt x="4369" y="548"/>
                  </a:lnTo>
                  <a:lnTo>
                    <a:pt x="4369" y="421"/>
                  </a:lnTo>
                  <a:lnTo>
                    <a:pt x="4352" y="395"/>
                  </a:lnTo>
                  <a:lnTo>
                    <a:pt x="4206" y="320"/>
                  </a:lnTo>
                  <a:lnTo>
                    <a:pt x="4045" y="255"/>
                  </a:lnTo>
                  <a:lnTo>
                    <a:pt x="3851" y="195"/>
                  </a:lnTo>
                  <a:lnTo>
                    <a:pt x="3641" y="143"/>
                  </a:lnTo>
                  <a:lnTo>
                    <a:pt x="3448" y="101"/>
                  </a:lnTo>
                  <a:lnTo>
                    <a:pt x="3264" y="68"/>
                  </a:lnTo>
                  <a:lnTo>
                    <a:pt x="3201" y="68"/>
                  </a:lnTo>
                  <a:lnTo>
                    <a:pt x="3159" y="87"/>
                  </a:lnTo>
                  <a:lnTo>
                    <a:pt x="2963" y="115"/>
                  </a:lnTo>
                  <a:lnTo>
                    <a:pt x="2808" y="130"/>
                  </a:lnTo>
                  <a:lnTo>
                    <a:pt x="1992" y="77"/>
                  </a:lnTo>
                  <a:lnTo>
                    <a:pt x="1601" y="45"/>
                  </a:lnTo>
                  <a:lnTo>
                    <a:pt x="1233" y="16"/>
                  </a:lnTo>
                  <a:lnTo>
                    <a:pt x="1047" y="3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16132" name="Freeform 169"/>
            <p:cNvSpPr>
              <a:spLocks/>
            </p:cNvSpPr>
            <p:nvPr/>
          </p:nvSpPr>
          <p:spPr bwMode="auto">
            <a:xfrm>
              <a:off x="5136" y="3984"/>
              <a:ext cx="126" cy="88"/>
            </a:xfrm>
            <a:custGeom>
              <a:avLst/>
              <a:gdLst>
                <a:gd name="T0" fmla="*/ 0 w 881"/>
                <a:gd name="T1" fmla="*/ 0 h 615"/>
                <a:gd name="T2" fmla="*/ 0 w 881"/>
                <a:gd name="T3" fmla="*/ 86 h 615"/>
                <a:gd name="T4" fmla="*/ 126 w 881"/>
                <a:gd name="T5" fmla="*/ 88 h 615"/>
                <a:gd name="T6" fmla="*/ 126 w 881"/>
                <a:gd name="T7" fmla="*/ 9 h 615"/>
                <a:gd name="T8" fmla="*/ 109 w 881"/>
                <a:gd name="T9" fmla="*/ 8 h 615"/>
                <a:gd name="T10" fmla="*/ 86 w 881"/>
                <a:gd name="T11" fmla="*/ 6 h 615"/>
                <a:gd name="T12" fmla="*/ 63 w 881"/>
                <a:gd name="T13" fmla="*/ 5 h 615"/>
                <a:gd name="T14" fmla="*/ 48 w 881"/>
                <a:gd name="T15" fmla="*/ 3 h 615"/>
                <a:gd name="T16" fmla="*/ 33 w 881"/>
                <a:gd name="T17" fmla="*/ 2 h 615"/>
                <a:gd name="T18" fmla="*/ 14 w 881"/>
                <a:gd name="T19" fmla="*/ 1 h 615"/>
                <a:gd name="T20" fmla="*/ 0 w 881"/>
                <a:gd name="T21" fmla="*/ 0 h 61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81" h="615">
                  <a:moveTo>
                    <a:pt x="0" y="0"/>
                  </a:moveTo>
                  <a:lnTo>
                    <a:pt x="0" y="601"/>
                  </a:lnTo>
                  <a:lnTo>
                    <a:pt x="881" y="615"/>
                  </a:lnTo>
                  <a:lnTo>
                    <a:pt x="881" y="65"/>
                  </a:lnTo>
                  <a:lnTo>
                    <a:pt x="765" y="53"/>
                  </a:lnTo>
                  <a:lnTo>
                    <a:pt x="604" y="42"/>
                  </a:lnTo>
                  <a:lnTo>
                    <a:pt x="442" y="34"/>
                  </a:lnTo>
                  <a:lnTo>
                    <a:pt x="337" y="24"/>
                  </a:lnTo>
                  <a:lnTo>
                    <a:pt x="234" y="17"/>
                  </a:lnTo>
                  <a:lnTo>
                    <a:pt x="95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16133" name="Oval 170"/>
            <p:cNvSpPr>
              <a:spLocks noChangeArrowheads="1"/>
            </p:cNvSpPr>
            <p:nvPr/>
          </p:nvSpPr>
          <p:spPr bwMode="auto">
            <a:xfrm>
              <a:off x="5039" y="3958"/>
              <a:ext cx="11" cy="1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16134" name="Freeform 171"/>
            <p:cNvSpPr>
              <a:spLocks/>
            </p:cNvSpPr>
            <p:nvPr/>
          </p:nvSpPr>
          <p:spPr bwMode="auto">
            <a:xfrm>
              <a:off x="5113" y="4037"/>
              <a:ext cx="133" cy="19"/>
            </a:xfrm>
            <a:custGeom>
              <a:avLst/>
              <a:gdLst>
                <a:gd name="T0" fmla="*/ 0 w 933"/>
                <a:gd name="T1" fmla="*/ 11 h 135"/>
                <a:gd name="T2" fmla="*/ 0 w 933"/>
                <a:gd name="T3" fmla="*/ 19 h 135"/>
                <a:gd name="T4" fmla="*/ 133 w 933"/>
                <a:gd name="T5" fmla="*/ 0 h 135"/>
                <a:gd name="T6" fmla="*/ 0 w 933"/>
                <a:gd name="T7" fmla="*/ 11 h 1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33" h="135">
                  <a:moveTo>
                    <a:pt x="0" y="75"/>
                  </a:moveTo>
                  <a:lnTo>
                    <a:pt x="0" y="135"/>
                  </a:lnTo>
                  <a:lnTo>
                    <a:pt x="933" y="0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16135" name="Freeform 172"/>
            <p:cNvSpPr>
              <a:spLocks/>
            </p:cNvSpPr>
            <p:nvPr/>
          </p:nvSpPr>
          <p:spPr bwMode="auto">
            <a:xfrm>
              <a:off x="5113" y="3996"/>
              <a:ext cx="131" cy="23"/>
            </a:xfrm>
            <a:custGeom>
              <a:avLst/>
              <a:gdLst>
                <a:gd name="T0" fmla="*/ 0 w 923"/>
                <a:gd name="T1" fmla="*/ 0 h 159"/>
                <a:gd name="T2" fmla="*/ 0 w 923"/>
                <a:gd name="T3" fmla="*/ 9 h 159"/>
                <a:gd name="T4" fmla="*/ 131 w 923"/>
                <a:gd name="T5" fmla="*/ 23 h 159"/>
                <a:gd name="T6" fmla="*/ 0 w 923"/>
                <a:gd name="T7" fmla="*/ 0 h 15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23" h="159">
                  <a:moveTo>
                    <a:pt x="0" y="0"/>
                  </a:moveTo>
                  <a:lnTo>
                    <a:pt x="0" y="62"/>
                  </a:lnTo>
                  <a:lnTo>
                    <a:pt x="923" y="1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16136" name="Freeform 173"/>
            <p:cNvSpPr>
              <a:spLocks/>
            </p:cNvSpPr>
            <p:nvPr/>
          </p:nvSpPr>
          <p:spPr bwMode="auto">
            <a:xfrm>
              <a:off x="5113" y="4010"/>
              <a:ext cx="131" cy="14"/>
            </a:xfrm>
            <a:custGeom>
              <a:avLst/>
              <a:gdLst>
                <a:gd name="T0" fmla="*/ 0 w 923"/>
                <a:gd name="T1" fmla="*/ 0 h 98"/>
                <a:gd name="T2" fmla="*/ 0 w 923"/>
                <a:gd name="T3" fmla="*/ 9 h 98"/>
                <a:gd name="T4" fmla="*/ 131 w 923"/>
                <a:gd name="T5" fmla="*/ 14 h 98"/>
                <a:gd name="T6" fmla="*/ 0 w 923"/>
                <a:gd name="T7" fmla="*/ 0 h 9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23" h="98">
                  <a:moveTo>
                    <a:pt x="0" y="0"/>
                  </a:moveTo>
                  <a:lnTo>
                    <a:pt x="0" y="61"/>
                  </a:lnTo>
                  <a:lnTo>
                    <a:pt x="923" y="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16137" name="Freeform 174"/>
            <p:cNvSpPr>
              <a:spLocks/>
            </p:cNvSpPr>
            <p:nvPr/>
          </p:nvSpPr>
          <p:spPr bwMode="auto">
            <a:xfrm>
              <a:off x="5113" y="4022"/>
              <a:ext cx="133" cy="9"/>
            </a:xfrm>
            <a:custGeom>
              <a:avLst/>
              <a:gdLst>
                <a:gd name="T0" fmla="*/ 0 w 933"/>
                <a:gd name="T1" fmla="*/ 0 h 61"/>
                <a:gd name="T2" fmla="*/ 0 w 933"/>
                <a:gd name="T3" fmla="*/ 9 h 61"/>
                <a:gd name="T4" fmla="*/ 133 w 933"/>
                <a:gd name="T5" fmla="*/ 5 h 61"/>
                <a:gd name="T6" fmla="*/ 0 w 933"/>
                <a:gd name="T7" fmla="*/ 0 h 6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33" h="61">
                  <a:moveTo>
                    <a:pt x="0" y="0"/>
                  </a:moveTo>
                  <a:lnTo>
                    <a:pt x="0" y="61"/>
                  </a:lnTo>
                  <a:lnTo>
                    <a:pt x="933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16138" name="Freeform 175"/>
            <p:cNvSpPr>
              <a:spLocks/>
            </p:cNvSpPr>
            <p:nvPr/>
          </p:nvSpPr>
          <p:spPr bwMode="auto">
            <a:xfrm>
              <a:off x="5113" y="4032"/>
              <a:ext cx="133" cy="12"/>
            </a:xfrm>
            <a:custGeom>
              <a:avLst/>
              <a:gdLst>
                <a:gd name="T0" fmla="*/ 0 w 933"/>
                <a:gd name="T1" fmla="*/ 3 h 80"/>
                <a:gd name="T2" fmla="*/ 0 w 933"/>
                <a:gd name="T3" fmla="*/ 12 h 80"/>
                <a:gd name="T4" fmla="*/ 133 w 933"/>
                <a:gd name="T5" fmla="*/ 0 h 80"/>
                <a:gd name="T6" fmla="*/ 0 w 933"/>
                <a:gd name="T7" fmla="*/ 3 h 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33" h="80">
                  <a:moveTo>
                    <a:pt x="0" y="19"/>
                  </a:moveTo>
                  <a:lnTo>
                    <a:pt x="0" y="80"/>
                  </a:lnTo>
                  <a:lnTo>
                    <a:pt x="933" y="0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16139" name="Oval 176"/>
            <p:cNvSpPr>
              <a:spLocks noChangeArrowheads="1"/>
            </p:cNvSpPr>
            <p:nvPr/>
          </p:nvSpPr>
          <p:spPr bwMode="auto">
            <a:xfrm>
              <a:off x="5320" y="4004"/>
              <a:ext cx="91" cy="90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16140" name="Freeform 177"/>
            <p:cNvSpPr>
              <a:spLocks/>
            </p:cNvSpPr>
            <p:nvPr/>
          </p:nvSpPr>
          <p:spPr bwMode="auto">
            <a:xfrm>
              <a:off x="5360" y="4068"/>
              <a:ext cx="17" cy="22"/>
            </a:xfrm>
            <a:custGeom>
              <a:avLst/>
              <a:gdLst>
                <a:gd name="T0" fmla="*/ 0 w 121"/>
                <a:gd name="T1" fmla="*/ 20 h 153"/>
                <a:gd name="T2" fmla="*/ 7 w 121"/>
                <a:gd name="T3" fmla="*/ 0 h 153"/>
                <a:gd name="T4" fmla="*/ 11 w 121"/>
                <a:gd name="T5" fmla="*/ 0 h 153"/>
                <a:gd name="T6" fmla="*/ 17 w 121"/>
                <a:gd name="T7" fmla="*/ 21 h 153"/>
                <a:gd name="T8" fmla="*/ 9 w 121"/>
                <a:gd name="T9" fmla="*/ 22 h 153"/>
                <a:gd name="T10" fmla="*/ 0 w 121"/>
                <a:gd name="T11" fmla="*/ 20 h 1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1" h="153">
                  <a:moveTo>
                    <a:pt x="0" y="142"/>
                  </a:moveTo>
                  <a:lnTo>
                    <a:pt x="47" y="0"/>
                  </a:lnTo>
                  <a:lnTo>
                    <a:pt x="76" y="0"/>
                  </a:lnTo>
                  <a:lnTo>
                    <a:pt x="121" y="148"/>
                  </a:lnTo>
                  <a:lnTo>
                    <a:pt x="62" y="153"/>
                  </a:lnTo>
                  <a:lnTo>
                    <a:pt x="0" y="142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16141" name="Freeform 178"/>
            <p:cNvSpPr>
              <a:spLocks/>
            </p:cNvSpPr>
            <p:nvPr/>
          </p:nvSpPr>
          <p:spPr bwMode="auto">
            <a:xfrm>
              <a:off x="5359" y="4015"/>
              <a:ext cx="18" cy="22"/>
            </a:xfrm>
            <a:custGeom>
              <a:avLst/>
              <a:gdLst>
                <a:gd name="T0" fmla="*/ 0 w 123"/>
                <a:gd name="T1" fmla="*/ 2 h 152"/>
                <a:gd name="T2" fmla="*/ 7 w 123"/>
                <a:gd name="T3" fmla="*/ 22 h 152"/>
                <a:gd name="T4" fmla="*/ 11 w 123"/>
                <a:gd name="T5" fmla="*/ 22 h 152"/>
                <a:gd name="T6" fmla="*/ 18 w 123"/>
                <a:gd name="T7" fmla="*/ 1 h 152"/>
                <a:gd name="T8" fmla="*/ 9 w 123"/>
                <a:gd name="T9" fmla="*/ 0 h 152"/>
                <a:gd name="T10" fmla="*/ 0 w 123"/>
                <a:gd name="T11" fmla="*/ 2 h 1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3" h="152">
                  <a:moveTo>
                    <a:pt x="0" y="11"/>
                  </a:moveTo>
                  <a:lnTo>
                    <a:pt x="49" y="152"/>
                  </a:lnTo>
                  <a:lnTo>
                    <a:pt x="77" y="152"/>
                  </a:lnTo>
                  <a:lnTo>
                    <a:pt x="123" y="6"/>
                  </a:lnTo>
                  <a:lnTo>
                    <a:pt x="63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16142" name="Freeform 179"/>
            <p:cNvSpPr>
              <a:spLocks/>
            </p:cNvSpPr>
            <p:nvPr/>
          </p:nvSpPr>
          <p:spPr bwMode="auto">
            <a:xfrm>
              <a:off x="5383" y="4043"/>
              <a:ext cx="21" cy="18"/>
            </a:xfrm>
            <a:custGeom>
              <a:avLst/>
              <a:gdLst>
                <a:gd name="T0" fmla="*/ 19 w 148"/>
                <a:gd name="T1" fmla="*/ 0 h 125"/>
                <a:gd name="T2" fmla="*/ 0 w 148"/>
                <a:gd name="T3" fmla="*/ 7 h 125"/>
                <a:gd name="T4" fmla="*/ 0 w 148"/>
                <a:gd name="T5" fmla="*/ 12 h 125"/>
                <a:gd name="T6" fmla="*/ 20 w 148"/>
                <a:gd name="T7" fmla="*/ 18 h 125"/>
                <a:gd name="T8" fmla="*/ 21 w 148"/>
                <a:gd name="T9" fmla="*/ 9 h 125"/>
                <a:gd name="T10" fmla="*/ 19 w 148"/>
                <a:gd name="T11" fmla="*/ 0 h 1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8" h="125">
                  <a:moveTo>
                    <a:pt x="137" y="0"/>
                  </a:moveTo>
                  <a:lnTo>
                    <a:pt x="0" y="50"/>
                  </a:lnTo>
                  <a:lnTo>
                    <a:pt x="0" y="80"/>
                  </a:lnTo>
                  <a:lnTo>
                    <a:pt x="141" y="125"/>
                  </a:lnTo>
                  <a:lnTo>
                    <a:pt x="148" y="65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16143" name="Freeform 180"/>
            <p:cNvSpPr>
              <a:spLocks/>
            </p:cNvSpPr>
            <p:nvPr/>
          </p:nvSpPr>
          <p:spPr bwMode="auto">
            <a:xfrm>
              <a:off x="5332" y="4043"/>
              <a:ext cx="21" cy="18"/>
            </a:xfrm>
            <a:custGeom>
              <a:avLst/>
              <a:gdLst>
                <a:gd name="T0" fmla="*/ 2 w 148"/>
                <a:gd name="T1" fmla="*/ 0 h 125"/>
                <a:gd name="T2" fmla="*/ 21 w 148"/>
                <a:gd name="T3" fmla="*/ 7 h 125"/>
                <a:gd name="T4" fmla="*/ 21 w 148"/>
                <a:gd name="T5" fmla="*/ 12 h 125"/>
                <a:gd name="T6" fmla="*/ 1 w 148"/>
                <a:gd name="T7" fmla="*/ 18 h 125"/>
                <a:gd name="T8" fmla="*/ 0 w 148"/>
                <a:gd name="T9" fmla="*/ 9 h 125"/>
                <a:gd name="T10" fmla="*/ 2 w 148"/>
                <a:gd name="T11" fmla="*/ 0 h 1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8" h="125">
                  <a:moveTo>
                    <a:pt x="11" y="0"/>
                  </a:moveTo>
                  <a:lnTo>
                    <a:pt x="148" y="50"/>
                  </a:lnTo>
                  <a:lnTo>
                    <a:pt x="148" y="80"/>
                  </a:lnTo>
                  <a:lnTo>
                    <a:pt x="6" y="125"/>
                  </a:lnTo>
                  <a:lnTo>
                    <a:pt x="0" y="65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16144" name="Oval 181"/>
            <p:cNvSpPr>
              <a:spLocks noChangeArrowheads="1"/>
            </p:cNvSpPr>
            <p:nvPr/>
          </p:nvSpPr>
          <p:spPr bwMode="auto">
            <a:xfrm>
              <a:off x="5332" y="4015"/>
              <a:ext cx="56" cy="68"/>
            </a:xfrm>
            <a:prstGeom prst="ellips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16145" name="Oval 182"/>
            <p:cNvSpPr>
              <a:spLocks noChangeArrowheads="1"/>
            </p:cNvSpPr>
            <p:nvPr/>
          </p:nvSpPr>
          <p:spPr bwMode="auto">
            <a:xfrm>
              <a:off x="5354" y="4037"/>
              <a:ext cx="12" cy="23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16146" name="Oval 183"/>
            <p:cNvSpPr>
              <a:spLocks noChangeArrowheads="1"/>
            </p:cNvSpPr>
            <p:nvPr/>
          </p:nvSpPr>
          <p:spPr bwMode="auto">
            <a:xfrm>
              <a:off x="5354" y="4037"/>
              <a:ext cx="12" cy="12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16147" name="Oval 184"/>
            <p:cNvSpPr>
              <a:spLocks noChangeArrowheads="1"/>
            </p:cNvSpPr>
            <p:nvPr/>
          </p:nvSpPr>
          <p:spPr bwMode="auto">
            <a:xfrm>
              <a:off x="4937" y="4004"/>
              <a:ext cx="90" cy="90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16148" name="Freeform 185"/>
            <p:cNvSpPr>
              <a:spLocks/>
            </p:cNvSpPr>
            <p:nvPr/>
          </p:nvSpPr>
          <p:spPr bwMode="auto">
            <a:xfrm>
              <a:off x="4978" y="4068"/>
              <a:ext cx="17" cy="22"/>
            </a:xfrm>
            <a:custGeom>
              <a:avLst/>
              <a:gdLst>
                <a:gd name="T0" fmla="*/ 0 w 120"/>
                <a:gd name="T1" fmla="*/ 20 h 153"/>
                <a:gd name="T2" fmla="*/ 7 w 120"/>
                <a:gd name="T3" fmla="*/ 0 h 153"/>
                <a:gd name="T4" fmla="*/ 11 w 120"/>
                <a:gd name="T5" fmla="*/ 0 h 153"/>
                <a:gd name="T6" fmla="*/ 17 w 120"/>
                <a:gd name="T7" fmla="*/ 21 h 153"/>
                <a:gd name="T8" fmla="*/ 9 w 120"/>
                <a:gd name="T9" fmla="*/ 22 h 153"/>
                <a:gd name="T10" fmla="*/ 0 w 120"/>
                <a:gd name="T11" fmla="*/ 20 h 1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0" h="153">
                  <a:moveTo>
                    <a:pt x="0" y="142"/>
                  </a:moveTo>
                  <a:lnTo>
                    <a:pt x="46" y="0"/>
                  </a:lnTo>
                  <a:lnTo>
                    <a:pt x="75" y="0"/>
                  </a:lnTo>
                  <a:lnTo>
                    <a:pt x="120" y="148"/>
                  </a:lnTo>
                  <a:lnTo>
                    <a:pt x="62" y="153"/>
                  </a:lnTo>
                  <a:lnTo>
                    <a:pt x="0" y="142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16149" name="Freeform 186"/>
            <p:cNvSpPr>
              <a:spLocks/>
            </p:cNvSpPr>
            <p:nvPr/>
          </p:nvSpPr>
          <p:spPr bwMode="auto">
            <a:xfrm>
              <a:off x="4977" y="4015"/>
              <a:ext cx="17" cy="22"/>
            </a:xfrm>
            <a:custGeom>
              <a:avLst/>
              <a:gdLst>
                <a:gd name="T0" fmla="*/ 0 w 124"/>
                <a:gd name="T1" fmla="*/ 2 h 152"/>
                <a:gd name="T2" fmla="*/ 7 w 124"/>
                <a:gd name="T3" fmla="*/ 22 h 152"/>
                <a:gd name="T4" fmla="*/ 11 w 124"/>
                <a:gd name="T5" fmla="*/ 22 h 152"/>
                <a:gd name="T6" fmla="*/ 17 w 124"/>
                <a:gd name="T7" fmla="*/ 1 h 152"/>
                <a:gd name="T8" fmla="*/ 9 w 124"/>
                <a:gd name="T9" fmla="*/ 0 h 152"/>
                <a:gd name="T10" fmla="*/ 0 w 124"/>
                <a:gd name="T11" fmla="*/ 2 h 1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4" h="152">
                  <a:moveTo>
                    <a:pt x="0" y="11"/>
                  </a:moveTo>
                  <a:lnTo>
                    <a:pt x="49" y="152"/>
                  </a:lnTo>
                  <a:lnTo>
                    <a:pt x="79" y="152"/>
                  </a:lnTo>
                  <a:lnTo>
                    <a:pt x="124" y="6"/>
                  </a:lnTo>
                  <a:lnTo>
                    <a:pt x="64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16150" name="Freeform 187"/>
            <p:cNvSpPr>
              <a:spLocks/>
            </p:cNvSpPr>
            <p:nvPr/>
          </p:nvSpPr>
          <p:spPr bwMode="auto">
            <a:xfrm>
              <a:off x="5000" y="4043"/>
              <a:ext cx="21" cy="18"/>
            </a:xfrm>
            <a:custGeom>
              <a:avLst/>
              <a:gdLst>
                <a:gd name="T0" fmla="*/ 20 w 148"/>
                <a:gd name="T1" fmla="*/ 0 h 125"/>
                <a:gd name="T2" fmla="*/ 0 w 148"/>
                <a:gd name="T3" fmla="*/ 7 h 125"/>
                <a:gd name="T4" fmla="*/ 0 w 148"/>
                <a:gd name="T5" fmla="*/ 12 h 125"/>
                <a:gd name="T6" fmla="*/ 20 w 148"/>
                <a:gd name="T7" fmla="*/ 18 h 125"/>
                <a:gd name="T8" fmla="*/ 21 w 148"/>
                <a:gd name="T9" fmla="*/ 9 h 125"/>
                <a:gd name="T10" fmla="*/ 20 w 148"/>
                <a:gd name="T11" fmla="*/ 0 h 1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8" h="125">
                  <a:moveTo>
                    <a:pt x="138" y="0"/>
                  </a:moveTo>
                  <a:lnTo>
                    <a:pt x="0" y="50"/>
                  </a:lnTo>
                  <a:lnTo>
                    <a:pt x="0" y="80"/>
                  </a:lnTo>
                  <a:lnTo>
                    <a:pt x="142" y="125"/>
                  </a:lnTo>
                  <a:lnTo>
                    <a:pt x="148" y="65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16151" name="Freeform 188"/>
            <p:cNvSpPr>
              <a:spLocks/>
            </p:cNvSpPr>
            <p:nvPr/>
          </p:nvSpPr>
          <p:spPr bwMode="auto">
            <a:xfrm>
              <a:off x="4950" y="4043"/>
              <a:ext cx="21" cy="18"/>
            </a:xfrm>
            <a:custGeom>
              <a:avLst/>
              <a:gdLst>
                <a:gd name="T0" fmla="*/ 2 w 149"/>
                <a:gd name="T1" fmla="*/ 0 h 125"/>
                <a:gd name="T2" fmla="*/ 21 w 149"/>
                <a:gd name="T3" fmla="*/ 7 h 125"/>
                <a:gd name="T4" fmla="*/ 21 w 149"/>
                <a:gd name="T5" fmla="*/ 12 h 125"/>
                <a:gd name="T6" fmla="*/ 1 w 149"/>
                <a:gd name="T7" fmla="*/ 18 h 125"/>
                <a:gd name="T8" fmla="*/ 0 w 149"/>
                <a:gd name="T9" fmla="*/ 9 h 125"/>
                <a:gd name="T10" fmla="*/ 2 w 149"/>
                <a:gd name="T11" fmla="*/ 0 h 1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9" h="125">
                  <a:moveTo>
                    <a:pt x="11" y="0"/>
                  </a:moveTo>
                  <a:lnTo>
                    <a:pt x="149" y="50"/>
                  </a:lnTo>
                  <a:lnTo>
                    <a:pt x="149" y="80"/>
                  </a:lnTo>
                  <a:lnTo>
                    <a:pt x="6" y="125"/>
                  </a:lnTo>
                  <a:lnTo>
                    <a:pt x="0" y="65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16152" name="Oval 189"/>
            <p:cNvSpPr>
              <a:spLocks noChangeArrowheads="1"/>
            </p:cNvSpPr>
            <p:nvPr/>
          </p:nvSpPr>
          <p:spPr bwMode="auto">
            <a:xfrm>
              <a:off x="4949" y="4015"/>
              <a:ext cx="67" cy="68"/>
            </a:xfrm>
            <a:prstGeom prst="ellips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16153" name="Oval 190"/>
            <p:cNvSpPr>
              <a:spLocks noChangeArrowheads="1"/>
            </p:cNvSpPr>
            <p:nvPr/>
          </p:nvSpPr>
          <p:spPr bwMode="auto">
            <a:xfrm>
              <a:off x="4971" y="4037"/>
              <a:ext cx="23" cy="23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16154" name="Oval 191"/>
            <p:cNvSpPr>
              <a:spLocks noChangeArrowheads="1"/>
            </p:cNvSpPr>
            <p:nvPr/>
          </p:nvSpPr>
          <p:spPr bwMode="auto">
            <a:xfrm>
              <a:off x="4971" y="4037"/>
              <a:ext cx="11" cy="12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</p:grpSp>
      <p:sp>
        <p:nvSpPr>
          <p:cNvPr id="115828" name="Rectangle 192"/>
          <p:cNvSpPr>
            <a:spLocks noChangeArrowheads="1"/>
          </p:cNvSpPr>
          <p:nvPr/>
        </p:nvSpPr>
        <p:spPr bwMode="auto">
          <a:xfrm>
            <a:off x="1285875" y="3279775"/>
            <a:ext cx="985838" cy="1560513"/>
          </a:xfrm>
          <a:prstGeom prst="rect">
            <a:avLst/>
          </a:prstGeom>
          <a:solidFill>
            <a:srgbClr val="FFFFFF"/>
          </a:solidFill>
          <a:ln w="1746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5829" name="Rectangle 193"/>
          <p:cNvSpPr>
            <a:spLocks noChangeArrowheads="1"/>
          </p:cNvSpPr>
          <p:nvPr/>
        </p:nvSpPr>
        <p:spPr bwMode="auto">
          <a:xfrm>
            <a:off x="1357313" y="3351213"/>
            <a:ext cx="127000" cy="127000"/>
          </a:xfrm>
          <a:prstGeom prst="rect">
            <a:avLst/>
          </a:prstGeom>
          <a:solidFill>
            <a:srgbClr val="FFFFFF"/>
          </a:solidFill>
          <a:ln w="1746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5830" name="Rectangle 194"/>
          <p:cNvSpPr>
            <a:spLocks noChangeArrowheads="1"/>
          </p:cNvSpPr>
          <p:nvPr/>
        </p:nvSpPr>
        <p:spPr bwMode="auto">
          <a:xfrm>
            <a:off x="1644650" y="3351213"/>
            <a:ext cx="127000" cy="127000"/>
          </a:xfrm>
          <a:prstGeom prst="rect">
            <a:avLst/>
          </a:prstGeom>
          <a:solidFill>
            <a:srgbClr val="FFFFFF"/>
          </a:solidFill>
          <a:ln w="1746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5831" name="Rectangle 195"/>
          <p:cNvSpPr>
            <a:spLocks noChangeArrowheads="1"/>
          </p:cNvSpPr>
          <p:nvPr/>
        </p:nvSpPr>
        <p:spPr bwMode="auto">
          <a:xfrm>
            <a:off x="1930400" y="3351213"/>
            <a:ext cx="127000" cy="127000"/>
          </a:xfrm>
          <a:prstGeom prst="rect">
            <a:avLst/>
          </a:prstGeom>
          <a:solidFill>
            <a:srgbClr val="FFFFFF"/>
          </a:solidFill>
          <a:ln w="1746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5832" name="Line 196"/>
          <p:cNvSpPr>
            <a:spLocks noChangeShapeType="1"/>
          </p:cNvSpPr>
          <p:nvPr/>
        </p:nvSpPr>
        <p:spPr bwMode="auto">
          <a:xfrm>
            <a:off x="1492250" y="3414713"/>
            <a:ext cx="144463" cy="1587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5833" name="Line 197"/>
          <p:cNvSpPr>
            <a:spLocks noChangeShapeType="1"/>
          </p:cNvSpPr>
          <p:nvPr/>
        </p:nvSpPr>
        <p:spPr bwMode="auto">
          <a:xfrm>
            <a:off x="1779588" y="3414713"/>
            <a:ext cx="142875" cy="1587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grpSp>
        <p:nvGrpSpPr>
          <p:cNvPr id="115834" name="Group 198"/>
          <p:cNvGrpSpPr>
            <a:grpSpLocks/>
          </p:cNvGrpSpPr>
          <p:nvPr/>
        </p:nvGrpSpPr>
        <p:grpSpPr bwMode="auto">
          <a:xfrm>
            <a:off x="1492250" y="3557588"/>
            <a:ext cx="527050" cy="771525"/>
            <a:chOff x="958" y="2176"/>
            <a:chExt cx="332" cy="486"/>
          </a:xfrm>
        </p:grpSpPr>
        <p:sp>
          <p:nvSpPr>
            <p:cNvPr id="116101" name="Rectangle 199"/>
            <p:cNvSpPr>
              <a:spLocks noChangeArrowheads="1"/>
            </p:cNvSpPr>
            <p:nvPr/>
          </p:nvSpPr>
          <p:spPr bwMode="auto">
            <a:xfrm>
              <a:off x="958" y="2176"/>
              <a:ext cx="327" cy="485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16102" name="Rectangle 200"/>
            <p:cNvSpPr>
              <a:spLocks noChangeArrowheads="1"/>
            </p:cNvSpPr>
            <p:nvPr/>
          </p:nvSpPr>
          <p:spPr bwMode="auto">
            <a:xfrm>
              <a:off x="980" y="2210"/>
              <a:ext cx="271" cy="43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16103" name="Freeform 201"/>
            <p:cNvSpPr>
              <a:spLocks/>
            </p:cNvSpPr>
            <p:nvPr/>
          </p:nvSpPr>
          <p:spPr bwMode="auto">
            <a:xfrm>
              <a:off x="966" y="2184"/>
              <a:ext cx="28" cy="478"/>
            </a:xfrm>
            <a:custGeom>
              <a:avLst/>
              <a:gdLst>
                <a:gd name="T0" fmla="*/ 0 w 166"/>
                <a:gd name="T1" fmla="*/ 0 h 2867"/>
                <a:gd name="T2" fmla="*/ 28 w 166"/>
                <a:gd name="T3" fmla="*/ 28 h 2867"/>
                <a:gd name="T4" fmla="*/ 28 w 166"/>
                <a:gd name="T5" fmla="*/ 478 h 2867"/>
                <a:gd name="T6" fmla="*/ 0 w 166"/>
                <a:gd name="T7" fmla="*/ 478 h 2867"/>
                <a:gd name="T8" fmla="*/ 0 w 166"/>
                <a:gd name="T9" fmla="*/ 0 h 28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6" h="2867">
                  <a:moveTo>
                    <a:pt x="0" y="0"/>
                  </a:moveTo>
                  <a:lnTo>
                    <a:pt x="166" y="165"/>
                  </a:lnTo>
                  <a:lnTo>
                    <a:pt x="166" y="2867"/>
                  </a:lnTo>
                  <a:lnTo>
                    <a:pt x="0" y="28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6104" name="Freeform 202"/>
            <p:cNvSpPr>
              <a:spLocks/>
            </p:cNvSpPr>
            <p:nvPr/>
          </p:nvSpPr>
          <p:spPr bwMode="auto">
            <a:xfrm>
              <a:off x="966" y="2184"/>
              <a:ext cx="324" cy="27"/>
            </a:xfrm>
            <a:custGeom>
              <a:avLst/>
              <a:gdLst>
                <a:gd name="T0" fmla="*/ 0 w 1944"/>
                <a:gd name="T1" fmla="*/ 0 h 165"/>
                <a:gd name="T2" fmla="*/ 324 w 1944"/>
                <a:gd name="T3" fmla="*/ 0 h 165"/>
                <a:gd name="T4" fmla="*/ 293 w 1944"/>
                <a:gd name="T5" fmla="*/ 27 h 165"/>
                <a:gd name="T6" fmla="*/ 26 w 1944"/>
                <a:gd name="T7" fmla="*/ 27 h 165"/>
                <a:gd name="T8" fmla="*/ 0 w 1944"/>
                <a:gd name="T9" fmla="*/ 0 h 1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44" h="165">
                  <a:moveTo>
                    <a:pt x="0" y="1"/>
                  </a:moveTo>
                  <a:lnTo>
                    <a:pt x="1944" y="0"/>
                  </a:lnTo>
                  <a:lnTo>
                    <a:pt x="1760" y="165"/>
                  </a:lnTo>
                  <a:lnTo>
                    <a:pt x="156" y="16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6105" name="Freeform 203"/>
            <p:cNvSpPr>
              <a:spLocks/>
            </p:cNvSpPr>
            <p:nvPr/>
          </p:nvSpPr>
          <p:spPr bwMode="auto">
            <a:xfrm>
              <a:off x="1259" y="2184"/>
              <a:ext cx="30" cy="477"/>
            </a:xfrm>
            <a:custGeom>
              <a:avLst/>
              <a:gdLst>
                <a:gd name="T0" fmla="*/ 0 w 176"/>
                <a:gd name="T1" fmla="*/ 27 h 2866"/>
                <a:gd name="T2" fmla="*/ 30 w 176"/>
                <a:gd name="T3" fmla="*/ 0 h 2866"/>
                <a:gd name="T4" fmla="*/ 30 w 176"/>
                <a:gd name="T5" fmla="*/ 477 h 2866"/>
                <a:gd name="T6" fmla="*/ 0 w 176"/>
                <a:gd name="T7" fmla="*/ 477 h 2866"/>
                <a:gd name="T8" fmla="*/ 0 w 176"/>
                <a:gd name="T9" fmla="*/ 27 h 28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6" h="2866">
                  <a:moveTo>
                    <a:pt x="0" y="164"/>
                  </a:moveTo>
                  <a:lnTo>
                    <a:pt x="176" y="0"/>
                  </a:lnTo>
                  <a:lnTo>
                    <a:pt x="175" y="2866"/>
                  </a:lnTo>
                  <a:lnTo>
                    <a:pt x="0" y="2866"/>
                  </a:lnTo>
                  <a:lnTo>
                    <a:pt x="0" y="164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6106" name="Freeform 204"/>
            <p:cNvSpPr>
              <a:spLocks/>
            </p:cNvSpPr>
            <p:nvPr/>
          </p:nvSpPr>
          <p:spPr bwMode="auto">
            <a:xfrm>
              <a:off x="1012" y="2213"/>
              <a:ext cx="215" cy="445"/>
            </a:xfrm>
            <a:custGeom>
              <a:avLst/>
              <a:gdLst>
                <a:gd name="T0" fmla="*/ 0 w 1291"/>
                <a:gd name="T1" fmla="*/ 0 h 2672"/>
                <a:gd name="T2" fmla="*/ 0 w 1291"/>
                <a:gd name="T3" fmla="*/ 445 h 2672"/>
                <a:gd name="T4" fmla="*/ 215 w 1291"/>
                <a:gd name="T5" fmla="*/ 395 h 2672"/>
                <a:gd name="T6" fmla="*/ 215 w 1291"/>
                <a:gd name="T7" fmla="*/ 44 h 2672"/>
                <a:gd name="T8" fmla="*/ 0 w 1291"/>
                <a:gd name="T9" fmla="*/ 0 h 26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91" h="2672">
                  <a:moveTo>
                    <a:pt x="1" y="0"/>
                  </a:moveTo>
                  <a:lnTo>
                    <a:pt x="0" y="2672"/>
                  </a:lnTo>
                  <a:lnTo>
                    <a:pt x="1291" y="2370"/>
                  </a:lnTo>
                  <a:lnTo>
                    <a:pt x="1291" y="26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0C0C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16107" name="Freeform 205"/>
            <p:cNvSpPr>
              <a:spLocks/>
            </p:cNvSpPr>
            <p:nvPr/>
          </p:nvSpPr>
          <p:spPr bwMode="auto">
            <a:xfrm>
              <a:off x="1060" y="2257"/>
              <a:ext cx="140" cy="167"/>
            </a:xfrm>
            <a:custGeom>
              <a:avLst/>
              <a:gdLst>
                <a:gd name="T0" fmla="*/ 0 w 842"/>
                <a:gd name="T1" fmla="*/ 0 h 997"/>
                <a:gd name="T2" fmla="*/ 140 w 842"/>
                <a:gd name="T3" fmla="*/ 27 h 997"/>
                <a:gd name="T4" fmla="*/ 140 w 842"/>
                <a:gd name="T5" fmla="*/ 167 h 997"/>
                <a:gd name="T6" fmla="*/ 0 w 842"/>
                <a:gd name="T7" fmla="*/ 163 h 997"/>
                <a:gd name="T8" fmla="*/ 0 w 842"/>
                <a:gd name="T9" fmla="*/ 0 h 9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42" h="997">
                  <a:moveTo>
                    <a:pt x="0" y="0"/>
                  </a:moveTo>
                  <a:lnTo>
                    <a:pt x="842" y="161"/>
                  </a:lnTo>
                  <a:lnTo>
                    <a:pt x="840" y="997"/>
                  </a:lnTo>
                  <a:lnTo>
                    <a:pt x="0" y="9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6108" name="Freeform 206"/>
            <p:cNvSpPr>
              <a:spLocks/>
            </p:cNvSpPr>
            <p:nvPr/>
          </p:nvSpPr>
          <p:spPr bwMode="auto">
            <a:xfrm>
              <a:off x="1060" y="2263"/>
              <a:ext cx="134" cy="151"/>
            </a:xfrm>
            <a:custGeom>
              <a:avLst/>
              <a:gdLst>
                <a:gd name="T0" fmla="*/ 0 w 803"/>
                <a:gd name="T1" fmla="*/ 0 h 905"/>
                <a:gd name="T2" fmla="*/ 134 w 803"/>
                <a:gd name="T3" fmla="*/ 25 h 905"/>
                <a:gd name="T4" fmla="*/ 134 w 803"/>
                <a:gd name="T5" fmla="*/ 151 h 905"/>
                <a:gd name="T6" fmla="*/ 0 w 803"/>
                <a:gd name="T7" fmla="*/ 150 h 905"/>
                <a:gd name="T8" fmla="*/ 0 w 803"/>
                <a:gd name="T9" fmla="*/ 0 h 9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3" h="905">
                  <a:moveTo>
                    <a:pt x="0" y="0"/>
                  </a:moveTo>
                  <a:lnTo>
                    <a:pt x="803" y="152"/>
                  </a:lnTo>
                  <a:lnTo>
                    <a:pt x="801" y="905"/>
                  </a:lnTo>
                  <a:lnTo>
                    <a:pt x="0" y="8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6109" name="Freeform 207"/>
            <p:cNvSpPr>
              <a:spLocks/>
            </p:cNvSpPr>
            <p:nvPr/>
          </p:nvSpPr>
          <p:spPr bwMode="auto">
            <a:xfrm>
              <a:off x="1050" y="2256"/>
              <a:ext cx="8" cy="164"/>
            </a:xfrm>
            <a:custGeom>
              <a:avLst/>
              <a:gdLst>
                <a:gd name="T0" fmla="*/ 0 w 46"/>
                <a:gd name="T1" fmla="*/ 0 h 983"/>
                <a:gd name="T2" fmla="*/ 8 w 46"/>
                <a:gd name="T3" fmla="*/ 3 h 983"/>
                <a:gd name="T4" fmla="*/ 8 w 46"/>
                <a:gd name="T5" fmla="*/ 164 h 983"/>
                <a:gd name="T6" fmla="*/ 0 w 46"/>
                <a:gd name="T7" fmla="*/ 164 h 983"/>
                <a:gd name="T8" fmla="*/ 0 w 46"/>
                <a:gd name="T9" fmla="*/ 0 h 9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6" h="983">
                  <a:moveTo>
                    <a:pt x="0" y="0"/>
                  </a:moveTo>
                  <a:lnTo>
                    <a:pt x="46" y="18"/>
                  </a:lnTo>
                  <a:lnTo>
                    <a:pt x="46" y="983"/>
                  </a:lnTo>
                  <a:lnTo>
                    <a:pt x="0" y="9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6110" name="Freeform 208"/>
            <p:cNvSpPr>
              <a:spLocks/>
            </p:cNvSpPr>
            <p:nvPr/>
          </p:nvSpPr>
          <p:spPr bwMode="auto">
            <a:xfrm>
              <a:off x="1058" y="2444"/>
              <a:ext cx="140" cy="173"/>
            </a:xfrm>
            <a:custGeom>
              <a:avLst/>
              <a:gdLst>
                <a:gd name="T0" fmla="*/ 0 w 843"/>
                <a:gd name="T1" fmla="*/ 6 h 1041"/>
                <a:gd name="T2" fmla="*/ 140 w 843"/>
                <a:gd name="T3" fmla="*/ 0 h 1041"/>
                <a:gd name="T4" fmla="*/ 140 w 843"/>
                <a:gd name="T5" fmla="*/ 147 h 1041"/>
                <a:gd name="T6" fmla="*/ 0 w 843"/>
                <a:gd name="T7" fmla="*/ 173 h 1041"/>
                <a:gd name="T8" fmla="*/ 0 w 843"/>
                <a:gd name="T9" fmla="*/ 6 h 10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43" h="1041">
                  <a:moveTo>
                    <a:pt x="0" y="39"/>
                  </a:moveTo>
                  <a:lnTo>
                    <a:pt x="841" y="0"/>
                  </a:lnTo>
                  <a:lnTo>
                    <a:pt x="843" y="884"/>
                  </a:lnTo>
                  <a:lnTo>
                    <a:pt x="0" y="1041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6111" name="Freeform 209"/>
            <p:cNvSpPr>
              <a:spLocks/>
            </p:cNvSpPr>
            <p:nvPr/>
          </p:nvSpPr>
          <p:spPr bwMode="auto">
            <a:xfrm>
              <a:off x="1062" y="2450"/>
              <a:ext cx="130" cy="158"/>
            </a:xfrm>
            <a:custGeom>
              <a:avLst/>
              <a:gdLst>
                <a:gd name="T0" fmla="*/ 0 w 780"/>
                <a:gd name="T1" fmla="*/ 7 h 950"/>
                <a:gd name="T2" fmla="*/ 130 w 780"/>
                <a:gd name="T3" fmla="*/ 0 h 950"/>
                <a:gd name="T4" fmla="*/ 130 w 780"/>
                <a:gd name="T5" fmla="*/ 136 h 950"/>
                <a:gd name="T6" fmla="*/ 0 w 780"/>
                <a:gd name="T7" fmla="*/ 158 h 950"/>
                <a:gd name="T8" fmla="*/ 0 w 780"/>
                <a:gd name="T9" fmla="*/ 7 h 9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80" h="950">
                  <a:moveTo>
                    <a:pt x="0" y="42"/>
                  </a:moveTo>
                  <a:lnTo>
                    <a:pt x="779" y="0"/>
                  </a:lnTo>
                  <a:lnTo>
                    <a:pt x="780" y="816"/>
                  </a:lnTo>
                  <a:lnTo>
                    <a:pt x="0" y="950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6112" name="Freeform 210"/>
            <p:cNvSpPr>
              <a:spLocks/>
            </p:cNvSpPr>
            <p:nvPr/>
          </p:nvSpPr>
          <p:spPr bwMode="auto">
            <a:xfrm>
              <a:off x="1050" y="2450"/>
              <a:ext cx="8" cy="166"/>
            </a:xfrm>
            <a:custGeom>
              <a:avLst/>
              <a:gdLst>
                <a:gd name="T0" fmla="*/ 0 w 48"/>
                <a:gd name="T1" fmla="*/ 0 h 995"/>
                <a:gd name="T2" fmla="*/ 8 w 48"/>
                <a:gd name="T3" fmla="*/ 0 h 995"/>
                <a:gd name="T4" fmla="*/ 8 w 48"/>
                <a:gd name="T5" fmla="*/ 166 h 995"/>
                <a:gd name="T6" fmla="*/ 0 w 48"/>
                <a:gd name="T7" fmla="*/ 165 h 995"/>
                <a:gd name="T8" fmla="*/ 0 w 48"/>
                <a:gd name="T9" fmla="*/ 0 h 9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" h="995">
                  <a:moveTo>
                    <a:pt x="1" y="0"/>
                  </a:moveTo>
                  <a:lnTo>
                    <a:pt x="48" y="2"/>
                  </a:lnTo>
                  <a:lnTo>
                    <a:pt x="48" y="995"/>
                  </a:lnTo>
                  <a:lnTo>
                    <a:pt x="0" y="98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6113" name="Freeform 211"/>
            <p:cNvSpPr>
              <a:spLocks/>
            </p:cNvSpPr>
            <p:nvPr/>
          </p:nvSpPr>
          <p:spPr bwMode="auto">
            <a:xfrm>
              <a:off x="995" y="2214"/>
              <a:ext cx="17" cy="446"/>
            </a:xfrm>
            <a:custGeom>
              <a:avLst/>
              <a:gdLst>
                <a:gd name="T0" fmla="*/ 17 w 102"/>
                <a:gd name="T1" fmla="*/ 0 h 2674"/>
                <a:gd name="T2" fmla="*/ 0 w 102"/>
                <a:gd name="T3" fmla="*/ 6 h 2674"/>
                <a:gd name="T4" fmla="*/ 0 w 102"/>
                <a:gd name="T5" fmla="*/ 446 h 2674"/>
                <a:gd name="T6" fmla="*/ 17 w 102"/>
                <a:gd name="T7" fmla="*/ 446 h 2674"/>
                <a:gd name="T8" fmla="*/ 17 w 102"/>
                <a:gd name="T9" fmla="*/ 0 h 26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2" h="2674">
                  <a:moveTo>
                    <a:pt x="102" y="0"/>
                  </a:moveTo>
                  <a:lnTo>
                    <a:pt x="0" y="37"/>
                  </a:lnTo>
                  <a:lnTo>
                    <a:pt x="0" y="2674"/>
                  </a:lnTo>
                  <a:lnTo>
                    <a:pt x="102" y="2674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6114" name="Oval 212"/>
            <p:cNvSpPr>
              <a:spLocks noChangeArrowheads="1"/>
            </p:cNvSpPr>
            <p:nvPr/>
          </p:nvSpPr>
          <p:spPr bwMode="auto">
            <a:xfrm>
              <a:off x="1195" y="2424"/>
              <a:ext cx="11" cy="11"/>
            </a:xfrm>
            <a:prstGeom prst="ellipse">
              <a:avLst/>
            </a:pr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16115" name="Rectangle 213"/>
            <p:cNvSpPr>
              <a:spLocks noChangeArrowheads="1"/>
            </p:cNvSpPr>
            <p:nvPr/>
          </p:nvSpPr>
          <p:spPr bwMode="auto">
            <a:xfrm>
              <a:off x="1206" y="2402"/>
              <a:ext cx="1" cy="44"/>
            </a:xfrm>
            <a:prstGeom prst="rect">
              <a:avLst/>
            </a:pr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16116" name="Rectangle 214"/>
            <p:cNvSpPr>
              <a:spLocks noChangeArrowheads="1"/>
            </p:cNvSpPr>
            <p:nvPr/>
          </p:nvSpPr>
          <p:spPr bwMode="auto">
            <a:xfrm>
              <a:off x="1206" y="2402"/>
              <a:ext cx="1" cy="44"/>
            </a:xfrm>
            <a:prstGeom prst="rect">
              <a:avLst/>
            </a:prstGeom>
            <a:solidFill>
              <a:srgbClr val="E07000"/>
            </a:solidFill>
            <a:ln w="0">
              <a:solidFill>
                <a:srgbClr val="FFC08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16117" name="Oval 215"/>
            <p:cNvSpPr>
              <a:spLocks noChangeArrowheads="1"/>
            </p:cNvSpPr>
            <p:nvPr/>
          </p:nvSpPr>
          <p:spPr bwMode="auto">
            <a:xfrm>
              <a:off x="1206" y="2413"/>
              <a:ext cx="11" cy="11"/>
            </a:xfrm>
            <a:prstGeom prst="ellipse">
              <a:avLst/>
            </a:prstGeom>
            <a:solidFill>
              <a:srgbClr val="A05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16118" name="Oval 216"/>
            <p:cNvSpPr>
              <a:spLocks noChangeArrowheads="1"/>
            </p:cNvSpPr>
            <p:nvPr/>
          </p:nvSpPr>
          <p:spPr bwMode="auto">
            <a:xfrm>
              <a:off x="1206" y="2413"/>
              <a:ext cx="11" cy="11"/>
            </a:xfrm>
            <a:prstGeom prst="ellipse">
              <a:avLst/>
            </a:prstGeom>
            <a:solidFill>
              <a:srgbClr val="E07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16119" name="Freeform 217"/>
            <p:cNvSpPr>
              <a:spLocks/>
            </p:cNvSpPr>
            <p:nvPr/>
          </p:nvSpPr>
          <p:spPr bwMode="auto">
            <a:xfrm>
              <a:off x="1213" y="2415"/>
              <a:ext cx="3" cy="8"/>
            </a:xfrm>
            <a:custGeom>
              <a:avLst/>
              <a:gdLst>
                <a:gd name="T0" fmla="*/ 0 w 12"/>
                <a:gd name="T1" fmla="*/ 0 h 47"/>
                <a:gd name="T2" fmla="*/ 0 w 12"/>
                <a:gd name="T3" fmla="*/ 8 h 47"/>
                <a:gd name="T4" fmla="*/ 3 w 12"/>
                <a:gd name="T5" fmla="*/ 8 h 47"/>
                <a:gd name="T6" fmla="*/ 2 w 12"/>
                <a:gd name="T7" fmla="*/ 0 h 47"/>
                <a:gd name="T8" fmla="*/ 0 w 12"/>
                <a:gd name="T9" fmla="*/ 0 h 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" h="47">
                  <a:moveTo>
                    <a:pt x="1" y="0"/>
                  </a:moveTo>
                  <a:lnTo>
                    <a:pt x="0" y="46"/>
                  </a:lnTo>
                  <a:lnTo>
                    <a:pt x="12" y="47"/>
                  </a:lnTo>
                  <a:lnTo>
                    <a:pt x="8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6120" name="Rectangle 218"/>
            <p:cNvSpPr>
              <a:spLocks noChangeArrowheads="1"/>
            </p:cNvSpPr>
            <p:nvPr/>
          </p:nvSpPr>
          <p:spPr bwMode="auto">
            <a:xfrm>
              <a:off x="1206" y="2435"/>
              <a:ext cx="1" cy="1"/>
            </a:xfrm>
            <a:prstGeom prst="rect">
              <a:avLst/>
            </a:prstGeom>
            <a:solidFill>
              <a:srgbClr val="2020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</p:grpSp>
      <p:sp>
        <p:nvSpPr>
          <p:cNvPr id="115835" name="Rectangle 219"/>
          <p:cNvSpPr>
            <a:spLocks noChangeArrowheads="1"/>
          </p:cNvSpPr>
          <p:nvPr/>
        </p:nvSpPr>
        <p:spPr bwMode="auto">
          <a:xfrm>
            <a:off x="1277938" y="4346575"/>
            <a:ext cx="1001712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5836" name="Rectangle 220"/>
          <p:cNvSpPr>
            <a:spLocks noChangeArrowheads="1"/>
          </p:cNvSpPr>
          <p:nvPr/>
        </p:nvSpPr>
        <p:spPr bwMode="auto">
          <a:xfrm>
            <a:off x="1366838" y="4400550"/>
            <a:ext cx="80327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1100">
                <a:solidFill>
                  <a:srgbClr val="000000"/>
                </a:solidFill>
                <a:latin typeface="Times New Roman" panose="02020603050405020304" pitchFamily="18" charset="0"/>
              </a:rPr>
              <a:t>Informações / </a:t>
            </a:r>
            <a:endParaRPr lang="pt-BR" altLang="pt-BR" sz="2400">
              <a:latin typeface="Times New Roman" panose="02020603050405020304" pitchFamily="18" charset="0"/>
            </a:endParaRPr>
          </a:p>
        </p:txBody>
      </p:sp>
      <p:sp>
        <p:nvSpPr>
          <p:cNvPr id="115837" name="Rectangle 221"/>
          <p:cNvSpPr>
            <a:spLocks noChangeArrowheads="1"/>
          </p:cNvSpPr>
          <p:nvPr/>
        </p:nvSpPr>
        <p:spPr bwMode="auto">
          <a:xfrm>
            <a:off x="1528763" y="4578350"/>
            <a:ext cx="4794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1100">
                <a:solidFill>
                  <a:srgbClr val="000000"/>
                </a:solidFill>
                <a:latin typeface="Times New Roman" panose="02020603050405020304" pitchFamily="18" charset="0"/>
              </a:rPr>
              <a:t>Servidor</a:t>
            </a:r>
            <a:endParaRPr lang="pt-BR" altLang="pt-BR" sz="2400">
              <a:latin typeface="Times New Roman" panose="02020603050405020304" pitchFamily="18" charset="0"/>
            </a:endParaRPr>
          </a:p>
        </p:txBody>
      </p:sp>
      <p:sp>
        <p:nvSpPr>
          <p:cNvPr id="115838" name="Rectangle 222"/>
          <p:cNvSpPr>
            <a:spLocks noChangeArrowheads="1"/>
          </p:cNvSpPr>
          <p:nvPr/>
        </p:nvSpPr>
        <p:spPr bwMode="auto">
          <a:xfrm>
            <a:off x="2646363" y="3279775"/>
            <a:ext cx="985837" cy="1560513"/>
          </a:xfrm>
          <a:prstGeom prst="rect">
            <a:avLst/>
          </a:prstGeom>
          <a:solidFill>
            <a:srgbClr val="FFFFFF"/>
          </a:solidFill>
          <a:ln w="1746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5839" name="Rectangle 223"/>
          <p:cNvSpPr>
            <a:spLocks noChangeArrowheads="1"/>
          </p:cNvSpPr>
          <p:nvPr/>
        </p:nvSpPr>
        <p:spPr bwMode="auto">
          <a:xfrm>
            <a:off x="4076700" y="3279775"/>
            <a:ext cx="985838" cy="1560513"/>
          </a:xfrm>
          <a:prstGeom prst="rect">
            <a:avLst/>
          </a:prstGeom>
          <a:solidFill>
            <a:srgbClr val="FFFFFF"/>
          </a:solidFill>
          <a:ln w="1746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5840" name="Rectangle 224"/>
          <p:cNvSpPr>
            <a:spLocks noChangeArrowheads="1"/>
          </p:cNvSpPr>
          <p:nvPr/>
        </p:nvSpPr>
        <p:spPr bwMode="auto">
          <a:xfrm>
            <a:off x="5580063" y="3279775"/>
            <a:ext cx="985837" cy="1560513"/>
          </a:xfrm>
          <a:prstGeom prst="rect">
            <a:avLst/>
          </a:prstGeom>
          <a:solidFill>
            <a:srgbClr val="FFFFFF"/>
          </a:solidFill>
          <a:ln w="1746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5841" name="Rectangle 225"/>
          <p:cNvSpPr>
            <a:spLocks noChangeArrowheads="1"/>
          </p:cNvSpPr>
          <p:nvPr/>
        </p:nvSpPr>
        <p:spPr bwMode="auto">
          <a:xfrm>
            <a:off x="6940550" y="3279775"/>
            <a:ext cx="914400" cy="1560513"/>
          </a:xfrm>
          <a:prstGeom prst="rect">
            <a:avLst/>
          </a:prstGeom>
          <a:solidFill>
            <a:srgbClr val="FFFFFF"/>
          </a:solidFill>
          <a:ln w="1746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5842" name="Freeform 226"/>
          <p:cNvSpPr>
            <a:spLocks/>
          </p:cNvSpPr>
          <p:nvPr/>
        </p:nvSpPr>
        <p:spPr bwMode="auto">
          <a:xfrm>
            <a:off x="7361238" y="4848225"/>
            <a:ext cx="142875" cy="142875"/>
          </a:xfrm>
          <a:custGeom>
            <a:avLst/>
            <a:gdLst>
              <a:gd name="T0" fmla="*/ 71438 w 90"/>
              <a:gd name="T1" fmla="*/ 0 h 90"/>
              <a:gd name="T2" fmla="*/ 0 w 90"/>
              <a:gd name="T3" fmla="*/ 142875 h 90"/>
              <a:gd name="T4" fmla="*/ 142875 w 90"/>
              <a:gd name="T5" fmla="*/ 142875 h 90"/>
              <a:gd name="T6" fmla="*/ 71438 w 90"/>
              <a:gd name="T7" fmla="*/ 0 h 9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90" h="90">
                <a:moveTo>
                  <a:pt x="45" y="0"/>
                </a:moveTo>
                <a:lnTo>
                  <a:pt x="0" y="90"/>
                </a:lnTo>
                <a:lnTo>
                  <a:pt x="90" y="90"/>
                </a:lnTo>
                <a:lnTo>
                  <a:pt x="45" y="0"/>
                </a:lnTo>
                <a:close/>
              </a:path>
            </a:pathLst>
          </a:custGeom>
          <a:solidFill>
            <a:srgbClr val="000000"/>
          </a:solidFill>
          <a:ln w="1746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grpSp>
        <p:nvGrpSpPr>
          <p:cNvPr id="115843" name="Group 227"/>
          <p:cNvGrpSpPr>
            <a:grpSpLocks/>
          </p:cNvGrpSpPr>
          <p:nvPr/>
        </p:nvGrpSpPr>
        <p:grpSpPr bwMode="auto">
          <a:xfrm>
            <a:off x="2852738" y="3271838"/>
            <a:ext cx="519112" cy="985837"/>
            <a:chOff x="1815" y="1996"/>
            <a:chExt cx="327" cy="621"/>
          </a:xfrm>
        </p:grpSpPr>
        <p:sp>
          <p:nvSpPr>
            <p:cNvPr id="116080" name="Rectangle 228"/>
            <p:cNvSpPr>
              <a:spLocks noChangeArrowheads="1"/>
            </p:cNvSpPr>
            <p:nvPr/>
          </p:nvSpPr>
          <p:spPr bwMode="auto">
            <a:xfrm>
              <a:off x="1826" y="2199"/>
              <a:ext cx="316" cy="418"/>
            </a:xfrm>
            <a:prstGeom prst="rect">
              <a:avLst/>
            </a:prstGeom>
            <a:solidFill>
              <a:srgbClr val="FFE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16081" name="Rectangle 229"/>
            <p:cNvSpPr>
              <a:spLocks noChangeArrowheads="1"/>
            </p:cNvSpPr>
            <p:nvPr/>
          </p:nvSpPr>
          <p:spPr bwMode="auto">
            <a:xfrm>
              <a:off x="1838" y="2211"/>
              <a:ext cx="90" cy="90"/>
            </a:xfrm>
            <a:prstGeom prst="rect">
              <a:avLst/>
            </a:prstGeom>
            <a:solidFill>
              <a:srgbClr val="C0FF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16082" name="Rectangle 230"/>
            <p:cNvSpPr>
              <a:spLocks noChangeArrowheads="1"/>
            </p:cNvSpPr>
            <p:nvPr/>
          </p:nvSpPr>
          <p:spPr bwMode="auto">
            <a:xfrm>
              <a:off x="1939" y="2211"/>
              <a:ext cx="90" cy="90"/>
            </a:xfrm>
            <a:prstGeom prst="rect">
              <a:avLst/>
            </a:prstGeom>
            <a:solidFill>
              <a:srgbClr val="C0FF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16083" name="Rectangle 231"/>
            <p:cNvSpPr>
              <a:spLocks noChangeArrowheads="1"/>
            </p:cNvSpPr>
            <p:nvPr/>
          </p:nvSpPr>
          <p:spPr bwMode="auto">
            <a:xfrm>
              <a:off x="2040" y="2211"/>
              <a:ext cx="90" cy="90"/>
            </a:xfrm>
            <a:prstGeom prst="rect">
              <a:avLst/>
            </a:prstGeom>
            <a:solidFill>
              <a:srgbClr val="C0FF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16084" name="Rectangle 232"/>
            <p:cNvSpPr>
              <a:spLocks noChangeArrowheads="1"/>
            </p:cNvSpPr>
            <p:nvPr/>
          </p:nvSpPr>
          <p:spPr bwMode="auto">
            <a:xfrm>
              <a:off x="1838" y="2312"/>
              <a:ext cx="90" cy="90"/>
            </a:xfrm>
            <a:prstGeom prst="rect">
              <a:avLst/>
            </a:prstGeom>
            <a:solidFill>
              <a:srgbClr val="C0FF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16085" name="Rectangle 233"/>
            <p:cNvSpPr>
              <a:spLocks noChangeArrowheads="1"/>
            </p:cNvSpPr>
            <p:nvPr/>
          </p:nvSpPr>
          <p:spPr bwMode="auto">
            <a:xfrm>
              <a:off x="1939" y="2312"/>
              <a:ext cx="90" cy="90"/>
            </a:xfrm>
            <a:prstGeom prst="rect">
              <a:avLst/>
            </a:prstGeom>
            <a:solidFill>
              <a:srgbClr val="C0FF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16086" name="Rectangle 234"/>
            <p:cNvSpPr>
              <a:spLocks noChangeArrowheads="1"/>
            </p:cNvSpPr>
            <p:nvPr/>
          </p:nvSpPr>
          <p:spPr bwMode="auto">
            <a:xfrm>
              <a:off x="2040" y="2312"/>
              <a:ext cx="90" cy="90"/>
            </a:xfrm>
            <a:prstGeom prst="rect">
              <a:avLst/>
            </a:prstGeom>
            <a:solidFill>
              <a:srgbClr val="C0FF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16087" name="Rectangle 235"/>
            <p:cNvSpPr>
              <a:spLocks noChangeArrowheads="1"/>
            </p:cNvSpPr>
            <p:nvPr/>
          </p:nvSpPr>
          <p:spPr bwMode="auto">
            <a:xfrm>
              <a:off x="1838" y="2413"/>
              <a:ext cx="90" cy="91"/>
            </a:xfrm>
            <a:prstGeom prst="rect">
              <a:avLst/>
            </a:prstGeom>
            <a:solidFill>
              <a:srgbClr val="C0FF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16088" name="Rectangle 236"/>
            <p:cNvSpPr>
              <a:spLocks noChangeArrowheads="1"/>
            </p:cNvSpPr>
            <p:nvPr/>
          </p:nvSpPr>
          <p:spPr bwMode="auto">
            <a:xfrm>
              <a:off x="1939" y="2413"/>
              <a:ext cx="90" cy="91"/>
            </a:xfrm>
            <a:prstGeom prst="rect">
              <a:avLst/>
            </a:prstGeom>
            <a:solidFill>
              <a:srgbClr val="C0FF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16089" name="Rectangle 237"/>
            <p:cNvSpPr>
              <a:spLocks noChangeArrowheads="1"/>
            </p:cNvSpPr>
            <p:nvPr/>
          </p:nvSpPr>
          <p:spPr bwMode="auto">
            <a:xfrm>
              <a:off x="1838" y="2515"/>
              <a:ext cx="90" cy="91"/>
            </a:xfrm>
            <a:prstGeom prst="rect">
              <a:avLst/>
            </a:prstGeom>
            <a:solidFill>
              <a:srgbClr val="C0FF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16090" name="Rectangle 238"/>
            <p:cNvSpPr>
              <a:spLocks noChangeArrowheads="1"/>
            </p:cNvSpPr>
            <p:nvPr/>
          </p:nvSpPr>
          <p:spPr bwMode="auto">
            <a:xfrm>
              <a:off x="2040" y="2413"/>
              <a:ext cx="90" cy="91"/>
            </a:xfrm>
            <a:prstGeom prst="rect">
              <a:avLst/>
            </a:prstGeom>
            <a:solidFill>
              <a:srgbClr val="C0FF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16091" name="Rectangle 239"/>
            <p:cNvSpPr>
              <a:spLocks noChangeArrowheads="1"/>
            </p:cNvSpPr>
            <p:nvPr/>
          </p:nvSpPr>
          <p:spPr bwMode="auto">
            <a:xfrm>
              <a:off x="1939" y="2515"/>
              <a:ext cx="90" cy="91"/>
            </a:xfrm>
            <a:prstGeom prst="rect">
              <a:avLst/>
            </a:prstGeom>
            <a:solidFill>
              <a:srgbClr val="C0FF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16092" name="Rectangle 240"/>
            <p:cNvSpPr>
              <a:spLocks noChangeArrowheads="1"/>
            </p:cNvSpPr>
            <p:nvPr/>
          </p:nvSpPr>
          <p:spPr bwMode="auto">
            <a:xfrm>
              <a:off x="2040" y="2515"/>
              <a:ext cx="90" cy="91"/>
            </a:xfrm>
            <a:prstGeom prst="rect">
              <a:avLst/>
            </a:prstGeom>
            <a:solidFill>
              <a:srgbClr val="C0FF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16093" name="Line 241"/>
            <p:cNvSpPr>
              <a:spLocks noChangeShapeType="1"/>
            </p:cNvSpPr>
            <p:nvPr/>
          </p:nvSpPr>
          <p:spPr bwMode="auto">
            <a:xfrm flipV="1">
              <a:off x="1836" y="2412"/>
              <a:ext cx="29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6094" name="Line 242"/>
            <p:cNvSpPr>
              <a:spLocks noChangeShapeType="1"/>
            </p:cNvSpPr>
            <p:nvPr/>
          </p:nvSpPr>
          <p:spPr bwMode="auto">
            <a:xfrm>
              <a:off x="1837" y="2415"/>
              <a:ext cx="29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6095" name="Freeform 243"/>
            <p:cNvSpPr>
              <a:spLocks/>
            </p:cNvSpPr>
            <p:nvPr/>
          </p:nvSpPr>
          <p:spPr bwMode="auto">
            <a:xfrm>
              <a:off x="1958" y="2397"/>
              <a:ext cx="55" cy="16"/>
            </a:xfrm>
            <a:custGeom>
              <a:avLst/>
              <a:gdLst>
                <a:gd name="T0" fmla="*/ 0 w 166"/>
                <a:gd name="T1" fmla="*/ 1 h 47"/>
                <a:gd name="T2" fmla="*/ 5 w 166"/>
                <a:gd name="T3" fmla="*/ 9 h 47"/>
                <a:gd name="T4" fmla="*/ 10 w 166"/>
                <a:gd name="T5" fmla="*/ 12 h 47"/>
                <a:gd name="T6" fmla="*/ 22 w 166"/>
                <a:gd name="T7" fmla="*/ 16 h 47"/>
                <a:gd name="T8" fmla="*/ 33 w 166"/>
                <a:gd name="T9" fmla="*/ 16 h 47"/>
                <a:gd name="T10" fmla="*/ 49 w 166"/>
                <a:gd name="T11" fmla="*/ 9 h 47"/>
                <a:gd name="T12" fmla="*/ 53 w 166"/>
                <a:gd name="T13" fmla="*/ 6 h 47"/>
                <a:gd name="T14" fmla="*/ 55 w 166"/>
                <a:gd name="T15" fmla="*/ 0 h 47"/>
                <a:gd name="T16" fmla="*/ 41 w 166"/>
                <a:gd name="T17" fmla="*/ 4 h 47"/>
                <a:gd name="T18" fmla="*/ 33 w 166"/>
                <a:gd name="T19" fmla="*/ 7 h 47"/>
                <a:gd name="T20" fmla="*/ 24 w 166"/>
                <a:gd name="T21" fmla="*/ 7 h 47"/>
                <a:gd name="T22" fmla="*/ 13 w 166"/>
                <a:gd name="T23" fmla="*/ 5 h 47"/>
                <a:gd name="T24" fmla="*/ 0 w 166"/>
                <a:gd name="T25" fmla="*/ 1 h 4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6" h="47">
                  <a:moveTo>
                    <a:pt x="0" y="3"/>
                  </a:moveTo>
                  <a:lnTo>
                    <a:pt x="15" y="25"/>
                  </a:lnTo>
                  <a:lnTo>
                    <a:pt x="31" y="35"/>
                  </a:lnTo>
                  <a:lnTo>
                    <a:pt x="65" y="47"/>
                  </a:lnTo>
                  <a:lnTo>
                    <a:pt x="100" y="47"/>
                  </a:lnTo>
                  <a:lnTo>
                    <a:pt x="147" y="25"/>
                  </a:lnTo>
                  <a:lnTo>
                    <a:pt x="159" y="19"/>
                  </a:lnTo>
                  <a:lnTo>
                    <a:pt x="166" y="0"/>
                  </a:lnTo>
                  <a:lnTo>
                    <a:pt x="125" y="13"/>
                  </a:lnTo>
                  <a:lnTo>
                    <a:pt x="100" y="22"/>
                  </a:lnTo>
                  <a:lnTo>
                    <a:pt x="72" y="22"/>
                  </a:lnTo>
                  <a:lnTo>
                    <a:pt x="40" y="16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6096" name="Arc 244"/>
            <p:cNvSpPr>
              <a:spLocks/>
            </p:cNvSpPr>
            <p:nvPr/>
          </p:nvSpPr>
          <p:spPr bwMode="auto">
            <a:xfrm>
              <a:off x="1815" y="1996"/>
              <a:ext cx="327" cy="168"/>
            </a:xfrm>
            <a:custGeom>
              <a:avLst/>
              <a:gdLst>
                <a:gd name="T0" fmla="*/ 0 w 43200"/>
                <a:gd name="T1" fmla="*/ 1 h 22258"/>
                <a:gd name="T2" fmla="*/ 2 w 43200"/>
                <a:gd name="T3" fmla="*/ 1 h 22258"/>
                <a:gd name="T4" fmla="*/ 1 w 43200"/>
                <a:gd name="T5" fmla="*/ 1 h 2225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200" h="22258" fill="none" extrusionOk="0">
                  <a:moveTo>
                    <a:pt x="10" y="22257"/>
                  </a:moveTo>
                  <a:cubicBezTo>
                    <a:pt x="3" y="22038"/>
                    <a:pt x="0" y="2181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1806"/>
                    <a:pt x="43197" y="22013"/>
                    <a:pt x="43191" y="22220"/>
                  </a:cubicBezTo>
                </a:path>
                <a:path w="43200" h="22258" stroke="0" extrusionOk="0">
                  <a:moveTo>
                    <a:pt x="10" y="22257"/>
                  </a:moveTo>
                  <a:cubicBezTo>
                    <a:pt x="3" y="22038"/>
                    <a:pt x="0" y="2181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1806"/>
                    <a:pt x="43197" y="22013"/>
                    <a:pt x="43191" y="22220"/>
                  </a:cubicBezTo>
                  <a:lnTo>
                    <a:pt x="21600" y="21600"/>
                  </a:lnTo>
                  <a:lnTo>
                    <a:pt x="10" y="22257"/>
                  </a:lnTo>
                  <a:close/>
                </a:path>
              </a:pathLst>
            </a:custGeom>
            <a:solidFill>
              <a:srgbClr val="FFE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6097" name="Arc 245"/>
            <p:cNvSpPr>
              <a:spLocks/>
            </p:cNvSpPr>
            <p:nvPr/>
          </p:nvSpPr>
          <p:spPr bwMode="auto">
            <a:xfrm>
              <a:off x="1838" y="2007"/>
              <a:ext cx="147" cy="138"/>
            </a:xfrm>
            <a:custGeom>
              <a:avLst/>
              <a:gdLst>
                <a:gd name="T0" fmla="*/ 0 w 21754"/>
                <a:gd name="T1" fmla="*/ 1 h 22065"/>
                <a:gd name="T2" fmla="*/ 1 w 21754"/>
                <a:gd name="T3" fmla="*/ 0 h 22065"/>
                <a:gd name="T4" fmla="*/ 1 w 21754"/>
                <a:gd name="T5" fmla="*/ 1 h 2206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754" h="22065" fill="none" extrusionOk="0">
                  <a:moveTo>
                    <a:pt x="5" y="22064"/>
                  </a:moveTo>
                  <a:cubicBezTo>
                    <a:pt x="1" y="21910"/>
                    <a:pt x="0" y="21755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1651" y="-1"/>
                    <a:pt x="21702" y="0"/>
                    <a:pt x="21754" y="0"/>
                  </a:cubicBezTo>
                </a:path>
                <a:path w="21754" h="22065" stroke="0" extrusionOk="0">
                  <a:moveTo>
                    <a:pt x="5" y="22064"/>
                  </a:moveTo>
                  <a:cubicBezTo>
                    <a:pt x="1" y="21910"/>
                    <a:pt x="0" y="21755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1651" y="-1"/>
                    <a:pt x="21702" y="0"/>
                    <a:pt x="21754" y="0"/>
                  </a:cubicBezTo>
                  <a:lnTo>
                    <a:pt x="21600" y="21600"/>
                  </a:lnTo>
                  <a:lnTo>
                    <a:pt x="5" y="22064"/>
                  </a:lnTo>
                  <a:close/>
                </a:path>
              </a:pathLst>
            </a:custGeom>
            <a:solidFill>
              <a:srgbClr val="C0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16098" name="Arc 246"/>
            <p:cNvSpPr>
              <a:spLocks/>
            </p:cNvSpPr>
            <p:nvPr/>
          </p:nvSpPr>
          <p:spPr bwMode="auto">
            <a:xfrm>
              <a:off x="1826" y="2050"/>
              <a:ext cx="152" cy="99"/>
            </a:xfrm>
            <a:custGeom>
              <a:avLst/>
              <a:gdLst>
                <a:gd name="T0" fmla="*/ 0 w 21600"/>
                <a:gd name="T1" fmla="*/ 1 h 15783"/>
                <a:gd name="T2" fmla="*/ 0 w 21600"/>
                <a:gd name="T3" fmla="*/ 0 h 15783"/>
                <a:gd name="T4" fmla="*/ 1 w 21600"/>
                <a:gd name="T5" fmla="*/ 1 h 157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15783" fill="none" extrusionOk="0">
                  <a:moveTo>
                    <a:pt x="23" y="15782"/>
                  </a:moveTo>
                  <a:cubicBezTo>
                    <a:pt x="7" y="15449"/>
                    <a:pt x="0" y="15115"/>
                    <a:pt x="0" y="14781"/>
                  </a:cubicBezTo>
                  <a:cubicBezTo>
                    <a:pt x="-1" y="9289"/>
                    <a:pt x="2091" y="4004"/>
                    <a:pt x="5849" y="0"/>
                  </a:cubicBezTo>
                </a:path>
                <a:path w="21600" h="15783" stroke="0" extrusionOk="0">
                  <a:moveTo>
                    <a:pt x="23" y="15782"/>
                  </a:moveTo>
                  <a:cubicBezTo>
                    <a:pt x="7" y="15449"/>
                    <a:pt x="0" y="15115"/>
                    <a:pt x="0" y="14781"/>
                  </a:cubicBezTo>
                  <a:cubicBezTo>
                    <a:pt x="-1" y="9289"/>
                    <a:pt x="2091" y="4004"/>
                    <a:pt x="5849" y="0"/>
                  </a:cubicBezTo>
                  <a:lnTo>
                    <a:pt x="21600" y="14781"/>
                  </a:lnTo>
                  <a:lnTo>
                    <a:pt x="23" y="15782"/>
                  </a:lnTo>
                  <a:close/>
                </a:path>
              </a:pathLst>
            </a:custGeom>
            <a:solidFill>
              <a:srgbClr val="C0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16099" name="Arc 247"/>
            <p:cNvSpPr>
              <a:spLocks/>
            </p:cNvSpPr>
            <p:nvPr/>
          </p:nvSpPr>
          <p:spPr bwMode="auto">
            <a:xfrm>
              <a:off x="1973" y="2008"/>
              <a:ext cx="147" cy="139"/>
            </a:xfrm>
            <a:custGeom>
              <a:avLst/>
              <a:gdLst>
                <a:gd name="T0" fmla="*/ 0 w 21600"/>
                <a:gd name="T1" fmla="*/ 0 h 22143"/>
                <a:gd name="T2" fmla="*/ 1 w 21600"/>
                <a:gd name="T3" fmla="*/ 1 h 22143"/>
                <a:gd name="T4" fmla="*/ 0 w 21600"/>
                <a:gd name="T5" fmla="*/ 1 h 2214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2143" fill="none" extrusionOk="0">
                  <a:moveTo>
                    <a:pt x="1379" y="0"/>
                  </a:moveTo>
                  <a:cubicBezTo>
                    <a:pt x="12750" y="728"/>
                    <a:pt x="21600" y="10162"/>
                    <a:pt x="21600" y="21556"/>
                  </a:cubicBezTo>
                  <a:cubicBezTo>
                    <a:pt x="21600" y="21751"/>
                    <a:pt x="21597" y="21947"/>
                    <a:pt x="21592" y="22143"/>
                  </a:cubicBezTo>
                </a:path>
                <a:path w="21600" h="22143" stroke="0" extrusionOk="0">
                  <a:moveTo>
                    <a:pt x="1379" y="0"/>
                  </a:moveTo>
                  <a:cubicBezTo>
                    <a:pt x="12750" y="728"/>
                    <a:pt x="21600" y="10162"/>
                    <a:pt x="21600" y="21556"/>
                  </a:cubicBezTo>
                  <a:cubicBezTo>
                    <a:pt x="21600" y="21751"/>
                    <a:pt x="21597" y="21947"/>
                    <a:pt x="21592" y="22143"/>
                  </a:cubicBezTo>
                  <a:lnTo>
                    <a:pt x="0" y="21556"/>
                  </a:lnTo>
                  <a:lnTo>
                    <a:pt x="1379" y="0"/>
                  </a:lnTo>
                  <a:close/>
                </a:path>
              </a:pathLst>
            </a:custGeom>
            <a:solidFill>
              <a:srgbClr val="C0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16100" name="Arc 248"/>
            <p:cNvSpPr>
              <a:spLocks/>
            </p:cNvSpPr>
            <p:nvPr/>
          </p:nvSpPr>
          <p:spPr bwMode="auto">
            <a:xfrm>
              <a:off x="1973" y="2059"/>
              <a:ext cx="147" cy="89"/>
            </a:xfrm>
            <a:custGeom>
              <a:avLst/>
              <a:gdLst>
                <a:gd name="T0" fmla="*/ 1 w 21600"/>
                <a:gd name="T1" fmla="*/ 0 h 14195"/>
                <a:gd name="T2" fmla="*/ 1 w 21600"/>
                <a:gd name="T3" fmla="*/ 1 h 14195"/>
                <a:gd name="T4" fmla="*/ 0 w 21600"/>
                <a:gd name="T5" fmla="*/ 1 h 14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14195" fill="none" extrusionOk="0">
                  <a:moveTo>
                    <a:pt x="17000" y="-1"/>
                  </a:moveTo>
                  <a:cubicBezTo>
                    <a:pt x="19980" y="3802"/>
                    <a:pt x="21600" y="8493"/>
                    <a:pt x="21600" y="13325"/>
                  </a:cubicBezTo>
                  <a:cubicBezTo>
                    <a:pt x="21600" y="13615"/>
                    <a:pt x="21594" y="13905"/>
                    <a:pt x="21582" y="14195"/>
                  </a:cubicBezTo>
                </a:path>
                <a:path w="21600" h="14195" stroke="0" extrusionOk="0">
                  <a:moveTo>
                    <a:pt x="17000" y="-1"/>
                  </a:moveTo>
                  <a:cubicBezTo>
                    <a:pt x="19980" y="3802"/>
                    <a:pt x="21600" y="8493"/>
                    <a:pt x="21600" y="13325"/>
                  </a:cubicBezTo>
                  <a:cubicBezTo>
                    <a:pt x="21600" y="13615"/>
                    <a:pt x="21594" y="13905"/>
                    <a:pt x="21582" y="14195"/>
                  </a:cubicBezTo>
                  <a:lnTo>
                    <a:pt x="0" y="13325"/>
                  </a:lnTo>
                  <a:lnTo>
                    <a:pt x="17000" y="-1"/>
                  </a:lnTo>
                  <a:close/>
                </a:path>
              </a:pathLst>
            </a:custGeom>
            <a:solidFill>
              <a:srgbClr val="C0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15844" name="Rectangle 249"/>
          <p:cNvSpPr>
            <a:spLocks noChangeArrowheads="1"/>
          </p:cNvSpPr>
          <p:nvPr/>
        </p:nvSpPr>
        <p:spPr bwMode="auto">
          <a:xfrm>
            <a:off x="2709863" y="4275138"/>
            <a:ext cx="876300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5845" name="Rectangle 250"/>
          <p:cNvSpPr>
            <a:spLocks noChangeArrowheads="1"/>
          </p:cNvSpPr>
          <p:nvPr/>
        </p:nvSpPr>
        <p:spPr bwMode="auto">
          <a:xfrm>
            <a:off x="2870200" y="4327525"/>
            <a:ext cx="5461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1100">
                <a:solidFill>
                  <a:srgbClr val="000000"/>
                </a:solidFill>
                <a:latin typeface="Times New Roman" panose="02020603050405020304" pitchFamily="18" charset="0"/>
              </a:rPr>
              <a:t>Centro de</a:t>
            </a:r>
            <a:endParaRPr lang="pt-BR" altLang="pt-BR" sz="2400">
              <a:latin typeface="Times New Roman" panose="02020603050405020304" pitchFamily="18" charset="0"/>
            </a:endParaRPr>
          </a:p>
        </p:txBody>
      </p:sp>
      <p:sp>
        <p:nvSpPr>
          <p:cNvPr id="115846" name="Rectangle 251"/>
          <p:cNvSpPr>
            <a:spLocks noChangeArrowheads="1"/>
          </p:cNvSpPr>
          <p:nvPr/>
        </p:nvSpPr>
        <p:spPr bwMode="auto">
          <a:xfrm>
            <a:off x="2906713" y="4506913"/>
            <a:ext cx="4794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1100">
                <a:solidFill>
                  <a:srgbClr val="000000"/>
                </a:solidFill>
                <a:latin typeface="Times New Roman" panose="02020603050405020304" pitchFamily="18" charset="0"/>
              </a:rPr>
              <a:t>Serviços</a:t>
            </a:r>
            <a:endParaRPr lang="pt-BR" altLang="pt-BR" sz="2400">
              <a:latin typeface="Times New Roman" panose="02020603050405020304" pitchFamily="18" charset="0"/>
            </a:endParaRPr>
          </a:p>
        </p:txBody>
      </p:sp>
      <p:sp>
        <p:nvSpPr>
          <p:cNvPr id="115847" name="Rectangle 252"/>
          <p:cNvSpPr>
            <a:spLocks noChangeArrowheads="1"/>
          </p:cNvSpPr>
          <p:nvPr/>
        </p:nvSpPr>
        <p:spPr bwMode="auto">
          <a:xfrm>
            <a:off x="2798763" y="4668838"/>
            <a:ext cx="6794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1100">
                <a:solidFill>
                  <a:srgbClr val="000000"/>
                </a:solidFill>
                <a:latin typeface="Times New Roman" panose="02020603050405020304" pitchFamily="18" charset="0"/>
              </a:rPr>
              <a:t>Telemáticos</a:t>
            </a:r>
            <a:endParaRPr lang="pt-BR" altLang="pt-BR" sz="2400">
              <a:latin typeface="Times New Roman" panose="02020603050405020304" pitchFamily="18" charset="0"/>
            </a:endParaRPr>
          </a:p>
        </p:txBody>
      </p:sp>
      <p:grpSp>
        <p:nvGrpSpPr>
          <p:cNvPr id="115848" name="Group 253"/>
          <p:cNvGrpSpPr>
            <a:grpSpLocks/>
          </p:cNvGrpSpPr>
          <p:nvPr/>
        </p:nvGrpSpPr>
        <p:grpSpPr bwMode="auto">
          <a:xfrm>
            <a:off x="4214813" y="3489325"/>
            <a:ext cx="709612" cy="674688"/>
            <a:chOff x="2673" y="2133"/>
            <a:chExt cx="447" cy="425"/>
          </a:xfrm>
        </p:grpSpPr>
        <p:sp>
          <p:nvSpPr>
            <p:cNvPr id="116033" name="Rectangle 254"/>
            <p:cNvSpPr>
              <a:spLocks noChangeArrowheads="1"/>
            </p:cNvSpPr>
            <p:nvPr/>
          </p:nvSpPr>
          <p:spPr bwMode="auto">
            <a:xfrm>
              <a:off x="2673" y="2167"/>
              <a:ext cx="447" cy="391"/>
            </a:xfrm>
            <a:prstGeom prst="rect">
              <a:avLst/>
            </a:prstGeom>
            <a:solidFill>
              <a:srgbClr val="7F5F3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16034" name="Rectangle 255"/>
            <p:cNvSpPr>
              <a:spLocks noChangeArrowheads="1"/>
            </p:cNvSpPr>
            <p:nvPr/>
          </p:nvSpPr>
          <p:spPr bwMode="auto">
            <a:xfrm>
              <a:off x="2673" y="2212"/>
              <a:ext cx="447" cy="346"/>
            </a:xfrm>
            <a:prstGeom prst="rect">
              <a:avLst/>
            </a:prstGeom>
            <a:solidFill>
              <a:srgbClr val="7F5F3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16035" name="Freeform 256"/>
            <p:cNvSpPr>
              <a:spLocks/>
            </p:cNvSpPr>
            <p:nvPr/>
          </p:nvSpPr>
          <p:spPr bwMode="auto">
            <a:xfrm>
              <a:off x="2673" y="2133"/>
              <a:ext cx="447" cy="34"/>
            </a:xfrm>
            <a:custGeom>
              <a:avLst/>
              <a:gdLst>
                <a:gd name="T0" fmla="*/ 0 w 2235"/>
                <a:gd name="T1" fmla="*/ 34 h 171"/>
                <a:gd name="T2" fmla="*/ 447 w 2235"/>
                <a:gd name="T3" fmla="*/ 34 h 171"/>
                <a:gd name="T4" fmla="*/ 423 w 2235"/>
                <a:gd name="T5" fmla="*/ 0 h 171"/>
                <a:gd name="T6" fmla="*/ 24 w 2235"/>
                <a:gd name="T7" fmla="*/ 0 h 171"/>
                <a:gd name="T8" fmla="*/ 0 w 2235"/>
                <a:gd name="T9" fmla="*/ 34 h 1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35" h="171">
                  <a:moveTo>
                    <a:pt x="0" y="171"/>
                  </a:moveTo>
                  <a:lnTo>
                    <a:pt x="2235" y="171"/>
                  </a:lnTo>
                  <a:lnTo>
                    <a:pt x="2116" y="0"/>
                  </a:lnTo>
                  <a:lnTo>
                    <a:pt x="119" y="0"/>
                  </a:lnTo>
                  <a:lnTo>
                    <a:pt x="0" y="171"/>
                  </a:lnTo>
                  <a:close/>
                </a:path>
              </a:pathLst>
            </a:custGeom>
            <a:solidFill>
              <a:srgbClr val="9F3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16036" name="Rectangle 257"/>
            <p:cNvSpPr>
              <a:spLocks noChangeArrowheads="1"/>
            </p:cNvSpPr>
            <p:nvPr/>
          </p:nvSpPr>
          <p:spPr bwMode="auto">
            <a:xfrm>
              <a:off x="2682" y="2176"/>
              <a:ext cx="417" cy="12"/>
            </a:xfrm>
            <a:prstGeom prst="rect">
              <a:avLst/>
            </a:prstGeom>
            <a:solidFill>
              <a:srgbClr val="9F9F9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16037" name="Freeform 258"/>
            <p:cNvSpPr>
              <a:spLocks/>
            </p:cNvSpPr>
            <p:nvPr/>
          </p:nvSpPr>
          <p:spPr bwMode="auto">
            <a:xfrm>
              <a:off x="2682" y="2177"/>
              <a:ext cx="428" cy="25"/>
            </a:xfrm>
            <a:custGeom>
              <a:avLst/>
              <a:gdLst>
                <a:gd name="T0" fmla="*/ 0 w 2139"/>
                <a:gd name="T1" fmla="*/ 25 h 123"/>
                <a:gd name="T2" fmla="*/ 0 w 2139"/>
                <a:gd name="T3" fmla="*/ 0 h 123"/>
                <a:gd name="T4" fmla="*/ 428 w 2139"/>
                <a:gd name="T5" fmla="*/ 0 h 12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39" h="123">
                  <a:moveTo>
                    <a:pt x="0" y="123"/>
                  </a:moveTo>
                  <a:lnTo>
                    <a:pt x="0" y="0"/>
                  </a:lnTo>
                  <a:lnTo>
                    <a:pt x="2139" y="0"/>
                  </a:lnTo>
                </a:path>
              </a:pathLst>
            </a:cu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6038" name="Rectangle 259"/>
            <p:cNvSpPr>
              <a:spLocks noChangeArrowheads="1"/>
            </p:cNvSpPr>
            <p:nvPr/>
          </p:nvSpPr>
          <p:spPr bwMode="auto">
            <a:xfrm>
              <a:off x="2682" y="2176"/>
              <a:ext cx="215" cy="12"/>
            </a:xfrm>
            <a:prstGeom prst="rect">
              <a:avLst/>
            </a:prstGeom>
            <a:solidFill>
              <a:srgbClr val="9F9F9F"/>
            </a:solidFill>
            <a:ln w="0">
              <a:solidFill>
                <a:srgbClr val="5F5F5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16039" name="Rectangle 260"/>
            <p:cNvSpPr>
              <a:spLocks noChangeArrowheads="1"/>
            </p:cNvSpPr>
            <p:nvPr/>
          </p:nvSpPr>
          <p:spPr bwMode="auto">
            <a:xfrm>
              <a:off x="2921" y="2182"/>
              <a:ext cx="179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5F5F5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16040" name="Rectangle 261"/>
            <p:cNvSpPr>
              <a:spLocks noChangeArrowheads="1"/>
            </p:cNvSpPr>
            <p:nvPr/>
          </p:nvSpPr>
          <p:spPr bwMode="auto">
            <a:xfrm>
              <a:off x="2927" y="2185"/>
              <a:ext cx="3" cy="10"/>
            </a:xfrm>
            <a:prstGeom prst="rect">
              <a:avLst/>
            </a:prstGeom>
            <a:solidFill>
              <a:srgbClr val="808080"/>
            </a:solidFill>
            <a:ln w="0">
              <a:solidFill>
                <a:srgbClr val="5F5F5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16041" name="Rectangle 262"/>
            <p:cNvSpPr>
              <a:spLocks noChangeArrowheads="1"/>
            </p:cNvSpPr>
            <p:nvPr/>
          </p:nvSpPr>
          <p:spPr bwMode="auto">
            <a:xfrm>
              <a:off x="2937" y="2185"/>
              <a:ext cx="3" cy="10"/>
            </a:xfrm>
            <a:prstGeom prst="rect">
              <a:avLst/>
            </a:prstGeom>
            <a:solidFill>
              <a:srgbClr val="808080"/>
            </a:solidFill>
            <a:ln w="0">
              <a:solidFill>
                <a:srgbClr val="5F5F5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16042" name="Rectangle 263"/>
            <p:cNvSpPr>
              <a:spLocks noChangeArrowheads="1"/>
            </p:cNvSpPr>
            <p:nvPr/>
          </p:nvSpPr>
          <p:spPr bwMode="auto">
            <a:xfrm>
              <a:off x="2947" y="2185"/>
              <a:ext cx="3" cy="10"/>
            </a:xfrm>
            <a:prstGeom prst="rect">
              <a:avLst/>
            </a:prstGeom>
            <a:solidFill>
              <a:srgbClr val="808080"/>
            </a:solidFill>
            <a:ln w="0">
              <a:solidFill>
                <a:srgbClr val="5F5F5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16043" name="Rectangle 264"/>
            <p:cNvSpPr>
              <a:spLocks noChangeArrowheads="1"/>
            </p:cNvSpPr>
            <p:nvPr/>
          </p:nvSpPr>
          <p:spPr bwMode="auto">
            <a:xfrm>
              <a:off x="2957" y="2185"/>
              <a:ext cx="3" cy="10"/>
            </a:xfrm>
            <a:prstGeom prst="rect">
              <a:avLst/>
            </a:prstGeom>
            <a:solidFill>
              <a:srgbClr val="808080"/>
            </a:solidFill>
            <a:ln w="0">
              <a:solidFill>
                <a:srgbClr val="5F5F5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16044" name="Rectangle 265"/>
            <p:cNvSpPr>
              <a:spLocks noChangeArrowheads="1"/>
            </p:cNvSpPr>
            <p:nvPr/>
          </p:nvSpPr>
          <p:spPr bwMode="auto">
            <a:xfrm>
              <a:off x="2967" y="2185"/>
              <a:ext cx="3" cy="10"/>
            </a:xfrm>
            <a:prstGeom prst="rect">
              <a:avLst/>
            </a:prstGeom>
            <a:solidFill>
              <a:srgbClr val="808080"/>
            </a:solidFill>
            <a:ln w="0">
              <a:solidFill>
                <a:srgbClr val="5F5F5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16045" name="Rectangle 266"/>
            <p:cNvSpPr>
              <a:spLocks noChangeArrowheads="1"/>
            </p:cNvSpPr>
            <p:nvPr/>
          </p:nvSpPr>
          <p:spPr bwMode="auto">
            <a:xfrm>
              <a:off x="2998" y="2188"/>
              <a:ext cx="1" cy="1"/>
            </a:xfrm>
            <a:prstGeom prst="rect">
              <a:avLst/>
            </a:prstGeom>
            <a:solidFill>
              <a:srgbClr val="808080"/>
            </a:solidFill>
            <a:ln w="0">
              <a:solidFill>
                <a:srgbClr val="5F5F5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16046" name="Freeform 267"/>
            <p:cNvSpPr>
              <a:spLocks/>
            </p:cNvSpPr>
            <p:nvPr/>
          </p:nvSpPr>
          <p:spPr bwMode="auto">
            <a:xfrm>
              <a:off x="3000" y="2187"/>
              <a:ext cx="6" cy="5"/>
            </a:xfrm>
            <a:custGeom>
              <a:avLst/>
              <a:gdLst>
                <a:gd name="T0" fmla="*/ 0 w 32"/>
                <a:gd name="T1" fmla="*/ 0 h 25"/>
                <a:gd name="T2" fmla="*/ 6 w 32"/>
                <a:gd name="T3" fmla="*/ 2 h 25"/>
                <a:gd name="T4" fmla="*/ 0 w 32"/>
                <a:gd name="T5" fmla="*/ 5 h 25"/>
                <a:gd name="T6" fmla="*/ 0 w 32"/>
                <a:gd name="T7" fmla="*/ 0 h 2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2" h="25">
                  <a:moveTo>
                    <a:pt x="0" y="0"/>
                  </a:moveTo>
                  <a:lnTo>
                    <a:pt x="32" y="12"/>
                  </a:lnTo>
                  <a:lnTo>
                    <a:pt x="0" y="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F9F9F"/>
            </a:solidFill>
            <a:ln w="0">
              <a:solidFill>
                <a:srgbClr val="5F5F5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16047" name="Rectangle 268"/>
            <p:cNvSpPr>
              <a:spLocks noChangeArrowheads="1"/>
            </p:cNvSpPr>
            <p:nvPr/>
          </p:nvSpPr>
          <p:spPr bwMode="auto">
            <a:xfrm>
              <a:off x="2978" y="2184"/>
              <a:ext cx="15" cy="10"/>
            </a:xfrm>
            <a:prstGeom prst="rect">
              <a:avLst/>
            </a:prstGeom>
            <a:solidFill>
              <a:srgbClr val="808080"/>
            </a:solidFill>
            <a:ln w="0">
              <a:solidFill>
                <a:srgbClr val="5F5F5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16048" name="Freeform 269"/>
            <p:cNvSpPr>
              <a:spLocks/>
            </p:cNvSpPr>
            <p:nvPr/>
          </p:nvSpPr>
          <p:spPr bwMode="auto">
            <a:xfrm>
              <a:off x="2982" y="2187"/>
              <a:ext cx="7" cy="5"/>
            </a:xfrm>
            <a:custGeom>
              <a:avLst/>
              <a:gdLst>
                <a:gd name="T0" fmla="*/ 7 w 31"/>
                <a:gd name="T1" fmla="*/ 0 h 24"/>
                <a:gd name="T2" fmla="*/ 0 w 31"/>
                <a:gd name="T3" fmla="*/ 2 h 24"/>
                <a:gd name="T4" fmla="*/ 7 w 31"/>
                <a:gd name="T5" fmla="*/ 5 h 24"/>
                <a:gd name="T6" fmla="*/ 7 w 31"/>
                <a:gd name="T7" fmla="*/ 0 h 2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1" h="24">
                  <a:moveTo>
                    <a:pt x="31" y="0"/>
                  </a:moveTo>
                  <a:lnTo>
                    <a:pt x="0" y="11"/>
                  </a:lnTo>
                  <a:lnTo>
                    <a:pt x="31" y="24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9F9F9F"/>
            </a:solidFill>
            <a:ln w="0">
              <a:solidFill>
                <a:srgbClr val="5F5F5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16049" name="Rectangle 270"/>
            <p:cNvSpPr>
              <a:spLocks noChangeArrowheads="1"/>
            </p:cNvSpPr>
            <p:nvPr/>
          </p:nvSpPr>
          <p:spPr bwMode="auto">
            <a:xfrm>
              <a:off x="3032" y="2188"/>
              <a:ext cx="11" cy="1"/>
            </a:xfrm>
            <a:prstGeom prst="rect">
              <a:avLst/>
            </a:prstGeom>
            <a:solidFill>
              <a:srgbClr val="808080"/>
            </a:solidFill>
            <a:ln w="0">
              <a:solidFill>
                <a:srgbClr val="5F5F5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16050" name="Freeform 271"/>
            <p:cNvSpPr>
              <a:spLocks/>
            </p:cNvSpPr>
            <p:nvPr/>
          </p:nvSpPr>
          <p:spPr bwMode="auto">
            <a:xfrm>
              <a:off x="3040" y="2187"/>
              <a:ext cx="6" cy="5"/>
            </a:xfrm>
            <a:custGeom>
              <a:avLst/>
              <a:gdLst>
                <a:gd name="T0" fmla="*/ 0 w 30"/>
                <a:gd name="T1" fmla="*/ 0 h 25"/>
                <a:gd name="T2" fmla="*/ 6 w 30"/>
                <a:gd name="T3" fmla="*/ 2 h 25"/>
                <a:gd name="T4" fmla="*/ 0 w 30"/>
                <a:gd name="T5" fmla="*/ 5 h 25"/>
                <a:gd name="T6" fmla="*/ 0 w 30"/>
                <a:gd name="T7" fmla="*/ 0 h 2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0" h="25">
                  <a:moveTo>
                    <a:pt x="0" y="0"/>
                  </a:moveTo>
                  <a:lnTo>
                    <a:pt x="30" y="12"/>
                  </a:lnTo>
                  <a:lnTo>
                    <a:pt x="0" y="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F9F9F"/>
            </a:solidFill>
            <a:ln w="0">
              <a:solidFill>
                <a:srgbClr val="5F5F5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16051" name="Rectangle 272"/>
            <p:cNvSpPr>
              <a:spLocks noChangeArrowheads="1"/>
            </p:cNvSpPr>
            <p:nvPr/>
          </p:nvSpPr>
          <p:spPr bwMode="auto">
            <a:xfrm>
              <a:off x="3018" y="2184"/>
              <a:ext cx="15" cy="10"/>
            </a:xfrm>
            <a:prstGeom prst="rect">
              <a:avLst/>
            </a:prstGeom>
            <a:solidFill>
              <a:srgbClr val="808080"/>
            </a:solidFill>
            <a:ln w="0">
              <a:solidFill>
                <a:srgbClr val="5F5F5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16052" name="Freeform 273"/>
            <p:cNvSpPr>
              <a:spLocks/>
            </p:cNvSpPr>
            <p:nvPr/>
          </p:nvSpPr>
          <p:spPr bwMode="auto">
            <a:xfrm>
              <a:off x="3022" y="2187"/>
              <a:ext cx="7" cy="5"/>
            </a:xfrm>
            <a:custGeom>
              <a:avLst/>
              <a:gdLst>
                <a:gd name="T0" fmla="*/ 7 w 31"/>
                <a:gd name="T1" fmla="*/ 0 h 24"/>
                <a:gd name="T2" fmla="*/ 0 w 31"/>
                <a:gd name="T3" fmla="*/ 2 h 24"/>
                <a:gd name="T4" fmla="*/ 7 w 31"/>
                <a:gd name="T5" fmla="*/ 5 h 24"/>
                <a:gd name="T6" fmla="*/ 7 w 31"/>
                <a:gd name="T7" fmla="*/ 0 h 2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1" h="24">
                  <a:moveTo>
                    <a:pt x="31" y="0"/>
                  </a:moveTo>
                  <a:lnTo>
                    <a:pt x="0" y="11"/>
                  </a:lnTo>
                  <a:lnTo>
                    <a:pt x="31" y="24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9F9F9F"/>
            </a:solidFill>
            <a:ln w="0">
              <a:solidFill>
                <a:srgbClr val="5F5F5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16053" name="Freeform 274"/>
            <p:cNvSpPr>
              <a:spLocks/>
            </p:cNvSpPr>
            <p:nvPr/>
          </p:nvSpPr>
          <p:spPr bwMode="auto">
            <a:xfrm>
              <a:off x="3071" y="2184"/>
              <a:ext cx="7" cy="1"/>
            </a:xfrm>
            <a:custGeom>
              <a:avLst/>
              <a:gdLst>
                <a:gd name="T0" fmla="*/ 0 w 32"/>
                <a:gd name="T1" fmla="*/ 0 h 6"/>
                <a:gd name="T2" fmla="*/ 1 w 32"/>
                <a:gd name="T3" fmla="*/ 1 h 6"/>
                <a:gd name="T4" fmla="*/ 5 w 32"/>
                <a:gd name="T5" fmla="*/ 1 h 6"/>
                <a:gd name="T6" fmla="*/ 7 w 32"/>
                <a:gd name="T7" fmla="*/ 0 h 6"/>
                <a:gd name="T8" fmla="*/ 0 w 32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" h="6">
                  <a:moveTo>
                    <a:pt x="0" y="0"/>
                  </a:moveTo>
                  <a:lnTo>
                    <a:pt x="5" y="6"/>
                  </a:lnTo>
                  <a:lnTo>
                    <a:pt x="25" y="6"/>
                  </a:lnTo>
                  <a:lnTo>
                    <a:pt x="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6054" name="Freeform 275"/>
            <p:cNvSpPr>
              <a:spLocks/>
            </p:cNvSpPr>
            <p:nvPr/>
          </p:nvSpPr>
          <p:spPr bwMode="auto">
            <a:xfrm>
              <a:off x="3069" y="2193"/>
              <a:ext cx="6" cy="2"/>
            </a:xfrm>
            <a:custGeom>
              <a:avLst/>
              <a:gdLst>
                <a:gd name="T0" fmla="*/ 0 w 31"/>
                <a:gd name="T1" fmla="*/ 2 h 7"/>
                <a:gd name="T2" fmla="*/ 1 w 31"/>
                <a:gd name="T3" fmla="*/ 0 h 7"/>
                <a:gd name="T4" fmla="*/ 5 w 31"/>
                <a:gd name="T5" fmla="*/ 0 h 7"/>
                <a:gd name="T6" fmla="*/ 6 w 31"/>
                <a:gd name="T7" fmla="*/ 2 h 7"/>
                <a:gd name="T8" fmla="*/ 0 w 31"/>
                <a:gd name="T9" fmla="*/ 2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" h="7">
                  <a:moveTo>
                    <a:pt x="0" y="7"/>
                  </a:moveTo>
                  <a:lnTo>
                    <a:pt x="7" y="0"/>
                  </a:lnTo>
                  <a:lnTo>
                    <a:pt x="26" y="0"/>
                  </a:lnTo>
                  <a:lnTo>
                    <a:pt x="31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6055" name="Freeform 276"/>
            <p:cNvSpPr>
              <a:spLocks/>
            </p:cNvSpPr>
            <p:nvPr/>
          </p:nvSpPr>
          <p:spPr bwMode="auto">
            <a:xfrm>
              <a:off x="3070" y="2184"/>
              <a:ext cx="2" cy="5"/>
            </a:xfrm>
            <a:custGeom>
              <a:avLst/>
              <a:gdLst>
                <a:gd name="T0" fmla="*/ 1 w 11"/>
                <a:gd name="T1" fmla="*/ 0 h 24"/>
                <a:gd name="T2" fmla="*/ 2 w 11"/>
                <a:gd name="T3" fmla="*/ 1 h 24"/>
                <a:gd name="T4" fmla="*/ 1 w 11"/>
                <a:gd name="T5" fmla="*/ 4 h 24"/>
                <a:gd name="T6" fmla="*/ 0 w 11"/>
                <a:gd name="T7" fmla="*/ 5 h 24"/>
                <a:gd name="T8" fmla="*/ 1 w 11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" h="24">
                  <a:moveTo>
                    <a:pt x="7" y="0"/>
                  </a:moveTo>
                  <a:lnTo>
                    <a:pt x="11" y="5"/>
                  </a:lnTo>
                  <a:lnTo>
                    <a:pt x="7" y="20"/>
                  </a:lnTo>
                  <a:lnTo>
                    <a:pt x="0" y="24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6056" name="Freeform 277"/>
            <p:cNvSpPr>
              <a:spLocks/>
            </p:cNvSpPr>
            <p:nvPr/>
          </p:nvSpPr>
          <p:spPr bwMode="auto">
            <a:xfrm>
              <a:off x="3068" y="2190"/>
              <a:ext cx="3" cy="5"/>
            </a:xfrm>
            <a:custGeom>
              <a:avLst/>
              <a:gdLst>
                <a:gd name="T0" fmla="*/ 0 w 11"/>
                <a:gd name="T1" fmla="*/ 5 h 25"/>
                <a:gd name="T2" fmla="*/ 2 w 11"/>
                <a:gd name="T3" fmla="*/ 4 h 25"/>
                <a:gd name="T4" fmla="*/ 3 w 11"/>
                <a:gd name="T5" fmla="*/ 1 h 25"/>
                <a:gd name="T6" fmla="*/ 2 w 11"/>
                <a:gd name="T7" fmla="*/ 0 h 25"/>
                <a:gd name="T8" fmla="*/ 0 w 11"/>
                <a:gd name="T9" fmla="*/ 5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" h="25">
                  <a:moveTo>
                    <a:pt x="0" y="25"/>
                  </a:moveTo>
                  <a:lnTo>
                    <a:pt x="7" y="18"/>
                  </a:lnTo>
                  <a:lnTo>
                    <a:pt x="11" y="4"/>
                  </a:lnTo>
                  <a:lnTo>
                    <a:pt x="6" y="0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6057" name="Freeform 278"/>
            <p:cNvSpPr>
              <a:spLocks/>
            </p:cNvSpPr>
            <p:nvPr/>
          </p:nvSpPr>
          <p:spPr bwMode="auto">
            <a:xfrm>
              <a:off x="3074" y="2190"/>
              <a:ext cx="2" cy="5"/>
            </a:xfrm>
            <a:custGeom>
              <a:avLst/>
              <a:gdLst>
                <a:gd name="T0" fmla="*/ 0 w 10"/>
                <a:gd name="T1" fmla="*/ 4 h 25"/>
                <a:gd name="T2" fmla="*/ 1 w 10"/>
                <a:gd name="T3" fmla="*/ 5 h 25"/>
                <a:gd name="T4" fmla="*/ 2 w 10"/>
                <a:gd name="T5" fmla="*/ 0 h 25"/>
                <a:gd name="T6" fmla="*/ 1 w 10"/>
                <a:gd name="T7" fmla="*/ 1 h 25"/>
                <a:gd name="T8" fmla="*/ 0 w 10"/>
                <a:gd name="T9" fmla="*/ 4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" h="25">
                  <a:moveTo>
                    <a:pt x="0" y="18"/>
                  </a:moveTo>
                  <a:lnTo>
                    <a:pt x="5" y="25"/>
                  </a:lnTo>
                  <a:lnTo>
                    <a:pt x="10" y="0"/>
                  </a:lnTo>
                  <a:lnTo>
                    <a:pt x="4" y="4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6058" name="Freeform 279"/>
            <p:cNvSpPr>
              <a:spLocks/>
            </p:cNvSpPr>
            <p:nvPr/>
          </p:nvSpPr>
          <p:spPr bwMode="auto">
            <a:xfrm>
              <a:off x="3076" y="2184"/>
              <a:ext cx="2" cy="5"/>
            </a:xfrm>
            <a:custGeom>
              <a:avLst/>
              <a:gdLst>
                <a:gd name="T0" fmla="*/ 1 w 12"/>
                <a:gd name="T1" fmla="*/ 1 h 24"/>
                <a:gd name="T2" fmla="*/ 2 w 12"/>
                <a:gd name="T3" fmla="*/ 0 h 24"/>
                <a:gd name="T4" fmla="*/ 1 w 12"/>
                <a:gd name="T5" fmla="*/ 5 h 24"/>
                <a:gd name="T6" fmla="*/ 0 w 12"/>
                <a:gd name="T7" fmla="*/ 4 h 24"/>
                <a:gd name="T8" fmla="*/ 1 w 12"/>
                <a:gd name="T9" fmla="*/ 1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" h="24">
                  <a:moveTo>
                    <a:pt x="4" y="5"/>
                  </a:moveTo>
                  <a:lnTo>
                    <a:pt x="12" y="0"/>
                  </a:lnTo>
                  <a:lnTo>
                    <a:pt x="5" y="24"/>
                  </a:lnTo>
                  <a:lnTo>
                    <a:pt x="0" y="21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6059" name="Freeform 280"/>
            <p:cNvSpPr>
              <a:spLocks/>
            </p:cNvSpPr>
            <p:nvPr/>
          </p:nvSpPr>
          <p:spPr bwMode="auto">
            <a:xfrm>
              <a:off x="3070" y="2189"/>
              <a:ext cx="6" cy="1"/>
            </a:xfrm>
            <a:custGeom>
              <a:avLst/>
              <a:gdLst>
                <a:gd name="T0" fmla="*/ 0 w 32"/>
                <a:gd name="T1" fmla="*/ 0 h 7"/>
                <a:gd name="T2" fmla="*/ 1 w 32"/>
                <a:gd name="T3" fmla="*/ 0 h 7"/>
                <a:gd name="T4" fmla="*/ 5 w 32"/>
                <a:gd name="T5" fmla="*/ 0 h 7"/>
                <a:gd name="T6" fmla="*/ 6 w 32"/>
                <a:gd name="T7" fmla="*/ 0 h 7"/>
                <a:gd name="T8" fmla="*/ 5 w 32"/>
                <a:gd name="T9" fmla="*/ 1 h 7"/>
                <a:gd name="T10" fmla="*/ 1 w 32"/>
                <a:gd name="T11" fmla="*/ 1 h 7"/>
                <a:gd name="T12" fmla="*/ 0 w 32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2" h="7">
                  <a:moveTo>
                    <a:pt x="0" y="3"/>
                  </a:moveTo>
                  <a:lnTo>
                    <a:pt x="6" y="0"/>
                  </a:lnTo>
                  <a:lnTo>
                    <a:pt x="29" y="0"/>
                  </a:lnTo>
                  <a:lnTo>
                    <a:pt x="32" y="3"/>
                  </a:lnTo>
                  <a:lnTo>
                    <a:pt x="28" y="7"/>
                  </a:lnTo>
                  <a:lnTo>
                    <a:pt x="6" y="7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6060" name="Freeform 281"/>
            <p:cNvSpPr>
              <a:spLocks/>
            </p:cNvSpPr>
            <p:nvPr/>
          </p:nvSpPr>
          <p:spPr bwMode="auto">
            <a:xfrm>
              <a:off x="3080" y="2184"/>
              <a:ext cx="6" cy="1"/>
            </a:xfrm>
            <a:custGeom>
              <a:avLst/>
              <a:gdLst>
                <a:gd name="T0" fmla="*/ 0 w 30"/>
                <a:gd name="T1" fmla="*/ 0 h 6"/>
                <a:gd name="T2" fmla="*/ 1 w 30"/>
                <a:gd name="T3" fmla="*/ 1 h 6"/>
                <a:gd name="T4" fmla="*/ 5 w 30"/>
                <a:gd name="T5" fmla="*/ 1 h 6"/>
                <a:gd name="T6" fmla="*/ 6 w 30"/>
                <a:gd name="T7" fmla="*/ 0 h 6"/>
                <a:gd name="T8" fmla="*/ 0 w 30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6">
                  <a:moveTo>
                    <a:pt x="0" y="0"/>
                  </a:moveTo>
                  <a:lnTo>
                    <a:pt x="4" y="6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6061" name="Freeform 282"/>
            <p:cNvSpPr>
              <a:spLocks/>
            </p:cNvSpPr>
            <p:nvPr/>
          </p:nvSpPr>
          <p:spPr bwMode="auto">
            <a:xfrm>
              <a:off x="3077" y="2193"/>
              <a:ext cx="7" cy="2"/>
            </a:xfrm>
            <a:custGeom>
              <a:avLst/>
              <a:gdLst>
                <a:gd name="T0" fmla="*/ 0 w 31"/>
                <a:gd name="T1" fmla="*/ 2 h 7"/>
                <a:gd name="T2" fmla="*/ 2 w 31"/>
                <a:gd name="T3" fmla="*/ 0 h 7"/>
                <a:gd name="T4" fmla="*/ 6 w 31"/>
                <a:gd name="T5" fmla="*/ 0 h 7"/>
                <a:gd name="T6" fmla="*/ 7 w 31"/>
                <a:gd name="T7" fmla="*/ 2 h 7"/>
                <a:gd name="T8" fmla="*/ 0 w 31"/>
                <a:gd name="T9" fmla="*/ 2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" h="7">
                  <a:moveTo>
                    <a:pt x="0" y="7"/>
                  </a:moveTo>
                  <a:lnTo>
                    <a:pt x="8" y="0"/>
                  </a:lnTo>
                  <a:lnTo>
                    <a:pt x="27" y="0"/>
                  </a:lnTo>
                  <a:lnTo>
                    <a:pt x="31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6062" name="Freeform 283"/>
            <p:cNvSpPr>
              <a:spLocks/>
            </p:cNvSpPr>
            <p:nvPr/>
          </p:nvSpPr>
          <p:spPr bwMode="auto">
            <a:xfrm>
              <a:off x="3078" y="2184"/>
              <a:ext cx="3" cy="5"/>
            </a:xfrm>
            <a:custGeom>
              <a:avLst/>
              <a:gdLst>
                <a:gd name="T0" fmla="*/ 2 w 11"/>
                <a:gd name="T1" fmla="*/ 0 h 24"/>
                <a:gd name="T2" fmla="*/ 3 w 11"/>
                <a:gd name="T3" fmla="*/ 1 h 24"/>
                <a:gd name="T4" fmla="*/ 2 w 11"/>
                <a:gd name="T5" fmla="*/ 4 h 24"/>
                <a:gd name="T6" fmla="*/ 0 w 11"/>
                <a:gd name="T7" fmla="*/ 5 h 24"/>
                <a:gd name="T8" fmla="*/ 2 w 11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" h="24">
                  <a:moveTo>
                    <a:pt x="8" y="0"/>
                  </a:moveTo>
                  <a:lnTo>
                    <a:pt x="11" y="5"/>
                  </a:lnTo>
                  <a:lnTo>
                    <a:pt x="8" y="20"/>
                  </a:lnTo>
                  <a:lnTo>
                    <a:pt x="0" y="24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6063" name="Freeform 284"/>
            <p:cNvSpPr>
              <a:spLocks/>
            </p:cNvSpPr>
            <p:nvPr/>
          </p:nvSpPr>
          <p:spPr bwMode="auto">
            <a:xfrm>
              <a:off x="3077" y="2190"/>
              <a:ext cx="2" cy="5"/>
            </a:xfrm>
            <a:custGeom>
              <a:avLst/>
              <a:gdLst>
                <a:gd name="T0" fmla="*/ 0 w 11"/>
                <a:gd name="T1" fmla="*/ 5 h 25"/>
                <a:gd name="T2" fmla="*/ 1 w 11"/>
                <a:gd name="T3" fmla="*/ 4 h 25"/>
                <a:gd name="T4" fmla="*/ 2 w 11"/>
                <a:gd name="T5" fmla="*/ 1 h 25"/>
                <a:gd name="T6" fmla="*/ 1 w 11"/>
                <a:gd name="T7" fmla="*/ 0 h 25"/>
                <a:gd name="T8" fmla="*/ 0 w 11"/>
                <a:gd name="T9" fmla="*/ 5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" h="25">
                  <a:moveTo>
                    <a:pt x="0" y="25"/>
                  </a:moveTo>
                  <a:lnTo>
                    <a:pt x="7" y="18"/>
                  </a:lnTo>
                  <a:lnTo>
                    <a:pt x="11" y="4"/>
                  </a:lnTo>
                  <a:lnTo>
                    <a:pt x="6" y="0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6064" name="Freeform 285"/>
            <p:cNvSpPr>
              <a:spLocks/>
            </p:cNvSpPr>
            <p:nvPr/>
          </p:nvSpPr>
          <p:spPr bwMode="auto">
            <a:xfrm>
              <a:off x="3083" y="2190"/>
              <a:ext cx="2" cy="5"/>
            </a:xfrm>
            <a:custGeom>
              <a:avLst/>
              <a:gdLst>
                <a:gd name="T0" fmla="*/ 0 w 11"/>
                <a:gd name="T1" fmla="*/ 4 h 25"/>
                <a:gd name="T2" fmla="*/ 1 w 11"/>
                <a:gd name="T3" fmla="*/ 5 h 25"/>
                <a:gd name="T4" fmla="*/ 2 w 11"/>
                <a:gd name="T5" fmla="*/ 0 h 25"/>
                <a:gd name="T6" fmla="*/ 1 w 11"/>
                <a:gd name="T7" fmla="*/ 1 h 25"/>
                <a:gd name="T8" fmla="*/ 0 w 11"/>
                <a:gd name="T9" fmla="*/ 4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" h="25">
                  <a:moveTo>
                    <a:pt x="0" y="18"/>
                  </a:moveTo>
                  <a:lnTo>
                    <a:pt x="5" y="25"/>
                  </a:lnTo>
                  <a:lnTo>
                    <a:pt x="11" y="0"/>
                  </a:lnTo>
                  <a:lnTo>
                    <a:pt x="4" y="4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6065" name="Freeform 286"/>
            <p:cNvSpPr>
              <a:spLocks/>
            </p:cNvSpPr>
            <p:nvPr/>
          </p:nvSpPr>
          <p:spPr bwMode="auto">
            <a:xfrm>
              <a:off x="3084" y="2184"/>
              <a:ext cx="3" cy="5"/>
            </a:xfrm>
            <a:custGeom>
              <a:avLst/>
              <a:gdLst>
                <a:gd name="T0" fmla="*/ 1 w 11"/>
                <a:gd name="T1" fmla="*/ 1 h 24"/>
                <a:gd name="T2" fmla="*/ 3 w 11"/>
                <a:gd name="T3" fmla="*/ 0 h 24"/>
                <a:gd name="T4" fmla="*/ 1 w 11"/>
                <a:gd name="T5" fmla="*/ 5 h 24"/>
                <a:gd name="T6" fmla="*/ 0 w 11"/>
                <a:gd name="T7" fmla="*/ 4 h 24"/>
                <a:gd name="T8" fmla="*/ 1 w 11"/>
                <a:gd name="T9" fmla="*/ 1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" h="24">
                  <a:moveTo>
                    <a:pt x="4" y="5"/>
                  </a:moveTo>
                  <a:lnTo>
                    <a:pt x="11" y="0"/>
                  </a:lnTo>
                  <a:lnTo>
                    <a:pt x="4" y="24"/>
                  </a:lnTo>
                  <a:lnTo>
                    <a:pt x="0" y="21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6066" name="Freeform 287"/>
            <p:cNvSpPr>
              <a:spLocks/>
            </p:cNvSpPr>
            <p:nvPr/>
          </p:nvSpPr>
          <p:spPr bwMode="auto">
            <a:xfrm>
              <a:off x="3079" y="2189"/>
              <a:ext cx="6" cy="1"/>
            </a:xfrm>
            <a:custGeom>
              <a:avLst/>
              <a:gdLst>
                <a:gd name="T0" fmla="*/ 0 w 32"/>
                <a:gd name="T1" fmla="*/ 0 h 7"/>
                <a:gd name="T2" fmla="*/ 1 w 32"/>
                <a:gd name="T3" fmla="*/ 0 h 7"/>
                <a:gd name="T4" fmla="*/ 5 w 32"/>
                <a:gd name="T5" fmla="*/ 0 h 7"/>
                <a:gd name="T6" fmla="*/ 6 w 32"/>
                <a:gd name="T7" fmla="*/ 0 h 7"/>
                <a:gd name="T8" fmla="*/ 5 w 32"/>
                <a:gd name="T9" fmla="*/ 1 h 7"/>
                <a:gd name="T10" fmla="*/ 1 w 32"/>
                <a:gd name="T11" fmla="*/ 1 h 7"/>
                <a:gd name="T12" fmla="*/ 0 w 32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2" h="7">
                  <a:moveTo>
                    <a:pt x="0" y="3"/>
                  </a:moveTo>
                  <a:lnTo>
                    <a:pt x="7" y="0"/>
                  </a:lnTo>
                  <a:lnTo>
                    <a:pt x="28" y="0"/>
                  </a:lnTo>
                  <a:lnTo>
                    <a:pt x="32" y="3"/>
                  </a:lnTo>
                  <a:lnTo>
                    <a:pt x="27" y="7"/>
                  </a:lnTo>
                  <a:lnTo>
                    <a:pt x="6" y="7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6067" name="Freeform 288"/>
            <p:cNvSpPr>
              <a:spLocks/>
            </p:cNvSpPr>
            <p:nvPr/>
          </p:nvSpPr>
          <p:spPr bwMode="auto">
            <a:xfrm>
              <a:off x="3089" y="2184"/>
              <a:ext cx="6" cy="1"/>
            </a:xfrm>
            <a:custGeom>
              <a:avLst/>
              <a:gdLst>
                <a:gd name="T0" fmla="*/ 0 w 31"/>
                <a:gd name="T1" fmla="*/ 0 h 6"/>
                <a:gd name="T2" fmla="*/ 1 w 31"/>
                <a:gd name="T3" fmla="*/ 1 h 6"/>
                <a:gd name="T4" fmla="*/ 5 w 31"/>
                <a:gd name="T5" fmla="*/ 1 h 6"/>
                <a:gd name="T6" fmla="*/ 6 w 31"/>
                <a:gd name="T7" fmla="*/ 0 h 6"/>
                <a:gd name="T8" fmla="*/ 0 w 31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" h="6">
                  <a:moveTo>
                    <a:pt x="0" y="0"/>
                  </a:moveTo>
                  <a:lnTo>
                    <a:pt x="4" y="6"/>
                  </a:lnTo>
                  <a:lnTo>
                    <a:pt x="25" y="6"/>
                  </a:lnTo>
                  <a:lnTo>
                    <a:pt x="3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6068" name="Freeform 289"/>
            <p:cNvSpPr>
              <a:spLocks/>
            </p:cNvSpPr>
            <p:nvPr/>
          </p:nvSpPr>
          <p:spPr bwMode="auto">
            <a:xfrm>
              <a:off x="3086" y="2193"/>
              <a:ext cx="6" cy="2"/>
            </a:xfrm>
            <a:custGeom>
              <a:avLst/>
              <a:gdLst>
                <a:gd name="T0" fmla="*/ 0 w 31"/>
                <a:gd name="T1" fmla="*/ 2 h 7"/>
                <a:gd name="T2" fmla="*/ 1 w 31"/>
                <a:gd name="T3" fmla="*/ 0 h 7"/>
                <a:gd name="T4" fmla="*/ 5 w 31"/>
                <a:gd name="T5" fmla="*/ 0 h 7"/>
                <a:gd name="T6" fmla="*/ 6 w 31"/>
                <a:gd name="T7" fmla="*/ 2 h 7"/>
                <a:gd name="T8" fmla="*/ 0 w 31"/>
                <a:gd name="T9" fmla="*/ 2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" h="7">
                  <a:moveTo>
                    <a:pt x="0" y="7"/>
                  </a:moveTo>
                  <a:lnTo>
                    <a:pt x="7" y="0"/>
                  </a:lnTo>
                  <a:lnTo>
                    <a:pt x="28" y="0"/>
                  </a:lnTo>
                  <a:lnTo>
                    <a:pt x="31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6069" name="Freeform 290"/>
            <p:cNvSpPr>
              <a:spLocks/>
            </p:cNvSpPr>
            <p:nvPr/>
          </p:nvSpPr>
          <p:spPr bwMode="auto">
            <a:xfrm>
              <a:off x="3087" y="2184"/>
              <a:ext cx="2" cy="5"/>
            </a:xfrm>
            <a:custGeom>
              <a:avLst/>
              <a:gdLst>
                <a:gd name="T0" fmla="*/ 1 w 10"/>
                <a:gd name="T1" fmla="*/ 0 h 24"/>
                <a:gd name="T2" fmla="*/ 2 w 10"/>
                <a:gd name="T3" fmla="*/ 1 h 24"/>
                <a:gd name="T4" fmla="*/ 1 w 10"/>
                <a:gd name="T5" fmla="*/ 4 h 24"/>
                <a:gd name="T6" fmla="*/ 0 w 10"/>
                <a:gd name="T7" fmla="*/ 5 h 24"/>
                <a:gd name="T8" fmla="*/ 1 w 10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" h="24">
                  <a:moveTo>
                    <a:pt x="6" y="0"/>
                  </a:moveTo>
                  <a:lnTo>
                    <a:pt x="10" y="5"/>
                  </a:lnTo>
                  <a:lnTo>
                    <a:pt x="6" y="20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6070" name="Freeform 291"/>
            <p:cNvSpPr>
              <a:spLocks/>
            </p:cNvSpPr>
            <p:nvPr/>
          </p:nvSpPr>
          <p:spPr bwMode="auto">
            <a:xfrm>
              <a:off x="3086" y="2190"/>
              <a:ext cx="2" cy="5"/>
            </a:xfrm>
            <a:custGeom>
              <a:avLst/>
              <a:gdLst>
                <a:gd name="T0" fmla="*/ 0 w 11"/>
                <a:gd name="T1" fmla="*/ 5 h 25"/>
                <a:gd name="T2" fmla="*/ 1 w 11"/>
                <a:gd name="T3" fmla="*/ 4 h 25"/>
                <a:gd name="T4" fmla="*/ 2 w 11"/>
                <a:gd name="T5" fmla="*/ 1 h 25"/>
                <a:gd name="T6" fmla="*/ 1 w 11"/>
                <a:gd name="T7" fmla="*/ 0 h 25"/>
                <a:gd name="T8" fmla="*/ 0 w 11"/>
                <a:gd name="T9" fmla="*/ 5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" h="25">
                  <a:moveTo>
                    <a:pt x="0" y="25"/>
                  </a:moveTo>
                  <a:lnTo>
                    <a:pt x="8" y="18"/>
                  </a:lnTo>
                  <a:lnTo>
                    <a:pt x="11" y="4"/>
                  </a:lnTo>
                  <a:lnTo>
                    <a:pt x="8" y="0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6071" name="Freeform 292"/>
            <p:cNvSpPr>
              <a:spLocks/>
            </p:cNvSpPr>
            <p:nvPr/>
          </p:nvSpPr>
          <p:spPr bwMode="auto">
            <a:xfrm>
              <a:off x="3092" y="2190"/>
              <a:ext cx="2" cy="5"/>
            </a:xfrm>
            <a:custGeom>
              <a:avLst/>
              <a:gdLst>
                <a:gd name="T0" fmla="*/ 0 w 11"/>
                <a:gd name="T1" fmla="*/ 4 h 25"/>
                <a:gd name="T2" fmla="*/ 1 w 11"/>
                <a:gd name="T3" fmla="*/ 5 h 25"/>
                <a:gd name="T4" fmla="*/ 2 w 11"/>
                <a:gd name="T5" fmla="*/ 0 h 25"/>
                <a:gd name="T6" fmla="*/ 1 w 11"/>
                <a:gd name="T7" fmla="*/ 1 h 25"/>
                <a:gd name="T8" fmla="*/ 0 w 11"/>
                <a:gd name="T9" fmla="*/ 4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" h="25">
                  <a:moveTo>
                    <a:pt x="0" y="18"/>
                  </a:moveTo>
                  <a:lnTo>
                    <a:pt x="5" y="25"/>
                  </a:lnTo>
                  <a:lnTo>
                    <a:pt x="11" y="0"/>
                  </a:lnTo>
                  <a:lnTo>
                    <a:pt x="3" y="4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6072" name="Freeform 293"/>
            <p:cNvSpPr>
              <a:spLocks/>
            </p:cNvSpPr>
            <p:nvPr/>
          </p:nvSpPr>
          <p:spPr bwMode="auto">
            <a:xfrm>
              <a:off x="3093" y="2184"/>
              <a:ext cx="2" cy="5"/>
            </a:xfrm>
            <a:custGeom>
              <a:avLst/>
              <a:gdLst>
                <a:gd name="T0" fmla="*/ 1 w 11"/>
                <a:gd name="T1" fmla="*/ 1 h 24"/>
                <a:gd name="T2" fmla="*/ 2 w 11"/>
                <a:gd name="T3" fmla="*/ 0 h 24"/>
                <a:gd name="T4" fmla="*/ 1 w 11"/>
                <a:gd name="T5" fmla="*/ 5 h 24"/>
                <a:gd name="T6" fmla="*/ 0 w 11"/>
                <a:gd name="T7" fmla="*/ 4 h 24"/>
                <a:gd name="T8" fmla="*/ 1 w 11"/>
                <a:gd name="T9" fmla="*/ 1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" h="24">
                  <a:moveTo>
                    <a:pt x="4" y="5"/>
                  </a:moveTo>
                  <a:lnTo>
                    <a:pt x="11" y="0"/>
                  </a:lnTo>
                  <a:lnTo>
                    <a:pt x="5" y="24"/>
                  </a:lnTo>
                  <a:lnTo>
                    <a:pt x="0" y="21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6073" name="Freeform 294"/>
            <p:cNvSpPr>
              <a:spLocks/>
            </p:cNvSpPr>
            <p:nvPr/>
          </p:nvSpPr>
          <p:spPr bwMode="auto">
            <a:xfrm>
              <a:off x="3087" y="2189"/>
              <a:ext cx="7" cy="1"/>
            </a:xfrm>
            <a:custGeom>
              <a:avLst/>
              <a:gdLst>
                <a:gd name="T0" fmla="*/ 0 w 32"/>
                <a:gd name="T1" fmla="*/ 0 h 7"/>
                <a:gd name="T2" fmla="*/ 1 w 32"/>
                <a:gd name="T3" fmla="*/ 0 h 7"/>
                <a:gd name="T4" fmla="*/ 6 w 32"/>
                <a:gd name="T5" fmla="*/ 0 h 7"/>
                <a:gd name="T6" fmla="*/ 7 w 32"/>
                <a:gd name="T7" fmla="*/ 0 h 7"/>
                <a:gd name="T8" fmla="*/ 6 w 32"/>
                <a:gd name="T9" fmla="*/ 1 h 7"/>
                <a:gd name="T10" fmla="*/ 1 w 32"/>
                <a:gd name="T11" fmla="*/ 1 h 7"/>
                <a:gd name="T12" fmla="*/ 0 w 32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2" h="7">
                  <a:moveTo>
                    <a:pt x="0" y="3"/>
                  </a:moveTo>
                  <a:lnTo>
                    <a:pt x="6" y="0"/>
                  </a:lnTo>
                  <a:lnTo>
                    <a:pt x="28" y="0"/>
                  </a:lnTo>
                  <a:lnTo>
                    <a:pt x="32" y="3"/>
                  </a:lnTo>
                  <a:lnTo>
                    <a:pt x="27" y="7"/>
                  </a:lnTo>
                  <a:lnTo>
                    <a:pt x="4" y="7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6074" name="Rectangle 295"/>
            <p:cNvSpPr>
              <a:spLocks noChangeArrowheads="1"/>
            </p:cNvSpPr>
            <p:nvPr/>
          </p:nvSpPr>
          <p:spPr bwMode="auto">
            <a:xfrm>
              <a:off x="2682" y="2223"/>
              <a:ext cx="428" cy="326"/>
            </a:xfrm>
            <a:prstGeom prst="rect">
              <a:avLst/>
            </a:prstGeom>
            <a:solidFill>
              <a:srgbClr val="3F3F3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16075" name="Freeform 296"/>
            <p:cNvSpPr>
              <a:spLocks/>
            </p:cNvSpPr>
            <p:nvPr/>
          </p:nvSpPr>
          <p:spPr bwMode="auto">
            <a:xfrm>
              <a:off x="2701" y="2242"/>
              <a:ext cx="391" cy="289"/>
            </a:xfrm>
            <a:custGeom>
              <a:avLst/>
              <a:gdLst>
                <a:gd name="T0" fmla="*/ 0 w 1956"/>
                <a:gd name="T1" fmla="*/ 0 h 1444"/>
                <a:gd name="T2" fmla="*/ 391 w 1956"/>
                <a:gd name="T3" fmla="*/ 0 h 1444"/>
                <a:gd name="T4" fmla="*/ 391 w 1956"/>
                <a:gd name="T5" fmla="*/ 289 h 1444"/>
                <a:gd name="T6" fmla="*/ 0 w 1956"/>
                <a:gd name="T7" fmla="*/ 289 h 1444"/>
                <a:gd name="T8" fmla="*/ 0 w 1956"/>
                <a:gd name="T9" fmla="*/ 0 h 14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56" h="1444">
                  <a:moveTo>
                    <a:pt x="0" y="0"/>
                  </a:moveTo>
                  <a:lnTo>
                    <a:pt x="1955" y="0"/>
                  </a:lnTo>
                  <a:lnTo>
                    <a:pt x="1956" y="1444"/>
                  </a:lnTo>
                  <a:lnTo>
                    <a:pt x="0" y="14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16076" name="Freeform 297"/>
            <p:cNvSpPr>
              <a:spLocks/>
            </p:cNvSpPr>
            <p:nvPr/>
          </p:nvSpPr>
          <p:spPr bwMode="auto">
            <a:xfrm>
              <a:off x="2682" y="2223"/>
              <a:ext cx="19" cy="326"/>
            </a:xfrm>
            <a:custGeom>
              <a:avLst/>
              <a:gdLst>
                <a:gd name="T0" fmla="*/ 0 w 92"/>
                <a:gd name="T1" fmla="*/ 0 h 1627"/>
                <a:gd name="T2" fmla="*/ 19 w 92"/>
                <a:gd name="T3" fmla="*/ 18 h 1627"/>
                <a:gd name="T4" fmla="*/ 19 w 92"/>
                <a:gd name="T5" fmla="*/ 308 h 1627"/>
                <a:gd name="T6" fmla="*/ 0 w 92"/>
                <a:gd name="T7" fmla="*/ 326 h 1627"/>
                <a:gd name="T8" fmla="*/ 0 w 92"/>
                <a:gd name="T9" fmla="*/ 0 h 16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627">
                  <a:moveTo>
                    <a:pt x="0" y="0"/>
                  </a:moveTo>
                  <a:lnTo>
                    <a:pt x="92" y="92"/>
                  </a:lnTo>
                  <a:lnTo>
                    <a:pt x="92" y="1536"/>
                  </a:lnTo>
                  <a:lnTo>
                    <a:pt x="0" y="16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F5F5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16077" name="Freeform 298"/>
            <p:cNvSpPr>
              <a:spLocks/>
            </p:cNvSpPr>
            <p:nvPr/>
          </p:nvSpPr>
          <p:spPr bwMode="auto">
            <a:xfrm>
              <a:off x="3092" y="2223"/>
              <a:ext cx="18" cy="326"/>
            </a:xfrm>
            <a:custGeom>
              <a:avLst/>
              <a:gdLst>
                <a:gd name="T0" fmla="*/ 18 w 92"/>
                <a:gd name="T1" fmla="*/ 0 h 1627"/>
                <a:gd name="T2" fmla="*/ 0 w 92"/>
                <a:gd name="T3" fmla="*/ 18 h 1627"/>
                <a:gd name="T4" fmla="*/ 0 w 92"/>
                <a:gd name="T5" fmla="*/ 308 h 1627"/>
                <a:gd name="T6" fmla="*/ 18 w 92"/>
                <a:gd name="T7" fmla="*/ 326 h 1627"/>
                <a:gd name="T8" fmla="*/ 18 w 92"/>
                <a:gd name="T9" fmla="*/ 0 h 16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627">
                  <a:moveTo>
                    <a:pt x="92" y="0"/>
                  </a:moveTo>
                  <a:lnTo>
                    <a:pt x="0" y="92"/>
                  </a:lnTo>
                  <a:lnTo>
                    <a:pt x="0" y="1536"/>
                  </a:lnTo>
                  <a:lnTo>
                    <a:pt x="92" y="1627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5F5F5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16078" name="Freeform 299"/>
            <p:cNvSpPr>
              <a:spLocks/>
            </p:cNvSpPr>
            <p:nvPr/>
          </p:nvSpPr>
          <p:spPr bwMode="auto">
            <a:xfrm>
              <a:off x="2682" y="2531"/>
              <a:ext cx="428" cy="18"/>
            </a:xfrm>
            <a:custGeom>
              <a:avLst/>
              <a:gdLst>
                <a:gd name="T0" fmla="*/ 0 w 2140"/>
                <a:gd name="T1" fmla="*/ 18 h 91"/>
                <a:gd name="T2" fmla="*/ 18 w 2140"/>
                <a:gd name="T3" fmla="*/ 0 h 91"/>
                <a:gd name="T4" fmla="*/ 410 w 2140"/>
                <a:gd name="T5" fmla="*/ 0 h 91"/>
                <a:gd name="T6" fmla="*/ 428 w 2140"/>
                <a:gd name="T7" fmla="*/ 18 h 91"/>
                <a:gd name="T8" fmla="*/ 0 w 2140"/>
                <a:gd name="T9" fmla="*/ 18 h 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0" h="91">
                  <a:moveTo>
                    <a:pt x="0" y="91"/>
                  </a:moveTo>
                  <a:lnTo>
                    <a:pt x="92" y="0"/>
                  </a:lnTo>
                  <a:lnTo>
                    <a:pt x="2048" y="0"/>
                  </a:lnTo>
                  <a:lnTo>
                    <a:pt x="2140" y="91"/>
                  </a:lnTo>
                  <a:lnTo>
                    <a:pt x="0" y="91"/>
                  </a:lnTo>
                  <a:close/>
                </a:path>
              </a:pathLst>
            </a:custGeom>
            <a:solidFill>
              <a:srgbClr val="80808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16079" name="Freeform 300"/>
            <p:cNvSpPr>
              <a:spLocks/>
            </p:cNvSpPr>
            <p:nvPr/>
          </p:nvSpPr>
          <p:spPr bwMode="auto">
            <a:xfrm>
              <a:off x="2682" y="2223"/>
              <a:ext cx="428" cy="326"/>
            </a:xfrm>
            <a:custGeom>
              <a:avLst/>
              <a:gdLst>
                <a:gd name="T0" fmla="*/ 428 w 2139"/>
                <a:gd name="T1" fmla="*/ 0 h 1627"/>
                <a:gd name="T2" fmla="*/ 0 w 2139"/>
                <a:gd name="T3" fmla="*/ 0 h 1627"/>
                <a:gd name="T4" fmla="*/ 0 w 2139"/>
                <a:gd name="T5" fmla="*/ 326 h 162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39" h="1627">
                  <a:moveTo>
                    <a:pt x="2139" y="0"/>
                  </a:moveTo>
                  <a:lnTo>
                    <a:pt x="0" y="0"/>
                  </a:lnTo>
                  <a:lnTo>
                    <a:pt x="0" y="1627"/>
                  </a:lnTo>
                </a:path>
              </a:pathLst>
            </a:custGeom>
            <a:noFill/>
            <a:ln w="0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15849" name="Rectangle 301"/>
          <p:cNvSpPr>
            <a:spLocks noChangeArrowheads="1"/>
          </p:cNvSpPr>
          <p:nvPr/>
        </p:nvSpPr>
        <p:spPr bwMode="auto">
          <a:xfrm>
            <a:off x="3997325" y="4203700"/>
            <a:ext cx="1109663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5850" name="Rectangle 302"/>
          <p:cNvSpPr>
            <a:spLocks noChangeArrowheads="1"/>
          </p:cNvSpPr>
          <p:nvPr/>
        </p:nvSpPr>
        <p:spPr bwMode="auto">
          <a:xfrm>
            <a:off x="4319588" y="4256088"/>
            <a:ext cx="4794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1100">
                <a:solidFill>
                  <a:srgbClr val="000000"/>
                </a:solidFill>
                <a:latin typeface="Times New Roman" panose="02020603050405020304" pitchFamily="18" charset="0"/>
              </a:rPr>
              <a:t>Servidor</a:t>
            </a:r>
            <a:endParaRPr lang="pt-BR" altLang="pt-BR" sz="2400">
              <a:latin typeface="Times New Roman" panose="02020603050405020304" pitchFamily="18" charset="0"/>
            </a:endParaRPr>
          </a:p>
        </p:txBody>
      </p:sp>
      <p:sp>
        <p:nvSpPr>
          <p:cNvPr id="115851" name="Rectangle 303"/>
          <p:cNvSpPr>
            <a:spLocks noChangeArrowheads="1"/>
          </p:cNvSpPr>
          <p:nvPr/>
        </p:nvSpPr>
        <p:spPr bwMode="auto">
          <a:xfrm>
            <a:off x="4087813" y="4435475"/>
            <a:ext cx="9159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1100">
                <a:solidFill>
                  <a:srgbClr val="000000"/>
                </a:solidFill>
                <a:latin typeface="Times New Roman" panose="02020603050405020304" pitchFamily="18" charset="0"/>
              </a:rPr>
              <a:t>das Informações</a:t>
            </a:r>
            <a:endParaRPr lang="pt-BR" altLang="pt-BR" sz="2400">
              <a:latin typeface="Times New Roman" panose="02020603050405020304" pitchFamily="18" charset="0"/>
            </a:endParaRPr>
          </a:p>
        </p:txBody>
      </p:sp>
      <p:sp>
        <p:nvSpPr>
          <p:cNvPr id="115852" name="Rectangle 304"/>
          <p:cNvSpPr>
            <a:spLocks noChangeArrowheads="1"/>
          </p:cNvSpPr>
          <p:nvPr/>
        </p:nvSpPr>
        <p:spPr bwMode="auto">
          <a:xfrm>
            <a:off x="4248150" y="4597400"/>
            <a:ext cx="6080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1100">
                <a:solidFill>
                  <a:srgbClr val="000000"/>
                </a:solidFill>
                <a:latin typeface="Times New Roman" panose="02020603050405020304" pitchFamily="18" charset="0"/>
              </a:rPr>
              <a:t>de Tráfego</a:t>
            </a:r>
            <a:endParaRPr lang="pt-BR" altLang="pt-BR" sz="2400">
              <a:latin typeface="Times New Roman" panose="02020603050405020304" pitchFamily="18" charset="0"/>
            </a:endParaRPr>
          </a:p>
        </p:txBody>
      </p:sp>
      <p:sp>
        <p:nvSpPr>
          <p:cNvPr id="115853" name="Rectangle 305"/>
          <p:cNvSpPr>
            <a:spLocks noChangeArrowheads="1"/>
          </p:cNvSpPr>
          <p:nvPr/>
        </p:nvSpPr>
        <p:spPr bwMode="auto">
          <a:xfrm>
            <a:off x="5537200" y="4364038"/>
            <a:ext cx="1162050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5854" name="Rectangle 306"/>
          <p:cNvSpPr>
            <a:spLocks noChangeArrowheads="1"/>
          </p:cNvSpPr>
          <p:nvPr/>
        </p:nvSpPr>
        <p:spPr bwMode="auto">
          <a:xfrm>
            <a:off x="5638800" y="4191000"/>
            <a:ext cx="844550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sz="1000">
                <a:solidFill>
                  <a:srgbClr val="000000"/>
                </a:solidFill>
                <a:latin typeface="Times New Roman" panose="02020603050405020304" pitchFamily="18" charset="0"/>
              </a:rPr>
              <a:t>Servidor de </a:t>
            </a:r>
          </a:p>
          <a:p>
            <a:pPr algn="ctr"/>
            <a:r>
              <a:rPr lang="pt-BR" altLang="pt-BR" sz="1000">
                <a:solidFill>
                  <a:srgbClr val="000000"/>
                </a:solidFill>
                <a:latin typeface="Times New Roman" panose="02020603050405020304" pitchFamily="18" charset="0"/>
              </a:rPr>
              <a:t>Informações de</a:t>
            </a:r>
          </a:p>
          <a:p>
            <a:pPr algn="ctr"/>
            <a:r>
              <a:rPr lang="pt-BR" altLang="pt-BR" sz="1000">
                <a:solidFill>
                  <a:srgbClr val="000000"/>
                </a:solidFill>
                <a:latin typeface="Times New Roman" panose="02020603050405020304" pitchFamily="18" charset="0"/>
              </a:rPr>
              <a:t>Planejamento de</a:t>
            </a:r>
          </a:p>
          <a:p>
            <a:pPr algn="ctr"/>
            <a:r>
              <a:rPr lang="pt-BR" altLang="pt-BR" sz="1000">
                <a:solidFill>
                  <a:srgbClr val="000000"/>
                </a:solidFill>
                <a:latin typeface="Times New Roman" panose="02020603050405020304" pitchFamily="18" charset="0"/>
              </a:rPr>
              <a:t>Viagens</a:t>
            </a:r>
          </a:p>
          <a:p>
            <a:pPr algn="ctr"/>
            <a:endParaRPr lang="pt-BR" altLang="pt-BR" sz="2400">
              <a:latin typeface="Times New Roman" panose="02020603050405020304" pitchFamily="18" charset="0"/>
            </a:endParaRPr>
          </a:p>
        </p:txBody>
      </p:sp>
      <p:grpSp>
        <p:nvGrpSpPr>
          <p:cNvPr id="115855" name="Group 307"/>
          <p:cNvGrpSpPr>
            <a:grpSpLocks/>
          </p:cNvGrpSpPr>
          <p:nvPr/>
        </p:nvGrpSpPr>
        <p:grpSpPr bwMode="auto">
          <a:xfrm>
            <a:off x="7007225" y="3489325"/>
            <a:ext cx="709613" cy="674688"/>
            <a:chOff x="4432" y="2133"/>
            <a:chExt cx="447" cy="425"/>
          </a:xfrm>
        </p:grpSpPr>
        <p:sp>
          <p:nvSpPr>
            <p:cNvPr id="116023" name="Freeform 308"/>
            <p:cNvSpPr>
              <a:spLocks/>
            </p:cNvSpPr>
            <p:nvPr/>
          </p:nvSpPr>
          <p:spPr bwMode="auto">
            <a:xfrm>
              <a:off x="4590" y="2364"/>
              <a:ext cx="231" cy="194"/>
            </a:xfrm>
            <a:custGeom>
              <a:avLst/>
              <a:gdLst>
                <a:gd name="T0" fmla="*/ 231 w 1388"/>
                <a:gd name="T1" fmla="*/ 194 h 970"/>
                <a:gd name="T2" fmla="*/ 231 w 1388"/>
                <a:gd name="T3" fmla="*/ 93 h 970"/>
                <a:gd name="T4" fmla="*/ 228 w 1388"/>
                <a:gd name="T5" fmla="*/ 13 h 970"/>
                <a:gd name="T6" fmla="*/ 111 w 1388"/>
                <a:gd name="T7" fmla="*/ 0 h 970"/>
                <a:gd name="T8" fmla="*/ 4 w 1388"/>
                <a:gd name="T9" fmla="*/ 12 h 970"/>
                <a:gd name="T10" fmla="*/ 3 w 1388"/>
                <a:gd name="T11" fmla="*/ 40 h 970"/>
                <a:gd name="T12" fmla="*/ 0 w 1388"/>
                <a:gd name="T13" fmla="*/ 193 h 970"/>
                <a:gd name="T14" fmla="*/ 24 w 1388"/>
                <a:gd name="T15" fmla="*/ 193 h 970"/>
                <a:gd name="T16" fmla="*/ 24 w 1388"/>
                <a:gd name="T17" fmla="*/ 55 h 970"/>
                <a:gd name="T18" fmla="*/ 70 w 1388"/>
                <a:gd name="T19" fmla="*/ 51 h 970"/>
                <a:gd name="T20" fmla="*/ 210 w 1388"/>
                <a:gd name="T21" fmla="*/ 51 h 970"/>
                <a:gd name="T22" fmla="*/ 212 w 1388"/>
                <a:gd name="T23" fmla="*/ 194 h 970"/>
                <a:gd name="T24" fmla="*/ 231 w 1388"/>
                <a:gd name="T25" fmla="*/ 194 h 97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88" h="970">
                  <a:moveTo>
                    <a:pt x="1388" y="968"/>
                  </a:moveTo>
                  <a:lnTo>
                    <a:pt x="1388" y="467"/>
                  </a:lnTo>
                  <a:lnTo>
                    <a:pt x="1367" y="66"/>
                  </a:lnTo>
                  <a:lnTo>
                    <a:pt x="664" y="0"/>
                  </a:lnTo>
                  <a:lnTo>
                    <a:pt x="23" y="59"/>
                  </a:lnTo>
                  <a:lnTo>
                    <a:pt x="19" y="201"/>
                  </a:lnTo>
                  <a:lnTo>
                    <a:pt x="0" y="964"/>
                  </a:lnTo>
                  <a:lnTo>
                    <a:pt x="143" y="964"/>
                  </a:lnTo>
                  <a:lnTo>
                    <a:pt x="143" y="273"/>
                  </a:lnTo>
                  <a:lnTo>
                    <a:pt x="418" y="256"/>
                  </a:lnTo>
                  <a:lnTo>
                    <a:pt x="1259" y="256"/>
                  </a:lnTo>
                  <a:lnTo>
                    <a:pt x="1271" y="970"/>
                  </a:lnTo>
                  <a:lnTo>
                    <a:pt x="1388" y="968"/>
                  </a:lnTo>
                  <a:close/>
                </a:path>
              </a:pathLst>
            </a:custGeom>
            <a:solidFill>
              <a:srgbClr val="00008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16024" name="Freeform 309"/>
            <p:cNvSpPr>
              <a:spLocks/>
            </p:cNvSpPr>
            <p:nvPr/>
          </p:nvSpPr>
          <p:spPr bwMode="auto">
            <a:xfrm>
              <a:off x="4607" y="2363"/>
              <a:ext cx="91" cy="49"/>
            </a:xfrm>
            <a:custGeom>
              <a:avLst/>
              <a:gdLst>
                <a:gd name="T0" fmla="*/ 17 w 542"/>
                <a:gd name="T1" fmla="*/ 10 h 247"/>
                <a:gd name="T2" fmla="*/ 29 w 542"/>
                <a:gd name="T3" fmla="*/ 8 h 247"/>
                <a:gd name="T4" fmla="*/ 40 w 542"/>
                <a:gd name="T5" fmla="*/ 0 h 247"/>
                <a:gd name="T6" fmla="*/ 52 w 542"/>
                <a:gd name="T7" fmla="*/ 12 h 247"/>
                <a:gd name="T8" fmla="*/ 89 w 542"/>
                <a:gd name="T9" fmla="*/ 34 h 247"/>
                <a:gd name="T10" fmla="*/ 91 w 542"/>
                <a:gd name="T11" fmla="*/ 42 h 247"/>
                <a:gd name="T12" fmla="*/ 70 w 542"/>
                <a:gd name="T13" fmla="*/ 49 h 247"/>
                <a:gd name="T14" fmla="*/ 0 w 542"/>
                <a:gd name="T15" fmla="*/ 15 h 247"/>
                <a:gd name="T16" fmla="*/ 17 w 542"/>
                <a:gd name="T17" fmla="*/ 10 h 2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42" h="247">
                  <a:moveTo>
                    <a:pt x="102" y="48"/>
                  </a:moveTo>
                  <a:lnTo>
                    <a:pt x="173" y="39"/>
                  </a:lnTo>
                  <a:lnTo>
                    <a:pt x="240" y="0"/>
                  </a:lnTo>
                  <a:lnTo>
                    <a:pt x="309" y="58"/>
                  </a:lnTo>
                  <a:lnTo>
                    <a:pt x="528" y="171"/>
                  </a:lnTo>
                  <a:lnTo>
                    <a:pt x="542" y="213"/>
                  </a:lnTo>
                  <a:lnTo>
                    <a:pt x="417" y="247"/>
                  </a:lnTo>
                  <a:lnTo>
                    <a:pt x="0" y="76"/>
                  </a:lnTo>
                  <a:lnTo>
                    <a:pt x="102" y="48"/>
                  </a:lnTo>
                  <a:close/>
                </a:path>
              </a:pathLst>
            </a:custGeom>
            <a:solidFill>
              <a:srgbClr val="C0C0C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16025" name="Freeform 310"/>
            <p:cNvSpPr>
              <a:spLocks/>
            </p:cNvSpPr>
            <p:nvPr/>
          </p:nvSpPr>
          <p:spPr bwMode="auto">
            <a:xfrm>
              <a:off x="4663" y="2188"/>
              <a:ext cx="216" cy="222"/>
            </a:xfrm>
            <a:custGeom>
              <a:avLst/>
              <a:gdLst>
                <a:gd name="T0" fmla="*/ 41 w 1296"/>
                <a:gd name="T1" fmla="*/ 45 h 1110"/>
                <a:gd name="T2" fmla="*/ 46 w 1296"/>
                <a:gd name="T3" fmla="*/ 30 h 1110"/>
                <a:gd name="T4" fmla="*/ 49 w 1296"/>
                <a:gd name="T5" fmla="*/ 20 h 1110"/>
                <a:gd name="T6" fmla="*/ 50 w 1296"/>
                <a:gd name="T7" fmla="*/ 17 h 1110"/>
                <a:gd name="T8" fmla="*/ 52 w 1296"/>
                <a:gd name="T9" fmla="*/ 15 h 1110"/>
                <a:gd name="T10" fmla="*/ 53 w 1296"/>
                <a:gd name="T11" fmla="*/ 13 h 1110"/>
                <a:gd name="T12" fmla="*/ 56 w 1296"/>
                <a:gd name="T13" fmla="*/ 13 h 1110"/>
                <a:gd name="T14" fmla="*/ 83 w 1296"/>
                <a:gd name="T15" fmla="*/ 7 h 1110"/>
                <a:gd name="T16" fmla="*/ 112 w 1296"/>
                <a:gd name="T17" fmla="*/ 2 h 1110"/>
                <a:gd name="T18" fmla="*/ 139 w 1296"/>
                <a:gd name="T19" fmla="*/ 0 h 1110"/>
                <a:gd name="T20" fmla="*/ 154 w 1296"/>
                <a:gd name="T21" fmla="*/ 0 h 1110"/>
                <a:gd name="T22" fmla="*/ 185 w 1296"/>
                <a:gd name="T23" fmla="*/ 2 h 1110"/>
                <a:gd name="T24" fmla="*/ 208 w 1296"/>
                <a:gd name="T25" fmla="*/ 3 h 1110"/>
                <a:gd name="T26" fmla="*/ 212 w 1296"/>
                <a:gd name="T27" fmla="*/ 3 h 1110"/>
                <a:gd name="T28" fmla="*/ 214 w 1296"/>
                <a:gd name="T29" fmla="*/ 4 h 1110"/>
                <a:gd name="T30" fmla="*/ 215 w 1296"/>
                <a:gd name="T31" fmla="*/ 5 h 1110"/>
                <a:gd name="T32" fmla="*/ 216 w 1296"/>
                <a:gd name="T33" fmla="*/ 7 h 1110"/>
                <a:gd name="T34" fmla="*/ 216 w 1296"/>
                <a:gd name="T35" fmla="*/ 9 h 1110"/>
                <a:gd name="T36" fmla="*/ 215 w 1296"/>
                <a:gd name="T37" fmla="*/ 15 h 1110"/>
                <a:gd name="T38" fmla="*/ 211 w 1296"/>
                <a:gd name="T39" fmla="*/ 35 h 1110"/>
                <a:gd name="T40" fmla="*/ 207 w 1296"/>
                <a:gd name="T41" fmla="*/ 50 h 1110"/>
                <a:gd name="T42" fmla="*/ 200 w 1296"/>
                <a:gd name="T43" fmla="*/ 83 h 1110"/>
                <a:gd name="T44" fmla="*/ 195 w 1296"/>
                <a:gd name="T45" fmla="*/ 104 h 1110"/>
                <a:gd name="T46" fmla="*/ 182 w 1296"/>
                <a:gd name="T47" fmla="*/ 152 h 1110"/>
                <a:gd name="T48" fmla="*/ 170 w 1296"/>
                <a:gd name="T49" fmla="*/ 191 h 1110"/>
                <a:gd name="T50" fmla="*/ 168 w 1296"/>
                <a:gd name="T51" fmla="*/ 199 h 1110"/>
                <a:gd name="T52" fmla="*/ 166 w 1296"/>
                <a:gd name="T53" fmla="*/ 203 h 1110"/>
                <a:gd name="T54" fmla="*/ 165 w 1296"/>
                <a:gd name="T55" fmla="*/ 207 h 1110"/>
                <a:gd name="T56" fmla="*/ 164 w 1296"/>
                <a:gd name="T57" fmla="*/ 209 h 1110"/>
                <a:gd name="T58" fmla="*/ 161 w 1296"/>
                <a:gd name="T59" fmla="*/ 212 h 1110"/>
                <a:gd name="T60" fmla="*/ 159 w 1296"/>
                <a:gd name="T61" fmla="*/ 213 h 1110"/>
                <a:gd name="T62" fmla="*/ 155 w 1296"/>
                <a:gd name="T63" fmla="*/ 214 h 1110"/>
                <a:gd name="T64" fmla="*/ 148 w 1296"/>
                <a:gd name="T65" fmla="*/ 215 h 1110"/>
                <a:gd name="T66" fmla="*/ 135 w 1296"/>
                <a:gd name="T67" fmla="*/ 215 h 1110"/>
                <a:gd name="T68" fmla="*/ 125 w 1296"/>
                <a:gd name="T69" fmla="*/ 216 h 1110"/>
                <a:gd name="T70" fmla="*/ 111 w 1296"/>
                <a:gd name="T71" fmla="*/ 218 h 1110"/>
                <a:gd name="T72" fmla="*/ 97 w 1296"/>
                <a:gd name="T73" fmla="*/ 220 h 1110"/>
                <a:gd name="T74" fmla="*/ 88 w 1296"/>
                <a:gd name="T75" fmla="*/ 222 h 1110"/>
                <a:gd name="T76" fmla="*/ 76 w 1296"/>
                <a:gd name="T77" fmla="*/ 222 h 1110"/>
                <a:gd name="T78" fmla="*/ 73 w 1296"/>
                <a:gd name="T79" fmla="*/ 220 h 1110"/>
                <a:gd name="T80" fmla="*/ 7 w 1296"/>
                <a:gd name="T81" fmla="*/ 176 h 1110"/>
                <a:gd name="T82" fmla="*/ 4 w 1296"/>
                <a:gd name="T83" fmla="*/ 173 h 1110"/>
                <a:gd name="T84" fmla="*/ 1 w 1296"/>
                <a:gd name="T85" fmla="*/ 170 h 1110"/>
                <a:gd name="T86" fmla="*/ 0 w 1296"/>
                <a:gd name="T87" fmla="*/ 167 h 1110"/>
                <a:gd name="T88" fmla="*/ 0 w 1296"/>
                <a:gd name="T89" fmla="*/ 163 h 1110"/>
                <a:gd name="T90" fmla="*/ 1 w 1296"/>
                <a:gd name="T91" fmla="*/ 159 h 1110"/>
                <a:gd name="T92" fmla="*/ 20 w 1296"/>
                <a:gd name="T93" fmla="*/ 105 h 1110"/>
                <a:gd name="T94" fmla="*/ 32 w 1296"/>
                <a:gd name="T95" fmla="*/ 70 h 1110"/>
                <a:gd name="T96" fmla="*/ 41 w 1296"/>
                <a:gd name="T97" fmla="*/ 45 h 111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296" h="1110">
                  <a:moveTo>
                    <a:pt x="243" y="225"/>
                  </a:moveTo>
                  <a:lnTo>
                    <a:pt x="274" y="149"/>
                  </a:lnTo>
                  <a:lnTo>
                    <a:pt x="294" y="100"/>
                  </a:lnTo>
                  <a:lnTo>
                    <a:pt x="301" y="86"/>
                  </a:lnTo>
                  <a:lnTo>
                    <a:pt x="313" y="74"/>
                  </a:lnTo>
                  <a:lnTo>
                    <a:pt x="320" y="67"/>
                  </a:lnTo>
                  <a:lnTo>
                    <a:pt x="334" y="63"/>
                  </a:lnTo>
                  <a:lnTo>
                    <a:pt x="497" y="36"/>
                  </a:lnTo>
                  <a:lnTo>
                    <a:pt x="674" y="10"/>
                  </a:lnTo>
                  <a:lnTo>
                    <a:pt x="833" y="0"/>
                  </a:lnTo>
                  <a:lnTo>
                    <a:pt x="923" y="0"/>
                  </a:lnTo>
                  <a:lnTo>
                    <a:pt x="1112" y="9"/>
                  </a:lnTo>
                  <a:lnTo>
                    <a:pt x="1248" y="14"/>
                  </a:lnTo>
                  <a:lnTo>
                    <a:pt x="1269" y="16"/>
                  </a:lnTo>
                  <a:lnTo>
                    <a:pt x="1282" y="21"/>
                  </a:lnTo>
                  <a:lnTo>
                    <a:pt x="1290" y="26"/>
                  </a:lnTo>
                  <a:lnTo>
                    <a:pt x="1296" y="34"/>
                  </a:lnTo>
                  <a:lnTo>
                    <a:pt x="1296" y="44"/>
                  </a:lnTo>
                  <a:lnTo>
                    <a:pt x="1289" y="75"/>
                  </a:lnTo>
                  <a:lnTo>
                    <a:pt x="1263" y="175"/>
                  </a:lnTo>
                  <a:lnTo>
                    <a:pt x="1242" y="249"/>
                  </a:lnTo>
                  <a:lnTo>
                    <a:pt x="1199" y="417"/>
                  </a:lnTo>
                  <a:lnTo>
                    <a:pt x="1171" y="520"/>
                  </a:lnTo>
                  <a:lnTo>
                    <a:pt x="1093" y="762"/>
                  </a:lnTo>
                  <a:lnTo>
                    <a:pt x="1019" y="956"/>
                  </a:lnTo>
                  <a:lnTo>
                    <a:pt x="1005" y="993"/>
                  </a:lnTo>
                  <a:lnTo>
                    <a:pt x="996" y="1014"/>
                  </a:lnTo>
                  <a:lnTo>
                    <a:pt x="989" y="1035"/>
                  </a:lnTo>
                  <a:lnTo>
                    <a:pt x="981" y="1047"/>
                  </a:lnTo>
                  <a:lnTo>
                    <a:pt x="968" y="1060"/>
                  </a:lnTo>
                  <a:lnTo>
                    <a:pt x="955" y="1065"/>
                  </a:lnTo>
                  <a:lnTo>
                    <a:pt x="931" y="1070"/>
                  </a:lnTo>
                  <a:lnTo>
                    <a:pt x="886" y="1073"/>
                  </a:lnTo>
                  <a:lnTo>
                    <a:pt x="812" y="1073"/>
                  </a:lnTo>
                  <a:lnTo>
                    <a:pt x="750" y="1079"/>
                  </a:lnTo>
                  <a:lnTo>
                    <a:pt x="668" y="1090"/>
                  </a:lnTo>
                  <a:lnTo>
                    <a:pt x="583" y="1102"/>
                  </a:lnTo>
                  <a:lnTo>
                    <a:pt x="526" y="1110"/>
                  </a:lnTo>
                  <a:lnTo>
                    <a:pt x="454" y="1110"/>
                  </a:lnTo>
                  <a:lnTo>
                    <a:pt x="440" y="1102"/>
                  </a:lnTo>
                  <a:lnTo>
                    <a:pt x="40" y="881"/>
                  </a:lnTo>
                  <a:lnTo>
                    <a:pt x="21" y="867"/>
                  </a:lnTo>
                  <a:lnTo>
                    <a:pt x="6" y="852"/>
                  </a:lnTo>
                  <a:lnTo>
                    <a:pt x="0" y="835"/>
                  </a:lnTo>
                  <a:lnTo>
                    <a:pt x="0" y="815"/>
                  </a:lnTo>
                  <a:lnTo>
                    <a:pt x="6" y="797"/>
                  </a:lnTo>
                  <a:lnTo>
                    <a:pt x="120" y="523"/>
                  </a:lnTo>
                  <a:lnTo>
                    <a:pt x="193" y="351"/>
                  </a:lnTo>
                  <a:lnTo>
                    <a:pt x="243" y="225"/>
                  </a:lnTo>
                  <a:close/>
                </a:path>
              </a:pathLst>
            </a:custGeom>
            <a:solidFill>
              <a:srgbClr val="C0C0C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16026" name="Freeform 311"/>
            <p:cNvSpPr>
              <a:spLocks/>
            </p:cNvSpPr>
            <p:nvPr/>
          </p:nvSpPr>
          <p:spPr bwMode="auto">
            <a:xfrm>
              <a:off x="4674" y="2210"/>
              <a:ext cx="129" cy="169"/>
            </a:xfrm>
            <a:custGeom>
              <a:avLst/>
              <a:gdLst>
                <a:gd name="T0" fmla="*/ 29 w 771"/>
                <a:gd name="T1" fmla="*/ 51 h 842"/>
                <a:gd name="T2" fmla="*/ 39 w 771"/>
                <a:gd name="T3" fmla="*/ 26 h 842"/>
                <a:gd name="T4" fmla="*/ 47 w 771"/>
                <a:gd name="T5" fmla="*/ 4 h 842"/>
                <a:gd name="T6" fmla="*/ 48 w 771"/>
                <a:gd name="T7" fmla="*/ 3 h 842"/>
                <a:gd name="T8" fmla="*/ 50 w 771"/>
                <a:gd name="T9" fmla="*/ 3 h 842"/>
                <a:gd name="T10" fmla="*/ 52 w 771"/>
                <a:gd name="T11" fmla="*/ 3 h 842"/>
                <a:gd name="T12" fmla="*/ 89 w 771"/>
                <a:gd name="T13" fmla="*/ 0 h 842"/>
                <a:gd name="T14" fmla="*/ 125 w 771"/>
                <a:gd name="T15" fmla="*/ 0 h 842"/>
                <a:gd name="T16" fmla="*/ 127 w 771"/>
                <a:gd name="T17" fmla="*/ 0 h 842"/>
                <a:gd name="T18" fmla="*/ 128 w 771"/>
                <a:gd name="T19" fmla="*/ 1 h 842"/>
                <a:gd name="T20" fmla="*/ 129 w 771"/>
                <a:gd name="T21" fmla="*/ 3 h 842"/>
                <a:gd name="T22" fmla="*/ 126 w 771"/>
                <a:gd name="T23" fmla="*/ 18 h 842"/>
                <a:gd name="T24" fmla="*/ 121 w 771"/>
                <a:gd name="T25" fmla="*/ 32 h 842"/>
                <a:gd name="T26" fmla="*/ 111 w 771"/>
                <a:gd name="T27" fmla="*/ 56 h 842"/>
                <a:gd name="T28" fmla="*/ 93 w 771"/>
                <a:gd name="T29" fmla="*/ 98 h 842"/>
                <a:gd name="T30" fmla="*/ 77 w 771"/>
                <a:gd name="T31" fmla="*/ 134 h 842"/>
                <a:gd name="T32" fmla="*/ 73 w 771"/>
                <a:gd name="T33" fmla="*/ 148 h 842"/>
                <a:gd name="T34" fmla="*/ 70 w 771"/>
                <a:gd name="T35" fmla="*/ 157 h 842"/>
                <a:gd name="T36" fmla="*/ 68 w 771"/>
                <a:gd name="T37" fmla="*/ 162 h 842"/>
                <a:gd name="T38" fmla="*/ 65 w 771"/>
                <a:gd name="T39" fmla="*/ 166 h 842"/>
                <a:gd name="T40" fmla="*/ 64 w 771"/>
                <a:gd name="T41" fmla="*/ 168 h 842"/>
                <a:gd name="T42" fmla="*/ 62 w 771"/>
                <a:gd name="T43" fmla="*/ 169 h 842"/>
                <a:gd name="T44" fmla="*/ 60 w 771"/>
                <a:gd name="T45" fmla="*/ 169 h 842"/>
                <a:gd name="T46" fmla="*/ 58 w 771"/>
                <a:gd name="T47" fmla="*/ 168 h 842"/>
                <a:gd name="T48" fmla="*/ 54 w 771"/>
                <a:gd name="T49" fmla="*/ 166 h 842"/>
                <a:gd name="T50" fmla="*/ 50 w 771"/>
                <a:gd name="T51" fmla="*/ 164 h 842"/>
                <a:gd name="T52" fmla="*/ 47 w 771"/>
                <a:gd name="T53" fmla="*/ 160 h 842"/>
                <a:gd name="T54" fmla="*/ 42 w 771"/>
                <a:gd name="T55" fmla="*/ 157 h 842"/>
                <a:gd name="T56" fmla="*/ 38 w 771"/>
                <a:gd name="T57" fmla="*/ 154 h 842"/>
                <a:gd name="T58" fmla="*/ 2 w 771"/>
                <a:gd name="T59" fmla="*/ 139 h 842"/>
                <a:gd name="T60" fmla="*/ 1 w 771"/>
                <a:gd name="T61" fmla="*/ 138 h 842"/>
                <a:gd name="T62" fmla="*/ 0 w 771"/>
                <a:gd name="T63" fmla="*/ 137 h 842"/>
                <a:gd name="T64" fmla="*/ 1 w 771"/>
                <a:gd name="T65" fmla="*/ 134 h 842"/>
                <a:gd name="T66" fmla="*/ 1 w 771"/>
                <a:gd name="T67" fmla="*/ 133 h 842"/>
                <a:gd name="T68" fmla="*/ 29 w 771"/>
                <a:gd name="T69" fmla="*/ 51 h 84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771" h="842">
                  <a:moveTo>
                    <a:pt x="176" y="252"/>
                  </a:moveTo>
                  <a:lnTo>
                    <a:pt x="232" y="129"/>
                  </a:lnTo>
                  <a:lnTo>
                    <a:pt x="281" y="22"/>
                  </a:lnTo>
                  <a:lnTo>
                    <a:pt x="288" y="17"/>
                  </a:lnTo>
                  <a:lnTo>
                    <a:pt x="297" y="15"/>
                  </a:lnTo>
                  <a:lnTo>
                    <a:pt x="313" y="14"/>
                  </a:lnTo>
                  <a:lnTo>
                    <a:pt x="534" y="1"/>
                  </a:lnTo>
                  <a:lnTo>
                    <a:pt x="748" y="0"/>
                  </a:lnTo>
                  <a:lnTo>
                    <a:pt x="761" y="2"/>
                  </a:lnTo>
                  <a:lnTo>
                    <a:pt x="766" y="5"/>
                  </a:lnTo>
                  <a:lnTo>
                    <a:pt x="771" y="15"/>
                  </a:lnTo>
                  <a:lnTo>
                    <a:pt x="754" y="91"/>
                  </a:lnTo>
                  <a:lnTo>
                    <a:pt x="721" y="157"/>
                  </a:lnTo>
                  <a:lnTo>
                    <a:pt x="663" y="279"/>
                  </a:lnTo>
                  <a:lnTo>
                    <a:pt x="553" y="487"/>
                  </a:lnTo>
                  <a:lnTo>
                    <a:pt x="459" y="667"/>
                  </a:lnTo>
                  <a:lnTo>
                    <a:pt x="434" y="736"/>
                  </a:lnTo>
                  <a:lnTo>
                    <a:pt x="420" y="782"/>
                  </a:lnTo>
                  <a:lnTo>
                    <a:pt x="404" y="808"/>
                  </a:lnTo>
                  <a:lnTo>
                    <a:pt x="390" y="827"/>
                  </a:lnTo>
                  <a:lnTo>
                    <a:pt x="380" y="836"/>
                  </a:lnTo>
                  <a:lnTo>
                    <a:pt x="372" y="841"/>
                  </a:lnTo>
                  <a:lnTo>
                    <a:pt x="359" y="842"/>
                  </a:lnTo>
                  <a:lnTo>
                    <a:pt x="346" y="839"/>
                  </a:lnTo>
                  <a:lnTo>
                    <a:pt x="324" y="829"/>
                  </a:lnTo>
                  <a:lnTo>
                    <a:pt x="300" y="815"/>
                  </a:lnTo>
                  <a:lnTo>
                    <a:pt x="279" y="798"/>
                  </a:lnTo>
                  <a:lnTo>
                    <a:pt x="252" y="782"/>
                  </a:lnTo>
                  <a:lnTo>
                    <a:pt x="229" y="767"/>
                  </a:lnTo>
                  <a:lnTo>
                    <a:pt x="11" y="693"/>
                  </a:lnTo>
                  <a:lnTo>
                    <a:pt x="4" y="688"/>
                  </a:lnTo>
                  <a:lnTo>
                    <a:pt x="0" y="681"/>
                  </a:lnTo>
                  <a:lnTo>
                    <a:pt x="3" y="670"/>
                  </a:lnTo>
                  <a:lnTo>
                    <a:pt x="6" y="661"/>
                  </a:lnTo>
                  <a:lnTo>
                    <a:pt x="176" y="252"/>
                  </a:lnTo>
                  <a:close/>
                </a:path>
              </a:pathLst>
            </a:custGeom>
            <a:solidFill>
              <a:srgbClr val="005F5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16027" name="Freeform 312"/>
            <p:cNvSpPr>
              <a:spLocks/>
            </p:cNvSpPr>
            <p:nvPr/>
          </p:nvSpPr>
          <p:spPr bwMode="auto">
            <a:xfrm>
              <a:off x="4821" y="2387"/>
              <a:ext cx="32" cy="92"/>
            </a:xfrm>
            <a:custGeom>
              <a:avLst/>
              <a:gdLst>
                <a:gd name="T0" fmla="*/ 0 w 188"/>
                <a:gd name="T1" fmla="*/ 0 h 460"/>
                <a:gd name="T2" fmla="*/ 1 w 188"/>
                <a:gd name="T3" fmla="*/ 6 h 460"/>
                <a:gd name="T4" fmla="*/ 3 w 188"/>
                <a:gd name="T5" fmla="*/ 11 h 460"/>
                <a:gd name="T6" fmla="*/ 5 w 188"/>
                <a:gd name="T7" fmla="*/ 15 h 460"/>
                <a:gd name="T8" fmla="*/ 10 w 188"/>
                <a:gd name="T9" fmla="*/ 18 h 460"/>
                <a:gd name="T10" fmla="*/ 15 w 188"/>
                <a:gd name="T11" fmla="*/ 20 h 460"/>
                <a:gd name="T12" fmla="*/ 19 w 188"/>
                <a:gd name="T13" fmla="*/ 23 h 460"/>
                <a:gd name="T14" fmla="*/ 22 w 188"/>
                <a:gd name="T15" fmla="*/ 28 h 460"/>
                <a:gd name="T16" fmla="*/ 26 w 188"/>
                <a:gd name="T17" fmla="*/ 35 h 460"/>
                <a:gd name="T18" fmla="*/ 27 w 188"/>
                <a:gd name="T19" fmla="*/ 41 h 460"/>
                <a:gd name="T20" fmla="*/ 26 w 188"/>
                <a:gd name="T21" fmla="*/ 46 h 460"/>
                <a:gd name="T22" fmla="*/ 22 w 188"/>
                <a:gd name="T23" fmla="*/ 50 h 460"/>
                <a:gd name="T24" fmla="*/ 19 w 188"/>
                <a:gd name="T25" fmla="*/ 55 h 460"/>
                <a:gd name="T26" fmla="*/ 17 w 188"/>
                <a:gd name="T27" fmla="*/ 59 h 460"/>
                <a:gd name="T28" fmla="*/ 15 w 188"/>
                <a:gd name="T29" fmla="*/ 64 h 460"/>
                <a:gd name="T30" fmla="*/ 14 w 188"/>
                <a:gd name="T31" fmla="*/ 70 h 460"/>
                <a:gd name="T32" fmla="*/ 16 w 188"/>
                <a:gd name="T33" fmla="*/ 76 h 460"/>
                <a:gd name="T34" fmla="*/ 18 w 188"/>
                <a:gd name="T35" fmla="*/ 80 h 460"/>
                <a:gd name="T36" fmla="*/ 23 w 188"/>
                <a:gd name="T37" fmla="*/ 85 h 460"/>
                <a:gd name="T38" fmla="*/ 27 w 188"/>
                <a:gd name="T39" fmla="*/ 88 h 460"/>
                <a:gd name="T40" fmla="*/ 32 w 188"/>
                <a:gd name="T41" fmla="*/ 92 h 46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88" h="460">
                  <a:moveTo>
                    <a:pt x="0" y="0"/>
                  </a:moveTo>
                  <a:lnTo>
                    <a:pt x="6" y="30"/>
                  </a:lnTo>
                  <a:lnTo>
                    <a:pt x="15" y="54"/>
                  </a:lnTo>
                  <a:lnTo>
                    <a:pt x="31" y="75"/>
                  </a:lnTo>
                  <a:lnTo>
                    <a:pt x="56" y="88"/>
                  </a:lnTo>
                  <a:lnTo>
                    <a:pt x="87" y="98"/>
                  </a:lnTo>
                  <a:lnTo>
                    <a:pt x="111" y="116"/>
                  </a:lnTo>
                  <a:lnTo>
                    <a:pt x="131" y="138"/>
                  </a:lnTo>
                  <a:lnTo>
                    <a:pt x="151" y="175"/>
                  </a:lnTo>
                  <a:lnTo>
                    <a:pt x="158" y="206"/>
                  </a:lnTo>
                  <a:lnTo>
                    <a:pt x="152" y="230"/>
                  </a:lnTo>
                  <a:lnTo>
                    <a:pt x="131" y="252"/>
                  </a:lnTo>
                  <a:lnTo>
                    <a:pt x="112" y="273"/>
                  </a:lnTo>
                  <a:lnTo>
                    <a:pt x="99" y="294"/>
                  </a:lnTo>
                  <a:lnTo>
                    <a:pt x="89" y="321"/>
                  </a:lnTo>
                  <a:lnTo>
                    <a:pt x="84" y="352"/>
                  </a:lnTo>
                  <a:lnTo>
                    <a:pt x="94" y="380"/>
                  </a:lnTo>
                  <a:lnTo>
                    <a:pt x="107" y="399"/>
                  </a:lnTo>
                  <a:lnTo>
                    <a:pt x="136" y="424"/>
                  </a:lnTo>
                  <a:lnTo>
                    <a:pt x="158" y="441"/>
                  </a:lnTo>
                  <a:lnTo>
                    <a:pt x="188" y="46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6028" name="Oval 313"/>
            <p:cNvSpPr>
              <a:spLocks noChangeArrowheads="1"/>
            </p:cNvSpPr>
            <p:nvPr/>
          </p:nvSpPr>
          <p:spPr bwMode="auto">
            <a:xfrm>
              <a:off x="4813" y="2379"/>
              <a:ext cx="1" cy="1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16029" name="Freeform 314"/>
            <p:cNvSpPr>
              <a:spLocks/>
            </p:cNvSpPr>
            <p:nvPr/>
          </p:nvSpPr>
          <p:spPr bwMode="auto">
            <a:xfrm>
              <a:off x="4432" y="2323"/>
              <a:ext cx="143" cy="230"/>
            </a:xfrm>
            <a:custGeom>
              <a:avLst/>
              <a:gdLst>
                <a:gd name="T0" fmla="*/ 143 w 860"/>
                <a:gd name="T1" fmla="*/ 108 h 1150"/>
                <a:gd name="T2" fmla="*/ 102 w 860"/>
                <a:gd name="T3" fmla="*/ 85 h 1150"/>
                <a:gd name="T4" fmla="*/ 57 w 860"/>
                <a:gd name="T5" fmla="*/ 4 h 1150"/>
                <a:gd name="T6" fmla="*/ 55 w 860"/>
                <a:gd name="T7" fmla="*/ 3 h 1150"/>
                <a:gd name="T8" fmla="*/ 52 w 860"/>
                <a:gd name="T9" fmla="*/ 1 h 1150"/>
                <a:gd name="T10" fmla="*/ 49 w 860"/>
                <a:gd name="T11" fmla="*/ 1 h 1150"/>
                <a:gd name="T12" fmla="*/ 44 w 860"/>
                <a:gd name="T13" fmla="*/ 0 h 1150"/>
                <a:gd name="T14" fmla="*/ 40 w 860"/>
                <a:gd name="T15" fmla="*/ 1 h 1150"/>
                <a:gd name="T16" fmla="*/ 35 w 860"/>
                <a:gd name="T17" fmla="*/ 2 h 1150"/>
                <a:gd name="T18" fmla="*/ 31 w 860"/>
                <a:gd name="T19" fmla="*/ 4 h 1150"/>
                <a:gd name="T20" fmla="*/ 24 w 860"/>
                <a:gd name="T21" fmla="*/ 8 h 1150"/>
                <a:gd name="T22" fmla="*/ 19 w 860"/>
                <a:gd name="T23" fmla="*/ 11 h 1150"/>
                <a:gd name="T24" fmla="*/ 15 w 860"/>
                <a:gd name="T25" fmla="*/ 14 h 1150"/>
                <a:gd name="T26" fmla="*/ 11 w 860"/>
                <a:gd name="T27" fmla="*/ 17 h 1150"/>
                <a:gd name="T28" fmla="*/ 8 w 860"/>
                <a:gd name="T29" fmla="*/ 21 h 1150"/>
                <a:gd name="T30" fmla="*/ 4 w 860"/>
                <a:gd name="T31" fmla="*/ 27 h 1150"/>
                <a:gd name="T32" fmla="*/ 2 w 860"/>
                <a:gd name="T33" fmla="*/ 31 h 1150"/>
                <a:gd name="T34" fmla="*/ 0 w 860"/>
                <a:gd name="T35" fmla="*/ 37 h 1150"/>
                <a:gd name="T36" fmla="*/ 0 w 860"/>
                <a:gd name="T37" fmla="*/ 44 h 1150"/>
                <a:gd name="T38" fmla="*/ 0 w 860"/>
                <a:gd name="T39" fmla="*/ 53 h 1150"/>
                <a:gd name="T40" fmla="*/ 1 w 860"/>
                <a:gd name="T41" fmla="*/ 65 h 1150"/>
                <a:gd name="T42" fmla="*/ 3 w 860"/>
                <a:gd name="T43" fmla="*/ 76 h 1150"/>
                <a:gd name="T44" fmla="*/ 7 w 860"/>
                <a:gd name="T45" fmla="*/ 88 h 1150"/>
                <a:gd name="T46" fmla="*/ 11 w 860"/>
                <a:gd name="T47" fmla="*/ 99 h 1150"/>
                <a:gd name="T48" fmla="*/ 14 w 860"/>
                <a:gd name="T49" fmla="*/ 106 h 1150"/>
                <a:gd name="T50" fmla="*/ 19 w 860"/>
                <a:gd name="T51" fmla="*/ 114 h 1150"/>
                <a:gd name="T52" fmla="*/ 23 w 860"/>
                <a:gd name="T53" fmla="*/ 119 h 1150"/>
                <a:gd name="T54" fmla="*/ 27 w 860"/>
                <a:gd name="T55" fmla="*/ 125 h 1150"/>
                <a:gd name="T56" fmla="*/ 32 w 860"/>
                <a:gd name="T57" fmla="*/ 132 h 1150"/>
                <a:gd name="T58" fmla="*/ 37 w 860"/>
                <a:gd name="T59" fmla="*/ 135 h 1150"/>
                <a:gd name="T60" fmla="*/ 56 w 860"/>
                <a:gd name="T61" fmla="*/ 133 h 1150"/>
                <a:gd name="T62" fmla="*/ 70 w 860"/>
                <a:gd name="T63" fmla="*/ 128 h 1150"/>
                <a:gd name="T64" fmla="*/ 79 w 860"/>
                <a:gd name="T65" fmla="*/ 131 h 1150"/>
                <a:gd name="T66" fmla="*/ 100 w 860"/>
                <a:gd name="T67" fmla="*/ 132 h 1150"/>
                <a:gd name="T68" fmla="*/ 126 w 860"/>
                <a:gd name="T69" fmla="*/ 128 h 1150"/>
                <a:gd name="T70" fmla="*/ 130 w 860"/>
                <a:gd name="T71" fmla="*/ 137 h 1150"/>
                <a:gd name="T72" fmla="*/ 130 w 860"/>
                <a:gd name="T73" fmla="*/ 197 h 1150"/>
                <a:gd name="T74" fmla="*/ 129 w 860"/>
                <a:gd name="T75" fmla="*/ 203 h 1150"/>
                <a:gd name="T76" fmla="*/ 128 w 860"/>
                <a:gd name="T77" fmla="*/ 206 h 1150"/>
                <a:gd name="T78" fmla="*/ 127 w 860"/>
                <a:gd name="T79" fmla="*/ 210 h 1150"/>
                <a:gd name="T80" fmla="*/ 124 w 860"/>
                <a:gd name="T81" fmla="*/ 213 h 1150"/>
                <a:gd name="T82" fmla="*/ 121 w 860"/>
                <a:gd name="T83" fmla="*/ 216 h 1150"/>
                <a:gd name="T84" fmla="*/ 118 w 860"/>
                <a:gd name="T85" fmla="*/ 218 h 1150"/>
                <a:gd name="T86" fmla="*/ 115 w 860"/>
                <a:gd name="T87" fmla="*/ 218 h 1150"/>
                <a:gd name="T88" fmla="*/ 112 w 860"/>
                <a:gd name="T89" fmla="*/ 219 h 1150"/>
                <a:gd name="T90" fmla="*/ 15 w 860"/>
                <a:gd name="T91" fmla="*/ 219 h 1150"/>
                <a:gd name="T92" fmla="*/ 15 w 860"/>
                <a:gd name="T93" fmla="*/ 230 h 1150"/>
                <a:gd name="T94" fmla="*/ 114 w 860"/>
                <a:gd name="T95" fmla="*/ 230 h 1150"/>
                <a:gd name="T96" fmla="*/ 120 w 860"/>
                <a:gd name="T97" fmla="*/ 229 h 1150"/>
                <a:gd name="T98" fmla="*/ 123 w 860"/>
                <a:gd name="T99" fmla="*/ 229 h 1150"/>
                <a:gd name="T100" fmla="*/ 127 w 860"/>
                <a:gd name="T101" fmla="*/ 228 h 1150"/>
                <a:gd name="T102" fmla="*/ 130 w 860"/>
                <a:gd name="T103" fmla="*/ 226 h 1150"/>
                <a:gd name="T104" fmla="*/ 133 w 860"/>
                <a:gd name="T105" fmla="*/ 224 h 1150"/>
                <a:gd name="T106" fmla="*/ 136 w 860"/>
                <a:gd name="T107" fmla="*/ 220 h 1150"/>
                <a:gd name="T108" fmla="*/ 138 w 860"/>
                <a:gd name="T109" fmla="*/ 216 h 1150"/>
                <a:gd name="T110" fmla="*/ 140 w 860"/>
                <a:gd name="T111" fmla="*/ 212 h 1150"/>
                <a:gd name="T112" fmla="*/ 142 w 860"/>
                <a:gd name="T113" fmla="*/ 207 h 1150"/>
                <a:gd name="T114" fmla="*/ 143 w 860"/>
                <a:gd name="T115" fmla="*/ 202 h 1150"/>
                <a:gd name="T116" fmla="*/ 143 w 860"/>
                <a:gd name="T117" fmla="*/ 196 h 1150"/>
                <a:gd name="T118" fmla="*/ 143 w 860"/>
                <a:gd name="T119" fmla="*/ 108 h 115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860" h="1150">
                  <a:moveTo>
                    <a:pt x="860" y="541"/>
                  </a:moveTo>
                  <a:lnTo>
                    <a:pt x="615" y="425"/>
                  </a:lnTo>
                  <a:lnTo>
                    <a:pt x="345" y="22"/>
                  </a:lnTo>
                  <a:lnTo>
                    <a:pt x="333" y="15"/>
                  </a:lnTo>
                  <a:lnTo>
                    <a:pt x="314" y="7"/>
                  </a:lnTo>
                  <a:lnTo>
                    <a:pt x="293" y="3"/>
                  </a:lnTo>
                  <a:lnTo>
                    <a:pt x="264" y="0"/>
                  </a:lnTo>
                  <a:lnTo>
                    <a:pt x="238" y="3"/>
                  </a:lnTo>
                  <a:lnTo>
                    <a:pt x="213" y="11"/>
                  </a:lnTo>
                  <a:lnTo>
                    <a:pt x="184" y="22"/>
                  </a:lnTo>
                  <a:lnTo>
                    <a:pt x="147" y="38"/>
                  </a:lnTo>
                  <a:lnTo>
                    <a:pt x="116" y="55"/>
                  </a:lnTo>
                  <a:lnTo>
                    <a:pt x="90" y="71"/>
                  </a:lnTo>
                  <a:lnTo>
                    <a:pt x="69" y="87"/>
                  </a:lnTo>
                  <a:lnTo>
                    <a:pt x="50" y="106"/>
                  </a:lnTo>
                  <a:lnTo>
                    <a:pt x="27" y="135"/>
                  </a:lnTo>
                  <a:lnTo>
                    <a:pt x="14" y="156"/>
                  </a:lnTo>
                  <a:lnTo>
                    <a:pt x="2" y="185"/>
                  </a:lnTo>
                  <a:lnTo>
                    <a:pt x="0" y="218"/>
                  </a:lnTo>
                  <a:lnTo>
                    <a:pt x="0" y="267"/>
                  </a:lnTo>
                  <a:lnTo>
                    <a:pt x="7" y="324"/>
                  </a:lnTo>
                  <a:lnTo>
                    <a:pt x="20" y="378"/>
                  </a:lnTo>
                  <a:lnTo>
                    <a:pt x="43" y="442"/>
                  </a:lnTo>
                  <a:lnTo>
                    <a:pt x="67" y="496"/>
                  </a:lnTo>
                  <a:lnTo>
                    <a:pt x="87" y="532"/>
                  </a:lnTo>
                  <a:lnTo>
                    <a:pt x="117" y="570"/>
                  </a:lnTo>
                  <a:lnTo>
                    <a:pt x="140" y="597"/>
                  </a:lnTo>
                  <a:lnTo>
                    <a:pt x="165" y="627"/>
                  </a:lnTo>
                  <a:lnTo>
                    <a:pt x="195" y="658"/>
                  </a:lnTo>
                  <a:lnTo>
                    <a:pt x="222" y="676"/>
                  </a:lnTo>
                  <a:lnTo>
                    <a:pt x="336" y="665"/>
                  </a:lnTo>
                  <a:lnTo>
                    <a:pt x="421" y="641"/>
                  </a:lnTo>
                  <a:lnTo>
                    <a:pt x="475" y="654"/>
                  </a:lnTo>
                  <a:lnTo>
                    <a:pt x="602" y="659"/>
                  </a:lnTo>
                  <a:lnTo>
                    <a:pt x="757" y="641"/>
                  </a:lnTo>
                  <a:lnTo>
                    <a:pt x="780" y="683"/>
                  </a:lnTo>
                  <a:lnTo>
                    <a:pt x="780" y="986"/>
                  </a:lnTo>
                  <a:lnTo>
                    <a:pt x="776" y="1014"/>
                  </a:lnTo>
                  <a:lnTo>
                    <a:pt x="770" y="1032"/>
                  </a:lnTo>
                  <a:lnTo>
                    <a:pt x="761" y="1051"/>
                  </a:lnTo>
                  <a:lnTo>
                    <a:pt x="746" y="1065"/>
                  </a:lnTo>
                  <a:lnTo>
                    <a:pt x="730" y="1079"/>
                  </a:lnTo>
                  <a:lnTo>
                    <a:pt x="710" y="1088"/>
                  </a:lnTo>
                  <a:lnTo>
                    <a:pt x="694" y="1092"/>
                  </a:lnTo>
                  <a:lnTo>
                    <a:pt x="672" y="1095"/>
                  </a:lnTo>
                  <a:lnTo>
                    <a:pt x="90" y="1094"/>
                  </a:lnTo>
                  <a:lnTo>
                    <a:pt x="90" y="1150"/>
                  </a:lnTo>
                  <a:lnTo>
                    <a:pt x="688" y="1148"/>
                  </a:lnTo>
                  <a:lnTo>
                    <a:pt x="719" y="1147"/>
                  </a:lnTo>
                  <a:lnTo>
                    <a:pt x="739" y="1144"/>
                  </a:lnTo>
                  <a:lnTo>
                    <a:pt x="762" y="1139"/>
                  </a:lnTo>
                  <a:lnTo>
                    <a:pt x="781" y="1132"/>
                  </a:lnTo>
                  <a:lnTo>
                    <a:pt x="800" y="1119"/>
                  </a:lnTo>
                  <a:lnTo>
                    <a:pt x="819" y="1098"/>
                  </a:lnTo>
                  <a:lnTo>
                    <a:pt x="832" y="1079"/>
                  </a:lnTo>
                  <a:lnTo>
                    <a:pt x="844" y="1058"/>
                  </a:lnTo>
                  <a:lnTo>
                    <a:pt x="851" y="1035"/>
                  </a:lnTo>
                  <a:lnTo>
                    <a:pt x="857" y="1009"/>
                  </a:lnTo>
                  <a:lnTo>
                    <a:pt x="860" y="979"/>
                  </a:lnTo>
                  <a:lnTo>
                    <a:pt x="860" y="541"/>
                  </a:lnTo>
                  <a:close/>
                </a:path>
              </a:pathLst>
            </a:custGeom>
            <a:solidFill>
              <a:srgbClr val="00008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16030" name="Freeform 315"/>
            <p:cNvSpPr>
              <a:spLocks/>
            </p:cNvSpPr>
            <p:nvPr/>
          </p:nvSpPr>
          <p:spPr bwMode="auto">
            <a:xfrm>
              <a:off x="4461" y="2133"/>
              <a:ext cx="218" cy="417"/>
            </a:xfrm>
            <a:custGeom>
              <a:avLst/>
              <a:gdLst>
                <a:gd name="T0" fmla="*/ 88 w 1309"/>
                <a:gd name="T1" fmla="*/ 29 h 2084"/>
                <a:gd name="T2" fmla="*/ 91 w 1309"/>
                <a:gd name="T3" fmla="*/ 28 h 2084"/>
                <a:gd name="T4" fmla="*/ 103 w 1309"/>
                <a:gd name="T5" fmla="*/ 32 h 2084"/>
                <a:gd name="T6" fmla="*/ 100 w 1309"/>
                <a:gd name="T7" fmla="*/ 2 h 2084"/>
                <a:gd name="T8" fmla="*/ 117 w 1309"/>
                <a:gd name="T9" fmla="*/ 24 h 2084"/>
                <a:gd name="T10" fmla="*/ 122 w 1309"/>
                <a:gd name="T11" fmla="*/ 6 h 2084"/>
                <a:gd name="T12" fmla="*/ 136 w 1309"/>
                <a:gd name="T13" fmla="*/ 0 h 2084"/>
                <a:gd name="T14" fmla="*/ 134 w 1309"/>
                <a:gd name="T15" fmla="*/ 16 h 2084"/>
                <a:gd name="T16" fmla="*/ 143 w 1309"/>
                <a:gd name="T17" fmla="*/ 10 h 2084"/>
                <a:gd name="T18" fmla="*/ 142 w 1309"/>
                <a:gd name="T19" fmla="*/ 18 h 2084"/>
                <a:gd name="T20" fmla="*/ 147 w 1309"/>
                <a:gd name="T21" fmla="*/ 34 h 2084"/>
                <a:gd name="T22" fmla="*/ 166 w 1309"/>
                <a:gd name="T23" fmla="*/ 12 h 2084"/>
                <a:gd name="T24" fmla="*/ 153 w 1309"/>
                <a:gd name="T25" fmla="*/ 33 h 2084"/>
                <a:gd name="T26" fmla="*/ 175 w 1309"/>
                <a:gd name="T27" fmla="*/ 19 h 2084"/>
                <a:gd name="T28" fmla="*/ 165 w 1309"/>
                <a:gd name="T29" fmla="*/ 35 h 2084"/>
                <a:gd name="T30" fmla="*/ 168 w 1309"/>
                <a:gd name="T31" fmla="*/ 43 h 2084"/>
                <a:gd name="T32" fmla="*/ 166 w 1309"/>
                <a:gd name="T33" fmla="*/ 62 h 2084"/>
                <a:gd name="T34" fmla="*/ 183 w 1309"/>
                <a:gd name="T35" fmla="*/ 86 h 2084"/>
                <a:gd name="T36" fmla="*/ 198 w 1309"/>
                <a:gd name="T37" fmla="*/ 114 h 2084"/>
                <a:gd name="T38" fmla="*/ 194 w 1309"/>
                <a:gd name="T39" fmla="*/ 119 h 2084"/>
                <a:gd name="T40" fmla="*/ 159 w 1309"/>
                <a:gd name="T41" fmla="*/ 142 h 2084"/>
                <a:gd name="T42" fmla="*/ 149 w 1309"/>
                <a:gd name="T43" fmla="*/ 169 h 2084"/>
                <a:gd name="T44" fmla="*/ 114 w 1309"/>
                <a:gd name="T45" fmla="*/ 164 h 2084"/>
                <a:gd name="T46" fmla="*/ 104 w 1309"/>
                <a:gd name="T47" fmla="*/ 212 h 2084"/>
                <a:gd name="T48" fmla="*/ 132 w 1309"/>
                <a:gd name="T49" fmla="*/ 239 h 2084"/>
                <a:gd name="T50" fmla="*/ 165 w 1309"/>
                <a:gd name="T51" fmla="*/ 244 h 2084"/>
                <a:gd name="T52" fmla="*/ 187 w 1309"/>
                <a:gd name="T53" fmla="*/ 244 h 2084"/>
                <a:gd name="T54" fmla="*/ 202 w 1309"/>
                <a:gd name="T55" fmla="*/ 239 h 2084"/>
                <a:gd name="T56" fmla="*/ 206 w 1309"/>
                <a:gd name="T57" fmla="*/ 250 h 2084"/>
                <a:gd name="T58" fmla="*/ 218 w 1309"/>
                <a:gd name="T59" fmla="*/ 259 h 2084"/>
                <a:gd name="T60" fmla="*/ 213 w 1309"/>
                <a:gd name="T61" fmla="*/ 267 h 2084"/>
                <a:gd name="T62" fmla="*/ 216 w 1309"/>
                <a:gd name="T63" fmla="*/ 277 h 2084"/>
                <a:gd name="T64" fmla="*/ 209 w 1309"/>
                <a:gd name="T65" fmla="*/ 288 h 2084"/>
                <a:gd name="T66" fmla="*/ 206 w 1309"/>
                <a:gd name="T67" fmla="*/ 294 h 2084"/>
                <a:gd name="T68" fmla="*/ 180 w 1309"/>
                <a:gd name="T69" fmla="*/ 284 h 2084"/>
                <a:gd name="T70" fmla="*/ 133 w 1309"/>
                <a:gd name="T71" fmla="*/ 272 h 2084"/>
                <a:gd name="T72" fmla="*/ 102 w 1309"/>
                <a:gd name="T73" fmla="*/ 268 h 2084"/>
                <a:gd name="T74" fmla="*/ 95 w 1309"/>
                <a:gd name="T75" fmla="*/ 257 h 2084"/>
                <a:gd name="T76" fmla="*/ 98 w 1309"/>
                <a:gd name="T77" fmla="*/ 264 h 2084"/>
                <a:gd name="T78" fmla="*/ 118 w 1309"/>
                <a:gd name="T79" fmla="*/ 271 h 2084"/>
                <a:gd name="T80" fmla="*/ 135 w 1309"/>
                <a:gd name="T81" fmla="*/ 283 h 2084"/>
                <a:gd name="T82" fmla="*/ 131 w 1309"/>
                <a:gd name="T83" fmla="*/ 296 h 2084"/>
                <a:gd name="T84" fmla="*/ 101 w 1309"/>
                <a:gd name="T85" fmla="*/ 324 h 2084"/>
                <a:gd name="T86" fmla="*/ 66 w 1309"/>
                <a:gd name="T87" fmla="*/ 347 h 2084"/>
                <a:gd name="T88" fmla="*/ 59 w 1309"/>
                <a:gd name="T89" fmla="*/ 382 h 2084"/>
                <a:gd name="T90" fmla="*/ 79 w 1309"/>
                <a:gd name="T91" fmla="*/ 411 h 2084"/>
                <a:gd name="T92" fmla="*/ 47 w 1309"/>
                <a:gd name="T93" fmla="*/ 415 h 2084"/>
                <a:gd name="T94" fmla="*/ 27 w 1309"/>
                <a:gd name="T95" fmla="*/ 414 h 2084"/>
                <a:gd name="T96" fmla="*/ 27 w 1309"/>
                <a:gd name="T97" fmla="*/ 361 h 2084"/>
                <a:gd name="T98" fmla="*/ 15 w 1309"/>
                <a:gd name="T99" fmla="*/ 347 h 2084"/>
                <a:gd name="T100" fmla="*/ 23 w 1309"/>
                <a:gd name="T101" fmla="*/ 334 h 2084"/>
                <a:gd name="T102" fmla="*/ 59 w 1309"/>
                <a:gd name="T103" fmla="*/ 317 h 2084"/>
                <a:gd name="T104" fmla="*/ 71 w 1309"/>
                <a:gd name="T105" fmla="*/ 294 h 2084"/>
                <a:gd name="T106" fmla="*/ 15 w 1309"/>
                <a:gd name="T107" fmla="*/ 289 h 2084"/>
                <a:gd name="T108" fmla="*/ 4 w 1309"/>
                <a:gd name="T109" fmla="*/ 283 h 2084"/>
                <a:gd name="T110" fmla="*/ 0 w 1309"/>
                <a:gd name="T111" fmla="*/ 262 h 2084"/>
                <a:gd name="T112" fmla="*/ 3 w 1309"/>
                <a:gd name="T113" fmla="*/ 242 h 2084"/>
                <a:gd name="T114" fmla="*/ 29 w 1309"/>
                <a:gd name="T115" fmla="*/ 174 h 2084"/>
                <a:gd name="T116" fmla="*/ 59 w 1309"/>
                <a:gd name="T117" fmla="*/ 129 h 2084"/>
                <a:gd name="T118" fmla="*/ 75 w 1309"/>
                <a:gd name="T119" fmla="*/ 89 h 208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309" h="2084">
                  <a:moveTo>
                    <a:pt x="448" y="446"/>
                  </a:moveTo>
                  <a:lnTo>
                    <a:pt x="483" y="352"/>
                  </a:lnTo>
                  <a:lnTo>
                    <a:pt x="512" y="240"/>
                  </a:lnTo>
                  <a:lnTo>
                    <a:pt x="527" y="144"/>
                  </a:lnTo>
                  <a:lnTo>
                    <a:pt x="497" y="89"/>
                  </a:lnTo>
                  <a:lnTo>
                    <a:pt x="467" y="63"/>
                  </a:lnTo>
                  <a:lnTo>
                    <a:pt x="512" y="93"/>
                  </a:lnTo>
                  <a:lnTo>
                    <a:pt x="547" y="141"/>
                  </a:lnTo>
                  <a:lnTo>
                    <a:pt x="520" y="33"/>
                  </a:lnTo>
                  <a:lnTo>
                    <a:pt x="543" y="84"/>
                  </a:lnTo>
                  <a:lnTo>
                    <a:pt x="594" y="151"/>
                  </a:lnTo>
                  <a:lnTo>
                    <a:pt x="616" y="159"/>
                  </a:lnTo>
                  <a:lnTo>
                    <a:pt x="601" y="101"/>
                  </a:lnTo>
                  <a:lnTo>
                    <a:pt x="613" y="109"/>
                  </a:lnTo>
                  <a:lnTo>
                    <a:pt x="619" y="60"/>
                  </a:lnTo>
                  <a:lnTo>
                    <a:pt x="602" y="9"/>
                  </a:lnTo>
                  <a:lnTo>
                    <a:pt x="681" y="145"/>
                  </a:lnTo>
                  <a:lnTo>
                    <a:pt x="687" y="123"/>
                  </a:lnTo>
                  <a:lnTo>
                    <a:pt x="697" y="139"/>
                  </a:lnTo>
                  <a:lnTo>
                    <a:pt x="701" y="118"/>
                  </a:lnTo>
                  <a:lnTo>
                    <a:pt x="684" y="83"/>
                  </a:lnTo>
                  <a:lnTo>
                    <a:pt x="688" y="18"/>
                  </a:lnTo>
                  <a:lnTo>
                    <a:pt x="715" y="145"/>
                  </a:lnTo>
                  <a:lnTo>
                    <a:pt x="730" y="30"/>
                  </a:lnTo>
                  <a:lnTo>
                    <a:pt x="730" y="120"/>
                  </a:lnTo>
                  <a:lnTo>
                    <a:pt x="744" y="142"/>
                  </a:lnTo>
                  <a:lnTo>
                    <a:pt x="767" y="41"/>
                  </a:lnTo>
                  <a:lnTo>
                    <a:pt x="817" y="0"/>
                  </a:lnTo>
                  <a:lnTo>
                    <a:pt x="783" y="41"/>
                  </a:lnTo>
                  <a:lnTo>
                    <a:pt x="763" y="121"/>
                  </a:lnTo>
                  <a:lnTo>
                    <a:pt x="770" y="135"/>
                  </a:lnTo>
                  <a:lnTo>
                    <a:pt x="805" y="78"/>
                  </a:lnTo>
                  <a:lnTo>
                    <a:pt x="781" y="127"/>
                  </a:lnTo>
                  <a:lnTo>
                    <a:pt x="781" y="148"/>
                  </a:lnTo>
                  <a:lnTo>
                    <a:pt x="855" y="30"/>
                  </a:lnTo>
                  <a:lnTo>
                    <a:pt x="856" y="50"/>
                  </a:lnTo>
                  <a:lnTo>
                    <a:pt x="823" y="118"/>
                  </a:lnTo>
                  <a:lnTo>
                    <a:pt x="823" y="159"/>
                  </a:lnTo>
                  <a:lnTo>
                    <a:pt x="835" y="165"/>
                  </a:lnTo>
                  <a:lnTo>
                    <a:pt x="852" y="90"/>
                  </a:lnTo>
                  <a:lnTo>
                    <a:pt x="884" y="39"/>
                  </a:lnTo>
                  <a:lnTo>
                    <a:pt x="856" y="96"/>
                  </a:lnTo>
                  <a:lnTo>
                    <a:pt x="863" y="174"/>
                  </a:lnTo>
                  <a:lnTo>
                    <a:pt x="881" y="169"/>
                  </a:lnTo>
                  <a:lnTo>
                    <a:pt x="916" y="68"/>
                  </a:lnTo>
                  <a:lnTo>
                    <a:pt x="891" y="177"/>
                  </a:lnTo>
                  <a:lnTo>
                    <a:pt x="948" y="89"/>
                  </a:lnTo>
                  <a:lnTo>
                    <a:pt x="995" y="60"/>
                  </a:lnTo>
                  <a:lnTo>
                    <a:pt x="957" y="102"/>
                  </a:lnTo>
                  <a:lnTo>
                    <a:pt x="930" y="148"/>
                  </a:lnTo>
                  <a:lnTo>
                    <a:pt x="975" y="133"/>
                  </a:lnTo>
                  <a:lnTo>
                    <a:pt x="920" y="166"/>
                  </a:lnTo>
                  <a:lnTo>
                    <a:pt x="910" y="201"/>
                  </a:lnTo>
                  <a:lnTo>
                    <a:pt x="928" y="207"/>
                  </a:lnTo>
                  <a:lnTo>
                    <a:pt x="982" y="136"/>
                  </a:lnTo>
                  <a:lnTo>
                    <a:pt x="1049" y="93"/>
                  </a:lnTo>
                  <a:lnTo>
                    <a:pt x="960" y="189"/>
                  </a:lnTo>
                  <a:lnTo>
                    <a:pt x="1003" y="159"/>
                  </a:lnTo>
                  <a:lnTo>
                    <a:pt x="1228" y="129"/>
                  </a:lnTo>
                  <a:lnTo>
                    <a:pt x="991" y="175"/>
                  </a:lnTo>
                  <a:lnTo>
                    <a:pt x="967" y="208"/>
                  </a:lnTo>
                  <a:lnTo>
                    <a:pt x="991" y="202"/>
                  </a:lnTo>
                  <a:lnTo>
                    <a:pt x="1059" y="172"/>
                  </a:lnTo>
                  <a:lnTo>
                    <a:pt x="1006" y="217"/>
                  </a:lnTo>
                  <a:lnTo>
                    <a:pt x="963" y="238"/>
                  </a:lnTo>
                  <a:lnTo>
                    <a:pt x="963" y="265"/>
                  </a:lnTo>
                  <a:lnTo>
                    <a:pt x="975" y="286"/>
                  </a:lnTo>
                  <a:lnTo>
                    <a:pt x="998" y="309"/>
                  </a:lnTo>
                  <a:lnTo>
                    <a:pt x="1027" y="342"/>
                  </a:lnTo>
                  <a:lnTo>
                    <a:pt x="1052" y="371"/>
                  </a:lnTo>
                  <a:lnTo>
                    <a:pt x="1077" y="400"/>
                  </a:lnTo>
                  <a:lnTo>
                    <a:pt x="1100" y="428"/>
                  </a:lnTo>
                  <a:lnTo>
                    <a:pt x="1115" y="450"/>
                  </a:lnTo>
                  <a:lnTo>
                    <a:pt x="1142" y="488"/>
                  </a:lnTo>
                  <a:lnTo>
                    <a:pt x="1169" y="532"/>
                  </a:lnTo>
                  <a:lnTo>
                    <a:pt x="1189" y="570"/>
                  </a:lnTo>
                  <a:lnTo>
                    <a:pt x="1188" y="578"/>
                  </a:lnTo>
                  <a:lnTo>
                    <a:pt x="1184" y="588"/>
                  </a:lnTo>
                  <a:lnTo>
                    <a:pt x="1176" y="594"/>
                  </a:lnTo>
                  <a:lnTo>
                    <a:pt x="1166" y="597"/>
                  </a:lnTo>
                  <a:lnTo>
                    <a:pt x="1150" y="599"/>
                  </a:lnTo>
                  <a:lnTo>
                    <a:pt x="988" y="587"/>
                  </a:lnTo>
                  <a:lnTo>
                    <a:pt x="976" y="615"/>
                  </a:lnTo>
                  <a:lnTo>
                    <a:pt x="953" y="711"/>
                  </a:lnTo>
                  <a:lnTo>
                    <a:pt x="938" y="779"/>
                  </a:lnTo>
                  <a:lnTo>
                    <a:pt x="917" y="836"/>
                  </a:lnTo>
                  <a:lnTo>
                    <a:pt x="906" y="841"/>
                  </a:lnTo>
                  <a:lnTo>
                    <a:pt x="892" y="844"/>
                  </a:lnTo>
                  <a:lnTo>
                    <a:pt x="877" y="846"/>
                  </a:lnTo>
                  <a:lnTo>
                    <a:pt x="823" y="845"/>
                  </a:lnTo>
                  <a:lnTo>
                    <a:pt x="695" y="800"/>
                  </a:lnTo>
                  <a:lnTo>
                    <a:pt x="683" y="818"/>
                  </a:lnTo>
                  <a:lnTo>
                    <a:pt x="663" y="887"/>
                  </a:lnTo>
                  <a:lnTo>
                    <a:pt x="647" y="940"/>
                  </a:lnTo>
                  <a:lnTo>
                    <a:pt x="628" y="1011"/>
                  </a:lnTo>
                  <a:lnTo>
                    <a:pt x="623" y="1058"/>
                  </a:lnTo>
                  <a:lnTo>
                    <a:pt x="651" y="1090"/>
                  </a:lnTo>
                  <a:lnTo>
                    <a:pt x="686" y="1128"/>
                  </a:lnTo>
                  <a:lnTo>
                    <a:pt x="729" y="1179"/>
                  </a:lnTo>
                  <a:lnTo>
                    <a:pt x="793" y="1192"/>
                  </a:lnTo>
                  <a:lnTo>
                    <a:pt x="843" y="1201"/>
                  </a:lnTo>
                  <a:lnTo>
                    <a:pt x="915" y="1212"/>
                  </a:lnTo>
                  <a:lnTo>
                    <a:pt x="955" y="1218"/>
                  </a:lnTo>
                  <a:lnTo>
                    <a:pt x="991" y="1220"/>
                  </a:lnTo>
                  <a:lnTo>
                    <a:pt x="1020" y="1223"/>
                  </a:lnTo>
                  <a:lnTo>
                    <a:pt x="1045" y="1223"/>
                  </a:lnTo>
                  <a:lnTo>
                    <a:pt x="1077" y="1220"/>
                  </a:lnTo>
                  <a:lnTo>
                    <a:pt x="1121" y="1218"/>
                  </a:lnTo>
                  <a:lnTo>
                    <a:pt x="1172" y="1195"/>
                  </a:lnTo>
                  <a:lnTo>
                    <a:pt x="1186" y="1190"/>
                  </a:lnTo>
                  <a:lnTo>
                    <a:pt x="1199" y="1191"/>
                  </a:lnTo>
                  <a:lnTo>
                    <a:pt x="1210" y="1196"/>
                  </a:lnTo>
                  <a:lnTo>
                    <a:pt x="1223" y="1208"/>
                  </a:lnTo>
                  <a:lnTo>
                    <a:pt x="1228" y="1217"/>
                  </a:lnTo>
                  <a:lnTo>
                    <a:pt x="1231" y="1233"/>
                  </a:lnTo>
                  <a:lnTo>
                    <a:pt x="1234" y="1251"/>
                  </a:lnTo>
                  <a:lnTo>
                    <a:pt x="1249" y="1257"/>
                  </a:lnTo>
                  <a:lnTo>
                    <a:pt x="1272" y="1268"/>
                  </a:lnTo>
                  <a:lnTo>
                    <a:pt x="1289" y="1278"/>
                  </a:lnTo>
                  <a:lnTo>
                    <a:pt x="1309" y="1292"/>
                  </a:lnTo>
                  <a:lnTo>
                    <a:pt x="1307" y="1303"/>
                  </a:lnTo>
                  <a:lnTo>
                    <a:pt x="1302" y="1317"/>
                  </a:lnTo>
                  <a:lnTo>
                    <a:pt x="1292" y="1326"/>
                  </a:lnTo>
                  <a:lnTo>
                    <a:pt x="1279" y="1335"/>
                  </a:lnTo>
                  <a:lnTo>
                    <a:pt x="1285" y="1344"/>
                  </a:lnTo>
                  <a:lnTo>
                    <a:pt x="1291" y="1356"/>
                  </a:lnTo>
                  <a:lnTo>
                    <a:pt x="1297" y="1372"/>
                  </a:lnTo>
                  <a:lnTo>
                    <a:pt x="1296" y="1384"/>
                  </a:lnTo>
                  <a:lnTo>
                    <a:pt x="1291" y="1399"/>
                  </a:lnTo>
                  <a:lnTo>
                    <a:pt x="1279" y="1407"/>
                  </a:lnTo>
                  <a:lnTo>
                    <a:pt x="1253" y="1421"/>
                  </a:lnTo>
                  <a:lnTo>
                    <a:pt x="1256" y="1441"/>
                  </a:lnTo>
                  <a:lnTo>
                    <a:pt x="1256" y="1453"/>
                  </a:lnTo>
                  <a:lnTo>
                    <a:pt x="1253" y="1461"/>
                  </a:lnTo>
                  <a:lnTo>
                    <a:pt x="1247" y="1467"/>
                  </a:lnTo>
                  <a:lnTo>
                    <a:pt x="1236" y="1471"/>
                  </a:lnTo>
                  <a:lnTo>
                    <a:pt x="1225" y="1469"/>
                  </a:lnTo>
                  <a:lnTo>
                    <a:pt x="1204" y="1462"/>
                  </a:lnTo>
                  <a:lnTo>
                    <a:pt x="1148" y="1444"/>
                  </a:lnTo>
                  <a:lnTo>
                    <a:pt x="1078" y="1421"/>
                  </a:lnTo>
                  <a:lnTo>
                    <a:pt x="982" y="1398"/>
                  </a:lnTo>
                  <a:lnTo>
                    <a:pt x="966" y="1398"/>
                  </a:lnTo>
                  <a:lnTo>
                    <a:pt x="910" y="1386"/>
                  </a:lnTo>
                  <a:lnTo>
                    <a:pt x="799" y="1361"/>
                  </a:lnTo>
                  <a:lnTo>
                    <a:pt x="707" y="1351"/>
                  </a:lnTo>
                  <a:lnTo>
                    <a:pt x="686" y="1353"/>
                  </a:lnTo>
                  <a:lnTo>
                    <a:pt x="638" y="1356"/>
                  </a:lnTo>
                  <a:lnTo>
                    <a:pt x="614" y="1338"/>
                  </a:lnTo>
                  <a:lnTo>
                    <a:pt x="597" y="1326"/>
                  </a:lnTo>
                  <a:lnTo>
                    <a:pt x="586" y="1316"/>
                  </a:lnTo>
                  <a:lnTo>
                    <a:pt x="579" y="1303"/>
                  </a:lnTo>
                  <a:lnTo>
                    <a:pt x="569" y="1286"/>
                  </a:lnTo>
                  <a:lnTo>
                    <a:pt x="514" y="1223"/>
                  </a:lnTo>
                  <a:lnTo>
                    <a:pt x="564" y="1279"/>
                  </a:lnTo>
                  <a:lnTo>
                    <a:pt x="582" y="1302"/>
                  </a:lnTo>
                  <a:lnTo>
                    <a:pt x="589" y="1320"/>
                  </a:lnTo>
                  <a:lnTo>
                    <a:pt x="634" y="1353"/>
                  </a:lnTo>
                  <a:lnTo>
                    <a:pt x="657" y="1357"/>
                  </a:lnTo>
                  <a:lnTo>
                    <a:pt x="688" y="1352"/>
                  </a:lnTo>
                  <a:lnTo>
                    <a:pt x="709" y="1353"/>
                  </a:lnTo>
                  <a:lnTo>
                    <a:pt x="749" y="1366"/>
                  </a:lnTo>
                  <a:lnTo>
                    <a:pt x="770" y="1381"/>
                  </a:lnTo>
                  <a:lnTo>
                    <a:pt x="791" y="1395"/>
                  </a:lnTo>
                  <a:lnTo>
                    <a:pt x="811" y="1416"/>
                  </a:lnTo>
                  <a:lnTo>
                    <a:pt x="819" y="1429"/>
                  </a:lnTo>
                  <a:lnTo>
                    <a:pt x="817" y="1442"/>
                  </a:lnTo>
                  <a:lnTo>
                    <a:pt x="804" y="1460"/>
                  </a:lnTo>
                  <a:lnTo>
                    <a:pt x="787" y="1480"/>
                  </a:lnTo>
                  <a:lnTo>
                    <a:pt x="754" y="1510"/>
                  </a:lnTo>
                  <a:lnTo>
                    <a:pt x="705" y="1552"/>
                  </a:lnTo>
                  <a:lnTo>
                    <a:pt x="672" y="1582"/>
                  </a:lnTo>
                  <a:lnTo>
                    <a:pt x="604" y="1618"/>
                  </a:lnTo>
                  <a:lnTo>
                    <a:pt x="504" y="1667"/>
                  </a:lnTo>
                  <a:lnTo>
                    <a:pt x="434" y="1698"/>
                  </a:lnTo>
                  <a:lnTo>
                    <a:pt x="416" y="1715"/>
                  </a:lnTo>
                  <a:lnTo>
                    <a:pt x="395" y="1733"/>
                  </a:lnTo>
                  <a:lnTo>
                    <a:pt x="358" y="1757"/>
                  </a:lnTo>
                  <a:lnTo>
                    <a:pt x="350" y="1792"/>
                  </a:lnTo>
                  <a:lnTo>
                    <a:pt x="350" y="1856"/>
                  </a:lnTo>
                  <a:lnTo>
                    <a:pt x="357" y="1909"/>
                  </a:lnTo>
                  <a:lnTo>
                    <a:pt x="369" y="1945"/>
                  </a:lnTo>
                  <a:lnTo>
                    <a:pt x="432" y="2014"/>
                  </a:lnTo>
                  <a:lnTo>
                    <a:pt x="471" y="2045"/>
                  </a:lnTo>
                  <a:lnTo>
                    <a:pt x="474" y="2054"/>
                  </a:lnTo>
                  <a:lnTo>
                    <a:pt x="472" y="2064"/>
                  </a:lnTo>
                  <a:lnTo>
                    <a:pt x="401" y="2084"/>
                  </a:lnTo>
                  <a:lnTo>
                    <a:pt x="325" y="2076"/>
                  </a:lnTo>
                  <a:lnTo>
                    <a:pt x="284" y="2074"/>
                  </a:lnTo>
                  <a:lnTo>
                    <a:pt x="245" y="2079"/>
                  </a:lnTo>
                  <a:lnTo>
                    <a:pt x="207" y="2079"/>
                  </a:lnTo>
                  <a:lnTo>
                    <a:pt x="167" y="2073"/>
                  </a:lnTo>
                  <a:lnTo>
                    <a:pt x="163" y="2068"/>
                  </a:lnTo>
                  <a:lnTo>
                    <a:pt x="157" y="2058"/>
                  </a:lnTo>
                  <a:lnTo>
                    <a:pt x="161" y="1948"/>
                  </a:lnTo>
                  <a:lnTo>
                    <a:pt x="180" y="1838"/>
                  </a:lnTo>
                  <a:lnTo>
                    <a:pt x="165" y="1803"/>
                  </a:lnTo>
                  <a:lnTo>
                    <a:pt x="139" y="1769"/>
                  </a:lnTo>
                  <a:lnTo>
                    <a:pt x="128" y="1760"/>
                  </a:lnTo>
                  <a:lnTo>
                    <a:pt x="106" y="1743"/>
                  </a:lnTo>
                  <a:lnTo>
                    <a:pt x="92" y="1733"/>
                  </a:lnTo>
                  <a:lnTo>
                    <a:pt x="90" y="1721"/>
                  </a:lnTo>
                  <a:lnTo>
                    <a:pt x="92" y="1711"/>
                  </a:lnTo>
                  <a:lnTo>
                    <a:pt x="111" y="1691"/>
                  </a:lnTo>
                  <a:lnTo>
                    <a:pt x="139" y="1670"/>
                  </a:lnTo>
                  <a:lnTo>
                    <a:pt x="163" y="1655"/>
                  </a:lnTo>
                  <a:lnTo>
                    <a:pt x="196" y="1654"/>
                  </a:lnTo>
                  <a:lnTo>
                    <a:pt x="226" y="1656"/>
                  </a:lnTo>
                  <a:lnTo>
                    <a:pt x="356" y="1584"/>
                  </a:lnTo>
                  <a:lnTo>
                    <a:pt x="455" y="1529"/>
                  </a:lnTo>
                  <a:lnTo>
                    <a:pt x="545" y="1485"/>
                  </a:lnTo>
                  <a:lnTo>
                    <a:pt x="516" y="1489"/>
                  </a:lnTo>
                  <a:lnTo>
                    <a:pt x="429" y="1468"/>
                  </a:lnTo>
                  <a:lnTo>
                    <a:pt x="340" y="1463"/>
                  </a:lnTo>
                  <a:lnTo>
                    <a:pt x="219" y="1447"/>
                  </a:lnTo>
                  <a:lnTo>
                    <a:pt x="180" y="1453"/>
                  </a:lnTo>
                  <a:lnTo>
                    <a:pt x="91" y="1444"/>
                  </a:lnTo>
                  <a:lnTo>
                    <a:pt x="71" y="1440"/>
                  </a:lnTo>
                  <a:lnTo>
                    <a:pt x="49" y="1433"/>
                  </a:lnTo>
                  <a:lnTo>
                    <a:pt x="32" y="1424"/>
                  </a:lnTo>
                  <a:lnTo>
                    <a:pt x="22" y="1413"/>
                  </a:lnTo>
                  <a:lnTo>
                    <a:pt x="12" y="1394"/>
                  </a:lnTo>
                  <a:lnTo>
                    <a:pt x="5" y="1368"/>
                  </a:lnTo>
                  <a:lnTo>
                    <a:pt x="1" y="1344"/>
                  </a:lnTo>
                  <a:lnTo>
                    <a:pt x="0" y="1311"/>
                  </a:lnTo>
                  <a:lnTo>
                    <a:pt x="2" y="1283"/>
                  </a:lnTo>
                  <a:lnTo>
                    <a:pt x="6" y="1253"/>
                  </a:lnTo>
                  <a:lnTo>
                    <a:pt x="11" y="1227"/>
                  </a:lnTo>
                  <a:lnTo>
                    <a:pt x="20" y="1207"/>
                  </a:lnTo>
                  <a:lnTo>
                    <a:pt x="51" y="1130"/>
                  </a:lnTo>
                  <a:lnTo>
                    <a:pt x="86" y="1036"/>
                  </a:lnTo>
                  <a:lnTo>
                    <a:pt x="111" y="974"/>
                  </a:lnTo>
                  <a:lnTo>
                    <a:pt x="176" y="870"/>
                  </a:lnTo>
                  <a:lnTo>
                    <a:pt x="240" y="787"/>
                  </a:lnTo>
                  <a:lnTo>
                    <a:pt x="295" y="725"/>
                  </a:lnTo>
                  <a:lnTo>
                    <a:pt x="331" y="684"/>
                  </a:lnTo>
                  <a:lnTo>
                    <a:pt x="357" y="647"/>
                  </a:lnTo>
                  <a:lnTo>
                    <a:pt x="388" y="615"/>
                  </a:lnTo>
                  <a:lnTo>
                    <a:pt x="395" y="566"/>
                  </a:lnTo>
                  <a:lnTo>
                    <a:pt x="426" y="502"/>
                  </a:lnTo>
                  <a:lnTo>
                    <a:pt x="448" y="446"/>
                  </a:lnTo>
                  <a:close/>
                </a:path>
              </a:pathLst>
            </a:custGeom>
            <a:solidFill>
              <a:srgbClr val="DFD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16031" name="Freeform 316"/>
            <p:cNvSpPr>
              <a:spLocks/>
            </p:cNvSpPr>
            <p:nvPr/>
          </p:nvSpPr>
          <p:spPr bwMode="auto">
            <a:xfrm>
              <a:off x="4589" y="2184"/>
              <a:ext cx="27" cy="14"/>
            </a:xfrm>
            <a:custGeom>
              <a:avLst/>
              <a:gdLst>
                <a:gd name="T0" fmla="*/ 0 w 167"/>
                <a:gd name="T1" fmla="*/ 5 h 68"/>
                <a:gd name="T2" fmla="*/ 3 w 167"/>
                <a:gd name="T3" fmla="*/ 3 h 68"/>
                <a:gd name="T4" fmla="*/ 6 w 167"/>
                <a:gd name="T5" fmla="*/ 1 h 68"/>
                <a:gd name="T6" fmla="*/ 9 w 167"/>
                <a:gd name="T7" fmla="*/ 1 h 68"/>
                <a:gd name="T8" fmla="*/ 12 w 167"/>
                <a:gd name="T9" fmla="*/ 0 h 68"/>
                <a:gd name="T10" fmla="*/ 14 w 167"/>
                <a:gd name="T11" fmla="*/ 0 h 68"/>
                <a:gd name="T12" fmla="*/ 16 w 167"/>
                <a:gd name="T13" fmla="*/ 1 h 68"/>
                <a:gd name="T14" fmla="*/ 17 w 167"/>
                <a:gd name="T15" fmla="*/ 2 h 68"/>
                <a:gd name="T16" fmla="*/ 18 w 167"/>
                <a:gd name="T17" fmla="*/ 4 h 68"/>
                <a:gd name="T18" fmla="*/ 20 w 167"/>
                <a:gd name="T19" fmla="*/ 7 h 68"/>
                <a:gd name="T20" fmla="*/ 21 w 167"/>
                <a:gd name="T21" fmla="*/ 9 h 68"/>
                <a:gd name="T22" fmla="*/ 22 w 167"/>
                <a:gd name="T23" fmla="*/ 11 h 68"/>
                <a:gd name="T24" fmla="*/ 24 w 167"/>
                <a:gd name="T25" fmla="*/ 13 h 68"/>
                <a:gd name="T26" fmla="*/ 27 w 167"/>
                <a:gd name="T27" fmla="*/ 14 h 6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67" h="68">
                  <a:moveTo>
                    <a:pt x="0" y="22"/>
                  </a:moveTo>
                  <a:lnTo>
                    <a:pt x="20" y="14"/>
                  </a:lnTo>
                  <a:lnTo>
                    <a:pt x="40" y="7"/>
                  </a:lnTo>
                  <a:lnTo>
                    <a:pt x="57" y="3"/>
                  </a:lnTo>
                  <a:lnTo>
                    <a:pt x="73" y="1"/>
                  </a:lnTo>
                  <a:lnTo>
                    <a:pt x="87" y="0"/>
                  </a:lnTo>
                  <a:lnTo>
                    <a:pt x="100" y="3"/>
                  </a:lnTo>
                  <a:lnTo>
                    <a:pt x="106" y="10"/>
                  </a:lnTo>
                  <a:lnTo>
                    <a:pt x="113" y="21"/>
                  </a:lnTo>
                  <a:lnTo>
                    <a:pt x="122" y="32"/>
                  </a:lnTo>
                  <a:lnTo>
                    <a:pt x="131" y="45"/>
                  </a:lnTo>
                  <a:lnTo>
                    <a:pt x="138" y="55"/>
                  </a:lnTo>
                  <a:lnTo>
                    <a:pt x="150" y="64"/>
                  </a:lnTo>
                  <a:lnTo>
                    <a:pt x="167" y="6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6032" name="Freeform 317"/>
            <p:cNvSpPr>
              <a:spLocks/>
            </p:cNvSpPr>
            <p:nvPr/>
          </p:nvSpPr>
          <p:spPr bwMode="auto">
            <a:xfrm>
              <a:off x="4607" y="2200"/>
              <a:ext cx="9" cy="22"/>
            </a:xfrm>
            <a:custGeom>
              <a:avLst/>
              <a:gdLst>
                <a:gd name="T0" fmla="*/ 8 w 53"/>
                <a:gd name="T1" fmla="*/ 0 h 112"/>
                <a:gd name="T2" fmla="*/ 6 w 53"/>
                <a:gd name="T3" fmla="*/ 1 h 112"/>
                <a:gd name="T4" fmla="*/ 4 w 53"/>
                <a:gd name="T5" fmla="*/ 4 h 112"/>
                <a:gd name="T6" fmla="*/ 2 w 53"/>
                <a:gd name="T7" fmla="*/ 6 h 112"/>
                <a:gd name="T8" fmla="*/ 1 w 53"/>
                <a:gd name="T9" fmla="*/ 9 h 112"/>
                <a:gd name="T10" fmla="*/ 0 w 53"/>
                <a:gd name="T11" fmla="*/ 12 h 112"/>
                <a:gd name="T12" fmla="*/ 0 w 53"/>
                <a:gd name="T13" fmla="*/ 15 h 112"/>
                <a:gd name="T14" fmla="*/ 0 w 53"/>
                <a:gd name="T15" fmla="*/ 17 h 112"/>
                <a:gd name="T16" fmla="*/ 1 w 53"/>
                <a:gd name="T17" fmla="*/ 20 h 112"/>
                <a:gd name="T18" fmla="*/ 1 w 53"/>
                <a:gd name="T19" fmla="*/ 22 h 112"/>
                <a:gd name="T20" fmla="*/ 3 w 53"/>
                <a:gd name="T21" fmla="*/ 21 h 112"/>
                <a:gd name="T22" fmla="*/ 4 w 53"/>
                <a:gd name="T23" fmla="*/ 19 h 112"/>
                <a:gd name="T24" fmla="*/ 5 w 53"/>
                <a:gd name="T25" fmla="*/ 17 h 112"/>
                <a:gd name="T26" fmla="*/ 6 w 53"/>
                <a:gd name="T27" fmla="*/ 15 h 112"/>
                <a:gd name="T28" fmla="*/ 7 w 53"/>
                <a:gd name="T29" fmla="*/ 13 h 112"/>
                <a:gd name="T30" fmla="*/ 8 w 53"/>
                <a:gd name="T31" fmla="*/ 11 h 112"/>
                <a:gd name="T32" fmla="*/ 9 w 53"/>
                <a:gd name="T33" fmla="*/ 7 h 112"/>
                <a:gd name="T34" fmla="*/ 9 w 53"/>
                <a:gd name="T35" fmla="*/ 5 h 112"/>
                <a:gd name="T36" fmla="*/ 8 w 53"/>
                <a:gd name="T37" fmla="*/ 2 h 112"/>
                <a:gd name="T38" fmla="*/ 8 w 53"/>
                <a:gd name="T39" fmla="*/ 0 h 11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53" h="112">
                  <a:moveTo>
                    <a:pt x="47" y="0"/>
                  </a:moveTo>
                  <a:lnTo>
                    <a:pt x="36" y="6"/>
                  </a:lnTo>
                  <a:lnTo>
                    <a:pt x="25" y="18"/>
                  </a:lnTo>
                  <a:lnTo>
                    <a:pt x="14" y="31"/>
                  </a:lnTo>
                  <a:lnTo>
                    <a:pt x="7" y="45"/>
                  </a:lnTo>
                  <a:lnTo>
                    <a:pt x="2" y="59"/>
                  </a:lnTo>
                  <a:lnTo>
                    <a:pt x="0" y="74"/>
                  </a:lnTo>
                  <a:lnTo>
                    <a:pt x="0" y="88"/>
                  </a:lnTo>
                  <a:lnTo>
                    <a:pt x="4" y="104"/>
                  </a:lnTo>
                  <a:lnTo>
                    <a:pt x="7" y="112"/>
                  </a:lnTo>
                  <a:lnTo>
                    <a:pt x="17" y="105"/>
                  </a:lnTo>
                  <a:lnTo>
                    <a:pt x="24" y="97"/>
                  </a:lnTo>
                  <a:lnTo>
                    <a:pt x="32" y="87"/>
                  </a:lnTo>
                  <a:lnTo>
                    <a:pt x="38" y="78"/>
                  </a:lnTo>
                  <a:lnTo>
                    <a:pt x="44" y="66"/>
                  </a:lnTo>
                  <a:lnTo>
                    <a:pt x="48" y="54"/>
                  </a:lnTo>
                  <a:lnTo>
                    <a:pt x="51" y="38"/>
                  </a:lnTo>
                  <a:lnTo>
                    <a:pt x="53" y="26"/>
                  </a:lnTo>
                  <a:lnTo>
                    <a:pt x="50" y="11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DFD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15856" name="Rectangle 318"/>
          <p:cNvSpPr>
            <a:spLocks noChangeArrowheads="1"/>
          </p:cNvSpPr>
          <p:nvPr/>
        </p:nvSpPr>
        <p:spPr bwMode="auto">
          <a:xfrm>
            <a:off x="6932613" y="4203700"/>
            <a:ext cx="89376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5857" name="Rectangle 319"/>
          <p:cNvSpPr>
            <a:spLocks noChangeArrowheads="1"/>
          </p:cNvSpPr>
          <p:nvPr/>
        </p:nvSpPr>
        <p:spPr bwMode="auto">
          <a:xfrm>
            <a:off x="7092950" y="4256088"/>
            <a:ext cx="5461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1100">
                <a:solidFill>
                  <a:srgbClr val="000000"/>
                </a:solidFill>
                <a:latin typeface="Times New Roman" panose="02020603050405020304" pitchFamily="18" charset="0"/>
              </a:rPr>
              <a:t>Centro de</a:t>
            </a:r>
            <a:endParaRPr lang="pt-BR" altLang="pt-BR" sz="2400">
              <a:latin typeface="Times New Roman" panose="02020603050405020304" pitchFamily="18" charset="0"/>
            </a:endParaRPr>
          </a:p>
        </p:txBody>
      </p:sp>
      <p:sp>
        <p:nvSpPr>
          <p:cNvPr id="115858" name="Rectangle 320"/>
          <p:cNvSpPr>
            <a:spLocks noChangeArrowheads="1"/>
          </p:cNvSpPr>
          <p:nvPr/>
        </p:nvSpPr>
        <p:spPr bwMode="auto">
          <a:xfrm>
            <a:off x="7021513" y="4435475"/>
            <a:ext cx="6953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1100">
                <a:solidFill>
                  <a:srgbClr val="000000"/>
                </a:solidFill>
                <a:latin typeface="Times New Roman" panose="02020603050405020304" pitchFamily="18" charset="0"/>
              </a:rPr>
              <a:t>Informações</a:t>
            </a:r>
            <a:endParaRPr lang="pt-BR" altLang="pt-BR" sz="2400">
              <a:latin typeface="Times New Roman" panose="02020603050405020304" pitchFamily="18" charset="0"/>
            </a:endParaRPr>
          </a:p>
        </p:txBody>
      </p:sp>
      <p:sp>
        <p:nvSpPr>
          <p:cNvPr id="115859" name="Line 321"/>
          <p:cNvSpPr>
            <a:spLocks noChangeShapeType="1"/>
          </p:cNvSpPr>
          <p:nvPr/>
        </p:nvSpPr>
        <p:spPr bwMode="auto">
          <a:xfrm flipV="1">
            <a:off x="1439863" y="2411413"/>
            <a:ext cx="1587" cy="931862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5860" name="Line 322"/>
          <p:cNvSpPr>
            <a:spLocks noChangeShapeType="1"/>
          </p:cNvSpPr>
          <p:nvPr/>
        </p:nvSpPr>
        <p:spPr bwMode="auto">
          <a:xfrm flipV="1">
            <a:off x="1708150" y="2411413"/>
            <a:ext cx="428625" cy="931862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5861" name="Line 323"/>
          <p:cNvSpPr>
            <a:spLocks noChangeShapeType="1"/>
          </p:cNvSpPr>
          <p:nvPr/>
        </p:nvSpPr>
        <p:spPr bwMode="auto">
          <a:xfrm flipV="1">
            <a:off x="1993900" y="2411413"/>
            <a:ext cx="1001713" cy="931862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5862" name="Rectangle 324"/>
          <p:cNvSpPr>
            <a:spLocks noChangeArrowheads="1"/>
          </p:cNvSpPr>
          <p:nvPr/>
        </p:nvSpPr>
        <p:spPr bwMode="auto">
          <a:xfrm>
            <a:off x="2709863" y="2913063"/>
            <a:ext cx="912812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5863" name="Rectangle 325"/>
          <p:cNvSpPr>
            <a:spLocks noChangeArrowheads="1"/>
          </p:cNvSpPr>
          <p:nvPr/>
        </p:nvSpPr>
        <p:spPr bwMode="auto">
          <a:xfrm>
            <a:off x="2798763" y="2967038"/>
            <a:ext cx="698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1100" b="1">
                <a:solidFill>
                  <a:srgbClr val="000000"/>
                </a:solidFill>
                <a:latin typeface="Times New Roman" panose="02020603050405020304" pitchFamily="18" charset="0"/>
              </a:rPr>
              <a:t>“</a:t>
            </a:r>
            <a:endParaRPr lang="pt-BR" altLang="pt-BR" sz="2400">
              <a:latin typeface="Times New Roman" panose="02020603050405020304" pitchFamily="18" charset="0"/>
            </a:endParaRPr>
          </a:p>
        </p:txBody>
      </p:sp>
      <p:sp>
        <p:nvSpPr>
          <p:cNvPr id="115864" name="Rectangle 326"/>
          <p:cNvSpPr>
            <a:spLocks noChangeArrowheads="1"/>
          </p:cNvSpPr>
          <p:nvPr/>
        </p:nvSpPr>
        <p:spPr bwMode="auto">
          <a:xfrm>
            <a:off x="2882900" y="2973388"/>
            <a:ext cx="5778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1100" b="1">
                <a:solidFill>
                  <a:srgbClr val="FF3300"/>
                </a:solidFill>
                <a:latin typeface="Times New Roman" panose="02020603050405020304" pitchFamily="18" charset="0"/>
              </a:rPr>
              <a:t>Easy City</a:t>
            </a:r>
            <a:endParaRPr lang="pt-BR" altLang="pt-BR" sz="2400" b="1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5865" name="Rectangle 327"/>
          <p:cNvSpPr>
            <a:spLocks noChangeArrowheads="1"/>
          </p:cNvSpPr>
          <p:nvPr/>
        </p:nvSpPr>
        <p:spPr bwMode="auto">
          <a:xfrm>
            <a:off x="3460750" y="2967038"/>
            <a:ext cx="698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1100" b="1">
                <a:solidFill>
                  <a:srgbClr val="000000"/>
                </a:solidFill>
                <a:latin typeface="Times New Roman" panose="02020603050405020304" pitchFamily="18" charset="0"/>
              </a:rPr>
              <a:t>”</a:t>
            </a:r>
            <a:endParaRPr lang="pt-BR" altLang="pt-BR" sz="2400">
              <a:latin typeface="Times New Roman" panose="02020603050405020304" pitchFamily="18" charset="0"/>
            </a:endParaRPr>
          </a:p>
        </p:txBody>
      </p:sp>
      <p:sp>
        <p:nvSpPr>
          <p:cNvPr id="115866" name="Line 328"/>
          <p:cNvSpPr>
            <a:spLocks noChangeShapeType="1"/>
          </p:cNvSpPr>
          <p:nvPr/>
        </p:nvSpPr>
        <p:spPr bwMode="auto">
          <a:xfrm flipV="1">
            <a:off x="3067050" y="2411413"/>
            <a:ext cx="644525" cy="50165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5867" name="Line 329"/>
          <p:cNvSpPr>
            <a:spLocks noChangeShapeType="1"/>
          </p:cNvSpPr>
          <p:nvPr/>
        </p:nvSpPr>
        <p:spPr bwMode="auto">
          <a:xfrm flipV="1">
            <a:off x="2924175" y="3128963"/>
            <a:ext cx="1588" cy="142875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5868" name="Line 330"/>
          <p:cNvSpPr>
            <a:spLocks noChangeShapeType="1"/>
          </p:cNvSpPr>
          <p:nvPr/>
        </p:nvSpPr>
        <p:spPr bwMode="auto">
          <a:xfrm flipV="1">
            <a:off x="3568700" y="2411413"/>
            <a:ext cx="930275" cy="860425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5869" name="Line 331"/>
          <p:cNvSpPr>
            <a:spLocks noChangeShapeType="1"/>
          </p:cNvSpPr>
          <p:nvPr/>
        </p:nvSpPr>
        <p:spPr bwMode="auto">
          <a:xfrm flipV="1">
            <a:off x="3354388" y="2411413"/>
            <a:ext cx="857250" cy="860425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grpSp>
        <p:nvGrpSpPr>
          <p:cNvPr id="115870" name="Group 332"/>
          <p:cNvGrpSpPr>
            <a:grpSpLocks/>
          </p:cNvGrpSpPr>
          <p:nvPr/>
        </p:nvGrpSpPr>
        <p:grpSpPr bwMode="auto">
          <a:xfrm>
            <a:off x="4159250" y="1338263"/>
            <a:ext cx="88900" cy="1073150"/>
            <a:chOff x="2638" y="778"/>
            <a:chExt cx="56" cy="676"/>
          </a:xfrm>
        </p:grpSpPr>
        <p:sp>
          <p:nvSpPr>
            <p:cNvPr id="116021" name="Line 333"/>
            <p:cNvSpPr>
              <a:spLocks noChangeShapeType="1"/>
            </p:cNvSpPr>
            <p:nvPr/>
          </p:nvSpPr>
          <p:spPr bwMode="auto">
            <a:xfrm flipV="1">
              <a:off x="2660" y="812"/>
              <a:ext cx="1" cy="642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6022" name="Freeform 334"/>
            <p:cNvSpPr>
              <a:spLocks/>
            </p:cNvSpPr>
            <p:nvPr/>
          </p:nvSpPr>
          <p:spPr bwMode="auto">
            <a:xfrm>
              <a:off x="2638" y="778"/>
              <a:ext cx="56" cy="56"/>
            </a:xfrm>
            <a:custGeom>
              <a:avLst/>
              <a:gdLst>
                <a:gd name="T0" fmla="*/ 56 w 56"/>
                <a:gd name="T1" fmla="*/ 56 h 56"/>
                <a:gd name="T2" fmla="*/ 22 w 56"/>
                <a:gd name="T3" fmla="*/ 0 h 56"/>
                <a:gd name="T4" fmla="*/ 0 w 56"/>
                <a:gd name="T5" fmla="*/ 56 h 56"/>
                <a:gd name="T6" fmla="*/ 56 w 56"/>
                <a:gd name="T7" fmla="*/ 56 h 5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6" h="56">
                  <a:moveTo>
                    <a:pt x="56" y="56"/>
                  </a:moveTo>
                  <a:lnTo>
                    <a:pt x="22" y="0"/>
                  </a:lnTo>
                  <a:lnTo>
                    <a:pt x="0" y="56"/>
                  </a:lnTo>
                  <a:lnTo>
                    <a:pt x="56" y="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15871" name="Line 335"/>
          <p:cNvSpPr>
            <a:spLocks noChangeShapeType="1"/>
          </p:cNvSpPr>
          <p:nvPr/>
        </p:nvSpPr>
        <p:spPr bwMode="auto">
          <a:xfrm flipV="1">
            <a:off x="4570413" y="2411413"/>
            <a:ext cx="787400" cy="860425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5872" name="Rectangle 336"/>
          <p:cNvSpPr>
            <a:spLocks noChangeArrowheads="1"/>
          </p:cNvSpPr>
          <p:nvPr/>
        </p:nvSpPr>
        <p:spPr bwMode="auto">
          <a:xfrm>
            <a:off x="1420813" y="334963"/>
            <a:ext cx="5743575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5873" name="Rectangle 337"/>
          <p:cNvSpPr>
            <a:spLocks noChangeArrowheads="1"/>
          </p:cNvSpPr>
          <p:nvPr/>
        </p:nvSpPr>
        <p:spPr bwMode="auto">
          <a:xfrm>
            <a:off x="1511300" y="388938"/>
            <a:ext cx="59388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1600" b="1">
                <a:solidFill>
                  <a:srgbClr val="000000"/>
                </a:solidFill>
                <a:latin typeface="Times New Roman" panose="02020603050405020304" pitchFamily="18" charset="0"/>
              </a:rPr>
              <a:t>PARIS          ROME          BRUSSELS          MADRID          BERLIN</a:t>
            </a:r>
            <a:endParaRPr lang="pt-BR" altLang="pt-BR" sz="2400">
              <a:latin typeface="Times New Roman" panose="02020603050405020304" pitchFamily="18" charset="0"/>
            </a:endParaRPr>
          </a:p>
        </p:txBody>
      </p:sp>
      <p:grpSp>
        <p:nvGrpSpPr>
          <p:cNvPr id="115874" name="Group 338"/>
          <p:cNvGrpSpPr>
            <a:grpSpLocks/>
          </p:cNvGrpSpPr>
          <p:nvPr/>
        </p:nvGrpSpPr>
        <p:grpSpPr bwMode="auto">
          <a:xfrm>
            <a:off x="5751513" y="3486150"/>
            <a:ext cx="661987" cy="609600"/>
            <a:chOff x="3641" y="2131"/>
            <a:chExt cx="417" cy="384"/>
          </a:xfrm>
        </p:grpSpPr>
        <p:grpSp>
          <p:nvGrpSpPr>
            <p:cNvPr id="115879" name="Group 339"/>
            <p:cNvGrpSpPr>
              <a:grpSpLocks/>
            </p:cNvGrpSpPr>
            <p:nvPr/>
          </p:nvGrpSpPr>
          <p:grpSpPr bwMode="auto">
            <a:xfrm>
              <a:off x="3641" y="2131"/>
              <a:ext cx="417" cy="384"/>
              <a:chOff x="3641" y="2131"/>
              <a:chExt cx="417" cy="384"/>
            </a:xfrm>
          </p:grpSpPr>
          <p:sp>
            <p:nvSpPr>
              <p:cNvPr id="115997" name="Rectangle 340"/>
              <p:cNvSpPr>
                <a:spLocks noChangeArrowheads="1"/>
              </p:cNvSpPr>
              <p:nvPr/>
            </p:nvSpPr>
            <p:spPr bwMode="auto">
              <a:xfrm>
                <a:off x="3641" y="2131"/>
                <a:ext cx="417" cy="12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5998" name="Rectangle 341"/>
              <p:cNvSpPr>
                <a:spLocks noChangeArrowheads="1"/>
              </p:cNvSpPr>
              <p:nvPr/>
            </p:nvSpPr>
            <p:spPr bwMode="auto">
              <a:xfrm>
                <a:off x="3641" y="2143"/>
                <a:ext cx="417" cy="22"/>
              </a:xfrm>
              <a:prstGeom prst="rect">
                <a:avLst/>
              </a:prstGeom>
              <a:solidFill>
                <a:srgbClr val="B3B3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5999" name="Rectangle 342"/>
              <p:cNvSpPr>
                <a:spLocks noChangeArrowheads="1"/>
              </p:cNvSpPr>
              <p:nvPr/>
            </p:nvSpPr>
            <p:spPr bwMode="auto">
              <a:xfrm>
                <a:off x="3641" y="2165"/>
                <a:ext cx="417" cy="11"/>
              </a:xfrm>
              <a:prstGeom prst="rect">
                <a:avLst/>
              </a:prstGeom>
              <a:solidFill>
                <a:srgbClr val="B5B5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6000" name="Rectangle 343"/>
              <p:cNvSpPr>
                <a:spLocks noChangeArrowheads="1"/>
              </p:cNvSpPr>
              <p:nvPr/>
            </p:nvSpPr>
            <p:spPr bwMode="auto">
              <a:xfrm>
                <a:off x="3641" y="2176"/>
                <a:ext cx="417" cy="23"/>
              </a:xfrm>
              <a:prstGeom prst="rect">
                <a:avLst/>
              </a:prstGeom>
              <a:solidFill>
                <a:srgbClr val="B7B7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6001" name="Rectangle 344"/>
              <p:cNvSpPr>
                <a:spLocks noChangeArrowheads="1"/>
              </p:cNvSpPr>
              <p:nvPr/>
            </p:nvSpPr>
            <p:spPr bwMode="auto">
              <a:xfrm>
                <a:off x="3641" y="2199"/>
                <a:ext cx="417" cy="11"/>
              </a:xfrm>
              <a:prstGeom prst="rect">
                <a:avLst/>
              </a:prstGeom>
              <a:solidFill>
                <a:srgbClr val="BABA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6002" name="Rectangle 345"/>
              <p:cNvSpPr>
                <a:spLocks noChangeArrowheads="1"/>
              </p:cNvSpPr>
              <p:nvPr/>
            </p:nvSpPr>
            <p:spPr bwMode="auto">
              <a:xfrm>
                <a:off x="3641" y="2210"/>
                <a:ext cx="417" cy="12"/>
              </a:xfrm>
              <a:prstGeom prst="rect">
                <a:avLst/>
              </a:prstGeom>
              <a:solidFill>
                <a:srgbClr val="BCB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6003" name="Rectangle 346"/>
              <p:cNvSpPr>
                <a:spLocks noChangeArrowheads="1"/>
              </p:cNvSpPr>
              <p:nvPr/>
            </p:nvSpPr>
            <p:spPr bwMode="auto">
              <a:xfrm>
                <a:off x="3641" y="2222"/>
                <a:ext cx="417" cy="22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6004" name="Rectangle 347"/>
              <p:cNvSpPr>
                <a:spLocks noChangeArrowheads="1"/>
              </p:cNvSpPr>
              <p:nvPr/>
            </p:nvSpPr>
            <p:spPr bwMode="auto">
              <a:xfrm>
                <a:off x="3641" y="2244"/>
                <a:ext cx="417" cy="11"/>
              </a:xfrm>
              <a:prstGeom prst="rect">
                <a:avLst/>
              </a:prstGeom>
              <a:solidFill>
                <a:srgbClr val="C4C4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6005" name="Rectangle 348"/>
              <p:cNvSpPr>
                <a:spLocks noChangeArrowheads="1"/>
              </p:cNvSpPr>
              <p:nvPr/>
            </p:nvSpPr>
            <p:spPr bwMode="auto">
              <a:xfrm>
                <a:off x="3641" y="2255"/>
                <a:ext cx="417" cy="23"/>
              </a:xfrm>
              <a:prstGeom prst="rect">
                <a:avLst/>
              </a:prstGeom>
              <a:solidFill>
                <a:srgbClr val="C9C9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6006" name="Rectangle 349"/>
              <p:cNvSpPr>
                <a:spLocks noChangeArrowheads="1"/>
              </p:cNvSpPr>
              <p:nvPr/>
            </p:nvSpPr>
            <p:spPr bwMode="auto">
              <a:xfrm>
                <a:off x="3641" y="2278"/>
                <a:ext cx="417" cy="11"/>
              </a:xfrm>
              <a:prstGeom prst="rect">
                <a:avLst/>
              </a:pr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6007" name="Rectangle 350"/>
              <p:cNvSpPr>
                <a:spLocks noChangeArrowheads="1"/>
              </p:cNvSpPr>
              <p:nvPr/>
            </p:nvSpPr>
            <p:spPr bwMode="auto">
              <a:xfrm>
                <a:off x="3641" y="2289"/>
                <a:ext cx="417" cy="23"/>
              </a:xfrm>
              <a:prstGeom prst="rect">
                <a:avLst/>
              </a:pr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6008" name="Rectangle 351"/>
              <p:cNvSpPr>
                <a:spLocks noChangeArrowheads="1"/>
              </p:cNvSpPr>
              <p:nvPr/>
            </p:nvSpPr>
            <p:spPr bwMode="auto">
              <a:xfrm>
                <a:off x="3641" y="2312"/>
                <a:ext cx="417" cy="11"/>
              </a:xfrm>
              <a:prstGeom prst="rect">
                <a:avLst/>
              </a:pr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6009" name="Rectangle 352"/>
              <p:cNvSpPr>
                <a:spLocks noChangeArrowheads="1"/>
              </p:cNvSpPr>
              <p:nvPr/>
            </p:nvSpPr>
            <p:spPr bwMode="auto">
              <a:xfrm>
                <a:off x="3641" y="2323"/>
                <a:ext cx="417" cy="11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6010" name="Rectangle 353"/>
              <p:cNvSpPr>
                <a:spLocks noChangeArrowheads="1"/>
              </p:cNvSpPr>
              <p:nvPr/>
            </p:nvSpPr>
            <p:spPr bwMode="auto">
              <a:xfrm>
                <a:off x="3641" y="2334"/>
                <a:ext cx="417" cy="23"/>
              </a:xfrm>
              <a:prstGeom prst="rect">
                <a:avLst/>
              </a:prstGeom>
              <a:solidFill>
                <a:srgbClr val="E3E3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6011" name="Rectangle 354"/>
              <p:cNvSpPr>
                <a:spLocks noChangeArrowheads="1"/>
              </p:cNvSpPr>
              <p:nvPr/>
            </p:nvSpPr>
            <p:spPr bwMode="auto">
              <a:xfrm>
                <a:off x="3641" y="2357"/>
                <a:ext cx="417" cy="11"/>
              </a:xfrm>
              <a:prstGeom prst="rect">
                <a:avLst/>
              </a:pr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6012" name="Rectangle 355"/>
              <p:cNvSpPr>
                <a:spLocks noChangeArrowheads="1"/>
              </p:cNvSpPr>
              <p:nvPr/>
            </p:nvSpPr>
            <p:spPr bwMode="auto">
              <a:xfrm>
                <a:off x="3641" y="2368"/>
                <a:ext cx="417" cy="23"/>
              </a:xfrm>
              <a:prstGeom prst="rect">
                <a:avLst/>
              </a:prstGeom>
              <a:solidFill>
                <a:srgbClr val="ECEC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6013" name="Rectangle 356"/>
              <p:cNvSpPr>
                <a:spLocks noChangeArrowheads="1"/>
              </p:cNvSpPr>
              <p:nvPr/>
            </p:nvSpPr>
            <p:spPr bwMode="auto">
              <a:xfrm>
                <a:off x="3641" y="2391"/>
                <a:ext cx="417" cy="11"/>
              </a:xfrm>
              <a:prstGeom prst="rect">
                <a:avLst/>
              </a:prstGeom>
              <a:solidFill>
                <a:srgbClr val="F0F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6014" name="Rectangle 357"/>
              <p:cNvSpPr>
                <a:spLocks noChangeArrowheads="1"/>
              </p:cNvSpPr>
              <p:nvPr/>
            </p:nvSpPr>
            <p:spPr bwMode="auto">
              <a:xfrm>
                <a:off x="3641" y="2402"/>
                <a:ext cx="417" cy="11"/>
              </a:xfrm>
              <a:prstGeom prst="rect">
                <a:avLst/>
              </a:prstGeom>
              <a:solidFill>
                <a:srgbClr val="F3F3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6015" name="Rectangle 358"/>
              <p:cNvSpPr>
                <a:spLocks noChangeArrowheads="1"/>
              </p:cNvSpPr>
              <p:nvPr/>
            </p:nvSpPr>
            <p:spPr bwMode="auto">
              <a:xfrm>
                <a:off x="3641" y="2413"/>
                <a:ext cx="417" cy="23"/>
              </a:xfrm>
              <a:prstGeom prst="rect">
                <a:avLst/>
              </a:pr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6016" name="Rectangle 359"/>
              <p:cNvSpPr>
                <a:spLocks noChangeArrowheads="1"/>
              </p:cNvSpPr>
              <p:nvPr/>
            </p:nvSpPr>
            <p:spPr bwMode="auto">
              <a:xfrm>
                <a:off x="3641" y="2436"/>
                <a:ext cx="417" cy="11"/>
              </a:xfrm>
              <a:prstGeom prst="rect">
                <a:avLst/>
              </a:prstGeom>
              <a:solidFill>
                <a:srgbClr val="F9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6017" name="Rectangle 360"/>
              <p:cNvSpPr>
                <a:spLocks noChangeArrowheads="1"/>
              </p:cNvSpPr>
              <p:nvPr/>
            </p:nvSpPr>
            <p:spPr bwMode="auto">
              <a:xfrm>
                <a:off x="3641" y="2447"/>
                <a:ext cx="417" cy="23"/>
              </a:xfrm>
              <a:prstGeom prst="rect">
                <a:avLst/>
              </a:pr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6018" name="Rectangle 361"/>
              <p:cNvSpPr>
                <a:spLocks noChangeArrowheads="1"/>
              </p:cNvSpPr>
              <p:nvPr/>
            </p:nvSpPr>
            <p:spPr bwMode="auto">
              <a:xfrm>
                <a:off x="3641" y="2470"/>
                <a:ext cx="417" cy="11"/>
              </a:xfrm>
              <a:prstGeom prst="rect">
                <a:avLst/>
              </a:prstGeom>
              <a:solidFill>
                <a:srgbClr val="FCFC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6019" name="Rectangle 362"/>
              <p:cNvSpPr>
                <a:spLocks noChangeArrowheads="1"/>
              </p:cNvSpPr>
              <p:nvPr/>
            </p:nvSpPr>
            <p:spPr bwMode="auto">
              <a:xfrm>
                <a:off x="3641" y="2481"/>
                <a:ext cx="417" cy="23"/>
              </a:xfrm>
              <a:prstGeom prst="rect">
                <a:avLst/>
              </a:prstGeom>
              <a:solidFill>
                <a:srgbClr val="FDFD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6020" name="Rectangle 363"/>
              <p:cNvSpPr>
                <a:spLocks noChangeArrowheads="1"/>
              </p:cNvSpPr>
              <p:nvPr/>
            </p:nvSpPr>
            <p:spPr bwMode="auto">
              <a:xfrm>
                <a:off x="3641" y="2504"/>
                <a:ext cx="417" cy="11"/>
              </a:xfrm>
              <a:prstGeom prst="rect">
                <a:avLst/>
              </a:pr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</p:grpSp>
        <p:sp>
          <p:nvSpPr>
            <p:cNvPr id="115880" name="Line 364"/>
            <p:cNvSpPr>
              <a:spLocks noChangeShapeType="1"/>
            </p:cNvSpPr>
            <p:nvPr/>
          </p:nvSpPr>
          <p:spPr bwMode="auto">
            <a:xfrm>
              <a:off x="3720" y="2447"/>
              <a:ext cx="248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grpSp>
          <p:nvGrpSpPr>
            <p:cNvPr id="115881" name="Group 365"/>
            <p:cNvGrpSpPr>
              <a:grpSpLocks/>
            </p:cNvGrpSpPr>
            <p:nvPr/>
          </p:nvGrpSpPr>
          <p:grpSpPr bwMode="auto">
            <a:xfrm>
              <a:off x="3641" y="2131"/>
              <a:ext cx="417" cy="384"/>
              <a:chOff x="3641" y="2131"/>
              <a:chExt cx="417" cy="384"/>
            </a:xfrm>
          </p:grpSpPr>
          <p:grpSp>
            <p:nvGrpSpPr>
              <p:cNvPr id="115971" name="Group 366"/>
              <p:cNvGrpSpPr>
                <a:grpSpLocks/>
              </p:cNvGrpSpPr>
              <p:nvPr/>
            </p:nvGrpSpPr>
            <p:grpSpPr bwMode="auto">
              <a:xfrm>
                <a:off x="3641" y="2131"/>
                <a:ext cx="417" cy="384"/>
                <a:chOff x="3641" y="2131"/>
                <a:chExt cx="417" cy="384"/>
              </a:xfrm>
            </p:grpSpPr>
            <p:sp>
              <p:nvSpPr>
                <p:cNvPr id="115973" name="Rectangle 367"/>
                <p:cNvSpPr>
                  <a:spLocks noChangeArrowheads="1"/>
                </p:cNvSpPr>
                <p:nvPr/>
              </p:nvSpPr>
              <p:spPr bwMode="auto">
                <a:xfrm>
                  <a:off x="3641" y="2131"/>
                  <a:ext cx="417" cy="12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5974" name="Rectangle 368"/>
                <p:cNvSpPr>
                  <a:spLocks noChangeArrowheads="1"/>
                </p:cNvSpPr>
                <p:nvPr/>
              </p:nvSpPr>
              <p:spPr bwMode="auto">
                <a:xfrm>
                  <a:off x="3641" y="2143"/>
                  <a:ext cx="417" cy="22"/>
                </a:xfrm>
                <a:prstGeom prst="rect">
                  <a:avLst/>
                </a:prstGeom>
                <a:solidFill>
                  <a:srgbClr val="B3B3B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5975" name="Rectangle 369"/>
                <p:cNvSpPr>
                  <a:spLocks noChangeArrowheads="1"/>
                </p:cNvSpPr>
                <p:nvPr/>
              </p:nvSpPr>
              <p:spPr bwMode="auto">
                <a:xfrm>
                  <a:off x="3641" y="2165"/>
                  <a:ext cx="417" cy="11"/>
                </a:xfrm>
                <a:prstGeom prst="rect">
                  <a:avLst/>
                </a:prstGeom>
                <a:solidFill>
                  <a:srgbClr val="B5B5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5976" name="Rectangle 370"/>
                <p:cNvSpPr>
                  <a:spLocks noChangeArrowheads="1"/>
                </p:cNvSpPr>
                <p:nvPr/>
              </p:nvSpPr>
              <p:spPr bwMode="auto">
                <a:xfrm>
                  <a:off x="3641" y="2176"/>
                  <a:ext cx="417" cy="23"/>
                </a:xfrm>
                <a:prstGeom prst="rect">
                  <a:avLst/>
                </a:prstGeom>
                <a:solidFill>
                  <a:srgbClr val="B7B7B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5977" name="Rectangle 371"/>
                <p:cNvSpPr>
                  <a:spLocks noChangeArrowheads="1"/>
                </p:cNvSpPr>
                <p:nvPr/>
              </p:nvSpPr>
              <p:spPr bwMode="auto">
                <a:xfrm>
                  <a:off x="3641" y="2199"/>
                  <a:ext cx="417" cy="11"/>
                </a:xfrm>
                <a:prstGeom prst="rect">
                  <a:avLst/>
                </a:prstGeom>
                <a:solidFill>
                  <a:srgbClr val="BABAB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5978" name="Rectangle 372"/>
                <p:cNvSpPr>
                  <a:spLocks noChangeArrowheads="1"/>
                </p:cNvSpPr>
                <p:nvPr/>
              </p:nvSpPr>
              <p:spPr bwMode="auto">
                <a:xfrm>
                  <a:off x="3641" y="2210"/>
                  <a:ext cx="417" cy="12"/>
                </a:xfrm>
                <a:prstGeom prst="rect">
                  <a:avLst/>
                </a:prstGeom>
                <a:solidFill>
                  <a:srgbClr val="BCB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5979" name="Rectangle 373"/>
                <p:cNvSpPr>
                  <a:spLocks noChangeArrowheads="1"/>
                </p:cNvSpPr>
                <p:nvPr/>
              </p:nvSpPr>
              <p:spPr bwMode="auto">
                <a:xfrm>
                  <a:off x="3641" y="2222"/>
                  <a:ext cx="417" cy="22"/>
                </a:xfrm>
                <a:prstGeom prst="rect">
                  <a:avLst/>
                </a:prstGeom>
                <a:solidFill>
                  <a:srgbClr val="C0C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5980" name="Rectangle 374"/>
                <p:cNvSpPr>
                  <a:spLocks noChangeArrowheads="1"/>
                </p:cNvSpPr>
                <p:nvPr/>
              </p:nvSpPr>
              <p:spPr bwMode="auto">
                <a:xfrm>
                  <a:off x="3641" y="2244"/>
                  <a:ext cx="417" cy="11"/>
                </a:xfrm>
                <a:prstGeom prst="rect">
                  <a:avLst/>
                </a:prstGeom>
                <a:solidFill>
                  <a:srgbClr val="C4C4C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5981" name="Rectangle 375"/>
                <p:cNvSpPr>
                  <a:spLocks noChangeArrowheads="1"/>
                </p:cNvSpPr>
                <p:nvPr/>
              </p:nvSpPr>
              <p:spPr bwMode="auto">
                <a:xfrm>
                  <a:off x="3641" y="2255"/>
                  <a:ext cx="417" cy="23"/>
                </a:xfrm>
                <a:prstGeom prst="rect">
                  <a:avLst/>
                </a:prstGeom>
                <a:solidFill>
                  <a:srgbClr val="C9C9C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5982" name="Rectangle 376"/>
                <p:cNvSpPr>
                  <a:spLocks noChangeArrowheads="1"/>
                </p:cNvSpPr>
                <p:nvPr/>
              </p:nvSpPr>
              <p:spPr bwMode="auto">
                <a:xfrm>
                  <a:off x="3641" y="2278"/>
                  <a:ext cx="417" cy="11"/>
                </a:xfrm>
                <a:prstGeom prst="rect">
                  <a:avLst/>
                </a:prstGeom>
                <a:solidFill>
                  <a:srgbClr val="CECE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5983" name="Rectangle 377"/>
                <p:cNvSpPr>
                  <a:spLocks noChangeArrowheads="1"/>
                </p:cNvSpPr>
                <p:nvPr/>
              </p:nvSpPr>
              <p:spPr bwMode="auto">
                <a:xfrm>
                  <a:off x="3641" y="2289"/>
                  <a:ext cx="417" cy="23"/>
                </a:xfrm>
                <a:prstGeom prst="rect">
                  <a:avLst/>
                </a:prstGeom>
                <a:solidFill>
                  <a:srgbClr val="D4D4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5984" name="Rectangle 378"/>
                <p:cNvSpPr>
                  <a:spLocks noChangeArrowheads="1"/>
                </p:cNvSpPr>
                <p:nvPr/>
              </p:nvSpPr>
              <p:spPr bwMode="auto">
                <a:xfrm>
                  <a:off x="3641" y="2312"/>
                  <a:ext cx="417" cy="11"/>
                </a:xfrm>
                <a:prstGeom prst="rect">
                  <a:avLst/>
                </a:pr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5985" name="Rectangle 379"/>
                <p:cNvSpPr>
                  <a:spLocks noChangeArrowheads="1"/>
                </p:cNvSpPr>
                <p:nvPr/>
              </p:nvSpPr>
              <p:spPr bwMode="auto">
                <a:xfrm>
                  <a:off x="3641" y="2323"/>
                  <a:ext cx="417" cy="11"/>
                </a:xfrm>
                <a:prstGeom prst="rect">
                  <a:avLst/>
                </a:prstGeom>
                <a:solidFill>
                  <a:srgbClr val="DDDD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5986" name="Rectangle 380"/>
                <p:cNvSpPr>
                  <a:spLocks noChangeArrowheads="1"/>
                </p:cNvSpPr>
                <p:nvPr/>
              </p:nvSpPr>
              <p:spPr bwMode="auto">
                <a:xfrm>
                  <a:off x="3641" y="2334"/>
                  <a:ext cx="417" cy="23"/>
                </a:xfrm>
                <a:prstGeom prst="rect">
                  <a:avLst/>
                </a:prstGeom>
                <a:solidFill>
                  <a:srgbClr val="E3E3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5987" name="Rectangle 381"/>
                <p:cNvSpPr>
                  <a:spLocks noChangeArrowheads="1"/>
                </p:cNvSpPr>
                <p:nvPr/>
              </p:nvSpPr>
              <p:spPr bwMode="auto">
                <a:xfrm>
                  <a:off x="3641" y="2357"/>
                  <a:ext cx="417" cy="11"/>
                </a:xfrm>
                <a:prstGeom prst="rect">
                  <a:avLst/>
                </a:prstGeom>
                <a:solidFill>
                  <a:srgbClr val="E8E8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5988" name="Rectangle 382"/>
                <p:cNvSpPr>
                  <a:spLocks noChangeArrowheads="1"/>
                </p:cNvSpPr>
                <p:nvPr/>
              </p:nvSpPr>
              <p:spPr bwMode="auto">
                <a:xfrm>
                  <a:off x="3641" y="2368"/>
                  <a:ext cx="417" cy="23"/>
                </a:xfrm>
                <a:prstGeom prst="rect">
                  <a:avLst/>
                </a:prstGeom>
                <a:solidFill>
                  <a:srgbClr val="ECECE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5989" name="Rectangle 383"/>
                <p:cNvSpPr>
                  <a:spLocks noChangeArrowheads="1"/>
                </p:cNvSpPr>
                <p:nvPr/>
              </p:nvSpPr>
              <p:spPr bwMode="auto">
                <a:xfrm>
                  <a:off x="3641" y="2391"/>
                  <a:ext cx="417" cy="11"/>
                </a:xfrm>
                <a:prstGeom prst="rect">
                  <a:avLst/>
                </a:prstGeom>
                <a:solidFill>
                  <a:srgbClr val="F0F0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5990" name="Rectangle 384"/>
                <p:cNvSpPr>
                  <a:spLocks noChangeArrowheads="1"/>
                </p:cNvSpPr>
                <p:nvPr/>
              </p:nvSpPr>
              <p:spPr bwMode="auto">
                <a:xfrm>
                  <a:off x="3641" y="2402"/>
                  <a:ext cx="417" cy="11"/>
                </a:xfrm>
                <a:prstGeom prst="rect">
                  <a:avLst/>
                </a:prstGeom>
                <a:solidFill>
                  <a:srgbClr val="F3F3F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5991" name="Rectangle 385"/>
                <p:cNvSpPr>
                  <a:spLocks noChangeArrowheads="1"/>
                </p:cNvSpPr>
                <p:nvPr/>
              </p:nvSpPr>
              <p:spPr bwMode="auto">
                <a:xfrm>
                  <a:off x="3641" y="2413"/>
                  <a:ext cx="417" cy="23"/>
                </a:xfrm>
                <a:prstGeom prst="rect">
                  <a:avLst/>
                </a:prstGeom>
                <a:solidFill>
                  <a:srgbClr val="F6F6F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5992" name="Rectangle 386"/>
                <p:cNvSpPr>
                  <a:spLocks noChangeArrowheads="1"/>
                </p:cNvSpPr>
                <p:nvPr/>
              </p:nvSpPr>
              <p:spPr bwMode="auto">
                <a:xfrm>
                  <a:off x="3641" y="2436"/>
                  <a:ext cx="417" cy="11"/>
                </a:xfrm>
                <a:prstGeom prst="rect">
                  <a:avLst/>
                </a:prstGeom>
                <a:solidFill>
                  <a:srgbClr val="F9F9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5993" name="Rectangle 387"/>
                <p:cNvSpPr>
                  <a:spLocks noChangeArrowheads="1"/>
                </p:cNvSpPr>
                <p:nvPr/>
              </p:nvSpPr>
              <p:spPr bwMode="auto">
                <a:xfrm>
                  <a:off x="3641" y="2447"/>
                  <a:ext cx="417" cy="23"/>
                </a:xfrm>
                <a:prstGeom prst="rect">
                  <a:avLst/>
                </a:prstGeom>
                <a:solidFill>
                  <a:srgbClr val="FBFB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5994" name="Rectangle 388"/>
                <p:cNvSpPr>
                  <a:spLocks noChangeArrowheads="1"/>
                </p:cNvSpPr>
                <p:nvPr/>
              </p:nvSpPr>
              <p:spPr bwMode="auto">
                <a:xfrm>
                  <a:off x="3641" y="2470"/>
                  <a:ext cx="417" cy="11"/>
                </a:xfrm>
                <a:prstGeom prst="rect">
                  <a:avLst/>
                </a:prstGeom>
                <a:solidFill>
                  <a:srgbClr val="FCFCF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5995" name="Rectangle 389"/>
                <p:cNvSpPr>
                  <a:spLocks noChangeArrowheads="1"/>
                </p:cNvSpPr>
                <p:nvPr/>
              </p:nvSpPr>
              <p:spPr bwMode="auto">
                <a:xfrm>
                  <a:off x="3641" y="2481"/>
                  <a:ext cx="417" cy="23"/>
                </a:xfrm>
                <a:prstGeom prst="rect">
                  <a:avLst/>
                </a:prstGeom>
                <a:solidFill>
                  <a:srgbClr val="FDFDF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5996" name="Rectangle 390"/>
                <p:cNvSpPr>
                  <a:spLocks noChangeArrowheads="1"/>
                </p:cNvSpPr>
                <p:nvPr/>
              </p:nvSpPr>
              <p:spPr bwMode="auto">
                <a:xfrm>
                  <a:off x="3641" y="2504"/>
                  <a:ext cx="417" cy="11"/>
                </a:xfrm>
                <a:prstGeom prst="rect">
                  <a:avLst/>
                </a:prstGeom>
                <a:solidFill>
                  <a:srgbClr val="FEFE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</p:grpSp>
          <p:sp>
            <p:nvSpPr>
              <p:cNvPr id="115972" name="Freeform 391"/>
              <p:cNvSpPr>
                <a:spLocks/>
              </p:cNvSpPr>
              <p:nvPr/>
            </p:nvSpPr>
            <p:spPr bwMode="auto">
              <a:xfrm>
                <a:off x="3641" y="2131"/>
                <a:ext cx="405" cy="373"/>
              </a:xfrm>
              <a:custGeom>
                <a:avLst/>
                <a:gdLst>
                  <a:gd name="T0" fmla="*/ 0 w 405"/>
                  <a:gd name="T1" fmla="*/ 282 h 373"/>
                  <a:gd name="T2" fmla="*/ 79 w 405"/>
                  <a:gd name="T3" fmla="*/ 282 h 373"/>
                  <a:gd name="T4" fmla="*/ 135 w 405"/>
                  <a:gd name="T5" fmla="*/ 294 h 373"/>
                  <a:gd name="T6" fmla="*/ 135 w 405"/>
                  <a:gd name="T7" fmla="*/ 305 h 373"/>
                  <a:gd name="T8" fmla="*/ 79 w 405"/>
                  <a:gd name="T9" fmla="*/ 305 h 373"/>
                  <a:gd name="T10" fmla="*/ 79 w 405"/>
                  <a:gd name="T11" fmla="*/ 316 h 373"/>
                  <a:gd name="T12" fmla="*/ 22 w 405"/>
                  <a:gd name="T13" fmla="*/ 316 h 373"/>
                  <a:gd name="T14" fmla="*/ 22 w 405"/>
                  <a:gd name="T15" fmla="*/ 373 h 373"/>
                  <a:gd name="T16" fmla="*/ 383 w 405"/>
                  <a:gd name="T17" fmla="*/ 373 h 373"/>
                  <a:gd name="T18" fmla="*/ 383 w 405"/>
                  <a:gd name="T19" fmla="*/ 316 h 373"/>
                  <a:gd name="T20" fmla="*/ 327 w 405"/>
                  <a:gd name="T21" fmla="*/ 316 h 373"/>
                  <a:gd name="T22" fmla="*/ 327 w 405"/>
                  <a:gd name="T23" fmla="*/ 305 h 373"/>
                  <a:gd name="T24" fmla="*/ 270 w 405"/>
                  <a:gd name="T25" fmla="*/ 305 h 373"/>
                  <a:gd name="T26" fmla="*/ 270 w 405"/>
                  <a:gd name="T27" fmla="*/ 294 h 373"/>
                  <a:gd name="T28" fmla="*/ 327 w 405"/>
                  <a:gd name="T29" fmla="*/ 282 h 373"/>
                  <a:gd name="T30" fmla="*/ 405 w 405"/>
                  <a:gd name="T31" fmla="*/ 282 h 373"/>
                  <a:gd name="T32" fmla="*/ 405 w 405"/>
                  <a:gd name="T33" fmla="*/ 0 h 373"/>
                  <a:gd name="T34" fmla="*/ 0 w 405"/>
                  <a:gd name="T35" fmla="*/ 0 h 373"/>
                  <a:gd name="T36" fmla="*/ 0 w 405"/>
                  <a:gd name="T37" fmla="*/ 282 h 37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405" h="373">
                    <a:moveTo>
                      <a:pt x="0" y="282"/>
                    </a:moveTo>
                    <a:lnTo>
                      <a:pt x="79" y="282"/>
                    </a:lnTo>
                    <a:lnTo>
                      <a:pt x="135" y="294"/>
                    </a:lnTo>
                    <a:lnTo>
                      <a:pt x="135" y="305"/>
                    </a:lnTo>
                    <a:lnTo>
                      <a:pt x="79" y="305"/>
                    </a:lnTo>
                    <a:lnTo>
                      <a:pt x="79" y="316"/>
                    </a:lnTo>
                    <a:lnTo>
                      <a:pt x="22" y="316"/>
                    </a:lnTo>
                    <a:lnTo>
                      <a:pt x="22" y="373"/>
                    </a:lnTo>
                    <a:lnTo>
                      <a:pt x="383" y="373"/>
                    </a:lnTo>
                    <a:lnTo>
                      <a:pt x="383" y="316"/>
                    </a:lnTo>
                    <a:lnTo>
                      <a:pt x="327" y="316"/>
                    </a:lnTo>
                    <a:lnTo>
                      <a:pt x="327" y="305"/>
                    </a:lnTo>
                    <a:lnTo>
                      <a:pt x="270" y="305"/>
                    </a:lnTo>
                    <a:lnTo>
                      <a:pt x="270" y="294"/>
                    </a:lnTo>
                    <a:lnTo>
                      <a:pt x="327" y="282"/>
                    </a:lnTo>
                    <a:lnTo>
                      <a:pt x="405" y="282"/>
                    </a:lnTo>
                    <a:lnTo>
                      <a:pt x="405" y="0"/>
                    </a:lnTo>
                    <a:lnTo>
                      <a:pt x="0" y="0"/>
                    </a:lnTo>
                    <a:lnTo>
                      <a:pt x="0" y="282"/>
                    </a:lnTo>
                  </a:path>
                </a:pathLst>
              </a:custGeom>
              <a:noFill/>
              <a:ln w="174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115882" name="Line 392"/>
            <p:cNvSpPr>
              <a:spLocks noChangeShapeType="1"/>
            </p:cNvSpPr>
            <p:nvPr/>
          </p:nvSpPr>
          <p:spPr bwMode="auto">
            <a:xfrm>
              <a:off x="3776" y="2436"/>
              <a:ext cx="135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5883" name="Line 393"/>
            <p:cNvSpPr>
              <a:spLocks noChangeShapeType="1"/>
            </p:cNvSpPr>
            <p:nvPr/>
          </p:nvSpPr>
          <p:spPr bwMode="auto">
            <a:xfrm>
              <a:off x="3776" y="2425"/>
              <a:ext cx="135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5884" name="Line 394"/>
            <p:cNvSpPr>
              <a:spLocks noChangeShapeType="1"/>
            </p:cNvSpPr>
            <p:nvPr/>
          </p:nvSpPr>
          <p:spPr bwMode="auto">
            <a:xfrm>
              <a:off x="3720" y="2413"/>
              <a:ext cx="248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grpSp>
          <p:nvGrpSpPr>
            <p:cNvPr id="115885" name="Group 395"/>
            <p:cNvGrpSpPr>
              <a:grpSpLocks/>
            </p:cNvGrpSpPr>
            <p:nvPr/>
          </p:nvGrpSpPr>
          <p:grpSpPr bwMode="auto">
            <a:xfrm>
              <a:off x="3675" y="2165"/>
              <a:ext cx="349" cy="339"/>
              <a:chOff x="3675" y="2165"/>
              <a:chExt cx="349" cy="339"/>
            </a:xfrm>
          </p:grpSpPr>
          <p:grpSp>
            <p:nvGrpSpPr>
              <p:cNvPr id="115953" name="Group 396"/>
              <p:cNvGrpSpPr>
                <a:grpSpLocks/>
              </p:cNvGrpSpPr>
              <p:nvPr/>
            </p:nvGrpSpPr>
            <p:grpSpPr bwMode="auto">
              <a:xfrm>
                <a:off x="3675" y="2165"/>
                <a:ext cx="349" cy="339"/>
                <a:chOff x="3675" y="2165"/>
                <a:chExt cx="349" cy="339"/>
              </a:xfrm>
            </p:grpSpPr>
            <p:sp>
              <p:nvSpPr>
                <p:cNvPr id="115955" name="Rectangle 397"/>
                <p:cNvSpPr>
                  <a:spLocks noChangeArrowheads="1"/>
                </p:cNvSpPr>
                <p:nvPr/>
              </p:nvSpPr>
              <p:spPr bwMode="auto">
                <a:xfrm>
                  <a:off x="3675" y="2165"/>
                  <a:ext cx="349" cy="23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5956" name="Rectangle 398"/>
                <p:cNvSpPr>
                  <a:spLocks noChangeArrowheads="1"/>
                </p:cNvSpPr>
                <p:nvPr/>
              </p:nvSpPr>
              <p:spPr bwMode="auto">
                <a:xfrm>
                  <a:off x="3675" y="2188"/>
                  <a:ext cx="349" cy="22"/>
                </a:xfrm>
                <a:prstGeom prst="rect">
                  <a:avLst/>
                </a:prstGeom>
                <a:solidFill>
                  <a:srgbClr val="B5B5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5957" name="Rectangle 399"/>
                <p:cNvSpPr>
                  <a:spLocks noChangeArrowheads="1"/>
                </p:cNvSpPr>
                <p:nvPr/>
              </p:nvSpPr>
              <p:spPr bwMode="auto">
                <a:xfrm>
                  <a:off x="3675" y="2210"/>
                  <a:ext cx="349" cy="23"/>
                </a:xfrm>
                <a:prstGeom prst="rect">
                  <a:avLst/>
                </a:prstGeom>
                <a:solidFill>
                  <a:srgbClr val="B8B8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5958" name="Rectangle 400"/>
                <p:cNvSpPr>
                  <a:spLocks noChangeArrowheads="1"/>
                </p:cNvSpPr>
                <p:nvPr/>
              </p:nvSpPr>
              <p:spPr bwMode="auto">
                <a:xfrm>
                  <a:off x="3675" y="2233"/>
                  <a:ext cx="349" cy="11"/>
                </a:xfrm>
                <a:prstGeom prst="rect">
                  <a:avLst/>
                </a:prstGeom>
                <a:solidFill>
                  <a:srgbClr val="BCB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5959" name="Rectangle 401"/>
                <p:cNvSpPr>
                  <a:spLocks noChangeArrowheads="1"/>
                </p:cNvSpPr>
                <p:nvPr/>
              </p:nvSpPr>
              <p:spPr bwMode="auto">
                <a:xfrm>
                  <a:off x="3675" y="2244"/>
                  <a:ext cx="349" cy="23"/>
                </a:xfrm>
                <a:prstGeom prst="rect">
                  <a:avLst/>
                </a:prstGeom>
                <a:solidFill>
                  <a:srgbClr val="C0C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5960" name="Rectangle 402"/>
                <p:cNvSpPr>
                  <a:spLocks noChangeArrowheads="1"/>
                </p:cNvSpPr>
                <p:nvPr/>
              </p:nvSpPr>
              <p:spPr bwMode="auto">
                <a:xfrm>
                  <a:off x="3675" y="2267"/>
                  <a:ext cx="349" cy="22"/>
                </a:xfrm>
                <a:prstGeom prst="rect">
                  <a:avLst/>
                </a:prstGeom>
                <a:solidFill>
                  <a:srgbClr val="C7C7C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5961" name="Rectangle 403"/>
                <p:cNvSpPr>
                  <a:spLocks noChangeArrowheads="1"/>
                </p:cNvSpPr>
                <p:nvPr/>
              </p:nvSpPr>
              <p:spPr bwMode="auto">
                <a:xfrm>
                  <a:off x="3675" y="2289"/>
                  <a:ext cx="349" cy="23"/>
                </a:xfrm>
                <a:prstGeom prst="rect">
                  <a:avLst/>
                </a:prstGeom>
                <a:solidFill>
                  <a:srgbClr val="CFCF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5962" name="Rectangle 404"/>
                <p:cNvSpPr>
                  <a:spLocks noChangeArrowheads="1"/>
                </p:cNvSpPr>
                <p:nvPr/>
              </p:nvSpPr>
              <p:spPr bwMode="auto">
                <a:xfrm>
                  <a:off x="3675" y="2312"/>
                  <a:ext cx="349" cy="22"/>
                </a:xfrm>
                <a:prstGeom prst="rect">
                  <a:avLst/>
                </a:prstGeom>
                <a:solidFill>
                  <a:srgbClr val="D7D7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5963" name="Rectangle 405"/>
                <p:cNvSpPr>
                  <a:spLocks noChangeArrowheads="1"/>
                </p:cNvSpPr>
                <p:nvPr/>
              </p:nvSpPr>
              <p:spPr bwMode="auto">
                <a:xfrm>
                  <a:off x="3675" y="2334"/>
                  <a:ext cx="349" cy="23"/>
                </a:xfrm>
                <a:prstGeom prst="rect">
                  <a:avLst/>
                </a:prstGeom>
                <a:solidFill>
                  <a:srgbClr val="E0E0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5964" name="Rectangle 406"/>
                <p:cNvSpPr>
                  <a:spLocks noChangeArrowheads="1"/>
                </p:cNvSpPr>
                <p:nvPr/>
              </p:nvSpPr>
              <p:spPr bwMode="auto">
                <a:xfrm>
                  <a:off x="3675" y="2357"/>
                  <a:ext cx="349" cy="22"/>
                </a:xfrm>
                <a:prstGeom prst="rect">
                  <a:avLst/>
                </a:prstGeom>
                <a:solidFill>
                  <a:srgbClr val="E7E7E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5965" name="Rectangle 407"/>
                <p:cNvSpPr>
                  <a:spLocks noChangeArrowheads="1"/>
                </p:cNvSpPr>
                <p:nvPr/>
              </p:nvSpPr>
              <p:spPr bwMode="auto">
                <a:xfrm>
                  <a:off x="3675" y="2379"/>
                  <a:ext cx="349" cy="23"/>
                </a:xfrm>
                <a:prstGeom prst="rect">
                  <a:avLst/>
                </a:prstGeom>
                <a:solidFill>
                  <a:srgbClr val="EEEEE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5966" name="Rectangle 408"/>
                <p:cNvSpPr>
                  <a:spLocks noChangeArrowheads="1"/>
                </p:cNvSpPr>
                <p:nvPr/>
              </p:nvSpPr>
              <p:spPr bwMode="auto">
                <a:xfrm>
                  <a:off x="3675" y="2402"/>
                  <a:ext cx="349" cy="11"/>
                </a:xfrm>
                <a:prstGeom prst="rect">
                  <a:avLst/>
                </a:prstGeom>
                <a:solidFill>
                  <a:srgbClr val="F3F3F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5967" name="Rectangle 409"/>
                <p:cNvSpPr>
                  <a:spLocks noChangeArrowheads="1"/>
                </p:cNvSpPr>
                <p:nvPr/>
              </p:nvSpPr>
              <p:spPr bwMode="auto">
                <a:xfrm>
                  <a:off x="3675" y="2413"/>
                  <a:ext cx="349" cy="23"/>
                </a:xfrm>
                <a:prstGeom prst="rect">
                  <a:avLst/>
                </a:prstGeom>
                <a:solidFill>
                  <a:srgbClr val="F6F6F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5968" name="Rectangle 410"/>
                <p:cNvSpPr>
                  <a:spLocks noChangeArrowheads="1"/>
                </p:cNvSpPr>
                <p:nvPr/>
              </p:nvSpPr>
              <p:spPr bwMode="auto">
                <a:xfrm>
                  <a:off x="3675" y="2436"/>
                  <a:ext cx="349" cy="22"/>
                </a:xfrm>
                <a:prstGeom prst="rect">
                  <a:avLst/>
                </a:prstGeom>
                <a:solidFill>
                  <a:srgbClr val="FAFAF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5969" name="Rectangle 411"/>
                <p:cNvSpPr>
                  <a:spLocks noChangeArrowheads="1"/>
                </p:cNvSpPr>
                <p:nvPr/>
              </p:nvSpPr>
              <p:spPr bwMode="auto">
                <a:xfrm>
                  <a:off x="3675" y="2458"/>
                  <a:ext cx="349" cy="23"/>
                </a:xfrm>
                <a:prstGeom prst="rect">
                  <a:avLst/>
                </a:prstGeom>
                <a:solidFill>
                  <a:srgbClr val="FCFCF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5970" name="Rectangle 412"/>
                <p:cNvSpPr>
                  <a:spLocks noChangeArrowheads="1"/>
                </p:cNvSpPr>
                <p:nvPr/>
              </p:nvSpPr>
              <p:spPr bwMode="auto">
                <a:xfrm>
                  <a:off x="3675" y="2481"/>
                  <a:ext cx="349" cy="23"/>
                </a:xfrm>
                <a:prstGeom prst="rect">
                  <a:avLst/>
                </a:prstGeom>
                <a:solidFill>
                  <a:srgbClr val="FEFE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</p:grpSp>
          <p:sp>
            <p:nvSpPr>
              <p:cNvPr id="115954" name="Freeform 413"/>
              <p:cNvSpPr>
                <a:spLocks/>
              </p:cNvSpPr>
              <p:nvPr/>
            </p:nvSpPr>
            <p:spPr bwMode="auto">
              <a:xfrm>
                <a:off x="3675" y="2165"/>
                <a:ext cx="338" cy="327"/>
              </a:xfrm>
              <a:custGeom>
                <a:avLst/>
                <a:gdLst>
                  <a:gd name="T0" fmla="*/ 34 w 30"/>
                  <a:gd name="T1" fmla="*/ 304 h 29"/>
                  <a:gd name="T2" fmla="*/ 90 w 30"/>
                  <a:gd name="T3" fmla="*/ 304 h 29"/>
                  <a:gd name="T4" fmla="*/ 90 w 30"/>
                  <a:gd name="T5" fmla="*/ 293 h 29"/>
                  <a:gd name="T6" fmla="*/ 34 w 30"/>
                  <a:gd name="T7" fmla="*/ 293 h 29"/>
                  <a:gd name="T8" fmla="*/ 34 w 30"/>
                  <a:gd name="T9" fmla="*/ 304 h 29"/>
                  <a:gd name="T10" fmla="*/ 11 w 30"/>
                  <a:gd name="T11" fmla="*/ 327 h 29"/>
                  <a:gd name="T12" fmla="*/ 23 w 30"/>
                  <a:gd name="T13" fmla="*/ 316 h 29"/>
                  <a:gd name="T14" fmla="*/ 11 w 30"/>
                  <a:gd name="T15" fmla="*/ 304 h 29"/>
                  <a:gd name="T16" fmla="*/ 0 w 30"/>
                  <a:gd name="T17" fmla="*/ 316 h 29"/>
                  <a:gd name="T18" fmla="*/ 11 w 30"/>
                  <a:gd name="T19" fmla="*/ 327 h 29"/>
                  <a:gd name="T20" fmla="*/ 34 w 30"/>
                  <a:gd name="T21" fmla="*/ 192 h 29"/>
                  <a:gd name="T22" fmla="*/ 34 w 30"/>
                  <a:gd name="T23" fmla="*/ 34 h 29"/>
                  <a:gd name="T24" fmla="*/ 304 w 30"/>
                  <a:gd name="T25" fmla="*/ 34 h 29"/>
                  <a:gd name="T26" fmla="*/ 304 w 30"/>
                  <a:gd name="T27" fmla="*/ 192 h 29"/>
                  <a:gd name="T28" fmla="*/ 34 w 30"/>
                  <a:gd name="T29" fmla="*/ 192 h 29"/>
                  <a:gd name="T30" fmla="*/ 23 w 30"/>
                  <a:gd name="T31" fmla="*/ 203 h 29"/>
                  <a:gd name="T32" fmla="*/ 327 w 30"/>
                  <a:gd name="T33" fmla="*/ 203 h 29"/>
                  <a:gd name="T34" fmla="*/ 327 w 30"/>
                  <a:gd name="T35" fmla="*/ 23 h 29"/>
                  <a:gd name="T36" fmla="*/ 338 w 30"/>
                  <a:gd name="T37" fmla="*/ 23 h 29"/>
                  <a:gd name="T38" fmla="*/ 338 w 30"/>
                  <a:gd name="T39" fmla="*/ 0 h 29"/>
                  <a:gd name="T40" fmla="*/ 0 w 30"/>
                  <a:gd name="T41" fmla="*/ 0 h 29"/>
                  <a:gd name="T42" fmla="*/ 0 w 30"/>
                  <a:gd name="T43" fmla="*/ 214 h 29"/>
                  <a:gd name="T44" fmla="*/ 23 w 30"/>
                  <a:gd name="T45" fmla="*/ 214 h 29"/>
                  <a:gd name="T46" fmla="*/ 23 w 30"/>
                  <a:gd name="T47" fmla="*/ 203 h 29"/>
                  <a:gd name="T48" fmla="*/ 315 w 30"/>
                  <a:gd name="T49" fmla="*/ 237 h 29"/>
                  <a:gd name="T50" fmla="*/ 338 w 30"/>
                  <a:gd name="T51" fmla="*/ 237 h 29"/>
                  <a:gd name="T52" fmla="*/ 338 w 30"/>
                  <a:gd name="T53" fmla="*/ 226 h 29"/>
                  <a:gd name="T54" fmla="*/ 315 w 30"/>
                  <a:gd name="T55" fmla="*/ 226 h 29"/>
                  <a:gd name="T56" fmla="*/ 315 w 30"/>
                  <a:gd name="T57" fmla="*/ 237 h 2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0" h="29">
                    <a:moveTo>
                      <a:pt x="3" y="27"/>
                    </a:moveTo>
                    <a:lnTo>
                      <a:pt x="8" y="27"/>
                    </a:lnTo>
                    <a:lnTo>
                      <a:pt x="8" y="26"/>
                    </a:lnTo>
                    <a:lnTo>
                      <a:pt x="3" y="26"/>
                    </a:lnTo>
                    <a:lnTo>
                      <a:pt x="3" y="27"/>
                    </a:lnTo>
                    <a:close/>
                    <a:moveTo>
                      <a:pt x="1" y="29"/>
                    </a:moveTo>
                    <a:lnTo>
                      <a:pt x="2" y="28"/>
                    </a:lnTo>
                    <a:lnTo>
                      <a:pt x="1" y="27"/>
                    </a:lnTo>
                    <a:lnTo>
                      <a:pt x="0" y="28"/>
                    </a:lnTo>
                    <a:lnTo>
                      <a:pt x="1" y="29"/>
                    </a:lnTo>
                    <a:close/>
                    <a:moveTo>
                      <a:pt x="3" y="17"/>
                    </a:moveTo>
                    <a:lnTo>
                      <a:pt x="3" y="3"/>
                    </a:lnTo>
                    <a:lnTo>
                      <a:pt x="27" y="3"/>
                    </a:lnTo>
                    <a:lnTo>
                      <a:pt x="27" y="17"/>
                    </a:lnTo>
                    <a:lnTo>
                      <a:pt x="3" y="17"/>
                    </a:lnTo>
                    <a:close/>
                    <a:moveTo>
                      <a:pt x="2" y="18"/>
                    </a:moveTo>
                    <a:lnTo>
                      <a:pt x="29" y="18"/>
                    </a:lnTo>
                    <a:lnTo>
                      <a:pt x="29" y="2"/>
                    </a:lnTo>
                    <a:lnTo>
                      <a:pt x="30" y="2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0" y="19"/>
                    </a:lnTo>
                    <a:lnTo>
                      <a:pt x="2" y="19"/>
                    </a:lnTo>
                    <a:lnTo>
                      <a:pt x="2" y="18"/>
                    </a:lnTo>
                    <a:close/>
                    <a:moveTo>
                      <a:pt x="28" y="21"/>
                    </a:moveTo>
                    <a:lnTo>
                      <a:pt x="30" y="21"/>
                    </a:lnTo>
                    <a:lnTo>
                      <a:pt x="30" y="20"/>
                    </a:lnTo>
                    <a:lnTo>
                      <a:pt x="28" y="20"/>
                    </a:lnTo>
                    <a:lnTo>
                      <a:pt x="28" y="21"/>
                    </a:lnTo>
                    <a:close/>
                  </a:path>
                </a:pathLst>
              </a:custGeom>
              <a:noFill/>
              <a:ln w="174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115886" name="Rectangle 414"/>
            <p:cNvSpPr>
              <a:spLocks noChangeArrowheads="1"/>
            </p:cNvSpPr>
            <p:nvPr/>
          </p:nvSpPr>
          <p:spPr bwMode="auto">
            <a:xfrm>
              <a:off x="3708" y="2481"/>
              <a:ext cx="57" cy="11"/>
            </a:xfrm>
            <a:prstGeom prst="rect">
              <a:avLst/>
            </a:prstGeom>
            <a:solidFill>
              <a:srgbClr val="DCDC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15887" name="Line 415"/>
            <p:cNvSpPr>
              <a:spLocks noChangeShapeType="1"/>
            </p:cNvSpPr>
            <p:nvPr/>
          </p:nvSpPr>
          <p:spPr bwMode="auto">
            <a:xfrm>
              <a:off x="3663" y="2458"/>
              <a:ext cx="361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5888" name="Line 416"/>
            <p:cNvSpPr>
              <a:spLocks noChangeShapeType="1"/>
            </p:cNvSpPr>
            <p:nvPr/>
          </p:nvSpPr>
          <p:spPr bwMode="auto">
            <a:xfrm>
              <a:off x="3663" y="2470"/>
              <a:ext cx="361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grpSp>
          <p:nvGrpSpPr>
            <p:cNvPr id="115889" name="Group 417"/>
            <p:cNvGrpSpPr>
              <a:grpSpLocks/>
            </p:cNvGrpSpPr>
            <p:nvPr/>
          </p:nvGrpSpPr>
          <p:grpSpPr bwMode="auto">
            <a:xfrm>
              <a:off x="3708" y="2481"/>
              <a:ext cx="57" cy="11"/>
              <a:chOff x="3708" y="2481"/>
              <a:chExt cx="57" cy="11"/>
            </a:xfrm>
          </p:grpSpPr>
          <p:sp>
            <p:nvSpPr>
              <p:cNvPr id="115951" name="Rectangle 418"/>
              <p:cNvSpPr>
                <a:spLocks noChangeArrowheads="1"/>
              </p:cNvSpPr>
              <p:nvPr/>
            </p:nvSpPr>
            <p:spPr bwMode="auto">
              <a:xfrm>
                <a:off x="3708" y="2481"/>
                <a:ext cx="57" cy="11"/>
              </a:xfrm>
              <a:prstGeom prst="rect">
                <a:avLst/>
              </a:prstGeom>
              <a:solidFill>
                <a:srgbClr val="DCDC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5952" name="Rectangle 419"/>
              <p:cNvSpPr>
                <a:spLocks noChangeArrowheads="1"/>
              </p:cNvSpPr>
              <p:nvPr/>
            </p:nvSpPr>
            <p:spPr bwMode="auto">
              <a:xfrm>
                <a:off x="3713" y="2486"/>
                <a:ext cx="47" cy="1"/>
              </a:xfrm>
              <a:prstGeom prst="rect">
                <a:avLst/>
              </a:prstGeom>
              <a:noFill/>
              <a:ln w="17463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</p:grpSp>
        <p:grpSp>
          <p:nvGrpSpPr>
            <p:cNvPr id="115890" name="Group 420"/>
            <p:cNvGrpSpPr>
              <a:grpSpLocks/>
            </p:cNvGrpSpPr>
            <p:nvPr/>
          </p:nvGrpSpPr>
          <p:grpSpPr bwMode="auto">
            <a:xfrm>
              <a:off x="3708" y="2470"/>
              <a:ext cx="23" cy="22"/>
              <a:chOff x="3708" y="2470"/>
              <a:chExt cx="23" cy="22"/>
            </a:xfrm>
          </p:grpSpPr>
          <p:grpSp>
            <p:nvGrpSpPr>
              <p:cNvPr id="115947" name="Group 421"/>
              <p:cNvGrpSpPr>
                <a:grpSpLocks/>
              </p:cNvGrpSpPr>
              <p:nvPr/>
            </p:nvGrpSpPr>
            <p:grpSpPr bwMode="auto">
              <a:xfrm>
                <a:off x="3708" y="2470"/>
                <a:ext cx="23" cy="22"/>
                <a:chOff x="3708" y="2470"/>
                <a:chExt cx="23" cy="22"/>
              </a:xfrm>
            </p:grpSpPr>
            <p:sp>
              <p:nvSpPr>
                <p:cNvPr id="115949" name="Rectangle 422"/>
                <p:cNvSpPr>
                  <a:spLocks noChangeArrowheads="1"/>
                </p:cNvSpPr>
                <p:nvPr/>
              </p:nvSpPr>
              <p:spPr bwMode="auto">
                <a:xfrm>
                  <a:off x="3708" y="2470"/>
                  <a:ext cx="23" cy="11"/>
                </a:xfrm>
                <a:prstGeom prst="rect">
                  <a:avLst/>
                </a:prstGeom>
                <a:solidFill>
                  <a:srgbClr val="BEBEB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5950" name="Rectangle 423"/>
                <p:cNvSpPr>
                  <a:spLocks noChangeArrowheads="1"/>
                </p:cNvSpPr>
                <p:nvPr/>
              </p:nvSpPr>
              <p:spPr bwMode="auto">
                <a:xfrm>
                  <a:off x="3708" y="2481"/>
                  <a:ext cx="23" cy="11"/>
                </a:xfrm>
                <a:prstGeom prst="rect">
                  <a:avLst/>
                </a:prstGeom>
                <a:solidFill>
                  <a:srgbClr val="F5F5F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</p:grpSp>
          <p:sp>
            <p:nvSpPr>
              <p:cNvPr id="115948" name="Freeform 424"/>
              <p:cNvSpPr>
                <a:spLocks/>
              </p:cNvSpPr>
              <p:nvPr/>
            </p:nvSpPr>
            <p:spPr bwMode="auto">
              <a:xfrm>
                <a:off x="3708" y="2470"/>
                <a:ext cx="12" cy="11"/>
              </a:xfrm>
              <a:custGeom>
                <a:avLst/>
                <a:gdLst>
                  <a:gd name="T0" fmla="*/ 12 w 12"/>
                  <a:gd name="T1" fmla="*/ 0 h 11"/>
                  <a:gd name="T2" fmla="*/ 0 w 12"/>
                  <a:gd name="T3" fmla="*/ 11 h 11"/>
                  <a:gd name="T4" fmla="*/ 12 w 12"/>
                  <a:gd name="T5" fmla="*/ 11 h 1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lnTo>
                      <a:pt x="0" y="11"/>
                    </a:lnTo>
                    <a:lnTo>
                      <a:pt x="12" y="11"/>
                    </a:lnTo>
                  </a:path>
                </a:pathLst>
              </a:custGeom>
              <a:noFill/>
              <a:ln w="174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115891" name="Group 425"/>
            <p:cNvGrpSpPr>
              <a:grpSpLocks/>
            </p:cNvGrpSpPr>
            <p:nvPr/>
          </p:nvGrpSpPr>
          <p:grpSpPr bwMode="auto">
            <a:xfrm>
              <a:off x="3753" y="2470"/>
              <a:ext cx="12" cy="22"/>
              <a:chOff x="3753" y="2470"/>
              <a:chExt cx="12" cy="22"/>
            </a:xfrm>
          </p:grpSpPr>
          <p:grpSp>
            <p:nvGrpSpPr>
              <p:cNvPr id="115943" name="Group 426"/>
              <p:cNvGrpSpPr>
                <a:grpSpLocks/>
              </p:cNvGrpSpPr>
              <p:nvPr/>
            </p:nvGrpSpPr>
            <p:grpSpPr bwMode="auto">
              <a:xfrm>
                <a:off x="3753" y="2470"/>
                <a:ext cx="12" cy="22"/>
                <a:chOff x="3753" y="2470"/>
                <a:chExt cx="12" cy="22"/>
              </a:xfrm>
            </p:grpSpPr>
            <p:sp>
              <p:nvSpPr>
                <p:cNvPr id="115945" name="Rectangle 427"/>
                <p:cNvSpPr>
                  <a:spLocks noChangeArrowheads="1"/>
                </p:cNvSpPr>
                <p:nvPr/>
              </p:nvSpPr>
              <p:spPr bwMode="auto">
                <a:xfrm>
                  <a:off x="3753" y="2470"/>
                  <a:ext cx="12" cy="11"/>
                </a:xfrm>
                <a:prstGeom prst="rect">
                  <a:avLst/>
                </a:prstGeom>
                <a:solidFill>
                  <a:srgbClr val="BEBEB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5946" name="Rectangle 428"/>
                <p:cNvSpPr>
                  <a:spLocks noChangeArrowheads="1"/>
                </p:cNvSpPr>
                <p:nvPr/>
              </p:nvSpPr>
              <p:spPr bwMode="auto">
                <a:xfrm>
                  <a:off x="3753" y="2481"/>
                  <a:ext cx="12" cy="11"/>
                </a:xfrm>
                <a:prstGeom prst="rect">
                  <a:avLst/>
                </a:prstGeom>
                <a:solidFill>
                  <a:srgbClr val="F5F5F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</p:grpSp>
          <p:sp>
            <p:nvSpPr>
              <p:cNvPr id="115944" name="Freeform 429"/>
              <p:cNvSpPr>
                <a:spLocks/>
              </p:cNvSpPr>
              <p:nvPr/>
            </p:nvSpPr>
            <p:spPr bwMode="auto">
              <a:xfrm>
                <a:off x="3753" y="2470"/>
                <a:ext cx="1" cy="11"/>
              </a:xfrm>
              <a:custGeom>
                <a:avLst/>
                <a:gdLst>
                  <a:gd name="T0" fmla="*/ 0 w 1"/>
                  <a:gd name="T1" fmla="*/ 0 h 11"/>
                  <a:gd name="T2" fmla="*/ 0 w 1"/>
                  <a:gd name="T3" fmla="*/ 11 h 11"/>
                  <a:gd name="T4" fmla="*/ 0 w 1"/>
                  <a:gd name="T5" fmla="*/ 11 h 1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" h="11">
                    <a:moveTo>
                      <a:pt x="0" y="0"/>
                    </a:moveTo>
                    <a:lnTo>
                      <a:pt x="0" y="11"/>
                    </a:lnTo>
                  </a:path>
                </a:pathLst>
              </a:custGeom>
              <a:noFill/>
              <a:ln w="174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115892" name="Group 430"/>
            <p:cNvGrpSpPr>
              <a:grpSpLocks/>
            </p:cNvGrpSpPr>
            <p:nvPr/>
          </p:nvGrpSpPr>
          <p:grpSpPr bwMode="auto">
            <a:xfrm>
              <a:off x="3765" y="2492"/>
              <a:ext cx="22" cy="12"/>
              <a:chOff x="3765" y="2492"/>
              <a:chExt cx="22" cy="12"/>
            </a:xfrm>
          </p:grpSpPr>
          <p:sp>
            <p:nvSpPr>
              <p:cNvPr id="115941" name="Rectangle 431"/>
              <p:cNvSpPr>
                <a:spLocks noChangeArrowheads="1"/>
              </p:cNvSpPr>
              <p:nvPr/>
            </p:nvSpPr>
            <p:spPr bwMode="auto">
              <a:xfrm>
                <a:off x="3765" y="2492"/>
                <a:ext cx="22" cy="12"/>
              </a:xfrm>
              <a:prstGeom prst="rect">
                <a:avLst/>
              </a:prstGeom>
              <a:solidFill>
                <a:srgbClr val="DCDC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5942" name="Freeform 432"/>
              <p:cNvSpPr>
                <a:spLocks/>
              </p:cNvSpPr>
              <p:nvPr/>
            </p:nvSpPr>
            <p:spPr bwMode="auto">
              <a:xfrm>
                <a:off x="3765" y="2492"/>
                <a:ext cx="11" cy="1"/>
              </a:xfrm>
              <a:custGeom>
                <a:avLst/>
                <a:gdLst>
                  <a:gd name="T0" fmla="*/ 11 w 11"/>
                  <a:gd name="T1" fmla="*/ 0 h 1"/>
                  <a:gd name="T2" fmla="*/ 0 w 11"/>
                  <a:gd name="T3" fmla="*/ 0 h 1"/>
                  <a:gd name="T4" fmla="*/ 11 w 11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0"/>
                    </a:moveTo>
                    <a:lnTo>
                      <a:pt x="0" y="0"/>
                    </a:lnTo>
                    <a:lnTo>
                      <a:pt x="11" y="0"/>
                    </a:lnTo>
                  </a:path>
                </a:pathLst>
              </a:custGeom>
              <a:noFill/>
              <a:ln w="174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115893" name="Group 433"/>
            <p:cNvGrpSpPr>
              <a:grpSpLocks/>
            </p:cNvGrpSpPr>
            <p:nvPr/>
          </p:nvGrpSpPr>
          <p:grpSpPr bwMode="auto">
            <a:xfrm>
              <a:off x="3787" y="2470"/>
              <a:ext cx="12" cy="22"/>
              <a:chOff x="3787" y="2470"/>
              <a:chExt cx="12" cy="22"/>
            </a:xfrm>
          </p:grpSpPr>
          <p:grpSp>
            <p:nvGrpSpPr>
              <p:cNvPr id="115937" name="Group 434"/>
              <p:cNvGrpSpPr>
                <a:grpSpLocks/>
              </p:cNvGrpSpPr>
              <p:nvPr/>
            </p:nvGrpSpPr>
            <p:grpSpPr bwMode="auto">
              <a:xfrm>
                <a:off x="3787" y="2470"/>
                <a:ext cx="12" cy="22"/>
                <a:chOff x="3787" y="2470"/>
                <a:chExt cx="12" cy="22"/>
              </a:xfrm>
            </p:grpSpPr>
            <p:sp>
              <p:nvSpPr>
                <p:cNvPr id="115939" name="Rectangle 435"/>
                <p:cNvSpPr>
                  <a:spLocks noChangeArrowheads="1"/>
                </p:cNvSpPr>
                <p:nvPr/>
              </p:nvSpPr>
              <p:spPr bwMode="auto">
                <a:xfrm>
                  <a:off x="3787" y="2470"/>
                  <a:ext cx="12" cy="11"/>
                </a:xfrm>
                <a:prstGeom prst="rect">
                  <a:avLst/>
                </a:prstGeom>
                <a:solidFill>
                  <a:srgbClr val="BEBEB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5940" name="Rectangle 436"/>
                <p:cNvSpPr>
                  <a:spLocks noChangeArrowheads="1"/>
                </p:cNvSpPr>
                <p:nvPr/>
              </p:nvSpPr>
              <p:spPr bwMode="auto">
                <a:xfrm>
                  <a:off x="3787" y="2481"/>
                  <a:ext cx="12" cy="11"/>
                </a:xfrm>
                <a:prstGeom prst="rect">
                  <a:avLst/>
                </a:prstGeom>
                <a:solidFill>
                  <a:srgbClr val="F5F5F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</p:grpSp>
          <p:sp>
            <p:nvSpPr>
              <p:cNvPr id="115938" name="Freeform 437"/>
              <p:cNvSpPr>
                <a:spLocks/>
              </p:cNvSpPr>
              <p:nvPr/>
            </p:nvSpPr>
            <p:spPr bwMode="auto">
              <a:xfrm>
                <a:off x="3787" y="2470"/>
                <a:ext cx="1" cy="11"/>
              </a:xfrm>
              <a:custGeom>
                <a:avLst/>
                <a:gdLst>
                  <a:gd name="T0" fmla="*/ 0 w 1"/>
                  <a:gd name="T1" fmla="*/ 0 h 11"/>
                  <a:gd name="T2" fmla="*/ 0 w 1"/>
                  <a:gd name="T3" fmla="*/ 11 h 11"/>
                  <a:gd name="T4" fmla="*/ 0 w 1"/>
                  <a:gd name="T5" fmla="*/ 11 h 1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" h="11">
                    <a:moveTo>
                      <a:pt x="0" y="0"/>
                    </a:moveTo>
                    <a:lnTo>
                      <a:pt x="0" y="11"/>
                    </a:lnTo>
                  </a:path>
                </a:pathLst>
              </a:custGeom>
              <a:noFill/>
              <a:ln w="174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115894" name="Group 438"/>
            <p:cNvGrpSpPr>
              <a:grpSpLocks/>
            </p:cNvGrpSpPr>
            <p:nvPr/>
          </p:nvGrpSpPr>
          <p:grpSpPr bwMode="auto">
            <a:xfrm>
              <a:off x="3810" y="2492"/>
              <a:ext cx="11" cy="12"/>
              <a:chOff x="3810" y="2492"/>
              <a:chExt cx="11" cy="12"/>
            </a:xfrm>
          </p:grpSpPr>
          <p:sp>
            <p:nvSpPr>
              <p:cNvPr id="115935" name="Rectangle 439"/>
              <p:cNvSpPr>
                <a:spLocks noChangeArrowheads="1"/>
              </p:cNvSpPr>
              <p:nvPr/>
            </p:nvSpPr>
            <p:spPr bwMode="auto">
              <a:xfrm>
                <a:off x="3810" y="2492"/>
                <a:ext cx="11" cy="12"/>
              </a:xfrm>
              <a:prstGeom prst="rect">
                <a:avLst/>
              </a:prstGeom>
              <a:solidFill>
                <a:srgbClr val="DCDC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5936" name="Freeform 440"/>
              <p:cNvSpPr>
                <a:spLocks/>
              </p:cNvSpPr>
              <p:nvPr/>
            </p:nvSpPr>
            <p:spPr bwMode="auto">
              <a:xfrm>
                <a:off x="3810" y="249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174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115895" name="Group 441"/>
            <p:cNvGrpSpPr>
              <a:grpSpLocks/>
            </p:cNvGrpSpPr>
            <p:nvPr/>
          </p:nvGrpSpPr>
          <p:grpSpPr bwMode="auto">
            <a:xfrm>
              <a:off x="3821" y="2470"/>
              <a:ext cx="23" cy="22"/>
              <a:chOff x="3821" y="2470"/>
              <a:chExt cx="23" cy="22"/>
            </a:xfrm>
          </p:grpSpPr>
          <p:grpSp>
            <p:nvGrpSpPr>
              <p:cNvPr id="115931" name="Group 442"/>
              <p:cNvGrpSpPr>
                <a:grpSpLocks/>
              </p:cNvGrpSpPr>
              <p:nvPr/>
            </p:nvGrpSpPr>
            <p:grpSpPr bwMode="auto">
              <a:xfrm>
                <a:off x="3821" y="2470"/>
                <a:ext cx="23" cy="22"/>
                <a:chOff x="3821" y="2470"/>
                <a:chExt cx="23" cy="22"/>
              </a:xfrm>
            </p:grpSpPr>
            <p:sp>
              <p:nvSpPr>
                <p:cNvPr id="115933" name="Rectangle 443"/>
                <p:cNvSpPr>
                  <a:spLocks noChangeArrowheads="1"/>
                </p:cNvSpPr>
                <p:nvPr/>
              </p:nvSpPr>
              <p:spPr bwMode="auto">
                <a:xfrm>
                  <a:off x="3821" y="2470"/>
                  <a:ext cx="23" cy="11"/>
                </a:xfrm>
                <a:prstGeom prst="rect">
                  <a:avLst/>
                </a:prstGeom>
                <a:solidFill>
                  <a:srgbClr val="BEBEB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5934" name="Rectangle 444"/>
                <p:cNvSpPr>
                  <a:spLocks noChangeArrowheads="1"/>
                </p:cNvSpPr>
                <p:nvPr/>
              </p:nvSpPr>
              <p:spPr bwMode="auto">
                <a:xfrm>
                  <a:off x="3821" y="2481"/>
                  <a:ext cx="23" cy="11"/>
                </a:xfrm>
                <a:prstGeom prst="rect">
                  <a:avLst/>
                </a:prstGeom>
                <a:solidFill>
                  <a:srgbClr val="F5F5F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</p:grpSp>
          <p:sp>
            <p:nvSpPr>
              <p:cNvPr id="115932" name="Freeform 445"/>
              <p:cNvSpPr>
                <a:spLocks/>
              </p:cNvSpPr>
              <p:nvPr/>
            </p:nvSpPr>
            <p:spPr bwMode="auto">
              <a:xfrm>
                <a:off x="3821" y="2470"/>
                <a:ext cx="11" cy="11"/>
              </a:xfrm>
              <a:custGeom>
                <a:avLst/>
                <a:gdLst>
                  <a:gd name="T0" fmla="*/ 11 w 11"/>
                  <a:gd name="T1" fmla="*/ 0 h 11"/>
                  <a:gd name="T2" fmla="*/ 0 w 11"/>
                  <a:gd name="T3" fmla="*/ 11 h 11"/>
                  <a:gd name="T4" fmla="*/ 11 w 11"/>
                  <a:gd name="T5" fmla="*/ 11 h 1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1" h="11">
                    <a:moveTo>
                      <a:pt x="11" y="0"/>
                    </a:moveTo>
                    <a:lnTo>
                      <a:pt x="0" y="11"/>
                    </a:lnTo>
                    <a:lnTo>
                      <a:pt x="11" y="11"/>
                    </a:lnTo>
                  </a:path>
                </a:pathLst>
              </a:custGeom>
              <a:noFill/>
              <a:ln w="174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115896" name="Group 446"/>
            <p:cNvGrpSpPr>
              <a:grpSpLocks/>
            </p:cNvGrpSpPr>
            <p:nvPr/>
          </p:nvGrpSpPr>
          <p:grpSpPr bwMode="auto">
            <a:xfrm>
              <a:off x="3844" y="2492"/>
              <a:ext cx="22" cy="12"/>
              <a:chOff x="3844" y="2492"/>
              <a:chExt cx="22" cy="12"/>
            </a:xfrm>
          </p:grpSpPr>
          <p:sp>
            <p:nvSpPr>
              <p:cNvPr id="115929" name="Rectangle 447"/>
              <p:cNvSpPr>
                <a:spLocks noChangeArrowheads="1"/>
              </p:cNvSpPr>
              <p:nvPr/>
            </p:nvSpPr>
            <p:spPr bwMode="auto">
              <a:xfrm>
                <a:off x="3844" y="2492"/>
                <a:ext cx="22" cy="12"/>
              </a:xfrm>
              <a:prstGeom prst="rect">
                <a:avLst/>
              </a:prstGeom>
              <a:solidFill>
                <a:srgbClr val="DCDC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5930" name="Freeform 448"/>
              <p:cNvSpPr>
                <a:spLocks/>
              </p:cNvSpPr>
              <p:nvPr/>
            </p:nvSpPr>
            <p:spPr bwMode="auto">
              <a:xfrm>
                <a:off x="3844" y="2492"/>
                <a:ext cx="11" cy="1"/>
              </a:xfrm>
              <a:custGeom>
                <a:avLst/>
                <a:gdLst>
                  <a:gd name="T0" fmla="*/ 11 w 11"/>
                  <a:gd name="T1" fmla="*/ 0 h 1"/>
                  <a:gd name="T2" fmla="*/ 0 w 11"/>
                  <a:gd name="T3" fmla="*/ 0 h 1"/>
                  <a:gd name="T4" fmla="*/ 11 w 11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0"/>
                    </a:moveTo>
                    <a:lnTo>
                      <a:pt x="0" y="0"/>
                    </a:lnTo>
                    <a:lnTo>
                      <a:pt x="11" y="0"/>
                    </a:lnTo>
                  </a:path>
                </a:pathLst>
              </a:custGeom>
              <a:noFill/>
              <a:ln w="174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115897" name="Group 449"/>
            <p:cNvGrpSpPr>
              <a:grpSpLocks/>
            </p:cNvGrpSpPr>
            <p:nvPr/>
          </p:nvGrpSpPr>
          <p:grpSpPr bwMode="auto">
            <a:xfrm>
              <a:off x="3866" y="2470"/>
              <a:ext cx="11" cy="22"/>
              <a:chOff x="3866" y="2470"/>
              <a:chExt cx="11" cy="22"/>
            </a:xfrm>
          </p:grpSpPr>
          <p:grpSp>
            <p:nvGrpSpPr>
              <p:cNvPr id="115925" name="Group 450"/>
              <p:cNvGrpSpPr>
                <a:grpSpLocks/>
              </p:cNvGrpSpPr>
              <p:nvPr/>
            </p:nvGrpSpPr>
            <p:grpSpPr bwMode="auto">
              <a:xfrm>
                <a:off x="3866" y="2470"/>
                <a:ext cx="11" cy="22"/>
                <a:chOff x="3866" y="2470"/>
                <a:chExt cx="11" cy="22"/>
              </a:xfrm>
            </p:grpSpPr>
            <p:sp>
              <p:nvSpPr>
                <p:cNvPr id="115927" name="Rectangle 451"/>
                <p:cNvSpPr>
                  <a:spLocks noChangeArrowheads="1"/>
                </p:cNvSpPr>
                <p:nvPr/>
              </p:nvSpPr>
              <p:spPr bwMode="auto">
                <a:xfrm>
                  <a:off x="3866" y="2470"/>
                  <a:ext cx="11" cy="11"/>
                </a:xfrm>
                <a:prstGeom prst="rect">
                  <a:avLst/>
                </a:prstGeom>
                <a:solidFill>
                  <a:srgbClr val="BEBEB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5928" name="Rectangle 452"/>
                <p:cNvSpPr>
                  <a:spLocks noChangeArrowheads="1"/>
                </p:cNvSpPr>
                <p:nvPr/>
              </p:nvSpPr>
              <p:spPr bwMode="auto">
                <a:xfrm>
                  <a:off x="3866" y="2481"/>
                  <a:ext cx="11" cy="11"/>
                </a:xfrm>
                <a:prstGeom prst="rect">
                  <a:avLst/>
                </a:prstGeom>
                <a:solidFill>
                  <a:srgbClr val="F5F5F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</p:grpSp>
          <p:sp>
            <p:nvSpPr>
              <p:cNvPr id="115926" name="Freeform 453"/>
              <p:cNvSpPr>
                <a:spLocks/>
              </p:cNvSpPr>
              <p:nvPr/>
            </p:nvSpPr>
            <p:spPr bwMode="auto">
              <a:xfrm>
                <a:off x="3866" y="2470"/>
                <a:ext cx="1" cy="11"/>
              </a:xfrm>
              <a:custGeom>
                <a:avLst/>
                <a:gdLst>
                  <a:gd name="T0" fmla="*/ 0 w 1"/>
                  <a:gd name="T1" fmla="*/ 0 h 11"/>
                  <a:gd name="T2" fmla="*/ 0 w 1"/>
                  <a:gd name="T3" fmla="*/ 11 h 11"/>
                  <a:gd name="T4" fmla="*/ 0 w 1"/>
                  <a:gd name="T5" fmla="*/ 11 h 1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" h="11">
                    <a:moveTo>
                      <a:pt x="0" y="0"/>
                    </a:moveTo>
                    <a:lnTo>
                      <a:pt x="0" y="11"/>
                    </a:lnTo>
                  </a:path>
                </a:pathLst>
              </a:custGeom>
              <a:noFill/>
              <a:ln w="174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115898" name="Group 454"/>
            <p:cNvGrpSpPr>
              <a:grpSpLocks/>
            </p:cNvGrpSpPr>
            <p:nvPr/>
          </p:nvGrpSpPr>
          <p:grpSpPr bwMode="auto">
            <a:xfrm>
              <a:off x="3877" y="2492"/>
              <a:ext cx="23" cy="12"/>
              <a:chOff x="3877" y="2492"/>
              <a:chExt cx="23" cy="12"/>
            </a:xfrm>
          </p:grpSpPr>
          <p:sp>
            <p:nvSpPr>
              <p:cNvPr id="115923" name="Rectangle 455"/>
              <p:cNvSpPr>
                <a:spLocks noChangeArrowheads="1"/>
              </p:cNvSpPr>
              <p:nvPr/>
            </p:nvSpPr>
            <p:spPr bwMode="auto">
              <a:xfrm>
                <a:off x="3877" y="2492"/>
                <a:ext cx="23" cy="12"/>
              </a:xfrm>
              <a:prstGeom prst="rect">
                <a:avLst/>
              </a:prstGeom>
              <a:solidFill>
                <a:srgbClr val="DCDC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5924" name="Freeform 456"/>
              <p:cNvSpPr>
                <a:spLocks/>
              </p:cNvSpPr>
              <p:nvPr/>
            </p:nvSpPr>
            <p:spPr bwMode="auto">
              <a:xfrm>
                <a:off x="3877" y="2492"/>
                <a:ext cx="12" cy="1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0 h 1"/>
                  <a:gd name="T4" fmla="*/ 12 w 12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" h="1">
                    <a:moveTo>
                      <a:pt x="12" y="0"/>
                    </a:moveTo>
                    <a:lnTo>
                      <a:pt x="0" y="0"/>
                    </a:lnTo>
                    <a:lnTo>
                      <a:pt x="12" y="0"/>
                    </a:lnTo>
                  </a:path>
                </a:pathLst>
              </a:custGeom>
              <a:noFill/>
              <a:ln w="174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115899" name="Group 457"/>
            <p:cNvGrpSpPr>
              <a:grpSpLocks/>
            </p:cNvGrpSpPr>
            <p:nvPr/>
          </p:nvGrpSpPr>
          <p:grpSpPr bwMode="auto">
            <a:xfrm>
              <a:off x="3900" y="2470"/>
              <a:ext cx="23" cy="22"/>
              <a:chOff x="3900" y="2470"/>
              <a:chExt cx="23" cy="22"/>
            </a:xfrm>
          </p:grpSpPr>
          <p:grpSp>
            <p:nvGrpSpPr>
              <p:cNvPr id="115919" name="Group 458"/>
              <p:cNvGrpSpPr>
                <a:grpSpLocks/>
              </p:cNvGrpSpPr>
              <p:nvPr/>
            </p:nvGrpSpPr>
            <p:grpSpPr bwMode="auto">
              <a:xfrm>
                <a:off x="3900" y="2470"/>
                <a:ext cx="23" cy="22"/>
                <a:chOff x="3900" y="2470"/>
                <a:chExt cx="23" cy="22"/>
              </a:xfrm>
            </p:grpSpPr>
            <p:sp>
              <p:nvSpPr>
                <p:cNvPr id="115921" name="Rectangle 459"/>
                <p:cNvSpPr>
                  <a:spLocks noChangeArrowheads="1"/>
                </p:cNvSpPr>
                <p:nvPr/>
              </p:nvSpPr>
              <p:spPr bwMode="auto">
                <a:xfrm>
                  <a:off x="3900" y="2470"/>
                  <a:ext cx="23" cy="11"/>
                </a:xfrm>
                <a:prstGeom prst="rect">
                  <a:avLst/>
                </a:prstGeom>
                <a:solidFill>
                  <a:srgbClr val="BEBEB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5922" name="Rectangle 460"/>
                <p:cNvSpPr>
                  <a:spLocks noChangeArrowheads="1"/>
                </p:cNvSpPr>
                <p:nvPr/>
              </p:nvSpPr>
              <p:spPr bwMode="auto">
                <a:xfrm>
                  <a:off x="3900" y="2481"/>
                  <a:ext cx="23" cy="11"/>
                </a:xfrm>
                <a:prstGeom prst="rect">
                  <a:avLst/>
                </a:prstGeom>
                <a:solidFill>
                  <a:srgbClr val="F5F5F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</p:grpSp>
          <p:sp>
            <p:nvSpPr>
              <p:cNvPr id="115920" name="Freeform 461"/>
              <p:cNvSpPr>
                <a:spLocks/>
              </p:cNvSpPr>
              <p:nvPr/>
            </p:nvSpPr>
            <p:spPr bwMode="auto">
              <a:xfrm>
                <a:off x="3900" y="2470"/>
                <a:ext cx="11" cy="11"/>
              </a:xfrm>
              <a:custGeom>
                <a:avLst/>
                <a:gdLst>
                  <a:gd name="T0" fmla="*/ 11 w 11"/>
                  <a:gd name="T1" fmla="*/ 0 h 11"/>
                  <a:gd name="T2" fmla="*/ 0 w 11"/>
                  <a:gd name="T3" fmla="*/ 11 h 11"/>
                  <a:gd name="T4" fmla="*/ 11 w 11"/>
                  <a:gd name="T5" fmla="*/ 11 h 1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1" h="11">
                    <a:moveTo>
                      <a:pt x="11" y="0"/>
                    </a:moveTo>
                    <a:lnTo>
                      <a:pt x="0" y="11"/>
                    </a:lnTo>
                    <a:lnTo>
                      <a:pt x="11" y="11"/>
                    </a:lnTo>
                  </a:path>
                </a:pathLst>
              </a:custGeom>
              <a:noFill/>
              <a:ln w="174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115900" name="Group 462"/>
            <p:cNvGrpSpPr>
              <a:grpSpLocks/>
            </p:cNvGrpSpPr>
            <p:nvPr/>
          </p:nvGrpSpPr>
          <p:grpSpPr bwMode="auto">
            <a:xfrm>
              <a:off x="3923" y="2492"/>
              <a:ext cx="11" cy="12"/>
              <a:chOff x="3923" y="2492"/>
              <a:chExt cx="11" cy="12"/>
            </a:xfrm>
          </p:grpSpPr>
          <p:sp>
            <p:nvSpPr>
              <p:cNvPr id="115917" name="Rectangle 463"/>
              <p:cNvSpPr>
                <a:spLocks noChangeArrowheads="1"/>
              </p:cNvSpPr>
              <p:nvPr/>
            </p:nvSpPr>
            <p:spPr bwMode="auto">
              <a:xfrm>
                <a:off x="3923" y="2492"/>
                <a:ext cx="11" cy="12"/>
              </a:xfrm>
              <a:prstGeom prst="rect">
                <a:avLst/>
              </a:prstGeom>
              <a:solidFill>
                <a:srgbClr val="DCDC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5918" name="Freeform 464"/>
              <p:cNvSpPr>
                <a:spLocks/>
              </p:cNvSpPr>
              <p:nvPr/>
            </p:nvSpPr>
            <p:spPr bwMode="auto">
              <a:xfrm>
                <a:off x="3923" y="249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174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115901" name="Group 465"/>
            <p:cNvGrpSpPr>
              <a:grpSpLocks/>
            </p:cNvGrpSpPr>
            <p:nvPr/>
          </p:nvGrpSpPr>
          <p:grpSpPr bwMode="auto">
            <a:xfrm>
              <a:off x="3945" y="2470"/>
              <a:ext cx="11" cy="22"/>
              <a:chOff x="3945" y="2470"/>
              <a:chExt cx="11" cy="22"/>
            </a:xfrm>
          </p:grpSpPr>
          <p:grpSp>
            <p:nvGrpSpPr>
              <p:cNvPr id="115913" name="Group 466"/>
              <p:cNvGrpSpPr>
                <a:grpSpLocks/>
              </p:cNvGrpSpPr>
              <p:nvPr/>
            </p:nvGrpSpPr>
            <p:grpSpPr bwMode="auto">
              <a:xfrm>
                <a:off x="3945" y="2470"/>
                <a:ext cx="11" cy="22"/>
                <a:chOff x="3945" y="2470"/>
                <a:chExt cx="11" cy="22"/>
              </a:xfrm>
            </p:grpSpPr>
            <p:sp>
              <p:nvSpPr>
                <p:cNvPr id="115915" name="Rectangle 467"/>
                <p:cNvSpPr>
                  <a:spLocks noChangeArrowheads="1"/>
                </p:cNvSpPr>
                <p:nvPr/>
              </p:nvSpPr>
              <p:spPr bwMode="auto">
                <a:xfrm>
                  <a:off x="3945" y="2470"/>
                  <a:ext cx="11" cy="11"/>
                </a:xfrm>
                <a:prstGeom prst="rect">
                  <a:avLst/>
                </a:prstGeom>
                <a:solidFill>
                  <a:srgbClr val="BEBEB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5916" name="Rectangle 468"/>
                <p:cNvSpPr>
                  <a:spLocks noChangeArrowheads="1"/>
                </p:cNvSpPr>
                <p:nvPr/>
              </p:nvSpPr>
              <p:spPr bwMode="auto">
                <a:xfrm>
                  <a:off x="3945" y="2481"/>
                  <a:ext cx="11" cy="11"/>
                </a:xfrm>
                <a:prstGeom prst="rect">
                  <a:avLst/>
                </a:prstGeom>
                <a:solidFill>
                  <a:srgbClr val="F5F5F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</p:grpSp>
          <p:sp>
            <p:nvSpPr>
              <p:cNvPr id="115914" name="Freeform 469"/>
              <p:cNvSpPr>
                <a:spLocks/>
              </p:cNvSpPr>
              <p:nvPr/>
            </p:nvSpPr>
            <p:spPr bwMode="auto">
              <a:xfrm>
                <a:off x="3945" y="2470"/>
                <a:ext cx="1" cy="11"/>
              </a:xfrm>
              <a:custGeom>
                <a:avLst/>
                <a:gdLst>
                  <a:gd name="T0" fmla="*/ 0 w 1"/>
                  <a:gd name="T1" fmla="*/ 0 h 11"/>
                  <a:gd name="T2" fmla="*/ 0 w 1"/>
                  <a:gd name="T3" fmla="*/ 11 h 11"/>
                  <a:gd name="T4" fmla="*/ 0 w 1"/>
                  <a:gd name="T5" fmla="*/ 11 h 1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" h="11">
                    <a:moveTo>
                      <a:pt x="0" y="0"/>
                    </a:moveTo>
                    <a:lnTo>
                      <a:pt x="0" y="11"/>
                    </a:lnTo>
                  </a:path>
                </a:pathLst>
              </a:custGeom>
              <a:noFill/>
              <a:ln w="174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115902" name="Group 470"/>
            <p:cNvGrpSpPr>
              <a:grpSpLocks/>
            </p:cNvGrpSpPr>
            <p:nvPr/>
          </p:nvGrpSpPr>
          <p:grpSpPr bwMode="auto">
            <a:xfrm>
              <a:off x="3956" y="2492"/>
              <a:ext cx="23" cy="12"/>
              <a:chOff x="3956" y="2492"/>
              <a:chExt cx="23" cy="12"/>
            </a:xfrm>
          </p:grpSpPr>
          <p:sp>
            <p:nvSpPr>
              <p:cNvPr id="115911" name="Rectangle 471"/>
              <p:cNvSpPr>
                <a:spLocks noChangeArrowheads="1"/>
              </p:cNvSpPr>
              <p:nvPr/>
            </p:nvSpPr>
            <p:spPr bwMode="auto">
              <a:xfrm>
                <a:off x="3956" y="2492"/>
                <a:ext cx="23" cy="12"/>
              </a:xfrm>
              <a:prstGeom prst="rect">
                <a:avLst/>
              </a:prstGeom>
              <a:solidFill>
                <a:srgbClr val="DCDC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5912" name="Freeform 472"/>
              <p:cNvSpPr>
                <a:spLocks/>
              </p:cNvSpPr>
              <p:nvPr/>
            </p:nvSpPr>
            <p:spPr bwMode="auto">
              <a:xfrm>
                <a:off x="3956" y="2492"/>
                <a:ext cx="12" cy="1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0 h 1"/>
                  <a:gd name="T4" fmla="*/ 12 w 12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" h="1">
                    <a:moveTo>
                      <a:pt x="12" y="0"/>
                    </a:moveTo>
                    <a:lnTo>
                      <a:pt x="0" y="0"/>
                    </a:lnTo>
                    <a:lnTo>
                      <a:pt x="12" y="0"/>
                    </a:lnTo>
                  </a:path>
                </a:pathLst>
              </a:custGeom>
              <a:noFill/>
              <a:ln w="174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115903" name="Group 473"/>
            <p:cNvGrpSpPr>
              <a:grpSpLocks/>
            </p:cNvGrpSpPr>
            <p:nvPr/>
          </p:nvGrpSpPr>
          <p:grpSpPr bwMode="auto">
            <a:xfrm>
              <a:off x="3979" y="2470"/>
              <a:ext cx="11" cy="22"/>
              <a:chOff x="3979" y="2470"/>
              <a:chExt cx="11" cy="22"/>
            </a:xfrm>
          </p:grpSpPr>
          <p:grpSp>
            <p:nvGrpSpPr>
              <p:cNvPr id="115907" name="Group 474"/>
              <p:cNvGrpSpPr>
                <a:grpSpLocks/>
              </p:cNvGrpSpPr>
              <p:nvPr/>
            </p:nvGrpSpPr>
            <p:grpSpPr bwMode="auto">
              <a:xfrm>
                <a:off x="3979" y="2470"/>
                <a:ext cx="11" cy="22"/>
                <a:chOff x="3979" y="2470"/>
                <a:chExt cx="11" cy="22"/>
              </a:xfrm>
            </p:grpSpPr>
            <p:sp>
              <p:nvSpPr>
                <p:cNvPr id="115909" name="Rectangle 475"/>
                <p:cNvSpPr>
                  <a:spLocks noChangeArrowheads="1"/>
                </p:cNvSpPr>
                <p:nvPr/>
              </p:nvSpPr>
              <p:spPr bwMode="auto">
                <a:xfrm>
                  <a:off x="3979" y="2470"/>
                  <a:ext cx="11" cy="11"/>
                </a:xfrm>
                <a:prstGeom prst="rect">
                  <a:avLst/>
                </a:prstGeom>
                <a:solidFill>
                  <a:srgbClr val="BEBEB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5910" name="Rectangle 476"/>
                <p:cNvSpPr>
                  <a:spLocks noChangeArrowheads="1"/>
                </p:cNvSpPr>
                <p:nvPr/>
              </p:nvSpPr>
              <p:spPr bwMode="auto">
                <a:xfrm>
                  <a:off x="3979" y="2481"/>
                  <a:ext cx="11" cy="11"/>
                </a:xfrm>
                <a:prstGeom prst="rect">
                  <a:avLst/>
                </a:prstGeom>
                <a:solidFill>
                  <a:srgbClr val="F5F5F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</p:grpSp>
          <p:sp>
            <p:nvSpPr>
              <p:cNvPr id="115908" name="Freeform 477"/>
              <p:cNvSpPr>
                <a:spLocks/>
              </p:cNvSpPr>
              <p:nvPr/>
            </p:nvSpPr>
            <p:spPr bwMode="auto">
              <a:xfrm>
                <a:off x="3979" y="2470"/>
                <a:ext cx="1" cy="11"/>
              </a:xfrm>
              <a:custGeom>
                <a:avLst/>
                <a:gdLst>
                  <a:gd name="T0" fmla="*/ 0 w 1"/>
                  <a:gd name="T1" fmla="*/ 0 h 11"/>
                  <a:gd name="T2" fmla="*/ 0 w 1"/>
                  <a:gd name="T3" fmla="*/ 11 h 11"/>
                  <a:gd name="T4" fmla="*/ 0 w 1"/>
                  <a:gd name="T5" fmla="*/ 11 h 1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" h="11">
                    <a:moveTo>
                      <a:pt x="0" y="0"/>
                    </a:moveTo>
                    <a:lnTo>
                      <a:pt x="0" y="11"/>
                    </a:lnTo>
                  </a:path>
                </a:pathLst>
              </a:custGeom>
              <a:noFill/>
              <a:ln w="174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115904" name="Group 478"/>
            <p:cNvGrpSpPr>
              <a:grpSpLocks/>
            </p:cNvGrpSpPr>
            <p:nvPr/>
          </p:nvGrpSpPr>
          <p:grpSpPr bwMode="auto">
            <a:xfrm>
              <a:off x="4001" y="2492"/>
              <a:ext cx="12" cy="12"/>
              <a:chOff x="4001" y="2492"/>
              <a:chExt cx="12" cy="12"/>
            </a:xfrm>
          </p:grpSpPr>
          <p:sp>
            <p:nvSpPr>
              <p:cNvPr id="115905" name="Rectangle 479"/>
              <p:cNvSpPr>
                <a:spLocks noChangeArrowheads="1"/>
              </p:cNvSpPr>
              <p:nvPr/>
            </p:nvSpPr>
            <p:spPr bwMode="auto">
              <a:xfrm>
                <a:off x="4001" y="2492"/>
                <a:ext cx="12" cy="12"/>
              </a:xfrm>
              <a:prstGeom prst="rect">
                <a:avLst/>
              </a:prstGeom>
              <a:solidFill>
                <a:srgbClr val="DCDC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5906" name="Freeform 480"/>
              <p:cNvSpPr>
                <a:spLocks/>
              </p:cNvSpPr>
              <p:nvPr/>
            </p:nvSpPr>
            <p:spPr bwMode="auto">
              <a:xfrm>
                <a:off x="4001" y="249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174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</p:grpSp>
      <p:sp>
        <p:nvSpPr>
          <p:cNvPr id="115875" name="Line 481"/>
          <p:cNvSpPr>
            <a:spLocks noChangeShapeType="1"/>
          </p:cNvSpPr>
          <p:nvPr/>
        </p:nvSpPr>
        <p:spPr bwMode="auto">
          <a:xfrm flipH="1">
            <a:off x="6073775" y="2411413"/>
            <a:ext cx="71438" cy="860425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5876" name="Line 482"/>
          <p:cNvSpPr>
            <a:spLocks noChangeShapeType="1"/>
          </p:cNvSpPr>
          <p:nvPr/>
        </p:nvSpPr>
        <p:spPr bwMode="auto">
          <a:xfrm>
            <a:off x="6932613" y="2411413"/>
            <a:ext cx="428625" cy="860425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5877" name="Freeform 483"/>
          <p:cNvSpPr>
            <a:spLocks/>
          </p:cNvSpPr>
          <p:nvPr/>
        </p:nvSpPr>
        <p:spPr bwMode="auto">
          <a:xfrm>
            <a:off x="8077200" y="3414713"/>
            <a:ext cx="142875" cy="142875"/>
          </a:xfrm>
          <a:custGeom>
            <a:avLst/>
            <a:gdLst>
              <a:gd name="T0" fmla="*/ 142875 w 90"/>
              <a:gd name="T1" fmla="*/ 71438 h 90"/>
              <a:gd name="T2" fmla="*/ 0 w 90"/>
              <a:gd name="T3" fmla="*/ 0 h 90"/>
              <a:gd name="T4" fmla="*/ 0 w 90"/>
              <a:gd name="T5" fmla="*/ 142875 h 90"/>
              <a:gd name="T6" fmla="*/ 142875 w 90"/>
              <a:gd name="T7" fmla="*/ 71438 h 9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90" h="90">
                <a:moveTo>
                  <a:pt x="90" y="45"/>
                </a:moveTo>
                <a:lnTo>
                  <a:pt x="0" y="0"/>
                </a:lnTo>
                <a:lnTo>
                  <a:pt x="0" y="90"/>
                </a:lnTo>
                <a:lnTo>
                  <a:pt x="90" y="45"/>
                </a:lnTo>
                <a:close/>
              </a:path>
            </a:pathLst>
          </a:custGeom>
          <a:solidFill>
            <a:srgbClr val="000000"/>
          </a:solidFill>
          <a:ln w="1746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15878" name="Freeform 484"/>
          <p:cNvSpPr>
            <a:spLocks/>
          </p:cNvSpPr>
          <p:nvPr/>
        </p:nvSpPr>
        <p:spPr bwMode="auto">
          <a:xfrm>
            <a:off x="7880350" y="3414713"/>
            <a:ext cx="142875" cy="142875"/>
          </a:xfrm>
          <a:custGeom>
            <a:avLst/>
            <a:gdLst>
              <a:gd name="T0" fmla="*/ 0 w 90"/>
              <a:gd name="T1" fmla="*/ 71438 h 90"/>
              <a:gd name="T2" fmla="*/ 142875 w 90"/>
              <a:gd name="T3" fmla="*/ 142875 h 90"/>
              <a:gd name="T4" fmla="*/ 142875 w 90"/>
              <a:gd name="T5" fmla="*/ 0 h 90"/>
              <a:gd name="T6" fmla="*/ 0 w 90"/>
              <a:gd name="T7" fmla="*/ 71438 h 9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90" h="90">
                <a:moveTo>
                  <a:pt x="0" y="45"/>
                </a:moveTo>
                <a:lnTo>
                  <a:pt x="90" y="90"/>
                </a:lnTo>
                <a:lnTo>
                  <a:pt x="90" y="0"/>
                </a:lnTo>
                <a:lnTo>
                  <a:pt x="0" y="45"/>
                </a:lnTo>
                <a:close/>
              </a:path>
            </a:pathLst>
          </a:custGeom>
          <a:solidFill>
            <a:srgbClr val="000000"/>
          </a:solidFill>
          <a:ln w="1746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72" name="Rectangle 76"/>
          <p:cNvSpPr>
            <a:spLocks noChangeArrowheads="1"/>
          </p:cNvSpPr>
          <p:nvPr/>
        </p:nvSpPr>
        <p:spPr bwMode="auto">
          <a:xfrm>
            <a:off x="1116013" y="333375"/>
            <a:ext cx="6137275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32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ITS (RITA): Áreas de Aplicação</a:t>
            </a:r>
          </a:p>
        </p:txBody>
      </p:sp>
      <p:sp>
        <p:nvSpPr>
          <p:cNvPr id="117763" name="Rectangle 3"/>
          <p:cNvSpPr>
            <a:spLocks noChangeArrowheads="1"/>
          </p:cNvSpPr>
          <p:nvPr/>
        </p:nvSpPr>
        <p:spPr bwMode="auto">
          <a:xfrm>
            <a:off x="2286000" y="1828800"/>
            <a:ext cx="1509713" cy="89852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7625" tIns="47625" rIns="47625" bIns="4762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900">
                <a:solidFill>
                  <a:srgbClr val="000000"/>
                </a:solidFill>
                <a:cs typeface="Times New Roman" panose="02020603050405020304" pitchFamily="18" charset="0"/>
              </a:rPr>
              <a:t/>
            </a:r>
            <a:br>
              <a:rPr lang="pt-BR" altLang="pt-BR" sz="900">
                <a:solidFill>
                  <a:srgbClr val="000000"/>
                </a:solidFill>
                <a:cs typeface="Times New Roman" panose="02020603050405020304" pitchFamily="18" charset="0"/>
              </a:rPr>
            </a:br>
            <a:endParaRPr lang="pt-BR" altLang="pt-BR" sz="9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ctr" eaLnBrk="1" hangingPunct="1"/>
            <a:endParaRPr lang="pt-BR" altLang="pt-BR" sz="9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ctr" eaLnBrk="1" hangingPunct="1"/>
            <a:endParaRPr lang="pt-BR" altLang="pt-BR" sz="9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ctr" eaLnBrk="1" hangingPunct="1"/>
            <a:r>
              <a:rPr lang="pt-BR" altLang="pt-BR" sz="900">
                <a:solidFill>
                  <a:srgbClr val="000000"/>
                </a:solidFill>
                <a:cs typeface="Times New Roman" panose="02020603050405020304" pitchFamily="18" charset="0"/>
              </a:rPr>
              <a:t>Controle de Tráfego Urbano</a:t>
            </a:r>
            <a:endParaRPr lang="pt-BR" altLang="pt-BR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764" name="Rectangle 17"/>
          <p:cNvSpPr>
            <a:spLocks noChangeArrowheads="1"/>
          </p:cNvSpPr>
          <p:nvPr/>
        </p:nvSpPr>
        <p:spPr bwMode="auto">
          <a:xfrm>
            <a:off x="6792913" y="3573463"/>
            <a:ext cx="1509712" cy="11874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7625" tIns="47625" rIns="47625" bIns="47625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 sz="11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7765" name="Rectangle 13"/>
          <p:cNvSpPr>
            <a:spLocks noChangeArrowheads="1"/>
          </p:cNvSpPr>
          <p:nvPr/>
        </p:nvSpPr>
        <p:spPr bwMode="auto">
          <a:xfrm>
            <a:off x="755650" y="3573463"/>
            <a:ext cx="1509713" cy="11874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7625" tIns="47625" rIns="47625" bIns="47625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 sz="11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7766" name="Rectangle 14"/>
          <p:cNvSpPr>
            <a:spLocks noChangeArrowheads="1"/>
          </p:cNvSpPr>
          <p:nvPr/>
        </p:nvSpPr>
        <p:spPr bwMode="auto">
          <a:xfrm>
            <a:off x="2265363" y="3575050"/>
            <a:ext cx="1509712" cy="118903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7625" tIns="47625" rIns="47625" bIns="47625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900">
                <a:solidFill>
                  <a:srgbClr val="000000"/>
                </a:solidFill>
                <a:cs typeface="Times New Roman" panose="02020603050405020304" pitchFamily="18" charset="0"/>
              </a:rPr>
              <a:t/>
            </a:r>
            <a:br>
              <a:rPr lang="pt-BR" altLang="pt-BR" sz="900">
                <a:solidFill>
                  <a:srgbClr val="000000"/>
                </a:solidFill>
                <a:cs typeface="Times New Roman" panose="02020603050405020304" pitchFamily="18" charset="0"/>
              </a:rPr>
            </a:br>
            <a:endParaRPr lang="pt-BR" altLang="pt-BR" sz="9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ctr" eaLnBrk="1" hangingPunct="1"/>
            <a:endParaRPr lang="pt-BR" altLang="pt-BR" sz="9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ctr" eaLnBrk="1" hangingPunct="1"/>
            <a:endParaRPr lang="pt-BR" altLang="pt-BR" sz="9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ctr" eaLnBrk="1" hangingPunct="1"/>
            <a:endParaRPr lang="pt-BR" altLang="pt-BR" sz="9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ctr" eaLnBrk="1" hangingPunct="1"/>
            <a:endParaRPr lang="pt-BR" altLang="pt-BR" sz="9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ctr" eaLnBrk="1" hangingPunct="1"/>
            <a:r>
              <a:rPr lang="pt-BR" altLang="pt-BR" sz="900">
                <a:solidFill>
                  <a:srgbClr val="000000"/>
                </a:solidFill>
                <a:cs typeface="Times New Roman" panose="02020603050405020304" pitchFamily="18" charset="0"/>
              </a:rPr>
              <a:t>Gerenciamento das Condições Climáticas </a:t>
            </a:r>
            <a:endParaRPr lang="pt-BR" altLang="pt-BR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767" name="Rectangle 16"/>
          <p:cNvSpPr>
            <a:spLocks noChangeArrowheads="1"/>
          </p:cNvSpPr>
          <p:nvPr/>
        </p:nvSpPr>
        <p:spPr bwMode="auto">
          <a:xfrm>
            <a:off x="5284788" y="3575050"/>
            <a:ext cx="1508125" cy="118903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7625" tIns="47625" rIns="47625" bIns="47625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900">
                <a:solidFill>
                  <a:srgbClr val="000000"/>
                </a:solidFill>
                <a:cs typeface="Times New Roman" panose="02020603050405020304" pitchFamily="18" charset="0"/>
              </a:rPr>
              <a:t/>
            </a:r>
            <a:br>
              <a:rPr lang="pt-BR" altLang="pt-BR" sz="900">
                <a:solidFill>
                  <a:srgbClr val="000000"/>
                </a:solidFill>
                <a:cs typeface="Times New Roman" panose="02020603050405020304" pitchFamily="18" charset="0"/>
              </a:rPr>
            </a:br>
            <a:endParaRPr lang="pt-BR" altLang="pt-BR" sz="9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ctr" eaLnBrk="1" hangingPunct="1"/>
            <a:endParaRPr lang="pt-BR" altLang="pt-BR" sz="9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ctr" eaLnBrk="1" hangingPunct="1"/>
            <a:endParaRPr lang="pt-BR" altLang="pt-BR" sz="9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ctr" eaLnBrk="1" hangingPunct="1"/>
            <a:endParaRPr lang="pt-BR" altLang="pt-BR" sz="9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ctr" eaLnBrk="1" hangingPunct="1"/>
            <a:endParaRPr lang="pt-BR" altLang="pt-BR" sz="9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ctr" eaLnBrk="1" hangingPunct="1"/>
            <a:r>
              <a:rPr lang="pt-BR" altLang="pt-BR" sz="900">
                <a:solidFill>
                  <a:srgbClr val="000000"/>
                </a:solidFill>
                <a:cs typeface="Times New Roman" panose="02020603050405020304" pitchFamily="18" charset="0"/>
              </a:rPr>
              <a:t>Integração Inter-modal de Viagens </a:t>
            </a:r>
            <a:endParaRPr lang="pt-BR" altLang="pt-BR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768" name="Rectangle 15"/>
          <p:cNvSpPr>
            <a:spLocks noChangeArrowheads="1"/>
          </p:cNvSpPr>
          <p:nvPr/>
        </p:nvSpPr>
        <p:spPr bwMode="auto">
          <a:xfrm>
            <a:off x="3744913" y="3724275"/>
            <a:ext cx="1539875" cy="112871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7625" tIns="47625" rIns="47625" bIns="47625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900">
                <a:solidFill>
                  <a:srgbClr val="000000"/>
                </a:solidFill>
                <a:cs typeface="Times New Roman" panose="02020603050405020304" pitchFamily="18" charset="0"/>
              </a:rPr>
              <a:t/>
            </a:r>
            <a:br>
              <a:rPr lang="pt-BR" altLang="pt-BR" sz="900">
                <a:solidFill>
                  <a:srgbClr val="000000"/>
                </a:solidFill>
                <a:cs typeface="Times New Roman" panose="02020603050405020304" pitchFamily="18" charset="0"/>
              </a:rPr>
            </a:br>
            <a:endParaRPr lang="pt-BR" altLang="pt-BR" sz="9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ctr" eaLnBrk="1" hangingPunct="1"/>
            <a:endParaRPr lang="pt-BR" altLang="pt-BR" sz="9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ctr" eaLnBrk="1" hangingPunct="1"/>
            <a:endParaRPr lang="pt-BR" altLang="pt-BR" sz="9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ctr" eaLnBrk="1" hangingPunct="1"/>
            <a:endParaRPr lang="pt-BR" altLang="pt-BR" sz="9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ctr" eaLnBrk="1" hangingPunct="1"/>
            <a:r>
              <a:rPr lang="pt-BR" altLang="pt-BR" sz="900">
                <a:cs typeface="Times New Roman" panose="02020603050405020304" pitchFamily="18" charset="0"/>
              </a:rPr>
              <a:t>Operação de Veículos Comerciais</a:t>
            </a:r>
            <a:r>
              <a:rPr lang="pt-BR" altLang="pt-BR" sz="90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endParaRPr lang="pt-BR" altLang="pt-BR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769" name="Rectangle 10"/>
          <p:cNvSpPr>
            <a:spLocks noChangeArrowheads="1"/>
          </p:cNvSpPr>
          <p:nvPr/>
        </p:nvSpPr>
        <p:spPr bwMode="auto">
          <a:xfrm>
            <a:off x="3775075" y="2773363"/>
            <a:ext cx="1509713" cy="10064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7625" tIns="47625" rIns="47625" bIns="47625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900">
                <a:solidFill>
                  <a:srgbClr val="000000"/>
                </a:solidFill>
                <a:cs typeface="Times New Roman" panose="02020603050405020304" pitchFamily="18" charset="0"/>
              </a:rPr>
              <a:t/>
            </a:r>
            <a:br>
              <a:rPr lang="pt-BR" altLang="pt-BR" sz="900">
                <a:solidFill>
                  <a:srgbClr val="000000"/>
                </a:solidFill>
                <a:cs typeface="Times New Roman" panose="02020603050405020304" pitchFamily="18" charset="0"/>
              </a:rPr>
            </a:br>
            <a:endParaRPr lang="pt-BR" altLang="pt-BR" sz="9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ctr" eaLnBrk="1" hangingPunct="1"/>
            <a:endParaRPr lang="pt-BR" altLang="pt-BR" sz="9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ctr" eaLnBrk="1" hangingPunct="1"/>
            <a:endParaRPr lang="pt-BR" altLang="pt-BR" sz="9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ctr" eaLnBrk="1" hangingPunct="1"/>
            <a:endParaRPr lang="pt-BR" altLang="pt-BR" sz="9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ctr" eaLnBrk="1" hangingPunct="1"/>
            <a:r>
              <a:rPr lang="pt-BR" altLang="pt-BR" sz="900">
                <a:solidFill>
                  <a:srgbClr val="000000"/>
                </a:solidFill>
                <a:cs typeface="Times New Roman" panose="02020603050405020304" pitchFamily="18" charset="0"/>
              </a:rPr>
              <a:t>Gestão da Informação </a:t>
            </a:r>
            <a:endParaRPr lang="pt-BR" altLang="pt-BR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770" name="Rectangle 47"/>
          <p:cNvSpPr>
            <a:spLocks noChangeArrowheads="1"/>
          </p:cNvSpPr>
          <p:nvPr/>
        </p:nvSpPr>
        <p:spPr bwMode="auto">
          <a:xfrm>
            <a:off x="755650" y="4975225"/>
            <a:ext cx="1509713" cy="11874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7625" tIns="47625" rIns="47625" bIns="47625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 sz="11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7771" name="Rectangle 48"/>
          <p:cNvSpPr>
            <a:spLocks noChangeArrowheads="1"/>
          </p:cNvSpPr>
          <p:nvPr/>
        </p:nvSpPr>
        <p:spPr bwMode="auto">
          <a:xfrm>
            <a:off x="2265363" y="4976813"/>
            <a:ext cx="1509712" cy="118903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7625" tIns="47625" rIns="47625" bIns="47625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900">
                <a:solidFill>
                  <a:srgbClr val="000000"/>
                </a:solidFill>
                <a:cs typeface="Times New Roman" panose="02020603050405020304" pitchFamily="18" charset="0"/>
              </a:rPr>
              <a:t/>
            </a:r>
            <a:br>
              <a:rPr lang="pt-BR" altLang="pt-BR" sz="900">
                <a:solidFill>
                  <a:srgbClr val="000000"/>
                </a:solidFill>
                <a:cs typeface="Times New Roman" panose="02020603050405020304" pitchFamily="18" charset="0"/>
              </a:rPr>
            </a:br>
            <a:endParaRPr lang="pt-BR" altLang="pt-BR" sz="9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ctr" eaLnBrk="1" hangingPunct="1"/>
            <a:endParaRPr lang="pt-BR" altLang="pt-BR" sz="9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ctr" eaLnBrk="1" hangingPunct="1"/>
            <a:endParaRPr lang="pt-BR" altLang="pt-BR" sz="9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ctr" eaLnBrk="1" hangingPunct="1"/>
            <a:endParaRPr lang="pt-BR" altLang="pt-BR" sz="9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ctr" eaLnBrk="1" hangingPunct="1"/>
            <a:endParaRPr lang="pt-BR" altLang="pt-BR" sz="9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ctr" eaLnBrk="1" hangingPunct="1"/>
            <a:r>
              <a:rPr lang="pt-BR" altLang="pt-BR" sz="900">
                <a:solidFill>
                  <a:srgbClr val="000000"/>
                </a:solidFill>
                <a:cs typeface="Times New Roman" panose="02020603050405020304" pitchFamily="18" charset="0"/>
              </a:rPr>
              <a:t>Sistema de Prevenção de Colisões</a:t>
            </a:r>
          </a:p>
        </p:txBody>
      </p:sp>
      <p:sp>
        <p:nvSpPr>
          <p:cNvPr id="117772" name="Rectangle 49"/>
          <p:cNvSpPr>
            <a:spLocks noChangeArrowheads="1"/>
          </p:cNvSpPr>
          <p:nvPr/>
        </p:nvSpPr>
        <p:spPr bwMode="auto">
          <a:xfrm>
            <a:off x="3775075" y="4976813"/>
            <a:ext cx="1509713" cy="118903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7625" tIns="47625" rIns="47625" bIns="47625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900">
                <a:solidFill>
                  <a:srgbClr val="000000"/>
                </a:solidFill>
                <a:cs typeface="Times New Roman" panose="02020603050405020304" pitchFamily="18" charset="0"/>
              </a:rPr>
              <a:t/>
            </a:r>
            <a:br>
              <a:rPr lang="pt-BR" altLang="pt-BR" sz="900">
                <a:solidFill>
                  <a:srgbClr val="000000"/>
                </a:solidFill>
                <a:cs typeface="Times New Roman" panose="02020603050405020304" pitchFamily="18" charset="0"/>
              </a:rPr>
            </a:br>
            <a:endParaRPr lang="pt-BR" altLang="pt-BR" sz="9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ctr" eaLnBrk="1" hangingPunct="1"/>
            <a:endParaRPr lang="pt-BR" altLang="pt-BR" sz="9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ctr" eaLnBrk="1" hangingPunct="1"/>
            <a:endParaRPr lang="pt-BR" altLang="pt-BR" sz="9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ctr" eaLnBrk="1" hangingPunct="1"/>
            <a:endParaRPr lang="pt-BR" altLang="pt-BR" sz="9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ctr" eaLnBrk="1" hangingPunct="1"/>
            <a:endParaRPr lang="pt-BR" altLang="pt-BR" sz="9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ctr" eaLnBrk="1" hangingPunct="1"/>
            <a:r>
              <a:rPr lang="pt-BR" altLang="pt-BR" sz="900">
                <a:solidFill>
                  <a:srgbClr val="000000"/>
                </a:solidFill>
                <a:cs typeface="Times New Roman" panose="02020603050405020304" pitchFamily="18" charset="0"/>
              </a:rPr>
              <a:t>Sistema de Atendimento ao Motorista </a:t>
            </a:r>
          </a:p>
        </p:txBody>
      </p:sp>
      <p:sp>
        <p:nvSpPr>
          <p:cNvPr id="117773" name="Rectangle 50"/>
          <p:cNvSpPr>
            <a:spLocks noChangeArrowheads="1"/>
          </p:cNvSpPr>
          <p:nvPr/>
        </p:nvSpPr>
        <p:spPr bwMode="auto">
          <a:xfrm>
            <a:off x="5284788" y="4976813"/>
            <a:ext cx="1508125" cy="118903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7625" tIns="47625" rIns="47625" bIns="47625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900">
                <a:solidFill>
                  <a:srgbClr val="000000"/>
                </a:solidFill>
                <a:cs typeface="Times New Roman" panose="02020603050405020304" pitchFamily="18" charset="0"/>
              </a:rPr>
              <a:t/>
            </a:r>
            <a:br>
              <a:rPr lang="pt-BR" altLang="pt-BR" sz="900">
                <a:solidFill>
                  <a:srgbClr val="000000"/>
                </a:solidFill>
                <a:cs typeface="Times New Roman" panose="02020603050405020304" pitchFamily="18" charset="0"/>
              </a:rPr>
            </a:br>
            <a:endParaRPr lang="pt-BR" altLang="pt-BR" sz="9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ctr" eaLnBrk="1" hangingPunct="1"/>
            <a:endParaRPr lang="pt-BR" altLang="pt-BR" sz="9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ctr" eaLnBrk="1" hangingPunct="1"/>
            <a:endParaRPr lang="pt-BR" altLang="pt-BR" sz="9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ctr" eaLnBrk="1" hangingPunct="1"/>
            <a:endParaRPr lang="pt-BR" altLang="pt-BR" sz="9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ctr" eaLnBrk="1" hangingPunct="1"/>
            <a:endParaRPr lang="pt-BR" altLang="pt-BR" sz="9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ctr" eaLnBrk="1" hangingPunct="1"/>
            <a:r>
              <a:rPr lang="pt-BR" altLang="pt-BR" sz="900">
                <a:solidFill>
                  <a:srgbClr val="000000"/>
                </a:solidFill>
                <a:cs typeface="Times New Roman" panose="02020603050405020304" pitchFamily="18" charset="0"/>
              </a:rPr>
              <a:t>Sistema de Notificação de Colisão</a:t>
            </a:r>
          </a:p>
        </p:txBody>
      </p:sp>
      <p:sp>
        <p:nvSpPr>
          <p:cNvPr id="117774" name="Rectangle 51"/>
          <p:cNvSpPr>
            <a:spLocks noChangeArrowheads="1"/>
          </p:cNvSpPr>
          <p:nvPr/>
        </p:nvSpPr>
        <p:spPr bwMode="auto">
          <a:xfrm>
            <a:off x="6792913" y="4975225"/>
            <a:ext cx="1509712" cy="11874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7625" tIns="47625" rIns="47625" bIns="47625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 sz="11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7775" name="Rectangle 44"/>
          <p:cNvSpPr>
            <a:spLocks noChangeArrowheads="1"/>
          </p:cNvSpPr>
          <p:nvPr/>
        </p:nvSpPr>
        <p:spPr bwMode="auto">
          <a:xfrm>
            <a:off x="768350" y="4756150"/>
            <a:ext cx="7546975" cy="403225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7625" tIns="47625" rIns="47625" bIns="4762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1600" b="1">
                <a:solidFill>
                  <a:srgbClr val="000000"/>
                </a:solidFill>
                <a:cs typeface="Times New Roman" panose="02020603050405020304" pitchFamily="18" charset="0"/>
              </a:rPr>
              <a:t>VEÍCULOS INTELIGENTES</a:t>
            </a:r>
            <a:endParaRPr lang="pt-BR" altLang="pt-BR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776" name="Rectangle 2"/>
          <p:cNvSpPr>
            <a:spLocks noChangeArrowheads="1"/>
          </p:cNvSpPr>
          <p:nvPr/>
        </p:nvSpPr>
        <p:spPr bwMode="auto">
          <a:xfrm>
            <a:off x="755650" y="1428750"/>
            <a:ext cx="7546975" cy="403225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7625" tIns="47625" rIns="47625" bIns="4762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1600" b="1">
                <a:solidFill>
                  <a:srgbClr val="000000"/>
                </a:solidFill>
                <a:cs typeface="Times New Roman" panose="02020603050405020304" pitchFamily="18" charset="0"/>
              </a:rPr>
              <a:t>INFRA-ESTRUTURA INTELIGENTE</a:t>
            </a:r>
            <a:endParaRPr lang="pt-BR" altLang="pt-BR" sz="1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777" name="Rectangle 4"/>
          <p:cNvSpPr>
            <a:spLocks noChangeArrowheads="1"/>
          </p:cNvSpPr>
          <p:nvPr/>
        </p:nvSpPr>
        <p:spPr bwMode="auto">
          <a:xfrm>
            <a:off x="766763" y="1838325"/>
            <a:ext cx="1509712" cy="93503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7625" tIns="47625" rIns="47625" bIns="4762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900">
                <a:solidFill>
                  <a:srgbClr val="000000"/>
                </a:solidFill>
                <a:cs typeface="Times New Roman" panose="02020603050405020304" pitchFamily="18" charset="0"/>
              </a:rPr>
              <a:t/>
            </a:r>
            <a:br>
              <a:rPr lang="pt-BR" altLang="pt-BR" sz="900">
                <a:solidFill>
                  <a:srgbClr val="000000"/>
                </a:solidFill>
                <a:cs typeface="Times New Roman" panose="02020603050405020304" pitchFamily="18" charset="0"/>
              </a:rPr>
            </a:br>
            <a:endParaRPr lang="pt-BR" altLang="pt-BR" sz="9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ctr" eaLnBrk="1" hangingPunct="1"/>
            <a:endParaRPr lang="pt-BR" altLang="pt-BR" sz="9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ctr" eaLnBrk="1" hangingPunct="1"/>
            <a:endParaRPr lang="pt-BR" altLang="pt-BR" sz="9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ctr" eaLnBrk="1" hangingPunct="1"/>
            <a:r>
              <a:rPr lang="pt-BR" altLang="pt-BR" sz="900">
                <a:solidFill>
                  <a:srgbClr val="000000"/>
                </a:solidFill>
                <a:cs typeface="Times New Roman" panose="02020603050405020304" pitchFamily="18" charset="0"/>
              </a:rPr>
              <a:t>Controle de Rodovias</a:t>
            </a:r>
            <a:endParaRPr lang="pt-BR" altLang="pt-BR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778" name="Rectangle 5"/>
          <p:cNvSpPr>
            <a:spLocks noChangeArrowheads="1"/>
          </p:cNvSpPr>
          <p:nvPr/>
        </p:nvSpPr>
        <p:spPr bwMode="auto">
          <a:xfrm>
            <a:off x="3775075" y="1836738"/>
            <a:ext cx="1509713" cy="96202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7625" tIns="47625" rIns="47625" bIns="4762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900">
                <a:solidFill>
                  <a:srgbClr val="000000"/>
                </a:solidFill>
                <a:cs typeface="Times New Roman" panose="02020603050405020304" pitchFamily="18" charset="0"/>
              </a:rPr>
              <a:t/>
            </a:r>
            <a:br>
              <a:rPr lang="pt-BR" altLang="pt-BR" sz="900">
                <a:solidFill>
                  <a:srgbClr val="000000"/>
                </a:solidFill>
                <a:cs typeface="Times New Roman" panose="02020603050405020304" pitchFamily="18" charset="0"/>
              </a:rPr>
            </a:br>
            <a:endParaRPr lang="pt-BR" altLang="pt-BR" sz="9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ctr" eaLnBrk="1" hangingPunct="1"/>
            <a:endParaRPr lang="pt-BR" altLang="pt-BR" sz="9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ctr" eaLnBrk="1" hangingPunct="1"/>
            <a:endParaRPr lang="pt-BR" altLang="pt-BR" sz="9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ctr" eaLnBrk="1" hangingPunct="1"/>
            <a:endParaRPr lang="pt-BR" altLang="pt-BR" sz="9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ctr" eaLnBrk="1" hangingPunct="1"/>
            <a:r>
              <a:rPr lang="pt-BR" altLang="pt-BR" sz="900">
                <a:solidFill>
                  <a:srgbClr val="000000"/>
                </a:solidFill>
                <a:cs typeface="Times New Roman" panose="02020603050405020304" pitchFamily="18" charset="0"/>
              </a:rPr>
              <a:t>Gestão de Transporte de Passageiros </a:t>
            </a:r>
            <a:endParaRPr lang="pt-BR" altLang="pt-BR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779" name="Rectangle 6"/>
          <p:cNvSpPr>
            <a:spLocks noChangeArrowheads="1"/>
          </p:cNvSpPr>
          <p:nvPr/>
        </p:nvSpPr>
        <p:spPr bwMode="auto">
          <a:xfrm>
            <a:off x="5284788" y="1830388"/>
            <a:ext cx="1508125" cy="93503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7625" tIns="47625" rIns="47625" bIns="4762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900">
                <a:solidFill>
                  <a:srgbClr val="000000"/>
                </a:solidFill>
                <a:cs typeface="Times New Roman" panose="02020603050405020304" pitchFamily="18" charset="0"/>
              </a:rPr>
              <a:t/>
            </a:r>
            <a:br>
              <a:rPr lang="pt-BR" altLang="pt-BR" sz="900">
                <a:solidFill>
                  <a:srgbClr val="000000"/>
                </a:solidFill>
                <a:cs typeface="Times New Roman" panose="02020603050405020304" pitchFamily="18" charset="0"/>
              </a:rPr>
            </a:br>
            <a:endParaRPr lang="pt-BR" altLang="pt-BR" sz="9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ctr" eaLnBrk="1" hangingPunct="1"/>
            <a:endParaRPr lang="pt-BR" altLang="pt-BR" sz="9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ctr" eaLnBrk="1" hangingPunct="1"/>
            <a:endParaRPr lang="pt-BR" altLang="pt-BR" sz="9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ctr" eaLnBrk="1" hangingPunct="1"/>
            <a:r>
              <a:rPr lang="pt-BR" altLang="pt-BR" sz="900">
                <a:solidFill>
                  <a:srgbClr val="000000"/>
                </a:solidFill>
                <a:cs typeface="Times New Roman" panose="02020603050405020304" pitchFamily="18" charset="0"/>
              </a:rPr>
              <a:t>Gestão de Incidentes</a:t>
            </a:r>
            <a:endParaRPr lang="pt-BR" altLang="pt-BR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780" name="Rectangle 7"/>
          <p:cNvSpPr>
            <a:spLocks noChangeArrowheads="1"/>
          </p:cNvSpPr>
          <p:nvPr/>
        </p:nvSpPr>
        <p:spPr bwMode="auto">
          <a:xfrm>
            <a:off x="6792913" y="1830388"/>
            <a:ext cx="1509712" cy="93503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7625" tIns="47625" rIns="47625" bIns="4762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900">
                <a:solidFill>
                  <a:srgbClr val="000000"/>
                </a:solidFill>
                <a:cs typeface="Times New Roman" panose="02020603050405020304" pitchFamily="18" charset="0"/>
              </a:rPr>
              <a:t/>
            </a:r>
            <a:br>
              <a:rPr lang="pt-BR" altLang="pt-BR" sz="900">
                <a:solidFill>
                  <a:srgbClr val="000000"/>
                </a:solidFill>
                <a:cs typeface="Times New Roman" panose="02020603050405020304" pitchFamily="18" charset="0"/>
              </a:rPr>
            </a:br>
            <a:endParaRPr lang="pt-BR" altLang="pt-BR" sz="9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ctr" eaLnBrk="1" hangingPunct="1"/>
            <a:endParaRPr lang="pt-BR" altLang="pt-BR" sz="9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ctr" eaLnBrk="1" hangingPunct="1"/>
            <a:endParaRPr lang="pt-BR" altLang="pt-BR" sz="9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ctr" eaLnBrk="1" hangingPunct="1"/>
            <a:r>
              <a:rPr lang="pt-BR" altLang="pt-BR" sz="900">
                <a:solidFill>
                  <a:srgbClr val="000000"/>
                </a:solidFill>
                <a:cs typeface="Times New Roman" panose="02020603050405020304" pitchFamily="18" charset="0"/>
              </a:rPr>
              <a:t>Gestão de Emergências</a:t>
            </a:r>
            <a:endParaRPr lang="pt-BR" altLang="pt-BR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781" name="Rectangle 8"/>
          <p:cNvSpPr>
            <a:spLocks noChangeArrowheads="1"/>
          </p:cNvSpPr>
          <p:nvPr/>
        </p:nvSpPr>
        <p:spPr bwMode="auto">
          <a:xfrm>
            <a:off x="755650" y="2682875"/>
            <a:ext cx="1509713" cy="9779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7625" tIns="47625" rIns="47625" bIns="47625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900">
                <a:solidFill>
                  <a:srgbClr val="000000"/>
                </a:solidFill>
                <a:cs typeface="Times New Roman" panose="02020603050405020304" pitchFamily="18" charset="0"/>
              </a:rPr>
              <a:t/>
            </a:r>
            <a:br>
              <a:rPr lang="pt-BR" altLang="pt-BR" sz="900">
                <a:solidFill>
                  <a:srgbClr val="000000"/>
                </a:solidFill>
                <a:cs typeface="Times New Roman" panose="02020603050405020304" pitchFamily="18" charset="0"/>
              </a:rPr>
            </a:br>
            <a:endParaRPr lang="pt-BR" altLang="pt-BR" sz="9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ctr" eaLnBrk="1" hangingPunct="1"/>
            <a:endParaRPr lang="pt-BR" altLang="pt-BR" sz="9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ctr" eaLnBrk="1" hangingPunct="1"/>
            <a:endParaRPr lang="pt-BR" altLang="pt-BR" sz="9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ctr" eaLnBrk="1" hangingPunct="1"/>
            <a:endParaRPr lang="pt-BR" altLang="pt-BR" sz="9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ctr" eaLnBrk="1" hangingPunct="1"/>
            <a:r>
              <a:rPr lang="pt-BR" altLang="pt-BR" sz="900">
                <a:solidFill>
                  <a:srgbClr val="000000"/>
                </a:solidFill>
                <a:cs typeface="Times New Roman" panose="02020603050405020304" pitchFamily="18" charset="0"/>
              </a:rPr>
              <a:t>Meios Eletrônicos de Pagamento e Tarifação</a:t>
            </a:r>
          </a:p>
        </p:txBody>
      </p:sp>
      <p:sp>
        <p:nvSpPr>
          <p:cNvPr id="117782" name="Rectangle 9"/>
          <p:cNvSpPr>
            <a:spLocks noChangeArrowheads="1"/>
          </p:cNvSpPr>
          <p:nvPr/>
        </p:nvSpPr>
        <p:spPr bwMode="auto">
          <a:xfrm>
            <a:off x="2265363" y="2682875"/>
            <a:ext cx="1509712" cy="11874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7625" tIns="47625" rIns="47625" bIns="47625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900">
                <a:solidFill>
                  <a:srgbClr val="000000"/>
                </a:solidFill>
                <a:cs typeface="Times New Roman" panose="02020603050405020304" pitchFamily="18" charset="0"/>
              </a:rPr>
              <a:t/>
            </a:r>
            <a:br>
              <a:rPr lang="pt-BR" altLang="pt-BR" sz="900">
                <a:solidFill>
                  <a:srgbClr val="000000"/>
                </a:solidFill>
                <a:cs typeface="Times New Roman" panose="02020603050405020304" pitchFamily="18" charset="0"/>
              </a:rPr>
            </a:br>
            <a:endParaRPr lang="pt-BR" altLang="pt-BR" sz="9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ctr" eaLnBrk="1" hangingPunct="1"/>
            <a:endParaRPr lang="pt-BR" altLang="pt-BR" sz="9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ctr" eaLnBrk="1" hangingPunct="1"/>
            <a:endParaRPr lang="pt-BR" altLang="pt-BR" sz="9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ctr" eaLnBrk="1" hangingPunct="1"/>
            <a:endParaRPr lang="pt-BR" altLang="pt-BR" sz="9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ctr" eaLnBrk="1" hangingPunct="1"/>
            <a:endParaRPr lang="pt-BR" altLang="pt-BR" sz="9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ctr" eaLnBrk="1" hangingPunct="1"/>
            <a:r>
              <a:rPr lang="pt-BR" altLang="pt-BR" sz="900">
                <a:solidFill>
                  <a:srgbClr val="000000"/>
                </a:solidFill>
                <a:cs typeface="Times New Roman" panose="02020603050405020304" pitchFamily="18" charset="0"/>
              </a:rPr>
              <a:t>Informação ao Usuário </a:t>
            </a:r>
            <a:endParaRPr lang="pt-BR" altLang="pt-BR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783" name="Rectangle 11"/>
          <p:cNvSpPr>
            <a:spLocks noChangeArrowheads="1"/>
          </p:cNvSpPr>
          <p:nvPr/>
        </p:nvSpPr>
        <p:spPr bwMode="auto">
          <a:xfrm>
            <a:off x="5284788" y="2682875"/>
            <a:ext cx="1508125" cy="11874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7625" tIns="47625" rIns="47625" bIns="47625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900">
                <a:solidFill>
                  <a:srgbClr val="000000"/>
                </a:solidFill>
                <a:cs typeface="Times New Roman" panose="02020603050405020304" pitchFamily="18" charset="0"/>
              </a:rPr>
              <a:t/>
            </a:r>
            <a:br>
              <a:rPr lang="pt-BR" altLang="pt-BR" sz="900">
                <a:solidFill>
                  <a:srgbClr val="000000"/>
                </a:solidFill>
                <a:cs typeface="Times New Roman" panose="02020603050405020304" pitchFamily="18" charset="0"/>
              </a:rPr>
            </a:br>
            <a:endParaRPr lang="pt-BR" altLang="pt-BR" sz="9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ctr" eaLnBrk="1" hangingPunct="1"/>
            <a:endParaRPr lang="pt-BR" altLang="pt-BR" sz="9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ctr" eaLnBrk="1" hangingPunct="1"/>
            <a:endParaRPr lang="pt-BR" altLang="pt-BR" sz="9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ctr" eaLnBrk="1" hangingPunct="1"/>
            <a:endParaRPr lang="pt-BR" altLang="pt-BR" sz="9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ctr" eaLnBrk="1" hangingPunct="1"/>
            <a:r>
              <a:rPr lang="pt-BR" altLang="pt-BR" sz="900">
                <a:solidFill>
                  <a:srgbClr val="000000"/>
                </a:solidFill>
                <a:cs typeface="Times New Roman" panose="02020603050405020304" pitchFamily="18" charset="0"/>
              </a:rPr>
              <a:t>Prevenção de Acidentes e Segurança</a:t>
            </a:r>
            <a:endParaRPr lang="pt-BR" altLang="pt-BR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784" name="Rectangle 12"/>
          <p:cNvSpPr>
            <a:spLocks noChangeArrowheads="1"/>
          </p:cNvSpPr>
          <p:nvPr/>
        </p:nvSpPr>
        <p:spPr bwMode="auto">
          <a:xfrm>
            <a:off x="6792913" y="2682875"/>
            <a:ext cx="1509712" cy="11874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7625" tIns="47625" rIns="47625" bIns="47625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900">
                <a:solidFill>
                  <a:srgbClr val="000000"/>
                </a:solidFill>
                <a:cs typeface="Times New Roman" panose="02020603050405020304" pitchFamily="18" charset="0"/>
              </a:rPr>
              <a:t/>
            </a:r>
            <a:br>
              <a:rPr lang="pt-BR" altLang="pt-BR" sz="900">
                <a:solidFill>
                  <a:srgbClr val="000000"/>
                </a:solidFill>
                <a:cs typeface="Times New Roman" panose="02020603050405020304" pitchFamily="18" charset="0"/>
              </a:rPr>
            </a:br>
            <a:endParaRPr lang="pt-BR" altLang="pt-BR" sz="9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ctr" eaLnBrk="1" hangingPunct="1"/>
            <a:endParaRPr lang="pt-BR" altLang="pt-BR" sz="9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ctr" eaLnBrk="1" hangingPunct="1"/>
            <a:endParaRPr lang="pt-BR" altLang="pt-BR" sz="9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ctr" eaLnBrk="1" hangingPunct="1"/>
            <a:endParaRPr lang="pt-BR" altLang="pt-BR" sz="9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ctr" eaLnBrk="1" hangingPunct="1"/>
            <a:r>
              <a:rPr lang="pt-BR" altLang="pt-BR" sz="900">
                <a:solidFill>
                  <a:srgbClr val="000000"/>
                </a:solidFill>
                <a:cs typeface="Times New Roman" panose="02020603050405020304" pitchFamily="18" charset="0"/>
              </a:rPr>
              <a:t>Operação e Manutenção Rodoviária</a:t>
            </a:r>
            <a:endParaRPr lang="pt-BR" altLang="pt-BR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785" name="Line 18"/>
          <p:cNvSpPr>
            <a:spLocks noChangeShapeType="1"/>
          </p:cNvSpPr>
          <p:nvPr/>
        </p:nvSpPr>
        <p:spPr bwMode="auto">
          <a:xfrm>
            <a:off x="2265363" y="1830388"/>
            <a:ext cx="0" cy="2938462"/>
          </a:xfrm>
          <a:prstGeom prst="line">
            <a:avLst/>
          </a:prstGeom>
          <a:noFill/>
          <a:ln w="12700" algn="ctr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7786" name="Line 19"/>
          <p:cNvSpPr>
            <a:spLocks noChangeShapeType="1"/>
          </p:cNvSpPr>
          <p:nvPr/>
        </p:nvSpPr>
        <p:spPr bwMode="auto">
          <a:xfrm>
            <a:off x="3775075" y="1830388"/>
            <a:ext cx="0" cy="2938462"/>
          </a:xfrm>
          <a:prstGeom prst="line">
            <a:avLst/>
          </a:prstGeom>
          <a:noFill/>
          <a:ln w="12700" algn="ctr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7787" name="Line 20"/>
          <p:cNvSpPr>
            <a:spLocks noChangeShapeType="1"/>
          </p:cNvSpPr>
          <p:nvPr/>
        </p:nvSpPr>
        <p:spPr bwMode="auto">
          <a:xfrm>
            <a:off x="5284788" y="1830388"/>
            <a:ext cx="0" cy="2938462"/>
          </a:xfrm>
          <a:prstGeom prst="line">
            <a:avLst/>
          </a:prstGeom>
          <a:noFill/>
          <a:ln w="12700" algn="ctr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7788" name="Line 21"/>
          <p:cNvSpPr>
            <a:spLocks noChangeShapeType="1"/>
          </p:cNvSpPr>
          <p:nvPr/>
        </p:nvSpPr>
        <p:spPr bwMode="auto">
          <a:xfrm>
            <a:off x="6792913" y="1830388"/>
            <a:ext cx="0" cy="2938462"/>
          </a:xfrm>
          <a:prstGeom prst="line">
            <a:avLst/>
          </a:prstGeom>
          <a:noFill/>
          <a:ln w="12700" algn="ctr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7789" name="Line 22"/>
          <p:cNvSpPr>
            <a:spLocks noChangeShapeType="1"/>
          </p:cNvSpPr>
          <p:nvPr/>
        </p:nvSpPr>
        <p:spPr bwMode="auto">
          <a:xfrm>
            <a:off x="755650" y="1844675"/>
            <a:ext cx="7546975" cy="0"/>
          </a:xfrm>
          <a:prstGeom prst="line">
            <a:avLst/>
          </a:prstGeom>
          <a:noFill/>
          <a:ln w="12700" algn="ctr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7790" name="Line 23"/>
          <p:cNvSpPr>
            <a:spLocks noChangeShapeType="1"/>
          </p:cNvSpPr>
          <p:nvPr/>
        </p:nvSpPr>
        <p:spPr bwMode="auto">
          <a:xfrm>
            <a:off x="755650" y="2789238"/>
            <a:ext cx="7546975" cy="0"/>
          </a:xfrm>
          <a:prstGeom prst="line">
            <a:avLst/>
          </a:prstGeom>
          <a:noFill/>
          <a:ln w="12700" algn="ctr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7791" name="Line 24"/>
          <p:cNvSpPr>
            <a:spLocks noChangeShapeType="1"/>
          </p:cNvSpPr>
          <p:nvPr/>
        </p:nvSpPr>
        <p:spPr bwMode="auto">
          <a:xfrm>
            <a:off x="755650" y="3760788"/>
            <a:ext cx="7546975" cy="0"/>
          </a:xfrm>
          <a:prstGeom prst="line">
            <a:avLst/>
          </a:prstGeom>
          <a:noFill/>
          <a:ln w="12700" algn="ctr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7792" name="Line 25"/>
          <p:cNvSpPr>
            <a:spLocks noChangeShapeType="1"/>
          </p:cNvSpPr>
          <p:nvPr/>
        </p:nvSpPr>
        <p:spPr bwMode="auto">
          <a:xfrm>
            <a:off x="755650" y="1435100"/>
            <a:ext cx="0" cy="4703763"/>
          </a:xfrm>
          <a:prstGeom prst="line">
            <a:avLst/>
          </a:prstGeom>
          <a:noFill/>
          <a:ln w="12700" algn="ctr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7793" name="Line 26"/>
          <p:cNvSpPr>
            <a:spLocks noChangeShapeType="1"/>
          </p:cNvSpPr>
          <p:nvPr/>
        </p:nvSpPr>
        <p:spPr bwMode="auto">
          <a:xfrm>
            <a:off x="8302625" y="1435100"/>
            <a:ext cx="0" cy="4703763"/>
          </a:xfrm>
          <a:prstGeom prst="line">
            <a:avLst/>
          </a:prstGeom>
          <a:noFill/>
          <a:ln w="12700" algn="ctr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7794" name="Line 27"/>
          <p:cNvSpPr>
            <a:spLocks noChangeShapeType="1"/>
          </p:cNvSpPr>
          <p:nvPr/>
        </p:nvSpPr>
        <p:spPr bwMode="auto">
          <a:xfrm>
            <a:off x="755650" y="1412875"/>
            <a:ext cx="7546975" cy="0"/>
          </a:xfrm>
          <a:prstGeom prst="line">
            <a:avLst/>
          </a:prstGeom>
          <a:noFill/>
          <a:ln w="12700" algn="ctr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7795" name="Line 28"/>
          <p:cNvSpPr>
            <a:spLocks noChangeShapeType="1"/>
          </p:cNvSpPr>
          <p:nvPr/>
        </p:nvSpPr>
        <p:spPr bwMode="auto">
          <a:xfrm>
            <a:off x="755650" y="4765675"/>
            <a:ext cx="7546975" cy="0"/>
          </a:xfrm>
          <a:prstGeom prst="line">
            <a:avLst/>
          </a:prstGeom>
          <a:noFill/>
          <a:ln w="12700" algn="ctr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pic>
        <p:nvPicPr>
          <p:cNvPr id="117796" name="Picture 28" descr="Freeway Management Systems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788" y="1890713"/>
            <a:ext cx="609600" cy="58896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97" name="Picture 27" descr="Transit Management Systems"/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863" y="1881188"/>
            <a:ext cx="604837" cy="58896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98" name="Picture 26" descr="Incident Management Systems"/>
          <p:cNvPicPr>
            <a:picLocks noChangeAspect="1" noChangeArrowheads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575" y="1881188"/>
            <a:ext cx="604838" cy="58896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99" name="Picture 25" descr="Emergency Management Systems"/>
          <p:cNvPicPr>
            <a:picLocks noChangeAspect="1" noChangeArrowheads="1"/>
          </p:cNvPicPr>
          <p:nvPr/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288" y="1881188"/>
            <a:ext cx="604837" cy="58896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800" name="Picture 24" descr="Electronic Payment Systems"/>
          <p:cNvPicPr>
            <a:picLocks noChangeAspect="1" noChangeArrowheads="1"/>
          </p:cNvPicPr>
          <p:nvPr/>
        </p:nvPicPr>
        <p:blipFill>
          <a:blip r:embed="rId11" r:link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263" y="2833688"/>
            <a:ext cx="609600" cy="58896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801" name="Picture 22" descr="Information Management"/>
          <p:cNvPicPr>
            <a:picLocks noChangeAspect="1" noChangeArrowheads="1"/>
          </p:cNvPicPr>
          <p:nvPr/>
        </p:nvPicPr>
        <p:blipFill>
          <a:blip r:embed="rId13" r:link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450" y="2830513"/>
            <a:ext cx="604838" cy="58896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802" name="Picture 21" descr="Crash Prevention and Safety"/>
          <p:cNvPicPr>
            <a:picLocks noChangeAspect="1" noChangeArrowheads="1"/>
          </p:cNvPicPr>
          <p:nvPr/>
        </p:nvPicPr>
        <p:blipFill>
          <a:blip r:embed="rId15" r:link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0" y="2833688"/>
            <a:ext cx="604838" cy="58896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803" name="Picture 20" descr="Roadway Operations and Maintenance"/>
          <p:cNvPicPr>
            <a:picLocks noChangeAspect="1" noChangeArrowheads="1"/>
          </p:cNvPicPr>
          <p:nvPr/>
        </p:nvPicPr>
        <p:blipFill>
          <a:blip r:embed="rId17" r:link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113" y="2833688"/>
            <a:ext cx="604837" cy="58896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804" name="Picture 19" descr="Road Weather Management"/>
          <p:cNvPicPr>
            <a:picLocks noChangeAspect="1" noChangeArrowheads="1"/>
          </p:cNvPicPr>
          <p:nvPr/>
        </p:nvPicPr>
        <p:blipFill>
          <a:blip r:embed="rId19" r:link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150" y="3808413"/>
            <a:ext cx="604838" cy="58896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805" name="Picture 18" descr="Commercial Vehicle Operations"/>
          <p:cNvPicPr>
            <a:picLocks noChangeAspect="1" noChangeArrowheads="1"/>
          </p:cNvPicPr>
          <p:nvPr/>
        </p:nvPicPr>
        <p:blipFill>
          <a:blip r:embed="rId21" r:link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3808413"/>
            <a:ext cx="604838" cy="58896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806" name="Picture 17" descr="Intermodal Freight"/>
          <p:cNvPicPr>
            <a:picLocks noChangeAspect="1" noChangeArrowheads="1"/>
          </p:cNvPicPr>
          <p:nvPr/>
        </p:nvPicPr>
        <p:blipFill>
          <a:blip r:embed="rId23" r:link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163" y="3806825"/>
            <a:ext cx="604837" cy="5889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807" name="Line 45"/>
          <p:cNvSpPr>
            <a:spLocks noChangeShapeType="1"/>
          </p:cNvSpPr>
          <p:nvPr/>
        </p:nvSpPr>
        <p:spPr bwMode="auto">
          <a:xfrm>
            <a:off x="758825" y="5157788"/>
            <a:ext cx="7546975" cy="0"/>
          </a:xfrm>
          <a:prstGeom prst="line">
            <a:avLst/>
          </a:prstGeom>
          <a:noFill/>
          <a:ln w="12700" algn="ctr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7808" name="Line 53"/>
          <p:cNvSpPr>
            <a:spLocks noChangeShapeType="1"/>
          </p:cNvSpPr>
          <p:nvPr/>
        </p:nvSpPr>
        <p:spPr bwMode="auto">
          <a:xfrm>
            <a:off x="755650" y="6149975"/>
            <a:ext cx="7546975" cy="0"/>
          </a:xfrm>
          <a:prstGeom prst="line">
            <a:avLst/>
          </a:prstGeom>
          <a:noFill/>
          <a:ln w="12700" algn="ctr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7809" name="Line 58"/>
          <p:cNvSpPr>
            <a:spLocks noChangeShapeType="1"/>
          </p:cNvSpPr>
          <p:nvPr/>
        </p:nvSpPr>
        <p:spPr bwMode="auto">
          <a:xfrm>
            <a:off x="2270125" y="5165725"/>
            <a:ext cx="0" cy="979488"/>
          </a:xfrm>
          <a:prstGeom prst="line">
            <a:avLst/>
          </a:prstGeom>
          <a:noFill/>
          <a:ln w="12700" algn="ctr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7810" name="Line 59"/>
          <p:cNvSpPr>
            <a:spLocks noChangeShapeType="1"/>
          </p:cNvSpPr>
          <p:nvPr/>
        </p:nvSpPr>
        <p:spPr bwMode="auto">
          <a:xfrm>
            <a:off x="3778250" y="5167313"/>
            <a:ext cx="0" cy="977900"/>
          </a:xfrm>
          <a:prstGeom prst="line">
            <a:avLst/>
          </a:prstGeom>
          <a:noFill/>
          <a:ln w="12700" algn="ctr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7811" name="Line 61"/>
          <p:cNvSpPr>
            <a:spLocks noChangeShapeType="1"/>
          </p:cNvSpPr>
          <p:nvPr/>
        </p:nvSpPr>
        <p:spPr bwMode="auto">
          <a:xfrm>
            <a:off x="6792913" y="5164138"/>
            <a:ext cx="0" cy="981075"/>
          </a:xfrm>
          <a:prstGeom prst="line">
            <a:avLst/>
          </a:prstGeom>
          <a:noFill/>
          <a:ln w="12700" algn="ctr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pic>
        <p:nvPicPr>
          <p:cNvPr id="117812" name="Picture 63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5210175"/>
            <a:ext cx="571500" cy="5715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813" name="Picture 64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913" y="5203825"/>
            <a:ext cx="571500" cy="57308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814" name="Picture 65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450" y="5203825"/>
            <a:ext cx="571500" cy="57308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815" name="Line 67"/>
          <p:cNvSpPr>
            <a:spLocks noChangeShapeType="1"/>
          </p:cNvSpPr>
          <p:nvPr/>
        </p:nvSpPr>
        <p:spPr bwMode="auto">
          <a:xfrm>
            <a:off x="5286375" y="5160963"/>
            <a:ext cx="0" cy="981075"/>
          </a:xfrm>
          <a:prstGeom prst="line">
            <a:avLst/>
          </a:prstGeom>
          <a:noFill/>
          <a:ln w="12700" algn="ctr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grpSp>
        <p:nvGrpSpPr>
          <p:cNvPr id="117816" name="Grupo 69"/>
          <p:cNvGrpSpPr>
            <a:grpSpLocks/>
          </p:cNvGrpSpPr>
          <p:nvPr/>
        </p:nvGrpSpPr>
        <p:grpSpPr bwMode="auto">
          <a:xfrm>
            <a:off x="2722563" y="2881313"/>
            <a:ext cx="611187" cy="515937"/>
            <a:chOff x="2765657" y="3296451"/>
            <a:chExt cx="611008" cy="517335"/>
          </a:xfrm>
        </p:grpSpPr>
        <p:grpSp>
          <p:nvGrpSpPr>
            <p:cNvPr id="117818" name="Grupo 61"/>
            <p:cNvGrpSpPr>
              <a:grpSpLocks/>
            </p:cNvGrpSpPr>
            <p:nvPr/>
          </p:nvGrpSpPr>
          <p:grpSpPr bwMode="auto">
            <a:xfrm>
              <a:off x="2803746" y="3296451"/>
              <a:ext cx="549113" cy="458481"/>
              <a:chOff x="8441630" y="410493"/>
              <a:chExt cx="641984" cy="888198"/>
            </a:xfrm>
          </p:grpSpPr>
          <p:sp>
            <p:nvSpPr>
              <p:cNvPr id="60" name="CaixaDeTexto 59"/>
              <p:cNvSpPr txBox="1"/>
              <p:nvPr/>
            </p:nvSpPr>
            <p:spPr>
              <a:xfrm>
                <a:off x="8469461" y="410493"/>
                <a:ext cx="569623" cy="888116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eaLnBrk="1" hangingPunct="1">
                  <a:defRPr/>
                </a:pPr>
                <a:r>
                  <a:rPr lang="pt-BR" sz="2400" i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Script MT Bold" pitchFamily="66" charset="0"/>
                    <a:cs typeface="Arial" pitchFamily="34" charset="0"/>
                  </a:rPr>
                  <a:t>i</a:t>
                </a:r>
              </a:p>
            </p:txBody>
          </p:sp>
          <p:sp>
            <p:nvSpPr>
              <p:cNvPr id="61" name="Elipse 60"/>
              <p:cNvSpPr/>
              <p:nvPr/>
            </p:nvSpPr>
            <p:spPr>
              <a:xfrm>
                <a:off x="8441630" y="573930"/>
                <a:ext cx="641985" cy="715427"/>
              </a:xfrm>
              <a:prstGeom prst="ellipse">
                <a:avLst/>
              </a:prstGeom>
              <a:noFill/>
              <a:ln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pt-BR"/>
              </a:p>
            </p:txBody>
          </p:sp>
        </p:grpSp>
        <p:sp>
          <p:nvSpPr>
            <p:cNvPr id="63" name="Retângulo 62"/>
            <p:cNvSpPr/>
            <p:nvPr/>
          </p:nvSpPr>
          <p:spPr>
            <a:xfrm>
              <a:off x="2765657" y="3334654"/>
              <a:ext cx="611008" cy="479132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t-BR"/>
            </a:p>
          </p:txBody>
        </p:sp>
      </p:grpSp>
      <p:pic>
        <p:nvPicPr>
          <p:cNvPr id="117817" name="Picture 29" descr="Arterial Management Systems"/>
          <p:cNvPicPr>
            <a:picLocks noChangeAspect="1" noChangeArrowheads="1"/>
          </p:cNvPicPr>
          <p:nvPr/>
        </p:nvPicPr>
        <p:blipFill>
          <a:blip r:embed="rId28" r:link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925" y="1862138"/>
            <a:ext cx="581025" cy="56356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ext Box 2"/>
          <p:cNvSpPr txBox="1">
            <a:spLocks noChangeArrowheads="1"/>
          </p:cNvSpPr>
          <p:nvPr/>
        </p:nvSpPr>
        <p:spPr bwMode="auto">
          <a:xfrm>
            <a:off x="5373688" y="441325"/>
            <a:ext cx="11001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sz="1000">
                <a:latin typeface="Times New Roman" panose="02020603050405020304" pitchFamily="18" charset="0"/>
              </a:rPr>
              <a:t>Detalhamento das</a:t>
            </a:r>
          </a:p>
          <a:p>
            <a:pPr algn="ctr"/>
            <a:r>
              <a:rPr lang="pt-BR" altLang="pt-BR" sz="1000">
                <a:latin typeface="Times New Roman" panose="02020603050405020304" pitchFamily="18" charset="0"/>
              </a:rPr>
              <a:t>Emergências</a:t>
            </a:r>
          </a:p>
        </p:txBody>
      </p:sp>
      <p:sp>
        <p:nvSpPr>
          <p:cNvPr id="183299" name="Text Box 3"/>
          <p:cNvSpPr txBox="1">
            <a:spLocks noChangeArrowheads="1"/>
          </p:cNvSpPr>
          <p:nvPr/>
        </p:nvSpPr>
        <p:spPr bwMode="auto">
          <a:xfrm>
            <a:off x="107950" y="76200"/>
            <a:ext cx="8990013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19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Diagrama simplificado da </a:t>
            </a:r>
            <a:r>
              <a:rPr lang="pt-BR" sz="19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Arquitetura Lógica</a:t>
            </a:r>
            <a:r>
              <a:rPr lang="pt-BR" sz="19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do Modelo Nacional Americano de ITS</a:t>
            </a:r>
          </a:p>
        </p:txBody>
      </p:sp>
      <p:sp>
        <p:nvSpPr>
          <p:cNvPr id="119812" name="Line 4"/>
          <p:cNvSpPr>
            <a:spLocks noChangeShapeType="1"/>
          </p:cNvSpPr>
          <p:nvPr/>
        </p:nvSpPr>
        <p:spPr bwMode="auto">
          <a:xfrm flipH="1">
            <a:off x="2952750" y="5295900"/>
            <a:ext cx="838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19813" name="Line 5"/>
          <p:cNvSpPr>
            <a:spLocks noChangeShapeType="1"/>
          </p:cNvSpPr>
          <p:nvPr/>
        </p:nvSpPr>
        <p:spPr bwMode="auto">
          <a:xfrm flipV="1">
            <a:off x="2114550" y="4686300"/>
            <a:ext cx="838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grpSp>
        <p:nvGrpSpPr>
          <p:cNvPr id="119814" name="Group 6"/>
          <p:cNvGrpSpPr>
            <a:grpSpLocks/>
          </p:cNvGrpSpPr>
          <p:nvPr/>
        </p:nvGrpSpPr>
        <p:grpSpPr bwMode="auto">
          <a:xfrm>
            <a:off x="6559550" y="723900"/>
            <a:ext cx="1295400" cy="3124200"/>
            <a:chOff x="4944" y="480"/>
            <a:chExt cx="816" cy="1968"/>
          </a:xfrm>
        </p:grpSpPr>
        <p:sp>
          <p:nvSpPr>
            <p:cNvPr id="119901" name="Oval 7"/>
            <p:cNvSpPr>
              <a:spLocks noChangeArrowheads="1"/>
            </p:cNvSpPr>
            <p:nvPr/>
          </p:nvSpPr>
          <p:spPr bwMode="auto">
            <a:xfrm>
              <a:off x="4944" y="480"/>
              <a:ext cx="816" cy="72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19902" name="Oval 8"/>
            <p:cNvSpPr>
              <a:spLocks noChangeArrowheads="1"/>
            </p:cNvSpPr>
            <p:nvPr/>
          </p:nvSpPr>
          <p:spPr bwMode="auto">
            <a:xfrm>
              <a:off x="4944" y="1728"/>
              <a:ext cx="816" cy="72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</p:grpSp>
      <p:grpSp>
        <p:nvGrpSpPr>
          <p:cNvPr id="119815" name="Group 9"/>
          <p:cNvGrpSpPr>
            <a:grpSpLocks/>
          </p:cNvGrpSpPr>
          <p:nvPr/>
        </p:nvGrpSpPr>
        <p:grpSpPr bwMode="auto">
          <a:xfrm>
            <a:off x="3765550" y="723900"/>
            <a:ext cx="1295400" cy="5105400"/>
            <a:chOff x="2880" y="480"/>
            <a:chExt cx="816" cy="3216"/>
          </a:xfrm>
        </p:grpSpPr>
        <p:sp>
          <p:nvSpPr>
            <p:cNvPr id="119898" name="Oval 10"/>
            <p:cNvSpPr>
              <a:spLocks noChangeArrowheads="1"/>
            </p:cNvSpPr>
            <p:nvPr/>
          </p:nvSpPr>
          <p:spPr bwMode="auto">
            <a:xfrm>
              <a:off x="2880" y="2976"/>
              <a:ext cx="816" cy="72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19899" name="Oval 11"/>
            <p:cNvSpPr>
              <a:spLocks noChangeArrowheads="1"/>
            </p:cNvSpPr>
            <p:nvPr/>
          </p:nvSpPr>
          <p:spPr bwMode="auto">
            <a:xfrm>
              <a:off x="2880" y="1728"/>
              <a:ext cx="816" cy="72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19900" name="Oval 12"/>
            <p:cNvSpPr>
              <a:spLocks noChangeArrowheads="1"/>
            </p:cNvSpPr>
            <p:nvPr/>
          </p:nvSpPr>
          <p:spPr bwMode="auto">
            <a:xfrm>
              <a:off x="2880" y="480"/>
              <a:ext cx="816" cy="72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</p:grpSp>
      <p:grpSp>
        <p:nvGrpSpPr>
          <p:cNvPr id="119816" name="Group 13"/>
          <p:cNvGrpSpPr>
            <a:grpSpLocks/>
          </p:cNvGrpSpPr>
          <p:nvPr/>
        </p:nvGrpSpPr>
        <p:grpSpPr bwMode="auto">
          <a:xfrm>
            <a:off x="946150" y="723900"/>
            <a:ext cx="1295400" cy="5105400"/>
            <a:chOff x="896" y="480"/>
            <a:chExt cx="816" cy="3216"/>
          </a:xfrm>
        </p:grpSpPr>
        <p:sp>
          <p:nvSpPr>
            <p:cNvPr id="119895" name="Oval 14"/>
            <p:cNvSpPr>
              <a:spLocks noChangeArrowheads="1"/>
            </p:cNvSpPr>
            <p:nvPr/>
          </p:nvSpPr>
          <p:spPr bwMode="auto">
            <a:xfrm>
              <a:off x="896" y="2976"/>
              <a:ext cx="816" cy="72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19896" name="Oval 15"/>
            <p:cNvSpPr>
              <a:spLocks noChangeArrowheads="1"/>
            </p:cNvSpPr>
            <p:nvPr/>
          </p:nvSpPr>
          <p:spPr bwMode="auto">
            <a:xfrm>
              <a:off x="896" y="1712"/>
              <a:ext cx="816" cy="72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19897" name="Oval 16"/>
            <p:cNvSpPr>
              <a:spLocks noChangeArrowheads="1"/>
            </p:cNvSpPr>
            <p:nvPr/>
          </p:nvSpPr>
          <p:spPr bwMode="auto">
            <a:xfrm>
              <a:off x="896" y="480"/>
              <a:ext cx="816" cy="72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</p:grpSp>
      <p:sp>
        <p:nvSpPr>
          <p:cNvPr id="119817" name="Line 17"/>
          <p:cNvSpPr>
            <a:spLocks noChangeShapeType="1"/>
          </p:cNvSpPr>
          <p:nvPr/>
        </p:nvSpPr>
        <p:spPr bwMode="auto">
          <a:xfrm flipH="1" flipV="1">
            <a:off x="3105150" y="876300"/>
            <a:ext cx="685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19818" name="Line 18"/>
          <p:cNvSpPr>
            <a:spLocks noChangeShapeType="1"/>
          </p:cNvSpPr>
          <p:nvPr/>
        </p:nvSpPr>
        <p:spPr bwMode="auto">
          <a:xfrm rot="21298084" flipH="1">
            <a:off x="2192338" y="893763"/>
            <a:ext cx="928687" cy="422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19819" name="Line 19"/>
          <p:cNvSpPr>
            <a:spLocks noChangeShapeType="1"/>
          </p:cNvSpPr>
          <p:nvPr/>
        </p:nvSpPr>
        <p:spPr bwMode="auto">
          <a:xfrm>
            <a:off x="2190750" y="1485900"/>
            <a:ext cx="914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19820" name="Line 20"/>
          <p:cNvSpPr>
            <a:spLocks noChangeShapeType="1"/>
          </p:cNvSpPr>
          <p:nvPr/>
        </p:nvSpPr>
        <p:spPr bwMode="auto">
          <a:xfrm flipV="1">
            <a:off x="3105150" y="1333500"/>
            <a:ext cx="685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19821" name="Rectangle 21"/>
          <p:cNvSpPr>
            <a:spLocks noChangeArrowheads="1"/>
          </p:cNvSpPr>
          <p:nvPr/>
        </p:nvSpPr>
        <p:spPr bwMode="auto">
          <a:xfrm>
            <a:off x="200025" y="2019300"/>
            <a:ext cx="7620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sz="1000">
                <a:latin typeface="Times New Roman" panose="02020603050405020304" pitchFamily="18" charset="0"/>
              </a:rPr>
              <a:t>Instituição</a:t>
            </a:r>
          </a:p>
          <a:p>
            <a:pPr algn="ctr"/>
            <a:r>
              <a:rPr lang="pt-BR" altLang="pt-BR" sz="1000">
                <a:latin typeface="Times New Roman" panose="02020603050405020304" pitchFamily="18" charset="0"/>
              </a:rPr>
              <a:t>Financeira</a:t>
            </a:r>
            <a:endParaRPr lang="pt-BR" altLang="pt-BR" sz="2400">
              <a:latin typeface="Times New Roman" panose="02020603050405020304" pitchFamily="18" charset="0"/>
            </a:endParaRPr>
          </a:p>
        </p:txBody>
      </p:sp>
      <p:sp>
        <p:nvSpPr>
          <p:cNvPr id="119822" name="Line 22"/>
          <p:cNvSpPr>
            <a:spLocks noChangeShapeType="1"/>
          </p:cNvSpPr>
          <p:nvPr/>
        </p:nvSpPr>
        <p:spPr bwMode="auto">
          <a:xfrm flipV="1">
            <a:off x="590550" y="1485900"/>
            <a:ext cx="3810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19823" name="Line 23"/>
          <p:cNvSpPr>
            <a:spLocks noChangeShapeType="1"/>
          </p:cNvSpPr>
          <p:nvPr/>
        </p:nvSpPr>
        <p:spPr bwMode="auto">
          <a:xfrm flipV="1">
            <a:off x="2114550" y="2247900"/>
            <a:ext cx="609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19824" name="Line 24"/>
          <p:cNvSpPr>
            <a:spLocks noChangeShapeType="1"/>
          </p:cNvSpPr>
          <p:nvPr/>
        </p:nvSpPr>
        <p:spPr bwMode="auto">
          <a:xfrm flipV="1">
            <a:off x="2724150" y="1587500"/>
            <a:ext cx="1143000" cy="660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19825" name="Line 25"/>
          <p:cNvSpPr>
            <a:spLocks noChangeShapeType="1"/>
          </p:cNvSpPr>
          <p:nvPr/>
        </p:nvSpPr>
        <p:spPr bwMode="auto">
          <a:xfrm flipH="1">
            <a:off x="3181350" y="1743075"/>
            <a:ext cx="8382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19826" name="Line 26"/>
          <p:cNvSpPr>
            <a:spLocks noChangeShapeType="1"/>
          </p:cNvSpPr>
          <p:nvPr/>
        </p:nvSpPr>
        <p:spPr bwMode="auto">
          <a:xfrm flipH="1">
            <a:off x="2190750" y="2628900"/>
            <a:ext cx="9906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19827" name="Rectangle 27"/>
          <p:cNvSpPr>
            <a:spLocks noChangeArrowheads="1"/>
          </p:cNvSpPr>
          <p:nvPr/>
        </p:nvSpPr>
        <p:spPr bwMode="auto">
          <a:xfrm>
            <a:off x="209550" y="3924300"/>
            <a:ext cx="7620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sz="1000">
                <a:latin typeface="Times New Roman" panose="02020603050405020304" pitchFamily="18" charset="0"/>
              </a:rPr>
              <a:t>Veículo</a:t>
            </a:r>
          </a:p>
          <a:p>
            <a:pPr algn="ctr"/>
            <a:r>
              <a:rPr lang="pt-BR" altLang="pt-BR" sz="1000">
                <a:latin typeface="Times New Roman" panose="02020603050405020304" pitchFamily="18" charset="0"/>
              </a:rPr>
              <a:t>Comercial</a:t>
            </a:r>
            <a:endParaRPr lang="pt-BR" altLang="pt-BR" sz="2400">
              <a:latin typeface="Times New Roman" panose="02020603050405020304" pitchFamily="18" charset="0"/>
            </a:endParaRPr>
          </a:p>
        </p:txBody>
      </p:sp>
      <p:sp>
        <p:nvSpPr>
          <p:cNvPr id="119828" name="Line 28"/>
          <p:cNvSpPr>
            <a:spLocks noChangeShapeType="1"/>
          </p:cNvSpPr>
          <p:nvPr/>
        </p:nvSpPr>
        <p:spPr bwMode="auto">
          <a:xfrm flipV="1">
            <a:off x="985838" y="3743325"/>
            <a:ext cx="290512" cy="2905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19829" name="Rectangle 29"/>
          <p:cNvSpPr>
            <a:spLocks noChangeArrowheads="1"/>
          </p:cNvSpPr>
          <p:nvPr/>
        </p:nvSpPr>
        <p:spPr bwMode="auto">
          <a:xfrm>
            <a:off x="209550" y="5967413"/>
            <a:ext cx="7620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sz="1000">
                <a:latin typeface="Times New Roman" panose="02020603050405020304" pitchFamily="18" charset="0"/>
              </a:rPr>
              <a:t>Veículo</a:t>
            </a:r>
          </a:p>
          <a:p>
            <a:pPr algn="ctr"/>
            <a:r>
              <a:rPr lang="pt-BR" altLang="pt-BR" sz="1000">
                <a:latin typeface="Times New Roman" panose="02020603050405020304" pitchFamily="18" charset="0"/>
              </a:rPr>
              <a:t>Básico</a:t>
            </a:r>
            <a:endParaRPr lang="pt-BR" altLang="pt-BR" sz="2400">
              <a:latin typeface="Times New Roman" panose="02020603050405020304" pitchFamily="18" charset="0"/>
            </a:endParaRPr>
          </a:p>
        </p:txBody>
      </p:sp>
      <p:sp>
        <p:nvSpPr>
          <p:cNvPr id="119830" name="Line 30"/>
          <p:cNvSpPr>
            <a:spLocks noChangeShapeType="1"/>
          </p:cNvSpPr>
          <p:nvPr/>
        </p:nvSpPr>
        <p:spPr bwMode="auto">
          <a:xfrm flipV="1">
            <a:off x="2038350" y="1790700"/>
            <a:ext cx="2057400" cy="30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19831" name="Line 31"/>
          <p:cNvSpPr>
            <a:spLocks noChangeShapeType="1"/>
          </p:cNvSpPr>
          <p:nvPr/>
        </p:nvSpPr>
        <p:spPr bwMode="auto">
          <a:xfrm>
            <a:off x="2952750" y="4686300"/>
            <a:ext cx="838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19832" name="Line 32"/>
          <p:cNvSpPr>
            <a:spLocks noChangeShapeType="1"/>
          </p:cNvSpPr>
          <p:nvPr/>
        </p:nvSpPr>
        <p:spPr bwMode="auto">
          <a:xfrm flipH="1" flipV="1">
            <a:off x="2266950" y="5219700"/>
            <a:ext cx="685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19833" name="Line 33"/>
          <p:cNvSpPr>
            <a:spLocks noChangeShapeType="1"/>
          </p:cNvSpPr>
          <p:nvPr/>
        </p:nvSpPr>
        <p:spPr bwMode="auto">
          <a:xfrm flipV="1">
            <a:off x="619125" y="5572125"/>
            <a:ext cx="457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19834" name="Line 34"/>
          <p:cNvSpPr>
            <a:spLocks noChangeShapeType="1"/>
          </p:cNvSpPr>
          <p:nvPr/>
        </p:nvSpPr>
        <p:spPr bwMode="auto">
          <a:xfrm flipH="1" flipV="1">
            <a:off x="2952750" y="4152900"/>
            <a:ext cx="990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19835" name="Line 35"/>
          <p:cNvSpPr>
            <a:spLocks noChangeShapeType="1"/>
          </p:cNvSpPr>
          <p:nvPr/>
        </p:nvSpPr>
        <p:spPr bwMode="auto">
          <a:xfrm flipV="1">
            <a:off x="2952750" y="1866900"/>
            <a:ext cx="1254125" cy="228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grpSp>
        <p:nvGrpSpPr>
          <p:cNvPr id="119836" name="Group 36"/>
          <p:cNvGrpSpPr>
            <a:grpSpLocks/>
          </p:cNvGrpSpPr>
          <p:nvPr/>
        </p:nvGrpSpPr>
        <p:grpSpPr bwMode="auto">
          <a:xfrm>
            <a:off x="3733800" y="3619500"/>
            <a:ext cx="533400" cy="1143000"/>
            <a:chOff x="2352" y="2256"/>
            <a:chExt cx="336" cy="720"/>
          </a:xfrm>
        </p:grpSpPr>
        <p:sp>
          <p:nvSpPr>
            <p:cNvPr id="119893" name="Line 37"/>
            <p:cNvSpPr>
              <a:spLocks noChangeShapeType="1"/>
            </p:cNvSpPr>
            <p:nvPr/>
          </p:nvSpPr>
          <p:spPr bwMode="auto">
            <a:xfrm flipH="1" flipV="1">
              <a:off x="2352" y="2544"/>
              <a:ext cx="336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9894" name="Line 38"/>
            <p:cNvSpPr>
              <a:spLocks noChangeShapeType="1"/>
            </p:cNvSpPr>
            <p:nvPr/>
          </p:nvSpPr>
          <p:spPr bwMode="auto">
            <a:xfrm flipV="1">
              <a:off x="2352" y="2256"/>
              <a:ext cx="144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119837" name="Line 39"/>
          <p:cNvSpPr>
            <a:spLocks noChangeShapeType="1"/>
          </p:cNvSpPr>
          <p:nvPr/>
        </p:nvSpPr>
        <p:spPr bwMode="auto">
          <a:xfrm>
            <a:off x="4781550" y="37719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19838" name="Line 40"/>
          <p:cNvSpPr>
            <a:spLocks noChangeShapeType="1"/>
          </p:cNvSpPr>
          <p:nvPr/>
        </p:nvSpPr>
        <p:spPr bwMode="auto">
          <a:xfrm flipH="1">
            <a:off x="4552950" y="4076700"/>
            <a:ext cx="4572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19839" name="Line 41"/>
          <p:cNvSpPr>
            <a:spLocks noChangeShapeType="1"/>
          </p:cNvSpPr>
          <p:nvPr/>
        </p:nvSpPr>
        <p:spPr bwMode="auto">
          <a:xfrm flipV="1">
            <a:off x="5010150" y="3619500"/>
            <a:ext cx="167640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19840" name="Rectangle 42"/>
          <p:cNvSpPr>
            <a:spLocks noChangeArrowheads="1"/>
          </p:cNvSpPr>
          <p:nvPr/>
        </p:nvSpPr>
        <p:spPr bwMode="auto">
          <a:xfrm>
            <a:off x="5314950" y="5676900"/>
            <a:ext cx="7620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sz="1000">
                <a:latin typeface="Times New Roman" panose="02020603050405020304" pitchFamily="18" charset="0"/>
              </a:rPr>
              <a:t>Tráfego</a:t>
            </a:r>
            <a:endParaRPr lang="pt-BR" altLang="pt-BR" sz="2400">
              <a:latin typeface="Times New Roman" panose="02020603050405020304" pitchFamily="18" charset="0"/>
            </a:endParaRPr>
          </a:p>
        </p:txBody>
      </p:sp>
      <p:sp>
        <p:nvSpPr>
          <p:cNvPr id="119841" name="Rectangle 43"/>
          <p:cNvSpPr>
            <a:spLocks noChangeArrowheads="1"/>
          </p:cNvSpPr>
          <p:nvPr/>
        </p:nvSpPr>
        <p:spPr bwMode="auto">
          <a:xfrm>
            <a:off x="7905750" y="3924300"/>
            <a:ext cx="7620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sz="1000">
                <a:latin typeface="Times New Roman" panose="02020603050405020304" pitchFamily="18" charset="0"/>
              </a:rPr>
              <a:t>Planejadores</a:t>
            </a:r>
          </a:p>
          <a:p>
            <a:pPr algn="ctr"/>
            <a:r>
              <a:rPr lang="pt-BR" altLang="pt-BR" sz="1000">
                <a:latin typeface="Times New Roman" panose="02020603050405020304" pitchFamily="18" charset="0"/>
              </a:rPr>
              <a:t>ITS</a:t>
            </a:r>
            <a:endParaRPr lang="pt-BR" altLang="pt-BR" sz="2400">
              <a:latin typeface="Times New Roman" panose="02020603050405020304" pitchFamily="18" charset="0"/>
            </a:endParaRPr>
          </a:p>
        </p:txBody>
      </p:sp>
      <p:sp>
        <p:nvSpPr>
          <p:cNvPr id="119842" name="Line 44"/>
          <p:cNvSpPr>
            <a:spLocks noChangeShapeType="1"/>
          </p:cNvSpPr>
          <p:nvPr/>
        </p:nvSpPr>
        <p:spPr bwMode="auto">
          <a:xfrm>
            <a:off x="7829550" y="3390900"/>
            <a:ext cx="3810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19843" name="Line 45"/>
          <p:cNvSpPr>
            <a:spLocks noChangeShapeType="1"/>
          </p:cNvSpPr>
          <p:nvPr/>
        </p:nvSpPr>
        <p:spPr bwMode="auto">
          <a:xfrm>
            <a:off x="5010150" y="1562100"/>
            <a:ext cx="106680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19844" name="Line 46"/>
          <p:cNvSpPr>
            <a:spLocks noChangeShapeType="1"/>
          </p:cNvSpPr>
          <p:nvPr/>
        </p:nvSpPr>
        <p:spPr bwMode="auto">
          <a:xfrm flipH="1">
            <a:off x="4933950" y="3467100"/>
            <a:ext cx="114300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19845" name="Line 47"/>
          <p:cNvSpPr>
            <a:spLocks noChangeShapeType="1"/>
          </p:cNvSpPr>
          <p:nvPr/>
        </p:nvSpPr>
        <p:spPr bwMode="auto">
          <a:xfrm flipH="1" flipV="1">
            <a:off x="4171950" y="2400300"/>
            <a:ext cx="76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19846" name="Line 48"/>
          <p:cNvSpPr>
            <a:spLocks noChangeShapeType="1"/>
          </p:cNvSpPr>
          <p:nvPr/>
        </p:nvSpPr>
        <p:spPr bwMode="auto">
          <a:xfrm flipV="1">
            <a:off x="4171950" y="1866900"/>
            <a:ext cx="228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19847" name="Line 49"/>
          <p:cNvSpPr>
            <a:spLocks noChangeShapeType="1"/>
          </p:cNvSpPr>
          <p:nvPr/>
        </p:nvSpPr>
        <p:spPr bwMode="auto">
          <a:xfrm>
            <a:off x="4829175" y="1719263"/>
            <a:ext cx="341313" cy="6810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19848" name="Line 50"/>
          <p:cNvSpPr>
            <a:spLocks noChangeShapeType="1"/>
          </p:cNvSpPr>
          <p:nvPr/>
        </p:nvSpPr>
        <p:spPr bwMode="auto">
          <a:xfrm flipH="1">
            <a:off x="4857750" y="2400300"/>
            <a:ext cx="304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19849" name="Line 51"/>
          <p:cNvSpPr>
            <a:spLocks noChangeShapeType="1"/>
          </p:cNvSpPr>
          <p:nvPr/>
        </p:nvSpPr>
        <p:spPr bwMode="auto">
          <a:xfrm>
            <a:off x="5086350" y="1409700"/>
            <a:ext cx="14478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19850" name="Rectangle 52"/>
          <p:cNvSpPr>
            <a:spLocks noChangeArrowheads="1"/>
          </p:cNvSpPr>
          <p:nvPr/>
        </p:nvSpPr>
        <p:spPr bwMode="auto">
          <a:xfrm>
            <a:off x="5924550" y="1790700"/>
            <a:ext cx="7620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sz="1000">
                <a:latin typeface="Times New Roman" panose="02020603050405020304" pitchFamily="18" charset="0"/>
              </a:rPr>
              <a:t>Polícia / </a:t>
            </a:r>
          </a:p>
          <a:p>
            <a:pPr algn="ctr"/>
            <a:r>
              <a:rPr lang="pt-BR" altLang="pt-BR" sz="1000">
                <a:latin typeface="Times New Roman" panose="02020603050405020304" pitchFamily="18" charset="0"/>
              </a:rPr>
              <a:t>Bombeiros</a:t>
            </a:r>
          </a:p>
        </p:txBody>
      </p:sp>
      <p:sp>
        <p:nvSpPr>
          <p:cNvPr id="119851" name="Line 53"/>
          <p:cNvSpPr>
            <a:spLocks noChangeShapeType="1"/>
          </p:cNvSpPr>
          <p:nvPr/>
        </p:nvSpPr>
        <p:spPr bwMode="auto">
          <a:xfrm flipH="1" flipV="1">
            <a:off x="5924550" y="800100"/>
            <a:ext cx="609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19852" name="Line 54"/>
          <p:cNvSpPr>
            <a:spLocks noChangeShapeType="1"/>
          </p:cNvSpPr>
          <p:nvPr/>
        </p:nvSpPr>
        <p:spPr bwMode="auto">
          <a:xfrm flipH="1">
            <a:off x="5010150" y="800100"/>
            <a:ext cx="914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19853" name="Line 55"/>
          <p:cNvSpPr>
            <a:spLocks noChangeShapeType="1"/>
          </p:cNvSpPr>
          <p:nvPr/>
        </p:nvSpPr>
        <p:spPr bwMode="auto">
          <a:xfrm>
            <a:off x="5057775" y="1176338"/>
            <a:ext cx="838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19854" name="Line 56"/>
          <p:cNvSpPr>
            <a:spLocks noChangeShapeType="1"/>
          </p:cNvSpPr>
          <p:nvPr/>
        </p:nvSpPr>
        <p:spPr bwMode="auto">
          <a:xfrm flipV="1">
            <a:off x="5862638" y="1319213"/>
            <a:ext cx="685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19855" name="Line 57"/>
          <p:cNvSpPr>
            <a:spLocks noChangeShapeType="1"/>
          </p:cNvSpPr>
          <p:nvPr/>
        </p:nvSpPr>
        <p:spPr bwMode="auto">
          <a:xfrm>
            <a:off x="4248150" y="5829300"/>
            <a:ext cx="3048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19856" name="Line 58"/>
          <p:cNvSpPr>
            <a:spLocks noChangeShapeType="1"/>
          </p:cNvSpPr>
          <p:nvPr/>
        </p:nvSpPr>
        <p:spPr bwMode="auto">
          <a:xfrm>
            <a:off x="4552950" y="6515100"/>
            <a:ext cx="434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19857" name="Line 59"/>
          <p:cNvSpPr>
            <a:spLocks noChangeShapeType="1"/>
          </p:cNvSpPr>
          <p:nvPr/>
        </p:nvSpPr>
        <p:spPr bwMode="auto">
          <a:xfrm flipV="1">
            <a:off x="8896350" y="1485900"/>
            <a:ext cx="0" cy="502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19858" name="Line 60"/>
          <p:cNvSpPr>
            <a:spLocks noChangeShapeType="1"/>
          </p:cNvSpPr>
          <p:nvPr/>
        </p:nvSpPr>
        <p:spPr bwMode="auto">
          <a:xfrm flipH="1" flipV="1">
            <a:off x="7829550" y="1104900"/>
            <a:ext cx="1066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19859" name="Line 61"/>
          <p:cNvSpPr>
            <a:spLocks noChangeShapeType="1"/>
          </p:cNvSpPr>
          <p:nvPr/>
        </p:nvSpPr>
        <p:spPr bwMode="auto">
          <a:xfrm>
            <a:off x="7829550" y="1409700"/>
            <a:ext cx="914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19860" name="Line 62"/>
          <p:cNvSpPr>
            <a:spLocks noChangeShapeType="1"/>
          </p:cNvSpPr>
          <p:nvPr/>
        </p:nvSpPr>
        <p:spPr bwMode="auto">
          <a:xfrm>
            <a:off x="8743950" y="1714500"/>
            <a:ext cx="0" cy="464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19861" name="Line 63"/>
          <p:cNvSpPr>
            <a:spLocks noChangeShapeType="1"/>
          </p:cNvSpPr>
          <p:nvPr/>
        </p:nvSpPr>
        <p:spPr bwMode="auto">
          <a:xfrm>
            <a:off x="4933950" y="5600700"/>
            <a:ext cx="3810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19862" name="Line 64"/>
          <p:cNvSpPr>
            <a:spLocks noChangeShapeType="1"/>
          </p:cNvSpPr>
          <p:nvPr/>
        </p:nvSpPr>
        <p:spPr bwMode="auto">
          <a:xfrm flipH="1">
            <a:off x="4781550" y="6362700"/>
            <a:ext cx="396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19863" name="Line 65"/>
          <p:cNvSpPr>
            <a:spLocks noChangeShapeType="1"/>
          </p:cNvSpPr>
          <p:nvPr/>
        </p:nvSpPr>
        <p:spPr bwMode="auto">
          <a:xfrm flipH="1" flipV="1">
            <a:off x="4476750" y="5829300"/>
            <a:ext cx="304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19864" name="Text Box 66"/>
          <p:cNvSpPr txBox="1">
            <a:spLocks noChangeArrowheads="1"/>
          </p:cNvSpPr>
          <p:nvPr/>
        </p:nvSpPr>
        <p:spPr bwMode="auto">
          <a:xfrm>
            <a:off x="2468563" y="1016000"/>
            <a:ext cx="12604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sz="1000">
                <a:latin typeface="Times New Roman" panose="02020603050405020304" pitchFamily="18" charset="0"/>
              </a:rPr>
              <a:t>Solicitação de</a:t>
            </a:r>
          </a:p>
          <a:p>
            <a:pPr algn="ctr"/>
            <a:r>
              <a:rPr lang="pt-BR" altLang="pt-BR" sz="1000">
                <a:latin typeface="Times New Roman" panose="02020603050405020304" pitchFamily="18" charset="0"/>
              </a:rPr>
              <a:t>Crédito /  Pagamento</a:t>
            </a:r>
          </a:p>
        </p:txBody>
      </p:sp>
      <p:sp>
        <p:nvSpPr>
          <p:cNvPr id="119865" name="Text Box 67"/>
          <p:cNvSpPr txBox="1">
            <a:spLocks noChangeArrowheads="1"/>
          </p:cNvSpPr>
          <p:nvPr/>
        </p:nvSpPr>
        <p:spPr bwMode="auto">
          <a:xfrm>
            <a:off x="2136775" y="1647825"/>
            <a:ext cx="7810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1000">
                <a:latin typeface="Times New Roman" panose="02020603050405020304" pitchFamily="18" charset="0"/>
              </a:rPr>
              <a:t>Pagamento </a:t>
            </a:r>
          </a:p>
          <a:p>
            <a:r>
              <a:rPr lang="pt-BR" altLang="pt-BR" sz="1000">
                <a:latin typeface="Times New Roman" panose="02020603050405020304" pitchFamily="18" charset="0"/>
              </a:rPr>
              <a:t>efetuado</a:t>
            </a:r>
          </a:p>
        </p:txBody>
      </p:sp>
      <p:sp>
        <p:nvSpPr>
          <p:cNvPr id="119866" name="Text Box 68"/>
          <p:cNvSpPr txBox="1">
            <a:spLocks noChangeArrowheads="1"/>
          </p:cNvSpPr>
          <p:nvPr/>
        </p:nvSpPr>
        <p:spPr bwMode="auto">
          <a:xfrm>
            <a:off x="1708150" y="2349500"/>
            <a:ext cx="7810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sz="1000">
                <a:latin typeface="Times New Roman" panose="02020603050405020304" pitchFamily="18" charset="0"/>
              </a:rPr>
              <a:t>Solicitação </a:t>
            </a:r>
          </a:p>
          <a:p>
            <a:pPr algn="ctr"/>
            <a:r>
              <a:rPr lang="pt-BR" altLang="pt-BR" sz="1000">
                <a:latin typeface="Times New Roman" panose="02020603050405020304" pitchFamily="18" charset="0"/>
              </a:rPr>
              <a:t>de Rota</a:t>
            </a:r>
          </a:p>
        </p:txBody>
      </p:sp>
      <p:sp>
        <p:nvSpPr>
          <p:cNvPr id="119867" name="Text Box 69"/>
          <p:cNvSpPr txBox="1">
            <a:spLocks noChangeArrowheads="1"/>
          </p:cNvSpPr>
          <p:nvPr/>
        </p:nvSpPr>
        <p:spPr bwMode="auto">
          <a:xfrm>
            <a:off x="2330450" y="2946400"/>
            <a:ext cx="8223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sz="1000">
                <a:latin typeface="Times New Roman" panose="02020603050405020304" pitchFamily="18" charset="0"/>
              </a:rPr>
              <a:t>Informações</a:t>
            </a:r>
          </a:p>
          <a:p>
            <a:pPr algn="ctr"/>
            <a:r>
              <a:rPr lang="pt-BR" altLang="pt-BR" sz="1000">
                <a:latin typeface="Times New Roman" panose="02020603050405020304" pitchFamily="18" charset="0"/>
              </a:rPr>
              <a:t> sobre Rotas</a:t>
            </a:r>
          </a:p>
        </p:txBody>
      </p:sp>
      <p:sp>
        <p:nvSpPr>
          <p:cNvPr id="119868" name="Text Box 70"/>
          <p:cNvSpPr txBox="1">
            <a:spLocks noChangeArrowheads="1"/>
          </p:cNvSpPr>
          <p:nvPr/>
        </p:nvSpPr>
        <p:spPr bwMode="auto">
          <a:xfrm>
            <a:off x="2990850" y="3886200"/>
            <a:ext cx="8223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sz="1000">
                <a:latin typeface="Times New Roman" panose="02020603050405020304" pitchFamily="18" charset="0"/>
              </a:rPr>
              <a:t>Informações</a:t>
            </a:r>
          </a:p>
          <a:p>
            <a:pPr algn="ctr"/>
            <a:r>
              <a:rPr lang="pt-BR" altLang="pt-BR" sz="1000">
                <a:latin typeface="Times New Roman" panose="02020603050405020304" pitchFamily="18" charset="0"/>
              </a:rPr>
              <a:t>de Tráfego</a:t>
            </a:r>
          </a:p>
        </p:txBody>
      </p:sp>
      <p:sp>
        <p:nvSpPr>
          <p:cNvPr id="119869" name="Text Box 71"/>
          <p:cNvSpPr txBox="1">
            <a:spLocks noChangeArrowheads="1"/>
          </p:cNvSpPr>
          <p:nvPr/>
        </p:nvSpPr>
        <p:spPr bwMode="auto">
          <a:xfrm>
            <a:off x="2562225" y="4762500"/>
            <a:ext cx="787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sz="1000">
                <a:latin typeface="Times New Roman" panose="02020603050405020304" pitchFamily="18" charset="0"/>
              </a:rPr>
              <a:t>Estados dos</a:t>
            </a:r>
          </a:p>
          <a:p>
            <a:pPr algn="ctr"/>
            <a:r>
              <a:rPr lang="pt-BR" altLang="pt-BR" sz="1000">
                <a:latin typeface="Times New Roman" panose="02020603050405020304" pitchFamily="18" charset="0"/>
              </a:rPr>
              <a:t>Veículos</a:t>
            </a:r>
          </a:p>
        </p:txBody>
      </p:sp>
      <p:sp>
        <p:nvSpPr>
          <p:cNvPr id="119870" name="Text Box 72"/>
          <p:cNvSpPr txBox="1">
            <a:spLocks noChangeArrowheads="1"/>
          </p:cNvSpPr>
          <p:nvPr/>
        </p:nvSpPr>
        <p:spPr bwMode="auto">
          <a:xfrm>
            <a:off x="2571750" y="5537200"/>
            <a:ext cx="8223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sz="1000">
                <a:latin typeface="Times New Roman" panose="02020603050405020304" pitchFamily="18" charset="0"/>
              </a:rPr>
              <a:t>Informações</a:t>
            </a:r>
          </a:p>
          <a:p>
            <a:pPr algn="ctr"/>
            <a:r>
              <a:rPr lang="pt-BR" altLang="pt-BR" sz="1000">
                <a:latin typeface="Times New Roman" panose="02020603050405020304" pitchFamily="18" charset="0"/>
              </a:rPr>
              <a:t>de Tráfego</a:t>
            </a:r>
          </a:p>
        </p:txBody>
      </p:sp>
      <p:sp>
        <p:nvSpPr>
          <p:cNvPr id="119871" name="Text Box 73"/>
          <p:cNvSpPr txBox="1">
            <a:spLocks noChangeArrowheads="1"/>
          </p:cNvSpPr>
          <p:nvPr/>
        </p:nvSpPr>
        <p:spPr bwMode="auto">
          <a:xfrm>
            <a:off x="6256338" y="6461125"/>
            <a:ext cx="8604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sz="1000">
                <a:latin typeface="Times New Roman" panose="02020603050405020304" pitchFamily="18" charset="0"/>
              </a:rPr>
              <a:t>Notificação </a:t>
            </a:r>
          </a:p>
          <a:p>
            <a:pPr algn="ctr"/>
            <a:r>
              <a:rPr lang="pt-BR" altLang="pt-BR" sz="1000">
                <a:latin typeface="Times New Roman" panose="02020603050405020304" pitchFamily="18" charset="0"/>
              </a:rPr>
              <a:t>de Incidentes</a:t>
            </a:r>
          </a:p>
        </p:txBody>
      </p:sp>
      <p:sp>
        <p:nvSpPr>
          <p:cNvPr id="119872" name="Text Box 74"/>
          <p:cNvSpPr txBox="1">
            <a:spLocks noChangeArrowheads="1"/>
          </p:cNvSpPr>
          <p:nvPr/>
        </p:nvSpPr>
        <p:spPr bwMode="auto">
          <a:xfrm>
            <a:off x="6815138" y="6019800"/>
            <a:ext cx="1016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sz="1000">
                <a:latin typeface="Times New Roman" panose="02020603050405020304" pitchFamily="18" charset="0"/>
              </a:rPr>
              <a:t>Informação </a:t>
            </a:r>
          </a:p>
          <a:p>
            <a:pPr algn="ctr"/>
            <a:r>
              <a:rPr lang="pt-BR" altLang="pt-BR" sz="1000">
                <a:latin typeface="Times New Roman" panose="02020603050405020304" pitchFamily="18" charset="0"/>
              </a:rPr>
              <a:t>sobre Incidentes</a:t>
            </a:r>
          </a:p>
        </p:txBody>
      </p:sp>
      <p:sp>
        <p:nvSpPr>
          <p:cNvPr id="119873" name="Text Box 75"/>
          <p:cNvSpPr txBox="1">
            <a:spLocks noChangeArrowheads="1"/>
          </p:cNvSpPr>
          <p:nvPr/>
        </p:nvSpPr>
        <p:spPr bwMode="auto">
          <a:xfrm>
            <a:off x="5727700" y="4330700"/>
            <a:ext cx="1327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sz="1000">
                <a:latin typeface="Times New Roman" panose="02020603050405020304" pitchFamily="18" charset="0"/>
              </a:rPr>
              <a:t>Banco de Dados sobre</a:t>
            </a:r>
          </a:p>
          <a:p>
            <a:pPr algn="ctr"/>
            <a:r>
              <a:rPr lang="pt-BR" altLang="pt-BR" sz="1000">
                <a:latin typeface="Times New Roman" panose="02020603050405020304" pitchFamily="18" charset="0"/>
              </a:rPr>
              <a:t>Congestionamentos</a:t>
            </a:r>
          </a:p>
        </p:txBody>
      </p:sp>
      <p:sp>
        <p:nvSpPr>
          <p:cNvPr id="119874" name="Text Box 76"/>
          <p:cNvSpPr txBox="1">
            <a:spLocks noChangeArrowheads="1"/>
          </p:cNvSpPr>
          <p:nvPr/>
        </p:nvSpPr>
        <p:spPr bwMode="auto">
          <a:xfrm>
            <a:off x="3917950" y="3949700"/>
            <a:ext cx="10461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sz="1000">
                <a:latin typeface="Times New Roman" panose="02020603050405020304" pitchFamily="18" charset="0"/>
              </a:rPr>
              <a:t>Solicitação de</a:t>
            </a:r>
          </a:p>
          <a:p>
            <a:pPr algn="ctr"/>
            <a:r>
              <a:rPr lang="pt-BR" altLang="pt-BR" sz="1000">
                <a:latin typeface="Times New Roman" panose="02020603050405020304" pitchFamily="18" charset="0"/>
              </a:rPr>
              <a:t>Prioridade ao TP</a:t>
            </a:r>
          </a:p>
        </p:txBody>
      </p:sp>
      <p:sp>
        <p:nvSpPr>
          <p:cNvPr id="119875" name="Text Box 77"/>
          <p:cNvSpPr txBox="1">
            <a:spLocks noChangeArrowheads="1"/>
          </p:cNvSpPr>
          <p:nvPr/>
        </p:nvSpPr>
        <p:spPr bwMode="auto">
          <a:xfrm>
            <a:off x="7751763" y="3098800"/>
            <a:ext cx="10604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sz="1000">
                <a:latin typeface="Times New Roman" panose="02020603050405020304" pitchFamily="18" charset="0"/>
              </a:rPr>
              <a:t>Banco de Dados</a:t>
            </a:r>
          </a:p>
          <a:p>
            <a:pPr algn="ctr"/>
            <a:r>
              <a:rPr lang="pt-BR" altLang="pt-BR" sz="1000">
                <a:latin typeface="Times New Roman" panose="02020603050405020304" pitchFamily="18" charset="0"/>
              </a:rPr>
              <a:t> de Planejamento</a:t>
            </a:r>
          </a:p>
        </p:txBody>
      </p:sp>
      <p:sp>
        <p:nvSpPr>
          <p:cNvPr id="119876" name="Text Box 78"/>
          <p:cNvSpPr txBox="1">
            <a:spLocks noChangeArrowheads="1"/>
          </p:cNvSpPr>
          <p:nvPr/>
        </p:nvSpPr>
        <p:spPr bwMode="auto">
          <a:xfrm>
            <a:off x="4886325" y="2514600"/>
            <a:ext cx="9334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sz="1000">
                <a:latin typeface="Times New Roman" panose="02020603050405020304" pitchFamily="18" charset="0"/>
              </a:rPr>
              <a:t>Solicitação </a:t>
            </a:r>
          </a:p>
          <a:p>
            <a:pPr algn="ctr"/>
            <a:r>
              <a:rPr lang="pt-BR" altLang="pt-BR" sz="1000">
                <a:latin typeface="Times New Roman" panose="02020603050405020304" pitchFamily="18" charset="0"/>
              </a:rPr>
              <a:t>de </a:t>
            </a:r>
          </a:p>
          <a:p>
            <a:pPr algn="ctr"/>
            <a:r>
              <a:rPr lang="pt-BR" altLang="pt-BR" sz="1000">
                <a:latin typeface="Times New Roman" panose="02020603050405020304" pitchFamily="18" charset="0"/>
              </a:rPr>
              <a:t>Reserva do TP</a:t>
            </a:r>
          </a:p>
        </p:txBody>
      </p:sp>
      <p:sp>
        <p:nvSpPr>
          <p:cNvPr id="119877" name="Text Box 79"/>
          <p:cNvSpPr txBox="1">
            <a:spLocks noChangeArrowheads="1"/>
          </p:cNvSpPr>
          <p:nvPr/>
        </p:nvSpPr>
        <p:spPr bwMode="auto">
          <a:xfrm>
            <a:off x="4171950" y="2235200"/>
            <a:ext cx="7858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sz="1000">
                <a:latin typeface="Times New Roman" panose="02020603050405020304" pitchFamily="18" charset="0"/>
              </a:rPr>
              <a:t>Escala de </a:t>
            </a:r>
          </a:p>
          <a:p>
            <a:pPr algn="ctr"/>
            <a:r>
              <a:rPr lang="pt-BR" altLang="pt-BR" sz="1000">
                <a:latin typeface="Times New Roman" panose="02020603050405020304" pitchFamily="18" charset="0"/>
              </a:rPr>
              <a:t>Transportes</a:t>
            </a:r>
          </a:p>
        </p:txBody>
      </p:sp>
      <p:sp>
        <p:nvSpPr>
          <p:cNvPr id="119878" name="Text Box 80"/>
          <p:cNvSpPr txBox="1">
            <a:spLocks noChangeArrowheads="1"/>
          </p:cNvSpPr>
          <p:nvPr/>
        </p:nvSpPr>
        <p:spPr bwMode="auto">
          <a:xfrm>
            <a:off x="5219700" y="3282950"/>
            <a:ext cx="8223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sz="1000">
                <a:latin typeface="Times New Roman" panose="02020603050405020304" pitchFamily="18" charset="0"/>
              </a:rPr>
              <a:t>Informações</a:t>
            </a:r>
          </a:p>
          <a:p>
            <a:pPr algn="ctr"/>
            <a:r>
              <a:rPr lang="pt-BR" altLang="pt-BR" sz="1000">
                <a:latin typeface="Times New Roman" panose="02020603050405020304" pitchFamily="18" charset="0"/>
              </a:rPr>
              <a:t>sobre Rotas</a:t>
            </a:r>
          </a:p>
        </p:txBody>
      </p:sp>
      <p:sp>
        <p:nvSpPr>
          <p:cNvPr id="119879" name="Line 81"/>
          <p:cNvSpPr>
            <a:spLocks noChangeShapeType="1"/>
          </p:cNvSpPr>
          <p:nvPr/>
        </p:nvSpPr>
        <p:spPr bwMode="auto">
          <a:xfrm>
            <a:off x="7677150" y="1714500"/>
            <a:ext cx="685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19880" name="Line 82"/>
          <p:cNvSpPr>
            <a:spLocks noChangeShapeType="1"/>
          </p:cNvSpPr>
          <p:nvPr/>
        </p:nvSpPr>
        <p:spPr bwMode="auto">
          <a:xfrm flipH="1">
            <a:off x="7524750" y="1943100"/>
            <a:ext cx="838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19881" name="Text Box 83"/>
          <p:cNvSpPr txBox="1">
            <a:spLocks noChangeArrowheads="1"/>
          </p:cNvSpPr>
          <p:nvPr/>
        </p:nvSpPr>
        <p:spPr bwMode="auto">
          <a:xfrm>
            <a:off x="7227888" y="1816100"/>
            <a:ext cx="105092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sz="1000">
                <a:latin typeface="Times New Roman" panose="02020603050405020304" pitchFamily="18" charset="0"/>
              </a:rPr>
              <a:t>Banco de Dados </a:t>
            </a:r>
          </a:p>
          <a:p>
            <a:pPr algn="ctr"/>
            <a:r>
              <a:rPr lang="pt-BR" altLang="pt-BR" sz="1000">
                <a:latin typeface="Times New Roman" panose="02020603050405020304" pitchFamily="18" charset="0"/>
              </a:rPr>
              <a:t>sobre </a:t>
            </a:r>
          </a:p>
          <a:p>
            <a:pPr algn="ctr"/>
            <a:r>
              <a:rPr lang="pt-BR" altLang="pt-BR" sz="1000">
                <a:latin typeface="Times New Roman" panose="02020603050405020304" pitchFamily="18" charset="0"/>
              </a:rPr>
              <a:t>Incidentes</a:t>
            </a:r>
          </a:p>
        </p:txBody>
      </p:sp>
      <p:sp>
        <p:nvSpPr>
          <p:cNvPr id="119882" name="Text Box 84"/>
          <p:cNvSpPr txBox="1">
            <a:spLocks noChangeArrowheads="1"/>
          </p:cNvSpPr>
          <p:nvPr/>
        </p:nvSpPr>
        <p:spPr bwMode="auto">
          <a:xfrm>
            <a:off x="5454650" y="1092200"/>
            <a:ext cx="9318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sz="1000">
                <a:latin typeface="Times New Roman" panose="02020603050405020304" pitchFamily="18" charset="0"/>
              </a:rPr>
              <a:t>Notificação de</a:t>
            </a:r>
          </a:p>
          <a:p>
            <a:pPr algn="ctr"/>
            <a:r>
              <a:rPr lang="pt-BR" altLang="pt-BR" sz="1000">
                <a:latin typeface="Times New Roman" panose="02020603050405020304" pitchFamily="18" charset="0"/>
              </a:rPr>
              <a:t>Emergência</a:t>
            </a:r>
          </a:p>
        </p:txBody>
      </p:sp>
      <p:sp>
        <p:nvSpPr>
          <p:cNvPr id="119883" name="Text Box 85"/>
          <p:cNvSpPr txBox="1">
            <a:spLocks noChangeArrowheads="1"/>
          </p:cNvSpPr>
          <p:nvPr/>
        </p:nvSpPr>
        <p:spPr bwMode="auto">
          <a:xfrm>
            <a:off x="6538913" y="1027113"/>
            <a:ext cx="1344612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sz="1400" b="1">
                <a:latin typeface="Times New Roman" panose="02020603050405020304" pitchFamily="18" charset="0"/>
              </a:rPr>
              <a:t>Serviços de</a:t>
            </a:r>
          </a:p>
          <a:p>
            <a:pPr algn="ctr"/>
            <a:r>
              <a:rPr lang="pt-BR" altLang="pt-BR" sz="1400" b="1">
                <a:latin typeface="Times New Roman" panose="02020603050405020304" pitchFamily="18" charset="0"/>
              </a:rPr>
              <a:t>Emergência (5)</a:t>
            </a:r>
          </a:p>
        </p:txBody>
      </p:sp>
      <p:sp>
        <p:nvSpPr>
          <p:cNvPr id="119884" name="Text Box 86"/>
          <p:cNvSpPr txBox="1">
            <a:spLocks noChangeArrowheads="1"/>
          </p:cNvSpPr>
          <p:nvPr/>
        </p:nvSpPr>
        <p:spPr bwMode="auto">
          <a:xfrm>
            <a:off x="3905250" y="762000"/>
            <a:ext cx="104457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sz="1200" b="1">
                <a:latin typeface="Times New Roman" panose="02020603050405020304" pitchFamily="18" charset="0"/>
              </a:rPr>
              <a:t>Serviços de </a:t>
            </a:r>
          </a:p>
          <a:p>
            <a:pPr algn="ctr"/>
            <a:r>
              <a:rPr lang="pt-BR" altLang="pt-BR" sz="1200" b="1">
                <a:latin typeface="Times New Roman" panose="02020603050405020304" pitchFamily="18" charset="0"/>
              </a:rPr>
              <a:t>Informações</a:t>
            </a:r>
          </a:p>
          <a:p>
            <a:pPr algn="ctr"/>
            <a:r>
              <a:rPr lang="pt-BR" altLang="pt-BR" sz="1200" b="1">
                <a:latin typeface="Times New Roman" panose="02020603050405020304" pitchFamily="18" charset="0"/>
              </a:rPr>
              <a:t> ao Viajante</a:t>
            </a:r>
          </a:p>
          <a:p>
            <a:pPr algn="ctr"/>
            <a:r>
              <a:rPr lang="pt-BR" altLang="pt-BR" sz="1200" b="1">
                <a:latin typeface="Times New Roman" panose="02020603050405020304" pitchFamily="18" charset="0"/>
              </a:rPr>
              <a:t>e ao </a:t>
            </a:r>
          </a:p>
          <a:p>
            <a:pPr algn="ctr"/>
            <a:r>
              <a:rPr lang="pt-BR" altLang="pt-BR" sz="1200" b="1">
                <a:latin typeface="Times New Roman" panose="02020603050405020304" pitchFamily="18" charset="0"/>
              </a:rPr>
              <a:t>Motorista (6)</a:t>
            </a:r>
            <a:endParaRPr lang="pt-BR" altLang="pt-BR" sz="1000">
              <a:latin typeface="Times New Roman" panose="02020603050405020304" pitchFamily="18" charset="0"/>
            </a:endParaRPr>
          </a:p>
        </p:txBody>
      </p:sp>
      <p:sp>
        <p:nvSpPr>
          <p:cNvPr id="119885" name="Text Box 87"/>
          <p:cNvSpPr txBox="1">
            <a:spLocks noChangeArrowheads="1"/>
          </p:cNvSpPr>
          <p:nvPr/>
        </p:nvSpPr>
        <p:spPr bwMode="auto">
          <a:xfrm>
            <a:off x="1008063" y="889000"/>
            <a:ext cx="125412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sz="1400" b="1">
                <a:latin typeface="Times New Roman" panose="02020603050405020304" pitchFamily="18" charset="0"/>
              </a:rPr>
              <a:t>Serviços </a:t>
            </a:r>
          </a:p>
          <a:p>
            <a:pPr algn="ctr"/>
            <a:r>
              <a:rPr lang="pt-BR" altLang="pt-BR" sz="1400" b="1">
                <a:latin typeface="Times New Roman" panose="02020603050405020304" pitchFamily="18" charset="0"/>
              </a:rPr>
              <a:t>de Pagamento</a:t>
            </a:r>
          </a:p>
          <a:p>
            <a:pPr algn="ctr"/>
            <a:r>
              <a:rPr lang="pt-BR" altLang="pt-BR" sz="1400" b="1">
                <a:latin typeface="Times New Roman" panose="02020603050405020304" pitchFamily="18" charset="0"/>
              </a:rPr>
              <a:t>Eletrônico (7)</a:t>
            </a:r>
            <a:endParaRPr lang="pt-BR" altLang="pt-BR" sz="1200">
              <a:latin typeface="Times New Roman" panose="02020603050405020304" pitchFamily="18" charset="0"/>
            </a:endParaRPr>
          </a:p>
        </p:txBody>
      </p:sp>
      <p:sp>
        <p:nvSpPr>
          <p:cNvPr id="119886" name="Text Box 88"/>
          <p:cNvSpPr txBox="1">
            <a:spLocks noChangeArrowheads="1"/>
          </p:cNvSpPr>
          <p:nvPr/>
        </p:nvSpPr>
        <p:spPr bwMode="auto">
          <a:xfrm>
            <a:off x="1003300" y="2870200"/>
            <a:ext cx="12954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sz="1400" b="1">
                <a:latin typeface="Times New Roman" panose="02020603050405020304" pitchFamily="18" charset="0"/>
              </a:rPr>
              <a:t>Operação de</a:t>
            </a:r>
          </a:p>
          <a:p>
            <a:pPr algn="ctr"/>
            <a:r>
              <a:rPr lang="pt-BR" altLang="pt-BR" sz="1400" b="1">
                <a:latin typeface="Times New Roman" panose="02020603050405020304" pitchFamily="18" charset="0"/>
              </a:rPr>
              <a:t>Veículos</a:t>
            </a:r>
          </a:p>
          <a:p>
            <a:pPr algn="ctr"/>
            <a:r>
              <a:rPr lang="pt-BR" altLang="pt-BR" sz="1400" b="1">
                <a:latin typeface="Times New Roman" panose="02020603050405020304" pitchFamily="18" charset="0"/>
              </a:rPr>
              <a:t>Comerciais (2)</a:t>
            </a:r>
          </a:p>
        </p:txBody>
      </p:sp>
      <p:sp>
        <p:nvSpPr>
          <p:cNvPr id="119887" name="Text Box 89"/>
          <p:cNvSpPr txBox="1">
            <a:spLocks noChangeArrowheads="1"/>
          </p:cNvSpPr>
          <p:nvPr/>
        </p:nvSpPr>
        <p:spPr bwMode="auto">
          <a:xfrm>
            <a:off x="966788" y="4889500"/>
            <a:ext cx="128587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sz="1400" b="1">
                <a:latin typeface="Times New Roman" panose="02020603050405020304" pitchFamily="18" charset="0"/>
              </a:rPr>
              <a:t>Monitoração e</a:t>
            </a:r>
          </a:p>
          <a:p>
            <a:pPr algn="ctr"/>
            <a:r>
              <a:rPr lang="pt-BR" altLang="pt-BR" sz="1400" b="1">
                <a:latin typeface="Times New Roman" panose="02020603050405020304" pitchFamily="18" charset="0"/>
              </a:rPr>
              <a:t>Controle do </a:t>
            </a:r>
          </a:p>
          <a:p>
            <a:pPr algn="ctr"/>
            <a:r>
              <a:rPr lang="pt-BR" altLang="pt-BR" sz="1400" b="1">
                <a:latin typeface="Times New Roman" panose="02020603050405020304" pitchFamily="18" charset="0"/>
              </a:rPr>
              <a:t>Veículo (3)</a:t>
            </a:r>
            <a:endParaRPr lang="pt-BR" altLang="pt-BR" sz="1200">
              <a:latin typeface="Times New Roman" panose="02020603050405020304" pitchFamily="18" charset="0"/>
            </a:endParaRPr>
          </a:p>
        </p:txBody>
      </p:sp>
      <p:sp>
        <p:nvSpPr>
          <p:cNvPr id="119888" name="Text Box 90"/>
          <p:cNvSpPr txBox="1">
            <a:spLocks noChangeArrowheads="1"/>
          </p:cNvSpPr>
          <p:nvPr/>
        </p:nvSpPr>
        <p:spPr bwMode="auto">
          <a:xfrm>
            <a:off x="3754438" y="4965700"/>
            <a:ext cx="1376362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sz="1200" b="1">
                <a:latin typeface="Times New Roman" panose="02020603050405020304" pitchFamily="18" charset="0"/>
              </a:rPr>
              <a:t>Serviços de</a:t>
            </a:r>
          </a:p>
          <a:p>
            <a:pPr algn="ctr"/>
            <a:r>
              <a:rPr lang="pt-BR" altLang="pt-BR" sz="1200" b="1">
                <a:latin typeface="Times New Roman" panose="02020603050405020304" pitchFamily="18" charset="0"/>
              </a:rPr>
              <a:t>Gerenciamento de</a:t>
            </a:r>
          </a:p>
          <a:p>
            <a:pPr algn="ctr"/>
            <a:r>
              <a:rPr lang="pt-BR" altLang="pt-BR" sz="1200" b="1">
                <a:latin typeface="Times New Roman" panose="02020603050405020304" pitchFamily="18" charset="0"/>
              </a:rPr>
              <a:t>Tráfego (1)</a:t>
            </a:r>
          </a:p>
        </p:txBody>
      </p:sp>
      <p:sp>
        <p:nvSpPr>
          <p:cNvPr id="119889" name="Text Box 91"/>
          <p:cNvSpPr txBox="1">
            <a:spLocks noChangeArrowheads="1"/>
          </p:cNvSpPr>
          <p:nvPr/>
        </p:nvSpPr>
        <p:spPr bwMode="auto">
          <a:xfrm>
            <a:off x="6578600" y="3070225"/>
            <a:ext cx="12620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sz="1000">
                <a:latin typeface="Times New Roman" panose="02020603050405020304" pitchFamily="18" charset="0"/>
              </a:rPr>
              <a:t>Planejamento e</a:t>
            </a:r>
          </a:p>
          <a:p>
            <a:pPr algn="ctr"/>
            <a:r>
              <a:rPr lang="pt-BR" altLang="pt-BR" sz="1000">
                <a:latin typeface="Times New Roman" panose="02020603050405020304" pitchFamily="18" charset="0"/>
              </a:rPr>
              <a:t>Desenvolvimento (8)</a:t>
            </a:r>
          </a:p>
        </p:txBody>
      </p:sp>
      <p:sp>
        <p:nvSpPr>
          <p:cNvPr id="119890" name="Text Box 92"/>
          <p:cNvSpPr txBox="1">
            <a:spLocks noChangeArrowheads="1"/>
          </p:cNvSpPr>
          <p:nvPr/>
        </p:nvSpPr>
        <p:spPr bwMode="auto">
          <a:xfrm>
            <a:off x="3754438" y="2957513"/>
            <a:ext cx="1376362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sz="1200" b="1">
                <a:latin typeface="Times New Roman" panose="02020603050405020304" pitchFamily="18" charset="0"/>
              </a:rPr>
              <a:t>Serviços de</a:t>
            </a:r>
          </a:p>
          <a:p>
            <a:pPr algn="ctr"/>
            <a:r>
              <a:rPr lang="pt-BR" altLang="pt-BR" sz="1200" b="1">
                <a:latin typeface="Times New Roman" panose="02020603050405020304" pitchFamily="18" charset="0"/>
              </a:rPr>
              <a:t>Gerenciamento de</a:t>
            </a:r>
          </a:p>
          <a:p>
            <a:pPr algn="ctr"/>
            <a:r>
              <a:rPr lang="pt-BR" altLang="pt-BR" sz="1200" b="1">
                <a:latin typeface="Times New Roman" panose="02020603050405020304" pitchFamily="18" charset="0"/>
              </a:rPr>
              <a:t>Transportes (4)</a:t>
            </a:r>
          </a:p>
        </p:txBody>
      </p:sp>
      <p:sp>
        <p:nvSpPr>
          <p:cNvPr id="119891" name="Line 93"/>
          <p:cNvSpPr>
            <a:spLocks noChangeShapeType="1"/>
          </p:cNvSpPr>
          <p:nvPr/>
        </p:nvSpPr>
        <p:spPr bwMode="auto">
          <a:xfrm flipV="1">
            <a:off x="6248400" y="1571625"/>
            <a:ext cx="3810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19892" name="Text Box 94"/>
          <p:cNvSpPr txBox="1">
            <a:spLocks noChangeArrowheads="1"/>
          </p:cNvSpPr>
          <p:nvPr/>
        </p:nvSpPr>
        <p:spPr bwMode="auto">
          <a:xfrm>
            <a:off x="5948363" y="2333625"/>
            <a:ext cx="10191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sz="1000">
                <a:latin typeface="Times New Roman" panose="02020603050405020304" pitchFamily="18" charset="0"/>
              </a:rPr>
              <a:t>Banco de Dados</a:t>
            </a:r>
          </a:p>
          <a:p>
            <a:pPr algn="ctr"/>
            <a:r>
              <a:rPr lang="pt-BR" altLang="pt-BR" sz="1000">
                <a:latin typeface="Times New Roman" panose="02020603050405020304" pitchFamily="18" charset="0"/>
              </a:rPr>
              <a:t> sobre Rotas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/>
          </p:cNvSpPr>
          <p:nvPr>
            <p:ph type="title"/>
          </p:nvPr>
        </p:nvSpPr>
        <p:spPr>
          <a:xfrm>
            <a:off x="609600" y="228600"/>
            <a:ext cx="8534400" cy="990600"/>
          </a:xfrm>
        </p:spPr>
        <p:txBody>
          <a:bodyPr/>
          <a:lstStyle/>
          <a:p>
            <a:pPr marL="838200" indent="-838200"/>
            <a:r>
              <a:rPr lang="pt-BR" altLang="pt-BR" sz="2400" b="1" dirty="0" smtClean="0"/>
              <a:t>14813 -1:</a:t>
            </a:r>
            <a:r>
              <a:rPr lang="pt-BR" altLang="pt-BR" sz="2800" dirty="0" smtClean="0"/>
              <a:t> </a:t>
            </a:r>
            <a:r>
              <a:rPr lang="pt-BR" altLang="pt-BR" sz="2400" b="1" dirty="0" smtClean="0"/>
              <a:t>Hierarquia de definições dos serviços de ITS para a arquitetura de referência de ITS</a:t>
            </a:r>
          </a:p>
        </p:txBody>
      </p:sp>
      <p:pic>
        <p:nvPicPr>
          <p:cNvPr id="121859" name="Picture 3" descr="ISO+14813-1-20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771650"/>
            <a:ext cx="8207375" cy="469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/>
        </p:nvGraphicFramePr>
        <p:xfrm>
          <a:off x="968845" y="1821983"/>
          <a:ext cx="7011631" cy="4610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3907" name="Rectangle 3"/>
          <p:cNvSpPr>
            <a:spLocks noChangeArrowheads="1"/>
          </p:cNvSpPr>
          <p:nvPr/>
        </p:nvSpPr>
        <p:spPr bwMode="auto">
          <a:xfrm>
            <a:off x="250825" y="274638"/>
            <a:ext cx="8713788" cy="706437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2400" b="1" dirty="0">
                <a:solidFill>
                  <a:schemeClr val="tx2"/>
                </a:solidFill>
                <a:latin typeface="Tw Cen MT" panose="020B0602020104020603" pitchFamily="34" charset="0"/>
              </a:rPr>
              <a:t>14813 -1: Arquitetura(s) de modelo de referência </a:t>
            </a:r>
            <a:br>
              <a:rPr lang="pt-BR" altLang="pt-BR" sz="2400" b="1" dirty="0">
                <a:solidFill>
                  <a:schemeClr val="tx2"/>
                </a:solidFill>
                <a:latin typeface="Tw Cen MT" panose="020B0602020104020603" pitchFamily="34" charset="0"/>
              </a:rPr>
            </a:br>
            <a:r>
              <a:rPr lang="pt-BR" altLang="pt-BR" sz="2400" b="1" dirty="0">
                <a:solidFill>
                  <a:schemeClr val="tx2"/>
                </a:solidFill>
                <a:latin typeface="Tw Cen MT" panose="020B0602020104020603" pitchFamily="34" charset="0"/>
              </a:rPr>
              <a:t>	       para o setor de ITS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/>
        </p:nvGraphicFramePr>
        <p:xfrm>
          <a:off x="972656" y="1826383"/>
          <a:ext cx="7400477" cy="50271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5955" name="Rectangle 3"/>
          <p:cNvSpPr>
            <a:spLocks noChangeArrowheads="1"/>
          </p:cNvSpPr>
          <p:nvPr/>
        </p:nvSpPr>
        <p:spPr bwMode="auto">
          <a:xfrm>
            <a:off x="250825" y="274638"/>
            <a:ext cx="8713788" cy="706437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2400" b="1" dirty="0">
                <a:solidFill>
                  <a:schemeClr val="tx2"/>
                </a:solidFill>
                <a:latin typeface="Tw Cen MT" panose="020B0602020104020603" pitchFamily="34" charset="0"/>
              </a:rPr>
              <a:t>14813 -1: Arquitetura(s) de modelo de referência </a:t>
            </a:r>
            <a:br>
              <a:rPr lang="pt-BR" altLang="pt-BR" sz="2400" b="1" dirty="0">
                <a:solidFill>
                  <a:schemeClr val="tx2"/>
                </a:solidFill>
                <a:latin typeface="Tw Cen MT" panose="020B0602020104020603" pitchFamily="34" charset="0"/>
              </a:rPr>
            </a:br>
            <a:r>
              <a:rPr lang="pt-BR" altLang="pt-BR" sz="2400" b="1" dirty="0">
                <a:solidFill>
                  <a:schemeClr val="tx2"/>
                </a:solidFill>
                <a:latin typeface="Tw Cen MT" panose="020B0602020104020603" pitchFamily="34" charset="0"/>
              </a:rPr>
              <a:t>	       para o setor de ITS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</p:spPr>
        <p:txBody>
          <a:bodyPr/>
          <a:lstStyle/>
          <a:p>
            <a:r>
              <a:rPr lang="pt-BR" altLang="pt-BR" sz="2800" b="1" dirty="0" smtClean="0"/>
              <a:t>14813 – 1:</a:t>
            </a:r>
            <a:r>
              <a:rPr lang="pt-BR" altLang="pt-BR" sz="3200" b="1" dirty="0" smtClean="0"/>
              <a:t> (11) domínios de serviço de ITS</a:t>
            </a:r>
            <a:r>
              <a:rPr lang="pt-BR" altLang="pt-BR" sz="3200" dirty="0" smtClean="0"/>
              <a:t> </a:t>
            </a:r>
          </a:p>
        </p:txBody>
      </p:sp>
      <p:sp>
        <p:nvSpPr>
          <p:cNvPr id="128003" name="Rectangle 3"/>
          <p:cNvSpPr>
            <a:spLocks noGrp="1"/>
          </p:cNvSpPr>
          <p:nvPr>
            <p:ph type="body" idx="1"/>
          </p:nvPr>
        </p:nvSpPr>
        <p:spPr>
          <a:xfrm>
            <a:off x="395536" y="1528911"/>
            <a:ext cx="8496944" cy="49244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pt-BR" altLang="pt-BR" sz="2000" b="1" u="sng" dirty="0" smtClean="0">
                <a:solidFill>
                  <a:srgbClr val="FF0000"/>
                </a:solidFill>
                <a:latin typeface="Arial" panose="020B0604020202020204" pitchFamily="34" charset="0"/>
              </a:rPr>
              <a:t>Informações ao viajante</a:t>
            </a:r>
            <a:r>
              <a:rPr lang="pt-BR" altLang="pt-BR" sz="20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: </a:t>
            </a:r>
            <a:r>
              <a:rPr lang="pt-BR" altLang="pt-BR" sz="2000" dirty="0" smtClean="0">
                <a:solidFill>
                  <a:srgbClr val="FF0000"/>
                </a:solidFill>
                <a:latin typeface="Arial" panose="020B0604020202020204" pitchFamily="34" charset="0"/>
              </a:rPr>
              <a:t>Fornecimento de informações estáticas e dinâmicas sobre a rede de transporte para usuários, incluindo opções modais e baldeações</a:t>
            </a:r>
            <a:r>
              <a:rPr lang="pt-BR" altLang="pt-BR" sz="2000" dirty="0" smtClean="0">
                <a:latin typeface="Arial" panose="020B0604020202020204" pitchFamily="34" charset="0"/>
              </a:rPr>
              <a:t>.</a:t>
            </a:r>
            <a:endParaRPr lang="pt-BR" altLang="pt-BR" sz="2000" u="sng" dirty="0" smtClean="0"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pt-BR" altLang="pt-BR" sz="2000" b="1" u="sng" dirty="0" smtClean="0">
                <a:solidFill>
                  <a:srgbClr val="0000CC"/>
                </a:solidFill>
                <a:latin typeface="Arial" panose="020B0604020202020204" pitchFamily="34" charset="0"/>
              </a:rPr>
              <a:t>Operações e gerenciamento de tráfego</a:t>
            </a:r>
            <a:r>
              <a:rPr lang="pt-BR" altLang="pt-BR" sz="2000" b="1" dirty="0" smtClean="0">
                <a:solidFill>
                  <a:srgbClr val="0000CC"/>
                </a:solidFill>
                <a:latin typeface="Arial" panose="020B0604020202020204" pitchFamily="34" charset="0"/>
              </a:rPr>
              <a:t>: </a:t>
            </a:r>
            <a:r>
              <a:rPr lang="pt-BR" altLang="pt-BR" sz="2000" dirty="0" smtClean="0">
                <a:latin typeface="Arial" panose="020B0604020202020204" pitchFamily="34" charset="0"/>
              </a:rPr>
              <a:t>Gerenciamento da circulação de veículos, viajantes e pedestres em toda a rede de transporte rodoviário.</a:t>
            </a:r>
          </a:p>
          <a:p>
            <a:pPr>
              <a:lnSpc>
                <a:spcPct val="80000"/>
              </a:lnSpc>
            </a:pPr>
            <a:r>
              <a:rPr lang="pt-BR" altLang="pt-BR" sz="2000" b="1" u="sng" dirty="0">
                <a:solidFill>
                  <a:srgbClr val="0000CC"/>
                </a:solidFill>
                <a:latin typeface="Arial" panose="020B0604020202020204" pitchFamily="34" charset="0"/>
              </a:rPr>
              <a:t>Transporte público</a:t>
            </a:r>
            <a:r>
              <a:rPr lang="pt-BR" altLang="pt-BR" sz="2000" b="1" dirty="0">
                <a:solidFill>
                  <a:srgbClr val="0000CC"/>
                </a:solidFill>
                <a:latin typeface="Arial" panose="020B0604020202020204" pitchFamily="34" charset="0"/>
              </a:rPr>
              <a:t>: </a:t>
            </a:r>
            <a:r>
              <a:rPr lang="pt-BR" altLang="pt-BR" sz="2000" dirty="0">
                <a:latin typeface="Arial" panose="020B0604020202020204" pitchFamily="34" charset="0"/>
              </a:rPr>
              <a:t>Operação de serviços de transporte público e o fornecimento de informações operacionais ao operador e ao usuário, incluindo aspectos multimodais</a:t>
            </a:r>
            <a:r>
              <a:rPr lang="pt-BR" altLang="pt-BR" sz="2000" dirty="0" smtClean="0">
                <a:latin typeface="Arial" panose="020B0604020202020204" pitchFamily="34" charset="0"/>
              </a:rPr>
              <a:t>.</a:t>
            </a:r>
          </a:p>
          <a:p>
            <a:pPr>
              <a:lnSpc>
                <a:spcPct val="80000"/>
              </a:lnSpc>
            </a:pPr>
            <a:r>
              <a:rPr lang="pt-BR" altLang="pt-BR" sz="2000" b="1" u="sng" dirty="0">
                <a:solidFill>
                  <a:srgbClr val="C00000"/>
                </a:solidFill>
                <a:latin typeface="Arial" panose="020B0604020202020204" pitchFamily="34" charset="0"/>
              </a:rPr>
              <a:t>Transporte de cargas</a:t>
            </a:r>
            <a:r>
              <a:rPr lang="pt-BR" altLang="pt-BR" sz="2000" b="1" dirty="0">
                <a:solidFill>
                  <a:srgbClr val="C00000"/>
                </a:solidFill>
                <a:latin typeface="Arial" panose="020B0604020202020204" pitchFamily="34" charset="0"/>
              </a:rPr>
              <a:t>: </a:t>
            </a:r>
            <a:r>
              <a:rPr lang="pt-BR" altLang="pt-BR" sz="2000" dirty="0">
                <a:latin typeface="Arial" panose="020B0604020202020204" pitchFamily="34" charset="0"/>
              </a:rPr>
              <a:t>Gerenciamento das operações de veículos comerciais, gerenciamento de cargas e frotas, e atividades que aceleram o processo de autorização para carga em fronteiras nacionais e jurisdicionais e agilizam as baldeações modais para carga autorizada</a:t>
            </a:r>
            <a:r>
              <a:rPr lang="pt-BR" altLang="pt-BR" sz="2000" dirty="0" smtClean="0">
                <a:latin typeface="Arial" panose="020B0604020202020204" pitchFamily="34" charset="0"/>
              </a:rPr>
              <a:t>.</a:t>
            </a:r>
          </a:p>
          <a:p>
            <a:pPr>
              <a:lnSpc>
                <a:spcPct val="80000"/>
              </a:lnSpc>
            </a:pPr>
            <a:r>
              <a:rPr lang="pt-BR" altLang="pt-BR" sz="2000" b="1" u="sng" dirty="0">
                <a:solidFill>
                  <a:srgbClr val="0000CC"/>
                </a:solidFill>
                <a:latin typeface="Arial" panose="020B0604020202020204" pitchFamily="34" charset="0"/>
              </a:rPr>
              <a:t>Pagamento eletrônico relacionado ao transporte</a:t>
            </a:r>
            <a:r>
              <a:rPr lang="pt-BR" altLang="pt-BR" sz="2000" b="1" dirty="0">
                <a:solidFill>
                  <a:srgbClr val="0000CC"/>
                </a:solidFill>
                <a:latin typeface="Arial" panose="020B0604020202020204" pitchFamily="34" charset="0"/>
              </a:rPr>
              <a:t>: </a:t>
            </a:r>
            <a:r>
              <a:rPr lang="pt-BR" altLang="pt-BR" sz="2000" dirty="0">
                <a:latin typeface="Arial" panose="020B0604020202020204" pitchFamily="34" charset="0"/>
              </a:rPr>
              <a:t>Transações e reservas para serviços relacionados ao transporte.</a:t>
            </a:r>
            <a:endParaRPr lang="pt-BR" altLang="pt-BR" sz="2000" u="sng" dirty="0"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pt-BR" altLang="pt-BR" sz="2000" b="1" u="sng" dirty="0" smtClean="0">
                <a:solidFill>
                  <a:srgbClr val="00B050"/>
                </a:solidFill>
                <a:latin typeface="Arial" panose="020B0604020202020204" pitchFamily="34" charset="0"/>
              </a:rPr>
              <a:t>Serviços de veículo</a:t>
            </a:r>
            <a:r>
              <a:rPr lang="pt-BR" altLang="pt-BR" sz="2000" b="1" dirty="0" smtClean="0">
                <a:solidFill>
                  <a:srgbClr val="00B050"/>
                </a:solidFill>
                <a:latin typeface="Arial" panose="020B0604020202020204" pitchFamily="34" charset="0"/>
              </a:rPr>
              <a:t>: </a:t>
            </a:r>
            <a:r>
              <a:rPr lang="pt-BR" altLang="pt-BR" sz="2000" dirty="0" smtClean="0">
                <a:latin typeface="Arial" panose="020B0604020202020204" pitchFamily="34" charset="0"/>
              </a:rPr>
              <a:t>Aumento da segurança e eficiência nas operações do veículo, através de advertências e assistências a usuários ou controle das operações do veículo.</a:t>
            </a:r>
            <a:endParaRPr lang="pt-BR" altLang="pt-BR" sz="2000" u="sng" dirty="0" smtClean="0"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endParaRPr lang="pt-BR" altLang="pt-BR" sz="2000" dirty="0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</p:spPr>
        <p:txBody>
          <a:bodyPr/>
          <a:lstStyle/>
          <a:p>
            <a:r>
              <a:rPr lang="pt-BR" altLang="pt-BR" sz="2800" b="1" dirty="0" smtClean="0"/>
              <a:t>14813 – 1:</a:t>
            </a:r>
            <a:r>
              <a:rPr lang="pt-BR" altLang="pt-BR" sz="3200" b="1" dirty="0" smtClean="0"/>
              <a:t> (11) domínios de serviço de ITS</a:t>
            </a:r>
            <a:r>
              <a:rPr lang="pt-BR" altLang="pt-BR" sz="3200" dirty="0" smtClean="0"/>
              <a:t> </a:t>
            </a:r>
          </a:p>
        </p:txBody>
      </p:sp>
      <p:sp>
        <p:nvSpPr>
          <p:cNvPr id="130051" name="Rectangle 3"/>
          <p:cNvSpPr>
            <a:spLocks noGrp="1"/>
          </p:cNvSpPr>
          <p:nvPr>
            <p:ph type="body" idx="1"/>
          </p:nvPr>
        </p:nvSpPr>
        <p:spPr>
          <a:xfrm>
            <a:off x="612775" y="1600200"/>
            <a:ext cx="8153400" cy="49244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pt-BR" altLang="pt-BR" sz="2000" b="1" u="sng" dirty="0">
                <a:solidFill>
                  <a:srgbClr val="7030A0"/>
                </a:solidFill>
                <a:latin typeface="Arial" panose="020B0604020202020204" pitchFamily="34" charset="0"/>
              </a:rPr>
              <a:t>Emergência: </a:t>
            </a:r>
            <a:r>
              <a:rPr lang="pt-BR" altLang="pt-BR" sz="2000" dirty="0" smtClean="0">
                <a:latin typeface="Arial" panose="020B0604020202020204" pitchFamily="34" charset="0"/>
              </a:rPr>
              <a:t>Serviços prestados em resposta a incidentes que são categorizados como emergência.</a:t>
            </a:r>
            <a:endParaRPr lang="pt-BR" altLang="pt-BR" sz="2000" u="sng" dirty="0" smtClean="0"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pt-BR" altLang="pt-BR" sz="2000" b="1" u="sng" dirty="0" smtClean="0">
                <a:solidFill>
                  <a:srgbClr val="7030A0"/>
                </a:solidFill>
                <a:latin typeface="Arial" panose="020B0604020202020204" pitchFamily="34" charset="0"/>
              </a:rPr>
              <a:t>Gerenciamento e coordenação de resposta a desastres</a:t>
            </a:r>
            <a:r>
              <a:rPr lang="pt-BR" altLang="pt-BR" sz="2000" b="1" dirty="0" smtClean="0">
                <a:solidFill>
                  <a:srgbClr val="7030A0"/>
                </a:solidFill>
                <a:latin typeface="Arial" panose="020B0604020202020204" pitchFamily="34" charset="0"/>
              </a:rPr>
              <a:t>: </a:t>
            </a:r>
            <a:r>
              <a:rPr lang="pt-BR" altLang="pt-BR" sz="2000" dirty="0" smtClean="0">
                <a:latin typeface="Arial" panose="020B0604020202020204" pitchFamily="34" charset="0"/>
              </a:rPr>
              <a:t>Atividades baseadas o transporte rodoviário em resposta a desastres naturais, distúrbios civis ou ataques terroristas.</a:t>
            </a:r>
            <a:endParaRPr lang="pt-BR" altLang="pt-BR" sz="2000" u="sng" dirty="0" smtClean="0"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pt-BR" altLang="pt-BR" sz="2000" b="1" u="sng" dirty="0" smtClean="0">
                <a:solidFill>
                  <a:srgbClr val="7030A0"/>
                </a:solidFill>
                <a:latin typeface="Arial" panose="020B0604020202020204" pitchFamily="34" charset="0"/>
              </a:rPr>
              <a:t>Segurança nacional</a:t>
            </a:r>
            <a:r>
              <a:rPr lang="pt-BR" altLang="pt-BR" sz="2000" b="1" dirty="0" smtClean="0">
                <a:solidFill>
                  <a:srgbClr val="7030A0"/>
                </a:solidFill>
                <a:latin typeface="Arial" panose="020B0604020202020204" pitchFamily="34" charset="0"/>
              </a:rPr>
              <a:t>: </a:t>
            </a:r>
            <a:r>
              <a:rPr lang="pt-BR" altLang="pt-BR" sz="2000" dirty="0" smtClean="0">
                <a:latin typeface="Arial" panose="020B0604020202020204" pitchFamily="34" charset="0"/>
              </a:rPr>
              <a:t>Atividades que diretamente protegem ou atenuam o dano físico ou operacional às pessoas e instalações devido a </a:t>
            </a:r>
            <a:r>
              <a:rPr lang="pt-BR" altLang="pt-BR" sz="2000" dirty="0">
                <a:latin typeface="Arial" panose="020B0604020202020204" pitchFamily="34" charset="0"/>
              </a:rPr>
              <a:t>desastres naturais, distúrbios civis ou ataques terroristas</a:t>
            </a:r>
            <a:r>
              <a:rPr lang="pt-BR" altLang="pt-BR" sz="2000" dirty="0" smtClean="0">
                <a:latin typeface="Arial" panose="020B0604020202020204" pitchFamily="34" charset="0"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pt-BR" altLang="pt-BR" sz="2000" b="1" u="sng" dirty="0">
                <a:solidFill>
                  <a:srgbClr val="00B050"/>
                </a:solidFill>
                <a:latin typeface="Arial" panose="020B0604020202020204" pitchFamily="34" charset="0"/>
              </a:rPr>
              <a:t>Segurança pessoal relacionada ao transporte rodoviário</a:t>
            </a:r>
            <a:r>
              <a:rPr lang="pt-BR" altLang="pt-BR" sz="2000" b="1" dirty="0">
                <a:solidFill>
                  <a:srgbClr val="00B050"/>
                </a:solidFill>
                <a:latin typeface="Arial" panose="020B0604020202020204" pitchFamily="34" charset="0"/>
              </a:rPr>
              <a:t>: </a:t>
            </a:r>
            <a:r>
              <a:rPr lang="pt-BR" altLang="pt-BR" sz="2000" dirty="0">
                <a:latin typeface="Arial" panose="020B0604020202020204" pitchFamily="34" charset="0"/>
              </a:rPr>
              <a:t>Proteção dos usuários de transporte incluindo pedestres e usuários vulneráveis.</a:t>
            </a:r>
            <a:endParaRPr lang="pt-BR" altLang="pt-BR" sz="2000" u="sng" dirty="0"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pt-BR" altLang="pt-BR" sz="2000" b="1" u="sng" dirty="0">
                <a:solidFill>
                  <a:srgbClr val="00B050"/>
                </a:solidFill>
                <a:latin typeface="Arial" panose="020B0604020202020204" pitchFamily="34" charset="0"/>
              </a:rPr>
              <a:t>Monitoramento das condições climáticas e ambientais</a:t>
            </a:r>
            <a:r>
              <a:rPr lang="pt-BR" altLang="pt-BR" sz="2000" b="1" dirty="0">
                <a:solidFill>
                  <a:srgbClr val="00B050"/>
                </a:solidFill>
                <a:latin typeface="Arial" panose="020B0604020202020204" pitchFamily="34" charset="0"/>
              </a:rPr>
              <a:t>: </a:t>
            </a:r>
            <a:r>
              <a:rPr lang="pt-BR" altLang="pt-BR" sz="2000" dirty="0">
                <a:latin typeface="Arial" panose="020B0604020202020204" pitchFamily="34" charset="0"/>
              </a:rPr>
              <a:t>Atividades que monitoram e notificam as condições climáticas e ambientais</a:t>
            </a:r>
            <a:r>
              <a:rPr lang="pt-BR" altLang="pt-BR" sz="2000" dirty="0" smtClean="0">
                <a:latin typeface="Arial" panose="020B0604020202020204" pitchFamily="34" charset="0"/>
              </a:rPr>
              <a:t>.</a:t>
            </a:r>
            <a:endParaRPr lang="pt-BR" altLang="pt-BR" sz="2000" u="sng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00808"/>
            <a:ext cx="8427816" cy="3398313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10168" y="543745"/>
            <a:ext cx="801533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Meet</a:t>
            </a:r>
            <a:r>
              <a:rPr kumimoji="0" lang="pt-BR" altLang="pt-B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pt-BR" altLang="pt-BR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</a:t>
            </a:r>
            <a:r>
              <a:rPr kumimoji="0" lang="pt-BR" altLang="pt-B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pt-BR" altLang="pt-BR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autonomous</a:t>
            </a:r>
            <a:r>
              <a:rPr kumimoji="0" lang="pt-BR" altLang="pt-B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bus </a:t>
            </a:r>
            <a:r>
              <a:rPr kumimoji="0" lang="pt-BR" altLang="pt-BR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that</a:t>
            </a:r>
            <a:r>
              <a:rPr kumimoji="0" lang="pt-BR" altLang="pt-B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pt-BR" altLang="pt-BR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could</a:t>
            </a:r>
            <a:r>
              <a:rPr kumimoji="0" lang="pt-BR" altLang="pt-B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pt-BR" altLang="pt-BR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get</a:t>
            </a:r>
            <a:r>
              <a:rPr kumimoji="0" lang="pt-BR" altLang="pt-B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pt-BR" altLang="pt-BR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people</a:t>
            </a:r>
            <a:r>
              <a:rPr kumimoji="0" lang="pt-BR" altLang="pt-B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out </a:t>
            </a:r>
            <a:r>
              <a:rPr kumimoji="0" lang="pt-BR" altLang="pt-BR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of</a:t>
            </a:r>
            <a:r>
              <a:rPr kumimoji="0" lang="pt-BR" altLang="pt-B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pt-BR" altLang="pt-BR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their</a:t>
            </a:r>
            <a:r>
              <a:rPr kumimoji="0" lang="pt-BR" altLang="pt-B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pt-BR" altLang="pt-BR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cars</a:t>
            </a:r>
            <a:endParaRPr kumimoji="0" lang="pt-BR" altLang="pt-B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70119" y="5563688"/>
            <a:ext cx="777813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u="none" strike="noStrike" cap="none" normalizeH="0" baseline="0" smtClean="0">
                <a:ln>
                  <a:noFill/>
                </a:ln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3"/>
              </a:rPr>
              <a:t>http://smartcitiescouncil.com/article/meet-autonomous-bus-could-get-people-out-their-cars</a:t>
            </a:r>
            <a:endParaRPr kumimoji="0" lang="pt-BR" altLang="pt-BR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7550988" y="6336032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31/7/2016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81096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pt-BR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Fundamentos de ITS</a:t>
            </a:r>
          </a:p>
        </p:txBody>
      </p:sp>
      <p:sp>
        <p:nvSpPr>
          <p:cNvPr id="132099" name="Rectangle 3"/>
          <p:cNvSpPr>
            <a:spLocks noGrp="1"/>
          </p:cNvSpPr>
          <p:nvPr>
            <p:ph type="subTitle" idx="1"/>
          </p:nvPr>
        </p:nvSpPr>
        <p:spPr>
          <a:xfrm>
            <a:off x="1371600" y="1989138"/>
            <a:ext cx="6400800" cy="3816350"/>
          </a:xfrm>
        </p:spPr>
        <p:txBody>
          <a:bodyPr/>
          <a:lstStyle/>
          <a:p>
            <a:endParaRPr lang="pt-BR" altLang="pt-BR" sz="4500" dirty="0" smtClean="0"/>
          </a:p>
          <a:p>
            <a:r>
              <a:rPr lang="pt-BR" altLang="pt-BR" sz="3700" dirty="0" smtClean="0"/>
              <a:t>Sobre a disciplina: </a:t>
            </a:r>
          </a:p>
          <a:p>
            <a:r>
              <a:rPr lang="pt-BR" altLang="pt-BR" sz="3700" dirty="0" smtClean="0"/>
              <a:t>Macro Temas e </a:t>
            </a:r>
            <a:r>
              <a:rPr lang="pt-BR" altLang="pt-BR" sz="3700" dirty="0" smtClean="0">
                <a:solidFill>
                  <a:srgbClr val="FF0000"/>
                </a:solidFill>
              </a:rPr>
              <a:t>Calendário</a:t>
            </a:r>
            <a:r>
              <a:rPr lang="pt-BR" altLang="pt-BR" sz="3700" dirty="0" smtClean="0"/>
              <a:t> (</a:t>
            </a:r>
            <a:r>
              <a:rPr lang="pt-BR" altLang="pt-BR" sz="3700" dirty="0" smtClean="0">
                <a:solidFill>
                  <a:srgbClr val="FF0000"/>
                </a:solidFill>
              </a:rPr>
              <a:t>v_13_9_17</a:t>
            </a:r>
            <a:r>
              <a:rPr lang="pt-BR" altLang="pt-BR" sz="3700" dirty="0" smtClean="0"/>
              <a:t>)</a:t>
            </a:r>
            <a:endParaRPr lang="pt-BR" altLang="pt-BR" sz="4500" dirty="0" smtClean="0"/>
          </a:p>
          <a:p>
            <a:endParaRPr lang="pt-BR" altLang="pt-BR" sz="45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Text Box 1130"/>
          <p:cNvSpPr txBox="1">
            <a:spLocks noChangeArrowheads="1"/>
          </p:cNvSpPr>
          <p:nvPr/>
        </p:nvSpPr>
        <p:spPr bwMode="auto">
          <a:xfrm>
            <a:off x="395288" y="381000"/>
            <a:ext cx="83534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Macro-Programação</a:t>
            </a:r>
            <a:r>
              <a:rPr lang="pt-BR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: “Fundamentos ITS”</a:t>
            </a:r>
            <a:endParaRPr lang="en-US" sz="2800" b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34147" name="Line 1131"/>
          <p:cNvSpPr>
            <a:spLocks noChangeShapeType="1"/>
          </p:cNvSpPr>
          <p:nvPr/>
        </p:nvSpPr>
        <p:spPr bwMode="auto">
          <a:xfrm>
            <a:off x="1524000" y="990600"/>
            <a:ext cx="6172200" cy="0"/>
          </a:xfrm>
          <a:prstGeom prst="line">
            <a:avLst/>
          </a:prstGeom>
          <a:noFill/>
          <a:ln w="38100">
            <a:pattFill prst="pct50">
              <a:fgClr>
                <a:schemeClr val="accent2"/>
              </a:fgClr>
              <a:bgClr>
                <a:srgbClr val="FFFFFF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graphicFrame>
        <p:nvGraphicFramePr>
          <p:cNvPr id="285722" name="Group 26"/>
          <p:cNvGraphicFramePr>
            <a:graphicFrameLocks noGrp="1"/>
          </p:cNvGraphicFramePr>
          <p:nvPr>
            <p:extLst/>
          </p:nvPr>
        </p:nvGraphicFramePr>
        <p:xfrm>
          <a:off x="323850" y="1268413"/>
          <a:ext cx="8569325" cy="5486400"/>
        </p:xfrm>
        <a:graphic>
          <a:graphicData uri="http://schemas.openxmlformats.org/drawingml/2006/table">
            <a:tbl>
              <a:tblPr/>
              <a:tblGrid>
                <a:gridCol w="1800225"/>
                <a:gridCol w="1911350"/>
                <a:gridCol w="4857750"/>
              </a:tblGrid>
              <a:tr h="9350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Parte 1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Introdução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Planejamento da Disciplina. Pacotes de Serviços (e Funções) ITS.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 Arcabouço Conceitual e Metodológico - Arquiteturas ITS. Informações ao Usuário [</a:t>
                      </a:r>
                      <a:r>
                        <a:rPr kumimoji="0" lang="pt-B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ITIS</a:t>
                      </a: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]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874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Parte 2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Gerenciamento de Tráfego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[</a:t>
                      </a:r>
                      <a:r>
                        <a:rPr kumimoji="0" lang="pt-B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IHS / ITMS</a:t>
                      </a: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]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Cenário Interurbano</a:t>
                      </a: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 -  Supervisão Aplicada as Rodovias. Fiscalização do cumprimento de regras de trânsito. Serviços de Apoio aos Usuários (SAU).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Cenário Urbano</a:t>
                      </a: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 - Gerenciamento de Incidentes.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Controle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 do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Fluxo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 e </a:t>
                      </a: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da Demanda.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65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Parte 3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      Gerenciamento de Frotas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[</a:t>
                      </a:r>
                      <a:r>
                        <a:rPr kumimoji="0" lang="pt-B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IPTS, CVO</a:t>
                      </a: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]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  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Cenário Urbano</a:t>
                      </a: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: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Operação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 do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Transporte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Público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 (TP) de “Rota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Fixa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”. </a:t>
                      </a: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Gestão de Frotas e dos Serviços Prestados. Prevenção e Segurança.  Coordenação Multimodos. </a:t>
                      </a:r>
                      <a:r>
                        <a:rPr kumimoji="0" lang="pt-BR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BRTs</a:t>
                      </a: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 (Bus </a:t>
                      </a:r>
                      <a:r>
                        <a:rPr kumimoji="0" lang="pt-BR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Rapid</a:t>
                      </a: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 Transit)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Transporte sob Demanda. Processos relacionados ao Veículo Comercial (Baldeações Modais). Gerenciamento de Frotas para o Transporte de Cargas.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988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Text Box 1130"/>
          <p:cNvSpPr txBox="1">
            <a:spLocks noChangeArrowheads="1"/>
          </p:cNvSpPr>
          <p:nvPr/>
        </p:nvSpPr>
        <p:spPr bwMode="auto">
          <a:xfrm>
            <a:off x="395288" y="381000"/>
            <a:ext cx="83534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sz="28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Macro-Programação</a:t>
            </a:r>
            <a:r>
              <a:rPr lang="pt-BR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: “Fundamentos ITS”</a:t>
            </a:r>
            <a:endParaRPr lang="en-US" sz="2800" b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36195" name="Line 1131"/>
          <p:cNvSpPr>
            <a:spLocks noChangeShapeType="1"/>
          </p:cNvSpPr>
          <p:nvPr/>
        </p:nvSpPr>
        <p:spPr bwMode="auto">
          <a:xfrm>
            <a:off x="1524000" y="990600"/>
            <a:ext cx="6172200" cy="0"/>
          </a:xfrm>
          <a:prstGeom prst="line">
            <a:avLst/>
          </a:prstGeom>
          <a:noFill/>
          <a:ln w="38100">
            <a:pattFill prst="pct50">
              <a:fgClr>
                <a:schemeClr val="accent2"/>
              </a:fgClr>
              <a:bgClr>
                <a:srgbClr val="FFFFFF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graphicFrame>
        <p:nvGraphicFramePr>
          <p:cNvPr id="287748" name="Group 4"/>
          <p:cNvGraphicFramePr>
            <a:graphicFrameLocks noGrp="1"/>
          </p:cNvGraphicFramePr>
          <p:nvPr>
            <p:extLst/>
          </p:nvPr>
        </p:nvGraphicFramePr>
        <p:xfrm>
          <a:off x="323850" y="1767606"/>
          <a:ext cx="8569325" cy="4757738"/>
        </p:xfrm>
        <a:graphic>
          <a:graphicData uri="http://schemas.openxmlformats.org/drawingml/2006/table">
            <a:tbl>
              <a:tblPr/>
              <a:tblGrid>
                <a:gridCol w="1800225"/>
                <a:gridCol w="1911350"/>
                <a:gridCol w="4857750"/>
              </a:tblGrid>
              <a:tr h="1371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Parte 4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Coordenação de Resposta à Emergências e Desastres</a:t>
                      </a:r>
                      <a:endParaRPr kumimoji="0" lang="pt-BR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Transporte de Cargas Perigosas (HAZMAT). Tratamento de </a:t>
                      </a: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Incidentes</a:t>
                      </a: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  - categorizados como </a:t>
                      </a: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emergência.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Atividades, baseadas no transporte rodoviário, em </a:t>
                      </a: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resposta a desastres</a:t>
                      </a: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874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Parte 5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Tarifação Variável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[</a:t>
                      </a: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EFC / ETC</a:t>
                      </a: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]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Arrecadação / Validação e “</a:t>
                      </a:r>
                      <a:r>
                        <a:rPr kumimoji="0" lang="en-US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Clearing”.</a:t>
                      </a: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Cenário Interurbano</a:t>
                      </a: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 - Pagamento Eletrônico de Pedágio.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Cenário Urbano -</a:t>
                      </a: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 Geração e Distribuição (dos créditos eletrônicos). Controle de Benefícios.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65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Parte 6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Exemplos de Aplicações 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ITS aplicado em Grandes Eventos, Portos e na Distribuição </a:t>
                      </a: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de Mercadorias 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33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Parte 7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Próxima Geração de ITS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ITS Colaborativo (ITS-C)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315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Text Box 1130"/>
          <p:cNvSpPr txBox="1">
            <a:spLocks noChangeArrowheads="1"/>
          </p:cNvSpPr>
          <p:nvPr/>
        </p:nvSpPr>
        <p:spPr bwMode="auto">
          <a:xfrm>
            <a:off x="395288" y="381000"/>
            <a:ext cx="83534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sz="28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Macro-Programação</a:t>
            </a:r>
            <a:r>
              <a:rPr lang="pt-BR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: “Fundamentos ITS”</a:t>
            </a:r>
            <a:endParaRPr lang="en-US" sz="2800" b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36195" name="Line 1131"/>
          <p:cNvSpPr>
            <a:spLocks noChangeShapeType="1"/>
          </p:cNvSpPr>
          <p:nvPr/>
        </p:nvSpPr>
        <p:spPr bwMode="auto">
          <a:xfrm>
            <a:off x="1524000" y="990600"/>
            <a:ext cx="6172200" cy="0"/>
          </a:xfrm>
          <a:prstGeom prst="line">
            <a:avLst/>
          </a:prstGeom>
          <a:noFill/>
          <a:ln w="38100">
            <a:pattFill prst="pct50">
              <a:fgClr>
                <a:schemeClr val="accent2"/>
              </a:fgClr>
              <a:bgClr>
                <a:srgbClr val="FFFFFF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graphicFrame>
        <p:nvGraphicFramePr>
          <p:cNvPr id="287748" name="Group 4"/>
          <p:cNvGraphicFramePr>
            <a:graphicFrameLocks noGrp="1"/>
          </p:cNvGraphicFramePr>
          <p:nvPr>
            <p:extLst/>
          </p:nvPr>
        </p:nvGraphicFramePr>
        <p:xfrm>
          <a:off x="323850" y="1865038"/>
          <a:ext cx="8569325" cy="2932114"/>
        </p:xfrm>
        <a:graphic>
          <a:graphicData uri="http://schemas.openxmlformats.org/drawingml/2006/table">
            <a:tbl>
              <a:tblPr/>
              <a:tblGrid>
                <a:gridCol w="1800225"/>
                <a:gridCol w="1911350"/>
                <a:gridCol w="4857750"/>
              </a:tblGrid>
              <a:tr h="865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Parte 8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Apresentações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Temas diversos 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33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Parte 9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Projeto Integrado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Proposição de “intervenções tecnológicas - ITS” visando a “melhoria da operação”. 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33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6FA1D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ea typeface="+mn-ea"/>
                          <a:cs typeface="Times New Roman" pitchFamily="18" charset="0"/>
                        </a:rPr>
                        <a:t>Parte 10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6FA1D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ea typeface="+mn-ea"/>
                          <a:cs typeface="Times New Roman" pitchFamily="18" charset="0"/>
                        </a:rPr>
                        <a:t>Laboratórios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6FA1D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  <a:ea typeface="+mn-ea"/>
                          <a:cs typeface="Times New Roman" pitchFamily="18" charset="0"/>
                        </a:rPr>
                        <a:t>Objetos Móveis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1061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pt-BR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Fundamentos de ITS</a:t>
            </a:r>
          </a:p>
        </p:txBody>
      </p:sp>
      <p:sp>
        <p:nvSpPr>
          <p:cNvPr id="148483" name="Rectangle 3"/>
          <p:cNvSpPr>
            <a:spLocks noGrp="1"/>
          </p:cNvSpPr>
          <p:nvPr>
            <p:ph type="subTitle" idx="1"/>
          </p:nvPr>
        </p:nvSpPr>
        <p:spPr>
          <a:xfrm>
            <a:off x="1371600" y="1989138"/>
            <a:ext cx="6400800" cy="3816350"/>
          </a:xfrm>
        </p:spPr>
        <p:txBody>
          <a:bodyPr/>
          <a:lstStyle/>
          <a:p>
            <a:endParaRPr lang="pt-BR" altLang="pt-BR" sz="4500" dirty="0" smtClean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3700" dirty="0" smtClean="0"/>
              <a:t>Sobre a disciplina:</a:t>
            </a:r>
          </a:p>
          <a:p>
            <a:pPr eaLnBrk="1" hangingPunct="1">
              <a:spcBef>
                <a:spcPct val="0"/>
              </a:spcBef>
              <a:buClrTx/>
              <a:buSzTx/>
            </a:pPr>
            <a:r>
              <a:rPr lang="pt-BR" altLang="pt-BR" sz="3700" dirty="0" smtClean="0"/>
              <a:t>Forma de Apresentação,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3700" dirty="0" smtClean="0"/>
              <a:t>Plano de Aulas,</a:t>
            </a:r>
          </a:p>
          <a:p>
            <a:pPr eaLnBrk="1" hangingPunct="1">
              <a:spcBef>
                <a:spcPct val="0"/>
              </a:spcBef>
              <a:buClrTx/>
              <a:buSzTx/>
            </a:pPr>
            <a:r>
              <a:rPr lang="pt-BR" altLang="pt-BR" sz="3700" dirty="0"/>
              <a:t>Critério de </a:t>
            </a:r>
            <a:r>
              <a:rPr lang="pt-BR" altLang="pt-BR" sz="3700" dirty="0" smtClean="0"/>
              <a:t>Avaliação 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3700" dirty="0" smtClean="0"/>
              <a:t>Projeto Temático </a:t>
            </a:r>
          </a:p>
          <a:p>
            <a:endParaRPr lang="pt-BR" altLang="pt-BR" sz="45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1026"/>
          <p:cNvSpPr>
            <a:spLocks noGrp="1" noChangeArrowheads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pt-BR" altLang="pt-BR" b="1" smtClean="0"/>
              <a:t>Forma de Apresentação</a:t>
            </a:r>
            <a:endParaRPr lang="en-US" altLang="pt-BR" b="1" smtClean="0"/>
          </a:p>
        </p:txBody>
      </p:sp>
      <p:sp>
        <p:nvSpPr>
          <p:cNvPr id="238595" name="Rectangle 1027"/>
          <p:cNvSpPr>
            <a:spLocks noGrp="1" noChangeArrowheads="1"/>
          </p:cNvSpPr>
          <p:nvPr>
            <p:ph sz="quarter" idx="4294967295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SzTx/>
              <a:buFont typeface="Wingdings" panose="05000000000000000000" pitchFamily="2" charset="2"/>
              <a:buChar char="v"/>
              <a:defRPr/>
            </a:pPr>
            <a:r>
              <a:rPr lang="pt-BR" sz="2800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“Pacotes” de Serviços</a:t>
            </a:r>
            <a:r>
              <a:rPr lang="pt-BR" sz="2400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pt-BR" sz="2400" b="1" smtClean="0">
                <a:solidFill>
                  <a:srgbClr val="33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Funções envolvidas</a:t>
            </a:r>
          </a:p>
          <a:p>
            <a:pPr marL="1143000" lvl="2" eaLnBrk="1" hangingPunct="1">
              <a:lnSpc>
                <a:spcPct val="90000"/>
              </a:lnSpc>
              <a:defRPr/>
            </a:pPr>
            <a:r>
              <a:rPr lang="pt-BR" sz="2000" b="1" smtClean="0">
                <a:solidFill>
                  <a:srgbClr val="33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Propósito </a:t>
            </a:r>
            <a:r>
              <a:rPr lang="pt-BR" sz="2400" b="1" smtClean="0">
                <a:solidFill>
                  <a:srgbClr val="FF0000"/>
                </a:solidFill>
                <a:cs typeface="Times New Roman" pitchFamily="18" charset="0"/>
              </a:rPr>
              <a:t>[o que é]</a:t>
            </a:r>
          </a:p>
          <a:p>
            <a:pPr marL="1143000" lvl="2" eaLnBrk="1" hangingPunct="1">
              <a:lnSpc>
                <a:spcPct val="90000"/>
              </a:lnSpc>
              <a:defRPr/>
            </a:pPr>
            <a:r>
              <a:rPr lang="pt-BR" sz="2000" b="1" smtClean="0">
                <a:solidFill>
                  <a:srgbClr val="33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Benefícios </a:t>
            </a:r>
            <a:r>
              <a:rPr lang="pt-BR" sz="2000" b="1" smtClean="0">
                <a:solidFill>
                  <a:srgbClr val="33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  <a:sym typeface="Wingdings" pitchFamily="2" charset="2"/>
              </a:rPr>
              <a:t> </a:t>
            </a:r>
            <a:r>
              <a:rPr lang="pt-BR" sz="2400" b="1" smtClean="0"/>
              <a:t>Correlacionamento das Funções ITS com os Atores</a:t>
            </a:r>
            <a:r>
              <a:rPr lang="pt-BR" sz="2400" b="1" smtClean="0">
                <a:solidFill>
                  <a:srgbClr val="FF0000"/>
                </a:solidFill>
              </a:rPr>
              <a:t> [para que serve]</a:t>
            </a:r>
            <a:endParaRPr lang="pt-BR" sz="2800" b="1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pt-BR" sz="2400" b="1" smtClean="0">
                <a:solidFill>
                  <a:srgbClr val="33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Integração </a:t>
            </a:r>
            <a:r>
              <a:rPr lang="pt-BR" sz="20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(inter-relacionamento)</a:t>
            </a:r>
            <a:r>
              <a:rPr lang="pt-BR" sz="20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pt-BR" sz="2400" b="1" smtClean="0">
                <a:solidFill>
                  <a:srgbClr val="33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com outras funções ou pacotes</a:t>
            </a:r>
          </a:p>
          <a:p>
            <a:pPr lvl="1">
              <a:defRPr/>
            </a:pPr>
            <a:r>
              <a:rPr lang="pt-BR" sz="2000" b="1" smtClean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Aspectos da Tecnologia envolvida  (padrões, interfaces)</a:t>
            </a:r>
            <a:r>
              <a:rPr lang="pt-BR" sz="20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pt-BR" sz="2300" b="1" smtClean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SzTx/>
              <a:buFont typeface="Wingdings" panose="05000000000000000000" pitchFamily="2" charset="2"/>
              <a:buChar char="v"/>
              <a:defRPr/>
            </a:pPr>
            <a:r>
              <a:rPr lang="pt-BR" sz="2800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Aspectos de Implantação</a:t>
            </a:r>
            <a:r>
              <a:rPr lang="pt-BR" sz="2400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pt-BR" sz="2400" b="1" smtClean="0">
                <a:solidFill>
                  <a:srgbClr val="33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Implementações de sucesso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pt-BR" sz="2400" b="1" smtClean="0">
                <a:solidFill>
                  <a:srgbClr val="33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Exemplos de </a:t>
            </a:r>
            <a:r>
              <a:rPr lang="pt-BR" sz="2400" b="1" u="sng" smtClean="0">
                <a:solidFill>
                  <a:srgbClr val="33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Boas Práticas</a:t>
            </a:r>
            <a:r>
              <a:rPr lang="pt-BR" sz="20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pt-BR" sz="2300" b="1" smtClean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SzTx/>
              <a:buFont typeface="Wingdings" panose="05000000000000000000" pitchFamily="2" charset="2"/>
              <a:buChar char="v"/>
              <a:defRPr/>
            </a:pPr>
            <a:r>
              <a:rPr lang="pt-BR" sz="2800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Referências para maiores informações</a:t>
            </a:r>
          </a:p>
        </p:txBody>
      </p:sp>
      <p:sp>
        <p:nvSpPr>
          <p:cNvPr id="150532" name="Line 1028"/>
          <p:cNvSpPr>
            <a:spLocks noChangeShapeType="1"/>
          </p:cNvSpPr>
          <p:nvPr/>
        </p:nvSpPr>
        <p:spPr bwMode="auto">
          <a:xfrm>
            <a:off x="1905000" y="1219200"/>
            <a:ext cx="5334000" cy="0"/>
          </a:xfrm>
          <a:prstGeom prst="line">
            <a:avLst/>
          </a:prstGeom>
          <a:noFill/>
          <a:ln w="38100">
            <a:pattFill prst="pct50">
              <a:fgClr>
                <a:schemeClr val="accent2"/>
              </a:fgClr>
              <a:bgClr>
                <a:srgbClr val="FFFFFF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1026"/>
          <p:cNvSpPr>
            <a:spLocks noGrp="1" noChangeArrowheads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pt-BR" altLang="pt-BR" b="1" smtClean="0"/>
              <a:t>Forma de Apresentação</a:t>
            </a:r>
            <a:endParaRPr lang="en-US" altLang="pt-BR" b="1" smtClean="0"/>
          </a:p>
        </p:txBody>
      </p:sp>
      <p:sp>
        <p:nvSpPr>
          <p:cNvPr id="240643" name="Rectangle 1027"/>
          <p:cNvSpPr>
            <a:spLocks noGrp="1" noChangeArrowheads="1"/>
          </p:cNvSpPr>
          <p:nvPr>
            <p:ph sz="quarter" idx="4294967295"/>
          </p:nvPr>
        </p:nvSpPr>
        <p:spPr>
          <a:xfrm>
            <a:off x="250825" y="1454150"/>
            <a:ext cx="864235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SzTx/>
              <a:buFont typeface="Wingdings" panose="05000000000000000000" pitchFamily="2" charset="2"/>
              <a:buChar char="v"/>
              <a:defRPr/>
            </a:pPr>
            <a:r>
              <a:rPr lang="pt-BR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Considerações Gerais</a:t>
            </a:r>
            <a:r>
              <a:rPr lang="pt-B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[</a:t>
            </a:r>
            <a:r>
              <a:rPr lang="pt-BR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“Dicas” (“</a:t>
            </a:r>
            <a:r>
              <a:rPr lang="pt-BR" sz="28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Caveats</a:t>
            </a:r>
            <a:r>
              <a:rPr lang="pt-BR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”)</a:t>
            </a:r>
            <a:r>
              <a:rPr lang="pt-B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]</a:t>
            </a:r>
            <a:r>
              <a:rPr lang="pt-BR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pt-BR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Alertas</a:t>
            </a:r>
            <a:endParaRPr lang="pt-BR" sz="2400" b="1" dirty="0" smtClean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 marL="1143000" lvl="2" eaLnBrk="1" hangingPunct="1">
              <a:lnSpc>
                <a:spcPct val="90000"/>
              </a:lnSpc>
              <a:defRPr/>
            </a:pPr>
            <a:r>
              <a:rPr lang="pt-BR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Considerações práticas quanto à implementação</a:t>
            </a:r>
            <a:r>
              <a:rPr lang="pt-BR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marL="1600200" lvl="3" eaLnBrk="1" hangingPunct="1">
              <a:lnSpc>
                <a:spcPct val="90000"/>
              </a:lnSpc>
              <a:defRPr/>
            </a:pPr>
            <a:r>
              <a:rPr lang="pt-BR" sz="1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para o usuário, organizacionais, ...</a:t>
            </a:r>
            <a:endParaRPr lang="pt-BR" dirty="0" smtClean="0">
              <a:solidFill>
                <a:srgbClr val="3333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 marL="1143000" lvl="2" eaLnBrk="1" hangingPunct="1">
              <a:lnSpc>
                <a:spcPct val="90000"/>
              </a:lnSpc>
              <a:defRPr/>
            </a:pPr>
            <a:r>
              <a:rPr lang="pt-BR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Dificuldades tecnológicas</a:t>
            </a:r>
            <a:r>
              <a:rPr lang="pt-BR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marL="1600200" lvl="3" eaLnBrk="1" hangingPunct="1">
              <a:lnSpc>
                <a:spcPct val="90000"/>
              </a:lnSpc>
              <a:defRPr/>
            </a:pPr>
            <a:r>
              <a:rPr lang="pt-BR" sz="1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o lado “ruim” da tecnologia</a:t>
            </a:r>
          </a:p>
          <a:p>
            <a:pPr marL="1600200" lvl="3" eaLnBrk="1" hangingPunct="1">
              <a:lnSpc>
                <a:spcPct val="90000"/>
              </a:lnSpc>
              <a:defRPr/>
            </a:pPr>
            <a:r>
              <a:rPr lang="pt-BR" sz="1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problemas que podem ocorrer</a:t>
            </a:r>
            <a:endParaRPr lang="pt-BR" sz="1800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lnSpc>
                <a:spcPct val="90000"/>
              </a:lnSpc>
              <a:defRPr/>
            </a:pPr>
            <a:endParaRPr lang="pt-BR" sz="900" b="1" dirty="0" smtClean="0">
              <a:solidFill>
                <a:srgbClr val="3333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pt-B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Reflexões</a:t>
            </a:r>
            <a:r>
              <a:rPr lang="pt-BR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pt-BR" sz="2800" b="1" dirty="0" smtClean="0">
              <a:solidFill>
                <a:srgbClr val="3333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 marL="1143000" lvl="2">
              <a:defRPr/>
            </a:pPr>
            <a:r>
              <a:rPr lang="pt-BR" sz="2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</a:t>
            </a:r>
            <a:r>
              <a:rPr lang="pt-BR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Aspectos de </a:t>
            </a:r>
            <a:r>
              <a:rPr lang="pt-B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custo-benefício</a:t>
            </a:r>
            <a:r>
              <a:rPr lang="pt-BR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(</a:t>
            </a:r>
            <a:r>
              <a:rPr lang="pt-BR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Benefícios Diretos e/ou Indiretos</a:t>
            </a:r>
            <a:r>
              <a:rPr lang="pt-BR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</a:p>
          <a:p>
            <a:pPr marL="1143000" lvl="2">
              <a:defRPr/>
            </a:pPr>
            <a:r>
              <a:rPr lang="pt-B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</a:t>
            </a:r>
            <a:r>
              <a:rPr lang="pt-B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Potencial de Impactos e Impactos Medidos</a:t>
            </a:r>
            <a:r>
              <a:rPr lang="pt-BR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(</a:t>
            </a:r>
            <a:r>
              <a:rPr lang="pt-BR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Gerais na Operação</a:t>
            </a:r>
            <a:r>
              <a:rPr lang="pt-BR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  <a:r>
              <a:rPr lang="pt-BR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marL="1600200" lvl="3">
              <a:defRPr/>
            </a:pPr>
            <a:r>
              <a:rPr lang="pt-BR" sz="1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impactos causados pela aplicação dos serviços (ou variantes)</a:t>
            </a:r>
            <a:endParaRPr lang="pt-BR" sz="1800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1600200" lvl="3">
              <a:defRPr/>
            </a:pPr>
            <a:endParaRPr lang="pt-BR" sz="700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52580" name="Line 1028"/>
          <p:cNvSpPr>
            <a:spLocks noChangeShapeType="1"/>
          </p:cNvSpPr>
          <p:nvPr/>
        </p:nvSpPr>
        <p:spPr bwMode="auto">
          <a:xfrm>
            <a:off x="1905000" y="1219200"/>
            <a:ext cx="5334000" cy="0"/>
          </a:xfrm>
          <a:prstGeom prst="line">
            <a:avLst/>
          </a:prstGeom>
          <a:noFill/>
          <a:ln w="38100">
            <a:pattFill prst="pct50">
              <a:fgClr>
                <a:schemeClr val="accent2"/>
              </a:fgClr>
              <a:bgClr>
                <a:srgbClr val="FFFFFF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>
              <a:defRPr/>
            </a:pPr>
            <a:r>
              <a:rPr lang="pt-BR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Plano de Aulas</a:t>
            </a:r>
            <a:endParaRPr lang="en-US" sz="4000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19843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288925" y="1196752"/>
            <a:ext cx="8642350" cy="4495800"/>
          </a:xfrm>
        </p:spPr>
        <p:txBody>
          <a:bodyPr/>
          <a:lstStyle/>
          <a:p>
            <a:pPr eaLnBrk="1" hangingPunct="1">
              <a:defRPr/>
            </a:pPr>
            <a:r>
              <a:rPr lang="pt-BR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Aulas Convencionais</a:t>
            </a:r>
          </a:p>
          <a:p>
            <a:pPr lvl="1" eaLnBrk="1" hangingPunct="1">
              <a:defRPr/>
            </a:pPr>
            <a:r>
              <a:rPr lang="pt-BR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Módulo 1 (~ </a:t>
            </a:r>
            <a:r>
              <a:rPr lang="pt-BR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1h15min) </a:t>
            </a:r>
            <a:endParaRPr lang="pt-BR" sz="2400" b="1" dirty="0" smtClean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 marL="1143000" lvl="2" eaLnBrk="1" hangingPunct="1">
              <a:defRPr/>
            </a:pPr>
            <a:r>
              <a:rPr lang="pt-B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</a:t>
            </a:r>
            <a:r>
              <a:rPr lang="pt-B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Aulas </a:t>
            </a:r>
            <a:r>
              <a:rPr lang="pt-BR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Expositivas (Participativas)</a:t>
            </a:r>
            <a:endParaRPr lang="pt-BR" sz="24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 marL="1600200" lvl="3" eaLnBrk="1" hangingPunct="1">
              <a:defRPr/>
            </a:pPr>
            <a:r>
              <a:rPr lang="pt-BR" sz="21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</a:t>
            </a:r>
            <a:r>
              <a:rPr lang="pt-BR" sz="21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das 13h30min </a:t>
            </a:r>
            <a:r>
              <a:rPr lang="pt-BR" sz="2100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até </a:t>
            </a:r>
            <a:r>
              <a:rPr lang="pt-BR" sz="21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14h45min</a:t>
            </a:r>
            <a:endParaRPr lang="pt-BR" sz="2100" dirty="0">
              <a:solidFill>
                <a:srgbClr val="00B050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 lvl="1" eaLnBrk="1" hangingPunct="1">
              <a:defRPr/>
            </a:pPr>
            <a:r>
              <a:rPr lang="pt-BR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Módulo </a:t>
            </a:r>
            <a:r>
              <a:rPr lang="pt-BR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2 (~ </a:t>
            </a:r>
            <a:r>
              <a:rPr lang="pt-BR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1h) </a:t>
            </a:r>
            <a:endParaRPr lang="pt-BR" sz="2400" b="1" dirty="0" smtClean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 marL="1143000" lvl="2" eaLnBrk="1" hangingPunct="1">
              <a:defRPr/>
            </a:pPr>
            <a:r>
              <a:rPr lang="pt-BR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Exemplos </a:t>
            </a:r>
            <a:r>
              <a:rPr lang="pt-B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de </a:t>
            </a:r>
            <a:r>
              <a:rPr lang="pt-BR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Aplicações / Apresentações </a:t>
            </a:r>
            <a:endParaRPr lang="pt-BR" sz="24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 marL="1600200" lvl="3" eaLnBrk="1" hangingPunct="1">
              <a:defRPr/>
            </a:pPr>
            <a:r>
              <a:rPr lang="pt-BR" sz="17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</a:t>
            </a:r>
            <a:r>
              <a:rPr lang="pt-BR" sz="2100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das </a:t>
            </a:r>
            <a:r>
              <a:rPr lang="pt-BR" sz="2100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15h </a:t>
            </a:r>
            <a:r>
              <a:rPr lang="pt-BR" sz="2100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até </a:t>
            </a:r>
            <a:r>
              <a:rPr lang="pt-BR" sz="21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16h</a:t>
            </a:r>
          </a:p>
          <a:p>
            <a:pPr lvl="1" eaLnBrk="1" hangingPunct="1">
              <a:defRPr/>
            </a:pPr>
            <a:r>
              <a:rPr lang="pt-BR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Intervalo para </a:t>
            </a:r>
            <a:r>
              <a:rPr lang="pt-BR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Café (~30min)</a:t>
            </a:r>
          </a:p>
          <a:p>
            <a:pPr marL="1600200" lvl="3" eaLnBrk="1" hangingPunct="1">
              <a:defRPr/>
            </a:pPr>
            <a:r>
              <a:rPr lang="pt-BR" sz="21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das 16h até 16h30min </a:t>
            </a:r>
            <a:endParaRPr lang="pt-BR" sz="2100" dirty="0">
              <a:solidFill>
                <a:srgbClr val="00B050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 lvl="1" eaLnBrk="1" hangingPunct="1">
              <a:defRPr/>
            </a:pPr>
            <a:r>
              <a:rPr lang="pt-BR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Módulo 3 </a:t>
            </a:r>
            <a:r>
              <a:rPr lang="pt-BR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(~ </a:t>
            </a:r>
            <a:r>
              <a:rPr lang="pt-BR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1h)</a:t>
            </a:r>
            <a:endParaRPr lang="pt-BR" sz="2400" b="1" dirty="0" smtClean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 marL="1143000" lvl="2" eaLnBrk="1" hangingPunct="1">
              <a:defRPr/>
            </a:pPr>
            <a:r>
              <a:rPr lang="pt-BR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</a:t>
            </a:r>
            <a:r>
              <a:rPr lang="pt-BR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Aulas </a:t>
            </a:r>
            <a:r>
              <a:rPr lang="pt-BR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Práticas c/ Roteiros de Laboratórios de ITS</a:t>
            </a:r>
            <a:endParaRPr lang="pt-BR" sz="2400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 marL="2057400" lvl="4" eaLnBrk="1" hangingPunct="1">
              <a:defRPr/>
            </a:pPr>
            <a:r>
              <a:rPr lang="pt-BR" sz="2100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das 16h30min </a:t>
            </a:r>
            <a:r>
              <a:rPr lang="pt-BR" sz="2100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até </a:t>
            </a:r>
            <a:r>
              <a:rPr lang="pt-BR" sz="2100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17h30min </a:t>
            </a:r>
            <a:endParaRPr lang="pt-BR" sz="2100" dirty="0">
              <a:solidFill>
                <a:srgbClr val="00B050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</p:txBody>
      </p:sp>
      <p:sp>
        <p:nvSpPr>
          <p:cNvPr id="76804" name="Line 4"/>
          <p:cNvSpPr>
            <a:spLocks noChangeShapeType="1"/>
          </p:cNvSpPr>
          <p:nvPr/>
        </p:nvSpPr>
        <p:spPr bwMode="auto">
          <a:xfrm>
            <a:off x="1524000" y="1295400"/>
            <a:ext cx="6172200" cy="0"/>
          </a:xfrm>
          <a:prstGeom prst="line">
            <a:avLst/>
          </a:prstGeom>
          <a:noFill/>
          <a:ln w="38100">
            <a:pattFill prst="pct50">
              <a:fgClr>
                <a:schemeClr val="accent2"/>
              </a:fgClr>
              <a:bgClr>
                <a:srgbClr val="FFFFFF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238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>
              <a:defRPr/>
            </a:pPr>
            <a:r>
              <a:rPr lang="pt-BR" sz="40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Critério de Avaliação</a:t>
            </a:r>
            <a:endParaRPr lang="en-US" sz="4000" b="1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95300" y="1484313"/>
            <a:ext cx="8153400" cy="44958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pt-BR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A Média Final da disciplina obedece à seguinte composição: </a:t>
            </a:r>
          </a:p>
          <a:p>
            <a:pPr eaLnBrk="1" hangingPunct="1">
              <a:buFontTx/>
              <a:buNone/>
              <a:defRPr/>
            </a:pPr>
            <a:r>
              <a:rPr lang="pt-BR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	</a:t>
            </a:r>
          </a:p>
          <a:p>
            <a:pPr eaLnBrk="1" hangingPunct="1">
              <a:buFontTx/>
              <a:buNone/>
              <a:defRPr/>
            </a:pPr>
            <a:r>
              <a:rPr lang="pt-BR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  <a:r>
              <a:rPr lang="pt-BR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MF </a:t>
            </a:r>
            <a:r>
              <a:rPr lang="pt-BR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= 50% * </a:t>
            </a:r>
            <a:r>
              <a:rPr lang="pt-BR" sz="24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M_Projeto</a:t>
            </a:r>
            <a:r>
              <a:rPr lang="pt-BR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+ 50% * </a:t>
            </a:r>
            <a:r>
              <a:rPr lang="pt-BR" sz="24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M_Provas</a:t>
            </a:r>
            <a:endParaRPr lang="pt-BR" sz="700" b="1" dirty="0" smtClean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 eaLnBrk="1" hangingPunct="1">
              <a:buFontTx/>
              <a:buNone/>
              <a:defRPr/>
            </a:pPr>
            <a:r>
              <a:rPr lang="pt-BR" sz="2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	</a:t>
            </a:r>
            <a:r>
              <a:rPr lang="pt-BR" sz="2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M_Provas</a:t>
            </a:r>
            <a:r>
              <a:rPr lang="pt-BR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= </a:t>
            </a:r>
            <a:r>
              <a:rPr lang="pt-B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6</a:t>
            </a:r>
            <a:r>
              <a:rPr lang="pt-BR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0% * </a:t>
            </a:r>
            <a:r>
              <a:rPr lang="pt-BR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Prova </a:t>
            </a:r>
            <a:r>
              <a:rPr lang="pt-BR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+ 40% * </a:t>
            </a:r>
            <a:r>
              <a:rPr lang="pt-BR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Testes (*)</a:t>
            </a:r>
            <a:endParaRPr lang="pt-BR" sz="2000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 eaLnBrk="1" hangingPunct="1">
              <a:buFontTx/>
              <a:buNone/>
              <a:defRPr/>
            </a:pPr>
            <a:r>
              <a:rPr lang="pt-BR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	</a:t>
            </a:r>
            <a:endParaRPr lang="pt-BR" sz="2400" b="1" dirty="0" smtClean="0">
              <a:solidFill>
                <a:srgbClr val="33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defRPr/>
            </a:pPr>
            <a:endParaRPr lang="pt-BR" sz="2100" b="1" dirty="0" smtClean="0">
              <a:solidFill>
                <a:srgbClr val="3333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pt-BR" sz="2100" b="1" dirty="0">
                <a:solidFill>
                  <a:srgbClr val="33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MF = Média Final</a:t>
            </a:r>
          </a:p>
          <a:p>
            <a:pPr eaLnBrk="1" hangingPunct="1">
              <a:defRPr/>
            </a:pPr>
            <a:r>
              <a:rPr lang="pt-BR" sz="2100" b="1" dirty="0">
                <a:solidFill>
                  <a:srgbClr val="33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(*) </a:t>
            </a:r>
            <a:r>
              <a:rPr lang="pt-BR" sz="2100" dirty="0">
                <a:solidFill>
                  <a:srgbClr val="33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Exercícios Individuais no STOA</a:t>
            </a:r>
          </a:p>
          <a:p>
            <a:pPr eaLnBrk="1" hangingPunct="1">
              <a:defRPr/>
            </a:pPr>
            <a:r>
              <a:rPr lang="pt-BR" sz="2100" b="1" dirty="0" smtClean="0">
                <a:solidFill>
                  <a:srgbClr val="33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Projeto </a:t>
            </a:r>
            <a:r>
              <a:rPr lang="pt-BR" sz="2100" b="1" dirty="0" smtClean="0">
                <a:solidFill>
                  <a:srgbClr val="33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Temático: </a:t>
            </a:r>
            <a:r>
              <a:rPr lang="pt-BR" sz="21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a ser definido</a:t>
            </a:r>
            <a:endParaRPr lang="pt-BR" sz="2100" dirty="0" smtClean="0">
              <a:solidFill>
                <a:srgbClr val="00B050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</p:txBody>
      </p:sp>
      <p:sp>
        <p:nvSpPr>
          <p:cNvPr id="164868" name="Line 5"/>
          <p:cNvSpPr>
            <a:spLocks noChangeShapeType="1"/>
          </p:cNvSpPr>
          <p:nvPr/>
        </p:nvSpPr>
        <p:spPr bwMode="auto">
          <a:xfrm>
            <a:off x="2133600" y="1295400"/>
            <a:ext cx="4876800" cy="0"/>
          </a:xfrm>
          <a:prstGeom prst="line">
            <a:avLst/>
          </a:prstGeom>
          <a:noFill/>
          <a:ln w="38100">
            <a:pattFill prst="pct50">
              <a:fgClr>
                <a:schemeClr val="accent2"/>
              </a:fgClr>
              <a:bgClr>
                <a:srgbClr val="FFFFFF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96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>
              <a:defRPr/>
            </a:pPr>
            <a:r>
              <a:rPr lang="pt-BR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Projetos Temáticos</a:t>
            </a:r>
            <a:endParaRPr lang="en-US" sz="4000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24931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>
              <a:defRPr/>
            </a:pPr>
            <a:r>
              <a:rPr lang="pt-BR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Desenvolvimento: </a:t>
            </a:r>
          </a:p>
          <a:p>
            <a:pPr lvl="1" eaLnBrk="1" hangingPunct="1">
              <a:defRPr/>
            </a:pPr>
            <a:r>
              <a:rPr lang="pt-BR" sz="2400" b="1" dirty="0" smtClean="0">
                <a:solidFill>
                  <a:srgbClr val="33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Diagrama Esquemático (A3)</a:t>
            </a:r>
          </a:p>
          <a:p>
            <a:pPr lvl="1" eaLnBrk="1" hangingPunct="1">
              <a:defRPr/>
            </a:pPr>
            <a:r>
              <a:rPr lang="pt-BR" sz="2400" b="1" dirty="0">
                <a:solidFill>
                  <a:srgbClr val="33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Apresentação do Projeto (</a:t>
            </a:r>
            <a:r>
              <a:rPr lang="pt-BR" sz="2400" b="1" dirty="0" err="1">
                <a:solidFill>
                  <a:srgbClr val="33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Apres</a:t>
            </a:r>
            <a:r>
              <a:rPr lang="pt-BR" sz="2400" b="1" dirty="0">
                <a:solidFill>
                  <a:srgbClr val="33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)</a:t>
            </a:r>
          </a:p>
          <a:p>
            <a:pPr lvl="1" eaLnBrk="1" hangingPunct="1">
              <a:defRPr/>
            </a:pPr>
            <a:r>
              <a:rPr lang="pt-BR" sz="2400" b="1" dirty="0" smtClean="0">
                <a:solidFill>
                  <a:srgbClr val="33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Relatório </a:t>
            </a:r>
            <a:r>
              <a:rPr lang="pt-BR" sz="2400" b="1" dirty="0">
                <a:solidFill>
                  <a:srgbClr val="33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Final </a:t>
            </a:r>
            <a:r>
              <a:rPr lang="pt-BR" sz="2400" b="1" dirty="0" smtClean="0">
                <a:solidFill>
                  <a:srgbClr val="33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(na forma </a:t>
            </a:r>
            <a:r>
              <a:rPr lang="pt-BR" sz="2400" b="1" dirty="0">
                <a:solidFill>
                  <a:srgbClr val="33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de artigo) </a:t>
            </a:r>
            <a:endParaRPr lang="pt-BR" sz="2400" b="1" dirty="0" smtClean="0">
              <a:solidFill>
                <a:srgbClr val="33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Times New Roman" pitchFamily="18" charset="0"/>
            </a:endParaRPr>
          </a:p>
          <a:p>
            <a:pPr lvl="1" eaLnBrk="1" hangingPunct="1">
              <a:buFont typeface="Wingdings 2" panose="05020102010507070707" pitchFamily="18" charset="2"/>
              <a:buNone/>
              <a:defRPr/>
            </a:pPr>
            <a:endParaRPr lang="pt-BR" sz="2400" b="1" dirty="0" smtClean="0">
              <a:solidFill>
                <a:srgbClr val="33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sp>
        <p:nvSpPr>
          <p:cNvPr id="156676" name="Line 4"/>
          <p:cNvSpPr>
            <a:spLocks noChangeShapeType="1"/>
          </p:cNvSpPr>
          <p:nvPr/>
        </p:nvSpPr>
        <p:spPr bwMode="auto">
          <a:xfrm>
            <a:off x="1524000" y="1295400"/>
            <a:ext cx="6172200" cy="0"/>
          </a:xfrm>
          <a:prstGeom prst="line">
            <a:avLst/>
          </a:prstGeom>
          <a:noFill/>
          <a:ln w="38100">
            <a:pattFill prst="pct50">
              <a:fgClr>
                <a:schemeClr val="accent2"/>
              </a:fgClr>
              <a:bgClr>
                <a:srgbClr val="FFFFFF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aixaDeTexto 2"/>
          <p:cNvSpPr txBox="1">
            <a:spLocks noChangeArrowheads="1"/>
          </p:cNvSpPr>
          <p:nvPr/>
        </p:nvSpPr>
        <p:spPr bwMode="auto">
          <a:xfrm>
            <a:off x="292100" y="188913"/>
            <a:ext cx="85280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800" b="1"/>
              <a:t>Teleférico</a:t>
            </a:r>
          </a:p>
        </p:txBody>
      </p:sp>
      <p:sp>
        <p:nvSpPr>
          <p:cNvPr id="24579" name="Retângulo 3"/>
          <p:cNvSpPr>
            <a:spLocks noChangeArrowheads="1"/>
          </p:cNvSpPr>
          <p:nvPr/>
        </p:nvSpPr>
        <p:spPr bwMode="auto">
          <a:xfrm>
            <a:off x="1173163" y="6183313"/>
            <a:ext cx="25574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/>
              <a:t>Medelin, Colômbia</a:t>
            </a:r>
          </a:p>
        </p:txBody>
      </p:sp>
      <p:sp>
        <p:nvSpPr>
          <p:cNvPr id="24580" name="Retângulo 8"/>
          <p:cNvSpPr>
            <a:spLocks noChangeArrowheads="1"/>
          </p:cNvSpPr>
          <p:nvPr/>
        </p:nvSpPr>
        <p:spPr bwMode="auto">
          <a:xfrm>
            <a:off x="5549900" y="6292850"/>
            <a:ext cx="25558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/>
              <a:t>Morro do Alemão</a:t>
            </a:r>
          </a:p>
        </p:txBody>
      </p:sp>
      <p:pic>
        <p:nvPicPr>
          <p:cNvPr id="2458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977900"/>
            <a:ext cx="3497263" cy="499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638" y="768350"/>
            <a:ext cx="3733800" cy="261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513" y="3475038"/>
            <a:ext cx="3756025" cy="276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z="3000" dirty="0">
                <a:solidFill>
                  <a:srgbClr val="FF0000"/>
                </a:solidFill>
              </a:rPr>
              <a:t>ITS-C (</a:t>
            </a:r>
            <a:r>
              <a:rPr lang="pt-BR" sz="2325" dirty="0">
                <a:solidFill>
                  <a:srgbClr val="FF0000"/>
                </a:solidFill>
              </a:rPr>
              <a:t>Sistemas Inteligentes de Transportes - Colaborativos</a:t>
            </a:r>
            <a:r>
              <a:rPr lang="pt-BR" sz="3000" dirty="0">
                <a:solidFill>
                  <a:srgbClr val="FF0000"/>
                </a:solidFill>
              </a:rPr>
              <a:t>)</a:t>
            </a:r>
            <a:r>
              <a:rPr lang="pt-BR" sz="2325" dirty="0"/>
              <a:t/>
            </a:r>
            <a:br>
              <a:rPr lang="pt-BR" sz="2325" dirty="0"/>
            </a:br>
            <a:r>
              <a:rPr lang="pt-BR" sz="2025" b="1" dirty="0">
                <a:solidFill>
                  <a:srgbClr val="0070C0"/>
                </a:solidFill>
              </a:rPr>
              <a:t>Ênfase 1: Aplicação de ITS na Operação de Transportes Públicos Urbanos por Ônibus</a:t>
            </a:r>
            <a:endParaRPr lang="pt-BR" sz="3000" b="1" dirty="0">
              <a:solidFill>
                <a:srgbClr val="0070C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0848" y="1916832"/>
            <a:ext cx="3886200" cy="4680519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pt-BR" sz="4800" b="1" dirty="0">
                <a:solidFill>
                  <a:schemeClr val="accent6">
                    <a:lumMod val="75000"/>
                  </a:schemeClr>
                </a:solidFill>
              </a:rPr>
              <a:t>Dissertações Principais em andamento e já concluídas</a:t>
            </a:r>
          </a:p>
          <a:p>
            <a:pPr marL="385763" indent="-385763">
              <a:buFont typeface="+mj-lt"/>
              <a:buAutoNum type="arabicPeriod"/>
            </a:pPr>
            <a:r>
              <a:rPr lang="pt-BR" sz="7200" dirty="0"/>
              <a:t>Métodos de programação e controle operacional de frotas de ônibus</a:t>
            </a:r>
          </a:p>
          <a:p>
            <a:pPr marL="385763" indent="-385763">
              <a:buFont typeface="+mj-lt"/>
              <a:buAutoNum type="arabicPeriod"/>
            </a:pPr>
            <a:r>
              <a:rPr lang="pt-BR" sz="7200" dirty="0"/>
              <a:t>Rastreamento de viajantes nos pontos de ônibus</a:t>
            </a:r>
          </a:p>
          <a:p>
            <a:pPr marL="385763" indent="-385763">
              <a:buFont typeface="+mj-lt"/>
              <a:buAutoNum type="arabicPeriod"/>
            </a:pPr>
            <a:r>
              <a:rPr lang="pt-BR" sz="7200" dirty="0"/>
              <a:t>Estimativa de Lotação de passageiros  </a:t>
            </a:r>
          </a:p>
          <a:p>
            <a:pPr marL="385763" indent="-385763">
              <a:buFont typeface="+mj-lt"/>
              <a:buAutoNum type="arabicPeriod"/>
            </a:pPr>
            <a:r>
              <a:rPr lang="pt-BR" sz="7200" dirty="0"/>
              <a:t>Infraestrutura de Referência de ITS para o transporte público urbano por ônibus </a:t>
            </a:r>
          </a:p>
          <a:p>
            <a:pPr marL="385763" indent="-385763">
              <a:buFont typeface="+mj-lt"/>
              <a:buAutoNum type="arabicPeriod"/>
            </a:pPr>
            <a:r>
              <a:rPr lang="pt-BR" sz="7200" dirty="0"/>
              <a:t>Modelagem e Simulação da Aplicação de Prioridade Semafórica Condicional         em Corredores de ônibus (2015)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dirty="0" smtClean="0"/>
          </a:p>
          <a:p>
            <a:pPr>
              <a:buFont typeface="Wingdings" panose="05000000000000000000" pitchFamily="2" charset="2"/>
              <a:buChar char="§"/>
            </a:pPr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942420" y="1916832"/>
            <a:ext cx="3886200" cy="26642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1200" b="1" dirty="0">
                <a:solidFill>
                  <a:schemeClr val="accent6">
                    <a:lumMod val="75000"/>
                  </a:schemeClr>
                </a:solidFill>
              </a:rPr>
              <a:t>Dissertações e Teses correlacionadas</a:t>
            </a:r>
          </a:p>
          <a:p>
            <a:pPr marL="385763" indent="-385763">
              <a:buFont typeface="+mj-lt"/>
              <a:buAutoNum type="arabicPeriod"/>
            </a:pPr>
            <a:r>
              <a:rPr lang="pt-BR" sz="1600" dirty="0"/>
              <a:t>Integração da bicicleta como meio de transporte de última milha</a:t>
            </a:r>
          </a:p>
          <a:p>
            <a:pPr marL="385763" indent="-385763">
              <a:buFont typeface="+mj-lt"/>
              <a:buAutoNum type="arabicPeriod"/>
            </a:pPr>
            <a:r>
              <a:rPr lang="pt-BR" sz="1600" dirty="0"/>
              <a:t>Influência de fatores climáticos na operação de frotas de ônibus urbanos</a:t>
            </a:r>
          </a:p>
          <a:p>
            <a:pPr marL="385763" indent="-385763">
              <a:buFont typeface="+mj-lt"/>
              <a:buAutoNum type="arabicPeriod"/>
            </a:pPr>
            <a:r>
              <a:rPr lang="pt-BR" sz="1600" dirty="0"/>
              <a:t>Ônibus como sensor de variáveis atmosféricas</a:t>
            </a:r>
          </a:p>
          <a:p>
            <a:pPr marL="385763" indent="-385763">
              <a:buFont typeface="+mj-lt"/>
              <a:buAutoNum type="arabicPeriod"/>
            </a:pPr>
            <a:r>
              <a:rPr lang="pt-BR" sz="1600" dirty="0"/>
              <a:t>Comunicação por luz em aplicações ITS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840971"/>
            <a:ext cx="4355824" cy="175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771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z="3000" dirty="0">
                <a:solidFill>
                  <a:srgbClr val="FF0000"/>
                </a:solidFill>
              </a:rPr>
              <a:t>ITS-C (</a:t>
            </a:r>
            <a:r>
              <a:rPr lang="pt-BR" sz="2325" dirty="0">
                <a:solidFill>
                  <a:srgbClr val="FF0000"/>
                </a:solidFill>
              </a:rPr>
              <a:t>Sistemas Inteligentes de Transportes - Colaborativos</a:t>
            </a:r>
            <a:r>
              <a:rPr lang="pt-BR" sz="3000" dirty="0">
                <a:solidFill>
                  <a:srgbClr val="FF0000"/>
                </a:solidFill>
              </a:rPr>
              <a:t>)</a:t>
            </a:r>
            <a:r>
              <a:rPr lang="pt-BR" sz="2325" dirty="0"/>
              <a:t/>
            </a:r>
            <a:br>
              <a:rPr lang="pt-BR" sz="2325" dirty="0"/>
            </a:br>
            <a:r>
              <a:rPr lang="pt-BR" sz="2025" b="1" dirty="0">
                <a:solidFill>
                  <a:srgbClr val="0070C0"/>
                </a:solidFill>
              </a:rPr>
              <a:t>Ênfase 2: Aplicação de ITS na Operação de Tráfego Urbano e Interurbano</a:t>
            </a:r>
            <a:endParaRPr lang="pt-BR" sz="3000" b="1" dirty="0">
              <a:solidFill>
                <a:srgbClr val="0070C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0848" y="2132856"/>
            <a:ext cx="3886200" cy="3672407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pt-BR" b="1" dirty="0">
                <a:solidFill>
                  <a:schemeClr val="accent6">
                    <a:lumMod val="75000"/>
                  </a:schemeClr>
                </a:solidFill>
              </a:rPr>
              <a:t>Dissertações em andamento e já concluídas</a:t>
            </a:r>
          </a:p>
          <a:p>
            <a:pPr marL="385763" indent="-385763">
              <a:buFont typeface="+mj-lt"/>
              <a:buAutoNum type="arabicPeriod"/>
            </a:pPr>
            <a:r>
              <a:rPr lang="pt-BR" sz="3800" dirty="0"/>
              <a:t>Sistemas Inteligentes de Gerenciamento de Tráfego Urbano para a melhoria dos serviços de transporte público</a:t>
            </a:r>
          </a:p>
          <a:p>
            <a:pPr marL="385763" indent="-385763">
              <a:buFont typeface="+mj-lt"/>
              <a:buAutoNum type="arabicPeriod"/>
            </a:pPr>
            <a:r>
              <a:rPr lang="pt-BR" sz="3800" dirty="0"/>
              <a:t>Alocação Dinâmica de Tráfego na Rede Rodoviária de Entorno da </a:t>
            </a:r>
            <a:r>
              <a:rPr lang="pt-BR" sz="3800" dirty="0" err="1"/>
              <a:t>Conurbação</a:t>
            </a:r>
            <a:r>
              <a:rPr lang="pt-BR" sz="3800" dirty="0"/>
              <a:t> da Cidade de São Paulo</a:t>
            </a:r>
          </a:p>
          <a:p>
            <a:pPr marL="385763" indent="-385763">
              <a:buFont typeface="+mj-lt"/>
              <a:buAutoNum type="arabicPeriod"/>
            </a:pPr>
            <a:r>
              <a:rPr lang="pt-BR" sz="3800" dirty="0"/>
              <a:t>Sistemas de Identificação Veicular: Reconhecimento Automático de Placas (2015)</a:t>
            </a:r>
          </a:p>
          <a:p>
            <a:pPr marL="385763" indent="-385763">
              <a:buFont typeface="+mj-lt"/>
              <a:buAutoNum type="arabicPeriod"/>
            </a:pPr>
            <a:endParaRPr lang="pt-BR" sz="2550" dirty="0"/>
          </a:p>
          <a:p>
            <a:pPr>
              <a:buFont typeface="Wingdings" panose="05000000000000000000" pitchFamily="2" charset="2"/>
              <a:buChar char="§"/>
            </a:pPr>
            <a:endParaRPr lang="pt-BR" dirty="0" smtClean="0"/>
          </a:p>
          <a:p>
            <a:pPr>
              <a:buFont typeface="Wingdings" panose="05000000000000000000" pitchFamily="2" charset="2"/>
              <a:buChar char="§"/>
            </a:pPr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942420" y="2412732"/>
            <a:ext cx="3886200" cy="1592331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pt-BR" sz="4200" b="1" dirty="0">
                <a:solidFill>
                  <a:schemeClr val="accent6">
                    <a:lumMod val="75000"/>
                  </a:schemeClr>
                </a:solidFill>
              </a:rPr>
              <a:t>Simulação e Modelagem</a:t>
            </a:r>
          </a:p>
          <a:p>
            <a:pPr marL="385763" indent="-385763">
              <a:buFont typeface="+mj-lt"/>
              <a:buAutoNum type="arabicPeriod"/>
            </a:pPr>
            <a:r>
              <a:rPr lang="pt-BR" sz="4200" dirty="0" smtClean="0"/>
              <a:t>Micromodelos (VISSIM)</a:t>
            </a:r>
          </a:p>
          <a:p>
            <a:pPr marL="385763" indent="-385763">
              <a:buFont typeface="+mj-lt"/>
              <a:buAutoNum type="arabicPeriod"/>
            </a:pPr>
            <a:r>
              <a:rPr lang="pt-BR" sz="4200" dirty="0" err="1" smtClean="0"/>
              <a:t>Macromodelos</a:t>
            </a:r>
            <a:r>
              <a:rPr lang="pt-BR" sz="4200" dirty="0" smtClean="0"/>
              <a:t> (VISUM)</a:t>
            </a:r>
          </a:p>
          <a:p>
            <a:pPr marL="385763" indent="-385763">
              <a:buFont typeface="+mj-lt"/>
              <a:buAutoNum type="arabicPeriod"/>
            </a:pPr>
            <a:r>
              <a:rPr lang="pt-BR" sz="4200" dirty="0" err="1" smtClean="0"/>
              <a:t>Mesomodelos</a:t>
            </a:r>
            <a:r>
              <a:rPr lang="pt-BR" sz="4200" dirty="0" smtClean="0"/>
              <a:t> (</a:t>
            </a:r>
            <a:r>
              <a:rPr lang="pt-BR" sz="4200" dirty="0" err="1" smtClean="0"/>
              <a:t>MATSim</a:t>
            </a:r>
            <a:r>
              <a:rPr lang="pt-BR" sz="4200" dirty="0" smtClean="0"/>
              <a:t>)</a:t>
            </a:r>
          </a:p>
          <a:p>
            <a:pPr marL="385763" indent="-385763">
              <a:buFont typeface="+mj-lt"/>
              <a:buAutoNum type="arabicPeriod"/>
            </a:pPr>
            <a:endParaRPr lang="pt-B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7" t="40492" r="16960" b="14166"/>
          <a:stretch>
            <a:fillRect/>
          </a:stretch>
        </p:blipFill>
        <p:spPr bwMode="auto">
          <a:xfrm>
            <a:off x="4214294" y="4581128"/>
            <a:ext cx="4629150" cy="1735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437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>
              <a:defRPr/>
            </a:pPr>
            <a:r>
              <a:rPr lang="pt-BR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Projetos Temáticos</a:t>
            </a:r>
            <a:endParaRPr lang="en-US" sz="4000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24931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612775" y="1597496"/>
            <a:ext cx="8153400" cy="4495800"/>
          </a:xfrm>
        </p:spPr>
        <p:txBody>
          <a:bodyPr/>
          <a:lstStyle/>
          <a:p>
            <a:pPr eaLnBrk="1" hangingPunct="1">
              <a:defRPr/>
            </a:pPr>
            <a:r>
              <a:rPr lang="pt-BR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Dissertações e Trabalhos de Formatura concluídos</a:t>
            </a:r>
          </a:p>
          <a:p>
            <a:pPr lvl="1" eaLnBrk="1" hangingPunct="1">
              <a:lnSpc>
                <a:spcPct val="130000"/>
              </a:lnSpc>
              <a:defRPr/>
            </a:pPr>
            <a:r>
              <a:rPr lang="pt-BR" sz="2100" dirty="0"/>
              <a:t>PERON. L. </a:t>
            </a:r>
            <a:r>
              <a:rPr lang="pt-BR" sz="2100" b="1" dirty="0"/>
              <a:t>Contribuição Metodológica para a aplicação de Prioridade Semafórica Condicional em Corredores de Ônibus</a:t>
            </a:r>
            <a:r>
              <a:rPr lang="pt-BR" sz="2100" dirty="0"/>
              <a:t>. Dissertação de Mestrado. EPUSP, 2015</a:t>
            </a:r>
            <a:r>
              <a:rPr lang="pt-BR" sz="2100" dirty="0" smtClean="0"/>
              <a:t>.</a:t>
            </a:r>
          </a:p>
          <a:p>
            <a:pPr lvl="2" eaLnBrk="1" hangingPunct="1">
              <a:lnSpc>
                <a:spcPct val="130000"/>
              </a:lnSpc>
              <a:defRPr/>
            </a:pPr>
            <a:r>
              <a:rPr lang="pt-BR" sz="1800" dirty="0"/>
              <a:t>HOSHINA, L. N. N; CHIOVETTI, P. B.; DELUCA, R. S. </a:t>
            </a:r>
            <a:r>
              <a:rPr lang="pt-BR" sz="1800" b="1" dirty="0"/>
              <a:t>Estudo de Viabilidade e Impactos da Aplicação de Ferramentas ITS em Faixas e Corredores de Ônibus</a:t>
            </a:r>
            <a:r>
              <a:rPr lang="pt-BR" sz="1800" dirty="0"/>
              <a:t>. Trabalho de Conclusão de Curso. EPUSP, 2015</a:t>
            </a:r>
            <a:r>
              <a:rPr lang="pt-BR" sz="1800" dirty="0" smtClean="0"/>
              <a:t>.</a:t>
            </a:r>
          </a:p>
          <a:p>
            <a:pPr lvl="2" eaLnBrk="1" hangingPunct="1">
              <a:lnSpc>
                <a:spcPct val="130000"/>
              </a:lnSpc>
              <a:defRPr/>
            </a:pPr>
            <a:r>
              <a:rPr lang="pt-BR" sz="1800" dirty="0"/>
              <a:t>FRANCO, Bruno de Almeida Franco; SILVA, </a:t>
            </a:r>
            <a:r>
              <a:rPr lang="pt-BR" sz="1800" dirty="0" err="1"/>
              <a:t>Nadian</a:t>
            </a:r>
            <a:r>
              <a:rPr lang="pt-BR" sz="1800" dirty="0"/>
              <a:t> Julia Barbosa. </a:t>
            </a:r>
            <a:r>
              <a:rPr lang="pt-BR" sz="1800" b="1" dirty="0"/>
              <a:t>Método para a avaliação de soluções em transporte com uso de </a:t>
            </a:r>
            <a:r>
              <a:rPr lang="pt-BR" sz="1800" b="1" dirty="0" err="1"/>
              <a:t>microssimulação</a:t>
            </a:r>
            <a:r>
              <a:rPr lang="pt-BR" sz="1800" b="1" dirty="0"/>
              <a:t>. </a:t>
            </a:r>
            <a:r>
              <a:rPr lang="pt-BR" sz="1800" dirty="0"/>
              <a:t>Trabalho de Conclusão de Curso. EPUSP, 2016.</a:t>
            </a:r>
            <a:endParaRPr lang="pt-BR" sz="1800" dirty="0" smtClean="0"/>
          </a:p>
          <a:p>
            <a:pPr lvl="2" eaLnBrk="1" hangingPunct="1">
              <a:lnSpc>
                <a:spcPct val="130000"/>
              </a:lnSpc>
              <a:defRPr/>
            </a:pPr>
            <a:endParaRPr lang="pt-BR" sz="180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Times New Roman" pitchFamily="18" charset="0"/>
            </a:endParaRPr>
          </a:p>
          <a:p>
            <a:pPr lvl="1" eaLnBrk="1" hangingPunct="1">
              <a:lnSpc>
                <a:spcPct val="130000"/>
              </a:lnSpc>
              <a:defRPr/>
            </a:pPr>
            <a:endParaRPr lang="pt-BR" sz="200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sp>
        <p:nvSpPr>
          <p:cNvPr id="160772" name="Line 4"/>
          <p:cNvSpPr>
            <a:spLocks noChangeShapeType="1"/>
          </p:cNvSpPr>
          <p:nvPr/>
        </p:nvSpPr>
        <p:spPr bwMode="auto">
          <a:xfrm>
            <a:off x="1524000" y="1295400"/>
            <a:ext cx="6172200" cy="0"/>
          </a:xfrm>
          <a:prstGeom prst="line">
            <a:avLst/>
          </a:prstGeom>
          <a:noFill/>
          <a:ln w="38100">
            <a:pattFill prst="pct50">
              <a:fgClr>
                <a:schemeClr val="accent2"/>
              </a:fgClr>
              <a:bgClr>
                <a:srgbClr val="FFFFFF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577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>
              <a:defRPr/>
            </a:pPr>
            <a:r>
              <a:rPr lang="pt-BR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Projetos Temáticos</a:t>
            </a:r>
            <a:endParaRPr lang="en-US" sz="4000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24931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612775" y="1597496"/>
            <a:ext cx="8153400" cy="4495800"/>
          </a:xfrm>
        </p:spPr>
        <p:txBody>
          <a:bodyPr/>
          <a:lstStyle/>
          <a:p>
            <a:pPr eaLnBrk="1" hangingPunct="1">
              <a:defRPr/>
            </a:pPr>
            <a:r>
              <a:rPr lang="pt-BR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Trabalhos de Formatura concluídos</a:t>
            </a:r>
          </a:p>
          <a:p>
            <a:pPr lvl="1" eaLnBrk="1" hangingPunct="1">
              <a:lnSpc>
                <a:spcPct val="130000"/>
              </a:lnSpc>
              <a:defRPr/>
            </a:pPr>
            <a:r>
              <a:rPr lang="pt-BR" sz="2100" dirty="0" smtClean="0"/>
              <a:t>MARTIN, B. M.; SANTIAGO, J. M.; ALILL, L. V.; SOUZA, L. F. </a:t>
            </a:r>
            <a:r>
              <a:rPr lang="pt-BR" sz="2100" b="1" dirty="0" smtClean="0"/>
              <a:t>Simulação e análise do fluxo de pedestres em terminais. </a:t>
            </a:r>
            <a:r>
              <a:rPr lang="pt-BR" sz="2400" dirty="0"/>
              <a:t>Trabalho de Conclusão de Curso. EPUSP, </a:t>
            </a:r>
            <a:r>
              <a:rPr lang="pt-BR" sz="2400" dirty="0" smtClean="0"/>
              <a:t>2017</a:t>
            </a:r>
            <a:r>
              <a:rPr lang="pt-BR" sz="2100" dirty="0" smtClean="0"/>
              <a:t>.</a:t>
            </a:r>
          </a:p>
          <a:p>
            <a:pPr lvl="1" eaLnBrk="1" hangingPunct="1">
              <a:lnSpc>
                <a:spcPct val="130000"/>
              </a:lnSpc>
              <a:defRPr/>
            </a:pPr>
            <a:r>
              <a:rPr lang="pt-BR" sz="2100" dirty="0" smtClean="0"/>
              <a:t>CRUZ, D. A.; PRIMON, H. B.; ANDRADE, M. H.; LABOISSIÈRE, R. D. </a:t>
            </a:r>
            <a:r>
              <a:rPr lang="pt-BR" sz="2100" b="1" dirty="0" smtClean="0"/>
              <a:t>Estruturação de caminhos de pedestres. </a:t>
            </a:r>
            <a:r>
              <a:rPr lang="pt-BR" sz="2100" dirty="0" smtClean="0"/>
              <a:t>Trabalho </a:t>
            </a:r>
            <a:r>
              <a:rPr lang="pt-BR" sz="2100" dirty="0"/>
              <a:t>de Conclusão de Curso. EPUSP, 2015</a:t>
            </a:r>
            <a:r>
              <a:rPr lang="pt-BR" sz="2100" dirty="0" smtClean="0"/>
              <a:t>.</a:t>
            </a:r>
          </a:p>
          <a:p>
            <a:pPr lvl="2" eaLnBrk="1" hangingPunct="1">
              <a:lnSpc>
                <a:spcPct val="130000"/>
              </a:lnSpc>
              <a:defRPr/>
            </a:pPr>
            <a:endParaRPr lang="pt-BR" sz="180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Times New Roman" pitchFamily="18" charset="0"/>
            </a:endParaRPr>
          </a:p>
          <a:p>
            <a:pPr lvl="1" eaLnBrk="1" hangingPunct="1">
              <a:lnSpc>
                <a:spcPct val="130000"/>
              </a:lnSpc>
              <a:defRPr/>
            </a:pPr>
            <a:endParaRPr lang="pt-BR" sz="200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sp>
        <p:nvSpPr>
          <p:cNvPr id="160772" name="Line 4"/>
          <p:cNvSpPr>
            <a:spLocks noChangeShapeType="1"/>
          </p:cNvSpPr>
          <p:nvPr/>
        </p:nvSpPr>
        <p:spPr bwMode="auto">
          <a:xfrm>
            <a:off x="1524000" y="1295400"/>
            <a:ext cx="6172200" cy="0"/>
          </a:xfrm>
          <a:prstGeom prst="line">
            <a:avLst/>
          </a:prstGeom>
          <a:noFill/>
          <a:ln w="38100">
            <a:pattFill prst="pct50">
              <a:fgClr>
                <a:schemeClr val="accent2"/>
              </a:fgClr>
              <a:bgClr>
                <a:srgbClr val="FFFFFF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189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>
              <a:defRPr/>
            </a:pPr>
            <a:r>
              <a:rPr lang="pt-BR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Projetos Temáticos</a:t>
            </a:r>
            <a:endParaRPr lang="en-US" sz="4000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24931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612775" y="1597496"/>
            <a:ext cx="8153400" cy="4495800"/>
          </a:xfrm>
        </p:spPr>
        <p:txBody>
          <a:bodyPr/>
          <a:lstStyle/>
          <a:p>
            <a:pPr eaLnBrk="1" hangingPunct="1">
              <a:defRPr/>
            </a:pPr>
            <a:r>
              <a:rPr lang="pt-BR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Trabalhos de Formatura concluídos e em andamento</a:t>
            </a:r>
          </a:p>
          <a:p>
            <a:pPr lvl="1" eaLnBrk="1" hangingPunct="1">
              <a:lnSpc>
                <a:spcPct val="130000"/>
              </a:lnSpc>
              <a:defRPr/>
            </a:pPr>
            <a:r>
              <a:rPr lang="pt-BR" sz="2100" dirty="0" smtClean="0"/>
              <a:t>MUSSO, B. O.; ALBERNAZ, F. G. M.; TONUS, G. T. R.; BOUCHER, L-H. C. </a:t>
            </a:r>
            <a:r>
              <a:rPr lang="pt-BR" sz="2100" b="1" dirty="0" smtClean="0"/>
              <a:t>Elaboração de um modelo macroscópico de tráfego. </a:t>
            </a:r>
            <a:r>
              <a:rPr lang="pt-BR" sz="2400" dirty="0" smtClean="0"/>
              <a:t>Trabalho </a:t>
            </a:r>
            <a:r>
              <a:rPr lang="pt-BR" sz="2400" dirty="0"/>
              <a:t>de Conclusão de Curso. EPUSP, </a:t>
            </a:r>
            <a:r>
              <a:rPr lang="pt-BR" sz="2400" dirty="0" smtClean="0"/>
              <a:t>2017</a:t>
            </a:r>
            <a:r>
              <a:rPr lang="pt-BR" sz="2100" dirty="0" smtClean="0"/>
              <a:t>.</a:t>
            </a:r>
          </a:p>
          <a:p>
            <a:pPr lvl="2" eaLnBrk="1" hangingPunct="1">
              <a:lnSpc>
                <a:spcPct val="130000"/>
              </a:lnSpc>
              <a:defRPr/>
            </a:pPr>
            <a:r>
              <a:rPr lang="pt-BR" sz="1800" dirty="0" smtClean="0"/>
              <a:t>FIORI, C.; MONTEIRO, J. H. M.; SHINYE, L. T.; FALLAGUASTA, N. L. </a:t>
            </a:r>
            <a:r>
              <a:rPr lang="pt-BR" sz="1800" b="1" dirty="0" smtClean="0"/>
              <a:t>Desenvolvimento de metodologia de escolha de trechos quanto a sua adequabilidade ao sistema </a:t>
            </a:r>
            <a:r>
              <a:rPr lang="pt-BR" sz="1800" b="1" dirty="0" err="1" smtClean="0"/>
              <a:t>cicloviário</a:t>
            </a:r>
            <a:r>
              <a:rPr lang="pt-BR" sz="1800" b="1" dirty="0" smtClean="0"/>
              <a:t>, baseado nos métodos atuais, com validação por simulação. </a:t>
            </a:r>
            <a:r>
              <a:rPr lang="pt-BR" sz="1800" dirty="0" smtClean="0"/>
              <a:t>Trabalho </a:t>
            </a:r>
            <a:r>
              <a:rPr lang="pt-BR" sz="1800" dirty="0"/>
              <a:t>de Conclusão de </a:t>
            </a:r>
            <a:r>
              <a:rPr lang="pt-BR" sz="1800" dirty="0" smtClean="0"/>
              <a:t>Curso (TF1). </a:t>
            </a:r>
            <a:r>
              <a:rPr lang="pt-BR" sz="1800" dirty="0"/>
              <a:t>EPUSP, </a:t>
            </a:r>
            <a:r>
              <a:rPr lang="pt-BR" sz="1800" dirty="0" smtClean="0"/>
              <a:t>2017.</a:t>
            </a:r>
          </a:p>
          <a:p>
            <a:pPr lvl="2" eaLnBrk="1" hangingPunct="1">
              <a:lnSpc>
                <a:spcPct val="130000"/>
              </a:lnSpc>
              <a:defRPr/>
            </a:pPr>
            <a:endParaRPr lang="pt-BR" sz="180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Times New Roman" pitchFamily="18" charset="0"/>
            </a:endParaRPr>
          </a:p>
          <a:p>
            <a:pPr lvl="1" eaLnBrk="1" hangingPunct="1">
              <a:lnSpc>
                <a:spcPct val="130000"/>
              </a:lnSpc>
              <a:defRPr/>
            </a:pPr>
            <a:endParaRPr lang="pt-BR" sz="200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sp>
        <p:nvSpPr>
          <p:cNvPr id="160772" name="Line 4"/>
          <p:cNvSpPr>
            <a:spLocks noChangeShapeType="1"/>
          </p:cNvSpPr>
          <p:nvPr/>
        </p:nvSpPr>
        <p:spPr bwMode="auto">
          <a:xfrm>
            <a:off x="1524000" y="1295400"/>
            <a:ext cx="6172200" cy="0"/>
          </a:xfrm>
          <a:prstGeom prst="line">
            <a:avLst/>
          </a:prstGeom>
          <a:noFill/>
          <a:ln w="38100">
            <a:pattFill prst="pct50">
              <a:fgClr>
                <a:schemeClr val="accent2"/>
              </a:fgClr>
              <a:bgClr>
                <a:srgbClr val="FFFFFF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2633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>
              <a:defRPr/>
            </a:pPr>
            <a:r>
              <a:rPr lang="pt-BR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Projetos Temáticos</a:t>
            </a:r>
            <a:endParaRPr lang="en-US" sz="4000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24931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612775" y="1597496"/>
            <a:ext cx="8153400" cy="4495800"/>
          </a:xfrm>
        </p:spPr>
        <p:txBody>
          <a:bodyPr/>
          <a:lstStyle/>
          <a:p>
            <a:pPr eaLnBrk="1" hangingPunct="1">
              <a:defRPr/>
            </a:pPr>
            <a:r>
              <a:rPr lang="pt-BR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Trabalhos de Formatura em andamento</a:t>
            </a:r>
          </a:p>
          <a:p>
            <a:pPr lvl="2" eaLnBrk="1" hangingPunct="1">
              <a:lnSpc>
                <a:spcPct val="130000"/>
              </a:lnSpc>
              <a:defRPr/>
            </a:pPr>
            <a:r>
              <a:rPr lang="pt-BR" sz="1800" dirty="0" smtClean="0"/>
              <a:t>KOGA, A. Y. K.; FUKUHARA, A. A.; KITASATO, G. J. H.; TORRES, N. M. </a:t>
            </a:r>
            <a:r>
              <a:rPr lang="pt-BR" sz="1800" b="1" dirty="0" smtClean="0"/>
              <a:t>Estudo do Corredor de ônibus “Nove de Julho” através de ferramentas de simulação de tráfego. </a:t>
            </a:r>
            <a:r>
              <a:rPr lang="pt-BR" sz="1800" dirty="0"/>
              <a:t>Trabalho de Conclusão de Curso (TF1). EPUSP, 2017</a:t>
            </a:r>
          </a:p>
          <a:p>
            <a:pPr lvl="2" eaLnBrk="1" hangingPunct="1">
              <a:lnSpc>
                <a:spcPct val="130000"/>
              </a:lnSpc>
              <a:defRPr/>
            </a:pPr>
            <a:r>
              <a:rPr lang="pt-BR" sz="1800" dirty="0" smtClean="0"/>
              <a:t>CASARI, J. P. A.; SARAIVA, P. B.; ORTEGA, V. E. T.  </a:t>
            </a:r>
            <a:r>
              <a:rPr lang="pt-BR" sz="1800" b="1" dirty="0" smtClean="0"/>
              <a:t>Simulação de faixas de ônibus em vias arteriais da Cidade de São Paulo. </a:t>
            </a:r>
            <a:r>
              <a:rPr lang="pt-BR" sz="1800" dirty="0" smtClean="0"/>
              <a:t>Trabalho </a:t>
            </a:r>
            <a:r>
              <a:rPr lang="pt-BR" sz="1800" dirty="0"/>
              <a:t>de Conclusão de </a:t>
            </a:r>
            <a:r>
              <a:rPr lang="pt-BR" sz="1800" dirty="0" smtClean="0"/>
              <a:t>Curso (TF1). </a:t>
            </a:r>
            <a:r>
              <a:rPr lang="pt-BR" sz="1800" dirty="0"/>
              <a:t>EPUSP, </a:t>
            </a:r>
            <a:r>
              <a:rPr lang="pt-BR" sz="1800" dirty="0" smtClean="0"/>
              <a:t>2017.</a:t>
            </a:r>
          </a:p>
          <a:p>
            <a:pPr lvl="2" eaLnBrk="1" hangingPunct="1">
              <a:lnSpc>
                <a:spcPct val="130000"/>
              </a:lnSpc>
              <a:defRPr/>
            </a:pPr>
            <a:r>
              <a:rPr lang="pt-BR" sz="1800" dirty="0" smtClean="0"/>
              <a:t>BARBOSA, C. C. C.; DINIZ, G. L. R.; RIBEIRO, V. G. </a:t>
            </a:r>
            <a:r>
              <a:rPr lang="pt-BR" sz="1800" b="1" dirty="0" smtClean="0"/>
              <a:t>Uso de simulação para proposição de melhorias em sistemas de transportes. </a:t>
            </a:r>
            <a:r>
              <a:rPr lang="pt-BR" sz="1800" dirty="0"/>
              <a:t>Trabalho de Conclusão de Curso (TF1). EPUSP, 2017</a:t>
            </a:r>
            <a:r>
              <a:rPr lang="pt-BR" sz="1800" dirty="0" smtClean="0"/>
              <a:t>.</a:t>
            </a:r>
            <a:endParaRPr lang="pt-BR" sz="1800" b="1" dirty="0" smtClean="0"/>
          </a:p>
          <a:p>
            <a:pPr lvl="2" eaLnBrk="1" hangingPunct="1">
              <a:lnSpc>
                <a:spcPct val="130000"/>
              </a:lnSpc>
              <a:defRPr/>
            </a:pPr>
            <a:endParaRPr lang="pt-BR" sz="180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Times New Roman" pitchFamily="18" charset="0"/>
            </a:endParaRPr>
          </a:p>
          <a:p>
            <a:pPr lvl="1" eaLnBrk="1" hangingPunct="1">
              <a:lnSpc>
                <a:spcPct val="130000"/>
              </a:lnSpc>
              <a:defRPr/>
            </a:pPr>
            <a:endParaRPr lang="pt-BR" sz="200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sp>
        <p:nvSpPr>
          <p:cNvPr id="160772" name="Line 4"/>
          <p:cNvSpPr>
            <a:spLocks noChangeShapeType="1"/>
          </p:cNvSpPr>
          <p:nvPr/>
        </p:nvSpPr>
        <p:spPr bwMode="auto">
          <a:xfrm>
            <a:off x="1524000" y="1295400"/>
            <a:ext cx="6172200" cy="0"/>
          </a:xfrm>
          <a:prstGeom prst="line">
            <a:avLst/>
          </a:prstGeom>
          <a:noFill/>
          <a:ln w="38100">
            <a:pattFill prst="pct50">
              <a:fgClr>
                <a:schemeClr val="accent2"/>
              </a:fgClr>
              <a:bgClr>
                <a:srgbClr val="FFFFFF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8046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>
              <a:defRPr/>
            </a:pPr>
            <a:r>
              <a:rPr lang="pt-BR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Projetos Temáticos</a:t>
            </a:r>
            <a:endParaRPr lang="en-US" sz="4000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24931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612775" y="1597496"/>
            <a:ext cx="8153400" cy="4495800"/>
          </a:xfrm>
        </p:spPr>
        <p:txBody>
          <a:bodyPr/>
          <a:lstStyle/>
          <a:p>
            <a:pPr eaLnBrk="1" hangingPunct="1">
              <a:defRPr/>
            </a:pPr>
            <a:r>
              <a:rPr lang="pt-BR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Dissertações e Trabalhos de Formatura concluídos</a:t>
            </a:r>
          </a:p>
          <a:p>
            <a:pPr lvl="1" eaLnBrk="1" hangingPunct="1">
              <a:lnSpc>
                <a:spcPct val="130000"/>
              </a:lnSpc>
              <a:defRPr/>
            </a:pPr>
            <a:r>
              <a:rPr lang="pt-BR" sz="2100" dirty="0" smtClean="0"/>
              <a:t>BERNARDI, E.</a:t>
            </a:r>
            <a:r>
              <a:rPr lang="pt-BR" sz="2100" dirty="0"/>
              <a:t> </a:t>
            </a:r>
            <a:r>
              <a:rPr lang="pt-BR" sz="2100" dirty="0" smtClean="0"/>
              <a:t>Os </a:t>
            </a:r>
            <a:r>
              <a:rPr lang="pt-BR" sz="2100" b="1" dirty="0" smtClean="0"/>
              <a:t>Sistemas de Identificação Veicular, em especial o Reconhecimento Automático de Placas</a:t>
            </a:r>
            <a:r>
              <a:rPr lang="pt-BR" sz="2100" dirty="0" smtClean="0"/>
              <a:t>. </a:t>
            </a:r>
            <a:r>
              <a:rPr lang="pt-BR" sz="2100" dirty="0"/>
              <a:t>Dissertação de Mestrado. EPUSP, 2015</a:t>
            </a:r>
            <a:r>
              <a:rPr lang="pt-BR" sz="2100" dirty="0" smtClean="0"/>
              <a:t>.</a:t>
            </a:r>
          </a:p>
          <a:p>
            <a:pPr lvl="1" eaLnBrk="1" hangingPunct="1">
              <a:lnSpc>
                <a:spcPct val="130000"/>
              </a:lnSpc>
              <a:defRPr/>
            </a:pPr>
            <a:r>
              <a:rPr lang="pt-BR" sz="2100" dirty="0" smtClean="0"/>
              <a:t>RENTES, A. </a:t>
            </a:r>
            <a:r>
              <a:rPr lang="pt-BR" sz="2100" dirty="0"/>
              <a:t>C. K.; </a:t>
            </a:r>
            <a:r>
              <a:rPr lang="pt-BR" sz="2100" dirty="0" smtClean="0"/>
              <a:t>DANTAS </a:t>
            </a:r>
            <a:r>
              <a:rPr lang="pt-BR" sz="2100" dirty="0"/>
              <a:t>Neto, </a:t>
            </a:r>
            <a:r>
              <a:rPr lang="pt-BR" sz="2100" dirty="0" smtClean="0"/>
              <a:t>E.; ROMÃO, V. </a:t>
            </a:r>
            <a:r>
              <a:rPr lang="pt-BR" sz="2100" dirty="0"/>
              <a:t>M. V.; </a:t>
            </a:r>
            <a:r>
              <a:rPr lang="pt-BR" sz="2100" dirty="0" smtClean="0"/>
              <a:t>SPRICIGO, V. M</a:t>
            </a:r>
            <a:r>
              <a:rPr lang="pt-BR" sz="2100" dirty="0"/>
              <a:t>. </a:t>
            </a:r>
            <a:r>
              <a:rPr lang="pt-BR" sz="2100" b="1" dirty="0"/>
              <a:t>Rodovias Inteligentes: Estudo de Casos e </a:t>
            </a:r>
            <a:r>
              <a:rPr lang="pt-BR" sz="2100" b="1" dirty="0" smtClean="0"/>
              <a:t>Adequação </a:t>
            </a:r>
            <a:r>
              <a:rPr lang="pt-BR" sz="2100" b="1" dirty="0"/>
              <a:t>de Parâmetros de Projetos</a:t>
            </a:r>
            <a:r>
              <a:rPr lang="pt-BR" sz="2100" dirty="0"/>
              <a:t>. Trabalho de Conclusão de Curso. EPUSP, 2015.</a:t>
            </a:r>
          </a:p>
          <a:p>
            <a:pPr lvl="2" eaLnBrk="1" hangingPunct="1">
              <a:lnSpc>
                <a:spcPct val="130000"/>
              </a:lnSpc>
              <a:defRPr/>
            </a:pPr>
            <a:endParaRPr lang="pt-BR" sz="180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Times New Roman" pitchFamily="18" charset="0"/>
            </a:endParaRPr>
          </a:p>
          <a:p>
            <a:pPr lvl="1" eaLnBrk="1" hangingPunct="1">
              <a:lnSpc>
                <a:spcPct val="130000"/>
              </a:lnSpc>
              <a:defRPr/>
            </a:pPr>
            <a:endParaRPr lang="pt-BR" sz="200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sp>
        <p:nvSpPr>
          <p:cNvPr id="160772" name="Line 4"/>
          <p:cNvSpPr>
            <a:spLocks noChangeShapeType="1"/>
          </p:cNvSpPr>
          <p:nvPr/>
        </p:nvSpPr>
        <p:spPr bwMode="auto">
          <a:xfrm>
            <a:off x="1524000" y="1295400"/>
            <a:ext cx="6172200" cy="0"/>
          </a:xfrm>
          <a:prstGeom prst="line">
            <a:avLst/>
          </a:prstGeom>
          <a:noFill/>
          <a:ln w="38100">
            <a:pattFill prst="pct50">
              <a:fgClr>
                <a:schemeClr val="accent2"/>
              </a:fgClr>
              <a:bgClr>
                <a:srgbClr val="FFFFFF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158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>
              <a:defRPr/>
            </a:pPr>
            <a:r>
              <a:rPr lang="pt-BR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Projetos Temáticos</a:t>
            </a:r>
            <a:endParaRPr lang="en-US" sz="4000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24931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612775" y="1597496"/>
            <a:ext cx="8153400" cy="4495800"/>
          </a:xfrm>
        </p:spPr>
        <p:txBody>
          <a:bodyPr/>
          <a:lstStyle/>
          <a:p>
            <a:pPr eaLnBrk="1" hangingPunct="1">
              <a:defRPr/>
            </a:pPr>
            <a:r>
              <a:rPr lang="pt-BR" sz="2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Dissertações em andamento  </a:t>
            </a:r>
          </a:p>
          <a:p>
            <a:pPr lvl="1"/>
            <a:r>
              <a:rPr lang="pt-BR" sz="1800" dirty="0" smtClean="0"/>
              <a:t>[1] </a:t>
            </a:r>
            <a:r>
              <a:rPr lang="pt-BR" sz="1800" dirty="0" smtClean="0">
                <a:solidFill>
                  <a:srgbClr val="FF0000"/>
                </a:solidFill>
              </a:rPr>
              <a:t>Arnaldo </a:t>
            </a:r>
            <a:r>
              <a:rPr lang="pt-BR" sz="1800" dirty="0">
                <a:solidFill>
                  <a:srgbClr val="FF0000"/>
                </a:solidFill>
              </a:rPr>
              <a:t>Luís Santos Pereira</a:t>
            </a:r>
            <a:r>
              <a:rPr lang="pt-BR" sz="1800" dirty="0"/>
              <a:t>. </a:t>
            </a:r>
            <a:r>
              <a:rPr lang="pt-BR" sz="1800" b="1" dirty="0"/>
              <a:t>Métodos e Sistemas de Programação e Controle Operacional  de Redes de ônibus: aplicabilidade à realidade de centros urbanos em países em desenvolvimento. </a:t>
            </a:r>
            <a:r>
              <a:rPr lang="pt-BR" sz="1800" dirty="0"/>
              <a:t>Início: 2015. </a:t>
            </a:r>
            <a:endParaRPr lang="pt-BR" sz="1800" dirty="0" smtClean="0"/>
          </a:p>
          <a:p>
            <a:pPr lvl="2"/>
            <a:r>
              <a:rPr lang="pt-BR" sz="1500" dirty="0" smtClean="0"/>
              <a:t>Estudo </a:t>
            </a:r>
            <a:r>
              <a:rPr lang="pt-BR" sz="1500" dirty="0"/>
              <a:t>das principais experiências tecnológicas dedicadas ao aperfeiçoamento da Operação de Redes de Ônibus Urbanos e sua aplicabilidade nos sistemas das cidades de países em desenvolvimento em geral e nos centros urbanos brasileiros em particular.</a:t>
            </a:r>
          </a:p>
          <a:p>
            <a:pPr lvl="1"/>
            <a:r>
              <a:rPr lang="pt-BR" sz="1800" dirty="0"/>
              <a:t>[2]</a:t>
            </a:r>
            <a:r>
              <a:rPr lang="pt-BR" sz="1800" dirty="0">
                <a:solidFill>
                  <a:srgbClr val="FF0000"/>
                </a:solidFill>
              </a:rPr>
              <a:t> Claudio de Senna Frederico</a:t>
            </a:r>
            <a:r>
              <a:rPr lang="pt-BR" sz="1800" dirty="0"/>
              <a:t>. </a:t>
            </a:r>
            <a:r>
              <a:rPr lang="pt-BR" sz="1800" b="1" dirty="0"/>
              <a:t>Rastreamento de viajantes nos pontos de ônibus utilizando métodos de computação coletiva - </a:t>
            </a:r>
            <a:r>
              <a:rPr lang="pt-BR" sz="1800" b="1" i="1" dirty="0" err="1"/>
              <a:t>crowdsourcing</a:t>
            </a:r>
            <a:r>
              <a:rPr lang="pt-BR" sz="1800" b="1" dirty="0"/>
              <a:t> – e integração dos dados em tempo real com o sistema de controle operacional</a:t>
            </a:r>
            <a:r>
              <a:rPr lang="pt-BR" sz="1800" dirty="0"/>
              <a:t>. Início: 2015. </a:t>
            </a:r>
            <a:endParaRPr lang="pt-BR" sz="1800" dirty="0" smtClean="0"/>
          </a:p>
          <a:p>
            <a:pPr lvl="2"/>
            <a:r>
              <a:rPr lang="pt-BR" sz="1500" dirty="0" smtClean="0"/>
              <a:t>Desenvolver </a:t>
            </a:r>
            <a:r>
              <a:rPr lang="pt-BR" sz="1500" dirty="0"/>
              <a:t>conceitualmente uma solução que inclua nos controles centrais de sistemas de ônibus, que já tenham rastreamento dos veículos, os dados em tempo real de passageiros esperando nos pontos de parada</a:t>
            </a:r>
            <a:r>
              <a:rPr lang="pt-BR" sz="1500" dirty="0" smtClean="0"/>
              <a:t>.</a:t>
            </a:r>
            <a:endParaRPr lang="pt-BR" sz="75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Times New Roman" pitchFamily="18" charset="0"/>
            </a:endParaRPr>
          </a:p>
          <a:p>
            <a:pPr lvl="1" eaLnBrk="1" hangingPunct="1">
              <a:lnSpc>
                <a:spcPct val="130000"/>
              </a:lnSpc>
              <a:defRPr/>
            </a:pPr>
            <a:endParaRPr lang="pt-BR" sz="180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sp>
        <p:nvSpPr>
          <p:cNvPr id="160772" name="Line 4"/>
          <p:cNvSpPr>
            <a:spLocks noChangeShapeType="1"/>
          </p:cNvSpPr>
          <p:nvPr/>
        </p:nvSpPr>
        <p:spPr bwMode="auto">
          <a:xfrm>
            <a:off x="1524000" y="1295400"/>
            <a:ext cx="6172200" cy="0"/>
          </a:xfrm>
          <a:prstGeom prst="line">
            <a:avLst/>
          </a:prstGeom>
          <a:noFill/>
          <a:ln w="38100">
            <a:pattFill prst="pct50">
              <a:fgClr>
                <a:schemeClr val="accent2"/>
              </a:fgClr>
              <a:bgClr>
                <a:srgbClr val="FFFFFF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262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>
              <a:defRPr/>
            </a:pPr>
            <a:r>
              <a:rPr lang="pt-BR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Projetos Temáticos</a:t>
            </a:r>
            <a:endParaRPr lang="en-US" sz="4000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24931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612775" y="1597496"/>
            <a:ext cx="8153400" cy="4495800"/>
          </a:xfrm>
        </p:spPr>
        <p:txBody>
          <a:bodyPr/>
          <a:lstStyle/>
          <a:p>
            <a:pPr eaLnBrk="1" hangingPunct="1">
              <a:defRPr/>
            </a:pPr>
            <a:r>
              <a:rPr lang="pt-BR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Dissertações em andamento  </a:t>
            </a:r>
          </a:p>
          <a:p>
            <a:pPr lvl="1"/>
            <a:r>
              <a:rPr lang="pt-BR" sz="2000" dirty="0" smtClean="0"/>
              <a:t>[</a:t>
            </a:r>
            <a:r>
              <a:rPr lang="pt-BR" sz="2000" dirty="0"/>
              <a:t>3] </a:t>
            </a:r>
            <a:r>
              <a:rPr lang="pt-BR" sz="2000" dirty="0">
                <a:solidFill>
                  <a:srgbClr val="FF0000"/>
                </a:solidFill>
              </a:rPr>
              <a:t>Edson </a:t>
            </a:r>
            <a:r>
              <a:rPr lang="pt-BR" sz="2000" dirty="0" err="1">
                <a:solidFill>
                  <a:srgbClr val="FF0000"/>
                </a:solidFill>
              </a:rPr>
              <a:t>Hilios</a:t>
            </a:r>
            <a:r>
              <a:rPr lang="pt-BR" sz="2000" dirty="0">
                <a:solidFill>
                  <a:srgbClr val="FF0000"/>
                </a:solidFill>
              </a:rPr>
              <a:t> Marques Nunes</a:t>
            </a:r>
            <a:r>
              <a:rPr lang="pt-BR" sz="2000" dirty="0"/>
              <a:t>. </a:t>
            </a:r>
            <a:r>
              <a:rPr lang="pt-BR" sz="2000" b="1" dirty="0"/>
              <a:t>Estudo de um sistema de estimativa de lotação de transporte público urbano, utilizando Wi-Fi de Telefones Celulares</a:t>
            </a:r>
            <a:r>
              <a:rPr lang="pt-BR" sz="2000" dirty="0"/>
              <a:t>. Início: 2015. </a:t>
            </a:r>
            <a:r>
              <a:rPr lang="pt-BR" sz="2000" dirty="0" smtClean="0"/>
              <a:t>	</a:t>
            </a:r>
          </a:p>
          <a:p>
            <a:pPr lvl="2"/>
            <a:r>
              <a:rPr lang="pt-BR" sz="1700" dirty="0" smtClean="0"/>
              <a:t>Estudar </a:t>
            </a:r>
            <a:r>
              <a:rPr lang="pt-BR" sz="1700" dirty="0"/>
              <a:t>alternativas de aferição da lotação dos veículos e o seu papel no planejamento e operação do transporte público.</a:t>
            </a:r>
          </a:p>
          <a:p>
            <a:pPr lvl="1"/>
            <a:r>
              <a:rPr lang="pt-BR" sz="2000" dirty="0"/>
              <a:t>[4] </a:t>
            </a:r>
            <a:r>
              <a:rPr lang="pt-BR" sz="2000" dirty="0">
                <a:solidFill>
                  <a:srgbClr val="FF0000"/>
                </a:solidFill>
              </a:rPr>
              <a:t>Stenio Franco Silva</a:t>
            </a:r>
            <a:r>
              <a:rPr lang="pt-BR" sz="2000" dirty="0"/>
              <a:t>. </a:t>
            </a:r>
            <a:r>
              <a:rPr lang="pt-BR" sz="2000" b="1" dirty="0"/>
              <a:t>Proposta de </a:t>
            </a:r>
            <a:r>
              <a:rPr lang="pt-BR" sz="2000" b="1" dirty="0" err="1"/>
              <a:t>subarquitetura</a:t>
            </a:r>
            <a:r>
              <a:rPr lang="pt-BR" sz="2000" b="1" dirty="0"/>
              <a:t> de Referência de ITS para o Transporte Púbico de Passageiros Urbano por Ônibus</a:t>
            </a:r>
            <a:r>
              <a:rPr lang="pt-BR" sz="2000" dirty="0"/>
              <a:t>. Início: 2016. </a:t>
            </a:r>
            <a:endParaRPr lang="pt-BR" sz="2000" dirty="0" smtClean="0"/>
          </a:p>
          <a:p>
            <a:pPr lvl="2"/>
            <a:r>
              <a:rPr lang="pt-BR" sz="1700" dirty="0" smtClean="0"/>
              <a:t>Busca </a:t>
            </a:r>
            <a:r>
              <a:rPr lang="pt-BR" sz="1700" dirty="0"/>
              <a:t>identificar os requisitos funcionais e operacionais de uma realidade local do Transporte Público Urbano por Ônibus no Brasil e que seja adequada à realidade institucional, legal e econômica brasileira</a:t>
            </a:r>
            <a:r>
              <a:rPr lang="pt-BR" sz="1700" dirty="0" smtClean="0"/>
              <a:t>.</a:t>
            </a:r>
          </a:p>
          <a:p>
            <a:pPr lvl="1"/>
            <a:r>
              <a:rPr lang="pt-BR" sz="2000" dirty="0">
                <a:solidFill>
                  <a:srgbClr val="FF0000"/>
                </a:solidFill>
              </a:rPr>
              <a:t>CHIOVETTI, </a:t>
            </a:r>
            <a:r>
              <a:rPr lang="pt-BR" sz="2000" dirty="0" smtClean="0">
                <a:solidFill>
                  <a:srgbClr val="FF0000"/>
                </a:solidFill>
              </a:rPr>
              <a:t>Pedro. B</a:t>
            </a:r>
            <a:r>
              <a:rPr lang="pt-BR" sz="2000" dirty="0">
                <a:solidFill>
                  <a:srgbClr val="FF0000"/>
                </a:solidFill>
              </a:rPr>
              <a:t>.</a:t>
            </a:r>
            <a:endParaRPr lang="pt-BR" sz="18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Times New Roman" pitchFamily="18" charset="0"/>
            </a:endParaRPr>
          </a:p>
          <a:p>
            <a:pPr lvl="1" eaLnBrk="1" hangingPunct="1">
              <a:lnSpc>
                <a:spcPct val="130000"/>
              </a:lnSpc>
              <a:defRPr/>
            </a:pPr>
            <a:endParaRPr lang="pt-BR" sz="200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sp>
        <p:nvSpPr>
          <p:cNvPr id="160772" name="Line 4"/>
          <p:cNvSpPr>
            <a:spLocks noChangeShapeType="1"/>
          </p:cNvSpPr>
          <p:nvPr/>
        </p:nvSpPr>
        <p:spPr bwMode="auto">
          <a:xfrm>
            <a:off x="1524000" y="1295400"/>
            <a:ext cx="6172200" cy="0"/>
          </a:xfrm>
          <a:prstGeom prst="line">
            <a:avLst/>
          </a:prstGeom>
          <a:noFill/>
          <a:ln w="38100">
            <a:pattFill prst="pct50">
              <a:fgClr>
                <a:schemeClr val="accent2"/>
              </a:fgClr>
              <a:bgClr>
                <a:srgbClr val="FFFFFF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>
              <a:defRPr/>
            </a:pPr>
            <a:r>
              <a:rPr lang="pt-BR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Projetos Temáticos</a:t>
            </a:r>
            <a:endParaRPr lang="en-US" sz="4000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24931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612775" y="1597496"/>
            <a:ext cx="8153400" cy="4495800"/>
          </a:xfrm>
        </p:spPr>
        <p:txBody>
          <a:bodyPr/>
          <a:lstStyle/>
          <a:p>
            <a:pPr eaLnBrk="1" hangingPunct="1">
              <a:defRPr/>
            </a:pPr>
            <a:r>
              <a:rPr lang="pt-BR" sz="1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Dissertações (e teses) em andamento  </a:t>
            </a:r>
          </a:p>
          <a:p>
            <a:pPr lvl="1"/>
            <a:r>
              <a:rPr lang="pt-BR" sz="1600" dirty="0" smtClean="0"/>
              <a:t>[</a:t>
            </a:r>
            <a:r>
              <a:rPr lang="pt-BR" sz="1600" dirty="0"/>
              <a:t>6] </a:t>
            </a:r>
            <a:r>
              <a:rPr lang="pt-BR" sz="1600" dirty="0">
                <a:solidFill>
                  <a:srgbClr val="FF0000"/>
                </a:solidFill>
              </a:rPr>
              <a:t>Luca de </a:t>
            </a:r>
            <a:r>
              <a:rPr lang="pt-BR" sz="1600" dirty="0" err="1">
                <a:solidFill>
                  <a:srgbClr val="FF0000"/>
                </a:solidFill>
              </a:rPr>
              <a:t>Biase</a:t>
            </a:r>
            <a:r>
              <a:rPr lang="pt-BR" sz="1600" dirty="0"/>
              <a:t>. </a:t>
            </a:r>
            <a:r>
              <a:rPr lang="pt-BR" sz="1600" b="1" dirty="0"/>
              <a:t>Possíveis cenários de aplicação de sistemas inteligentes de gerenciamento de tráfego urbano para a melhoria dos serviços de transporte público: estudo de caso de uma cidade de médio porte para 2025 e 2030 (médio e longo prazo)</a:t>
            </a:r>
            <a:r>
              <a:rPr lang="pt-BR" sz="1600" dirty="0"/>
              <a:t>. Início: 2016. </a:t>
            </a:r>
            <a:endParaRPr lang="pt-BR" sz="1600" dirty="0" smtClean="0"/>
          </a:p>
          <a:p>
            <a:pPr lvl="2"/>
            <a:r>
              <a:rPr lang="pt-BR" sz="1300" dirty="0" smtClean="0"/>
              <a:t>Elaboração </a:t>
            </a:r>
            <a:r>
              <a:rPr lang="pt-BR" sz="1300" dirty="0"/>
              <a:t>de um roteiro de melhores práticas ITS para o gerenciamento inteligente do tráfego, que poderão ser utilizadas no contexto de uma cidade brasileira de médio porte, para a melhoria do serviço público de ônibus, considerando os cenários de médio (2025) e longo prazo (2030</a:t>
            </a:r>
            <a:r>
              <a:rPr lang="pt-BR" sz="1300" dirty="0" smtClean="0"/>
              <a:t>).</a:t>
            </a:r>
          </a:p>
          <a:p>
            <a:pPr lvl="1"/>
            <a:r>
              <a:rPr lang="pt-BR" sz="1600" dirty="0" smtClean="0">
                <a:solidFill>
                  <a:srgbClr val="FF0000"/>
                </a:solidFill>
              </a:rPr>
              <a:t>BARROS, Olímpio M.</a:t>
            </a:r>
          </a:p>
          <a:p>
            <a:pPr lvl="1"/>
            <a:r>
              <a:rPr lang="pt-BR" sz="1600" dirty="0" smtClean="0">
                <a:solidFill>
                  <a:srgbClr val="FF0000"/>
                </a:solidFill>
              </a:rPr>
              <a:t>MARTINS, Douglas C.</a:t>
            </a:r>
            <a:endParaRPr lang="pt-BR" sz="1600" dirty="0">
              <a:solidFill>
                <a:srgbClr val="FF0000"/>
              </a:solidFill>
            </a:endParaRPr>
          </a:p>
        </p:txBody>
      </p:sp>
      <p:sp>
        <p:nvSpPr>
          <p:cNvPr id="160772" name="Line 4"/>
          <p:cNvSpPr>
            <a:spLocks noChangeShapeType="1"/>
          </p:cNvSpPr>
          <p:nvPr/>
        </p:nvSpPr>
        <p:spPr bwMode="auto">
          <a:xfrm>
            <a:off x="1524000" y="1295400"/>
            <a:ext cx="6172200" cy="0"/>
          </a:xfrm>
          <a:prstGeom prst="line">
            <a:avLst/>
          </a:prstGeom>
          <a:noFill/>
          <a:ln w="38100">
            <a:pattFill prst="pct50">
              <a:fgClr>
                <a:schemeClr val="accent2"/>
              </a:fgClr>
              <a:bgClr>
                <a:srgbClr val="FFFFFF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334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38" y="2276475"/>
            <a:ext cx="7620000" cy="423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38" y="-4763"/>
            <a:ext cx="7620000" cy="2701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>
              <a:defRPr/>
            </a:pPr>
            <a:r>
              <a:rPr lang="pt-BR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Projetos Temáticos</a:t>
            </a:r>
            <a:endParaRPr lang="en-US" sz="4000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24931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612775" y="1597496"/>
            <a:ext cx="8153400" cy="4495800"/>
          </a:xfrm>
        </p:spPr>
        <p:txBody>
          <a:bodyPr/>
          <a:lstStyle/>
          <a:p>
            <a:pPr eaLnBrk="1" hangingPunct="1">
              <a:defRPr/>
            </a:pPr>
            <a:r>
              <a:rPr lang="pt-BR" sz="1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Dissertações </a:t>
            </a:r>
            <a:r>
              <a:rPr lang="pt-BR" sz="1800" b="1" u="sng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em finalização  </a:t>
            </a:r>
            <a:endParaRPr lang="pt-BR" sz="1800" b="1" u="sng" dirty="0" smtClean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Times New Roman" pitchFamily="18" charset="0"/>
            </a:endParaRPr>
          </a:p>
          <a:p>
            <a:pPr lvl="1"/>
            <a:r>
              <a:rPr lang="pt-BR" sz="1600" dirty="0"/>
              <a:t>[5] </a:t>
            </a:r>
            <a:r>
              <a:rPr lang="pt-BR" sz="1600" dirty="0">
                <a:solidFill>
                  <a:srgbClr val="FF0000"/>
                </a:solidFill>
              </a:rPr>
              <a:t>Alexsandro Sérgio da Silva</a:t>
            </a:r>
            <a:r>
              <a:rPr lang="pt-BR" sz="1600" dirty="0"/>
              <a:t>. </a:t>
            </a:r>
            <a:r>
              <a:rPr lang="pt-BR" sz="1600" b="1" dirty="0"/>
              <a:t>Proposta de metodologia e arquitetura de um sistema de gestão, para integração do uso da bicicleta como meio de transporte da residência ao ponto de ônibus</a:t>
            </a:r>
            <a:r>
              <a:rPr lang="pt-BR" sz="1600" dirty="0"/>
              <a:t>. Início: 2014. </a:t>
            </a:r>
            <a:endParaRPr lang="pt-BR" sz="1600" dirty="0" smtClean="0"/>
          </a:p>
          <a:p>
            <a:pPr lvl="2"/>
            <a:r>
              <a:rPr lang="pt-BR" sz="1300" dirty="0" smtClean="0"/>
              <a:t>Propor </a:t>
            </a:r>
            <a:r>
              <a:rPr lang="pt-BR" sz="1300" dirty="0"/>
              <a:t>uma </a:t>
            </a:r>
            <a:r>
              <a:rPr lang="pt-BR" sz="1300" dirty="0" err="1"/>
              <a:t>sub-arquitetura</a:t>
            </a:r>
            <a:r>
              <a:rPr lang="pt-BR" sz="1300" dirty="0"/>
              <a:t> de ITS que contemple a gestão de bicicletas, tanto alugadas quanto dos próprios usuários, de forma a permitir que sejam utilizadas como modo de transporte para que os usuários possam se deslocar de suas residências até os terminais de transporte público.</a:t>
            </a:r>
          </a:p>
          <a:p>
            <a:pPr lvl="1"/>
            <a:r>
              <a:rPr lang="pt-BR" sz="1600" dirty="0" smtClean="0"/>
              <a:t>[</a:t>
            </a:r>
            <a:r>
              <a:rPr lang="pt-BR" sz="1600" dirty="0"/>
              <a:t>7] </a:t>
            </a:r>
            <a:r>
              <a:rPr lang="pt-BR" sz="1600" dirty="0">
                <a:solidFill>
                  <a:srgbClr val="FF0000"/>
                </a:solidFill>
              </a:rPr>
              <a:t>Erick Sobreiro Gonçalves</a:t>
            </a:r>
            <a:r>
              <a:rPr lang="pt-BR" sz="1600" dirty="0"/>
              <a:t>. </a:t>
            </a:r>
            <a:r>
              <a:rPr lang="pt-BR" sz="1600" b="1" dirty="0"/>
              <a:t>Análise de padrões operacionais da frota de ônibus de transporte no Município de São Paulo e a influência de fatores externos em sua dinâmica</a:t>
            </a:r>
            <a:r>
              <a:rPr lang="pt-BR" sz="1600" dirty="0"/>
              <a:t>. Início: 2014. </a:t>
            </a:r>
            <a:endParaRPr lang="pt-BR" sz="1600" dirty="0" smtClean="0"/>
          </a:p>
          <a:p>
            <a:pPr lvl="2"/>
            <a:r>
              <a:rPr lang="pt-BR" sz="1300" dirty="0" smtClean="0"/>
              <a:t>Medida</a:t>
            </a:r>
            <a:r>
              <a:rPr lang="pt-BR" sz="1300" dirty="0"/>
              <a:t>, através de aplicação de Sistemas de Informações Geográficas, da interferência de condições climáticas adversas na operação de ônibus (tempo de ciclo e velocidade) na Cidade de São Paulo.</a:t>
            </a:r>
          </a:p>
          <a:p>
            <a:pPr lvl="1" eaLnBrk="1" hangingPunct="1">
              <a:lnSpc>
                <a:spcPct val="130000"/>
              </a:lnSpc>
              <a:defRPr/>
            </a:pPr>
            <a:endParaRPr lang="pt-BR" sz="110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sp>
        <p:nvSpPr>
          <p:cNvPr id="160772" name="Line 4"/>
          <p:cNvSpPr>
            <a:spLocks noChangeShapeType="1"/>
          </p:cNvSpPr>
          <p:nvPr/>
        </p:nvSpPr>
        <p:spPr bwMode="auto">
          <a:xfrm>
            <a:off x="1524000" y="1295400"/>
            <a:ext cx="6172200" cy="0"/>
          </a:xfrm>
          <a:prstGeom prst="line">
            <a:avLst/>
          </a:prstGeom>
          <a:noFill/>
          <a:ln w="38100">
            <a:pattFill prst="pct50">
              <a:fgClr>
                <a:schemeClr val="accent2"/>
              </a:fgClr>
              <a:bgClr>
                <a:srgbClr val="FFFFFF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210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pt-BR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Fundamentos de ITS</a:t>
            </a:r>
          </a:p>
        </p:txBody>
      </p:sp>
      <p:sp>
        <p:nvSpPr>
          <p:cNvPr id="166915" name="Rectangle 3"/>
          <p:cNvSpPr>
            <a:spLocks noGrp="1"/>
          </p:cNvSpPr>
          <p:nvPr>
            <p:ph type="subTitle" idx="1"/>
          </p:nvPr>
        </p:nvSpPr>
        <p:spPr>
          <a:xfrm>
            <a:off x="1371600" y="1989138"/>
            <a:ext cx="6400800" cy="3816350"/>
          </a:xfrm>
        </p:spPr>
        <p:txBody>
          <a:bodyPr/>
          <a:lstStyle/>
          <a:p>
            <a:endParaRPr lang="pt-BR" altLang="pt-BR" sz="5500" smtClean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3700" smtClean="0"/>
              <a:t>Bibliografia Sugerida e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3700" smtClean="0"/>
              <a:t>Leitura Recomendada</a:t>
            </a:r>
            <a:endParaRPr lang="pt-BR" altLang="pt-BR" sz="5500" smtClean="0"/>
          </a:p>
          <a:p>
            <a:endParaRPr lang="pt-BR" altLang="pt-BR" sz="55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>
              <a:defRPr/>
            </a:pPr>
            <a:r>
              <a:rPr lang="pt-BR" sz="40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Bibliografia Sugerida</a:t>
            </a:r>
            <a:endParaRPr lang="en-US" sz="4000" b="1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59075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288925" y="1741512"/>
            <a:ext cx="8531225" cy="4495800"/>
          </a:xfrm>
        </p:spPr>
        <p:txBody>
          <a:bodyPr/>
          <a:lstStyle/>
          <a:p>
            <a:pPr marL="365125" indent="-365125" eaLnBrk="1" hangingPunct="1">
              <a:defRPr/>
            </a:pPr>
            <a:r>
              <a:rPr lang="pt-BR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ANTP – Associação Nacional de Transportes Públicos.</a:t>
            </a:r>
            <a:r>
              <a:rPr lang="pt-BR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 </a:t>
            </a:r>
            <a:r>
              <a:rPr lang="pt-BR" sz="2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Sistemas Inteligentes de Transportes</a:t>
            </a:r>
            <a:r>
              <a:rPr lang="pt-BR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. </a:t>
            </a:r>
            <a:r>
              <a:rPr lang="pt-BR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Série Cadernos Técnicos – Volume 8. São Paulo. Maio de 2012.</a:t>
            </a:r>
          </a:p>
          <a:p>
            <a:pPr marL="685800" lvl="1" indent="-365125" eaLnBrk="1" hangingPunct="1">
              <a:defRPr/>
            </a:pPr>
            <a:r>
              <a:rPr lang="pt-BR" sz="2100" u="sng" dirty="0">
                <a:hlinkClick r:id="rId3"/>
              </a:rPr>
              <a:t>http://issuu.com/efzy/docs/ct_its201208/1?e=2834637/4039886</a:t>
            </a:r>
            <a:endParaRPr lang="pt-BR" sz="2100" dirty="0" smtClean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Times New Roman" pitchFamily="18" charset="0"/>
            </a:endParaRPr>
          </a:p>
          <a:p>
            <a:pPr marL="365125" indent="-365125" eaLnBrk="1" hangingPunct="1">
              <a:defRPr/>
            </a:pPr>
            <a:endParaRPr lang="pt-BR" sz="2400" dirty="0" smtClean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Times New Roman" pitchFamily="18" charset="0"/>
            </a:endParaRPr>
          </a:p>
          <a:p>
            <a:pPr marL="365125" indent="-365125" eaLnBrk="1" hangingPunct="1">
              <a:defRPr/>
            </a:pPr>
            <a:r>
              <a:rPr lang="pt-BR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WILLIAMS, Bob. </a:t>
            </a:r>
            <a:r>
              <a:rPr lang="pt-BR" sz="2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Intelligent</a:t>
            </a:r>
            <a:r>
              <a:rPr lang="pt-BR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 </a:t>
            </a:r>
            <a:r>
              <a:rPr lang="pt-BR" sz="2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Transport</a:t>
            </a:r>
            <a:r>
              <a:rPr lang="pt-BR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 Systems Standards</a:t>
            </a:r>
            <a:r>
              <a:rPr lang="pt-BR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. </a:t>
            </a:r>
            <a:r>
              <a:rPr lang="pt-BR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Artech</a:t>
            </a:r>
            <a:r>
              <a:rPr lang="pt-BR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 </a:t>
            </a:r>
            <a:r>
              <a:rPr lang="pt-BR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House</a:t>
            </a:r>
            <a:r>
              <a:rPr lang="pt-BR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, 2008. </a:t>
            </a:r>
            <a:r>
              <a:rPr lang="pt-BR" sz="24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[e-book]</a:t>
            </a:r>
          </a:p>
        </p:txBody>
      </p:sp>
      <p:sp>
        <p:nvSpPr>
          <p:cNvPr id="168964" name="Line 4"/>
          <p:cNvSpPr>
            <a:spLocks noChangeShapeType="1"/>
          </p:cNvSpPr>
          <p:nvPr/>
        </p:nvSpPr>
        <p:spPr bwMode="auto">
          <a:xfrm>
            <a:off x="1524000" y="1295400"/>
            <a:ext cx="6172200" cy="0"/>
          </a:xfrm>
          <a:prstGeom prst="line">
            <a:avLst/>
          </a:prstGeom>
          <a:noFill/>
          <a:ln w="38100">
            <a:pattFill prst="pct50">
              <a:fgClr>
                <a:schemeClr val="accent2"/>
              </a:fgClr>
              <a:bgClr>
                <a:srgbClr val="FFFFFF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>
              <a:defRPr/>
            </a:pPr>
            <a:r>
              <a:rPr lang="pt-BR" sz="40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Leitura Recomendada – Aula 1</a:t>
            </a:r>
            <a:endParaRPr lang="en-US" sz="4000" b="1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2403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>
              <a:defRPr/>
            </a:pPr>
            <a:r>
              <a:rPr lang="pt-BR" sz="2500" dirty="0" smtClean="0">
                <a:solidFill>
                  <a:srgbClr val="33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ABNT / ISO 14813-2006  – Parte 1</a:t>
            </a:r>
          </a:p>
          <a:p>
            <a:pPr>
              <a:defRPr/>
            </a:pPr>
            <a:endParaRPr lang="pt-BR" sz="2500" dirty="0" smtClean="0">
              <a:solidFill>
                <a:srgbClr val="33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defRPr/>
            </a:pPr>
            <a:r>
              <a:rPr lang="pt-BR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ANTP – Associação Nacional de Transportes Públicos. </a:t>
            </a:r>
            <a:r>
              <a:rPr lang="pt-BR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Sistemas Inteligentes de Transportes</a:t>
            </a:r>
            <a:r>
              <a:rPr lang="pt-BR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. Série Cadernos Técnicos – Volume 8. São Paulo. Maio de 2012.</a:t>
            </a:r>
          </a:p>
          <a:p>
            <a:pPr lvl="1">
              <a:defRPr/>
            </a:pPr>
            <a:r>
              <a:rPr lang="pt-BR" sz="1700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http://issuu.com/efzy/docs/ct_its201208/1?e=2834637/4039886</a:t>
            </a:r>
            <a:endParaRPr lang="pt-BR" sz="1700" b="1" dirty="0" smtClean="0"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 lvl="1">
              <a:defRPr/>
            </a:pPr>
            <a:r>
              <a:rPr lang="pt-BR" b="1" dirty="0" smtClean="0">
                <a:solidFill>
                  <a:srgbClr val="FF0000"/>
                </a:solidFill>
              </a:rPr>
              <a:t>Artigo 2: Planejamento em Sistemas de Transportes Inteligentes (ITS)</a:t>
            </a:r>
          </a:p>
          <a:p>
            <a:pPr lvl="1">
              <a:defRPr/>
            </a:pPr>
            <a:r>
              <a:rPr lang="pt-BR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(Para ser respondido no STOA até Aula 2)</a:t>
            </a:r>
            <a:endParaRPr lang="pt-BR" sz="2400" dirty="0" smtClean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>
              <a:defRPr/>
            </a:pPr>
            <a:endParaRPr lang="pt-BR" sz="2800" dirty="0" smtClean="0">
              <a:solidFill>
                <a:srgbClr val="33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defRPr/>
            </a:pPr>
            <a:endParaRPr lang="pt-BR" sz="2500" dirty="0" smtClean="0">
              <a:solidFill>
                <a:srgbClr val="33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75108" name="Line 4"/>
          <p:cNvSpPr>
            <a:spLocks noChangeShapeType="1"/>
          </p:cNvSpPr>
          <p:nvPr/>
        </p:nvSpPr>
        <p:spPr bwMode="auto">
          <a:xfrm>
            <a:off x="1524000" y="1295400"/>
            <a:ext cx="6172200" cy="0"/>
          </a:xfrm>
          <a:prstGeom prst="line">
            <a:avLst/>
          </a:prstGeom>
          <a:noFill/>
          <a:ln w="38100">
            <a:pattFill prst="pct50">
              <a:fgClr>
                <a:schemeClr val="accent2"/>
              </a:fgClr>
              <a:bgClr>
                <a:srgbClr val="FFFFFF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/>
          </p:cNvSpPr>
          <p:nvPr>
            <p:ph type="title"/>
          </p:nvPr>
        </p:nvSpPr>
        <p:spPr>
          <a:xfrm>
            <a:off x="395536" y="228600"/>
            <a:ext cx="8367464" cy="990600"/>
          </a:xfrm>
        </p:spPr>
        <p:txBody>
          <a:bodyPr/>
          <a:lstStyle/>
          <a:p>
            <a:pPr>
              <a:defRPr/>
            </a:pPr>
            <a:r>
              <a:rPr lang="pt-BR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PTR5917 – ITS</a:t>
            </a:r>
          </a:p>
        </p:txBody>
      </p:sp>
      <p:sp>
        <p:nvSpPr>
          <p:cNvPr id="185347" name="Rectangle 3"/>
          <p:cNvSpPr>
            <a:spLocks noGrp="1"/>
          </p:cNvSpPr>
          <p:nvPr>
            <p:ph type="body" idx="1"/>
          </p:nvPr>
        </p:nvSpPr>
        <p:spPr>
          <a:xfrm>
            <a:off x="609600" y="1484784"/>
            <a:ext cx="8153400" cy="4525963"/>
          </a:xfrm>
        </p:spPr>
        <p:txBody>
          <a:bodyPr/>
          <a:lstStyle/>
          <a:p>
            <a:pPr>
              <a:defRPr/>
            </a:pPr>
            <a:r>
              <a:rPr lang="pt-BR" sz="28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Profº</a:t>
            </a:r>
            <a:r>
              <a:rPr lang="pt-BR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. Caio Fernando Fontana </a:t>
            </a:r>
          </a:p>
          <a:p>
            <a:pPr lvl="1">
              <a:defRPr/>
            </a:pPr>
            <a:r>
              <a:rPr lang="pt-BR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E-mail: </a:t>
            </a:r>
            <a:r>
              <a:rPr lang="pt-BR" sz="2400" dirty="0">
                <a:effectLst>
                  <a:outerShdw blurRad="38100" dist="38100" dir="2700000" algn="tl">
                    <a:srgbClr val="C0C0C0"/>
                  </a:outerShdw>
                </a:effectLst>
                <a:hlinkClick r:id="rId3"/>
              </a:rPr>
              <a:t>caioffontana@unifesp.br</a:t>
            </a:r>
            <a:endParaRPr lang="pt-BR" sz="2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defRPr/>
            </a:pPr>
            <a:r>
              <a:rPr lang="pt-BR" sz="28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Profº</a:t>
            </a:r>
            <a:r>
              <a:rPr lang="pt-BR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. Claudio </a:t>
            </a:r>
            <a:r>
              <a:rPr lang="pt-BR" sz="2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L. Marte</a:t>
            </a:r>
          </a:p>
          <a:p>
            <a:pPr lvl="1">
              <a:defRPr/>
            </a:pPr>
            <a:r>
              <a:rPr lang="pt-BR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Tel</a:t>
            </a:r>
            <a:r>
              <a:rPr lang="pt-BR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(Poli): [11] 3091-9983</a:t>
            </a:r>
          </a:p>
          <a:p>
            <a:pPr lvl="1">
              <a:defRPr/>
            </a:pPr>
            <a:r>
              <a:rPr lang="pt-BR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E-mail: </a:t>
            </a:r>
            <a:r>
              <a:rPr lang="pt-BR" sz="2400" dirty="0">
                <a:effectLst>
                  <a:outerShdw blurRad="38100" dist="38100" dir="2700000" algn="tl">
                    <a:srgbClr val="C0C0C0"/>
                  </a:outerShdw>
                </a:effectLst>
                <a:hlinkClick r:id="rId4"/>
              </a:rPr>
              <a:t>claudio.marte@usp.br</a:t>
            </a:r>
            <a:endParaRPr lang="pt-BR" sz="2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defRPr/>
            </a:pPr>
            <a:r>
              <a:rPr lang="pt-BR" sz="28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Profº</a:t>
            </a:r>
            <a:r>
              <a:rPr lang="pt-BR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. Leopoldo </a:t>
            </a:r>
            <a:r>
              <a:rPr lang="pt-BR" sz="2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R. </a:t>
            </a:r>
            <a:r>
              <a:rPr lang="pt-BR" sz="28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Yoshioka</a:t>
            </a:r>
            <a:endParaRPr lang="pt-BR" sz="28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>
              <a:defRPr/>
            </a:pPr>
            <a:r>
              <a:rPr lang="pt-BR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Tel</a:t>
            </a:r>
            <a:r>
              <a:rPr lang="pt-BR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(Poli): [11] 3091-5536</a:t>
            </a:r>
          </a:p>
          <a:p>
            <a:pPr lvl="1">
              <a:defRPr/>
            </a:pPr>
            <a:r>
              <a:rPr lang="pt-BR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E-mail: </a:t>
            </a:r>
            <a:r>
              <a:rPr lang="pt-BR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hlinkClick r:id="rId5"/>
              </a:rPr>
              <a:t>lryoshioka@gmail.com</a:t>
            </a:r>
            <a:endParaRPr lang="pt-BR" sz="24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defRPr/>
            </a:pPr>
            <a:endParaRPr lang="pt-BR" sz="27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defRPr/>
            </a:pPr>
            <a:r>
              <a:rPr lang="pt-BR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STOA:</a:t>
            </a:r>
          </a:p>
          <a:p>
            <a:pPr lvl="1">
              <a:defRPr/>
            </a:pPr>
            <a:r>
              <a:rPr lang="pt-BR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PTR5917_2017</a:t>
            </a:r>
            <a:endParaRPr lang="pt-BR" sz="24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defRPr/>
            </a:pPr>
            <a:endParaRPr lang="pt-BR" sz="27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1279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06158"/>
            <a:ext cx="4953332" cy="430316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1028"/>
          <p:cNvSpPr txBox="1">
            <a:spLocks noChangeArrowheads="1"/>
          </p:cNvSpPr>
          <p:nvPr/>
        </p:nvSpPr>
        <p:spPr bwMode="auto">
          <a:xfrm>
            <a:off x="612775" y="228600"/>
            <a:ext cx="8153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pPr eaLnBrk="1" hangingPunct="1">
              <a:defRPr/>
            </a:pPr>
            <a:r>
              <a:rPr lang="pt-BR" sz="3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Definição de ITS (Histórico)</a:t>
            </a:r>
            <a:endParaRPr lang="en-US" sz="36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5868144" y="2060848"/>
            <a:ext cx="22878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Primeiro semáforo </a:t>
            </a:r>
            <a:endParaRPr lang="pt-BR" b="1" dirty="0" smtClean="0"/>
          </a:p>
          <a:p>
            <a:r>
              <a:rPr lang="pt-BR" b="1" dirty="0" smtClean="0"/>
              <a:t>em </a:t>
            </a:r>
            <a:r>
              <a:rPr lang="pt-BR" b="1" dirty="0"/>
              <a:t>uma rua de </a:t>
            </a:r>
            <a:endParaRPr lang="pt-BR" b="1" dirty="0" smtClean="0"/>
          </a:p>
          <a:p>
            <a:r>
              <a:rPr lang="pt-BR" b="1" dirty="0" smtClean="0"/>
              <a:t>Nova York</a:t>
            </a:r>
          </a:p>
          <a:p>
            <a:r>
              <a:rPr lang="pt-BR" b="1" dirty="0" smtClean="0"/>
              <a:t>(1928)</a:t>
            </a:r>
            <a:endParaRPr lang="pt-BR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5724128" y="3645024"/>
            <a:ext cx="326243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FIGUEIREDO, L. M. B. </a:t>
            </a:r>
            <a:endParaRPr lang="pt-BR" dirty="0" smtClean="0"/>
          </a:p>
          <a:p>
            <a:r>
              <a:rPr lang="pt-BR" dirty="0" smtClean="0"/>
              <a:t>Sistemas </a:t>
            </a:r>
            <a:r>
              <a:rPr lang="pt-BR" dirty="0"/>
              <a:t>Inteligentes </a:t>
            </a:r>
            <a:endParaRPr lang="pt-BR" dirty="0" smtClean="0"/>
          </a:p>
          <a:p>
            <a:r>
              <a:rPr lang="pt-BR" dirty="0" smtClean="0"/>
              <a:t>de </a:t>
            </a:r>
            <a:r>
              <a:rPr lang="pt-BR" dirty="0"/>
              <a:t>Transporte. </a:t>
            </a:r>
            <a:endParaRPr lang="pt-BR" dirty="0" smtClean="0"/>
          </a:p>
          <a:p>
            <a:r>
              <a:rPr lang="pt-BR" dirty="0" smtClean="0"/>
              <a:t>Porto</a:t>
            </a:r>
            <a:r>
              <a:rPr lang="pt-BR" dirty="0"/>
              <a:t>, 2005. 250p. </a:t>
            </a:r>
            <a:endParaRPr lang="pt-BR" dirty="0" smtClean="0"/>
          </a:p>
          <a:p>
            <a:r>
              <a:rPr lang="pt-BR" dirty="0" smtClean="0"/>
              <a:t>Tese </a:t>
            </a:r>
            <a:r>
              <a:rPr lang="pt-BR" dirty="0"/>
              <a:t>de Doutoramento </a:t>
            </a:r>
            <a:endParaRPr lang="pt-BR" dirty="0" smtClean="0"/>
          </a:p>
          <a:p>
            <a:r>
              <a:rPr lang="pt-BR" dirty="0" smtClean="0"/>
              <a:t>em </a:t>
            </a:r>
            <a:r>
              <a:rPr lang="pt-BR" dirty="0"/>
              <a:t>Engenharia </a:t>
            </a:r>
            <a:r>
              <a:rPr lang="pt-BR" dirty="0" err="1" smtClean="0"/>
              <a:t>Electrotécnica</a:t>
            </a:r>
            <a:endParaRPr lang="pt-BR" dirty="0" smtClean="0"/>
          </a:p>
          <a:p>
            <a:r>
              <a:rPr lang="pt-BR" dirty="0" smtClean="0"/>
              <a:t>e </a:t>
            </a:r>
            <a:r>
              <a:rPr lang="pt-BR" dirty="0"/>
              <a:t>de Computadores, </a:t>
            </a:r>
            <a:endParaRPr lang="pt-BR" dirty="0" smtClean="0"/>
          </a:p>
          <a:p>
            <a:r>
              <a:rPr lang="pt-BR" dirty="0" smtClean="0"/>
              <a:t>Universidade </a:t>
            </a:r>
            <a:r>
              <a:rPr lang="pt-BR" dirty="0"/>
              <a:t>do Porto, </a:t>
            </a:r>
            <a:endParaRPr lang="pt-BR" dirty="0" smtClean="0"/>
          </a:p>
          <a:p>
            <a:r>
              <a:rPr lang="pt-BR" dirty="0" smtClean="0"/>
              <a:t>Porto</a:t>
            </a:r>
            <a:r>
              <a:rPr lang="pt-BR" dirty="0"/>
              <a:t>, 2005.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48336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1028"/>
          <p:cNvSpPr>
            <a:spLocks noGrp="1" noChangeArrowheads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>
              <a:defRPr/>
            </a:pPr>
            <a:r>
              <a:rPr lang="pt-BR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Definição de ITS (Histórico)</a:t>
            </a:r>
            <a:endParaRPr lang="en-US" sz="4000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5779" name="Rectangle 1029"/>
          <p:cNvSpPr>
            <a:spLocks noGrp="1" noChangeArrowheads="1"/>
          </p:cNvSpPr>
          <p:nvPr>
            <p:ph sz="quarter" idx="4294967295"/>
          </p:nvPr>
        </p:nvSpPr>
        <p:spPr>
          <a:xfrm>
            <a:off x="468313" y="1600200"/>
            <a:ext cx="8297862" cy="4495800"/>
          </a:xfrm>
        </p:spPr>
        <p:txBody>
          <a:bodyPr/>
          <a:lstStyle/>
          <a:p>
            <a:r>
              <a:rPr lang="pt-BR" sz="2400" dirty="0"/>
              <a:t>Nos anos 70 foram desenvolvidos vários </a:t>
            </a:r>
            <a:r>
              <a:rPr lang="pt-BR" sz="2400" dirty="0" smtClean="0"/>
              <a:t>sistemas </a:t>
            </a:r>
            <a:r>
              <a:rPr lang="pt-BR" sz="2400" dirty="0"/>
              <a:t>para a indicação de percursos baseados nas condições de tráfego em tempo real, desenvolvidos no Japão e na Alemanha, </a:t>
            </a:r>
            <a:r>
              <a:rPr lang="pt-BR" sz="2400" dirty="0" smtClean="0"/>
              <a:t>respectivamente:</a:t>
            </a:r>
          </a:p>
          <a:p>
            <a:pPr lvl="1"/>
            <a:r>
              <a:rPr lang="pt-BR" sz="2100" dirty="0" smtClean="0"/>
              <a:t>CACS </a:t>
            </a:r>
            <a:r>
              <a:rPr lang="pt-BR" sz="2100" dirty="0"/>
              <a:t>(</a:t>
            </a:r>
            <a:r>
              <a:rPr lang="pt-BR" sz="2100" i="1" dirty="0" err="1"/>
              <a:t>Comprehensive</a:t>
            </a:r>
            <a:r>
              <a:rPr lang="pt-BR" sz="2100" i="1" dirty="0"/>
              <a:t> </a:t>
            </a:r>
            <a:r>
              <a:rPr lang="pt-BR" sz="2100" i="1" dirty="0" err="1"/>
              <a:t>Automobile</a:t>
            </a:r>
            <a:r>
              <a:rPr lang="pt-BR" sz="2100" i="1" dirty="0"/>
              <a:t> </a:t>
            </a:r>
            <a:r>
              <a:rPr lang="pt-BR" sz="2100" i="1" dirty="0" err="1"/>
              <a:t>Traffic</a:t>
            </a:r>
            <a:r>
              <a:rPr lang="pt-BR" sz="2100" i="1" dirty="0"/>
              <a:t> </a:t>
            </a:r>
            <a:r>
              <a:rPr lang="pt-BR" sz="2100" i="1" dirty="0" err="1"/>
              <a:t>Control</a:t>
            </a:r>
            <a:r>
              <a:rPr lang="pt-BR" sz="2100" i="1" dirty="0"/>
              <a:t> System</a:t>
            </a:r>
            <a:r>
              <a:rPr lang="pt-BR" sz="2100" dirty="0" smtClean="0"/>
              <a:t>)</a:t>
            </a:r>
          </a:p>
          <a:p>
            <a:pPr lvl="1"/>
            <a:r>
              <a:rPr lang="pt-BR" sz="2100" dirty="0" smtClean="0"/>
              <a:t>ALI </a:t>
            </a:r>
            <a:r>
              <a:rPr lang="pt-BR" sz="2100" dirty="0"/>
              <a:t>(</a:t>
            </a:r>
            <a:r>
              <a:rPr lang="pt-BR" sz="2100" i="1" dirty="0" err="1"/>
              <a:t>Autofabrer</a:t>
            </a:r>
            <a:r>
              <a:rPr lang="pt-BR" sz="2100" i="1" dirty="0"/>
              <a:t> </a:t>
            </a:r>
            <a:r>
              <a:rPr lang="pt-BR" sz="2100" i="1" dirty="0" err="1"/>
              <a:t>Leit</a:t>
            </a:r>
            <a:r>
              <a:rPr lang="pt-BR" sz="2100" i="1" dirty="0"/>
              <a:t> </a:t>
            </a:r>
            <a:r>
              <a:rPr lang="pt-BR" sz="2100" i="1" dirty="0" err="1"/>
              <a:t>and</a:t>
            </a:r>
            <a:r>
              <a:rPr lang="pt-BR" sz="2100" i="1" dirty="0"/>
              <a:t> </a:t>
            </a:r>
            <a:r>
              <a:rPr lang="pt-BR" sz="2100" i="1" dirty="0" err="1"/>
              <a:t>Information</a:t>
            </a:r>
            <a:r>
              <a:rPr lang="pt-BR" sz="2100" i="1" dirty="0"/>
              <a:t> System</a:t>
            </a:r>
            <a:r>
              <a:rPr lang="pt-BR" sz="2100" dirty="0"/>
              <a:t>) </a:t>
            </a:r>
          </a:p>
          <a:p>
            <a:pPr marL="366713" lvl="1" indent="0">
              <a:buNone/>
            </a:pPr>
            <a:endParaRPr lang="pt-BR" sz="1700" dirty="0"/>
          </a:p>
          <a:p>
            <a:r>
              <a:rPr lang="pt-BR" sz="2400" dirty="0"/>
              <a:t>Nesse período surgiram os primeiros sistemas GPS (</a:t>
            </a:r>
            <a:r>
              <a:rPr lang="pt-BR" sz="2400" i="1" dirty="0"/>
              <a:t>Global </a:t>
            </a:r>
            <a:r>
              <a:rPr lang="pt-BR" sz="2400" i="1" dirty="0" err="1"/>
              <a:t>Positioning</a:t>
            </a:r>
            <a:r>
              <a:rPr lang="pt-BR" sz="2400" i="1" dirty="0"/>
              <a:t> System</a:t>
            </a:r>
            <a:r>
              <a:rPr lang="pt-BR" sz="2400" dirty="0"/>
              <a:t>) que foram resultado do desenvolvimento de um projeto </a:t>
            </a:r>
            <a:r>
              <a:rPr lang="pt-BR" sz="2400" dirty="0" smtClean="0"/>
              <a:t>militar </a:t>
            </a:r>
          </a:p>
          <a:p>
            <a:pPr lvl="1" eaLnBrk="1" hangingPunct="1">
              <a:lnSpc>
                <a:spcPct val="130000"/>
              </a:lnSpc>
            </a:pPr>
            <a:endParaRPr lang="en-US" altLang="pt-BR" sz="1600" dirty="0" smtClean="0"/>
          </a:p>
        </p:txBody>
      </p:sp>
      <p:sp>
        <p:nvSpPr>
          <p:cNvPr id="75780" name="Line 1030"/>
          <p:cNvSpPr>
            <a:spLocks noChangeShapeType="1"/>
          </p:cNvSpPr>
          <p:nvPr/>
        </p:nvSpPr>
        <p:spPr bwMode="auto">
          <a:xfrm>
            <a:off x="1905000" y="1219200"/>
            <a:ext cx="5334000" cy="0"/>
          </a:xfrm>
          <a:prstGeom prst="line">
            <a:avLst/>
          </a:prstGeom>
          <a:noFill/>
          <a:ln w="38100">
            <a:pattFill prst="pct50">
              <a:fgClr>
                <a:schemeClr val="accent2"/>
              </a:fgClr>
              <a:bgClr>
                <a:srgbClr val="FFFFFF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6340306" y="6093296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(FIGUEIREDO, 2005</a:t>
            </a:r>
            <a:r>
              <a:rPr lang="pt-BR" dirty="0" smtClean="0"/>
              <a:t>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6218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1028"/>
          <p:cNvSpPr>
            <a:spLocks noGrp="1" noChangeArrowheads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>
              <a:defRPr/>
            </a:pPr>
            <a:r>
              <a:rPr lang="pt-BR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Definição de ITS (Histórico)</a:t>
            </a:r>
            <a:endParaRPr lang="en-US" sz="4000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5779" name="Rectangle 1029"/>
          <p:cNvSpPr>
            <a:spLocks noGrp="1" noChangeArrowheads="1"/>
          </p:cNvSpPr>
          <p:nvPr>
            <p:ph sz="quarter" idx="4294967295"/>
          </p:nvPr>
        </p:nvSpPr>
        <p:spPr>
          <a:xfrm>
            <a:off x="468313" y="1600200"/>
            <a:ext cx="8297862" cy="4495800"/>
          </a:xfrm>
        </p:spPr>
        <p:txBody>
          <a:bodyPr/>
          <a:lstStyle/>
          <a:p>
            <a:pPr lvl="1" eaLnBrk="1" hangingPunct="1">
              <a:lnSpc>
                <a:spcPct val="130000"/>
              </a:lnSpc>
            </a:pPr>
            <a:r>
              <a:rPr lang="pt-BR" altLang="pt-BR" sz="2400" b="1" i="1" smtClean="0"/>
              <a:t>1970</a:t>
            </a:r>
            <a:r>
              <a:rPr lang="pt-BR" altLang="pt-BR" sz="2400" i="1" smtClean="0"/>
              <a:t>: Electronic Route Guidance</a:t>
            </a:r>
            <a:r>
              <a:rPr lang="pt-BR" altLang="pt-BR" sz="2400" smtClean="0"/>
              <a:t>  - USA</a:t>
            </a:r>
          </a:p>
          <a:p>
            <a:pPr marL="1143000" lvl="2" eaLnBrk="1" hangingPunct="1">
              <a:lnSpc>
                <a:spcPct val="130000"/>
              </a:lnSpc>
            </a:pPr>
            <a:r>
              <a:rPr lang="pt-BR" altLang="pt-BR" sz="1800" smtClean="0"/>
              <a:t>considerado como parte do controle de tráfego</a:t>
            </a:r>
            <a:endParaRPr lang="pt-BR" altLang="pt-BR" sz="2800" smtClean="0">
              <a:solidFill>
                <a:srgbClr val="333300"/>
              </a:solidFill>
            </a:endParaRPr>
          </a:p>
          <a:p>
            <a:pPr lvl="1" eaLnBrk="1" hangingPunct="1">
              <a:lnSpc>
                <a:spcPct val="130000"/>
              </a:lnSpc>
            </a:pPr>
            <a:r>
              <a:rPr lang="pt-BR" altLang="pt-BR" sz="2400" b="1" i="1" smtClean="0"/>
              <a:t>1980</a:t>
            </a:r>
            <a:r>
              <a:rPr lang="pt-BR" altLang="pt-BR" sz="2400" i="1" smtClean="0"/>
              <a:t>:</a:t>
            </a:r>
          </a:p>
          <a:p>
            <a:pPr marL="1143000" lvl="2" eaLnBrk="1" hangingPunct="1">
              <a:lnSpc>
                <a:spcPct val="130000"/>
              </a:lnSpc>
            </a:pPr>
            <a:r>
              <a:rPr lang="pt-BR" altLang="pt-BR" sz="2400" i="1" smtClean="0"/>
              <a:t>Intelligent Vehicle Highway Systems</a:t>
            </a:r>
            <a:r>
              <a:rPr lang="pt-BR" altLang="pt-BR" sz="2400" smtClean="0"/>
              <a:t>  - USA</a:t>
            </a:r>
          </a:p>
          <a:p>
            <a:pPr marL="1143000" lvl="2" eaLnBrk="1" hangingPunct="1">
              <a:lnSpc>
                <a:spcPct val="130000"/>
              </a:lnSpc>
            </a:pPr>
            <a:r>
              <a:rPr lang="pt-BR" altLang="pt-BR" sz="2400" i="1" smtClean="0"/>
              <a:t>Advanced Transport </a:t>
            </a:r>
            <a:r>
              <a:rPr lang="pt-BR" altLang="pt-BR" sz="2400" i="1" u="sng" smtClean="0"/>
              <a:t>Telematics</a:t>
            </a:r>
            <a:r>
              <a:rPr lang="pt-BR" altLang="pt-BR" sz="2400" smtClean="0"/>
              <a:t> - EU</a:t>
            </a:r>
            <a:endParaRPr lang="pt-BR" altLang="pt-BR" sz="3200" smtClean="0">
              <a:solidFill>
                <a:srgbClr val="333300"/>
              </a:solidFill>
            </a:endParaRPr>
          </a:p>
          <a:p>
            <a:pPr lvl="1" eaLnBrk="1" hangingPunct="1">
              <a:lnSpc>
                <a:spcPct val="130000"/>
              </a:lnSpc>
            </a:pPr>
            <a:r>
              <a:rPr lang="pt-BR" altLang="pt-BR" sz="2400" b="1" smtClean="0"/>
              <a:t>Telemática (TIC)</a:t>
            </a:r>
            <a:r>
              <a:rPr lang="pt-BR" altLang="pt-BR" sz="2400" smtClean="0"/>
              <a:t>: </a:t>
            </a:r>
            <a:r>
              <a:rPr lang="pt-BR" altLang="pt-BR" sz="2000" smtClean="0"/>
              <a:t>Combinação de Telecomunicações e Informática. </a:t>
            </a:r>
          </a:p>
          <a:p>
            <a:pPr lvl="1" eaLnBrk="1" hangingPunct="1">
              <a:lnSpc>
                <a:spcPct val="130000"/>
              </a:lnSpc>
            </a:pPr>
            <a:r>
              <a:rPr lang="pt-BR" altLang="pt-BR" sz="2400" b="1" smtClean="0"/>
              <a:t>Telemática nos Transportes: </a:t>
            </a:r>
            <a:r>
              <a:rPr lang="pt-BR" altLang="pt-BR" sz="2000" smtClean="0"/>
              <a:t>Aplicação conjunta de Telecomunicações e Tecnologia da Informação (TIC) ao setor de transportes</a:t>
            </a:r>
            <a:endParaRPr lang="en-US" altLang="pt-BR" sz="2000" smtClean="0"/>
          </a:p>
        </p:txBody>
      </p:sp>
      <p:sp>
        <p:nvSpPr>
          <p:cNvPr id="75780" name="Line 1030"/>
          <p:cNvSpPr>
            <a:spLocks noChangeShapeType="1"/>
          </p:cNvSpPr>
          <p:nvPr/>
        </p:nvSpPr>
        <p:spPr bwMode="auto">
          <a:xfrm>
            <a:off x="1905000" y="1219200"/>
            <a:ext cx="5334000" cy="0"/>
          </a:xfrm>
          <a:prstGeom prst="line">
            <a:avLst/>
          </a:prstGeom>
          <a:noFill/>
          <a:ln w="38100">
            <a:pattFill prst="pct50">
              <a:fgClr>
                <a:schemeClr val="accent2"/>
              </a:fgClr>
              <a:bgClr>
                <a:srgbClr val="FFFFFF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5593610" y="6309320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(WILLIAMS, 2008</a:t>
            </a:r>
            <a:r>
              <a:rPr lang="pt-BR" dirty="0" smtClean="0"/>
              <a:t>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3309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1028"/>
          <p:cNvSpPr>
            <a:spLocks noGrp="1" noChangeArrowheads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>
              <a:defRPr/>
            </a:pPr>
            <a:r>
              <a:rPr lang="pt-BR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Definição de ITS (Histórico)</a:t>
            </a:r>
            <a:endParaRPr lang="en-US" sz="4000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5779" name="Rectangle 1029"/>
          <p:cNvSpPr>
            <a:spLocks noGrp="1" noChangeArrowheads="1"/>
          </p:cNvSpPr>
          <p:nvPr>
            <p:ph sz="quarter" idx="4294967295"/>
          </p:nvPr>
        </p:nvSpPr>
        <p:spPr>
          <a:xfrm>
            <a:off x="468313" y="1556792"/>
            <a:ext cx="8297862" cy="4495800"/>
          </a:xfrm>
        </p:spPr>
        <p:txBody>
          <a:bodyPr/>
          <a:lstStyle/>
          <a:p>
            <a:r>
              <a:rPr lang="pt-BR" sz="2400" dirty="0"/>
              <a:t>Em 1986 teve início o programa PROMETHEUS (</a:t>
            </a:r>
            <a:r>
              <a:rPr lang="pt-BR" sz="2400" i="1" dirty="0" err="1"/>
              <a:t>Program</a:t>
            </a:r>
            <a:r>
              <a:rPr lang="pt-BR" sz="2400" i="1" dirty="0"/>
              <a:t> for </a:t>
            </a:r>
            <a:r>
              <a:rPr lang="pt-BR" sz="2400" i="1" dirty="0" err="1"/>
              <a:t>European</a:t>
            </a:r>
            <a:r>
              <a:rPr lang="pt-BR" sz="2400" i="1" dirty="0"/>
              <a:t> </a:t>
            </a:r>
            <a:r>
              <a:rPr lang="pt-BR" sz="2400" i="1" dirty="0" err="1"/>
              <a:t>Traffic</a:t>
            </a:r>
            <a:r>
              <a:rPr lang="pt-BR" sz="2400" i="1" dirty="0"/>
              <a:t> </a:t>
            </a:r>
            <a:r>
              <a:rPr lang="pt-BR" sz="2400" i="1" dirty="0" err="1"/>
              <a:t>with</a:t>
            </a:r>
            <a:r>
              <a:rPr lang="pt-BR" sz="2400" i="1" dirty="0"/>
              <a:t> </a:t>
            </a:r>
            <a:r>
              <a:rPr lang="pt-BR" sz="2400" i="1" dirty="0" err="1"/>
              <a:t>Efficiency</a:t>
            </a:r>
            <a:r>
              <a:rPr lang="pt-BR" sz="2400" i="1" dirty="0"/>
              <a:t> </a:t>
            </a:r>
            <a:r>
              <a:rPr lang="pt-BR" sz="2400" i="1" dirty="0" err="1"/>
              <a:t>and</a:t>
            </a:r>
            <a:r>
              <a:rPr lang="pt-BR" sz="2400" i="1" dirty="0"/>
              <a:t> </a:t>
            </a:r>
            <a:r>
              <a:rPr lang="pt-BR" sz="2400" i="1" dirty="0" err="1"/>
              <a:t>Unprecedented</a:t>
            </a:r>
            <a:r>
              <a:rPr lang="pt-BR" sz="2400" i="1" dirty="0"/>
              <a:t> </a:t>
            </a:r>
            <a:r>
              <a:rPr lang="pt-BR" sz="2400" i="1" dirty="0" err="1"/>
              <a:t>Safety</a:t>
            </a:r>
            <a:r>
              <a:rPr lang="pt-BR" sz="2400" dirty="0" smtClean="0"/>
              <a:t>)</a:t>
            </a:r>
          </a:p>
          <a:p>
            <a:pPr lvl="1"/>
            <a:r>
              <a:rPr lang="pt-BR" sz="1800" dirty="0" smtClean="0"/>
              <a:t>liderado </a:t>
            </a:r>
            <a:r>
              <a:rPr lang="pt-BR" sz="1800" dirty="0"/>
              <a:t>por empresas e universidades de 19 </a:t>
            </a:r>
            <a:r>
              <a:rPr lang="pt-BR" sz="1800" dirty="0" smtClean="0"/>
              <a:t>países</a:t>
            </a:r>
          </a:p>
          <a:p>
            <a:pPr lvl="1"/>
            <a:r>
              <a:rPr lang="pt-BR" sz="1800" dirty="0" smtClean="0"/>
              <a:t>foram </a:t>
            </a:r>
            <a:r>
              <a:rPr lang="pt-BR" sz="1800" dirty="0"/>
              <a:t>desenvolvidas várias tecnologias associadas ao </a:t>
            </a:r>
            <a:r>
              <a:rPr lang="pt-BR" sz="1800" dirty="0" smtClean="0"/>
              <a:t>ITS</a:t>
            </a:r>
          </a:p>
          <a:p>
            <a:pPr lvl="1"/>
            <a:r>
              <a:rPr lang="pt-BR" sz="1800" dirty="0" smtClean="0"/>
              <a:t>em </a:t>
            </a:r>
            <a:r>
              <a:rPr lang="pt-BR" sz="1800" dirty="0"/>
              <a:t>1988 foi lançado o projeto DRIVE (</a:t>
            </a:r>
            <a:r>
              <a:rPr lang="pt-BR" sz="1800" i="1" dirty="0" err="1"/>
              <a:t>Dedicated</a:t>
            </a:r>
            <a:r>
              <a:rPr lang="pt-BR" sz="1800" i="1" dirty="0"/>
              <a:t> Road </a:t>
            </a:r>
            <a:r>
              <a:rPr lang="pt-BR" sz="1800" i="1" dirty="0" err="1"/>
              <a:t>Infrastructure</a:t>
            </a:r>
            <a:r>
              <a:rPr lang="pt-BR" sz="1800" i="1" dirty="0"/>
              <a:t> for </a:t>
            </a:r>
            <a:r>
              <a:rPr lang="pt-BR" sz="1800" i="1" dirty="0" err="1"/>
              <a:t>Vehicle</a:t>
            </a:r>
            <a:r>
              <a:rPr lang="pt-BR" sz="1800" i="1" dirty="0"/>
              <a:t> </a:t>
            </a:r>
            <a:r>
              <a:rPr lang="pt-BR" sz="1800" i="1" dirty="0" err="1"/>
              <a:t>Safety</a:t>
            </a:r>
            <a:r>
              <a:rPr lang="pt-BR" sz="1800" i="1" dirty="0"/>
              <a:t> in </a:t>
            </a:r>
            <a:r>
              <a:rPr lang="pt-BR" sz="1800" i="1" dirty="0" err="1"/>
              <a:t>Europe</a:t>
            </a:r>
            <a:r>
              <a:rPr lang="pt-BR" sz="1800" dirty="0"/>
              <a:t>) </a:t>
            </a:r>
            <a:endParaRPr lang="pt-BR" sz="1800" dirty="0" smtClean="0"/>
          </a:p>
          <a:p>
            <a:pPr lvl="2"/>
            <a:r>
              <a:rPr lang="pt-BR" sz="1600" dirty="0" smtClean="0"/>
              <a:t>desenvolvido </a:t>
            </a:r>
            <a:r>
              <a:rPr lang="pt-BR" sz="1600" dirty="0"/>
              <a:t>para teste de um sistema de comunicação para apoiar o processo de gestão de </a:t>
            </a:r>
            <a:r>
              <a:rPr lang="pt-BR" sz="1600" dirty="0" smtClean="0"/>
              <a:t>tráfego.</a:t>
            </a:r>
            <a:endParaRPr lang="pt-BR" sz="1400" dirty="0"/>
          </a:p>
        </p:txBody>
      </p:sp>
      <p:sp>
        <p:nvSpPr>
          <p:cNvPr id="75780" name="Line 1030"/>
          <p:cNvSpPr>
            <a:spLocks noChangeShapeType="1"/>
          </p:cNvSpPr>
          <p:nvPr/>
        </p:nvSpPr>
        <p:spPr bwMode="auto">
          <a:xfrm>
            <a:off x="1905000" y="1219200"/>
            <a:ext cx="5334000" cy="0"/>
          </a:xfrm>
          <a:prstGeom prst="line">
            <a:avLst/>
          </a:prstGeom>
          <a:noFill/>
          <a:ln w="38100">
            <a:pattFill prst="pct50">
              <a:fgClr>
                <a:schemeClr val="accent2"/>
              </a:fgClr>
              <a:bgClr>
                <a:srgbClr val="FFFFFF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710560" y="5962054"/>
            <a:ext cx="81099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JESUS, I. M. S. Sistemas Inteligentes de Transporte. Porto, 2001. 156p. </a:t>
            </a:r>
            <a:endParaRPr lang="pt-BR" dirty="0" smtClean="0"/>
          </a:p>
          <a:p>
            <a:r>
              <a:rPr lang="pt-BR" dirty="0" smtClean="0"/>
              <a:t>Dissertação </a:t>
            </a:r>
            <a:r>
              <a:rPr lang="pt-BR" dirty="0"/>
              <a:t>de Mestrado em Engenharia </a:t>
            </a:r>
            <a:r>
              <a:rPr lang="pt-BR" dirty="0" err="1"/>
              <a:t>Electrotécnica</a:t>
            </a:r>
            <a:r>
              <a:rPr lang="pt-BR" dirty="0"/>
              <a:t> e de Computadores, </a:t>
            </a:r>
            <a:endParaRPr lang="pt-BR" dirty="0" smtClean="0"/>
          </a:p>
          <a:p>
            <a:r>
              <a:rPr lang="pt-BR" dirty="0" smtClean="0"/>
              <a:t>Universidade </a:t>
            </a:r>
            <a:r>
              <a:rPr lang="pt-BR" dirty="0"/>
              <a:t>do Porto, Porto, 2001</a:t>
            </a:r>
            <a:r>
              <a:rPr lang="pt-BR" dirty="0" smtClean="0"/>
              <a:t>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20461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1028"/>
          <p:cNvSpPr>
            <a:spLocks noGrp="1" noChangeArrowheads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>
              <a:defRPr/>
            </a:pPr>
            <a:r>
              <a:rPr lang="pt-BR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Definição de ITS (Histórico)</a:t>
            </a:r>
            <a:endParaRPr lang="en-US" sz="4000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5779" name="Rectangle 1029"/>
          <p:cNvSpPr>
            <a:spLocks noGrp="1" noChangeArrowheads="1"/>
          </p:cNvSpPr>
          <p:nvPr>
            <p:ph sz="quarter" idx="4294967295"/>
          </p:nvPr>
        </p:nvSpPr>
        <p:spPr>
          <a:xfrm>
            <a:off x="468313" y="1556792"/>
            <a:ext cx="8297862" cy="4495800"/>
          </a:xfrm>
        </p:spPr>
        <p:txBody>
          <a:bodyPr/>
          <a:lstStyle/>
          <a:p>
            <a:r>
              <a:rPr lang="pt-BR" sz="2000" dirty="0" smtClean="0"/>
              <a:t>Esses </a:t>
            </a:r>
            <a:r>
              <a:rPr lang="pt-BR" sz="2000" dirty="0"/>
              <a:t>dois últimos projetos (</a:t>
            </a:r>
            <a:r>
              <a:rPr lang="pt-BR" sz="2000" i="1" dirty="0"/>
              <a:t>PROMETHEUS e DRIVE</a:t>
            </a:r>
            <a:r>
              <a:rPr lang="pt-BR" sz="2000" dirty="0"/>
              <a:t>) deram origem ao </a:t>
            </a:r>
            <a:r>
              <a:rPr lang="pt-BR" sz="2000" i="1" dirty="0"/>
              <a:t>PROMOTE</a:t>
            </a:r>
            <a:r>
              <a:rPr lang="pt-BR" sz="2000" dirty="0"/>
              <a:t> e a </a:t>
            </a:r>
            <a:r>
              <a:rPr lang="pt-BR" sz="2000" i="1" dirty="0" err="1">
                <a:solidFill>
                  <a:srgbClr val="0000CC"/>
                </a:solidFill>
              </a:rPr>
              <a:t>Telematics</a:t>
            </a:r>
            <a:r>
              <a:rPr lang="pt-BR" sz="2000" i="1" dirty="0">
                <a:solidFill>
                  <a:srgbClr val="0000CC"/>
                </a:solidFill>
              </a:rPr>
              <a:t> </a:t>
            </a:r>
            <a:r>
              <a:rPr lang="pt-BR" sz="2000" i="1" dirty="0" err="1">
                <a:solidFill>
                  <a:srgbClr val="0000CC"/>
                </a:solidFill>
              </a:rPr>
              <a:t>Implementation</a:t>
            </a:r>
            <a:r>
              <a:rPr lang="pt-BR" sz="2000" i="1" dirty="0">
                <a:solidFill>
                  <a:srgbClr val="0000CC"/>
                </a:solidFill>
              </a:rPr>
              <a:t> </a:t>
            </a:r>
            <a:r>
              <a:rPr lang="pt-BR" sz="2000" i="1" dirty="0" err="1">
                <a:solidFill>
                  <a:srgbClr val="0000CC"/>
                </a:solidFill>
              </a:rPr>
              <a:t>Coordination</a:t>
            </a:r>
            <a:r>
              <a:rPr lang="pt-BR" sz="2000" dirty="0"/>
              <a:t> que em conjunto criaram a </a:t>
            </a:r>
            <a:r>
              <a:rPr lang="pt-BR" sz="2000" b="1" dirty="0">
                <a:solidFill>
                  <a:srgbClr val="FF0000"/>
                </a:solidFill>
              </a:rPr>
              <a:t>ERTICO (</a:t>
            </a:r>
            <a:r>
              <a:rPr lang="pt-BR" sz="2000" b="1" i="1" dirty="0" err="1">
                <a:solidFill>
                  <a:srgbClr val="FF0000"/>
                </a:solidFill>
              </a:rPr>
              <a:t>Europe</a:t>
            </a:r>
            <a:r>
              <a:rPr lang="pt-BR" sz="2000" b="1" i="1" dirty="0">
                <a:solidFill>
                  <a:srgbClr val="FF0000"/>
                </a:solidFill>
              </a:rPr>
              <a:t> Road </a:t>
            </a:r>
            <a:r>
              <a:rPr lang="pt-BR" sz="2000" b="1" i="1" dirty="0" err="1">
                <a:solidFill>
                  <a:srgbClr val="FF0000"/>
                </a:solidFill>
              </a:rPr>
              <a:t>Transport</a:t>
            </a:r>
            <a:r>
              <a:rPr lang="pt-BR" sz="2000" b="1" i="1" dirty="0">
                <a:solidFill>
                  <a:srgbClr val="FF0000"/>
                </a:solidFill>
              </a:rPr>
              <a:t> </a:t>
            </a:r>
            <a:r>
              <a:rPr lang="pt-BR" sz="2000" b="1" i="1" dirty="0" err="1">
                <a:solidFill>
                  <a:srgbClr val="FF0000"/>
                </a:solidFill>
              </a:rPr>
              <a:t>Telematics</a:t>
            </a:r>
            <a:r>
              <a:rPr lang="pt-BR" sz="2000" b="1" i="1" dirty="0">
                <a:solidFill>
                  <a:srgbClr val="FF0000"/>
                </a:solidFill>
              </a:rPr>
              <a:t> </a:t>
            </a:r>
            <a:r>
              <a:rPr lang="pt-BR" sz="2000" b="1" i="1" dirty="0" err="1">
                <a:solidFill>
                  <a:srgbClr val="FF0000"/>
                </a:solidFill>
              </a:rPr>
              <a:t>Coordination</a:t>
            </a:r>
            <a:r>
              <a:rPr lang="pt-BR" sz="2000" b="1" i="1" dirty="0">
                <a:solidFill>
                  <a:srgbClr val="FF0000"/>
                </a:solidFill>
              </a:rPr>
              <a:t> </a:t>
            </a:r>
            <a:r>
              <a:rPr lang="pt-BR" sz="2000" b="1" i="1" dirty="0" err="1">
                <a:solidFill>
                  <a:srgbClr val="FF0000"/>
                </a:solidFill>
              </a:rPr>
              <a:t>Organization</a:t>
            </a:r>
            <a:r>
              <a:rPr lang="pt-BR" sz="2000" b="1" dirty="0" smtClean="0">
                <a:solidFill>
                  <a:srgbClr val="FF0000"/>
                </a:solidFill>
              </a:rPr>
              <a:t>)</a:t>
            </a:r>
          </a:p>
          <a:p>
            <a:pPr lvl="1"/>
            <a:r>
              <a:rPr lang="pt-BR" sz="1700" dirty="0" smtClean="0"/>
              <a:t>uma </a:t>
            </a:r>
            <a:r>
              <a:rPr lang="pt-BR" sz="1700" dirty="0"/>
              <a:t>organização mista público-privado com o objetivo de implementar e refinar um projeto Europeu de sistemas de transporte</a:t>
            </a:r>
            <a:r>
              <a:rPr lang="pt-BR" sz="1700" dirty="0" smtClean="0"/>
              <a:t>.</a:t>
            </a:r>
          </a:p>
          <a:p>
            <a:r>
              <a:rPr lang="pt-BR" sz="2000" dirty="0"/>
              <a:t>Nos anos 80, nos EUA, uma equipe de estudo criou a IVHS </a:t>
            </a:r>
            <a:r>
              <a:rPr lang="pt-BR" sz="2000" dirty="0" err="1"/>
              <a:t>America</a:t>
            </a:r>
            <a:r>
              <a:rPr lang="pt-BR" sz="2000" dirty="0"/>
              <a:t> (</a:t>
            </a:r>
            <a:r>
              <a:rPr lang="pt-BR" sz="2000" i="1" dirty="0" err="1"/>
              <a:t>Intelligent</a:t>
            </a:r>
            <a:r>
              <a:rPr lang="pt-BR" sz="2000" i="1" dirty="0"/>
              <a:t> </a:t>
            </a:r>
            <a:r>
              <a:rPr lang="pt-BR" sz="2000" i="1" dirty="0" err="1"/>
              <a:t>Vehicle</a:t>
            </a:r>
            <a:r>
              <a:rPr lang="pt-BR" sz="2000" i="1" dirty="0"/>
              <a:t> </a:t>
            </a:r>
            <a:r>
              <a:rPr lang="pt-BR" sz="2000" i="1" dirty="0" err="1"/>
              <a:t>Highway</a:t>
            </a:r>
            <a:r>
              <a:rPr lang="pt-BR" sz="2000" i="1" dirty="0"/>
              <a:t> Systems</a:t>
            </a:r>
            <a:r>
              <a:rPr lang="pt-BR" sz="2000" dirty="0"/>
              <a:t>)</a:t>
            </a:r>
          </a:p>
          <a:p>
            <a:pPr lvl="1"/>
            <a:r>
              <a:rPr lang="pt-BR" sz="1700" dirty="0"/>
              <a:t>com a intenção de formar um fórum para estabelecer o interesse no ITS e promover a cooperação </a:t>
            </a:r>
            <a:r>
              <a:rPr lang="pt-BR" sz="1700" dirty="0" smtClean="0"/>
              <a:t>internacional</a:t>
            </a:r>
            <a:endParaRPr lang="pt-BR" sz="1700" dirty="0"/>
          </a:p>
        </p:txBody>
      </p:sp>
      <p:sp>
        <p:nvSpPr>
          <p:cNvPr id="75780" name="Line 1030"/>
          <p:cNvSpPr>
            <a:spLocks noChangeShapeType="1"/>
          </p:cNvSpPr>
          <p:nvPr/>
        </p:nvSpPr>
        <p:spPr bwMode="auto">
          <a:xfrm>
            <a:off x="1905000" y="1219200"/>
            <a:ext cx="5334000" cy="0"/>
          </a:xfrm>
          <a:prstGeom prst="line">
            <a:avLst/>
          </a:prstGeom>
          <a:noFill/>
          <a:ln w="38100">
            <a:pattFill prst="pct50">
              <a:fgClr>
                <a:schemeClr val="accent2"/>
              </a:fgClr>
              <a:bgClr>
                <a:srgbClr val="FFFFFF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710560" y="5962054"/>
            <a:ext cx="81099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JESUS, I. M. S. Sistemas Inteligentes de Transporte. Porto, 2001. 156p. </a:t>
            </a:r>
            <a:endParaRPr lang="pt-BR" dirty="0" smtClean="0"/>
          </a:p>
          <a:p>
            <a:r>
              <a:rPr lang="pt-BR" dirty="0" smtClean="0"/>
              <a:t>Dissertação </a:t>
            </a:r>
            <a:r>
              <a:rPr lang="pt-BR" dirty="0"/>
              <a:t>de Mestrado em Engenharia </a:t>
            </a:r>
            <a:r>
              <a:rPr lang="pt-BR" dirty="0" err="1"/>
              <a:t>Electrotécnica</a:t>
            </a:r>
            <a:r>
              <a:rPr lang="pt-BR" dirty="0"/>
              <a:t> e de Computadores, </a:t>
            </a:r>
            <a:endParaRPr lang="pt-BR" dirty="0" smtClean="0"/>
          </a:p>
          <a:p>
            <a:r>
              <a:rPr lang="pt-BR" dirty="0" smtClean="0"/>
              <a:t>Universidade </a:t>
            </a:r>
            <a:r>
              <a:rPr lang="pt-BR" dirty="0"/>
              <a:t>do Porto, Porto, 2001</a:t>
            </a:r>
            <a:r>
              <a:rPr lang="pt-BR" dirty="0" smtClean="0"/>
              <a:t>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218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aixaDeTexto 1"/>
          <p:cNvSpPr txBox="1">
            <a:spLocks noChangeArrowheads="1"/>
          </p:cNvSpPr>
          <p:nvPr/>
        </p:nvSpPr>
        <p:spPr bwMode="auto">
          <a:xfrm>
            <a:off x="292100" y="388938"/>
            <a:ext cx="85280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800" b="1"/>
              <a:t>Metro / Trem Urbano</a:t>
            </a:r>
          </a:p>
        </p:txBody>
      </p:sp>
      <p:sp>
        <p:nvSpPr>
          <p:cNvPr id="22531" name="CaixaDeTexto 2"/>
          <p:cNvSpPr txBox="1">
            <a:spLocks noChangeArrowheads="1"/>
          </p:cNvSpPr>
          <p:nvPr/>
        </p:nvSpPr>
        <p:spPr bwMode="auto">
          <a:xfrm>
            <a:off x="150813" y="2039938"/>
            <a:ext cx="3919537" cy="272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82563" indent="-1825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b="1" dirty="0"/>
              <a:t>Características:</a:t>
            </a:r>
          </a:p>
          <a:p>
            <a:pPr eaLnBrk="1" hangingPunct="1"/>
            <a:endParaRPr lang="pt-BR" altLang="pt-BR" b="1" dirty="0"/>
          </a:p>
          <a:p>
            <a:pPr lvl="1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pt-BR" dirty="0">
                <a:solidFill>
                  <a:srgbClr val="FF0000"/>
                </a:solidFill>
              </a:rPr>
              <a:t>Alta capacidade de transporte: </a:t>
            </a:r>
            <a:r>
              <a:rPr lang="pt-BR" altLang="pt-BR" dirty="0" smtClean="0">
                <a:solidFill>
                  <a:srgbClr val="FF0000"/>
                </a:solidFill>
              </a:rPr>
              <a:t>   80 </a:t>
            </a:r>
            <a:r>
              <a:rPr lang="pt-BR" altLang="pt-BR" dirty="0">
                <a:solidFill>
                  <a:srgbClr val="FF0000"/>
                </a:solidFill>
              </a:rPr>
              <a:t>mil </a:t>
            </a:r>
            <a:r>
              <a:rPr lang="pt-BR" altLang="pt-BR" dirty="0" smtClean="0">
                <a:solidFill>
                  <a:srgbClr val="FF0000"/>
                </a:solidFill>
              </a:rPr>
              <a:t>passageiros/h/sentido;</a:t>
            </a:r>
            <a:endParaRPr lang="pt-BR" altLang="pt-BR" dirty="0">
              <a:solidFill>
                <a:srgbClr val="FF0000"/>
              </a:solidFill>
            </a:endParaRPr>
          </a:p>
          <a:p>
            <a:pPr lvl="1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pt-BR" dirty="0"/>
              <a:t>Elevado investimento de capital e custo operacional.</a:t>
            </a:r>
          </a:p>
          <a:p>
            <a:pPr lvl="1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altLang="pt-BR" dirty="0"/>
          </a:p>
        </p:txBody>
      </p:sp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813" y="4030663"/>
            <a:ext cx="2198687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Retângulo 8"/>
          <p:cNvSpPr>
            <a:spLocks noChangeArrowheads="1"/>
          </p:cNvSpPr>
          <p:nvPr/>
        </p:nvSpPr>
        <p:spPr bwMode="auto">
          <a:xfrm>
            <a:off x="4810125" y="3500438"/>
            <a:ext cx="806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pt-BR"/>
              <a:t>Tokyo</a:t>
            </a:r>
            <a:endParaRPr lang="pt-BR" altLang="pt-BR"/>
          </a:p>
        </p:txBody>
      </p:sp>
      <p:sp>
        <p:nvSpPr>
          <p:cNvPr id="22534" name="Retângulo 9"/>
          <p:cNvSpPr>
            <a:spLocks noChangeArrowheads="1"/>
          </p:cNvSpPr>
          <p:nvPr/>
        </p:nvSpPr>
        <p:spPr bwMode="auto">
          <a:xfrm>
            <a:off x="7286625" y="3462338"/>
            <a:ext cx="1250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pt-BR"/>
              <a:t>Nova York</a:t>
            </a:r>
            <a:endParaRPr lang="pt-BR" altLang="pt-BR"/>
          </a:p>
        </p:txBody>
      </p:sp>
      <p:sp>
        <p:nvSpPr>
          <p:cNvPr id="22535" name="Retângulo 10"/>
          <p:cNvSpPr>
            <a:spLocks noChangeArrowheads="1"/>
          </p:cNvSpPr>
          <p:nvPr/>
        </p:nvSpPr>
        <p:spPr bwMode="auto">
          <a:xfrm>
            <a:off x="4670425" y="5773738"/>
            <a:ext cx="704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pt-BR"/>
              <a:t>Paris</a:t>
            </a:r>
            <a:endParaRPr lang="pt-BR" altLang="pt-BR"/>
          </a:p>
        </p:txBody>
      </p:sp>
      <p:sp>
        <p:nvSpPr>
          <p:cNvPr id="22536" name="Retângulo 11"/>
          <p:cNvSpPr>
            <a:spLocks noChangeArrowheads="1"/>
          </p:cNvSpPr>
          <p:nvPr/>
        </p:nvSpPr>
        <p:spPr bwMode="auto">
          <a:xfrm>
            <a:off x="7083425" y="5773738"/>
            <a:ext cx="1238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pt-BR"/>
              <a:t>São Paulo</a:t>
            </a:r>
            <a:endParaRPr lang="pt-BR" altLang="pt-BR"/>
          </a:p>
        </p:txBody>
      </p:sp>
      <p:pic>
        <p:nvPicPr>
          <p:cNvPr id="2253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700" y="1636713"/>
            <a:ext cx="2286000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363" y="1619250"/>
            <a:ext cx="23780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4016375"/>
            <a:ext cx="2293937" cy="166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17637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1028"/>
          <p:cNvSpPr>
            <a:spLocks noGrp="1" noChangeArrowheads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>
              <a:defRPr/>
            </a:pPr>
            <a:r>
              <a:rPr lang="pt-BR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Definição de ITS (Histórico)</a:t>
            </a:r>
            <a:endParaRPr lang="en-US" sz="4000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5779" name="Rectangle 1029"/>
          <p:cNvSpPr>
            <a:spLocks noGrp="1" noChangeArrowheads="1"/>
          </p:cNvSpPr>
          <p:nvPr>
            <p:ph sz="quarter" idx="4294967295"/>
          </p:nvPr>
        </p:nvSpPr>
        <p:spPr>
          <a:xfrm>
            <a:off x="323528" y="1741512"/>
            <a:ext cx="8297862" cy="4495800"/>
          </a:xfrm>
        </p:spPr>
        <p:txBody>
          <a:bodyPr/>
          <a:lstStyle/>
          <a:p>
            <a:r>
              <a:rPr lang="en-US" sz="2000" dirty="0" err="1" smtClean="0"/>
              <a:t>Em</a:t>
            </a:r>
            <a:r>
              <a:rPr lang="en-US" sz="2000" dirty="0" smtClean="0"/>
              <a:t> </a:t>
            </a:r>
            <a:r>
              <a:rPr lang="en-US" sz="2000" dirty="0"/>
              <a:t>1994, o USDOT (</a:t>
            </a:r>
            <a:r>
              <a:rPr lang="en-US" sz="2000" i="1" dirty="0"/>
              <a:t>United States Department of Transportation</a:t>
            </a:r>
            <a:r>
              <a:rPr lang="en-US" sz="2000" dirty="0"/>
              <a:t>) </a:t>
            </a:r>
            <a:r>
              <a:rPr lang="en-US" sz="2000" dirty="0" err="1"/>
              <a:t>alterou</a:t>
            </a:r>
            <a:r>
              <a:rPr lang="en-US" sz="2000" dirty="0"/>
              <a:t> o </a:t>
            </a:r>
            <a:r>
              <a:rPr lang="en-US" sz="2000" dirty="0" err="1"/>
              <a:t>nome</a:t>
            </a:r>
            <a:r>
              <a:rPr lang="en-US" sz="2000" dirty="0"/>
              <a:t> de IVHS para </a:t>
            </a:r>
            <a:r>
              <a:rPr lang="en-US" sz="2000" b="1" dirty="0">
                <a:solidFill>
                  <a:srgbClr val="FF0000"/>
                </a:solidFill>
              </a:rPr>
              <a:t>ITS America (</a:t>
            </a:r>
            <a:r>
              <a:rPr lang="en-US" sz="2000" b="1" i="1" dirty="0">
                <a:solidFill>
                  <a:srgbClr val="FF0000"/>
                </a:solidFill>
              </a:rPr>
              <a:t>Intelligent Transportation Society of America</a:t>
            </a:r>
            <a:r>
              <a:rPr lang="en-US" sz="2000" b="1" dirty="0" smtClean="0">
                <a:solidFill>
                  <a:srgbClr val="FF0000"/>
                </a:solidFill>
              </a:rPr>
              <a:t>)</a:t>
            </a:r>
          </a:p>
          <a:p>
            <a:pPr lvl="1"/>
            <a:r>
              <a:rPr lang="pt-BR" sz="1700" dirty="0" smtClean="0"/>
              <a:t>Vários </a:t>
            </a:r>
            <a:r>
              <a:rPr lang="pt-BR" sz="1700" dirty="0"/>
              <a:t>projetos foram desenvolvidos em mais de oito locais dos EUA (FIGUEIREDO, 2005). </a:t>
            </a:r>
          </a:p>
          <a:p>
            <a:r>
              <a:rPr lang="pt-BR" sz="2000" dirty="0"/>
              <a:t>Enquanto isso, no Japão, nos anos 80, foram desenvolvidos outros projetos, entre eles o RACS (</a:t>
            </a:r>
            <a:r>
              <a:rPr lang="pt-BR" sz="2000" i="1" dirty="0"/>
              <a:t>Road </a:t>
            </a:r>
            <a:r>
              <a:rPr lang="pt-BR" sz="2000" i="1" dirty="0" err="1"/>
              <a:t>Automobile</a:t>
            </a:r>
            <a:r>
              <a:rPr lang="pt-BR" sz="2000" i="1" dirty="0"/>
              <a:t> Communication System</a:t>
            </a:r>
            <a:r>
              <a:rPr lang="pt-BR" sz="2000" dirty="0"/>
              <a:t>) pelo Ministério de Obras Públicas. </a:t>
            </a:r>
            <a:endParaRPr lang="pt-BR" sz="2000" dirty="0" smtClean="0"/>
          </a:p>
          <a:p>
            <a:pPr lvl="1"/>
            <a:r>
              <a:rPr lang="pt-BR" sz="1700" dirty="0" smtClean="0"/>
              <a:t>Algumas </a:t>
            </a:r>
            <a:r>
              <a:rPr lang="pt-BR" sz="1700" dirty="0"/>
              <a:t>organizações industriais e acadêmicas organizaram a sociedade </a:t>
            </a:r>
            <a:r>
              <a:rPr lang="pt-BR" sz="1700" b="1" dirty="0">
                <a:solidFill>
                  <a:srgbClr val="FF0000"/>
                </a:solidFill>
              </a:rPr>
              <a:t>VERTIS (</a:t>
            </a:r>
            <a:r>
              <a:rPr lang="pt-BR" sz="1700" b="1" i="1" dirty="0" err="1">
                <a:solidFill>
                  <a:srgbClr val="FF0000"/>
                </a:solidFill>
              </a:rPr>
              <a:t>Vehicle</a:t>
            </a:r>
            <a:r>
              <a:rPr lang="pt-BR" sz="1700" b="1" i="1" dirty="0">
                <a:solidFill>
                  <a:srgbClr val="FF0000"/>
                </a:solidFill>
              </a:rPr>
              <a:t>, Road </a:t>
            </a:r>
            <a:r>
              <a:rPr lang="pt-BR" sz="1700" b="1" i="1" dirty="0" err="1">
                <a:solidFill>
                  <a:srgbClr val="FF0000"/>
                </a:solidFill>
              </a:rPr>
              <a:t>and</a:t>
            </a:r>
            <a:r>
              <a:rPr lang="pt-BR" sz="1700" b="1" i="1" dirty="0">
                <a:solidFill>
                  <a:srgbClr val="FF0000"/>
                </a:solidFill>
              </a:rPr>
              <a:t> </a:t>
            </a:r>
            <a:r>
              <a:rPr lang="pt-BR" sz="1700" b="1" i="1" dirty="0" err="1">
                <a:solidFill>
                  <a:srgbClr val="FF0000"/>
                </a:solidFill>
              </a:rPr>
              <a:t>Traffic</a:t>
            </a:r>
            <a:r>
              <a:rPr lang="pt-BR" sz="1700" b="1" i="1" dirty="0">
                <a:solidFill>
                  <a:srgbClr val="FF0000"/>
                </a:solidFill>
              </a:rPr>
              <a:t> </a:t>
            </a:r>
            <a:r>
              <a:rPr lang="pt-BR" sz="1700" b="1" i="1" dirty="0" err="1">
                <a:solidFill>
                  <a:srgbClr val="FF0000"/>
                </a:solidFill>
              </a:rPr>
              <a:t>Intelligent</a:t>
            </a:r>
            <a:r>
              <a:rPr lang="pt-BR" sz="1700" b="1" i="1" dirty="0">
                <a:solidFill>
                  <a:srgbClr val="FF0000"/>
                </a:solidFill>
              </a:rPr>
              <a:t> </a:t>
            </a:r>
            <a:r>
              <a:rPr lang="pt-BR" sz="1700" b="1" i="1" dirty="0" err="1">
                <a:solidFill>
                  <a:srgbClr val="FF0000"/>
                </a:solidFill>
              </a:rPr>
              <a:t>Society</a:t>
            </a:r>
            <a:r>
              <a:rPr lang="pt-BR" sz="1700" b="1" dirty="0">
                <a:solidFill>
                  <a:srgbClr val="FF0000"/>
                </a:solidFill>
              </a:rPr>
              <a:t>), </a:t>
            </a:r>
            <a:r>
              <a:rPr lang="pt-BR" sz="1700" dirty="0"/>
              <a:t>que passou a se chamar </a:t>
            </a:r>
            <a:r>
              <a:rPr lang="pt-BR" sz="1700" b="1" i="1" dirty="0">
                <a:solidFill>
                  <a:srgbClr val="FF0000"/>
                </a:solidFill>
              </a:rPr>
              <a:t>ITS </a:t>
            </a:r>
            <a:r>
              <a:rPr lang="pt-BR" sz="1700" b="1" i="1" dirty="0" err="1">
                <a:solidFill>
                  <a:srgbClr val="FF0000"/>
                </a:solidFill>
              </a:rPr>
              <a:t>Japan</a:t>
            </a:r>
            <a:r>
              <a:rPr lang="pt-BR" sz="1700" b="1" dirty="0">
                <a:solidFill>
                  <a:srgbClr val="FF0000"/>
                </a:solidFill>
              </a:rPr>
              <a:t> </a:t>
            </a:r>
            <a:r>
              <a:rPr lang="pt-BR" sz="1700" dirty="0"/>
              <a:t>em </a:t>
            </a:r>
            <a:r>
              <a:rPr lang="pt-BR" sz="1700" dirty="0" smtClean="0"/>
              <a:t>2003</a:t>
            </a:r>
          </a:p>
          <a:p>
            <a:pPr lvl="1"/>
            <a:r>
              <a:rPr lang="pt-BR" sz="1700" dirty="0" smtClean="0"/>
              <a:t>cuja </a:t>
            </a:r>
            <a:r>
              <a:rPr lang="pt-BR" sz="1700" dirty="0"/>
              <a:t>função é apoiar e realizar atividades para promover o desenvolvimento do </a:t>
            </a:r>
            <a:r>
              <a:rPr lang="pt-BR" sz="1700" dirty="0" smtClean="0"/>
              <a:t>ITS</a:t>
            </a:r>
          </a:p>
          <a:p>
            <a:pPr lvl="1"/>
            <a:r>
              <a:rPr lang="pt-BR" sz="1700" dirty="0" smtClean="0"/>
              <a:t>além </a:t>
            </a:r>
            <a:r>
              <a:rPr lang="pt-BR" sz="1700" dirty="0"/>
              <a:t>da troca de informações com seus homónimos Europeus e Americanos, </a:t>
            </a:r>
            <a:r>
              <a:rPr lang="pt-BR" sz="1700" b="1" dirty="0">
                <a:solidFill>
                  <a:srgbClr val="FF0000"/>
                </a:solidFill>
              </a:rPr>
              <a:t>ERTICO e ITS </a:t>
            </a:r>
            <a:r>
              <a:rPr lang="pt-BR" sz="1700" b="1" dirty="0" err="1">
                <a:solidFill>
                  <a:srgbClr val="FF0000"/>
                </a:solidFill>
              </a:rPr>
              <a:t>America</a:t>
            </a:r>
            <a:r>
              <a:rPr lang="pt-BR" sz="1700" b="1" dirty="0">
                <a:solidFill>
                  <a:srgbClr val="FF0000"/>
                </a:solidFill>
              </a:rPr>
              <a:t> </a:t>
            </a:r>
            <a:r>
              <a:rPr lang="pt-BR" sz="1700" dirty="0"/>
              <a:t>respectivamente</a:t>
            </a:r>
            <a:r>
              <a:rPr lang="pt-BR" sz="1700" dirty="0" smtClean="0"/>
              <a:t>.</a:t>
            </a:r>
            <a:endParaRPr lang="pt-BR" sz="1700" dirty="0"/>
          </a:p>
        </p:txBody>
      </p:sp>
      <p:sp>
        <p:nvSpPr>
          <p:cNvPr id="75780" name="Line 1030"/>
          <p:cNvSpPr>
            <a:spLocks noChangeShapeType="1"/>
          </p:cNvSpPr>
          <p:nvPr/>
        </p:nvSpPr>
        <p:spPr bwMode="auto">
          <a:xfrm>
            <a:off x="1905000" y="1219200"/>
            <a:ext cx="5334000" cy="0"/>
          </a:xfrm>
          <a:prstGeom prst="line">
            <a:avLst/>
          </a:prstGeom>
          <a:noFill/>
          <a:ln w="38100">
            <a:pattFill prst="pct50">
              <a:fgClr>
                <a:schemeClr val="accent2"/>
              </a:fgClr>
              <a:bgClr>
                <a:srgbClr val="FFFFFF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5034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1028"/>
          <p:cNvSpPr>
            <a:spLocks noGrp="1" noChangeArrowheads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>
              <a:defRPr/>
            </a:pPr>
            <a:r>
              <a:rPr lang="pt-BR" sz="40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Definição de ITS (Histórico)</a:t>
            </a:r>
            <a:endParaRPr lang="en-US" sz="4000" b="1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7827" name="Rectangle 1029"/>
          <p:cNvSpPr>
            <a:spLocks noGrp="1" noChangeArrowheads="1"/>
          </p:cNvSpPr>
          <p:nvPr>
            <p:ph sz="quarter" idx="4294967295"/>
          </p:nvPr>
        </p:nvSpPr>
        <p:spPr>
          <a:xfrm>
            <a:off x="323850" y="1600200"/>
            <a:ext cx="8640763" cy="4495800"/>
          </a:xfrm>
        </p:spPr>
        <p:txBody>
          <a:bodyPr/>
          <a:lstStyle/>
          <a:p>
            <a:pPr lvl="1" eaLnBrk="1" hangingPunct="1">
              <a:lnSpc>
                <a:spcPct val="130000"/>
              </a:lnSpc>
            </a:pPr>
            <a:r>
              <a:rPr lang="en-US" altLang="pt-BR" sz="2800" i="1" smtClean="0"/>
              <a:t>1990</a:t>
            </a:r>
            <a:r>
              <a:rPr lang="en-US" altLang="pt-BR" sz="3600" b="1" smtClean="0"/>
              <a:t>: </a:t>
            </a:r>
          </a:p>
          <a:p>
            <a:pPr marL="1143000" lvl="2" eaLnBrk="1" hangingPunct="1">
              <a:lnSpc>
                <a:spcPct val="130000"/>
              </a:lnSpc>
            </a:pPr>
            <a:r>
              <a:rPr lang="en-US" altLang="pt-BR" sz="2800" b="1" smtClean="0"/>
              <a:t>Intelligent Transport (ation) Systems </a:t>
            </a:r>
            <a:r>
              <a:rPr lang="en-US" altLang="pt-BR" sz="2800" smtClean="0"/>
              <a:t>– USA</a:t>
            </a:r>
          </a:p>
          <a:p>
            <a:pPr marL="1600200" lvl="3" eaLnBrk="1" hangingPunct="1">
              <a:lnSpc>
                <a:spcPct val="130000"/>
              </a:lnSpc>
            </a:pPr>
            <a:r>
              <a:rPr lang="pt-BR" altLang="pt-BR" sz="1800" smtClean="0"/>
              <a:t>reconhecimento a toda aplicação de tecnologia para sistemas de trânsito, bem como veículos e rodovias</a:t>
            </a:r>
            <a:endParaRPr lang="en-US" altLang="pt-BR" sz="2400" smtClean="0"/>
          </a:p>
          <a:p>
            <a:pPr marL="1143000" lvl="2" eaLnBrk="1" hangingPunct="1">
              <a:lnSpc>
                <a:spcPct val="130000"/>
              </a:lnSpc>
            </a:pPr>
            <a:r>
              <a:rPr lang="pt-BR" altLang="pt-BR" sz="2800" smtClean="0"/>
              <a:t>Telemática aplicada às estradas, tráfego e transporte - ISO</a:t>
            </a:r>
            <a:endParaRPr lang="en-US" altLang="pt-BR" sz="2800" smtClean="0"/>
          </a:p>
        </p:txBody>
      </p:sp>
      <p:sp>
        <p:nvSpPr>
          <p:cNvPr id="77828" name="Line 1030"/>
          <p:cNvSpPr>
            <a:spLocks noChangeShapeType="1"/>
          </p:cNvSpPr>
          <p:nvPr/>
        </p:nvSpPr>
        <p:spPr bwMode="auto">
          <a:xfrm>
            <a:off x="1905000" y="1219200"/>
            <a:ext cx="5334000" cy="0"/>
          </a:xfrm>
          <a:prstGeom prst="line">
            <a:avLst/>
          </a:prstGeom>
          <a:noFill/>
          <a:ln w="38100">
            <a:pattFill prst="pct50">
              <a:fgClr>
                <a:schemeClr val="accent2"/>
              </a:fgClr>
              <a:bgClr>
                <a:srgbClr val="FFFFFF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5593610" y="6309320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(WILLIAMS, 2008</a:t>
            </a:r>
            <a:r>
              <a:rPr lang="pt-BR" dirty="0" smtClean="0"/>
              <a:t>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6541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1028"/>
          <p:cNvSpPr>
            <a:spLocks noGrp="1" noChangeArrowheads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>
              <a:defRPr/>
            </a:pPr>
            <a:r>
              <a:rPr lang="pt-BR" sz="40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Definição de ITS (Propósito)</a:t>
            </a:r>
            <a:endParaRPr lang="en-US" sz="4000" b="1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20163" name="Rectangle 1029"/>
          <p:cNvSpPr>
            <a:spLocks noGrp="1" noChangeArrowheads="1"/>
          </p:cNvSpPr>
          <p:nvPr>
            <p:ph sz="quarter" idx="4294967295"/>
          </p:nvPr>
        </p:nvSpPr>
        <p:spPr>
          <a:xfrm>
            <a:off x="179388" y="1670050"/>
            <a:ext cx="8640762" cy="4495800"/>
          </a:xfrm>
        </p:spPr>
        <p:txBody>
          <a:bodyPr/>
          <a:lstStyle/>
          <a:p>
            <a:pPr lvl="1" eaLnBrk="1" hangingPunct="1">
              <a:lnSpc>
                <a:spcPct val="60000"/>
              </a:lnSpc>
              <a:spcBef>
                <a:spcPts val="600"/>
              </a:spcBef>
              <a:defRPr/>
            </a:pPr>
            <a:r>
              <a:rPr lang="pt-BR" sz="200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 base para o desenvolvimento científico e o levantamento do estudo de soluções de ITS está disponível mundialmente</a:t>
            </a:r>
            <a:r>
              <a:rPr lang="pt-BR" sz="20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2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marL="1143000" lvl="2" eaLnBrk="1" hangingPunct="1">
              <a:lnSpc>
                <a:spcPct val="70000"/>
              </a:lnSpc>
              <a:defRPr/>
            </a:pPr>
            <a:r>
              <a:rPr lang="pt-BR" sz="18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Permite identificar e estabelecer conceitos, metodologias, terminologias, sistemas e tecnologias a serem aplicadas em diferentes  âmbitos (regional, nacional)</a:t>
            </a:r>
          </a:p>
          <a:p>
            <a:pPr marL="1143000" lvl="2" eaLnBrk="1" hangingPunct="1">
              <a:lnSpc>
                <a:spcPct val="70000"/>
              </a:lnSpc>
              <a:defRPr/>
            </a:pPr>
            <a:endParaRPr lang="en-US" sz="240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lnSpc>
                <a:spcPct val="70000"/>
              </a:lnSpc>
              <a:spcBef>
                <a:spcPts val="600"/>
              </a:spcBef>
              <a:defRPr/>
            </a:pPr>
            <a:r>
              <a:rPr lang="pt-BR" sz="20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É utilizado para descrever sistemas aplicados aos transportes, nos quais veículos interagem com o ambiente, e uns com os outros, de forma a proporcionar uma </a:t>
            </a:r>
            <a:r>
              <a:rPr lang="pt-BR" sz="2000" u="sng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experiência avançada de condução</a:t>
            </a:r>
            <a:r>
              <a:rPr lang="pt-BR" sz="20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, e cuja </a:t>
            </a:r>
            <a:r>
              <a:rPr lang="pt-BR" sz="2000" u="sng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infra-estrutura inteligente melhora a segurança e a capacidade dos sistemas </a:t>
            </a:r>
            <a:r>
              <a:rPr lang="pt-BR" sz="2000" u="sng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rodoviários</a:t>
            </a:r>
            <a:r>
              <a:rPr lang="pt-BR" sz="2000" u="sng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. </a:t>
            </a:r>
            <a:r>
              <a:rPr lang="pt-BR" sz="20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(Williams, 2008)</a:t>
            </a:r>
          </a:p>
          <a:p>
            <a:pPr lvl="1" eaLnBrk="1" hangingPunct="1">
              <a:lnSpc>
                <a:spcPct val="70000"/>
              </a:lnSpc>
              <a:spcBef>
                <a:spcPts val="600"/>
              </a:spcBef>
              <a:defRPr/>
            </a:pPr>
            <a:endParaRPr lang="pt-BR" sz="200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lnSpc>
                <a:spcPct val="70000"/>
              </a:lnSpc>
              <a:spcBef>
                <a:spcPts val="600"/>
              </a:spcBef>
              <a:defRPr/>
            </a:pPr>
            <a:r>
              <a:rPr lang="pt-BR" sz="20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Aplicação de recursos tecnológicos de telemática para melhorar a segurança e o desempenho dos Sistemas de Transporte</a:t>
            </a:r>
          </a:p>
          <a:p>
            <a:pPr marL="1143000" lvl="2" eaLnBrk="1" hangingPunct="1">
              <a:lnSpc>
                <a:spcPct val="70000"/>
              </a:lnSpc>
              <a:spcBef>
                <a:spcPts val="600"/>
              </a:spcBef>
              <a:defRPr/>
            </a:pPr>
            <a:r>
              <a:rPr lang="pt-BR" sz="18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Além desses estão se tornando </a:t>
            </a:r>
            <a:r>
              <a:rPr lang="pt-BR" sz="1800" u="sng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cada vez mais importantes os aspectos ambientais</a:t>
            </a:r>
            <a:r>
              <a:rPr lang="pt-BR" sz="18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, como a minimização da poluição e das emissões. </a:t>
            </a:r>
            <a:endParaRPr lang="en-US" sz="180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9876" name="Line 1030"/>
          <p:cNvSpPr>
            <a:spLocks noChangeShapeType="1"/>
          </p:cNvSpPr>
          <p:nvPr/>
        </p:nvSpPr>
        <p:spPr bwMode="auto">
          <a:xfrm>
            <a:off x="1905000" y="1219200"/>
            <a:ext cx="5334000" cy="0"/>
          </a:xfrm>
          <a:prstGeom prst="line">
            <a:avLst/>
          </a:prstGeom>
          <a:noFill/>
          <a:ln w="38100">
            <a:pattFill prst="pct50">
              <a:fgClr>
                <a:schemeClr val="accent2"/>
              </a:fgClr>
              <a:bgClr>
                <a:srgbClr val="FFFFFF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5593610" y="6309320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(WILLIAMS, 2008</a:t>
            </a:r>
            <a:r>
              <a:rPr lang="pt-BR" dirty="0" smtClean="0"/>
              <a:t>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6330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1028"/>
          <p:cNvSpPr>
            <a:spLocks noGrp="1" noChangeArrowheads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>
              <a:defRPr/>
            </a:pPr>
            <a:r>
              <a:rPr lang="pt-BR" sz="40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Definição de ITS (Integração)</a:t>
            </a:r>
            <a:endParaRPr lang="en-US" sz="4000" b="1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24259" name="Rectangle 1029"/>
          <p:cNvSpPr>
            <a:spLocks noGrp="1" noChangeArrowheads="1"/>
          </p:cNvSpPr>
          <p:nvPr>
            <p:ph sz="quarter" idx="4294967295"/>
          </p:nvPr>
        </p:nvSpPr>
        <p:spPr>
          <a:xfrm>
            <a:off x="323850" y="1556792"/>
            <a:ext cx="8640763" cy="4495800"/>
          </a:xfrm>
        </p:spPr>
        <p:txBody>
          <a:bodyPr/>
          <a:lstStyle/>
          <a:p>
            <a:pPr eaLnBrk="1" hangingPunct="1">
              <a:lnSpc>
                <a:spcPct val="70000"/>
              </a:lnSpc>
              <a:spcBef>
                <a:spcPts val="600"/>
              </a:spcBef>
              <a:defRPr/>
            </a:pPr>
            <a:r>
              <a:rPr lang="pt-BR" sz="2500" b="1" dirty="0" smtClean="0">
                <a:solidFill>
                  <a:srgbClr val="33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Inter-relacionamento com outras áreas</a:t>
            </a:r>
            <a:endParaRPr lang="pt-BR" sz="21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70000"/>
              </a:lnSpc>
              <a:spcBef>
                <a:spcPts val="600"/>
              </a:spcBef>
              <a:defRPr/>
            </a:pPr>
            <a:endParaRPr lang="pt-BR" sz="21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70000"/>
              </a:lnSpc>
              <a:spcBef>
                <a:spcPts val="600"/>
              </a:spcBef>
              <a:defRPr/>
            </a:pPr>
            <a:r>
              <a:rPr lang="pt-BR" sz="21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 ênfase dos sistemas ITS está em </a:t>
            </a:r>
            <a:r>
              <a:rPr lang="pt-BR" sz="2100" b="1" u="sng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sistemas de transporte terrestres</a:t>
            </a:r>
            <a:r>
              <a:rPr lang="pt-BR" sz="21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, com </a:t>
            </a:r>
            <a:r>
              <a:rPr lang="pt-BR" sz="2100" b="1" u="sng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forte aplicação na </a:t>
            </a:r>
            <a:r>
              <a:rPr lang="pt-BR" sz="21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infraestrutura rodoviária de transporte</a:t>
            </a:r>
            <a:endParaRPr lang="pt-BR" sz="2100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lnSpc>
                <a:spcPct val="70000"/>
              </a:lnSpc>
              <a:spcBef>
                <a:spcPts val="600"/>
              </a:spcBef>
              <a:defRPr/>
            </a:pPr>
            <a:r>
              <a:rPr lang="pt-BR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No caso dos sistemas de transporte ferroviários, particularmente onde eles interagem com os sistemas rodoviários, ou seja, nas interfaces com outros modos (outros domínios dos transportes). </a:t>
            </a:r>
          </a:p>
          <a:p>
            <a:pPr lvl="1" eaLnBrk="1" hangingPunct="1">
              <a:lnSpc>
                <a:spcPct val="70000"/>
              </a:lnSpc>
              <a:spcBef>
                <a:spcPts val="600"/>
              </a:spcBef>
              <a:defRPr/>
            </a:pPr>
            <a:r>
              <a:rPr lang="pt-BR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Assim como </a:t>
            </a:r>
            <a:r>
              <a:rPr lang="pt-B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está avançando em relação à eletrônica embarcada em veículos</a:t>
            </a:r>
            <a:r>
              <a:rPr lang="pt-BR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(domínio das montadoras de automóveis/caminhões).</a:t>
            </a:r>
          </a:p>
          <a:p>
            <a:pPr eaLnBrk="1" hangingPunct="1">
              <a:lnSpc>
                <a:spcPct val="70000"/>
              </a:lnSpc>
              <a:spcBef>
                <a:spcPts val="600"/>
              </a:spcBef>
              <a:defRPr/>
            </a:pPr>
            <a:endParaRPr lang="pt-BR" sz="21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70000"/>
              </a:lnSpc>
              <a:spcBef>
                <a:spcPts val="600"/>
              </a:spcBef>
              <a:defRPr/>
            </a:pPr>
            <a:r>
              <a:rPr lang="pt-BR" sz="21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Em função das definições citadas, </a:t>
            </a:r>
            <a:r>
              <a:rPr lang="pt-BR" sz="2100" u="sng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pode-se pensar</a:t>
            </a:r>
            <a:r>
              <a:rPr lang="pt-BR" sz="21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que </a:t>
            </a:r>
            <a:r>
              <a:rPr lang="pt-BR" sz="21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ITS é aplicado apenas a  veículos e rodovias.</a:t>
            </a:r>
          </a:p>
          <a:p>
            <a:pPr eaLnBrk="1" hangingPunct="1">
              <a:lnSpc>
                <a:spcPct val="70000"/>
              </a:lnSpc>
              <a:spcBef>
                <a:spcPts val="600"/>
              </a:spcBef>
              <a:defRPr/>
            </a:pPr>
            <a:endParaRPr lang="pt-BR" sz="2100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70000"/>
              </a:lnSpc>
              <a:spcBef>
                <a:spcPts val="600"/>
              </a:spcBef>
              <a:defRPr/>
            </a:pPr>
            <a:r>
              <a:rPr lang="pt-BR" sz="21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Outros sistemas de transporte, como aéreo, marítimo e ferroviário podem e, </a:t>
            </a:r>
            <a:r>
              <a:rPr lang="pt-BR" sz="21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freqüentemente</a:t>
            </a:r>
            <a:r>
              <a:rPr lang="pt-BR" sz="21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estão cada vez mais "inteligentes" </a:t>
            </a:r>
          </a:p>
          <a:p>
            <a:pPr lvl="1" eaLnBrk="1" hangingPunct="1">
              <a:lnSpc>
                <a:spcPct val="70000"/>
              </a:lnSpc>
              <a:spcBef>
                <a:spcPts val="600"/>
              </a:spcBef>
              <a:defRPr/>
            </a:pPr>
            <a:r>
              <a:rPr lang="pt-BR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Sistemas de transporte ferroviário têm utilizado, por décadas, eletrônica embarcada avançada em sua infraestrutura e como parte do seu funcionamento.</a:t>
            </a:r>
          </a:p>
        </p:txBody>
      </p:sp>
      <p:sp>
        <p:nvSpPr>
          <p:cNvPr id="97284" name="Line 1030"/>
          <p:cNvSpPr>
            <a:spLocks noChangeShapeType="1"/>
          </p:cNvSpPr>
          <p:nvPr/>
        </p:nvSpPr>
        <p:spPr bwMode="auto">
          <a:xfrm>
            <a:off x="1905000" y="1219200"/>
            <a:ext cx="5334000" cy="0"/>
          </a:xfrm>
          <a:prstGeom prst="line">
            <a:avLst/>
          </a:prstGeom>
          <a:noFill/>
          <a:ln w="38100">
            <a:pattFill prst="pct50">
              <a:fgClr>
                <a:schemeClr val="accent2"/>
              </a:fgClr>
              <a:bgClr>
                <a:srgbClr val="FFFFFF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006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1028"/>
          <p:cNvSpPr>
            <a:spLocks noGrp="1" noChangeArrowheads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>
              <a:defRPr/>
            </a:pPr>
            <a:r>
              <a:rPr lang="pt-BR" sz="40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Definição de ITS (Integração)</a:t>
            </a:r>
            <a:endParaRPr lang="en-US" sz="4000" b="1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26307" name="Rectangle 1029"/>
          <p:cNvSpPr>
            <a:spLocks noGrp="1" noChangeArrowheads="1"/>
          </p:cNvSpPr>
          <p:nvPr>
            <p:ph sz="quarter" idx="4294967295"/>
          </p:nvPr>
        </p:nvSpPr>
        <p:spPr>
          <a:xfrm>
            <a:off x="323850" y="1600200"/>
            <a:ext cx="8640763" cy="47815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pt-BR" sz="21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Porque não se costumam incluir os sistemas ferroviários, hidroviários e aeroviários nas aplicações de ITS? 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pt-BR" sz="21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Segundo Williams (2008), a resposta é, em parte, devido à </a:t>
            </a:r>
            <a:r>
              <a:rPr lang="pt-BR" sz="21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praticidade</a:t>
            </a:r>
            <a:r>
              <a:rPr lang="pt-BR" sz="21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, e também existe o lado </a:t>
            </a:r>
            <a:r>
              <a:rPr lang="pt-BR" sz="21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institucional</a:t>
            </a:r>
            <a:r>
              <a:rPr lang="pt-BR" sz="21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endParaRPr lang="pt-BR" sz="21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defRPr/>
            </a:pPr>
            <a:r>
              <a:rPr lang="pt-BR" sz="25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No que diz respeito à </a:t>
            </a:r>
            <a:r>
              <a:rPr lang="pt-BR" sz="2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praticidade</a:t>
            </a:r>
            <a:r>
              <a:rPr lang="pt-BR" sz="25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: ferroviário, hidroviário, aeroviário e rodoviário são, em sua grande maioria, </a:t>
            </a:r>
            <a:r>
              <a:rPr lang="pt-BR" sz="2500" u="sng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sistemas mutuamente exclusivos</a:t>
            </a:r>
            <a:r>
              <a:rPr lang="pt-BR" sz="25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lvl="1">
              <a:defRPr/>
            </a:pPr>
            <a:r>
              <a:rPr lang="pt-BR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Cada um tem seu domínio de conhecimentos e soluções de sistemas, trazendo poucos benéficos um para o outro.</a:t>
            </a:r>
          </a:p>
          <a:p>
            <a:pPr lvl="1">
              <a:defRPr/>
            </a:pPr>
            <a:r>
              <a:rPr lang="pt-BR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Há de se destacar sobreposições importantes, tais como os Sistemas de informação ao Viajante, as passagens a nível, onde as rodovias cruzam linhas ferroviárias, assim como os sistemas de transporte que utilizam as rodovias, como, p.ex.: os Veículos Leves sobre Trilhos (VLP).</a:t>
            </a:r>
          </a:p>
        </p:txBody>
      </p:sp>
      <p:sp>
        <p:nvSpPr>
          <p:cNvPr id="99332" name="Line 1030"/>
          <p:cNvSpPr>
            <a:spLocks noChangeShapeType="1"/>
          </p:cNvSpPr>
          <p:nvPr/>
        </p:nvSpPr>
        <p:spPr bwMode="auto">
          <a:xfrm>
            <a:off x="1905000" y="1219200"/>
            <a:ext cx="5334000" cy="0"/>
          </a:xfrm>
          <a:prstGeom prst="line">
            <a:avLst/>
          </a:prstGeom>
          <a:noFill/>
          <a:ln w="38100">
            <a:pattFill prst="pct50">
              <a:fgClr>
                <a:schemeClr val="accent2"/>
              </a:fgClr>
              <a:bgClr>
                <a:srgbClr val="FFFFFF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398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1028"/>
          <p:cNvSpPr>
            <a:spLocks noGrp="1" noChangeArrowheads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>
              <a:defRPr/>
            </a:pPr>
            <a:r>
              <a:rPr lang="pt-BR" sz="40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Definição de ITS (Integração)</a:t>
            </a:r>
            <a:endParaRPr lang="en-US" sz="4000" b="1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28355" name="Rectangle 1029"/>
          <p:cNvSpPr>
            <a:spLocks noGrp="1" noChangeArrowheads="1"/>
          </p:cNvSpPr>
          <p:nvPr>
            <p:ph sz="quarter" idx="4294967295"/>
          </p:nvPr>
        </p:nvSpPr>
        <p:spPr>
          <a:xfrm>
            <a:off x="323850" y="1600200"/>
            <a:ext cx="8640763" cy="4495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pt-BR" sz="25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Segundo Williams (2008), a resposta é, em parte, devido à </a:t>
            </a:r>
            <a:r>
              <a:rPr lang="pt-BR" sz="250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praticidade</a:t>
            </a:r>
            <a:r>
              <a:rPr lang="pt-BR" sz="25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, e também existe o lado </a:t>
            </a:r>
            <a:r>
              <a:rPr lang="pt-BR" sz="250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institucional</a:t>
            </a:r>
            <a:r>
              <a:rPr lang="pt-BR" sz="25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endParaRPr lang="pt-BR" sz="250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defRPr/>
            </a:pPr>
            <a:r>
              <a:rPr lang="pt-BR" sz="25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Institucionalmente</a:t>
            </a:r>
            <a:r>
              <a:rPr lang="pt-BR" sz="25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a separação é histórica.</a:t>
            </a:r>
          </a:p>
          <a:p>
            <a:pPr>
              <a:defRPr/>
            </a:pPr>
            <a:r>
              <a:rPr lang="pt-BR" sz="25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Os sistemas de transporte ferroviário, aéreo e marítimo já desenvolvem, a um período considerável de tempo, tecnologia baseada em "padrões"</a:t>
            </a:r>
          </a:p>
          <a:p>
            <a:pPr lvl="1">
              <a:defRPr/>
            </a:pPr>
            <a:r>
              <a:rPr lang="pt-BR" sz="24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Dentro das principais entidades padronizadoras, especialmente </a:t>
            </a:r>
            <a:r>
              <a:rPr lang="pt-BR" sz="2400" smtClean="0">
                <a:solidFill>
                  <a:srgbClr val="0066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ISO </a:t>
            </a:r>
            <a:r>
              <a:rPr lang="pt-BR" sz="24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e</a:t>
            </a:r>
            <a:r>
              <a:rPr lang="pt-BR" sz="2400" smtClean="0">
                <a:solidFill>
                  <a:srgbClr val="0066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CEN</a:t>
            </a:r>
            <a:r>
              <a:rPr lang="pt-BR" sz="24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, os comitês foram criados há várias décadas para gerir os programas de normalização dos sistemas de transporte para o ar, mar e sobre trilhos, sendo </a:t>
            </a:r>
            <a:r>
              <a:rPr lang="pt-BR" sz="2400" u="sng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bem reconhecida a existência de organismos específicos para o desenvolvimento desses padrões.</a:t>
            </a:r>
            <a:endParaRPr lang="en-US" sz="240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1380" name="Line 1030"/>
          <p:cNvSpPr>
            <a:spLocks noChangeShapeType="1"/>
          </p:cNvSpPr>
          <p:nvPr/>
        </p:nvSpPr>
        <p:spPr bwMode="auto">
          <a:xfrm>
            <a:off x="1905000" y="1219200"/>
            <a:ext cx="5334000" cy="0"/>
          </a:xfrm>
          <a:prstGeom prst="line">
            <a:avLst/>
          </a:prstGeom>
          <a:noFill/>
          <a:ln w="38100">
            <a:pattFill prst="pct50">
              <a:fgClr>
                <a:schemeClr val="accent2"/>
              </a:fgClr>
              <a:bgClr>
                <a:srgbClr val="FFFFFF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64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1028"/>
          <p:cNvSpPr>
            <a:spLocks noGrp="1" noChangeArrowheads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>
              <a:defRPr/>
            </a:pPr>
            <a:r>
              <a:rPr lang="pt-BR" sz="40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Definição de ITS (Integração)</a:t>
            </a:r>
            <a:endParaRPr lang="en-US" sz="4000" b="1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30403" name="Rectangle 1029"/>
          <p:cNvSpPr>
            <a:spLocks noGrp="1" noChangeArrowheads="1"/>
          </p:cNvSpPr>
          <p:nvPr>
            <p:ph sz="quarter" idx="4294967295"/>
          </p:nvPr>
        </p:nvSpPr>
        <p:spPr>
          <a:xfrm>
            <a:off x="323850" y="1600200"/>
            <a:ext cx="8640763" cy="4495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pt-BR" sz="25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Segundo Williams (2008), a resposta é, em parte, devido à </a:t>
            </a:r>
            <a:r>
              <a:rPr lang="pt-BR" sz="250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praticidade</a:t>
            </a:r>
            <a:r>
              <a:rPr lang="pt-BR" sz="25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, e também existe o lado </a:t>
            </a:r>
            <a:r>
              <a:rPr lang="pt-BR" sz="250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institucional</a:t>
            </a:r>
            <a:r>
              <a:rPr lang="pt-BR" sz="25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endParaRPr lang="pt-BR" sz="250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defRPr/>
            </a:pPr>
            <a:r>
              <a:rPr lang="pt-BR" sz="25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Institucionalmente</a:t>
            </a:r>
            <a:r>
              <a:rPr lang="pt-BR" sz="25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a separação é histórica. </a:t>
            </a:r>
          </a:p>
          <a:p>
            <a:pPr>
              <a:defRPr/>
            </a:pPr>
            <a:endParaRPr lang="pt-BR" sz="250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defRPr/>
            </a:pPr>
            <a:r>
              <a:rPr lang="pt-BR" sz="2500" b="1" u="sng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 normalização de ITS é mais recente</a:t>
            </a:r>
            <a:r>
              <a:rPr lang="pt-BR" sz="25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- a partir de 1991 no </a:t>
            </a:r>
            <a:r>
              <a:rPr lang="pt-BR" sz="2500" smtClean="0">
                <a:solidFill>
                  <a:srgbClr val="0066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CEN</a:t>
            </a:r>
            <a:r>
              <a:rPr lang="pt-BR" sz="25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e a partir de 1993 na </a:t>
            </a:r>
            <a:r>
              <a:rPr lang="pt-BR" sz="2500" smtClean="0">
                <a:solidFill>
                  <a:srgbClr val="0066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ISO</a:t>
            </a:r>
            <a:r>
              <a:rPr lang="pt-BR" sz="25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. </a:t>
            </a:r>
          </a:p>
          <a:p>
            <a:pPr lvl="1">
              <a:defRPr/>
            </a:pPr>
            <a:r>
              <a:rPr lang="pt-BR" sz="24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Assim, quando estes comitês foram formados, era naturalmente uma condição para sua criação que não seriam tratados assuntos já endereçados por outras comissões. </a:t>
            </a:r>
            <a:endParaRPr lang="en-US" sz="240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3428" name="Line 1030"/>
          <p:cNvSpPr>
            <a:spLocks noChangeShapeType="1"/>
          </p:cNvSpPr>
          <p:nvPr/>
        </p:nvSpPr>
        <p:spPr bwMode="auto">
          <a:xfrm>
            <a:off x="1905000" y="1219200"/>
            <a:ext cx="5334000" cy="0"/>
          </a:xfrm>
          <a:prstGeom prst="line">
            <a:avLst/>
          </a:prstGeom>
          <a:noFill/>
          <a:ln w="38100">
            <a:pattFill prst="pct50">
              <a:fgClr>
                <a:schemeClr val="accent2"/>
              </a:fgClr>
              <a:bgClr>
                <a:srgbClr val="FFFFFF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8387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o">
  <a:themeElements>
    <a:clrScheme name="Mediano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o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o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Mediano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7578</TotalTime>
  <Words>7300</Words>
  <Application>Microsoft Office PowerPoint</Application>
  <PresentationFormat>Apresentação na tela (4:3)</PresentationFormat>
  <Paragraphs>1020</Paragraphs>
  <Slides>96</Slides>
  <Notes>92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96</vt:i4>
      </vt:variant>
    </vt:vector>
  </HeadingPairs>
  <TitlesOfParts>
    <vt:vector size="106" baseType="lpstr">
      <vt:lpstr>ＭＳ Ｐゴシック</vt:lpstr>
      <vt:lpstr>Arial</vt:lpstr>
      <vt:lpstr>Arial Narrow</vt:lpstr>
      <vt:lpstr>Calibri</vt:lpstr>
      <vt:lpstr>Script MT Bold</vt:lpstr>
      <vt:lpstr>Times New Roman</vt:lpstr>
      <vt:lpstr>Tw Cen MT</vt:lpstr>
      <vt:lpstr>Wingdings</vt:lpstr>
      <vt:lpstr>Wingdings 2</vt:lpstr>
      <vt:lpstr>Mediano</vt:lpstr>
      <vt:lpstr>PTR 5917 – ITS</vt:lpstr>
      <vt:lpstr>Fundamentos de ITS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Transporte Público Coletivo Urbano de Passageiros em São Paulo </vt:lpstr>
      <vt:lpstr>Apresentação do PowerPoint</vt:lpstr>
      <vt:lpstr>Apresentação do PowerPoint</vt:lpstr>
      <vt:lpstr>Transporte Público Coletivo Urbano de Passageiros em São Paulo </vt:lpstr>
      <vt:lpstr>Transporte Público Coletivo Urbano de Passageiros em São Paulo </vt:lpstr>
      <vt:lpstr>Transporte Público Coletivo Urbano de Passageiros em São Paulo </vt:lpstr>
      <vt:lpstr>Expresso Tiradentes (Via Elevada)</vt:lpstr>
      <vt:lpstr>Expresso Tiradentes (Via Elevada)</vt:lpstr>
      <vt:lpstr>Apresentação do PowerPoint</vt:lpstr>
      <vt:lpstr>Fundamentos de ITS</vt:lpstr>
      <vt:lpstr>Considerações sobre Gerenciamento de Tráfego Interurbano </vt:lpstr>
      <vt:lpstr>Gerenciamento de Tráfego</vt:lpstr>
      <vt:lpstr>Considerações sobre Gerenciamento de Transporte Público Urbano de Passageiros</vt:lpstr>
      <vt:lpstr>Considerações em outras áreas </vt:lpstr>
      <vt:lpstr>Considerações sobre a aplicação de ferramentas de TICs</vt:lpstr>
      <vt:lpstr>Apresentação do PowerPoint</vt:lpstr>
      <vt:lpstr>Definição de ITS (Histórico)</vt:lpstr>
      <vt:lpstr>Definição de ITS (Histórico)</vt:lpstr>
      <vt:lpstr>Definição de ITS (Propósito)</vt:lpstr>
      <vt:lpstr>Ger. de Tráfego em Rodovias  Serviços/funções envolvidas   </vt:lpstr>
      <vt:lpstr>Apresentação do PowerPoint</vt:lpstr>
      <vt:lpstr>Apresentação do PowerPoint</vt:lpstr>
      <vt:lpstr>Apresentação do PowerPoint</vt:lpstr>
      <vt:lpstr>Ger. de Tráfego em Rodovias  Supervisão Aplicada às Autoestradas: Mapa de CCO</vt:lpstr>
      <vt:lpstr>Apresentação do PowerPoint</vt:lpstr>
      <vt:lpstr>Planejamento, Programação e Gestão (Controle Operacional)</vt:lpstr>
      <vt:lpstr>Definição de ITS (Propósito)</vt:lpstr>
      <vt:lpstr>Fundamentos de ITS</vt:lpstr>
      <vt:lpstr>“Direcionamentos - Metas”</vt:lpstr>
      <vt:lpstr>“Direcionamentos - Métodos”</vt:lpstr>
      <vt:lpstr>ITS: Objetivos</vt:lpstr>
      <vt:lpstr>Objetivos</vt:lpstr>
      <vt:lpstr>Fundamentos de ITS</vt:lpstr>
      <vt:lpstr>Apresentação do PowerPoint</vt:lpstr>
      <vt:lpstr>Apresentação do PowerPoint</vt:lpstr>
      <vt:lpstr>Apresentação do PowerPoint</vt:lpstr>
      <vt:lpstr>Apresentação do PowerPoint</vt:lpstr>
      <vt:lpstr>14813 -1: Hierarquia de definições dos serviços de ITS para a arquitetura de referência de ITS</vt:lpstr>
      <vt:lpstr>Apresentação do PowerPoint</vt:lpstr>
      <vt:lpstr>Apresentação do PowerPoint</vt:lpstr>
      <vt:lpstr>14813 – 1: (11) domínios de serviço de ITS </vt:lpstr>
      <vt:lpstr>14813 – 1: (11) domínios de serviço de ITS </vt:lpstr>
      <vt:lpstr>Fundamentos de ITS</vt:lpstr>
      <vt:lpstr>Apresentação do PowerPoint</vt:lpstr>
      <vt:lpstr>Apresentação do PowerPoint</vt:lpstr>
      <vt:lpstr>Apresentação do PowerPoint</vt:lpstr>
      <vt:lpstr>Fundamentos de ITS</vt:lpstr>
      <vt:lpstr>Forma de Apresentação</vt:lpstr>
      <vt:lpstr>Forma de Apresentação</vt:lpstr>
      <vt:lpstr>Plano de Aulas</vt:lpstr>
      <vt:lpstr>Critério de Avaliação</vt:lpstr>
      <vt:lpstr>Projetos Temáticos</vt:lpstr>
      <vt:lpstr>ITS-C (Sistemas Inteligentes de Transportes - Colaborativos) Ênfase 1: Aplicação de ITS na Operação de Transportes Públicos Urbanos por Ônibus</vt:lpstr>
      <vt:lpstr>ITS-C (Sistemas Inteligentes de Transportes - Colaborativos) Ênfase 2: Aplicação de ITS na Operação de Tráfego Urbano e Interurbano</vt:lpstr>
      <vt:lpstr>Projetos Temáticos</vt:lpstr>
      <vt:lpstr>Projetos Temáticos</vt:lpstr>
      <vt:lpstr>Projetos Temáticos</vt:lpstr>
      <vt:lpstr>Projetos Temáticos</vt:lpstr>
      <vt:lpstr>Projetos Temáticos</vt:lpstr>
      <vt:lpstr>Projetos Temáticos</vt:lpstr>
      <vt:lpstr>Projetos Temáticos</vt:lpstr>
      <vt:lpstr>Projetos Temáticos</vt:lpstr>
      <vt:lpstr>Projetos Temáticos</vt:lpstr>
      <vt:lpstr>Fundamentos de ITS</vt:lpstr>
      <vt:lpstr>Bibliografia Sugerida</vt:lpstr>
      <vt:lpstr>Leitura Recomendada – Aula 1</vt:lpstr>
      <vt:lpstr>PTR5917 – ITS</vt:lpstr>
      <vt:lpstr>Apresentação do PowerPoint</vt:lpstr>
      <vt:lpstr>Definição de ITS (Histórico)</vt:lpstr>
      <vt:lpstr>Definição de ITS (Histórico)</vt:lpstr>
      <vt:lpstr>Definição de ITS (Histórico)</vt:lpstr>
      <vt:lpstr>Definição de ITS (Histórico)</vt:lpstr>
      <vt:lpstr>Definição de ITS (Histórico)</vt:lpstr>
      <vt:lpstr>Definição de ITS (Histórico)</vt:lpstr>
      <vt:lpstr>Definição de ITS (Propósito)</vt:lpstr>
      <vt:lpstr>Definição de ITS (Integração)</vt:lpstr>
      <vt:lpstr>Definição de ITS (Integração)</vt:lpstr>
      <vt:lpstr>Definição de ITS (Integração)</vt:lpstr>
      <vt:lpstr>Definição de ITS (Integração)</vt:lpstr>
    </vt:vector>
  </TitlesOfParts>
  <Company>***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***</dc:creator>
  <cp:lastModifiedBy>User</cp:lastModifiedBy>
  <cp:revision>184</cp:revision>
  <dcterms:created xsi:type="dcterms:W3CDTF">2005-03-07T11:25:49Z</dcterms:created>
  <dcterms:modified xsi:type="dcterms:W3CDTF">2017-09-12T17:20:25Z</dcterms:modified>
</cp:coreProperties>
</file>