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74"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xmlns="" val="194331645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3629412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1268064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241091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312236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pt-BR" dirty="0"/>
              <a:t>As chuvas que atingem a ilha de </a:t>
            </a:r>
            <a:r>
              <a:rPr lang="pt-BR" dirty="0" err="1"/>
              <a:t>Hispaniola</a:t>
            </a:r>
            <a:r>
              <a:rPr lang="pt-BR" dirty="0"/>
              <a:t> geralmente vem da direção leste e é barrada pela cadeia de montanhas. Desse modo, as chuvas caem com mais frequência no lado dominicano ocasionando maiores taxas de crescimento de plantas. As montanhas mais altas também estão no lado dominicano e os rios que possuem nascentes nessas montanhas acabam seguindo seu curso em direção à República Dominicana. Como resultado dessas características geográficas e </a:t>
            </a:r>
            <a:r>
              <a:rPr lang="pt-BR" dirty="0" err="1"/>
              <a:t>metereológicas</a:t>
            </a:r>
            <a:r>
              <a:rPr lang="pt-BR" dirty="0"/>
              <a:t>, o lado dominicano possui vales amplos, planícies e planaltos com solos mais ricos e densos. </a:t>
            </a:r>
          </a:p>
          <a:p>
            <a:pPr lvl="0">
              <a:spcBef>
                <a:spcPts val="0"/>
              </a:spcBef>
              <a:buNone/>
            </a:pPr>
            <a:r>
              <a:rPr lang="pt-BR" dirty="0"/>
              <a:t> O Haiti também tem mais solos calcários, menos espessos e menos férteis com baixa capacidade de recuperação. </a:t>
            </a:r>
          </a:p>
          <a:p>
            <a:pPr lvl="0">
              <a:spcBef>
                <a:spcPts val="0"/>
              </a:spcBef>
              <a:buNone/>
            </a:pPr>
            <a:endParaRPr dirty="0"/>
          </a:p>
          <a:p>
            <a:pPr lvl="0" rtl="0">
              <a:lnSpc>
                <a:spcPct val="115000"/>
              </a:lnSpc>
              <a:spcBef>
                <a:spcPts val="0"/>
              </a:spcBef>
              <a:spcAft>
                <a:spcPts val="1600"/>
              </a:spcAft>
              <a:buNone/>
            </a:pPr>
            <a:r>
              <a:rPr lang="pt-BR" b="1" dirty="0">
                <a:solidFill>
                  <a:schemeClr val="dk1"/>
                </a:solidFill>
              </a:rPr>
              <a:t>Pobre chão: O Haiti perdeu o seu solo - e os meios para recuperá-lo. - </a:t>
            </a:r>
            <a:r>
              <a:rPr lang="pt-BR" sz="1200" dirty="0">
                <a:solidFill>
                  <a:schemeClr val="dk1"/>
                </a:solidFill>
              </a:rPr>
              <a:t>Estudo publicado na Revista </a:t>
            </a:r>
            <a:r>
              <a:rPr lang="pt-BR" sz="1200" dirty="0" err="1">
                <a:solidFill>
                  <a:schemeClr val="dk1"/>
                </a:solidFill>
              </a:rPr>
              <a:t>National</a:t>
            </a:r>
            <a:r>
              <a:rPr lang="pt-BR" sz="1200" dirty="0">
                <a:solidFill>
                  <a:schemeClr val="dk1"/>
                </a:solidFill>
              </a:rPr>
              <a:t> </a:t>
            </a:r>
            <a:r>
              <a:rPr lang="pt-BR" sz="1200" dirty="0" err="1">
                <a:solidFill>
                  <a:schemeClr val="dk1"/>
                </a:solidFill>
              </a:rPr>
              <a:t>Geographic</a:t>
            </a:r>
            <a:r>
              <a:rPr lang="pt-BR" sz="1200" dirty="0">
                <a:solidFill>
                  <a:schemeClr val="dk1"/>
                </a:solidFill>
              </a:rPr>
              <a:t> em Setembro de 2008.</a:t>
            </a:r>
          </a:p>
        </p:txBody>
      </p:sp>
    </p:spTree>
    <p:extLst>
      <p:ext uri="{BB962C8B-B14F-4D97-AF65-F5344CB8AC3E}">
        <p14:creationId xmlns:p14="http://schemas.microsoft.com/office/powerpoint/2010/main" xmlns="" val="3883357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pt-BR"/>
              <a:t>Hoje os principais problemas ambientais do Haiti são o desflorestamento extensivo, erosão do solo e poluição das fontes de água potáveis. </a:t>
            </a:r>
          </a:p>
        </p:txBody>
      </p:sp>
    </p:spTree>
    <p:extLst>
      <p:ext uri="{BB962C8B-B14F-4D97-AF65-F5344CB8AC3E}">
        <p14:creationId xmlns:p14="http://schemas.microsoft.com/office/powerpoint/2010/main" xmlns="" val="3821067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2732789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506756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04800" algn="just" rtl="0">
              <a:lnSpc>
                <a:spcPct val="115000"/>
              </a:lnSpc>
              <a:spcBef>
                <a:spcPts val="0"/>
              </a:spcBef>
              <a:spcAft>
                <a:spcPts val="1600"/>
              </a:spcAft>
              <a:buClr>
                <a:schemeClr val="dk1"/>
              </a:buClr>
              <a:buSzPct val="120000"/>
            </a:pPr>
            <a:r>
              <a:rPr lang="pt-BR" sz="1000">
                <a:solidFill>
                  <a:schemeClr val="dk1"/>
                </a:solidFill>
              </a:rPr>
              <a:t>falta de gestão de resíduos sólidos e líquidos que são despejados nos cursos d’água advindos principalmente de moradias sem saneamento </a:t>
            </a:r>
          </a:p>
          <a:p>
            <a:pPr marL="457200" lvl="0" indent="-292100" algn="just" rtl="0">
              <a:lnSpc>
                <a:spcPct val="115000"/>
              </a:lnSpc>
              <a:spcBef>
                <a:spcPts val="0"/>
              </a:spcBef>
              <a:spcAft>
                <a:spcPts val="1600"/>
              </a:spcAft>
              <a:buClr>
                <a:schemeClr val="dk1"/>
              </a:buClr>
              <a:buSzPct val="100000"/>
            </a:pPr>
            <a:r>
              <a:rPr lang="pt-BR">
                <a:solidFill>
                  <a:srgbClr val="222222"/>
                </a:solidFill>
                <a:highlight>
                  <a:srgbClr val="FFFFFF"/>
                </a:highlight>
              </a:rPr>
              <a:t>tratamento do ambiente aquático para criação de peixes, mariscos etc., e tb. para cultivo de produtos natu</a:t>
            </a:r>
          </a:p>
        </p:txBody>
      </p:sp>
    </p:spTree>
    <p:extLst>
      <p:ext uri="{BB962C8B-B14F-4D97-AF65-F5344CB8AC3E}">
        <p14:creationId xmlns:p14="http://schemas.microsoft.com/office/powerpoint/2010/main" xmlns="" val="467862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000"/>
              </a:spcAft>
              <a:buNone/>
            </a:pPr>
            <a:r>
              <a:rPr lang="pt-BR">
                <a:solidFill>
                  <a:schemeClr val="dk1"/>
                </a:solidFill>
              </a:rPr>
              <a:t>Alguns problemas comuns em países que sofrem de vulnerabilidade socioambiental :  falta de acesso a terras produtivas, má distribuição de terras, má gestão do território e crescimento urbano, falta de infraestrutura como estradas, energia elétrica, saneamento, pouco acesso à saúde, educação e emprego, desigualdade econômica e social, moradias em locais de risco como encostas ou beiras de rios, má governança, corrupção, má gestão das bacias hidrográficas e dos recursos naturais em geral etc.</a:t>
            </a:r>
          </a:p>
        </p:txBody>
      </p:sp>
    </p:spTree>
    <p:extLst>
      <p:ext uri="{BB962C8B-B14F-4D97-AF65-F5344CB8AC3E}">
        <p14:creationId xmlns:p14="http://schemas.microsoft.com/office/powerpoint/2010/main" xmlns="" val="3781028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417215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pt-BR"/>
              <a:pPr lvl="0" rtl="0">
                <a:spcBef>
                  <a:spcPts val="0"/>
                </a:spcBef>
                <a:buNone/>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pt-BR"/>
              <a:pPr lvl="0" rtl="0">
                <a:spcBef>
                  <a:spcPts val="0"/>
                </a:spcBef>
                <a:buNone/>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pt-BR"/>
              <a:pPr lvl="0" rtl="0">
                <a:spcBef>
                  <a:spcPts val="0"/>
                </a:spcBef>
                <a:buNone/>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pt-BR"/>
              <a:pPr lvl="0" rtl="0">
                <a:spcBef>
                  <a:spcPts val="0"/>
                </a:spcBef>
                <a:buNone/>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pt-BR"/>
              <a:pPr lvl="0" rtl="0">
                <a:spcBef>
                  <a:spcPts val="0"/>
                </a:spcBef>
                <a:buNone/>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pt-BR"/>
              <a:pPr lvl="0" rtl="0">
                <a:spcBef>
                  <a:spcPts val="0"/>
                </a:spcBef>
                <a:buNone/>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pt-BR"/>
              <a:pPr lvl="0" rtl="0">
                <a:spcBef>
                  <a:spcPts val="0"/>
                </a:spcBef>
                <a:buNone/>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pt-BR"/>
              <a:pPr lvl="0" rtl="0">
                <a:spcBef>
                  <a:spcPts val="0"/>
                </a:spcBef>
                <a:buNone/>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pt-BR"/>
              <a:pPr lvl="0" rtl="0">
                <a:spcBef>
                  <a:spcPts val="0"/>
                </a:spcBef>
                <a:buNone/>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pt-BR"/>
              <a:pPr lvl="0" rtl="0">
                <a:spcBef>
                  <a:spcPts val="0"/>
                </a:spcBef>
                <a:buNone/>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rt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pt-BR"/>
              <a:pPr lvl="0" rtl="0">
                <a:spcBef>
                  <a:spcPts val="0"/>
                </a:spcBef>
                <a:buNone/>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rtl="0">
              <a:lnSpc>
                <a:spcPct val="115000"/>
              </a:lnSpc>
              <a:spcBef>
                <a:spcPts val="0"/>
              </a:spcBef>
              <a:spcAft>
                <a:spcPts val="1600"/>
              </a:spcAft>
              <a:buClr>
                <a:schemeClr val="dk2"/>
              </a:buClr>
              <a:buSzPct val="100000"/>
              <a:buChar char="●"/>
              <a:defRPr sz="1800">
                <a:solidFill>
                  <a:schemeClr val="dk2"/>
                </a:solidFill>
              </a:defRPr>
            </a:lvl1pPr>
            <a:lvl2pPr lvl="1" rtl="0">
              <a:lnSpc>
                <a:spcPct val="115000"/>
              </a:lnSpc>
              <a:spcBef>
                <a:spcPts val="0"/>
              </a:spcBef>
              <a:spcAft>
                <a:spcPts val="1600"/>
              </a:spcAft>
              <a:buClr>
                <a:schemeClr val="dk2"/>
              </a:buClr>
              <a:buChar char="○"/>
              <a:defRPr>
                <a:solidFill>
                  <a:schemeClr val="dk2"/>
                </a:solidFill>
              </a:defRPr>
            </a:lvl2pPr>
            <a:lvl3pPr lvl="2" rtl="0">
              <a:lnSpc>
                <a:spcPct val="115000"/>
              </a:lnSpc>
              <a:spcBef>
                <a:spcPts val="0"/>
              </a:spcBef>
              <a:spcAft>
                <a:spcPts val="1600"/>
              </a:spcAft>
              <a:buClr>
                <a:schemeClr val="dk2"/>
              </a:buClr>
              <a:buChar char="■"/>
              <a:defRPr>
                <a:solidFill>
                  <a:schemeClr val="dk2"/>
                </a:solidFill>
              </a:defRPr>
            </a:lvl3pPr>
            <a:lvl4pPr lvl="3" rtl="0">
              <a:lnSpc>
                <a:spcPct val="115000"/>
              </a:lnSpc>
              <a:spcBef>
                <a:spcPts val="0"/>
              </a:spcBef>
              <a:spcAft>
                <a:spcPts val="1600"/>
              </a:spcAft>
              <a:buClr>
                <a:schemeClr val="dk2"/>
              </a:buClr>
              <a:buChar char="●"/>
              <a:defRPr>
                <a:solidFill>
                  <a:schemeClr val="dk2"/>
                </a:solidFill>
              </a:defRPr>
            </a:lvl4pPr>
            <a:lvl5pPr lvl="4" rtl="0">
              <a:lnSpc>
                <a:spcPct val="115000"/>
              </a:lnSpc>
              <a:spcBef>
                <a:spcPts val="0"/>
              </a:spcBef>
              <a:spcAft>
                <a:spcPts val="1600"/>
              </a:spcAft>
              <a:buClr>
                <a:schemeClr val="dk2"/>
              </a:buClr>
              <a:buChar char="○"/>
              <a:defRPr>
                <a:solidFill>
                  <a:schemeClr val="dk2"/>
                </a:solidFill>
              </a:defRPr>
            </a:lvl5pPr>
            <a:lvl6pPr lvl="5" rtl="0">
              <a:lnSpc>
                <a:spcPct val="115000"/>
              </a:lnSpc>
              <a:spcBef>
                <a:spcPts val="0"/>
              </a:spcBef>
              <a:spcAft>
                <a:spcPts val="1600"/>
              </a:spcAft>
              <a:buClr>
                <a:schemeClr val="dk2"/>
              </a:buClr>
              <a:buChar char="■"/>
              <a:defRPr>
                <a:solidFill>
                  <a:schemeClr val="dk2"/>
                </a:solidFill>
              </a:defRPr>
            </a:lvl6pPr>
            <a:lvl7pPr lvl="6" rtl="0">
              <a:lnSpc>
                <a:spcPct val="115000"/>
              </a:lnSpc>
              <a:spcBef>
                <a:spcPts val="0"/>
              </a:spcBef>
              <a:spcAft>
                <a:spcPts val="1600"/>
              </a:spcAft>
              <a:buClr>
                <a:schemeClr val="dk2"/>
              </a:buClr>
              <a:buChar char="●"/>
              <a:defRPr>
                <a:solidFill>
                  <a:schemeClr val="dk2"/>
                </a:solidFill>
              </a:defRPr>
            </a:lvl7pPr>
            <a:lvl8pPr lvl="7" rtl="0">
              <a:lnSpc>
                <a:spcPct val="115000"/>
              </a:lnSpc>
              <a:spcBef>
                <a:spcPts val="0"/>
              </a:spcBef>
              <a:spcAft>
                <a:spcPts val="1600"/>
              </a:spcAft>
              <a:buClr>
                <a:schemeClr val="dk2"/>
              </a:buClr>
              <a:buChar char="○"/>
              <a:defRPr>
                <a:solidFill>
                  <a:schemeClr val="dk2"/>
                </a:solidFill>
              </a:defRPr>
            </a:lvl8pPr>
            <a:lvl9pPr lvl="8" rtl="0">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lgn="r" rtl="0">
              <a:spcBef>
                <a:spcPts val="0"/>
              </a:spcBef>
              <a:buNone/>
            </a:pPr>
            <a:fld id="{00000000-1234-1234-1234-123412341234}" type="slidenum">
              <a:rPr lang="pt-BR" sz="1000">
                <a:solidFill>
                  <a:schemeClr val="dk2"/>
                </a:solidFill>
              </a:rPr>
              <a:pPr lvl="0" algn="r" rtl="0">
                <a:spcBef>
                  <a:spcPts val="0"/>
                </a:spcBef>
                <a:buNone/>
              </a:pPr>
              <a:t>‹nº›</a:t>
            </a:fld>
            <a:endParaRPr lang="pt-BR"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1043350"/>
            <a:ext cx="8520600" cy="1186500"/>
          </a:xfrm>
          <a:prstGeom prst="rect">
            <a:avLst/>
          </a:prstGeom>
        </p:spPr>
        <p:txBody>
          <a:bodyPr wrap="square" lIns="91425" tIns="91425" rIns="91425" bIns="91425" anchor="b" anchorCtr="0">
            <a:noAutofit/>
          </a:bodyPr>
          <a:lstStyle/>
          <a:p>
            <a:pPr lvl="0">
              <a:spcBef>
                <a:spcPts val="0"/>
              </a:spcBef>
              <a:buNone/>
            </a:pPr>
            <a:r>
              <a:rPr lang="pt-BR"/>
              <a:t>Destruição/Perda do Solo</a:t>
            </a:r>
          </a:p>
          <a:p>
            <a:pPr lvl="0" rtl="0">
              <a:spcBef>
                <a:spcPts val="0"/>
              </a:spcBef>
              <a:buNone/>
            </a:pPr>
            <a:r>
              <a:rPr lang="pt-BR" sz="3000"/>
              <a:t>Degradação Ambiental no Haiti</a:t>
            </a:r>
          </a:p>
        </p:txBody>
      </p:sp>
      <p:sp>
        <p:nvSpPr>
          <p:cNvPr id="55" name="Shape 55"/>
          <p:cNvSpPr txBox="1">
            <a:spLocks noGrp="1"/>
          </p:cNvSpPr>
          <p:nvPr>
            <p:ph type="subTitle" idx="1"/>
          </p:nvPr>
        </p:nvSpPr>
        <p:spPr>
          <a:xfrm>
            <a:off x="782850" y="2943950"/>
            <a:ext cx="7578300" cy="1476600"/>
          </a:xfrm>
          <a:prstGeom prst="rect">
            <a:avLst/>
          </a:prstGeom>
        </p:spPr>
        <p:txBody>
          <a:bodyPr wrap="square" lIns="91425" tIns="91425" rIns="91425" bIns="91425" anchor="t" anchorCtr="0">
            <a:noAutofit/>
          </a:bodyPr>
          <a:lstStyle/>
          <a:p>
            <a:pPr lvl="0">
              <a:spcBef>
                <a:spcPts val="0"/>
              </a:spcBef>
              <a:buNone/>
            </a:pPr>
            <a:r>
              <a:rPr lang="pt-BR">
                <a:solidFill>
                  <a:srgbClr val="000000"/>
                </a:solidFill>
                <a:latin typeface="Calibri"/>
                <a:ea typeface="Calibri"/>
                <a:cs typeface="Calibri"/>
                <a:sym typeface="Calibri"/>
              </a:rPr>
              <a:t>LGN0478 - Genética e Questões Socioambientais</a:t>
            </a:r>
          </a:p>
          <a:p>
            <a:pPr lvl="0">
              <a:spcBef>
                <a:spcPts val="0"/>
              </a:spcBef>
              <a:buNone/>
            </a:pPr>
            <a:endParaRPr sz="1400">
              <a:solidFill>
                <a:srgbClr val="000000"/>
              </a:solidFill>
              <a:latin typeface="Calibri"/>
              <a:ea typeface="Calibri"/>
              <a:cs typeface="Calibri"/>
              <a:sym typeface="Calibri"/>
            </a:endParaRPr>
          </a:p>
          <a:p>
            <a:pPr lvl="0">
              <a:spcBef>
                <a:spcPts val="0"/>
              </a:spcBef>
              <a:buNone/>
            </a:pPr>
            <a:r>
              <a:rPr lang="pt-BR" sz="1600">
                <a:solidFill>
                  <a:srgbClr val="000000"/>
                </a:solidFill>
                <a:latin typeface="Calibri"/>
                <a:ea typeface="Calibri"/>
                <a:cs typeface="Calibri"/>
                <a:sym typeface="Calibri"/>
              </a:rPr>
              <a:t>Ana Paula Oliveira Barbosa</a:t>
            </a:r>
          </a:p>
          <a:p>
            <a:pPr lvl="0">
              <a:spcBef>
                <a:spcPts val="0"/>
              </a:spcBef>
              <a:buNone/>
            </a:pPr>
            <a:r>
              <a:rPr lang="pt-BR" sz="1600">
                <a:solidFill>
                  <a:srgbClr val="000000"/>
                </a:solidFill>
                <a:latin typeface="Calibri"/>
                <a:ea typeface="Calibri"/>
                <a:cs typeface="Calibri"/>
                <a:sym typeface="Calibri"/>
              </a:rPr>
              <a:t>Verônica Martins Costa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p:cNvPicPr preferRelativeResize="0"/>
          <p:nvPr/>
        </p:nvPicPr>
        <p:blipFill rotWithShape="1">
          <a:blip r:embed="rId3">
            <a:alphaModFix/>
          </a:blip>
          <a:srcRect l="1519" r="1061"/>
          <a:stretch/>
        </p:blipFill>
        <p:spPr>
          <a:xfrm>
            <a:off x="353625" y="564575"/>
            <a:ext cx="8436749" cy="401434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292625"/>
            <a:ext cx="8520600" cy="572700"/>
          </a:xfrm>
          <a:prstGeom prst="rect">
            <a:avLst/>
          </a:prstGeom>
        </p:spPr>
        <p:txBody>
          <a:bodyPr wrap="square" lIns="91425" tIns="91425" rIns="91425" bIns="91425" anchor="t" anchorCtr="0">
            <a:noAutofit/>
          </a:bodyPr>
          <a:lstStyle/>
          <a:p>
            <a:pPr lvl="0">
              <a:spcBef>
                <a:spcPts val="0"/>
              </a:spcBef>
              <a:buNone/>
            </a:pPr>
            <a:r>
              <a:rPr lang="pt-BR">
                <a:solidFill>
                  <a:srgbClr val="000000"/>
                </a:solidFill>
              </a:rPr>
              <a:t>Referências</a:t>
            </a:r>
          </a:p>
        </p:txBody>
      </p:sp>
      <p:sp>
        <p:nvSpPr>
          <p:cNvPr id="121" name="Shape 121"/>
          <p:cNvSpPr txBox="1">
            <a:spLocks noGrp="1"/>
          </p:cNvSpPr>
          <p:nvPr>
            <p:ph type="body" idx="1"/>
          </p:nvPr>
        </p:nvSpPr>
        <p:spPr>
          <a:xfrm>
            <a:off x="278475" y="1000525"/>
            <a:ext cx="8520600" cy="3990900"/>
          </a:xfrm>
          <a:prstGeom prst="rect">
            <a:avLst/>
          </a:prstGeom>
        </p:spPr>
        <p:txBody>
          <a:bodyPr wrap="square" lIns="91425" tIns="91425" rIns="91425" bIns="91425" anchor="t" anchorCtr="0">
            <a:noAutofit/>
          </a:bodyPr>
          <a:lstStyle/>
          <a:p>
            <a:pPr lvl="0" algn="just" rtl="0">
              <a:lnSpc>
                <a:spcPct val="100000"/>
              </a:lnSpc>
              <a:spcBef>
                <a:spcPts val="0"/>
              </a:spcBef>
              <a:spcAft>
                <a:spcPts val="0"/>
              </a:spcAft>
              <a:buClr>
                <a:schemeClr val="dk1"/>
              </a:buClr>
              <a:buSzPct val="78571"/>
              <a:buFont typeface="Arial"/>
              <a:buNone/>
            </a:pPr>
            <a:r>
              <a:rPr lang="pt-BR" sz="1400">
                <a:solidFill>
                  <a:schemeClr val="dk1"/>
                </a:solidFill>
              </a:rPr>
              <a:t>ARRAES, E. F., Desastres e desenvolvimento: o caso do Haiti. Disponível em: &lt;http://www.uff.br/revistavitas/images/DEsastres_e_desenvolvimento_Eduado_Arraes.pdf&gt;.</a:t>
            </a:r>
          </a:p>
          <a:p>
            <a:pPr lvl="0" algn="just" rtl="0">
              <a:lnSpc>
                <a:spcPct val="100000"/>
              </a:lnSpc>
              <a:spcBef>
                <a:spcPts val="0"/>
              </a:spcBef>
              <a:spcAft>
                <a:spcPts val="0"/>
              </a:spcAft>
              <a:buClr>
                <a:schemeClr val="dk1"/>
              </a:buClr>
              <a:buSzPct val="78571"/>
              <a:buFont typeface="Arial"/>
              <a:buNone/>
            </a:pPr>
            <a:endParaRPr sz="1400">
              <a:solidFill>
                <a:schemeClr val="dk1"/>
              </a:solidFill>
            </a:endParaRPr>
          </a:p>
          <a:p>
            <a:pPr lvl="0" algn="just" rtl="0">
              <a:lnSpc>
                <a:spcPct val="100000"/>
              </a:lnSpc>
              <a:spcBef>
                <a:spcPts val="0"/>
              </a:spcBef>
              <a:spcAft>
                <a:spcPts val="0"/>
              </a:spcAft>
              <a:buNone/>
            </a:pPr>
            <a:r>
              <a:rPr lang="pt-BR" sz="1400">
                <a:solidFill>
                  <a:schemeClr val="dk1"/>
                </a:solidFill>
              </a:rPr>
              <a:t>Revista National Geographic. Pobre chão, pág.78-81. Setembro de 2008.</a:t>
            </a:r>
          </a:p>
          <a:p>
            <a:pPr lvl="0" algn="just">
              <a:spcBef>
                <a:spcPts val="0"/>
              </a:spcBef>
              <a:buNone/>
            </a:pPr>
            <a:endParaRPr sz="1400"/>
          </a:p>
          <a:p>
            <a:pPr lvl="0" rtl="0">
              <a:lnSpc>
                <a:spcPct val="100000"/>
              </a:lnSpc>
              <a:spcBef>
                <a:spcPts val="0"/>
              </a:spcBef>
              <a:spcAft>
                <a:spcPts val="0"/>
              </a:spcAft>
              <a:buClr>
                <a:schemeClr val="dk1"/>
              </a:buClr>
              <a:buSzPct val="100000"/>
              <a:buFont typeface="Arial"/>
              <a:buNone/>
            </a:pPr>
            <a:endParaRPr sz="1100">
              <a:solidFill>
                <a:schemeClr val="dk1"/>
              </a:solidFill>
            </a:endParaRPr>
          </a:p>
          <a:p>
            <a:pPr lvl="0" rtl="0">
              <a:lnSpc>
                <a:spcPct val="100000"/>
              </a:lnSpc>
              <a:spcBef>
                <a:spcPts val="0"/>
              </a:spcBef>
              <a:spcAft>
                <a:spcPts val="0"/>
              </a:spcAft>
              <a:buNone/>
            </a:pPr>
            <a:endParaRPr sz="1100">
              <a:solidFill>
                <a:schemeClr val="dk1"/>
              </a:solidFill>
            </a:endParaRPr>
          </a:p>
          <a:p>
            <a:pPr lvl="0">
              <a:spcBef>
                <a:spcPts val="0"/>
              </a:spcBef>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140725"/>
            <a:ext cx="8520600" cy="572700"/>
          </a:xfrm>
          <a:prstGeom prst="rect">
            <a:avLst/>
          </a:prstGeom>
        </p:spPr>
        <p:txBody>
          <a:bodyPr wrap="square" lIns="91425" tIns="91425" rIns="91425" bIns="91425" anchor="t" anchorCtr="0">
            <a:noAutofit/>
          </a:bodyPr>
          <a:lstStyle/>
          <a:p>
            <a:pPr lvl="0">
              <a:spcBef>
                <a:spcPts val="0"/>
              </a:spcBef>
              <a:buNone/>
            </a:pPr>
            <a:r>
              <a:rPr lang="pt-BR" dirty="0"/>
              <a:t>Haiti</a:t>
            </a:r>
          </a:p>
        </p:txBody>
      </p:sp>
      <p:sp>
        <p:nvSpPr>
          <p:cNvPr id="61" name="Shape 61"/>
          <p:cNvSpPr txBox="1">
            <a:spLocks noGrp="1"/>
          </p:cNvSpPr>
          <p:nvPr>
            <p:ph type="body" idx="1"/>
          </p:nvPr>
        </p:nvSpPr>
        <p:spPr>
          <a:xfrm>
            <a:off x="174567" y="705111"/>
            <a:ext cx="4340733" cy="4332401"/>
          </a:xfrm>
          <a:prstGeom prst="rect">
            <a:avLst/>
          </a:prstGeom>
        </p:spPr>
        <p:txBody>
          <a:bodyPr wrap="square" lIns="91425" tIns="91425" rIns="91425" bIns="91425" anchor="t" anchorCtr="0">
            <a:noAutofit/>
          </a:bodyPr>
          <a:lstStyle/>
          <a:p>
            <a:pPr marL="457200" lvl="0" indent="-330200" algn="just" rtl="0">
              <a:spcBef>
                <a:spcPts val="0"/>
              </a:spcBef>
              <a:buClr>
                <a:srgbClr val="000000"/>
              </a:buClr>
              <a:buSzPct val="100000"/>
            </a:pPr>
            <a:r>
              <a:rPr lang="pt-BR" sz="1400" dirty="0">
                <a:solidFill>
                  <a:srgbClr val="000000"/>
                </a:solidFill>
              </a:rPr>
              <a:t>O Haiti é um dos países mais pobres do mundo e o mais pobre das Américas.  </a:t>
            </a:r>
          </a:p>
          <a:p>
            <a:pPr marL="457200" lvl="0" indent="-330200" algn="just" rtl="0">
              <a:spcBef>
                <a:spcPts val="0"/>
              </a:spcBef>
              <a:buClr>
                <a:srgbClr val="000000"/>
              </a:buClr>
              <a:buSzPct val="100000"/>
            </a:pPr>
            <a:r>
              <a:rPr lang="pt-BR" sz="1400" dirty="0">
                <a:solidFill>
                  <a:srgbClr val="000000"/>
                </a:solidFill>
              </a:rPr>
              <a:t>Classificado na 158º posição no Índice de Desenvolvimento Humano (IDH) das Nações Unidas (um índice que é calculado com base no PIB, na taxa de mortalidade infantil e na alfabetização);</a:t>
            </a:r>
          </a:p>
          <a:p>
            <a:pPr marL="457200" lvl="0" indent="-330200" algn="just" rtl="0">
              <a:spcBef>
                <a:spcPts val="0"/>
              </a:spcBef>
              <a:buClr>
                <a:srgbClr val="000000"/>
              </a:buClr>
              <a:buSzPct val="100000"/>
            </a:pPr>
            <a:r>
              <a:rPr lang="pt-BR" sz="1400" dirty="0">
                <a:solidFill>
                  <a:srgbClr val="000000"/>
                </a:solidFill>
              </a:rPr>
              <a:t>Apenas 52,9% da população é alfabetizada;</a:t>
            </a:r>
          </a:p>
          <a:p>
            <a:pPr marL="457200" lvl="0" indent="-330200" algn="just" rtl="0">
              <a:spcBef>
                <a:spcPts val="0"/>
              </a:spcBef>
              <a:buClr>
                <a:srgbClr val="000000"/>
              </a:buClr>
              <a:buSzPct val="100000"/>
            </a:pPr>
            <a:r>
              <a:rPr lang="pt-BR" sz="1400" dirty="0">
                <a:solidFill>
                  <a:srgbClr val="000000"/>
                </a:solidFill>
              </a:rPr>
              <a:t>Índice de desnutrição das crianças abaixo de 5 anos corresponde a 18,9%;</a:t>
            </a:r>
          </a:p>
          <a:p>
            <a:pPr marL="457200" lvl="0" indent="-330200" algn="just" rtl="0">
              <a:spcBef>
                <a:spcPts val="0"/>
              </a:spcBef>
              <a:buClr>
                <a:srgbClr val="000000"/>
              </a:buClr>
              <a:buSzPct val="100000"/>
            </a:pPr>
            <a:r>
              <a:rPr lang="pt-BR" sz="1400" dirty="0">
                <a:solidFill>
                  <a:srgbClr val="000000"/>
                </a:solidFill>
              </a:rPr>
              <a:t>Taxa de desemprego, de 40,6%;</a:t>
            </a:r>
          </a:p>
          <a:p>
            <a:pPr marL="457200" lvl="0" indent="-330200" algn="just" rtl="0">
              <a:spcBef>
                <a:spcPts val="0"/>
              </a:spcBef>
              <a:buClr>
                <a:srgbClr val="000000"/>
              </a:buClr>
              <a:buSzPct val="100000"/>
            </a:pPr>
            <a:r>
              <a:rPr lang="pt-BR" sz="1400" dirty="0">
                <a:solidFill>
                  <a:srgbClr val="000000"/>
                </a:solidFill>
              </a:rPr>
              <a:t>Situação política conturbada;</a:t>
            </a:r>
          </a:p>
          <a:p>
            <a:pPr lvl="0" rtl="0">
              <a:spcBef>
                <a:spcPts val="0"/>
              </a:spcBef>
              <a:buNone/>
            </a:pPr>
            <a:endParaRPr sz="1400" dirty="0">
              <a:solidFill>
                <a:srgbClr val="000000"/>
              </a:solidFill>
            </a:endParaRPr>
          </a:p>
        </p:txBody>
      </p:sp>
      <p:pic>
        <p:nvPicPr>
          <p:cNvPr id="62" name="Shape 62" descr="brightly-painted-houses-in-a-slum-port-au-prince-haiti-e7a76p.jpg"/>
          <p:cNvPicPr preferRelativeResize="0"/>
          <p:nvPr/>
        </p:nvPicPr>
        <p:blipFill rotWithShape="1">
          <a:blip r:embed="rId3">
            <a:alphaModFix/>
          </a:blip>
          <a:srcRect b="4443"/>
          <a:stretch/>
        </p:blipFill>
        <p:spPr>
          <a:xfrm>
            <a:off x="4667700" y="865825"/>
            <a:ext cx="4323900" cy="2952524"/>
          </a:xfrm>
          <a:prstGeom prst="rect">
            <a:avLst/>
          </a:prstGeom>
          <a:noFill/>
          <a:ln>
            <a:noFill/>
          </a:ln>
        </p:spPr>
      </p:pic>
      <p:sp>
        <p:nvSpPr>
          <p:cNvPr id="63" name="Shape 63"/>
          <p:cNvSpPr txBox="1"/>
          <p:nvPr/>
        </p:nvSpPr>
        <p:spPr>
          <a:xfrm>
            <a:off x="6969250" y="3818350"/>
            <a:ext cx="2022300" cy="311400"/>
          </a:xfrm>
          <a:prstGeom prst="rect">
            <a:avLst/>
          </a:prstGeom>
          <a:noFill/>
          <a:ln>
            <a:noFill/>
          </a:ln>
        </p:spPr>
        <p:txBody>
          <a:bodyPr wrap="square" lIns="91425" tIns="91425" rIns="91425" bIns="91425" anchor="t" anchorCtr="0">
            <a:noAutofit/>
          </a:bodyPr>
          <a:lstStyle/>
          <a:p>
            <a:pPr lvl="0">
              <a:spcBef>
                <a:spcPts val="0"/>
              </a:spcBef>
              <a:buNone/>
            </a:pPr>
            <a:r>
              <a:rPr lang="pt-BR" sz="1000"/>
              <a:t>Porto Príncipe, capital do Haiti</a:t>
            </a:r>
          </a:p>
          <a:p>
            <a:pPr lvl="0">
              <a:spcBef>
                <a:spcPts val="0"/>
              </a:spcBef>
              <a:buNone/>
            </a:pPr>
            <a:r>
              <a:rPr lang="pt-BR" sz="1000"/>
              <a:t>Fonte: http://www.alamy.com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216425"/>
            <a:ext cx="8520600" cy="572700"/>
          </a:xfrm>
          <a:prstGeom prst="rect">
            <a:avLst/>
          </a:prstGeom>
        </p:spPr>
        <p:txBody>
          <a:bodyPr wrap="square" lIns="91425" tIns="91425" rIns="91425" bIns="91425" anchor="t" anchorCtr="0">
            <a:noAutofit/>
          </a:bodyPr>
          <a:lstStyle/>
          <a:p>
            <a:pPr lvl="0" algn="ctr">
              <a:spcBef>
                <a:spcPts val="0"/>
              </a:spcBef>
              <a:buNone/>
            </a:pPr>
            <a:r>
              <a:rPr lang="pt-BR"/>
              <a:t>Estudo de Caso: Degradação do Solo no Haiti</a:t>
            </a:r>
          </a:p>
        </p:txBody>
      </p:sp>
      <p:pic>
        <p:nvPicPr>
          <p:cNvPr id="69" name="Shape 69" descr="haiti-deforestation-satellite-nasa.jpg"/>
          <p:cNvPicPr preferRelativeResize="0"/>
          <p:nvPr/>
        </p:nvPicPr>
        <p:blipFill>
          <a:blip r:embed="rId3">
            <a:alphaModFix/>
          </a:blip>
          <a:stretch>
            <a:fillRect/>
          </a:stretch>
        </p:blipFill>
        <p:spPr>
          <a:xfrm>
            <a:off x="64975" y="920424"/>
            <a:ext cx="4200324" cy="3150249"/>
          </a:xfrm>
          <a:prstGeom prst="rect">
            <a:avLst/>
          </a:prstGeom>
          <a:noFill/>
          <a:ln>
            <a:noFill/>
          </a:ln>
        </p:spPr>
      </p:pic>
      <p:pic>
        <p:nvPicPr>
          <p:cNvPr id="70" name="Shape 70" descr="hispaniola.jpg"/>
          <p:cNvPicPr preferRelativeResize="0"/>
          <p:nvPr/>
        </p:nvPicPr>
        <p:blipFill>
          <a:blip r:embed="rId4">
            <a:alphaModFix/>
          </a:blip>
          <a:stretch>
            <a:fillRect/>
          </a:stretch>
        </p:blipFill>
        <p:spPr>
          <a:xfrm>
            <a:off x="4308699" y="2903675"/>
            <a:ext cx="4797000" cy="1656475"/>
          </a:xfrm>
          <a:prstGeom prst="rect">
            <a:avLst/>
          </a:prstGeom>
          <a:noFill/>
          <a:ln>
            <a:noFill/>
          </a:ln>
        </p:spPr>
      </p:pic>
      <p:sp>
        <p:nvSpPr>
          <p:cNvPr id="71" name="Shape 71"/>
          <p:cNvSpPr txBox="1"/>
          <p:nvPr/>
        </p:nvSpPr>
        <p:spPr>
          <a:xfrm>
            <a:off x="466775" y="4125775"/>
            <a:ext cx="3141600" cy="400200"/>
          </a:xfrm>
          <a:prstGeom prst="rect">
            <a:avLst/>
          </a:prstGeom>
          <a:noFill/>
          <a:ln>
            <a:noFill/>
          </a:ln>
        </p:spPr>
        <p:txBody>
          <a:bodyPr wrap="square" lIns="91425" tIns="91425" rIns="91425" bIns="91425" anchor="t" anchorCtr="0">
            <a:noAutofit/>
          </a:bodyPr>
          <a:lstStyle/>
          <a:p>
            <a:pPr lvl="0">
              <a:spcBef>
                <a:spcPts val="0"/>
              </a:spcBef>
              <a:buNone/>
            </a:pPr>
            <a:r>
              <a:rPr lang="pt-BR" sz="1100"/>
              <a:t>Fronteira entre Haiti e República Dominicana</a:t>
            </a:r>
          </a:p>
        </p:txBody>
      </p:sp>
      <p:sp>
        <p:nvSpPr>
          <p:cNvPr id="72" name="Shape 72"/>
          <p:cNvSpPr txBox="1"/>
          <p:nvPr/>
        </p:nvSpPr>
        <p:spPr>
          <a:xfrm>
            <a:off x="5053550" y="4602175"/>
            <a:ext cx="3141600" cy="400200"/>
          </a:xfrm>
          <a:prstGeom prst="rect">
            <a:avLst/>
          </a:prstGeom>
          <a:noFill/>
          <a:ln>
            <a:noFill/>
          </a:ln>
        </p:spPr>
        <p:txBody>
          <a:bodyPr wrap="square" lIns="91425" tIns="91425" rIns="91425" bIns="91425" anchor="t" anchorCtr="0">
            <a:noAutofit/>
          </a:bodyPr>
          <a:lstStyle/>
          <a:p>
            <a:pPr lvl="0" rtl="0">
              <a:spcBef>
                <a:spcPts val="0"/>
              </a:spcBef>
              <a:buNone/>
            </a:pPr>
            <a:r>
              <a:rPr lang="pt-BR" sz="1100"/>
              <a:t>Fronteira entre Haiti e República Dominicana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251900" y="132162"/>
            <a:ext cx="8520600" cy="572700"/>
          </a:xfrm>
          <a:prstGeom prst="rect">
            <a:avLst/>
          </a:prstGeom>
        </p:spPr>
        <p:txBody>
          <a:bodyPr wrap="square" lIns="91425" tIns="91425" rIns="91425" bIns="91425" anchor="t" anchorCtr="0">
            <a:noAutofit/>
          </a:bodyPr>
          <a:lstStyle/>
          <a:p>
            <a:pPr lvl="0">
              <a:spcBef>
                <a:spcPts val="0"/>
              </a:spcBef>
              <a:buNone/>
            </a:pPr>
            <a:r>
              <a:rPr lang="pt-BR" dirty="0"/>
              <a:t>Histórico</a:t>
            </a:r>
          </a:p>
        </p:txBody>
      </p:sp>
      <p:sp>
        <p:nvSpPr>
          <p:cNvPr id="78" name="Shape 78"/>
          <p:cNvSpPr txBox="1">
            <a:spLocks noGrp="1"/>
          </p:cNvSpPr>
          <p:nvPr>
            <p:ph type="body" idx="1"/>
          </p:nvPr>
        </p:nvSpPr>
        <p:spPr>
          <a:xfrm>
            <a:off x="157941" y="679923"/>
            <a:ext cx="8819803" cy="4438638"/>
          </a:xfrm>
          <a:prstGeom prst="rect">
            <a:avLst/>
          </a:prstGeom>
        </p:spPr>
        <p:txBody>
          <a:bodyPr wrap="square" lIns="91425" tIns="91425" rIns="91425" bIns="91425" anchor="t" anchorCtr="0">
            <a:noAutofit/>
          </a:bodyPr>
          <a:lstStyle/>
          <a:p>
            <a:pPr lvl="0" algn="just">
              <a:spcBef>
                <a:spcPts val="0"/>
              </a:spcBef>
              <a:buNone/>
            </a:pPr>
            <a:r>
              <a:rPr lang="pt-BR" sz="1400" dirty="0">
                <a:solidFill>
                  <a:srgbClr val="000000"/>
                </a:solidFill>
              </a:rPr>
              <a:t>1492 - Chegada dos europeus: </a:t>
            </a:r>
          </a:p>
          <a:p>
            <a:pPr marL="914400" lvl="0" indent="-317500" algn="just" rtl="0">
              <a:lnSpc>
                <a:spcPct val="100000"/>
              </a:lnSpc>
              <a:spcBef>
                <a:spcPts val="0"/>
              </a:spcBef>
              <a:buClr>
                <a:srgbClr val="000000"/>
              </a:buClr>
              <a:buSzPct val="100000"/>
            </a:pPr>
            <a:r>
              <a:rPr lang="pt-BR" sz="1400" dirty="0">
                <a:solidFill>
                  <a:srgbClr val="000000"/>
                </a:solidFill>
              </a:rPr>
              <a:t>Cultivo de cana-de-açúcar pelos espanhóis;</a:t>
            </a:r>
          </a:p>
          <a:p>
            <a:pPr marL="914400" lvl="0" indent="-317500" algn="just" rtl="0">
              <a:lnSpc>
                <a:spcPct val="100000"/>
              </a:lnSpc>
              <a:spcBef>
                <a:spcPts val="0"/>
              </a:spcBef>
              <a:buClr>
                <a:srgbClr val="000000"/>
              </a:buClr>
              <a:buSzPct val="100000"/>
            </a:pPr>
            <a:r>
              <a:rPr lang="pt-BR" sz="1400" dirty="0">
                <a:solidFill>
                  <a:srgbClr val="000000"/>
                </a:solidFill>
              </a:rPr>
              <a:t>Derrubada das florestas para cultivo de café, anil e tabaco pelos franceses.</a:t>
            </a:r>
          </a:p>
          <a:p>
            <a:pPr lvl="0" algn="just" rtl="0">
              <a:spcBef>
                <a:spcPts val="0"/>
              </a:spcBef>
              <a:buNone/>
            </a:pPr>
            <a:r>
              <a:rPr lang="pt-BR" sz="1400" dirty="0">
                <a:solidFill>
                  <a:srgbClr val="000000"/>
                </a:solidFill>
              </a:rPr>
              <a:t>Após a Independência:</a:t>
            </a:r>
          </a:p>
          <a:p>
            <a:pPr marL="914400" lvl="0" indent="-317500" algn="just" rtl="0">
              <a:lnSpc>
                <a:spcPct val="100000"/>
              </a:lnSpc>
              <a:spcBef>
                <a:spcPts val="0"/>
              </a:spcBef>
              <a:buClr>
                <a:srgbClr val="000000"/>
              </a:buClr>
              <a:buSzPct val="100000"/>
            </a:pPr>
            <a:r>
              <a:rPr lang="pt-BR" sz="1400" dirty="0">
                <a:solidFill>
                  <a:srgbClr val="000000"/>
                </a:solidFill>
              </a:rPr>
              <a:t>Fazendeiros expulsaram os camponeses dos vales férteis, obrigando-os a se instalarem nas matas mais íngremes;</a:t>
            </a:r>
          </a:p>
          <a:p>
            <a:pPr marL="914400" lvl="0" indent="-317500" algn="just" rtl="0">
              <a:lnSpc>
                <a:spcPct val="100000"/>
              </a:lnSpc>
              <a:spcBef>
                <a:spcPts val="0"/>
              </a:spcBef>
              <a:buClr>
                <a:srgbClr val="000000"/>
              </a:buClr>
              <a:buSzPct val="100000"/>
            </a:pPr>
            <a:r>
              <a:rPr lang="pt-BR" sz="1400" dirty="0">
                <a:solidFill>
                  <a:srgbClr val="000000"/>
                </a:solidFill>
              </a:rPr>
              <a:t>O cultivo intensivo de milho, mandioca e feijão, associada à crescente exploração da madeira, acentuou o empobrecimento do solo.</a:t>
            </a:r>
          </a:p>
          <a:p>
            <a:pPr lvl="0" algn="just" rtl="0">
              <a:spcBef>
                <a:spcPts val="0"/>
              </a:spcBef>
              <a:buNone/>
            </a:pPr>
            <a:r>
              <a:rPr lang="pt-BR" sz="1400" dirty="0">
                <a:solidFill>
                  <a:srgbClr val="000000"/>
                </a:solidFill>
              </a:rPr>
              <a:t>A Ilha </a:t>
            </a:r>
            <a:r>
              <a:rPr lang="pt-BR" sz="1400" dirty="0" err="1">
                <a:solidFill>
                  <a:srgbClr val="000000"/>
                </a:solidFill>
              </a:rPr>
              <a:t>Hispaniola</a:t>
            </a:r>
            <a:endParaRPr lang="pt-BR" sz="1400" dirty="0">
              <a:solidFill>
                <a:srgbClr val="000000"/>
              </a:solidFill>
            </a:endParaRPr>
          </a:p>
          <a:p>
            <a:pPr lvl="0" algn="just">
              <a:spcBef>
                <a:spcPts val="0"/>
              </a:spcBef>
              <a:buNone/>
            </a:pPr>
            <a:r>
              <a:rPr lang="pt-BR" sz="1400" dirty="0">
                <a:solidFill>
                  <a:srgbClr val="000000"/>
                </a:solidFill>
              </a:rPr>
              <a:t>O Haiti foi uma colônia muito rica da França, enquanto a República Dominicana não era muito valorizada pela Espanha, por isso a França desenvolvia plantações intensivas baseadas no trabalho escravo vindo da África, como resultado houve uma explosão populacional no lado haitiano.</a:t>
            </a:r>
          </a:p>
          <a:p>
            <a:pPr lvl="0" algn="just" rtl="0">
              <a:spcBef>
                <a:spcPts val="0"/>
              </a:spcBef>
              <a:buNone/>
            </a:pPr>
            <a:endParaRPr sz="1400" dirty="0">
              <a:solidFill>
                <a:srgbClr val="000000"/>
              </a:solidFill>
            </a:endParaRPr>
          </a:p>
          <a:p>
            <a:pPr lvl="0" algn="just" rtl="0">
              <a:spcBef>
                <a:spcPts val="0"/>
              </a:spcBef>
              <a:buNone/>
            </a:pPr>
            <a:endParaRPr sz="1600" dirty="0">
              <a:solidFill>
                <a:srgbClr val="000000"/>
              </a:solidFill>
            </a:endParaRPr>
          </a:p>
          <a:p>
            <a:pPr lvl="0" algn="just">
              <a:spcBef>
                <a:spcPts val="0"/>
              </a:spcBef>
              <a:buNone/>
            </a:pP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279251" y="255558"/>
            <a:ext cx="8520600" cy="4624010"/>
          </a:xfrm>
          <a:prstGeom prst="rect">
            <a:avLst/>
          </a:prstGeom>
        </p:spPr>
        <p:txBody>
          <a:bodyPr wrap="square" lIns="91425" tIns="91425" rIns="91425" bIns="91425" anchor="t" anchorCtr="0">
            <a:noAutofit/>
          </a:bodyPr>
          <a:lstStyle/>
          <a:p>
            <a:pPr lvl="0" algn="just" rtl="0">
              <a:spcBef>
                <a:spcPts val="0"/>
              </a:spcBef>
              <a:buClr>
                <a:srgbClr val="000000"/>
              </a:buClr>
              <a:buSzPct val="78571"/>
              <a:buNone/>
            </a:pPr>
            <a:r>
              <a:rPr lang="pt-BR" sz="1400" dirty="0">
                <a:solidFill>
                  <a:schemeClr val="dk1"/>
                </a:solidFill>
              </a:rPr>
              <a:t>De 1991 a 2002, a produção alimentar per capita caiu 30%.</a:t>
            </a:r>
          </a:p>
          <a:p>
            <a:pPr marL="457200" lvl="0" indent="-317500" algn="just" rtl="0">
              <a:lnSpc>
                <a:spcPct val="100000"/>
              </a:lnSpc>
              <a:spcBef>
                <a:spcPts val="0"/>
              </a:spcBef>
              <a:spcAft>
                <a:spcPts val="0"/>
              </a:spcAft>
              <a:buClr>
                <a:schemeClr val="dk1"/>
              </a:buClr>
              <a:buSzPct val="100000"/>
            </a:pPr>
            <a:r>
              <a:rPr lang="pt-BR" sz="1400" dirty="0">
                <a:solidFill>
                  <a:schemeClr val="dk1"/>
                </a:solidFill>
              </a:rPr>
              <a:t>Como consequência o preço da principal fonte de carboidrato dos haitianos - o arroz - dobrou de preço, sendo importado dos Estados Unidos</a:t>
            </a:r>
            <a:r>
              <a:rPr lang="pt-BR" sz="1400" dirty="0" smtClean="0">
                <a:solidFill>
                  <a:schemeClr val="dk1"/>
                </a:solidFill>
              </a:rPr>
              <a:t>;</a:t>
            </a:r>
          </a:p>
          <a:p>
            <a:pPr marL="457200" lvl="0" indent="-317500" algn="just" rtl="0">
              <a:lnSpc>
                <a:spcPct val="100000"/>
              </a:lnSpc>
              <a:spcBef>
                <a:spcPts val="0"/>
              </a:spcBef>
              <a:spcAft>
                <a:spcPts val="0"/>
              </a:spcAft>
              <a:buClr>
                <a:schemeClr val="dk1"/>
              </a:buClr>
              <a:buSzPct val="100000"/>
            </a:pPr>
            <a:endParaRPr lang="pt-BR" sz="1400" dirty="0">
              <a:solidFill>
                <a:schemeClr val="dk1"/>
              </a:solidFill>
            </a:endParaRPr>
          </a:p>
          <a:p>
            <a:pPr marL="457200" lvl="0" indent="-317500" algn="just" rtl="0">
              <a:lnSpc>
                <a:spcPct val="100000"/>
              </a:lnSpc>
              <a:spcBef>
                <a:spcPts val="0"/>
              </a:spcBef>
              <a:spcAft>
                <a:spcPts val="0"/>
              </a:spcAft>
              <a:buClr>
                <a:schemeClr val="dk1"/>
              </a:buClr>
              <a:buSzPct val="100000"/>
            </a:pPr>
            <a:r>
              <a:rPr lang="pt-BR" sz="1400" dirty="0">
                <a:solidFill>
                  <a:schemeClr val="dk1"/>
                </a:solidFill>
              </a:rPr>
              <a:t>Para se alimentar, os haitianos recorrem a bolos feitos de argila, sal e gordura - um tradicional suplemento na dieta de mulheres grávidas</a:t>
            </a:r>
            <a:r>
              <a:rPr lang="pt-BR" sz="1400" dirty="0" smtClean="0">
                <a:solidFill>
                  <a:schemeClr val="dk1"/>
                </a:solidFill>
              </a:rPr>
              <a:t>;</a:t>
            </a:r>
          </a:p>
          <a:p>
            <a:pPr marL="457200" lvl="0" indent="-317500" algn="just" rtl="0">
              <a:lnSpc>
                <a:spcPct val="100000"/>
              </a:lnSpc>
              <a:spcBef>
                <a:spcPts val="0"/>
              </a:spcBef>
              <a:spcAft>
                <a:spcPts val="0"/>
              </a:spcAft>
              <a:buClr>
                <a:schemeClr val="dk1"/>
              </a:buClr>
              <a:buSzPct val="100000"/>
            </a:pPr>
            <a:endParaRPr lang="pt-BR" sz="1400" dirty="0">
              <a:solidFill>
                <a:schemeClr val="dk1"/>
              </a:solidFill>
            </a:endParaRPr>
          </a:p>
          <a:p>
            <a:pPr marL="457200" lvl="0" indent="-317500" algn="just" rtl="0">
              <a:lnSpc>
                <a:spcPct val="100000"/>
              </a:lnSpc>
              <a:spcBef>
                <a:spcPts val="0"/>
              </a:spcBef>
              <a:spcAft>
                <a:spcPts val="0"/>
              </a:spcAft>
              <a:buClr>
                <a:schemeClr val="dk1"/>
              </a:buClr>
              <a:buSzPct val="100000"/>
            </a:pPr>
            <a:r>
              <a:rPr lang="pt-BR" sz="1400" dirty="0">
                <a:solidFill>
                  <a:schemeClr val="dk1"/>
                </a:solidFill>
              </a:rPr>
              <a:t>A economia não segue um modelo sustentável: A agricultura causa grande desgaste nos solos e as florestas são queimadas para a produção do carvão, principal fonte de energia do país</a:t>
            </a:r>
            <a:r>
              <a:rPr lang="pt-BR" sz="1400" dirty="0" smtClean="0">
                <a:solidFill>
                  <a:schemeClr val="dk1"/>
                </a:solidFill>
              </a:rPr>
              <a:t>;</a:t>
            </a:r>
          </a:p>
          <a:p>
            <a:pPr marL="457200" lvl="0" indent="-317500" algn="just" rtl="0">
              <a:lnSpc>
                <a:spcPct val="100000"/>
              </a:lnSpc>
              <a:spcBef>
                <a:spcPts val="0"/>
              </a:spcBef>
              <a:spcAft>
                <a:spcPts val="0"/>
              </a:spcAft>
              <a:buClr>
                <a:schemeClr val="dk1"/>
              </a:buClr>
              <a:buSzPct val="100000"/>
            </a:pPr>
            <a:endParaRPr lang="pt-BR" sz="1400" dirty="0">
              <a:solidFill>
                <a:schemeClr val="dk1"/>
              </a:solidFill>
            </a:endParaRPr>
          </a:p>
          <a:p>
            <a:pPr marL="457200" lvl="0" indent="-317500" algn="just" rtl="0">
              <a:lnSpc>
                <a:spcPct val="100000"/>
              </a:lnSpc>
              <a:spcBef>
                <a:spcPts val="0"/>
              </a:spcBef>
              <a:spcAft>
                <a:spcPts val="0"/>
              </a:spcAft>
              <a:buClr>
                <a:schemeClr val="dk1"/>
              </a:buClr>
              <a:buSzPct val="100000"/>
            </a:pPr>
            <a:r>
              <a:rPr lang="pt-BR" sz="1400" dirty="0">
                <a:solidFill>
                  <a:schemeClr val="dk1"/>
                </a:solidFill>
              </a:rPr>
              <a:t>Em janeiro de 2006 foi definido um plano nacional para o meio ambiente, em uma tentativa do governo de mudar a péssima situação ambiental do país. Entretanto, houve pouca implementação devido a falta de recursos.</a:t>
            </a:r>
          </a:p>
          <a:p>
            <a:pPr lvl="0" algn="just" rtl="0">
              <a:spcBef>
                <a:spcPts val="0"/>
              </a:spcBef>
              <a:spcAft>
                <a:spcPts val="0"/>
              </a:spcAft>
              <a:buNone/>
            </a:pPr>
            <a:endParaRPr sz="1400" dirty="0">
              <a:solidFill>
                <a:schemeClr val="dk1"/>
              </a:solidFill>
            </a:endParaRPr>
          </a:p>
          <a:p>
            <a:pPr lvl="0" algn="just" rtl="0">
              <a:spcBef>
                <a:spcPts val="0"/>
              </a:spcBef>
              <a:buNone/>
            </a:pPr>
            <a:r>
              <a:rPr lang="pt-BR" sz="1400" dirty="0">
                <a:solidFill>
                  <a:schemeClr val="dk1"/>
                </a:solidFill>
              </a:rPr>
              <a:t>Atualmente:</a:t>
            </a:r>
          </a:p>
          <a:p>
            <a:pPr marL="457200" lvl="0" indent="-317500" algn="just" rtl="0">
              <a:spcBef>
                <a:spcPts val="0"/>
              </a:spcBef>
              <a:buClr>
                <a:schemeClr val="dk1"/>
              </a:buClr>
              <a:buSzPct val="100000"/>
            </a:pPr>
            <a:r>
              <a:rPr lang="pt-BR" sz="1400" dirty="0">
                <a:solidFill>
                  <a:schemeClr val="dk1"/>
                </a:solidFill>
              </a:rPr>
              <a:t>Restam menos de 4% de florestas no Haiti;</a:t>
            </a:r>
          </a:p>
          <a:p>
            <a:pPr marL="457200" lvl="0" indent="-317500" algn="just" rtl="0">
              <a:spcBef>
                <a:spcPts val="0"/>
              </a:spcBef>
              <a:buClr>
                <a:schemeClr val="dk1"/>
              </a:buClr>
              <a:buSzPct val="100000"/>
            </a:pPr>
            <a:r>
              <a:rPr lang="pt-BR" sz="1400" dirty="0">
                <a:solidFill>
                  <a:schemeClr val="dk1"/>
                </a:solidFill>
              </a:rPr>
              <a:t>Em muitos lugares o solo já está tão degradado que já chegou ao seu leito rochoso.</a:t>
            </a:r>
          </a:p>
          <a:p>
            <a:pPr lvl="0" algn="just">
              <a:spcBef>
                <a:spcPts val="0"/>
              </a:spcBef>
              <a:buNone/>
            </a:pPr>
            <a:endParaRPr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360775" y="195825"/>
            <a:ext cx="8520600" cy="569700"/>
          </a:xfrm>
          <a:prstGeom prst="rect">
            <a:avLst/>
          </a:prstGeom>
        </p:spPr>
        <p:txBody>
          <a:bodyPr wrap="square" lIns="91425" tIns="91425" rIns="91425" bIns="91425" anchor="b" anchorCtr="0">
            <a:noAutofit/>
          </a:bodyPr>
          <a:lstStyle/>
          <a:p>
            <a:pPr lvl="0" algn="l">
              <a:spcBef>
                <a:spcPts val="0"/>
              </a:spcBef>
              <a:buNone/>
            </a:pPr>
            <a:r>
              <a:rPr lang="pt-BR" sz="2800" dirty="0"/>
              <a:t>Agricultura do Haiti</a:t>
            </a:r>
          </a:p>
        </p:txBody>
      </p:sp>
      <p:sp>
        <p:nvSpPr>
          <p:cNvPr id="89" name="Shape 89"/>
          <p:cNvSpPr txBox="1">
            <a:spLocks noGrp="1"/>
          </p:cNvSpPr>
          <p:nvPr>
            <p:ph type="subTitle" idx="1"/>
          </p:nvPr>
        </p:nvSpPr>
        <p:spPr>
          <a:xfrm>
            <a:off x="1273825" y="4744275"/>
            <a:ext cx="6694500" cy="345300"/>
          </a:xfrm>
          <a:prstGeom prst="rect">
            <a:avLst/>
          </a:prstGeom>
        </p:spPr>
        <p:txBody>
          <a:bodyPr wrap="square" lIns="91425" tIns="91425" rIns="91425" bIns="91425" anchor="t" anchorCtr="0">
            <a:noAutofit/>
          </a:bodyPr>
          <a:lstStyle/>
          <a:p>
            <a:pPr lvl="0" algn="just">
              <a:spcBef>
                <a:spcPts val="0"/>
              </a:spcBef>
              <a:buNone/>
            </a:pPr>
            <a:r>
              <a:rPr lang="pt-BR" sz="1000">
                <a:solidFill>
                  <a:srgbClr val="000000"/>
                </a:solidFill>
              </a:rPr>
              <a:t>Fonte: https://commons.wikimedia.org/wiki/File:Mountainous_Farming_Plots_Haiti.jpg</a:t>
            </a:r>
          </a:p>
        </p:txBody>
      </p:sp>
      <p:pic>
        <p:nvPicPr>
          <p:cNvPr id="90" name="Shape 90" descr="Mountainous_Farming_Plots_Haiti.jpg"/>
          <p:cNvPicPr preferRelativeResize="0"/>
          <p:nvPr/>
        </p:nvPicPr>
        <p:blipFill>
          <a:blip r:embed="rId3">
            <a:alphaModFix/>
          </a:blip>
          <a:stretch>
            <a:fillRect/>
          </a:stretch>
        </p:blipFill>
        <p:spPr>
          <a:xfrm>
            <a:off x="1070338" y="819437"/>
            <a:ext cx="7003324" cy="3924848"/>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pt-BR" dirty="0"/>
              <a:t>Outros problemas ambientais do Haiti</a:t>
            </a:r>
          </a:p>
        </p:txBody>
      </p:sp>
      <p:sp>
        <p:nvSpPr>
          <p:cNvPr id="96" name="Shape 96"/>
          <p:cNvSpPr txBox="1">
            <a:spLocks noGrp="1"/>
          </p:cNvSpPr>
          <p:nvPr>
            <p:ph type="body" idx="1"/>
          </p:nvPr>
        </p:nvSpPr>
        <p:spPr>
          <a:xfrm>
            <a:off x="311700" y="1092675"/>
            <a:ext cx="8520600" cy="3416400"/>
          </a:xfrm>
          <a:prstGeom prst="rect">
            <a:avLst/>
          </a:prstGeom>
        </p:spPr>
        <p:txBody>
          <a:bodyPr wrap="square" lIns="91425" tIns="91425" rIns="91425" bIns="91425" anchor="t" anchorCtr="0">
            <a:noAutofit/>
          </a:bodyPr>
          <a:lstStyle/>
          <a:p>
            <a:pPr marL="457200" lvl="0" indent="-317500" algn="just" rtl="0">
              <a:spcBef>
                <a:spcPts val="0"/>
              </a:spcBef>
              <a:spcAft>
                <a:spcPts val="1000"/>
              </a:spcAft>
              <a:buClr>
                <a:srgbClr val="000000"/>
              </a:buClr>
              <a:buSzPct val="100000"/>
            </a:pPr>
            <a:r>
              <a:rPr lang="pt-BR" sz="1400" dirty="0">
                <a:solidFill>
                  <a:srgbClr val="000000"/>
                </a:solidFill>
              </a:rPr>
              <a:t>Recursos hídricos: a </a:t>
            </a:r>
            <a:r>
              <a:rPr lang="pt-BR" sz="1400" dirty="0">
                <a:solidFill>
                  <a:schemeClr val="dk1"/>
                </a:solidFill>
              </a:rPr>
              <a:t>situação também é preocupante, pois esse recurso tem se tornado escasso devido à erosão das bacias hidrográficas, falta de gestão de resíduos sólidos e líquidos que são despejados nos cursos e falta de gestão integrada dos recursos hídricos.</a:t>
            </a:r>
          </a:p>
          <a:p>
            <a:pPr marL="457200" lvl="0" indent="-317500" algn="just" rtl="0">
              <a:spcBef>
                <a:spcPts val="0"/>
              </a:spcBef>
              <a:buClr>
                <a:schemeClr val="dk1"/>
              </a:buClr>
              <a:buSzPct val="100000"/>
            </a:pPr>
            <a:r>
              <a:rPr lang="pt-BR" sz="1400" dirty="0">
                <a:solidFill>
                  <a:schemeClr val="dk1"/>
                </a:solidFill>
              </a:rPr>
              <a:t>Zonas marinhas e costeiras: estão em uma situação de declínio avançado. Ecossistemas como mangues, pântanos e corais estão sendo destruídos. A destruição desses ecossistemas reduziu a atividade pesqueira e </a:t>
            </a:r>
            <a:r>
              <a:rPr lang="pt-BR" sz="1400" dirty="0" err="1">
                <a:solidFill>
                  <a:schemeClr val="dk1"/>
                </a:solidFill>
              </a:rPr>
              <a:t>aquacultora</a:t>
            </a:r>
            <a:r>
              <a:rPr lang="pt-BR" sz="1400" dirty="0">
                <a:solidFill>
                  <a:schemeClr val="dk1"/>
                </a:solidFill>
              </a:rPr>
              <a:t> contribuindo para o aumento da pobreza, além de tornar as regiões costeiras mais vulneráveis a tempestades e furacões.</a:t>
            </a:r>
          </a:p>
          <a:p>
            <a:pPr marL="457200" lvl="0" indent="-317500" algn="just" rtl="0">
              <a:spcBef>
                <a:spcPts val="0"/>
              </a:spcBef>
              <a:buClr>
                <a:schemeClr val="dk1"/>
              </a:buClr>
              <a:buSzPct val="100000"/>
            </a:pPr>
            <a:r>
              <a:rPr lang="pt-BR" sz="1400" dirty="0">
                <a:solidFill>
                  <a:srgbClr val="000000"/>
                </a:solidFill>
              </a:rPr>
              <a:t>A gestão dos resíduos sólidos é muito ineficiente: os serviços de limpeza urbana não conseguem lidar com a quantidade de lixo gerada pelas cidades acarretando a presença de lixo nas ruas e o que é coletado é levado para lixões onde é feita a queima  não controlada desse lixo.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216425"/>
            <a:ext cx="8520600" cy="572700"/>
          </a:xfrm>
          <a:prstGeom prst="rect">
            <a:avLst/>
          </a:prstGeom>
        </p:spPr>
        <p:txBody>
          <a:bodyPr wrap="square" lIns="91425" tIns="91425" rIns="91425" bIns="91425" anchor="t" anchorCtr="0">
            <a:noAutofit/>
          </a:bodyPr>
          <a:lstStyle/>
          <a:p>
            <a:pPr lvl="0">
              <a:spcBef>
                <a:spcPts val="0"/>
              </a:spcBef>
              <a:buNone/>
            </a:pPr>
            <a:r>
              <a:rPr lang="pt-BR" dirty="0"/>
              <a:t>Desastres naturais no Haiti</a:t>
            </a:r>
          </a:p>
        </p:txBody>
      </p:sp>
      <p:sp>
        <p:nvSpPr>
          <p:cNvPr id="102" name="Shape 102"/>
          <p:cNvSpPr txBox="1">
            <a:spLocks noGrp="1"/>
          </p:cNvSpPr>
          <p:nvPr>
            <p:ph type="body" idx="1"/>
          </p:nvPr>
        </p:nvSpPr>
        <p:spPr>
          <a:xfrm>
            <a:off x="365550" y="737864"/>
            <a:ext cx="8520600" cy="1899600"/>
          </a:xfrm>
          <a:prstGeom prst="rect">
            <a:avLst/>
          </a:prstGeom>
        </p:spPr>
        <p:txBody>
          <a:bodyPr wrap="square" lIns="91425" tIns="91425" rIns="91425" bIns="91425" anchor="t" anchorCtr="0">
            <a:noAutofit/>
          </a:bodyPr>
          <a:lstStyle/>
          <a:p>
            <a:pPr marL="457200" lvl="0" indent="-311150" rtl="0">
              <a:spcBef>
                <a:spcPts val="0"/>
              </a:spcBef>
              <a:spcAft>
                <a:spcPts val="1000"/>
              </a:spcAft>
              <a:buClr>
                <a:srgbClr val="000000"/>
              </a:buClr>
              <a:buSzPct val="100000"/>
            </a:pPr>
            <a:r>
              <a:rPr lang="pt-BR" sz="1300" dirty="0">
                <a:solidFill>
                  <a:srgbClr val="000000"/>
                </a:solidFill>
              </a:rPr>
              <a:t>É importante desmistificar a ideia de que desastres naturais são eventos que nós não podemos controlar nem tivemos influências, pois as sociedades ao longo da história fazem escolhas que irão gerar maior ou menor vulnerabilidade socioambiental aos eventos físicos. </a:t>
            </a:r>
          </a:p>
          <a:p>
            <a:pPr marL="457200" lvl="0" indent="-311150" rtl="0">
              <a:spcBef>
                <a:spcPts val="0"/>
              </a:spcBef>
              <a:spcAft>
                <a:spcPts val="1000"/>
              </a:spcAft>
              <a:buClr>
                <a:srgbClr val="000000"/>
              </a:buClr>
              <a:buSzPct val="100000"/>
            </a:pPr>
            <a:r>
              <a:rPr lang="pt-BR" sz="1300" dirty="0">
                <a:solidFill>
                  <a:srgbClr val="000000"/>
                </a:solidFill>
              </a:rPr>
              <a:t>Logo, percebemos que a condição do Haiti poderia sim ser evitada se os seres humanos ao longo de sua história tivessem dado outro rumo ao país, pois a vulnerabilidade socioambiental está inversamente relacionada ao nível de desenvolvimento econômico, social e proteção ambiental. </a:t>
            </a:r>
          </a:p>
        </p:txBody>
      </p:sp>
      <p:pic>
        <p:nvPicPr>
          <p:cNvPr id="103" name="Shape 103"/>
          <p:cNvPicPr preferRelativeResize="0"/>
          <p:nvPr/>
        </p:nvPicPr>
        <p:blipFill rotWithShape="1">
          <a:blip r:embed="rId3">
            <a:alphaModFix/>
          </a:blip>
          <a:srcRect l="29259" t="43279" r="30604" b="25656"/>
          <a:stretch/>
        </p:blipFill>
        <p:spPr>
          <a:xfrm>
            <a:off x="1730962" y="2688725"/>
            <a:ext cx="5682075" cy="2301999"/>
          </a:xfrm>
          <a:prstGeom prst="rect">
            <a:avLst/>
          </a:prstGeom>
          <a:noFill/>
          <a:ln>
            <a:noFill/>
          </a:ln>
        </p:spPr>
      </p:pic>
      <p:sp>
        <p:nvSpPr>
          <p:cNvPr id="104" name="Shape 104"/>
          <p:cNvSpPr txBox="1"/>
          <p:nvPr/>
        </p:nvSpPr>
        <p:spPr>
          <a:xfrm>
            <a:off x="1845142" y="2432625"/>
            <a:ext cx="5148900" cy="324900"/>
          </a:xfrm>
          <a:prstGeom prst="rect">
            <a:avLst/>
          </a:prstGeom>
          <a:noFill/>
          <a:ln>
            <a:noFill/>
          </a:ln>
        </p:spPr>
        <p:txBody>
          <a:bodyPr wrap="square" lIns="91425" tIns="91425" rIns="91425" bIns="91425" anchor="ctr" anchorCtr="0">
            <a:noAutofit/>
          </a:bodyPr>
          <a:lstStyle/>
          <a:p>
            <a:pPr lvl="0" algn="ctr" rtl="0">
              <a:spcBef>
                <a:spcPts val="0"/>
              </a:spcBef>
              <a:buNone/>
            </a:pPr>
            <a:r>
              <a:rPr lang="pt-BR" sz="1200"/>
              <a:t>Desastres no Haiti no século XX</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pt-BR"/>
              <a:t>Conclusão</a:t>
            </a:r>
          </a:p>
        </p:txBody>
      </p:sp>
      <p:sp>
        <p:nvSpPr>
          <p:cNvPr id="110" name="Shape 11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lgn="just">
              <a:spcBef>
                <a:spcPts val="0"/>
              </a:spcBef>
              <a:buNone/>
            </a:pPr>
            <a:r>
              <a:rPr lang="pt-BR">
                <a:solidFill>
                  <a:srgbClr val="000000"/>
                </a:solidFill>
              </a:rPr>
              <a:t>“Essa situação ambiental lamentável somada a uma economia pouco desenvolvida, a pobreza aguda, a um governo fraco, a quase inexistência de serviços públicos como saúde e educação, a falta de infraestrutura (estradas, ruas, energia elétrica, saneamento, higiene), a presença de grande parte das moradias em áreas de risco de deslizamento ou inundação, fazem com que o Haiti seja um país extremamente vulnerável às ameaças naturais e portanto propenso à ocorrência de desastres de grande magnitude”.</a:t>
            </a:r>
          </a:p>
          <a:p>
            <a:pPr lvl="0" algn="ctr">
              <a:spcBef>
                <a:spcPts val="0"/>
              </a:spcBef>
              <a:buNone/>
            </a:pPr>
            <a:r>
              <a:rPr lang="pt-BR" sz="1400">
                <a:solidFill>
                  <a:srgbClr val="000000"/>
                </a:solidFill>
              </a:rPr>
              <a:t>Eduardo Fonseca Arraes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1101</Words>
  <Application>Microsoft Office PowerPoint</Application>
  <PresentationFormat>Apresentação na tela (16:9)</PresentationFormat>
  <Paragraphs>67</Paragraphs>
  <Slides>11</Slides>
  <Notes>11</Notes>
  <HiddenSlides>0</HiddenSlides>
  <MMClips>0</MMClips>
  <ScaleCrop>false</ScaleCrop>
  <HeadingPairs>
    <vt:vector size="4" baseType="variant">
      <vt:variant>
        <vt:lpstr>Tema</vt:lpstr>
      </vt:variant>
      <vt:variant>
        <vt:i4>1</vt:i4>
      </vt:variant>
      <vt:variant>
        <vt:lpstr>Títulos de slides</vt:lpstr>
      </vt:variant>
      <vt:variant>
        <vt:i4>11</vt:i4>
      </vt:variant>
    </vt:vector>
  </HeadingPairs>
  <TitlesOfParts>
    <vt:vector size="12" baseType="lpstr">
      <vt:lpstr>Simple Light</vt:lpstr>
      <vt:lpstr>Destruição/Perda do Solo Degradação Ambiental no Haiti</vt:lpstr>
      <vt:lpstr>Haiti</vt:lpstr>
      <vt:lpstr>Estudo de Caso: Degradação do Solo no Haiti</vt:lpstr>
      <vt:lpstr>Histórico</vt:lpstr>
      <vt:lpstr>Slide 5</vt:lpstr>
      <vt:lpstr>Agricultura do Haiti</vt:lpstr>
      <vt:lpstr>Outros problemas ambientais do Haiti</vt:lpstr>
      <vt:lpstr>Desastres naturais no Haiti</vt:lpstr>
      <vt:lpstr>Conclusão</vt:lpstr>
      <vt:lpstr>Slide 10</vt:lpstr>
      <vt:lpstr>Referências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Destruição/Perda do Solo Degradação Ambiental no Haiti</dc:title>
  <dc:creator>Silvia</dc:creator>
  <cp:lastModifiedBy>Silvia MG Molina</cp:lastModifiedBy>
  <cp:revision>1</cp:revision>
  <dcterms:modified xsi:type="dcterms:W3CDTF">2017-09-14T23:44:20Z</dcterms:modified>
</cp:coreProperties>
</file>