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10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  <p:sldMasterId id="2147483661" r:id="rId3"/>
    <p:sldMasterId id="2147483662" r:id="rId4"/>
    <p:sldMasterId id="2147483663" r:id="rId5"/>
    <p:sldMasterId id="2147483664" r:id="rId6"/>
    <p:sldMasterId id="2147483665" r:id="rId7"/>
    <p:sldMasterId id="2147483666" r:id="rId8"/>
    <p:sldMasterId id="2147483667" r:id="rId9"/>
    <p:sldMasterId id="2147483668" r:id="rId10"/>
    <p:sldMasterId id="2147483669" r:id="rId11"/>
    <p:sldMasterId id="2147483670" r:id="rId12"/>
  </p:sldMasterIdLst>
  <p:notesMasterIdLst>
    <p:notesMasterId r:id="rId38"/>
  </p:notesMasterIdLst>
  <p:sldIdLst>
    <p:sldId id="256" r:id="rId13"/>
    <p:sldId id="307" r:id="rId14"/>
    <p:sldId id="301" r:id="rId15"/>
    <p:sldId id="287" r:id="rId16"/>
    <p:sldId id="302" r:id="rId17"/>
    <p:sldId id="303" r:id="rId18"/>
    <p:sldId id="304" r:id="rId19"/>
    <p:sldId id="305" r:id="rId20"/>
    <p:sldId id="306" r:id="rId21"/>
    <p:sldId id="290" r:id="rId22"/>
    <p:sldId id="288" r:id="rId23"/>
    <p:sldId id="293" r:id="rId24"/>
    <p:sldId id="291" r:id="rId25"/>
    <p:sldId id="308" r:id="rId26"/>
    <p:sldId id="281" r:id="rId27"/>
    <p:sldId id="283" r:id="rId28"/>
    <p:sldId id="278" r:id="rId29"/>
    <p:sldId id="280" r:id="rId30"/>
    <p:sldId id="279" r:id="rId31"/>
    <p:sldId id="286" r:id="rId32"/>
    <p:sldId id="270" r:id="rId33"/>
    <p:sldId id="272" r:id="rId34"/>
    <p:sldId id="285" r:id="rId35"/>
    <p:sldId id="289" r:id="rId36"/>
    <p:sldId id="274" r:id="rId37"/>
  </p:sldIdLst>
  <p:sldSz cx="9144000" cy="6858000" type="screen4x3"/>
  <p:notesSz cx="6858000" cy="9144000"/>
  <p:embeddedFontLs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Rambla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88C00"/>
    <a:srgbClr val="FFFF0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22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Char char="○"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Char char="■"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Char char="●"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Char char="○"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Char char="■"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Char char="●"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Char char="○"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Char char="■"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Rambl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Rambla"/>
                <a:buNone/>
              </a:pPr>
              <a:t>‹nº›</a:t>
            </a:fld>
            <a:endParaRPr lang="en-US" sz="1200" b="0" i="0" u="none" strike="noStrike" cap="none">
              <a:solidFill>
                <a:srgbClr val="00000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474688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020515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870827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020209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671764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489763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785120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23718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99485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538704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179148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577021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236353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932129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800167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580710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243282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931401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480873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32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7424736" y="6459537"/>
            <a:ext cx="98425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en-US" sz="10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Rambla"/>
                <a:buNone/>
              </a:pPr>
              <a:t>‹nº›</a:t>
            </a:fld>
            <a:endParaRPr lang="en-US" sz="1000" b="0" i="0" u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e texto vertical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 rot="5400000">
            <a:off x="2582862" y="85724"/>
            <a:ext cx="4022724" cy="754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0488" marR="0" lvl="0" indent="36511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2588" marR="0" lvl="1" indent="-777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738" marR="0" lvl="2" indent="-9683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300" marR="0" lvl="3" indent="-101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1863" marR="0" lvl="4" indent="-9366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32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7424736" y="6459537"/>
            <a:ext cx="98425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en-US" sz="10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Rambla"/>
                <a:buNone/>
              </a:pPr>
              <a:t>‹nº›</a:t>
            </a:fld>
            <a:endParaRPr lang="en-US" sz="1000" b="0" i="0" u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e texto verticais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 rot="5400000">
            <a:off x="4649563" y="2306413"/>
            <a:ext cx="5759897" cy="1971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 rot="5400000">
            <a:off x="649063" y="391888"/>
            <a:ext cx="5759897" cy="5800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0488" marR="0" lvl="0" indent="36511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2588" marR="0" lvl="1" indent="-777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738" marR="0" lvl="2" indent="-9683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300" marR="0" lvl="3" indent="-101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1863" marR="0" lvl="4" indent="-9366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32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7424736" y="6459537"/>
            <a:ext cx="98425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en-US" sz="10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Rambla"/>
                <a:buNone/>
              </a:pPr>
              <a:t>‹nº›</a:t>
            </a:fld>
            <a:endParaRPr lang="en-US" sz="1000" b="0" i="0" u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ctrTitle"/>
          </p:nvPr>
        </p:nvSpPr>
        <p:spPr>
          <a:xfrm>
            <a:off x="822959" y="758952"/>
            <a:ext cx="7543800" cy="35661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8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ubTitle" idx="1"/>
          </p:nvPr>
        </p:nvSpPr>
        <p:spPr>
          <a:xfrm>
            <a:off x="825037" y="4455621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32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7424736" y="6459537"/>
            <a:ext cx="98425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en-US" sz="10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Rambla"/>
                <a:buNone/>
              </a:pPr>
              <a:t>‹nº›</a:t>
            </a:fld>
            <a:endParaRPr lang="en-US" sz="1000" b="0" i="0" u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822325" y="1846261"/>
            <a:ext cx="7543800" cy="4022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0488" marR="0" lvl="0" indent="36511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2588" marR="0" lvl="1" indent="-777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738" marR="0" lvl="2" indent="-9683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300" marR="0" lvl="3" indent="-101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1863" marR="0" lvl="4" indent="-9366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32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7424736" y="6459537"/>
            <a:ext cx="98425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en-US" sz="10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Rambla"/>
                <a:buNone/>
              </a:pPr>
              <a:t>‹nº›</a:t>
            </a:fld>
            <a:endParaRPr lang="en-US" sz="1000" b="0" i="0" u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abeçalho da Seçã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822959" y="758952"/>
            <a:ext cx="7543800" cy="35661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8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822959" y="4453128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32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7424736" y="6459537"/>
            <a:ext cx="98425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en-US" sz="10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Rambla"/>
                <a:buNone/>
              </a:pPr>
              <a:t>‹nº›</a:t>
            </a:fld>
            <a:endParaRPr lang="en-US" sz="1000" b="0" i="0" u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as Partes de Conteúdo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822959" y="286604"/>
            <a:ext cx="7543800" cy="14507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822959" y="1845734"/>
            <a:ext cx="3703319" cy="40233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0488" marR="0" lvl="0" indent="36511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2588" marR="0" lvl="1" indent="-777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738" marR="0" lvl="2" indent="-9683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300" marR="0" lvl="3" indent="-101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1863" marR="0" lvl="4" indent="-9366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2"/>
          </p:nvPr>
        </p:nvSpPr>
        <p:spPr>
          <a:xfrm>
            <a:off x="4663439" y="1845734"/>
            <a:ext cx="3703319" cy="4023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0488" marR="0" lvl="0" indent="36511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2588" marR="0" lvl="1" indent="-777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738" marR="0" lvl="2" indent="-9683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300" marR="0" lvl="3" indent="-101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1863" marR="0" lvl="4" indent="-9366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32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7424736" y="6459537"/>
            <a:ext cx="98425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en-US" sz="10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Rambla"/>
                <a:buNone/>
              </a:pPr>
              <a:t>‹nº›</a:t>
            </a:fld>
            <a:endParaRPr lang="en-US" sz="1000" b="0" i="0" u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ção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822959" y="286604"/>
            <a:ext cx="7543800" cy="14507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822959" y="1846051"/>
            <a:ext cx="3703319" cy="7362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1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800" b="1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2"/>
          </p:nvPr>
        </p:nvSpPr>
        <p:spPr>
          <a:xfrm>
            <a:off x="822959" y="2582334"/>
            <a:ext cx="3703319" cy="3286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0488" marR="0" lvl="0" indent="36511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2588" marR="0" lvl="1" indent="-777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738" marR="0" lvl="2" indent="-9683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300" marR="0" lvl="3" indent="-101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1863" marR="0" lvl="4" indent="-9366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3"/>
          </p:nvPr>
        </p:nvSpPr>
        <p:spPr>
          <a:xfrm>
            <a:off x="4663439" y="1846051"/>
            <a:ext cx="3703319" cy="7362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1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800" b="1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4"/>
          </p:nvPr>
        </p:nvSpPr>
        <p:spPr>
          <a:xfrm>
            <a:off x="4663439" y="2582333"/>
            <a:ext cx="3703319" cy="3286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0488" marR="0" lvl="0" indent="36511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2588" marR="0" lvl="1" indent="-777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738" marR="0" lvl="2" indent="-9683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300" marR="0" lvl="3" indent="-101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1863" marR="0" lvl="4" indent="-9366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32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7424736" y="6459537"/>
            <a:ext cx="98425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en-US" sz="10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Rambla"/>
                <a:buNone/>
              </a:pPr>
              <a:t>‹nº›</a:t>
            </a:fld>
            <a:endParaRPr lang="en-US" sz="1000" b="0" i="0" u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32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7424736" y="6459537"/>
            <a:ext cx="98425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en-US" sz="10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Rambla"/>
                <a:buNone/>
              </a:pPr>
              <a:t>‹nº›</a:t>
            </a:fld>
            <a:endParaRPr lang="en-US" sz="1000" b="0" i="0" u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údo com Legenda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42900" y="594358"/>
            <a:ext cx="2400300" cy="228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3600450" y="731520"/>
            <a:ext cx="4869179" cy="525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0488" marR="0" lvl="0" indent="36511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2588" marR="0" lvl="1" indent="-777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738" marR="0" lvl="2" indent="-9683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300" marR="0" lvl="3" indent="-101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1863" marR="0" lvl="4" indent="-9366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body" idx="2"/>
          </p:nvPr>
        </p:nvSpPr>
        <p:spPr>
          <a:xfrm>
            <a:off x="342900" y="2926080"/>
            <a:ext cx="2400300" cy="3379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2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dt" idx="10"/>
          </p:nvPr>
        </p:nvSpPr>
        <p:spPr>
          <a:xfrm>
            <a:off x="349250" y="6459537"/>
            <a:ext cx="196373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ftr" idx="11"/>
          </p:nvPr>
        </p:nvSpPr>
        <p:spPr>
          <a:xfrm>
            <a:off x="3600450" y="6459537"/>
            <a:ext cx="348615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7424736" y="6459537"/>
            <a:ext cx="98425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mbla"/>
              <a:buNone/>
            </a:pPr>
            <a:fld id="{00000000-1234-1234-1234-123412341234}" type="slidenum">
              <a:rPr lang="en-US" sz="1000" b="0" i="0" u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Rambla"/>
                <a:buNone/>
              </a:pPr>
              <a:t>‹nº›</a:t>
            </a:fld>
            <a:endParaRPr lang="en-US" sz="1000" b="0" i="0" u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m com Legenda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822959" y="5074919"/>
            <a:ext cx="7589519" cy="8229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pic" idx="2"/>
          </p:nvPr>
        </p:nvSpPr>
        <p:spPr>
          <a:xfrm>
            <a:off x="11" y="0"/>
            <a:ext cx="9143988" cy="4915076"/>
          </a:xfrm>
          <a:prstGeom prst="rect">
            <a:avLst/>
          </a:prstGeom>
          <a:solidFill>
            <a:srgbClr val="C6CDD0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32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822959" y="5907023"/>
            <a:ext cx="7589519" cy="5943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alibri"/>
              <a:buNone/>
              <a:defRPr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2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32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7424736" y="6459537"/>
            <a:ext cx="98425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en-US" sz="10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Rambla"/>
                <a:buNone/>
              </a:pPr>
              <a:t>‹nº›</a:t>
            </a:fld>
            <a:endParaRPr lang="en-US" sz="1000" b="0" i="0" u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9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0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2600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6334125"/>
            <a:ext cx="9142411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822325" y="1846261"/>
            <a:ext cx="7543800" cy="4022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0488" marR="0" lvl="0" indent="36511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2588" marR="0" lvl="1" indent="-777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738" marR="0" lvl="2" indent="-9683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300" marR="0" lvl="3" indent="-101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1863" marR="0" lvl="4" indent="-9366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32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7424736" y="6459537"/>
            <a:ext cx="98425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en-US" sz="10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Rambla"/>
                <a:buNone/>
              </a:pPr>
              <a:t>‹nº›</a:t>
            </a:fld>
            <a:endParaRPr lang="en-US" sz="1000" b="0" i="0" u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26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0" y="4953000"/>
            <a:ext cx="9142411" cy="1904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0" y="4914900"/>
            <a:ext cx="9142411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822325" y="1846261"/>
            <a:ext cx="7543800" cy="4022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0488" marR="0" lvl="0" indent="36511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2588" marR="0" lvl="1" indent="-777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738" marR="0" lvl="2" indent="-9683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300" marR="0" lvl="3" indent="-101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1863" marR="0" lvl="4" indent="-9366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32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7424736" y="6459537"/>
            <a:ext cx="98425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en-US" sz="10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Rambla"/>
                <a:buNone/>
              </a:pPr>
              <a:t>‹nº›</a:t>
            </a:fld>
            <a:endParaRPr lang="en-US" sz="1000" b="0" i="0" u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26000"/>
          </a:schemeClr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55" name="Shape 155"/>
          <p:cNvSpPr/>
          <p:nvPr/>
        </p:nvSpPr>
        <p:spPr>
          <a:xfrm>
            <a:off x="0" y="6334125"/>
            <a:ext cx="9144000" cy="66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156" name="Shape 156"/>
          <p:cNvCxnSpPr/>
          <p:nvPr/>
        </p:nvCxnSpPr>
        <p:spPr>
          <a:xfrm>
            <a:off x="895350" y="1738311"/>
            <a:ext cx="7475536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med" len="med"/>
            <a:tailEnd type="none" w="med" len="med"/>
          </a:ln>
        </p:spPr>
      </p:cxnSp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822325" y="1846261"/>
            <a:ext cx="7543800" cy="4022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0488" marR="0" lvl="0" indent="36511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2588" marR="0" lvl="1" indent="-777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738" marR="0" lvl="2" indent="-9683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300" marR="0" lvl="3" indent="-101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1863" marR="0" lvl="4" indent="-9366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32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7424736" y="6459537"/>
            <a:ext cx="98425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en-US" sz="10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Rambla"/>
                <a:buNone/>
              </a:pPr>
              <a:t>‹nº›</a:t>
            </a:fld>
            <a:endParaRPr lang="en-US" sz="1000" b="0" i="0" u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26000"/>
          </a:schemeClr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0" y="6334125"/>
            <a:ext cx="9142411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822325" y="1846261"/>
            <a:ext cx="7543800" cy="4022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0488" marR="0" lvl="0" indent="36511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2588" marR="0" lvl="1" indent="-777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738" marR="0" lvl="2" indent="-9683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300" marR="0" lvl="3" indent="-101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1863" marR="0" lvl="4" indent="-9366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32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7424736" y="6459537"/>
            <a:ext cx="98425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en-US" sz="10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Rambla"/>
                <a:buNone/>
              </a:pPr>
              <a:t>‹nº›</a:t>
            </a:fld>
            <a:endParaRPr lang="en-US" sz="1000" b="0" i="0" u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26000"/>
          </a:schemeClr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3" name="Shape 23"/>
          <p:cNvSpPr/>
          <p:nvPr/>
        </p:nvSpPr>
        <p:spPr>
          <a:xfrm>
            <a:off x="0" y="6334125"/>
            <a:ext cx="9142411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24" name="Shape 24"/>
          <p:cNvCxnSpPr/>
          <p:nvPr/>
        </p:nvCxnSpPr>
        <p:spPr>
          <a:xfrm>
            <a:off x="906462" y="4343400"/>
            <a:ext cx="7405687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med" len="med"/>
            <a:tailEnd type="none" w="med" len="med"/>
          </a:ln>
        </p:spPr>
      </p:cxn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822325" y="1846261"/>
            <a:ext cx="7543800" cy="4022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0488" marR="0" lvl="0" indent="36511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2588" marR="0" lvl="1" indent="-777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738" marR="0" lvl="2" indent="-9683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300" marR="0" lvl="3" indent="-101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1863" marR="0" lvl="4" indent="-9366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32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7424736" y="6459537"/>
            <a:ext cx="98425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en-US" sz="10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Rambla"/>
                <a:buNone/>
              </a:pPr>
              <a:t>‹nº›</a:t>
            </a:fld>
            <a:endParaRPr lang="en-US" sz="1000" b="0" i="0" u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26000"/>
          </a:schemeClr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8" name="Shape 38"/>
          <p:cNvSpPr/>
          <p:nvPr/>
        </p:nvSpPr>
        <p:spPr>
          <a:xfrm>
            <a:off x="0" y="6334125"/>
            <a:ext cx="9144000" cy="66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822325" y="1846261"/>
            <a:ext cx="7543800" cy="4022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0488" marR="0" lvl="0" indent="36511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2588" marR="0" lvl="1" indent="-777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738" marR="0" lvl="2" indent="-9683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300" marR="0" lvl="3" indent="-101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1863" marR="0" lvl="4" indent="-9366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32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7424736" y="6459537"/>
            <a:ext cx="98425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r>
              <a:rPr lang="en-US" sz="10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t>1</a:t>
            </a:r>
          </a:p>
        </p:txBody>
      </p:sp>
      <p:cxnSp>
        <p:nvCxnSpPr>
          <p:cNvPr id="44" name="Shape 44"/>
          <p:cNvCxnSpPr/>
          <p:nvPr/>
        </p:nvCxnSpPr>
        <p:spPr>
          <a:xfrm>
            <a:off x="895350" y="1738311"/>
            <a:ext cx="7475536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26000"/>
          </a:schemeClr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47" name="Shape 47"/>
          <p:cNvSpPr/>
          <p:nvPr/>
        </p:nvSpPr>
        <p:spPr>
          <a:xfrm>
            <a:off x="0" y="6334125"/>
            <a:ext cx="9144000" cy="66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48" name="Shape 48"/>
          <p:cNvCxnSpPr/>
          <p:nvPr/>
        </p:nvCxnSpPr>
        <p:spPr>
          <a:xfrm>
            <a:off x="895350" y="1738311"/>
            <a:ext cx="7475536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med" len="med"/>
            <a:tailEnd type="none" w="med" len="med"/>
          </a:ln>
        </p:spPr>
      </p:cxn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822325" y="1846261"/>
            <a:ext cx="7543800" cy="4022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0488" marR="0" lvl="0" indent="36511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2588" marR="0" lvl="1" indent="-777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738" marR="0" lvl="2" indent="-9683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300" marR="0" lvl="3" indent="-101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1863" marR="0" lvl="4" indent="-9366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32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7424736" y="6459537"/>
            <a:ext cx="98425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en-US" sz="10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Rambla"/>
                <a:buNone/>
              </a:pPr>
              <a:t>‹nº›</a:t>
            </a:fld>
            <a:endParaRPr lang="en-US" sz="1000" b="0" i="0" u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26000"/>
          </a:schemeClr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62" name="Shape 62"/>
          <p:cNvSpPr/>
          <p:nvPr/>
        </p:nvSpPr>
        <p:spPr>
          <a:xfrm>
            <a:off x="0" y="6334125"/>
            <a:ext cx="9142411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63" name="Shape 63"/>
          <p:cNvCxnSpPr/>
          <p:nvPr/>
        </p:nvCxnSpPr>
        <p:spPr>
          <a:xfrm>
            <a:off x="906462" y="4343400"/>
            <a:ext cx="7405687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med" len="med"/>
            <a:tailEnd type="none" w="med" len="med"/>
          </a:ln>
        </p:spPr>
      </p:cxnSp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822325" y="1846261"/>
            <a:ext cx="7543800" cy="4022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0488" marR="0" lvl="0" indent="36511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2588" marR="0" lvl="1" indent="-777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738" marR="0" lvl="2" indent="-9683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300" marR="0" lvl="3" indent="-101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1863" marR="0" lvl="4" indent="-9366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32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7424736" y="6459537"/>
            <a:ext cx="98425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en-US" sz="10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Rambla"/>
                <a:buNone/>
              </a:pPr>
              <a:t>‹nº›</a:t>
            </a:fld>
            <a:endParaRPr lang="en-US" sz="1000" b="0" i="0" u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26000"/>
          </a:schemeClr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77" name="Shape 77"/>
          <p:cNvSpPr/>
          <p:nvPr/>
        </p:nvSpPr>
        <p:spPr>
          <a:xfrm>
            <a:off x="0" y="6334125"/>
            <a:ext cx="9144000" cy="66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78" name="Shape 78"/>
          <p:cNvCxnSpPr/>
          <p:nvPr/>
        </p:nvCxnSpPr>
        <p:spPr>
          <a:xfrm>
            <a:off x="895350" y="1738311"/>
            <a:ext cx="7475536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med" len="med"/>
            <a:tailEnd type="none" w="med" len="med"/>
          </a:ln>
        </p:spPr>
      </p:cxnSp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822325" y="1846261"/>
            <a:ext cx="7543800" cy="4022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0488" marR="0" lvl="0" indent="36511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2588" marR="0" lvl="1" indent="-777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738" marR="0" lvl="2" indent="-9683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300" marR="0" lvl="3" indent="-101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1863" marR="0" lvl="4" indent="-9366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32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7424736" y="6459537"/>
            <a:ext cx="98425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en-US" sz="10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Rambla"/>
                <a:buNone/>
              </a:pPr>
              <a:t>‹nº›</a:t>
            </a:fld>
            <a:endParaRPr lang="en-US" sz="1000" b="0" i="0" u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26000"/>
          </a:schemeClr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93" name="Shape 93"/>
          <p:cNvSpPr/>
          <p:nvPr/>
        </p:nvSpPr>
        <p:spPr>
          <a:xfrm>
            <a:off x="0" y="6334125"/>
            <a:ext cx="9144000" cy="66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94" name="Shape 94"/>
          <p:cNvCxnSpPr/>
          <p:nvPr/>
        </p:nvCxnSpPr>
        <p:spPr>
          <a:xfrm>
            <a:off x="895350" y="1738311"/>
            <a:ext cx="7475536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med" len="med"/>
            <a:tailEnd type="none" w="med" len="med"/>
          </a:ln>
        </p:spPr>
      </p:cxnSp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822325" y="1846261"/>
            <a:ext cx="7543800" cy="4022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0488" marR="0" lvl="0" indent="36511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2588" marR="0" lvl="1" indent="-777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738" marR="0" lvl="2" indent="-9683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300" marR="0" lvl="3" indent="-101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1863" marR="0" lvl="4" indent="-9366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32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7424736" y="6459537"/>
            <a:ext cx="98425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en-US" sz="10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Rambla"/>
                <a:buNone/>
              </a:pPr>
              <a:t>‹nº›</a:t>
            </a:fld>
            <a:endParaRPr lang="en-US" sz="1000" b="0" i="0" u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26000"/>
          </a:schemeClr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0" y="6334125"/>
            <a:ext cx="9144000" cy="66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112" name="Shape 112"/>
          <p:cNvCxnSpPr/>
          <p:nvPr/>
        </p:nvCxnSpPr>
        <p:spPr>
          <a:xfrm>
            <a:off x="895350" y="1738311"/>
            <a:ext cx="7475536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med" len="med"/>
            <a:tailEnd type="none" w="med" len="med"/>
          </a:ln>
        </p:spPr>
      </p:cxnSp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822325" y="1846261"/>
            <a:ext cx="7543800" cy="4022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0488" marR="0" lvl="0" indent="36511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2588" marR="0" lvl="1" indent="-777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738" marR="0" lvl="2" indent="-9683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300" marR="0" lvl="3" indent="-101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1863" marR="0" lvl="4" indent="-9366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32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7424736" y="6459537"/>
            <a:ext cx="98425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en-US" sz="10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Rambla"/>
                <a:buNone/>
              </a:pPr>
              <a:t>‹nº›</a:t>
            </a:fld>
            <a:endParaRPr lang="en-US" sz="1000" b="0" i="0" u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26000"/>
          </a:schemeClr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3030536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822325" y="1846261"/>
            <a:ext cx="7543800" cy="4022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0488" marR="0" lvl="0" indent="36511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2588" marR="0" lvl="1" indent="-777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738" marR="0" lvl="2" indent="-9683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300" marR="0" lvl="3" indent="-101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1863" marR="0" lvl="4" indent="-9366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dt" idx="10"/>
          </p:nvPr>
        </p:nvSpPr>
        <p:spPr>
          <a:xfrm>
            <a:off x="349250" y="6459537"/>
            <a:ext cx="196373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ftr" idx="11"/>
          </p:nvPr>
        </p:nvSpPr>
        <p:spPr>
          <a:xfrm>
            <a:off x="3600450" y="6459537"/>
            <a:ext cx="348615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7424736" y="6459537"/>
            <a:ext cx="98425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mbla"/>
              <a:buNone/>
            </a:pPr>
            <a:fld id="{00000000-1234-1234-1234-123412341234}" type="slidenum">
              <a:rPr lang="en-US" sz="1000" b="0" i="0" u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Rambla"/>
                <a:buNone/>
              </a:pPr>
              <a:t>‹nº›</a:t>
            </a:fld>
            <a:endParaRPr lang="en-US" sz="1000" b="0" i="0" u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/>
        </p:nvSpPr>
        <p:spPr>
          <a:xfrm>
            <a:off x="908050" y="549275"/>
            <a:ext cx="8235950" cy="172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57D"/>
              </a:buClr>
              <a:buSzPct val="25000"/>
              <a:buFont typeface="Calibri"/>
              <a:buNone/>
            </a:pPr>
            <a:r>
              <a:rPr lang="en-US" sz="2800" b="1" i="0" u="none" dirty="0" smtClean="0">
                <a:solidFill>
                  <a:srgbClr val="1482AC"/>
                </a:solidFill>
                <a:latin typeface="Calibri"/>
                <a:ea typeface="Calibri"/>
                <a:cs typeface="Calibri"/>
                <a:sym typeface="Calibri"/>
              </a:rPr>
              <a:t>Alimentos </a:t>
            </a:r>
            <a:r>
              <a:rPr lang="en-US" sz="2800" b="1" i="0" u="none" dirty="0" err="1" smtClean="0">
                <a:solidFill>
                  <a:srgbClr val="1482AC"/>
                </a:solidFill>
                <a:latin typeface="Calibri"/>
                <a:ea typeface="Calibri"/>
                <a:cs typeface="Calibri"/>
                <a:sym typeface="Calibri"/>
              </a:rPr>
              <a:t>Selvagens</a:t>
            </a:r>
            <a:endParaRPr lang="en-US" sz="2800" b="1" i="0" u="none" dirty="0">
              <a:solidFill>
                <a:srgbClr val="1482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Shape 187"/>
          <p:cNvSpPr txBox="1"/>
          <p:nvPr/>
        </p:nvSpPr>
        <p:spPr>
          <a:xfrm>
            <a:off x="-844549" y="5343449"/>
            <a:ext cx="5519736" cy="74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3716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57D"/>
              </a:buClr>
              <a:buSzPct val="25000"/>
              <a:buFont typeface="Calibri"/>
              <a:buNone/>
            </a:pPr>
            <a:r>
              <a:rPr lang="en-US" sz="1800" b="1" i="0" u="none" dirty="0" err="1">
                <a:solidFill>
                  <a:srgbClr val="65757D"/>
                </a:solidFill>
                <a:latin typeface="Calibri"/>
                <a:ea typeface="Calibri"/>
                <a:cs typeface="Calibri"/>
                <a:sym typeface="Calibri"/>
              </a:rPr>
              <a:t>João</a:t>
            </a:r>
            <a:r>
              <a:rPr lang="en-US" sz="1800" b="1" i="0" u="none" dirty="0">
                <a:solidFill>
                  <a:srgbClr val="65757D"/>
                </a:solidFill>
                <a:latin typeface="Calibri"/>
                <a:ea typeface="Calibri"/>
                <a:cs typeface="Calibri"/>
                <a:sym typeface="Calibri"/>
              </a:rPr>
              <a:t> Gabriel </a:t>
            </a:r>
            <a:r>
              <a:rPr lang="en-US" sz="1800" b="1" i="0" u="none" dirty="0" err="1">
                <a:solidFill>
                  <a:srgbClr val="65757D"/>
                </a:solidFill>
                <a:latin typeface="Calibri"/>
                <a:ea typeface="Calibri"/>
                <a:cs typeface="Calibri"/>
                <a:sym typeface="Calibri"/>
              </a:rPr>
              <a:t>Ruffo</a:t>
            </a:r>
            <a:r>
              <a:rPr lang="en-US" sz="1800" b="1" i="0" u="none" dirty="0">
                <a:solidFill>
                  <a:srgbClr val="65757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dirty="0" err="1">
                <a:solidFill>
                  <a:srgbClr val="65757D"/>
                </a:solidFill>
                <a:latin typeface="Calibri"/>
                <a:ea typeface="Calibri"/>
                <a:cs typeface="Calibri"/>
                <a:sym typeface="Calibri"/>
              </a:rPr>
              <a:t>Dumbra</a:t>
            </a:r>
            <a:endParaRPr lang="en-US" sz="1800" b="1" i="0" u="none" dirty="0">
              <a:solidFill>
                <a:srgbClr val="6575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0" indent="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5757D"/>
              </a:buClr>
              <a:buSzPct val="25000"/>
              <a:buFont typeface="Calibri"/>
              <a:buNone/>
            </a:pPr>
            <a:r>
              <a:rPr lang="en-US" sz="1800" b="0" i="0" u="none" dirty="0">
                <a:solidFill>
                  <a:srgbClr val="65757D"/>
                </a:solidFill>
                <a:latin typeface="Calibri"/>
                <a:ea typeface="Calibri"/>
                <a:cs typeface="Calibri"/>
                <a:sym typeface="Calibri"/>
              </a:rPr>
              <a:t>N°USP: 8016919</a:t>
            </a:r>
          </a:p>
        </p:txBody>
      </p:sp>
      <p:pic>
        <p:nvPicPr>
          <p:cNvPr id="1026" name="Picture 2" descr="https://danellapomme.files.wordpress.com/2014/11/35-2013-04-1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9337" y="1247774"/>
            <a:ext cx="7073900" cy="37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ublicdomainpictures.net/pictures/210000/velka/black-bricks-backgrou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65"/>
          <a:stretch/>
        </p:blipFill>
        <p:spPr bwMode="auto">
          <a:xfrm>
            <a:off x="1" y="-21447"/>
            <a:ext cx="9144000" cy="634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15591" y="843255"/>
            <a:ext cx="834214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Ibama indica 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</a:rPr>
              <a:t>que o Brasil </a:t>
            </a:r>
            <a:r>
              <a:rPr lang="pt-BR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tem </a:t>
            </a:r>
            <a:r>
              <a:rPr lang="pt-BR" sz="2800" b="1" dirty="0" smtClean="0">
                <a:solidFill>
                  <a:srgbClr val="FFC000"/>
                </a:solidFill>
                <a:latin typeface="Arial" panose="020B0604020202020204" pitchFamily="34" charset="0"/>
              </a:rPr>
              <a:t>prejuízo anual médio de 5,7 </a:t>
            </a:r>
            <a:r>
              <a:rPr lang="pt-BR" sz="2800" b="1" dirty="0">
                <a:solidFill>
                  <a:srgbClr val="FFC000"/>
                </a:solidFill>
                <a:latin typeface="Arial" panose="020B0604020202020204" pitchFamily="34" charset="0"/>
              </a:rPr>
              <a:t>bilhões de dólares </a:t>
            </a:r>
            <a:r>
              <a:rPr lang="pt-BR" sz="2800" b="1" dirty="0" smtClean="0">
                <a:solidFill>
                  <a:srgbClr val="FFC000"/>
                </a:solidFill>
                <a:latin typeface="Arial" panose="020B0604020202020204" pitchFamily="34" charset="0"/>
              </a:rPr>
              <a:t>por </a:t>
            </a:r>
            <a:r>
              <a:rPr lang="pt-BR" sz="2800" b="1" dirty="0">
                <a:solidFill>
                  <a:srgbClr val="FFC000"/>
                </a:solidFill>
                <a:latin typeface="Arial" panose="020B0604020202020204" pitchFamily="34" charset="0"/>
              </a:rPr>
              <a:t>conta da biopirataria </a:t>
            </a:r>
            <a:r>
              <a:rPr lang="pt-BR" sz="2800" b="1" dirty="0" smtClean="0">
                <a:solidFill>
                  <a:srgbClr val="FFC000"/>
                </a:solidFill>
                <a:latin typeface="Arial" panose="020B0604020202020204" pitchFamily="34" charset="0"/>
              </a:rPr>
              <a:t>internacional</a:t>
            </a:r>
            <a:r>
              <a:rPr lang="pt-BR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. Matérias-primas 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</a:rPr>
              <a:t>e produtos brasileiros </a:t>
            </a:r>
            <a:r>
              <a:rPr lang="pt-BR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são levados para 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</a:rPr>
              <a:t>o exterior e </a:t>
            </a:r>
            <a:r>
              <a:rPr lang="pt-BR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são patenteados nos 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</a:rPr>
              <a:t>países </a:t>
            </a:r>
            <a:r>
              <a:rPr lang="pt-BR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sedes. </a:t>
            </a:r>
            <a:r>
              <a:rPr lang="pt-BR" sz="2800" b="1" dirty="0" smtClean="0">
                <a:solidFill>
                  <a:srgbClr val="FFC000"/>
                </a:solidFill>
                <a:latin typeface="Arial" panose="020B0604020202020204" pitchFamily="34" charset="0"/>
              </a:rPr>
              <a:t>Necessidade do pagamento de royalties </a:t>
            </a:r>
            <a:r>
              <a:rPr lang="pt-BR" sz="2800" b="1" dirty="0">
                <a:solidFill>
                  <a:srgbClr val="FFC000"/>
                </a:solidFill>
                <a:latin typeface="Arial" panose="020B0604020202020204" pitchFamily="34" charset="0"/>
              </a:rPr>
              <a:t>para importá-los em forma de produtos acabados</a:t>
            </a:r>
            <a:endParaRPr lang="pt-BR" sz="2800" b="1" dirty="0">
              <a:solidFill>
                <a:srgbClr val="FFC00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097547" y="6351403"/>
            <a:ext cx="7046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Ponting</a:t>
            </a:r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</a:rPr>
              <a:t>. Clive,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A New Green History of the World: The Environment and the Collapse of Great Civilizations. New York</a:t>
            </a:r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</a:rPr>
              <a:t> 2007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55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/>
        </p:nvSpPr>
        <p:spPr>
          <a:xfrm>
            <a:off x="357187" y="476250"/>
            <a:ext cx="5815013" cy="172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85000"/>
              </a:lnSpc>
              <a:buClr>
                <a:srgbClr val="134263"/>
              </a:buClr>
              <a:buSzPct val="25000"/>
            </a:pPr>
            <a:r>
              <a:rPr lang="pt-BR" sz="3200" dirty="0">
                <a:solidFill>
                  <a:srgbClr val="134263"/>
                </a:solidFill>
              </a:rPr>
              <a:t>Espécies brasileiras que foram patenteadas por </a:t>
            </a:r>
            <a:r>
              <a:rPr lang="pt-BR" sz="3200" dirty="0" smtClean="0">
                <a:solidFill>
                  <a:srgbClr val="134263"/>
                </a:solidFill>
              </a:rPr>
              <a:t>empresas</a:t>
            </a:r>
            <a:endParaRPr lang="en-US" sz="3200" b="0" i="0" u="none" dirty="0">
              <a:solidFill>
                <a:srgbClr val="134263"/>
              </a:solidFill>
              <a:sym typeface="Arial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182561" y="1557336"/>
            <a:ext cx="8583611" cy="473092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just"/>
            <a:r>
              <a:rPr lang="pt-B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Açaí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fruto de uma palmeira da região amazônica, que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teve seu nome registrado no 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Japão,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 2003. Por causa de pressão de 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organizações não governamentais da Amazônia, o governo japonês cancelou essa patente.</a:t>
            </a:r>
          </a:p>
          <a:p>
            <a:endParaRPr lang="pt-BR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pt-BR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pt-BR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Andiroba</a:t>
            </a:r>
            <a:r>
              <a:rPr lang="pt-B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árvore 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grande porte, comum nas várzeas da Amazônia. O óleo e extrato de seus frutos foram registrados 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por uma empresa japonesa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Utilizado como repelente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insetos, antissépticos, cicatrizantes e anti-inflamatório.</a:t>
            </a:r>
            <a:endParaRPr lang="pt-BR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 smtClean="0"/>
          </a:p>
          <a:p>
            <a:endParaRPr lang="pt-BR" sz="1600" dirty="0"/>
          </a:p>
        </p:txBody>
      </p:sp>
      <p:sp>
        <p:nvSpPr>
          <p:cNvPr id="5" name="Retângulo 4"/>
          <p:cNvSpPr/>
          <p:nvPr/>
        </p:nvSpPr>
        <p:spPr>
          <a:xfrm>
            <a:off x="1237117" y="5980480"/>
            <a:ext cx="79068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Greg Grandin  </a:t>
            </a:r>
            <a:r>
              <a:rPr lang="en-US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Fordlandia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: The Rise and Fall of Henry Ford's Forgotten Jungle 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City, 2007.</a:t>
            </a:r>
            <a:endParaRPr lang="pt-BR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6" name="Picture 2" descr="Resultado de imagem para aç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959" y="2554513"/>
            <a:ext cx="3582537" cy="233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Andiro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5894" y="2554513"/>
            <a:ext cx="3483402" cy="233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m para pat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8731" y="215258"/>
            <a:ext cx="1927441" cy="124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863277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/>
          <p:nvPr/>
        </p:nvSpPr>
        <p:spPr>
          <a:xfrm>
            <a:off x="182561" y="1557336"/>
            <a:ext cx="8680085" cy="473092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pt-B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Copaíba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árvore da região amazônica. Teve sua patente registrada por uma empresa francesa na Organização Mundial de Propriedade Intelectual. 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Utilizada como anti-inflamatório e antibiótico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natural</a:t>
            </a:r>
          </a:p>
          <a:p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pt-B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Cupuaçu: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ertence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mesma família do cacaueiro. 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Existem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várias patentes sobre a extração do óleo da semente do cupuaçu e a produção do chocolate da fruta. Quase todas as patentes registradas pela empresa </a:t>
            </a: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Asahi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Foods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do Japão, entre 2001 e 2002. 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Uma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empresa inglesa de cosméticos </a:t>
            </a: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Body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Shop também tem uma patente do 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cupuaçu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237117" y="5980480"/>
            <a:ext cx="79068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Greg Grandin  </a:t>
            </a:r>
            <a:r>
              <a:rPr lang="en-US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Fordlandia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: 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	Forgotten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Jungle 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City, 2007.</a:t>
            </a:r>
            <a:endParaRPr lang="pt-BR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50" name="Picture 2" descr="Resultado de imagem para Copaí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469" y="2473903"/>
            <a:ext cx="3434196" cy="210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Cupuaç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0523" y="2473903"/>
            <a:ext cx="4212614" cy="210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270"/>
          <p:cNvSpPr txBox="1"/>
          <p:nvPr/>
        </p:nvSpPr>
        <p:spPr>
          <a:xfrm>
            <a:off x="357187" y="476250"/>
            <a:ext cx="5815013" cy="172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85000"/>
              </a:lnSpc>
              <a:buClr>
                <a:srgbClr val="134263"/>
              </a:buClr>
              <a:buSzPct val="25000"/>
            </a:pPr>
            <a:r>
              <a:rPr lang="pt-BR" sz="3200" dirty="0">
                <a:solidFill>
                  <a:srgbClr val="134263"/>
                </a:solidFill>
              </a:rPr>
              <a:t>Espécies brasileiras que foram patenteadas por </a:t>
            </a:r>
            <a:r>
              <a:rPr lang="pt-BR" sz="3200" dirty="0" smtClean="0">
                <a:solidFill>
                  <a:srgbClr val="134263"/>
                </a:solidFill>
              </a:rPr>
              <a:t>empresas</a:t>
            </a:r>
            <a:endParaRPr lang="en-US" sz="3200" b="0" i="0" u="none" dirty="0">
              <a:solidFill>
                <a:srgbClr val="134263"/>
              </a:solidFill>
              <a:sym typeface="Arial"/>
            </a:endParaRPr>
          </a:p>
        </p:txBody>
      </p:sp>
      <p:pic>
        <p:nvPicPr>
          <p:cNvPr id="8" name="Picture 10" descr="Resultado de imagem para pat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8731" y="215258"/>
            <a:ext cx="1927441" cy="124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21320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/>
          <p:nvPr/>
        </p:nvSpPr>
        <p:spPr>
          <a:xfrm>
            <a:off x="357187" y="1469358"/>
            <a:ext cx="8583611" cy="42125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pt-B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Espinheira-Santa: 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nativa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muitas partes 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 América do Sul e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sudeste do Brasil. 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Uma empresa japonesa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detém uma patente de um remédio que se utiliza do extrato da espinheira santa para dores de estômago, gastrite, úlcera, azia e queimação</a:t>
            </a:r>
            <a:endParaRPr lang="pt-BR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pt-B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Jaborandi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Essa planta só é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encontrada no 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Brasil e é indicada para tratamentos relacionados a queda de cabelo. Ele tem sua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patente registrada pela indústria farmacêutica alemã </a:t>
            </a:r>
            <a:r>
              <a:rPr lang="pt-BR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Merk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desde 1991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r>
              <a:rPr lang="pt-BR" sz="1600" dirty="0"/>
              <a:t/>
            </a:r>
            <a:br>
              <a:rPr lang="pt-BR" sz="1600" dirty="0"/>
            </a:br>
            <a:r>
              <a:rPr lang="pt-BR" sz="1600" dirty="0"/>
              <a:t/>
            </a:r>
            <a:br>
              <a:rPr lang="pt-BR" sz="1600" dirty="0"/>
            </a:br>
            <a:endParaRPr sz="1600" b="0" i="0" u="none" dirty="0">
              <a:solidFill>
                <a:srgbClr val="333A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dirty="0">
              <a:solidFill>
                <a:srgbClr val="333A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237117" y="5980480"/>
            <a:ext cx="79068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Greg Grandin  </a:t>
            </a:r>
            <a:r>
              <a:rPr lang="en-US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Fordlandia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: The Rise and Fall of Henry Ford's Forgotten Jungle 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City, 2007.</a:t>
            </a:r>
            <a:endParaRPr lang="pt-BR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4" name="Picture 2" descr="Resultado de imagem para Espinheira-Sant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111" y="2495306"/>
            <a:ext cx="3982584" cy="241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m para Jaborand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9619" y="2495937"/>
            <a:ext cx="3217409" cy="241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270"/>
          <p:cNvSpPr txBox="1"/>
          <p:nvPr/>
        </p:nvSpPr>
        <p:spPr>
          <a:xfrm>
            <a:off x="357187" y="476250"/>
            <a:ext cx="5815013" cy="172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85000"/>
              </a:lnSpc>
              <a:buClr>
                <a:srgbClr val="134263"/>
              </a:buClr>
              <a:buSzPct val="25000"/>
            </a:pPr>
            <a:r>
              <a:rPr lang="pt-BR" sz="3200" dirty="0">
                <a:solidFill>
                  <a:srgbClr val="134263"/>
                </a:solidFill>
              </a:rPr>
              <a:t>Espécies brasileiras que foram patenteadas por </a:t>
            </a:r>
            <a:r>
              <a:rPr lang="pt-BR" sz="3200" dirty="0" smtClean="0">
                <a:solidFill>
                  <a:srgbClr val="134263"/>
                </a:solidFill>
              </a:rPr>
              <a:t>empresas</a:t>
            </a:r>
            <a:endParaRPr lang="en-US" sz="3200" b="0" i="0" u="none" dirty="0">
              <a:solidFill>
                <a:srgbClr val="134263"/>
              </a:solidFill>
              <a:sym typeface="Arial"/>
            </a:endParaRPr>
          </a:p>
        </p:txBody>
      </p:sp>
      <p:pic>
        <p:nvPicPr>
          <p:cNvPr id="8" name="Picture 10" descr="Resultado de imagem para pat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8731" y="215258"/>
            <a:ext cx="1927441" cy="124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83451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amapangeia.org.br/sitedata/imgsdt/noticiasLe/366/brazil-by-pain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2027" y="3137863"/>
            <a:ext cx="3008714" cy="21210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127000">
              <a:srgbClr val="FFFF00">
                <a:alpha val="9000"/>
              </a:srgb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121363" y="1665297"/>
            <a:ext cx="887004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2400" dirty="0" smtClean="0">
                <a:solidFill>
                  <a:schemeClr val="tx1"/>
                </a:solidFill>
              </a:rPr>
              <a:t>O Brasil possui </a:t>
            </a:r>
            <a:r>
              <a:rPr lang="pt-BR" sz="2400" b="1" dirty="0" smtClean="0">
                <a:solidFill>
                  <a:schemeClr val="accent5">
                    <a:lumMod val="75000"/>
                  </a:schemeClr>
                </a:solidFill>
              </a:rPr>
              <a:t>mais de 20% do número total </a:t>
            </a:r>
            <a:r>
              <a:rPr lang="pt-BR" sz="2400" dirty="0" smtClean="0"/>
              <a:t>de espécies </a:t>
            </a:r>
            <a:r>
              <a:rPr lang="pt-BR" sz="2400" dirty="0"/>
              <a:t>da Terra. </a:t>
            </a:r>
            <a:r>
              <a:rPr lang="pt-BR" sz="2400" dirty="0" smtClean="0"/>
              <a:t>Muitas são </a:t>
            </a:r>
            <a:r>
              <a:rPr lang="pt-BR" sz="2400" b="1" dirty="0">
                <a:solidFill>
                  <a:schemeClr val="accent5">
                    <a:lumMod val="75000"/>
                  </a:schemeClr>
                </a:solidFill>
              </a:rPr>
              <a:t>espécies endêmicas </a:t>
            </a:r>
            <a:r>
              <a:rPr lang="pt-BR" sz="2400" dirty="0"/>
              <a:t>e </a:t>
            </a:r>
            <a:r>
              <a:rPr lang="pt-BR" sz="2400" b="1" dirty="0" smtClean="0">
                <a:solidFill>
                  <a:schemeClr val="accent5">
                    <a:lumMod val="75000"/>
                  </a:schemeClr>
                </a:solidFill>
              </a:rPr>
              <a:t>plantas</a:t>
            </a:r>
            <a:r>
              <a:rPr lang="pt-BR" sz="2400" dirty="0" smtClean="0"/>
              <a:t> com forte </a:t>
            </a:r>
            <a:r>
              <a:rPr lang="pt-BR" sz="2400" b="1" dirty="0">
                <a:solidFill>
                  <a:schemeClr val="accent5">
                    <a:lumMod val="75000"/>
                  </a:schemeClr>
                </a:solidFill>
              </a:rPr>
              <a:t>importância </a:t>
            </a:r>
            <a:r>
              <a:rPr lang="pt-BR" sz="2400" b="1" dirty="0" smtClean="0">
                <a:solidFill>
                  <a:schemeClr val="accent5">
                    <a:lumMod val="75000"/>
                  </a:schemeClr>
                </a:solidFill>
              </a:rPr>
              <a:t>econômica</a:t>
            </a:r>
            <a:endParaRPr lang="pt-BR" sz="2400" dirty="0"/>
          </a:p>
          <a:p>
            <a:pPr marL="285750" indent="-285750" algn="ctr">
              <a:buFont typeface="Wingdings" panose="05000000000000000000" pitchFamily="2" charset="2"/>
              <a:buChar char="§"/>
            </a:pPr>
            <a:endParaRPr lang="pt-BR" dirty="0"/>
          </a:p>
        </p:txBody>
      </p:sp>
      <p:sp>
        <p:nvSpPr>
          <p:cNvPr id="19" name="Espaço Reservado para Rodapé 12"/>
          <p:cNvSpPr>
            <a:spLocks noGrp="1"/>
          </p:cNvSpPr>
          <p:nvPr>
            <p:ph type="ftr" sz="quarter" idx="11"/>
          </p:nvPr>
        </p:nvSpPr>
        <p:spPr>
          <a:xfrm>
            <a:off x="5304453" y="5984837"/>
            <a:ext cx="3839547" cy="423290"/>
          </a:xfrm>
        </p:spPr>
        <p:txBody>
          <a:bodyPr/>
          <a:lstStyle/>
          <a:p>
            <a:pPr algn="just"/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SCARIOT, </a:t>
            </a:r>
            <a:r>
              <a:rPr lang="pt-BR" sz="11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Aldicir</a:t>
            </a: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t-BR" sz="11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Panorama</a:t>
            </a: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1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</a:t>
            </a: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1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biodiversidade</a:t>
            </a: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1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brasileira</a:t>
            </a:r>
            <a:r>
              <a:rPr lang="pt-BR" sz="11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2016.</a:t>
            </a:r>
            <a:endParaRPr lang="pt-BR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hape 200"/>
          <p:cNvSpPr txBox="1"/>
          <p:nvPr/>
        </p:nvSpPr>
        <p:spPr>
          <a:xfrm>
            <a:off x="925771" y="192650"/>
            <a:ext cx="7261226" cy="12853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D6295"/>
              </a:buClr>
              <a:buSzPct val="25000"/>
              <a:buFont typeface="Arial"/>
              <a:buNone/>
            </a:pPr>
            <a:r>
              <a:rPr lang="en-US" sz="4000" dirty="0" smtClean="0">
                <a:solidFill>
                  <a:srgbClr val="1D6295"/>
                </a:solidFill>
              </a:rPr>
              <a:t>Alimentos </a:t>
            </a:r>
            <a:r>
              <a:rPr lang="en-US" sz="4000" dirty="0" err="1" smtClean="0">
                <a:solidFill>
                  <a:srgbClr val="1D6295"/>
                </a:solidFill>
              </a:rPr>
              <a:t>selvagens</a:t>
            </a:r>
            <a:r>
              <a:rPr lang="en-US" sz="4000" dirty="0" smtClean="0">
                <a:solidFill>
                  <a:srgbClr val="1D6295"/>
                </a:solidFill>
              </a:rPr>
              <a:t> e a </a:t>
            </a:r>
            <a:r>
              <a:rPr lang="en-US" sz="4000" dirty="0" err="1" smtClean="0">
                <a:solidFill>
                  <a:srgbClr val="1D6295"/>
                </a:solidFill>
              </a:rPr>
              <a:t>Biodiversida</a:t>
            </a:r>
            <a:r>
              <a:rPr lang="en-US" sz="4000" dirty="0" smtClean="0">
                <a:solidFill>
                  <a:srgbClr val="1D6295"/>
                </a:solidFill>
              </a:rPr>
              <a:t> de </a:t>
            </a:r>
            <a:r>
              <a:rPr lang="en-US" sz="4000" dirty="0" err="1" smtClean="0">
                <a:solidFill>
                  <a:srgbClr val="1D6295"/>
                </a:solidFill>
              </a:rPr>
              <a:t>Brasileira</a:t>
            </a:r>
            <a:endParaRPr lang="en-US" sz="4000" b="0" i="0" u="none" dirty="0">
              <a:solidFill>
                <a:srgbClr val="FFC000"/>
              </a:solidFill>
              <a:sym typeface="Arial"/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416121" y="3276991"/>
            <a:ext cx="2222451" cy="1925780"/>
            <a:chOff x="1734550" y="549759"/>
            <a:chExt cx="3048000" cy="2432448"/>
          </a:xfrm>
        </p:grpSpPr>
        <p:sp>
          <p:nvSpPr>
            <p:cNvPr id="22" name="CaixaDeTexto 21"/>
            <p:cNvSpPr txBox="1"/>
            <p:nvPr/>
          </p:nvSpPr>
          <p:spPr>
            <a:xfrm>
              <a:off x="1734550" y="1504950"/>
              <a:ext cx="3048000" cy="1477257"/>
            </a:xfrm>
            <a:prstGeom prst="rect">
              <a:avLst/>
            </a:prstGeom>
          </p:spPr>
          <p:txBody>
            <a:bodyPr rtlCol="0">
              <a:spAutoFit/>
            </a:bodyPr>
            <a:lstStyle/>
            <a:p>
              <a:pPr algn="ctr"/>
              <a:r>
                <a:rPr lang="pt-BR" dirty="0"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APENAS 10% DA FLORA NATIVA </a:t>
              </a:r>
              <a:r>
                <a:rPr lang="pt-BR" dirty="0">
                  <a:latin typeface="+mj-lt"/>
                  <a:cs typeface="Calibri" panose="020F0502020204030204" pitchFamily="34" charset="0"/>
                </a:rPr>
                <a:t>FAZ PARTE DA ALIMENTAÇÃO DOS BRASILEIROS</a:t>
              </a:r>
            </a:p>
          </p:txBody>
        </p:sp>
        <p:grpSp>
          <p:nvGrpSpPr>
            <p:cNvPr id="23" name="Shape 500"/>
            <p:cNvGrpSpPr/>
            <p:nvPr/>
          </p:nvGrpSpPr>
          <p:grpSpPr>
            <a:xfrm>
              <a:off x="2862192" y="549759"/>
              <a:ext cx="792717" cy="778636"/>
              <a:chOff x="3294650" y="3652450"/>
              <a:chExt cx="388350" cy="405450"/>
            </a:xfrm>
            <a:solidFill>
              <a:schemeClr val="tx1">
                <a:lumMod val="95000"/>
                <a:lumOff val="5000"/>
              </a:schemeClr>
            </a:solidFill>
          </p:grpSpPr>
          <p:sp>
            <p:nvSpPr>
              <p:cNvPr id="24" name="Shape 501"/>
              <p:cNvSpPr/>
              <p:nvPr/>
            </p:nvSpPr>
            <p:spPr>
              <a:xfrm>
                <a:off x="3294650" y="3681775"/>
                <a:ext cx="376150" cy="376125"/>
              </a:xfrm>
              <a:custGeom>
                <a:avLst/>
                <a:gdLst/>
                <a:ahLst/>
                <a:cxnLst/>
                <a:rect l="0" t="0" r="0" b="0"/>
                <a:pathLst>
                  <a:path w="15046" h="15045" extrusionOk="0">
                    <a:moveTo>
                      <a:pt x="7132" y="0"/>
                    </a:moveTo>
                    <a:lnTo>
                      <a:pt x="6766" y="49"/>
                    </a:lnTo>
                    <a:lnTo>
                      <a:pt x="6375" y="98"/>
                    </a:lnTo>
                    <a:lnTo>
                      <a:pt x="6009" y="147"/>
                    </a:lnTo>
                    <a:lnTo>
                      <a:pt x="5642" y="244"/>
                    </a:lnTo>
                    <a:lnTo>
                      <a:pt x="5276" y="342"/>
                    </a:lnTo>
                    <a:lnTo>
                      <a:pt x="4934" y="464"/>
                    </a:lnTo>
                    <a:lnTo>
                      <a:pt x="4592" y="586"/>
                    </a:lnTo>
                    <a:lnTo>
                      <a:pt x="4250" y="733"/>
                    </a:lnTo>
                    <a:lnTo>
                      <a:pt x="3933" y="904"/>
                    </a:lnTo>
                    <a:lnTo>
                      <a:pt x="3615" y="1099"/>
                    </a:lnTo>
                    <a:lnTo>
                      <a:pt x="3322" y="1295"/>
                    </a:lnTo>
                    <a:lnTo>
                      <a:pt x="3029" y="1490"/>
                    </a:lnTo>
                    <a:lnTo>
                      <a:pt x="2736" y="1710"/>
                    </a:lnTo>
                    <a:lnTo>
                      <a:pt x="2467" y="1954"/>
                    </a:lnTo>
                    <a:lnTo>
                      <a:pt x="2199" y="2198"/>
                    </a:lnTo>
                    <a:lnTo>
                      <a:pt x="1954" y="2467"/>
                    </a:lnTo>
                    <a:lnTo>
                      <a:pt x="1710" y="2736"/>
                    </a:lnTo>
                    <a:lnTo>
                      <a:pt x="1490" y="3029"/>
                    </a:lnTo>
                    <a:lnTo>
                      <a:pt x="1295" y="3322"/>
                    </a:lnTo>
                    <a:lnTo>
                      <a:pt x="1100" y="3615"/>
                    </a:lnTo>
                    <a:lnTo>
                      <a:pt x="904" y="3932"/>
                    </a:lnTo>
                    <a:lnTo>
                      <a:pt x="733" y="4250"/>
                    </a:lnTo>
                    <a:lnTo>
                      <a:pt x="587" y="4592"/>
                    </a:lnTo>
                    <a:lnTo>
                      <a:pt x="465" y="4934"/>
                    </a:lnTo>
                    <a:lnTo>
                      <a:pt x="342" y="5276"/>
                    </a:lnTo>
                    <a:lnTo>
                      <a:pt x="245" y="5642"/>
                    </a:lnTo>
                    <a:lnTo>
                      <a:pt x="147" y="6008"/>
                    </a:lnTo>
                    <a:lnTo>
                      <a:pt x="98" y="6375"/>
                    </a:lnTo>
                    <a:lnTo>
                      <a:pt x="49" y="6765"/>
                    </a:lnTo>
                    <a:lnTo>
                      <a:pt x="0" y="7132"/>
                    </a:lnTo>
                    <a:lnTo>
                      <a:pt x="0" y="7522"/>
                    </a:lnTo>
                    <a:lnTo>
                      <a:pt x="0" y="7913"/>
                    </a:lnTo>
                    <a:lnTo>
                      <a:pt x="49" y="8280"/>
                    </a:lnTo>
                    <a:lnTo>
                      <a:pt x="98" y="8670"/>
                    </a:lnTo>
                    <a:lnTo>
                      <a:pt x="147" y="9037"/>
                    </a:lnTo>
                    <a:lnTo>
                      <a:pt x="245" y="9403"/>
                    </a:lnTo>
                    <a:lnTo>
                      <a:pt x="342" y="9769"/>
                    </a:lnTo>
                    <a:lnTo>
                      <a:pt x="465" y="10111"/>
                    </a:lnTo>
                    <a:lnTo>
                      <a:pt x="587" y="10453"/>
                    </a:lnTo>
                    <a:lnTo>
                      <a:pt x="733" y="10795"/>
                    </a:lnTo>
                    <a:lnTo>
                      <a:pt x="904" y="11113"/>
                    </a:lnTo>
                    <a:lnTo>
                      <a:pt x="1100" y="11430"/>
                    </a:lnTo>
                    <a:lnTo>
                      <a:pt x="1295" y="11723"/>
                    </a:lnTo>
                    <a:lnTo>
                      <a:pt x="1490" y="12016"/>
                    </a:lnTo>
                    <a:lnTo>
                      <a:pt x="1710" y="12309"/>
                    </a:lnTo>
                    <a:lnTo>
                      <a:pt x="1954" y="12578"/>
                    </a:lnTo>
                    <a:lnTo>
                      <a:pt x="2199" y="12847"/>
                    </a:lnTo>
                    <a:lnTo>
                      <a:pt x="2467" y="13091"/>
                    </a:lnTo>
                    <a:lnTo>
                      <a:pt x="2736" y="13335"/>
                    </a:lnTo>
                    <a:lnTo>
                      <a:pt x="3029" y="13555"/>
                    </a:lnTo>
                    <a:lnTo>
                      <a:pt x="3322" y="13750"/>
                    </a:lnTo>
                    <a:lnTo>
                      <a:pt x="3615" y="13946"/>
                    </a:lnTo>
                    <a:lnTo>
                      <a:pt x="3933" y="14141"/>
                    </a:lnTo>
                    <a:lnTo>
                      <a:pt x="4250" y="14312"/>
                    </a:lnTo>
                    <a:lnTo>
                      <a:pt x="4592" y="14459"/>
                    </a:lnTo>
                    <a:lnTo>
                      <a:pt x="4934" y="14581"/>
                    </a:lnTo>
                    <a:lnTo>
                      <a:pt x="5276" y="14703"/>
                    </a:lnTo>
                    <a:lnTo>
                      <a:pt x="5642" y="14801"/>
                    </a:lnTo>
                    <a:lnTo>
                      <a:pt x="6009" y="14898"/>
                    </a:lnTo>
                    <a:lnTo>
                      <a:pt x="6375" y="14947"/>
                    </a:lnTo>
                    <a:lnTo>
                      <a:pt x="6766" y="14996"/>
                    </a:lnTo>
                    <a:lnTo>
                      <a:pt x="7132" y="15045"/>
                    </a:lnTo>
                    <a:lnTo>
                      <a:pt x="7914" y="15045"/>
                    </a:lnTo>
                    <a:lnTo>
                      <a:pt x="8280" y="14996"/>
                    </a:lnTo>
                    <a:lnTo>
                      <a:pt x="8671" y="14947"/>
                    </a:lnTo>
                    <a:lnTo>
                      <a:pt x="9037" y="14898"/>
                    </a:lnTo>
                    <a:lnTo>
                      <a:pt x="9403" y="14801"/>
                    </a:lnTo>
                    <a:lnTo>
                      <a:pt x="9770" y="14703"/>
                    </a:lnTo>
                    <a:lnTo>
                      <a:pt x="10112" y="14581"/>
                    </a:lnTo>
                    <a:lnTo>
                      <a:pt x="10454" y="14459"/>
                    </a:lnTo>
                    <a:lnTo>
                      <a:pt x="10795" y="14312"/>
                    </a:lnTo>
                    <a:lnTo>
                      <a:pt x="11113" y="14141"/>
                    </a:lnTo>
                    <a:lnTo>
                      <a:pt x="11430" y="13946"/>
                    </a:lnTo>
                    <a:lnTo>
                      <a:pt x="11724" y="13750"/>
                    </a:lnTo>
                    <a:lnTo>
                      <a:pt x="12017" y="13555"/>
                    </a:lnTo>
                    <a:lnTo>
                      <a:pt x="12310" y="13335"/>
                    </a:lnTo>
                    <a:lnTo>
                      <a:pt x="12578" y="13091"/>
                    </a:lnTo>
                    <a:lnTo>
                      <a:pt x="12847" y="12847"/>
                    </a:lnTo>
                    <a:lnTo>
                      <a:pt x="13091" y="12578"/>
                    </a:lnTo>
                    <a:lnTo>
                      <a:pt x="13335" y="12309"/>
                    </a:lnTo>
                    <a:lnTo>
                      <a:pt x="13555" y="12016"/>
                    </a:lnTo>
                    <a:lnTo>
                      <a:pt x="13751" y="11723"/>
                    </a:lnTo>
                    <a:lnTo>
                      <a:pt x="13946" y="11430"/>
                    </a:lnTo>
                    <a:lnTo>
                      <a:pt x="14141" y="11113"/>
                    </a:lnTo>
                    <a:lnTo>
                      <a:pt x="14312" y="10795"/>
                    </a:lnTo>
                    <a:lnTo>
                      <a:pt x="14459" y="10453"/>
                    </a:lnTo>
                    <a:lnTo>
                      <a:pt x="14581" y="10111"/>
                    </a:lnTo>
                    <a:lnTo>
                      <a:pt x="14703" y="9769"/>
                    </a:lnTo>
                    <a:lnTo>
                      <a:pt x="14801" y="9403"/>
                    </a:lnTo>
                    <a:lnTo>
                      <a:pt x="14899" y="9037"/>
                    </a:lnTo>
                    <a:lnTo>
                      <a:pt x="14947" y="8670"/>
                    </a:lnTo>
                    <a:lnTo>
                      <a:pt x="14996" y="8280"/>
                    </a:lnTo>
                    <a:lnTo>
                      <a:pt x="15045" y="7913"/>
                    </a:lnTo>
                    <a:lnTo>
                      <a:pt x="15045" y="7522"/>
                    </a:lnTo>
                    <a:lnTo>
                      <a:pt x="7523" y="7522"/>
                    </a:lnTo>
                    <a:lnTo>
                      <a:pt x="752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5" name="Shape 502"/>
              <p:cNvSpPr/>
              <p:nvPr/>
            </p:nvSpPr>
            <p:spPr>
              <a:xfrm>
                <a:off x="3494925" y="3760525"/>
                <a:ext cx="188075" cy="97100"/>
              </a:xfrm>
              <a:custGeom>
                <a:avLst/>
                <a:gdLst/>
                <a:ahLst/>
                <a:cxnLst/>
                <a:rect l="0" t="0" r="0" b="0"/>
                <a:pathLst>
                  <a:path w="7523" h="3884" extrusionOk="0">
                    <a:moveTo>
                      <a:pt x="2491" y="2956"/>
                    </a:moveTo>
                    <a:lnTo>
                      <a:pt x="2491" y="3396"/>
                    </a:lnTo>
                    <a:lnTo>
                      <a:pt x="1759" y="3396"/>
                    </a:lnTo>
                    <a:lnTo>
                      <a:pt x="2491" y="2956"/>
                    </a:lnTo>
                    <a:close/>
                    <a:moveTo>
                      <a:pt x="3346" y="2443"/>
                    </a:moveTo>
                    <a:lnTo>
                      <a:pt x="3346" y="3396"/>
                    </a:lnTo>
                    <a:lnTo>
                      <a:pt x="2980" y="3396"/>
                    </a:lnTo>
                    <a:lnTo>
                      <a:pt x="2980" y="2663"/>
                    </a:lnTo>
                    <a:lnTo>
                      <a:pt x="3346" y="2443"/>
                    </a:lnTo>
                    <a:close/>
                    <a:moveTo>
                      <a:pt x="4201" y="1930"/>
                    </a:moveTo>
                    <a:lnTo>
                      <a:pt x="4201" y="3396"/>
                    </a:lnTo>
                    <a:lnTo>
                      <a:pt x="3835" y="3396"/>
                    </a:lnTo>
                    <a:lnTo>
                      <a:pt x="3835" y="2150"/>
                    </a:lnTo>
                    <a:lnTo>
                      <a:pt x="3835" y="2150"/>
                    </a:lnTo>
                    <a:lnTo>
                      <a:pt x="4201" y="1930"/>
                    </a:lnTo>
                    <a:close/>
                    <a:moveTo>
                      <a:pt x="5056" y="1393"/>
                    </a:moveTo>
                    <a:lnTo>
                      <a:pt x="5056" y="3396"/>
                    </a:lnTo>
                    <a:lnTo>
                      <a:pt x="4689" y="3396"/>
                    </a:lnTo>
                    <a:lnTo>
                      <a:pt x="4689" y="1637"/>
                    </a:lnTo>
                    <a:lnTo>
                      <a:pt x="5056" y="1393"/>
                    </a:lnTo>
                    <a:close/>
                    <a:moveTo>
                      <a:pt x="5911" y="885"/>
                    </a:moveTo>
                    <a:lnTo>
                      <a:pt x="5911" y="3396"/>
                    </a:lnTo>
                    <a:lnTo>
                      <a:pt x="5544" y="3396"/>
                    </a:lnTo>
                    <a:lnTo>
                      <a:pt x="5544" y="1100"/>
                    </a:lnTo>
                    <a:lnTo>
                      <a:pt x="5911" y="885"/>
                    </a:lnTo>
                    <a:close/>
                    <a:moveTo>
                      <a:pt x="6399" y="978"/>
                    </a:moveTo>
                    <a:lnTo>
                      <a:pt x="6619" y="1539"/>
                    </a:lnTo>
                    <a:lnTo>
                      <a:pt x="6790" y="2031"/>
                    </a:lnTo>
                    <a:lnTo>
                      <a:pt x="6790" y="3396"/>
                    </a:lnTo>
                    <a:lnTo>
                      <a:pt x="6399" y="3396"/>
                    </a:lnTo>
                    <a:lnTo>
                      <a:pt x="6399" y="978"/>
                    </a:lnTo>
                    <a:close/>
                    <a:moveTo>
                      <a:pt x="6448" y="1"/>
                    </a:moveTo>
                    <a:lnTo>
                      <a:pt x="0" y="3884"/>
                    </a:lnTo>
                    <a:lnTo>
                      <a:pt x="7523" y="3884"/>
                    </a:lnTo>
                    <a:lnTo>
                      <a:pt x="7498" y="3347"/>
                    </a:lnTo>
                    <a:lnTo>
                      <a:pt x="7449" y="2834"/>
                    </a:lnTo>
                    <a:lnTo>
                      <a:pt x="7352" y="2321"/>
                    </a:lnTo>
                    <a:lnTo>
                      <a:pt x="7229" y="1832"/>
                    </a:lnTo>
                    <a:lnTo>
                      <a:pt x="7083" y="1344"/>
                    </a:lnTo>
                    <a:lnTo>
                      <a:pt x="6912" y="880"/>
                    </a:lnTo>
                    <a:lnTo>
                      <a:pt x="6692" y="440"/>
                    </a:lnTo>
                    <a:lnTo>
                      <a:pt x="644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6" name="Shape 503"/>
              <p:cNvSpPr/>
              <p:nvPr/>
            </p:nvSpPr>
            <p:spPr>
              <a:xfrm>
                <a:off x="3494925" y="3652450"/>
                <a:ext cx="161200" cy="188100"/>
              </a:xfrm>
              <a:custGeom>
                <a:avLst/>
                <a:gdLst/>
                <a:ahLst/>
                <a:cxnLst/>
                <a:rect l="0" t="0" r="0" b="0"/>
                <a:pathLst>
                  <a:path w="6448" h="7524" extrusionOk="0">
                    <a:moveTo>
                      <a:pt x="489" y="514"/>
                    </a:moveTo>
                    <a:lnTo>
                      <a:pt x="879" y="538"/>
                    </a:lnTo>
                    <a:lnTo>
                      <a:pt x="1270" y="611"/>
                    </a:lnTo>
                    <a:lnTo>
                      <a:pt x="1661" y="685"/>
                    </a:lnTo>
                    <a:lnTo>
                      <a:pt x="2052" y="782"/>
                    </a:lnTo>
                    <a:lnTo>
                      <a:pt x="2418" y="929"/>
                    </a:lnTo>
                    <a:lnTo>
                      <a:pt x="2809" y="1075"/>
                    </a:lnTo>
                    <a:lnTo>
                      <a:pt x="3151" y="1246"/>
                    </a:lnTo>
                    <a:lnTo>
                      <a:pt x="3517" y="1417"/>
                    </a:lnTo>
                    <a:lnTo>
                      <a:pt x="3835" y="1637"/>
                    </a:lnTo>
                    <a:lnTo>
                      <a:pt x="4152" y="1857"/>
                    </a:lnTo>
                    <a:lnTo>
                      <a:pt x="4445" y="2077"/>
                    </a:lnTo>
                    <a:lnTo>
                      <a:pt x="4738" y="2321"/>
                    </a:lnTo>
                    <a:lnTo>
                      <a:pt x="5031" y="2590"/>
                    </a:lnTo>
                    <a:lnTo>
                      <a:pt x="5276" y="2883"/>
                    </a:lnTo>
                    <a:lnTo>
                      <a:pt x="5520" y="3176"/>
                    </a:lnTo>
                    <a:lnTo>
                      <a:pt x="5764" y="3493"/>
                    </a:lnTo>
                    <a:lnTo>
                      <a:pt x="489" y="6668"/>
                    </a:lnTo>
                    <a:lnTo>
                      <a:pt x="489" y="514"/>
                    </a:lnTo>
                    <a:close/>
                    <a:moveTo>
                      <a:pt x="0" y="1"/>
                    </a:moveTo>
                    <a:lnTo>
                      <a:pt x="0" y="7523"/>
                    </a:lnTo>
                    <a:lnTo>
                      <a:pt x="6448" y="3640"/>
                    </a:lnTo>
                    <a:lnTo>
                      <a:pt x="6179" y="3249"/>
                    </a:lnTo>
                    <a:lnTo>
                      <a:pt x="5911" y="2858"/>
                    </a:lnTo>
                    <a:lnTo>
                      <a:pt x="5593" y="2492"/>
                    </a:lnTo>
                    <a:lnTo>
                      <a:pt x="5276" y="2150"/>
                    </a:lnTo>
                    <a:lnTo>
                      <a:pt x="4909" y="1833"/>
                    </a:lnTo>
                    <a:lnTo>
                      <a:pt x="4543" y="1540"/>
                    </a:lnTo>
                    <a:lnTo>
                      <a:pt x="4152" y="1246"/>
                    </a:lnTo>
                    <a:lnTo>
                      <a:pt x="3761" y="1002"/>
                    </a:lnTo>
                    <a:lnTo>
                      <a:pt x="3322" y="782"/>
                    </a:lnTo>
                    <a:lnTo>
                      <a:pt x="2882" y="587"/>
                    </a:lnTo>
                    <a:lnTo>
                      <a:pt x="2443" y="416"/>
                    </a:lnTo>
                    <a:lnTo>
                      <a:pt x="1978" y="270"/>
                    </a:lnTo>
                    <a:lnTo>
                      <a:pt x="1490" y="147"/>
                    </a:lnTo>
                    <a:lnTo>
                      <a:pt x="1002" y="74"/>
                    </a:lnTo>
                    <a:lnTo>
                      <a:pt x="513" y="25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grpSp>
        <p:nvGrpSpPr>
          <p:cNvPr id="33" name="Grupo 32"/>
          <p:cNvGrpSpPr/>
          <p:nvPr/>
        </p:nvGrpSpPr>
        <p:grpSpPr>
          <a:xfrm>
            <a:off x="6340280" y="3323562"/>
            <a:ext cx="2651125" cy="1904694"/>
            <a:chOff x="7560890" y="1331080"/>
            <a:chExt cx="2651125" cy="1904694"/>
          </a:xfrm>
        </p:grpSpPr>
        <p:sp>
          <p:nvSpPr>
            <p:cNvPr id="34" name="CaixaDeTexto 33"/>
            <p:cNvSpPr txBox="1"/>
            <p:nvPr/>
          </p:nvSpPr>
          <p:spPr>
            <a:xfrm>
              <a:off x="7560890" y="2281667"/>
              <a:ext cx="2651125" cy="95410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A </a:t>
              </a:r>
              <a:r>
                <a:rPr lang="pt-BR" b="1" dirty="0"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SIMPLIFICAÇÃO</a:t>
              </a:r>
              <a:r>
                <a:rPr lang="pt-BR" dirty="0"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DA DIETA </a:t>
              </a:r>
              <a:r>
                <a:rPr lang="pt-BR" dirty="0" smtClean="0"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IMPACTA TANTO NA SAÚDE QUANTO NO MEIO AMBIENTE</a:t>
              </a:r>
              <a:endParaRPr lang="pt-BR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endParaRPr>
            </a:p>
          </p:txBody>
        </p:sp>
        <p:grpSp>
          <p:nvGrpSpPr>
            <p:cNvPr id="35" name="Shape 560"/>
            <p:cNvGrpSpPr/>
            <p:nvPr/>
          </p:nvGrpSpPr>
          <p:grpSpPr>
            <a:xfrm>
              <a:off x="8527384" y="1331080"/>
              <a:ext cx="699844" cy="763260"/>
              <a:chOff x="2605300" y="5003050"/>
              <a:chExt cx="418900" cy="430475"/>
            </a:xfrm>
            <a:solidFill>
              <a:schemeClr val="tx1">
                <a:lumMod val="95000"/>
                <a:lumOff val="5000"/>
              </a:schemeClr>
            </a:solidFill>
          </p:grpSpPr>
          <p:sp>
            <p:nvSpPr>
              <p:cNvPr id="36" name="Shape 561"/>
              <p:cNvSpPr/>
              <p:nvPr/>
            </p:nvSpPr>
            <p:spPr>
              <a:xfrm>
                <a:off x="2820225" y="5222250"/>
                <a:ext cx="202750" cy="211275"/>
              </a:xfrm>
              <a:custGeom>
                <a:avLst/>
                <a:gdLst/>
                <a:ahLst/>
                <a:cxnLst/>
                <a:rect l="0" t="0" r="0" b="0"/>
                <a:pathLst>
                  <a:path w="8110" h="8451" extrusionOk="0">
                    <a:moveTo>
                      <a:pt x="1710" y="1"/>
                    </a:moveTo>
                    <a:lnTo>
                      <a:pt x="1" y="1857"/>
                    </a:lnTo>
                    <a:lnTo>
                      <a:pt x="5813" y="8158"/>
                    </a:lnTo>
                    <a:lnTo>
                      <a:pt x="5960" y="8280"/>
                    </a:lnTo>
                    <a:lnTo>
                      <a:pt x="6131" y="8378"/>
                    </a:lnTo>
                    <a:lnTo>
                      <a:pt x="6302" y="8427"/>
                    </a:lnTo>
                    <a:lnTo>
                      <a:pt x="6497" y="8451"/>
                    </a:lnTo>
                    <a:lnTo>
                      <a:pt x="6668" y="8427"/>
                    </a:lnTo>
                    <a:lnTo>
                      <a:pt x="6839" y="8378"/>
                    </a:lnTo>
                    <a:lnTo>
                      <a:pt x="7010" y="8280"/>
                    </a:lnTo>
                    <a:lnTo>
                      <a:pt x="7157" y="8158"/>
                    </a:lnTo>
                    <a:lnTo>
                      <a:pt x="7841" y="7474"/>
                    </a:lnTo>
                    <a:lnTo>
                      <a:pt x="7963" y="7328"/>
                    </a:lnTo>
                    <a:lnTo>
                      <a:pt x="8060" y="7157"/>
                    </a:lnTo>
                    <a:lnTo>
                      <a:pt x="8109" y="6986"/>
                    </a:lnTo>
                    <a:lnTo>
                      <a:pt x="8109" y="6815"/>
                    </a:lnTo>
                    <a:lnTo>
                      <a:pt x="8109" y="6619"/>
                    </a:lnTo>
                    <a:lnTo>
                      <a:pt x="8060" y="6448"/>
                    </a:lnTo>
                    <a:lnTo>
                      <a:pt x="7963" y="6277"/>
                    </a:lnTo>
                    <a:lnTo>
                      <a:pt x="7841" y="6131"/>
                    </a:lnTo>
                    <a:lnTo>
                      <a:pt x="171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7" name="Shape 562"/>
              <p:cNvSpPr/>
              <p:nvPr/>
            </p:nvSpPr>
            <p:spPr>
              <a:xfrm>
                <a:off x="2606525" y="5003050"/>
                <a:ext cx="203975" cy="208225"/>
              </a:xfrm>
              <a:custGeom>
                <a:avLst/>
                <a:gdLst/>
                <a:ahLst/>
                <a:cxnLst/>
                <a:rect l="0" t="0" r="0" b="0"/>
                <a:pathLst>
                  <a:path w="8159" h="8329" extrusionOk="0">
                    <a:moveTo>
                      <a:pt x="880" y="1"/>
                    </a:moveTo>
                    <a:lnTo>
                      <a:pt x="685" y="50"/>
                    </a:lnTo>
                    <a:lnTo>
                      <a:pt x="514" y="123"/>
                    </a:lnTo>
                    <a:lnTo>
                      <a:pt x="391" y="245"/>
                    </a:lnTo>
                    <a:lnTo>
                      <a:pt x="269" y="367"/>
                    </a:lnTo>
                    <a:lnTo>
                      <a:pt x="172" y="514"/>
                    </a:lnTo>
                    <a:lnTo>
                      <a:pt x="98" y="685"/>
                    </a:lnTo>
                    <a:lnTo>
                      <a:pt x="50" y="856"/>
                    </a:lnTo>
                    <a:lnTo>
                      <a:pt x="1" y="1026"/>
                    </a:lnTo>
                    <a:lnTo>
                      <a:pt x="1" y="1222"/>
                    </a:lnTo>
                    <a:lnTo>
                      <a:pt x="1" y="1417"/>
                    </a:lnTo>
                    <a:lnTo>
                      <a:pt x="1" y="1613"/>
                    </a:lnTo>
                    <a:lnTo>
                      <a:pt x="74" y="2028"/>
                    </a:lnTo>
                    <a:lnTo>
                      <a:pt x="221" y="2492"/>
                    </a:lnTo>
                    <a:lnTo>
                      <a:pt x="391" y="2931"/>
                    </a:lnTo>
                    <a:lnTo>
                      <a:pt x="611" y="3396"/>
                    </a:lnTo>
                    <a:lnTo>
                      <a:pt x="856" y="3884"/>
                    </a:lnTo>
                    <a:lnTo>
                      <a:pt x="1124" y="4324"/>
                    </a:lnTo>
                    <a:lnTo>
                      <a:pt x="1417" y="4788"/>
                    </a:lnTo>
                    <a:lnTo>
                      <a:pt x="1710" y="5203"/>
                    </a:lnTo>
                    <a:lnTo>
                      <a:pt x="2003" y="5594"/>
                    </a:lnTo>
                    <a:lnTo>
                      <a:pt x="2296" y="5960"/>
                    </a:lnTo>
                    <a:lnTo>
                      <a:pt x="2590" y="6302"/>
                    </a:lnTo>
                    <a:lnTo>
                      <a:pt x="2858" y="6571"/>
                    </a:lnTo>
                    <a:lnTo>
                      <a:pt x="3078" y="6790"/>
                    </a:lnTo>
                    <a:lnTo>
                      <a:pt x="3322" y="6986"/>
                    </a:lnTo>
                    <a:lnTo>
                      <a:pt x="3566" y="7157"/>
                    </a:lnTo>
                    <a:lnTo>
                      <a:pt x="3811" y="7328"/>
                    </a:lnTo>
                    <a:lnTo>
                      <a:pt x="4324" y="7621"/>
                    </a:lnTo>
                    <a:lnTo>
                      <a:pt x="4836" y="7841"/>
                    </a:lnTo>
                    <a:lnTo>
                      <a:pt x="5325" y="8036"/>
                    </a:lnTo>
                    <a:lnTo>
                      <a:pt x="5740" y="8182"/>
                    </a:lnTo>
                    <a:lnTo>
                      <a:pt x="6351" y="8329"/>
                    </a:lnTo>
                    <a:lnTo>
                      <a:pt x="8158" y="6668"/>
                    </a:lnTo>
                    <a:lnTo>
                      <a:pt x="4446" y="2956"/>
                    </a:lnTo>
                    <a:lnTo>
                      <a:pt x="1735" y="245"/>
                    </a:lnTo>
                    <a:lnTo>
                      <a:pt x="1588" y="123"/>
                    </a:lnTo>
                    <a:lnTo>
                      <a:pt x="1417" y="50"/>
                    </a:lnTo>
                    <a:lnTo>
                      <a:pt x="124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8" name="Shape 563"/>
              <p:cNvSpPr/>
              <p:nvPr/>
            </p:nvSpPr>
            <p:spPr>
              <a:xfrm>
                <a:off x="2605300" y="5008550"/>
                <a:ext cx="418900" cy="418875"/>
              </a:xfrm>
              <a:custGeom>
                <a:avLst/>
                <a:gdLst/>
                <a:ahLst/>
                <a:cxnLst/>
                <a:rect l="0" t="0" r="0" b="0"/>
                <a:pathLst>
                  <a:path w="16756" h="16755" extrusionOk="0">
                    <a:moveTo>
                      <a:pt x="13922" y="1"/>
                    </a:moveTo>
                    <a:lnTo>
                      <a:pt x="13824" y="49"/>
                    </a:lnTo>
                    <a:lnTo>
                      <a:pt x="13360" y="342"/>
                    </a:lnTo>
                    <a:lnTo>
                      <a:pt x="12261" y="1026"/>
                    </a:lnTo>
                    <a:lnTo>
                      <a:pt x="11602" y="1466"/>
                    </a:lnTo>
                    <a:lnTo>
                      <a:pt x="10942" y="1930"/>
                    </a:lnTo>
                    <a:lnTo>
                      <a:pt x="10381" y="2370"/>
                    </a:lnTo>
                    <a:lnTo>
                      <a:pt x="10112" y="2589"/>
                    </a:lnTo>
                    <a:lnTo>
                      <a:pt x="9917" y="2785"/>
                    </a:lnTo>
                    <a:lnTo>
                      <a:pt x="9795" y="2907"/>
                    </a:lnTo>
                    <a:lnTo>
                      <a:pt x="9697" y="3053"/>
                    </a:lnTo>
                    <a:lnTo>
                      <a:pt x="9599" y="3224"/>
                    </a:lnTo>
                    <a:lnTo>
                      <a:pt x="9526" y="3420"/>
                    </a:lnTo>
                    <a:lnTo>
                      <a:pt x="9404" y="3835"/>
                    </a:lnTo>
                    <a:lnTo>
                      <a:pt x="9330" y="4275"/>
                    </a:lnTo>
                    <a:lnTo>
                      <a:pt x="9282" y="4714"/>
                    </a:lnTo>
                    <a:lnTo>
                      <a:pt x="9306" y="5178"/>
                    </a:lnTo>
                    <a:lnTo>
                      <a:pt x="9355" y="5593"/>
                    </a:lnTo>
                    <a:lnTo>
                      <a:pt x="9379" y="5789"/>
                    </a:lnTo>
                    <a:lnTo>
                      <a:pt x="9453" y="5960"/>
                    </a:lnTo>
                    <a:lnTo>
                      <a:pt x="270" y="14459"/>
                    </a:lnTo>
                    <a:lnTo>
                      <a:pt x="147" y="14606"/>
                    </a:lnTo>
                    <a:lnTo>
                      <a:pt x="74" y="14776"/>
                    </a:lnTo>
                    <a:lnTo>
                      <a:pt x="1" y="14947"/>
                    </a:lnTo>
                    <a:lnTo>
                      <a:pt x="1" y="15118"/>
                    </a:lnTo>
                    <a:lnTo>
                      <a:pt x="1" y="15314"/>
                    </a:lnTo>
                    <a:lnTo>
                      <a:pt x="74" y="15485"/>
                    </a:lnTo>
                    <a:lnTo>
                      <a:pt x="147" y="15656"/>
                    </a:lnTo>
                    <a:lnTo>
                      <a:pt x="270" y="15802"/>
                    </a:lnTo>
                    <a:lnTo>
                      <a:pt x="953" y="16486"/>
                    </a:lnTo>
                    <a:lnTo>
                      <a:pt x="1100" y="16608"/>
                    </a:lnTo>
                    <a:lnTo>
                      <a:pt x="1271" y="16681"/>
                    </a:lnTo>
                    <a:lnTo>
                      <a:pt x="1442" y="16755"/>
                    </a:lnTo>
                    <a:lnTo>
                      <a:pt x="1808" y="16755"/>
                    </a:lnTo>
                    <a:lnTo>
                      <a:pt x="1979" y="16681"/>
                    </a:lnTo>
                    <a:lnTo>
                      <a:pt x="2150" y="16608"/>
                    </a:lnTo>
                    <a:lnTo>
                      <a:pt x="2297" y="16486"/>
                    </a:lnTo>
                    <a:lnTo>
                      <a:pt x="10796" y="7303"/>
                    </a:lnTo>
                    <a:lnTo>
                      <a:pt x="11162" y="7401"/>
                    </a:lnTo>
                    <a:lnTo>
                      <a:pt x="11577" y="7450"/>
                    </a:lnTo>
                    <a:lnTo>
                      <a:pt x="12041" y="7474"/>
                    </a:lnTo>
                    <a:lnTo>
                      <a:pt x="12481" y="7425"/>
                    </a:lnTo>
                    <a:lnTo>
                      <a:pt x="12921" y="7352"/>
                    </a:lnTo>
                    <a:lnTo>
                      <a:pt x="13336" y="7230"/>
                    </a:lnTo>
                    <a:lnTo>
                      <a:pt x="13531" y="7156"/>
                    </a:lnTo>
                    <a:lnTo>
                      <a:pt x="13702" y="7059"/>
                    </a:lnTo>
                    <a:lnTo>
                      <a:pt x="13849" y="6961"/>
                    </a:lnTo>
                    <a:lnTo>
                      <a:pt x="13971" y="6839"/>
                    </a:lnTo>
                    <a:lnTo>
                      <a:pt x="14166" y="6644"/>
                    </a:lnTo>
                    <a:lnTo>
                      <a:pt x="14386" y="6375"/>
                    </a:lnTo>
                    <a:lnTo>
                      <a:pt x="14826" y="5813"/>
                    </a:lnTo>
                    <a:lnTo>
                      <a:pt x="15290" y="5154"/>
                    </a:lnTo>
                    <a:lnTo>
                      <a:pt x="15729" y="4494"/>
                    </a:lnTo>
                    <a:lnTo>
                      <a:pt x="16413" y="3395"/>
                    </a:lnTo>
                    <a:lnTo>
                      <a:pt x="16706" y="2931"/>
                    </a:lnTo>
                    <a:lnTo>
                      <a:pt x="16755" y="2834"/>
                    </a:lnTo>
                    <a:lnTo>
                      <a:pt x="16755" y="2736"/>
                    </a:lnTo>
                    <a:lnTo>
                      <a:pt x="16755" y="2663"/>
                    </a:lnTo>
                    <a:lnTo>
                      <a:pt x="16706" y="2589"/>
                    </a:lnTo>
                    <a:lnTo>
                      <a:pt x="16633" y="2541"/>
                    </a:lnTo>
                    <a:lnTo>
                      <a:pt x="16462" y="2541"/>
                    </a:lnTo>
                    <a:lnTo>
                      <a:pt x="16364" y="2589"/>
                    </a:lnTo>
                    <a:lnTo>
                      <a:pt x="13653" y="4958"/>
                    </a:lnTo>
                    <a:lnTo>
                      <a:pt x="13580" y="5007"/>
                    </a:lnTo>
                    <a:lnTo>
                      <a:pt x="13458" y="5007"/>
                    </a:lnTo>
                    <a:lnTo>
                      <a:pt x="13360" y="4983"/>
                    </a:lnTo>
                    <a:lnTo>
                      <a:pt x="13238" y="4885"/>
                    </a:lnTo>
                    <a:lnTo>
                      <a:pt x="13140" y="4763"/>
                    </a:lnTo>
                    <a:lnTo>
                      <a:pt x="13092" y="4641"/>
                    </a:lnTo>
                    <a:lnTo>
                      <a:pt x="13092" y="4543"/>
                    </a:lnTo>
                    <a:lnTo>
                      <a:pt x="13140" y="4446"/>
                    </a:lnTo>
                    <a:lnTo>
                      <a:pt x="15607" y="1490"/>
                    </a:lnTo>
                    <a:lnTo>
                      <a:pt x="15656" y="1393"/>
                    </a:lnTo>
                    <a:lnTo>
                      <a:pt x="15656" y="1319"/>
                    </a:lnTo>
                    <a:lnTo>
                      <a:pt x="15656" y="1222"/>
                    </a:lnTo>
                    <a:lnTo>
                      <a:pt x="15607" y="1148"/>
                    </a:lnTo>
                    <a:lnTo>
                      <a:pt x="15534" y="1100"/>
                    </a:lnTo>
                    <a:lnTo>
                      <a:pt x="15363" y="1100"/>
                    </a:lnTo>
                    <a:lnTo>
                      <a:pt x="15265" y="1148"/>
                    </a:lnTo>
                    <a:lnTo>
                      <a:pt x="12310" y="3615"/>
                    </a:lnTo>
                    <a:lnTo>
                      <a:pt x="12212" y="3664"/>
                    </a:lnTo>
                    <a:lnTo>
                      <a:pt x="12115" y="3664"/>
                    </a:lnTo>
                    <a:lnTo>
                      <a:pt x="11993" y="3615"/>
                    </a:lnTo>
                    <a:lnTo>
                      <a:pt x="11895" y="3517"/>
                    </a:lnTo>
                    <a:lnTo>
                      <a:pt x="11797" y="3395"/>
                    </a:lnTo>
                    <a:lnTo>
                      <a:pt x="11748" y="3298"/>
                    </a:lnTo>
                    <a:lnTo>
                      <a:pt x="11748" y="3176"/>
                    </a:lnTo>
                    <a:lnTo>
                      <a:pt x="11797" y="3102"/>
                    </a:lnTo>
                    <a:lnTo>
                      <a:pt x="14166" y="391"/>
                    </a:lnTo>
                    <a:lnTo>
                      <a:pt x="14215" y="294"/>
                    </a:lnTo>
                    <a:lnTo>
                      <a:pt x="14215" y="220"/>
                    </a:lnTo>
                    <a:lnTo>
                      <a:pt x="14215" y="123"/>
                    </a:lnTo>
                    <a:lnTo>
                      <a:pt x="14166" y="49"/>
                    </a:lnTo>
                    <a:lnTo>
                      <a:pt x="1409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51540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465" y="1003535"/>
            <a:ext cx="3014910" cy="487659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293257" y="5880135"/>
            <a:ext cx="6850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FAO, IFAD and WFP. 2015. The State of Food Insecurity in the World 2015. Meeting the 2015 international hunger targets: taking stock of uneven progress. Rome, FAO.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ttp://www.dialogusconsultoria.com.br/novosite/wp-content/uploads/2013/09/fom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96" t="3536" r="4486" b="3161"/>
          <a:stretch/>
        </p:blipFill>
        <p:spPr bwMode="auto">
          <a:xfrm>
            <a:off x="3661240" y="2007083"/>
            <a:ext cx="2510447" cy="251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age.freepik.com/icones-gratis/ponto-de-interrogacao_318-52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255" y="856343"/>
            <a:ext cx="1332343" cy="133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200"/>
          <p:cNvSpPr txBox="1"/>
          <p:nvPr/>
        </p:nvSpPr>
        <p:spPr>
          <a:xfrm>
            <a:off x="367799" y="261815"/>
            <a:ext cx="8235950" cy="172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85000"/>
              </a:lnSpc>
              <a:buClr>
                <a:srgbClr val="1D6295"/>
              </a:buClr>
              <a:buSzPct val="25000"/>
            </a:pPr>
            <a:r>
              <a:rPr lang="pt-BR" sz="3200" dirty="0">
                <a:solidFill>
                  <a:srgbClr val="1D6295"/>
                </a:solidFill>
              </a:rPr>
              <a:t>As Metas do Milênio da ONU</a:t>
            </a:r>
            <a:endParaRPr lang="en-US" sz="3200" b="0" i="0" u="none" dirty="0">
              <a:solidFill>
                <a:srgbClr val="FFC000"/>
              </a:solidFill>
              <a:sym typeface="Arial"/>
            </a:endParaRPr>
          </a:p>
        </p:txBody>
      </p:sp>
      <p:pic>
        <p:nvPicPr>
          <p:cNvPr id="1030" name="Picture 6" descr="http://www.vivagrandebh.com.br/img/uploads/ed_04_pag_39_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8219" y="1989014"/>
            <a:ext cx="2508864" cy="252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image.freepik.com/icones-gratis/ponto-de-interrogacao_318-52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213" y="4605927"/>
            <a:ext cx="1370426" cy="127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790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>
            <a:off x="3901041" y="1282929"/>
            <a:ext cx="4967188" cy="2630306"/>
          </a:xfrm>
          <a:prstGeom prst="rect">
            <a:avLst/>
          </a:prstGeom>
          <a:solidFill>
            <a:srgbClr val="FFC0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2293257" y="5880135"/>
            <a:ext cx="6850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FAO, IFAD and WFP.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FAO, 2015.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3883286" y="1495125"/>
            <a:ext cx="500269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Dietas </a:t>
            </a: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POBRES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</a:t>
            </a:r>
            <a:r>
              <a:rPr lang="pt-BR" sz="2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VARIEDADES</a:t>
            </a:r>
            <a:r>
              <a:rPr lang="pt-BR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RICAS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</a:t>
            </a: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ENERGIA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contribuem para os problemas crescentes de </a:t>
            </a: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OBESIDADE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DOENÇAS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CRÔNICAS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cada vez mais encontrados </a:t>
            </a: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LADO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DEFICIÊNCIAS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MICRONUTRIENTES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DESNUTRIÇÃO</a:t>
            </a:r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2090057" y="6105743"/>
            <a:ext cx="70539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DELEVOPMENT, I. F</a:t>
            </a:r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The </a:t>
            </a:r>
            <a:r>
              <a:rPr lang="pt-B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Insecurity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pt-B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World, 2015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Shape 200"/>
          <p:cNvSpPr txBox="1"/>
          <p:nvPr/>
        </p:nvSpPr>
        <p:spPr>
          <a:xfrm>
            <a:off x="367799" y="261815"/>
            <a:ext cx="8235950" cy="7754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D6295"/>
              </a:buClr>
              <a:buSzPct val="25000"/>
              <a:buFont typeface="Arial"/>
              <a:buNone/>
            </a:pPr>
            <a:r>
              <a:rPr lang="en-US" sz="4800" b="0" i="0" u="none" dirty="0" err="1" smtClean="0">
                <a:solidFill>
                  <a:srgbClr val="1D6295"/>
                </a:solidFill>
                <a:latin typeface="Arial"/>
                <a:ea typeface="Arial"/>
                <a:cs typeface="Arial"/>
                <a:sym typeface="Arial"/>
              </a:rPr>
              <a:t>Importância</a:t>
            </a:r>
            <a:r>
              <a:rPr lang="en-US" sz="4800" b="0" i="0" u="none" dirty="0" smtClean="0">
                <a:solidFill>
                  <a:srgbClr val="1D6295"/>
                </a:solidFill>
                <a:latin typeface="Arial"/>
                <a:ea typeface="Arial"/>
                <a:cs typeface="Arial"/>
                <a:sym typeface="Arial"/>
              </a:rPr>
              <a:t> do </a:t>
            </a:r>
            <a:r>
              <a:rPr lang="en-US" sz="4800" b="0" i="0" u="none" dirty="0" err="1" smtClean="0">
                <a:solidFill>
                  <a:srgbClr val="1D6295"/>
                </a:solidFill>
                <a:latin typeface="Arial"/>
                <a:ea typeface="Arial"/>
                <a:cs typeface="Arial"/>
                <a:sym typeface="Arial"/>
              </a:rPr>
              <a:t>tema</a:t>
            </a:r>
            <a:endParaRPr lang="en-US" sz="4800" b="0" i="0" u="none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35" y="1287941"/>
            <a:ext cx="3017688" cy="2625294"/>
          </a:xfrm>
          <a:prstGeom prst="rect">
            <a:avLst/>
          </a:prstGeom>
        </p:spPr>
      </p:pic>
      <p:grpSp>
        <p:nvGrpSpPr>
          <p:cNvPr id="11" name="Grupo 2"/>
          <p:cNvGrpSpPr/>
          <p:nvPr/>
        </p:nvGrpSpPr>
        <p:grpSpPr>
          <a:xfrm>
            <a:off x="567758" y="4895814"/>
            <a:ext cx="8809031" cy="738664"/>
            <a:chOff x="1870808" y="4464309"/>
            <a:chExt cx="5977722" cy="738664"/>
          </a:xfrm>
        </p:grpSpPr>
        <p:sp>
          <p:nvSpPr>
            <p:cNvPr id="12" name="CaixaDeTexto 11"/>
            <p:cNvSpPr txBox="1"/>
            <p:nvPr/>
          </p:nvSpPr>
          <p:spPr>
            <a:xfrm>
              <a:off x="5223990" y="4464309"/>
              <a:ext cx="26245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QUALIDADE</a:t>
              </a:r>
              <a:r>
                <a:rPr lang="pt-B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lang="pt-BR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VIDA</a:t>
              </a:r>
              <a:r>
                <a:rPr lang="pt-B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É </a:t>
              </a:r>
              <a:r>
                <a:rPr lang="pt-BR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MELHORADA</a:t>
              </a:r>
              <a:r>
                <a:rPr lang="pt-B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SEM </a:t>
              </a:r>
              <a:r>
                <a:rPr lang="pt-BR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DANIFICAR</a:t>
              </a:r>
              <a:r>
                <a:rPr lang="pt-B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O MEIO </a:t>
              </a:r>
              <a:r>
                <a:rPr lang="pt-BR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AMBIENTE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3718501" y="4464664"/>
              <a:ext cx="14547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ALIMENTAÇÃO</a:t>
              </a:r>
              <a:r>
                <a:rPr lang="pt-B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E </a:t>
              </a:r>
              <a:r>
                <a:rPr lang="pt-BR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NUTRIÇÃO</a:t>
              </a: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1870808" y="4464309"/>
              <a:ext cx="17969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BIODIVERSIDADE BRASILEIRA </a:t>
              </a:r>
              <a:r>
                <a:rPr lang="pt-BR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APROVEITADA</a:t>
              </a:r>
            </a:p>
          </p:txBody>
        </p:sp>
        <p:sp>
          <p:nvSpPr>
            <p:cNvPr id="15" name="Seta para a direita 6"/>
            <p:cNvSpPr/>
            <p:nvPr/>
          </p:nvSpPr>
          <p:spPr>
            <a:xfrm>
              <a:off x="3657336" y="4612016"/>
              <a:ext cx="85061" cy="15986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Seta para a direita 7"/>
            <p:cNvSpPr/>
            <p:nvPr/>
          </p:nvSpPr>
          <p:spPr>
            <a:xfrm>
              <a:off x="5181459" y="4612016"/>
              <a:ext cx="85061" cy="15986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Retângulo 16"/>
          <p:cNvSpPr/>
          <p:nvPr/>
        </p:nvSpPr>
        <p:spPr>
          <a:xfrm>
            <a:off x="0" y="4613117"/>
            <a:ext cx="9144000" cy="1041410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75" y="1243239"/>
            <a:ext cx="3371207" cy="266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436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570807" y="4921248"/>
            <a:ext cx="37420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LEI Nº 13.123, DE 20 DE MAIO DE 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BRASIL</a:t>
            </a:r>
            <a:r>
              <a:rPr lang="pt-BR" sz="1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2017.</a:t>
            </a:r>
            <a:endParaRPr lang="pt-BR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98247"/>
            <a:ext cx="9144000" cy="1125986"/>
          </a:xfrm>
          <a:prstGeom prst="rect">
            <a:avLst/>
          </a:prstGeom>
        </p:spPr>
      </p:pic>
      <p:sp>
        <p:nvSpPr>
          <p:cNvPr id="7" name="Shape 219"/>
          <p:cNvSpPr txBox="1"/>
          <p:nvPr/>
        </p:nvSpPr>
        <p:spPr>
          <a:xfrm>
            <a:off x="367799" y="1839762"/>
            <a:ext cx="8408402" cy="29191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333A3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0" i="0" u="non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Sociedade</a:t>
            </a:r>
            <a:r>
              <a:rPr lang="en-US" sz="1800" b="0" i="0" u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tem </a:t>
            </a:r>
            <a:r>
              <a:rPr lang="en-US" sz="1800" b="0" i="0" u="non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mais</a:t>
            </a:r>
            <a:r>
              <a:rPr lang="en-US" sz="1800" b="0" i="0" u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800" b="0" i="0" u="non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voto</a:t>
            </a:r>
            <a:r>
              <a:rPr lang="en-US" sz="1800" b="0" i="0" u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 </a:t>
            </a:r>
            <a:r>
              <a:rPr lang="en-US" sz="1800" b="0" i="0" u="non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participação</a:t>
            </a:r>
            <a:endParaRPr lang="en-US" sz="1800" b="0" i="0" u="none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indent="-285750" algn="just">
              <a:lnSpc>
                <a:spcPct val="150000"/>
              </a:lnSpc>
              <a:spcBef>
                <a:spcPts val="800"/>
              </a:spcBef>
              <a:buClr>
                <a:srgbClr val="333A3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Reduz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burocracia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fácil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ágil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regras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claras</a:t>
            </a: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333A3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0" i="0" u="non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Legaliza</a:t>
            </a:r>
            <a:r>
              <a:rPr lang="en-US" sz="1800" b="0" i="0" u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 </a:t>
            </a:r>
            <a:r>
              <a:rPr lang="en-US" sz="1800" b="0" i="0" u="non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incentiva</a:t>
            </a:r>
            <a:r>
              <a:rPr lang="en-US" sz="1800" b="0" i="0" u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en-US" sz="1800" b="0" i="0" u="non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pesquisa</a:t>
            </a:r>
            <a:endParaRPr lang="en-US" sz="1800" b="0" i="0" u="none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indent="-285750" algn="just">
              <a:lnSpc>
                <a:spcPct val="150000"/>
              </a:lnSpc>
              <a:spcBef>
                <a:spcPts val="800"/>
              </a:spcBef>
              <a:buClr>
                <a:srgbClr val="333A3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Repartição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justa</a:t>
            </a: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800"/>
              </a:spcBef>
              <a:buClr>
                <a:srgbClr val="333A3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Valoriza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pesquisa</a:t>
            </a: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333A3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Estimula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inovação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o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lançamento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novos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produtos</a:t>
            </a:r>
            <a:endParaRPr lang="en-US" sz="2400" b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0" i="0" u="none" dirty="0">
              <a:solidFill>
                <a:srgbClr val="333A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</a:pPr>
            <a:endParaRPr sz="1800" b="0" i="0" u="none" dirty="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marL="171450" marR="0" lvl="0" indent="-17145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</a:pPr>
            <a:endParaRPr sz="1800" b="0" i="0" u="none" dirty="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marL="171450" marR="0" lvl="0" indent="-17145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</a:pPr>
            <a:endParaRPr sz="1800" b="0" i="0" u="none" dirty="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984735"/>
            <a:ext cx="9144001" cy="858829"/>
          </a:xfrm>
          <a:prstGeom prst="rect">
            <a:avLst/>
          </a:prstGeom>
        </p:spPr>
      </p:pic>
      <p:sp>
        <p:nvSpPr>
          <p:cNvPr id="9" name="Shape 200"/>
          <p:cNvSpPr txBox="1"/>
          <p:nvPr/>
        </p:nvSpPr>
        <p:spPr>
          <a:xfrm>
            <a:off x="367799" y="261815"/>
            <a:ext cx="8235950" cy="172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D6295"/>
              </a:buClr>
              <a:buSzPct val="25000"/>
              <a:buFont typeface="Arial"/>
              <a:buNone/>
            </a:pPr>
            <a:r>
              <a:rPr lang="en-US" sz="4800" b="0" i="0" u="none" dirty="0" smtClean="0">
                <a:solidFill>
                  <a:srgbClr val="1D6295"/>
                </a:solidFill>
                <a:latin typeface="Arial"/>
                <a:ea typeface="Arial"/>
                <a:cs typeface="Arial"/>
                <a:sym typeface="Arial"/>
              </a:rPr>
              <a:t>Lei da </a:t>
            </a:r>
            <a:r>
              <a:rPr lang="en-US" sz="4800" b="0" i="0" u="none" dirty="0" err="1" smtClean="0">
                <a:solidFill>
                  <a:srgbClr val="1D6295"/>
                </a:solidFill>
                <a:latin typeface="Arial"/>
                <a:ea typeface="Arial"/>
                <a:cs typeface="Arial"/>
                <a:sym typeface="Arial"/>
              </a:rPr>
              <a:t>Biodiversidade</a:t>
            </a:r>
            <a:endParaRPr lang="en-US" sz="4800" b="0" i="0" u="none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52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0461" y="1014590"/>
            <a:ext cx="5504743" cy="5099463"/>
          </a:xfrm>
          <a:prstGeom prst="rect">
            <a:avLst/>
          </a:prstGeom>
        </p:spPr>
      </p:pic>
      <p:sp>
        <p:nvSpPr>
          <p:cNvPr id="4" name="Shape 200"/>
          <p:cNvSpPr txBox="1"/>
          <p:nvPr/>
        </p:nvSpPr>
        <p:spPr>
          <a:xfrm>
            <a:off x="330591" y="160348"/>
            <a:ext cx="8235950" cy="8086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D6295"/>
              </a:buClr>
              <a:buSzPct val="25000"/>
              <a:buFont typeface="Arial"/>
              <a:buNone/>
            </a:pPr>
            <a:r>
              <a:rPr lang="en-US" sz="4000" dirty="0" err="1" smtClean="0">
                <a:solidFill>
                  <a:srgbClr val="1D6295"/>
                </a:solidFill>
              </a:rPr>
              <a:t>Instituto</a:t>
            </a:r>
            <a:r>
              <a:rPr lang="en-US" sz="4000" dirty="0" smtClean="0">
                <a:solidFill>
                  <a:srgbClr val="1D6295"/>
                </a:solidFill>
              </a:rPr>
              <a:t> </a:t>
            </a:r>
            <a:r>
              <a:rPr lang="en-US" sz="4000" dirty="0" err="1" smtClean="0">
                <a:solidFill>
                  <a:srgbClr val="1D6295"/>
                </a:solidFill>
              </a:rPr>
              <a:t>Socioambiental</a:t>
            </a:r>
            <a:r>
              <a:rPr lang="en-US" sz="4000" dirty="0" smtClean="0">
                <a:solidFill>
                  <a:srgbClr val="1D6295"/>
                </a:solidFill>
              </a:rPr>
              <a:t> (ISA)</a:t>
            </a:r>
            <a:endParaRPr lang="en-US" sz="4000" b="0" i="0" u="none" dirty="0">
              <a:solidFill>
                <a:srgbClr val="FFC000"/>
              </a:solidFill>
              <a:sym typeface="Arial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" y="969030"/>
            <a:ext cx="34606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rganização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sociedade civil brasileira, sem fins lucrativos, fundada em 1994, para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propor soluções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forma integrada a questões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sociais e ambientais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 foco central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defesa de bens e direitos sociais, coletivos e difusos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relativos ao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meio ambiente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ao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patrimônio cultural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aos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direitos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humanos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dos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povos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95" y="3789043"/>
            <a:ext cx="3460652" cy="1080665"/>
          </a:xfrm>
          <a:prstGeom prst="rect">
            <a:avLst/>
          </a:prstGeom>
        </p:spPr>
      </p:pic>
      <p:pic>
        <p:nvPicPr>
          <p:cNvPr id="8196" name="Picture 4" descr="http://marketinglab.adm.br/site/wp-content/uploads/2016/05/esalq-foo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9740" y="5139738"/>
            <a:ext cx="2035669" cy="97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tatic.wixstatic.com/media/4b3f16_0a4b4411f92b4359a0b51aae94f8b9d8~mv2_d_2983_4378_s_4_2.png/v1/fill/w_84,h_120,al_c,usm_0.66_1.00_0.01/4b3f16_0a4b4411f92b4359a0b51aae94f8b9d8~mv2_d_2983_4378_s_4_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109" y="5055417"/>
            <a:ext cx="8001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820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t="8709"/>
          <a:stretch/>
        </p:blipFill>
        <p:spPr>
          <a:xfrm>
            <a:off x="0" y="1491175"/>
            <a:ext cx="5819775" cy="468683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054947" y="602412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www.origensbrasil.org.br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425" y="1505169"/>
            <a:ext cx="4633033" cy="125917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9883" y="2768315"/>
            <a:ext cx="4981575" cy="19526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261" y="4695493"/>
            <a:ext cx="1903618" cy="160593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8879" y="4605689"/>
            <a:ext cx="1882579" cy="1533684"/>
          </a:xfrm>
          <a:prstGeom prst="rect">
            <a:avLst/>
          </a:prstGeom>
        </p:spPr>
      </p:pic>
      <p:sp>
        <p:nvSpPr>
          <p:cNvPr id="9" name="Shape 200"/>
          <p:cNvSpPr txBox="1"/>
          <p:nvPr/>
        </p:nvSpPr>
        <p:spPr>
          <a:xfrm>
            <a:off x="422275" y="444501"/>
            <a:ext cx="8235950" cy="8086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D6295"/>
              </a:buClr>
              <a:buSzPct val="25000"/>
              <a:buFont typeface="Arial"/>
              <a:buNone/>
            </a:pPr>
            <a:r>
              <a:rPr lang="en-US" sz="4000" dirty="0" err="1" smtClean="0">
                <a:solidFill>
                  <a:srgbClr val="1D6295"/>
                </a:solidFill>
              </a:rPr>
              <a:t>Certificações</a:t>
            </a:r>
            <a:r>
              <a:rPr lang="en-US" sz="4000" dirty="0" smtClean="0">
                <a:solidFill>
                  <a:srgbClr val="1D6295"/>
                </a:solidFill>
              </a:rPr>
              <a:t> - </a:t>
            </a:r>
            <a:r>
              <a:rPr lang="en-US" sz="4000" dirty="0" err="1" smtClean="0">
                <a:solidFill>
                  <a:srgbClr val="1D6295"/>
                </a:solidFill>
              </a:rPr>
              <a:t>Origens</a:t>
            </a:r>
            <a:r>
              <a:rPr lang="en-US" sz="4000" dirty="0" smtClean="0">
                <a:solidFill>
                  <a:srgbClr val="1D6295"/>
                </a:solidFill>
              </a:rPr>
              <a:t> </a:t>
            </a:r>
            <a:r>
              <a:rPr lang="en-US" sz="4000" dirty="0" err="1" smtClean="0">
                <a:solidFill>
                  <a:srgbClr val="1D6295"/>
                </a:solidFill>
              </a:rPr>
              <a:t>Brasil</a:t>
            </a:r>
            <a:endParaRPr lang="en-US" sz="4000" b="0" i="0" u="none" dirty="0">
              <a:solidFill>
                <a:srgbClr val="FFC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256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/>
        </p:nvSpPr>
        <p:spPr>
          <a:xfrm>
            <a:off x="585324" y="478971"/>
            <a:ext cx="8778199" cy="21573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just">
              <a:buClr>
                <a:srgbClr val="65757D"/>
              </a:buClr>
              <a:buSzPct val="25000"/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Os </a:t>
            </a:r>
            <a:r>
              <a:rPr lang="pt-BR" sz="4000" b="1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Alimentos selvagens</a:t>
            </a:r>
            <a:r>
              <a:rPr lang="pt-BR" sz="2400" b="1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lvl="0" algn="just">
              <a:buClr>
                <a:srgbClr val="65757D"/>
              </a:buClr>
              <a:buSzPct val="25000"/>
            </a:pPr>
            <a:r>
              <a:rPr lang="pt-B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 não sofrem nenhuma </a:t>
            </a:r>
            <a:r>
              <a:rPr lang="pt-B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interferência </a:t>
            </a:r>
            <a:r>
              <a:rPr lang="pt-B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humana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just">
              <a:buClr>
                <a:srgbClr val="65757D"/>
              </a:buClr>
              <a:buSzPct val="25000"/>
            </a:pPr>
            <a:r>
              <a:rPr lang="pt-B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 não passam pelo </a:t>
            </a:r>
            <a:r>
              <a:rPr lang="pt-B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processo de </a:t>
            </a:r>
            <a:r>
              <a:rPr lang="pt-B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domesticação</a:t>
            </a:r>
          </a:p>
          <a:p>
            <a:pPr lvl="0" algn="just">
              <a:buClr>
                <a:srgbClr val="65757D"/>
              </a:buClr>
              <a:buSzPct val="25000"/>
            </a:pPr>
            <a:r>
              <a:rPr lang="pt-B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 natureza</a:t>
            </a:r>
          </a:p>
          <a:p>
            <a:pPr lvl="0">
              <a:buClr>
                <a:srgbClr val="65757D"/>
              </a:buClr>
              <a:buSzPct val="25000"/>
            </a:pPr>
            <a:endParaRPr lang="pt-BR" sz="2800" b="1" dirty="0">
              <a:solidFill>
                <a:srgbClr val="1482A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65757D"/>
              </a:buClr>
              <a:buSzPct val="25000"/>
            </a:pPr>
            <a:endParaRPr lang="pt-BR" sz="2800" b="1" dirty="0" smtClean="0">
              <a:solidFill>
                <a:srgbClr val="1482A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65757D"/>
              </a:buClr>
              <a:buSzPct val="25000"/>
            </a:pPr>
            <a:endParaRPr lang="pt-BR" sz="2800" b="1" dirty="0">
              <a:solidFill>
                <a:srgbClr val="1482A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65757D"/>
              </a:buClr>
              <a:buSzPct val="25000"/>
            </a:pPr>
            <a:endParaRPr lang="pt-BR" sz="2800" b="1" dirty="0" smtClean="0">
              <a:solidFill>
                <a:srgbClr val="1482A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65757D"/>
              </a:buClr>
              <a:buSzPct val="25000"/>
            </a:pPr>
            <a:endParaRPr lang="pt-BR" sz="2800" b="1" dirty="0">
              <a:solidFill>
                <a:srgbClr val="1482A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65757D"/>
              </a:buClr>
              <a:buSzPct val="25000"/>
            </a:pPr>
            <a:endParaRPr lang="pt-BR" sz="2800" b="1" dirty="0" smtClean="0">
              <a:solidFill>
                <a:srgbClr val="1482A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65757D"/>
              </a:buClr>
              <a:buSzPct val="25000"/>
            </a:pPr>
            <a:endParaRPr lang="pt-BR" sz="2400" b="1" dirty="0" smtClean="0">
              <a:solidFill>
                <a:srgbClr val="1482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8" name="Picture 6" descr="nature prairie animal wildlife wild deer park mammal national park fauna spotted vertebrate india impala safari ecosystem karnataka white tailed deer bandipur bandipora spotted deer chital axis ax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23" r="9613"/>
          <a:stretch/>
        </p:blipFill>
        <p:spPr bwMode="auto">
          <a:xfrm>
            <a:off x="6216439" y="2872627"/>
            <a:ext cx="2740682" cy="22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rotadasaguas.tur.br/wp-content/uploads/2015/10/pousada-e-agencia-rota-das-aguas-rio-salobra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922" y="2868550"/>
            <a:ext cx="1617278" cy="107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ierraclub.org/sites/www.sierraclub.org/files/styles/flexslider_full/public/sierra/articles/big/gl_foraging.jpg?itok=3JRC39G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922" y="4112666"/>
            <a:ext cx="1617278" cy="100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tatic1.squarespace.com/static/54a59235e4b02cb3ce08078e/t/54b8faa5e4b068568714d215/1421408940362/wild-food-of-the-fleet-valley.jpg?format=1500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1338" y="2868550"/>
            <a:ext cx="4009963" cy="22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816659" y="17993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lipse 2"/>
          <p:cNvSpPr/>
          <p:nvPr/>
        </p:nvSpPr>
        <p:spPr>
          <a:xfrm>
            <a:off x="748396" y="1291018"/>
            <a:ext cx="126773" cy="145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748396" y="1660443"/>
            <a:ext cx="126773" cy="145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748396" y="2152779"/>
            <a:ext cx="126773" cy="145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468766" y="5290392"/>
            <a:ext cx="91893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65757D"/>
              </a:buClr>
              <a:buSzPct val="25000"/>
            </a:pP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Exemplos: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pequenos mamíferos, peixes, frutos, vegetais, tubérculos, cogumelos e mel.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184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/>
        </p:nvSpPr>
        <p:spPr>
          <a:xfrm>
            <a:off x="531017" y="490318"/>
            <a:ext cx="8235950" cy="172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85000"/>
              </a:lnSpc>
              <a:buClr>
                <a:srgbClr val="134263"/>
              </a:buClr>
              <a:buSzPct val="25000"/>
            </a:pPr>
            <a:r>
              <a:rPr lang="pt-BR" sz="3600" b="1" dirty="0">
                <a:solidFill>
                  <a:srgbClr val="FFC000"/>
                </a:solidFill>
              </a:rPr>
              <a:t>Educação</a:t>
            </a:r>
            <a:r>
              <a:rPr lang="pt-BR" sz="3600" b="1" dirty="0">
                <a:solidFill>
                  <a:srgbClr val="134263"/>
                </a:solidFill>
              </a:rPr>
              <a:t> </a:t>
            </a:r>
            <a:r>
              <a:rPr lang="pt-BR" sz="3600" b="1" dirty="0">
                <a:solidFill>
                  <a:srgbClr val="FFC000"/>
                </a:solidFill>
              </a:rPr>
              <a:t>alimentar</a:t>
            </a:r>
            <a:r>
              <a:rPr lang="pt-BR" sz="3600" b="1" dirty="0">
                <a:solidFill>
                  <a:srgbClr val="134263"/>
                </a:solidFill>
              </a:rPr>
              <a:t> e </a:t>
            </a:r>
            <a:r>
              <a:rPr lang="pt-BR" sz="3600" b="1" dirty="0" smtClean="0">
                <a:solidFill>
                  <a:srgbClr val="FFC000"/>
                </a:solidFill>
              </a:rPr>
              <a:t>nutricional</a:t>
            </a:r>
          </a:p>
          <a:p>
            <a:pPr lvl="0">
              <a:lnSpc>
                <a:spcPct val="85000"/>
              </a:lnSpc>
              <a:buClr>
                <a:srgbClr val="134263"/>
              </a:buClr>
              <a:buSzPct val="25000"/>
            </a:pPr>
            <a:r>
              <a:rPr lang="pt-BR" sz="3000" dirty="0" smtClean="0">
                <a:solidFill>
                  <a:srgbClr val="134263"/>
                </a:solidFill>
              </a:rPr>
              <a:t>Lei </a:t>
            </a:r>
            <a:r>
              <a:rPr lang="pt-BR" sz="3000" dirty="0">
                <a:solidFill>
                  <a:srgbClr val="134263"/>
                </a:solidFill>
              </a:rPr>
              <a:t>nº 15.072/2004, art. 2º </a:t>
            </a:r>
            <a:r>
              <a:rPr lang="pt-BR" sz="3000" dirty="0" smtClean="0">
                <a:solidFill>
                  <a:srgbClr val="134263"/>
                </a:solidFill>
              </a:rPr>
              <a:t>VI – MG</a:t>
            </a:r>
            <a:endParaRPr lang="en-US" sz="3000" b="0" i="0" u="none" dirty="0">
              <a:solidFill>
                <a:srgbClr val="134263"/>
              </a:solidFill>
              <a:sym typeface="Arial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531017" y="1739845"/>
            <a:ext cx="7915016" cy="32726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333A3E"/>
              </a:buClr>
              <a:buSzPct val="100000"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Educação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alimentar e nutricional nas escolas públicas e privadas do sistema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 ensino.</a:t>
            </a:r>
            <a:endParaRPr lang="pt-BR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lvl="0" indent="-285750" algn="just">
              <a:lnSpc>
                <a:spcPct val="150000"/>
              </a:lnSpc>
              <a:buClr>
                <a:srgbClr val="333A3E"/>
              </a:buClr>
              <a:buSzPct val="100000"/>
              <a:buFont typeface="Arial"/>
              <a:buChar char="•"/>
            </a:pP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Saúde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à educação ambiental </a:t>
            </a:r>
            <a:endParaRPr lang="pt-BR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lvl="0" indent="-285750" algn="just">
              <a:lnSpc>
                <a:spcPct val="150000"/>
              </a:lnSpc>
              <a:buClr>
                <a:srgbClr val="333A3E"/>
              </a:buClr>
              <a:buSzPct val="100000"/>
              <a:buFont typeface="Arial"/>
              <a:buChar char="•"/>
            </a:pP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Alimentação saudável e qualidade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</a:t>
            </a: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vida</a:t>
            </a:r>
          </a:p>
          <a:p>
            <a:pPr marL="285750" lvl="0" indent="-285750" algn="just">
              <a:lnSpc>
                <a:spcPct val="150000"/>
              </a:lnSpc>
              <a:buClr>
                <a:srgbClr val="333A3E"/>
              </a:buClr>
              <a:buSzPct val="100000"/>
              <a:buFont typeface="Arial"/>
              <a:buChar char="•"/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</a:t>
            </a: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elação entre higiene, saúde, alimentação e atividade física.</a:t>
            </a:r>
          </a:p>
        </p:txBody>
      </p:sp>
    </p:spTree>
    <p:extLst>
      <p:ext uri="{BB962C8B-B14F-4D97-AF65-F5344CB8AC3E}">
        <p14:creationId xmlns:p14="http://schemas.microsoft.com/office/powerpoint/2010/main" xmlns="" val="8363296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/>
        </p:nvSpPr>
        <p:spPr>
          <a:xfrm>
            <a:off x="468312" y="549275"/>
            <a:ext cx="8235950" cy="172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E5772"/>
              </a:buClr>
              <a:buSzPct val="25000"/>
              <a:buFont typeface="Arial"/>
              <a:buNone/>
            </a:pPr>
            <a:r>
              <a:rPr lang="en-US" sz="4800" b="0" i="0" u="none" dirty="0" err="1" smtClean="0">
                <a:solidFill>
                  <a:srgbClr val="0E5772"/>
                </a:solidFill>
                <a:latin typeface="Arial"/>
                <a:ea typeface="Arial"/>
                <a:cs typeface="Arial"/>
                <a:sym typeface="Arial"/>
              </a:rPr>
              <a:t>Considerações</a:t>
            </a:r>
            <a:r>
              <a:rPr lang="en-US" sz="4800" b="0" i="0" u="none" dirty="0" smtClean="0">
                <a:solidFill>
                  <a:srgbClr val="0E577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800" b="0" i="0" u="none" dirty="0" err="1" smtClean="0">
                <a:solidFill>
                  <a:srgbClr val="0E5772"/>
                </a:solidFill>
                <a:latin typeface="Arial"/>
                <a:ea typeface="Arial"/>
                <a:cs typeface="Arial"/>
                <a:sym typeface="Arial"/>
              </a:rPr>
              <a:t>finais</a:t>
            </a:r>
            <a:endParaRPr lang="en-US" sz="4800" b="0" i="0" u="none" dirty="0">
              <a:solidFill>
                <a:srgbClr val="0E57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Shape 304"/>
          <p:cNvSpPr txBox="1"/>
          <p:nvPr/>
        </p:nvSpPr>
        <p:spPr>
          <a:xfrm>
            <a:off x="249918" y="1412874"/>
            <a:ext cx="8454344" cy="4714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A cultura de utilização de alimentos selvagens tende a ser extinta e substituída por hábitos alimentares típicos de uma sociedade industrial.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bg1">
                    <a:lumMod val="50000"/>
                  </a:schemeClr>
                </a:solidFill>
              </a:rPr>
              <a:t>Potencial aproveitamento econômico agrícola do Brasil</a:t>
            </a:r>
            <a:endParaRPr lang="pt-BR" sz="20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bg1">
                    <a:lumMod val="50000"/>
                  </a:schemeClr>
                </a:solidFill>
              </a:rPr>
              <a:t>O </a:t>
            </a:r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conhecimento de biodiversidade alimentar e agricultura precisam ser </a:t>
            </a:r>
            <a:r>
              <a:rPr lang="pt-BR" sz="2000" dirty="0" smtClean="0">
                <a:solidFill>
                  <a:schemeClr val="bg1">
                    <a:lumMod val="50000"/>
                  </a:schemeClr>
                </a:solidFill>
              </a:rPr>
              <a:t>aprimorados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bg1">
                    <a:lumMod val="50000"/>
                  </a:schemeClr>
                </a:solidFill>
              </a:rPr>
              <a:t>Valorização </a:t>
            </a:r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dos recursos naturais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bg1">
                  <a:lumMod val="50000"/>
                </a:schemeClr>
              </a:solidFill>
            </a:endParaRPr>
          </a:p>
          <a:p>
            <a:endParaRPr lang="pt-BR" sz="2400" dirty="0">
              <a:solidFill>
                <a:schemeClr val="bg1">
                  <a:lumMod val="50000"/>
                </a:schemeClr>
              </a:solidFill>
            </a:endParaRPr>
          </a:p>
          <a:p>
            <a:endParaRPr lang="pt-BR" sz="2400" dirty="0"/>
          </a:p>
          <a:p>
            <a:r>
              <a:rPr lang="pt-BR" sz="2400" dirty="0"/>
              <a:t/>
            </a:r>
            <a:br>
              <a:rPr lang="pt-BR" sz="2400" dirty="0"/>
            </a:br>
            <a:endParaRPr sz="2400" b="1" i="0" u="none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/>
        </p:nvSpPr>
        <p:spPr>
          <a:xfrm>
            <a:off x="468312" y="549275"/>
            <a:ext cx="8235950" cy="172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Calibri"/>
              <a:buNone/>
            </a:pPr>
            <a:r>
              <a:rPr lang="en-US" sz="4800" b="0" i="0" u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Referências bibliográficas</a:t>
            </a:r>
          </a:p>
        </p:txBody>
      </p:sp>
      <p:sp>
        <p:nvSpPr>
          <p:cNvPr id="317" name="Shape 317"/>
          <p:cNvSpPr txBox="1"/>
          <p:nvPr/>
        </p:nvSpPr>
        <p:spPr>
          <a:xfrm>
            <a:off x="468312" y="1393825"/>
            <a:ext cx="7732712" cy="45704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39700" lvl="0" indent="-139700">
              <a:lnSpc>
                <a:spcPct val="110000"/>
              </a:lnSpc>
              <a:buClr>
                <a:schemeClr val="dk1"/>
              </a:buClr>
              <a:buSzPct val="25000"/>
            </a:pPr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Rambla"/>
              </a:rPr>
              <a:t>http://www.planalto.gov.br/ccivil_03/_Ato2015-2018/2015/Lei/L13123.htm</a:t>
            </a:r>
          </a:p>
          <a:p>
            <a:pPr marL="139700" lvl="0" indent="-139700">
              <a:lnSpc>
                <a:spcPct val="110000"/>
              </a:lnSpc>
              <a:buClr>
                <a:schemeClr val="dk1"/>
              </a:buClr>
              <a:buSzPct val="25000"/>
            </a:pPr>
            <a:endParaRPr lang="en-US" dirty="0">
              <a:latin typeface="+mj-lt"/>
              <a:ea typeface="Calibri" panose="020F0502020204030204" pitchFamily="34" charset="0"/>
              <a:cs typeface="Calibri" panose="020F0502020204030204" pitchFamily="34" charset="0"/>
              <a:sym typeface="Rambla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pt-BR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BELIZARIO, Natália. O que perdemos com a supervalorização de frutas estrangeiras: mestrado estuda a biodiversidade de frutos nacionais e seus benefícios. </a:t>
            </a:r>
            <a:r>
              <a:rPr lang="pt-BR" i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Agência Universitária de Notícia da USP</a:t>
            </a:r>
            <a:r>
              <a:rPr lang="pt-BR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São Paulo, v. 49, n.120, out. 2016. </a:t>
            </a:r>
            <a:endParaRPr lang="pt-BR" dirty="0" smtClean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BURLINGAME</a:t>
            </a:r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Barbara et al. </a:t>
            </a:r>
            <a:r>
              <a:rPr lang="en-US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Food composition is fundamental to the cross-cutting initiative on biodiversity for food and nutrition</a:t>
            </a:r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 Rome, Italy: FAO (Biodiversity International), 2009.</a:t>
            </a:r>
            <a:endParaRPr lang="pt-BR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CHARRONDIÈRE, Ruth U. et al. FAO/INFOODS  </a:t>
            </a:r>
            <a:r>
              <a:rPr lang="en-US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food  composition  database  for  biodiversity</a:t>
            </a:r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 Rome, Italy: FAO, 2012.</a:t>
            </a:r>
            <a:endParaRPr lang="pt-BR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pt-BR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DELEVOPMENT, I. F. for A.; NATIONS, F. A. O. </a:t>
            </a:r>
            <a:r>
              <a:rPr lang="pt-BR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BR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pt-BR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U.; PROGRAMME, W. F. </a:t>
            </a:r>
            <a:r>
              <a:rPr lang="pt-BR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pt-BR" b="1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State</a:t>
            </a:r>
            <a:r>
              <a:rPr lang="pt-BR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b="1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BR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b="1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Food</a:t>
            </a:r>
            <a:r>
              <a:rPr lang="pt-BR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b="1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Insecurity</a:t>
            </a:r>
            <a:r>
              <a:rPr lang="pt-BR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pt-BR" b="1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pt-BR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World: meeting </a:t>
            </a:r>
            <a:r>
              <a:rPr lang="pt-BR" b="1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pt-BR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2015 </a:t>
            </a:r>
            <a:r>
              <a:rPr lang="pt-BR" b="1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international</a:t>
            </a:r>
            <a:r>
              <a:rPr lang="pt-BR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b="1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hunger</a:t>
            </a:r>
            <a:r>
              <a:rPr lang="pt-BR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b="1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targets</a:t>
            </a:r>
            <a:r>
              <a:rPr lang="pt-BR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t-BR" b="1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taking</a:t>
            </a:r>
            <a:r>
              <a:rPr lang="pt-BR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stock </a:t>
            </a:r>
            <a:r>
              <a:rPr lang="pt-BR" b="1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BR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b="1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uneven</a:t>
            </a:r>
            <a:r>
              <a:rPr lang="pt-BR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b="1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progress</a:t>
            </a:r>
            <a:r>
              <a:rPr lang="pt-BR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 Roma, Itália: Virtual Books, </a:t>
            </a:r>
            <a:r>
              <a:rPr lang="pt-BR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2005</a:t>
            </a:r>
            <a:endParaRPr lang="pt-BR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pt-BR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EIRA, </a:t>
            </a:r>
            <a:r>
              <a:rPr lang="pt-BR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Tinna</a:t>
            </a:r>
            <a:r>
              <a:rPr lang="pt-BR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t-BR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Biodiversidade na alimentação</a:t>
            </a:r>
            <a:r>
              <a:rPr lang="pt-BR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 Ministério do Meio Ambiente, 8 fev. 2013. </a:t>
            </a:r>
            <a:endParaRPr sz="2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/>
        </p:nvSpPr>
        <p:spPr>
          <a:xfrm>
            <a:off x="468312" y="549275"/>
            <a:ext cx="8235950" cy="172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Calibri"/>
              <a:buNone/>
            </a:pPr>
            <a:r>
              <a:rPr lang="en-US" sz="4800" b="0" i="0" u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Referências bibliográficas</a:t>
            </a:r>
          </a:p>
        </p:txBody>
      </p:sp>
      <p:sp>
        <p:nvSpPr>
          <p:cNvPr id="317" name="Shape 317"/>
          <p:cNvSpPr txBox="1"/>
          <p:nvPr/>
        </p:nvSpPr>
        <p:spPr>
          <a:xfrm>
            <a:off x="468312" y="1351621"/>
            <a:ext cx="7732712" cy="45704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just">
              <a:lnSpc>
                <a:spcPct val="110000"/>
              </a:lnSpc>
              <a:buClr>
                <a:schemeClr val="dk1"/>
              </a:buClr>
              <a:buSzPct val="25000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ambla"/>
                <a:cs typeface="Rambla"/>
                <a:sym typeface="Rambla"/>
              </a:rPr>
              <a:t>Organização das Nações Unidas para Alimentação e Agricultura, FAO. Biodiversidade é essencial para combater crise alimentar mundial. Centro Regional de Informação das Nações unidas. Disponível em: &lt;https://www.unric.org/pt/novedades-desenvolvimento-economico-e-social/17283&gt;. Acesso em 22 out. 2016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ambla"/>
                <a:cs typeface="Rambla"/>
                <a:sym typeface="Rambla"/>
              </a:rPr>
              <a:t>.</a:t>
            </a:r>
          </a:p>
          <a:p>
            <a:pPr lvl="0" algn="just">
              <a:lnSpc>
                <a:spcPct val="110000"/>
              </a:lnSpc>
              <a:buClr>
                <a:schemeClr val="dk1"/>
              </a:buClr>
              <a:buSzPct val="25000"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Rambla"/>
              <a:cs typeface="Rambla"/>
              <a:sym typeface="Rambla"/>
            </a:endParaRPr>
          </a:p>
          <a:p>
            <a:pPr lvl="0" algn="just">
              <a:lnSpc>
                <a:spcPct val="110000"/>
              </a:lnSpc>
              <a:buClr>
                <a:schemeClr val="dk1"/>
              </a:buClr>
              <a:buSzPct val="25000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ambla"/>
                <a:cs typeface="Rambla"/>
                <a:sym typeface="Rambla"/>
              </a:rPr>
              <a:t>FRANCO, José Luiz de Andrade. O conceito de biodiversidade e a história da biologia da conservação: da preservação da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ambla"/>
                <a:cs typeface="Rambla"/>
                <a:sym typeface="Rambla"/>
              </a:rPr>
              <a:t>wilderness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ambla"/>
                <a:cs typeface="Rambla"/>
                <a:sym typeface="Rambla"/>
              </a:rPr>
              <a:t> à conservação da biodiversidade. História, São Paulo, v.32, n.2, p. 26, jul./dez. 2013</a:t>
            </a:r>
          </a:p>
          <a:p>
            <a:pPr lvl="0" algn="just">
              <a:lnSpc>
                <a:spcPct val="110000"/>
              </a:lnSpc>
              <a:buClr>
                <a:schemeClr val="dk1"/>
              </a:buClr>
              <a:buSzPct val="25000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ambla"/>
                <a:cs typeface="Rambla"/>
                <a:sym typeface="Rambla"/>
              </a:rPr>
              <a:t>GRAZIANO, José S. Estado da alimentação e da agricultura, relatório FAO. Roma, 2014. Disponível em:&lt; https://www.fao.org.br/cafppef.asp&gt;. Acesso em: 30 out. 2016.</a:t>
            </a:r>
          </a:p>
          <a:p>
            <a:pPr lvl="0" algn="just">
              <a:lnSpc>
                <a:spcPct val="110000"/>
              </a:lnSpc>
              <a:buClr>
                <a:schemeClr val="dk1"/>
              </a:buClr>
              <a:buSzPct val="25000"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Rambla"/>
              <a:cs typeface="Rambla"/>
              <a:sym typeface="Rambla"/>
            </a:endParaRPr>
          </a:p>
          <a:p>
            <a:pPr lvl="0" algn="just">
              <a:lnSpc>
                <a:spcPct val="110000"/>
              </a:lnSpc>
              <a:buClr>
                <a:schemeClr val="dk1"/>
              </a:buClr>
              <a:buSzPct val="25000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ambla"/>
                <a:cs typeface="Rambla"/>
                <a:sym typeface="Rambla"/>
              </a:rPr>
              <a:t>MENDES, Ricardo Jorge Silva. Biodiversidade e composição de alimentos: dados nutricionais de frutas nativas brasileiras subutilizadas da flora brasileira. 10 abr. 2015. 99 p. Tese (Mestrado em Nutrição) - Faculdade de Saúde Pública, Universidade de São Paulo, São Paulo. </a:t>
            </a:r>
          </a:p>
          <a:p>
            <a:pPr lvl="0" algn="just">
              <a:lnSpc>
                <a:spcPct val="110000"/>
              </a:lnSpc>
              <a:buClr>
                <a:schemeClr val="dk1"/>
              </a:buClr>
              <a:buSzPct val="25000"/>
            </a:pPr>
            <a:endParaRPr lang="pt-BR" sz="15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Rambla"/>
              <a:cs typeface="Rambla"/>
              <a:sym typeface="Rambl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485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/>
        </p:nvSpPr>
        <p:spPr>
          <a:xfrm>
            <a:off x="468312" y="549275"/>
            <a:ext cx="8235950" cy="172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Calibri"/>
              <a:buNone/>
            </a:pPr>
            <a:r>
              <a:rPr lang="en-US" sz="4800" b="0" i="0" u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Referências bibliográficas</a:t>
            </a:r>
          </a:p>
        </p:txBody>
      </p:sp>
      <p:sp>
        <p:nvSpPr>
          <p:cNvPr id="317" name="Shape 317"/>
          <p:cNvSpPr txBox="1"/>
          <p:nvPr/>
        </p:nvSpPr>
        <p:spPr>
          <a:xfrm>
            <a:off x="468312" y="1351621"/>
            <a:ext cx="7732712" cy="45704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just">
              <a:lnSpc>
                <a:spcPct val="110000"/>
              </a:lnSpc>
              <a:buClr>
                <a:schemeClr val="dk1"/>
              </a:buClr>
              <a:buSzPct val="25000"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SÁNCHEZ, Luiz Enrique. Avaliação de impacto ambiental: conceitos e métodos. 2.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ed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São Paulo: Oficina de Textos, 2013</a:t>
            </a: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lvl="0" algn="just">
              <a:lnSpc>
                <a:spcPct val="110000"/>
              </a:lnSpc>
              <a:buClr>
                <a:schemeClr val="dk1"/>
              </a:buClr>
              <a:buSzPct val="25000"/>
            </a:pP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 algn="just">
              <a:lnSpc>
                <a:spcPct val="110000"/>
              </a:lnSpc>
              <a:buClr>
                <a:schemeClr val="dk1"/>
              </a:buClr>
              <a:buSzPct val="25000"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Organização das Nações Unidas para Alimentação e Agricultura, FAO. </a:t>
            </a:r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Biodiversidade é essencial para combater crise alimentar mundial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Centro Regional de Informação das Nações </a:t>
            </a: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unidas, 2016.</a:t>
            </a:r>
          </a:p>
          <a:p>
            <a:pPr lvl="0" algn="just">
              <a:lnSpc>
                <a:spcPct val="110000"/>
              </a:lnSpc>
              <a:buClr>
                <a:schemeClr val="dk1"/>
              </a:buClr>
              <a:buSzPct val="25000"/>
            </a:pPr>
            <a:endParaRPr lang="pt-BR" b="0" u="none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lvl="0" algn="just">
              <a:lnSpc>
                <a:spcPct val="110000"/>
              </a:lnSpc>
              <a:buClr>
                <a:schemeClr val="dk1"/>
              </a:buClr>
              <a:buSzPct val="25000"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ea typeface="Rambla"/>
                <a:cs typeface="Rambla"/>
                <a:sym typeface="Rambla"/>
              </a:rPr>
              <a:t>SCARIOT,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  <a:ea typeface="Rambla"/>
                <a:cs typeface="Rambla"/>
                <a:sym typeface="Rambla"/>
              </a:rPr>
              <a:t>Aldicir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ea typeface="Rambla"/>
                <a:cs typeface="Rambla"/>
                <a:sym typeface="Rambla"/>
              </a:rPr>
              <a:t>. Panorama da biodiversidade </a:t>
            </a: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Rambla"/>
                <a:cs typeface="Rambla"/>
                <a:sym typeface="Rambla"/>
              </a:rPr>
              <a:t>brasileira, 2011</a:t>
            </a:r>
          </a:p>
          <a:p>
            <a:pPr lvl="0" algn="just">
              <a:lnSpc>
                <a:spcPct val="110000"/>
              </a:lnSpc>
              <a:buClr>
                <a:schemeClr val="dk1"/>
              </a:buClr>
              <a:buSzPct val="25000"/>
            </a:pP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ea typeface="Rambla"/>
              <a:cs typeface="Rambla"/>
              <a:sym typeface="Rambla"/>
            </a:endParaRPr>
          </a:p>
          <a:p>
            <a:pPr lvl="0" algn="just">
              <a:lnSpc>
                <a:spcPct val="110000"/>
              </a:lnSpc>
              <a:buClr>
                <a:schemeClr val="dk1"/>
              </a:buClr>
              <a:buSzPct val="25000"/>
            </a:pPr>
            <a:r>
              <a:rPr lang="pt-B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Ponting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Clive (2007). A New Green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History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World: The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Environment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Collapse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Great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Civilizations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New York: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Penguin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Books. p. 183. ISBN </a:t>
            </a: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978-0-14-303898-6</a:t>
            </a:r>
          </a:p>
          <a:p>
            <a:pPr algn="just"/>
            <a:endParaRPr lang="pt-BR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>
              <a:lnSpc>
                <a:spcPct val="110000"/>
              </a:lnSpc>
              <a:buClr>
                <a:schemeClr val="dk1"/>
              </a:buClr>
              <a:buSzPct val="25000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EIRA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Tinna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Biodiversidade na alimentação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Ministério do Meio Ambiente, 8 fev. </a:t>
            </a: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2013.</a:t>
            </a:r>
            <a:endParaRPr b="0" i="0" u="none" dirty="0">
              <a:solidFill>
                <a:schemeClr val="tx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103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rkpXUKkN5Uo/Va-Hyu5fiZI/AAAAAAAAIL0/k9sra2Q1rwQ/s1600/fundo-cinza-fundos%2B%25286%25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806" r="-5528" b="2694"/>
          <a:stretch/>
        </p:blipFill>
        <p:spPr bwMode="auto">
          <a:xfrm>
            <a:off x="-530862" y="122829"/>
            <a:ext cx="10180319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8" name="Shape 328"/>
          <p:cNvSpPr txBox="1">
            <a:spLocks noGrp="1"/>
          </p:cNvSpPr>
          <p:nvPr>
            <p:ph type="ctrTitle"/>
          </p:nvPr>
        </p:nvSpPr>
        <p:spPr>
          <a:xfrm>
            <a:off x="827087" y="3095625"/>
            <a:ext cx="3960811" cy="944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Pct val="25000"/>
              <a:buFont typeface="Calibri"/>
              <a:buNone/>
            </a:pPr>
            <a:r>
              <a:rPr lang="en-US" sz="3600" b="1" i="0" u="none" strike="noStrike" cap="none" dirty="0" err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Dúvidas</a:t>
            </a:r>
            <a:r>
              <a:rPr lang="en-US" sz="3600" b="1" i="0" u="none" strike="noStrike" cap="none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r>
              <a:rPr lang="en-US" sz="3200" b="0" i="0" u="none" strike="noStrike" cap="none" dirty="0">
                <a:solidFill>
                  <a:srgbClr val="1482AC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dirty="0">
                <a:solidFill>
                  <a:srgbClr val="1482A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dirty="0">
                <a:solidFill>
                  <a:srgbClr val="1482AC"/>
                </a:solidFill>
                <a:latin typeface="Calibri"/>
                <a:ea typeface="Calibri"/>
                <a:cs typeface="Calibri"/>
                <a:sym typeface="Calibri"/>
              </a:rPr>
              <a:t>Obrigado!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amazonasatual.com.br/wp-content/uploads/2015/09/Desmatamento-Foto-Welington-Pedro-de-Olivei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4649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019628" y="1603933"/>
            <a:ext cx="7104743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500" dirty="0">
                <a:solidFill>
                  <a:schemeClr val="bg1"/>
                </a:solidFill>
                <a:latin typeface="Calibri" panose="020F0502020204030204" pitchFamily="34" charset="0"/>
              </a:rPr>
              <a:t>Ao longo do século, houve uma </a:t>
            </a:r>
            <a:r>
              <a:rPr lang="pt-BR" sz="5500" b="1" dirty="0">
                <a:solidFill>
                  <a:srgbClr val="FFC000"/>
                </a:solidFill>
                <a:latin typeface="Calibri" panose="020F0502020204030204" pitchFamily="34" charset="0"/>
              </a:rPr>
              <a:t>queda</a:t>
            </a:r>
            <a:r>
              <a:rPr lang="pt-BR" sz="5500" dirty="0">
                <a:solidFill>
                  <a:srgbClr val="FFC000"/>
                </a:solidFill>
                <a:latin typeface="Calibri" panose="020F0502020204030204" pitchFamily="34" charset="0"/>
              </a:rPr>
              <a:t> de </a:t>
            </a:r>
            <a:r>
              <a:rPr lang="pt-BR" sz="5500" b="1" dirty="0">
                <a:solidFill>
                  <a:srgbClr val="FFC000"/>
                </a:solidFill>
                <a:latin typeface="Calibri" panose="020F0502020204030204" pitchFamily="34" charset="0"/>
              </a:rPr>
              <a:t>75%</a:t>
            </a:r>
            <a:r>
              <a:rPr lang="pt-BR" sz="5500" dirty="0">
                <a:solidFill>
                  <a:srgbClr val="FFC000"/>
                </a:solidFill>
                <a:latin typeface="Calibri" panose="020F0502020204030204" pitchFamily="34" charset="0"/>
              </a:rPr>
              <a:t> da </a:t>
            </a:r>
            <a:r>
              <a:rPr lang="pt-BR" sz="5500" b="1" dirty="0">
                <a:solidFill>
                  <a:srgbClr val="FFC000"/>
                </a:solidFill>
                <a:latin typeface="Calibri" panose="020F0502020204030204" pitchFamily="34" charset="0"/>
              </a:rPr>
              <a:t>biodiversidade</a:t>
            </a:r>
            <a:r>
              <a:rPr lang="pt-BR" sz="5500" dirty="0">
                <a:solidFill>
                  <a:schemeClr val="bg1"/>
                </a:solidFill>
                <a:latin typeface="Calibri" panose="020F0502020204030204" pitchFamily="34" charset="0"/>
              </a:rPr>
              <a:t>, segundo a FAO</a:t>
            </a:r>
            <a:endParaRPr lang="pt-BR" sz="5500" dirty="0">
              <a:solidFill>
                <a:schemeClr val="bg1"/>
              </a:solidFill>
            </a:endParaRPr>
          </a:p>
          <a:p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1237117" y="6368022"/>
            <a:ext cx="79068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FAO, 2016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694" y="365293"/>
            <a:ext cx="59583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Relação com a biodiversidade</a:t>
            </a:r>
            <a:endParaRPr lang="pt-BR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407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/>
        </p:nvSpPr>
        <p:spPr>
          <a:xfrm>
            <a:off x="357187" y="476250"/>
            <a:ext cx="8235950" cy="172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85000"/>
              </a:lnSpc>
              <a:buClr>
                <a:srgbClr val="134263"/>
              </a:buClr>
              <a:buSzPct val="25000"/>
            </a:pPr>
            <a:r>
              <a:rPr lang="en-US" sz="4800" dirty="0" err="1">
                <a:solidFill>
                  <a:srgbClr val="134263"/>
                </a:solidFill>
              </a:rPr>
              <a:t>Biopirataria</a:t>
            </a:r>
            <a:endParaRPr lang="en-US" sz="4800" b="0" i="0" u="none" dirty="0">
              <a:solidFill>
                <a:srgbClr val="1342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119879" y="1339849"/>
            <a:ext cx="8138750" cy="21463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lvl="0" indent="-285750">
              <a:lnSpc>
                <a:spcPct val="200000"/>
              </a:lnSpc>
              <a:buClr>
                <a:srgbClr val="333A3E"/>
              </a:buClr>
              <a:buSzPct val="100000"/>
              <a:buFont typeface="Arial"/>
              <a:buChar char="•"/>
            </a:pPr>
            <a:r>
              <a:rPr lang="pt-BR" sz="1700" b="1" dirty="0">
                <a:solidFill>
                  <a:srgbClr val="C00000"/>
                </a:solidFill>
              </a:rPr>
              <a:t>C</a:t>
            </a:r>
            <a:r>
              <a:rPr lang="pt-BR" sz="1700" b="1" dirty="0" smtClean="0">
                <a:solidFill>
                  <a:srgbClr val="C00000"/>
                </a:solidFill>
              </a:rPr>
              <a:t>ontrabando</a:t>
            </a:r>
            <a:r>
              <a:rPr lang="pt-BR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diversas espécies naturais da flora e da fauna</a:t>
            </a:r>
          </a:p>
          <a:p>
            <a:pPr marL="285750" lvl="0" indent="-285750">
              <a:lnSpc>
                <a:spcPct val="200000"/>
              </a:lnSpc>
              <a:buClr>
                <a:srgbClr val="333A3E"/>
              </a:buClr>
              <a:buSzPct val="100000"/>
              <a:buFont typeface="Arial"/>
              <a:buChar char="•"/>
            </a:pPr>
            <a:r>
              <a:rPr lang="pt-BR" sz="1700" b="1" dirty="0">
                <a:solidFill>
                  <a:srgbClr val="C00000"/>
                </a:solidFill>
              </a:rPr>
              <a:t>D</a:t>
            </a:r>
            <a:r>
              <a:rPr lang="pt-BR" sz="1700" b="1" dirty="0" smtClean="0">
                <a:solidFill>
                  <a:srgbClr val="C00000"/>
                </a:solidFill>
              </a:rPr>
              <a:t>esmatamento</a:t>
            </a:r>
            <a:r>
              <a:rPr lang="pt-BR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madeira e de espécies de plantas</a:t>
            </a:r>
          </a:p>
          <a:p>
            <a:pPr marL="285750" lvl="0" indent="-285750">
              <a:lnSpc>
                <a:spcPct val="200000"/>
              </a:lnSpc>
              <a:buClr>
                <a:srgbClr val="333A3E"/>
              </a:buClr>
              <a:buSzPct val="100000"/>
              <a:buFont typeface="Arial"/>
              <a:buChar char="•"/>
            </a:pPr>
            <a:r>
              <a:rPr lang="pt-BR" sz="1700" b="1" dirty="0">
                <a:solidFill>
                  <a:srgbClr val="C00000"/>
                </a:solidFill>
              </a:rPr>
              <a:t>A</a:t>
            </a:r>
            <a:r>
              <a:rPr lang="pt-BR" sz="1700" b="1" dirty="0" smtClean="0">
                <a:solidFill>
                  <a:srgbClr val="C00000"/>
                </a:solidFill>
              </a:rPr>
              <a:t>propriação</a:t>
            </a:r>
            <a:r>
              <a:rPr lang="pt-BR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pt-BR" sz="1700" b="1" dirty="0" smtClean="0">
                <a:solidFill>
                  <a:srgbClr val="C00000"/>
                </a:solidFill>
              </a:rPr>
              <a:t>monopólio</a:t>
            </a:r>
            <a:r>
              <a:rPr lang="pt-BR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conhecimento e recursos naturais. </a:t>
            </a:r>
          </a:p>
          <a:p>
            <a:pPr marL="285750" lvl="0" indent="-285750">
              <a:lnSpc>
                <a:spcPct val="200000"/>
              </a:lnSpc>
              <a:buClr>
                <a:srgbClr val="333A3E"/>
              </a:buClr>
              <a:buSzPct val="100000"/>
              <a:buFont typeface="Arial"/>
              <a:buChar char="•"/>
            </a:pPr>
            <a:r>
              <a:rPr lang="pt-BR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Populações estão </a:t>
            </a:r>
            <a:r>
              <a:rPr lang="pt-BR" sz="2000" b="1" dirty="0" smtClean="0">
                <a:solidFill>
                  <a:srgbClr val="C00000"/>
                </a:solidFill>
              </a:rPr>
              <a:t>perdendo o controle sobre esses recursos</a:t>
            </a:r>
            <a:r>
              <a:rPr lang="pt-BR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sz="1700" b="0" i="0" u="none" dirty="0">
              <a:solidFill>
                <a:schemeClr val="tx1">
                  <a:lumMod val="65000"/>
                  <a:lumOff val="35000"/>
                </a:schemeClr>
              </a:solidFill>
              <a:sym typeface="Arial"/>
            </a:endParaRPr>
          </a:p>
        </p:txBody>
      </p:sp>
      <p:pic>
        <p:nvPicPr>
          <p:cNvPr id="1026" name="Picture 2" descr="http://brasilescola.uol.com.br/upload/e/biopi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6159" y="1515723"/>
            <a:ext cx="1814286" cy="137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638575" y="3905248"/>
            <a:ext cx="5384339" cy="170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biopirataria no Brasil começou logo após o seu descobrimento pelos portugueses em 1500, quando estes iniciaram a exploração do pau-brasil, causando o risco de sua 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extinção</a:t>
            </a:r>
            <a:endParaRPr lang="pt-BR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8" name="Picture 4" descr="https://todoestudo.com.br/wp-content/uploads/2016/10/Per%C3%ADodo-pr%C3%A9-colonia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19" r="12623"/>
          <a:stretch/>
        </p:blipFill>
        <p:spPr bwMode="auto">
          <a:xfrm>
            <a:off x="357187" y="3621990"/>
            <a:ext cx="3132162" cy="23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8550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66700" y="1241078"/>
            <a:ext cx="7709682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Cerrado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alta biodiversidade e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espécies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endêmicas. Degradação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pelo avanço da agropecuária e da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monocultura</a:t>
            </a: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endParaRPr lang="pt-BR" sz="17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endParaRPr lang="pt-BR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pt-BR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244600" y="6090726"/>
            <a:ext cx="7899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SÁNCHEZ, 2013</a:t>
            </a:r>
            <a:endParaRPr lang="pt-BR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hape 270"/>
          <p:cNvSpPr txBox="1"/>
          <p:nvPr/>
        </p:nvSpPr>
        <p:spPr>
          <a:xfrm>
            <a:off x="357187" y="476250"/>
            <a:ext cx="8235950" cy="8849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85000"/>
              </a:lnSpc>
              <a:buClr>
                <a:srgbClr val="134263"/>
              </a:buClr>
              <a:buSzPct val="25000"/>
            </a:pPr>
            <a:r>
              <a:rPr lang="pt-BR" sz="3200" b="1" dirty="0" smtClean="0">
                <a:solidFill>
                  <a:srgbClr val="134263"/>
                </a:solidFill>
              </a:rPr>
              <a:t>História da </a:t>
            </a:r>
            <a:r>
              <a:rPr lang="pt-BR" sz="3200" b="1" dirty="0">
                <a:solidFill>
                  <a:srgbClr val="134263"/>
                </a:solidFill>
              </a:rPr>
              <a:t>biopirataria </a:t>
            </a:r>
            <a:r>
              <a:rPr lang="pt-BR" sz="3200" b="1" dirty="0" smtClean="0">
                <a:solidFill>
                  <a:srgbClr val="134263"/>
                </a:solidFill>
              </a:rPr>
              <a:t>no Brasil</a:t>
            </a:r>
            <a:endParaRPr lang="en-US" sz="3200" b="1" i="0" u="none" dirty="0">
              <a:solidFill>
                <a:srgbClr val="134263"/>
              </a:solidFill>
              <a:sym typeface="Arial"/>
            </a:endParaRPr>
          </a:p>
        </p:txBody>
      </p:sp>
      <p:pic>
        <p:nvPicPr>
          <p:cNvPr id="2050" name="Picture 2" descr="Resultado de imagem para jatob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7437" y="2440912"/>
            <a:ext cx="1589727" cy="106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babaç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8639" y="2449395"/>
            <a:ext cx="1400829" cy="105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m para castanha de ba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478" y="2467218"/>
            <a:ext cx="1613896" cy="100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do de imagem para pequ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8358" y="2452230"/>
            <a:ext cx="2355094" cy="100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sultado de imagem para cagai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36702"/>
            <a:ext cx="1855459" cy="138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esultado de imagem para caju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9311" y="3836702"/>
            <a:ext cx="2410211" cy="138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Resultado de imagem para guerob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8834" y="2440912"/>
            <a:ext cx="1379866" cy="103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Imagem relaciona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2454" y="3829961"/>
            <a:ext cx="1859532" cy="139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://biodiversidadesaberes.com.br/wp-content/uploads/2016/08/IMG_66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6318" y="3836702"/>
            <a:ext cx="2073611" cy="138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6133" y="5423269"/>
            <a:ext cx="101429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jatobá</a:t>
            </a:r>
            <a:r>
              <a:rPr lang="pt-BR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babaçu, castanha de baru, pequi, </a:t>
            </a:r>
            <a:r>
              <a:rPr lang="pt-BR" sz="16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cagaita</a:t>
            </a:r>
            <a:r>
              <a:rPr lang="pt-BR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pt-BR" sz="16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cajuí</a:t>
            </a:r>
            <a:r>
              <a:rPr lang="pt-BR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pt-BR" sz="16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queroba</a:t>
            </a:r>
            <a:r>
              <a:rPr lang="pt-BR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araticum, coquinho </a:t>
            </a:r>
            <a:r>
              <a:rPr lang="pt-BR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azedo, respectivamente.</a:t>
            </a:r>
            <a:endParaRPr lang="pt-BR" sz="16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223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66700" y="1241078"/>
            <a:ext cx="721995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Mata </a:t>
            </a: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atlântica: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ambiente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devastado na historia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colonial.</a:t>
            </a:r>
            <a:endParaRPr lang="pt-BR" sz="17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endParaRPr lang="pt-BR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pt-BR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t-BR" sz="1600" dirty="0"/>
              <a:t/>
            </a:r>
            <a:br>
              <a:rPr lang="pt-BR" sz="1600" dirty="0"/>
            </a:br>
            <a:endParaRPr lang="pt-B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244600" y="6062590"/>
            <a:ext cx="7899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SÁNCHEZ, 2013</a:t>
            </a:r>
            <a:endParaRPr lang="pt-BR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hape 270"/>
          <p:cNvSpPr txBox="1"/>
          <p:nvPr/>
        </p:nvSpPr>
        <p:spPr>
          <a:xfrm>
            <a:off x="357187" y="476250"/>
            <a:ext cx="8235950" cy="8849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85000"/>
              </a:lnSpc>
              <a:buClr>
                <a:srgbClr val="134263"/>
              </a:buClr>
              <a:buSzPct val="25000"/>
            </a:pPr>
            <a:r>
              <a:rPr lang="pt-BR" sz="3200" b="1" dirty="0" smtClean="0">
                <a:solidFill>
                  <a:srgbClr val="134263"/>
                </a:solidFill>
              </a:rPr>
              <a:t>História da </a:t>
            </a:r>
            <a:r>
              <a:rPr lang="pt-BR" sz="3200" b="1" dirty="0">
                <a:solidFill>
                  <a:srgbClr val="134263"/>
                </a:solidFill>
              </a:rPr>
              <a:t>biopirataria </a:t>
            </a:r>
            <a:r>
              <a:rPr lang="pt-BR" sz="3200" b="1" dirty="0" smtClean="0">
                <a:solidFill>
                  <a:srgbClr val="134263"/>
                </a:solidFill>
              </a:rPr>
              <a:t>no Brasil</a:t>
            </a:r>
            <a:endParaRPr lang="en-US" sz="3200" b="1" i="0" u="none" dirty="0">
              <a:solidFill>
                <a:srgbClr val="134263"/>
              </a:solidFill>
              <a:sym typeface="Arial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95874" y="5724036"/>
            <a:ext cx="67585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jabuticaba amarela, abiu, bacupari, </a:t>
            </a:r>
            <a:r>
              <a:rPr lang="pt-BR" sz="16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açú</a:t>
            </a:r>
            <a:r>
              <a:rPr lang="pt-BR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araçá </a:t>
            </a:r>
            <a:r>
              <a:rPr lang="pt-BR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boi, respectivamente.</a:t>
            </a:r>
            <a:endParaRPr lang="pt-BR" sz="16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35"/>
          <a:stretch/>
        </p:blipFill>
        <p:spPr bwMode="auto">
          <a:xfrm>
            <a:off x="2209096" y="2272901"/>
            <a:ext cx="1913665" cy="147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m para abi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678"/>
          <a:stretch/>
        </p:blipFill>
        <p:spPr bwMode="auto">
          <a:xfrm>
            <a:off x="2242259" y="3840593"/>
            <a:ext cx="1880502" cy="139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Resultado de imagem para bacup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2687" y="2272901"/>
            <a:ext cx="2125520" cy="147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Resultado de imagem para araçá b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5162" y="3819495"/>
            <a:ext cx="2131269" cy="142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083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66700" y="1241078"/>
            <a:ext cx="85725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pt-BR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pt-BR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Amazônia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maior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floresta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úmida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mundo. Desmatamento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devido a expansão agropecuária e monocultura de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grão</a:t>
            </a: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pt-BR" sz="1600" dirty="0"/>
              <a:t/>
            </a:r>
            <a:br>
              <a:rPr lang="pt-BR" sz="1600" dirty="0"/>
            </a:br>
            <a:endParaRPr lang="pt-B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244600" y="6062590"/>
            <a:ext cx="7899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SÁNCHEZ, 2013</a:t>
            </a:r>
            <a:endParaRPr lang="pt-BR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hape 270"/>
          <p:cNvSpPr txBox="1"/>
          <p:nvPr/>
        </p:nvSpPr>
        <p:spPr>
          <a:xfrm>
            <a:off x="357187" y="476250"/>
            <a:ext cx="8235950" cy="8849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85000"/>
              </a:lnSpc>
              <a:buClr>
                <a:srgbClr val="134263"/>
              </a:buClr>
              <a:buSzPct val="25000"/>
            </a:pPr>
            <a:r>
              <a:rPr lang="pt-BR" sz="3200" b="1" dirty="0" smtClean="0">
                <a:solidFill>
                  <a:srgbClr val="134263"/>
                </a:solidFill>
              </a:rPr>
              <a:t>História da </a:t>
            </a:r>
            <a:r>
              <a:rPr lang="pt-BR" sz="3200" b="1" dirty="0">
                <a:solidFill>
                  <a:srgbClr val="134263"/>
                </a:solidFill>
              </a:rPr>
              <a:t>biopirataria </a:t>
            </a:r>
            <a:r>
              <a:rPr lang="pt-BR" sz="3200" b="1" dirty="0" smtClean="0">
                <a:solidFill>
                  <a:srgbClr val="134263"/>
                </a:solidFill>
              </a:rPr>
              <a:t>no Brasil</a:t>
            </a:r>
            <a:endParaRPr lang="en-US" sz="3200" b="1" i="0" u="none" dirty="0">
              <a:solidFill>
                <a:srgbClr val="134263"/>
              </a:solidFill>
              <a:sym typeface="Arial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567998" y="5854007"/>
            <a:ext cx="53303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bacuri</a:t>
            </a:r>
            <a:r>
              <a:rPr lang="pt-BR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pt-BR" sz="16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cutite</a:t>
            </a:r>
            <a:r>
              <a:rPr lang="pt-BR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pt-BR" sz="16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cupuçu</a:t>
            </a:r>
            <a:r>
              <a:rPr lang="pt-BR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pt-BR" sz="16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porongaba</a:t>
            </a:r>
            <a:r>
              <a:rPr lang="pt-BR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respectivamente.</a:t>
            </a:r>
            <a:endParaRPr lang="pt-BR" sz="16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8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041" y="2687837"/>
            <a:ext cx="1751241" cy="131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m para cutite fru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7913" y="4170215"/>
            <a:ext cx="1751241" cy="13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sultado de imagem para cupuaç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2677" y="2627218"/>
            <a:ext cx="2012391" cy="137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m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20" t="2482" r="27469" b="-2482"/>
          <a:stretch/>
        </p:blipFill>
        <p:spPr bwMode="auto">
          <a:xfrm>
            <a:off x="4712677" y="4170215"/>
            <a:ext cx="1889282" cy="135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007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57187" y="1842966"/>
            <a:ext cx="82359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Caatinga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avanço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sistema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agropastoril</a:t>
            </a:r>
          </a:p>
          <a:p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244600" y="6062590"/>
            <a:ext cx="7899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SÁNCHEZ, 2013</a:t>
            </a:r>
            <a:endParaRPr lang="pt-BR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hape 270"/>
          <p:cNvSpPr txBox="1"/>
          <p:nvPr/>
        </p:nvSpPr>
        <p:spPr>
          <a:xfrm>
            <a:off x="357187" y="476250"/>
            <a:ext cx="8235950" cy="8849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85000"/>
              </a:lnSpc>
              <a:buClr>
                <a:srgbClr val="134263"/>
              </a:buClr>
              <a:buSzPct val="25000"/>
            </a:pPr>
            <a:r>
              <a:rPr lang="pt-BR" sz="3200" b="1" dirty="0" smtClean="0">
                <a:solidFill>
                  <a:srgbClr val="134263"/>
                </a:solidFill>
              </a:rPr>
              <a:t>História da </a:t>
            </a:r>
            <a:r>
              <a:rPr lang="pt-BR" sz="3200" b="1" dirty="0">
                <a:solidFill>
                  <a:srgbClr val="134263"/>
                </a:solidFill>
              </a:rPr>
              <a:t>biopirataria </a:t>
            </a:r>
            <a:r>
              <a:rPr lang="pt-BR" sz="3200" b="1" dirty="0" smtClean="0">
                <a:solidFill>
                  <a:srgbClr val="134263"/>
                </a:solidFill>
              </a:rPr>
              <a:t>no Brasil</a:t>
            </a:r>
            <a:endParaRPr lang="en-US" sz="3200" b="1" i="0" u="none" dirty="0">
              <a:solidFill>
                <a:srgbClr val="134263"/>
              </a:solidFill>
              <a:sym typeface="Arial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681660" y="5469434"/>
            <a:ext cx="624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mutici</a:t>
            </a:r>
            <a:r>
              <a:rPr lang="pt-BR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mangaba, umbu, </a:t>
            </a:r>
            <a:r>
              <a:rPr lang="pt-BR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maracujá </a:t>
            </a:r>
            <a:r>
              <a:rPr lang="pt-BR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da caatinga, </a:t>
            </a:r>
            <a:r>
              <a:rPr lang="pt-BR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seriguela, respectivamente.</a:t>
            </a:r>
            <a:endParaRPr lang="pt-BR" sz="16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194" name="Picture 2" descr="Resultado de imagem para murici fr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7" y="3066639"/>
            <a:ext cx="1799167" cy="134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sultado de imagem para manga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6891" y="3066639"/>
            <a:ext cx="1799167" cy="134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Resultado de imagem para , maracuja da caating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5727" y="3050203"/>
            <a:ext cx="2301772" cy="152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Resultado de imagem para serigue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7168" y="3050203"/>
            <a:ext cx="2028437" cy="152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406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57186" y="1552680"/>
            <a:ext cx="8786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Pampas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desmatamento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pela pecuária e plantio de arroz e 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eucalipto. Diversidade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 alta riqueza de espécies, sendo que várias são 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endêmicas araçá.</a:t>
            </a:r>
            <a:endParaRPr lang="pt-BR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244600" y="6062590"/>
            <a:ext cx="7899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SÁNCHEZ, 2013</a:t>
            </a:r>
            <a:endParaRPr lang="pt-BR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hape 270"/>
          <p:cNvSpPr txBox="1"/>
          <p:nvPr/>
        </p:nvSpPr>
        <p:spPr>
          <a:xfrm>
            <a:off x="357187" y="476250"/>
            <a:ext cx="8235950" cy="8849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85000"/>
              </a:lnSpc>
              <a:buClr>
                <a:srgbClr val="134263"/>
              </a:buClr>
              <a:buSzPct val="25000"/>
            </a:pPr>
            <a:r>
              <a:rPr lang="pt-BR" sz="3200" b="1" dirty="0" smtClean="0">
                <a:solidFill>
                  <a:srgbClr val="134263"/>
                </a:solidFill>
              </a:rPr>
              <a:t>História da </a:t>
            </a:r>
            <a:r>
              <a:rPr lang="pt-BR" sz="3200" b="1" dirty="0">
                <a:solidFill>
                  <a:srgbClr val="134263"/>
                </a:solidFill>
              </a:rPr>
              <a:t>biopirataria </a:t>
            </a:r>
            <a:r>
              <a:rPr lang="pt-BR" sz="3200" b="1" dirty="0" smtClean="0">
                <a:solidFill>
                  <a:srgbClr val="134263"/>
                </a:solidFill>
              </a:rPr>
              <a:t>no Brasil</a:t>
            </a:r>
            <a:endParaRPr lang="en-US" sz="3200" b="1" i="0" u="none" dirty="0">
              <a:solidFill>
                <a:srgbClr val="134263"/>
              </a:solidFill>
              <a:sym typeface="Arial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350962" y="5670175"/>
            <a:ext cx="624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feijoa</a:t>
            </a:r>
            <a:r>
              <a:rPr lang="pt-BR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araçá-amarelo, araçá-vermelho, pitanga e </a:t>
            </a:r>
            <a:r>
              <a:rPr lang="pt-BR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butiá, respectivamente.</a:t>
            </a:r>
            <a:endParaRPr lang="pt-BR" sz="16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0961" y="2569149"/>
            <a:ext cx="2431879" cy="155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do de imagem para araçá-amare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8624" y="2571538"/>
            <a:ext cx="1556974" cy="155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sultado de imagem para araçá-amare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6161" y="2557817"/>
            <a:ext cx="2088695" cy="15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esultado de imagem para pitang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2338" y="4184882"/>
            <a:ext cx="1776858" cy="133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m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5162" y="4180909"/>
            <a:ext cx="1852734" cy="133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001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7_Retrospectiva">
  <a:themeElements>
    <a:clrScheme name="Azul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Retrospectiva">
  <a:themeElements>
    <a:clrScheme name="Azul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Retrospectiva">
  <a:themeElements>
    <a:clrScheme name="Azul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Retrospectiva">
  <a:themeElements>
    <a:clrScheme name="Azul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Retrospectiva">
  <a:themeElements>
    <a:clrScheme name="Azul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trospectiva">
  <a:themeElements>
    <a:clrScheme name="Azul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Retrospectiva">
  <a:themeElements>
    <a:clrScheme name="Azul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Retrospectiva">
  <a:themeElements>
    <a:clrScheme name="Azul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Retrospectiva">
  <a:themeElements>
    <a:clrScheme name="Azul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Retrospectiva">
  <a:themeElements>
    <a:clrScheme name="Azul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Retrospectiva">
  <a:themeElements>
    <a:clrScheme name="Azul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Retrospectiva">
  <a:themeElements>
    <a:clrScheme name="Azul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1454</Words>
  <Application>Microsoft Office PowerPoint</Application>
  <PresentationFormat>Apresentação na tela (4:3)</PresentationFormat>
  <Paragraphs>176</Paragraphs>
  <Slides>25</Slides>
  <Notes>18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12</vt:i4>
      </vt:variant>
      <vt:variant>
        <vt:lpstr>Títulos de slides</vt:lpstr>
      </vt:variant>
      <vt:variant>
        <vt:i4>25</vt:i4>
      </vt:variant>
    </vt:vector>
  </HeadingPairs>
  <TitlesOfParts>
    <vt:vector size="42" baseType="lpstr">
      <vt:lpstr>Arial</vt:lpstr>
      <vt:lpstr>Calibri</vt:lpstr>
      <vt:lpstr>Wingdings</vt:lpstr>
      <vt:lpstr>Rambla</vt:lpstr>
      <vt:lpstr>Times New Roman</vt:lpstr>
      <vt:lpstr>7_Retrospectiva</vt:lpstr>
      <vt:lpstr>1_Retrospectiva</vt:lpstr>
      <vt:lpstr>Retrospectiva</vt:lpstr>
      <vt:lpstr>2_Retrospectiva</vt:lpstr>
      <vt:lpstr>3_Retrospectiva</vt:lpstr>
      <vt:lpstr>4_Retrospectiva</vt:lpstr>
      <vt:lpstr>5_Retrospectiva</vt:lpstr>
      <vt:lpstr>6_Retrospectiva</vt:lpstr>
      <vt:lpstr>8_Retrospectiva</vt:lpstr>
      <vt:lpstr>9_Retrospectiva</vt:lpstr>
      <vt:lpstr>10_Retrospectiva</vt:lpstr>
      <vt:lpstr>11_Retrospectiva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Dúvidas? Obrigado!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</dc:creator>
  <cp:lastModifiedBy>Silvia MG Molina</cp:lastModifiedBy>
  <cp:revision>58</cp:revision>
  <dcterms:modified xsi:type="dcterms:W3CDTF">2017-09-05T19:06:24Z</dcterms:modified>
</cp:coreProperties>
</file>