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rd.com.br/images/livros/capitulo_8OYLPG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o.org/news/story/en/item/357059/icode/" TargetMode="External"/><Relationship Id="rId5" Type="http://schemas.openxmlformats.org/officeDocument/2006/relationships/hyperlink" Target="http://www4.esalq.usp.br/banco-de-noticias/manejar-o-solo-garantir-o-futuro" TargetMode="External"/><Relationship Id="rId4" Type="http://schemas.openxmlformats.org/officeDocument/2006/relationships/hyperlink" Target="https://www.embrapa.br/en/busca-de-noticias/-/noticia/14343883/estudo-revela-que-30-dos-solos-do-mundo-estao-degradad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851125" y="2334825"/>
            <a:ext cx="7240800" cy="158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>
                <a:solidFill>
                  <a:srgbClr val="F3F3F3"/>
                </a:solidFill>
              </a:rPr>
              <a:t>Destruição ou perda de recursos naturais: SOLOS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987475"/>
            <a:ext cx="8780100" cy="215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endParaRPr sz="1800">
              <a:solidFill>
                <a:srgbClr val="F3F3F3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r>
              <a:rPr lang="pt-BR" sz="1800">
                <a:solidFill>
                  <a:srgbClr val="F3F3F3"/>
                </a:solidFill>
              </a:rPr>
              <a:t>Grupo: 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>
                <a:solidFill>
                  <a:srgbClr val="F3F3F3"/>
                </a:solidFill>
              </a:rPr>
              <a:t>Daniel Oliveira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>
                <a:solidFill>
                  <a:srgbClr val="F3F3F3"/>
                </a:solidFill>
              </a:rPr>
              <a:t>Gabriel Coletti</a:t>
            </a:r>
          </a:p>
          <a:p>
            <a:pPr lvl="0" algn="r">
              <a:spcBef>
                <a:spcPts val="0"/>
              </a:spcBef>
              <a:buNone/>
            </a:pPr>
            <a:r>
              <a:rPr lang="pt-BR" sz="1800">
                <a:solidFill>
                  <a:srgbClr val="F3F3F3"/>
                </a:solidFill>
              </a:rPr>
              <a:t>Otávio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VÍDEO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https://www.youtube.com/watch?v=e8uqY0Aqcf0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Notícia: Embrapa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buNone/>
            </a:pPr>
            <a:r>
              <a:rPr lang="pt-BR" sz="1200">
                <a:solidFill>
                  <a:srgbClr val="666666"/>
                </a:solidFill>
                <a:highlight>
                  <a:srgbClr val="FFFFFF"/>
                </a:highlight>
              </a:rPr>
              <a:t>-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Ameaças como compactação, desequilíbrio de nutrientes e perda de matéria orgânica afetam quase um terço das terras do planeta. Um estudo abrangente envolvendo 600 pesquisadores de 60 países mostrou que mais de 30% dos solos do mundo estão degradados.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- De acordo com a pesquisadora da Embrapa Soils Maria de Lourdes Mendonça Santos Brefin, a perspectiva é que a situação vai piorar a menos que ações concretas que envolvam indivíduos, setor privado, governos e  organizações internacionais são tomadas.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</a:rPr>
              <a:t>- A </a:t>
            </a: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degradação do mundo é alta e principalmente causado pela erosão, compactação, perda de matéria orgânica,</a:t>
            </a:r>
          </a:p>
        </p:txBody>
      </p:sp>
      <p:pic>
        <p:nvPicPr>
          <p:cNvPr id="113" name="Shape 113" descr="notic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00" y="1017725"/>
            <a:ext cx="8413500" cy="7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9954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highlight>
                  <a:srgbClr val="FFFFFF"/>
                </a:highlight>
              </a:rPr>
              <a:t>- </a:t>
            </a:r>
            <a:r>
              <a:rPr lang="pt-BR" sz="2000" b="1">
                <a:solidFill>
                  <a:srgbClr val="000000"/>
                </a:solidFill>
                <a:highlight>
                  <a:srgbClr val="FFFFFF"/>
                </a:highlight>
              </a:rPr>
              <a:t>Mais de 10% nas perdas agrícolas até  2050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</a:rPr>
              <a:t>As perdas de colheitas anuais causadas pela erosão foram estimadas em 0,3% da produção. Se o problema continuar a crescer a esta taxa, a produção pode ser reduzida em mais de 10% em 2050. A erosão em solos agrícolas e pastagens intensivas varia entre cem e mil vezes a taxa de erosão natural e o custo anual de fertilizantes para substituir os nutrientes perdidos devido a erosão atinge US $ 150 bilhões.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46500"/>
            <a:ext cx="8832300" cy="9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>
                <a:solidFill>
                  <a:srgbClr val="000000"/>
                </a:solidFill>
                <a:highlight>
                  <a:srgbClr val="FFFFFF"/>
                </a:highlight>
              </a:rPr>
              <a:t>A publicação recomenda oito técnicas para evitar a degradação do solo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1150" y="455700"/>
            <a:ext cx="9041700" cy="468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</a:rPr>
              <a:t>i.) </a:t>
            </a: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minimizar o revolvimento, evitando a colheita mecanizada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ii.) aumentar e manter uma camada protetora orgânica na superfície do solo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iii.) cultivo de uma grande variedade de espécies de plantas associações que podem incluir árvores, arbustos, pastos e grãos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iv.)  usar espécies bem adaptadas para resistir aos estresses e com boa qualidade nutricional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v.) usar a  rotação de grãos e uso criterioso de fertilizantes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vi.) manejo integrado de pestes, doenças e sementes uso de pesticidas de baixo risco quando necessário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vii.) gerenciamento correto do uso da água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viii.)  controlar as máquinas e o tráfego nas propriedades a fim de evitar a compactação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666666"/>
                </a:solidFill>
                <a:highlight>
                  <a:srgbClr val="FFFFFF"/>
                </a:highlight>
              </a:rPr>
              <a:t>-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Em 2012, a Embrapa e o </a:t>
            </a:r>
            <a:r>
              <a:rPr lang="pt-BR" i="1">
                <a:solidFill>
                  <a:srgbClr val="000000"/>
                </a:solidFill>
                <a:highlight>
                  <a:srgbClr val="FFFFFF"/>
                </a:highlight>
              </a:rPr>
              <a:t>Tribunal de Contas da União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- TCU reuniram autoridades brasileiras e mundiais em Brasília por três dias de debates sobre solos.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Foi discutida a  implementação do </a:t>
            </a:r>
            <a:r>
              <a:rPr lang="pt-BR" i="1">
                <a:solidFill>
                  <a:srgbClr val="000000"/>
                </a:solidFill>
                <a:highlight>
                  <a:srgbClr val="FFFFFF"/>
                </a:highlight>
              </a:rPr>
              <a:t>Programa Nacional de Solos do Brasil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- Pronasolos, cujo objetivo é criar  instrumentos para  a governança do solo no Brasil.</a:t>
            </a:r>
          </a:p>
          <a:p>
            <a:pPr marL="457200" lvl="0" indent="-342900" algn="just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facilitará a elaboração e gerenciamento de uma infraestrutura unificada de banco de dados do solo;</a:t>
            </a:r>
          </a:p>
          <a:p>
            <a:pPr marL="457200" lvl="0" indent="-342900" algn="just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fortalecimento das instituições envolvidas e uma estratégia eficiente de transferência de tecnologia;</a:t>
            </a:r>
          </a:p>
          <a:p>
            <a:pPr marL="457200" lvl="0" indent="-342900" algn="just">
              <a:spcBef>
                <a:spcPts val="0"/>
              </a:spcBef>
              <a:buClr>
                <a:srgbClr val="000000"/>
              </a:buClr>
              <a:buSzPct val="100000"/>
              <a:buChar char="❖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capacitação e reciclagem em pedologia;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6500" y="0"/>
            <a:ext cx="8785800" cy="492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"</a:t>
            </a:r>
            <a:r>
              <a:rPr lang="pt-BR" i="1">
                <a:solidFill>
                  <a:srgbClr val="000000"/>
                </a:solidFill>
              </a:rPr>
              <a:t>Further loss of productive soils would severely damage food production and food security, amplify food-price volatility, and potentially plunge millions of people into hunger and poverty."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endParaRPr i="1">
              <a:solidFill>
                <a:srgbClr val="000000"/>
              </a:solidFill>
            </a:endParaRPr>
          </a:p>
          <a:p>
            <a:pPr marR="254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>
                <a:solidFill>
                  <a:schemeClr val="accent2"/>
                </a:solidFill>
                <a:highlight>
                  <a:srgbClr val="FFFFFF"/>
                </a:highlight>
              </a:rPr>
              <a:t>“A perda de solos produtivos prejudicaria gravemente a produção de alimentos e a segurança alimentar, ampliaria a instabilidade dos preços dos alimentos e potencialmente mergulharia milhões de pessoas na fome e na pobreza.”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pt-BR" sz="1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FAO Director-General José Graziano da Silva.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 rot="10800000" flipH="1">
            <a:off x="311700" y="-251125"/>
            <a:ext cx="8520600" cy="15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 	"</a:t>
            </a:r>
            <a:r>
              <a:rPr lang="pt-BR" i="1">
                <a:solidFill>
                  <a:schemeClr val="dk1"/>
                </a:solidFill>
                <a:highlight>
                  <a:srgbClr val="FFFFFF"/>
                </a:highlight>
              </a:rPr>
              <a:t>Let us promote sustainable soil management, rooted in proper soil governance and sound investments.  Together, we can promote the cause of soils, a truly solid ground for 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i="1">
                <a:solidFill>
                  <a:schemeClr val="dk1"/>
                </a:solidFill>
                <a:highlight>
                  <a:srgbClr val="FFFFFF"/>
                </a:highlight>
              </a:rPr>
              <a:t>life"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2"/>
                </a:solidFill>
                <a:highlight>
                  <a:srgbClr val="FFFFFF"/>
                </a:highlight>
              </a:rPr>
              <a:t>“Vamos promover uma gestão sustentável do solo, enraizada na boa governança do solo e investimentos sólidos. Juntos, podemos promover a causa dos solos, um terreno verdadeiramente sólido para a vida.”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i="1">
                <a:solidFill>
                  <a:schemeClr val="dk1"/>
                </a:solidFill>
                <a:highlight>
                  <a:srgbClr val="FFFFFF"/>
                </a:highlight>
              </a:rPr>
              <a:t>UN Secretary-General Ban Ki-moon</a:t>
            </a: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Referências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263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http://www.record.com.br/images/livros/capitulo_8OYLPG.pdf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EMBRAPA</a:t>
            </a:r>
            <a:r>
              <a:rPr lang="pt-BR"/>
              <a:t>.</a:t>
            </a:r>
            <a:r>
              <a:rPr lang="pt-BR" sz="1400">
                <a:solidFill>
                  <a:srgbClr val="000000"/>
                </a:solidFill>
              </a:rPr>
              <a:t> 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Study finds that 30% of world soils are degraded. Disponível em &lt;h</a:t>
            </a:r>
            <a:r>
              <a:rPr lang="pt-BR" sz="14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ttps://www.embrapa.br/en/busca-de-noticias/-/noticia/14343883/estudo-revela-que-30-dos-solos-do-mundo-estao-degradados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&gt;. Acesso em 30 de agosto de 2017.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sz="1400">
                <a:solidFill>
                  <a:srgbClr val="000000"/>
                </a:solidFill>
              </a:rPr>
              <a:t>POSTALI, A. </a:t>
            </a: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Manejar o solo, garantir o futuro. Disponível em &lt; </a:t>
            </a:r>
            <a:r>
              <a:rPr lang="pt-BR" sz="1400" u="sng">
                <a:solidFill>
                  <a:srgbClr val="000000"/>
                </a:solidFill>
                <a:hlinkClick r:id="rId5"/>
              </a:rPr>
              <a:t>http://www4.esalq.usp.br/banco-de-noticias/manejar-o-solo-garantir-o-futuro</a:t>
            </a:r>
            <a:r>
              <a:rPr lang="pt-BR" sz="1400"/>
              <a:t>&gt;.</a:t>
            </a:r>
            <a:r>
              <a:rPr lang="pt-BR" sz="1400">
                <a:solidFill>
                  <a:srgbClr val="000000"/>
                </a:solidFill>
              </a:rPr>
              <a:t> Acesso em 30 de agosto de 2017.</a:t>
            </a:r>
          </a:p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http://www.fao.org/news/story/en/item/357059/icode/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http://library.wur.nl/isric/fulltext/isricu_i26803_001.pdf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39525" y="48450"/>
            <a:ext cx="8692800" cy="5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u="sng"/>
              <a:t>Importância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625" y="576300"/>
            <a:ext cx="9050700" cy="45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O solo é um recurso natural básico, constituindo um componente fundamental dos ecossistemas e dos ciclos naturais, </a:t>
            </a:r>
            <a:r>
              <a:rPr lang="pt-BR" b="1" i="1">
                <a:solidFill>
                  <a:srgbClr val="000000"/>
                </a:solidFill>
              </a:rPr>
              <a:t>finito em escala de tempo humana.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crescimento e sustentação da biosfera.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Manutenção do ciclo da água.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ciclagem de nutrientes e energia no ambiente.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Uma vez que, na natureza todos os processos são interdependentes, a degradação do solo está intimamente relacionada com problemas de outros recursos: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Hidrico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Biodiversidade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u="sng">
                <a:solidFill>
                  <a:srgbClr val="000000"/>
                </a:solidFill>
              </a:rPr>
              <a:t>Preocupação com a “saúde” do solo.</a:t>
            </a:r>
          </a:p>
          <a:p>
            <a:pPr lvl="0">
              <a:spcBef>
                <a:spcPts val="0"/>
              </a:spcBef>
              <a:buNone/>
            </a:pPr>
            <a:endParaRPr u="sng"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1987, relatório “Nosso Futuro Comum” (Brundtland, 1987)</a:t>
            </a:r>
          </a:p>
          <a:p>
            <a:pPr lvl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>
                <a:solidFill>
                  <a:srgbClr val="000000"/>
                </a:solidFill>
              </a:rPr>
              <a:t>"O desenvolvimento que satisfaz as necessidades presentes, sem comprometer a capacidade das gerações futuras de suprir suas próprias necessidades"</a:t>
            </a:r>
          </a:p>
          <a:p>
            <a:pPr marL="457200" lvl="0" indent="-35560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pt-BR" sz="2000">
                <a:solidFill>
                  <a:srgbClr val="000000"/>
                </a:solidFill>
              </a:rPr>
              <a:t>Mapa do estado atual dos solos do mundo, Global Assessment of Soil Degradation (GLASOD).</a:t>
            </a: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22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4499" cy="48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1625" y="40375"/>
            <a:ext cx="8720700" cy="97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 u="sng"/>
              <a:t>Degradação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0" y="566700"/>
            <a:ext cx="9144000" cy="46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>
                <a:solidFill>
                  <a:srgbClr val="000000"/>
                </a:solidFill>
              </a:rPr>
              <a:t>uso para fins agrícolas e pecuários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>
                <a:solidFill>
                  <a:srgbClr val="000000"/>
                </a:solidFill>
              </a:rPr>
              <a:t>destruição das florestas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>
                <a:solidFill>
                  <a:srgbClr val="000000"/>
                </a:solidFill>
              </a:rPr>
              <a:t>expansão urbana desordenada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>
                <a:solidFill>
                  <a:srgbClr val="000000"/>
                </a:solidFill>
              </a:rPr>
              <a:t>poluições orgânicas e industrial do ambiente urbano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>
                <a:solidFill>
                  <a:srgbClr val="000000"/>
                </a:solidFill>
              </a:rPr>
              <a:t>poluição química (ambiente rural) por uso de defensivos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BR" sz="2800" b="1">
                <a:solidFill>
                  <a:srgbClr val="000000"/>
                </a:solidFill>
              </a:rPr>
              <a:t>Erosão - </a:t>
            </a:r>
            <a:r>
              <a:rPr lang="pt-BR" sz="2800">
                <a:solidFill>
                  <a:srgbClr val="000000"/>
                </a:solidFill>
              </a:rPr>
              <a:t>destrói a estrutura do solo (areia, argila, húmus, entre outros)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6500" y="4762700"/>
            <a:ext cx="8692800" cy="24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000" i="1"/>
              <a:t>erosão do solo de pastagem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7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b="1">
                <a:solidFill>
                  <a:srgbClr val="000000"/>
                </a:solidFill>
                <a:highlight>
                  <a:srgbClr val="FFFFFF"/>
                </a:highlight>
              </a:rPr>
              <a:t>“Manejar o solo, garantir o futuro”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/>
              <a:t>Editoria: Pesquisa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pt-BR" sz="1400" i="1">
                <a:solidFill>
                  <a:srgbClr val="000000"/>
                </a:solidFill>
                <a:highlight>
                  <a:srgbClr val="FFFFFF"/>
                </a:highlight>
              </a:rPr>
              <a:t>Alessandra Postali – estagiária de Jornalismo | Revisão: Caio Albuquerque | 19/11/2015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pt-BR" sz="1500">
                <a:solidFill>
                  <a:srgbClr val="000000"/>
                </a:solidFill>
                <a:highlight>
                  <a:srgbClr val="FFFFFF"/>
                </a:highlight>
              </a:rPr>
              <a:t>Crise hídrica: a falta de água se deve ao manejo inadequado do solo e à erosão, pois esses processos acabam destruindo nascentes e prejudicando a recarga dos lençóis freáticos, que alimentam os rios,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pt-BR" sz="1500">
                <a:solidFill>
                  <a:srgbClr val="000000"/>
                </a:solidFill>
                <a:highlight>
                  <a:srgbClr val="FFFFFF"/>
                </a:highlight>
              </a:rPr>
              <a:t>Rio Piracicaba: tem demonstrado vazão inconstante, enchendo durante as chuvas e esvaziando poucos dias depois. A água não tem infiltrado no solo como deveria para fazer a recarga dos rios e não mantém um nível adequado de água.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sz="1500">
                <a:solidFill>
                  <a:srgbClr val="000000"/>
                </a:solidFill>
                <a:highlight>
                  <a:srgbClr val="FFFFFF"/>
                </a:highlight>
              </a:rPr>
              <a:t>Brasil: há um descuido geral em relação ao solo, devido ao manejo inadequado e má conservação, processos de degradação e falta de proteção aos mananciais e nascentes, além do agravante da falta de</a:t>
            </a:r>
            <a:r>
              <a:rPr lang="pt-BR" sz="1500">
                <a:solidFill>
                  <a:srgbClr val="333333"/>
                </a:solidFill>
                <a:highlight>
                  <a:srgbClr val="FFFFFF"/>
                </a:highlight>
              </a:rPr>
              <a:t> chuvas.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9692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“</a:t>
            </a: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</a:rPr>
              <a:t>As pessoas acham que este é um recurso infinito, mas não é e, em Piracicaba, há processos erosivos muito graves que afetam os cursos da água” - professor Miguel Cooper, do Departamento de Ciência do Solo.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 sz="2000">
                <a:solidFill>
                  <a:srgbClr val="000000"/>
                </a:solidFill>
                <a:highlight>
                  <a:srgbClr val="FFFFFF"/>
                </a:highlight>
              </a:rPr>
              <a:t>“O solo tem uma função extremamente importante na purificação da água e no volume dos ciclos hidrológicos. Comprometer esse recurso é comprometer a capacidade da agricultura de suprir o homem e de conservar o meio-ambiente” - professor Gerd Sparovek, também do Departamento de Ciência do Solo.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Apresentação na tela (16:9)</PresentationFormat>
  <Paragraphs>87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Simple Light</vt:lpstr>
      <vt:lpstr>Destruição ou perda de recursos naturais: SOLOS</vt:lpstr>
      <vt:lpstr>Importância</vt:lpstr>
      <vt:lpstr>Preocupação com a “saúde” do solo. </vt:lpstr>
      <vt:lpstr>Slide 4</vt:lpstr>
      <vt:lpstr>Slide 5</vt:lpstr>
      <vt:lpstr>Degradação</vt:lpstr>
      <vt:lpstr>erosão do solo de pastagem</vt:lpstr>
      <vt:lpstr>“Manejar o solo, garantir o futuro” </vt:lpstr>
      <vt:lpstr>Slide 9</vt:lpstr>
      <vt:lpstr>VÍDEO </vt:lpstr>
      <vt:lpstr>Notícia: Embrapa</vt:lpstr>
      <vt:lpstr>Slide 12</vt:lpstr>
      <vt:lpstr>A publicação recomenda oito técnicas para evitar a degradação do solo</vt:lpstr>
      <vt:lpstr>Slide 14</vt:lpstr>
      <vt:lpstr> </vt:lpstr>
      <vt:lpstr>  </vt:lpstr>
      <vt:lpstr>Slide 17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Destruição ou perda de recursos naturais: SOLOS</dc:title>
  <dc:creator>Silvia</dc:creator>
  <cp:lastModifiedBy>Silvia MG Molina</cp:lastModifiedBy>
  <cp:revision>1</cp:revision>
  <dcterms:modified xsi:type="dcterms:W3CDTF">2017-09-05T19:11:18Z</dcterms:modified>
</cp:coreProperties>
</file>