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61111-A758-414B-897C-E6AD12AB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AC9525-F616-40E4-A9F7-1871A3577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4A342-79FD-4548-81A0-5DEF5C1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0B5902-3076-4BFA-83B7-9F84990C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127EB6-3F22-4228-990D-3E2C970A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3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A8F87-9770-4908-9E7F-546BE69C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609A76-1E70-474A-B80D-FD99B7512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B1A4D4-0724-4644-B12A-DB8E0464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533E96-69E0-46D2-8858-9C50D23B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1348BD-D21A-4226-8DB9-139001A3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90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E5296-2CA8-4C88-8FE0-FD4BDD79D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30CB84-39EC-4CDD-9D45-FBE59C1C5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3A4EDC-19B5-4524-9972-B2D6231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82AE71-ADE5-43C8-BA69-F71E0B6E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8F55CD-4B86-4586-B4DC-91625CBA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98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264BF-6066-4DE9-A5FF-E8C1C142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B2166B-DE01-4834-AB8A-7DF68452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33FD0D-7315-4EB0-9577-B026367B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C73690-59F8-4C99-8FB0-0386C8F5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95C859-0D2E-4256-93D6-802DEE11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42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BEBE1-8ED2-48A8-B79A-B5FB411C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06040D-5D61-4830-80BC-84A4A6EAE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7AFF7C-CE33-428A-B82C-7A507B87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49D2AA-B74A-44E7-A851-95B45C28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F8C7B5-6FB4-4EF7-AD2A-C6121315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5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87EBE-FCC1-4536-A31A-C388E888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329C1F-E045-4827-96DE-732F4FD4A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4788F7-2346-4BF0-B6C8-683D23462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9BF36F-BD9D-434A-A7FF-469343B9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C31850-2B23-45F6-A146-11D77C88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F656E0-A1D0-48B4-9DBB-296B6EEE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4AEA1-A2A5-4131-9BFD-439F7EAC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273E3F-4B05-4020-AB5B-44042A2B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02470D-56C0-4827-9C06-32DA56FE2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DEBF0F-0C6F-4DFC-BC2C-66D2AFEA1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73091E-67DC-4913-B0A7-3E8DDBF95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3E5C78-6911-48EF-BB4D-D05EC09B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D4D943-0FF4-444A-A0E4-18BE456F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1C841E-CEA4-4027-9142-06AB7372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A5A28-EDD8-4515-BE1B-9F9FD420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47C9F5-6981-4ACA-8983-6B20558D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610742-B1D3-411C-82B0-AF52AB8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13A200-83CF-4B6E-9932-C86F1626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95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FA2C0B-6AE7-4BFC-ABD8-4CA45740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8984DD-69AB-40BF-A97F-E0AEA79E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3F9E9A-E15C-4D27-8179-A85E35A8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8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38444-3302-481A-8025-0D71D9C3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6601F3-C1BD-48B4-8C02-CE7964AF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F606EB-20AC-49C7-B440-E7EC09686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2EBF1C-7F22-4BC5-B17C-7491C2DD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F21FEE-51A4-48BB-83C1-0CFB9199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3B0611-F227-4EBF-9BC9-11C34379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46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5E84A-61CD-4D2B-B26A-DA98F53B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11CB9F-1526-4B69-AB6E-DF7BDBD28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2C1EE5-91D3-4EE4-A3C6-291E62DA4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4D2627-A0D2-40B2-87D9-11BA3415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209D45-F073-4E38-B088-66B089A2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EE2CCC-F693-4299-9E72-66A4465A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E939BD-E23B-491B-BFAC-66994271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82D956-F6DB-4890-B419-704646B3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B7292A-7569-438D-BC48-08919A3B1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0682-A48B-495C-AC2D-96078B1DC434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43958-222C-43DF-A164-48C15F5C7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448797-9F96-42CD-91A1-D5D1D7A36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489E-DB10-4406-994D-B450613192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D5E324-3306-49A1-9704-EEB0F8545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47" b="4028"/>
          <a:stretch/>
        </p:blipFill>
        <p:spPr>
          <a:xfrm>
            <a:off x="1456888" y="154434"/>
            <a:ext cx="9005739" cy="4919049"/>
          </a:xfrm>
          <a:prstGeom prst="rect">
            <a:avLst/>
          </a:prstGeom>
        </p:spPr>
      </p:pic>
      <p:sp>
        <p:nvSpPr>
          <p:cNvPr id="9" name="Freeform: Shape 8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C4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DFCCC7-A17F-45EA-9295-AB63904169C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89435" y="5185777"/>
            <a:ext cx="9213130" cy="10024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b="1" dirty="0"/>
              <a:t>Inovação em saúde materno-infantil: uma introdução</a:t>
            </a:r>
          </a:p>
          <a:p>
            <a:pPr marL="0" indent="0" algn="ctr">
              <a:buNone/>
            </a:pPr>
            <a:r>
              <a:rPr lang="pt-BR" b="1" dirty="0"/>
              <a:t>Aula introdutória da disciplina de pós-graduação, aberta a ouvintes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BBBF28-23AA-4A3A-8986-7DFD98EA4C10}"/>
              </a:ext>
            </a:extLst>
          </p:cNvPr>
          <p:cNvSpPr/>
          <p:nvPr/>
        </p:nvSpPr>
        <p:spPr>
          <a:xfrm>
            <a:off x="2978869" y="6230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Profa. Titular Simone G. Diniz – HCV – FSP </a:t>
            </a:r>
          </a:p>
          <a:p>
            <a:pPr algn="ctr"/>
            <a:r>
              <a:rPr lang="pt-BR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USP São Paulo, 04 de setembro de 2017 </a:t>
            </a:r>
            <a:r>
              <a:rPr lang="pt-B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B939BB7-07FC-428A-B76D-9964032E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6" y="835704"/>
            <a:ext cx="4045439" cy="49766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585470-2CB0-4B63-B5C7-8BFFB003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494950"/>
            <a:ext cx="4216114" cy="5399173"/>
          </a:xfrm>
        </p:spPr>
        <p:txBody>
          <a:bodyPr>
            <a:normAutofit/>
          </a:bodyPr>
          <a:lstStyle/>
          <a:p>
            <a:pPr algn="r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C1CE2-96D6-4644-AB3F-9581B199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67" y="494950"/>
            <a:ext cx="6513372" cy="57210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8h30 – 9h30 - Apresentação do curso e em seguida dos alunos (Paula e Bruna A.)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pPr marL="0" indent="0">
              <a:buNone/>
            </a:pPr>
            <a:r>
              <a:rPr lang="pt-BR" sz="2000" dirty="0"/>
              <a:t>9h30 - Inovação em saúde materno-infantil: uma introdução (Simone Diniz)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pPr marL="0" indent="0">
              <a:buNone/>
            </a:pPr>
            <a:r>
              <a:rPr lang="pt-BR" sz="2000" dirty="0"/>
              <a:t>10h – Intervalo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10h20 – Cuidado materno respeitoso – Prevenção do abuso e desrespeito/Violência Obstétrica (Denise </a:t>
            </a:r>
            <a:r>
              <a:rPr lang="pt-BR" sz="2000" dirty="0" err="1"/>
              <a:t>Niy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10h40 - IHAMC Iniciativa Hospital Amigo da Mulher e da Criança (Simone Diniz)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pPr marL="0" indent="0">
              <a:buNone/>
            </a:pPr>
            <a:r>
              <a:rPr lang="pt-BR" sz="2000" dirty="0"/>
              <a:t>11h - Discussão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37656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C1CE2-96D6-4644-AB3F-9581B199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320040"/>
            <a:ext cx="7216139" cy="6217920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3300" b="1" dirty="0"/>
              <a:t>Inovação e informação compartilhada em saúde. </a:t>
            </a:r>
          </a:p>
          <a:p>
            <a:pPr marL="0" indent="0" algn="ctr">
              <a:buNone/>
            </a:pPr>
            <a:r>
              <a:rPr lang="pt-BR" sz="3300" b="1" dirty="0"/>
              <a:t>Prevenção quaternária em saúde materno-infantil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14h – Vídeo </a:t>
            </a:r>
            <a:r>
              <a:rPr lang="pt-BR" sz="3300" dirty="0" err="1"/>
              <a:t>Clampeamento</a:t>
            </a:r>
            <a:r>
              <a:rPr lang="pt-BR" sz="3300" dirty="0"/>
              <a:t> </a:t>
            </a:r>
            <a:r>
              <a:rPr lang="pt-BR" sz="3300" dirty="0" err="1"/>
              <a:t>Penny</a:t>
            </a:r>
            <a:r>
              <a:rPr lang="pt-BR" sz="3300" dirty="0"/>
              <a:t> </a:t>
            </a:r>
            <a:r>
              <a:rPr lang="pt-BR" sz="3300" dirty="0" err="1"/>
              <a:t>Simkin</a:t>
            </a:r>
            <a:endParaRPr lang="pt-BR" sz="3300" dirty="0"/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14h10 -</a:t>
            </a:r>
            <a:r>
              <a:rPr lang="pt-BR" sz="3300" b="1" dirty="0"/>
              <a:t> Comunicação e saúde: a caderneta da gestante</a:t>
            </a:r>
            <a:r>
              <a:rPr lang="pt-BR" sz="3300" dirty="0"/>
              <a:t> (Bia </a:t>
            </a:r>
            <a:r>
              <a:rPr lang="pt-BR" sz="3300" dirty="0" err="1"/>
              <a:t>Fioretti</a:t>
            </a:r>
            <a:r>
              <a:rPr lang="pt-BR" sz="3300" dirty="0"/>
              <a:t>)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14h50 - </a:t>
            </a:r>
            <a:r>
              <a:rPr lang="pt-BR" sz="3300" b="1" dirty="0"/>
              <a:t>Escolhas informadas no parto e plano de parto </a:t>
            </a:r>
            <a:r>
              <a:rPr lang="pt-BR" sz="3300" dirty="0"/>
              <a:t>(Bruna Alonso)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15h20 – Orientação para exercício (Bruna A.) 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15h30 – Intervalo e 1ª parte do exercício</a:t>
            </a:r>
          </a:p>
          <a:p>
            <a:pPr marL="0" indent="0">
              <a:buNone/>
            </a:pPr>
            <a:r>
              <a:rPr lang="pt-BR" sz="3300" dirty="0"/>
              <a:t> </a:t>
            </a:r>
            <a:r>
              <a:rPr lang="pt-BR" sz="3300" b="1" i="1" dirty="0"/>
              <a:t>Oficina de elaboração de plano de parto</a:t>
            </a:r>
            <a:endParaRPr lang="pt-BR" sz="3300" b="1" dirty="0"/>
          </a:p>
          <a:p>
            <a:pPr marL="0" indent="0">
              <a:buNone/>
            </a:pPr>
            <a:r>
              <a:rPr lang="pt-BR" sz="3300" i="1" dirty="0"/>
              <a:t> </a:t>
            </a:r>
            <a:endParaRPr lang="pt-BR" sz="3300" dirty="0"/>
          </a:p>
          <a:p>
            <a:pPr marL="0" indent="0">
              <a:buNone/>
            </a:pPr>
            <a:r>
              <a:rPr lang="pt-BR" sz="3300" dirty="0"/>
              <a:t>16h 15– 2ª parte do exercício (Marcel e Bruna A.)</a:t>
            </a:r>
          </a:p>
          <a:p>
            <a:pPr marL="0" indent="0">
              <a:buNone/>
            </a:pPr>
            <a:r>
              <a:rPr lang="pt-BR" sz="3300" b="1" i="1" dirty="0"/>
              <a:t>Oficina de elaboração de plano de parto</a:t>
            </a:r>
            <a:endParaRPr lang="pt-BR" sz="3300" b="1" dirty="0"/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16h45- Discussão </a:t>
            </a:r>
          </a:p>
          <a:p>
            <a:endParaRPr lang="pt-BR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5B9DA1-CCE9-4D93-A6E7-F7D12DE3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48" y="912656"/>
            <a:ext cx="3873747" cy="47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C1CE2-96D6-4644-AB3F-9581B199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320040"/>
            <a:ext cx="7021237" cy="5896001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200" b="1" dirty="0"/>
              <a:t>Inovações em Epidemiologia Perinatal.</a:t>
            </a:r>
          </a:p>
          <a:p>
            <a:pPr marL="0" indent="0" algn="ctr">
              <a:buNone/>
            </a:pPr>
            <a:r>
              <a:rPr lang="pt-BR" sz="2200" b="1" dirty="0"/>
              <a:t>Os Critérios de Robson - Prevenção das cesáreas desnecessárias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8h30 – Aspectos históricos da </a:t>
            </a:r>
            <a:r>
              <a:rPr lang="pt-BR" sz="2000" b="1" dirty="0"/>
              <a:t>Classificação de Robson </a:t>
            </a:r>
            <a:r>
              <a:rPr lang="pt-BR" sz="2000" dirty="0"/>
              <a:t>(Regina Torloni)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9:00 - Dados do </a:t>
            </a:r>
            <a:r>
              <a:rPr lang="pt-BR" sz="2000" b="1" dirty="0"/>
              <a:t>Município de São Paulo: </a:t>
            </a:r>
            <a:r>
              <a:rPr lang="pt-BR" sz="2000" dirty="0"/>
              <a:t>os registros (Adalberto </a:t>
            </a:r>
            <a:r>
              <a:rPr lang="pt-BR" sz="2000" dirty="0" err="1"/>
              <a:t>Aguemi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9:30h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Debate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10h00 – Intervalo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10:20 -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Ficha nova SINASC </a:t>
            </a:r>
            <a:r>
              <a:rPr lang="pt-BR" sz="2000" dirty="0"/>
              <a:t>(Eliane Bonilha)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10:40 –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Aplicativo SINASC </a:t>
            </a:r>
            <a:r>
              <a:rPr lang="pt-BR" sz="2000" dirty="0"/>
              <a:t>(Eliane Bonilha e equipe SINASC) 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pPr marL="0" indent="0">
              <a:buNone/>
            </a:pPr>
            <a:r>
              <a:rPr lang="pt-BR" sz="2000" dirty="0"/>
              <a:t>11h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Discussão</a:t>
            </a:r>
          </a:p>
          <a:p>
            <a:endParaRPr lang="pt-BR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380831-578B-4872-ABDE-31A4258B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46" y="559092"/>
            <a:ext cx="3877884" cy="56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A6819D3-9EF2-4B61-BBE7-9D5A17E328C6}"/>
              </a:ext>
            </a:extLst>
          </p:cNvPr>
          <p:cNvSpPr txBox="1"/>
          <p:nvPr/>
        </p:nvSpPr>
        <p:spPr>
          <a:xfrm>
            <a:off x="4223208" y="669303"/>
            <a:ext cx="71926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Inovação em Segurança dos pacientes em Saúde Materno-infantil </a:t>
            </a:r>
            <a:endParaRPr lang="pt-BR" sz="2000" dirty="0"/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14h </a:t>
            </a:r>
            <a:r>
              <a:rPr lang="pt-BR" sz="2000" b="1" dirty="0"/>
              <a:t>– Termômetro Segurança </a:t>
            </a:r>
            <a:r>
              <a:rPr lang="pt-BR" sz="2000" dirty="0"/>
              <a:t>(Bruna Alonso)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dirty="0"/>
              <a:t>14h30 -</a:t>
            </a:r>
            <a:r>
              <a:rPr lang="pt-BR" sz="2000" b="1" dirty="0"/>
              <a:t> Promoção do </a:t>
            </a:r>
            <a:r>
              <a:rPr lang="pt-BR" sz="2000" b="1" dirty="0" err="1"/>
              <a:t>microbioma</a:t>
            </a:r>
            <a:r>
              <a:rPr lang="pt-BR" sz="2000" b="1" dirty="0"/>
              <a:t> saudável nos nascidos </a:t>
            </a:r>
            <a:r>
              <a:rPr lang="pt-BR" sz="2000" dirty="0"/>
              <a:t>(Paula Carvalho)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14:50 – Prevenção da anemia na infância e o corte oportuno do cordão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15h00 – </a:t>
            </a:r>
            <a:r>
              <a:rPr lang="pt-BR" sz="2000" b="1" dirty="0"/>
              <a:t>Exibição </a:t>
            </a:r>
            <a:r>
              <a:rPr lang="pt-BR" sz="2000" b="1" dirty="0" err="1"/>
              <a:t>Microbirth</a:t>
            </a:r>
            <a:r>
              <a:rPr lang="pt-BR" sz="2000" dirty="0"/>
              <a:t> 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16h00 – Intervalo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16h20</a:t>
            </a:r>
            <a:r>
              <a:rPr lang="pt-BR" sz="2000" i="1" dirty="0"/>
              <a:t> </a:t>
            </a:r>
            <a:r>
              <a:rPr lang="pt-BR" sz="2000" dirty="0"/>
              <a:t>– </a:t>
            </a:r>
            <a:r>
              <a:rPr lang="pt-BR" sz="2000" b="1" dirty="0"/>
              <a:t>Proposta para exercício com grupos de trabalho:</a:t>
            </a:r>
            <a:r>
              <a:rPr lang="pt-BR" sz="2000" dirty="0"/>
              <a:t> quais são as modificações necessárias à assistência e ambiência para contemplar esses novos conhecimentos (Denise </a:t>
            </a:r>
            <a:r>
              <a:rPr lang="pt-BR" sz="2000" dirty="0" err="1"/>
              <a:t>Niy</a:t>
            </a:r>
            <a:r>
              <a:rPr lang="pt-BR" sz="2000" dirty="0"/>
              <a:t> e Julia Baggio)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FB6EA46-7F17-4793-A5CA-8A82A40F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2" y="744719"/>
            <a:ext cx="3459479" cy="54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C1CE2-96D6-4644-AB3F-9581B199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67" y="494950"/>
            <a:ext cx="6513372" cy="5721091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</a:rPr>
              <a:t>Inovação na formação de recursos humanos</a:t>
            </a: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8h30 – Discussão sobre trabalho final</a:t>
            </a: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9h00 - Apresentação do projeto </a:t>
            </a:r>
            <a:r>
              <a:rPr lang="pt-BR" sz="2200" b="1" dirty="0" err="1">
                <a:solidFill>
                  <a:schemeClr val="accent6">
                    <a:lumMod val="50000"/>
                  </a:schemeClr>
                </a:solidFill>
              </a:rPr>
              <a:t>Apice-On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(Aprimoramento e Inovação no Cuidado e Ensino em Obstetrícia e Neonatologia)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  (</a:t>
            </a:r>
            <a:r>
              <a:rPr lang="pt-BR" sz="2200" b="1" dirty="0" err="1">
                <a:solidFill>
                  <a:schemeClr val="accent6">
                    <a:lumMod val="50000"/>
                  </a:schemeClr>
                </a:solidFill>
              </a:rPr>
              <a:t>Kleyde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 Ventura) </a:t>
            </a: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SKYPE</a:t>
            </a: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10h – Intervalo</a:t>
            </a: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10h20 - Time in </a:t>
            </a:r>
            <a:r>
              <a:rPr lang="pt-BR" sz="2200" b="1" dirty="0" err="1">
                <a:solidFill>
                  <a:schemeClr val="accent6">
                    <a:lumMod val="50000"/>
                  </a:schemeClr>
                </a:solidFill>
              </a:rPr>
              <a:t>childbirth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t-BR" sz="2200" b="1" dirty="0" err="1">
                <a:solidFill>
                  <a:schemeClr val="accent6">
                    <a:lumMod val="50000"/>
                  </a:schemeClr>
                </a:solidFill>
              </a:rPr>
              <a:t>innovative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 approaches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(profa. 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Chris </a:t>
            </a:r>
            <a:r>
              <a:rPr lang="pt-BR" sz="2200" b="1" dirty="0" err="1">
                <a:solidFill>
                  <a:schemeClr val="accent6">
                    <a:lumMod val="50000"/>
                  </a:schemeClr>
                </a:solidFill>
              </a:rPr>
              <a:t>McCourt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– City </a:t>
            </a:r>
            <a:r>
              <a:rPr lang="pt-BR" sz="2200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 UK)</a:t>
            </a:r>
          </a:p>
          <a:p>
            <a:pPr marL="0" indent="0">
              <a:buNone/>
            </a:pPr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11h00 - Exercício sobre a organização dos tempos na assistência</a:t>
            </a:r>
          </a:p>
          <a:p>
            <a:endParaRPr lang="pt-BR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326CAB-A742-4FD4-84DF-DF14212D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25" y="386563"/>
            <a:ext cx="3045544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F7FD9D0-43BA-4FBD-BADE-4762F184B51C}"/>
              </a:ext>
            </a:extLst>
          </p:cNvPr>
          <p:cNvSpPr/>
          <p:nvPr/>
        </p:nvSpPr>
        <p:spPr>
          <a:xfrm>
            <a:off x="5427676" y="600829"/>
            <a:ext cx="61407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Innovation in health resources for maternal and child health</a:t>
            </a:r>
          </a:p>
          <a:p>
            <a:endParaRPr lang="en-US" sz="2000" dirty="0"/>
          </a:p>
          <a:p>
            <a:r>
              <a:rPr lang="en-US" sz="2000" dirty="0"/>
              <a:t>14h – </a:t>
            </a:r>
            <a:r>
              <a:rPr lang="en-US" sz="2000" dirty="0" err="1"/>
              <a:t>profa</a:t>
            </a:r>
            <a:r>
              <a:rPr lang="en-US" sz="2000" dirty="0"/>
              <a:t>. </a:t>
            </a:r>
            <a:r>
              <a:rPr lang="en-US" sz="2000" b="1" dirty="0"/>
              <a:t>Chris McCourt –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place of the midwife in the National Health Service UK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Methodology for the study of respectful maternity care. Systematic reviews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profa</a:t>
            </a:r>
            <a:r>
              <a:rPr lang="en-US" sz="2000" dirty="0"/>
              <a:t>. Chris McCourt – City University UK)</a:t>
            </a:r>
          </a:p>
          <a:p>
            <a:endParaRPr lang="en-US" sz="2000" dirty="0"/>
          </a:p>
          <a:p>
            <a:r>
              <a:rPr lang="en-US" sz="2000" dirty="0"/>
              <a:t> 16h00 – </a:t>
            </a:r>
            <a:r>
              <a:rPr lang="en-US" sz="2000" dirty="0" err="1"/>
              <a:t>Intervalo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16:20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Avaliação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sugestões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para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próxima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edição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000" dirty="0"/>
          </a:p>
          <a:p>
            <a:r>
              <a:rPr lang="en-US" sz="2000" dirty="0"/>
              <a:t>17:00 </a:t>
            </a:r>
            <a:r>
              <a:rPr lang="en-US" sz="2000" dirty="0" err="1"/>
              <a:t>Encerramento</a:t>
            </a:r>
            <a:endParaRPr lang="en-US" sz="2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DB273C-6236-4EB4-AC49-AC4A94F5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89" y="600829"/>
            <a:ext cx="4047863" cy="40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334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diniz</dc:creator>
  <cp:lastModifiedBy>simone diniz</cp:lastModifiedBy>
  <cp:revision>5</cp:revision>
  <dcterms:created xsi:type="dcterms:W3CDTF">2017-09-03T18:12:48Z</dcterms:created>
  <dcterms:modified xsi:type="dcterms:W3CDTF">2017-09-03T18:55:49Z</dcterms:modified>
</cp:coreProperties>
</file>