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6"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28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48D84B-9D4B-4A35-9E5D-4CF3197B6E37}" type="datetimeFigureOut">
              <a:rPr lang="pt-BR" smtClean="0"/>
              <a:t>28/08/2017</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8A4467-F98C-4A68-8F15-24D94C00B4F9}" type="slidenum">
              <a:rPr lang="pt-BR" smtClean="0"/>
              <a:t>‹nº›</a:t>
            </a:fld>
            <a:endParaRPr lang="pt-BR"/>
          </a:p>
        </p:txBody>
      </p:sp>
    </p:spTree>
    <p:extLst>
      <p:ext uri="{BB962C8B-B14F-4D97-AF65-F5344CB8AC3E}">
        <p14:creationId xmlns:p14="http://schemas.microsoft.com/office/powerpoint/2010/main" val="3056628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378A4467-F98C-4A68-8F15-24D94C00B4F9}" type="slidenum">
              <a:rPr lang="pt-BR" smtClean="0"/>
              <a:t>1</a:t>
            </a:fld>
            <a:endParaRPr lang="pt-BR"/>
          </a:p>
        </p:txBody>
      </p:sp>
    </p:spTree>
    <p:extLst>
      <p:ext uri="{BB962C8B-B14F-4D97-AF65-F5344CB8AC3E}">
        <p14:creationId xmlns:p14="http://schemas.microsoft.com/office/powerpoint/2010/main" val="3979040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9E8390D0-4A33-4F1F-BD3A-870F10D80E2D}" type="datetimeFigureOut">
              <a:rPr lang="pt-BR" smtClean="0"/>
              <a:t>28/08/2017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1716912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9E8390D0-4A33-4F1F-BD3A-870F10D80E2D}" type="datetimeFigureOut">
              <a:rPr lang="pt-BR" smtClean="0"/>
              <a:t>28/08/2017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350491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9E8390D0-4A33-4F1F-BD3A-870F10D80E2D}" type="datetimeFigureOut">
              <a:rPr lang="pt-BR" smtClean="0"/>
              <a:t>28/08/2017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381425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9E8390D0-4A33-4F1F-BD3A-870F10D80E2D}" type="datetimeFigureOut">
              <a:rPr lang="pt-BR" smtClean="0"/>
              <a:t>28/08/2017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323258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8390D0-4A33-4F1F-BD3A-870F10D80E2D}" type="datetimeFigureOut">
              <a:rPr lang="pt-BR" smtClean="0"/>
              <a:t>28/08/2017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933701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9E8390D0-4A33-4F1F-BD3A-870F10D80E2D}" type="datetimeFigureOut">
              <a:rPr lang="pt-BR" smtClean="0"/>
              <a:t>28/08/2017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157090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9E8390D0-4A33-4F1F-BD3A-870F10D80E2D}" type="datetimeFigureOut">
              <a:rPr lang="pt-BR" smtClean="0"/>
              <a:t>28/08/2017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52672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9E8390D0-4A33-4F1F-BD3A-870F10D80E2D}" type="datetimeFigureOut">
              <a:rPr lang="pt-BR" smtClean="0"/>
              <a:t>28/08/2017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71160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390D0-4A33-4F1F-BD3A-870F10D80E2D}" type="datetimeFigureOut">
              <a:rPr lang="pt-BR" smtClean="0"/>
              <a:t>28/08/2017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302856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8390D0-4A33-4F1F-BD3A-870F10D80E2D}" type="datetimeFigureOut">
              <a:rPr lang="pt-BR" smtClean="0"/>
              <a:t>28/08/2017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180385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8390D0-4A33-4F1F-BD3A-870F10D80E2D}" type="datetimeFigureOut">
              <a:rPr lang="pt-BR" smtClean="0"/>
              <a:t>28/08/2017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42709CC-E26D-4D48-BC27-55E1FBBE5CA3}" type="slidenum">
              <a:rPr lang="pt-BR" smtClean="0"/>
              <a:t>‹nº›</a:t>
            </a:fld>
            <a:endParaRPr lang="pt-BR"/>
          </a:p>
        </p:txBody>
      </p:sp>
    </p:spTree>
    <p:extLst>
      <p:ext uri="{BB962C8B-B14F-4D97-AF65-F5344CB8AC3E}">
        <p14:creationId xmlns:p14="http://schemas.microsoft.com/office/powerpoint/2010/main" val="412570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390D0-4A33-4F1F-BD3A-870F10D80E2D}" type="datetimeFigureOut">
              <a:rPr lang="pt-BR" smtClean="0"/>
              <a:t>28/08/2017</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709CC-E26D-4D48-BC27-55E1FBBE5CA3}" type="slidenum">
              <a:rPr lang="pt-BR" smtClean="0"/>
              <a:t>‹nº›</a:t>
            </a:fld>
            <a:endParaRPr lang="pt-BR"/>
          </a:p>
        </p:txBody>
      </p:sp>
    </p:spTree>
    <p:extLst>
      <p:ext uri="{BB962C8B-B14F-4D97-AF65-F5344CB8AC3E}">
        <p14:creationId xmlns:p14="http://schemas.microsoft.com/office/powerpoint/2010/main" val="217350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76671"/>
            <a:ext cx="8496944" cy="6001643"/>
          </a:xfrm>
          <a:prstGeom prst="rect">
            <a:avLst/>
          </a:prstGeom>
        </p:spPr>
        <p:txBody>
          <a:bodyPr wrap="square">
            <a:spAutoFit/>
          </a:bodyPr>
          <a:lstStyle/>
          <a:p>
            <a:pPr algn="just"/>
            <a:r>
              <a:rPr lang="pt-BR" sz="2800" b="1" dirty="0" smtClean="0">
                <a:latin typeface="Times New Roman" panose="02020603050405020304" pitchFamily="18" charset="0"/>
                <a:cs typeface="Times New Roman" panose="02020603050405020304" pitchFamily="18" charset="0"/>
              </a:rPr>
              <a:t>DRAMA CONVENCIONAL</a:t>
            </a:r>
          </a:p>
          <a:p>
            <a:pPr algn="just"/>
            <a:r>
              <a:rPr lang="pt-BR" sz="2800" dirty="0" smtClean="0">
                <a:latin typeface="Times New Roman" panose="02020603050405020304" pitchFamily="18" charset="0"/>
                <a:cs typeface="Times New Roman" panose="02020603050405020304" pitchFamily="18" charset="0"/>
              </a:rPr>
              <a:t> (ações </a:t>
            </a:r>
            <a:r>
              <a:rPr lang="pt-BR" sz="2800" u="sng" dirty="0" smtClean="0">
                <a:latin typeface="Times New Roman" panose="02020603050405020304" pitchFamily="18" charset="0"/>
                <a:cs typeface="Times New Roman" panose="02020603050405020304" pitchFamily="18" charset="0"/>
              </a:rPr>
              <a:t>em progressão </a:t>
            </a:r>
            <a:r>
              <a:rPr lang="pt-BR" sz="2800" dirty="0" smtClean="0">
                <a:latin typeface="Times New Roman" panose="02020603050405020304" pitchFamily="18" charset="0"/>
                <a:cs typeface="Times New Roman" panose="02020603050405020304" pitchFamily="18" charset="0"/>
              </a:rPr>
              <a:t>são assistidas no </a:t>
            </a:r>
            <a:r>
              <a:rPr lang="pt-BR" sz="2800" u="sng" dirty="0" smtClean="0">
                <a:latin typeface="Times New Roman" panose="02020603050405020304" pitchFamily="18" charset="0"/>
                <a:cs typeface="Times New Roman" panose="02020603050405020304" pitchFamily="18" charset="0"/>
              </a:rPr>
              <a:t>presente</a:t>
            </a:r>
            <a:r>
              <a:rPr lang="pt-BR" sz="2800" dirty="0" smtClean="0">
                <a:latin typeface="Times New Roman" panose="02020603050405020304" pitchFamily="18" charset="0"/>
                <a:cs typeface="Times New Roman" panose="02020603050405020304" pitchFamily="18" charset="0"/>
              </a:rPr>
              <a:t>)</a:t>
            </a:r>
          </a:p>
          <a:p>
            <a:pPr algn="just"/>
            <a:endParaRPr lang="pt-BR" sz="2800" dirty="0" smtClean="0">
              <a:latin typeface="Times New Roman" panose="02020603050405020304" pitchFamily="18" charset="0"/>
              <a:cs typeface="Times New Roman" panose="02020603050405020304" pitchFamily="18" charset="0"/>
            </a:endParaRPr>
          </a:p>
          <a:p>
            <a:pPr algn="just"/>
            <a:r>
              <a:rPr lang="pt-BR" sz="2800" b="1" dirty="0" smtClean="0">
                <a:latin typeface="Times New Roman" panose="02020603050405020304" pitchFamily="18" charset="0"/>
                <a:cs typeface="Times New Roman" panose="02020603050405020304" pitchFamily="18" charset="0"/>
              </a:rPr>
              <a:t>ÉPICO</a:t>
            </a:r>
            <a:r>
              <a:rPr lang="pt-BR" sz="2800" dirty="0" smtClean="0">
                <a:latin typeface="Times New Roman" panose="02020603050405020304" pitchFamily="18" charset="0"/>
                <a:cs typeface="Times New Roman" panose="02020603050405020304" pitchFamily="18" charset="0"/>
              </a:rPr>
              <a:t> (ações já realizadas no </a:t>
            </a:r>
            <a:r>
              <a:rPr lang="pt-BR" sz="2800" u="sng" dirty="0" smtClean="0">
                <a:latin typeface="Times New Roman" panose="02020603050405020304" pitchFamily="18" charset="0"/>
                <a:cs typeface="Times New Roman" panose="02020603050405020304" pitchFamily="18" charset="0"/>
              </a:rPr>
              <a:t>passado</a:t>
            </a:r>
            <a:r>
              <a:rPr lang="pt-BR" sz="2800" dirty="0" smtClean="0">
                <a:latin typeface="Times New Roman" panose="02020603050405020304" pitchFamily="18" charset="0"/>
                <a:cs typeface="Times New Roman" panose="02020603050405020304" pitchFamily="18" charset="0"/>
              </a:rPr>
              <a:t> são narradas e comentadas)</a:t>
            </a:r>
          </a:p>
          <a:p>
            <a:pPr algn="just"/>
            <a:endParaRPr lang="pt-BR" sz="2800" dirty="0" smtClean="0">
              <a:latin typeface="Times New Roman" panose="02020603050405020304" pitchFamily="18" charset="0"/>
              <a:cs typeface="Times New Roman" panose="02020603050405020304" pitchFamily="18" charset="0"/>
            </a:endParaRPr>
          </a:p>
          <a:p>
            <a:pPr algn="just"/>
            <a:r>
              <a:rPr lang="pt-BR" sz="2800" b="1" dirty="0" smtClean="0">
                <a:latin typeface="Times New Roman" panose="02020603050405020304" pitchFamily="18" charset="0"/>
                <a:cs typeface="Times New Roman" panose="02020603050405020304" pitchFamily="18" charset="0"/>
              </a:rPr>
              <a:t>DRAMA MODERNO </a:t>
            </a:r>
            <a:r>
              <a:rPr lang="pt-BR" sz="2800" dirty="0" smtClean="0">
                <a:latin typeface="Times New Roman" panose="02020603050405020304" pitchFamily="18" charset="0"/>
                <a:cs typeface="Times New Roman" panose="02020603050405020304" pitchFamily="18" charset="0"/>
              </a:rPr>
              <a:t>(ações presentes lançam luz sobre motivações passadas ou sobre a esfera interior dos personagens)</a:t>
            </a:r>
          </a:p>
          <a:p>
            <a:pPr algn="just"/>
            <a:endParaRPr lang="pt-BR" sz="2000" dirty="0">
              <a:latin typeface="Times New Roman" panose="02020603050405020304" pitchFamily="18" charset="0"/>
              <a:cs typeface="Times New Roman" panose="02020603050405020304" pitchFamily="18" charset="0"/>
            </a:endParaRPr>
          </a:p>
          <a:p>
            <a:pPr algn="just"/>
            <a:r>
              <a:rPr lang="pt-BR" sz="2800" b="1" dirty="0" smtClean="0">
                <a:latin typeface="Times New Roman" panose="02020603050405020304" pitchFamily="18" charset="0"/>
                <a:cs typeface="Times New Roman" panose="02020603050405020304" pitchFamily="18" charset="0"/>
              </a:rPr>
              <a:t>TRAGÉDIA MODERNA </a:t>
            </a:r>
            <a:r>
              <a:rPr lang="pt-BR"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P</a:t>
            </a:r>
            <a:r>
              <a:rPr lang="en-US" sz="2800" dirty="0" smtClean="0">
                <a:latin typeface="Times New Roman" panose="02020603050405020304" pitchFamily="18" charset="0"/>
                <a:cs typeface="Times New Roman" panose="02020603050405020304" pitchFamily="18" charset="0"/>
              </a:rPr>
              <a:t>ara </a:t>
            </a:r>
            <a:r>
              <a:rPr lang="en-US" sz="2800" dirty="0" err="1" smtClean="0">
                <a:latin typeface="Times New Roman" panose="02020603050405020304" pitchFamily="18" charset="0"/>
                <a:cs typeface="Times New Roman" panose="02020603050405020304" pitchFamily="18" charset="0"/>
              </a:rPr>
              <a:t>sobreviver</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diante</a:t>
            </a:r>
            <a:r>
              <a:rPr lang="en-US" sz="2800" dirty="0" smtClean="0">
                <a:latin typeface="Times New Roman" panose="02020603050405020304" pitchFamily="18" charset="0"/>
                <a:cs typeface="Times New Roman" panose="02020603050405020304" pitchFamily="18" charset="0"/>
              </a:rPr>
              <a:t> de </a:t>
            </a:r>
            <a:r>
              <a:rPr lang="en-US" sz="2800" dirty="0" err="1" smtClean="0">
                <a:latin typeface="Times New Roman" panose="02020603050405020304" pitchFamily="18" charset="0"/>
                <a:cs typeface="Times New Roman" panose="02020603050405020304" pitchFamily="18" charset="0"/>
              </a:rPr>
              <a:t>sua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consciência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ou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valores</a:t>
            </a:r>
            <a:r>
              <a:rPr lang="en-US" sz="2800" dirty="0" smtClean="0">
                <a:latin typeface="Times New Roman" panose="02020603050405020304" pitchFamily="18" charset="0"/>
                <a:cs typeface="Times New Roman" panose="02020603050405020304" pitchFamily="18" charset="0"/>
              </a:rPr>
              <a:t>, o </a:t>
            </a:r>
            <a:r>
              <a:rPr lang="en-US" sz="2800" dirty="0" err="1" smtClean="0">
                <a:latin typeface="Times New Roman" panose="02020603050405020304" pitchFamily="18" charset="0"/>
                <a:cs typeface="Times New Roman" panose="02020603050405020304" pitchFamily="18" charset="0"/>
              </a:rPr>
              <a:t>protagonista</a:t>
            </a:r>
            <a:r>
              <a:rPr lang="en-US" sz="2800" dirty="0" smtClean="0">
                <a:latin typeface="Times New Roman" panose="02020603050405020304" pitchFamily="18" charset="0"/>
                <a:cs typeface="Times New Roman" panose="02020603050405020304" pitchFamily="18" charset="0"/>
              </a:rPr>
              <a:t> é </a:t>
            </a:r>
            <a:r>
              <a:rPr lang="en-US" sz="2800" u="sng" dirty="0" err="1" smtClean="0">
                <a:latin typeface="Times New Roman" panose="02020603050405020304" pitchFamily="18" charset="0"/>
                <a:cs typeface="Times New Roman" panose="02020603050405020304" pitchFamily="18" charset="0"/>
              </a:rPr>
              <a:t>destruído</a:t>
            </a:r>
            <a:r>
              <a:rPr lang="en-US" sz="2800" u="sng" dirty="0" smtClean="0">
                <a:latin typeface="Times New Roman" panose="02020603050405020304" pitchFamily="18" charset="0"/>
                <a:cs typeface="Times New Roman" panose="02020603050405020304" pitchFamily="18" charset="0"/>
              </a:rPr>
              <a:t> </a:t>
            </a:r>
            <a:r>
              <a:rPr lang="en-US" sz="2800" u="sng" dirty="0" err="1" smtClean="0">
                <a:latin typeface="Times New Roman" panose="02020603050405020304" pitchFamily="18" charset="0"/>
                <a:cs typeface="Times New Roman" panose="02020603050405020304" pitchFamily="18" charset="0"/>
              </a:rPr>
              <a:t>pelo</a:t>
            </a:r>
            <a:r>
              <a:rPr lang="en-US" sz="2800" u="sng" dirty="0" smtClean="0">
                <a:latin typeface="Times New Roman" panose="02020603050405020304" pitchFamily="18" charset="0"/>
                <a:cs typeface="Times New Roman" panose="02020603050405020304" pitchFamily="18" charset="0"/>
              </a:rPr>
              <a:t> </a:t>
            </a:r>
            <a:r>
              <a:rPr lang="en-US" sz="2800" u="sng" dirty="0" err="1" smtClean="0">
                <a:latin typeface="Times New Roman" panose="02020603050405020304" pitchFamily="18" charset="0"/>
                <a:cs typeface="Times New Roman" panose="02020603050405020304" pitchFamily="18" charset="0"/>
              </a:rPr>
              <a:t>sistema</a:t>
            </a:r>
            <a:r>
              <a:rPr lang="en-US" sz="2800" u="sng" dirty="0" smtClean="0">
                <a:latin typeface="Times New Roman" panose="02020603050405020304" pitchFamily="18" charset="0"/>
                <a:cs typeface="Times New Roman" panose="02020603050405020304" pitchFamily="18" charset="0"/>
              </a:rPr>
              <a:t> social </a:t>
            </a:r>
            <a:r>
              <a:rPr lang="en-US" sz="2800" u="sng" dirty="0" err="1" smtClean="0">
                <a:latin typeface="Times New Roman" panose="02020603050405020304" pitchFamily="18" charset="0"/>
                <a:cs typeface="Times New Roman" panose="02020603050405020304" pitchFamily="18" charset="0"/>
              </a:rPr>
              <a:t>dominante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Sua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compreensão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crítica</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passado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vem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tardiamente</a:t>
            </a:r>
            <a:r>
              <a:rPr lang="en-US" sz="2800" dirty="0" smtClean="0">
                <a:latin typeface="Times New Roman" panose="02020603050405020304" pitchFamily="18" charset="0"/>
                <a:cs typeface="Times New Roman" panose="02020603050405020304" pitchFamily="18" charset="0"/>
              </a:rPr>
              <a:t> no </a:t>
            </a:r>
            <a:r>
              <a:rPr lang="en-US" sz="2800" dirty="0" err="1" smtClean="0">
                <a:latin typeface="Times New Roman" panose="02020603050405020304" pitchFamily="18" charset="0"/>
                <a:cs typeface="Times New Roman" panose="02020603050405020304" pitchFamily="18" charset="0"/>
              </a:rPr>
              <a:t>presente</a:t>
            </a:r>
            <a:r>
              <a:rPr lang="en-US" sz="2800" dirty="0" smtClean="0">
                <a:latin typeface="Times New Roman" panose="02020603050405020304" pitchFamily="18" charset="0"/>
                <a:cs typeface="Times New Roman" panose="02020603050405020304" pitchFamily="18" charset="0"/>
              </a:rPr>
              <a:t>.)</a:t>
            </a:r>
            <a:endParaRPr lang="pt-B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8354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640960" cy="5632311"/>
          </a:xfrm>
          <a:prstGeom prst="rect">
            <a:avLst/>
          </a:prstGeom>
        </p:spPr>
        <p:txBody>
          <a:bodyPr wrap="square">
            <a:spAutoFit/>
          </a:bodyPr>
          <a:lstStyle/>
          <a:p>
            <a:pPr lvl="0" algn="just"/>
            <a:r>
              <a:rPr lang="en-US" dirty="0"/>
              <a:t>	</a:t>
            </a:r>
            <a:r>
              <a:rPr lang="en-US" sz="2000" b="1" dirty="0" smtClean="0">
                <a:latin typeface="Times New Roman" panose="02020603050405020304" pitchFamily="18" charset="0"/>
                <a:cs typeface="Times New Roman" panose="02020603050405020304" pitchFamily="18" charset="0"/>
              </a:rPr>
              <a:t>Liberal </a:t>
            </a:r>
            <a:r>
              <a:rPr lang="en-US" sz="2000" b="1" dirty="0">
                <a:latin typeface="Times New Roman" panose="02020603050405020304" pitchFamily="18" charset="0"/>
                <a:cs typeface="Times New Roman" panose="02020603050405020304" pitchFamily="18" charset="0"/>
              </a:rPr>
              <a:t>tragedies </a:t>
            </a:r>
            <a:r>
              <a:rPr lang="en-US" sz="2000" dirty="0">
                <a:latin typeface="Times New Roman" panose="02020603050405020304" pitchFamily="18" charset="0"/>
                <a:cs typeface="Times New Roman" panose="02020603050405020304" pitchFamily="18" charset="0"/>
              </a:rPr>
              <a:t>appear with </a:t>
            </a:r>
            <a:r>
              <a:rPr lang="en-US" sz="2000" b="1" dirty="0">
                <a:latin typeface="Times New Roman" panose="02020603050405020304" pitchFamily="18" charset="0"/>
                <a:cs typeface="Times New Roman" panose="02020603050405020304" pitchFamily="18" charset="0"/>
              </a:rPr>
              <a:t>Ibsen</a:t>
            </a:r>
            <a:r>
              <a:rPr lang="en-US" sz="2000" dirty="0">
                <a:latin typeface="Times New Roman" panose="02020603050405020304" pitchFamily="18" charset="0"/>
                <a:cs typeface="Times New Roman" panose="02020603050405020304" pitchFamily="18" charset="0"/>
              </a:rPr>
              <a:t>, and shown false relationships in a false society, where the character struggles against hypocrisy.</a:t>
            </a:r>
            <a:endParaRPr lang="pt-BR" sz="2000" dirty="0">
              <a:latin typeface="Times New Roman" panose="02020603050405020304" pitchFamily="18" charset="0"/>
              <a:cs typeface="Times New Roman" panose="02020603050405020304" pitchFamily="18" charset="0"/>
            </a:endParaRPr>
          </a:p>
          <a:p>
            <a:pPr lvl="0" algn="just"/>
            <a:r>
              <a:rPr lang="en-US" sz="2000" dirty="0" smtClean="0">
                <a:latin typeface="Times New Roman" panose="02020603050405020304" pitchFamily="18" charset="0"/>
                <a:cs typeface="Times New Roman" panose="02020603050405020304" pitchFamily="18" charset="0"/>
              </a:rPr>
              <a:t>	Ibsen’s </a:t>
            </a:r>
            <a:r>
              <a:rPr lang="en-US" sz="2000" dirty="0">
                <a:latin typeface="Times New Roman" panose="02020603050405020304" pitchFamily="18" charset="0"/>
                <a:cs typeface="Times New Roman" panose="02020603050405020304" pitchFamily="18" charset="0"/>
              </a:rPr>
              <a:t>protagonists struggle against social conventions and aim at liberating themselves from falsehood. To transform a morally sick society into a sane one is the result of individual action. </a:t>
            </a:r>
            <a:r>
              <a:rPr lang="en-US" sz="2000" b="1" dirty="0">
                <a:latin typeface="Times New Roman" panose="02020603050405020304" pitchFamily="18" charset="0"/>
                <a:cs typeface="Times New Roman" panose="02020603050405020304" pitchFamily="18" charset="0"/>
              </a:rPr>
              <a:t>Desire leads the protagonist to be separated from the other people he/she wanted to be with</a:t>
            </a:r>
            <a:r>
              <a:rPr lang="en-US" sz="2000" dirty="0">
                <a:latin typeface="Times New Roman" panose="02020603050405020304" pitchFamily="18" charset="0"/>
                <a:cs typeface="Times New Roman" panose="02020603050405020304" pitchFamily="18" charset="0"/>
              </a:rPr>
              <a:t>.</a:t>
            </a:r>
            <a:endParaRPr lang="pt-BR" sz="2000" dirty="0">
              <a:latin typeface="Times New Roman" panose="02020603050405020304" pitchFamily="18" charset="0"/>
              <a:cs typeface="Times New Roman" panose="02020603050405020304" pitchFamily="18" charset="0"/>
            </a:endParaRPr>
          </a:p>
          <a:p>
            <a:pPr lvl="0" algn="just"/>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main current of tragedies in this context is the one that shows </a:t>
            </a:r>
            <a:r>
              <a:rPr lang="en-US" sz="2000" b="1" dirty="0">
                <a:latin typeface="Times New Roman" panose="02020603050405020304" pitchFamily="18" charset="0"/>
                <a:cs typeface="Times New Roman" panose="02020603050405020304" pitchFamily="18" charset="0"/>
              </a:rPr>
              <a:t>a world imprisoned in itself, where individuals are isolated and guilty.</a:t>
            </a:r>
            <a:endParaRPr lang="pt-BR" sz="2000" b="1" dirty="0">
              <a:latin typeface="Times New Roman" panose="02020603050405020304" pitchFamily="18" charset="0"/>
              <a:cs typeface="Times New Roman" panose="02020603050405020304" pitchFamily="18" charset="0"/>
            </a:endParaRPr>
          </a:p>
          <a:p>
            <a:pPr lvl="0" algn="just"/>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Arthur Miller </a:t>
            </a:r>
            <a:r>
              <a:rPr lang="en-US" sz="2000" dirty="0">
                <a:latin typeface="Times New Roman" panose="02020603050405020304" pitchFamily="18" charset="0"/>
                <a:cs typeface="Times New Roman" panose="02020603050405020304" pitchFamily="18" charset="0"/>
              </a:rPr>
              <a:t>revitalized liberal tragedy by exposing the social aspects of </a:t>
            </a:r>
            <a:r>
              <a:rPr lang="en-US" sz="2000" b="1" dirty="0">
                <a:latin typeface="Times New Roman" panose="02020603050405020304" pitchFamily="18" charset="0"/>
                <a:cs typeface="Times New Roman" panose="02020603050405020304" pitchFamily="18" charset="0"/>
              </a:rPr>
              <a:t>private, personal crimes </a:t>
            </a:r>
            <a:r>
              <a:rPr lang="en-US" sz="2000" dirty="0">
                <a:latin typeface="Times New Roman" panose="02020603050405020304" pitchFamily="18" charset="0"/>
                <a:cs typeface="Times New Roman" panose="02020603050405020304" pitchFamily="18" charset="0"/>
              </a:rPr>
              <a:t>(the characters experience a feeling of responsibility as the result of a retrospect of their actions throughout life, but in a moment when it is too late to change something.</a:t>
            </a:r>
            <a:endParaRPr lang="pt-BR" sz="2000" dirty="0">
              <a:latin typeface="Times New Roman" panose="02020603050405020304" pitchFamily="18" charset="0"/>
              <a:cs typeface="Times New Roman" panose="02020603050405020304" pitchFamily="18" charset="0"/>
            </a:endParaRPr>
          </a:p>
          <a:p>
            <a:pPr lvl="0" algn="just"/>
            <a:r>
              <a:rPr lang="en-US" sz="2000" dirty="0">
                <a:latin typeface="Times New Roman" panose="02020603050405020304" pitchFamily="18" charset="0"/>
                <a:cs typeface="Times New Roman" panose="02020603050405020304" pitchFamily="18" charset="0"/>
              </a:rPr>
              <a:t>Examples: </a:t>
            </a:r>
            <a:r>
              <a:rPr lang="en-US" sz="2000" b="1" dirty="0">
                <a:latin typeface="Times New Roman" panose="02020603050405020304" pitchFamily="18" charset="0"/>
                <a:cs typeface="Times New Roman" panose="02020603050405020304" pitchFamily="18" charset="0"/>
              </a:rPr>
              <a:t>Death of a Salesman </a:t>
            </a:r>
            <a:r>
              <a:rPr lang="en-US" sz="2000" dirty="0">
                <a:latin typeface="Times New Roman" panose="02020603050405020304" pitchFamily="18" charset="0"/>
                <a:cs typeface="Times New Roman" panose="02020603050405020304" pitchFamily="18" charset="0"/>
              </a:rPr>
              <a:t>(Willy Loman had lived according to patterns and values that prove to be false and hypocritical), </a:t>
            </a:r>
            <a:r>
              <a:rPr lang="en-US" sz="2000" b="1" dirty="0">
                <a:latin typeface="Times New Roman" panose="02020603050405020304" pitchFamily="18" charset="0"/>
                <a:cs typeface="Times New Roman" panose="02020603050405020304" pitchFamily="18" charset="0"/>
              </a:rPr>
              <a:t>A View from the Bridge </a:t>
            </a:r>
            <a:r>
              <a:rPr lang="en-US" sz="2000" dirty="0">
                <a:latin typeface="Times New Roman" panose="02020603050405020304" pitchFamily="18" charset="0"/>
                <a:cs typeface="Times New Roman" panose="02020603050405020304" pitchFamily="18" charset="0"/>
              </a:rPr>
              <a:t>((the “I “ who desires destroys the “I” that lives in society; the rejection of desire leads to destruction).</a:t>
            </a:r>
            <a:endParaRPr lang="pt-BR" sz="2000" dirty="0">
              <a:latin typeface="Times New Roman" panose="02020603050405020304" pitchFamily="18" charset="0"/>
              <a:cs typeface="Times New Roman" panose="02020603050405020304" pitchFamily="18" charset="0"/>
            </a:endParaRPr>
          </a:p>
          <a:p>
            <a:pPr lvl="0" algn="just"/>
            <a:r>
              <a:rPr lang="en-US" sz="2000" dirty="0" smtClean="0">
                <a:latin typeface="Times New Roman" panose="02020603050405020304" pitchFamily="18" charset="0"/>
                <a:cs typeface="Times New Roman" panose="02020603050405020304" pitchFamily="18" charset="0"/>
              </a:rPr>
              <a:t>	In </a:t>
            </a:r>
            <a:r>
              <a:rPr lang="en-US" sz="2000" dirty="0">
                <a:latin typeface="Times New Roman" panose="02020603050405020304" pitchFamily="18" charset="0"/>
                <a:cs typeface="Times New Roman" panose="02020603050405020304" pitchFamily="18" charset="0"/>
              </a:rPr>
              <a:t>order to “survive” socially, one has to accept dominant social values </a:t>
            </a:r>
            <a:r>
              <a:rPr lang="en-US" sz="2000" b="1" dirty="0">
                <a:latin typeface="Times New Roman" panose="02020603050405020304" pitchFamily="18" charset="0"/>
                <a:cs typeface="Times New Roman" panose="02020603050405020304" pitchFamily="18" charset="0"/>
              </a:rPr>
              <a:t>in detriment of his/her own desires</a:t>
            </a:r>
            <a:r>
              <a:rPr lang="en-US" sz="2000" dirty="0">
                <a:latin typeface="Times New Roman" panose="02020603050405020304" pitchFamily="18" charset="0"/>
                <a:cs typeface="Times New Roman" panose="02020603050405020304" pitchFamily="18" charset="0"/>
              </a:rPr>
              <a:t>, but by doing so, he/she is </a:t>
            </a:r>
            <a:r>
              <a:rPr lang="en-US" sz="2000" dirty="0" smtClean="0">
                <a:latin typeface="Times New Roman" panose="02020603050405020304" pitchFamily="18" charset="0"/>
                <a:cs typeface="Times New Roman" panose="02020603050405020304" pitchFamily="18" charset="0"/>
              </a:rPr>
              <a:t>destroyed.</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03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pt-BR" dirty="0"/>
          </a:p>
        </p:txBody>
      </p:sp>
      <p:sp>
        <p:nvSpPr>
          <p:cNvPr id="6" name="Text Placeholder 5"/>
          <p:cNvSpPr>
            <a:spLocks noGrp="1"/>
          </p:cNvSpPr>
          <p:nvPr>
            <p:ph type="body" sz="half" idx="2"/>
          </p:nvPr>
        </p:nvSpPr>
        <p:spPr>
          <a:xfrm>
            <a:off x="255170" y="5242563"/>
            <a:ext cx="8280920" cy="1158006"/>
          </a:xfrm>
        </p:spPr>
        <p:txBody>
          <a:bodyPr>
            <a:normAutofit/>
          </a:bodyPr>
          <a:lstStyle/>
          <a:p>
            <a:r>
              <a:rPr lang="pt-BR" sz="1600" dirty="0" smtClean="0">
                <a:latin typeface="Times New Roman" panose="02020603050405020304" pitchFamily="18" charset="0"/>
                <a:cs typeface="Times New Roman" panose="02020603050405020304" pitchFamily="18" charset="0"/>
              </a:rPr>
              <a:t>Viviane Maria Leme, </a:t>
            </a:r>
            <a:r>
              <a:rPr lang="pt-BR" sz="1600" b="1" dirty="0" smtClean="0">
                <a:latin typeface="Times New Roman" panose="02020603050405020304" pitchFamily="18" charset="0"/>
                <a:cs typeface="Times New Roman" panose="02020603050405020304" pitchFamily="18" charset="0"/>
              </a:rPr>
              <a:t>A concepção da Tragédia Moderna em “The Crucible” e em “A View from the Bridge”, de Arthur Miller</a:t>
            </a:r>
            <a:r>
              <a:rPr lang="pt-BR" sz="1600" dirty="0" smtClean="0">
                <a:latin typeface="Times New Roman" panose="02020603050405020304" pitchFamily="18" charset="0"/>
                <a:cs typeface="Times New Roman" panose="02020603050405020304" pitchFamily="18" charset="0"/>
              </a:rPr>
              <a:t>. FFLCH-USP,</a:t>
            </a:r>
          </a:p>
          <a:p>
            <a:r>
              <a:rPr lang="pt-BR" sz="1600" dirty="0" smtClean="0">
                <a:latin typeface="Times New Roman" panose="02020603050405020304" pitchFamily="18" charset="0"/>
                <a:cs typeface="Times New Roman" panose="02020603050405020304" pitchFamily="18" charset="0"/>
              </a:rPr>
              <a:t>Dissertação de Mestrado, 2006.</a:t>
            </a:r>
            <a:endParaRPr lang="pt-BR" sz="1600" dirty="0">
              <a:latin typeface="Times New Roman" panose="02020603050405020304" pitchFamily="18" charset="0"/>
              <a:cs typeface="Times New Roman" panose="02020603050405020304"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11358"/>
            <a:ext cx="8028062" cy="4665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54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683568" y="5367338"/>
            <a:ext cx="7848872" cy="804862"/>
          </a:xfrm>
        </p:spPr>
        <p:txBody>
          <a:bodyPr>
            <a:normAutofit/>
          </a:bodyPr>
          <a:lstStyle/>
          <a:p>
            <a:r>
              <a:rPr lang="pt-BR" dirty="0" smtClean="0">
                <a:latin typeface="Times New Roman" panose="02020603050405020304" pitchFamily="18" charset="0"/>
                <a:cs typeface="Times New Roman" panose="02020603050405020304" pitchFamily="18" charset="0"/>
              </a:rPr>
              <a:t>Viviane Maria Leme, </a:t>
            </a:r>
            <a:r>
              <a:rPr lang="pt-BR" b="1" dirty="0" smtClean="0">
                <a:latin typeface="Times New Roman" panose="02020603050405020304" pitchFamily="18" charset="0"/>
                <a:cs typeface="Times New Roman" panose="02020603050405020304" pitchFamily="18" charset="0"/>
              </a:rPr>
              <a:t>A concepção da Tragédia Moderna em “The Crucible” e em “A View from the Bridge”, de Arthur Miller</a:t>
            </a:r>
            <a:r>
              <a:rPr lang="pt-BR" dirty="0" smtClean="0">
                <a:latin typeface="Times New Roman" panose="02020603050405020304" pitchFamily="18" charset="0"/>
                <a:cs typeface="Times New Roman" panose="02020603050405020304" pitchFamily="18" charset="0"/>
              </a:rPr>
              <a:t>. FFLCH-USP,</a:t>
            </a:r>
          </a:p>
          <a:p>
            <a:r>
              <a:rPr lang="pt-BR" dirty="0" smtClean="0">
                <a:latin typeface="Times New Roman" panose="02020603050405020304" pitchFamily="18" charset="0"/>
                <a:cs typeface="Times New Roman" panose="02020603050405020304" pitchFamily="18" charset="0"/>
              </a:rPr>
              <a:t>Dissertação de Mestrado, 2006.</a:t>
            </a:r>
          </a:p>
          <a:p>
            <a:endParaRPr lang="pt-BR" dirty="0"/>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751352"/>
            <a:ext cx="8280740"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9432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260648"/>
            <a:ext cx="8352928" cy="5632311"/>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LIFE AND LETTERS about the inspiration for and influence of Miller's play, "The Crucible," a reflection of the </a:t>
            </a:r>
            <a:r>
              <a:rPr lang="en-US" sz="2400" b="1" dirty="0">
                <a:latin typeface="Times New Roman" panose="02020603050405020304" pitchFamily="18" charset="0"/>
                <a:cs typeface="Times New Roman" panose="02020603050405020304" pitchFamily="18" charset="0"/>
              </a:rPr>
              <a:t>Communist </a:t>
            </a:r>
            <a:r>
              <a:rPr lang="en-US" sz="2400" b="1" dirty="0" err="1">
                <a:latin typeface="Times New Roman" panose="02020603050405020304" pitchFamily="18" charset="0"/>
                <a:cs typeface="Times New Roman" panose="02020603050405020304" pitchFamily="18" charset="0"/>
              </a:rPr>
              <a:t>witchhunts</a:t>
            </a:r>
            <a:r>
              <a:rPr lang="en-US" sz="2400" b="1" dirty="0">
                <a:latin typeface="Times New Roman" panose="02020603050405020304" pitchFamily="18" charset="0"/>
                <a:cs typeface="Times New Roman" panose="02020603050405020304" pitchFamily="18" charset="0"/>
              </a:rPr>
              <a:t> of its time. </a:t>
            </a:r>
            <a:r>
              <a:rPr lang="en-US" sz="2400" dirty="0">
                <a:latin typeface="Times New Roman" panose="02020603050405020304" pitchFamily="18" charset="0"/>
                <a:cs typeface="Times New Roman" panose="02020603050405020304" pitchFamily="18" charset="0"/>
              </a:rPr>
              <a:t>Miller recalled the source of his creation while watching the filming of the new movie of "The Crucible." When he wrote it, </a:t>
            </a:r>
            <a:r>
              <a:rPr lang="en-US" sz="2400" b="1" dirty="0">
                <a:latin typeface="Times New Roman" panose="02020603050405020304" pitchFamily="18" charset="0"/>
                <a:cs typeface="Times New Roman" panose="02020603050405020304" pitchFamily="18" charset="0"/>
              </a:rPr>
              <a:t>Senator Joseph McCarthy </a:t>
            </a:r>
            <a:r>
              <a:rPr lang="en-US" sz="2400" dirty="0">
                <a:latin typeface="Times New Roman" panose="02020603050405020304" pitchFamily="18" charset="0"/>
                <a:cs typeface="Times New Roman" panose="02020603050405020304" pitchFamily="18" charset="0"/>
              </a:rPr>
              <a:t>and the </a:t>
            </a:r>
            <a:r>
              <a:rPr lang="en-US" sz="2400" b="1" dirty="0">
                <a:latin typeface="Times New Roman" panose="02020603050405020304" pitchFamily="18" charset="0"/>
                <a:cs typeface="Times New Roman" panose="02020603050405020304" pitchFamily="18" charset="0"/>
              </a:rPr>
              <a:t>House </a:t>
            </a:r>
            <a:r>
              <a:rPr lang="en-US" sz="2400" b="1" dirty="0" err="1">
                <a:latin typeface="Times New Roman" panose="02020603050405020304" pitchFamily="18" charset="0"/>
                <a:cs typeface="Times New Roman" panose="02020603050405020304" pitchFamily="18" charset="0"/>
              </a:rPr>
              <a:t>Comittee</a:t>
            </a:r>
            <a:r>
              <a:rPr lang="en-US" sz="2400" b="1" dirty="0">
                <a:latin typeface="Times New Roman" panose="02020603050405020304" pitchFamily="18" charset="0"/>
                <a:cs typeface="Times New Roman" panose="02020603050405020304" pitchFamily="18" charset="0"/>
              </a:rPr>
              <a:t> on Un- American </a:t>
            </a:r>
            <a:r>
              <a:rPr lang="en-US" sz="2400" b="1" dirty="0" err="1">
                <a:latin typeface="Times New Roman" panose="02020603050405020304" pitchFamily="18" charset="0"/>
                <a:cs typeface="Times New Roman" panose="02020603050405020304" pitchFamily="18" charset="0"/>
              </a:rPr>
              <a:t>Activites</a:t>
            </a:r>
            <a:r>
              <a:rPr lang="en-US" sz="2400" dirty="0">
                <a:latin typeface="Times New Roman" panose="02020603050405020304" pitchFamily="18" charset="0"/>
                <a:cs typeface="Times New Roman" panose="02020603050405020304" pitchFamily="18" charset="0"/>
              </a:rPr>
              <a:t> were prosecuting alleged Communists from the State Department to Hollywood; the Red hunt was becoming </a:t>
            </a:r>
            <a:r>
              <a:rPr lang="en-US" sz="2400" b="1" dirty="0">
                <a:latin typeface="Times New Roman" panose="02020603050405020304" pitchFamily="18" charset="0"/>
                <a:cs typeface="Times New Roman" panose="02020603050405020304" pitchFamily="18" charset="0"/>
              </a:rPr>
              <a:t>the dominant fixation of the American psyche</a:t>
            </a:r>
            <a:r>
              <a:rPr lang="en-US" sz="2400" dirty="0">
                <a:latin typeface="Times New Roman" panose="02020603050405020304" pitchFamily="18" charset="0"/>
                <a:cs typeface="Times New Roman" panose="02020603050405020304" pitchFamily="18" charset="0"/>
              </a:rPr>
              <a:t>. Miller did not know how to deal with the enormities of the situation in a play. </a:t>
            </a:r>
            <a:r>
              <a:rPr lang="en-US" sz="2400" b="1" dirty="0">
                <a:latin typeface="Times New Roman" panose="02020603050405020304" pitchFamily="18" charset="0"/>
                <a:cs typeface="Times New Roman" panose="02020603050405020304" pitchFamily="18" charset="0"/>
              </a:rPr>
              <a:t>"The Crucible" was an act of desperation</a:t>
            </a:r>
            <a:r>
              <a:rPr lang="en-US" sz="2400" dirty="0">
                <a:latin typeface="Times New Roman" panose="02020603050405020304" pitchFamily="18" charset="0"/>
                <a:cs typeface="Times New Roman" panose="02020603050405020304" pitchFamily="18" charset="0"/>
              </a:rPr>
              <a:t>; Miller was fearful of being identified as a covert Communist if he should protest too strongly. He could not find a point of moral reference in contemporary society</a:t>
            </a:r>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The New Yorker</a:t>
            </a:r>
            <a:r>
              <a:rPr lang="en-US" sz="2400" dirty="0">
                <a:latin typeface="Times New Roman" panose="02020603050405020304" pitchFamily="18" charset="0"/>
                <a:cs typeface="Times New Roman" panose="02020603050405020304" pitchFamily="18" charset="0"/>
              </a:rPr>
              <a:t>, October 21, 1996 P. 158</a:t>
            </a:r>
            <a:endParaRPr lang="pt-B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978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1"/>
            <a:ext cx="8280920" cy="6555641"/>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Miller found his subject while reading Charles W. Upham's 1867 two-volume study of the </a:t>
            </a:r>
            <a:r>
              <a:rPr lang="en-US" sz="2800" b="1" dirty="0">
                <a:latin typeface="Times New Roman" panose="02020603050405020304" pitchFamily="18" charset="0"/>
                <a:cs typeface="Times New Roman" panose="02020603050405020304" pitchFamily="18" charset="0"/>
              </a:rPr>
              <a:t>1692 Salem witch trials</a:t>
            </a:r>
            <a:r>
              <a:rPr lang="en-US" sz="2800" dirty="0">
                <a:latin typeface="Times New Roman" panose="02020603050405020304" pitchFamily="18" charset="0"/>
                <a:cs typeface="Times New Roman" panose="02020603050405020304" pitchFamily="18" charset="0"/>
              </a:rPr>
              <a:t>, which shed light on the personal relationships behind the trials. </a:t>
            </a:r>
            <a:r>
              <a:rPr lang="en-US" sz="2800" b="1" dirty="0">
                <a:latin typeface="Times New Roman" panose="02020603050405020304" pitchFamily="18" charset="0"/>
                <a:cs typeface="Times New Roman" panose="02020603050405020304" pitchFamily="18" charset="0"/>
              </a:rPr>
              <a:t>Miller went to Salem in 1952 and read transcripts</a:t>
            </a:r>
            <a:r>
              <a:rPr lang="en-US" sz="2800" dirty="0">
                <a:latin typeface="Times New Roman" panose="02020603050405020304" pitchFamily="18" charset="0"/>
                <a:cs typeface="Times New Roman" panose="02020603050405020304" pitchFamily="18" charset="0"/>
              </a:rPr>
              <a:t>. He began to reconstruct the relationship between </a:t>
            </a:r>
            <a:r>
              <a:rPr lang="en-US" sz="2800" b="1" dirty="0">
                <a:latin typeface="Times New Roman" panose="02020603050405020304" pitchFamily="18" charset="0"/>
                <a:cs typeface="Times New Roman" panose="02020603050405020304" pitchFamily="18" charset="0"/>
              </a:rPr>
              <a:t>John and Elizabeth Proctor and Abigail Williams</a:t>
            </a:r>
            <a:r>
              <a:rPr lang="en-US" sz="2800" dirty="0">
                <a:latin typeface="Times New Roman" panose="02020603050405020304" pitchFamily="18" charset="0"/>
                <a:cs typeface="Times New Roman" panose="02020603050405020304" pitchFamily="18" charset="0"/>
              </a:rPr>
              <a:t>, who would become the central characters in "The Crucible." He related to John Proctor, who, in spite of an imperfect character, was able to fight the madness around him. The Salem court had moved to admit "spectral evidence" as proof of guilt; </a:t>
            </a:r>
            <a:r>
              <a:rPr lang="en-US" sz="2800" b="1" dirty="0">
                <a:latin typeface="Times New Roman" panose="02020603050405020304" pitchFamily="18" charset="0"/>
                <a:cs typeface="Times New Roman" panose="02020603050405020304" pitchFamily="18" charset="0"/>
              </a:rPr>
              <a:t>as in 1952, the question was not the acts of an accused but his thoughts and intentions</a:t>
            </a:r>
            <a:r>
              <a:rPr lang="en-US" sz="2800" b="1"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i="1" dirty="0">
                <a:latin typeface="Times New Roman" panose="02020603050405020304" pitchFamily="18" charset="0"/>
                <a:cs typeface="Times New Roman" panose="02020603050405020304" pitchFamily="18" charset="0"/>
              </a:rPr>
              <a:t>The New Yorker</a:t>
            </a:r>
            <a:r>
              <a:rPr lang="en-US" sz="2800" dirty="0">
                <a:latin typeface="Times New Roman" panose="02020603050405020304" pitchFamily="18" charset="0"/>
                <a:cs typeface="Times New Roman" panose="02020603050405020304" pitchFamily="18" charset="0"/>
              </a:rPr>
              <a:t>, October 21, 1996 P. 158</a:t>
            </a: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660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2696"/>
            <a:ext cx="8784976" cy="5539978"/>
          </a:xfrm>
          <a:prstGeom prst="rect">
            <a:avLst/>
          </a:prstGeom>
        </p:spPr>
        <p:txBody>
          <a:bodyPr wrap="square">
            <a:spAutoFit/>
          </a:bodyPr>
          <a:lstStyle/>
          <a:p>
            <a:pPr algn="just"/>
            <a:r>
              <a:rPr lang="en-US" sz="2000" dirty="0" smtClean="0">
                <a:latin typeface="Times New Roman" panose="02020603050405020304" pitchFamily="18" charset="0"/>
                <a:cs typeface="Times New Roman" panose="02020603050405020304" pitchFamily="18" charset="0"/>
              </a:rPr>
              <a:t>	</a:t>
            </a:r>
          </a:p>
          <a:p>
            <a:pPr algn="just"/>
            <a:r>
              <a:rPr lang="en-US" sz="2000" dirty="0" smtClean="0">
                <a:latin typeface="Times New Roman" panose="02020603050405020304" pitchFamily="18" charset="0"/>
                <a:cs typeface="Times New Roman" panose="02020603050405020304" pitchFamily="18" charset="0"/>
              </a:rPr>
              <a:t>In this age few tragedies are written. It has often been held that the lack is due to a paucity of heroes among us, or else that modern man has had the blood drawn out of his organs of belief by the skepticism of science, and the heroic attack on life cannot feed on an attitude of reserve and circumspection. For one reason or another, we are often held to be below tragedy-or tragedy above us. The inevitable conclusion is, of course, that the tragic mode is archaic, fit only for the very highly placed, the kings or the kingly, and where this admission is not made in so many words it is most often implied. </a:t>
            </a:r>
          </a:p>
          <a:p>
            <a:pPr algn="just"/>
            <a:r>
              <a:rPr lang="en-US" sz="2000" dirty="0" smtClean="0">
                <a:latin typeface="Times New Roman" panose="02020603050405020304" pitchFamily="18" charset="0"/>
                <a:cs typeface="Times New Roman" panose="02020603050405020304" pitchFamily="18" charset="0"/>
              </a:rPr>
              <a:t>	I believe that the common man is </a:t>
            </a:r>
            <a:r>
              <a:rPr lang="en-US" sz="2000" b="1" dirty="0" smtClean="0">
                <a:latin typeface="Times New Roman" panose="02020603050405020304" pitchFamily="18" charset="0"/>
                <a:cs typeface="Times New Roman" panose="02020603050405020304" pitchFamily="18" charset="0"/>
              </a:rPr>
              <a:t>as apt a subject for tragedy in its highest sense as kings were. </a:t>
            </a:r>
            <a:r>
              <a:rPr lang="en-US" sz="2000" dirty="0" smtClean="0">
                <a:latin typeface="Times New Roman" panose="02020603050405020304" pitchFamily="18" charset="0"/>
                <a:cs typeface="Times New Roman" panose="02020603050405020304" pitchFamily="18" charset="0"/>
              </a:rPr>
              <a:t>On the face of it this ought to be obvious in the light of modern psychiatry, which bases its analysis upon classic formulations, such as the Oedipus and Orestes complexes, for instance, which were enacted by royal beings, but which apply to everyone in similar emotional situations. </a:t>
            </a:r>
          </a:p>
          <a:p>
            <a:pPr algn="just"/>
            <a:endParaRPr lang="en-US" sz="20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Arthur Miller, "Tragedy and the Common Man," from </a:t>
            </a:r>
            <a:r>
              <a:rPr lang="en-US" b="1" dirty="0" smtClean="0">
                <a:latin typeface="Times New Roman" panose="02020603050405020304" pitchFamily="18" charset="0"/>
                <a:cs typeface="Times New Roman" panose="02020603050405020304" pitchFamily="18" charset="0"/>
              </a:rPr>
              <a:t>The Theater Essays of Arthur Miller</a:t>
            </a:r>
            <a:r>
              <a:rPr lang="en-US" dirty="0" smtClean="0">
                <a:latin typeface="Times New Roman" panose="02020603050405020304" pitchFamily="18" charset="0"/>
                <a:cs typeface="Times New Roman" panose="02020603050405020304" pitchFamily="18" charset="0"/>
              </a:rPr>
              <a:t> (Viking Press, 1978) pp. 3-7. Copyright 1949, Copyright renewed 1977 by Arthur Miller. Reprint (by permission of Viking Penguin, Inc.)</a:t>
            </a:r>
            <a:endParaRPr lang="pt-BR" dirty="0">
              <a:latin typeface="Times New Roman" panose="02020603050405020304" pitchFamily="18" charset="0"/>
              <a:cs typeface="Times New Roman" panose="02020603050405020304" pitchFamily="18" charset="0"/>
            </a:endParaRPr>
          </a:p>
        </p:txBody>
      </p:sp>
      <p:sp>
        <p:nvSpPr>
          <p:cNvPr id="6" name="Title 5"/>
          <p:cNvSpPr>
            <a:spLocks noGrp="1"/>
          </p:cNvSpPr>
          <p:nvPr>
            <p:ph type="title"/>
          </p:nvPr>
        </p:nvSpPr>
        <p:spPr>
          <a:xfrm>
            <a:off x="457200" y="274638"/>
            <a:ext cx="8229600" cy="490066"/>
          </a:xfrm>
        </p:spPr>
        <p:txBody>
          <a:bodyPr>
            <a:normAutofit fontScale="90000"/>
          </a:bodyPr>
          <a:lstStyle/>
          <a:p>
            <a:r>
              <a:rPr lang="pt-BR" sz="3600" b="1" dirty="0" smtClean="0">
                <a:latin typeface="Times New Roman" panose="02020603050405020304" pitchFamily="18" charset="0"/>
                <a:cs typeface="Times New Roman" panose="02020603050405020304" pitchFamily="18" charset="0"/>
              </a:rPr>
              <a:t>Miller on tragedy in the modern age (1949)</a:t>
            </a:r>
            <a:endParaRPr lang="pt-B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09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Miller on tragedy (cont.)</a:t>
            </a:r>
            <a:endParaRPr lang="pt-BR" b="1" dirty="0">
              <a:latin typeface="Times New Roman" panose="02020603050405020304" pitchFamily="18" charset="0"/>
              <a:cs typeface="Times New Roman" panose="02020603050405020304" pitchFamily="18" charset="0"/>
            </a:endParaRPr>
          </a:p>
        </p:txBody>
      </p:sp>
      <p:sp>
        <p:nvSpPr>
          <p:cNvPr id="3" name="Rectangle 2"/>
          <p:cNvSpPr/>
          <p:nvPr/>
        </p:nvSpPr>
        <p:spPr>
          <a:xfrm>
            <a:off x="395536" y="1196753"/>
            <a:ext cx="8352928" cy="5262979"/>
          </a:xfrm>
          <a:prstGeom prst="rect">
            <a:avLst/>
          </a:prstGeom>
        </p:spPr>
        <p:txBody>
          <a:bodyPr wrap="square">
            <a:spAutoFit/>
          </a:bodyPr>
          <a:lstStyle/>
          <a:p>
            <a:pPr algn="just"/>
            <a:r>
              <a:rPr lang="en-US" dirty="0" smtClean="0"/>
              <a:t>	</a:t>
            </a:r>
            <a:r>
              <a:rPr lang="en-US" dirty="0" smtClean="0">
                <a:latin typeface="Times New Roman" panose="02020603050405020304" pitchFamily="18" charset="0"/>
                <a:cs typeface="Times New Roman" panose="02020603050405020304" pitchFamily="18" charset="0"/>
              </a:rPr>
              <a:t>The tragic night is a condition of life, a condition in which the human personality is able to flower and realize itself. The wrong is the condition which suppresses man, perverts the flowing out of his love and creative instinct. </a:t>
            </a:r>
            <a:r>
              <a:rPr lang="en-US" b="1" dirty="0" smtClean="0">
                <a:latin typeface="Times New Roman" panose="02020603050405020304" pitchFamily="18" charset="0"/>
                <a:cs typeface="Times New Roman" panose="02020603050405020304" pitchFamily="18" charset="0"/>
              </a:rPr>
              <a:t>Tragedy enlightens and it must, in that it points the heroic finger at the enemy of man's freedom. The thrust for freedom is the quality in tragedy which exalts. </a:t>
            </a:r>
            <a:r>
              <a:rPr lang="en-US" dirty="0" smtClean="0">
                <a:latin typeface="Times New Roman" panose="02020603050405020304" pitchFamily="18" charset="0"/>
                <a:cs typeface="Times New Roman" panose="02020603050405020304" pitchFamily="18" charset="0"/>
              </a:rPr>
              <a:t>The revolutionary questioning of the stable environment is what terrifies. In no way is the common man debarred from such thoughts or such actions. </a:t>
            </a:r>
          </a:p>
          <a:p>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There is a misconception of tragedy with which I have been struck in review after review, and in many conversations with writers and readers alike. It is the idea that tragedy is of necessity allied to pessimism. Even the dictionary says nothing more about the word than that it means a story with a sad or unhappy ending. This impression is so firmly fixed that I almost hesitate to claim that </a:t>
            </a:r>
            <a:r>
              <a:rPr lang="en-US" b="1" dirty="0" smtClean="0">
                <a:latin typeface="Times New Roman" panose="02020603050405020304" pitchFamily="18" charset="0"/>
                <a:cs typeface="Times New Roman" panose="02020603050405020304" pitchFamily="18" charset="0"/>
              </a:rPr>
              <a:t>in truth tragedy implies more optimism in its author than does comedy</a:t>
            </a:r>
            <a:r>
              <a:rPr lang="en-US" dirty="0" smtClean="0">
                <a:latin typeface="Times New Roman" panose="02020603050405020304" pitchFamily="18" charset="0"/>
                <a:cs typeface="Times New Roman" panose="02020603050405020304" pitchFamily="18" charset="0"/>
              </a:rPr>
              <a:t>, and that its final result ought to be the reinforcement of the onlooker's brightest opinions of the human animal.</a:t>
            </a:r>
          </a:p>
          <a:p>
            <a:endParaRPr lang="en-US"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Arthur Miller, "Tragedy and the Common Man," from The Theater Essays of Arthur Miller (Viking Press, 1978) pp. 3-7. Copyright 1949, Copyright 0 renewed 1977 by Arthur Miller. Reprint(by permission of Viking Penguin, Inc. All rights reserved. </a:t>
            </a:r>
            <a:endParaRPr lang="pt-B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6438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pt-BR" sz="2800" b="1" dirty="0" smtClean="0">
                <a:latin typeface="Times New Roman" panose="02020603050405020304" pitchFamily="18" charset="0"/>
                <a:cs typeface="Times New Roman" panose="02020603050405020304" pitchFamily="18" charset="0"/>
              </a:rPr>
              <a:t>Raymond Williams’ ideas on  Modern Tragedy</a:t>
            </a:r>
            <a:endParaRPr lang="pt-BR" sz="2800" b="1" dirty="0">
              <a:latin typeface="Times New Roman" panose="02020603050405020304" pitchFamily="18" charset="0"/>
              <a:cs typeface="Times New Roman" panose="02020603050405020304" pitchFamily="18" charset="0"/>
            </a:endParaRPr>
          </a:p>
        </p:txBody>
      </p:sp>
      <p:sp>
        <p:nvSpPr>
          <p:cNvPr id="3" name="Rectangle 2"/>
          <p:cNvSpPr/>
          <p:nvPr/>
        </p:nvSpPr>
        <p:spPr>
          <a:xfrm>
            <a:off x="251520" y="908720"/>
            <a:ext cx="8568952" cy="5909310"/>
          </a:xfrm>
          <a:prstGeom prst="rect">
            <a:avLst/>
          </a:prstGeom>
        </p:spPr>
        <p:txBody>
          <a:bodyPr wrap="square">
            <a:spAutoFit/>
          </a:bodyPr>
          <a:lstStyle/>
          <a:p>
            <a:pPr lvl="0"/>
            <a:r>
              <a:rPr lang="en-US" dirty="0" smtClean="0">
                <a:latin typeface="Times New Roman" panose="02020603050405020304" pitchFamily="18" charset="0"/>
                <a:cs typeface="Times New Roman" panose="02020603050405020304" pitchFamily="18" charset="0"/>
              </a:rPr>
              <a:t>	Our </a:t>
            </a:r>
            <a:r>
              <a:rPr lang="en-US" dirty="0">
                <a:latin typeface="Times New Roman" panose="02020603050405020304" pitchFamily="18" charset="0"/>
                <a:cs typeface="Times New Roman" panose="02020603050405020304" pitchFamily="18" charset="0"/>
              </a:rPr>
              <a:t>age has witnessed </a:t>
            </a:r>
            <a:r>
              <a:rPr lang="en-US" b="1" dirty="0">
                <a:latin typeface="Times New Roman" panose="02020603050405020304" pitchFamily="18" charset="0"/>
                <a:cs typeface="Times New Roman" panose="02020603050405020304" pitchFamily="18" charset="0"/>
              </a:rPr>
              <a:t>the rise and fall of liberal tragedy. </a:t>
            </a:r>
            <a:r>
              <a:rPr lang="en-US" dirty="0">
                <a:latin typeface="Times New Roman" panose="02020603050405020304" pitchFamily="18" charset="0"/>
                <a:cs typeface="Times New Roman" panose="02020603050405020304" pitchFamily="18" charset="0"/>
              </a:rPr>
              <a:t>The crucial question is the one of understanding its structure of feeling.</a:t>
            </a:r>
            <a:endParaRPr lang="pt-BR"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	Liberal </a:t>
            </a:r>
            <a:r>
              <a:rPr lang="en-US" dirty="0">
                <a:latin typeface="Times New Roman" panose="02020603050405020304" pitchFamily="18" charset="0"/>
                <a:cs typeface="Times New Roman" panose="02020603050405020304" pitchFamily="18" charset="0"/>
              </a:rPr>
              <a:t>tragedy shows the peak and the limitations of the forces of the protagonist. The protagonist aspires to something and is destroyed by the energies liberated by his/her own aspiration.</a:t>
            </a:r>
            <a:endParaRPr lang="pt-BR"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	What </a:t>
            </a:r>
            <a:r>
              <a:rPr lang="en-US" dirty="0">
                <a:latin typeface="Times New Roman" panose="02020603050405020304" pitchFamily="18" charset="0"/>
                <a:cs typeface="Times New Roman" panose="02020603050405020304" pitchFamily="18" charset="0"/>
              </a:rPr>
              <a:t>makes this kind of tragedy liberal: the emphasis upon </a:t>
            </a:r>
            <a:r>
              <a:rPr lang="en-US" b="1" dirty="0">
                <a:latin typeface="Times New Roman" panose="02020603050405020304" pitchFamily="18" charset="0"/>
                <a:cs typeface="Times New Roman" panose="02020603050405020304" pitchFamily="18" charset="0"/>
              </a:rPr>
              <a:t>individuality </a:t>
            </a:r>
            <a:endParaRPr lang="pt-BR" b="1"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What makes it tragic: the recognition of defeat</a:t>
            </a:r>
            <a:endParaRPr lang="pt-BR"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For </a:t>
            </a:r>
            <a:r>
              <a:rPr lang="en-US" b="1" dirty="0">
                <a:latin typeface="Times New Roman" panose="02020603050405020304" pitchFamily="18" charset="0"/>
                <a:cs typeface="Times New Roman" panose="02020603050405020304" pitchFamily="18" charset="0"/>
              </a:rPr>
              <a:t>four centuries </a:t>
            </a:r>
            <a:r>
              <a:rPr lang="en-US" dirty="0">
                <a:latin typeface="Times New Roman" panose="02020603050405020304" pitchFamily="18" charset="0"/>
                <a:cs typeface="Times New Roman" panose="02020603050405020304" pitchFamily="18" charset="0"/>
              </a:rPr>
              <a:t>(from the Renaissance to the contemporary period) tragedy was the result of the struggle of the individual against the obstacles (the forces that prevent him/her from fulfilling his/her objectives)</a:t>
            </a:r>
            <a:endParaRPr lang="pt-BR"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	As </a:t>
            </a:r>
            <a:r>
              <a:rPr lang="en-US" dirty="0">
                <a:latin typeface="Times New Roman" panose="02020603050405020304" pitchFamily="18" charset="0"/>
                <a:cs typeface="Times New Roman" panose="02020603050405020304" pitchFamily="18" charset="0"/>
              </a:rPr>
              <a:t>time passed, the tension of this struggle gradually absorbed </a:t>
            </a:r>
            <a:r>
              <a:rPr lang="en-US" b="1" dirty="0">
                <a:latin typeface="Times New Roman" panose="02020603050405020304" pitchFamily="18" charset="0"/>
                <a:cs typeface="Times New Roman" panose="02020603050405020304" pitchFamily="18" charset="0"/>
              </a:rPr>
              <a:t>other characteristics</a:t>
            </a:r>
            <a:r>
              <a:rPr lang="en-US" dirty="0">
                <a:latin typeface="Times New Roman" panose="02020603050405020304" pitchFamily="18" charset="0"/>
                <a:cs typeface="Times New Roman" panose="02020603050405020304" pitchFamily="18" charset="0"/>
              </a:rPr>
              <a:t>, and as a result, the tragic protagonist was transformed into the tragic victim: the individual confronts the forces that destroy him/her.</a:t>
            </a:r>
            <a:endParaRPr lang="pt-BR"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	This </a:t>
            </a:r>
            <a:r>
              <a:rPr lang="en-US" dirty="0">
                <a:latin typeface="Times New Roman" panose="02020603050405020304" pitchFamily="18" charset="0"/>
                <a:cs typeface="Times New Roman" panose="02020603050405020304" pitchFamily="18" charset="0"/>
              </a:rPr>
              <a:t>particular characteristic </a:t>
            </a:r>
            <a:r>
              <a:rPr lang="en-US" b="1" dirty="0">
                <a:latin typeface="Times New Roman" panose="02020603050405020304" pitchFamily="18" charset="0"/>
                <a:cs typeface="Times New Roman" panose="02020603050405020304" pitchFamily="18" charset="0"/>
              </a:rPr>
              <a:t>had never been observed in classical tragedy</a:t>
            </a:r>
            <a:r>
              <a:rPr lang="en-US" dirty="0">
                <a:latin typeface="Times New Roman" panose="02020603050405020304" pitchFamily="18" charset="0"/>
                <a:cs typeface="Times New Roman" panose="02020603050405020304" pitchFamily="18" charset="0"/>
              </a:rPr>
              <a:t>, but we, modern people, tend to interpret classical tragedies as if this had also been observable in their plots and protagonists. This is how we tend to interpret tragedy in general. </a:t>
            </a:r>
            <a:endParaRPr lang="pt-BR"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	We </a:t>
            </a:r>
            <a:r>
              <a:rPr lang="en-US" dirty="0">
                <a:latin typeface="Times New Roman" panose="02020603050405020304" pitchFamily="18" charset="0"/>
                <a:cs typeface="Times New Roman" panose="02020603050405020304" pitchFamily="18" charset="0"/>
              </a:rPr>
              <a:t>(contemporary people) tend to treat tragedies in general from a </a:t>
            </a:r>
            <a:r>
              <a:rPr lang="en-US" b="1" dirty="0">
                <a:latin typeface="Times New Roman" panose="02020603050405020304" pitchFamily="18" charset="0"/>
                <a:cs typeface="Times New Roman" panose="02020603050405020304" pitchFamily="18" charset="0"/>
              </a:rPr>
              <a:t>psychological</a:t>
            </a:r>
            <a:r>
              <a:rPr lang="en-US" dirty="0">
                <a:latin typeface="Times New Roman" panose="02020603050405020304" pitchFamily="18" charset="0"/>
                <a:cs typeface="Times New Roman" panose="02020603050405020304" pitchFamily="18" charset="0"/>
              </a:rPr>
              <a:t> point of view: we try to detect the central motif of tragedies in the individual, but for the Greeks, tragic action was based </a:t>
            </a:r>
            <a:r>
              <a:rPr lang="en-US" b="1" dirty="0">
                <a:latin typeface="Times New Roman" panose="02020603050405020304" pitchFamily="18" charset="0"/>
                <a:cs typeface="Times New Roman" panose="02020603050405020304" pitchFamily="18" charset="0"/>
              </a:rPr>
              <a:t>on history, and not on the individual psychology.</a:t>
            </a:r>
            <a:endParaRPr lang="pt-BR" b="1" dirty="0">
              <a:latin typeface="Times New Roman" panose="02020603050405020304" pitchFamily="18" charset="0"/>
              <a:cs typeface="Times New Roman" panose="02020603050405020304" pitchFamily="18" charset="0"/>
            </a:endParaRPr>
          </a:p>
          <a:p>
            <a:pPr lvl="0"/>
            <a:endParaRPr lang="pt-BR" dirty="0" smtClean="0"/>
          </a:p>
          <a:p>
            <a:endParaRPr lang="pt-BR" dirty="0"/>
          </a:p>
        </p:txBody>
      </p:sp>
    </p:spTree>
    <p:extLst>
      <p:ext uri="{BB962C8B-B14F-4D97-AF65-F5344CB8AC3E}">
        <p14:creationId xmlns:p14="http://schemas.microsoft.com/office/powerpoint/2010/main" val="2019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9552" y="404664"/>
            <a:ext cx="8208912" cy="6186309"/>
          </a:xfrm>
          <a:prstGeom prst="rect">
            <a:avLst/>
          </a:prstGeom>
        </p:spPr>
        <p:txBody>
          <a:bodyPr wrap="square">
            <a:spAutoFit/>
          </a:bodyPr>
          <a:lstStyle/>
          <a:p>
            <a:pPr lvl="0" algn="just"/>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energetic drive of classical tragedy came from the relationship of the protagonist in a world that overwhelmed and transcended him</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In </a:t>
            </a:r>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beginning of the XVIII century </a:t>
            </a:r>
            <a:r>
              <a:rPr lang="en-US" dirty="0">
                <a:latin typeface="Times New Roman" panose="02020603050405020304" pitchFamily="18" charset="0"/>
                <a:cs typeface="Times New Roman" panose="02020603050405020304" pitchFamily="18" charset="0"/>
              </a:rPr>
              <a:t>there was an attempt to adapt tragedy to the bourgeois worldview, and the emphasis falls upon piety. The idea of the correspondence between the power of the rulers and the order of universe is rejected. </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private level of life is the center of attention</a:t>
            </a:r>
            <a:r>
              <a:rPr lang="en-US" dirty="0">
                <a:latin typeface="Times New Roman" panose="02020603050405020304" pitchFamily="18" charset="0"/>
                <a:cs typeface="Times New Roman" panose="02020603050405020304" pitchFamily="18" charset="0"/>
              </a:rPr>
              <a:t>. Humanitarianism is the underlying ideology, and it excluded any possible focus on society from the collective point of view: solidarity was regarded as resulting from individuals and individual actions only. </a:t>
            </a:r>
            <a:r>
              <a:rPr lang="en-US" b="1" dirty="0">
                <a:latin typeface="Times New Roman" panose="02020603050405020304" pitchFamily="18" charset="0"/>
                <a:cs typeface="Times New Roman" panose="02020603050405020304" pitchFamily="18" charset="0"/>
              </a:rPr>
              <a:t>Solidarity is expressed in face of individual, private misfortunes</a:t>
            </a:r>
            <a:r>
              <a:rPr lang="en-US" dirty="0">
                <a:latin typeface="Times New Roman" panose="02020603050405020304" pitchFamily="18" charset="0"/>
                <a:cs typeface="Times New Roman" panose="02020603050405020304" pitchFamily="18" charset="0"/>
              </a:rPr>
              <a:t>. The existing social order is ratified, and the </a:t>
            </a:r>
            <a:r>
              <a:rPr lang="en-US" b="1" dirty="0">
                <a:latin typeface="Times New Roman" panose="02020603050405020304" pitchFamily="18" charset="0"/>
                <a:cs typeface="Times New Roman" panose="02020603050405020304" pitchFamily="18" charset="0"/>
              </a:rPr>
              <a:t>struggle for money replaces the struggle for power. </a:t>
            </a:r>
            <a:endParaRPr lang="pt-BR" b="1" dirty="0">
              <a:latin typeface="Times New Roman" panose="02020603050405020304" pitchFamily="18" charset="0"/>
              <a:cs typeface="Times New Roman" panose="02020603050405020304" pitchFamily="18" charset="0"/>
            </a:endParaRPr>
          </a:p>
          <a:p>
            <a:pPr lvl="0" algn="just"/>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Bourgeois </a:t>
            </a:r>
            <a:r>
              <a:rPr lang="en-US" b="1" dirty="0">
                <a:latin typeface="Times New Roman" panose="02020603050405020304" pitchFamily="18" charset="0"/>
                <a:cs typeface="Times New Roman" panose="02020603050405020304" pitchFamily="18" charset="0"/>
              </a:rPr>
              <a:t>tragedy </a:t>
            </a:r>
            <a:r>
              <a:rPr lang="en-US" dirty="0">
                <a:latin typeface="Times New Roman" panose="02020603050405020304" pitchFamily="18" charset="0"/>
                <a:cs typeface="Times New Roman" panose="02020603050405020304" pitchFamily="18" charset="0"/>
              </a:rPr>
              <a:t>was accused of not having given the social and public dimension of life enough emphasis because it excluded the universal aspects that had emerged in the Renaissance (in the humanist tragedy).</a:t>
            </a:r>
            <a:endParaRPr lang="pt-BR" dirty="0">
              <a:latin typeface="Times New Roman" panose="02020603050405020304" pitchFamily="18" charset="0"/>
              <a:cs typeface="Times New Roman" panose="02020603050405020304" pitchFamily="18" charset="0"/>
            </a:endParaRPr>
          </a:p>
          <a:p>
            <a:pPr lvl="0" algn="just"/>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Bourgeois </a:t>
            </a:r>
            <a:r>
              <a:rPr lang="en-US" b="1" dirty="0">
                <a:latin typeface="Times New Roman" panose="02020603050405020304" pitchFamily="18" charset="0"/>
                <a:cs typeface="Times New Roman" panose="02020603050405020304" pitchFamily="18" charset="0"/>
              </a:rPr>
              <a:t>tragedy </a:t>
            </a:r>
            <a:r>
              <a:rPr lang="en-US" dirty="0">
                <a:latin typeface="Times New Roman" panose="02020603050405020304" pitchFamily="18" charset="0"/>
                <a:cs typeface="Times New Roman" panose="02020603050405020304" pitchFamily="18" charset="0"/>
              </a:rPr>
              <a:t>concentrated its attention on the </a:t>
            </a:r>
            <a:r>
              <a:rPr lang="en-US" b="1" dirty="0">
                <a:latin typeface="Times New Roman" panose="02020603050405020304" pitchFamily="18" charset="0"/>
                <a:cs typeface="Times New Roman" panose="02020603050405020304" pitchFamily="18" charset="0"/>
              </a:rPr>
              <a:t>individual</a:t>
            </a:r>
            <a:r>
              <a:rPr lang="en-US" dirty="0">
                <a:latin typeface="Times New Roman" panose="02020603050405020304" pitchFamily="18" charset="0"/>
                <a:cs typeface="Times New Roman" panose="02020603050405020304" pitchFamily="18" charset="0"/>
              </a:rPr>
              <a:t> and on the individual energies. Desire always aimed at something forbidden, against  the social conventions (society was the enemy of desire).</a:t>
            </a:r>
            <a:endParaRPr lang="pt-BR" dirty="0">
              <a:latin typeface="Times New Roman" panose="02020603050405020304" pitchFamily="18" charset="0"/>
              <a:cs typeface="Times New Roman" panose="02020603050405020304" pitchFamily="18" charset="0"/>
            </a:endParaRPr>
          </a:p>
          <a:p>
            <a:pPr lvl="0" algn="just"/>
            <a:r>
              <a:rPr lang="en-US" dirty="0" smtClean="0">
                <a:latin typeface="Times New Roman" panose="02020603050405020304" pitchFamily="18" charset="0"/>
                <a:cs typeface="Times New Roman" panose="02020603050405020304" pitchFamily="18" charset="0"/>
              </a:rPr>
              <a:t>	In </a:t>
            </a:r>
            <a:r>
              <a:rPr lang="en-US" b="1" dirty="0">
                <a:latin typeface="Times New Roman" panose="02020603050405020304" pitchFamily="18" charset="0"/>
                <a:cs typeface="Times New Roman" panose="02020603050405020304" pitchFamily="18" charset="0"/>
              </a:rPr>
              <a:t>romanticism</a:t>
            </a:r>
            <a:r>
              <a:rPr lang="en-US" dirty="0">
                <a:latin typeface="Times New Roman" panose="02020603050405020304" pitchFamily="18" charset="0"/>
                <a:cs typeface="Times New Roman" panose="02020603050405020304" pitchFamily="18" charset="0"/>
              </a:rPr>
              <a:t>, the tragic protagonist was “guilty” for being himself. There is the </a:t>
            </a:r>
            <a:r>
              <a:rPr lang="en-US" b="1" dirty="0">
                <a:latin typeface="Times New Roman" panose="02020603050405020304" pitchFamily="18" charset="0"/>
                <a:cs typeface="Times New Roman" panose="02020603050405020304" pitchFamily="18" charset="0"/>
              </a:rPr>
              <a:t>emergence of the individual liberator</a:t>
            </a:r>
            <a:r>
              <a:rPr lang="en-US" dirty="0">
                <a:latin typeface="Times New Roman" panose="02020603050405020304" pitchFamily="18" charset="0"/>
                <a:cs typeface="Times New Roman" panose="02020603050405020304" pitchFamily="18" charset="0"/>
              </a:rPr>
              <a:t>, who acts by himself and as the result of his/her own will and thus became a type of hero/heroine. This heroism derived from the character’s aspirations.</a:t>
            </a:r>
            <a:endParaRPr lang="pt-BR" dirty="0">
              <a:latin typeface="Times New Roman" panose="02020603050405020304" pitchFamily="18" charset="0"/>
              <a:cs typeface="Times New Roman" panose="02020603050405020304" pitchFamily="18" charset="0"/>
            </a:endParaRPr>
          </a:p>
          <a:p>
            <a:pPr lvl="0"/>
            <a:endParaRPr lang="pt-BR" dirty="0"/>
          </a:p>
        </p:txBody>
      </p:sp>
    </p:spTree>
    <p:extLst>
      <p:ext uri="{BB962C8B-B14F-4D97-AF65-F5344CB8AC3E}">
        <p14:creationId xmlns:p14="http://schemas.microsoft.com/office/powerpoint/2010/main" val="1588447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459</Words>
  <Application>Microsoft Office PowerPoint</Application>
  <PresentationFormat>Apresentação na tela (4:3)</PresentationFormat>
  <Paragraphs>51</Paragraphs>
  <Slides>10</Slides>
  <Notes>1</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Office Theme</vt:lpstr>
      <vt:lpstr>Apresentação do PowerPoint</vt:lpstr>
      <vt:lpstr>Apresentação do PowerPoint</vt:lpstr>
      <vt:lpstr>Apresentação do PowerPoint</vt:lpstr>
      <vt:lpstr>Apresentação do PowerPoint</vt:lpstr>
      <vt:lpstr>Apresentação do PowerPoint</vt:lpstr>
      <vt:lpstr>Miller on tragedy in the modern age (1949)</vt:lpstr>
      <vt:lpstr>Miller on tragedy (cont.)</vt:lpstr>
      <vt:lpstr>Raymond Williams’ ideas on  Modern Tragedy</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Marris</dc:creator>
  <cp:lastModifiedBy>ufflch</cp:lastModifiedBy>
  <cp:revision>13</cp:revision>
  <dcterms:created xsi:type="dcterms:W3CDTF">2017-08-27T12:52:26Z</dcterms:created>
  <dcterms:modified xsi:type="dcterms:W3CDTF">2017-08-28T22:20:34Z</dcterms:modified>
</cp:coreProperties>
</file>