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89" r:id="rId3"/>
    <p:sldId id="290" r:id="rId4"/>
    <p:sldId id="291" r:id="rId5"/>
    <p:sldId id="293" r:id="rId6"/>
    <p:sldId id="294" r:id="rId7"/>
    <p:sldId id="295" r:id="rId8"/>
    <p:sldId id="296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6" r:id="rId17"/>
    <p:sldId id="334" r:id="rId18"/>
    <p:sldId id="307" r:id="rId19"/>
    <p:sldId id="311" r:id="rId20"/>
    <p:sldId id="347" r:id="rId21"/>
    <p:sldId id="308" r:id="rId22"/>
    <p:sldId id="309" r:id="rId23"/>
    <p:sldId id="310" r:id="rId24"/>
    <p:sldId id="312" r:id="rId25"/>
    <p:sldId id="313" r:id="rId26"/>
    <p:sldId id="314" r:id="rId27"/>
    <p:sldId id="315" r:id="rId28"/>
    <p:sldId id="33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6" r:id="rId38"/>
    <p:sldId id="328" r:id="rId39"/>
    <p:sldId id="329" r:id="rId40"/>
    <p:sldId id="330" r:id="rId41"/>
    <p:sldId id="331" r:id="rId42"/>
    <p:sldId id="332" r:id="rId43"/>
    <p:sldId id="333" r:id="rId44"/>
    <p:sldId id="336" r:id="rId45"/>
    <p:sldId id="337" r:id="rId46"/>
    <p:sldId id="287" r:id="rId47"/>
    <p:sldId id="345" r:id="rId48"/>
    <p:sldId id="258" r:id="rId49"/>
    <p:sldId id="259" r:id="rId50"/>
    <p:sldId id="343" r:id="rId51"/>
    <p:sldId id="260" r:id="rId52"/>
    <p:sldId id="262" r:id="rId53"/>
    <p:sldId id="282" r:id="rId54"/>
    <p:sldId id="338" r:id="rId55"/>
    <p:sldId id="339" r:id="rId56"/>
    <p:sldId id="340" r:id="rId57"/>
    <p:sldId id="261" r:id="rId58"/>
    <p:sldId id="349" r:id="rId59"/>
    <p:sldId id="288" r:id="rId60"/>
    <p:sldId id="286" r:id="rId61"/>
    <p:sldId id="351" r:id="rId62"/>
    <p:sldId id="348" r:id="rId63"/>
    <p:sldId id="350" r:id="rId64"/>
    <p:sldId id="263" r:id="rId65"/>
    <p:sldId id="264" r:id="rId66"/>
    <p:sldId id="265" r:id="rId67"/>
    <p:sldId id="269" r:id="rId68"/>
    <p:sldId id="341" r:id="rId69"/>
    <p:sldId id="270" r:id="rId70"/>
    <p:sldId id="346" r:id="rId71"/>
    <p:sldId id="271" r:id="rId72"/>
    <p:sldId id="342" r:id="rId73"/>
    <p:sldId id="266" r:id="rId74"/>
    <p:sldId id="272" r:id="rId75"/>
    <p:sldId id="273" r:id="rId76"/>
    <p:sldId id="274" r:id="rId77"/>
    <p:sldId id="344" r:id="rId78"/>
    <p:sldId id="275" r:id="rId79"/>
    <p:sldId id="276" r:id="rId80"/>
    <p:sldId id="267" r:id="rId81"/>
    <p:sldId id="277" r:id="rId8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26e1613d7451de6/Amaury/Textos/distribui&#231;&#227;o/picketty/Chapitre1TableauxGraphiques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d26e1613d7451de6/Amaury/Textos/distribui&#231;&#227;o/picketty/Chapitre1TableauxGraphique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Graphique S1.3. L'inégalité mondiale 0-2012: 
divergence puis convergence? </a:t>
            </a:r>
          </a:p>
        </c:rich>
      </c:tx>
      <c:layout>
        <c:manualLayout>
          <c:xMode val="edge"/>
          <c:yMode val="edge"/>
          <c:x val="0.23539976224944975"/>
          <c:y val="1.368054249191547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035040431266831E-2"/>
          <c:y val="0.10807113543091654"/>
          <c:w val="0.86702605570530089"/>
          <c:h val="0.74418604651162779"/>
        </c:manualLayout>
      </c:layout>
      <c:lineChart>
        <c:grouping val="standard"/>
        <c:varyColors val="0"/>
        <c:ser>
          <c:idx val="1"/>
          <c:order val="0"/>
          <c:tx>
            <c:v>Europe-Amérique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'TS1.3'!$A$8:$A$18</c:f>
              <c:numCache>
                <c:formatCode>General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1500</c:v>
                </c:pt>
                <c:pt idx="3">
                  <c:v>1700</c:v>
                </c:pt>
                <c:pt idx="4">
                  <c:v>1820</c:v>
                </c:pt>
                <c:pt idx="5">
                  <c:v>1870</c:v>
                </c:pt>
                <c:pt idx="6">
                  <c:v>1913</c:v>
                </c:pt>
                <c:pt idx="7">
                  <c:v>1950</c:v>
                </c:pt>
                <c:pt idx="8">
                  <c:v>1970</c:v>
                </c:pt>
                <c:pt idx="9">
                  <c:v>1990</c:v>
                </c:pt>
                <c:pt idx="10">
                  <c:v>2012</c:v>
                </c:pt>
              </c:numCache>
            </c:numRef>
          </c:cat>
          <c:val>
            <c:numRef>
              <c:f>'TS1.3'!$G$8:$G$18</c:f>
              <c:numCache>
                <c:formatCode>0%</c:formatCode>
                <c:ptCount val="11"/>
                <c:pt idx="0">
                  <c:v>1.1340073788567258</c:v>
                </c:pt>
                <c:pt idx="1">
                  <c:v>0.93696797675367793</c:v>
                </c:pt>
                <c:pt idx="2">
                  <c:v>1.1610693081848964</c:v>
                </c:pt>
                <c:pt idx="3">
                  <c:v>1.4087721101784807</c:v>
                </c:pt>
                <c:pt idx="4">
                  <c:v>1.5251883889443005</c:v>
                </c:pt>
                <c:pt idx="5">
                  <c:v>1.8154988298377623</c:v>
                </c:pt>
                <c:pt idx="6">
                  <c:v>1.92401642593207</c:v>
                </c:pt>
                <c:pt idx="7">
                  <c:v>2.1730760274858509</c:v>
                </c:pt>
                <c:pt idx="8">
                  <c:v>2.2674011705514512</c:v>
                </c:pt>
                <c:pt idx="9">
                  <c:v>2.4590312378863186</c:v>
                </c:pt>
                <c:pt idx="10">
                  <c:v>2.2425959269101057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DD-4323-BB02-5897E88B0708}"/>
            </c:ext>
          </c:extLst>
        </c:ser>
        <c:ser>
          <c:idx val="2"/>
          <c:order val="1"/>
          <c:tx>
            <c:v>Monde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triangle"/>
            <c:size val="11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'TS1.3'!$A$8:$A$18</c:f>
              <c:numCache>
                <c:formatCode>General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1500</c:v>
                </c:pt>
                <c:pt idx="3">
                  <c:v>1700</c:v>
                </c:pt>
                <c:pt idx="4">
                  <c:v>1820</c:v>
                </c:pt>
                <c:pt idx="5">
                  <c:v>1870</c:v>
                </c:pt>
                <c:pt idx="6">
                  <c:v>1913</c:v>
                </c:pt>
                <c:pt idx="7">
                  <c:v>1950</c:v>
                </c:pt>
                <c:pt idx="8">
                  <c:v>1970</c:v>
                </c:pt>
                <c:pt idx="9">
                  <c:v>1990</c:v>
                </c:pt>
                <c:pt idx="10">
                  <c:v>2012</c:v>
                </c:pt>
              </c:numCache>
            </c:numRef>
          </c:cat>
          <c:val>
            <c:numRef>
              <c:f>'TS1.3'!$B$8:$B$18</c:f>
              <c:numCache>
                <c:formatCode>0%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DD-4323-BB02-5897E88B0708}"/>
            </c:ext>
          </c:extLst>
        </c:ser>
        <c:ser>
          <c:idx val="0"/>
          <c:order val="2"/>
          <c:tx>
            <c:v>Asie-Afrique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C0C0C0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numRef>
              <c:f>'TS1.3'!$A$8:$A$18</c:f>
              <c:numCache>
                <c:formatCode>General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1500</c:v>
                </c:pt>
                <c:pt idx="3">
                  <c:v>1700</c:v>
                </c:pt>
                <c:pt idx="4">
                  <c:v>1820</c:v>
                </c:pt>
                <c:pt idx="5">
                  <c:v>1870</c:v>
                </c:pt>
                <c:pt idx="6">
                  <c:v>1913</c:v>
                </c:pt>
                <c:pt idx="7">
                  <c:v>1950</c:v>
                </c:pt>
                <c:pt idx="8">
                  <c:v>1970</c:v>
                </c:pt>
                <c:pt idx="9">
                  <c:v>1990</c:v>
                </c:pt>
                <c:pt idx="10">
                  <c:v>2012</c:v>
                </c:pt>
              </c:numCache>
            </c:numRef>
          </c:cat>
          <c:val>
            <c:numRef>
              <c:f>'TS1.3'!$H$8:$H$18</c:f>
              <c:numCache>
                <c:formatCode>0%</c:formatCode>
                <c:ptCount val="11"/>
                <c:pt idx="0">
                  <c:v>0.97157954335462637</c:v>
                </c:pt>
                <c:pt idx="1">
                  <c:v>1.0148681475773369</c:v>
                </c:pt>
                <c:pt idx="2">
                  <c:v>0.94922173538361998</c:v>
                </c:pt>
                <c:pt idx="3">
                  <c:v>0.88070708099720851</c:v>
                </c:pt>
                <c:pt idx="4">
                  <c:v>0.8350768082224973</c:v>
                </c:pt>
                <c:pt idx="5">
                  <c:v>0.62520304627377021</c:v>
                </c:pt>
                <c:pt idx="6">
                  <c:v>0.46034158058056518</c:v>
                </c:pt>
                <c:pt idx="7">
                  <c:v>0.37424927413604742</c:v>
                </c:pt>
                <c:pt idx="8">
                  <c:v>0.41157087199748399</c:v>
                </c:pt>
                <c:pt idx="9">
                  <c:v>0.45417060031237411</c:v>
                </c:pt>
                <c:pt idx="10">
                  <c:v>0.60716440433749785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DD-4323-BB02-5897E88B0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899016"/>
        <c:axId val="1"/>
      </c:lineChart>
      <c:catAx>
        <c:axId val="370899016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2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Lecture: le PIB par habitant en Asie-Afrique est passé de 37% de la moyenne mondiale </a:t>
                </a: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2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en 1950 à 61% en 2012. </a:t>
                </a:r>
                <a:r>
                  <a:rPr lang="pt-B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et séries: voir piketty.pse.ens.fr/capital21c.</a:t>
                </a:r>
              </a:p>
            </c:rich>
          </c:tx>
          <c:layout>
            <c:manualLayout>
              <c:xMode val="edge"/>
              <c:yMode val="edge"/>
              <c:x val="0.18149147275873026"/>
              <c:y val="0.9206566158752340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 rtl="1"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PIB par habitant (en % de la moyenne mondiale)</a:t>
                </a:r>
              </a:p>
            </c:rich>
          </c:tx>
          <c:layout>
            <c:manualLayout>
              <c:xMode val="edge"/>
              <c:yMode val="edge"/>
              <c:x val="0"/>
              <c:y val="0.18818378078166853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 rtl="1"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70899016"/>
        <c:crosses val="autoZero"/>
        <c:crossBetween val="midCat"/>
        <c:majorUnit val="0.25"/>
        <c:minorUnit val="0.25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55829596412556048"/>
          <c:y val="0.3174061433447099"/>
          <c:w val="0.2253363228699552"/>
          <c:h val="0.1569965870307167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'TS1.3'!$G$8:$G$18</c:f>
              <c:numCache>
                <c:formatCode>0%</c:formatCode>
                <c:ptCount val="11"/>
                <c:pt idx="0">
                  <c:v>1.1340073788567258</c:v>
                </c:pt>
                <c:pt idx="1">
                  <c:v>0.93696797675367793</c:v>
                </c:pt>
                <c:pt idx="2">
                  <c:v>1.1610693081848964</c:v>
                </c:pt>
                <c:pt idx="3">
                  <c:v>1.4087721101784807</c:v>
                </c:pt>
                <c:pt idx="4">
                  <c:v>1.5251883889443005</c:v>
                </c:pt>
                <c:pt idx="5">
                  <c:v>1.8154988298377623</c:v>
                </c:pt>
                <c:pt idx="6">
                  <c:v>1.92401642593207</c:v>
                </c:pt>
                <c:pt idx="7">
                  <c:v>2.1730760274858509</c:v>
                </c:pt>
                <c:pt idx="8">
                  <c:v>2.2674011705514512</c:v>
                </c:pt>
                <c:pt idx="9">
                  <c:v>2.4590312378863186</c:v>
                </c:pt>
                <c:pt idx="10">
                  <c:v>2.2425959269101057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12-48D7-BE0F-74FA615CEDCA}"/>
            </c:ext>
          </c:extLst>
        </c:ser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'TS1.3'!$H$8:$H$18</c:f>
              <c:numCache>
                <c:formatCode>0%</c:formatCode>
                <c:ptCount val="11"/>
                <c:pt idx="0">
                  <c:v>0.97157954335462637</c:v>
                </c:pt>
                <c:pt idx="1">
                  <c:v>1.0148681475773369</c:v>
                </c:pt>
                <c:pt idx="2">
                  <c:v>0.94922173538361998</c:v>
                </c:pt>
                <c:pt idx="3">
                  <c:v>0.88070708099720851</c:v>
                </c:pt>
                <c:pt idx="4">
                  <c:v>0.8350768082224973</c:v>
                </c:pt>
                <c:pt idx="5">
                  <c:v>0.62520304627377021</c:v>
                </c:pt>
                <c:pt idx="6">
                  <c:v>0.46034158058056518</c:v>
                </c:pt>
                <c:pt idx="7">
                  <c:v>0.37424927413604742</c:v>
                </c:pt>
                <c:pt idx="8">
                  <c:v>0.41157087199748399</c:v>
                </c:pt>
                <c:pt idx="9">
                  <c:v>0.45417060031237411</c:v>
                </c:pt>
                <c:pt idx="10">
                  <c:v>0.60716440433749785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12-48D7-BE0F-74FA615CEDCA}"/>
            </c:ext>
          </c:extLst>
        </c:ser>
        <c:ser>
          <c:idx val="2"/>
          <c:order val="2"/>
          <c:spPr>
            <a:ln w="603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'TS1.3'!$I$8:$I$18</c:f>
              <c:numCache>
                <c:formatCode>0%</c:formatCode>
                <c:ptCount val="11"/>
                <c:pt idx="0">
                  <c:v>0.82117234720599486</c:v>
                </c:pt>
                <c:pt idx="1">
                  <c:v>0.8489698673505095</c:v>
                </c:pt>
                <c:pt idx="2">
                  <c:v>0.71302858126035173</c:v>
                </c:pt>
                <c:pt idx="3">
                  <c:v>0.82829200512339485</c:v>
                </c:pt>
                <c:pt idx="4">
                  <c:v>0.99900630722093131</c:v>
                </c:pt>
                <c:pt idx="5">
                  <c:v>0.74413618343551857</c:v>
                </c:pt>
                <c:pt idx="6">
                  <c:v>0.94029050312600404</c:v>
                </c:pt>
                <c:pt idx="7">
                  <c:v>1.1479257755468482</c:v>
                </c:pt>
                <c:pt idx="8">
                  <c:v>1.0492270473091987</c:v>
                </c:pt>
                <c:pt idx="9">
                  <c:v>1.0187707576721137</c:v>
                </c:pt>
                <c:pt idx="10">
                  <c:v>1.0339790429140261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12-48D7-BE0F-74FA615CE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0977480"/>
        <c:axId val="620972232"/>
      </c:lineChart>
      <c:catAx>
        <c:axId val="62097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0972232"/>
        <c:crosses val="autoZero"/>
        <c:auto val="1"/>
        <c:lblAlgn val="ctr"/>
        <c:lblOffset val="100"/>
        <c:noMultiLvlLbl val="0"/>
      </c:catAx>
      <c:valAx>
        <c:axId val="620972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097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Graphique 1.3. L'inégalité mondiale 1700-2012: 
divergence puis convergence? </a:t>
            </a:r>
          </a:p>
        </c:rich>
      </c:tx>
      <c:layout>
        <c:manualLayout>
          <c:xMode val="edge"/>
          <c:yMode val="edge"/>
          <c:x val="0.13622751854004825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339622641509427E-2"/>
          <c:y val="0.10533515731874145"/>
          <c:w val="0.86792452830188671"/>
          <c:h val="0.74692202462380286"/>
        </c:manualLayout>
      </c:layout>
      <c:lineChart>
        <c:grouping val="standard"/>
        <c:varyColors val="0"/>
        <c:ser>
          <c:idx val="1"/>
          <c:order val="0"/>
          <c:tx>
            <c:v>Europe-Amérique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'TS1.3'!$A$11:$A$18</c:f>
              <c:numCache>
                <c:formatCode>General</c:formatCode>
                <c:ptCount val="8"/>
                <c:pt idx="0">
                  <c:v>1700</c:v>
                </c:pt>
                <c:pt idx="1">
                  <c:v>1820</c:v>
                </c:pt>
                <c:pt idx="2">
                  <c:v>1870</c:v>
                </c:pt>
                <c:pt idx="3">
                  <c:v>1913</c:v>
                </c:pt>
                <c:pt idx="4">
                  <c:v>1950</c:v>
                </c:pt>
                <c:pt idx="5">
                  <c:v>1970</c:v>
                </c:pt>
                <c:pt idx="6">
                  <c:v>1990</c:v>
                </c:pt>
                <c:pt idx="7">
                  <c:v>2012</c:v>
                </c:pt>
              </c:numCache>
            </c:numRef>
          </c:cat>
          <c:val>
            <c:numRef>
              <c:f>'TS1.3'!$G$11:$G$18</c:f>
              <c:numCache>
                <c:formatCode>0%</c:formatCode>
                <c:ptCount val="8"/>
                <c:pt idx="0">
                  <c:v>1.4087721101784807</c:v>
                </c:pt>
                <c:pt idx="1">
                  <c:v>1.5251883889443005</c:v>
                </c:pt>
                <c:pt idx="2">
                  <c:v>1.8154988298377623</c:v>
                </c:pt>
                <c:pt idx="3">
                  <c:v>1.92401642593207</c:v>
                </c:pt>
                <c:pt idx="4">
                  <c:v>2.1730760274858509</c:v>
                </c:pt>
                <c:pt idx="5">
                  <c:v>2.2674011705514512</c:v>
                </c:pt>
                <c:pt idx="6">
                  <c:v>2.4590312378863186</c:v>
                </c:pt>
                <c:pt idx="7">
                  <c:v>2.2425959269101057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2E-41F6-A675-91E51CAAA770}"/>
            </c:ext>
          </c:extLst>
        </c:ser>
        <c:ser>
          <c:idx val="2"/>
          <c:order val="1"/>
          <c:tx>
            <c:v>Monde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triangle"/>
            <c:size val="11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'TS1.3'!$A$11:$A$18</c:f>
              <c:numCache>
                <c:formatCode>General</c:formatCode>
                <c:ptCount val="8"/>
                <c:pt idx="0">
                  <c:v>1700</c:v>
                </c:pt>
                <c:pt idx="1">
                  <c:v>1820</c:v>
                </c:pt>
                <c:pt idx="2">
                  <c:v>1870</c:v>
                </c:pt>
                <c:pt idx="3">
                  <c:v>1913</c:v>
                </c:pt>
                <c:pt idx="4">
                  <c:v>1950</c:v>
                </c:pt>
                <c:pt idx="5">
                  <c:v>1970</c:v>
                </c:pt>
                <c:pt idx="6">
                  <c:v>1990</c:v>
                </c:pt>
                <c:pt idx="7">
                  <c:v>2012</c:v>
                </c:pt>
              </c:numCache>
            </c:numRef>
          </c:cat>
          <c:val>
            <c:numRef>
              <c:f>'TS1.3'!$B$11:$B$18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2E-41F6-A675-91E51CAAA770}"/>
            </c:ext>
          </c:extLst>
        </c:ser>
        <c:ser>
          <c:idx val="0"/>
          <c:order val="2"/>
          <c:tx>
            <c:v>Asie-Afrique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C0C0C0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numRef>
              <c:f>'TS1.3'!$A$11:$A$18</c:f>
              <c:numCache>
                <c:formatCode>General</c:formatCode>
                <c:ptCount val="8"/>
                <c:pt idx="0">
                  <c:v>1700</c:v>
                </c:pt>
                <c:pt idx="1">
                  <c:v>1820</c:v>
                </c:pt>
                <c:pt idx="2">
                  <c:v>1870</c:v>
                </c:pt>
                <c:pt idx="3">
                  <c:v>1913</c:v>
                </c:pt>
                <c:pt idx="4">
                  <c:v>1950</c:v>
                </c:pt>
                <c:pt idx="5">
                  <c:v>1970</c:v>
                </c:pt>
                <c:pt idx="6">
                  <c:v>1990</c:v>
                </c:pt>
                <c:pt idx="7">
                  <c:v>2012</c:v>
                </c:pt>
              </c:numCache>
            </c:numRef>
          </c:cat>
          <c:val>
            <c:numRef>
              <c:f>'TS1.3'!$H$11:$H$18</c:f>
              <c:numCache>
                <c:formatCode>0%</c:formatCode>
                <c:ptCount val="8"/>
                <c:pt idx="0">
                  <c:v>0.88070708099720851</c:v>
                </c:pt>
                <c:pt idx="1">
                  <c:v>0.8350768082224973</c:v>
                </c:pt>
                <c:pt idx="2">
                  <c:v>0.62520304627377021</c:v>
                </c:pt>
                <c:pt idx="3">
                  <c:v>0.46034158058056518</c:v>
                </c:pt>
                <c:pt idx="4">
                  <c:v>0.37424927413604742</c:v>
                </c:pt>
                <c:pt idx="5">
                  <c:v>0.41157087199748399</c:v>
                </c:pt>
                <c:pt idx="6">
                  <c:v>0.45417060031237411</c:v>
                </c:pt>
                <c:pt idx="7">
                  <c:v>0.60716440433749785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2E-41F6-A675-91E51CAAA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616512"/>
        <c:axId val="1"/>
      </c:lineChart>
      <c:catAx>
        <c:axId val="370616512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Lecture: le PIB par habitant en Asie-Afrique est passé de 37% de la moyenne mondiale </a:t>
                </a: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en 1950 à 61% en 2012. </a:t>
                </a:r>
                <a:r>
                  <a:rPr lang="pt-B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et séries: voir piketty.pse.ens.fr/capital21c.</a:t>
                </a:r>
              </a:p>
            </c:rich>
          </c:tx>
          <c:layout>
            <c:manualLayout>
              <c:xMode val="edge"/>
              <c:yMode val="edge"/>
              <c:x val="0.17664664400171456"/>
              <c:y val="0.9215686575763395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PIB par habitant (en % de la moyenne mondiale)</a:t>
                </a:r>
              </a:p>
            </c:rich>
          </c:tx>
          <c:layout>
            <c:manualLayout>
              <c:xMode val="edge"/>
              <c:yMode val="edge"/>
              <c:x val="0"/>
              <c:y val="0.22161415188955041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70616512"/>
        <c:crosses val="autoZero"/>
        <c:crossBetween val="midCat"/>
        <c:majorUnit val="0.25"/>
        <c:minorUnit val="0.2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4708520495340773"/>
          <c:y val="0.30716718946717025"/>
          <c:w val="0.22757843189064453"/>
          <c:h val="0.15699652177624135"/>
        </c:manualLayout>
      </c:layout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2,5 U$ day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1992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27.8</c:v>
                </c:pt>
                <c:pt idx="1">
                  <c:v>24.9</c:v>
                </c:pt>
                <c:pt idx="2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DC-4EE4-9813-7A1C6B35287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4 U$ day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1992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Plan1!$C$2:$C$4</c:f>
              <c:numCache>
                <c:formatCode>General</c:formatCode>
                <c:ptCount val="3"/>
                <c:pt idx="0">
                  <c:v>44.4</c:v>
                </c:pt>
                <c:pt idx="1">
                  <c:v>41.5</c:v>
                </c:pt>
                <c:pt idx="2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DC-4EE4-9813-7A1C6B352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5636096"/>
        <c:axId val="115637632"/>
      </c:barChart>
      <c:catAx>
        <c:axId val="11563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637632"/>
        <c:crosses val="autoZero"/>
        <c:auto val="1"/>
        <c:lblAlgn val="ctr"/>
        <c:lblOffset val="100"/>
        <c:noMultiLvlLbl val="0"/>
      </c:catAx>
      <c:valAx>
        <c:axId val="115637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156360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0.78438</cdr:x>
      <cdr:y>0.43916</cdr:y>
    </cdr:from>
    <cdr:to>
      <cdr:x>0.89389</cdr:x>
      <cdr:y>0.54275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D410BE00-D056-4184-979E-D9FA80338907}"/>
            </a:ext>
          </a:extLst>
        </cdr:cNvPr>
        <cdr:cNvSpPr txBox="1"/>
      </cdr:nvSpPr>
      <cdr:spPr>
        <a:xfrm xmlns:a="http://schemas.openxmlformats.org/drawingml/2006/main">
          <a:off x="8589364" y="2548329"/>
          <a:ext cx="1199213" cy="601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>
              <a:solidFill>
                <a:srgbClr val="FF0000"/>
              </a:solidFill>
            </a:rPr>
            <a:t>Am. Latina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7B891-8C02-422E-95CC-5E8943141A30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D19CD-D2A9-4F28-AFE8-F48C5E3F53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40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5FDEDF34-A080-48DF-848F-C0049171B6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/>
            <a:fld id="{5BA8DD9B-DD94-4E66-8EDA-C6283E479831}" type="slidenum">
              <a:rPr lang="pt-BR" altLang="pt-BR" sz="1200">
                <a:latin typeface="Arial" panose="020B0604020202020204" pitchFamily="34" charset="0"/>
              </a:rPr>
              <a:pPr algn="r"/>
              <a:t>28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B0544B82-AC8A-46A3-8077-3995AA046F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089A317F-CEC1-4955-8F14-3422A67164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118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0ED78BE3-7222-42EB-8C1A-19C59AEA0BC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/>
            <a:fld id="{CB4440DF-F083-4F04-9D75-FEC632C458E1}" type="slidenum">
              <a:rPr lang="pt-BR" altLang="pt-BR" sz="1200">
                <a:latin typeface="Calibri" panose="020F0502020204030204" pitchFamily="34" charset="0"/>
              </a:rPr>
              <a:pPr algn="r"/>
              <a:t>43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A5542DAC-E3A9-41D3-AB51-8552D3186E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4BDBB0EE-D011-41A2-974D-9BB445CCD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420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5CF19-B32E-4E18-8136-A98F66BC6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31DD44-1DDA-4F35-B935-89E40E877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AB3FDA-CE3F-4E86-AE92-194B46FC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922D4-2609-4B5F-ABAE-1BFB7EDB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74E4DB-105B-419C-BE6B-EF85316A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96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7B46B-A173-4E64-A825-0600E792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E6E1C3-0A48-497B-B266-215D59981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C7E8C0-717F-4E11-8127-7671A9F4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1B4B9B-1ABF-4C7E-84D6-9358CE14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2A76E7-B62D-4994-8778-38373A9A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87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F035E8-6D90-47C6-BCD8-E5B5C08F4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16F7D4-577C-4BE8-B770-056357EBE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6FEF8A-6F30-4D51-AB16-00E847E3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80CABB-F7FB-4D9E-9357-36C65CD6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BE8657-0AD2-48F4-8216-9A60806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38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E6449-A0E6-4726-8D2B-762827BF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286315-17B0-421C-862E-A69634F2E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CB0F22-4B78-4AEE-9863-C3BA39E3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917D2-2B86-4A81-BE50-B0B7E969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B48432-6080-4689-B6B2-E52E0CC9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87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E9A88-FB48-4C11-80B5-99A80823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04F7F2-3037-437F-B799-655B6CEE6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C7E8DE-0C6B-4FA0-B451-BF3CEB15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853606-4FB3-4C38-B3C3-71CD86E3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7DE6D2-A777-495E-A193-B8959364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37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6F06-D882-4DF0-85D0-8E4E2C20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56382E-F43B-4FE3-939B-83745FD92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177D02-7906-46DE-93E0-6D155EE1D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E74DE4-CADE-4D97-9C89-E9D8632B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49CFAE-6C7D-4AEF-BE00-621D4180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505116-7CCF-4CD5-BC2E-B1FBEC87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53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90F34-0E43-40FF-847D-465871D7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657699-8623-4F9E-B624-9E07A41EB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3BFAE3-6AF1-48AD-9E05-6E94FD5EE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A6907D-57A9-40E4-A930-125493886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87F446C-878F-4069-9E5B-DEDC11F2A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F83CDE6-9F6E-46F9-9FAB-C639D8AE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4EAF775-66D6-4DF8-BB14-945DA03E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3F6481-50C0-4BA0-AEF6-54E078B8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31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042C-108C-45AB-BF7B-15DE4545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C18B75E-BC73-40B4-A718-B5BB39CB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32A1E6-9A28-4E3A-B8D3-118F318A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42E7F2-5CEA-4362-90D2-975EDA70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2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EABF20-A399-4708-9F86-CEF788E5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6E34506-F15A-4CE9-BC13-F4086EDF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65532A4-8B8D-49CD-B2E3-B638E73D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59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E3C24-C837-40F6-B8F9-42183169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34A420-8D32-4461-9C4B-4E7EACFFA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FD0830-C119-4B26-9DEC-9BA72D05C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8F3115-87F9-43A2-98C0-298E0467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2F0078-A123-4B86-BF6D-3D2071F3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8A1F40-60CA-410E-895D-7FB9923F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08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CBFDF-2B25-4CB4-9368-6C703CFE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114CF09-D92A-4518-B160-C6D770333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9E8CF3-96EF-4D05-A34F-59BAE0AA4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7FFDD9-29EA-41D6-AD00-A2599DC6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20C-BF76-47F8-9883-8ACD1F50560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A181A5-0EE7-4BE1-8233-E32B690D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942FEF-4919-4252-9986-502AD967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79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528876C-8906-4A9C-9552-9B0CDC68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6F5BC9-F2CF-4DB7-8A2D-FB11413F5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2DA8A7-5795-4A96-9C6E-4CEE96355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E920C-BF76-47F8-9883-8ACD1F50560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F36073-9E81-498C-B38B-DBA0DE898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C9E045-E8C1-40F1-8413-E0572DAF9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8918-F658-4484-946E-06ECA1DD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16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502FF-FF78-4FDB-898D-B3A6E83F01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Distribuição de renda na América Latina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E0A750-D9EB-4478-9272-93C02B7726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Amaury Gremaud</a:t>
            </a:r>
          </a:p>
          <a:p>
            <a:endParaRPr lang="pt-BR" dirty="0"/>
          </a:p>
          <a:p>
            <a:r>
              <a:rPr lang="pt-BR" dirty="0" err="1"/>
              <a:t>Prolam</a:t>
            </a:r>
            <a:r>
              <a:rPr lang="pt-BR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36520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1" name="Picture 5">
            <a:extLst>
              <a:ext uri="{FF2B5EF4-FFF2-40B4-BE49-F238E27FC236}">
                <a16:creationId xmlns:a16="http://schemas.microsoft.com/office/drawing/2014/main" id="{CA879D02-242C-4E73-A713-060A9E9C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620713"/>
            <a:ext cx="6865937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2" name="Picture 6">
            <a:extLst>
              <a:ext uri="{FF2B5EF4-FFF2-40B4-BE49-F238E27FC236}">
                <a16:creationId xmlns:a16="http://schemas.microsoft.com/office/drawing/2014/main" id="{41D698AA-F6D5-4FA8-B5C1-572BA9A81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724025"/>
            <a:ext cx="9047162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7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>
            <a:extLst>
              <a:ext uri="{FF2B5EF4-FFF2-40B4-BE49-F238E27FC236}">
                <a16:creationId xmlns:a16="http://schemas.microsoft.com/office/drawing/2014/main" id="{76A1A652-A4F8-49A9-8E97-FB3719DBF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23889"/>
            <a:ext cx="6792912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5" name="Text Box 5">
            <a:extLst>
              <a:ext uri="{FF2B5EF4-FFF2-40B4-BE49-F238E27FC236}">
                <a16:creationId xmlns:a16="http://schemas.microsoft.com/office/drawing/2014/main" id="{0B400676-B61F-416E-B902-6BF02E59851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024063" y="1524000"/>
            <a:ext cx="23050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/>
              <a:t>Cesta mínima de consumo </a:t>
            </a:r>
          </a:p>
        </p:txBody>
      </p:sp>
    </p:spTree>
    <p:extLst>
      <p:ext uri="{BB962C8B-B14F-4D97-AF65-F5344CB8AC3E}">
        <p14:creationId xmlns:p14="http://schemas.microsoft.com/office/powerpoint/2010/main" val="230505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56995FAC-84A1-401F-8F19-3E1D9ABE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67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8C0AD94-8BD5-4487-8918-7F90838E89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Hiato e Severidade da Pobreza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3064BD2-5541-45F1-A5C5-4D64F7F901E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44576" y="1573967"/>
            <a:ext cx="10837889" cy="462045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altLang="pt-BR" sz="3200" dirty="0"/>
              <a:t>Por </a:t>
            </a:r>
            <a:r>
              <a:rPr lang="pt-BR" altLang="pt-BR" sz="3200" u="sng" dirty="0"/>
              <a:t>hiato de pobreza</a:t>
            </a:r>
            <a:r>
              <a:rPr lang="pt-BR" altLang="pt-BR" sz="3200" dirty="0"/>
              <a:t>, entendemos a proporção de pobres multiplicada pela distância média da renda dos pobres à linha de pobreza, medida em múltiplos da linha de pobreza.</a:t>
            </a:r>
          </a:p>
          <a:p>
            <a:pPr lvl="1">
              <a:lnSpc>
                <a:spcPct val="80000"/>
              </a:lnSpc>
            </a:pPr>
            <a:r>
              <a:rPr lang="pt-BR" altLang="pt-BR" sz="2800" dirty="0"/>
              <a:t> Essa medida, portanto, leva em consideração não apenas a porcentagem de pobres, mas também a profundidade da pobreza. </a:t>
            </a:r>
          </a:p>
          <a:p>
            <a:pPr>
              <a:lnSpc>
                <a:spcPct val="80000"/>
              </a:lnSpc>
            </a:pPr>
            <a:r>
              <a:rPr lang="pt-BR" altLang="pt-BR" sz="3200" dirty="0"/>
              <a:t>A </a:t>
            </a:r>
            <a:r>
              <a:rPr lang="pt-BR" altLang="pt-BR" sz="3200" u="sng" dirty="0"/>
              <a:t>severidade da pobreza</a:t>
            </a:r>
            <a:r>
              <a:rPr lang="pt-BR" altLang="pt-BR" sz="3200" dirty="0"/>
              <a:t> é dada pelo produto da porcentagem de pobres pela distância quadrática média à linha de pobreza, também medida em múltiplos da linha de pobreza. </a:t>
            </a:r>
          </a:p>
          <a:p>
            <a:pPr lvl="1">
              <a:lnSpc>
                <a:spcPct val="80000"/>
              </a:lnSpc>
            </a:pPr>
            <a:r>
              <a:rPr lang="pt-BR" altLang="pt-BR" sz="2800" dirty="0"/>
              <a:t>Ela, portanto, não apenas considera o número de pobres e a profundidade da pobreza, como também dá maior peso para os mais pobres. </a:t>
            </a:r>
          </a:p>
          <a:p>
            <a:pPr lvl="2">
              <a:lnSpc>
                <a:spcPct val="80000"/>
              </a:lnSpc>
            </a:pPr>
            <a:r>
              <a:rPr lang="pt-BR" altLang="pt-BR" sz="2400" dirty="0"/>
              <a:t>um pobre que tenha uma renda igual à metade da linha de pobreza tem um peso quatro vezes menor que o de um pobre que não tem qualquer renda</a:t>
            </a:r>
          </a:p>
        </p:txBody>
      </p:sp>
    </p:spTree>
    <p:extLst>
      <p:ext uri="{BB962C8B-B14F-4D97-AF65-F5344CB8AC3E}">
        <p14:creationId xmlns:p14="http://schemas.microsoft.com/office/powerpoint/2010/main" val="173420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>
            <a:extLst>
              <a:ext uri="{FF2B5EF4-FFF2-40B4-BE49-F238E27FC236}">
                <a16:creationId xmlns:a16="http://schemas.microsoft.com/office/drawing/2014/main" id="{2DB6DB70-D81A-408C-810D-0EF4339F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B37E90F3-FE9D-4E67-A962-DD62878B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76" y="3500438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Queda</a:t>
            </a:r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19C8862C-6A8A-4583-8BAF-96259B363E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25014" y="2997200"/>
            <a:ext cx="358775" cy="5032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764BB0D9-FC5D-41A1-8286-E048BAF7A1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96451" y="3860801"/>
            <a:ext cx="360363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78148E07-183F-4AF0-AD39-42B297E177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96450" y="3933826"/>
            <a:ext cx="503238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A15A56AE-5158-4338-B216-E9659289F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0" y="1268414"/>
            <a:ext cx="1295400" cy="147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3 vezes mais rápido do que metas do milênio </a:t>
            </a:r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CC89AC9F-FDCE-426A-8BCE-12BD2BE2FB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99688" y="2852739"/>
            <a:ext cx="144462" cy="7207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7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>
            <a:extLst>
              <a:ext uri="{FF2B5EF4-FFF2-40B4-BE49-F238E27FC236}">
                <a16:creationId xmlns:a16="http://schemas.microsoft.com/office/drawing/2014/main" id="{5C33678E-48D3-431B-BAB9-80CB8EB62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82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5385D71-2E2F-426A-A8EE-2444753DA6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115888"/>
            <a:ext cx="8229600" cy="990600"/>
          </a:xfrm>
        </p:spPr>
        <p:txBody>
          <a:bodyPr anchor="ctr"/>
          <a:lstStyle/>
          <a:p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Ainda as linhas de pobreza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C74ECDE-7450-4939-8043-F608D622AA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52650" y="2479302"/>
            <a:ext cx="8229600" cy="4910138"/>
          </a:xfrm>
        </p:spPr>
        <p:txBody>
          <a:bodyPr/>
          <a:lstStyle/>
          <a:p>
            <a:pPr lvl="1"/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Outras linhas de pobreza</a:t>
            </a:r>
          </a:p>
          <a:p>
            <a:pPr lvl="2"/>
            <a:r>
              <a:rPr lang="pt-BR" altLang="pt-B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Subjetivas</a:t>
            </a:r>
          </a:p>
          <a:p>
            <a:pPr lvl="3"/>
            <a:r>
              <a:rPr lang="pt-BR" altLang="pt-BR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Quem sabe o que é pobre? Sociedade sabe, próprio pobre sabe – pergunte a eles </a:t>
            </a:r>
          </a:p>
          <a:p>
            <a:pPr lvl="4"/>
            <a:r>
              <a:rPr lang="pt-BR" altLang="pt-BR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Problema dos interesses e da “percepção de sermos médios” </a:t>
            </a:r>
          </a:p>
          <a:p>
            <a:pPr lvl="2"/>
            <a:r>
              <a:rPr lang="pt-BR" altLang="pt-B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Relativas </a:t>
            </a:r>
          </a:p>
          <a:p>
            <a:pPr lvl="3"/>
            <a:r>
              <a:rPr lang="pt-BR" altLang="pt-BR" sz="1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Media (mediana) de consumo da sociedade representa padrão de consumo de uma sociedade</a:t>
            </a:r>
          </a:p>
          <a:p>
            <a:pPr lvl="4"/>
            <a:r>
              <a:rPr lang="pt-BR" altLang="pt-BR" sz="1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Fração – aquilo que sociedade considera abaixo do razoável</a:t>
            </a:r>
          </a:p>
          <a:p>
            <a:pPr lvl="1"/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Estas últimas acabam caindo em índices de distribuição de renda – posições relativas </a:t>
            </a: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63806186-2BFD-4950-9F84-E2CA9732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125539"/>
            <a:ext cx="828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altLang="pt-BR"/>
              <a:t> </a:t>
            </a:r>
            <a:r>
              <a:rPr lang="pt-BR" altLang="pt-BR" sz="2400"/>
              <a:t>Padrões devem ser dados por cada sociedade em dado momento do tempo </a:t>
            </a:r>
          </a:p>
        </p:txBody>
      </p:sp>
    </p:spTree>
    <p:extLst>
      <p:ext uri="{BB962C8B-B14F-4D97-AF65-F5344CB8AC3E}">
        <p14:creationId xmlns:p14="http://schemas.microsoft.com/office/powerpoint/2010/main" val="26967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C7DB8D1D-1D34-4B91-B9A5-860D68CAED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52401"/>
            <a:ext cx="8229600" cy="612775"/>
          </a:xfrm>
        </p:spPr>
        <p:txBody>
          <a:bodyPr>
            <a:normAutofit fontScale="90000"/>
          </a:bodyPr>
          <a:lstStyle/>
          <a:p>
            <a:r>
              <a:rPr lang="pt-BR" altLang="pt-BR"/>
              <a:t>Indicadores multidimensionais </a:t>
            </a:r>
          </a:p>
        </p:txBody>
      </p:sp>
      <p:pic>
        <p:nvPicPr>
          <p:cNvPr id="177155" name="Picture 3">
            <a:extLst>
              <a:ext uri="{FF2B5EF4-FFF2-40B4-BE49-F238E27FC236}">
                <a16:creationId xmlns:a16="http://schemas.microsoft.com/office/drawing/2014/main" id="{3256DF94-CB54-484D-8C24-A45C7AA81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13101"/>
            <a:ext cx="8856663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6" name="Rectangle 4">
            <a:extLst>
              <a:ext uri="{FF2B5EF4-FFF2-40B4-BE49-F238E27FC236}">
                <a16:creationId xmlns:a16="http://schemas.microsoft.com/office/drawing/2014/main" id="{119D51F3-7814-4ECC-87B7-88473C8E848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31950" y="908050"/>
            <a:ext cx="9036050" cy="4910138"/>
          </a:xfrm>
        </p:spPr>
        <p:txBody>
          <a:bodyPr/>
          <a:lstStyle/>
          <a:p>
            <a:pPr lvl="1"/>
            <a:r>
              <a:rPr lang="pt-BR" altLang="pt-BR" sz="2100"/>
              <a:t>Para alguns: insuficiência de renda constituiria um indicador demasiadamente limitado para ser um indicador holístico de pobreza. </a:t>
            </a:r>
          </a:p>
          <a:p>
            <a:r>
              <a:rPr lang="pt-BR" altLang="pt-BR" sz="2200">
                <a:solidFill>
                  <a:srgbClr val="FF0000"/>
                </a:solidFill>
              </a:rPr>
              <a:t>Pobreza como falta de oportunidades para viver uma vida plena</a:t>
            </a:r>
            <a:endParaRPr lang="pt-BR" altLang="pt-BR" sz="2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arter BT"/>
            </a:endParaRPr>
          </a:p>
          <a:p>
            <a:pPr lvl="2"/>
            <a:r>
              <a:rPr lang="pt-BR" altLang="pt-BR" sz="1800"/>
              <a:t>Outras dimensões teriam que ser incorporadas (Quais ?) (Como?)</a:t>
            </a:r>
          </a:p>
        </p:txBody>
      </p:sp>
    </p:spTree>
    <p:extLst>
      <p:ext uri="{BB962C8B-B14F-4D97-AF65-F5344CB8AC3E}">
        <p14:creationId xmlns:p14="http://schemas.microsoft.com/office/powerpoint/2010/main" val="174371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93ED36F-FD00-4DA7-A015-DB99F55DC5B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Distribuição – indices relativos 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AB23C3C4-49CC-4143-828F-ECC21BAECF1E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Distribuição também várias possibilidades</a:t>
            </a:r>
          </a:p>
          <a:p>
            <a:pPr lvl="1"/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Diferentes grupos – qual segmentação ?</a:t>
            </a:r>
          </a:p>
          <a:p>
            <a:pPr lvl="2"/>
            <a:r>
              <a:rPr lang="pt-BR" altLang="pt-B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Regiões, funções, gênero, raça/cor, grupos de renda</a:t>
            </a:r>
          </a:p>
          <a:p>
            <a:pPr lvl="1"/>
            <a:r>
              <a:rPr lang="pt-BR" altLang="pt-BR" sz="21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Varios</a:t>
            </a:r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1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indices</a:t>
            </a:r>
            <a:endParaRPr lang="pt-BR" altLang="pt-BR" sz="2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/>
            <a:r>
              <a:rPr lang="pt-BR" altLang="pt-BR" sz="1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Theil</a:t>
            </a:r>
            <a:r>
              <a:rPr lang="pt-BR" altLang="pt-B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altLang="pt-BR" sz="1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Gini</a:t>
            </a:r>
            <a:r>
              <a:rPr lang="pt-BR" altLang="pt-B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...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00207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0849C3F5-C2FE-4F74-975D-3F966FCB1D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pt-BR" altLang="pt-B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Indicadores de distribuição pessoal de renda: Brasil 2007</a:t>
            </a:r>
          </a:p>
        </p:txBody>
      </p:sp>
      <p:pic>
        <p:nvPicPr>
          <p:cNvPr id="87043" name="Picture 5">
            <a:extLst>
              <a:ext uri="{FF2B5EF4-FFF2-40B4-BE49-F238E27FC236}">
                <a16:creationId xmlns:a16="http://schemas.microsoft.com/office/drawing/2014/main" id="{7169344B-C73F-4E7C-9918-374204303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36838"/>
            <a:ext cx="87852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55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39B1968-43E6-45EB-A614-56A8651843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/>
            <a:br>
              <a:rPr lang="pt-BR" alt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Medindo a “desigualdade”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BA25893-9975-4C0B-B202-3136ADDE9FC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Uma discussão importante está na mensuração da desigualdade e da “distribuição”</a:t>
            </a:r>
          </a:p>
          <a:p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Problema desigualdade do que ?  distribuição do que ?</a:t>
            </a:r>
          </a:p>
          <a:p>
            <a:r>
              <a:rPr lang="pt-BR" altLang="pt-BR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Utilidade</a:t>
            </a: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Bem estar (felicidade), </a:t>
            </a:r>
          </a:p>
          <a:p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oportunidades x resultados</a:t>
            </a:r>
          </a:p>
          <a:p>
            <a:pPr lvl="1"/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 prática se usa </a:t>
            </a:r>
            <a:r>
              <a:rPr lang="pt-BR" altLang="pt-BR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Renda</a:t>
            </a: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altLang="pt-BR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é o melhor indicador</a:t>
            </a: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?</a:t>
            </a:r>
          </a:p>
          <a:p>
            <a:pPr lvl="2"/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Pressuposto que </a:t>
            </a:r>
            <a:r>
              <a:rPr lang="pt-BR" alt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pt-BR" alt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</a:t>
            </a:r>
            <a:r>
              <a:rPr lang="pt-BR" alt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f (Y</a:t>
            </a:r>
            <a:r>
              <a:rPr lang="pt-BR" altLang="pt-B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pt-BR" alt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 normalmente que esta função (f) é igual para todos </a:t>
            </a:r>
          </a:p>
          <a:p>
            <a:pPr lvl="3"/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Isto está correto ?</a:t>
            </a:r>
          </a:p>
          <a:p>
            <a:pPr lvl="3"/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Deveríamos supor que não ? e daí tirar implicações diferentes ?</a:t>
            </a:r>
          </a:p>
          <a:p>
            <a:pPr lvl="1"/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Renda ou </a:t>
            </a:r>
            <a:r>
              <a:rPr lang="pt-BR" altLang="pt-BR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consumo</a:t>
            </a: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89873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93ED36F-FD00-4DA7-A015-DB99F55DC5B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Distribuição – indices relativos 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AB23C3C4-49CC-4143-828F-ECC21BAECF1E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Distribuição também várias possibilidades</a:t>
            </a:r>
          </a:p>
          <a:p>
            <a:pPr lvl="1"/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Diferentes grupos – qual segmentação ?</a:t>
            </a:r>
          </a:p>
          <a:p>
            <a:pPr lvl="2"/>
            <a:r>
              <a:rPr lang="pt-BR" altLang="pt-B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Regiões, funções, gênero, raça/cor, grupos de renda</a:t>
            </a:r>
          </a:p>
          <a:p>
            <a:pPr lvl="1"/>
            <a:r>
              <a:rPr lang="pt-BR" altLang="pt-BR" sz="21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Varios</a:t>
            </a:r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1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indices</a:t>
            </a:r>
            <a:endParaRPr lang="pt-BR" altLang="pt-BR" sz="2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/>
            <a:r>
              <a:rPr lang="pt-BR" altLang="pt-BR" sz="1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Theil</a:t>
            </a:r>
            <a:r>
              <a:rPr lang="pt-BR" altLang="pt-B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altLang="pt-BR" sz="1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Gini</a:t>
            </a:r>
            <a:r>
              <a:rPr lang="pt-BR" altLang="pt-B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...</a:t>
            </a:r>
          </a:p>
          <a:p>
            <a:r>
              <a:rPr lang="pt-BR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Distribuição pessoal da renda</a:t>
            </a:r>
          </a:p>
          <a:p>
            <a:pPr lvl="1"/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Normalmente: ricos e pobres – quanto cada grupo possui do total da renda (ou outro indicador) </a:t>
            </a:r>
          </a:p>
          <a:p>
            <a:pPr lvl="1"/>
            <a:r>
              <a:rPr lang="pt-BR" altLang="pt-BR" sz="21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Encuesta</a:t>
            </a:r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pt-BR" altLang="pt-BR" sz="21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logares</a:t>
            </a:r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(pesquisas familiares)</a:t>
            </a:r>
          </a:p>
          <a:p>
            <a:pPr lvl="2"/>
            <a:r>
              <a:rPr lang="pt-BR" altLang="pt-BR" sz="1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Distribui-se por </a:t>
            </a:r>
            <a:r>
              <a:rPr lang="pt-BR" altLang="pt-BR" sz="17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quantis</a:t>
            </a:r>
            <a:r>
              <a:rPr lang="pt-BR" altLang="pt-BR" sz="1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da distribuição da renda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79663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>
            <a:extLst>
              <a:ext uri="{FF2B5EF4-FFF2-40B4-BE49-F238E27FC236}">
                <a16:creationId xmlns:a16="http://schemas.microsoft.com/office/drawing/2014/main" id="{F2D3B576-F425-4DD0-BDA2-8FBD3E0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682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>
            <a:extLst>
              <a:ext uri="{FF2B5EF4-FFF2-40B4-BE49-F238E27FC236}">
                <a16:creationId xmlns:a16="http://schemas.microsoft.com/office/drawing/2014/main" id="{45AA449B-5D15-4B9F-AB5D-2389AD74E39D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"/>
          <a:ext cx="9144000" cy="7262819"/>
        </p:xfrm>
        <a:graphic>
          <a:graphicData uri="http://schemas.openxmlformats.org/drawingml/2006/table">
            <a:tbl>
              <a:tblPr/>
              <a:tblGrid>
                <a:gridCol w="1879600">
                  <a:extLst>
                    <a:ext uri="{9D8B030D-6E8A-4147-A177-3AD203B41FA5}">
                      <a16:colId xmlns:a16="http://schemas.microsoft.com/office/drawing/2014/main" val="3342679476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299334634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3797188891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863042261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369866100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951887095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3667550207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674091155"/>
                    </a:ext>
                  </a:extLst>
                </a:gridCol>
                <a:gridCol w="354012">
                  <a:extLst>
                    <a:ext uri="{9D8B030D-6E8A-4147-A177-3AD203B41FA5}">
                      <a16:colId xmlns:a16="http://schemas.microsoft.com/office/drawing/2014/main" val="1427742135"/>
                    </a:ext>
                  </a:extLst>
                </a:gridCol>
              </a:tblGrid>
              <a:tr h="407988">
                <a:tc row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E9EC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Tabela 3.4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rowSpan="2" gridSpan="7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Distribuição de renda da população economicamente ativa com rendimento não nulo: 1960-2008</a:t>
                      </a:r>
                      <a:endParaRPr kumimoji="0" lang="pt-BR" altLang="pt-BR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16431"/>
                  </a:ext>
                </a:extLst>
              </a:tr>
              <a:tr h="635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7593"/>
                  </a:ext>
                </a:extLst>
              </a:tr>
              <a:tr h="4095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687435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Faixa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1960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1970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1980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1990*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1996*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2004*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2008*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666450"/>
                  </a:ext>
                </a:extLst>
              </a:tr>
              <a:tr h="7159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20% mais pobres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42275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Segundo 20%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618929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Terceiro 20%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13,6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9,1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39785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Quarto 20%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20,3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17,2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16,1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17,6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18,3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17,6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17,9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02955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20% mais ricos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54,8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61,9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66,1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66,1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63,8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61,2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58,9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195725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10% mais ricos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39,6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46,7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51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49,7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47,6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45,5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43,6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97236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1% mais rico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13,8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14,8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18,2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14,6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13,6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13,1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12,7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931223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46324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Fonte: </a:t>
                      </a:r>
                      <a:r>
                        <a:rPr kumimoji="0" lang="pt-BR" alt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IBGE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878392"/>
                  </a:ext>
                </a:extLst>
              </a:tr>
              <a:tr h="411163">
                <a:tc gridSpan="7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43539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379172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38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537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095AA137-EB2C-4E00-A200-9B9B87691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76250"/>
            <a:ext cx="80645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0661307E-3AD4-4BCB-8048-8BFBC16F7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1" y="549276"/>
            <a:ext cx="1008063" cy="583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pt-BR" altLang="pt-BR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203F7EF7-7169-498A-BA7C-EE8CD2B3E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1076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9447A1B6-9C50-4D06-AA15-B4D29949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2636838"/>
            <a:ext cx="1676400" cy="10144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pt-BR" altLang="pt-B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I. Gini = 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Z / AÔB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6CB04BE1-BE78-4651-9127-4B494C402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3573463"/>
            <a:ext cx="504825" cy="711200"/>
          </a:xfrm>
          <a:prstGeom prst="rect">
            <a:avLst/>
          </a:prstGeom>
          <a:solidFill>
            <a:srgbClr val="F6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4000" b="1">
                <a:solidFill>
                  <a:srgbClr val="FF0000"/>
                </a:solidFill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E2459715-5FAB-4839-8A45-BAE67136B4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52400"/>
            <a:ext cx="8229600" cy="425450"/>
          </a:xfrm>
        </p:spPr>
        <p:txBody>
          <a:bodyPr anchor="ctr">
            <a:normAutofit fontScale="90000"/>
          </a:bodyPr>
          <a:lstStyle/>
          <a:p>
            <a:r>
              <a:rPr lang="pt-BR" altLang="pt-B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Curvas de Lorenz e Índice de Gini</a:t>
            </a:r>
          </a:p>
        </p:txBody>
      </p:sp>
      <p:sp>
        <p:nvSpPr>
          <p:cNvPr id="88070" name="Text Box 6">
            <a:extLst>
              <a:ext uri="{FF2B5EF4-FFF2-40B4-BE49-F238E27FC236}">
                <a16:creationId xmlns:a16="http://schemas.microsoft.com/office/drawing/2014/main" id="{B3E2FBF7-28EB-4CC9-B568-0984BA5A3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4437063"/>
            <a:ext cx="1439863" cy="641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chemeClr val="accent1"/>
                </a:solidFill>
                <a:latin typeface="Tahoma" panose="020B0604030504040204" pitchFamily="34" charset="0"/>
              </a:rPr>
              <a:t>Curva de Lorenz</a:t>
            </a:r>
          </a:p>
        </p:txBody>
      </p:sp>
      <p:sp>
        <p:nvSpPr>
          <p:cNvPr id="88071" name="Line 8">
            <a:extLst>
              <a:ext uri="{FF2B5EF4-FFF2-40B4-BE49-F238E27FC236}">
                <a16:creationId xmlns:a16="http://schemas.microsoft.com/office/drawing/2014/main" id="{206E84E7-E4F5-455F-9380-B5E9B85073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5150" y="4076701"/>
            <a:ext cx="431800" cy="3603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5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 autoUpdateAnimBg="0"/>
      <p:bldP spid="286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D530D4B-5E1A-483F-ACF1-8BA12D4DF1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7772400" cy="1143000"/>
          </a:xfrm>
        </p:spPr>
        <p:txBody>
          <a:bodyPr anchor="ctr"/>
          <a:lstStyle/>
          <a:p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Curvas de Lorenz</a:t>
            </a: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9091" name="Object 3">
            <a:extLst>
              <a:ext uri="{FF2B5EF4-FFF2-40B4-BE49-F238E27FC236}">
                <a16:creationId xmlns:a16="http://schemas.microsoft.com/office/drawing/2014/main" id="{541E3715-46D8-4891-8272-03CCE94EA5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Imagem de bitmap" r:id="rId3" imgW="4885714" imgH="3200000" progId="Paint.Picture">
                  <p:embed/>
                </p:oleObj>
              </mc:Choice>
              <mc:Fallback>
                <p:oleObj name="Imagem de bitmap" r:id="rId3" imgW="4885714" imgH="3200000" progId="Paint.Picture">
                  <p:embed/>
                  <p:pic>
                    <p:nvPicPr>
                      <p:cNvPr id="89091" name="Object 3">
                        <a:extLst>
                          <a:ext uri="{FF2B5EF4-FFF2-40B4-BE49-F238E27FC236}">
                            <a16:creationId xmlns:a16="http://schemas.microsoft.com/office/drawing/2014/main" id="{541E3715-46D8-4891-8272-03CCE94EA5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16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>
            <a:extLst>
              <a:ext uri="{FF2B5EF4-FFF2-40B4-BE49-F238E27FC236}">
                <a16:creationId xmlns:a16="http://schemas.microsoft.com/office/drawing/2014/main" id="{7444B13A-A915-4EB1-8EC5-DAB86FC89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50350" cy="6858000"/>
          </a:xfrm>
          <a:prstGeom prst="rect">
            <a:avLst/>
          </a:prstGeom>
          <a:solidFill>
            <a:srgbClr val="F6FC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246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>
            <a:extLst>
              <a:ext uri="{FF2B5EF4-FFF2-40B4-BE49-F238E27FC236}">
                <a16:creationId xmlns:a16="http://schemas.microsoft.com/office/drawing/2014/main" id="{2F0FEB20-22FC-4594-8037-F6F6F7336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46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Espaço Reservado para Número de Slide 5">
            <a:extLst>
              <a:ext uri="{FF2B5EF4-FFF2-40B4-BE49-F238E27FC236}">
                <a16:creationId xmlns:a16="http://schemas.microsoft.com/office/drawing/2014/main" id="{B2BBA30B-0A90-465E-B182-010C7CFC4AF0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fld id="{2394CDFA-F303-4BF8-ABFD-5BD8290FD7A1}" type="slidenum">
              <a:rPr lang="pt-BR" altLang="pt-BR" sz="1400" b="1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algn="ctr"/>
              <a:t>28</a:t>
            </a:fld>
            <a:endParaRPr lang="pt-BR" altLang="pt-BR" sz="1400" b="1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2610787E-EEA2-4D76-B787-80452C6AD4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55576"/>
            <a:ext cx="8229600" cy="987425"/>
          </a:xfrm>
        </p:spPr>
        <p:txBody>
          <a:bodyPr anchor="ctr">
            <a:normAutofit/>
          </a:bodyPr>
          <a:lstStyle/>
          <a:p>
            <a:r>
              <a:rPr lang="pt-BR" alt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DISTRIBUIÇÃO DE RENDA NO BRASIL: 1960 E 1970</a:t>
            </a:r>
          </a:p>
        </p:txBody>
      </p:sp>
      <p:graphicFrame>
        <p:nvGraphicFramePr>
          <p:cNvPr id="64516" name="Group 4">
            <a:extLst>
              <a:ext uri="{FF2B5EF4-FFF2-40B4-BE49-F238E27FC236}">
                <a16:creationId xmlns:a16="http://schemas.microsoft.com/office/drawing/2014/main" id="{E3AA546D-0EDD-44E5-8EA4-457977F1BFDF}"/>
              </a:ext>
            </a:extLst>
          </p:cNvPr>
          <p:cNvGraphicFramePr>
            <a:graphicFrameLocks noGrp="1"/>
          </p:cNvGraphicFramePr>
          <p:nvPr/>
        </p:nvGraphicFramePr>
        <p:xfrm>
          <a:off x="1703388" y="1557339"/>
          <a:ext cx="8964612" cy="5206049"/>
        </p:xfrm>
        <a:graphic>
          <a:graphicData uri="http://schemas.openxmlformats.org/drawingml/2006/table">
            <a:tbl>
              <a:tblPr/>
              <a:tblGrid>
                <a:gridCol w="1708150">
                  <a:extLst>
                    <a:ext uri="{9D8B030D-6E8A-4147-A177-3AD203B41FA5}">
                      <a16:colId xmlns:a16="http://schemas.microsoft.com/office/drawing/2014/main" val="2538871992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1616092771"/>
                    </a:ext>
                  </a:extLst>
                </a:gridCol>
                <a:gridCol w="2084387">
                  <a:extLst>
                    <a:ext uri="{9D8B030D-6E8A-4147-A177-3AD203B41FA5}">
                      <a16:colId xmlns:a16="http://schemas.microsoft.com/office/drawing/2014/main" val="2491778817"/>
                    </a:ext>
                  </a:extLst>
                </a:gridCol>
                <a:gridCol w="3473450">
                  <a:extLst>
                    <a:ext uri="{9D8B030D-6E8A-4147-A177-3AD203B41FA5}">
                      <a16:colId xmlns:a16="http://schemas.microsoft.com/office/drawing/2014/main" val="3412382395"/>
                    </a:ext>
                  </a:extLst>
                </a:gridCol>
              </a:tblGrid>
              <a:tr h="482600">
                <a:tc row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DA RENDA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CRESC. REAL ENTRE 1960 E 1970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343806"/>
                  </a:ext>
                </a:extLst>
              </a:tr>
              <a:tr h="484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106970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36,89%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422133"/>
                  </a:ext>
                </a:extLst>
              </a:tr>
              <a:tr h="4841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29620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771665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612054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6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457233"/>
                  </a:ext>
                </a:extLst>
              </a:tr>
              <a:tr h="4889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9381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182694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6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87067"/>
                  </a:ext>
                </a:extLst>
              </a:tr>
              <a:tr h="4841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6572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42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15300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4C6CEBE8-C162-4710-AA83-28E6A190F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888"/>
            <a:ext cx="9144000" cy="656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89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16A627E-28B8-4141-B732-69060D09E0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pt-BR" altLang="pt-B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Ainda a questão da “renda”: qual renda 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38D4282-3114-4F92-9D1A-2011050270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47851" y="1268414"/>
            <a:ext cx="8424863" cy="5329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3000">
                <a:effectLst>
                  <a:outerShdw blurRad="38100" dist="38100" dir="2700000" algn="tl">
                    <a:srgbClr val="C0C0C0"/>
                  </a:outerShdw>
                </a:effectLst>
              </a:rPr>
              <a:t>Normalmente: quanto que determinado “grupo” possui da renda, </a:t>
            </a:r>
            <a:r>
              <a:rPr lang="pt-BR" altLang="pt-BR" sz="3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mas que renda ?</a:t>
            </a:r>
          </a:p>
          <a:p>
            <a:pPr lvl="1">
              <a:lnSpc>
                <a:spcPct val="95000"/>
              </a:lnSpc>
            </a:pPr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Cuidado problema de fluxos x estoques</a:t>
            </a:r>
            <a:r>
              <a:rPr lang="pt-BR" altLang="pt-BR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>
              <a:lnSpc>
                <a:spcPct val="95000"/>
              </a:lnSpc>
            </a:pPr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Renda efetiva ou potencial </a:t>
            </a:r>
          </a:p>
          <a:p>
            <a:pPr lvl="2">
              <a:lnSpc>
                <a:spcPct val="95000"/>
              </a:lnSpc>
            </a:pPr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Uso do estoque de fatores de produção (riqueza)</a:t>
            </a:r>
          </a:p>
          <a:p>
            <a:pPr lvl="1">
              <a:lnSpc>
                <a:spcPct val="95000"/>
              </a:lnSpc>
            </a:pPr>
            <a:r>
              <a:rPr lang="pt-BR" altLang="pt-BR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Cuidado com periodicidade e unidade de medida</a:t>
            </a:r>
          </a:p>
          <a:p>
            <a:pPr lvl="2">
              <a:lnSpc>
                <a:spcPct val="95000"/>
              </a:lnSpc>
            </a:pPr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Renda corrente ou permanente</a:t>
            </a:r>
          </a:p>
          <a:p>
            <a:pPr lvl="3">
              <a:lnSpc>
                <a:spcPct val="95000"/>
              </a:lnSpc>
            </a:pPr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Alguns: renda corrente não bom instrumento pois pega diferenças de renda atrelada a idade</a:t>
            </a:r>
          </a:p>
          <a:p>
            <a:pPr lvl="2">
              <a:lnSpc>
                <a:spcPct val="95000"/>
              </a:lnSpc>
            </a:pPr>
            <a:r>
              <a:rPr lang="pt-BR" altLang="pt-BR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Renda familiar (casa), individual</a:t>
            </a: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5000"/>
              </a:lnSpc>
            </a:pPr>
            <a:r>
              <a:rPr lang="pt-BR" altLang="pt-BR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Cuidado com dados de renda mesmo que efetiva e corrente</a:t>
            </a:r>
          </a:p>
          <a:p>
            <a:pPr lvl="2">
              <a:lnSpc>
                <a:spcPct val="95000"/>
              </a:lnSpc>
            </a:pPr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Renda antes x depois dos impostos</a:t>
            </a:r>
          </a:p>
          <a:p>
            <a:pPr lvl="1">
              <a:lnSpc>
                <a:spcPct val="95000"/>
              </a:lnSpc>
            </a:pPr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Problema com renda não monetizada e transferências em espécie  </a:t>
            </a:r>
          </a:p>
        </p:txBody>
      </p:sp>
    </p:spTree>
    <p:extLst>
      <p:ext uri="{BB962C8B-B14F-4D97-AF65-F5344CB8AC3E}">
        <p14:creationId xmlns:p14="http://schemas.microsoft.com/office/powerpoint/2010/main" val="1301774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>
            <a:extLst>
              <a:ext uri="{FF2B5EF4-FFF2-40B4-BE49-F238E27FC236}">
                <a16:creationId xmlns:a16="http://schemas.microsoft.com/office/drawing/2014/main" id="{2742DB19-71EB-44EE-B234-6AFFCBD17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888"/>
            <a:ext cx="91440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538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>
            <a:extLst>
              <a:ext uri="{FF2B5EF4-FFF2-40B4-BE49-F238E27FC236}">
                <a16:creationId xmlns:a16="http://schemas.microsoft.com/office/drawing/2014/main" id="{AAE7E5DB-41A7-4A3F-B96D-1D540CD2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21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>
            <a:extLst>
              <a:ext uri="{FF2B5EF4-FFF2-40B4-BE49-F238E27FC236}">
                <a16:creationId xmlns:a16="http://schemas.microsoft.com/office/drawing/2014/main" id="{F66316B1-805A-49D9-A375-8239D501C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888"/>
            <a:ext cx="9144000" cy="656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AutoShape 3">
            <a:extLst>
              <a:ext uri="{FF2B5EF4-FFF2-40B4-BE49-F238E27FC236}">
                <a16:creationId xmlns:a16="http://schemas.microsoft.com/office/drawing/2014/main" id="{9A832BCB-E8D5-45FE-92F9-AE636CD98638}"/>
              </a:ext>
            </a:extLst>
          </p:cNvPr>
          <p:cNvSpPr>
            <a:spLocks/>
          </p:cNvSpPr>
          <p:nvPr/>
        </p:nvSpPr>
        <p:spPr bwMode="auto">
          <a:xfrm>
            <a:off x="8616951" y="1989138"/>
            <a:ext cx="936625" cy="3600450"/>
          </a:xfrm>
          <a:prstGeom prst="rightBrace">
            <a:avLst>
              <a:gd name="adj1" fmla="val 32034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C116F23E-1C7A-43D7-B35A-55C24D5E0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9938" y="3213100"/>
            <a:ext cx="100806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0,7 ptos por ano</a:t>
            </a:r>
          </a:p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 7 anos </a:t>
            </a:r>
          </a:p>
        </p:txBody>
      </p:sp>
    </p:spTree>
    <p:extLst>
      <p:ext uri="{BB962C8B-B14F-4D97-AF65-F5344CB8AC3E}">
        <p14:creationId xmlns:p14="http://schemas.microsoft.com/office/powerpoint/2010/main" val="7842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>
            <a:extLst>
              <a:ext uri="{FF2B5EF4-FFF2-40B4-BE49-F238E27FC236}">
                <a16:creationId xmlns:a16="http://schemas.microsoft.com/office/drawing/2014/main" id="{98314E19-09D3-4C66-834D-80224944B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692151"/>
            <a:ext cx="8280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59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>
            <a:extLst>
              <a:ext uri="{FF2B5EF4-FFF2-40B4-BE49-F238E27FC236}">
                <a16:creationId xmlns:a16="http://schemas.microsoft.com/office/drawing/2014/main" id="{8EBDBBCA-3BD1-4A40-84A8-1D74FEB4C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121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extLst>
              <a:ext uri="{FF2B5EF4-FFF2-40B4-BE49-F238E27FC236}">
                <a16:creationId xmlns:a16="http://schemas.microsoft.com/office/drawing/2014/main" id="{959210E1-427E-4912-9692-74DB8C9AC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7" y="0"/>
            <a:ext cx="98647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991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B509295-C597-48F8-92F7-5EE89BF9F0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pt-BR" altLang="pt-B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Velocidade e persistência: </a:t>
            </a:r>
            <a:br>
              <a:rPr lang="pt-BR" altLang="pt-BR" sz="28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outros países</a:t>
            </a:r>
          </a:p>
        </p:txBody>
      </p:sp>
      <p:graphicFrame>
        <p:nvGraphicFramePr>
          <p:cNvPr id="45059" name="Group 3">
            <a:extLst>
              <a:ext uri="{FF2B5EF4-FFF2-40B4-BE49-F238E27FC236}">
                <a16:creationId xmlns:a16="http://schemas.microsoft.com/office/drawing/2014/main" id="{B5A5C1A3-3DC7-474A-9F51-4A506C8C0111}"/>
              </a:ext>
            </a:extLst>
          </p:cNvPr>
          <p:cNvGraphicFramePr>
            <a:graphicFrameLocks noGrp="1"/>
          </p:cNvGraphicFramePr>
          <p:nvPr/>
        </p:nvGraphicFramePr>
        <p:xfrm>
          <a:off x="1774826" y="1844676"/>
          <a:ext cx="8569325" cy="4525965"/>
        </p:xfrm>
        <a:graphic>
          <a:graphicData uri="http://schemas.openxmlformats.org/drawingml/2006/table">
            <a:tbl>
              <a:tblPr/>
              <a:tblGrid>
                <a:gridCol w="1792288">
                  <a:extLst>
                    <a:ext uri="{9D8B030D-6E8A-4147-A177-3AD203B41FA5}">
                      <a16:colId xmlns:a16="http://schemas.microsoft.com/office/drawing/2014/main" val="270793437"/>
                    </a:ext>
                  </a:extLst>
                </a:gridCol>
                <a:gridCol w="1947862">
                  <a:extLst>
                    <a:ext uri="{9D8B030D-6E8A-4147-A177-3AD203B41FA5}">
                      <a16:colId xmlns:a16="http://schemas.microsoft.com/office/drawing/2014/main" val="88840656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175407825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937699195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3005035614"/>
                    </a:ext>
                  </a:extLst>
                </a:gridCol>
              </a:tblGrid>
              <a:tr h="7540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Pais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período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Duração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Ritmo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Gini final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049978"/>
                  </a:ext>
                </a:extLst>
              </a:tr>
              <a:tr h="7540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EUA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1929 - 1944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0,40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405439"/>
                  </a:ext>
                </a:extLst>
              </a:tr>
              <a:tr h="7556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GB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1938 -1954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0,33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316003"/>
                  </a:ext>
                </a:extLst>
              </a:tr>
              <a:tr h="7540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Suécia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1922 - 1945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0,35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867401"/>
                  </a:ext>
                </a:extLst>
              </a:tr>
              <a:tr h="7540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Noruega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1938 - 1963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0,29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723758"/>
                  </a:ext>
                </a:extLst>
              </a:tr>
              <a:tr h="7540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Espanha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1950 – 1960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 MT" panose="020B0502020104020203" pitchFamily="34" charset="0"/>
                        </a:rPr>
                        <a:t>0,45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620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97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>
            <a:extLst>
              <a:ext uri="{FF2B5EF4-FFF2-40B4-BE49-F238E27FC236}">
                <a16:creationId xmlns:a16="http://schemas.microsoft.com/office/drawing/2014/main" id="{A155DECF-2C89-4E32-A296-79FB49AF2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185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39D9900C-C27C-4159-9803-2B14BA1A0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921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F42F5851-A226-434E-A4AC-6A5B8E44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11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>
            <a:extLst>
              <a:ext uri="{FF2B5EF4-FFF2-40B4-BE49-F238E27FC236}">
                <a16:creationId xmlns:a16="http://schemas.microsoft.com/office/drawing/2014/main" id="{40F67E33-1E48-46B2-8409-59808057EB7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92313" y="1341439"/>
            <a:ext cx="8496300" cy="4910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PIB (renda) é uma medida de bem estar para o país?</a:t>
            </a:r>
          </a:p>
          <a:p>
            <a:pPr lvl="1">
              <a:lnSpc>
                <a:spcPct val="90000"/>
              </a:lnSpc>
            </a:pPr>
            <a:r>
              <a:rPr lang="pt-BR" altLang="pt-BR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De certa forma sim, é a </a:t>
            </a:r>
            <a:r>
              <a:rPr lang="pt-BR" altLang="pt-BR" sz="21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soma </a:t>
            </a:r>
            <a:r>
              <a:rPr lang="pt-BR" altLang="pt-BR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das rendas de um país (em 1 ano)</a:t>
            </a:r>
          </a:p>
          <a:p>
            <a:pPr lvl="1">
              <a:lnSpc>
                <a:spcPct val="90000"/>
              </a:lnSpc>
            </a:pPr>
            <a:r>
              <a:rPr lang="pt-BR" altLang="pt-BR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PIB per capita é a </a:t>
            </a:r>
            <a:r>
              <a:rPr lang="pt-BR" altLang="pt-BR" sz="21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média</a:t>
            </a:r>
            <a:r>
              <a:rPr lang="pt-BR" altLang="pt-BR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pt-BR" altLang="pt-BR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Se 9 pessoas tem 0 de renda e 1 pessoa tem 10 (primeiro caso)  ou se todos (10 pessoas) tem renda variando muito próximo a 1 (segundo caso), o  PIB = 10 e o PIB per capita é 1</a:t>
            </a:r>
          </a:p>
          <a:p>
            <a:pPr lvl="3">
              <a:lnSpc>
                <a:spcPct val="90000"/>
              </a:lnSpc>
            </a:pPr>
            <a:r>
              <a:rPr lang="pt-BR" altLang="pt-B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PIB medida de bem estar que soma as rendas, não importa a diferença entre elas </a:t>
            </a:r>
          </a:p>
          <a:p>
            <a:pPr>
              <a:lnSpc>
                <a:spcPct val="90000"/>
              </a:lnSpc>
            </a:pPr>
            <a:r>
              <a:rPr lang="pt-BR" altLang="pt-B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Poderíamos dar peso para as pessoas </a:t>
            </a:r>
          </a:p>
          <a:p>
            <a:pPr lvl="1">
              <a:lnSpc>
                <a:spcPct val="90000"/>
              </a:lnSpc>
            </a:pPr>
            <a:r>
              <a:rPr lang="pt-BR" altLang="pt-BR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mais rico vale 1 e mais pobre vale 10 </a:t>
            </a:r>
          </a:p>
          <a:p>
            <a:pPr lvl="2">
              <a:lnSpc>
                <a:spcPct val="90000"/>
              </a:lnSpc>
            </a:pPr>
            <a:r>
              <a:rPr lang="pt-BR" altLang="pt-BR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Bem estar:</a:t>
            </a:r>
          </a:p>
          <a:p>
            <a:pPr lvl="3">
              <a:lnSpc>
                <a:spcPct val="90000"/>
              </a:lnSpc>
            </a:pPr>
            <a:r>
              <a:rPr lang="pt-BR" altLang="pt-B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no primeiro caso = 1, </a:t>
            </a:r>
          </a:p>
          <a:p>
            <a:pPr lvl="3">
              <a:lnSpc>
                <a:spcPct val="90000"/>
              </a:lnSpc>
            </a:pPr>
            <a:r>
              <a:rPr lang="pt-BR" altLang="pt-B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no segundo caso = 55</a:t>
            </a:r>
          </a:p>
          <a:p>
            <a:pPr lvl="1">
              <a:lnSpc>
                <a:spcPct val="90000"/>
              </a:lnSpc>
            </a:pPr>
            <a:r>
              <a:rPr lang="pt-BR" altLang="pt-BR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Equivale (+/-) a idéia de Amartya Sen: </a:t>
            </a:r>
          </a:p>
          <a:p>
            <a:pPr lvl="3">
              <a:lnSpc>
                <a:spcPct val="90000"/>
              </a:lnSpc>
            </a:pPr>
            <a:r>
              <a:rPr lang="pt-BR" altLang="pt-B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Bem estar = Pib per capita * (1 -  Gini)</a:t>
            </a:r>
          </a:p>
          <a:p>
            <a:pPr>
              <a:lnSpc>
                <a:spcPct val="90000"/>
              </a:lnSpc>
            </a:pPr>
            <a:endParaRPr lang="pt-BR" altLang="pt-BR" sz="2200"/>
          </a:p>
        </p:txBody>
      </p:sp>
      <p:pic>
        <p:nvPicPr>
          <p:cNvPr id="132101" name="Picture 5" descr="amartya">
            <a:extLst>
              <a:ext uri="{FF2B5EF4-FFF2-40B4-BE49-F238E27FC236}">
                <a16:creationId xmlns:a16="http://schemas.microsoft.com/office/drawing/2014/main" id="{F26F8B42-C3D6-4712-8CB1-DDF38250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6" y="3716338"/>
            <a:ext cx="1673225" cy="24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2" name="Rectangle 6">
            <a:extLst>
              <a:ext uri="{FF2B5EF4-FFF2-40B4-BE49-F238E27FC236}">
                <a16:creationId xmlns:a16="http://schemas.microsoft.com/office/drawing/2014/main" id="{C88D9DB6-74F1-4685-8732-5458D62E8B9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O bem estar de um país </a:t>
            </a:r>
          </a:p>
        </p:txBody>
      </p:sp>
    </p:spTree>
    <p:extLst>
      <p:ext uri="{BB962C8B-B14F-4D97-AF65-F5344CB8AC3E}">
        <p14:creationId xmlns:p14="http://schemas.microsoft.com/office/powerpoint/2010/main" val="29989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4E360A57-A5A3-4A79-8A13-BB1D5D7D0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719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>
            <a:extLst>
              <a:ext uri="{FF2B5EF4-FFF2-40B4-BE49-F238E27FC236}">
                <a16:creationId xmlns:a16="http://schemas.microsoft.com/office/drawing/2014/main" id="{D97711E6-FB6E-4889-93B7-0BD4032CD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225425"/>
            <a:ext cx="9104312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712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>
            <a:extLst>
              <a:ext uri="{FF2B5EF4-FFF2-40B4-BE49-F238E27FC236}">
                <a16:creationId xmlns:a16="http://schemas.microsoft.com/office/drawing/2014/main" id="{8666ED84-2CA3-4888-93D7-FB1664B93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0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6">
            <a:extLst>
              <a:ext uri="{FF2B5EF4-FFF2-40B4-BE49-F238E27FC236}">
                <a16:creationId xmlns:a16="http://schemas.microsoft.com/office/drawing/2014/main" id="{B3E9ED72-77C6-4B8F-83F4-D7C077981699}"/>
              </a:ext>
            </a:extLst>
          </p:cNvPr>
          <p:cNvSpPr txBox="1">
            <a:spLocks noGrp="1"/>
          </p:cNvSpPr>
          <p:nvPr/>
        </p:nvSpPr>
        <p:spPr>
          <a:xfrm>
            <a:off x="8077200" y="6243638"/>
            <a:ext cx="2133600" cy="457200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/>
            <a:fld id="{B70036C3-7567-4295-AE18-75CE6769F468}" type="slidenum">
              <a:rPr lang="pt-BR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/>
              <a:t>43</a:t>
            </a:fld>
            <a:endParaRPr lang="pt-BR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4D45047E-DF0D-4A0B-BCBC-43C52B297D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55576"/>
            <a:ext cx="8229600" cy="987425"/>
          </a:xfrm>
        </p:spPr>
        <p:txBody>
          <a:bodyPr anchor="ctr"/>
          <a:lstStyle/>
          <a:p>
            <a:r>
              <a:rPr lang="pt-BR" altLang="pt-BR" b="1"/>
              <a:t>Pergunta :</a:t>
            </a:r>
          </a:p>
        </p:txBody>
      </p:sp>
      <p:graphicFrame>
        <p:nvGraphicFramePr>
          <p:cNvPr id="171012" name="Object 4">
            <a:hlinkClick r:id="" action="ppaction://ole?verb=0"/>
            <a:extLst>
              <a:ext uri="{FF2B5EF4-FFF2-40B4-BE49-F238E27FC236}">
                <a16:creationId xmlns:a16="http://schemas.microsoft.com/office/drawing/2014/main" id="{C24AFF99-B761-4990-B0FB-FDF0B30E6B5A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992314" y="1268413"/>
          <a:ext cx="8353425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lip" r:id="rId4" imgW="5095800" imgH="2246040" progId="">
                  <p:embed/>
                </p:oleObj>
              </mc:Choice>
              <mc:Fallback>
                <p:oleObj name="Clip" r:id="rId4" imgW="5095800" imgH="2246040" progId="">
                  <p:embed/>
                  <p:pic>
                    <p:nvPicPr>
                      <p:cNvPr id="171012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C24AFF99-B761-4990-B0FB-FDF0B30E6B5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1268413"/>
                        <a:ext cx="8353425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3" name="Text Box 7">
            <a:extLst>
              <a:ext uri="{FF2B5EF4-FFF2-40B4-BE49-F238E27FC236}">
                <a16:creationId xmlns:a16="http://schemas.microsoft.com/office/drawing/2014/main" id="{690D79A7-890C-45B0-846A-4668C2C6C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2205039"/>
            <a:ext cx="3097212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pt-BR" altLang="pt-BR" sz="2000" b="1">
                <a:latin typeface="Calibri" panose="020F0502020204030204" pitchFamily="34" charset="0"/>
              </a:rPr>
              <a:t>Está ocorrendo no Brasil um novo padrão de desenvolvimento que têm entre seus elementos centrais a dinâmica de consumo de massa ?</a:t>
            </a:r>
            <a:endParaRPr lang="pt-BR" altLang="pt-BR" sz="2000"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162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E99FE-BCE8-4753-8926-2F57D512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de renda vários </a:t>
            </a:r>
            <a:r>
              <a:rPr lang="pt-BR" dirty="0" err="1"/>
              <a:t>paises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624385-5062-433A-B9D8-C6D301903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225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84314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8037" name="Rectangle 5"/>
          <p:cNvSpPr>
            <a:spLocks noGrp="1"/>
          </p:cNvSpPr>
          <p:nvPr>
            <p:ph type="title" idx="4294967295"/>
          </p:nvPr>
        </p:nvSpPr>
        <p:spPr>
          <a:xfrm>
            <a:off x="1981200" y="152400"/>
            <a:ext cx="8229600" cy="1250950"/>
          </a:xfrm>
        </p:spPr>
        <p:txBody>
          <a:bodyPr vert="horz" lIns="91440" tIns="45720" rIns="4572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1" hangingPunct="1">
              <a:defRPr/>
            </a:pPr>
            <a:r>
              <a:rPr lang="pt-BR" sz="4100" b="1">
                <a:solidFill>
                  <a:srgbClr val="FFC800"/>
                </a:solidFill>
              </a:rPr>
              <a:t>Desigualdade (Indice Gini) mundial: países e pessoas (1820-2008)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7608889" y="4149725"/>
            <a:ext cx="2879725" cy="172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/>
              <a:t>Desigualdade entre países</a:t>
            </a:r>
          </a:p>
          <a:p>
            <a:r>
              <a:rPr lang="pt-BR"/>
              <a:t> (não ponderada)</a:t>
            </a:r>
          </a:p>
          <a:p>
            <a:r>
              <a:rPr lang="pt-BR"/>
              <a:t>Desigualdade entre países </a:t>
            </a:r>
          </a:p>
          <a:p>
            <a:r>
              <a:rPr lang="pt-BR"/>
              <a:t>(ponderada)</a:t>
            </a:r>
          </a:p>
          <a:p>
            <a:r>
              <a:rPr lang="pt-BR"/>
              <a:t>Desigualdade entre</a:t>
            </a:r>
          </a:p>
          <a:p>
            <a:r>
              <a:rPr lang="pt-BR"/>
              <a:t> pessoas </a:t>
            </a:r>
          </a:p>
        </p:txBody>
      </p:sp>
      <p:sp>
        <p:nvSpPr>
          <p:cNvPr id="22532" name="Rectangle 11"/>
          <p:cNvSpPr>
            <a:spLocks noChangeArrowheads="1"/>
          </p:cNvSpPr>
          <p:nvPr/>
        </p:nvSpPr>
        <p:spPr bwMode="auto">
          <a:xfrm>
            <a:off x="6240464" y="4149725"/>
            <a:ext cx="1368425" cy="172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22533" name="Line 12"/>
          <p:cNvSpPr>
            <a:spLocks noChangeShapeType="1"/>
          </p:cNvSpPr>
          <p:nvPr/>
        </p:nvSpPr>
        <p:spPr bwMode="auto">
          <a:xfrm>
            <a:off x="6456363" y="436562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4" name="Line 13"/>
          <p:cNvSpPr>
            <a:spLocks noChangeShapeType="1"/>
          </p:cNvSpPr>
          <p:nvPr/>
        </p:nvSpPr>
        <p:spPr bwMode="auto">
          <a:xfrm>
            <a:off x="6456364" y="5445125"/>
            <a:ext cx="1006475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5" name="Line 15"/>
          <p:cNvSpPr>
            <a:spLocks noChangeShapeType="1"/>
          </p:cNvSpPr>
          <p:nvPr/>
        </p:nvSpPr>
        <p:spPr bwMode="auto">
          <a:xfrm>
            <a:off x="6456363" y="4868863"/>
            <a:ext cx="1077912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447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16B7E3D-515E-4928-A40E-D8FB31A054FF}"/>
              </a:ext>
            </a:extLst>
          </p:cNvPr>
          <p:cNvGraphicFramePr>
            <a:graphicFrameLocks noGrp="1"/>
          </p:cNvGraphicFramePr>
          <p:nvPr/>
        </p:nvGraphicFramePr>
        <p:xfrm>
          <a:off x="209862" y="0"/>
          <a:ext cx="11857219" cy="677613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981025">
                  <a:extLst>
                    <a:ext uri="{9D8B030D-6E8A-4147-A177-3AD203B41FA5}">
                      <a16:colId xmlns:a16="http://schemas.microsoft.com/office/drawing/2014/main" val="1775411900"/>
                    </a:ext>
                  </a:extLst>
                </a:gridCol>
                <a:gridCol w="1681604">
                  <a:extLst>
                    <a:ext uri="{9D8B030D-6E8A-4147-A177-3AD203B41FA5}">
                      <a16:colId xmlns:a16="http://schemas.microsoft.com/office/drawing/2014/main" val="3900770262"/>
                    </a:ext>
                  </a:extLst>
                </a:gridCol>
                <a:gridCol w="1074889">
                  <a:extLst>
                    <a:ext uri="{9D8B030D-6E8A-4147-A177-3AD203B41FA5}">
                      <a16:colId xmlns:a16="http://schemas.microsoft.com/office/drawing/2014/main" val="2777765485"/>
                    </a:ext>
                  </a:extLst>
                </a:gridCol>
                <a:gridCol w="1681604">
                  <a:extLst>
                    <a:ext uri="{9D8B030D-6E8A-4147-A177-3AD203B41FA5}">
                      <a16:colId xmlns:a16="http://schemas.microsoft.com/office/drawing/2014/main" val="2072772668"/>
                    </a:ext>
                  </a:extLst>
                </a:gridCol>
                <a:gridCol w="1074889">
                  <a:extLst>
                    <a:ext uri="{9D8B030D-6E8A-4147-A177-3AD203B41FA5}">
                      <a16:colId xmlns:a16="http://schemas.microsoft.com/office/drawing/2014/main" val="3559342340"/>
                    </a:ext>
                  </a:extLst>
                </a:gridCol>
                <a:gridCol w="1681604">
                  <a:extLst>
                    <a:ext uri="{9D8B030D-6E8A-4147-A177-3AD203B41FA5}">
                      <a16:colId xmlns:a16="http://schemas.microsoft.com/office/drawing/2014/main" val="806026012"/>
                    </a:ext>
                  </a:extLst>
                </a:gridCol>
                <a:gridCol w="1681604">
                  <a:extLst>
                    <a:ext uri="{9D8B030D-6E8A-4147-A177-3AD203B41FA5}">
                      <a16:colId xmlns:a16="http://schemas.microsoft.com/office/drawing/2014/main" val="406802523"/>
                    </a:ext>
                  </a:extLst>
                </a:gridCol>
              </a:tblGrid>
              <a:tr h="62957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Tableau 1.1: La répartition du PIB mondial en 2012 </a:t>
                      </a:r>
                      <a:endParaRPr lang="fr-FR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225909"/>
                  </a:ext>
                </a:extLst>
              </a:tr>
              <a:tr h="9714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Population                          (en millions d'habitants)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PIB                                                        (en milliards d'euros 2012)                      </a:t>
                      </a:r>
                      <a:endParaRPr lang="fr-F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PIB                     par habitant 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Equivalent    revenu mensuel par habitant </a:t>
                      </a:r>
                      <a:endParaRPr lang="fr-F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2375810725"/>
                  </a:ext>
                </a:extLst>
              </a:tr>
              <a:tr h="3276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(en euros 2012)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173624"/>
                  </a:ext>
                </a:extLst>
              </a:tr>
              <a:tr h="3854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Monde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7.050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100%</a:t>
                      </a:r>
                      <a:endParaRPr lang="pt-BR" sz="18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71.200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100%</a:t>
                      </a:r>
                      <a:endParaRPr lang="pt-BR" sz="18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10.100 €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760 €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2189037233"/>
                  </a:ext>
                </a:extLst>
              </a:tr>
              <a:tr h="3276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Europe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740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10%</a:t>
                      </a:r>
                      <a:endParaRPr lang="pt-BR" sz="18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17.800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25%</a:t>
                      </a:r>
                      <a:endParaRPr lang="pt-BR" sz="18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24.000 €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1.800 €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3382913481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dont Union Européenne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540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8%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14.700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21%</a:t>
                      </a:r>
                      <a:endParaRPr lang="pt-BR" sz="18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27.300 €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2.040 €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1502807375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dont Russie/Ukraine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200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3.100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15.400 €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1.150 €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2202529363"/>
                  </a:ext>
                </a:extLst>
              </a:tr>
              <a:tr h="3276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Amérique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950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13%</a:t>
                      </a:r>
                      <a:endParaRPr lang="pt-BR" sz="18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20.600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29%</a:t>
                      </a:r>
                      <a:endParaRPr lang="pt-BR" sz="18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21.500 €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1.620 €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2290185072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dont Etats-Unis/Canada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350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14.300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20%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40.700 €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3.050 €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151314970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dont Amérique Latine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600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9%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6.300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9%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10.400 €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780 €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1085658664"/>
                  </a:ext>
                </a:extLst>
              </a:tr>
              <a:tr h="3276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Afrique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1.070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15%</a:t>
                      </a:r>
                      <a:endParaRPr lang="pt-BR" sz="18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2.800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4%</a:t>
                      </a:r>
                      <a:endParaRPr lang="pt-BR" sz="18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2.600 €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200 €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4058974899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dont Afrique du Nord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170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1.000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5.700 €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430 €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3836196245"/>
                  </a:ext>
                </a:extLst>
              </a:tr>
              <a:tr h="3528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dont Afrique Subsaharienne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900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13%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1.800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2.000 €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150 €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191844691"/>
                  </a:ext>
                </a:extLst>
              </a:tr>
              <a:tr h="3276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Asie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4.290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61%</a:t>
                      </a:r>
                      <a:endParaRPr lang="pt-BR" sz="18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30.000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42%</a:t>
                      </a:r>
                      <a:endParaRPr lang="pt-BR" sz="18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7.000 €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520 €</a:t>
                      </a:r>
                      <a:endParaRPr lang="pt-BR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450944400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dt Chine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1.350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19%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10.400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15%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7.700 €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580 €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450862858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dont Inde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1.260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18%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4.000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3.200 €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240 €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378396317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dont Japon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130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3.800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30.000 €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2.250 €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3763158641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dont Autres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1.550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22%</a:t>
                      </a:r>
                      <a:endParaRPr lang="pt-BR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11.800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17%</a:t>
                      </a:r>
                      <a:endParaRPr lang="pt-BR" sz="18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7.600 €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570 €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6" marR="5486" marT="5486" marB="0" anchor="ctr"/>
                </a:tc>
                <a:extLst>
                  <a:ext uri="{0D108BD9-81ED-4DB2-BD59-A6C34878D82A}">
                    <a16:rowId xmlns:a16="http://schemas.microsoft.com/office/drawing/2014/main" val="523013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795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BA63FFC-A6F0-47D4-9C2B-98EC1ED79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7872509" cy="589788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8579691-E1E8-49A1-9DF5-51C012090E7E}"/>
              </a:ext>
            </a:extLst>
          </p:cNvPr>
          <p:cNvSpPr/>
          <p:nvPr/>
        </p:nvSpPr>
        <p:spPr>
          <a:xfrm>
            <a:off x="8664315" y="797510"/>
            <a:ext cx="2818151" cy="526297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O alargamento das diferenças entre os países em termos de PIB per capita não corrobora a </a:t>
            </a:r>
            <a:r>
              <a:rPr lang="pt-BR" sz="2400" dirty="0" err="1"/>
              <a:t>idéia</a:t>
            </a:r>
            <a:r>
              <a:rPr lang="pt-BR" sz="2400" dirty="0"/>
              <a:t> de convergência. No entanto, se tomarmos os indivíduos, em vez de considerar as médias por país, as diferenças de desigualdade diminuem</a:t>
            </a:r>
          </a:p>
        </p:txBody>
      </p:sp>
    </p:spTree>
    <p:extLst>
      <p:ext uri="{BB962C8B-B14F-4D97-AF65-F5344CB8AC3E}">
        <p14:creationId xmlns:p14="http://schemas.microsoft.com/office/powerpoint/2010/main" val="18788736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3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A1AB1F-8C09-4DA1-9418-A804FDB82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480060"/>
            <a:ext cx="11237976" cy="58978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941B8D5-0969-46AE-A4D5-EAF99358391B}"/>
              </a:ext>
            </a:extLst>
          </p:cNvPr>
          <p:cNvSpPr txBox="1"/>
          <p:nvPr/>
        </p:nvSpPr>
        <p:spPr>
          <a:xfrm>
            <a:off x="8441633" y="583096"/>
            <a:ext cx="3140767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América Latina (junto com África): países com piores índices de desigualdade 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400" b="1" dirty="0"/>
              <a:t>AL : IG médio 52,5 </a:t>
            </a:r>
            <a:r>
              <a:rPr lang="pt-BR" sz="2400" b="1" dirty="0" err="1"/>
              <a:t>ptos</a:t>
            </a:r>
            <a:endParaRPr lang="pt-BR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+ 8 da Ásia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+18 Euro oriental    e Ásia central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+ 20 países desenvolvidos </a:t>
            </a:r>
          </a:p>
        </p:txBody>
      </p:sp>
    </p:spTree>
    <p:extLst>
      <p:ext uri="{BB962C8B-B14F-4D97-AF65-F5344CB8AC3E}">
        <p14:creationId xmlns:p14="http://schemas.microsoft.com/office/powerpoint/2010/main" val="2023954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88B020D-7079-4BA9-BD88-2F1DF2DA1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8842962" cy="589788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34BE05-6A4B-465D-89AE-BAE983833EF0}"/>
              </a:ext>
            </a:extLst>
          </p:cNvPr>
          <p:cNvSpPr txBox="1"/>
          <p:nvPr/>
        </p:nvSpPr>
        <p:spPr>
          <a:xfrm>
            <a:off x="9155405" y="541714"/>
            <a:ext cx="2504727" cy="57861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Excesso de desigualdade nos países da América Latina</a:t>
            </a:r>
          </a:p>
          <a:p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Distribuição de renda dos países latino americanos pior do que seria de se esperar para países com mesma renda per capita</a:t>
            </a:r>
          </a:p>
        </p:txBody>
      </p:sp>
    </p:spTree>
    <p:extLst>
      <p:ext uri="{BB962C8B-B14F-4D97-AF65-F5344CB8AC3E}">
        <p14:creationId xmlns:p14="http://schemas.microsoft.com/office/powerpoint/2010/main" val="47053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8BC38FA8-EE72-4EE4-AD73-D81D18D1C1A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 dirty="0"/>
              <a:t>Diferenciando os grupos 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BA1955F6-4256-436E-9B3A-DCBD1C29E30B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pt-BR" altLang="pt-BR" sz="2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Normalmente: importância de </a:t>
            </a:r>
            <a:r>
              <a:rPr lang="pt-BR" altLang="pt-BR" sz="25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quanto</a:t>
            </a:r>
            <a:r>
              <a:rPr lang="pt-BR" altLang="pt-BR" sz="2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que determinado “grupo” da população possui da renda (frente a outros)</a:t>
            </a:r>
          </a:p>
          <a:p>
            <a:r>
              <a:rPr lang="pt-BR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Mensurando a desigualdade tradicional</a:t>
            </a:r>
          </a:p>
          <a:p>
            <a:pPr lvl="1"/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Indicadores de distribuição pessoal da renda (</a:t>
            </a:r>
            <a:r>
              <a:rPr lang="pt-BR" altLang="pt-BR" sz="21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Gini</a:t>
            </a:r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altLang="pt-BR" sz="21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Theil</a:t>
            </a:r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p. ex.)</a:t>
            </a:r>
          </a:p>
          <a:p>
            <a:pPr lvl="1"/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Indicadores de Distribuição funcional da renda</a:t>
            </a:r>
          </a:p>
          <a:p>
            <a:pPr lvl="1"/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Outras Desigualdades (comparações)</a:t>
            </a:r>
          </a:p>
          <a:p>
            <a:pPr lvl="2"/>
            <a:r>
              <a:rPr lang="pt-BR" altLang="pt-B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Raça, cor, idade, geográficos</a:t>
            </a:r>
          </a:p>
          <a:p>
            <a:r>
              <a:rPr lang="pt-BR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Mensurando o problemas dos mais fracos com menos renda – os pobres (problema </a:t>
            </a:r>
            <a:r>
              <a:rPr lang="pt-BR" altLang="pt-BR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rawlsiano</a:t>
            </a:r>
            <a:r>
              <a:rPr lang="pt-BR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/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Linhas de pobreza</a:t>
            </a:r>
          </a:p>
          <a:p>
            <a:pPr lvl="1"/>
            <a:r>
              <a:rPr lang="pt-BR" alt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Severidade da pobreza </a:t>
            </a:r>
          </a:p>
          <a:p>
            <a:r>
              <a:rPr lang="pt-BR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conceito de polarização (não frequente no Brasil) T</a:t>
            </a: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DE205FD6-1743-4771-8659-E91F450F5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500438"/>
            <a:ext cx="5543550" cy="3117850"/>
          </a:xfrm>
          <a:prstGeom prst="rect">
            <a:avLst/>
          </a:prstGeom>
          <a:solidFill>
            <a:srgbClr val="E7FD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/>
              <a:t>Polarização exemplo:</a:t>
            </a:r>
          </a:p>
          <a:p>
            <a:pPr>
              <a:spcBef>
                <a:spcPct val="50000"/>
              </a:spcBef>
            </a:pPr>
            <a:r>
              <a:rPr lang="pt-BR" altLang="pt-BR"/>
              <a:t>Suponha 6 pessoas 		A, B, C, D, E, F</a:t>
            </a:r>
          </a:p>
          <a:p>
            <a:pPr>
              <a:spcBef>
                <a:spcPct val="50000"/>
              </a:spcBef>
            </a:pPr>
            <a:r>
              <a:rPr lang="pt-BR" altLang="pt-BR"/>
              <a:t>Com renda individual igual a  	6,  5, 4,  3, 2,  1</a:t>
            </a:r>
          </a:p>
          <a:p>
            <a:pPr>
              <a:spcBef>
                <a:spcPct val="50000"/>
              </a:spcBef>
            </a:pPr>
            <a:r>
              <a:rPr lang="pt-BR" altLang="pt-BR"/>
              <a:t>Se passar 1 de renda de D para F e 1 de A para C</a:t>
            </a:r>
          </a:p>
          <a:p>
            <a:pPr>
              <a:spcBef>
                <a:spcPct val="50000"/>
              </a:spcBef>
            </a:pPr>
            <a:r>
              <a:rPr lang="pt-BR" altLang="pt-BR"/>
              <a:t>Índices de desigualdade melhoram, mas sociedade mais polarizada:</a:t>
            </a:r>
          </a:p>
          <a:p>
            <a:pPr>
              <a:spcBef>
                <a:spcPct val="50000"/>
              </a:spcBef>
            </a:pPr>
            <a:r>
              <a:rPr lang="pt-BR" altLang="pt-BR"/>
              <a:t>  Dois grupos: 	A, B e C com 5</a:t>
            </a:r>
          </a:p>
          <a:p>
            <a:pPr>
              <a:spcBef>
                <a:spcPct val="50000"/>
              </a:spcBef>
            </a:pPr>
            <a:r>
              <a:rPr lang="pt-BR" altLang="pt-BR"/>
              <a:t>		D, E, F com 2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188D242-CFCE-4475-A89A-CA63DA130C0E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A5A0C43-D134-4B29-838C-A8FF1CE97EC1}"/>
              </a:ext>
            </a:extLst>
          </p:cNvPr>
          <p:cNvSpPr txBox="1"/>
          <p:nvPr/>
        </p:nvSpPr>
        <p:spPr>
          <a:xfrm>
            <a:off x="8814216" y="2459504"/>
            <a:ext cx="287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Theil</a:t>
            </a: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</a:t>
            </a:r>
          </a:p>
          <a:p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Ln</a:t>
            </a: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(media </a:t>
            </a:r>
            <a:r>
              <a:rPr lang="pt-BR" altLang="pt-B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arit</a:t>
            </a: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/media </a:t>
            </a:r>
            <a:r>
              <a:rPr lang="pt-BR" altLang="pt-B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geom</a:t>
            </a: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0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  <p:bldP spid="115716" grpId="1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6CC28C6-07DF-4DC1-96C0-E0196156B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8" y="643467"/>
            <a:ext cx="1071796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06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6833B96-9B36-41C6-AE71-FAC6DD00B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643467"/>
            <a:ext cx="7819040" cy="557106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BC7A2B0-A8AC-401D-92C2-243A44B505A4}"/>
              </a:ext>
            </a:extLst>
          </p:cNvPr>
          <p:cNvSpPr txBox="1"/>
          <p:nvPr/>
        </p:nvSpPr>
        <p:spPr>
          <a:xfrm>
            <a:off x="8653669" y="980661"/>
            <a:ext cx="257092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Oito primeiros </a:t>
            </a:r>
            <a:r>
              <a:rPr lang="pt-BR" sz="2000" dirty="0" err="1"/>
              <a:t>decis</a:t>
            </a:r>
            <a:r>
              <a:rPr lang="pt-BR" sz="2000" dirty="0"/>
              <a:t> da população mais pobre da América Latina tem uma participação da renda inferior à participação do resto do mundo 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Para equalizar a participação da renda destes 80% da população é preciso diminuir a renda dos 5% mais ricos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46128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3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A445B9-7724-4A3A-85BF-A1DA2A018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647114"/>
            <a:ext cx="11237975" cy="573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581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5BF4308-71DF-4625-9335-74BC190AC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20" y="643467"/>
            <a:ext cx="1019331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3050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1">
            <a:extLst>
              <a:ext uri="{FF2B5EF4-FFF2-40B4-BE49-F238E27FC236}">
                <a16:creationId xmlns:a16="http://schemas.microsoft.com/office/drawing/2014/main" id="{C7A8FDE7-EAC2-4613-AC2D-503AAB7D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57175"/>
            <a:ext cx="8945562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2641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3">
            <a:extLst>
              <a:ext uri="{FF2B5EF4-FFF2-40B4-BE49-F238E27FC236}">
                <a16:creationId xmlns:a16="http://schemas.microsoft.com/office/drawing/2014/main" id="{DC2BC028-620B-460B-9109-CA42164AC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23850"/>
            <a:ext cx="92094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3879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1">
            <a:extLst>
              <a:ext uri="{FF2B5EF4-FFF2-40B4-BE49-F238E27FC236}">
                <a16:creationId xmlns:a16="http://schemas.microsoft.com/office/drawing/2014/main" id="{0D839EDC-1B60-49D7-8FD3-FAC56497F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19075"/>
            <a:ext cx="89725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697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EC4A6-9369-4B9D-A9BF-C8D0E7F0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(posição relativa) ruim a muito tempo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AD493B-F0F2-4EC7-BEA4-16CA62BF8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036"/>
            <a:ext cx="10515600" cy="51285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Debate se renda em termos absolutos e relativos pior do que resto do mundo tem raízes coloniais?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Questões complicadas de estimação e do que estamos realmente falando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Dados melhoram nos anos 70 (qualidade do dado )</a:t>
            </a:r>
          </a:p>
          <a:p>
            <a:pPr marL="457200" lvl="1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3329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9263" y="273316"/>
            <a:ext cx="7729728" cy="1188720"/>
          </a:xfrm>
        </p:spPr>
        <p:txBody>
          <a:bodyPr/>
          <a:lstStyle/>
          <a:p>
            <a:r>
              <a:rPr lang="pt-BR" dirty="0"/>
              <a:t>Longa História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2166" y="1154243"/>
            <a:ext cx="11151219" cy="554764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Dados de Longo prazo complicados mas renda per capita AL cresce nos últimos 200 anos porem renda per capita relativa em relação ao Ocidente diminui </a:t>
            </a:r>
          </a:p>
          <a:p>
            <a:pPr lvl="1"/>
            <a:r>
              <a:rPr lang="pt-BR" dirty="0"/>
              <a:t>PIB per capita multiplicado por 11</a:t>
            </a:r>
          </a:p>
          <a:p>
            <a:pPr lvl="1"/>
            <a:r>
              <a:rPr lang="pt-BR" dirty="0"/>
              <a:t>Divergência na renda relativa – de metade da renda per capita para um quarto</a:t>
            </a:r>
          </a:p>
          <a:p>
            <a:r>
              <a:rPr lang="pt-BR" dirty="0"/>
              <a:t>1ª Fase : Independência ate 1880:</a:t>
            </a:r>
          </a:p>
          <a:p>
            <a:pPr lvl="1"/>
            <a:r>
              <a:rPr lang="pt-BR" dirty="0"/>
              <a:t>Deterioração da posição relativa frente aos países desenvolvidos </a:t>
            </a:r>
          </a:p>
          <a:p>
            <a:pPr lvl="1"/>
            <a:r>
              <a:rPr lang="pt-BR" dirty="0"/>
              <a:t>Faz parte da Grande divergência (aceleração de parte do ocidente não acompanhada no mesmo ritmo por AL)</a:t>
            </a:r>
          </a:p>
          <a:p>
            <a:r>
              <a:rPr lang="pt-BR" dirty="0"/>
              <a:t>2ª Fase: Um século de fortes oscilações 1880 – 1980</a:t>
            </a:r>
          </a:p>
          <a:p>
            <a:pPr lvl="1"/>
            <a:r>
              <a:rPr lang="pt-BR" dirty="0"/>
              <a:t>Manutenção da distancia relativa com países desenvolvidos:  Aceleração do crescimento da AL </a:t>
            </a:r>
          </a:p>
          <a:p>
            <a:pPr lvl="1"/>
            <a:r>
              <a:rPr lang="pt-BR" dirty="0"/>
              <a:t>AL melhora sua posição em relação à media mundial: vira uma espécie de “classe media” do mundo</a:t>
            </a:r>
          </a:p>
          <a:p>
            <a:pPr lvl="1"/>
            <a:r>
              <a:rPr lang="pt-BR" dirty="0"/>
              <a:t>Período duas fases:  expansão primário exportadora e fase industrialização dirigida por Estado (desenvolvimentista)</a:t>
            </a:r>
          </a:p>
          <a:p>
            <a:pPr lvl="1"/>
            <a:r>
              <a:rPr lang="pt-BR" dirty="0"/>
              <a:t>Surtos (períodos) e Milagres (países)</a:t>
            </a:r>
          </a:p>
          <a:p>
            <a:r>
              <a:rPr lang="pt-BR" dirty="0"/>
              <a:t>3ª Fase:  Duas décadas perdidas (desperdiçadas): 1980 – 2000</a:t>
            </a:r>
          </a:p>
          <a:p>
            <a:pPr lvl="1"/>
            <a:r>
              <a:rPr lang="pt-BR" dirty="0"/>
              <a:t>Desaceleração forte do crescimento AL - volta de perda de posição relativa</a:t>
            </a:r>
          </a:p>
          <a:p>
            <a:endParaRPr lang="pt-BR" dirty="0"/>
          </a:p>
          <a:p>
            <a:r>
              <a:rPr lang="pt-BR" dirty="0"/>
              <a:t>Anos 2003 – 2013: reversão do ciclo longo? Reversão de ciclo curto ?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63179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26E2320-3D83-40A8-B645-4F34FC3B8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223905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E1A04C4-A962-476F-8A15-68ABECBCA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391744"/>
              </p:ext>
            </p:extLst>
          </p:nvPr>
        </p:nvGraphicFramePr>
        <p:xfrm>
          <a:off x="839449" y="58477"/>
          <a:ext cx="10950489" cy="580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70808E1-9AAA-4C0D-B4BA-E638C2D5760C}"/>
              </a:ext>
            </a:extLst>
          </p:cNvPr>
          <p:cNvCxnSpPr/>
          <p:nvPr/>
        </p:nvCxnSpPr>
        <p:spPr>
          <a:xfrm>
            <a:off x="9428813" y="2548328"/>
            <a:ext cx="5546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88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524C701-96A5-4A01-B89A-0420886566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44725" y="163514"/>
            <a:ext cx="7704138" cy="936625"/>
          </a:xfrm>
        </p:spPr>
        <p:txBody>
          <a:bodyPr anchor="ctr"/>
          <a:lstStyle/>
          <a:p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Pobreza</a:t>
            </a: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4D43A44-A035-4E44-A308-B2FB64A7FC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47850" y="1052514"/>
            <a:ext cx="8299450" cy="5329237"/>
          </a:xfrm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65000"/>
              </a:spcBef>
              <a:spcAft>
                <a:spcPts val="1200"/>
              </a:spcAft>
            </a:pPr>
            <a:r>
              <a:rPr lang="pt-BR" alt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O que é pobreza?</a:t>
            </a:r>
          </a:p>
          <a:p>
            <a:pPr lvl="1">
              <a:spcBef>
                <a:spcPct val="65000"/>
              </a:spcBef>
              <a:spcAft>
                <a:spcPts val="600"/>
              </a:spcAft>
            </a:pPr>
            <a:r>
              <a:rPr lang="pt-BR" altLang="pt-B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Debate importante: políticas públicas de transferências de renda  - que famílias deveriam ser beneficiadas</a:t>
            </a:r>
          </a:p>
          <a:p>
            <a:pPr>
              <a:spcBef>
                <a:spcPct val="65000"/>
              </a:spcBef>
              <a:spcAft>
                <a:spcPts val="600"/>
              </a:spcAft>
            </a:pPr>
            <a:r>
              <a:rPr lang="pt-BR" alt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Normalmente: </a:t>
            </a:r>
          </a:p>
          <a:p>
            <a:pPr lvl="1">
              <a:spcBef>
                <a:spcPct val="65000"/>
              </a:spcBef>
              <a:spcAft>
                <a:spcPts val="1200"/>
              </a:spcAft>
            </a:pPr>
            <a:r>
              <a:rPr lang="pt-BR" altLang="pt-B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A pobreza pode ser definida como um </a:t>
            </a:r>
            <a:r>
              <a:rPr lang="pt-BR" altLang="pt-BR" sz="1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estado  de carência</a:t>
            </a:r>
            <a:r>
              <a:rPr lang="pt-BR" altLang="pt-B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 em relação a alguns indicadores mínimos das condições de vida da população como a renda ou outras necessidades elementares.</a:t>
            </a:r>
            <a:r>
              <a:rPr lang="pt-BR" alt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 </a:t>
            </a:r>
          </a:p>
          <a:p>
            <a:pPr>
              <a:lnSpc>
                <a:spcPct val="70000"/>
              </a:lnSpc>
              <a:spcBef>
                <a:spcPct val="65000"/>
              </a:spcBef>
              <a:spcAft>
                <a:spcPts val="1200"/>
              </a:spcAft>
              <a:buClr>
                <a:schemeClr val="tx1"/>
              </a:buClr>
              <a:buFont typeface="Symbol" panose="05050102010706020507" pitchFamily="18" charset="2"/>
              <a:buChar char="Þ"/>
            </a:pPr>
            <a:r>
              <a:rPr lang="pt-BR" alt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Indicadores de pobreza são normalmente indicadores absolutos</a:t>
            </a:r>
          </a:p>
          <a:p>
            <a:pPr lvl="1">
              <a:lnSpc>
                <a:spcPct val="70000"/>
              </a:lnSpc>
              <a:spcBef>
                <a:spcPct val="65000"/>
              </a:spcBef>
              <a:spcAft>
                <a:spcPts val="1200"/>
              </a:spcAft>
              <a:buClr>
                <a:schemeClr val="tx1"/>
              </a:buClr>
              <a:buFont typeface="Symbol" panose="05050102010706020507" pitchFamily="18" charset="2"/>
              <a:buChar char="Þ"/>
            </a:pPr>
            <a:r>
              <a:rPr lang="pt-BR" altLang="pt-BR" sz="1700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Leva a uma situação binária: pobre x não pobres </a:t>
            </a:r>
          </a:p>
          <a:p>
            <a:pPr lvl="1">
              <a:lnSpc>
                <a:spcPct val="85000"/>
              </a:lnSpc>
              <a:spcBef>
                <a:spcPct val="65000"/>
              </a:spcBef>
              <a:spcAft>
                <a:spcPts val="1200"/>
              </a:spcAft>
              <a:buClr>
                <a:schemeClr val="tx1"/>
              </a:buClr>
              <a:buFont typeface="Symbol" panose="05050102010706020507" pitchFamily="18" charset="2"/>
              <a:buChar char="Þ"/>
            </a:pPr>
            <a:r>
              <a:rPr lang="pt-BR" altLang="pt-BR" sz="1700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Muitas vezes indicadores de bem estar (renda) são contínuos – pobreza é um corte no indicador (abaixo – pobre)</a:t>
            </a:r>
          </a:p>
          <a:p>
            <a:pPr>
              <a:spcBef>
                <a:spcPct val="65000"/>
              </a:spcBef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pt-BR" alt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Indicadores de distribuição - indicadores relativos</a:t>
            </a:r>
          </a:p>
        </p:txBody>
      </p:sp>
    </p:spTree>
    <p:extLst>
      <p:ext uri="{BB962C8B-B14F-4D97-AF65-F5344CB8AC3E}">
        <p14:creationId xmlns:p14="http://schemas.microsoft.com/office/powerpoint/2010/main" val="22991970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B273BAF-5CC7-423C-A514-0A7AC07E2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038593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8835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9BCEE37-DD9A-4882-BF1C-798DA9262B8A}"/>
              </a:ext>
            </a:extLst>
          </p:cNvPr>
          <p:cNvSpPr txBox="1"/>
          <p:nvPr/>
        </p:nvSpPr>
        <p:spPr>
          <a:xfrm>
            <a:off x="1424066" y="385582"/>
            <a:ext cx="8974986" cy="63094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Desigualdades dentro da região</a:t>
            </a:r>
          </a:p>
          <a:p>
            <a:endParaRPr lang="pt-BR" dirty="0"/>
          </a:p>
          <a:p>
            <a:r>
              <a:rPr lang="pt-BR" sz="2800" dirty="0"/>
              <a:t>Até IGM: </a:t>
            </a:r>
            <a:r>
              <a:rPr lang="pt-BR" sz="2800" dirty="0" err="1"/>
              <a:t>divergencia</a:t>
            </a:r>
            <a:endParaRPr lang="pt-BR" sz="2800" dirty="0"/>
          </a:p>
          <a:p>
            <a:pPr marL="285750" indent="-285750">
              <a:buFont typeface="Gill Sans MT" panose="020B0502020104020203" pitchFamily="34" charset="0"/>
              <a:buChar char="+"/>
            </a:pPr>
            <a:r>
              <a:rPr lang="pt-BR" sz="2800" dirty="0"/>
              <a:t>Uruguai,  Argentina,</a:t>
            </a:r>
          </a:p>
          <a:p>
            <a:pPr marL="285750" indent="-285750">
              <a:buFont typeface="Gill Sans MT" panose="020B0502020104020203" pitchFamily="34" charset="0"/>
              <a:buChar char="+"/>
            </a:pPr>
            <a:r>
              <a:rPr lang="pt-BR" sz="2800" dirty="0"/>
              <a:t>Cuba e Chile  </a:t>
            </a:r>
          </a:p>
          <a:p>
            <a:endParaRPr lang="pt-BR" sz="2800" dirty="0"/>
          </a:p>
          <a:p>
            <a:r>
              <a:rPr lang="pt-BR" sz="2800" dirty="0" err="1"/>
              <a:t>Pos</a:t>
            </a:r>
            <a:r>
              <a:rPr lang="pt-BR" sz="2800" dirty="0"/>
              <a:t> IGM: </a:t>
            </a:r>
            <a:r>
              <a:rPr lang="pt-BR" sz="2800" dirty="0" err="1"/>
              <a:t>convergencia</a:t>
            </a:r>
            <a:endParaRPr lang="pt-BR" sz="2800" dirty="0"/>
          </a:p>
          <a:p>
            <a:pPr marL="285750" indent="-285750">
              <a:buFont typeface="Gill Sans MT" panose="020B0502020104020203" pitchFamily="34" charset="0"/>
              <a:buChar char="+"/>
            </a:pPr>
            <a:r>
              <a:rPr lang="pt-BR" sz="2800" dirty="0"/>
              <a:t>Brasil e México</a:t>
            </a:r>
          </a:p>
          <a:p>
            <a:pPr marL="285750" indent="-285750">
              <a:buFont typeface="Gill Sans MT" panose="020B0502020104020203" pitchFamily="34" charset="0"/>
              <a:buChar char="+"/>
            </a:pPr>
            <a:r>
              <a:rPr lang="pt-BR" sz="2800" dirty="0"/>
              <a:t>Colômbia, Venezuela</a:t>
            </a:r>
          </a:p>
          <a:p>
            <a:pPr marL="285750" indent="-285750">
              <a:buFont typeface="Gill Sans MT" panose="020B0502020104020203" pitchFamily="34" charset="0"/>
              <a:buChar char="+"/>
            </a:pPr>
            <a:r>
              <a:rPr lang="pt-BR" sz="2800" dirty="0"/>
              <a:t>Costa Rica e Panamá</a:t>
            </a:r>
          </a:p>
          <a:p>
            <a:pPr marL="285750" indent="-285750">
              <a:buFont typeface="Gill Sans MT" panose="020B0502020104020203" pitchFamily="34" charset="0"/>
              <a:buChar char="-"/>
            </a:pPr>
            <a:r>
              <a:rPr lang="pt-BR" sz="2800" dirty="0"/>
              <a:t>Declínio Argentina</a:t>
            </a:r>
          </a:p>
          <a:p>
            <a:pPr marL="285750" indent="-285750">
              <a:buFont typeface="Gill Sans MT" panose="020B0502020104020203" pitchFamily="34" charset="0"/>
              <a:buChar char="-"/>
            </a:pPr>
            <a:endParaRPr lang="pt-BR" sz="2800" dirty="0"/>
          </a:p>
          <a:p>
            <a:r>
              <a:rPr lang="pt-BR" sz="2800" dirty="0"/>
              <a:t>Década de 80/90: convergência inicial , divergência no final</a:t>
            </a:r>
          </a:p>
          <a:p>
            <a:pPr marL="285750" indent="-285750">
              <a:buFont typeface="Gill Sans MT" panose="020B0502020104020203" pitchFamily="34" charset="0"/>
              <a:buChar char="+"/>
            </a:pPr>
            <a:r>
              <a:rPr lang="pt-BR" sz="2800" dirty="0"/>
              <a:t>Chile, Rep. Dominicana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63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42872-CC05-4F32-842B-F22383F48FAF}" type="slidenum">
              <a:rPr lang="pt-BR" altLang="pt-B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pt-BR" altLang="pt-BR" sz="1000"/>
          </a:p>
        </p:txBody>
      </p:sp>
      <p:graphicFrame>
        <p:nvGraphicFramePr>
          <p:cNvPr id="14339" name="Gráfico 2"/>
          <p:cNvGraphicFramePr>
            <a:graphicFrameLocks noGrp="1"/>
          </p:cNvGraphicFramePr>
          <p:nvPr/>
        </p:nvGraphicFramePr>
        <p:xfrm>
          <a:off x="1541464" y="269875"/>
          <a:ext cx="9109075" cy="631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hart" r:id="rId3" imgW="9120406" imgH="6322100" progId="Excel.Chart.8">
                  <p:embed/>
                </p:oleObj>
              </mc:Choice>
              <mc:Fallback>
                <p:oleObj name="Chart" r:id="rId3" imgW="9120406" imgH="6322100" progId="Excel.Chart.8">
                  <p:embed/>
                  <p:pic>
                    <p:nvPicPr>
                      <p:cNvPr id="14339" name="Gráfico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4" y="269875"/>
                        <a:ext cx="9109075" cy="631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317491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EC4A6-9369-4B9D-A9BF-C8D0E7F09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915"/>
            <a:ext cx="10515600" cy="1325563"/>
          </a:xfrm>
        </p:spPr>
        <p:txBody>
          <a:bodyPr/>
          <a:lstStyle/>
          <a:p>
            <a:r>
              <a:rPr lang="pt-BR" dirty="0"/>
              <a:t>Distribuição da renda entre as pessoas da 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AD493B-F0F2-4EC7-BEA4-16CA62BF8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51285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Distribuição tem sido pior nas ultimas 4 décadas</a:t>
            </a:r>
          </a:p>
          <a:p>
            <a:pPr lvl="1"/>
            <a:r>
              <a:rPr lang="pt-BR" dirty="0"/>
              <a:t>diminuição da distancia pequena mesmo nos anos 90 e 2000 quando países como </a:t>
            </a:r>
            <a:r>
              <a:rPr lang="pt-BR" dirty="0" err="1"/>
              <a:t>Asia</a:t>
            </a:r>
            <a:r>
              <a:rPr lang="pt-BR" dirty="0"/>
              <a:t> e outros apresentaram piora da distribuição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 1970</a:t>
            </a:r>
          </a:p>
          <a:p>
            <a:pPr lvl="1"/>
            <a:r>
              <a:rPr lang="pt-BR" dirty="0"/>
              <a:t>20 (-): 02,9% da renda</a:t>
            </a:r>
          </a:p>
          <a:p>
            <a:pPr lvl="1"/>
            <a:r>
              <a:rPr lang="pt-BR" dirty="0"/>
              <a:t>10 (+): 40,1% da renda</a:t>
            </a:r>
          </a:p>
          <a:p>
            <a:pPr lvl="1"/>
            <a:r>
              <a:rPr lang="pt-BR" dirty="0"/>
              <a:t>Anos 70: estabilidade ? (Cone sul piora)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 Final dos 80:</a:t>
            </a:r>
          </a:p>
          <a:p>
            <a:pPr lvl="1"/>
            <a:r>
              <a:rPr lang="pt-BR" dirty="0"/>
              <a:t>IG: AL: O,5 x  </a:t>
            </a:r>
            <a:r>
              <a:rPr lang="pt-BR" dirty="0" err="1"/>
              <a:t>nAL</a:t>
            </a:r>
            <a:r>
              <a:rPr lang="pt-BR" dirty="0"/>
              <a:t>: 0,39</a:t>
            </a:r>
          </a:p>
          <a:p>
            <a:pPr lvl="1"/>
            <a:r>
              <a:rPr lang="pt-BR" dirty="0"/>
              <a:t>Anos 80 piora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 Década de 90</a:t>
            </a:r>
          </a:p>
          <a:p>
            <a:pPr lvl="1"/>
            <a:r>
              <a:rPr lang="pt-BR" dirty="0"/>
              <a:t>Diferenças entre países</a:t>
            </a:r>
          </a:p>
          <a:p>
            <a:pPr lvl="1"/>
            <a:r>
              <a:rPr lang="pt-BR" dirty="0"/>
              <a:t>Media relativa queda</a:t>
            </a:r>
          </a:p>
          <a:p>
            <a:pPr lvl="1"/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E9D7F1-EE29-4513-A76F-9AC083439D57}"/>
              </a:ext>
            </a:extLst>
          </p:cNvPr>
          <p:cNvSpPr txBox="1"/>
          <p:nvPr/>
        </p:nvSpPr>
        <p:spPr>
          <a:xfrm>
            <a:off x="5372998" y="4093749"/>
            <a:ext cx="61456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400" dirty="0"/>
              <a:t>Final dos 90 para alguns países e inicio dos 2000 para outros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/>
              <a:t>Inicio de uma redução da desigualdade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/>
              <a:t>2002 – 2008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t-BR" sz="2000" dirty="0"/>
              <a:t>14 (em 17) países com melhora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t-BR" sz="2000" dirty="0"/>
              <a:t>IG cai em media 2,3 pontos</a:t>
            </a:r>
          </a:p>
        </p:txBody>
      </p:sp>
    </p:spTree>
    <p:extLst>
      <p:ext uri="{BB962C8B-B14F-4D97-AF65-F5344CB8AC3E}">
        <p14:creationId xmlns:p14="http://schemas.microsoft.com/office/powerpoint/2010/main" val="26681626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A7B34-C3A8-40F9-97F2-51DA7E3D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Década de 80 e 90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F374D-9A5A-4632-960A-9E9F9EBA8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2" y="1361799"/>
            <a:ext cx="11115261" cy="4351338"/>
          </a:xfrm>
        </p:spPr>
        <p:txBody>
          <a:bodyPr>
            <a:normAutofit/>
          </a:bodyPr>
          <a:lstStyle/>
          <a:p>
            <a:r>
              <a:rPr lang="pt-BR" dirty="0"/>
              <a:t>Distribuição da renda piora</a:t>
            </a:r>
          </a:p>
          <a:p>
            <a:pPr lvl="1"/>
            <a:r>
              <a:rPr lang="pt-BR" dirty="0"/>
              <a:t>Não apenas os pobres perdem participação da renda</a:t>
            </a:r>
          </a:p>
          <a:p>
            <a:pPr lvl="1"/>
            <a:r>
              <a:rPr lang="pt-BR" dirty="0"/>
              <a:t>Classes médias em muitos países perderam participação de modo desproporcional</a:t>
            </a:r>
          </a:p>
          <a:p>
            <a:pPr lvl="1"/>
            <a:r>
              <a:rPr lang="pt-BR" dirty="0"/>
              <a:t>Renda dos maiores (10 +) aumenta</a:t>
            </a:r>
          </a:p>
          <a:p>
            <a:r>
              <a:rPr lang="pt-BR" dirty="0"/>
              <a:t>Período caracterizado por :</a:t>
            </a:r>
          </a:p>
          <a:p>
            <a:pPr lvl="1"/>
            <a:r>
              <a:rPr lang="pt-BR" dirty="0"/>
              <a:t>Crise da divida externa: </a:t>
            </a:r>
            <a:r>
              <a:rPr lang="pt-BR" dirty="0" err="1"/>
              <a:t>Pib</a:t>
            </a:r>
            <a:r>
              <a:rPr lang="pt-BR" dirty="0"/>
              <a:t> per capita – crescimento negativo ou próximo de zero</a:t>
            </a:r>
          </a:p>
          <a:p>
            <a:pPr lvl="2"/>
            <a:r>
              <a:rPr lang="pt-BR" dirty="0"/>
              <a:t>Politicas de estabilização ortodoxas </a:t>
            </a:r>
          </a:p>
          <a:p>
            <a:pPr lvl="2"/>
            <a:r>
              <a:rPr lang="pt-BR" dirty="0"/>
              <a:t>Cortes de gastos importantes </a:t>
            </a:r>
          </a:p>
          <a:p>
            <a:pPr lvl="1"/>
            <a:r>
              <a:rPr lang="pt-BR" dirty="0"/>
              <a:t>Reformas  pro mercado – reestruturação econômica</a:t>
            </a:r>
          </a:p>
          <a:p>
            <a:pPr lvl="2"/>
            <a:r>
              <a:rPr lang="pt-BR" dirty="0"/>
              <a:t>Comercial, financeira e privatização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38121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7038C-E437-45CC-80CD-8B2966F0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Explicações para a piora na distribuição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50AB46-03C3-461E-B23B-30B7E1D3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1" y="1825625"/>
            <a:ext cx="11383616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Debates em torno de números , questões estatísticas , divisões (urbano x rural)</a:t>
            </a:r>
          </a:p>
          <a:p>
            <a:r>
              <a:rPr lang="pt-BR" dirty="0"/>
              <a:t>Ajustamento – amplia a pobreza (efeitos sobre desigualdade)</a:t>
            </a:r>
          </a:p>
          <a:p>
            <a:r>
              <a:rPr lang="pt-BR" dirty="0"/>
              <a:t>Reformas – efeitos sobre desigualdade menores pois existem efeitos compensatórios</a:t>
            </a:r>
          </a:p>
          <a:p>
            <a:pPr lvl="1"/>
            <a:r>
              <a:rPr lang="pt-BR" dirty="0"/>
              <a:t>Abertura comercial piora, mas abertura financeira  pode ter elementos positivos</a:t>
            </a:r>
          </a:p>
          <a:p>
            <a:r>
              <a:rPr lang="pt-BR" dirty="0"/>
              <a:t>Reajustamento produtivo (técnico-organizacional) com viés pro mão de obra qualificada</a:t>
            </a:r>
          </a:p>
          <a:p>
            <a:r>
              <a:rPr lang="pt-BR" dirty="0"/>
              <a:t>Falta de mecanismos sociais e trabalhistas protetores </a:t>
            </a:r>
          </a:p>
          <a:p>
            <a:pPr lvl="1"/>
            <a:r>
              <a:rPr lang="pt-BR" dirty="0"/>
              <a:t>Permanência de regimes autoritários e/ou desregulamentação da legislação trabalhistas: impede (dificulta) papel dos sindicados e das politicas salariais (salario mínimo) como defensora da rendas das classes menos favorecidas e classes medias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68944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4883C-2306-4FBA-80BA-4EC6CB20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Virada do século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D7AE07-50F1-49D3-A1EB-A7E77C242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Várias crises atingiram a região na virada do século. </a:t>
            </a:r>
          </a:p>
          <a:p>
            <a:pPr lvl="1"/>
            <a:r>
              <a:rPr lang="pt-BR" dirty="0"/>
              <a:t>Enquanto alguns países latino-americanos experimentaram estagnação</a:t>
            </a:r>
          </a:p>
          <a:p>
            <a:pPr lvl="1"/>
            <a:r>
              <a:rPr lang="pt-BR" dirty="0"/>
              <a:t>outras sofreram graves crises macroeconômicas com quedas substanciais no PIB. </a:t>
            </a:r>
          </a:p>
          <a:p>
            <a:pPr lvl="2"/>
            <a:r>
              <a:rPr lang="pt-BR" dirty="0"/>
              <a:t>Entre 1999 e 2002, Argentina, Colômbia, Equador, Paraguai, Uruguai e Venezuela passaram por episódios de graves recessões econômicas associadas com aumentos significativos na pobreza e na desigualdade.</a:t>
            </a:r>
          </a:p>
          <a:p>
            <a:r>
              <a:rPr lang="pt-BR" dirty="0"/>
              <a:t>Mas a tendência crescente da desigualdade chegou ao fim no início dos anos 2000. </a:t>
            </a:r>
          </a:p>
          <a:p>
            <a:pPr lvl="1"/>
            <a:r>
              <a:rPr lang="pt-BR" dirty="0"/>
              <a:t>Desde então, parece haver uma tendência decrescente. </a:t>
            </a:r>
          </a:p>
          <a:p>
            <a:pPr lvl="1"/>
            <a:r>
              <a:rPr lang="pt-BR" dirty="0"/>
              <a:t>As forças que derrubaram a desigualdade podem, em alguns países, ter começado a atuar no final da década de 1990, mas em outros países a desigualdade ainda se amplia com as crises macroeconômicas da virada do século</a:t>
            </a:r>
          </a:p>
        </p:txBody>
      </p:sp>
    </p:spTree>
    <p:extLst>
      <p:ext uri="{BB962C8B-B14F-4D97-AF65-F5344CB8AC3E}">
        <p14:creationId xmlns:p14="http://schemas.microsoft.com/office/powerpoint/2010/main" val="8838865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3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6DDF884-98BA-4F98-BB4D-C231AC8E1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395" y="672193"/>
            <a:ext cx="8944743" cy="551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966D913-BD33-4CD6-8D60-1C5C248BF833}"/>
              </a:ext>
            </a:extLst>
          </p:cNvPr>
          <p:cNvSpPr txBox="1">
            <a:spLocks/>
          </p:cNvSpPr>
          <p:nvPr/>
        </p:nvSpPr>
        <p:spPr>
          <a:xfrm>
            <a:off x="9732520" y="1202398"/>
            <a:ext cx="1863132" cy="38599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dirty="0"/>
              <a:t>Índice de </a:t>
            </a:r>
            <a:r>
              <a:rPr lang="pt-BR" sz="2000" dirty="0" err="1"/>
              <a:t>Gini</a:t>
            </a:r>
            <a:r>
              <a:rPr lang="pt-BR" sz="2000" dirty="0"/>
              <a:t> com base na renda familiar per capita caiu (de forma estatisticamente significativa) em 14 dos 17 países latino-americanos para os quais há dados comparáveis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B0DF3CE-760E-404A-9E82-210DFFE83C38}"/>
              </a:ext>
            </a:extLst>
          </p:cNvPr>
          <p:cNvSpPr txBox="1"/>
          <p:nvPr/>
        </p:nvSpPr>
        <p:spPr>
          <a:xfrm>
            <a:off x="4826834" y="664857"/>
            <a:ext cx="190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(2000 - 2010)</a:t>
            </a:r>
          </a:p>
        </p:txBody>
      </p:sp>
    </p:spTree>
    <p:extLst>
      <p:ext uri="{BB962C8B-B14F-4D97-AF65-F5344CB8AC3E}">
        <p14:creationId xmlns:p14="http://schemas.microsoft.com/office/powerpoint/2010/main" val="18877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004E-6 4.44444E-6 L -0.1938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3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7019CF-881C-4F9B-BB6D-C02F4E5B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86" y="643467"/>
            <a:ext cx="9208381" cy="557106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5D1C041-97A6-40C4-BB5B-15728B83986F}"/>
              </a:ext>
            </a:extLst>
          </p:cNvPr>
          <p:cNvSpPr txBox="1"/>
          <p:nvPr/>
        </p:nvSpPr>
        <p:spPr>
          <a:xfrm>
            <a:off x="9921741" y="2292385"/>
            <a:ext cx="16506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Este gráfico 2002 – 2012</a:t>
            </a:r>
          </a:p>
          <a:p>
            <a:endParaRPr lang="pt-BR" dirty="0"/>
          </a:p>
          <a:p>
            <a:r>
              <a:rPr lang="pt-BR" dirty="0"/>
              <a:t>Mudam os países com não melhora </a:t>
            </a:r>
          </a:p>
          <a:p>
            <a:r>
              <a:rPr lang="pt-BR" dirty="0"/>
              <a:t>Costa Rica, Rep Dominicana , Guatemala se mante</a:t>
            </a:r>
          </a:p>
        </p:txBody>
      </p:sp>
    </p:spTree>
    <p:extLst>
      <p:ext uri="{BB962C8B-B14F-4D97-AF65-F5344CB8AC3E}">
        <p14:creationId xmlns:p14="http://schemas.microsoft.com/office/powerpoint/2010/main" val="18483047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17071"/>
          </a:xfrm>
        </p:spPr>
        <p:txBody>
          <a:bodyPr>
            <a:normAutofit fontScale="90000"/>
          </a:bodyPr>
          <a:lstStyle/>
          <a:p>
            <a:r>
              <a:rPr lang="pt-BR" dirty="0"/>
              <a:t>Layout do título e conteúdo com gráfico</a:t>
            </a:r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849086" y="1159329"/>
            <a:ext cx="11342914" cy="164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8B02CE6A-3933-4780-B214-97759D7EF4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19288" y="476250"/>
            <a:ext cx="8229600" cy="5905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200"/>
              <a:t>Brasil não tem uma linha oficial de pobreza</a:t>
            </a:r>
          </a:p>
          <a:p>
            <a:pPr lvl="2">
              <a:lnSpc>
                <a:spcPct val="90000"/>
              </a:lnSpc>
            </a:pPr>
            <a:r>
              <a:rPr lang="pt-BR" altLang="pt-BR" sz="1800"/>
              <a:t>PBF: 140 reais (pobres), 70 reais (extremamente pobres)</a:t>
            </a:r>
          </a:p>
          <a:p>
            <a:pPr lvl="2">
              <a:lnSpc>
                <a:spcPct val="90000"/>
              </a:lnSpc>
            </a:pPr>
            <a:r>
              <a:rPr lang="pt-BR" altLang="pt-BR" sz="1800"/>
              <a:t>BPC: ¼ salário mínimo (238 reais)</a:t>
            </a:r>
          </a:p>
          <a:p>
            <a:pPr>
              <a:lnSpc>
                <a:spcPct val="90000"/>
              </a:lnSpc>
            </a:pPr>
            <a:r>
              <a:rPr lang="pt-BR" altLang="pt-BR" sz="2200"/>
              <a:t>Dentro do IBGE e do IPEA </a:t>
            </a:r>
          </a:p>
          <a:p>
            <a:pPr lvl="1">
              <a:lnSpc>
                <a:spcPct val="90000"/>
              </a:lnSpc>
            </a:pPr>
            <a:r>
              <a:rPr lang="pt-BR" altLang="pt-BR" sz="2100"/>
              <a:t>Diferentes linhas dependendo da metodologia e do pesquisador </a:t>
            </a:r>
          </a:p>
          <a:p>
            <a:pPr lvl="1">
              <a:lnSpc>
                <a:spcPct val="90000"/>
              </a:lnSpc>
            </a:pPr>
            <a:r>
              <a:rPr lang="pt-BR" altLang="pt-BR" sz="2100"/>
              <a:t>Em geral são linhas absolutas, objetivas baseados em métodos nutricionais com base em insuficiencia calórica</a:t>
            </a:r>
          </a:p>
          <a:p>
            <a:pPr>
              <a:lnSpc>
                <a:spcPct val="90000"/>
              </a:lnSpc>
            </a:pPr>
            <a:r>
              <a:rPr lang="pt-BR" altLang="pt-BR" sz="2200"/>
              <a:t>Linhas internacionais </a:t>
            </a:r>
          </a:p>
          <a:p>
            <a:pPr lvl="1">
              <a:lnSpc>
                <a:spcPct val="90000"/>
              </a:lnSpc>
            </a:pPr>
            <a:r>
              <a:rPr lang="pt-BR" altLang="pt-BR" sz="2100"/>
              <a:t>CEPAL, ONU, Banco Mundial</a:t>
            </a:r>
          </a:p>
          <a:p>
            <a:pPr>
              <a:lnSpc>
                <a:spcPct val="90000"/>
              </a:lnSpc>
            </a:pPr>
            <a:r>
              <a:rPr lang="pt-BR" altLang="pt-BR" sz="2200"/>
              <a:t>Mas existe uma profusão de “estimações de pobreza”</a:t>
            </a:r>
          </a:p>
          <a:p>
            <a:pPr lvl="1">
              <a:lnSpc>
                <a:spcPct val="90000"/>
              </a:lnSpc>
            </a:pPr>
            <a:r>
              <a:rPr lang="pt-BR" altLang="pt-BR" sz="2100"/>
              <a:t>Pode ser reduzida à uma insuficiência de renda,</a:t>
            </a:r>
          </a:p>
          <a:p>
            <a:pPr lvl="1">
              <a:lnSpc>
                <a:spcPct val="90000"/>
              </a:lnSpc>
            </a:pPr>
            <a:r>
              <a:rPr lang="pt-BR" altLang="pt-BR" sz="2100"/>
              <a:t>deve ter relação apenas com condições nutricionais, </a:t>
            </a:r>
          </a:p>
          <a:p>
            <a:pPr lvl="2">
              <a:lnSpc>
                <a:spcPct val="90000"/>
              </a:lnSpc>
            </a:pPr>
            <a:r>
              <a:rPr lang="pt-BR" altLang="pt-BR" sz="1800"/>
              <a:t>deve levar em consideração culturais e sociais </a:t>
            </a:r>
          </a:p>
          <a:p>
            <a:pPr lvl="1">
              <a:lnSpc>
                <a:spcPct val="90000"/>
              </a:lnSpc>
            </a:pPr>
            <a:r>
              <a:rPr lang="pt-BR" altLang="pt-BR" sz="2100"/>
              <a:t>Deve ser absoluta ou pode variar dependendo das condições sociais (ou de renda) da sociedade</a:t>
            </a:r>
          </a:p>
          <a:p>
            <a:pPr lvl="1">
              <a:lnSpc>
                <a:spcPct val="90000"/>
              </a:lnSpc>
            </a:pPr>
            <a:endParaRPr lang="pt-BR" altLang="pt-BR" sz="2100"/>
          </a:p>
          <a:p>
            <a:pPr lvl="1">
              <a:lnSpc>
                <a:spcPct val="90000"/>
              </a:lnSpc>
            </a:pPr>
            <a:endParaRPr lang="pt-BR" altLang="pt-BR" sz="2100"/>
          </a:p>
        </p:txBody>
      </p:sp>
    </p:spTree>
    <p:extLst>
      <p:ext uri="{BB962C8B-B14F-4D97-AF65-F5344CB8AC3E}">
        <p14:creationId xmlns:p14="http://schemas.microsoft.com/office/powerpoint/2010/main" val="12630343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11E01EF-6468-498D-8F4A-AB0F872B0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687" y="643467"/>
            <a:ext cx="79566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27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77078" y="384313"/>
            <a:ext cx="5307231" cy="808383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dirty="0"/>
              <a:t>Pobreza na América Latina </a:t>
            </a:r>
          </a:p>
          <a:p>
            <a:pPr algn="ctr"/>
            <a:r>
              <a:rPr lang="pt-BR" dirty="0"/>
              <a:t>1992 – 2010 (%)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3363924"/>
              </p:ext>
            </p:extLst>
          </p:nvPr>
        </p:nvGraphicFramePr>
        <p:xfrm>
          <a:off x="291548" y="1179443"/>
          <a:ext cx="5492761" cy="51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963479" y="371061"/>
            <a:ext cx="5989982" cy="4803914"/>
          </a:xfrm>
        </p:spPr>
        <p:txBody>
          <a:bodyPr/>
          <a:lstStyle/>
          <a:p>
            <a:r>
              <a:rPr lang="pt-BR" dirty="0"/>
              <a:t>Pobreza na América Latina declina</a:t>
            </a:r>
          </a:p>
          <a:p>
            <a:pPr lvl="1"/>
            <a:r>
              <a:rPr lang="pt-BR" dirty="0"/>
              <a:t>Em função do crescimento e da redistribuição</a:t>
            </a:r>
          </a:p>
          <a:p>
            <a:pPr lvl="1"/>
            <a:r>
              <a:rPr lang="pt-BR" dirty="0"/>
              <a:t>Estima-se que 1/3 da redução da pobreza é devido a redistribuição de renda </a:t>
            </a:r>
          </a:p>
          <a:p>
            <a:pPr lvl="1"/>
            <a:endParaRPr lang="pt-BR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976" y="2570922"/>
            <a:ext cx="6184624" cy="41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8FDB6E3-301D-4CA5-890A-2B51BFB0E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29" y="643467"/>
            <a:ext cx="87166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940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7F004B-1ACB-4A91-B848-FC252D46F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904"/>
            <a:ext cx="10515600" cy="5526157"/>
          </a:xfrm>
        </p:spPr>
        <p:txBody>
          <a:bodyPr>
            <a:normAutofit/>
          </a:bodyPr>
          <a:lstStyle/>
          <a:p>
            <a:r>
              <a:rPr lang="pt-BR" dirty="0"/>
              <a:t>O declínio da desigualdade na década de 2000 foi significativo na maioria dos países, tanto no sentido estatístico quanto na magnitude econômica.</a:t>
            </a:r>
          </a:p>
          <a:p>
            <a:pPr lvl="1"/>
            <a:r>
              <a:rPr lang="pt-BR" dirty="0"/>
              <a:t>A desigualdade caiu em países de alta desigualdade (Brasil) e baixa desigualdade – pelos padrões latino – americanos (Argentina); </a:t>
            </a:r>
          </a:p>
          <a:p>
            <a:pPr lvl="1"/>
            <a:r>
              <a:rPr lang="pt-BR" dirty="0"/>
              <a:t>Em países governados por diferentes modelos (Bolívia / Venezuela x Brasil / Chile x México / Peru); </a:t>
            </a:r>
          </a:p>
          <a:p>
            <a:pPr lvl="1"/>
            <a:r>
              <a:rPr lang="pt-BR" dirty="0"/>
              <a:t>Em países com um universalismo na Política social (Argentina e Chile) e em países com um estado tradicionalmente excludente (Bolívia e El Salvador). </a:t>
            </a:r>
          </a:p>
          <a:p>
            <a:pPr lvl="1"/>
            <a:r>
              <a:rPr lang="pt-BR" dirty="0"/>
              <a:t>Em países em rápido crescimento (Chile, Panamá, Peru) como em crescimento lento como Brasil e </a:t>
            </a:r>
            <a:r>
              <a:rPr lang="pt-BR" dirty="0" err="1"/>
              <a:t>Mexico</a:t>
            </a:r>
            <a:r>
              <a:rPr lang="pt-BR" dirty="0"/>
              <a:t> e/ou países que se recuperam de crises (Argentina). </a:t>
            </a:r>
          </a:p>
        </p:txBody>
      </p:sp>
    </p:spTree>
    <p:extLst>
      <p:ext uri="{BB962C8B-B14F-4D97-AF65-F5344CB8AC3E}">
        <p14:creationId xmlns:p14="http://schemas.microsoft.com/office/powerpoint/2010/main" val="4142129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92765"/>
            <a:ext cx="9647583" cy="665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9647581" y="898149"/>
            <a:ext cx="2359540" cy="56323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70C0"/>
                </a:solidFill>
              </a:rPr>
              <a:t>Decomposição</a:t>
            </a:r>
            <a:r>
              <a:rPr lang="pt-BR" sz="2000" dirty="0"/>
              <a:t>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Variação entre países</a:t>
            </a:r>
          </a:p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De uma forma geral dois elementos saltam a frente</a:t>
            </a:r>
          </a:p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 Mercado de trabalho: Redução da desigualdade na renda do trabalho </a:t>
            </a:r>
          </a:p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 Programas governamentais de transferências mais robustos  e progressivos</a:t>
            </a:r>
          </a:p>
        </p:txBody>
      </p:sp>
    </p:spTree>
    <p:extLst>
      <p:ext uri="{BB962C8B-B14F-4D97-AF65-F5344CB8AC3E}">
        <p14:creationId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95400" y="381000"/>
            <a:ext cx="10260496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que explica a Redução da desigualdade na renda do trabalho ?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954158" y="1828800"/>
            <a:ext cx="10031894" cy="4114800"/>
          </a:xfrm>
        </p:spPr>
        <p:txBody>
          <a:bodyPr>
            <a:normAutofit/>
          </a:bodyPr>
          <a:lstStyle/>
          <a:p>
            <a:r>
              <a:rPr lang="pt-BR" sz="3200" dirty="0"/>
              <a:t>O que explica o fato de ter diminuído a diferença de salário relativo entre os salários mais altos e os menores ?</a:t>
            </a:r>
          </a:p>
          <a:p>
            <a:r>
              <a:rPr lang="pt-BR" sz="3200" dirty="0"/>
              <a:t>Redução de algumas segmentações e discriminações </a:t>
            </a:r>
          </a:p>
          <a:p>
            <a:pPr lvl="1"/>
            <a:r>
              <a:rPr lang="pt-BR" sz="2800" dirty="0"/>
              <a:t>Regionais</a:t>
            </a:r>
          </a:p>
          <a:p>
            <a:pPr lvl="1"/>
            <a:r>
              <a:rPr lang="pt-BR" sz="2800" dirty="0"/>
              <a:t>Gênero, raça/cor </a:t>
            </a:r>
          </a:p>
          <a:p>
            <a:r>
              <a:rPr lang="pt-BR" sz="3000" dirty="0"/>
              <a:t>Escolaridade</a:t>
            </a:r>
          </a:p>
          <a:p>
            <a:pPr lvl="1"/>
            <a:r>
              <a:rPr lang="pt-BR" sz="2800" dirty="0"/>
              <a:t>Ampliação da escolaridade x premio por escolaridade</a:t>
            </a:r>
          </a:p>
        </p:txBody>
      </p:sp>
    </p:spTree>
    <p:extLst>
      <p:ext uri="{BB962C8B-B14F-4D97-AF65-F5344CB8AC3E}">
        <p14:creationId xmlns:p14="http://schemas.microsoft.com/office/powerpoint/2010/main" val="49744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04461"/>
          </a:xfrm>
        </p:spPr>
        <p:txBody>
          <a:bodyPr/>
          <a:lstStyle/>
          <a:p>
            <a:r>
              <a:rPr lang="pt-BR" dirty="0"/>
              <a:t>A Escolaridade e o paradoxo do progresso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4643" y="1656522"/>
            <a:ext cx="10455965" cy="4287078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Quantidade de escolaridade </a:t>
            </a:r>
          </a:p>
          <a:p>
            <a:pPr lvl="1"/>
            <a:r>
              <a:rPr lang="pt-BR" sz="2400" dirty="0"/>
              <a:t>Diminuição da desigualdade pois media de escolaridade aumentou e se tornou mais igual</a:t>
            </a:r>
          </a:p>
          <a:p>
            <a:pPr lvl="1"/>
            <a:r>
              <a:rPr lang="pt-BR" sz="2400" dirty="0"/>
              <a:t>Alguns países isto é mais forte que outros, na média este efeito existe mas não é tão grande </a:t>
            </a:r>
          </a:p>
          <a:p>
            <a:pPr lvl="2"/>
            <a:r>
              <a:rPr lang="pt-BR" sz="2000" dirty="0"/>
              <a:t>Se o premio por escolaridade tivesse se mantido constante a queda na desigualdade teria sido bem menor </a:t>
            </a:r>
          </a:p>
          <a:p>
            <a:r>
              <a:rPr lang="pt-BR" sz="2800" dirty="0"/>
              <a:t>Diferenças de premio pela escolaridade caiu  – explica parte importante da redução da desigualdade </a:t>
            </a:r>
          </a:p>
          <a:p>
            <a:pPr lvl="1"/>
            <a:r>
              <a:rPr lang="pt-BR" sz="2400" dirty="0"/>
              <a:t>Há uma queda dos retornos relativos  da educação (medidos por anos de escolaridade)</a:t>
            </a:r>
          </a:p>
          <a:p>
            <a:pPr lvl="1"/>
            <a:r>
              <a:rPr lang="pt-BR" sz="2400" dirty="0"/>
              <a:t>Para alguns isto é contra intuitivo: Paradoxo do progresso</a:t>
            </a:r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782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3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85A817-1509-49FC-BA43-19BCE852A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64" y="1408024"/>
            <a:ext cx="5585365" cy="4969915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79946-6020-46E2-B916-FA2778277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1" y="480060"/>
            <a:ext cx="5458121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118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explica a queda dos retornos da educação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7896" y="1616765"/>
            <a:ext cx="10548730" cy="4439477"/>
          </a:xfrm>
        </p:spPr>
        <p:txBody>
          <a:bodyPr>
            <a:normAutofit/>
          </a:bodyPr>
          <a:lstStyle/>
          <a:p>
            <a:r>
              <a:rPr lang="pt-BR" sz="3200" dirty="0"/>
              <a:t>Existem 4 explicações potenciais para esta queda (não  mutuamente exclusivas)</a:t>
            </a:r>
          </a:p>
          <a:p>
            <a:pPr lvl="1"/>
            <a:r>
              <a:rPr lang="pt-BR" sz="2800" dirty="0"/>
              <a:t>Políticas (governamentais ou ações de agentes da sociedade como sindicatos) de ampliação dos salários de base (salário mínimo) </a:t>
            </a:r>
          </a:p>
          <a:p>
            <a:pPr lvl="1"/>
            <a:r>
              <a:rPr lang="pt-BR" sz="2800" dirty="0"/>
              <a:t>Ampliação da oferta de pessoas mais escolarizadas</a:t>
            </a:r>
          </a:p>
          <a:p>
            <a:pPr lvl="1"/>
            <a:r>
              <a:rPr lang="pt-BR" sz="2800" dirty="0"/>
              <a:t>Diminuição da demanda relativa por pessoas mais escolarizadas</a:t>
            </a:r>
          </a:p>
          <a:p>
            <a:pPr lvl="1"/>
            <a:r>
              <a:rPr lang="pt-BR" sz="2800" dirty="0"/>
              <a:t>Degradação da qualidade das pessoas mais escolarizadas (queda da produtividade relativa)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27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1391" y="622853"/>
            <a:ext cx="10575235" cy="5420138"/>
          </a:xfrm>
        </p:spPr>
        <p:txBody>
          <a:bodyPr>
            <a:normAutofit/>
          </a:bodyPr>
          <a:lstStyle/>
          <a:p>
            <a:r>
              <a:rPr lang="pt-BR" sz="2800" dirty="0"/>
              <a:t>Até onde a América Latina cresceu e distribui renda na década de  passada mas se acomodou a um padrão baixa produtividade e de baixa qualificação de mão de obra </a:t>
            </a:r>
          </a:p>
          <a:p>
            <a:r>
              <a:rPr lang="pt-BR" sz="2800" dirty="0"/>
              <a:t>Não se resolve questão da qualidade educacional com pressão da demanda sobre situação educacional ,  problema tem que se dar pelo lado da oferta </a:t>
            </a:r>
          </a:p>
          <a:p>
            <a:pPr lvl="1"/>
            <a:r>
              <a:rPr lang="pt-BR" sz="2600" dirty="0"/>
              <a:t>Japão, Coréia – investiram pesado em educação, não esperaram que esta reagisse a demanda  - passaram a gerar empregos e atividades melhores e economia de alta produtividade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12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4">
            <a:extLst>
              <a:ext uri="{FF2B5EF4-FFF2-40B4-BE49-F238E27FC236}">
                <a16:creationId xmlns:a16="http://schemas.microsoft.com/office/drawing/2014/main" id="{D8A0EFB0-9E57-4E92-945B-74F1FD61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04814"/>
            <a:ext cx="85693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Text Box 3">
            <a:extLst>
              <a:ext uri="{FF2B5EF4-FFF2-40B4-BE49-F238E27FC236}">
                <a16:creationId xmlns:a16="http://schemas.microsoft.com/office/drawing/2014/main" id="{F229D913-B55E-49CA-8EEC-0BF5673C9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8688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Soares (2009) </a:t>
            </a:r>
          </a:p>
        </p:txBody>
      </p:sp>
    </p:spTree>
    <p:extLst>
      <p:ext uri="{BB962C8B-B14F-4D97-AF65-F5344CB8AC3E}">
        <p14:creationId xmlns:p14="http://schemas.microsoft.com/office/powerpoint/2010/main" val="3940464681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14CAF-CD43-469F-8EB3-7538386C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Anos 2000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3451DB-4809-4347-A6A0-6D3B21106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/>
              <a:t>Periodo</a:t>
            </a:r>
            <a:r>
              <a:rPr lang="pt-BR" dirty="0"/>
              <a:t> de crescimento (inicio difere entre países) – com efeito sobre desemprego, informalização e salários </a:t>
            </a:r>
          </a:p>
          <a:p>
            <a:pPr lvl="1"/>
            <a:r>
              <a:rPr lang="pt-BR" dirty="0"/>
              <a:t>Efeitos ´positivos </a:t>
            </a:r>
            <a:r>
              <a:rPr lang="pt-BR" dirty="0" err="1"/>
              <a:t>tb</a:t>
            </a:r>
            <a:r>
              <a:rPr lang="pt-BR" dirty="0"/>
              <a:t> sobre trabalhos menos qualificados </a:t>
            </a:r>
          </a:p>
          <a:p>
            <a:r>
              <a:rPr lang="pt-BR" dirty="0"/>
              <a:t>Melhorias na educação – expansão da educação básica</a:t>
            </a:r>
          </a:p>
          <a:p>
            <a:pPr lvl="1"/>
            <a:r>
              <a:rPr lang="pt-BR" dirty="0"/>
              <a:t>Diminui desigualdade de atendimento</a:t>
            </a:r>
          </a:p>
          <a:p>
            <a:pPr lvl="1"/>
            <a:r>
              <a:rPr lang="pt-BR" dirty="0"/>
              <a:t>Achata curva de retornos da educação – redução do premio por educação</a:t>
            </a:r>
          </a:p>
          <a:p>
            <a:r>
              <a:rPr lang="pt-BR" dirty="0"/>
              <a:t>Papel ativo das politicas publicas e organizações (sindicatos, sociedade civil)</a:t>
            </a:r>
          </a:p>
          <a:p>
            <a:pPr lvl="1"/>
            <a:r>
              <a:rPr lang="pt-BR" dirty="0"/>
              <a:t>Achatamento dos efeitos negativos das reformas e das crises</a:t>
            </a:r>
          </a:p>
          <a:p>
            <a:pPr lvl="1"/>
            <a:r>
              <a:rPr lang="pt-BR" dirty="0"/>
              <a:t>Salario mínimo – mercado de trabalho</a:t>
            </a:r>
          </a:p>
          <a:p>
            <a:pPr lvl="1"/>
            <a:r>
              <a:rPr lang="pt-BR" dirty="0"/>
              <a:t>Gastos sociais progressivos – transferência de renda 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40924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4927A-2DFC-4BC2-8254-2183FDA7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365125"/>
            <a:ext cx="11423374" cy="536023"/>
          </a:xfrm>
        </p:spPr>
        <p:txBody>
          <a:bodyPr>
            <a:normAutofit fontScale="90000"/>
          </a:bodyPr>
          <a:lstStyle/>
          <a:p>
            <a:r>
              <a:rPr lang="pt-BR" dirty="0"/>
              <a:t>Distribuição de renda na América Latina: Dois Períodos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7EEED8-4BED-4C51-A5F1-F2F2659A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020416"/>
            <a:ext cx="11675166" cy="583758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pt-BR" dirty="0"/>
              <a:t>Década perdida (anos 80), reformas liberais dos 90 e crise na virada do século</a:t>
            </a:r>
          </a:p>
          <a:p>
            <a:pPr lvl="1"/>
            <a:r>
              <a:rPr lang="pt-BR" dirty="0"/>
              <a:t>Desigualdade aumenta na maior parte dos países da AL</a:t>
            </a:r>
          </a:p>
          <a:p>
            <a:pPr marL="514350" indent="-514350">
              <a:buAutoNum type="arabicPeriod"/>
            </a:pPr>
            <a:r>
              <a:rPr lang="pt-BR" dirty="0"/>
              <a:t>Final dos 90/ inicio dos 2000 ate grande crise</a:t>
            </a:r>
          </a:p>
          <a:p>
            <a:pPr lvl="1"/>
            <a:r>
              <a:rPr lang="pt-BR" dirty="0"/>
              <a:t>Desigualdade  se reduz</a:t>
            </a:r>
          </a:p>
          <a:p>
            <a:r>
              <a:rPr lang="pt-BR" dirty="0"/>
              <a:t>Explicações:</a:t>
            </a:r>
          </a:p>
          <a:p>
            <a:pPr lvl="1"/>
            <a:r>
              <a:rPr lang="pt-BR" dirty="0"/>
              <a:t>Crise macro aumenta desigualdade pois pobre menos abeis para se proteger de inflação alta e/ou instável</a:t>
            </a:r>
          </a:p>
          <a:p>
            <a:pPr lvl="2"/>
            <a:r>
              <a:rPr lang="pt-BR" dirty="0"/>
              <a:t>Mecanismos de defesa mal desenhados, insuficiente ou ausentes</a:t>
            </a:r>
          </a:p>
          <a:p>
            <a:pPr lvl="1"/>
            <a:r>
              <a:rPr lang="pt-BR" dirty="0"/>
              <a:t>Reformas liberais impacto negativo sobre condições sociais e desigualdade</a:t>
            </a:r>
          </a:p>
          <a:p>
            <a:pPr lvl="2"/>
            <a:r>
              <a:rPr lang="pt-BR" dirty="0"/>
              <a:t>Brasil exceção; maior parte dos países efeito sobre mercado de trabalho da abertura comercial e do viés pro mão de obra qualificada faz com que demanda por trabalho não qualificado seja reduzida e isto aumenta desigualdade. </a:t>
            </a:r>
          </a:p>
          <a:p>
            <a:pPr lvl="2"/>
            <a:r>
              <a:rPr lang="pt-BR" dirty="0"/>
              <a:t>efeito desproporcional sobre mão de obra não qualificada em ambiente com fracas instituições trabalhistas e mecanismos de proteção</a:t>
            </a:r>
          </a:p>
          <a:p>
            <a:pPr lvl="1"/>
            <a:r>
              <a:rPr lang="pt-BR" dirty="0"/>
              <a:t>Século XXI redução da desigualdade</a:t>
            </a:r>
          </a:p>
          <a:p>
            <a:pPr lvl="2"/>
            <a:r>
              <a:rPr lang="pt-BR" dirty="0"/>
              <a:t>Redução do premio pela qualificação no mercado de trabalho</a:t>
            </a:r>
          </a:p>
          <a:p>
            <a:pPr lvl="3"/>
            <a:r>
              <a:rPr lang="pt-BR" dirty="0"/>
              <a:t>Diminuição ou fim dos efeitos negativos sobre mercado de trabalho, melhora da educação, melhores instituições trabalhistas</a:t>
            </a:r>
          </a:p>
          <a:p>
            <a:pPr lvl="2"/>
            <a:r>
              <a:rPr lang="pt-BR" dirty="0"/>
              <a:t>Ampliação de métodos de proteção por parte dos governos com a introdução de politicas de transferência de renda centrados nos pobres </a:t>
            </a:r>
          </a:p>
          <a:p>
            <a:pPr lvl="2"/>
            <a:endParaRPr lang="pt-BR" dirty="0"/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64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E4923D6-520E-4491-A5D3-16C69E40B4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0"/>
            <a:ext cx="7772400" cy="1143000"/>
          </a:xfrm>
        </p:spPr>
        <p:txBody>
          <a:bodyPr anchor="ctr"/>
          <a:lstStyle/>
          <a:p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Linha de Pobreza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205856-7820-4761-81EB-034A3592A2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47850" y="1268413"/>
            <a:ext cx="8496300" cy="41148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pt-BR" altLang="pt-BR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Linha de pobreza</a:t>
            </a: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: normalmente define-se um </a:t>
            </a:r>
            <a:r>
              <a:rPr lang="pt-BR" altLang="pt-BR" b="1" u="sng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indicador</a:t>
            </a:r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 </a:t>
            </a: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e um </a:t>
            </a:r>
            <a:r>
              <a:rPr lang="pt-BR" altLang="pt-BR" b="1" u="sng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valor mínimo</a:t>
            </a: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, considerando-se pobres todos aqueles que se situam abaixo desta linha.</a:t>
            </a:r>
          </a:p>
          <a:p>
            <a:pPr lvl="1">
              <a:spcAft>
                <a:spcPts val="300"/>
              </a:spcAft>
            </a:pP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one dolar day; (two dollar day)</a:t>
            </a:r>
          </a:p>
          <a:p>
            <a:pPr lvl="1">
              <a:spcAft>
                <a:spcPts val="300"/>
              </a:spcAft>
            </a:pP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um salário mínimo/mês, ½  do salário mínimo/mês, o acesso a uma “cesta básica” por mês etc.</a:t>
            </a:r>
          </a:p>
          <a:p>
            <a:pPr lvl="1">
              <a:spcAft>
                <a:spcPts val="300"/>
              </a:spcAft>
            </a:pP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Utilizando como linha de pobreza uma cesta mínima de consumo </a:t>
            </a:r>
          </a:p>
          <a:p>
            <a:pPr lvl="2">
              <a:spcAft>
                <a:spcPts val="300"/>
              </a:spcAft>
            </a:pP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métodos nutricionais – insuficiência calórica, </a:t>
            </a:r>
          </a:p>
          <a:p>
            <a:pPr lvl="3">
              <a:spcAft>
                <a:spcPts val="300"/>
              </a:spcAft>
            </a:pP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harter BT"/>
              </a:rPr>
              <a:t>o IPEA calcula o número de pobres brasileiros</a:t>
            </a: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  <a:latin typeface="Charter BT"/>
            </a:endParaRPr>
          </a:p>
        </p:txBody>
      </p:sp>
    </p:spTree>
    <p:extLst>
      <p:ext uri="{BB962C8B-B14F-4D97-AF65-F5344CB8AC3E}">
        <p14:creationId xmlns:p14="http://schemas.microsoft.com/office/powerpoint/2010/main" val="3511035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3522</Words>
  <Application>Microsoft Office PowerPoint</Application>
  <PresentationFormat>Widescreen</PresentationFormat>
  <Paragraphs>627</Paragraphs>
  <Slides>81</Slides>
  <Notes>2</Notes>
  <HiddenSlides>1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81</vt:i4>
      </vt:variant>
    </vt:vector>
  </HeadingPairs>
  <TitlesOfParts>
    <vt:vector size="95" baseType="lpstr">
      <vt:lpstr>Arial</vt:lpstr>
      <vt:lpstr>Calibri</vt:lpstr>
      <vt:lpstr>Calibri Light</vt:lpstr>
      <vt:lpstr>Charter BT</vt:lpstr>
      <vt:lpstr>Gill Sans MT</vt:lpstr>
      <vt:lpstr>Symbol</vt:lpstr>
      <vt:lpstr>Tahoma</vt:lpstr>
      <vt:lpstr>Times New Roman</vt:lpstr>
      <vt:lpstr>Wingdings</vt:lpstr>
      <vt:lpstr>Wingdings 3</vt:lpstr>
      <vt:lpstr>Tema do Office</vt:lpstr>
      <vt:lpstr>Imagem de bitmap</vt:lpstr>
      <vt:lpstr>Clip</vt:lpstr>
      <vt:lpstr>Chart</vt:lpstr>
      <vt:lpstr>Distribuição de renda na América Latina </vt:lpstr>
      <vt:lpstr> Medindo a “desigualdade”</vt:lpstr>
      <vt:lpstr>Ainda a questão da “renda”: qual renda ?</vt:lpstr>
      <vt:lpstr>O bem estar de um país </vt:lpstr>
      <vt:lpstr>Diferenciando os grupos </vt:lpstr>
      <vt:lpstr>Pobreza</vt:lpstr>
      <vt:lpstr>Apresentação do PowerPoint</vt:lpstr>
      <vt:lpstr>Apresentação do PowerPoint</vt:lpstr>
      <vt:lpstr>Linha de Pobreza</vt:lpstr>
      <vt:lpstr>Apresentação do PowerPoint</vt:lpstr>
      <vt:lpstr>Apresentação do PowerPoint</vt:lpstr>
      <vt:lpstr>Apresentação do PowerPoint</vt:lpstr>
      <vt:lpstr>Hiato e Severidade da Pobreza</vt:lpstr>
      <vt:lpstr>Apresentação do PowerPoint</vt:lpstr>
      <vt:lpstr>Apresentação do PowerPoint</vt:lpstr>
      <vt:lpstr>Ainda as linhas de pobreza</vt:lpstr>
      <vt:lpstr>Indicadores multidimensionais </vt:lpstr>
      <vt:lpstr>Distribuição – indices relativos </vt:lpstr>
      <vt:lpstr>Indicadores de distribuição pessoal de renda: Brasil 2007</vt:lpstr>
      <vt:lpstr>Distribuição – indices relativos </vt:lpstr>
      <vt:lpstr>Apresentação do PowerPoint</vt:lpstr>
      <vt:lpstr>Apresentação do PowerPoint</vt:lpstr>
      <vt:lpstr>Apresentação do PowerPoint</vt:lpstr>
      <vt:lpstr>Curvas de Lorenz e Índice de Gini</vt:lpstr>
      <vt:lpstr>Curvas de Lorenz</vt:lpstr>
      <vt:lpstr>Apresentação do PowerPoint</vt:lpstr>
      <vt:lpstr>Apresentação do PowerPoint</vt:lpstr>
      <vt:lpstr>DISTRIBUIÇÃO DE RENDA NO BRASIL: 1960 E 1970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Velocidade e persistência:  outros países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Pergunta :</vt:lpstr>
      <vt:lpstr>Distribuição de renda vários paises</vt:lpstr>
      <vt:lpstr>Desigualdade (Indice Gini) mundial: países e pessoas (1820-2008)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Distribuição (posição relativa) ruim a muito tempo</vt:lpstr>
      <vt:lpstr>Longa História</vt:lpstr>
      <vt:lpstr>Apresentação do PowerPoint</vt:lpstr>
      <vt:lpstr>Apresentação do PowerPoint</vt:lpstr>
      <vt:lpstr>Apresentação do PowerPoint</vt:lpstr>
      <vt:lpstr>Apresentação do PowerPoint</vt:lpstr>
      <vt:lpstr>Distribuição da renda entre as pessoas da AL </vt:lpstr>
      <vt:lpstr>Década de 80 e 90</vt:lpstr>
      <vt:lpstr>Explicações para a piora na distribuição</vt:lpstr>
      <vt:lpstr>Virada do século</vt:lpstr>
      <vt:lpstr>Apresentação do PowerPoint</vt:lpstr>
      <vt:lpstr>Apresentação do PowerPoint</vt:lpstr>
      <vt:lpstr>Layout do título e conteúdo com 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explica a Redução da desigualdade na renda do trabalho ?</vt:lpstr>
      <vt:lpstr>A Escolaridade e o paradoxo do progresso</vt:lpstr>
      <vt:lpstr>Apresentação do PowerPoint</vt:lpstr>
      <vt:lpstr>O que explica a queda dos retornos da educação ?</vt:lpstr>
      <vt:lpstr>Apresentação do PowerPoint</vt:lpstr>
      <vt:lpstr>Anos 2000</vt:lpstr>
      <vt:lpstr>Distribuição de renda na América Latina: Dois Períodos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Amaury Gremaud</dc:creator>
  <cp:lastModifiedBy>Amaury Gremaud</cp:lastModifiedBy>
  <cp:revision>34</cp:revision>
  <dcterms:created xsi:type="dcterms:W3CDTF">2017-08-20T21:40:13Z</dcterms:created>
  <dcterms:modified xsi:type="dcterms:W3CDTF">2017-08-21T13:08:27Z</dcterms:modified>
</cp:coreProperties>
</file>