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4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7" r:id="rId11"/>
    <p:sldId id="268" r:id="rId12"/>
    <p:sldId id="269" r:id="rId1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8"/>
    <p:restoredTop sz="94643"/>
  </p:normalViewPr>
  <p:slideViewPr>
    <p:cSldViewPr snapToGrid="0" snapToObjects="1">
      <p:cViewPr varScale="1">
        <p:scale>
          <a:sx n="107" d="100"/>
          <a:sy n="107" d="100"/>
        </p:scale>
        <p:origin x="200" y="6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E57A03-B355-0846-9959-73EDBAD91759}" type="datetimeFigureOut">
              <a:rPr lang="pt-BR" smtClean="0"/>
              <a:t>22/08/17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02ED30-940C-904C-9B66-B5474A0F5ECB}" type="slidenum">
              <a:rPr lang="pt-BR" smtClean="0"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971634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5D3CEF-C17A-7F41-9F90-E7DA67303C4C}" type="slidenum">
              <a:rPr lang="pt-BR" smtClean="0">
                <a:solidFill>
                  <a:prstClr val="black"/>
                </a:solidFill>
              </a:rPr>
              <a:pPr/>
              <a:t>5</a:t>
            </a:fld>
            <a:endParaRPr 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0851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5D3CEF-C17A-7F41-9F90-E7DA67303C4C}" type="slidenum">
              <a:rPr lang="pt-BR" smtClean="0">
                <a:solidFill>
                  <a:prstClr val="black"/>
                </a:solidFill>
              </a:rPr>
              <a:pPr/>
              <a:t>6</a:t>
            </a:fld>
            <a:endParaRPr 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55536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5D3CEF-C17A-7F41-9F90-E7DA67303C4C}" type="slidenum">
              <a:rPr lang="pt-BR" smtClean="0">
                <a:solidFill>
                  <a:prstClr val="black"/>
                </a:solidFill>
              </a:rPr>
              <a:pPr/>
              <a:t>7</a:t>
            </a:fld>
            <a:endParaRPr 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97905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5D3CEF-C17A-7F41-9F90-E7DA67303C4C}" type="slidenum">
              <a:rPr lang="pt-BR" smtClean="0">
                <a:solidFill>
                  <a:prstClr val="black"/>
                </a:solidFill>
              </a:rPr>
              <a:pPr/>
              <a:t>10</a:t>
            </a:fld>
            <a:endParaRPr 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3837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dirty="0" smtClean="0"/>
              <a:t>BENS</a:t>
            </a:r>
            <a:r>
              <a:rPr lang="pt-BR" baseline="0" dirty="0" smtClean="0"/>
              <a:t> PÚBLICOS = in </a:t>
            </a:r>
            <a:r>
              <a:rPr lang="pt-BR" baseline="0" dirty="0" err="1" smtClean="0"/>
              <a:t>economics</a:t>
            </a:r>
            <a:r>
              <a:rPr lang="pt-BR" baseline="0" dirty="0" smtClean="0"/>
              <a:t>, a </a:t>
            </a:r>
            <a:r>
              <a:rPr lang="pt-BR" baseline="0" dirty="0" err="1" smtClean="0"/>
              <a:t>public</a:t>
            </a:r>
            <a:r>
              <a:rPr lang="pt-BR" baseline="0" dirty="0" smtClean="0"/>
              <a:t> </a:t>
            </a:r>
            <a:r>
              <a:rPr lang="pt-BR" baseline="0" dirty="0" err="1" smtClean="0"/>
              <a:t>good</a:t>
            </a:r>
            <a:r>
              <a:rPr lang="pt-BR" baseline="0" dirty="0" smtClean="0"/>
              <a:t> </a:t>
            </a:r>
            <a:r>
              <a:rPr lang="pt-BR" baseline="0" dirty="0" err="1" smtClean="0"/>
              <a:t>is</a:t>
            </a:r>
            <a:r>
              <a:rPr lang="pt-BR" baseline="0" dirty="0" smtClean="0"/>
              <a:t> a </a:t>
            </a:r>
            <a:r>
              <a:rPr lang="pt-BR" baseline="0" dirty="0" err="1" smtClean="0"/>
              <a:t>good</a:t>
            </a:r>
            <a:r>
              <a:rPr lang="pt-BR" baseline="0" dirty="0" smtClean="0"/>
              <a:t> </a:t>
            </a:r>
            <a:r>
              <a:rPr lang="pt-BR" baseline="0" dirty="0" err="1" smtClean="0"/>
              <a:t>that</a:t>
            </a:r>
            <a:r>
              <a:rPr lang="pt-BR" baseline="0" dirty="0" smtClean="0"/>
              <a:t> </a:t>
            </a:r>
            <a:r>
              <a:rPr lang="pt-BR" baseline="0" dirty="0" err="1" smtClean="0"/>
              <a:t>is</a:t>
            </a:r>
            <a:r>
              <a:rPr lang="pt-BR" baseline="0" dirty="0" smtClean="0"/>
              <a:t> </a:t>
            </a:r>
            <a:r>
              <a:rPr lang="pt-BR" baseline="0" dirty="0" err="1" smtClean="0"/>
              <a:t>both</a:t>
            </a:r>
            <a:r>
              <a:rPr lang="pt-BR" baseline="0" dirty="0" smtClean="0"/>
              <a:t> non-</a:t>
            </a:r>
            <a:r>
              <a:rPr lang="pt-BR" baseline="0" dirty="0" err="1" smtClean="0"/>
              <a:t>excludable</a:t>
            </a:r>
            <a:r>
              <a:rPr lang="pt-BR" baseline="0" dirty="0" smtClean="0"/>
              <a:t> </a:t>
            </a:r>
            <a:r>
              <a:rPr lang="pt-BR" baseline="0" dirty="0" err="1" smtClean="0"/>
              <a:t>and</a:t>
            </a:r>
            <a:r>
              <a:rPr lang="pt-BR" baseline="0" dirty="0" smtClean="0"/>
              <a:t> non-</a:t>
            </a:r>
            <a:r>
              <a:rPr lang="pt-BR" baseline="0" dirty="0" err="1" smtClean="0"/>
              <a:t>rivalrous</a:t>
            </a:r>
            <a:r>
              <a:rPr lang="pt-BR" baseline="0" dirty="0" smtClean="0"/>
              <a:t> in </a:t>
            </a:r>
            <a:r>
              <a:rPr lang="pt-BR" baseline="0" dirty="0" err="1" smtClean="0"/>
              <a:t>that</a:t>
            </a:r>
            <a:r>
              <a:rPr lang="pt-BR" baseline="0" dirty="0" smtClean="0"/>
              <a:t> </a:t>
            </a:r>
            <a:r>
              <a:rPr lang="pt-BR" baseline="0" dirty="0" err="1" smtClean="0"/>
              <a:t>individuals</a:t>
            </a:r>
            <a:r>
              <a:rPr lang="pt-BR" baseline="0" dirty="0" smtClean="0"/>
              <a:t> </a:t>
            </a:r>
            <a:r>
              <a:rPr lang="pt-BR" baseline="0" dirty="0" err="1" smtClean="0"/>
              <a:t>cannot</a:t>
            </a:r>
            <a:r>
              <a:rPr lang="pt-BR" baseline="0" dirty="0" smtClean="0"/>
              <a:t> </a:t>
            </a:r>
            <a:r>
              <a:rPr lang="pt-BR" baseline="0" dirty="0" err="1" smtClean="0"/>
              <a:t>be</a:t>
            </a:r>
            <a:r>
              <a:rPr lang="pt-BR" baseline="0" dirty="0" smtClean="0"/>
              <a:t> </a:t>
            </a:r>
            <a:r>
              <a:rPr lang="pt-BR" baseline="0" dirty="0" err="1" smtClean="0"/>
              <a:t>effectively</a:t>
            </a:r>
            <a:r>
              <a:rPr lang="pt-BR" baseline="0" dirty="0" smtClean="0"/>
              <a:t> </a:t>
            </a:r>
            <a:r>
              <a:rPr lang="pt-BR" baseline="0" dirty="0" err="1" smtClean="0"/>
              <a:t>excluded</a:t>
            </a:r>
            <a:r>
              <a:rPr lang="pt-BR" baseline="0" dirty="0" smtClean="0"/>
              <a:t> </a:t>
            </a:r>
            <a:r>
              <a:rPr lang="pt-BR" baseline="0" dirty="0" err="1" smtClean="0"/>
              <a:t>from</a:t>
            </a:r>
            <a:r>
              <a:rPr lang="pt-BR" baseline="0" dirty="0" smtClean="0"/>
              <a:t> use </a:t>
            </a:r>
            <a:r>
              <a:rPr lang="pt-BR" baseline="0" dirty="0" err="1" smtClean="0"/>
              <a:t>and</a:t>
            </a:r>
            <a:r>
              <a:rPr lang="pt-BR" baseline="0" dirty="0" smtClean="0"/>
              <a:t> </a:t>
            </a:r>
            <a:r>
              <a:rPr lang="pt-BR" baseline="0" dirty="0" err="1" smtClean="0"/>
              <a:t>where</a:t>
            </a:r>
            <a:r>
              <a:rPr lang="pt-BR" baseline="0" dirty="0" smtClean="0"/>
              <a:t> use </a:t>
            </a:r>
            <a:r>
              <a:rPr lang="pt-BR" baseline="0" dirty="0" err="1" smtClean="0"/>
              <a:t>by</a:t>
            </a:r>
            <a:r>
              <a:rPr lang="pt-BR" baseline="0" dirty="0" smtClean="0"/>
              <a:t> </a:t>
            </a:r>
            <a:r>
              <a:rPr lang="pt-BR" baseline="0" dirty="0" err="1" smtClean="0"/>
              <a:t>one</a:t>
            </a:r>
            <a:r>
              <a:rPr lang="pt-BR" baseline="0" dirty="0" smtClean="0"/>
              <a:t> individual does </a:t>
            </a:r>
            <a:r>
              <a:rPr lang="pt-BR" baseline="0" dirty="0" err="1" smtClean="0"/>
              <a:t>not</a:t>
            </a:r>
            <a:r>
              <a:rPr lang="pt-BR" baseline="0" dirty="0" smtClean="0"/>
              <a:t> </a:t>
            </a:r>
            <a:r>
              <a:rPr lang="pt-BR" baseline="0" dirty="0" err="1" smtClean="0"/>
              <a:t>reduce</a:t>
            </a:r>
            <a:r>
              <a:rPr lang="pt-BR" baseline="0" dirty="0" smtClean="0"/>
              <a:t> </a:t>
            </a:r>
            <a:r>
              <a:rPr lang="pt-BR" baseline="0" dirty="0" err="1" smtClean="0"/>
              <a:t>availability</a:t>
            </a:r>
            <a:r>
              <a:rPr lang="pt-BR" baseline="0" dirty="0" smtClean="0"/>
              <a:t> </a:t>
            </a:r>
            <a:r>
              <a:rPr lang="pt-BR" baseline="0" dirty="0" err="1" smtClean="0"/>
              <a:t>to</a:t>
            </a:r>
            <a:r>
              <a:rPr lang="pt-BR" baseline="0" dirty="0" smtClean="0"/>
              <a:t> </a:t>
            </a:r>
            <a:r>
              <a:rPr lang="pt-BR" baseline="0" dirty="0" err="1" smtClean="0"/>
              <a:t>others</a:t>
            </a:r>
            <a:r>
              <a:rPr lang="pt-BR" baseline="0" dirty="0" smtClean="0"/>
              <a:t>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5D3CEF-C17A-7F41-9F90-E7DA67303C4C}" type="slidenum">
              <a:rPr lang="pt-BR" smtClean="0">
                <a:solidFill>
                  <a:prstClr val="black"/>
                </a:solidFill>
              </a:rPr>
              <a:pPr/>
              <a:t>11</a:t>
            </a:fld>
            <a:endParaRPr 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97325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6836E-34DD-3349-B91F-054631FFF5A2}" type="datetime1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22/08/17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>
                <a:solidFill>
                  <a:prstClr val="black">
                    <a:tint val="75000"/>
                  </a:prstClr>
                </a:solidFill>
              </a:rPr>
              <a:t>Prof. Eduardo Luzio</a:t>
            </a: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70A16-5358-F04D-AC6E-CCBB504B23A9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‹n.º›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19701-75D3-4646-9066-0E63042FDA99}" type="datetime1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22/08/17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>
                <a:solidFill>
                  <a:prstClr val="black">
                    <a:tint val="75000"/>
                  </a:prstClr>
                </a:solidFill>
              </a:rPr>
              <a:t>Prof. Eduardo Luzio</a:t>
            </a: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70A16-5358-F04D-AC6E-CCBB504B23A9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‹n.º›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30C51-0482-3D45-8D7F-4081C864F3BA}" type="datetime1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22/08/17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>
                <a:solidFill>
                  <a:prstClr val="black">
                    <a:tint val="75000"/>
                  </a:prstClr>
                </a:solidFill>
              </a:rPr>
              <a:t>Prof. Eduardo Luzio</a:t>
            </a: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70A16-5358-F04D-AC6E-CCBB504B23A9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‹n.º›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D6D55-B859-1340-A191-35D6333D3EA2}" type="datetime1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22/08/17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>
                <a:solidFill>
                  <a:prstClr val="black">
                    <a:tint val="75000"/>
                  </a:prstClr>
                </a:solidFill>
              </a:rPr>
              <a:t>Prof. Eduardo Luzio</a:t>
            </a: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70A16-5358-F04D-AC6E-CCBB504B23A9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‹n.º›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3064C-F7FA-8440-A81C-8EC20F93602F}" type="datetime1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22/08/17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>
                <a:solidFill>
                  <a:prstClr val="black">
                    <a:tint val="75000"/>
                  </a:prstClr>
                </a:solidFill>
              </a:rPr>
              <a:t>Prof. Eduardo Luzio</a:t>
            </a: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70A16-5358-F04D-AC6E-CCBB504B23A9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‹n.º›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7374C-3014-2C4A-B4FF-767DB0D8E13E}" type="datetime1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22/08/17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>
                <a:solidFill>
                  <a:prstClr val="black">
                    <a:tint val="75000"/>
                  </a:prstClr>
                </a:solidFill>
              </a:rPr>
              <a:t>Prof. Eduardo Luzio</a:t>
            </a: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70A16-5358-F04D-AC6E-CCBB504B23A9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‹n.º›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696C6-BB0C-8048-B242-94317A3D0658}" type="datetime1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22/08/17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>
                <a:solidFill>
                  <a:prstClr val="black">
                    <a:tint val="75000"/>
                  </a:prstClr>
                </a:solidFill>
              </a:rPr>
              <a:t>Prof. Eduardo Luzio</a:t>
            </a: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70A16-5358-F04D-AC6E-CCBB504B23A9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‹n.º›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F808A-22D9-E242-920D-32261BB93105}" type="datetime1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22/08/17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>
                <a:solidFill>
                  <a:prstClr val="black">
                    <a:tint val="75000"/>
                  </a:prstClr>
                </a:solidFill>
              </a:rPr>
              <a:t>Prof. Eduardo Luzio</a:t>
            </a: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70A16-5358-F04D-AC6E-CCBB504B23A9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‹n.º›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C38D8-5A9C-7C44-A2A1-17DC1EE944F0}" type="datetime1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22/08/17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>
                <a:solidFill>
                  <a:prstClr val="black">
                    <a:tint val="75000"/>
                  </a:prstClr>
                </a:solidFill>
              </a:rPr>
              <a:t>Prof. Eduardo Luzio</a:t>
            </a: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70A16-5358-F04D-AC6E-CCBB504B23A9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‹n.º›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42592-E09F-8848-BFD8-DBE37FE97752}" type="datetime1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22/08/17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>
                <a:solidFill>
                  <a:prstClr val="black">
                    <a:tint val="75000"/>
                  </a:prstClr>
                </a:solidFill>
              </a:rPr>
              <a:t>Prof. Eduardo Luzio</a:t>
            </a: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70A16-5358-F04D-AC6E-CCBB504B23A9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‹n.º›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7C857-75D0-8546-B861-05DA5054B43F}" type="datetime1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22/08/17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>
                <a:solidFill>
                  <a:prstClr val="black">
                    <a:tint val="75000"/>
                  </a:prstClr>
                </a:solidFill>
              </a:rPr>
              <a:t>Prof. Eduardo Luzio</a:t>
            </a: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70A16-5358-F04D-AC6E-CCBB504B23A9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‹n.º›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4929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pt-B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921147"/>
            <a:ext cx="10972800" cy="52050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pt-B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1AC779F8-752C-4045-B48D-E091ADC68011}" type="datetime1">
              <a:rPr lang="pt-BR" smtClean="0">
                <a:solidFill>
                  <a:prstClr val="black">
                    <a:tint val="75000"/>
                  </a:prstClr>
                </a:solidFill>
              </a:rPr>
              <a:pPr defTabSz="457200"/>
              <a:t>22/08/17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i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r>
              <a:rPr lang="pt-BR" smtClean="0">
                <a:solidFill>
                  <a:prstClr val="black">
                    <a:tint val="75000"/>
                  </a:prstClr>
                </a:solidFill>
              </a:rPr>
              <a:t>Prof. Eduardo Luzio</a:t>
            </a:r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10370A16-5358-F04D-AC6E-CCBB504B23A9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 defTabSz="457200"/>
              <a:t>‹n.º›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4457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3" presetClass="entr" presetSubtype="1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linds(horizontal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3" presetClass="entr" presetSubtype="1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linds(horizontal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3" presetClass="entr" presetSubtype="1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linds(horizontal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3" presetClass="entr" presetSubtype="1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linds(horizontal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3" presetClass="entr" presetSubtype="1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linds(horizontal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l" defTabSz="457200" rtl="0" eaLnBrk="1" latinLnBrk="0" hangingPunct="1">
        <a:spcBef>
          <a:spcPct val="0"/>
        </a:spcBef>
        <a:buNone/>
        <a:defRPr sz="2400" b="1" kern="1200">
          <a:solidFill>
            <a:srgbClr val="0000FF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hyperlink" Target="mailto:eduardo@gerovalor.com.br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2142141" y="1500188"/>
            <a:ext cx="7772400" cy="1362075"/>
          </a:xfrm>
        </p:spPr>
        <p:txBody>
          <a:bodyPr/>
          <a:lstStyle/>
          <a:p>
            <a:r>
              <a:rPr lang="pt-BR" dirty="0" smtClean="0"/>
              <a:t>A Empresa, o mercado e a lei</a:t>
            </a:r>
            <a:endParaRPr lang="pt-BR" dirty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idx="1"/>
          </p:nvPr>
        </p:nvSpPr>
        <p:spPr>
          <a:xfrm>
            <a:off x="2142141" y="1"/>
            <a:ext cx="7772400" cy="1500187"/>
          </a:xfrm>
        </p:spPr>
        <p:txBody>
          <a:bodyPr/>
          <a:lstStyle/>
          <a:p>
            <a:r>
              <a:rPr lang="pt-BR" dirty="0" smtClean="0"/>
              <a:t>COASE, R.H., The </a:t>
            </a:r>
            <a:r>
              <a:rPr lang="pt-BR" dirty="0" err="1" smtClean="0"/>
              <a:t>Firm</a:t>
            </a:r>
            <a:r>
              <a:rPr lang="pt-BR" dirty="0" smtClean="0"/>
              <a:t>, </a:t>
            </a:r>
            <a:r>
              <a:rPr lang="pt-BR" dirty="0" err="1" smtClean="0"/>
              <a:t>the</a:t>
            </a:r>
            <a:r>
              <a:rPr lang="pt-BR" dirty="0" smtClean="0"/>
              <a:t> Market, </a:t>
            </a:r>
            <a:r>
              <a:rPr lang="pt-BR" dirty="0" err="1" smtClean="0"/>
              <a:t>and</a:t>
            </a:r>
            <a:r>
              <a:rPr lang="pt-BR" dirty="0" smtClean="0"/>
              <a:t> </a:t>
            </a:r>
            <a:r>
              <a:rPr lang="pt-BR" dirty="0" err="1" smtClean="0"/>
              <a:t>the</a:t>
            </a:r>
            <a:r>
              <a:rPr lang="pt-BR" dirty="0" smtClean="0"/>
              <a:t> Law. Univ. </a:t>
            </a:r>
            <a:r>
              <a:rPr lang="pt-BR" dirty="0" err="1" smtClean="0"/>
              <a:t>of</a:t>
            </a:r>
            <a:r>
              <a:rPr lang="pt-BR" dirty="0" smtClean="0"/>
              <a:t> Chicago Press, 1988.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70A16-5358-F04D-AC6E-CCBB504B23A9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209800" y="2542303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b="1" kern="1200" cap="all">
                <a:solidFill>
                  <a:srgbClr val="0000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/>
              <a:t>Organização Industrial </a:t>
            </a:r>
            <a:br>
              <a:rPr lang="pt-BR" sz="3600"/>
            </a:br>
            <a:r>
              <a:rPr lang="pt-BR" sz="3600"/>
              <a:t>(EAE 508)</a:t>
            </a:r>
            <a:endParaRPr lang="pt-BR" sz="3600" dirty="0"/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2073246" y="4337798"/>
            <a:ext cx="6400800" cy="225735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pt-BR" sz="2400" b="1">
                <a:solidFill>
                  <a:prstClr val="black"/>
                </a:solidFill>
              </a:rPr>
              <a:t>Prof. Dr. Eduardo Luzio </a:t>
            </a:r>
            <a:br>
              <a:rPr lang="pt-BR" sz="2400" b="1">
                <a:solidFill>
                  <a:prstClr val="black"/>
                </a:solidFill>
              </a:rPr>
            </a:br>
            <a:r>
              <a:rPr lang="pt-BR" sz="2400" b="1">
                <a:solidFill>
                  <a:prstClr val="black"/>
                </a:solidFill>
              </a:rPr>
              <a:t>(</a:t>
            </a:r>
            <a:r>
              <a:rPr lang="pt-BR" sz="2400" b="1">
                <a:solidFill>
                  <a:prstClr val="black"/>
                </a:solidFill>
                <a:hlinkClick r:id="rId2"/>
              </a:rPr>
              <a:t>eluzio@usp.br</a:t>
            </a:r>
            <a:r>
              <a:rPr lang="pt-BR" sz="2400" b="1">
                <a:solidFill>
                  <a:prstClr val="black"/>
                </a:solidFill>
              </a:rPr>
              <a:t>)</a:t>
            </a:r>
          </a:p>
          <a:p>
            <a:pPr>
              <a:spcBef>
                <a:spcPts val="0"/>
              </a:spcBef>
            </a:pPr>
            <a:r>
              <a:rPr lang="pt-BR" sz="2400" b="1">
                <a:solidFill>
                  <a:prstClr val="black"/>
                </a:solidFill>
              </a:rPr>
              <a:t>Blog: http:/eduardoluzio.wordpress.com</a:t>
            </a:r>
          </a:p>
          <a:p>
            <a:pPr>
              <a:spcBef>
                <a:spcPts val="0"/>
              </a:spcBef>
            </a:pPr>
            <a:r>
              <a:rPr lang="pt-BR" sz="2400" b="1">
                <a:solidFill>
                  <a:prstClr val="black"/>
                </a:solidFill>
              </a:rPr>
              <a:t>Linked In: Eduardo Luzio</a:t>
            </a:r>
          </a:p>
          <a:p>
            <a:pPr>
              <a:spcBef>
                <a:spcPts val="0"/>
              </a:spcBef>
            </a:pPr>
            <a:r>
              <a:rPr lang="pt-BR" sz="2400" b="1">
                <a:solidFill>
                  <a:prstClr val="black"/>
                </a:solidFill>
              </a:rPr>
              <a:t>Facebook (página autoral): Eduardo Luzio</a:t>
            </a:r>
          </a:p>
          <a:p>
            <a:endParaRPr lang="pt-BR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2310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Problema do Custo Social (Coase, 1960)</a:t>
            </a:r>
            <a:endParaRPr lang="pt-BR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>
          <a:xfrm>
            <a:off x="1981200" y="921146"/>
            <a:ext cx="8229600" cy="5676424"/>
          </a:xfrm>
        </p:spPr>
        <p:txBody>
          <a:bodyPr>
            <a:normAutofit/>
          </a:bodyPr>
          <a:lstStyle/>
          <a:p>
            <a:r>
              <a:rPr lang="pt-BR" dirty="0" smtClean="0"/>
              <a:t>O problema das externalidades não é o fato de serem ”externas”, mas que os custos de transação são caros e os direitos são definidos de maneira imprecisa</a:t>
            </a:r>
          </a:p>
          <a:p>
            <a:r>
              <a:rPr lang="pt-BR" dirty="0" smtClean="0"/>
              <a:t>Economistas </a:t>
            </a:r>
            <a:r>
              <a:rPr lang="pt-BR" dirty="0" smtClean="0"/>
              <a:t>pensam os fatores de produção como unidades de insumos, de trabalho... </a:t>
            </a:r>
            <a:r>
              <a:rPr lang="pt-BR" b="1" dirty="0"/>
              <a:t>Os advogados pensam os fatores de produção como </a:t>
            </a:r>
            <a:r>
              <a:rPr lang="pt-BR" b="1" dirty="0" smtClean="0"/>
              <a:t>uma cesta de direitos</a:t>
            </a:r>
          </a:p>
          <a:p>
            <a:r>
              <a:rPr lang="pt-BR" dirty="0" smtClean="0"/>
              <a:t>Custos </a:t>
            </a:r>
            <a:r>
              <a:rPr lang="pt-BR" dirty="0" smtClean="0"/>
              <a:t>de transação afetam o modo como estes direitos podem ser exercidos. </a:t>
            </a:r>
          </a:p>
          <a:p>
            <a:r>
              <a:rPr lang="pt-BR" dirty="0"/>
              <a:t>Problema do Custo Social = como as leis afetam o funcionamento dos sistemas </a:t>
            </a:r>
            <a:r>
              <a:rPr lang="pt-BR" dirty="0" smtClean="0"/>
              <a:t>econômicos</a:t>
            </a:r>
          </a:p>
          <a:p>
            <a:r>
              <a:rPr lang="pt-BR" dirty="0" smtClean="0"/>
              <a:t>Se o governo consegue definir direitos e reduzir os custos de transação, a solução esta na criação de novos mercados para reduzir problemas de externalidade!!!</a:t>
            </a:r>
          </a:p>
          <a:p>
            <a:pPr lvl="1"/>
            <a:r>
              <a:rPr lang="pt-BR" dirty="0" smtClean="0"/>
              <a:t>Ex. Créditos de Carbono</a:t>
            </a:r>
          </a:p>
          <a:p>
            <a:pPr lvl="1"/>
            <a:r>
              <a:rPr lang="pt-BR" dirty="0" smtClean="0"/>
              <a:t>Ex. Máscaras usadas por gripados no Japão</a:t>
            </a:r>
            <a:endParaRPr lang="pt-BR" dirty="0" smtClean="0"/>
          </a:p>
          <a:p>
            <a:pPr lvl="1"/>
            <a:r>
              <a:rPr lang="pt-BR" dirty="0" smtClean="0"/>
              <a:t>Ex. Aplicativo que captura colmeias indesejadas</a:t>
            </a:r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70A16-5358-F04D-AC6E-CCBB504B23A9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8753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Teorema de </a:t>
            </a:r>
            <a:r>
              <a:rPr lang="pt-BR" dirty="0" smtClean="0"/>
              <a:t>Coase (NOLL, </a:t>
            </a:r>
            <a:r>
              <a:rPr lang="pt-BR" dirty="0" err="1"/>
              <a:t>H</a:t>
            </a:r>
            <a:r>
              <a:rPr lang="pt-BR" dirty="0" err="1" smtClean="0"/>
              <a:t>andbook</a:t>
            </a:r>
            <a:r>
              <a:rPr lang="pt-BR" dirty="0" smtClean="0"/>
              <a:t> IO, Cap. 22)</a:t>
            </a:r>
            <a:endParaRPr lang="pt-BR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>
          <a:xfrm>
            <a:off x="1981200" y="921146"/>
            <a:ext cx="8229600" cy="5676424"/>
          </a:xfrm>
        </p:spPr>
        <p:txBody>
          <a:bodyPr>
            <a:normAutofit lnSpcReduction="10000"/>
          </a:bodyPr>
          <a:lstStyle/>
          <a:p>
            <a:r>
              <a:rPr lang="pt-BR" dirty="0" smtClean="0"/>
              <a:t>Quando há informação imperfeita e custos de transação, regulação pode ser ineficaz.</a:t>
            </a:r>
          </a:p>
          <a:p>
            <a:r>
              <a:rPr lang="pt-BR" dirty="0" smtClean="0"/>
              <a:t>Grupos de interesse podem capturar lucros monopolistas (</a:t>
            </a:r>
            <a:r>
              <a:rPr lang="pt-BR" i="1" dirty="0" err="1" smtClean="0"/>
              <a:t>rents</a:t>
            </a:r>
            <a:r>
              <a:rPr lang="pt-BR" dirty="0" smtClean="0"/>
              <a:t>)</a:t>
            </a:r>
          </a:p>
          <a:p>
            <a:r>
              <a:rPr lang="pt-BR" dirty="0" smtClean="0"/>
              <a:t>Falhas de mercado = condições para o equilíbrio competitivo não são satisfeitas e é gerado um </a:t>
            </a:r>
            <a:r>
              <a:rPr lang="pt-BR" dirty="0" err="1" smtClean="0"/>
              <a:t>dead-weight</a:t>
            </a:r>
            <a:r>
              <a:rPr lang="pt-BR" dirty="0" smtClean="0"/>
              <a:t> </a:t>
            </a:r>
            <a:r>
              <a:rPr lang="pt-BR" dirty="0" err="1" smtClean="0"/>
              <a:t>loss</a:t>
            </a:r>
            <a:r>
              <a:rPr lang="pt-BR" dirty="0" smtClean="0"/>
              <a:t> </a:t>
            </a:r>
          </a:p>
          <a:p>
            <a:r>
              <a:rPr lang="pt-BR" dirty="0" smtClean="0"/>
              <a:t>Exemplos </a:t>
            </a:r>
            <a:r>
              <a:rPr lang="pt-BR" dirty="0"/>
              <a:t>de falha de </a:t>
            </a:r>
            <a:r>
              <a:rPr lang="pt-BR" dirty="0" smtClean="0"/>
              <a:t>mercado:</a:t>
            </a:r>
          </a:p>
          <a:p>
            <a:pPr>
              <a:buFont typeface="+mj-lt"/>
              <a:buAutoNum type="arabicPeriod"/>
            </a:pPr>
            <a:r>
              <a:rPr lang="pt-BR" b="1" dirty="0"/>
              <a:t>M</a:t>
            </a:r>
            <a:r>
              <a:rPr lang="pt-BR" b="1" dirty="0" smtClean="0"/>
              <a:t>onopólio natural </a:t>
            </a:r>
          </a:p>
          <a:p>
            <a:pPr>
              <a:buFont typeface="+mj-lt"/>
              <a:buAutoNum type="arabicPeriod"/>
            </a:pPr>
            <a:r>
              <a:rPr lang="pt-BR" b="1" dirty="0" smtClean="0"/>
              <a:t>Informação imperfeita</a:t>
            </a:r>
            <a:r>
              <a:rPr lang="pt-BR" dirty="0" smtClean="0"/>
              <a:t>. Informações caras e complexas podem gerar decisões ineficazes para consumidores, produtores e investidores. Reguladores podem ajudar de duas maneiras: </a:t>
            </a:r>
            <a:r>
              <a:rPr lang="pt-BR" dirty="0" err="1" smtClean="0"/>
              <a:t>i</a:t>
            </a:r>
            <a:r>
              <a:rPr lang="pt-BR" dirty="0" smtClean="0"/>
              <a:t>) aumentar a oferta de informações; </a:t>
            </a:r>
            <a:r>
              <a:rPr lang="pt-BR" dirty="0" err="1" smtClean="0"/>
              <a:t>ii</a:t>
            </a:r>
            <a:r>
              <a:rPr lang="pt-BR" dirty="0" smtClean="0"/>
              <a:t>) definir padrões mínimos</a:t>
            </a:r>
          </a:p>
          <a:p>
            <a:pPr>
              <a:buFont typeface="+mj-lt"/>
              <a:buAutoNum type="arabicPeriod"/>
            </a:pPr>
            <a:r>
              <a:rPr lang="pt-BR" b="1" dirty="0" smtClean="0"/>
              <a:t>Externalidades e bens públicos </a:t>
            </a:r>
            <a:r>
              <a:rPr lang="pt-BR" dirty="0" smtClean="0"/>
              <a:t>= benefícios ou custos são recebidos por terceiros, que não estão envolvidos na transação. Ex. meio ambiente, frequência eletromagnética, universalização da eletricidade e telefonia.</a:t>
            </a:r>
          </a:p>
          <a:p>
            <a:pPr>
              <a:buFont typeface="+mj-lt"/>
              <a:buAutoNum type="arabicPeriod"/>
            </a:pPr>
            <a:r>
              <a:rPr lang="pt-BR" b="1" dirty="0" err="1" smtClean="0"/>
              <a:t>Scarcity</a:t>
            </a:r>
            <a:r>
              <a:rPr lang="pt-BR" b="1" dirty="0" smtClean="0"/>
              <a:t> </a:t>
            </a:r>
            <a:r>
              <a:rPr lang="pt-BR" b="1" dirty="0" err="1" smtClean="0"/>
              <a:t>rents</a:t>
            </a:r>
            <a:r>
              <a:rPr lang="pt-BR" b="1" dirty="0" smtClean="0"/>
              <a:t> </a:t>
            </a:r>
            <a:r>
              <a:rPr lang="pt-BR" dirty="0" smtClean="0"/>
              <a:t>(Ex. recursos naturais não renováveis e imóveis)</a:t>
            </a:r>
          </a:p>
          <a:p>
            <a:pPr>
              <a:buFont typeface="+mj-lt"/>
              <a:buAutoNum type="arabicPeriod"/>
            </a:pPr>
            <a:r>
              <a:rPr lang="pt-BR" b="1" dirty="0" smtClean="0"/>
              <a:t>Competição predatória </a:t>
            </a:r>
            <a:r>
              <a:rPr lang="pt-BR" dirty="0" smtClean="0"/>
              <a:t>= uma indústria que não é um monopólio natural, entretanto não alcança o equilíbrio competitivo. São industrias onde firmas são míopes em suas decisões de investimentos e a capacidade é ”</a:t>
            </a:r>
            <a:r>
              <a:rPr lang="pt-BR" dirty="0" err="1" smtClean="0"/>
              <a:t>lumpy</a:t>
            </a:r>
            <a:r>
              <a:rPr lang="pt-BR" dirty="0" smtClean="0"/>
              <a:t>”. </a:t>
            </a:r>
            <a:r>
              <a:rPr lang="pt-BR" dirty="0"/>
              <a:t>Ex. nos anos 1930, dizia-se que era o transporte aéreo, o que posteriormente foi contestado. </a:t>
            </a:r>
            <a:endParaRPr lang="pt-BR" dirty="0" smtClean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70A16-5358-F04D-AC6E-CCBB504B23A9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263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Um mundo sem custos de transação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>
          <a:xfrm>
            <a:off x="1981200" y="921146"/>
            <a:ext cx="8229600" cy="5676424"/>
          </a:xfrm>
        </p:spPr>
        <p:txBody>
          <a:bodyPr>
            <a:normAutofit/>
          </a:bodyPr>
          <a:lstStyle/>
          <a:p>
            <a:r>
              <a:rPr lang="pt-BR" dirty="0" smtClean="0"/>
              <a:t>Um mundo sem custos de transação seria tão bizarro quanto o mundo sem atritos...</a:t>
            </a:r>
          </a:p>
          <a:p>
            <a:r>
              <a:rPr lang="pt-BR" dirty="0" smtClean="0"/>
              <a:t>Não haveria razões econômicas para a existência de empresas.</a:t>
            </a:r>
          </a:p>
          <a:p>
            <a:r>
              <a:rPr lang="pt-BR" dirty="0" smtClean="0"/>
              <a:t>As leis não importariam, uma vez que as pessoas poderiam combinar, subdividir, adquirir direitos privados</a:t>
            </a:r>
          </a:p>
          <a:p>
            <a:endParaRPr lang="pt-BR" dirty="0" smtClean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70A16-5358-F04D-AC6E-CCBB504B23A9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211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>
          <a:xfrm>
            <a:off x="1981200" y="921146"/>
            <a:ext cx="8229600" cy="5676424"/>
          </a:xfrm>
        </p:spPr>
        <p:txBody>
          <a:bodyPr/>
          <a:lstStyle/>
          <a:p>
            <a:r>
              <a:rPr lang="pt-BR" dirty="0" smtClean="0"/>
              <a:t>”Economia é a ciência que estuda o comportamento humano, como a relação entre usos e recursos limitados, que por sua vez possuem usos alternativos.” </a:t>
            </a:r>
          </a:p>
          <a:p>
            <a:r>
              <a:rPr lang="pt-BR" dirty="0" smtClean="0"/>
              <a:t>Isso faz da economia a ciência da escolha humana:</a:t>
            </a:r>
          </a:p>
          <a:p>
            <a:pPr lvl="1"/>
            <a:r>
              <a:rPr lang="pt-BR" dirty="0" smtClean="0"/>
              <a:t>Produtor busca maximizar o lucro da empresa para um dado preço</a:t>
            </a:r>
          </a:p>
          <a:p>
            <a:pPr lvl="1"/>
            <a:r>
              <a:rPr lang="pt-BR" dirty="0" smtClean="0"/>
              <a:t>Consumidor </a:t>
            </a:r>
            <a:r>
              <a:rPr lang="pt-BR" dirty="0"/>
              <a:t>busca maximizar </a:t>
            </a:r>
            <a:r>
              <a:rPr lang="pt-BR" dirty="0" smtClean="0"/>
              <a:t>sua utilidade para uma dada renda</a:t>
            </a:r>
          </a:p>
          <a:p>
            <a:r>
              <a:rPr lang="pt-BR" dirty="0" smtClean="0"/>
              <a:t>Os mercados e as firmas são </a:t>
            </a:r>
            <a:r>
              <a:rPr lang="pt-BR" b="1" dirty="0" smtClean="0"/>
              <a:t>instituições</a:t>
            </a:r>
            <a:r>
              <a:rPr lang="pt-BR" dirty="0" smtClean="0"/>
              <a:t> que formam o </a:t>
            </a:r>
            <a:r>
              <a:rPr lang="pt-BR" b="1" dirty="0" smtClean="0"/>
              <a:t>sistema econômico</a:t>
            </a:r>
          </a:p>
          <a:p>
            <a:r>
              <a:rPr lang="pt-BR" dirty="0" smtClean="0"/>
              <a:t>As </a:t>
            </a:r>
            <a:r>
              <a:rPr lang="pt-BR" b="1" dirty="0" smtClean="0"/>
              <a:t>leis</a:t>
            </a:r>
            <a:r>
              <a:rPr lang="pt-BR" dirty="0" smtClean="0"/>
              <a:t> determinam como as atividades dos mercados e firmas são conduzidas</a:t>
            </a:r>
          </a:p>
          <a:p>
            <a:r>
              <a:rPr lang="pt-BR" dirty="0"/>
              <a:t>E os políticos, os legisladores, como fazem suas escolhas</a:t>
            </a:r>
            <a:r>
              <a:rPr lang="pt-BR" dirty="0" smtClean="0"/>
              <a:t>?</a:t>
            </a:r>
          </a:p>
          <a:p>
            <a:r>
              <a:rPr lang="pt-BR" dirty="0"/>
              <a:t>Para a teoria econômica (</a:t>
            </a:r>
            <a:r>
              <a:rPr lang="pt-BR" dirty="0" err="1"/>
              <a:t>pré-Coase</a:t>
            </a:r>
            <a:r>
              <a:rPr lang="pt-BR" dirty="0"/>
              <a:t>), os mercados e as firmas </a:t>
            </a:r>
            <a:r>
              <a:rPr lang="pt-BR" dirty="0" smtClean="0"/>
              <a:t>simplesmente existiam e não eram objeto de investigação profunda.</a:t>
            </a:r>
          </a:p>
          <a:p>
            <a:r>
              <a:rPr lang="pt-BR" dirty="0" smtClean="0"/>
              <a:t>Para a teoria econômica, até então, firmas transformam insumos em produtos. </a:t>
            </a:r>
          </a:p>
          <a:p>
            <a:r>
              <a:rPr lang="pt-BR" dirty="0" smtClean="0"/>
              <a:t>Mas por que existem empresas? O que determina o número de empresas e o que elas fazem (os insumos que compram e os produtos que vendem?)? O que determina o tamanho das empresas? O seu grau de verticalização ou especialização?</a:t>
            </a:r>
          </a:p>
          <a:p>
            <a:pPr lvl="1"/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70A16-5358-F04D-AC6E-CCBB504B23A9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5517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Custos de </a:t>
            </a:r>
            <a:r>
              <a:rPr lang="pt-BR" dirty="0" smtClean="0"/>
              <a:t>Transação</a:t>
            </a:r>
            <a:endParaRPr lang="pt-BR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>
          <a:xfrm>
            <a:off x="1981200" y="921146"/>
            <a:ext cx="8229600" cy="5676424"/>
          </a:xfrm>
        </p:spPr>
        <p:txBody>
          <a:bodyPr/>
          <a:lstStyle/>
          <a:p>
            <a:r>
              <a:rPr lang="pt-BR" b="1" dirty="0" smtClean="0"/>
              <a:t>Custos de transação (def. 1) </a:t>
            </a:r>
            <a:r>
              <a:rPr lang="pt-BR" dirty="0" smtClean="0"/>
              <a:t>= o custo de se usar o mecanismo de preço, de descobrir o que as partes envolvidas querem e sob que termos, de elaborar e executar um contrato </a:t>
            </a:r>
            <a:endParaRPr lang="pt-BR" dirty="0"/>
          </a:p>
          <a:p>
            <a:r>
              <a:rPr lang="pt-BR" b="1" dirty="0"/>
              <a:t>Custos de transação (def. </a:t>
            </a:r>
            <a:r>
              <a:rPr lang="pt-BR" b="1" dirty="0" smtClean="0"/>
              <a:t>2) </a:t>
            </a:r>
            <a:r>
              <a:rPr lang="pt-BR" dirty="0" smtClean="0"/>
              <a:t>= custo de pesquisar, custo da informação, custos de barganhar e decidir, monitorar e reforçar os termos da troca</a:t>
            </a:r>
          </a:p>
          <a:p>
            <a:r>
              <a:rPr lang="pt-BR" dirty="0"/>
              <a:t> </a:t>
            </a:r>
            <a:r>
              <a:rPr lang="pt-BR" dirty="0" smtClean="0"/>
              <a:t>Sem o conceito de ”custos de transação”, é impossível entender como o sistema econômico (firmas e mercados) funcionam e como elaborar políticas econômicas</a:t>
            </a:r>
          </a:p>
          <a:p>
            <a:r>
              <a:rPr lang="pt-BR" dirty="0" smtClean="0"/>
              <a:t>O comportamento dos agentes nos mercados visa minimizar os custos de transação</a:t>
            </a:r>
          </a:p>
          <a:p>
            <a:r>
              <a:rPr lang="pt-BR" dirty="0" smtClean="0"/>
              <a:t>Custos de transação determinam quem participa do mercado, os tipos de contratos, os produtos e serviços ofertados e a própria existência de empresas</a:t>
            </a:r>
          </a:p>
          <a:p>
            <a:r>
              <a:rPr lang="pt-BR" dirty="0"/>
              <a:t>Custos de transação </a:t>
            </a:r>
            <a:r>
              <a:rPr lang="pt-BR" dirty="0" smtClean="0"/>
              <a:t>determinam o tamanho das empresas: é melhor comprar um insumo no mercado ou </a:t>
            </a:r>
            <a:r>
              <a:rPr lang="pt-BR" dirty="0" err="1" smtClean="0"/>
              <a:t>produzí-lo</a:t>
            </a:r>
            <a:r>
              <a:rPr lang="pt-BR" dirty="0" smtClean="0"/>
              <a:t> internamente?</a:t>
            </a:r>
          </a:p>
          <a:p>
            <a:pPr lvl="1"/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70A16-5358-F04D-AC6E-CCBB504B23A9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7273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Os Mercados e os Custos de Transação</a:t>
            </a:r>
            <a:endParaRPr lang="pt-BR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>
          <a:xfrm>
            <a:off x="1981200" y="921146"/>
            <a:ext cx="8229600" cy="5676424"/>
          </a:xfrm>
        </p:spPr>
        <p:txBody>
          <a:bodyPr/>
          <a:lstStyle/>
          <a:p>
            <a:r>
              <a:rPr lang="pt-BR" dirty="0"/>
              <a:t>Os mercados são instituições que existem para facilitar </a:t>
            </a:r>
            <a:r>
              <a:rPr lang="pt-BR" dirty="0" smtClean="0"/>
              <a:t>trocas, reduzir os custos de transação</a:t>
            </a:r>
          </a:p>
          <a:p>
            <a:r>
              <a:rPr lang="pt-BR" dirty="0" smtClean="0"/>
              <a:t>Nos modelos econômicos que pressupõe a inexistência de custos de transação, os mercados não têm função</a:t>
            </a:r>
          </a:p>
          <a:p>
            <a:r>
              <a:rPr lang="pt-BR" dirty="0" smtClean="0"/>
              <a:t>Para garantir concorrência nos mercados, é preciso leis, regulação (ex. o Novo Mercado da BOVESPA)</a:t>
            </a:r>
          </a:p>
          <a:p>
            <a:r>
              <a:rPr lang="pt-BR" dirty="0" smtClean="0"/>
              <a:t>Leis</a:t>
            </a:r>
            <a:r>
              <a:rPr lang="pt-BR" dirty="0"/>
              <a:t>, </a:t>
            </a:r>
            <a:r>
              <a:rPr lang="pt-BR" dirty="0" smtClean="0"/>
              <a:t>regulação existem para reduzir custos de transação e, consequentemente, aumentar o volume de produtos e serviços negociados</a:t>
            </a:r>
          </a:p>
          <a:p>
            <a:r>
              <a:rPr lang="pt-BR" b="1" dirty="0" smtClean="0"/>
              <a:t>AS EMPRESAS / COMERCIANTES QUEREM AUMENTAR O VOLUME NEGOCIADO NOS MERCADOS, MAS QUEREM, AO MESMO TEMPO, RESTRINGIR A CONCORRÊNCIA</a:t>
            </a:r>
          </a:p>
          <a:p>
            <a:r>
              <a:rPr lang="pt-BR" dirty="0" smtClean="0"/>
              <a:t>Em mercados específicos e limitados a certos produtos, vendedores e compradores podem criar e reforçar regras eficazes, ou seja, a </a:t>
            </a:r>
            <a:r>
              <a:rPr lang="pt-BR" dirty="0" err="1" smtClean="0"/>
              <a:t>autoregulação</a:t>
            </a:r>
            <a:r>
              <a:rPr lang="pt-BR" dirty="0" smtClean="0"/>
              <a:t> (</a:t>
            </a:r>
            <a:r>
              <a:rPr lang="pt-BR" dirty="0" smtClean="0">
                <a:solidFill>
                  <a:srgbClr val="FF0000"/>
                </a:solidFill>
              </a:rPr>
              <a:t>será?</a:t>
            </a:r>
            <a:r>
              <a:rPr lang="pt-BR" dirty="0" smtClean="0"/>
              <a:t>)</a:t>
            </a:r>
          </a:p>
          <a:p>
            <a:r>
              <a:rPr lang="pt-BR" dirty="0" smtClean="0"/>
              <a:t>Mas, em mercados mais amplos, onde existem produtos diversos, varejistas e atacadistas, administrar regras de conduta é mais difícil, e os participantes do mercado precisam da legislação do Estado</a:t>
            </a:r>
            <a:endParaRPr lang="pt-BR" dirty="0"/>
          </a:p>
          <a:p>
            <a:pPr lvl="1"/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70A16-5358-F04D-AC6E-CCBB504B23A9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4187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Problema do Custo Social (Coase, 1960)</a:t>
            </a:r>
            <a:endParaRPr lang="pt-BR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>
          <a:xfrm>
            <a:off x="1981200" y="921146"/>
            <a:ext cx="8229600" cy="5676424"/>
          </a:xfrm>
        </p:spPr>
        <p:txBody>
          <a:bodyPr>
            <a:normAutofit/>
          </a:bodyPr>
          <a:lstStyle/>
          <a:p>
            <a:r>
              <a:rPr lang="pt-BR" dirty="0" smtClean="0"/>
              <a:t>Ações de empresas que prejudicam outros</a:t>
            </a:r>
          </a:p>
          <a:p>
            <a:r>
              <a:rPr lang="pt-BR" dirty="0" smtClean="0"/>
              <a:t>Ex.: empresa poluidora: custo privado é menor do que o custo social</a:t>
            </a:r>
          </a:p>
          <a:p>
            <a:r>
              <a:rPr lang="pt-BR" dirty="0" smtClean="0"/>
              <a:t>A teoria econômica clássica recomenda: </a:t>
            </a:r>
          </a:p>
          <a:p>
            <a:pPr lvl="1"/>
            <a:r>
              <a:rPr lang="pt-BR" dirty="0" err="1" smtClean="0"/>
              <a:t>i</a:t>
            </a:r>
            <a:r>
              <a:rPr lang="pt-BR" dirty="0" smtClean="0"/>
              <a:t>) tornar o empresário poluidor responsável civilmente pela poluição </a:t>
            </a:r>
          </a:p>
          <a:p>
            <a:pPr lvl="1"/>
            <a:r>
              <a:rPr lang="pt-BR" dirty="0" err="1" smtClean="0"/>
              <a:t>ii</a:t>
            </a:r>
            <a:r>
              <a:rPr lang="pt-BR" dirty="0" smtClean="0"/>
              <a:t>) taxá-lo de acordo com a quantidade de produção e seu impacto </a:t>
            </a:r>
          </a:p>
          <a:p>
            <a:pPr lvl="1"/>
            <a:r>
              <a:rPr lang="pt-BR" dirty="0" err="1" smtClean="0"/>
              <a:t>iii</a:t>
            </a:r>
            <a:r>
              <a:rPr lang="pt-BR" dirty="0" smtClean="0"/>
              <a:t>) descolar a fábrica para local pouco habitado</a:t>
            </a:r>
          </a:p>
          <a:p>
            <a:r>
              <a:rPr lang="pt-BR" dirty="0" smtClean="0"/>
              <a:t>Coase: nenhuma destas soluções pode ser satisfatória. </a:t>
            </a:r>
          </a:p>
          <a:p>
            <a:r>
              <a:rPr lang="pt-BR" dirty="0" smtClean="0"/>
              <a:t>”Estamos diante de um problema de natureza recíproca.”</a:t>
            </a:r>
          </a:p>
          <a:p>
            <a:r>
              <a:rPr lang="pt-BR" dirty="0" smtClean="0"/>
              <a:t>Se a atividade de A prejudica </a:t>
            </a:r>
            <a:r>
              <a:rPr lang="pt-BR" dirty="0" err="1" smtClean="0"/>
              <a:t>B</a:t>
            </a:r>
            <a:r>
              <a:rPr lang="pt-BR" dirty="0" smtClean="0"/>
              <a:t>, a questão que realmente importa é se deveria ser permitido a A prejudicar </a:t>
            </a:r>
            <a:r>
              <a:rPr lang="pt-BR" dirty="0" err="1" smtClean="0"/>
              <a:t>B</a:t>
            </a:r>
            <a:r>
              <a:rPr lang="pt-BR" dirty="0" smtClean="0"/>
              <a:t>, ou se </a:t>
            </a:r>
            <a:r>
              <a:rPr lang="pt-BR" dirty="0"/>
              <a:t>deveria ser permitido a </a:t>
            </a:r>
            <a:r>
              <a:rPr lang="pt-BR" dirty="0" err="1" smtClean="0"/>
              <a:t>B</a:t>
            </a:r>
            <a:r>
              <a:rPr lang="pt-BR" dirty="0" smtClean="0"/>
              <a:t> </a:t>
            </a:r>
            <a:r>
              <a:rPr lang="pt-BR" dirty="0"/>
              <a:t>prejudicar </a:t>
            </a:r>
            <a:r>
              <a:rPr lang="pt-BR" dirty="0" smtClean="0"/>
              <a:t>A!</a:t>
            </a:r>
          </a:p>
          <a:p>
            <a:r>
              <a:rPr lang="pt-BR" dirty="0" smtClean="0"/>
              <a:t>Este problema não deve ser analisado na margem, mas sim em seu impacto total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70A16-5358-F04D-AC6E-CCBB504B23A9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8263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Coase: Exemplo dos Pecuaristas </a:t>
            </a:r>
            <a:r>
              <a:rPr lang="pt-BR" dirty="0" err="1" smtClean="0"/>
              <a:t>x</a:t>
            </a:r>
            <a:r>
              <a:rPr lang="pt-BR" dirty="0" smtClean="0"/>
              <a:t> Fazendeiros</a:t>
            </a:r>
            <a:endParaRPr lang="pt-BR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>
          <a:xfrm>
            <a:off x="1981200" y="921146"/>
            <a:ext cx="8229600" cy="5676424"/>
          </a:xfrm>
        </p:spPr>
        <p:txBody>
          <a:bodyPr>
            <a:normAutofit/>
          </a:bodyPr>
          <a:lstStyle/>
          <a:p>
            <a:r>
              <a:rPr lang="pt-BR" dirty="0" smtClean="0"/>
              <a:t>Gado solto de pecuaristas que invadem a terra dos vizinhos e destroem as plantações de milho</a:t>
            </a:r>
          </a:p>
          <a:p>
            <a:r>
              <a:rPr lang="pt-BR" dirty="0" smtClean="0"/>
              <a:t>Sem cercas, o aumento no tamanho do rebanho aumenta os danos nas plantações vizinhas</a:t>
            </a:r>
          </a:p>
          <a:p>
            <a:r>
              <a:rPr lang="pt-BR" dirty="0"/>
              <a:t>Este problema não deve ser analisado na margem, mas sim em seu impacto </a:t>
            </a:r>
            <a:r>
              <a:rPr lang="pt-BR" dirty="0" smtClean="0"/>
              <a:t>total, pois não sabemos se o gado tende a andar juntos, seguir um ao outro, ou ainda se o aumento da população torna o gado mais inquieto, ou se os bois tendem a seguir uns aos outros...</a:t>
            </a:r>
          </a:p>
          <a:p>
            <a:endParaRPr lang="pt-BR" dirty="0" smtClean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70A16-5358-F04D-AC6E-CCBB504B23A9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9041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Teorema de Coase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>
          <a:xfrm>
            <a:off x="1981200" y="921146"/>
            <a:ext cx="8229600" cy="5676424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pt-BR" b="1" dirty="0" smtClean="0"/>
              <a:t>Em </a:t>
            </a:r>
            <a:r>
              <a:rPr lang="pt-BR" b="1" dirty="0"/>
              <a:t>concorrência perfeita, </a:t>
            </a:r>
            <a:r>
              <a:rPr lang="pt-BR" b="1" dirty="0" smtClean="0"/>
              <a:t>com informação perfeita e ausência de custos de transação, custos </a:t>
            </a:r>
            <a:r>
              <a:rPr lang="pt-BR" b="1" dirty="0"/>
              <a:t>privados e sociais serão </a:t>
            </a:r>
            <a:r>
              <a:rPr lang="pt-BR" b="1" dirty="0" smtClean="0"/>
              <a:t>iguais, independente de como os direitos de propriedade (</a:t>
            </a:r>
            <a:r>
              <a:rPr lang="pt-BR" b="1" dirty="0" err="1" smtClean="0"/>
              <a:t>property</a:t>
            </a:r>
            <a:r>
              <a:rPr lang="pt-BR" b="1" dirty="0" smtClean="0"/>
              <a:t> </a:t>
            </a:r>
            <a:r>
              <a:rPr lang="pt-BR" b="1" dirty="0" err="1" smtClean="0"/>
              <a:t>rights</a:t>
            </a:r>
            <a:r>
              <a:rPr lang="pt-BR" b="1" dirty="0" smtClean="0"/>
              <a:t>) forem definidos.</a:t>
            </a:r>
          </a:p>
          <a:p>
            <a:pPr>
              <a:spcAft>
                <a:spcPts val="1800"/>
              </a:spcAft>
            </a:pPr>
            <a:r>
              <a:rPr lang="pt-BR" b="1" dirty="0" smtClean="0"/>
              <a:t>Sem custos de transação, se há possibilidade de negociação </a:t>
            </a:r>
            <a:r>
              <a:rPr lang="pt-BR" b="1" dirty="0"/>
              <a:t>entre as partes afetadas por uma externalidade </a:t>
            </a:r>
            <a:r>
              <a:rPr lang="pt-BR" b="1" dirty="0" smtClean="0"/>
              <a:t>e os direitos são bem definidos, não importa a quem pertença os direitos, ou os responsáveis pela externalidade, a alocação dos recursos maximizará o valor da produção</a:t>
            </a:r>
            <a:endParaRPr lang="pt-BR" b="1" dirty="0"/>
          </a:p>
          <a:p>
            <a:pPr>
              <a:spcAft>
                <a:spcPts val="1800"/>
              </a:spcAft>
            </a:pPr>
            <a:endParaRPr lang="pt-BR" dirty="0" smtClean="0"/>
          </a:p>
          <a:p>
            <a:pPr>
              <a:spcAft>
                <a:spcPts val="1800"/>
              </a:spcAft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70A16-5358-F04D-AC6E-CCBB504B23A9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848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Externalidades Positivas: Ex. Abelhas (Meade &amp; </a:t>
            </a:r>
            <a:r>
              <a:rPr lang="pt-BR" dirty="0" err="1" smtClean="0"/>
              <a:t>Cheung</a:t>
            </a:r>
            <a:r>
              <a:rPr lang="pt-BR" dirty="0" smtClean="0"/>
              <a:t>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 smtClean="0"/>
              <a:t>Meade:</a:t>
            </a:r>
          </a:p>
          <a:p>
            <a:r>
              <a:rPr lang="pt-BR" dirty="0" smtClean="0"/>
              <a:t>Abelhas produzem mel, que é precificado pelo mercado</a:t>
            </a:r>
          </a:p>
          <a:p>
            <a:r>
              <a:rPr lang="pt-BR" dirty="0" smtClean="0"/>
              <a:t>Abelhas também polinizam plantas, mas não são pagas por este importante serviço</a:t>
            </a:r>
          </a:p>
          <a:p>
            <a:r>
              <a:rPr lang="pt-BR" dirty="0" smtClean="0"/>
              <a:t>Por isso, a tendência é de diminuir a população de abelhas!</a:t>
            </a:r>
          </a:p>
          <a:p>
            <a:r>
              <a:rPr lang="pt-BR" dirty="0" smtClean="0"/>
              <a:t>Essa tendência diminuiria não só a polinização, mas também a produção de mel!</a:t>
            </a:r>
          </a:p>
          <a:p>
            <a:pPr marL="0" indent="0">
              <a:buNone/>
            </a:pPr>
            <a:r>
              <a:rPr lang="pt-BR" dirty="0" err="1" smtClean="0"/>
              <a:t>Cheung</a:t>
            </a:r>
            <a:r>
              <a:rPr lang="pt-BR" dirty="0" smtClean="0"/>
              <a:t>:</a:t>
            </a:r>
          </a:p>
          <a:p>
            <a:r>
              <a:rPr lang="pt-BR" dirty="0" smtClean="0"/>
              <a:t>Nos EUA, a indústria de polinização gera US$ 15 bilhões de receitas por ano</a:t>
            </a:r>
          </a:p>
          <a:p>
            <a:r>
              <a:rPr lang="pt-BR" dirty="0" smtClean="0"/>
              <a:t>Há um mercado porque os custos de transação são baixos:</a:t>
            </a:r>
          </a:p>
          <a:p>
            <a:pPr lvl="1"/>
            <a:r>
              <a:rPr lang="pt-BR" dirty="0" smtClean="0"/>
              <a:t>Abelhas não voam longe, portanto o fazendeiro que contrata o serviço sabe que estará internalizando a externalidade</a:t>
            </a:r>
          </a:p>
          <a:p>
            <a:pPr lvl="1"/>
            <a:r>
              <a:rPr lang="pt-BR" dirty="0" smtClean="0"/>
              <a:t>O ”abelheiro” fica com as receitas do mel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70A16-5358-F04D-AC6E-CCBB504B23A9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29095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Externalidades Negativas: Poluição do Ar </a:t>
            </a:r>
            <a:r>
              <a:rPr lang="pt-BR" dirty="0" err="1" smtClean="0"/>
              <a:t>x</a:t>
            </a:r>
            <a:r>
              <a:rPr lang="pt-BR" dirty="0" smtClean="0"/>
              <a:t> Vacinas contra Gripe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981200" y="921146"/>
            <a:ext cx="8229600" cy="5699573"/>
          </a:xfrm>
        </p:spPr>
        <p:txBody>
          <a:bodyPr/>
          <a:lstStyle/>
          <a:p>
            <a:r>
              <a:rPr lang="pt-BR" dirty="0" smtClean="0"/>
              <a:t>Quem sofre com as externalidades negativas da poluição? Quanto é o prejuízo causado?</a:t>
            </a:r>
          </a:p>
          <a:p>
            <a:r>
              <a:rPr lang="pt-BR" dirty="0" smtClean="0"/>
              <a:t>Não é óbvio...</a:t>
            </a:r>
          </a:p>
          <a:p>
            <a:r>
              <a:rPr lang="pt-BR" dirty="0" smtClean="0"/>
              <a:t>A quem deveria pertencer o direito de poluir?</a:t>
            </a:r>
          </a:p>
          <a:p>
            <a:r>
              <a:rPr lang="pt-BR" dirty="0" smtClean="0"/>
              <a:t>As fábricas deveriam pagar por poluir? Ou...</a:t>
            </a:r>
          </a:p>
          <a:p>
            <a:r>
              <a:rPr lang="pt-BR" dirty="0" smtClean="0"/>
              <a:t>Os vizinhos deveriam pagar as fábricas por não poluírem? </a:t>
            </a:r>
          </a:p>
          <a:p>
            <a:endParaRPr lang="pt-BR" dirty="0"/>
          </a:p>
          <a:p>
            <a:r>
              <a:rPr lang="pt-BR" dirty="0"/>
              <a:t>Quem sofre com as externalidades negativas </a:t>
            </a:r>
            <a:r>
              <a:rPr lang="pt-BR" dirty="0" smtClean="0"/>
              <a:t>do espirro de alguém gripado no metrô? </a:t>
            </a:r>
            <a:r>
              <a:rPr lang="pt-BR" dirty="0"/>
              <a:t>Quanto é o prejuízo causado?</a:t>
            </a:r>
          </a:p>
          <a:p>
            <a:r>
              <a:rPr lang="pt-BR" dirty="0"/>
              <a:t>Não é óbvio...</a:t>
            </a:r>
          </a:p>
          <a:p>
            <a:r>
              <a:rPr lang="pt-BR" dirty="0" smtClean="0"/>
              <a:t>Quem pegou a gripe? Quanto a gripe lhe custou?</a:t>
            </a:r>
          </a:p>
          <a:p>
            <a:r>
              <a:rPr lang="pt-BR" dirty="0" smtClean="0"/>
              <a:t>A </a:t>
            </a:r>
            <a:r>
              <a:rPr lang="pt-BR" dirty="0"/>
              <a:t>quem deveria pertencer o direito </a:t>
            </a:r>
            <a:r>
              <a:rPr lang="pt-BR" dirty="0" smtClean="0"/>
              <a:t>da vacina?</a:t>
            </a:r>
            <a:endParaRPr lang="pt-BR" dirty="0"/>
          </a:p>
          <a:p>
            <a:r>
              <a:rPr lang="pt-BR" dirty="0"/>
              <a:t>As </a:t>
            </a:r>
            <a:r>
              <a:rPr lang="pt-BR" dirty="0" smtClean="0"/>
              <a:t>pessoas </a:t>
            </a:r>
            <a:r>
              <a:rPr lang="pt-BR" dirty="0"/>
              <a:t>deveriam </a:t>
            </a:r>
            <a:r>
              <a:rPr lang="pt-BR" dirty="0" smtClean="0"/>
              <a:t>me pagar </a:t>
            </a:r>
            <a:r>
              <a:rPr lang="pt-BR" dirty="0"/>
              <a:t>por </a:t>
            </a:r>
            <a:r>
              <a:rPr lang="pt-BR" dirty="0" smtClean="0"/>
              <a:t>tomar a vacina? </a:t>
            </a:r>
            <a:r>
              <a:rPr lang="pt-BR" dirty="0"/>
              <a:t>Ou...</a:t>
            </a:r>
          </a:p>
          <a:p>
            <a:r>
              <a:rPr lang="pt-BR" dirty="0" smtClean="0"/>
              <a:t>Eu deveria pagar os outros por não ter tomado a vacina?</a:t>
            </a:r>
          </a:p>
          <a:p>
            <a:r>
              <a:rPr lang="pt-BR" dirty="0" smtClean="0"/>
              <a:t>O gripado é um poluidor!!!! </a:t>
            </a:r>
            <a:endParaRPr lang="pt-BR" dirty="0"/>
          </a:p>
          <a:p>
            <a:r>
              <a:rPr lang="pt-BR" b="1" dirty="0" smtClean="0">
                <a:solidFill>
                  <a:srgbClr val="0070C0"/>
                </a:solidFill>
              </a:rPr>
              <a:t>O mercado não consegue resolver essas questões, se há altos custos de transação e direitos mal definidos </a:t>
            </a:r>
            <a:endParaRPr lang="pt-BR" b="1" dirty="0">
              <a:solidFill>
                <a:srgbClr val="0070C0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70A16-5358-F04D-AC6E-CCBB504B23A9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54460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1564</Words>
  <Application>Microsoft Macintosh PowerPoint</Application>
  <PresentationFormat>Widescreen</PresentationFormat>
  <Paragraphs>118</Paragraphs>
  <Slides>12</Slides>
  <Notes>5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5" baseType="lpstr">
      <vt:lpstr>Calibri</vt:lpstr>
      <vt:lpstr>Arial</vt:lpstr>
      <vt:lpstr>Office Theme</vt:lpstr>
      <vt:lpstr>A Empresa, o mercado e a lei</vt:lpstr>
      <vt:lpstr>Introdução</vt:lpstr>
      <vt:lpstr>Custos de Transação</vt:lpstr>
      <vt:lpstr>Os Mercados e os Custos de Transação</vt:lpstr>
      <vt:lpstr>O Problema do Custo Social (Coase, 1960)</vt:lpstr>
      <vt:lpstr>Coase: Exemplo dos Pecuaristas x Fazendeiros</vt:lpstr>
      <vt:lpstr>Teorema de Coase</vt:lpstr>
      <vt:lpstr>Externalidades Positivas: Ex. Abelhas (Meade &amp; Cheung)</vt:lpstr>
      <vt:lpstr>Externalidades Negativas: Poluição do Ar x Vacinas contra Gripe</vt:lpstr>
      <vt:lpstr>O Problema do Custo Social (Coase, 1960)</vt:lpstr>
      <vt:lpstr>Teorema de Coase (NOLL, Handbook IO, Cap. 22)</vt:lpstr>
      <vt:lpstr>Um mundo sem custos de transação</vt:lpstr>
    </vt:vector>
  </TitlesOfParts>
  <Company/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Empresa, o mercado e a lei</dc:title>
  <dc:creator>Usuário do Microsoft Office</dc:creator>
  <cp:lastModifiedBy>Usuário do Microsoft Office</cp:lastModifiedBy>
  <cp:revision>1</cp:revision>
  <dcterms:created xsi:type="dcterms:W3CDTF">2017-08-22T12:02:25Z</dcterms:created>
  <dcterms:modified xsi:type="dcterms:W3CDTF">2017-08-22T12:06:54Z</dcterms:modified>
</cp:coreProperties>
</file>