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1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0" y="165799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D905-A42D-4B5E-B80C-6A7F64978F6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err="1"/>
              <a:t>Haplótipos</a:t>
            </a:r>
            <a:r>
              <a:rPr lang="pt-BR" dirty="0"/>
              <a:t>. Identidade. Ancestralidade</a:t>
            </a: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4452262-A305-4C98-9F06-87AB2DBFD352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D905-A42D-4B5E-B80C-6A7F64978F6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262-A305-4C98-9F06-87AB2DBFD3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D905-A42D-4B5E-B80C-6A7F64978F6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262-A305-4C98-9F06-87AB2DBFD3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Autofit/>
          </a:bodyPr>
          <a:lstStyle>
            <a:lvl1pPr>
              <a:defRPr sz="3600">
                <a:solidFill>
                  <a:srgbClr val="FFC000"/>
                </a:solidFill>
              </a:defRPr>
            </a:lvl1pPr>
          </a:lstStyle>
          <a:p>
            <a:r>
              <a:rPr kumimoji="0" lang="pt-BR" dirty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D905-A42D-4B5E-B80C-6A7F64978F6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err="1"/>
              <a:t>Haplótipos</a:t>
            </a:r>
            <a:r>
              <a:rPr lang="pt-BR" dirty="0"/>
              <a:t>. Identidade. Ancestralidade</a:t>
            </a:r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262-A305-4C98-9F06-87AB2DBFD35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  <a:blipFill>
            <a:blip r:embed="rId2" cstate="print"/>
            <a:tile tx="0" ty="0" sx="100000" sy="100000" flip="none" algn="tl"/>
          </a:blipFill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 eaLnBrk="1" latinLnBrk="0" hangingPunct="1"/>
            <a:r>
              <a:rPr lang="pt-BR" dirty="0"/>
              <a:t>Clique para editar os estilos do texto mestre</a:t>
            </a:r>
          </a:p>
          <a:p>
            <a:pPr lvl="1" eaLnBrk="1" latinLnBrk="0" hangingPunct="1"/>
            <a:r>
              <a:rPr lang="pt-BR" dirty="0"/>
              <a:t>Segundo nível</a:t>
            </a:r>
          </a:p>
          <a:p>
            <a:pPr lvl="2" eaLnBrk="1" latinLnBrk="0" hangingPunct="1"/>
            <a:r>
              <a:rPr lang="pt-BR" dirty="0"/>
              <a:t>Terceiro nível</a:t>
            </a:r>
          </a:p>
          <a:p>
            <a:pPr lvl="3" eaLnBrk="1" latinLnBrk="0" hangingPunct="1"/>
            <a:r>
              <a:rPr lang="pt-BR" dirty="0"/>
              <a:t>Quarto nível</a:t>
            </a:r>
          </a:p>
          <a:p>
            <a:pPr lvl="4" eaLnBrk="1" latinLnBrk="0" hangingPunct="1"/>
            <a:r>
              <a:rPr lang="pt-BR" dirty="0"/>
              <a:t>Quinto nível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D905-A42D-4B5E-B80C-6A7F64978F6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452262-A305-4C98-9F06-87AB2DBFD35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D905-A42D-4B5E-B80C-6A7F64978F6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262-A305-4C98-9F06-87AB2DBFD35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D905-A42D-4B5E-B80C-6A7F64978F6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262-A305-4C98-9F06-87AB2DBFD35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D905-A42D-4B5E-B80C-6A7F64978F6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262-A305-4C98-9F06-87AB2DBFD3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D905-A42D-4B5E-B80C-6A7F64978F6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262-A305-4C98-9F06-87AB2DBFD3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D905-A42D-4B5E-B80C-6A7F64978F6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262-A305-4C98-9F06-87AB2DBFD35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D905-A42D-4B5E-B80C-6A7F64978F6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452262-A305-4C98-9F06-87AB2DBFD35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dirty="0"/>
              <a:t>Clique para editar o estilo do título mestre</a:t>
            </a:r>
            <a:endParaRPr kumimoji="0" lang="en-US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A4D905-A42D-4B5E-B80C-6A7F64978F6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4452262-A305-4C98-9F06-87AB2DBFD35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simoes@fmrp.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/>
          </a:p>
          <a:p>
            <a:endParaRPr lang="pt-BR" dirty="0"/>
          </a:p>
          <a:p>
            <a:pPr algn="r"/>
            <a:r>
              <a:rPr lang="pt-BR" dirty="0">
                <a:hlinkClick r:id="rId2"/>
              </a:rPr>
              <a:t>alsimoes@fmrp.usp.br</a:t>
            </a:r>
            <a:br>
              <a:rPr lang="pt-BR" dirty="0"/>
            </a:br>
            <a:r>
              <a:rPr lang="pt-BR" dirty="0"/>
              <a:t>set, 2017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dirty="0"/>
              <a:t>RISDCO DE RECORRÊNCIA</a:t>
            </a:r>
            <a:br>
              <a:rPr lang="pt-BR" dirty="0"/>
            </a:br>
            <a:r>
              <a:rPr lang="pt-BR" dirty="0"/>
              <a:t>TEOREMA DE BAYES</a:t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03828-D116-4A49-83D6-46DFF7E1C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8B416DA-FB84-479B-866C-C2F20DDDF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150380"/>
            <a:ext cx="8532440" cy="336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759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51981-22BE-4EC3-BB2B-96DB7327B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Doença rara </a:t>
            </a:r>
            <a:r>
              <a:rPr lang="pt-BR" dirty="0" err="1"/>
              <a:t>vs</a:t>
            </a:r>
            <a:r>
              <a:rPr lang="pt-BR" dirty="0"/>
              <a:t> </a:t>
            </a:r>
            <a:r>
              <a:rPr lang="pt-BR" dirty="0" err="1"/>
              <a:t>Pr</a:t>
            </a:r>
            <a:r>
              <a:rPr lang="pt-BR" dirty="0"/>
              <a:t> (mutação)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59D0AFD-FD6D-465E-AEFE-1715A2010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341" y="1706616"/>
            <a:ext cx="8315131" cy="445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03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B9E69F-0497-405B-98F2-CB3A5BD0D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Sindrome</a:t>
            </a:r>
            <a:r>
              <a:rPr lang="pt-BR" dirty="0"/>
              <a:t> de mão fendida</a:t>
            </a:r>
            <a:br>
              <a:rPr lang="pt-BR" dirty="0"/>
            </a:br>
            <a:r>
              <a:rPr lang="pt-BR" dirty="0" err="1"/>
              <a:t>Penetrância</a:t>
            </a:r>
            <a:r>
              <a:rPr lang="pt-BR" dirty="0"/>
              <a:t> incompleta (</a:t>
            </a:r>
            <a:r>
              <a:rPr lang="pt-BR" i="1" dirty="0"/>
              <a:t>K = 0,7)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BBDF5CB-82F2-4AA0-A72C-42691CBC7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314" y="2140131"/>
            <a:ext cx="4225372" cy="257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22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2173A-1740-4147-915D-AF5B32B0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EB50BE5-3E46-4809-86C2-BD5119E27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142" y="2005357"/>
            <a:ext cx="3859715" cy="423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56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03604-4A10-44D9-8FA4-DDADA184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Aconselhamento em </a:t>
            </a:r>
            <a:r>
              <a:rPr lang="pt-BR" dirty="0" err="1"/>
              <a:t>S.Parkinson</a:t>
            </a:r>
            <a:r>
              <a:rPr lang="pt-BR" dirty="0"/>
              <a:t> AD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CB87093-3DA9-40E2-8378-9E3EA0F48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628801"/>
            <a:ext cx="3158641" cy="237626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391FAB3-880F-4115-ABD8-9F8B067AB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5" y="1904010"/>
            <a:ext cx="5778967" cy="368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84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9E2A90-EB78-491A-9246-A4392B384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Distrofia Muscular </a:t>
            </a:r>
            <a:r>
              <a:rPr lang="pt-BR" dirty="0" err="1"/>
              <a:t>Duchenne</a:t>
            </a:r>
            <a:r>
              <a:rPr lang="pt-BR" dirty="0"/>
              <a:t> I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5C67767-B90F-44EF-9713-6A7F9C338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457" y="1599252"/>
            <a:ext cx="4348735" cy="492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292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A8CC62-A9EA-4045-B3B9-E9F1E13C5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Distrofia muscular </a:t>
            </a:r>
            <a:r>
              <a:rPr lang="pt-BR" dirty="0" err="1"/>
              <a:t>Duchenne</a:t>
            </a:r>
            <a:r>
              <a:rPr lang="pt-BR" dirty="0"/>
              <a:t> 2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60A8BFC-B56C-4283-B5C6-D16C78DA4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1628800"/>
            <a:ext cx="3987581" cy="463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51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6FB44-97FF-4B6A-9E46-5D919F3A2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Genótipos conhecidos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AF58384-E9C5-478A-B514-AFE9D3DF0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1" y="1772816"/>
            <a:ext cx="5330968" cy="439248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E84C4AE0-94BF-4696-9A09-21AC0A79F61B}"/>
              </a:ext>
            </a:extLst>
          </p:cNvPr>
          <p:cNvSpPr txBox="1"/>
          <p:nvPr/>
        </p:nvSpPr>
        <p:spPr>
          <a:xfrm>
            <a:off x="539552" y="3923764"/>
            <a:ext cx="195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Pr</a:t>
            </a:r>
            <a:r>
              <a:rPr lang="pt-BR" dirty="0"/>
              <a:t>(</a:t>
            </a:r>
            <a:r>
              <a:rPr lang="pt-BR" dirty="0" err="1"/>
              <a:t>heteroz</a:t>
            </a:r>
            <a:r>
              <a:rPr lang="pt-BR" dirty="0"/>
              <a:t>) = 1/22</a:t>
            </a:r>
          </a:p>
        </p:txBody>
      </p:sp>
    </p:spTree>
    <p:extLst>
      <p:ext uri="{BB962C8B-B14F-4D97-AF65-F5344CB8AC3E}">
        <p14:creationId xmlns:p14="http://schemas.microsoft.com/office/powerpoint/2010/main" val="203085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4D09FB-2A02-4A7C-903B-E91F1C0E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EE67E5B-D485-40EC-8AE3-0E67F1F17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916863"/>
            <a:ext cx="4371544" cy="2603242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8F6E1A5-24F0-4B2A-8076-E747EC73E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735" y="1932085"/>
            <a:ext cx="4161711" cy="257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59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7F3E4-FA27-4354-A6DA-991004A4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T.Bayes</a:t>
            </a:r>
            <a:r>
              <a:rPr lang="pt-BR" dirty="0"/>
              <a:t> 1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648D9E6-210C-419B-B91B-3C0DF4958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169208"/>
              </p:ext>
            </p:extLst>
          </p:nvPr>
        </p:nvGraphicFramePr>
        <p:xfrm>
          <a:off x="2512790" y="2572112"/>
          <a:ext cx="429145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281">
                  <a:extLst>
                    <a:ext uri="{9D8B030D-6E8A-4147-A177-3AD203B41FA5}">
                      <a16:colId xmlns:a16="http://schemas.microsoft.com/office/drawing/2014/main" val="20365879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67415465"/>
                    </a:ext>
                  </a:extLst>
                </a:gridCol>
                <a:gridCol w="1589977">
                  <a:extLst>
                    <a:ext uri="{9D8B030D-6E8A-4147-A177-3AD203B41FA5}">
                      <a16:colId xmlns:a16="http://schemas.microsoft.com/office/drawing/2014/main" val="450672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AFETADO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NÃO AFETADO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4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(a priori)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1/200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1-(1/200)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10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489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65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086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683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7F3E4-FA27-4354-A6DA-991004A4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T.Bayes</a:t>
            </a:r>
            <a:r>
              <a:rPr lang="pt-BR" dirty="0"/>
              <a:t> 2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648D9E6-210C-419B-B91B-3C0DF4958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199823"/>
              </p:ext>
            </p:extLst>
          </p:nvPr>
        </p:nvGraphicFramePr>
        <p:xfrm>
          <a:off x="2512790" y="2572112"/>
          <a:ext cx="429145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281">
                  <a:extLst>
                    <a:ext uri="{9D8B030D-6E8A-4147-A177-3AD203B41FA5}">
                      <a16:colId xmlns:a16="http://schemas.microsoft.com/office/drawing/2014/main" val="20365879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67415465"/>
                    </a:ext>
                  </a:extLst>
                </a:gridCol>
                <a:gridCol w="1589977">
                  <a:extLst>
                    <a:ext uri="{9D8B030D-6E8A-4147-A177-3AD203B41FA5}">
                      <a16:colId xmlns:a16="http://schemas.microsoft.com/office/drawing/2014/main" val="450672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AFETADO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NÃO AFETADO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4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(a priori)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1/200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1-(1/200)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10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Exame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489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65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086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25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7F3E4-FA27-4354-A6DA-991004A4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T.Bayes</a:t>
            </a:r>
            <a:r>
              <a:rPr lang="pt-BR" dirty="0"/>
              <a:t> 3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648D9E6-210C-419B-B91B-3C0DF4958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357348"/>
              </p:ext>
            </p:extLst>
          </p:nvPr>
        </p:nvGraphicFramePr>
        <p:xfrm>
          <a:off x="2512790" y="2572112"/>
          <a:ext cx="429145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281">
                  <a:extLst>
                    <a:ext uri="{9D8B030D-6E8A-4147-A177-3AD203B41FA5}">
                      <a16:colId xmlns:a16="http://schemas.microsoft.com/office/drawing/2014/main" val="20365879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67415465"/>
                    </a:ext>
                  </a:extLst>
                </a:gridCol>
                <a:gridCol w="1589977">
                  <a:extLst>
                    <a:ext uri="{9D8B030D-6E8A-4147-A177-3AD203B41FA5}">
                      <a16:colId xmlns:a16="http://schemas.microsoft.com/office/drawing/2014/main" val="450672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AFETADO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NÃO AFETADO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4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(a priori)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1/200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1-(1/200)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10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Exame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489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(conjunta)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0,00495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0,0199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65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086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39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7F3E4-FA27-4354-A6DA-991004A4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T.Bayes</a:t>
            </a:r>
            <a:r>
              <a:rPr lang="pt-BR" dirty="0"/>
              <a:t> 4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648D9E6-210C-419B-B91B-3C0DF4958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668203"/>
              </p:ext>
            </p:extLst>
          </p:nvPr>
        </p:nvGraphicFramePr>
        <p:xfrm>
          <a:off x="2512790" y="2572112"/>
          <a:ext cx="429145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281">
                  <a:extLst>
                    <a:ext uri="{9D8B030D-6E8A-4147-A177-3AD203B41FA5}">
                      <a16:colId xmlns:a16="http://schemas.microsoft.com/office/drawing/2014/main" val="20365879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67415465"/>
                    </a:ext>
                  </a:extLst>
                </a:gridCol>
                <a:gridCol w="1589977">
                  <a:extLst>
                    <a:ext uri="{9D8B030D-6E8A-4147-A177-3AD203B41FA5}">
                      <a16:colId xmlns:a16="http://schemas.microsoft.com/office/drawing/2014/main" val="450672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AFETADO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NÃO AFETADO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4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(a priori)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1/200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1-(1/200)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10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Exame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489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(conjunta)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0,00495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0,0199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65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(posteriori)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0,1992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0,8008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086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357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7F3E4-FA27-4354-A6DA-991004A4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T.Bayes</a:t>
            </a:r>
            <a:r>
              <a:rPr lang="pt-BR" dirty="0"/>
              <a:t> 5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648D9E6-210C-419B-B91B-3C0DF4958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438452"/>
              </p:ext>
            </p:extLst>
          </p:nvPr>
        </p:nvGraphicFramePr>
        <p:xfrm>
          <a:off x="2512790" y="2572112"/>
          <a:ext cx="429145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281">
                  <a:extLst>
                    <a:ext uri="{9D8B030D-6E8A-4147-A177-3AD203B41FA5}">
                      <a16:colId xmlns:a16="http://schemas.microsoft.com/office/drawing/2014/main" val="20365879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67415465"/>
                    </a:ext>
                  </a:extLst>
                </a:gridCol>
                <a:gridCol w="1589977">
                  <a:extLst>
                    <a:ext uri="{9D8B030D-6E8A-4147-A177-3AD203B41FA5}">
                      <a16:colId xmlns:a16="http://schemas.microsoft.com/office/drawing/2014/main" val="450672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AFETADO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NÃO AFETADO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4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(a priori)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1/500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1-(1/500)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10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Exame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489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(conjunta)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0,00198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0,01996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65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(posteriori)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0,0902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0,9098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086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431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7F3E4-FA27-4354-A6DA-991004A4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T.Bayes</a:t>
            </a:r>
            <a:r>
              <a:rPr lang="pt-BR" dirty="0"/>
              <a:t> 5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648D9E6-210C-419B-B91B-3C0DF4958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003180"/>
              </p:ext>
            </p:extLst>
          </p:nvPr>
        </p:nvGraphicFramePr>
        <p:xfrm>
          <a:off x="1619672" y="1988840"/>
          <a:ext cx="634345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281">
                  <a:extLst>
                    <a:ext uri="{9D8B030D-6E8A-4147-A177-3AD203B41FA5}">
                      <a16:colId xmlns:a16="http://schemas.microsoft.com/office/drawing/2014/main" val="203658791"/>
                    </a:ext>
                  </a:extLst>
                </a:gridCol>
                <a:gridCol w="2159318">
                  <a:extLst>
                    <a:ext uri="{9D8B030D-6E8A-4147-A177-3AD203B41FA5}">
                      <a16:colId xmlns:a16="http://schemas.microsoft.com/office/drawing/2014/main" val="3067415465"/>
                    </a:ext>
                  </a:extLst>
                </a:gridCol>
                <a:gridCol w="1524318">
                  <a:extLst>
                    <a:ext uri="{9D8B030D-6E8A-4147-A177-3AD203B41FA5}">
                      <a16:colId xmlns:a16="http://schemas.microsoft.com/office/drawing/2014/main" val="450672973"/>
                    </a:ext>
                  </a:extLst>
                </a:gridCol>
                <a:gridCol w="1177534">
                  <a:extLst>
                    <a:ext uri="{9D8B030D-6E8A-4147-A177-3AD203B41FA5}">
                      <a16:colId xmlns:a16="http://schemas.microsoft.com/office/drawing/2014/main" val="17333380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Hipótese A </a:t>
                      </a:r>
                      <a:r>
                        <a:rPr lang="pt-BR" dirty="0" err="1">
                          <a:latin typeface="+mj-lt"/>
                        </a:rPr>
                        <a:t>Verd</a:t>
                      </a:r>
                      <a:r>
                        <a:rPr lang="pt-BR" dirty="0">
                          <a:latin typeface="+mj-lt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NÃO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SOMA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4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(a priori)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(Ã)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10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+mj-lt"/>
                        </a:rPr>
                        <a:t>Evento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(B|A)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(B|Ã)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489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(conjunta)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(A) </a:t>
                      </a:r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(B|A)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(Ã) </a:t>
                      </a:r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(B|Ã)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65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25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>
                          <a:latin typeface="+mj-lt"/>
                        </a:rPr>
                        <a:t>Pr</a:t>
                      </a:r>
                      <a:r>
                        <a:rPr lang="pt-BR" dirty="0">
                          <a:latin typeface="+mj-lt"/>
                        </a:rPr>
                        <a:t>(A|B)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</a:t>
                      </a:r>
                      <a:r>
                        <a:rPr kumimoji="0" lang="pt-BR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(A) </a:t>
                      </a:r>
                      <a:r>
                        <a:rPr kumimoji="0" lang="pt-BR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</a:t>
                      </a:r>
                      <a:r>
                        <a:rPr kumimoji="0" lang="pt-BR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(B|A) / </a:t>
                      </a:r>
                      <a:r>
                        <a:rPr kumimoji="0" lang="pt-BR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</a:t>
                      </a:r>
                      <a:r>
                        <a:rPr kumimoji="0" lang="pt-BR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(B)</a:t>
                      </a:r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086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652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2885</TotalTime>
  <Words>259</Words>
  <Application>Microsoft Office PowerPoint</Application>
  <PresentationFormat>Apresentação na tela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Franklin Gothic Book</vt:lpstr>
      <vt:lpstr>Perpetua</vt:lpstr>
      <vt:lpstr>Wingdings 2</vt:lpstr>
      <vt:lpstr>Patrimônio Líquido</vt:lpstr>
      <vt:lpstr> RISDCO DE RECORRÊNCIA TEOREMA DE BAYES </vt:lpstr>
      <vt:lpstr>Genótipos conhecidos</vt:lpstr>
      <vt:lpstr>Apresentação do PowerPoint</vt:lpstr>
      <vt:lpstr>T.Bayes 1 </vt:lpstr>
      <vt:lpstr>T.Bayes 2 </vt:lpstr>
      <vt:lpstr>T.Bayes 3 </vt:lpstr>
      <vt:lpstr>T.Bayes 4 </vt:lpstr>
      <vt:lpstr>T.Bayes 5 </vt:lpstr>
      <vt:lpstr>T.Bayes 5 </vt:lpstr>
      <vt:lpstr>Apresentação do PowerPoint</vt:lpstr>
      <vt:lpstr>Doença rara vs Pr (mutação)</vt:lpstr>
      <vt:lpstr>Sindrome de mão fendida Penetrância incompleta (K = 0,7)</vt:lpstr>
      <vt:lpstr>Apresentação do PowerPoint</vt:lpstr>
      <vt:lpstr>Aconselhamento em S.Parkinson AD</vt:lpstr>
      <vt:lpstr>Distrofia Muscular Duchenne I</vt:lpstr>
      <vt:lpstr>Distrofia muscular Duchenne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HAPLÓTIPOS. INDIVIDUALIDADE</dc:title>
  <dc:creator>Aguinaldo</dc:creator>
  <cp:lastModifiedBy>Aguinaldo</cp:lastModifiedBy>
  <cp:revision>20</cp:revision>
  <dcterms:created xsi:type="dcterms:W3CDTF">2014-09-10T12:55:12Z</dcterms:created>
  <dcterms:modified xsi:type="dcterms:W3CDTF">2017-09-21T13:29:57Z</dcterms:modified>
</cp:coreProperties>
</file>