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2" r:id="rId17"/>
    <p:sldId id="271" r:id="rId18"/>
    <p:sldId id="274" r:id="rId19"/>
    <p:sldId id="275" r:id="rId20"/>
    <p:sldId id="276" r:id="rId21"/>
    <p:sldId id="277" r:id="rId22"/>
    <p:sldId id="279" r:id="rId23"/>
    <p:sldId id="280" r:id="rId24"/>
    <p:sldId id="281" r:id="rId25"/>
    <p:sldId id="282" r:id="rId26"/>
    <p:sldId id="283" r:id="rId27"/>
    <p:sldId id="284" r:id="rId28"/>
    <p:sldId id="285" r:id="rId29"/>
    <p:sldId id="287" r:id="rId30"/>
    <p:sldId id="286" r:id="rId31"/>
    <p:sldId id="288" r:id="rId32"/>
    <p:sldId id="289" r:id="rId33"/>
    <p:sldId id="290" r:id="rId34"/>
    <p:sldId id="291" r:id="rId35"/>
    <p:sldId id="292" r:id="rId36"/>
    <p:sldId id="294" r:id="rId37"/>
    <p:sldId id="295" r:id="rId38"/>
    <p:sldId id="293"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21" r:id="rId59"/>
    <p:sldId id="315" r:id="rId60"/>
    <p:sldId id="322" r:id="rId61"/>
    <p:sldId id="316" r:id="rId62"/>
    <p:sldId id="317" r:id="rId63"/>
    <p:sldId id="318" r:id="rId64"/>
    <p:sldId id="319" r:id="rId65"/>
    <p:sldId id="320" r:id="rId66"/>
    <p:sldId id="323" r:id="rId67"/>
    <p:sldId id="324" r:id="rId68"/>
    <p:sldId id="325" r:id="rId69"/>
    <p:sldId id="326" r:id="rId70"/>
    <p:sldId id="327" r:id="rId71"/>
    <p:sldId id="328" r:id="rId72"/>
    <p:sldId id="329" r:id="rId7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2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D77BA-6C56-416B-AFB2-EA5D9AB4E35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pt-BR"/>
        </a:p>
      </dgm:t>
    </dgm:pt>
    <dgm:pt modelId="{D8677DFF-B8F9-4BAB-A8E4-09C6AF09391A}">
      <dgm:prSet phldrT="[Texto]" custT="1"/>
      <dgm:spPr/>
      <dgm:t>
        <a:bodyPr/>
        <a:lstStyle/>
        <a:p>
          <a:r>
            <a:rPr lang="pt-BR" sz="1800" dirty="0"/>
            <a:t>Outros relacionamentos</a:t>
          </a:r>
        </a:p>
      </dgm:t>
    </dgm:pt>
    <dgm:pt modelId="{98174808-96BB-4F19-A068-74C77D0BB537}" type="parTrans" cxnId="{49260BA6-8DB6-4FB3-B9CA-D7B3B7461B1D}">
      <dgm:prSet/>
      <dgm:spPr/>
      <dgm:t>
        <a:bodyPr/>
        <a:lstStyle/>
        <a:p>
          <a:endParaRPr lang="pt-BR"/>
        </a:p>
      </dgm:t>
    </dgm:pt>
    <dgm:pt modelId="{D88918BC-E769-49AC-BAE1-EAD5EFF057BF}" type="sibTrans" cxnId="{49260BA6-8DB6-4FB3-B9CA-D7B3B7461B1D}">
      <dgm:prSet/>
      <dgm:spPr/>
      <dgm:t>
        <a:bodyPr/>
        <a:lstStyle/>
        <a:p>
          <a:endParaRPr lang="pt-BR"/>
        </a:p>
      </dgm:t>
    </dgm:pt>
    <dgm:pt modelId="{0B242213-06D7-4728-A2A3-6938A04C181C}">
      <dgm:prSet phldrT="[Texto]" custT="1"/>
      <dgm:spPr/>
      <dgm:t>
        <a:bodyPr/>
        <a:lstStyle/>
        <a:p>
          <a:r>
            <a:rPr lang="pt-BR" sz="2400" dirty="0"/>
            <a:t>Parentes e amigos</a:t>
          </a:r>
        </a:p>
      </dgm:t>
    </dgm:pt>
    <dgm:pt modelId="{32C53346-E42D-42A2-BBB8-14E9D257FB92}" type="parTrans" cxnId="{D371B4A5-6443-44A8-9014-6F1F8970F173}">
      <dgm:prSet/>
      <dgm:spPr/>
      <dgm:t>
        <a:bodyPr/>
        <a:lstStyle/>
        <a:p>
          <a:endParaRPr lang="pt-BR"/>
        </a:p>
      </dgm:t>
    </dgm:pt>
    <dgm:pt modelId="{79499013-7C44-4C15-8D66-731A5F6CF9FA}" type="sibTrans" cxnId="{D371B4A5-6443-44A8-9014-6F1F8970F173}">
      <dgm:prSet/>
      <dgm:spPr/>
      <dgm:t>
        <a:bodyPr/>
        <a:lstStyle/>
        <a:p>
          <a:endParaRPr lang="pt-BR"/>
        </a:p>
      </dgm:t>
    </dgm:pt>
    <dgm:pt modelId="{660BAA80-4421-4D38-8D96-DCD4CB55A66B}">
      <dgm:prSet phldrT="[Texto]" custT="1"/>
      <dgm:spPr/>
      <dgm:t>
        <a:bodyPr/>
        <a:lstStyle/>
        <a:p>
          <a:r>
            <a:rPr lang="pt-BR" sz="2400" dirty="0"/>
            <a:t>Família</a:t>
          </a:r>
        </a:p>
      </dgm:t>
    </dgm:pt>
    <dgm:pt modelId="{E2B78748-8F54-43A5-8586-FDEC62326C85}" type="parTrans" cxnId="{17ED8029-34E7-45E7-ABB1-9B83ABB58A8D}">
      <dgm:prSet/>
      <dgm:spPr/>
      <dgm:t>
        <a:bodyPr/>
        <a:lstStyle/>
        <a:p>
          <a:endParaRPr lang="pt-BR"/>
        </a:p>
      </dgm:t>
    </dgm:pt>
    <dgm:pt modelId="{9ECD1B3F-8FCC-400F-AF52-B7ED0DF4F308}" type="sibTrans" cxnId="{17ED8029-34E7-45E7-ABB1-9B83ABB58A8D}">
      <dgm:prSet/>
      <dgm:spPr/>
      <dgm:t>
        <a:bodyPr/>
        <a:lstStyle/>
        <a:p>
          <a:endParaRPr lang="pt-BR"/>
        </a:p>
      </dgm:t>
    </dgm:pt>
    <dgm:pt modelId="{DC748FF3-13FD-403D-B2D1-EB848B10ED42}" type="pres">
      <dgm:prSet presAssocID="{B20D77BA-6C56-416B-AFB2-EA5D9AB4E351}" presName="Name0" presStyleCnt="0">
        <dgm:presLayoutVars>
          <dgm:chMax val="7"/>
          <dgm:resizeHandles val="exact"/>
        </dgm:presLayoutVars>
      </dgm:prSet>
      <dgm:spPr/>
      <dgm:t>
        <a:bodyPr/>
        <a:lstStyle/>
        <a:p>
          <a:endParaRPr lang="pt-BR"/>
        </a:p>
      </dgm:t>
    </dgm:pt>
    <dgm:pt modelId="{357E0F3D-DB2C-4A86-8CBC-3B7C71A3CA71}" type="pres">
      <dgm:prSet presAssocID="{B20D77BA-6C56-416B-AFB2-EA5D9AB4E351}" presName="comp1" presStyleCnt="0"/>
      <dgm:spPr/>
    </dgm:pt>
    <dgm:pt modelId="{B2731365-1EC2-41B5-8458-5E4E40F0C117}" type="pres">
      <dgm:prSet presAssocID="{B20D77BA-6C56-416B-AFB2-EA5D9AB4E351}" presName="circle1" presStyleLbl="node1" presStyleIdx="0" presStyleCnt="3"/>
      <dgm:spPr/>
      <dgm:t>
        <a:bodyPr/>
        <a:lstStyle/>
        <a:p>
          <a:endParaRPr lang="pt-BR"/>
        </a:p>
      </dgm:t>
    </dgm:pt>
    <dgm:pt modelId="{E03A57EC-0C57-4195-9C14-6A1C452232FE}" type="pres">
      <dgm:prSet presAssocID="{B20D77BA-6C56-416B-AFB2-EA5D9AB4E351}" presName="c1text" presStyleLbl="node1" presStyleIdx="0" presStyleCnt="3">
        <dgm:presLayoutVars>
          <dgm:bulletEnabled val="1"/>
        </dgm:presLayoutVars>
      </dgm:prSet>
      <dgm:spPr/>
      <dgm:t>
        <a:bodyPr/>
        <a:lstStyle/>
        <a:p>
          <a:endParaRPr lang="pt-BR"/>
        </a:p>
      </dgm:t>
    </dgm:pt>
    <dgm:pt modelId="{43877494-EE4E-4CE0-ACBF-202BB89BA24F}" type="pres">
      <dgm:prSet presAssocID="{B20D77BA-6C56-416B-AFB2-EA5D9AB4E351}" presName="comp2" presStyleCnt="0"/>
      <dgm:spPr/>
    </dgm:pt>
    <dgm:pt modelId="{FF771035-931F-48AA-9472-46D615C17665}" type="pres">
      <dgm:prSet presAssocID="{B20D77BA-6C56-416B-AFB2-EA5D9AB4E351}" presName="circle2" presStyleLbl="node1" presStyleIdx="1" presStyleCnt="3"/>
      <dgm:spPr/>
      <dgm:t>
        <a:bodyPr/>
        <a:lstStyle/>
        <a:p>
          <a:endParaRPr lang="pt-BR"/>
        </a:p>
      </dgm:t>
    </dgm:pt>
    <dgm:pt modelId="{5E85643A-A518-4165-90E3-48305FA53026}" type="pres">
      <dgm:prSet presAssocID="{B20D77BA-6C56-416B-AFB2-EA5D9AB4E351}" presName="c2text" presStyleLbl="node1" presStyleIdx="1" presStyleCnt="3">
        <dgm:presLayoutVars>
          <dgm:bulletEnabled val="1"/>
        </dgm:presLayoutVars>
      </dgm:prSet>
      <dgm:spPr/>
      <dgm:t>
        <a:bodyPr/>
        <a:lstStyle/>
        <a:p>
          <a:endParaRPr lang="pt-BR"/>
        </a:p>
      </dgm:t>
    </dgm:pt>
    <dgm:pt modelId="{F307DD42-065B-42CA-A06C-52EE46D8FC15}" type="pres">
      <dgm:prSet presAssocID="{B20D77BA-6C56-416B-AFB2-EA5D9AB4E351}" presName="comp3" presStyleCnt="0"/>
      <dgm:spPr/>
    </dgm:pt>
    <dgm:pt modelId="{554F1EC2-23FA-4246-BD09-1D046FB4BC8E}" type="pres">
      <dgm:prSet presAssocID="{B20D77BA-6C56-416B-AFB2-EA5D9AB4E351}" presName="circle3" presStyleLbl="node1" presStyleIdx="2" presStyleCnt="3"/>
      <dgm:spPr/>
      <dgm:t>
        <a:bodyPr/>
        <a:lstStyle/>
        <a:p>
          <a:endParaRPr lang="pt-BR"/>
        </a:p>
      </dgm:t>
    </dgm:pt>
    <dgm:pt modelId="{5818D6F9-E0BA-44B5-BABB-A68983AC4CFD}" type="pres">
      <dgm:prSet presAssocID="{B20D77BA-6C56-416B-AFB2-EA5D9AB4E351}" presName="c3text" presStyleLbl="node1" presStyleIdx="2" presStyleCnt="3">
        <dgm:presLayoutVars>
          <dgm:bulletEnabled val="1"/>
        </dgm:presLayoutVars>
      </dgm:prSet>
      <dgm:spPr/>
      <dgm:t>
        <a:bodyPr/>
        <a:lstStyle/>
        <a:p>
          <a:endParaRPr lang="pt-BR"/>
        </a:p>
      </dgm:t>
    </dgm:pt>
  </dgm:ptLst>
  <dgm:cxnLst>
    <dgm:cxn modelId="{C5482EC5-C5D9-499F-ACA2-C4B2F3A90CC6}" type="presOf" srcId="{0B242213-06D7-4728-A2A3-6938A04C181C}" destId="{FF771035-931F-48AA-9472-46D615C17665}" srcOrd="0" destOrd="0" presId="urn:microsoft.com/office/officeart/2005/8/layout/venn2"/>
    <dgm:cxn modelId="{17ED8029-34E7-45E7-ABB1-9B83ABB58A8D}" srcId="{B20D77BA-6C56-416B-AFB2-EA5D9AB4E351}" destId="{660BAA80-4421-4D38-8D96-DCD4CB55A66B}" srcOrd="2" destOrd="0" parTransId="{E2B78748-8F54-43A5-8586-FDEC62326C85}" sibTransId="{9ECD1B3F-8FCC-400F-AF52-B7ED0DF4F308}"/>
    <dgm:cxn modelId="{DF302C71-2BE0-4D2E-9AB7-40E7445BDF03}" type="presOf" srcId="{B20D77BA-6C56-416B-AFB2-EA5D9AB4E351}" destId="{DC748FF3-13FD-403D-B2D1-EB848B10ED42}" srcOrd="0" destOrd="0" presId="urn:microsoft.com/office/officeart/2005/8/layout/venn2"/>
    <dgm:cxn modelId="{8DA53886-66E5-4ECB-A027-A966597386D8}" type="presOf" srcId="{660BAA80-4421-4D38-8D96-DCD4CB55A66B}" destId="{5818D6F9-E0BA-44B5-BABB-A68983AC4CFD}" srcOrd="1" destOrd="0" presId="urn:microsoft.com/office/officeart/2005/8/layout/venn2"/>
    <dgm:cxn modelId="{49260BA6-8DB6-4FB3-B9CA-D7B3B7461B1D}" srcId="{B20D77BA-6C56-416B-AFB2-EA5D9AB4E351}" destId="{D8677DFF-B8F9-4BAB-A8E4-09C6AF09391A}" srcOrd="0" destOrd="0" parTransId="{98174808-96BB-4F19-A068-74C77D0BB537}" sibTransId="{D88918BC-E769-49AC-BAE1-EAD5EFF057BF}"/>
    <dgm:cxn modelId="{15FBA45E-9A4E-483D-A6C8-AA6F44B91DA2}" type="presOf" srcId="{0B242213-06D7-4728-A2A3-6938A04C181C}" destId="{5E85643A-A518-4165-90E3-48305FA53026}" srcOrd="1" destOrd="0" presId="urn:microsoft.com/office/officeart/2005/8/layout/venn2"/>
    <dgm:cxn modelId="{5C7A4739-C3F4-453B-A907-B6C5BBED788C}" type="presOf" srcId="{D8677DFF-B8F9-4BAB-A8E4-09C6AF09391A}" destId="{B2731365-1EC2-41B5-8458-5E4E40F0C117}" srcOrd="0" destOrd="0" presId="urn:microsoft.com/office/officeart/2005/8/layout/venn2"/>
    <dgm:cxn modelId="{D371B4A5-6443-44A8-9014-6F1F8970F173}" srcId="{B20D77BA-6C56-416B-AFB2-EA5D9AB4E351}" destId="{0B242213-06D7-4728-A2A3-6938A04C181C}" srcOrd="1" destOrd="0" parTransId="{32C53346-E42D-42A2-BBB8-14E9D257FB92}" sibTransId="{79499013-7C44-4C15-8D66-731A5F6CF9FA}"/>
    <dgm:cxn modelId="{1A0DC172-EE62-415F-A087-87766D4674B3}" type="presOf" srcId="{D8677DFF-B8F9-4BAB-A8E4-09C6AF09391A}" destId="{E03A57EC-0C57-4195-9C14-6A1C452232FE}" srcOrd="1" destOrd="0" presId="urn:microsoft.com/office/officeart/2005/8/layout/venn2"/>
    <dgm:cxn modelId="{A5EBCF7A-82D0-4291-A107-23684D07F086}" type="presOf" srcId="{660BAA80-4421-4D38-8D96-DCD4CB55A66B}" destId="{554F1EC2-23FA-4246-BD09-1D046FB4BC8E}" srcOrd="0" destOrd="0" presId="urn:microsoft.com/office/officeart/2005/8/layout/venn2"/>
    <dgm:cxn modelId="{7116384E-2866-4469-8BE3-D228C6C18340}" type="presParOf" srcId="{DC748FF3-13FD-403D-B2D1-EB848B10ED42}" destId="{357E0F3D-DB2C-4A86-8CBC-3B7C71A3CA71}" srcOrd="0" destOrd="0" presId="urn:microsoft.com/office/officeart/2005/8/layout/venn2"/>
    <dgm:cxn modelId="{6A747DA0-DDCD-4D91-9AAA-0632D6A4C8D3}" type="presParOf" srcId="{357E0F3D-DB2C-4A86-8CBC-3B7C71A3CA71}" destId="{B2731365-1EC2-41B5-8458-5E4E40F0C117}" srcOrd="0" destOrd="0" presId="urn:microsoft.com/office/officeart/2005/8/layout/venn2"/>
    <dgm:cxn modelId="{687037B2-3D71-4ABC-A729-7A243E4860B2}" type="presParOf" srcId="{357E0F3D-DB2C-4A86-8CBC-3B7C71A3CA71}" destId="{E03A57EC-0C57-4195-9C14-6A1C452232FE}" srcOrd="1" destOrd="0" presId="urn:microsoft.com/office/officeart/2005/8/layout/venn2"/>
    <dgm:cxn modelId="{B100663A-F900-42CA-B8F9-62FA03D83801}" type="presParOf" srcId="{DC748FF3-13FD-403D-B2D1-EB848B10ED42}" destId="{43877494-EE4E-4CE0-ACBF-202BB89BA24F}" srcOrd="1" destOrd="0" presId="urn:microsoft.com/office/officeart/2005/8/layout/venn2"/>
    <dgm:cxn modelId="{5DEDDE83-25D2-45BC-A4C1-D64B5ACD4408}" type="presParOf" srcId="{43877494-EE4E-4CE0-ACBF-202BB89BA24F}" destId="{FF771035-931F-48AA-9472-46D615C17665}" srcOrd="0" destOrd="0" presId="urn:microsoft.com/office/officeart/2005/8/layout/venn2"/>
    <dgm:cxn modelId="{18D38EB8-158A-4CEF-890A-632DF8C996ED}" type="presParOf" srcId="{43877494-EE4E-4CE0-ACBF-202BB89BA24F}" destId="{5E85643A-A518-4165-90E3-48305FA53026}" srcOrd="1" destOrd="0" presId="urn:microsoft.com/office/officeart/2005/8/layout/venn2"/>
    <dgm:cxn modelId="{FA0789CA-819A-4DE3-9658-372877B98F60}" type="presParOf" srcId="{DC748FF3-13FD-403D-B2D1-EB848B10ED42}" destId="{F307DD42-065B-42CA-A06C-52EE46D8FC15}" srcOrd="2" destOrd="0" presId="urn:microsoft.com/office/officeart/2005/8/layout/venn2"/>
    <dgm:cxn modelId="{47399145-1CB0-4F14-A669-697C07F631E0}" type="presParOf" srcId="{F307DD42-065B-42CA-A06C-52EE46D8FC15}" destId="{554F1EC2-23FA-4246-BD09-1D046FB4BC8E}" srcOrd="0" destOrd="0" presId="urn:microsoft.com/office/officeart/2005/8/layout/venn2"/>
    <dgm:cxn modelId="{E5774BCC-897C-412E-BAD7-D21F7064FB9D}" type="presParOf" srcId="{F307DD42-065B-42CA-A06C-52EE46D8FC15}" destId="{5818D6F9-E0BA-44B5-BABB-A68983AC4CFD}"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9874A73-BD84-4C90-BFF3-F9659983E45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874A73-BD84-4C90-BFF3-F9659983E45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874A73-BD84-4C90-BFF3-F9659983E45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59963D07-800B-425B-A1CA-59E5DF67689E}" type="datetimeFigureOut">
              <a:rPr lang="pt-BR" smtClean="0"/>
              <a:pPr/>
              <a:t>13/08/2017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9874A73-BD84-4C90-BFF3-F9659983E459}"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963D07-800B-425B-A1CA-59E5DF67689E}" type="datetimeFigureOut">
              <a:rPr lang="pt-BR" smtClean="0"/>
              <a:pPr/>
              <a:t>13/08/2017</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874A73-BD84-4C90-BFF3-F9659983E459}"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package" Target="../embeddings/Documento_do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package" Target="../embeddings/Documento_do_Microsoft_Office_Word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data.worldbank.org/region/latin-america-and-caribbean?view=chart"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package" Target="../embeddings/Documento_do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transparency.org/news/feature/americas_sometimes_bad_news_is_good_news" TargetMode="External"/><Relationship Id="rId7" Type="http://schemas.openxmlformats.org/officeDocument/2006/relationships/hyperlink" Target="http://www.transparency.org/news/feature/africa_corruption_is_a_big_issue_in_2016_african_elections" TargetMode="External"/><Relationship Id="rId2" Type="http://schemas.openxmlformats.org/officeDocument/2006/relationships/hyperlink" Target="http://www.transparency.org/glossary/term/public_sector" TargetMode="External"/><Relationship Id="rId1" Type="http://schemas.openxmlformats.org/officeDocument/2006/relationships/slideLayout" Target="../slideLayouts/slideLayout2.xml"/><Relationship Id="rId6" Type="http://schemas.openxmlformats.org/officeDocument/2006/relationships/hyperlink" Target="http://www.transparency.org/news/feature/mena_a_very_drastic_decline" TargetMode="External"/><Relationship Id="rId5" Type="http://schemas.openxmlformats.org/officeDocument/2006/relationships/hyperlink" Target="http://www.transparency.org/news/feature/europe_and_central_asia_an_overall_stagnation" TargetMode="External"/><Relationship Id="rId4" Type="http://schemas.openxmlformats.org/officeDocument/2006/relationships/hyperlink" Target="http://www.transparency.org/news/feature/asia_pacific_fighting_corruption_is_side_lined"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t>Fazendo negócios na </a:t>
            </a:r>
            <a:r>
              <a:rPr lang="pt-BR" b="1" dirty="0" smtClean="0"/>
              <a:t/>
            </a:r>
            <a:br>
              <a:rPr lang="pt-BR" b="1" dirty="0" smtClean="0"/>
            </a:br>
            <a:r>
              <a:rPr lang="pt-BR" b="1" dirty="0" smtClean="0"/>
              <a:t>América Latina</a:t>
            </a:r>
            <a:br>
              <a:rPr lang="pt-BR" b="1" dirty="0" smtClean="0"/>
            </a:br>
            <a:r>
              <a:rPr lang="pt-BR" b="1" dirty="0" smtClean="0"/>
              <a:t>(</a:t>
            </a:r>
            <a:r>
              <a:rPr lang="pt-BR" sz="2700" b="1" dirty="0" err="1" smtClean="0"/>
              <a:t>Doing</a:t>
            </a:r>
            <a:r>
              <a:rPr lang="pt-BR" sz="2700" b="1" dirty="0" smtClean="0"/>
              <a:t> business in </a:t>
            </a:r>
            <a:r>
              <a:rPr lang="pt-BR" sz="2700" b="1" dirty="0" err="1" smtClean="0"/>
              <a:t>Latin</a:t>
            </a:r>
            <a:r>
              <a:rPr lang="pt-BR" sz="2700" b="1" dirty="0" smtClean="0"/>
              <a:t> America)</a:t>
            </a:r>
            <a:r>
              <a:rPr lang="pt-BR" dirty="0"/>
              <a:t/>
            </a:r>
            <a:br>
              <a:rPr lang="pt-BR" dirty="0"/>
            </a:br>
            <a:endParaRPr lang="pt-BR" dirty="0"/>
          </a:p>
        </p:txBody>
      </p:sp>
      <p:sp>
        <p:nvSpPr>
          <p:cNvPr id="3" name="Subtítulo 2"/>
          <p:cNvSpPr>
            <a:spLocks noGrp="1"/>
          </p:cNvSpPr>
          <p:nvPr>
            <p:ph type="subTitle" idx="1"/>
          </p:nvPr>
        </p:nvSpPr>
        <p:spPr/>
        <p:txBody>
          <a:bodyPr/>
          <a:lstStyle/>
          <a:p>
            <a:r>
              <a:rPr lang="pt-BR" dirty="0" err="1" smtClean="0"/>
              <a:t>Spillan</a:t>
            </a:r>
            <a:r>
              <a:rPr lang="pt-BR" dirty="0" smtClean="0"/>
              <a:t>, </a:t>
            </a:r>
            <a:r>
              <a:rPr lang="pt-BR" dirty="0" err="1" smtClean="0"/>
              <a:t>Virzi</a:t>
            </a:r>
            <a:r>
              <a:rPr lang="pt-BR" dirty="0" smtClean="0"/>
              <a:t> &amp; </a:t>
            </a:r>
            <a:r>
              <a:rPr lang="pt-BR" dirty="0" err="1" smtClean="0"/>
              <a:t>Garita</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1820-1870</a:t>
            </a:r>
            <a:endParaRPr lang="pt-BR" dirty="0"/>
          </a:p>
        </p:txBody>
      </p:sp>
      <p:sp>
        <p:nvSpPr>
          <p:cNvPr id="3" name="Espaço Reservado para Conteúdo 2"/>
          <p:cNvSpPr>
            <a:spLocks noGrp="1"/>
          </p:cNvSpPr>
          <p:nvPr>
            <p:ph idx="1"/>
          </p:nvPr>
        </p:nvSpPr>
        <p:spPr/>
        <p:txBody>
          <a:bodyPr>
            <a:normAutofit/>
          </a:bodyPr>
          <a:lstStyle/>
          <a:p>
            <a:r>
              <a:rPr lang="pt-BR" dirty="0" smtClean="0"/>
              <a:t>AL basicamente exporta matérias-primas e commodities para o mundo desenvolvido;</a:t>
            </a:r>
          </a:p>
          <a:p>
            <a:r>
              <a:rPr lang="pt-BR" dirty="0" smtClean="0"/>
              <a:t>AL em contrapartida importa bens manufaturados do mundo desenvolvido (Europa);</a:t>
            </a:r>
          </a:p>
          <a:p>
            <a:r>
              <a:rPr lang="pt-BR" dirty="0" smtClean="0"/>
              <a:t>Ouro e prata aspecto chave da exportação da AL para a Europa</a:t>
            </a:r>
          </a:p>
          <a:p>
            <a:r>
              <a:rPr lang="pt-BR" dirty="0" smtClean="0"/>
              <a:t>Benefícios do modelo extrativo e exportador ajudam a concentrar a riqueza;</a:t>
            </a:r>
          </a:p>
          <a:p>
            <a:r>
              <a:rPr lang="pt-BR" dirty="0" smtClean="0"/>
              <a:t>Baixa diversificação das economias locais da AL</a:t>
            </a:r>
          </a:p>
          <a:p>
            <a:pPr>
              <a:buNone/>
            </a:pP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1820-1870</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Instabilidade política e econômica agrava o problema</a:t>
            </a:r>
          </a:p>
          <a:p>
            <a:r>
              <a:rPr lang="pt-BR" dirty="0" smtClean="0"/>
              <a:t>Depois de diversas declarações de independência pouca mudança ocorreu para as massas populares no tocante a liberdade e igualdade;</a:t>
            </a:r>
          </a:p>
          <a:p>
            <a:r>
              <a:rPr lang="pt-BR" dirty="0" smtClean="0"/>
              <a:t>Setores populares em geral estão excluídos da participação política;</a:t>
            </a:r>
          </a:p>
          <a:p>
            <a:r>
              <a:rPr lang="pt-BR" dirty="0" smtClean="0"/>
              <a:t>A cultura de uma visão fatalista para justificar o atraso da sociedade se desenvolveu na AL;</a:t>
            </a:r>
          </a:p>
          <a:p>
            <a:r>
              <a:rPr lang="pt-BR" dirty="0" smtClean="0"/>
              <a:t>Desenvolvimentos tecnológicos na indústria e agricultura propiciaram que na Europa ocorresse também um desenvolvimento maior da sociedade</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Estrutura econômica </a:t>
            </a:r>
            <a:br>
              <a:rPr lang="pt-BR" b="1" dirty="0" smtClean="0"/>
            </a:br>
            <a:r>
              <a:rPr lang="pt-BR" b="1" dirty="0" smtClean="0"/>
              <a:t>da América Latina no século 19</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b="1" dirty="0" smtClean="0"/>
              <a:t>Período 1870 – 1930 </a:t>
            </a:r>
            <a:endParaRPr lang="pt-BR" dirty="0" smtClean="0"/>
          </a:p>
          <a:p>
            <a:r>
              <a:rPr lang="pt-BR" dirty="0" smtClean="0"/>
              <a:t>Ideias liberais começam a chegar da Europa e EUA;</a:t>
            </a:r>
          </a:p>
          <a:p>
            <a:r>
              <a:rPr lang="pt-BR" dirty="0" smtClean="0"/>
              <a:t>I Guerra Mundial;</a:t>
            </a:r>
          </a:p>
          <a:p>
            <a:r>
              <a:rPr lang="pt-BR" dirty="0" smtClean="0"/>
              <a:t>Estabilidade macroeconômica na AL não foi alcançada;</a:t>
            </a:r>
          </a:p>
          <a:p>
            <a:r>
              <a:rPr lang="pt-BR" dirty="0" smtClean="0"/>
              <a:t>Advento da era das exportações;</a:t>
            </a:r>
          </a:p>
          <a:p>
            <a:r>
              <a:rPr lang="pt-BR" dirty="0" smtClean="0"/>
              <a:t>Produtos agrícolas são os bens mais exportados;</a:t>
            </a:r>
          </a:p>
          <a:p>
            <a:r>
              <a:rPr lang="pt-BR" dirty="0" smtClean="0"/>
              <a:t>Crescimento econômico que ocorre está associados com uma dependência da exportação de produtos agrícolas para países mais desenvolvidos;</a:t>
            </a:r>
          </a:p>
          <a:p>
            <a:r>
              <a:rPr lang="pt-BR" dirty="0" smtClean="0"/>
              <a:t>Aproveitamento dos abundantes recursos naturais continua a ser a tônica da exportação;</a:t>
            </a:r>
          </a:p>
          <a:p>
            <a:r>
              <a:rPr lang="pt-BR" dirty="0" smtClean="0"/>
              <a:t>Fluxos imigratórios ocorrem da Europa para a AL;</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64704"/>
            <a:ext cx="7467600" cy="1224136"/>
          </a:xfrm>
        </p:spPr>
        <p:txBody>
          <a:bodyPr>
            <a:normAutofit fontScale="90000"/>
          </a:bodyPr>
          <a:lstStyle/>
          <a:p>
            <a:pPr algn="ctr"/>
            <a:r>
              <a:rPr lang="pt-BR" b="1" dirty="0" smtClean="0"/>
              <a:t/>
            </a:r>
            <a:br>
              <a:rPr lang="pt-BR" b="1" dirty="0" smtClean="0"/>
            </a:br>
            <a:r>
              <a:rPr lang="pt-BR" sz="3600" b="1" dirty="0" smtClean="0"/>
              <a:t>O impacto do crescimento baseado em exportações sobre a estrutura sócio econômica da América Latina</a:t>
            </a:r>
            <a:endParaRPr lang="pt-BR" sz="3600" dirty="0"/>
          </a:p>
        </p:txBody>
      </p:sp>
      <p:sp>
        <p:nvSpPr>
          <p:cNvPr id="3" name="Espaço Reservado para Conteúdo 2"/>
          <p:cNvSpPr>
            <a:spLocks noGrp="1"/>
          </p:cNvSpPr>
          <p:nvPr>
            <p:ph idx="1"/>
          </p:nvPr>
        </p:nvSpPr>
        <p:spPr>
          <a:xfrm>
            <a:off x="467544" y="2132856"/>
            <a:ext cx="8229600" cy="4389120"/>
          </a:xfrm>
        </p:spPr>
        <p:txBody>
          <a:bodyPr>
            <a:normAutofit fontScale="92500" lnSpcReduction="10000"/>
          </a:bodyPr>
          <a:lstStyle/>
          <a:p>
            <a:r>
              <a:rPr lang="pt-BR" dirty="0" smtClean="0"/>
              <a:t>Políticas de tarifas praticadas são protecionistas para o desenvolvimento da indústria local na AL;</a:t>
            </a:r>
          </a:p>
          <a:p>
            <a:r>
              <a:rPr lang="pt-BR" dirty="0" smtClean="0"/>
              <a:t>Atividades de exportação tiveram importantes impactos sobre novas inovações no resto da economia;</a:t>
            </a:r>
          </a:p>
          <a:p>
            <a:r>
              <a:rPr lang="pt-BR" dirty="0" smtClean="0"/>
              <a:t>Estímulo ao desenvolvimento da indústria nacional local;</a:t>
            </a:r>
          </a:p>
          <a:p>
            <a:r>
              <a:rPr lang="pt-BR" dirty="0" smtClean="0"/>
              <a:t>O comércio desenvolveu conhecimento técnico e empreendedor.</a:t>
            </a:r>
          </a:p>
          <a:p>
            <a:r>
              <a:rPr lang="pt-BR" dirty="0" smtClean="0"/>
              <a:t>Discussão dos regimes monetários</a:t>
            </a:r>
          </a:p>
          <a:p>
            <a:r>
              <a:rPr lang="pt-BR" dirty="0" smtClean="0"/>
              <a:t>O Padrão ouro</a:t>
            </a:r>
          </a:p>
          <a:p>
            <a:r>
              <a:rPr lang="pt-BR" dirty="0" smtClean="0"/>
              <a:t>A existência de instituições políticas corruptas dificultou a adoção do padrão ouro pelos países da AL;</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1900-1920</a:t>
            </a:r>
            <a:endParaRPr lang="pt-BR" dirty="0"/>
          </a:p>
        </p:txBody>
      </p:sp>
      <p:sp>
        <p:nvSpPr>
          <p:cNvPr id="3" name="Espaço Reservado para Conteúdo 2"/>
          <p:cNvSpPr>
            <a:spLocks noGrp="1"/>
          </p:cNvSpPr>
          <p:nvPr>
            <p:ph idx="1"/>
          </p:nvPr>
        </p:nvSpPr>
        <p:spPr/>
        <p:txBody>
          <a:bodyPr>
            <a:normAutofit/>
          </a:bodyPr>
          <a:lstStyle/>
          <a:p>
            <a:r>
              <a:rPr lang="pt-BR" dirty="0" smtClean="0"/>
              <a:t>marca o advento do poder dos EUA;</a:t>
            </a:r>
          </a:p>
          <a:p>
            <a:r>
              <a:rPr lang="pt-BR" dirty="0" smtClean="0"/>
              <a:t>criação do canal do Panamá;</a:t>
            </a:r>
          </a:p>
          <a:p>
            <a:r>
              <a:rPr lang="pt-BR" dirty="0" smtClean="0"/>
              <a:t>defesa dos interesses americanos no comércio;</a:t>
            </a:r>
          </a:p>
          <a:p>
            <a:r>
              <a:rPr lang="pt-BR" dirty="0" smtClean="0"/>
              <a:t>efeitos da grande depressão sobre a AL foram particularmente duros</a:t>
            </a:r>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1900-1920</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b="1" dirty="0" smtClean="0"/>
              <a:t>A era da industrialização baseada na substituição de importações(ISI)</a:t>
            </a:r>
            <a:endParaRPr lang="pt-BR" dirty="0" smtClean="0"/>
          </a:p>
          <a:p>
            <a:r>
              <a:rPr lang="pt-BR" dirty="0" smtClean="0"/>
              <a:t>O mundo do pós guerra vive um período de políticas protecionistas;</a:t>
            </a:r>
          </a:p>
          <a:p>
            <a:r>
              <a:rPr lang="pt-BR" dirty="0" smtClean="0"/>
              <a:t>Após a depressão ocorreu uma queda drástica nos preços das commodities afetando a AL;</a:t>
            </a:r>
          </a:p>
          <a:p>
            <a:r>
              <a:rPr lang="pt-BR" dirty="0" smtClean="0"/>
              <a:t>A demanda doméstica é vista como sendo objeto de estímulo;</a:t>
            </a:r>
          </a:p>
          <a:p>
            <a:r>
              <a:rPr lang="pt-BR" dirty="0" smtClean="0"/>
              <a:t>Políticas ISI baseadas em um certo nacionalismo econômico;</a:t>
            </a:r>
          </a:p>
          <a:p>
            <a:r>
              <a:rPr lang="pt-BR" dirty="0" smtClean="0"/>
              <a:t>Governos se tornam mais intervencionistas e ativos;</a:t>
            </a:r>
          </a:p>
          <a:p>
            <a:r>
              <a:rPr lang="pt-BR" dirty="0" smtClean="0"/>
              <a:t>Restrições de comércio, controles de tarifas e de fluxos de capitais</a:t>
            </a:r>
          </a:p>
          <a:p>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
            </a:r>
            <a:br>
              <a:rPr lang="pt-BR" b="1" dirty="0" smtClean="0"/>
            </a:br>
            <a:r>
              <a:rPr lang="pt-BR" b="1" dirty="0" smtClean="0"/>
              <a:t/>
            </a:r>
            <a:br>
              <a:rPr lang="pt-BR" b="1" dirty="0" smtClean="0"/>
            </a:br>
            <a:r>
              <a:rPr lang="pt-BR" b="1" dirty="0" smtClean="0"/>
              <a:t/>
            </a:r>
            <a:br>
              <a:rPr lang="pt-BR" b="1" dirty="0" smtClean="0"/>
            </a:br>
            <a:r>
              <a:rPr lang="pt-BR" b="1" dirty="0" smtClean="0"/>
              <a:t/>
            </a:r>
            <a:br>
              <a:rPr lang="pt-BR" b="1" dirty="0" smtClean="0"/>
            </a:br>
            <a:r>
              <a:rPr lang="pt-BR" dirty="0" smtClean="0">
                <a:solidFill>
                  <a:srgbClr val="FF0000"/>
                </a:solidFill>
              </a:rPr>
              <a:t/>
            </a:r>
            <a:br>
              <a:rPr lang="pt-BR" dirty="0" smtClean="0">
                <a:solidFill>
                  <a:srgbClr val="FF0000"/>
                </a:solidFill>
              </a:rPr>
            </a:br>
            <a:r>
              <a:rPr lang="pt-BR" b="1" dirty="0" smtClean="0">
                <a:solidFill>
                  <a:srgbClr val="FF0000"/>
                </a:solidFill>
              </a:rPr>
              <a:t>O período da substituição de importações (SI)</a:t>
            </a:r>
            <a:endParaRPr lang="pt-BR" dirty="0">
              <a:solidFill>
                <a:srgbClr val="FF0000"/>
              </a:solidFill>
            </a:endParaRPr>
          </a:p>
        </p:txBody>
      </p:sp>
      <p:sp>
        <p:nvSpPr>
          <p:cNvPr id="3" name="Espaço Reservado para Conteúdo 2"/>
          <p:cNvSpPr>
            <a:spLocks noGrp="1"/>
          </p:cNvSpPr>
          <p:nvPr>
            <p:ph idx="1"/>
          </p:nvPr>
        </p:nvSpPr>
        <p:spPr/>
        <p:txBody>
          <a:bodyPr>
            <a:normAutofit lnSpcReduction="10000"/>
          </a:bodyPr>
          <a:lstStyle/>
          <a:p>
            <a:r>
              <a:rPr lang="pt-BR" b="1" dirty="0" smtClean="0"/>
              <a:t>Após a grande depressão de 1930</a:t>
            </a:r>
            <a:endParaRPr lang="pt-BR" dirty="0" smtClean="0"/>
          </a:p>
          <a:p>
            <a:r>
              <a:rPr lang="pt-BR" dirty="0" smtClean="0"/>
              <a:t>Fatal para o modelo exportador da AL;</a:t>
            </a:r>
          </a:p>
          <a:p>
            <a:r>
              <a:rPr lang="pt-BR" dirty="0" smtClean="0"/>
              <a:t>A partir de 1930 criação de uma série de tarifas leva a uma desintegração dos regimes de livre comércio;</a:t>
            </a:r>
          </a:p>
          <a:p>
            <a:r>
              <a:rPr lang="pt-BR" dirty="0" smtClean="0"/>
              <a:t>Problemas de balança de pagamentos para os países;</a:t>
            </a:r>
          </a:p>
          <a:p>
            <a:r>
              <a:rPr lang="pt-BR" dirty="0" smtClean="0"/>
              <a:t>Substituição de importações como forma de desenvolver o mercado interno da AL;</a:t>
            </a:r>
          </a:p>
          <a:p>
            <a:r>
              <a:rPr lang="pt-BR" dirty="0" smtClean="0"/>
              <a:t>SI vem acompanhado de nacionalismo e em alguns países (México) de nacionalização de empresas estrangeiras;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
            </a:r>
            <a:br>
              <a:rPr lang="pt-BR" b="1" dirty="0" smtClean="0"/>
            </a:br>
            <a:r>
              <a:rPr lang="pt-BR" b="1" dirty="0" smtClean="0"/>
              <a:t/>
            </a:r>
            <a:br>
              <a:rPr lang="pt-BR" b="1" dirty="0" smtClean="0"/>
            </a:br>
            <a:r>
              <a:rPr lang="pt-BR" b="1" dirty="0" smtClean="0"/>
              <a:t/>
            </a:r>
            <a:br>
              <a:rPr lang="pt-BR" b="1" dirty="0" smtClean="0"/>
            </a:br>
            <a:r>
              <a:rPr lang="pt-BR" b="1" dirty="0" smtClean="0"/>
              <a:t/>
            </a:r>
            <a:br>
              <a:rPr lang="pt-BR" b="1" dirty="0" smtClean="0"/>
            </a:br>
            <a:r>
              <a:rPr lang="pt-BR" dirty="0" smtClean="0">
                <a:solidFill>
                  <a:srgbClr val="FF0000"/>
                </a:solidFill>
              </a:rPr>
              <a:t/>
            </a:r>
            <a:br>
              <a:rPr lang="pt-BR" dirty="0" smtClean="0">
                <a:solidFill>
                  <a:srgbClr val="FF0000"/>
                </a:solidFill>
              </a:rPr>
            </a:br>
            <a:r>
              <a:rPr lang="pt-BR" b="1" dirty="0" smtClean="0">
                <a:solidFill>
                  <a:srgbClr val="FF0000"/>
                </a:solidFill>
              </a:rPr>
              <a:t>O período da substituição de importações (SI)</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20000"/>
          </a:bodyPr>
          <a:lstStyle/>
          <a:p>
            <a:r>
              <a:rPr lang="pt-BR" b="1" dirty="0" smtClean="0"/>
              <a:t>Após a grande depressão de 1930</a:t>
            </a:r>
            <a:endParaRPr lang="pt-BR" dirty="0" smtClean="0"/>
          </a:p>
          <a:p>
            <a:r>
              <a:rPr lang="pt-BR" dirty="0" smtClean="0"/>
              <a:t>Os governos se tornam mais ativos e intervencionistas nas suas economias nacionais;</a:t>
            </a:r>
          </a:p>
          <a:p>
            <a:r>
              <a:rPr lang="pt-BR" dirty="0" smtClean="0"/>
              <a:t>Maiores pensadores Raul </a:t>
            </a:r>
            <a:r>
              <a:rPr lang="pt-BR" dirty="0" err="1" smtClean="0"/>
              <a:t>Prebish</a:t>
            </a:r>
            <a:r>
              <a:rPr lang="pt-BR" dirty="0" smtClean="0"/>
              <a:t> e Celso Furtado (CEPAL) </a:t>
            </a:r>
          </a:p>
          <a:p>
            <a:r>
              <a:rPr lang="pt-BR" dirty="0" smtClean="0"/>
              <a:t>Durante o período da Guerra Fria, ocorrem uma série de pressões para que alguns países adotem regimes comunistas (como ocorreu com Cuba);</a:t>
            </a:r>
          </a:p>
          <a:p>
            <a:r>
              <a:rPr lang="pt-BR" dirty="0" smtClean="0"/>
              <a:t>Crescimento da renda per capita no Brasil subiu 136% (1960-80);</a:t>
            </a:r>
          </a:p>
          <a:p>
            <a:r>
              <a:rPr lang="pt-BR" dirty="0" smtClean="0"/>
              <a:t>Com a economia mais fechada incentivos para a competitividade de bancos, empresas aéreas, telefonia, etc. Dificultou muito o aumento da eficiência desses setores;</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
            </a:r>
            <a:br>
              <a:rPr lang="pt-BR" b="1" dirty="0" smtClean="0">
                <a:solidFill>
                  <a:srgbClr val="FF0000"/>
                </a:solidFill>
              </a:rPr>
            </a:br>
            <a:r>
              <a:rPr lang="pt-BR" b="1" dirty="0" smtClean="0">
                <a:solidFill>
                  <a:srgbClr val="FF0000"/>
                </a:solidFill>
              </a:rPr>
              <a:t>O clima de negócios na América Latina (Cap.3)</a:t>
            </a:r>
            <a:endParaRPr lang="pt-BR" dirty="0"/>
          </a:p>
        </p:txBody>
      </p:sp>
      <p:sp>
        <p:nvSpPr>
          <p:cNvPr id="3" name="Espaço Reservado para Conteúdo 2"/>
          <p:cNvSpPr>
            <a:spLocks noGrp="1"/>
          </p:cNvSpPr>
          <p:nvPr>
            <p:ph idx="1"/>
          </p:nvPr>
        </p:nvSpPr>
        <p:spPr/>
        <p:txBody>
          <a:bodyPr>
            <a:normAutofit/>
          </a:bodyPr>
          <a:lstStyle/>
          <a:p>
            <a:r>
              <a:rPr lang="pt-BR" b="1" dirty="0" smtClean="0"/>
              <a:t>A crise latino americana da dívida</a:t>
            </a:r>
            <a:endParaRPr lang="pt-BR" dirty="0" smtClean="0"/>
          </a:p>
          <a:p>
            <a:r>
              <a:rPr lang="pt-BR" dirty="0" smtClean="0"/>
              <a:t>Duas décadas antes de 1980 os países da AL para financiar o desenvolvimento de sua infraestrutura e projetos de industrialização acumularam dívidas com os credores internacionais</a:t>
            </a:r>
          </a:p>
          <a:p>
            <a:r>
              <a:rPr lang="pt-BR" dirty="0" smtClean="0"/>
              <a:t>1970/80 – economia mundial enfrenta uma crise mundial com os dois choques do petróleo</a:t>
            </a:r>
          </a:p>
          <a:p>
            <a:r>
              <a:rPr lang="pt-BR" dirty="0" smtClean="0"/>
              <a:t>(aumento das taxas de juros internacionais, aumento dos preços do petróleo, aumento da dívida interna dos países)</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O clima de negócios na América Latina (Cap.3)</a:t>
            </a:r>
            <a:endParaRPr lang="pt-BR" dirty="0"/>
          </a:p>
        </p:txBody>
      </p:sp>
      <p:sp>
        <p:nvSpPr>
          <p:cNvPr id="3" name="Espaço Reservado para Conteúdo 2"/>
          <p:cNvSpPr>
            <a:spLocks noGrp="1"/>
          </p:cNvSpPr>
          <p:nvPr>
            <p:ph idx="1"/>
          </p:nvPr>
        </p:nvSpPr>
        <p:spPr/>
        <p:txBody>
          <a:bodyPr>
            <a:normAutofit/>
          </a:bodyPr>
          <a:lstStyle/>
          <a:p>
            <a:r>
              <a:rPr lang="pt-BR" b="1" dirty="0" smtClean="0"/>
              <a:t>A crise trouxe graves consequências para a AL</a:t>
            </a:r>
            <a:endParaRPr lang="pt-BR" dirty="0" smtClean="0"/>
          </a:p>
          <a:p>
            <a:r>
              <a:rPr lang="pt-BR" dirty="0" smtClean="0"/>
              <a:t>Abandono do modelo de desenvolvimento baseado na substituição de importações;</a:t>
            </a:r>
          </a:p>
          <a:p>
            <a:r>
              <a:rPr lang="pt-BR" dirty="0" smtClean="0"/>
              <a:t>Fluxos de capitais deixam a AL</a:t>
            </a:r>
          </a:p>
          <a:p>
            <a:r>
              <a:rPr lang="pt-BR" dirty="0" smtClean="0"/>
              <a:t>Maiores economias da região em estado de falência (México, Brasil e Argentina);</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Globalização</a:t>
            </a:r>
            <a:endParaRPr lang="pt-BR" dirty="0"/>
          </a:p>
        </p:txBody>
      </p:sp>
      <p:sp>
        <p:nvSpPr>
          <p:cNvPr id="3" name="Espaço Reservado para Conteúdo 2"/>
          <p:cNvSpPr>
            <a:spLocks noGrp="1"/>
          </p:cNvSpPr>
          <p:nvPr>
            <p:ph idx="1"/>
          </p:nvPr>
        </p:nvSpPr>
        <p:spPr/>
        <p:txBody>
          <a:bodyPr/>
          <a:lstStyle/>
          <a:p>
            <a:r>
              <a:rPr lang="pt-BR" dirty="0" smtClean="0"/>
              <a:t>Impacto desigual na região</a:t>
            </a:r>
          </a:p>
          <a:p>
            <a:r>
              <a:rPr lang="pt-BR" dirty="0" smtClean="0"/>
              <a:t>Maior qualidade de vida para a maioria das pessoas, mas não todas</a:t>
            </a:r>
          </a:p>
          <a:p>
            <a:r>
              <a:rPr lang="pt-BR" dirty="0" smtClean="0"/>
              <a:t>Desigualdades persistem</a:t>
            </a:r>
          </a:p>
          <a:p>
            <a:r>
              <a:rPr lang="pt-BR" dirty="0" smtClean="0"/>
              <a:t>Fatores mais produtivos conseguem melhor remuneração</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crise dos anos 80</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smtClean="0">
                <a:solidFill>
                  <a:srgbClr val="FF0000"/>
                </a:solidFill>
              </a:rPr>
              <a:t>Dois mitos são encerrados</a:t>
            </a:r>
            <a:r>
              <a:rPr lang="pt-BR" b="1" dirty="0" smtClean="0"/>
              <a:t>:</a:t>
            </a:r>
            <a:endParaRPr lang="pt-BR" dirty="0" smtClean="0"/>
          </a:p>
          <a:p>
            <a:r>
              <a:rPr lang="pt-BR" dirty="0" smtClean="0"/>
              <a:t> mito do crescimento keynesiano indefinido;</a:t>
            </a:r>
          </a:p>
          <a:p>
            <a:r>
              <a:rPr lang="pt-BR" dirty="0" smtClean="0"/>
              <a:t> estratégias de crescimento baseadas em sub. de importações apresentam limites</a:t>
            </a:r>
          </a:p>
          <a:p>
            <a:r>
              <a:rPr lang="pt-BR" b="1" dirty="0" smtClean="0">
                <a:solidFill>
                  <a:srgbClr val="FF0000"/>
                </a:solidFill>
              </a:rPr>
              <a:t>Economias da AL são forçadas a adotar o Consenso de Washington (FMI)</a:t>
            </a:r>
            <a:endParaRPr lang="pt-BR" dirty="0" smtClean="0">
              <a:solidFill>
                <a:srgbClr val="FF0000"/>
              </a:solidFill>
            </a:endParaRPr>
          </a:p>
          <a:p>
            <a:r>
              <a:rPr lang="pt-BR" dirty="0" smtClean="0"/>
              <a:t>as economias da AL em estado de falência são instadas a adotar o consenso de Washington para restaurar sua competitividade, pagar suas dívidas, diminuir o peso do segmento estatal.</a:t>
            </a:r>
          </a:p>
          <a:p>
            <a:r>
              <a:rPr lang="pt-BR" dirty="0" smtClean="0"/>
              <a:t>como estratégia de desenvolvimento, resultados pífios;</a:t>
            </a:r>
          </a:p>
          <a:p>
            <a:r>
              <a:rPr lang="pt-BR" dirty="0" smtClean="0"/>
              <a:t>como propósito de restaurar o equilíbrio fiscal e monetário é bem sucedido</a:t>
            </a:r>
          </a:p>
          <a:p>
            <a:r>
              <a:rPr lang="pt-BR" dirty="0" smtClean="0"/>
              <a:t> a partir dos anos 2000 os países da região, realizaram os ajustes e estão aptos a enfrentar choques climáticos exógenos e mesmo econômicos adversos;</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rgbClr val="FF0000"/>
                </a:solidFill>
              </a:rPr>
              <a:t>Doing</a:t>
            </a:r>
            <a:r>
              <a:rPr lang="pt-BR" b="1" dirty="0" smtClean="0">
                <a:solidFill>
                  <a:srgbClr val="FF0000"/>
                </a:solidFill>
              </a:rPr>
              <a:t> business Project </a:t>
            </a:r>
            <a:r>
              <a:rPr lang="pt-BR" b="1" dirty="0" err="1" smtClean="0">
                <a:solidFill>
                  <a:srgbClr val="FF0000"/>
                </a:solidFill>
              </a:rPr>
              <a:t>index</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t>O índice possui 10 aspectos avaliados e comparados entre 185 economias, a AL possui a seguinte avaliação:</a:t>
            </a:r>
          </a:p>
          <a:p>
            <a:r>
              <a:rPr lang="pt-BR" dirty="0" smtClean="0"/>
              <a:t>no global: posição 98 – abaixo da média;</a:t>
            </a:r>
          </a:p>
          <a:p>
            <a:r>
              <a:rPr lang="pt-BR" dirty="0" smtClean="0"/>
              <a:t>aspecto 2: lidando com permissões de construção: posição 101 – abaixo da média;</a:t>
            </a:r>
          </a:p>
          <a:p>
            <a:r>
              <a:rPr lang="pt-BR" dirty="0" smtClean="0"/>
              <a:t>aspecto 3: obtendo eletricidade: posição 87 – acima da média;</a:t>
            </a:r>
          </a:p>
          <a:p>
            <a:r>
              <a:rPr lang="pt-BR" dirty="0" smtClean="0"/>
              <a:t>aspecto 4: registro de propriedade: posição 106 – abaixo da média;</a:t>
            </a:r>
          </a:p>
          <a:p>
            <a:r>
              <a:rPr lang="pt-BR" dirty="0" smtClean="0"/>
              <a:t>aspecto 5: obtendo crédito: posição 81 – acima da média;</a:t>
            </a:r>
          </a:p>
          <a:p>
            <a:r>
              <a:rPr lang="pt-BR" dirty="0" smtClean="0"/>
              <a:t>aspecto 6: proteção aos investimentos: posição 78 – acima da média;</a:t>
            </a: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rgbClr val="FF0000"/>
                </a:solidFill>
              </a:rPr>
              <a:t>Doing</a:t>
            </a:r>
            <a:r>
              <a:rPr lang="pt-BR" b="1" dirty="0" smtClean="0">
                <a:solidFill>
                  <a:srgbClr val="FF0000"/>
                </a:solidFill>
              </a:rPr>
              <a:t> business Project </a:t>
            </a:r>
            <a:r>
              <a:rPr lang="pt-BR" b="1" dirty="0" err="1" smtClean="0">
                <a:solidFill>
                  <a:srgbClr val="FF0000"/>
                </a:solidFill>
              </a:rPr>
              <a:t>index</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aspecto 7: pagamento de impostos: posição 132 – muito ruim;</a:t>
            </a:r>
          </a:p>
          <a:p>
            <a:r>
              <a:rPr lang="pt-BR" dirty="0" smtClean="0"/>
              <a:t>aspecto 8: comércio entre países: posição 104 – muito ruim;</a:t>
            </a:r>
          </a:p>
          <a:p>
            <a:r>
              <a:rPr lang="pt-BR" dirty="0" smtClean="0"/>
              <a:t>aspecto 9: cumprimento de contratos: posição 99 – muito ruim;</a:t>
            </a:r>
          </a:p>
          <a:p>
            <a:r>
              <a:rPr lang="pt-BR" dirty="0" smtClean="0"/>
              <a:t>aspecto 10: solução de insolvência: posição 102 – muito ruim.</a:t>
            </a:r>
          </a:p>
          <a:p>
            <a:r>
              <a:rPr lang="pt-BR" dirty="0" smtClean="0"/>
              <a:t>Índice de desenvolvimento humano: posição 73 de 186 países (situação boa, EUA = posição 4)</a:t>
            </a:r>
          </a:p>
          <a:p>
            <a:r>
              <a:rPr lang="pt-BR" dirty="0" smtClean="0"/>
              <a:t> Índice de globalização: AL obtém 60 de 100 pontos – situação boa, EUA = 74 </a:t>
            </a:r>
            <a:r>
              <a:rPr lang="pt-BR" dirty="0" err="1" smtClean="0"/>
              <a:t>ptos</a:t>
            </a:r>
            <a:r>
              <a:rPr lang="pt-BR" dirty="0" smtClean="0"/>
              <a:t>)</a:t>
            </a:r>
          </a:p>
          <a:p>
            <a:r>
              <a:rPr lang="pt-BR" dirty="0" smtClean="0"/>
              <a:t>Conclusão: AL é competitiva, com problemas localizados.</a:t>
            </a:r>
          </a:p>
          <a:p>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AULA 3</a:t>
            </a:r>
            <a:r>
              <a:rPr lang="pt-BR" dirty="0" smtClean="0"/>
              <a:t/>
            </a:r>
            <a:br>
              <a:rPr lang="pt-BR" dirty="0" smtClean="0"/>
            </a:br>
            <a:r>
              <a:rPr lang="pt-BR" b="1" dirty="0" smtClean="0">
                <a:solidFill>
                  <a:srgbClr val="FF0000"/>
                </a:solidFill>
              </a:rPr>
              <a:t>CULTURA E NEGÓCIOS</a:t>
            </a:r>
            <a:endParaRPr lang="pt-BR" dirty="0">
              <a:solidFill>
                <a:srgbClr val="FF0000"/>
              </a:solidFill>
            </a:endParaRPr>
          </a:p>
        </p:txBody>
      </p:sp>
      <p:sp>
        <p:nvSpPr>
          <p:cNvPr id="3" name="Espaço Reservado para Conteúdo 2"/>
          <p:cNvSpPr>
            <a:spLocks noGrp="1"/>
          </p:cNvSpPr>
          <p:nvPr>
            <p:ph idx="1"/>
          </p:nvPr>
        </p:nvSpPr>
        <p:spPr/>
        <p:txBody>
          <a:bodyPr>
            <a:normAutofit lnSpcReduction="10000"/>
          </a:bodyPr>
          <a:lstStyle/>
          <a:p>
            <a:r>
              <a:rPr lang="pt-BR" dirty="0" smtClean="0"/>
              <a:t>Alguns exemplos de slogans mal adaptados para a AL</a:t>
            </a:r>
          </a:p>
          <a:p>
            <a:r>
              <a:rPr lang="en-US" dirty="0" smtClean="0"/>
              <a:t>American Airlines no México</a:t>
            </a:r>
            <a:endParaRPr lang="pt-BR" dirty="0" smtClean="0"/>
          </a:p>
          <a:p>
            <a:r>
              <a:rPr lang="en-US" dirty="0" err="1" smtClean="0"/>
              <a:t>Campanha</a:t>
            </a:r>
            <a:r>
              <a:rPr lang="en-US" dirty="0" smtClean="0"/>
              <a:t> original: “Fly in leather”</a:t>
            </a:r>
            <a:endParaRPr lang="pt-BR" dirty="0" smtClean="0"/>
          </a:p>
          <a:p>
            <a:r>
              <a:rPr lang="es-ES" dirty="0" err="1" smtClean="0"/>
              <a:t>Traduzido</a:t>
            </a:r>
            <a:r>
              <a:rPr lang="es-ES" dirty="0" smtClean="0"/>
              <a:t> para “Vuele en cuero” (no México significa : </a:t>
            </a:r>
            <a:r>
              <a:rPr lang="es-ES" dirty="0" err="1" smtClean="0"/>
              <a:t>voe</a:t>
            </a:r>
            <a:r>
              <a:rPr lang="es-ES" dirty="0" smtClean="0"/>
              <a:t> </a:t>
            </a:r>
            <a:r>
              <a:rPr lang="es-ES" dirty="0" err="1" smtClean="0"/>
              <a:t>nú</a:t>
            </a:r>
            <a:r>
              <a:rPr lang="es-ES" dirty="0" smtClean="0"/>
              <a:t>)</a:t>
            </a:r>
            <a:endParaRPr lang="pt-BR" dirty="0" smtClean="0"/>
          </a:p>
          <a:p>
            <a:r>
              <a:rPr lang="pt-BR" dirty="0" smtClean="0"/>
              <a:t>Uma das maiores barreiras para os negócios pode ser a cultura</a:t>
            </a:r>
          </a:p>
          <a:p>
            <a:r>
              <a:rPr lang="pt-BR" dirty="0" smtClean="0"/>
              <a:t>Má tradução, má interpretação</a:t>
            </a:r>
          </a:p>
          <a:p>
            <a:r>
              <a:rPr lang="pt-BR" dirty="0" smtClean="0"/>
              <a:t>As falhas em adquirir conhecimento cultural pode ter um impacto significativo na marca</a:t>
            </a: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Valores culturais na gestão</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Honestidade e responsabilidade são extremamente importantes quando fazendo negócios na AL;</a:t>
            </a:r>
          </a:p>
          <a:p>
            <a:r>
              <a:rPr lang="pt-BR" dirty="0" smtClean="0"/>
              <a:t>Outros valores como: civilidade, ser prestativo, obediência e otimismo vêm depois;</a:t>
            </a:r>
          </a:p>
          <a:p>
            <a:r>
              <a:rPr lang="pt-BR" dirty="0" smtClean="0"/>
              <a:t>Os considerados menos importantes são: imaginação, independência, inteligência, sem preconceitos.</a:t>
            </a:r>
          </a:p>
          <a:p>
            <a:r>
              <a:rPr lang="pt-BR" dirty="0" smtClean="0"/>
              <a:t>Cultura é central para entender as perspectivas nos produtos, serviços e ideias.</a:t>
            </a:r>
          </a:p>
          <a:p>
            <a:r>
              <a:rPr lang="pt-BR" dirty="0" smtClean="0"/>
              <a:t>“Cultura é um sistema cognitivo complexo que compreende as crenças das pessoas, conhecimento, know-how, regras e valores. Dentro deste contexto, as pessoas formam diferentes tipos de identidades como a individual e coletiva.”</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Cultura nacional e subculturas</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A Globalização introduziu novas tecnologias e novas formas de fazer as coisas.</a:t>
            </a:r>
          </a:p>
          <a:p>
            <a:r>
              <a:rPr lang="pt-BR" dirty="0" smtClean="0"/>
              <a:t>Na AL um gestor é visto como um especialista, em contraste com a visão nos EUA onde o gestor é basicamente alguém que resolve problemas e aloca recursos.</a:t>
            </a:r>
          </a:p>
          <a:p>
            <a:r>
              <a:rPr lang="pt-BR" dirty="0" smtClean="0"/>
              <a:t>Países da AL possuem culturas semelhantes, porém diferentes.</a:t>
            </a:r>
          </a:p>
          <a:p>
            <a:r>
              <a:rPr lang="pt-BR" dirty="0" smtClean="0"/>
              <a:t>Notar que “uma cultura não pode ser observada, mas pode ser aprendida pela compreensão do mundo social em que ela existe”.</a:t>
            </a:r>
          </a:p>
          <a:p>
            <a:r>
              <a:rPr lang="pt-BR" dirty="0" smtClean="0"/>
              <a:t>Quando examinamos a totalidade da sociedade podemos observar duas dimensões:</a:t>
            </a:r>
          </a:p>
          <a:p>
            <a:pPr lvl="0"/>
            <a:r>
              <a:rPr lang="pt-BR" dirty="0" smtClean="0"/>
              <a:t>Social – que significa as interações das pessoas com a cultura, regras, crenças, técnicas e padrões de comportamento;</a:t>
            </a:r>
          </a:p>
          <a:p>
            <a:pPr lvl="0"/>
            <a:r>
              <a:rPr lang="pt-BR" dirty="0" smtClean="0"/>
              <a:t>Cultural – elementos que forma a identidade e opera em bases regionais e nacionais.</a:t>
            </a:r>
          </a:p>
          <a:p>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Estruturas sociais</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Crises e revoltas fazem parte da vida e cultura da AL.</a:t>
            </a:r>
          </a:p>
          <a:p>
            <a:r>
              <a:rPr lang="pt-BR" dirty="0" smtClean="0"/>
              <a:t>A maioria das sociedades tem dois aspectos a serem observados:</a:t>
            </a:r>
          </a:p>
          <a:p>
            <a:pPr lvl="0"/>
            <a:r>
              <a:rPr lang="pt-BR" dirty="0" smtClean="0"/>
              <a:t>O indivíduo</a:t>
            </a:r>
          </a:p>
          <a:p>
            <a:pPr lvl="0"/>
            <a:r>
              <a:rPr lang="pt-BR" dirty="0" smtClean="0"/>
              <a:t>O grupo (coletivo).</a:t>
            </a:r>
          </a:p>
          <a:p>
            <a:r>
              <a:rPr lang="pt-BR" dirty="0" smtClean="0"/>
              <a:t>A estrutura social na AL começa com a família (sempre como prioridade).</a:t>
            </a:r>
          </a:p>
          <a:p>
            <a:r>
              <a:rPr lang="pt-BR" dirty="0" smtClean="0"/>
              <a:t>Os grupos são importantes na AL e nas situações sociais porem funcionam somente quando os membros do grupo são conhecidos entre si.</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graphicFrame>
        <p:nvGraphicFramePr>
          <p:cNvPr id="4" name="Espaço Reservado para Conteúd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Estratificação social</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solidFill>
                  <a:srgbClr val="FF0000"/>
                </a:solidFill>
              </a:rPr>
              <a:t>Dimensões culturais de </a:t>
            </a:r>
            <a:r>
              <a:rPr lang="pt-BR" dirty="0" err="1" smtClean="0">
                <a:solidFill>
                  <a:srgbClr val="FF0000"/>
                </a:solidFill>
              </a:rPr>
              <a:t>Hofstede</a:t>
            </a:r>
            <a:endParaRPr lang="pt-BR" dirty="0" smtClean="0">
              <a:solidFill>
                <a:srgbClr val="FF0000"/>
              </a:solidFill>
            </a:endParaRPr>
          </a:p>
          <a:p>
            <a:pPr lvl="0"/>
            <a:r>
              <a:rPr lang="pt-BR" dirty="0" smtClean="0"/>
              <a:t>Distância de poder → em geral aparece em todos os países da AL</a:t>
            </a:r>
          </a:p>
          <a:p>
            <a:pPr lvl="0"/>
            <a:r>
              <a:rPr lang="pt-BR" dirty="0" smtClean="0"/>
              <a:t>Individualismo e coletivismo →  Equador mais coletivo</a:t>
            </a:r>
          </a:p>
          <a:p>
            <a:pPr lvl="0"/>
            <a:r>
              <a:rPr lang="pt-BR" dirty="0" smtClean="0"/>
              <a:t>Masculinidade e feminilidade → AL tem uma visão distinta da mulher na sociedade</a:t>
            </a:r>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Religião </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dirty="0" smtClean="0"/>
              <a:t>Uma parte importante na vida dos cidadãos da AL.</a:t>
            </a:r>
          </a:p>
          <a:p>
            <a:r>
              <a:rPr lang="pt-BR" dirty="0" smtClean="0"/>
              <a:t>Em muitos países (especialmente em áreas de povos indígenas) existem maiores conflitos e divisões entre as diversas crenças (Bolívia, Equador, Guatemala e Peru).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Classe Média em crescimento</a:t>
            </a:r>
            <a:endParaRPr lang="pt-BR" dirty="0"/>
          </a:p>
        </p:txBody>
      </p:sp>
      <p:sp>
        <p:nvSpPr>
          <p:cNvPr id="3" name="Espaço Reservado para Conteúdo 2"/>
          <p:cNvSpPr>
            <a:spLocks noGrp="1"/>
          </p:cNvSpPr>
          <p:nvPr>
            <p:ph idx="1"/>
          </p:nvPr>
        </p:nvSpPr>
        <p:spPr/>
        <p:txBody>
          <a:bodyPr/>
          <a:lstStyle/>
          <a:p>
            <a:r>
              <a:rPr lang="pt-BR" dirty="0" smtClean="0"/>
              <a:t>30% da população da </a:t>
            </a:r>
            <a:r>
              <a:rPr lang="pt-BR" dirty="0" err="1" smtClean="0"/>
              <a:t>Am</a:t>
            </a:r>
            <a:r>
              <a:rPr lang="pt-BR" dirty="0" smtClean="0"/>
              <a:t>. Latina está na classe média</a:t>
            </a:r>
          </a:p>
          <a:p>
            <a:r>
              <a:rPr lang="pt-BR" dirty="0" smtClean="0"/>
              <a:t>(receita per capita diária entre $10-$50)</a:t>
            </a:r>
          </a:p>
          <a:p>
            <a:r>
              <a:rPr lang="pt-BR" dirty="0" smtClean="0"/>
              <a:t>Aumento de 50% na década passada</a:t>
            </a:r>
          </a:p>
          <a:p>
            <a:r>
              <a:rPr lang="pt-BR" dirty="0" smtClean="0"/>
              <a:t>Ocorrência de uma consolidação democrática e aumento dos mercados</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Comunicação Pessoal</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t>Quando uma pessoa compreende a cultura, ela pode compreender melhor as diversas dimensões de comunicação (compreender como as pessoas vêm o mundo).</a:t>
            </a:r>
          </a:p>
          <a:p>
            <a:r>
              <a:rPr lang="pt-BR" dirty="0" smtClean="0"/>
              <a:t>Globalização afetou e melhorou o ambiente para negócios globais.</a:t>
            </a:r>
          </a:p>
          <a:p>
            <a:r>
              <a:rPr lang="pt-BR" dirty="0" smtClean="0"/>
              <a:t>Em muitos países da AL um prolongado contato de olhos tem um valor em criar bons contratos com o cliente ou as pessoas de negócios.</a:t>
            </a:r>
          </a:p>
          <a:p>
            <a:r>
              <a:rPr lang="pt-BR" dirty="0" smtClean="0"/>
              <a:t>O contexto de elevada natureza de contexto na AL requer que as pessoas construam relacionamentos e redes e desenvolvam a confiança mútua.</a:t>
            </a:r>
          </a:p>
          <a:p>
            <a:r>
              <a:rPr lang="pt-BR" dirty="0" smtClean="0"/>
              <a:t>AL é considera uma cultura de elevado contexto.</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Educação</a:t>
            </a:r>
            <a:endParaRPr lang="pt-BR" dirty="0"/>
          </a:p>
        </p:txBody>
      </p:sp>
      <p:sp>
        <p:nvSpPr>
          <p:cNvPr id="3" name="Espaço Reservado para Conteúdo 2"/>
          <p:cNvSpPr>
            <a:spLocks noGrp="1"/>
          </p:cNvSpPr>
          <p:nvPr>
            <p:ph idx="1"/>
          </p:nvPr>
        </p:nvSpPr>
        <p:spPr/>
        <p:txBody>
          <a:bodyPr/>
          <a:lstStyle/>
          <a:p>
            <a:r>
              <a:rPr lang="pt-BR" dirty="0" smtClean="0"/>
              <a:t>O ensino básico tem aumentado, o ensino de segundo grau e universitário de um modo geral tem se reduzido.</a:t>
            </a:r>
          </a:p>
          <a:p>
            <a:r>
              <a:rPr lang="pt-BR" dirty="0" smtClean="0"/>
              <a:t>AL tem apresentado baixo desenvolvimento de ciência e tecnologia.</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Alguns aspectos componentes da cultura</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t>Tempo, latinos tem uma baixa preocupação com tempo e compromissos;</a:t>
            </a:r>
          </a:p>
          <a:p>
            <a:r>
              <a:rPr lang="pt-BR" dirty="0" smtClean="0"/>
              <a:t>Negociações são geralmente lentas, em função da necessidade de desenvolver relacionamentos;</a:t>
            </a:r>
          </a:p>
          <a:p>
            <a:r>
              <a:rPr lang="pt-BR" dirty="0" smtClean="0"/>
              <a:t>Sentarem-se próximos, é um atributo universal entre latinos;</a:t>
            </a:r>
          </a:p>
          <a:p>
            <a:r>
              <a:rPr lang="pt-BR" dirty="0" smtClean="0"/>
              <a:t>Prazer depois dos negócios, para criar um relacionamento;</a:t>
            </a:r>
          </a:p>
          <a:p>
            <a:r>
              <a:rPr lang="pt-BR" dirty="0" smtClean="0"/>
              <a:t>Impressão criada, considerada de grande importância pois ajuda a criar uma sólida impressão sobre o valor de sua companhia.</a:t>
            </a:r>
          </a:p>
          <a:p>
            <a:r>
              <a:rPr lang="pt-BR" dirty="0" smtClean="0"/>
              <a:t>Latino americano é focado em relacionamentos, respeita as culturas formais e aceita uma diversidade de culturas.</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CLIMA ECONÔMICO E DE NEGÓCIOS NA AL</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b="1" dirty="0" smtClean="0"/>
              <a:t>Política monetária e metas de inflação.</a:t>
            </a:r>
            <a:endParaRPr lang="pt-BR" dirty="0" smtClean="0"/>
          </a:p>
          <a:p>
            <a:r>
              <a:rPr lang="pt-BR" dirty="0" smtClean="0"/>
              <a:t>- 1980 ⇨ AL enfrenta graves espirais inflacionárias, associadas com dívida pública e déficits na balança de pagamentos;</a:t>
            </a:r>
          </a:p>
          <a:p>
            <a:r>
              <a:rPr lang="pt-BR" dirty="0" smtClean="0"/>
              <a:t>- depois de décadas de aplicação de política keynesiana, com inflação de dois dígitos em muitos países, particularmente naqueles de em desenvolvimento;</a:t>
            </a: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CLIMA ECONÔMICO E DE NEGÓCIOS NA AL</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b="1" dirty="0" smtClean="0"/>
              <a:t>Ajustes realizados no Consenso de Washington</a:t>
            </a:r>
            <a:endParaRPr lang="pt-BR" dirty="0" smtClean="0"/>
          </a:p>
          <a:p>
            <a:r>
              <a:rPr lang="pt-BR" dirty="0" smtClean="0"/>
              <a:t>mudanças estruturais reduzem déficit público;</a:t>
            </a:r>
          </a:p>
          <a:p>
            <a:r>
              <a:rPr lang="pt-BR" dirty="0" smtClean="0"/>
              <a:t>pagamentos relacionados à dívida;</a:t>
            </a:r>
          </a:p>
          <a:p>
            <a:r>
              <a:rPr lang="pt-BR" dirty="0" smtClean="0"/>
              <a:t>preços crescem abaixo de 5% (moderadas taxas de inflação);</a:t>
            </a:r>
          </a:p>
          <a:p>
            <a:r>
              <a:rPr lang="pt-BR" dirty="0" smtClean="0"/>
              <a:t>mudanças drásticas para restaurar a credibilidade monetária e a estabilidade dos mercados;</a:t>
            </a:r>
          </a:p>
          <a:p>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Mudanças estruturais caracterizadas por: </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pPr lvl="0"/>
            <a:r>
              <a:rPr lang="pt-BR" dirty="0" smtClean="0"/>
              <a:t>Fortalecimento da ordem institucional;</a:t>
            </a:r>
          </a:p>
          <a:p>
            <a:pPr lvl="0"/>
            <a:r>
              <a:rPr lang="pt-BR" dirty="0" smtClean="0"/>
              <a:t>Flexibilidade da taxa de câmbio;</a:t>
            </a:r>
          </a:p>
          <a:p>
            <a:pPr lvl="0"/>
            <a:r>
              <a:rPr lang="pt-BR" dirty="0" smtClean="0"/>
              <a:t>Estabelecimento de políticas monetárias focadas em metas inflacionárias;</a:t>
            </a:r>
          </a:p>
          <a:p>
            <a:pPr lvl="0"/>
            <a:r>
              <a:rPr lang="pt-BR" dirty="0" smtClean="0"/>
              <a:t>A conduta das autoridades monetárias que focam a gestão da liquidez bancária, especialmente em mercados emergentes. </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Mudanças estruturais caracterizadas por: </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dirty="0" smtClean="0"/>
              <a:t>Conforme </a:t>
            </a:r>
            <a:r>
              <a:rPr lang="pt-BR" dirty="0" err="1" smtClean="0"/>
              <a:t>Jácome</a:t>
            </a:r>
            <a:r>
              <a:rPr lang="pt-BR" dirty="0" smtClean="0"/>
              <a:t> (2006) que também afirma que tipicamente uma meta de inflação não pode ser modificada durante um ano.</a:t>
            </a:r>
          </a:p>
          <a:p>
            <a:r>
              <a:rPr lang="pt-BR" dirty="0" smtClean="0"/>
              <a:t>As metas de inflação foram adotadas oficialmente por 16 países emergentes durante as espirais inflacionárias dos anos 1980/90.</a:t>
            </a:r>
          </a:p>
          <a:p>
            <a:r>
              <a:rPr lang="pt-BR" dirty="0" smtClean="0"/>
              <a:t>Adicionalmente, são boas notícias para investidores internos e externos.</a:t>
            </a:r>
          </a:p>
          <a:p>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Liberalização financeira</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Fenômeno do século 20</a:t>
            </a:r>
          </a:p>
          <a:p>
            <a:r>
              <a:rPr lang="pt-BR" dirty="0" smtClean="0"/>
              <a:t>- Aspecto chave entre países e regiões pois permite aumento gradual em poupança e investimento;</a:t>
            </a:r>
          </a:p>
          <a:p>
            <a:r>
              <a:rPr lang="pt-BR" dirty="0" smtClean="0"/>
              <a:t>- Começou em 1970 (com o abandono do sistema de </a:t>
            </a:r>
            <a:r>
              <a:rPr lang="pt-BR" dirty="0" err="1" smtClean="0"/>
              <a:t>Bretton</a:t>
            </a:r>
            <a:r>
              <a:rPr lang="pt-BR" dirty="0" smtClean="0"/>
              <a:t> Woods, visava o controle dos fluxos de capital);</a:t>
            </a: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Outros fatores que apoiaram a liberalização econômica:</a:t>
            </a:r>
            <a:endParaRPr lang="pt-BR" dirty="0"/>
          </a:p>
        </p:txBody>
      </p:sp>
      <p:sp>
        <p:nvSpPr>
          <p:cNvPr id="3" name="Espaço Reservado para Conteúdo 2"/>
          <p:cNvSpPr>
            <a:spLocks noGrp="1"/>
          </p:cNvSpPr>
          <p:nvPr>
            <p:ph idx="1"/>
          </p:nvPr>
        </p:nvSpPr>
        <p:spPr/>
        <p:txBody>
          <a:bodyPr/>
          <a:lstStyle/>
          <a:p>
            <a:r>
              <a:rPr lang="pt-BR" dirty="0" smtClean="0"/>
              <a:t>necessidade dos EUA importar capital para financiar seus déficits governamentais;</a:t>
            </a:r>
          </a:p>
          <a:p>
            <a:r>
              <a:rPr lang="pt-BR" dirty="0" smtClean="0"/>
              <a:t> inovações financeiras e a evasão de regulamentações financeiras;</a:t>
            </a:r>
          </a:p>
          <a:p>
            <a:r>
              <a:rPr lang="pt-BR" dirty="0" smtClean="0"/>
              <a:t> grande facilidade de realizar depósitos, empréstimos e emitir títulos em dólares na Europa;</a:t>
            </a:r>
          </a:p>
          <a:p>
            <a:r>
              <a:rPr lang="pt-BR" dirty="0" smtClean="0"/>
              <a:t>competição para obter uma maior parcela dos serviços financeiros mundiais;</a:t>
            </a:r>
          </a:p>
          <a:p>
            <a:r>
              <a:rPr lang="pt-BR" dirty="0" smtClean="0"/>
              <a:t> a chegada do novo paradigma neoliberal do consenso de Washington.</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600" b="1" dirty="0" smtClean="0">
                <a:solidFill>
                  <a:srgbClr val="FF0000"/>
                </a:solidFill>
              </a:rPr>
              <a:t>Consenso de Washington</a:t>
            </a:r>
            <a:r>
              <a:rPr lang="pt-BR" sz="3600" dirty="0" smtClean="0">
                <a:solidFill>
                  <a:srgbClr val="FF0000"/>
                </a:solidFill>
              </a:rPr>
              <a:t/>
            </a:r>
            <a:br>
              <a:rPr lang="pt-BR" sz="3600" dirty="0" smtClean="0">
                <a:solidFill>
                  <a:srgbClr val="FF0000"/>
                </a:solidFill>
              </a:rPr>
            </a:br>
            <a:r>
              <a:rPr lang="pt-BR" sz="3600" b="1" dirty="0" smtClean="0">
                <a:solidFill>
                  <a:srgbClr val="FF0000"/>
                </a:solidFill>
              </a:rPr>
              <a:t>As mudanças chegaram na forma de diferentes gerações:</a:t>
            </a:r>
            <a:endParaRPr lang="pt-BR" sz="3600" dirty="0">
              <a:solidFill>
                <a:srgbClr val="FF0000"/>
              </a:solidFill>
            </a:endParaRPr>
          </a:p>
        </p:txBody>
      </p:sp>
      <p:sp>
        <p:nvSpPr>
          <p:cNvPr id="3" name="Espaço Reservado para Conteúdo 2"/>
          <p:cNvSpPr>
            <a:spLocks noGrp="1"/>
          </p:cNvSpPr>
          <p:nvPr>
            <p:ph idx="1"/>
          </p:nvPr>
        </p:nvSpPr>
        <p:spPr/>
        <p:txBody>
          <a:bodyPr/>
          <a:lstStyle/>
          <a:p>
            <a:r>
              <a:rPr lang="pt-BR" b="1" dirty="0" smtClean="0"/>
              <a:t>Reformas de Primeira Geração</a:t>
            </a:r>
            <a:r>
              <a:rPr lang="pt-BR" dirty="0" smtClean="0"/>
              <a:t> ⇨ os países da AL adotaram taxas de câmbio flexíveis para promover a sua própria competitividade aumentando a globalização da economia;</a:t>
            </a:r>
          </a:p>
          <a:p>
            <a:r>
              <a:rPr lang="pt-BR" b="1" dirty="0" smtClean="0"/>
              <a:t>Reformas de Segunda Geração</a:t>
            </a:r>
            <a:r>
              <a:rPr lang="pt-BR" dirty="0" smtClean="0"/>
              <a:t> ⇨as barreiras de entrada e saída de capital foram reduzidas fortemente (quando não eliminadas);</a:t>
            </a:r>
          </a:p>
          <a:p>
            <a:r>
              <a:rPr lang="pt-BR" b="1" dirty="0" smtClean="0"/>
              <a:t>Reformas de Terceira Geração</a:t>
            </a:r>
            <a:r>
              <a:rPr lang="pt-BR" dirty="0" smtClean="0"/>
              <a:t> ⇨ começam no século 21 e são mais focadas em lições apreendidas das crises inflacionárias.</a:t>
            </a: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Maiores desafios ao fazer negócios na América Latina</a:t>
            </a:r>
            <a:endParaRPr lang="pt-BR" dirty="0"/>
          </a:p>
        </p:txBody>
      </p:sp>
      <p:sp>
        <p:nvSpPr>
          <p:cNvPr id="3" name="Espaço Reservado para Conteúdo 2"/>
          <p:cNvSpPr>
            <a:spLocks noGrp="1"/>
          </p:cNvSpPr>
          <p:nvPr>
            <p:ph idx="1"/>
          </p:nvPr>
        </p:nvSpPr>
        <p:spPr/>
        <p:txBody>
          <a:bodyPr/>
          <a:lstStyle/>
          <a:p>
            <a:r>
              <a:rPr lang="pt-BR" dirty="0" smtClean="0"/>
              <a:t> Falta de infraestrutura</a:t>
            </a:r>
          </a:p>
          <a:p>
            <a:r>
              <a:rPr lang="pt-BR" dirty="0" smtClean="0"/>
              <a:t> Integração nacional limitada</a:t>
            </a:r>
          </a:p>
          <a:p>
            <a:r>
              <a:rPr lang="pt-BR" dirty="0" smtClean="0"/>
              <a:t>Baixa qualidade das instituições políticas;</a:t>
            </a:r>
          </a:p>
          <a:p>
            <a:r>
              <a:rPr lang="pt-BR" dirty="0" smtClean="0"/>
              <a:t>Crime organizado atingiu altos escalões governamentais.</a:t>
            </a:r>
          </a:p>
          <a:p>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Alguns dados interessantes sobre a América Latina</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20000"/>
          </a:bodyPr>
          <a:lstStyle/>
          <a:p>
            <a:pPr>
              <a:buFont typeface="Wingdings" pitchFamily="2" charset="2"/>
              <a:buChar char="Ø"/>
            </a:pPr>
            <a:r>
              <a:rPr lang="pt-BR" dirty="0" smtClean="0"/>
              <a:t>Os fluxos diretos de investimento (FDI) após os anos 2000, podem ser divididos em 3 fases:</a:t>
            </a:r>
          </a:p>
          <a:p>
            <a:pPr lvl="0">
              <a:buFont typeface="Wingdings" pitchFamily="2" charset="2"/>
              <a:buChar char="Ø"/>
            </a:pPr>
            <a:r>
              <a:rPr lang="pt-BR" dirty="0" smtClean="0"/>
              <a:t>Queda dos fluxos em relação ao PIB (2000 A 2003)</a:t>
            </a:r>
          </a:p>
          <a:p>
            <a:pPr lvl="0">
              <a:buFont typeface="Wingdings" pitchFamily="2" charset="2"/>
              <a:buChar char="Ø"/>
            </a:pPr>
            <a:r>
              <a:rPr lang="pt-BR" dirty="0" smtClean="0"/>
              <a:t>Recuperação dos investimentos (2004 a 2007)</a:t>
            </a:r>
          </a:p>
          <a:p>
            <a:pPr lvl="0">
              <a:buFont typeface="Wingdings" pitchFamily="2" charset="2"/>
              <a:buChar char="Ø"/>
            </a:pPr>
            <a:r>
              <a:rPr lang="pt-BR" dirty="0" smtClean="0"/>
              <a:t>Novo declínio (2008 a 2011)</a:t>
            </a:r>
          </a:p>
          <a:p>
            <a:pPr>
              <a:buFont typeface="Wingdings" pitchFamily="2" charset="2"/>
              <a:buChar char="Ø"/>
            </a:pPr>
            <a:r>
              <a:rPr lang="pt-BR" dirty="0" smtClean="0"/>
              <a:t>Em geral essas variações acompanharam os movimentos ocorridos com o ambiente financeiro instável a nível internacional;</a:t>
            </a:r>
          </a:p>
          <a:p>
            <a:pPr>
              <a:buFont typeface="Wingdings" pitchFamily="2" charset="2"/>
              <a:buChar char="Ø"/>
            </a:pPr>
            <a:r>
              <a:rPr lang="pt-BR" dirty="0" smtClean="0"/>
              <a:t>AL não sofreu tanto com as grandes economias com os choques externos ocorridos no período (em função da disciplina financeira e monetária do ajuste realizado com o consenso de Washington );</a:t>
            </a:r>
          </a:p>
          <a:p>
            <a:endParaRPr lang="pt-B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Composição da produção</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De acordo com o banco mundial em 2011 o PIB Global foi de 70 Bi US$</a:t>
            </a:r>
          </a:p>
          <a:p>
            <a:endParaRPr lang="pt-BR" dirty="0" smtClean="0"/>
          </a:p>
          <a:p>
            <a:endParaRPr lang="pt-BR" dirty="0"/>
          </a:p>
        </p:txBody>
      </p:sp>
      <p:graphicFrame>
        <p:nvGraphicFramePr>
          <p:cNvPr id="1027" name="Object 3"/>
          <p:cNvGraphicFramePr>
            <a:graphicFrameLocks noChangeAspect="1"/>
          </p:cNvGraphicFramePr>
          <p:nvPr/>
        </p:nvGraphicFramePr>
        <p:xfrm>
          <a:off x="536575" y="3005138"/>
          <a:ext cx="7431088" cy="1798637"/>
        </p:xfrm>
        <a:graphic>
          <a:graphicData uri="http://schemas.openxmlformats.org/presentationml/2006/ole">
            <p:oleObj spid="_x0000_s1029" name="Documento" r:id="rId3" imgW="5535705" imgH="1344961" progId="Word.Document.12">
              <p:embed/>
            </p:oleObj>
          </a:graphicData>
        </a:graphic>
      </p:graphicFrame>
      <p:sp>
        <p:nvSpPr>
          <p:cNvPr id="6" name="Retângulo 5"/>
          <p:cNvSpPr/>
          <p:nvPr/>
        </p:nvSpPr>
        <p:spPr>
          <a:xfrm>
            <a:off x="683568" y="4941168"/>
            <a:ext cx="6120680" cy="923330"/>
          </a:xfrm>
          <a:prstGeom prst="rect">
            <a:avLst/>
          </a:prstGeom>
        </p:spPr>
        <p:txBody>
          <a:bodyPr wrap="square">
            <a:spAutoFit/>
          </a:bodyPr>
          <a:lstStyle/>
          <a:p>
            <a:r>
              <a:rPr lang="pt-BR" dirty="0" smtClean="0"/>
              <a:t>Embora AL não tenha alcançado os níveis de competitividade das regiões da Ásia, a mesma aprendeu as lições e tem melhorado o clima para negócios.</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t>
            </a:r>
            <a:r>
              <a:rPr lang="pt-BR" b="1" dirty="0" smtClean="0"/>
              <a:t>Indicador de Desenvolvimento Humano (IDH)</a:t>
            </a:r>
            <a:r>
              <a:rPr lang="pt-BR" dirty="0" smtClean="0"/>
              <a:t> </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O </a:t>
            </a:r>
            <a:r>
              <a:rPr lang="pt-BR" b="1" dirty="0" smtClean="0"/>
              <a:t>Indicador de Desenvolvimento Humano (IDH)</a:t>
            </a:r>
            <a:r>
              <a:rPr lang="pt-BR" dirty="0" smtClean="0"/>
              <a:t> compreende indicadores em 3 dimensões:</a:t>
            </a:r>
          </a:p>
          <a:p>
            <a:pPr lvl="0">
              <a:buNone/>
            </a:pPr>
            <a:r>
              <a:rPr lang="pt-BR" dirty="0" smtClean="0"/>
              <a:t>  1) Longevidade;</a:t>
            </a:r>
          </a:p>
          <a:p>
            <a:pPr lvl="0">
              <a:buNone/>
            </a:pPr>
            <a:r>
              <a:rPr lang="pt-BR" dirty="0" smtClean="0"/>
              <a:t>  2) Aquisições educacionais;</a:t>
            </a:r>
          </a:p>
          <a:p>
            <a:pPr lvl="0">
              <a:buNone/>
            </a:pPr>
            <a:r>
              <a:rPr lang="pt-BR" dirty="0" smtClean="0"/>
              <a:t>  3)Controle sobre os recursos para uma vida com qualidade de vida.</a:t>
            </a:r>
          </a:p>
          <a:p>
            <a:r>
              <a:rPr lang="pt-BR" dirty="0" smtClean="0"/>
              <a:t>Os valores oscilam entre 0 e 1 (sendo 1, alto nível).</a:t>
            </a:r>
          </a:p>
          <a:p>
            <a:r>
              <a:rPr lang="pt-BR" dirty="0" smtClean="0"/>
              <a:t>A região da AL aumentou o IDH no período 1980/2012 em 30% </a:t>
            </a:r>
            <a:r>
              <a:rPr lang="pt-BR" b="1" dirty="0" smtClean="0"/>
              <a:t>(passando de 0.57 para 0.74)</a:t>
            </a:r>
            <a:endParaRPr lang="pt-BR" dirty="0" smtClean="0"/>
          </a:p>
          <a:p>
            <a:pPr>
              <a:buNone/>
            </a:pPr>
            <a:endParaRPr lang="pt-BR" dirty="0" smtClean="0"/>
          </a:p>
          <a:p>
            <a:r>
              <a:rPr lang="pt-BR" dirty="0" smtClean="0"/>
              <a:t>A AL no período também melhorou sua competitividade, considerando indicadores de negócios do Banco Mundial.</a:t>
            </a:r>
          </a:p>
          <a:p>
            <a:endParaRPr lang="pt-B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Indicadores de pobreza</a:t>
            </a:r>
            <a:endParaRPr lang="pt-BR" dirty="0"/>
          </a:p>
        </p:txBody>
      </p:sp>
      <p:pic>
        <p:nvPicPr>
          <p:cNvPr id="4" name="Espaço Reservado para Conteúdo 3" descr="Resultado de imagem para Latin America graphs 1980"/>
          <p:cNvPicPr>
            <a:picLocks noGrp="1"/>
          </p:cNvPicPr>
          <p:nvPr>
            <p:ph idx="1"/>
          </p:nvPr>
        </p:nvPicPr>
        <p:blipFill>
          <a:blip r:embed="rId2" cstate="print"/>
          <a:srcRect/>
          <a:stretch>
            <a:fillRect/>
          </a:stretch>
        </p:blipFill>
        <p:spPr bwMode="auto">
          <a:xfrm>
            <a:off x="457200" y="1700808"/>
            <a:ext cx="7787208" cy="4388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Economic structure of </a:t>
            </a:r>
            <a:br>
              <a:rPr lang="en-US" b="1" dirty="0" smtClean="0"/>
            </a:br>
            <a:r>
              <a:rPr lang="en-US" b="1" dirty="0" smtClean="0"/>
              <a:t>Latin America, 2000</a:t>
            </a:r>
            <a:endParaRPr lang="pt-BR" dirty="0"/>
          </a:p>
        </p:txBody>
      </p:sp>
      <p:sp>
        <p:nvSpPr>
          <p:cNvPr id="3" name="Espaço Reservado para Conteúdo 2"/>
          <p:cNvSpPr>
            <a:spLocks noGrp="1"/>
          </p:cNvSpPr>
          <p:nvPr>
            <p:ph idx="1"/>
          </p:nvPr>
        </p:nvSpPr>
        <p:spPr>
          <a:xfrm>
            <a:off x="457200" y="1268760"/>
            <a:ext cx="7467600" cy="4752528"/>
          </a:xfrm>
        </p:spPr>
        <p:txBody>
          <a:bodyPr>
            <a:normAutofit fontScale="8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Source: World Development Indicators Database 2002</a:t>
            </a:r>
            <a:endParaRPr lang="pt-BR" dirty="0" smtClean="0"/>
          </a:p>
          <a:p>
            <a:endParaRPr lang="pt-BR" dirty="0"/>
          </a:p>
        </p:txBody>
      </p:sp>
      <p:pic>
        <p:nvPicPr>
          <p:cNvPr id="4" name="Imagem 3" descr="http://www.fao.org/docrep/006/J2459E/j2459e00-24.gif"/>
          <p:cNvPicPr/>
          <p:nvPr/>
        </p:nvPicPr>
        <p:blipFill>
          <a:blip r:embed="rId2" cstate="print"/>
          <a:srcRect/>
          <a:stretch>
            <a:fillRect/>
          </a:stretch>
        </p:blipFill>
        <p:spPr bwMode="auto">
          <a:xfrm>
            <a:off x="1259632" y="1844824"/>
            <a:ext cx="6048671" cy="3024336"/>
          </a:xfrm>
          <a:prstGeom prst="rect">
            <a:avLst/>
          </a:prstGeom>
          <a:noFill/>
          <a:ln w="9525">
            <a:noFill/>
            <a:miter lim="800000"/>
            <a:headEnd/>
            <a:tailEnd/>
          </a:ln>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Verdana" pitchFamily="34" charset="0"/>
                <a:ea typeface="Calibri" pitchFamily="34" charset="0"/>
                <a:cs typeface="Times New Roman" pitchFamily="18" charset="0"/>
              </a:rPr>
              <a:t>Source: World Development Indicators Database 2002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descr="Resultado de imagem para Latin America graphs 1980"/>
          <p:cNvPicPr>
            <a:picLocks noGrp="1"/>
          </p:cNvPicPr>
          <p:nvPr>
            <p:ph idx="1"/>
          </p:nvPr>
        </p:nvPicPr>
        <p:blipFill>
          <a:blip r:embed="rId2" cstate="print"/>
          <a:srcRect/>
          <a:stretch>
            <a:fillRect/>
          </a:stretch>
        </p:blipFill>
        <p:spPr bwMode="auto">
          <a:xfrm>
            <a:off x="611560" y="332656"/>
            <a:ext cx="7632847" cy="55426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GDP </a:t>
            </a:r>
            <a:r>
              <a:rPr lang="pt-BR" b="1" dirty="0" err="1" smtClean="0"/>
              <a:t>Growth</a:t>
            </a:r>
            <a:r>
              <a:rPr lang="pt-BR" b="1" dirty="0" smtClean="0"/>
              <a:t> (1980/90)</a:t>
            </a:r>
            <a:r>
              <a:rPr lang="pt-BR" dirty="0" smtClean="0"/>
              <a:t/>
            </a:r>
            <a:br>
              <a:rPr lang="pt-BR" dirty="0" smtClean="0"/>
            </a:br>
            <a:endParaRPr lang="pt-BR" dirty="0"/>
          </a:p>
        </p:txBody>
      </p:sp>
      <p:pic>
        <p:nvPicPr>
          <p:cNvPr id="4" name="Espaço Reservado para Conteúdo 3" descr="Depressions"/>
          <p:cNvPicPr>
            <a:picLocks noGrp="1"/>
          </p:cNvPicPr>
          <p:nvPr>
            <p:ph idx="1"/>
          </p:nvPr>
        </p:nvPicPr>
        <p:blipFill>
          <a:blip r:embed="rId2" cstate="print"/>
          <a:stretch>
            <a:fillRect/>
          </a:stretch>
        </p:blipFill>
        <p:spPr bwMode="auto">
          <a:xfrm>
            <a:off x="2190750" y="2582069"/>
            <a:ext cx="4762500"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066130"/>
          </a:xfrm>
        </p:spPr>
        <p:txBody>
          <a:bodyPr>
            <a:normAutofit fontScale="90000"/>
          </a:bodyPr>
          <a:lstStyle/>
          <a:p>
            <a:r>
              <a:rPr lang="en-US" b="1" dirty="0" smtClean="0"/>
              <a:t/>
            </a:r>
            <a:br>
              <a:rPr lang="en-US" b="1" dirty="0" smtClean="0"/>
            </a:br>
            <a:r>
              <a:rPr lang="en-US" b="1" dirty="0" smtClean="0"/>
              <a:t>Income levels in Latin America </a:t>
            </a:r>
            <a:br>
              <a:rPr lang="en-US" b="1" dirty="0" smtClean="0"/>
            </a:br>
            <a:r>
              <a:rPr lang="en-US" b="1" dirty="0" smtClean="0"/>
              <a:t>(GNP per capita 1997)</a:t>
            </a:r>
            <a:r>
              <a:rPr lang="pt-BR" dirty="0" smtClean="0"/>
              <a:t> </a:t>
            </a:r>
            <a:br>
              <a:rPr lang="pt-BR" dirty="0" smtClean="0"/>
            </a:br>
            <a:r>
              <a:rPr lang="pt-BR" sz="1800" dirty="0" smtClean="0"/>
              <a:t>Source: World </a:t>
            </a:r>
            <a:r>
              <a:rPr lang="pt-BR" sz="1800" dirty="0" err="1" smtClean="0"/>
              <a:t>Bank</a:t>
            </a:r>
            <a:r>
              <a:rPr lang="pt-BR" sz="1800" dirty="0" smtClean="0"/>
              <a:t> Atlas (1999).</a:t>
            </a:r>
            <a:endParaRPr lang="pt-BR" sz="1800" dirty="0"/>
          </a:p>
        </p:txBody>
      </p:sp>
      <p:sp>
        <p:nvSpPr>
          <p:cNvPr id="3" name="Espaço Reservado para Conteúdo 2"/>
          <p:cNvSpPr>
            <a:spLocks noGrp="1"/>
          </p:cNvSpPr>
          <p:nvPr>
            <p:ph idx="1"/>
          </p:nvPr>
        </p:nvSpPr>
        <p:spPr/>
        <p:txBody>
          <a:bodyPr/>
          <a:lstStyle/>
          <a:p>
            <a:endParaRPr lang="pt-BR" dirty="0"/>
          </a:p>
        </p:txBody>
      </p:sp>
      <p:graphicFrame>
        <p:nvGraphicFramePr>
          <p:cNvPr id="60419" name="Object 3"/>
          <p:cNvGraphicFramePr>
            <a:graphicFrameLocks noChangeAspect="1"/>
          </p:cNvGraphicFramePr>
          <p:nvPr/>
        </p:nvGraphicFramePr>
        <p:xfrm>
          <a:off x="971600" y="1700808"/>
          <a:ext cx="7056784" cy="4824412"/>
        </p:xfrm>
        <a:graphic>
          <a:graphicData uri="http://schemas.openxmlformats.org/presentationml/2006/ole">
            <p:oleObj spid="_x0000_s60421" name="Documento" r:id="rId3" imgW="5477828" imgH="4823817" progId="Word.Document.12">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Estrutura econômica</a:t>
            </a:r>
            <a:br>
              <a:rPr lang="pt-BR" dirty="0" smtClean="0"/>
            </a:br>
            <a:r>
              <a:rPr lang="pt-BR" dirty="0" smtClean="0"/>
              <a:t>Participação por setores (2000)</a:t>
            </a:r>
            <a:endParaRPr lang="pt-BR" dirty="0"/>
          </a:p>
        </p:txBody>
      </p:sp>
      <p:pic>
        <p:nvPicPr>
          <p:cNvPr id="4" name="Espaço Reservado para Conteúdo 3" descr="http://www.fao.org/docrep/006/J2459E/j2459e00-23.gif"/>
          <p:cNvPicPr>
            <a:picLocks noGrp="1"/>
          </p:cNvPicPr>
          <p:nvPr>
            <p:ph idx="1"/>
          </p:nvPr>
        </p:nvPicPr>
        <p:blipFill>
          <a:blip r:embed="rId2" cstate="print"/>
          <a:stretch>
            <a:fillRect/>
          </a:stretch>
        </p:blipFill>
        <p:spPr bwMode="auto">
          <a:xfrm>
            <a:off x="1941821" y="1935163"/>
            <a:ext cx="5260357"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634082"/>
          </a:xfrm>
        </p:spPr>
        <p:txBody>
          <a:bodyPr>
            <a:normAutofit fontScale="90000"/>
          </a:bodyPr>
          <a:lstStyle/>
          <a:p>
            <a:r>
              <a:rPr lang="pt-BR" dirty="0" smtClean="0"/>
              <a:t>Taxas de mortalidade</a:t>
            </a:r>
            <a:endParaRPr lang="pt-BR" dirty="0"/>
          </a:p>
        </p:txBody>
      </p:sp>
      <p:pic>
        <p:nvPicPr>
          <p:cNvPr id="4" name="Espaço Reservado para Conteúdo 3" descr="Resultado de imagem para Latin America graphs 1980"/>
          <p:cNvPicPr>
            <a:picLocks noGrp="1"/>
          </p:cNvPicPr>
          <p:nvPr>
            <p:ph idx="1"/>
          </p:nvPr>
        </p:nvPicPr>
        <p:blipFill>
          <a:blip r:embed="rId2" cstate="print"/>
          <a:srcRect/>
          <a:stretch>
            <a:fillRect/>
          </a:stretch>
        </p:blipFill>
        <p:spPr bwMode="auto">
          <a:xfrm>
            <a:off x="539552" y="908720"/>
            <a:ext cx="7310438" cy="4873625"/>
          </a:xfrm>
          <a:prstGeom prst="rect">
            <a:avLst/>
          </a:prstGeom>
          <a:noFill/>
          <a:ln w="9525">
            <a:noFill/>
            <a:miter lim="800000"/>
            <a:headEnd/>
            <a:tailEnd/>
          </a:ln>
        </p:spPr>
      </p:pic>
      <p:sp>
        <p:nvSpPr>
          <p:cNvPr id="5" name="CaixaDeTexto 4"/>
          <p:cNvSpPr txBox="1"/>
          <p:nvPr/>
        </p:nvSpPr>
        <p:spPr>
          <a:xfrm>
            <a:off x="611560" y="5733256"/>
            <a:ext cx="7344816" cy="1077218"/>
          </a:xfrm>
          <a:prstGeom prst="rect">
            <a:avLst/>
          </a:prstGeom>
          <a:noFill/>
        </p:spPr>
        <p:txBody>
          <a:bodyPr wrap="square" rtlCol="0">
            <a:spAutoFit/>
          </a:bodyPr>
          <a:lstStyle/>
          <a:p>
            <a:r>
              <a:rPr lang="en-US" sz="1600" dirty="0" smtClean="0"/>
              <a:t>The infant mortality rate is the number of deaths under one year of age occurring among the live births in a given geographical area during a given year, per 1,000 live births occurring among the population of the given geographical area during the same year.</a:t>
            </a:r>
            <a:endParaRPr lang="pt-B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Maiores tendências nos negócios</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A forma de entrada mais comum são os projetos de investimento próprio (</a:t>
            </a:r>
            <a:r>
              <a:rPr lang="pt-BR" dirty="0" err="1" smtClean="0"/>
              <a:t>greenfield</a:t>
            </a:r>
            <a:r>
              <a:rPr lang="pt-BR" dirty="0" smtClean="0"/>
              <a:t> </a:t>
            </a:r>
            <a:r>
              <a:rPr lang="pt-BR" dirty="0" err="1" smtClean="0"/>
              <a:t>projects</a:t>
            </a:r>
            <a:r>
              <a:rPr lang="pt-BR" dirty="0" smtClean="0"/>
              <a:t>)</a:t>
            </a:r>
          </a:p>
          <a:p>
            <a:r>
              <a:rPr lang="pt-BR" dirty="0" smtClean="0"/>
              <a:t>A tendência foca na atratividade da economia e na possibilidade de expansão e capacidade de criação de novos negócios</a:t>
            </a:r>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Espaço Reservado para Conteúdo 3" descr="Resultado de imagem para Latin America graphs 1980"/>
          <p:cNvPicPr>
            <a:picLocks noGrp="1"/>
          </p:cNvPicPr>
          <p:nvPr>
            <p:ph idx="1"/>
          </p:nvPr>
        </p:nvPicPr>
        <p:blipFill>
          <a:blip r:embed="rId2" cstate="print"/>
          <a:srcRect/>
          <a:stretch>
            <a:fillRect/>
          </a:stretch>
        </p:blipFill>
        <p:spPr bwMode="auto">
          <a:xfrm>
            <a:off x="539552" y="548680"/>
            <a:ext cx="7560839" cy="4896544"/>
          </a:xfrm>
          <a:prstGeom prst="rect">
            <a:avLst/>
          </a:prstGeom>
          <a:noFill/>
          <a:ln w="9525">
            <a:noFill/>
            <a:miter lim="800000"/>
            <a:headEnd/>
            <a:tailEnd/>
          </a:ln>
        </p:spPr>
      </p:pic>
      <p:sp>
        <p:nvSpPr>
          <p:cNvPr id="62466" name="Rectangle 2"/>
          <p:cNvSpPr>
            <a:spLocks noChangeArrowheads="1"/>
          </p:cNvSpPr>
          <p:nvPr/>
        </p:nvSpPr>
        <p:spPr bwMode="auto">
          <a:xfrm>
            <a:off x="323528" y="6093296"/>
            <a:ext cx="8028384"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Source: http://data.worldbank.org/region/latin-america-and-caribbean?view=chart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solidFill>
                  <a:srgbClr val="FF0000"/>
                </a:solidFill>
              </a:rPr>
              <a:t>Clima Político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América Latina atravessa um período de consolidação democrática</a:t>
            </a:r>
          </a:p>
          <a:p>
            <a:r>
              <a:rPr lang="pt-BR" dirty="0" smtClean="0"/>
              <a:t>Ocorreram avanços democráticos</a:t>
            </a:r>
          </a:p>
          <a:p>
            <a:r>
              <a:rPr lang="pt-BR" dirty="0" smtClean="0"/>
              <a:t>Entretanto, também surgiram novos regimes democráticos populistas.</a:t>
            </a:r>
          </a:p>
          <a:p>
            <a:r>
              <a:rPr lang="pt-BR" dirty="0" smtClean="0"/>
              <a:t>Principais aspectos a serem melhorados:</a:t>
            </a:r>
          </a:p>
          <a:p>
            <a:r>
              <a:rPr lang="pt-BR" dirty="0" smtClean="0"/>
              <a:t>corrupção e governos populistas;</a:t>
            </a:r>
          </a:p>
          <a:p>
            <a:r>
              <a:rPr lang="pt-BR" dirty="0" smtClean="0"/>
              <a:t>necessidade de recuperar um Estado forte para impor a lei e a ordem;</a:t>
            </a:r>
          </a:p>
          <a:p>
            <a:r>
              <a:rPr lang="pt-BR" dirty="0" smtClean="0"/>
              <a:t>o clima de negócios e o bem estar da população.</a:t>
            </a:r>
          </a:p>
          <a:p>
            <a:endParaRPr lang="pt-B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Visão Geral</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a:bodyPr>
          <a:lstStyle/>
          <a:p>
            <a:r>
              <a:rPr lang="pt-BR" dirty="0" smtClean="0"/>
              <a:t>Ocorreram progressos políticos </a:t>
            </a:r>
          </a:p>
          <a:p>
            <a:r>
              <a:rPr lang="pt-BR" dirty="0" smtClean="0"/>
              <a:t>A história da AL é uma crônica de oportunidades perdidas em grande parte devido a riscos políticos percebidos.</a:t>
            </a:r>
          </a:p>
          <a:p>
            <a:r>
              <a:rPr lang="pt-BR" dirty="0" smtClean="0"/>
              <a:t>No passado nós acreditamos nas ditaduras militares</a:t>
            </a:r>
          </a:p>
          <a:p>
            <a:r>
              <a:rPr lang="pt-BR" dirty="0" smtClean="0"/>
              <a:t>No momento surgiu uma ameaça que é o populismo democrático, que usa a democracia para alcançar o poder.</a:t>
            </a:r>
          </a:p>
          <a:p>
            <a:endParaRPr lang="pt-B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Pobreza e desigualdade</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92500"/>
          </a:bodyPr>
          <a:lstStyle/>
          <a:p>
            <a:r>
              <a:rPr lang="pt-BR" dirty="0" smtClean="0"/>
              <a:t>A triste verdade é que grande parcela da população (30% do total) ainda vive na pobreza e é vulnerável a estes políticos.</a:t>
            </a:r>
          </a:p>
          <a:p>
            <a:r>
              <a:rPr lang="pt-BR" dirty="0" smtClean="0"/>
              <a:t>A principal forma de reduzir a pobreza é pelo crescimento</a:t>
            </a:r>
          </a:p>
          <a:p>
            <a:r>
              <a:rPr lang="pt-BR" dirty="0" smtClean="0"/>
              <a:t>A AL possui um grande potencial na oferta de alimentos e minerais, contudo as áreas rurais apresentam índices de pobreza 20 a 30 pontos superior às áreas urbanas.</a:t>
            </a:r>
          </a:p>
          <a:p>
            <a:r>
              <a:rPr lang="pt-BR" dirty="0" smtClean="0"/>
              <a:t>A AL é uma das áreas mais desiguais do mundo em nível de renda, este fato combinado com pobreza gera problemas, pois parcelas da população não participam da economia.</a:t>
            </a:r>
          </a:p>
          <a:p>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b="1" dirty="0" smtClean="0">
                <a:solidFill>
                  <a:srgbClr val="FF0000"/>
                </a:solidFill>
              </a:rPr>
              <a:t>Crime</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América Central é a região mais violenta do mundo (Honduras, Guatemala e El Salvador).</a:t>
            </a:r>
          </a:p>
          <a:p>
            <a:r>
              <a:rPr lang="pt-BR" dirty="0" smtClean="0"/>
              <a:t>Para o BID o custo econômico do crime e da violência representa mais de 14% do PNB.</a:t>
            </a:r>
          </a:p>
          <a:p>
            <a:r>
              <a:rPr lang="pt-BR" dirty="0" smtClean="0"/>
              <a:t>Corrupção e transparência</a:t>
            </a:r>
          </a:p>
          <a:p>
            <a:r>
              <a:rPr lang="pt-BR" dirty="0" smtClean="0"/>
              <a:t>A corrupção é notoriamente difícil de ser provada e medida, assim sendo, é interessante utilizar diferentes medidas.</a:t>
            </a:r>
          </a:p>
          <a:p>
            <a:endParaRPr lang="pt-B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Indicador de controle de corrupção</a:t>
            </a:r>
            <a:endParaRPr lang="pt-BR" dirty="0"/>
          </a:p>
        </p:txBody>
      </p:sp>
      <p:sp>
        <p:nvSpPr>
          <p:cNvPr id="6" name="Espaço Reservado para Conteúdo 5"/>
          <p:cNvSpPr>
            <a:spLocks noGrp="1"/>
          </p:cNvSpPr>
          <p:nvPr>
            <p:ph idx="1"/>
          </p:nvPr>
        </p:nvSpPr>
        <p:spPr/>
        <p:txBody>
          <a:bodyPr/>
          <a:lstStyle/>
          <a:p>
            <a:endParaRPr lang="pt-BR" dirty="0"/>
          </a:p>
        </p:txBody>
      </p:sp>
      <p:sp>
        <p:nvSpPr>
          <p:cNvPr id="5" name="CaixaDeTexto 4"/>
          <p:cNvSpPr txBox="1"/>
          <p:nvPr/>
        </p:nvSpPr>
        <p:spPr>
          <a:xfrm>
            <a:off x="683568" y="5661248"/>
            <a:ext cx="7344816" cy="646331"/>
          </a:xfrm>
          <a:prstGeom prst="rect">
            <a:avLst/>
          </a:prstGeom>
          <a:noFill/>
        </p:spPr>
        <p:txBody>
          <a:bodyPr wrap="square" rtlCol="0">
            <a:spAutoFit/>
          </a:bodyPr>
          <a:lstStyle/>
          <a:p>
            <a:r>
              <a:rPr lang="pt-BR" dirty="0" smtClean="0"/>
              <a:t>O Banco Mundial adota o Indicador de controle de corrupção, onde o melhor resultado é 100.</a:t>
            </a:r>
            <a:endParaRPr lang="pt-BR" dirty="0"/>
          </a:p>
        </p:txBody>
      </p:sp>
      <p:pic>
        <p:nvPicPr>
          <p:cNvPr id="66563" name="Picture 3"/>
          <p:cNvPicPr>
            <a:picLocks noChangeAspect="1" noChangeArrowheads="1"/>
          </p:cNvPicPr>
          <p:nvPr/>
        </p:nvPicPr>
        <p:blipFill>
          <a:blip r:embed="rId2" cstate="print"/>
          <a:srcRect/>
          <a:stretch>
            <a:fillRect/>
          </a:stretch>
        </p:blipFill>
        <p:spPr bwMode="auto">
          <a:xfrm>
            <a:off x="621484" y="2217738"/>
            <a:ext cx="7190875" cy="32994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smtClean="0">
                <a:solidFill>
                  <a:srgbClr val="FF0000"/>
                </a:solidFill>
              </a:rPr>
              <a:t>Direitos de propriedade e competitividade</a:t>
            </a:r>
            <a:endParaRPr lang="pt-BR" dirty="0"/>
          </a:p>
        </p:txBody>
      </p:sp>
      <p:sp>
        <p:nvSpPr>
          <p:cNvPr id="3" name="Espaço Reservado para Conteúdo 2"/>
          <p:cNvSpPr>
            <a:spLocks noGrp="1"/>
          </p:cNvSpPr>
          <p:nvPr>
            <p:ph idx="1"/>
          </p:nvPr>
        </p:nvSpPr>
        <p:spPr/>
        <p:txBody>
          <a:bodyPr/>
          <a:lstStyle/>
          <a:p>
            <a:endParaRPr lang="pt-BR" dirty="0"/>
          </a:p>
        </p:txBody>
      </p:sp>
      <p:graphicFrame>
        <p:nvGraphicFramePr>
          <p:cNvPr id="67586" name="Object 2"/>
          <p:cNvGraphicFramePr>
            <a:graphicFrameLocks noChangeAspect="1"/>
          </p:cNvGraphicFramePr>
          <p:nvPr/>
        </p:nvGraphicFramePr>
        <p:xfrm>
          <a:off x="1115616" y="2060849"/>
          <a:ext cx="6229747" cy="3384376"/>
        </p:xfrm>
        <a:graphic>
          <a:graphicData uri="http://schemas.openxmlformats.org/presentationml/2006/ole">
            <p:oleObj spid="_x0000_s67586" name="Documento" r:id="rId3" imgW="5548287" imgH="1817962" progId="Word.Document.12">
              <p:embed/>
            </p:oleObj>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Reformas inacabadas</a:t>
            </a:r>
            <a:endParaRPr lang="pt-BR" dirty="0">
              <a:solidFill>
                <a:srgbClr val="FF0000"/>
              </a:solidFill>
            </a:endParaRPr>
          </a:p>
        </p:txBody>
      </p:sp>
      <p:sp>
        <p:nvSpPr>
          <p:cNvPr id="3" name="Espaço Reservado para Conteúdo 2"/>
          <p:cNvSpPr>
            <a:spLocks noGrp="1"/>
          </p:cNvSpPr>
          <p:nvPr>
            <p:ph idx="1"/>
          </p:nvPr>
        </p:nvSpPr>
        <p:spPr/>
        <p:txBody>
          <a:bodyPr>
            <a:normAutofit lnSpcReduction="10000"/>
          </a:bodyPr>
          <a:lstStyle/>
          <a:p>
            <a:r>
              <a:rPr lang="pt-BR" dirty="0" smtClean="0"/>
              <a:t>As reformas de primeira geração foram implantadas com o Consenso de Washington.</a:t>
            </a:r>
          </a:p>
          <a:p>
            <a:r>
              <a:rPr lang="pt-BR" dirty="0" smtClean="0"/>
              <a:t>As reformas de segunda geração que são as relacionadas à qualidade das instituições públicas não foram amplamente aplicadas, os países mais avançados neste ponto foram Chile, Uruguai, Costa Rica e Peru.</a:t>
            </a:r>
          </a:p>
          <a:p>
            <a:r>
              <a:rPr lang="pt-BR" dirty="0" smtClean="0"/>
              <a:t>A corrupção estimula o aparecimento de atividades econômicas informais que são pouco reguladas e taxadas. Estes roubos impedem o investimento dos países em investimento, segurança e redução da pobreza.</a:t>
            </a:r>
            <a:endParaRPr lang="pt-B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FALLA DE GOBIERNO:</a:t>
            </a:r>
            <a:br>
              <a:rPr lang="pt-BR" dirty="0" smtClean="0"/>
            </a:br>
            <a:r>
              <a:rPr lang="pt-BR" dirty="0" smtClean="0"/>
              <a:t>INSTITUCIONES DÉBILES</a:t>
            </a:r>
            <a:endParaRPr lang="pt-BR" dirty="0"/>
          </a:p>
        </p:txBody>
      </p:sp>
      <p:sp>
        <p:nvSpPr>
          <p:cNvPr id="3" name="Espaço Reservado para Conteúdo 2"/>
          <p:cNvSpPr>
            <a:spLocks noGrp="1"/>
          </p:cNvSpPr>
          <p:nvPr>
            <p:ph idx="1"/>
          </p:nvPr>
        </p:nvSpPr>
        <p:spPr/>
        <p:txBody>
          <a:bodyPr>
            <a:normAutofit fontScale="92500"/>
          </a:bodyPr>
          <a:lstStyle/>
          <a:p>
            <a:r>
              <a:rPr lang="es-ES_tradnl" dirty="0" smtClean="0"/>
              <a:t>El problema principal en la mayoría de los países parece</a:t>
            </a:r>
          </a:p>
          <a:p>
            <a:r>
              <a:rPr lang="es-ES_tradnl" dirty="0" smtClean="0"/>
              <a:t>estar constituido por las fallas de gobierno. Las empresas</a:t>
            </a:r>
          </a:p>
          <a:p>
            <a:r>
              <a:rPr lang="es-ES_tradnl" dirty="0" smtClean="0"/>
              <a:t>no invierten por las siguientes causas:</a:t>
            </a:r>
          </a:p>
          <a:p>
            <a:r>
              <a:rPr lang="es-ES_tradnl" dirty="0" smtClean="0"/>
              <a:t>los excesivos riesgos relacionados con la inadecuada</a:t>
            </a:r>
          </a:p>
          <a:p>
            <a:r>
              <a:rPr lang="es-ES_tradnl" dirty="0" smtClean="0"/>
              <a:t>vigilancia del cumplimiento de contratos,</a:t>
            </a:r>
          </a:p>
          <a:p>
            <a:r>
              <a:rPr lang="es-ES_tradnl" dirty="0" smtClean="0"/>
              <a:t>el inestable imperio de la ley,</a:t>
            </a:r>
          </a:p>
          <a:p>
            <a:r>
              <a:rPr lang="es-ES_tradnl" dirty="0" smtClean="0"/>
              <a:t>la captura política de las cortes,</a:t>
            </a:r>
          </a:p>
          <a:p>
            <a:r>
              <a:rPr lang="es-ES_tradnl" dirty="0" smtClean="0"/>
              <a:t>la inefectividad del gobierno, y</a:t>
            </a:r>
          </a:p>
          <a:p>
            <a:r>
              <a:rPr lang="es-ES_tradnl" dirty="0" smtClean="0"/>
              <a:t>la corrupción.  </a:t>
            </a:r>
          </a:p>
          <a:p>
            <a:r>
              <a:rPr lang="es-ES_tradnl" sz="1900" dirty="0" smtClean="0"/>
              <a:t>Fuente: BID</a:t>
            </a:r>
            <a:endParaRPr lang="es-ES_tradnl" sz="19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457200" y="-138747"/>
            <a:ext cx="7965450" cy="196977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3600" b="1" dirty="0" smtClean="0"/>
              <a:t>Total tax revenues as percentage of GDP </a:t>
            </a:r>
            <a:br>
              <a:rPr lang="en-US" sz="3600" b="1" dirty="0" smtClean="0"/>
            </a:br>
            <a:r>
              <a:rPr lang="en-US" sz="3600" b="1" dirty="0" smtClean="0"/>
              <a:t>(Source: World bank 2013)</a:t>
            </a:r>
            <a:r>
              <a:rPr lang="pt-BR" dirty="0" smtClean="0"/>
              <a:t/>
            </a:r>
            <a:br>
              <a:rPr lang="pt-BR" dirty="0" smtClean="0"/>
            </a:br>
            <a:endParaRPr lang="pt-BR" dirty="0"/>
          </a:p>
        </p:txBody>
      </p:sp>
      <p:sp>
        <p:nvSpPr>
          <p:cNvPr id="3" name="Espaço Reservado para Conteúdo 2"/>
          <p:cNvSpPr>
            <a:spLocks noGrp="1"/>
          </p:cNvSpPr>
          <p:nvPr>
            <p:ph idx="1"/>
          </p:nvPr>
        </p:nvSpPr>
        <p:spPr>
          <a:xfrm>
            <a:off x="457200" y="1600200"/>
            <a:ext cx="7467600" cy="4421088"/>
          </a:xfrm>
        </p:spPr>
        <p:txBody>
          <a:bodyPr/>
          <a:lstStyle/>
          <a:p>
            <a:endParaRPr lang="pt-BR" dirty="0"/>
          </a:p>
        </p:txBody>
      </p:sp>
      <p:pic>
        <p:nvPicPr>
          <p:cNvPr id="4" name="Imagem 3" descr="http://servicesaws.iadb.org/wmsfiles/images/0x0/graphic-news-32998.jpg"/>
          <p:cNvPicPr/>
          <p:nvPr/>
        </p:nvPicPr>
        <p:blipFill>
          <a:blip r:embed="rId2" cstate="print"/>
          <a:srcRect/>
          <a:stretch>
            <a:fillRect/>
          </a:stretch>
        </p:blipFill>
        <p:spPr bwMode="auto">
          <a:xfrm>
            <a:off x="683568" y="1320820"/>
            <a:ext cx="6768752" cy="55371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Negócios mais populares </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setor mais lucrativo é petróleo e gás;</a:t>
            </a:r>
          </a:p>
          <a:p>
            <a:r>
              <a:rPr lang="pt-BR" dirty="0" smtClean="0"/>
              <a:t>telecomunicações também tem crescido muito (dominado por 7 empresas diferentes);</a:t>
            </a:r>
          </a:p>
          <a:p>
            <a:r>
              <a:rPr lang="pt-BR" dirty="0" smtClean="0"/>
              <a:t>crescimento de telefonia móvel e crescimento baixo da telefonia fixa</a:t>
            </a:r>
          </a:p>
          <a:p>
            <a:r>
              <a:rPr lang="pt-BR" dirty="0" smtClean="0"/>
              <a:t>crescimento do segmento de varejo em toda a região;</a:t>
            </a:r>
          </a:p>
          <a:p>
            <a:r>
              <a:rPr lang="pt-BR" dirty="0" smtClean="0"/>
              <a:t>crescimento do segmento de mineração</a:t>
            </a:r>
          </a:p>
          <a:p>
            <a:endParaRPr lang="pt-B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4000" b="1" dirty="0" smtClean="0">
                <a:solidFill>
                  <a:srgbClr val="FF0000"/>
                </a:solidFill>
              </a:rPr>
              <a:t>Tasas impositivas elevadas constituyen una restricción para el crecimiento de Brasil</a:t>
            </a:r>
            <a:endParaRPr lang="pt-BR" sz="4000" b="1" dirty="0">
              <a:solidFill>
                <a:srgbClr val="FF0000"/>
              </a:solidFill>
            </a:endParaRPr>
          </a:p>
        </p:txBody>
      </p:sp>
      <p:sp>
        <p:nvSpPr>
          <p:cNvPr id="3" name="Espaço Reservado para Conteúdo 2"/>
          <p:cNvSpPr>
            <a:spLocks noGrp="1"/>
          </p:cNvSpPr>
          <p:nvPr>
            <p:ph idx="1"/>
          </p:nvPr>
        </p:nvSpPr>
        <p:spPr/>
        <p:txBody>
          <a:bodyPr>
            <a:normAutofit fontScale="92500" lnSpcReduction="10000"/>
          </a:bodyPr>
          <a:lstStyle/>
          <a:p>
            <a:r>
              <a:rPr lang="es-ES_tradnl" dirty="0" smtClean="0"/>
              <a:t>Por ejemplo, las tasas impositivas muy elevadas representan una</a:t>
            </a:r>
          </a:p>
          <a:p>
            <a:r>
              <a:rPr lang="es-ES_tradnl" dirty="0" smtClean="0"/>
              <a:t>restricción al crecimiento en Brasil, un país que tiene una carga impositiva</a:t>
            </a:r>
          </a:p>
          <a:p>
            <a:r>
              <a:rPr lang="es-ES_tradnl" dirty="0" smtClean="0"/>
              <a:t>(de entre 35% y 40% del PIB) más alta que las de algunos países desarrollados. Un impuesto de ventas en cascada, </a:t>
            </a:r>
          </a:p>
          <a:p>
            <a:r>
              <a:rPr lang="es-ES_tradnl" dirty="0" smtClean="0"/>
              <a:t>la falta de coordinación de la política impositiva entre el Estado y las autoridades federales,</a:t>
            </a:r>
          </a:p>
          <a:p>
            <a:r>
              <a:rPr lang="es-ES_tradnl" dirty="0" smtClean="0"/>
              <a:t> y un sistema de pensiones en extrema necesidad</a:t>
            </a:r>
          </a:p>
          <a:p>
            <a:pPr>
              <a:buNone/>
            </a:pPr>
            <a:r>
              <a:rPr lang="es-ES_tradnl" dirty="0" smtClean="0"/>
              <a:t>de reforma, hacen de la política fiscal en su conjunto una restricción para el crecimiento. </a:t>
            </a:r>
            <a:r>
              <a:rPr lang="es-ES_tradnl" dirty="0" smtClean="0">
                <a:solidFill>
                  <a:srgbClr val="FF0000"/>
                </a:solidFill>
              </a:rPr>
              <a:t>(BID)</a:t>
            </a:r>
            <a:endParaRPr lang="es-ES_tradnl"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cap="all" dirty="0" smtClean="0"/>
              <a:t>CORRUPTION PERCEPTIONS</a:t>
            </a:r>
            <a:r>
              <a:rPr lang="pt-BR" b="1" dirty="0" smtClean="0"/>
              <a:t/>
            </a:r>
            <a:br>
              <a:rPr lang="pt-BR" b="1" dirty="0" smtClean="0"/>
            </a:br>
            <a:endParaRPr lang="pt-BR" dirty="0"/>
          </a:p>
        </p:txBody>
      </p:sp>
      <p:sp>
        <p:nvSpPr>
          <p:cNvPr id="3" name="Espaço Reservado para Conteúdo 2"/>
          <p:cNvSpPr>
            <a:spLocks noGrp="1"/>
          </p:cNvSpPr>
          <p:nvPr>
            <p:ph idx="1"/>
          </p:nvPr>
        </p:nvSpPr>
        <p:spPr>
          <a:xfrm>
            <a:off x="457200" y="1124744"/>
            <a:ext cx="7467600" cy="5349208"/>
          </a:xfrm>
        </p:spPr>
        <p:txBody>
          <a:bodyPr>
            <a:noAutofit/>
          </a:bodyPr>
          <a:lstStyle/>
          <a:p>
            <a:r>
              <a:rPr lang="en-US" sz="1400" dirty="0" smtClean="0"/>
              <a:t>Corruption hurts all countries, in every region of the world. Learn more about </a:t>
            </a:r>
            <a:r>
              <a:rPr lang="en-US" sz="1400" u="sng" dirty="0" smtClean="0">
                <a:hlinkClick r:id="rId2"/>
              </a:rPr>
              <a:t>public sector</a:t>
            </a:r>
            <a:r>
              <a:rPr lang="en-US" sz="1400" u="sng" dirty="0" smtClean="0"/>
              <a:t> </a:t>
            </a:r>
            <a:r>
              <a:rPr lang="en-US" sz="1400" dirty="0" smtClean="0"/>
              <a:t>corruption in your region below.</a:t>
            </a:r>
            <a:endParaRPr lang="pt-BR" sz="1400" dirty="0" smtClean="0"/>
          </a:p>
          <a:p>
            <a:r>
              <a:rPr lang="en-US" sz="1400" b="1" u="sng" dirty="0" smtClean="0">
                <a:hlinkClick r:id="rId3"/>
              </a:rPr>
              <a:t>Americas</a:t>
            </a:r>
            <a:r>
              <a:rPr lang="en-US" sz="1400" b="1" dirty="0" smtClean="0"/>
              <a:t>:</a:t>
            </a:r>
            <a:r>
              <a:rPr lang="en-US" sz="1400" dirty="0" smtClean="0"/>
              <a:t> From the Panama Papers in April to the record US$3.5 billion </a:t>
            </a:r>
            <a:r>
              <a:rPr lang="en-US" sz="1400" dirty="0" err="1" smtClean="0"/>
              <a:t>Odebrecht</a:t>
            </a:r>
            <a:r>
              <a:rPr lang="en-US" sz="1400" dirty="0" smtClean="0"/>
              <a:t> settlement in Brazil in December, 2016 was a good year in the fight against corruption in the Americas. But there is still a long way to go. </a:t>
            </a:r>
            <a:endParaRPr lang="pt-BR" sz="1400" dirty="0" smtClean="0"/>
          </a:p>
          <a:p>
            <a:r>
              <a:rPr lang="en-US" sz="1400" b="1" u="sng" dirty="0" smtClean="0">
                <a:hlinkClick r:id="rId4"/>
              </a:rPr>
              <a:t>Asia Pacific</a:t>
            </a:r>
            <a:r>
              <a:rPr lang="en-US" sz="1400" b="1" dirty="0" smtClean="0"/>
              <a:t>:</a:t>
            </a:r>
            <a:r>
              <a:rPr lang="en-US" sz="1400" dirty="0" smtClean="0"/>
              <a:t> Unfortunately, the majority of Asia Pacific countries sit in the bottom half of this year’s Corruption Perceptions Index. Poor performance can be attributed to unaccountable governments, lack of oversight, insecurity and shrinking space for civil society, pushing anti-corruption action to the margins in those countries. </a:t>
            </a:r>
            <a:endParaRPr lang="pt-BR" sz="1400" dirty="0" smtClean="0"/>
          </a:p>
          <a:p>
            <a:r>
              <a:rPr lang="en-US" sz="1400" b="1" u="sng" dirty="0" smtClean="0">
                <a:hlinkClick r:id="rId5"/>
              </a:rPr>
              <a:t>Europe and Central Asia</a:t>
            </a:r>
            <a:r>
              <a:rPr lang="en-US" sz="1400" b="1" dirty="0" smtClean="0"/>
              <a:t>:</a:t>
            </a:r>
            <a:r>
              <a:rPr lang="en-US" sz="1400" dirty="0" smtClean="0"/>
              <a:t> There are no drastic changes in Europe and Central Asia on this year’s index, with only a few exceptions. However, this does not mean that the region is immune from corruption. The stagnation also does not indicate that the fight against corruption has improved, but rather the opposite. </a:t>
            </a:r>
            <a:endParaRPr lang="pt-BR" sz="1400" dirty="0" smtClean="0"/>
          </a:p>
          <a:p>
            <a:r>
              <a:rPr lang="en-US" sz="1400" b="1" u="sng" dirty="0" smtClean="0">
                <a:hlinkClick r:id="rId6"/>
              </a:rPr>
              <a:t>Middle East and North Africa</a:t>
            </a:r>
            <a:r>
              <a:rPr lang="en-US" sz="1400" b="1" dirty="0" smtClean="0"/>
              <a:t>:</a:t>
            </a:r>
            <a:r>
              <a:rPr lang="en-US" sz="1400" dirty="0" smtClean="0"/>
              <a:t> Despite the political changes that shook the Arab region six years ago, the hope for Arab countries to fight corruption and end impunity has not seen any progress yet. This explains the sharp drop of most of Arab countries on the 2016 index – 90 percent of these have scored below 50, which is a failing grade. </a:t>
            </a:r>
            <a:endParaRPr lang="pt-BR" sz="1400" dirty="0" smtClean="0"/>
          </a:p>
          <a:p>
            <a:r>
              <a:rPr lang="en-US" sz="1400" b="1" u="sng" dirty="0" smtClean="0">
                <a:hlinkClick r:id="rId7"/>
              </a:rPr>
              <a:t>Sub Saharan Africa</a:t>
            </a:r>
            <a:r>
              <a:rPr lang="en-US" sz="1400" b="1" dirty="0" smtClean="0"/>
              <a:t>:</a:t>
            </a:r>
            <a:r>
              <a:rPr lang="en-US" sz="1400" dirty="0" smtClean="0"/>
              <a:t> 2016 saw elections across the African continent with the results providing a good reflection of corruption trends in the region. In Ghana, for example, voters voiced their dissatisfaction with the government's corruption record at the polls where, for the first time in Ghana's history, an incumbent president was voted out.</a:t>
            </a:r>
            <a:endParaRPr lang="pt-BR" sz="1400" dirty="0" smtClean="0"/>
          </a:p>
          <a:p>
            <a:r>
              <a:rPr lang="en-US" sz="1400" dirty="0" smtClean="0"/>
              <a:t> </a:t>
            </a:r>
            <a:endParaRPr lang="pt-BR" sz="1400" dirty="0" smtClean="0"/>
          </a:p>
          <a:p>
            <a:r>
              <a:rPr lang="en-US" sz="1400" dirty="0" err="1" smtClean="0"/>
              <a:t>Source:http</a:t>
            </a:r>
            <a:r>
              <a:rPr lang="en-US" sz="1400" dirty="0" smtClean="0"/>
              <a:t>://</a:t>
            </a:r>
            <a:r>
              <a:rPr lang="en-US" sz="1400" dirty="0" err="1" smtClean="0"/>
              <a:t>www.transparency.org</a:t>
            </a:r>
            <a:r>
              <a:rPr lang="en-US" sz="1400" dirty="0" smtClean="0"/>
              <a:t>/news/feature/corruption_perceptions_index_2016</a:t>
            </a:r>
            <a:endParaRPr lang="pt-BR" sz="1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US" b="1" dirty="0" smtClean="0">
                <a:solidFill>
                  <a:srgbClr val="FF0000"/>
                </a:solidFill>
              </a:rPr>
              <a:t>Suggestions to modernize public policy management systems</a:t>
            </a:r>
            <a:endParaRPr lang="pt-BR" dirty="0">
              <a:solidFill>
                <a:srgbClr val="FF0000"/>
              </a:solidFill>
            </a:endParaRPr>
          </a:p>
        </p:txBody>
      </p:sp>
      <p:sp>
        <p:nvSpPr>
          <p:cNvPr id="3" name="Espaço Reservado para Conteúdo 2"/>
          <p:cNvSpPr>
            <a:spLocks noGrp="1"/>
          </p:cNvSpPr>
          <p:nvPr>
            <p:ph idx="1"/>
          </p:nvPr>
        </p:nvSpPr>
        <p:spPr/>
        <p:txBody>
          <a:bodyPr>
            <a:normAutofit fontScale="92500" lnSpcReduction="10000"/>
          </a:bodyPr>
          <a:lstStyle/>
          <a:p>
            <a:r>
              <a:rPr lang="en-US" dirty="0" smtClean="0"/>
              <a:t>Education, infrastructure and productive development and innovation are three crucial areas for achieving competitiveness, economic development and social inclusion in a given economy. Each of these policy areas requires active public policies, strategic planning and more efficient and effective management by the state. </a:t>
            </a:r>
            <a:endParaRPr lang="pt-BR" dirty="0" smtClean="0"/>
          </a:p>
          <a:p>
            <a:r>
              <a:rPr lang="en-US" dirty="0" smtClean="0"/>
              <a:t>The fiscal pact, designed to meet specific development goals, must be complemented by the modernization of public policy management systems in five priority areas, bearing in mind that the region has institutional models of varying complexity and different frequencies of interaction between the relevant actors: </a:t>
            </a:r>
            <a:endParaRPr lang="pt-B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solidFill>
                  <a:srgbClr val="FF0000"/>
                </a:solidFill>
              </a:rPr>
              <a:t>Suggestions to modernize public policy management systems</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smtClean="0"/>
              <a:t>1. </a:t>
            </a:r>
            <a:r>
              <a:rPr lang="en-US" b="1" dirty="0" smtClean="0"/>
              <a:t>Adopt management systems and results-oriented planning mechanisms</a:t>
            </a:r>
            <a:r>
              <a:rPr lang="en-US" dirty="0" smtClean="0"/>
              <a:t>. Institutional capacity for the management of resources needs to be increased and multi-year planning for better resource efficiency should be adopted to facilitate investment in medium- and long-term projects. </a:t>
            </a:r>
            <a:endParaRPr lang="pt-BR" dirty="0" smtClean="0"/>
          </a:p>
          <a:p>
            <a:r>
              <a:rPr lang="en-US" dirty="0" smtClean="0"/>
              <a:t>2</a:t>
            </a:r>
            <a:r>
              <a:rPr lang="en-US" b="1" dirty="0" smtClean="0"/>
              <a:t>. Create incentives and mechanisms for vertical and horizontal coordination</a:t>
            </a:r>
            <a:r>
              <a:rPr lang="en-US" dirty="0" smtClean="0"/>
              <a:t> between different levels of government and between the public and private sectors. This requires investment in strategic intelligence – specialized and trained human resources – in public administration and dialogue mechanisms to boost confidence between the public and private sectors. </a:t>
            </a:r>
            <a:endParaRPr lang="pt-BR" dirty="0" smtClean="0"/>
          </a:p>
          <a:p>
            <a:endParaRPr lang="pt-B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solidFill>
                  <a:srgbClr val="FF0000"/>
                </a:solidFill>
              </a:rPr>
              <a:t>Suggestions to modernize public policy management systems</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smtClean="0"/>
              <a:t>3. </a:t>
            </a:r>
            <a:r>
              <a:rPr lang="en-US" b="1" dirty="0" smtClean="0"/>
              <a:t>Establish clear standards and regulation mechanisms that enable the implementation of the agreements reached</a:t>
            </a:r>
            <a:r>
              <a:rPr lang="en-US" dirty="0" smtClean="0"/>
              <a:t>. A clear regulatory framework that facilitates the relationship between public and private sectors is essential for investment in both infrastructure and innovation. </a:t>
            </a:r>
            <a:endParaRPr lang="pt-BR" dirty="0" smtClean="0"/>
          </a:p>
          <a:p>
            <a:r>
              <a:rPr lang="en-US" dirty="0" smtClean="0"/>
              <a:t>4. </a:t>
            </a:r>
            <a:r>
              <a:rPr lang="en-US" b="1" dirty="0" smtClean="0"/>
              <a:t>Invest in institutional strengthening and training for public management.</a:t>
            </a:r>
            <a:r>
              <a:rPr lang="en-US" dirty="0" smtClean="0"/>
              <a:t> Devolving responsibilities to regions, states and municipalities must be accompanied by adequate fiscal resources and management capacities at the local level. The provision of education services and transport infrastructure requires precise linkages between different levels of government, making it essential to invest in training for sub-national public-policy managers. </a:t>
            </a:r>
            <a:endParaRPr lang="pt-BR" dirty="0" smtClean="0"/>
          </a:p>
          <a:p>
            <a:endParaRPr lang="pt-B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solidFill>
                  <a:srgbClr val="FF0000"/>
                </a:solidFill>
              </a:rPr>
              <a:t>Suggestions to modernize public policy management systems</a:t>
            </a:r>
            <a:endParaRPr lang="pt-BR" dirty="0"/>
          </a:p>
        </p:txBody>
      </p:sp>
      <p:sp>
        <p:nvSpPr>
          <p:cNvPr id="3" name="Espaço Reservado para Conteúdo 2"/>
          <p:cNvSpPr>
            <a:spLocks noGrp="1"/>
          </p:cNvSpPr>
          <p:nvPr>
            <p:ph idx="1"/>
          </p:nvPr>
        </p:nvSpPr>
        <p:spPr/>
        <p:txBody>
          <a:bodyPr>
            <a:normAutofit fontScale="92500"/>
          </a:bodyPr>
          <a:lstStyle/>
          <a:p>
            <a:r>
              <a:rPr lang="en-US" dirty="0" smtClean="0"/>
              <a:t>5</a:t>
            </a:r>
            <a:r>
              <a:rPr lang="en-US" b="1" dirty="0" smtClean="0"/>
              <a:t>. Generate information, indicators and institutions for public policy decision making.</a:t>
            </a:r>
            <a:r>
              <a:rPr lang="en-US" dirty="0" smtClean="0"/>
              <a:t> Information systems should be designed and created to provide tools with which to evaluate government action. Many countries have invested in units dedicated to the compilation and circulation of indicators in the fields of education and innovation. Much effort has gone into modernizing computer systems in ministries and public agencies, increasing transparency and access to data, as seen in larger economies such as Argentina and Brazil.</a:t>
            </a:r>
            <a:endParaRPr lang="pt-BR" dirty="0" smtClean="0"/>
          </a:p>
          <a:p>
            <a:r>
              <a:rPr lang="en-US" dirty="0" smtClean="0"/>
              <a:t>Source: https://www.oecd.org/dev/americas/48965859.pdf</a:t>
            </a:r>
            <a:endParaRPr lang="pt-BR" dirty="0" smtClean="0"/>
          </a:p>
          <a:p>
            <a:endParaRPr lang="pt-B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Conclusões sobre Clima Político</a:t>
            </a:r>
            <a:endParaRPr lang="pt-BR" dirty="0"/>
          </a:p>
        </p:txBody>
      </p:sp>
      <p:sp>
        <p:nvSpPr>
          <p:cNvPr id="3" name="Espaço Reservado para Conteúdo 2"/>
          <p:cNvSpPr>
            <a:spLocks noGrp="1"/>
          </p:cNvSpPr>
          <p:nvPr>
            <p:ph idx="1"/>
          </p:nvPr>
        </p:nvSpPr>
        <p:spPr/>
        <p:txBody>
          <a:bodyPr/>
          <a:lstStyle/>
          <a:p>
            <a:r>
              <a:rPr lang="pt-BR" dirty="0" smtClean="0"/>
              <a:t>Principais aspectos que investidores externos consideram ao fazer negócios com a AL:</a:t>
            </a:r>
          </a:p>
          <a:p>
            <a:r>
              <a:rPr lang="pt-BR" dirty="0" smtClean="0"/>
              <a:t>problema da corrupção</a:t>
            </a:r>
          </a:p>
          <a:p>
            <a:r>
              <a:rPr lang="pt-BR" dirty="0" smtClean="0"/>
              <a:t>perigos do crime e populismo na região.</a:t>
            </a:r>
          </a:p>
          <a:p>
            <a:r>
              <a:rPr lang="pt-BR" dirty="0" smtClean="0"/>
              <a:t>A AL é uma região competitiva na economia mundial, possui universidades de qualidade e em particular escolas de negócios.</a:t>
            </a:r>
          </a:p>
          <a:p>
            <a:r>
              <a:rPr lang="pt-BR" dirty="0" smtClean="0"/>
              <a:t>Embora exista a necessidade de melhorias ainda a região progrediu em questões relacionadas a trabalho e liberdade de investimento e finanças.</a:t>
            </a:r>
          </a:p>
          <a:p>
            <a:endParaRPr lang="pt-B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rgbClr val="FF0000"/>
                </a:solidFill>
              </a:rPr>
              <a:t>ESTABELECENDO NEGÓCIOS NA AMÉRICA LATINA</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Economia da AL avaliada em 4.8 trilhões de dólares</a:t>
            </a:r>
          </a:p>
          <a:p>
            <a:r>
              <a:rPr lang="pt-BR" dirty="0" smtClean="0"/>
              <a:t>Possui 600 milhões de cidadãos</a:t>
            </a:r>
          </a:p>
          <a:p>
            <a:r>
              <a:rPr lang="pt-BR" dirty="0" smtClean="0"/>
              <a:t>Uma crescente classe média</a:t>
            </a:r>
          </a:p>
          <a:p>
            <a:r>
              <a:rPr lang="pt-BR" dirty="0" smtClean="0"/>
              <a:t>Vantagens comparativas</a:t>
            </a:r>
          </a:p>
          <a:p>
            <a:r>
              <a:rPr lang="pt-BR" dirty="0" smtClean="0"/>
              <a:t>Aspectos </a:t>
            </a:r>
            <a:r>
              <a:rPr lang="pt-BR" dirty="0" err="1" smtClean="0"/>
              <a:t>locacionais</a:t>
            </a:r>
            <a:endParaRPr lang="pt-BR" dirty="0" smtClean="0"/>
          </a:p>
          <a:p>
            <a:endParaRPr lang="pt-B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ESTRATÉGIA CORPORATIVA NA AL</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85000" lnSpcReduction="10000"/>
          </a:bodyPr>
          <a:lstStyle/>
          <a:p>
            <a:r>
              <a:rPr lang="pt-BR" b="1" dirty="0" smtClean="0"/>
              <a:t>Setor de Petróleo</a:t>
            </a:r>
            <a:endParaRPr lang="pt-BR" dirty="0" smtClean="0"/>
          </a:p>
          <a:p>
            <a:r>
              <a:rPr lang="pt-BR" dirty="0" smtClean="0"/>
              <a:t>México, Venezuela e Brasil possuem mais de $ 325 MM em vendas</a:t>
            </a:r>
          </a:p>
          <a:p>
            <a:r>
              <a:rPr lang="pt-BR" dirty="0" smtClean="0"/>
              <a:t>Petrobras, foco em biocombustíveis</a:t>
            </a:r>
          </a:p>
          <a:p>
            <a:r>
              <a:rPr lang="pt-BR" dirty="0" err="1" smtClean="0"/>
              <a:t>Pemex</a:t>
            </a:r>
            <a:r>
              <a:rPr lang="pt-BR" dirty="0" smtClean="0"/>
              <a:t>, foco no desenvolvimento de fornecedores sustentáveis</a:t>
            </a:r>
          </a:p>
          <a:p>
            <a:r>
              <a:rPr lang="pt-BR" b="1" dirty="0" smtClean="0"/>
              <a:t>Setor Telecomunicações</a:t>
            </a:r>
            <a:endParaRPr lang="pt-BR" dirty="0" smtClean="0"/>
          </a:p>
          <a:p>
            <a:r>
              <a:rPr lang="pt-BR" dirty="0" smtClean="0"/>
              <a:t>America </a:t>
            </a:r>
            <a:r>
              <a:rPr lang="pt-BR" dirty="0" err="1" smtClean="0"/>
              <a:t>Movil</a:t>
            </a:r>
            <a:r>
              <a:rPr lang="pt-BR" dirty="0" smtClean="0"/>
              <a:t> controla mais de 70% do mercado da AL (44 MM US$ em vendas)</a:t>
            </a:r>
          </a:p>
          <a:p>
            <a:r>
              <a:rPr lang="pt-BR" dirty="0" smtClean="0"/>
              <a:t>Estratégia focada em aquisição de outras empresas relacionadas com comunicações.</a:t>
            </a:r>
          </a:p>
          <a:p>
            <a:r>
              <a:rPr lang="pt-BR" dirty="0" smtClean="0"/>
              <a:t>Telefônica,   9.4 MM US$ em vendas =&gt; foco em vídeo, dados, áudio e imagens.</a:t>
            </a:r>
          </a:p>
          <a:p>
            <a:endParaRPr lang="pt-B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ESTRATÉGIA CORPORATIVA NA AL</a:t>
            </a:r>
            <a:endParaRPr lang="pt-BR" dirty="0"/>
          </a:p>
        </p:txBody>
      </p:sp>
      <p:sp>
        <p:nvSpPr>
          <p:cNvPr id="3" name="Espaço Reservado para Conteúdo 2"/>
          <p:cNvSpPr>
            <a:spLocks noGrp="1"/>
          </p:cNvSpPr>
          <p:nvPr>
            <p:ph idx="1"/>
          </p:nvPr>
        </p:nvSpPr>
        <p:spPr/>
        <p:txBody>
          <a:bodyPr>
            <a:normAutofit/>
          </a:bodyPr>
          <a:lstStyle/>
          <a:p>
            <a:r>
              <a:rPr lang="pt-BR" b="1" dirty="0" smtClean="0"/>
              <a:t>Setor Automobilístico</a:t>
            </a:r>
            <a:endParaRPr lang="pt-BR" dirty="0" smtClean="0"/>
          </a:p>
          <a:p>
            <a:r>
              <a:rPr lang="pt-BR" dirty="0" smtClean="0"/>
              <a:t>Dois países dominam o segmento:</a:t>
            </a:r>
          </a:p>
          <a:p>
            <a:r>
              <a:rPr lang="pt-BR" dirty="0" smtClean="0"/>
              <a:t>Brasil, com vendas de mais de 35 MM US$ em 2010, apresenta um mercado mais intensivo, Fiat e GM focam em prover os países vizinhos.</a:t>
            </a:r>
          </a:p>
          <a:p>
            <a:r>
              <a:rPr lang="pt-BR" dirty="0" smtClean="0"/>
              <a:t>México, centrado na GM e Ford com 21 MM US$ em 2010, foco em produtos de qualidade para o mercado da AL.</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
            </a:r>
            <a:br>
              <a:rPr lang="pt-BR" b="1" dirty="0" smtClean="0"/>
            </a:br>
            <a:r>
              <a:rPr lang="pt-BR" b="1" dirty="0" smtClean="0"/>
              <a:t/>
            </a:r>
            <a:br>
              <a:rPr lang="pt-BR" b="1" dirty="0" smtClean="0"/>
            </a:br>
            <a:r>
              <a:rPr lang="pt-BR" b="1" dirty="0" smtClean="0"/>
              <a:t>História econômica da </a:t>
            </a:r>
            <a:br>
              <a:rPr lang="pt-BR" b="1" dirty="0" smtClean="0"/>
            </a:br>
            <a:r>
              <a:rPr lang="pt-BR" b="1" dirty="0" smtClean="0"/>
              <a:t>América Latina</a:t>
            </a:r>
            <a:endParaRPr lang="pt-BR" dirty="0"/>
          </a:p>
        </p:txBody>
      </p:sp>
      <p:sp>
        <p:nvSpPr>
          <p:cNvPr id="3" name="Espaço Reservado para Conteúdo 2"/>
          <p:cNvSpPr>
            <a:spLocks noGrp="1"/>
          </p:cNvSpPr>
          <p:nvPr>
            <p:ph idx="1"/>
          </p:nvPr>
        </p:nvSpPr>
        <p:spPr/>
        <p:txBody>
          <a:bodyPr>
            <a:normAutofit/>
          </a:bodyPr>
          <a:lstStyle/>
          <a:p>
            <a:r>
              <a:rPr lang="pt-BR" dirty="0" smtClean="0"/>
              <a:t>Economias voltadas para exportação </a:t>
            </a:r>
          </a:p>
          <a:p>
            <a:r>
              <a:rPr lang="pt-BR" dirty="0" smtClean="0"/>
              <a:t>Ciclos de commodities</a:t>
            </a:r>
          </a:p>
          <a:p>
            <a:r>
              <a:rPr lang="pt-BR" dirty="0" smtClean="0"/>
              <a:t>Comércio é um complemento para a industrialização Latino americana</a:t>
            </a:r>
          </a:p>
          <a:p>
            <a:r>
              <a:rPr lang="pt-BR" dirty="0" smtClean="0"/>
              <a:t>Desenvolvimento econômico pobre está relacionado à fracas políticas (políticas e econômicas)</a:t>
            </a:r>
          </a:p>
          <a:p>
            <a:r>
              <a:rPr lang="pt-BR" dirty="0" smtClean="0"/>
              <a:t>Consenso entre acadêmicos que deve ser focada a qualidade das instituições políticas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ESTRATÉGIA CORPORATIVA NA AL</a:t>
            </a:r>
            <a:endParaRPr lang="pt-BR" dirty="0"/>
          </a:p>
        </p:txBody>
      </p:sp>
      <p:sp>
        <p:nvSpPr>
          <p:cNvPr id="3" name="Espaço Reservado para Conteúdo 2"/>
          <p:cNvSpPr>
            <a:spLocks noGrp="1"/>
          </p:cNvSpPr>
          <p:nvPr>
            <p:ph idx="1"/>
          </p:nvPr>
        </p:nvSpPr>
        <p:spPr/>
        <p:txBody>
          <a:bodyPr>
            <a:normAutofit/>
          </a:bodyPr>
          <a:lstStyle/>
          <a:p>
            <a:r>
              <a:rPr lang="pt-BR" b="1" dirty="0" smtClean="0"/>
              <a:t>Setor Comercial</a:t>
            </a:r>
            <a:endParaRPr lang="pt-BR" dirty="0" smtClean="0"/>
          </a:p>
          <a:p>
            <a:r>
              <a:rPr lang="pt-BR" dirty="0" smtClean="0"/>
              <a:t>Mercado pode ser dividido em 2 grandes segmentos:</a:t>
            </a:r>
          </a:p>
          <a:p>
            <a:pPr lvl="0"/>
            <a:r>
              <a:rPr lang="pt-BR" dirty="0" smtClean="0"/>
              <a:t>Comércio eletrônico =&gt; crescimento associado ao setor de telecomunicações, Mercado Livre é a maior plataforma de compra e venda com 85 MM US$ de vendas em 2007 e com contínuo crescimento;</a:t>
            </a:r>
          </a:p>
          <a:p>
            <a:pPr lvl="0"/>
            <a:r>
              <a:rPr lang="pt-BR" dirty="0" smtClean="0"/>
              <a:t>Varejo tradicional conduzido por diferentes empresas que incluem  </a:t>
            </a:r>
            <a:r>
              <a:rPr lang="pt-BR" dirty="0" err="1" smtClean="0"/>
              <a:t>Wal</a:t>
            </a:r>
            <a:r>
              <a:rPr lang="pt-BR" dirty="0" smtClean="0"/>
              <a:t> </a:t>
            </a:r>
            <a:r>
              <a:rPr lang="pt-BR" dirty="0" err="1" smtClean="0"/>
              <a:t>Mart</a:t>
            </a:r>
            <a:r>
              <a:rPr lang="pt-BR" dirty="0" smtClean="0"/>
              <a:t> (vendas de 27 MM US$ em 2007);  CBD (vendas de 19 MM US$ em 2010) e Carrefour ( vendas de 14 MM US$ em 2010).</a:t>
            </a:r>
          </a:p>
          <a:p>
            <a:endParaRPr lang="pt-B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INVESTIMENTOS EM NOVAS EMPRESAS</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Boston </a:t>
            </a:r>
            <a:r>
              <a:rPr lang="pt-BR" dirty="0" err="1" smtClean="0"/>
              <a:t>Consulting</a:t>
            </a:r>
            <a:r>
              <a:rPr lang="pt-BR" dirty="0" smtClean="0"/>
              <a:t> </a:t>
            </a:r>
            <a:r>
              <a:rPr lang="pt-BR" dirty="0" err="1" smtClean="0"/>
              <a:t>Group</a:t>
            </a:r>
            <a:r>
              <a:rPr lang="pt-BR" dirty="0" smtClean="0"/>
              <a:t> (BCG) fez pesquisa entre 2004-09 e encontrou que os investimentos ocorrem no Brasil (57%) seguido por Chile, México e Colômbia.</a:t>
            </a:r>
          </a:p>
          <a:p>
            <a:r>
              <a:rPr lang="pt-BR" dirty="0" smtClean="0"/>
              <a:t>Um aspecto importante é que a tecnologia não é o principal componente de crescimento. Os dois principais elementos que atraem investimentos são: localização e custos comparativos.</a:t>
            </a:r>
          </a:p>
          <a:p>
            <a:r>
              <a:rPr lang="pt-BR" dirty="0" smtClean="0"/>
              <a:t>Localização – proximidade com o mercado americano;</a:t>
            </a:r>
          </a:p>
          <a:p>
            <a:r>
              <a:rPr lang="pt-BR" dirty="0" smtClean="0"/>
              <a:t>Vantagens comparativas – centradas em inovação e integração econômica entre a América Central e do Sul (destaque para os blocos comerciais formados).</a:t>
            </a:r>
          </a:p>
          <a:p>
            <a:endParaRPr lang="pt-B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ASPECTOS FINANCEIROS NA AMÉRICA LATINA</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México tem apresentado crescimento sensível neste aspecto devido proximidade com EUA;</a:t>
            </a:r>
          </a:p>
          <a:p>
            <a:r>
              <a:rPr lang="pt-BR" dirty="0" err="1" smtClean="0"/>
              <a:t>Colombia</a:t>
            </a:r>
            <a:r>
              <a:rPr lang="pt-BR" dirty="0" smtClean="0"/>
              <a:t>, Chile e Peru estão se expandindo por meio de exportações de commodities.</a:t>
            </a:r>
          </a:p>
          <a:p>
            <a:r>
              <a:rPr lang="pt-BR" b="1" dirty="0" smtClean="0"/>
              <a:t>Microfinanças</a:t>
            </a:r>
            <a:r>
              <a:rPr lang="pt-BR" dirty="0" smtClean="0"/>
              <a:t> (que tem objetivo principal de erradicar a pobreza)</a:t>
            </a:r>
          </a:p>
          <a:p>
            <a:r>
              <a:rPr lang="pt-BR" dirty="0" smtClean="0"/>
              <a:t>Algumas experiências:</a:t>
            </a:r>
          </a:p>
          <a:p>
            <a:r>
              <a:rPr lang="pt-BR" dirty="0" smtClean="0"/>
              <a:t>Guatemala e Peru foco em áreas agrícolas. Em Guatemala 82 MM US$ 11% do portfólio de </a:t>
            </a:r>
            <a:r>
              <a:rPr lang="pt-BR" dirty="0" err="1" smtClean="0"/>
              <a:t>Banrural</a:t>
            </a:r>
            <a:r>
              <a:rPr lang="pt-BR" dirty="0" smtClean="0"/>
              <a:t> aplicado em operações agrícolas. No Peru CMAC 12 MM US$ 15% do portfólio aplicados em áreas rurais. </a:t>
            </a:r>
            <a:r>
              <a:rPr lang="pt-BR" dirty="0" smtClean="0"/>
              <a:t>(</a:t>
            </a:r>
            <a:r>
              <a:rPr lang="pt-BR" dirty="0" err="1" smtClean="0"/>
              <a:t>Wenner</a:t>
            </a:r>
            <a:r>
              <a:rPr lang="pt-BR" dirty="0" smtClean="0"/>
              <a:t>, 2007)</a:t>
            </a:r>
          </a:p>
          <a:p>
            <a:r>
              <a:rPr lang="pt-BR" dirty="0" smtClean="0"/>
              <a:t>no Brasil </a:t>
            </a:r>
            <a:r>
              <a:rPr lang="pt-BR" dirty="0" err="1" smtClean="0"/>
              <a:t>CrediAmigo</a:t>
            </a:r>
            <a:r>
              <a:rPr lang="pt-BR" dirty="0" smtClean="0"/>
              <a:t> do Banco do Nordeste do Brasil é o segundo maior micro investidor na AL.</a:t>
            </a:r>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História econômica da </a:t>
            </a:r>
            <a:br>
              <a:rPr lang="pt-BR" b="1" dirty="0" smtClean="0"/>
            </a:br>
            <a:r>
              <a:rPr lang="pt-BR" b="1" dirty="0" smtClean="0"/>
              <a:t>América Latina</a:t>
            </a:r>
            <a:endParaRPr lang="pt-BR" dirty="0"/>
          </a:p>
        </p:txBody>
      </p:sp>
      <p:sp>
        <p:nvSpPr>
          <p:cNvPr id="3" name="Espaço Reservado para Conteúdo 2"/>
          <p:cNvSpPr>
            <a:spLocks noGrp="1"/>
          </p:cNvSpPr>
          <p:nvPr>
            <p:ph idx="1"/>
          </p:nvPr>
        </p:nvSpPr>
        <p:spPr/>
        <p:txBody>
          <a:bodyPr>
            <a:normAutofit/>
          </a:bodyPr>
          <a:lstStyle/>
          <a:p>
            <a:r>
              <a:rPr lang="pt-BR" dirty="0" smtClean="0"/>
              <a:t>Em 1820 (América Latina produzia 20% mais que os EUA);</a:t>
            </a:r>
          </a:p>
          <a:p>
            <a:r>
              <a:rPr lang="pt-BR" dirty="0" smtClean="0"/>
              <a:t>Razões do atraso associadas ao legado institucional e políticas econômicas e comerciais ruins;</a:t>
            </a:r>
          </a:p>
          <a:p>
            <a:r>
              <a:rPr lang="pt-BR" dirty="0" smtClean="0"/>
              <a:t>Figura do “caudilho” muito comum na região;</a:t>
            </a:r>
          </a:p>
          <a:p>
            <a:r>
              <a:rPr lang="pt-BR" dirty="0" smtClean="0"/>
              <a:t>Modelo “extrativista” dissuade o desenvolvimento da região</a:t>
            </a:r>
          </a:p>
          <a:p>
            <a:r>
              <a:rPr lang="pt-BR" dirty="0" smtClean="0"/>
              <a:t>Elites políticas latino-americanas consolidam poder e definem o padrão de desenvolvimento</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
            </a:r>
            <a:br>
              <a:rPr lang="pt-BR" b="1" dirty="0" smtClean="0"/>
            </a:br>
            <a:r>
              <a:rPr lang="pt-BR" b="1" dirty="0" smtClean="0"/>
              <a:t/>
            </a:r>
            <a:br>
              <a:rPr lang="pt-BR" b="1" dirty="0" smtClean="0"/>
            </a:br>
            <a:r>
              <a:rPr lang="pt-BR" b="1" dirty="0" smtClean="0"/>
              <a:t>O LEGADO NÃO LIBERAL NA AMÉRICA LATINA</a:t>
            </a:r>
            <a:endParaRPr lang="pt-BR" dirty="0"/>
          </a:p>
        </p:txBody>
      </p:sp>
      <p:sp>
        <p:nvSpPr>
          <p:cNvPr id="3" name="Espaço Reservado para Conteúdo 2"/>
          <p:cNvSpPr>
            <a:spLocks noGrp="1"/>
          </p:cNvSpPr>
          <p:nvPr>
            <p:ph idx="1"/>
          </p:nvPr>
        </p:nvSpPr>
        <p:spPr/>
        <p:txBody>
          <a:bodyPr>
            <a:normAutofit/>
          </a:bodyPr>
          <a:lstStyle/>
          <a:p>
            <a:r>
              <a:rPr lang="pt-BR" dirty="0" smtClean="0"/>
              <a:t>Independência criou países que continuaram a ter suas elites já consolidadas como dirigentes;</a:t>
            </a:r>
          </a:p>
          <a:p>
            <a:r>
              <a:rPr lang="pt-BR" dirty="0" smtClean="0"/>
              <a:t>Baixa mobilidade social e desigualdade econômica e política ficam maiores;</a:t>
            </a:r>
          </a:p>
          <a:p>
            <a:r>
              <a:rPr lang="pt-BR" dirty="0" smtClean="0"/>
              <a:t>Não existe um poder político disperso e democrático como nos EUA;</a:t>
            </a:r>
          </a:p>
          <a:p>
            <a:r>
              <a:rPr lang="pt-BR" dirty="0" smtClean="0"/>
              <a:t>Doenças tropicais contribuem com o atraso</a:t>
            </a:r>
          </a:p>
          <a:p>
            <a:r>
              <a:rPr lang="pt-BR" dirty="0" smtClean="0"/>
              <a:t>Eleições corruptas e com uma forte elite dominante é o que predomina.</a:t>
            </a:r>
          </a:p>
          <a:p>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205</TotalTime>
  <Words>4274</Words>
  <Application>Microsoft Office PowerPoint</Application>
  <PresentationFormat>Apresentação na tela (4:3)</PresentationFormat>
  <Paragraphs>379</Paragraphs>
  <Slides>72</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72</vt:i4>
      </vt:variant>
    </vt:vector>
  </HeadingPairs>
  <TitlesOfParts>
    <vt:vector size="74" baseType="lpstr">
      <vt:lpstr>Fluxo</vt:lpstr>
      <vt:lpstr>Documento</vt:lpstr>
      <vt:lpstr>Fazendo negócios na  América Latina (Doing business in Latin America) </vt:lpstr>
      <vt:lpstr> Globalização</vt:lpstr>
      <vt:lpstr>Classe Média em crescimento</vt:lpstr>
      <vt:lpstr>Maiores desafios ao fazer negócios na América Latina</vt:lpstr>
      <vt:lpstr>Maiores tendências nos negócios </vt:lpstr>
      <vt:lpstr>Negócios mais populares  </vt:lpstr>
      <vt:lpstr>  História econômica da  América Latina</vt:lpstr>
      <vt:lpstr>História econômica da  América Latina</vt:lpstr>
      <vt:lpstr>  O LEGADO NÃO LIBERAL NA AMÉRICA LATINA</vt:lpstr>
      <vt:lpstr> 1820-1870</vt:lpstr>
      <vt:lpstr>1820-1870</vt:lpstr>
      <vt:lpstr>Estrutura econômica  da América Latina no século 19</vt:lpstr>
      <vt:lpstr> O impacto do crescimento baseado em exportações sobre a estrutura sócio econômica da América Latina</vt:lpstr>
      <vt:lpstr> 1900-1920</vt:lpstr>
      <vt:lpstr>1900-1920</vt:lpstr>
      <vt:lpstr>     O período da substituição de importações (SI)</vt:lpstr>
      <vt:lpstr>     O período da substituição de importações (SI)</vt:lpstr>
      <vt:lpstr> O clima de negócios na América Latina (Cap.3)</vt:lpstr>
      <vt:lpstr>O clima de negócios na América Latina (Cap.3)</vt:lpstr>
      <vt:lpstr>A crise dos anos 80</vt:lpstr>
      <vt:lpstr>Doing business Project index</vt:lpstr>
      <vt:lpstr>Doing business Project index</vt:lpstr>
      <vt:lpstr> AULA 3 CULTURA E NEGÓCIOS</vt:lpstr>
      <vt:lpstr>Valores culturais na gestão </vt:lpstr>
      <vt:lpstr>Cultura nacional e subculturas </vt:lpstr>
      <vt:lpstr>Estruturas sociais </vt:lpstr>
      <vt:lpstr>Slide 27</vt:lpstr>
      <vt:lpstr>Estratificação social </vt:lpstr>
      <vt:lpstr>Religião </vt:lpstr>
      <vt:lpstr>Comunicação Pessoal</vt:lpstr>
      <vt:lpstr>Educação</vt:lpstr>
      <vt:lpstr>Alguns aspectos componentes da cultura</vt:lpstr>
      <vt:lpstr>CLIMA ECONÔMICO E DE NEGÓCIOS NA AL</vt:lpstr>
      <vt:lpstr>CLIMA ECONÔMICO E DE NEGÓCIOS NA AL</vt:lpstr>
      <vt:lpstr>Mudanças estruturais caracterizadas por: </vt:lpstr>
      <vt:lpstr>Mudanças estruturais caracterizadas por: </vt:lpstr>
      <vt:lpstr>Liberalização financeira </vt:lpstr>
      <vt:lpstr>Outros fatores que apoiaram a liberalização econômica:</vt:lpstr>
      <vt:lpstr>Consenso de Washington As mudanças chegaram na forma de diferentes gerações:</vt:lpstr>
      <vt:lpstr>Alguns dados interessantes sobre a América Latina</vt:lpstr>
      <vt:lpstr> Composição da produção </vt:lpstr>
      <vt:lpstr> Indicador de Desenvolvimento Humano (IDH) </vt:lpstr>
      <vt:lpstr>Indicadores de pobreza</vt:lpstr>
      <vt:lpstr>Economic structure of  Latin America, 2000</vt:lpstr>
      <vt:lpstr>Slide 45</vt:lpstr>
      <vt:lpstr>GDP Growth (1980/90) </vt:lpstr>
      <vt:lpstr> Income levels in Latin America  (GNP per capita 1997)  Source: World Bank Atlas (1999).</vt:lpstr>
      <vt:lpstr>Estrutura econômica Participação por setores (2000)</vt:lpstr>
      <vt:lpstr>Taxas de mortalidade</vt:lpstr>
      <vt:lpstr>Slide 50</vt:lpstr>
      <vt:lpstr>Clima Político</vt:lpstr>
      <vt:lpstr>Visão Geral </vt:lpstr>
      <vt:lpstr>Pobreza e desigualdade </vt:lpstr>
      <vt:lpstr>Crime </vt:lpstr>
      <vt:lpstr>Indicador de controle de corrupção</vt:lpstr>
      <vt:lpstr>Direitos de propriedade e competitividade</vt:lpstr>
      <vt:lpstr>Reformas inacabadas</vt:lpstr>
      <vt:lpstr>FALLA DE GOBIERNO: INSTITUCIONES DÉBILES</vt:lpstr>
      <vt:lpstr>Total tax revenues as percentage of GDP  (Source: World bank 2013) </vt:lpstr>
      <vt:lpstr>Tasas impositivas elevadas constituyen una restricción para el crecimiento de Brasil</vt:lpstr>
      <vt:lpstr>CORRUPTION PERCEPTIONS </vt:lpstr>
      <vt:lpstr>Suggestions to modernize public policy management systems</vt:lpstr>
      <vt:lpstr>Suggestions to modernize public policy management systems</vt:lpstr>
      <vt:lpstr>Suggestions to modernize public policy management systems</vt:lpstr>
      <vt:lpstr>Suggestions to modernize public policy management systems</vt:lpstr>
      <vt:lpstr>Conclusões sobre Clima Político</vt:lpstr>
      <vt:lpstr>ESTABELECENDO NEGÓCIOS NA AMÉRICA LATINA</vt:lpstr>
      <vt:lpstr>ESTRATÉGIA CORPORATIVA NA AL </vt:lpstr>
      <vt:lpstr>ESTRATÉGIA CORPORATIVA NA AL</vt:lpstr>
      <vt:lpstr>ESTRATÉGIA CORPORATIVA NA AL</vt:lpstr>
      <vt:lpstr>INVESTIMENTOS EM NOVAS EMPRESAS</vt:lpstr>
      <vt:lpstr>ASPECTOS FINANCEIROS NA AMÉRICA LATINA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Fazendo negócios na  América Latina (Doing business in Latin America)</dc:title>
  <dc:creator>Edgard Monforte Merlo</dc:creator>
  <cp:lastModifiedBy>Edigar</cp:lastModifiedBy>
  <cp:revision>39</cp:revision>
  <dcterms:created xsi:type="dcterms:W3CDTF">2017-03-08T10:51:56Z</dcterms:created>
  <dcterms:modified xsi:type="dcterms:W3CDTF">2017-08-13T19:52:17Z</dcterms:modified>
</cp:coreProperties>
</file>