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37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8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41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46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69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56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09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72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47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79EA9-7653-467C-BDB6-9B20E3F1EF77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F225D-EF33-4223-9D04-980B2FD44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21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90918" y="953037"/>
            <a:ext cx="9697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De acordo com o documentário apresentado em aula pelo professor Marcos </a:t>
            </a:r>
            <a:r>
              <a:rPr lang="pt-BR" sz="2400" dirty="0" err="1" smtClean="0"/>
              <a:t>Sorrentino</a:t>
            </a:r>
            <a:r>
              <a:rPr lang="pt-BR" sz="2400" dirty="0" smtClean="0"/>
              <a:t>, foi feita a proposta de montar um modelo de plantio para aplicar as técnicas descobertas sobre interação de indivíduos arbóreos demonstradas de maneira ilustrativa no vídeo;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Basicamente o modelo irá se pautar em um suporte dado por indivíduos já bem formados, quanto questão nutricional e interações de fungos que já estão fixados nas raízes dos indivíduos maiores;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Quanto ao solo a constante presença de árvores favorece manter sua estrutura e a vida nele presente;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O uso de outras espécies não arbóreas não foi comentado porém ajudam na estruturação do solo e para uma renda inicial na implantação.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234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492246"/>
              </p:ext>
            </p:extLst>
          </p:nvPr>
        </p:nvGraphicFramePr>
        <p:xfrm>
          <a:off x="3036551" y="206058"/>
          <a:ext cx="5167290" cy="637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430"/>
                <a:gridCol w="1722430"/>
                <a:gridCol w="1722430"/>
              </a:tblGrid>
              <a:tr h="41978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Anos de plantio de cada área</a:t>
                      </a:r>
                      <a:r>
                        <a:rPr lang="pt-BR" sz="2200" baseline="0" dirty="0" smtClean="0"/>
                        <a:t> de um talhão</a:t>
                      </a:r>
                      <a:endParaRPr lang="pt-BR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az-Cyrl-AZ" sz="2800" dirty="0" smtClean="0"/>
                        <a:t>҉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</a:t>
                      </a:r>
                      <a:endParaRPr lang="pt-BR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800" dirty="0" smtClean="0"/>
                        <a:t>҉</a:t>
                      </a:r>
                      <a:endParaRPr lang="pt-BR" sz="2800" dirty="0" smtClean="0"/>
                    </a:p>
                  </a:txBody>
                  <a:tcPr/>
                </a:tc>
              </a:tr>
              <a:tr h="5946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sz="2800" dirty="0" smtClean="0"/>
                        <a:t>҉</a:t>
                      </a:r>
                      <a:endParaRPr lang="pt-BR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3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</a:t>
                      </a:r>
                      <a:endParaRPr lang="pt-BR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</a:t>
                      </a:r>
                      <a:endParaRPr lang="pt-BR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6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4</a:t>
                      </a:r>
                      <a:endParaRPr lang="pt-BR" sz="2800" dirty="0"/>
                    </a:p>
                  </a:txBody>
                  <a:tcPr/>
                </a:tc>
              </a:tr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</a:t>
                      </a:r>
                      <a:endParaRPr lang="pt-BR" sz="2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5</a:t>
                      </a:r>
                      <a:endParaRPr lang="pt-BR" sz="2800" dirty="0"/>
                    </a:p>
                  </a:txBody>
                  <a:tcPr/>
                </a:tc>
              </a:tr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3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</a:t>
                      </a:r>
                      <a:endParaRPr lang="pt-BR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6</a:t>
                      </a:r>
                      <a:endParaRPr lang="pt-BR" sz="2800" dirty="0"/>
                    </a:p>
                  </a:txBody>
                  <a:tcPr/>
                </a:tc>
              </a:tr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4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</a:t>
                      </a:r>
                      <a:endParaRPr lang="pt-BR" sz="2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5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3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</a:t>
                      </a:r>
                      <a:endParaRPr lang="pt-BR" sz="2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6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4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</a:t>
                      </a:r>
                      <a:endParaRPr lang="pt-BR" sz="2800" dirty="0"/>
                    </a:p>
                  </a:txBody>
                  <a:tcPr/>
                </a:tc>
              </a:tr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</a:t>
                      </a:r>
                      <a:endParaRPr lang="pt-BR" sz="2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5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3</a:t>
                      </a:r>
                      <a:endParaRPr lang="pt-BR" sz="2800" dirty="0"/>
                    </a:p>
                  </a:txBody>
                  <a:tcPr/>
                </a:tc>
              </a:tr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6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4</a:t>
                      </a:r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153617" y="3580326"/>
            <a:ext cx="27070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/>
              <a:t>҉</a:t>
            </a:r>
            <a:r>
              <a:rPr lang="pt-BR" dirty="0" smtClean="0"/>
              <a:t> : pode-se utilizar de alguma cultura anual para fim de ocupar a área enquanto não se inicia o plantio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037983" y="1815548"/>
            <a:ext cx="331304" cy="31805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051235" y="2286000"/>
            <a:ext cx="331304" cy="3180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369287" y="1764268"/>
            <a:ext cx="150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: Ano de corte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369287" y="2260360"/>
            <a:ext cx="217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: Ano de Implantação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2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upo 127"/>
          <p:cNvGrpSpPr/>
          <p:nvPr/>
        </p:nvGrpSpPr>
        <p:grpSpPr>
          <a:xfrm>
            <a:off x="2597903" y="1867437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29" name="Grupo 12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3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8" name="Grupo 137"/>
          <p:cNvGrpSpPr/>
          <p:nvPr/>
        </p:nvGrpSpPr>
        <p:grpSpPr>
          <a:xfrm>
            <a:off x="1895030" y="1879835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39" name="Grupo 13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4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" name="Grupo 147"/>
          <p:cNvGrpSpPr/>
          <p:nvPr/>
        </p:nvGrpSpPr>
        <p:grpSpPr>
          <a:xfrm>
            <a:off x="3314830" y="1847878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49" name="Grupo 14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5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rupo 157"/>
          <p:cNvGrpSpPr/>
          <p:nvPr/>
        </p:nvGrpSpPr>
        <p:grpSpPr>
          <a:xfrm>
            <a:off x="4031757" y="1867437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59" name="Grupo 15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6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8" name="Shape 141"/>
          <p:cNvSpPr/>
          <p:nvPr/>
        </p:nvSpPr>
        <p:spPr>
          <a:xfrm>
            <a:off x="5535061" y="183809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48"/>
          <p:cNvSpPr/>
          <p:nvPr/>
        </p:nvSpPr>
        <p:spPr>
          <a:xfrm>
            <a:off x="5516272" y="233468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55"/>
          <p:cNvSpPr/>
          <p:nvPr/>
        </p:nvSpPr>
        <p:spPr>
          <a:xfrm>
            <a:off x="5512098" y="292282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62"/>
          <p:cNvSpPr/>
          <p:nvPr/>
        </p:nvSpPr>
        <p:spPr>
          <a:xfrm>
            <a:off x="5535061" y="352739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69"/>
          <p:cNvSpPr/>
          <p:nvPr/>
        </p:nvSpPr>
        <p:spPr>
          <a:xfrm>
            <a:off x="5535061" y="409912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6"/>
          <p:cNvSpPr/>
          <p:nvPr/>
        </p:nvSpPr>
        <p:spPr>
          <a:xfrm>
            <a:off x="5512098" y="4682513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41"/>
          <p:cNvSpPr/>
          <p:nvPr/>
        </p:nvSpPr>
        <p:spPr>
          <a:xfrm>
            <a:off x="5512098" y="5192855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48"/>
          <p:cNvSpPr/>
          <p:nvPr/>
        </p:nvSpPr>
        <p:spPr>
          <a:xfrm>
            <a:off x="5493309" y="568943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41"/>
          <p:cNvSpPr/>
          <p:nvPr/>
        </p:nvSpPr>
        <p:spPr>
          <a:xfrm>
            <a:off x="4832188" y="1850495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48"/>
          <p:cNvSpPr/>
          <p:nvPr/>
        </p:nvSpPr>
        <p:spPr>
          <a:xfrm>
            <a:off x="4813399" y="234707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55"/>
          <p:cNvSpPr/>
          <p:nvPr/>
        </p:nvSpPr>
        <p:spPr>
          <a:xfrm>
            <a:off x="4809225" y="293522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62"/>
          <p:cNvSpPr/>
          <p:nvPr/>
        </p:nvSpPr>
        <p:spPr>
          <a:xfrm>
            <a:off x="4832188" y="353978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69"/>
          <p:cNvSpPr/>
          <p:nvPr/>
        </p:nvSpPr>
        <p:spPr>
          <a:xfrm>
            <a:off x="4832188" y="4111525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76"/>
          <p:cNvSpPr/>
          <p:nvPr/>
        </p:nvSpPr>
        <p:spPr>
          <a:xfrm>
            <a:off x="4809225" y="469491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41"/>
          <p:cNvSpPr/>
          <p:nvPr/>
        </p:nvSpPr>
        <p:spPr>
          <a:xfrm>
            <a:off x="4809225" y="5205253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48"/>
          <p:cNvSpPr/>
          <p:nvPr/>
        </p:nvSpPr>
        <p:spPr>
          <a:xfrm>
            <a:off x="4790436" y="570183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41"/>
          <p:cNvSpPr/>
          <p:nvPr/>
        </p:nvSpPr>
        <p:spPr>
          <a:xfrm>
            <a:off x="6251988" y="1818538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48"/>
          <p:cNvSpPr/>
          <p:nvPr/>
        </p:nvSpPr>
        <p:spPr>
          <a:xfrm>
            <a:off x="6233199" y="2315122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55"/>
          <p:cNvSpPr/>
          <p:nvPr/>
        </p:nvSpPr>
        <p:spPr>
          <a:xfrm>
            <a:off x="6229025" y="2903270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62"/>
          <p:cNvSpPr/>
          <p:nvPr/>
        </p:nvSpPr>
        <p:spPr>
          <a:xfrm>
            <a:off x="6251988" y="3507832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69"/>
          <p:cNvSpPr/>
          <p:nvPr/>
        </p:nvSpPr>
        <p:spPr>
          <a:xfrm>
            <a:off x="6251988" y="4079568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76"/>
          <p:cNvSpPr/>
          <p:nvPr/>
        </p:nvSpPr>
        <p:spPr>
          <a:xfrm>
            <a:off x="6229025" y="4662954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41"/>
          <p:cNvSpPr/>
          <p:nvPr/>
        </p:nvSpPr>
        <p:spPr>
          <a:xfrm>
            <a:off x="6229025" y="5173296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48"/>
          <p:cNvSpPr/>
          <p:nvPr/>
        </p:nvSpPr>
        <p:spPr>
          <a:xfrm>
            <a:off x="6210236" y="5669880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41"/>
          <p:cNvSpPr/>
          <p:nvPr/>
        </p:nvSpPr>
        <p:spPr>
          <a:xfrm>
            <a:off x="6968915" y="183809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48"/>
          <p:cNvSpPr/>
          <p:nvPr/>
        </p:nvSpPr>
        <p:spPr>
          <a:xfrm>
            <a:off x="6950126" y="233468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55"/>
          <p:cNvSpPr/>
          <p:nvPr/>
        </p:nvSpPr>
        <p:spPr>
          <a:xfrm>
            <a:off x="6945952" y="292282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62"/>
          <p:cNvSpPr/>
          <p:nvPr/>
        </p:nvSpPr>
        <p:spPr>
          <a:xfrm>
            <a:off x="6968915" y="352739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69"/>
          <p:cNvSpPr/>
          <p:nvPr/>
        </p:nvSpPr>
        <p:spPr>
          <a:xfrm>
            <a:off x="6968915" y="409912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76"/>
          <p:cNvSpPr/>
          <p:nvPr/>
        </p:nvSpPr>
        <p:spPr>
          <a:xfrm>
            <a:off x="6945952" y="4682513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41"/>
          <p:cNvSpPr/>
          <p:nvPr/>
        </p:nvSpPr>
        <p:spPr>
          <a:xfrm>
            <a:off x="6945952" y="5192855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48"/>
          <p:cNvSpPr/>
          <p:nvPr/>
        </p:nvSpPr>
        <p:spPr>
          <a:xfrm>
            <a:off x="6927163" y="568943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0" name="Grupo 199"/>
          <p:cNvGrpSpPr/>
          <p:nvPr/>
        </p:nvGrpSpPr>
        <p:grpSpPr>
          <a:xfrm>
            <a:off x="9144731" y="1863144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01" name="Grupo 20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0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0" name="Grupo 209"/>
          <p:cNvGrpSpPr/>
          <p:nvPr/>
        </p:nvGrpSpPr>
        <p:grpSpPr>
          <a:xfrm>
            <a:off x="7737358" y="1861264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11" name="Grupo 21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1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rupo 219"/>
          <p:cNvGrpSpPr/>
          <p:nvPr/>
        </p:nvGrpSpPr>
        <p:grpSpPr>
          <a:xfrm>
            <a:off x="8431322" y="1877178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21" name="Grupo 22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2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rupo 229"/>
          <p:cNvGrpSpPr/>
          <p:nvPr/>
        </p:nvGrpSpPr>
        <p:grpSpPr>
          <a:xfrm>
            <a:off x="9873607" y="1877178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31" name="Grupo 23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3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CaixaDeTexto 240"/>
          <p:cNvSpPr txBox="1"/>
          <p:nvPr/>
        </p:nvSpPr>
        <p:spPr>
          <a:xfrm>
            <a:off x="2752964" y="1212349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Bodoni MT Black" panose="02070A03080606020203" pitchFamily="18" charset="0"/>
                <a:cs typeface="Adobe Hebrew" panose="02040503050201020203" pitchFamily="18" charset="-79"/>
              </a:rPr>
              <a:t>1 Ano</a:t>
            </a:r>
            <a:endParaRPr lang="pt-BR" sz="2000" dirty="0">
              <a:latin typeface="Bodoni MT Black" panose="02070A03080606020203" pitchFamily="18" charset="0"/>
              <a:cs typeface="Adobe Hebrew" panose="02040503050201020203" pitchFamily="18" charset="-79"/>
            </a:endParaRPr>
          </a:p>
        </p:txBody>
      </p:sp>
      <p:sp>
        <p:nvSpPr>
          <p:cNvPr id="242" name="CaixaDeTexto 241"/>
          <p:cNvSpPr txBox="1"/>
          <p:nvPr/>
        </p:nvSpPr>
        <p:spPr>
          <a:xfrm>
            <a:off x="5852679" y="1218264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Bodoni MT Black" panose="02070A03080606020203" pitchFamily="18" charset="0"/>
              </a:rPr>
              <a:t>6 Anos</a:t>
            </a:r>
            <a:endParaRPr lang="pt-BR" sz="2000" dirty="0">
              <a:latin typeface="Bodoni MT Black" panose="02070A03080606020203" pitchFamily="18" charset="0"/>
            </a:endParaRPr>
          </a:p>
        </p:txBody>
      </p:sp>
      <p:sp>
        <p:nvSpPr>
          <p:cNvPr id="243" name="CaixaDeTexto 242"/>
          <p:cNvSpPr txBox="1"/>
          <p:nvPr/>
        </p:nvSpPr>
        <p:spPr>
          <a:xfrm>
            <a:off x="8593881" y="1214042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Bodoni MT Black" panose="02070A03080606020203" pitchFamily="18" charset="0"/>
              </a:rPr>
              <a:t>4 Anos</a:t>
            </a:r>
            <a:endParaRPr lang="pt-BR" sz="2000" dirty="0">
              <a:latin typeface="Bodoni MT Black" panose="02070A03080606020203" pitchFamily="18" charset="0"/>
            </a:endParaRPr>
          </a:p>
        </p:txBody>
      </p:sp>
      <p:sp>
        <p:nvSpPr>
          <p:cNvPr id="245" name="Seta em curva para cima 244"/>
          <p:cNvSpPr/>
          <p:nvPr/>
        </p:nvSpPr>
        <p:spPr>
          <a:xfrm flipH="1">
            <a:off x="3660603" y="6177990"/>
            <a:ext cx="1475606" cy="485067"/>
          </a:xfrm>
          <a:prstGeom prst="curvedUpArrow">
            <a:avLst>
              <a:gd name="adj1" fmla="val 50000"/>
              <a:gd name="adj2" fmla="val 14429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6" name="CaixaDeTexto 245"/>
          <p:cNvSpPr txBox="1"/>
          <p:nvPr/>
        </p:nvSpPr>
        <p:spPr>
          <a:xfrm>
            <a:off x="3531358" y="6561475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Auxílio Nutricional</a:t>
            </a:r>
            <a:endParaRPr lang="pt-BR" dirty="0"/>
          </a:p>
        </p:txBody>
      </p:sp>
      <p:sp>
        <p:nvSpPr>
          <p:cNvPr id="119" name="Shape 141"/>
          <p:cNvSpPr/>
          <p:nvPr/>
        </p:nvSpPr>
        <p:spPr>
          <a:xfrm>
            <a:off x="10811927" y="4290696"/>
            <a:ext cx="392692" cy="41739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1204619" y="4306610"/>
            <a:ext cx="92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Ecalipto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01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352" descr="Resultado de imagem para trator florestal desenh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703066">
            <a:off x="5217355" y="6172968"/>
            <a:ext cx="1150195" cy="4915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8" name="Grupo 127"/>
          <p:cNvGrpSpPr/>
          <p:nvPr/>
        </p:nvGrpSpPr>
        <p:grpSpPr>
          <a:xfrm>
            <a:off x="5688557" y="1877178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29" name="Grupo 12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3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8" name="Grupo 137"/>
          <p:cNvGrpSpPr/>
          <p:nvPr/>
        </p:nvGrpSpPr>
        <p:grpSpPr>
          <a:xfrm>
            <a:off x="4985684" y="1889576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39" name="Grupo 13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4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" name="Grupo 147"/>
          <p:cNvGrpSpPr/>
          <p:nvPr/>
        </p:nvGrpSpPr>
        <p:grpSpPr>
          <a:xfrm>
            <a:off x="6405484" y="1857619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49" name="Grupo 14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5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rupo 157"/>
          <p:cNvGrpSpPr/>
          <p:nvPr/>
        </p:nvGrpSpPr>
        <p:grpSpPr>
          <a:xfrm>
            <a:off x="7122411" y="1877178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59" name="Grupo 15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6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7748000" y="1857619"/>
            <a:ext cx="2775711" cy="4339776"/>
            <a:chOff x="4790436" y="1818538"/>
            <a:chExt cx="2775711" cy="4339776"/>
          </a:xfrm>
        </p:grpSpPr>
        <p:sp>
          <p:nvSpPr>
            <p:cNvPr id="168" name="Shape 141"/>
            <p:cNvSpPr/>
            <p:nvPr/>
          </p:nvSpPr>
          <p:spPr>
            <a:xfrm>
              <a:off x="5535061" y="183809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Shape 148"/>
            <p:cNvSpPr/>
            <p:nvPr/>
          </p:nvSpPr>
          <p:spPr>
            <a:xfrm>
              <a:off x="5516272" y="233468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Shape 155"/>
            <p:cNvSpPr/>
            <p:nvPr/>
          </p:nvSpPr>
          <p:spPr>
            <a:xfrm>
              <a:off x="5512098" y="292282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Shape 162"/>
            <p:cNvSpPr/>
            <p:nvPr/>
          </p:nvSpPr>
          <p:spPr>
            <a:xfrm>
              <a:off x="5535061" y="352739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Shape 169"/>
            <p:cNvSpPr/>
            <p:nvPr/>
          </p:nvSpPr>
          <p:spPr>
            <a:xfrm>
              <a:off x="5535061" y="409912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Shape 176"/>
            <p:cNvSpPr/>
            <p:nvPr/>
          </p:nvSpPr>
          <p:spPr>
            <a:xfrm>
              <a:off x="5512098" y="4682513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Shape 141"/>
            <p:cNvSpPr/>
            <p:nvPr/>
          </p:nvSpPr>
          <p:spPr>
            <a:xfrm>
              <a:off x="5512098" y="5192855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Shape 148"/>
            <p:cNvSpPr/>
            <p:nvPr/>
          </p:nvSpPr>
          <p:spPr>
            <a:xfrm>
              <a:off x="5493309" y="568943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Shape 141"/>
            <p:cNvSpPr/>
            <p:nvPr/>
          </p:nvSpPr>
          <p:spPr>
            <a:xfrm>
              <a:off x="4832188" y="1850495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Shape 148"/>
            <p:cNvSpPr/>
            <p:nvPr/>
          </p:nvSpPr>
          <p:spPr>
            <a:xfrm>
              <a:off x="4813399" y="234707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Shape 155"/>
            <p:cNvSpPr/>
            <p:nvPr/>
          </p:nvSpPr>
          <p:spPr>
            <a:xfrm>
              <a:off x="4809225" y="293522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Shape 162"/>
            <p:cNvSpPr/>
            <p:nvPr/>
          </p:nvSpPr>
          <p:spPr>
            <a:xfrm>
              <a:off x="4832188" y="353978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Shape 169"/>
            <p:cNvSpPr/>
            <p:nvPr/>
          </p:nvSpPr>
          <p:spPr>
            <a:xfrm>
              <a:off x="4832188" y="4111525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Shape 176"/>
            <p:cNvSpPr/>
            <p:nvPr/>
          </p:nvSpPr>
          <p:spPr>
            <a:xfrm>
              <a:off x="4809225" y="469491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Shape 141"/>
            <p:cNvSpPr/>
            <p:nvPr/>
          </p:nvSpPr>
          <p:spPr>
            <a:xfrm>
              <a:off x="4809225" y="5205253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Shape 148"/>
            <p:cNvSpPr/>
            <p:nvPr/>
          </p:nvSpPr>
          <p:spPr>
            <a:xfrm>
              <a:off x="4790436" y="570183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Shape 141"/>
            <p:cNvSpPr/>
            <p:nvPr/>
          </p:nvSpPr>
          <p:spPr>
            <a:xfrm>
              <a:off x="6251988" y="1818538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Shape 148"/>
            <p:cNvSpPr/>
            <p:nvPr/>
          </p:nvSpPr>
          <p:spPr>
            <a:xfrm>
              <a:off x="6233199" y="2315122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Shape 155"/>
            <p:cNvSpPr/>
            <p:nvPr/>
          </p:nvSpPr>
          <p:spPr>
            <a:xfrm>
              <a:off x="6229025" y="2903270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Shape 162"/>
            <p:cNvSpPr/>
            <p:nvPr/>
          </p:nvSpPr>
          <p:spPr>
            <a:xfrm>
              <a:off x="6251988" y="3507832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Shape 169"/>
            <p:cNvSpPr/>
            <p:nvPr/>
          </p:nvSpPr>
          <p:spPr>
            <a:xfrm>
              <a:off x="6251988" y="4079568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Shape 176"/>
            <p:cNvSpPr/>
            <p:nvPr/>
          </p:nvSpPr>
          <p:spPr>
            <a:xfrm>
              <a:off x="6229025" y="4662954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Shape 141"/>
            <p:cNvSpPr/>
            <p:nvPr/>
          </p:nvSpPr>
          <p:spPr>
            <a:xfrm>
              <a:off x="6229025" y="5173296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Shape 148"/>
            <p:cNvSpPr/>
            <p:nvPr/>
          </p:nvSpPr>
          <p:spPr>
            <a:xfrm>
              <a:off x="6210236" y="5669880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Shape 141"/>
            <p:cNvSpPr/>
            <p:nvPr/>
          </p:nvSpPr>
          <p:spPr>
            <a:xfrm>
              <a:off x="6968915" y="183809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Shape 148"/>
            <p:cNvSpPr/>
            <p:nvPr/>
          </p:nvSpPr>
          <p:spPr>
            <a:xfrm>
              <a:off x="6950126" y="233468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Shape 155"/>
            <p:cNvSpPr/>
            <p:nvPr/>
          </p:nvSpPr>
          <p:spPr>
            <a:xfrm>
              <a:off x="6945952" y="292282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Shape 162"/>
            <p:cNvSpPr/>
            <p:nvPr/>
          </p:nvSpPr>
          <p:spPr>
            <a:xfrm>
              <a:off x="6968915" y="352739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Shape 169"/>
            <p:cNvSpPr/>
            <p:nvPr/>
          </p:nvSpPr>
          <p:spPr>
            <a:xfrm>
              <a:off x="6968915" y="409912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Shape 176"/>
            <p:cNvSpPr/>
            <p:nvPr/>
          </p:nvSpPr>
          <p:spPr>
            <a:xfrm>
              <a:off x="6945952" y="4682513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Shape 141"/>
            <p:cNvSpPr/>
            <p:nvPr/>
          </p:nvSpPr>
          <p:spPr>
            <a:xfrm>
              <a:off x="6945952" y="5192855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Shape 148"/>
            <p:cNvSpPr/>
            <p:nvPr/>
          </p:nvSpPr>
          <p:spPr>
            <a:xfrm>
              <a:off x="6927163" y="568943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0" name="Grupo 199"/>
          <p:cNvGrpSpPr/>
          <p:nvPr/>
        </p:nvGrpSpPr>
        <p:grpSpPr>
          <a:xfrm>
            <a:off x="3491566" y="1875028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01" name="Grupo 20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0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0" name="Grupo 209"/>
          <p:cNvGrpSpPr/>
          <p:nvPr/>
        </p:nvGrpSpPr>
        <p:grpSpPr>
          <a:xfrm>
            <a:off x="2084193" y="1873148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11" name="Grupo 21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1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rupo 219"/>
          <p:cNvGrpSpPr/>
          <p:nvPr/>
        </p:nvGrpSpPr>
        <p:grpSpPr>
          <a:xfrm>
            <a:off x="2778157" y="1889062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21" name="Grupo 22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2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rupo 229"/>
          <p:cNvGrpSpPr/>
          <p:nvPr/>
        </p:nvGrpSpPr>
        <p:grpSpPr>
          <a:xfrm>
            <a:off x="4220442" y="1889062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31" name="Grupo 23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3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CaixaDeTexto 240"/>
          <p:cNvSpPr txBox="1"/>
          <p:nvPr/>
        </p:nvSpPr>
        <p:spPr>
          <a:xfrm>
            <a:off x="2752964" y="1212349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Bodoni MT Black" panose="02070A03080606020203" pitchFamily="18" charset="0"/>
                <a:cs typeface="Adobe Hebrew" panose="02040503050201020203" pitchFamily="18" charset="-79"/>
              </a:rPr>
              <a:t>3</a:t>
            </a:r>
            <a:r>
              <a:rPr lang="pt-BR" sz="2000" dirty="0" smtClean="0">
                <a:latin typeface="Bodoni MT Black" panose="02070A03080606020203" pitchFamily="18" charset="0"/>
                <a:cs typeface="Adobe Hebrew" panose="02040503050201020203" pitchFamily="18" charset="-79"/>
              </a:rPr>
              <a:t> Anos</a:t>
            </a:r>
            <a:endParaRPr lang="pt-BR" sz="2000" dirty="0">
              <a:latin typeface="Bodoni MT Black" panose="02070A03080606020203" pitchFamily="18" charset="0"/>
              <a:cs typeface="Adobe Hebrew" panose="02040503050201020203" pitchFamily="18" charset="-79"/>
            </a:endParaRPr>
          </a:p>
        </p:txBody>
      </p:sp>
      <p:sp>
        <p:nvSpPr>
          <p:cNvPr id="242" name="CaixaDeTexto 241"/>
          <p:cNvSpPr txBox="1"/>
          <p:nvPr/>
        </p:nvSpPr>
        <p:spPr>
          <a:xfrm>
            <a:off x="5852679" y="1218264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Bodoni MT Black" panose="02070A03080606020203" pitchFamily="18" charset="0"/>
              </a:rPr>
              <a:t>1</a:t>
            </a:r>
            <a:r>
              <a:rPr lang="pt-BR" sz="2000" dirty="0" smtClean="0">
                <a:latin typeface="Bodoni MT Black" panose="02070A03080606020203" pitchFamily="18" charset="0"/>
              </a:rPr>
              <a:t> Ano</a:t>
            </a:r>
            <a:endParaRPr lang="pt-BR" sz="2000" dirty="0">
              <a:latin typeface="Bodoni MT Black" panose="02070A03080606020203" pitchFamily="18" charset="0"/>
            </a:endParaRPr>
          </a:p>
        </p:txBody>
      </p:sp>
      <p:sp>
        <p:nvSpPr>
          <p:cNvPr id="243" name="CaixaDeTexto 242"/>
          <p:cNvSpPr txBox="1"/>
          <p:nvPr/>
        </p:nvSpPr>
        <p:spPr>
          <a:xfrm>
            <a:off x="8593881" y="1214042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Bodoni MT Black" panose="02070A03080606020203" pitchFamily="18" charset="0"/>
              </a:rPr>
              <a:t>6</a:t>
            </a:r>
            <a:r>
              <a:rPr lang="pt-BR" sz="2000" dirty="0" smtClean="0">
                <a:latin typeface="Bodoni MT Black" panose="02070A03080606020203" pitchFamily="18" charset="0"/>
              </a:rPr>
              <a:t> Anos</a:t>
            </a:r>
            <a:endParaRPr lang="pt-BR" sz="2000" dirty="0">
              <a:latin typeface="Bodoni MT Black" panose="02070A03080606020203" pitchFamily="18" charset="0"/>
            </a:endParaRPr>
          </a:p>
        </p:txBody>
      </p:sp>
      <p:sp>
        <p:nvSpPr>
          <p:cNvPr id="246" name="CaixaDeTexto 245"/>
          <p:cNvSpPr txBox="1"/>
          <p:nvPr/>
        </p:nvSpPr>
        <p:spPr>
          <a:xfrm>
            <a:off x="6742341" y="6586374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Auxílio Nutricional</a:t>
            </a:r>
            <a:endParaRPr lang="pt-BR" dirty="0"/>
          </a:p>
        </p:txBody>
      </p:sp>
      <p:sp>
        <p:nvSpPr>
          <p:cNvPr id="121" name="Seta em curva para cima 120"/>
          <p:cNvSpPr/>
          <p:nvPr/>
        </p:nvSpPr>
        <p:spPr>
          <a:xfrm>
            <a:off x="4051920" y="6113751"/>
            <a:ext cx="1282177" cy="485067"/>
          </a:xfrm>
          <a:prstGeom prst="curvedUpArrow">
            <a:avLst>
              <a:gd name="adj1" fmla="val 50000"/>
              <a:gd name="adj2" fmla="val 14429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2" name="CaixaDeTexto 121"/>
          <p:cNvSpPr txBox="1"/>
          <p:nvPr/>
        </p:nvSpPr>
        <p:spPr>
          <a:xfrm flipH="1">
            <a:off x="3869918" y="6581155"/>
            <a:ext cx="210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Auxílio Nutricional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789" y="5965358"/>
            <a:ext cx="861215" cy="553638"/>
          </a:xfrm>
          <a:prstGeom prst="rect">
            <a:avLst/>
          </a:prstGeom>
        </p:spPr>
      </p:pic>
      <p:sp>
        <p:nvSpPr>
          <p:cNvPr id="245" name="Seta em curva para cima 244"/>
          <p:cNvSpPr/>
          <p:nvPr/>
        </p:nvSpPr>
        <p:spPr>
          <a:xfrm flipH="1">
            <a:off x="6869626" y="6187654"/>
            <a:ext cx="1475606" cy="485067"/>
          </a:xfrm>
          <a:prstGeom prst="curvedUpArrow">
            <a:avLst>
              <a:gd name="adj1" fmla="val 50000"/>
              <a:gd name="adj2" fmla="val 14429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Shape 352" descr="Resultado de imagem para trator florestal desenh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703066">
            <a:off x="9340525" y="6021665"/>
            <a:ext cx="1589474" cy="6509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8" name="Grupo 127"/>
          <p:cNvGrpSpPr/>
          <p:nvPr/>
        </p:nvGrpSpPr>
        <p:grpSpPr>
          <a:xfrm>
            <a:off x="8661077" y="1910771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29" name="Grupo 12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3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8" name="Grupo 137"/>
          <p:cNvGrpSpPr/>
          <p:nvPr/>
        </p:nvGrpSpPr>
        <p:grpSpPr>
          <a:xfrm>
            <a:off x="7958204" y="1923169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39" name="Grupo 13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4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" name="Grupo 147"/>
          <p:cNvGrpSpPr/>
          <p:nvPr/>
        </p:nvGrpSpPr>
        <p:grpSpPr>
          <a:xfrm>
            <a:off x="9378004" y="1891212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49" name="Grupo 14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5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rupo 157"/>
          <p:cNvGrpSpPr/>
          <p:nvPr/>
        </p:nvGrpSpPr>
        <p:grpSpPr>
          <a:xfrm>
            <a:off x="10094931" y="1910771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59" name="Grupo 15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6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0" name="Grupo 199"/>
          <p:cNvGrpSpPr/>
          <p:nvPr/>
        </p:nvGrpSpPr>
        <p:grpSpPr>
          <a:xfrm>
            <a:off x="6448164" y="1877178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01" name="Grupo 20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0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0" name="Grupo 209"/>
          <p:cNvGrpSpPr/>
          <p:nvPr/>
        </p:nvGrpSpPr>
        <p:grpSpPr>
          <a:xfrm>
            <a:off x="5040791" y="1875298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11" name="Grupo 21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1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rupo 219"/>
          <p:cNvGrpSpPr/>
          <p:nvPr/>
        </p:nvGrpSpPr>
        <p:grpSpPr>
          <a:xfrm>
            <a:off x="5734755" y="1891212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21" name="Grupo 22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2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rupo 229"/>
          <p:cNvGrpSpPr/>
          <p:nvPr/>
        </p:nvGrpSpPr>
        <p:grpSpPr>
          <a:xfrm>
            <a:off x="7177040" y="1891212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31" name="Grupo 23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3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CaixaDeTexto 240"/>
          <p:cNvSpPr txBox="1"/>
          <p:nvPr/>
        </p:nvSpPr>
        <p:spPr>
          <a:xfrm>
            <a:off x="2752964" y="1212349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Bodoni MT Black" panose="02070A03080606020203" pitchFamily="18" charset="0"/>
                <a:cs typeface="Adobe Hebrew" panose="02040503050201020203" pitchFamily="18" charset="-79"/>
              </a:rPr>
              <a:t>5</a:t>
            </a:r>
            <a:r>
              <a:rPr lang="pt-BR" sz="2000" dirty="0" smtClean="0">
                <a:latin typeface="Bodoni MT Black" panose="02070A03080606020203" pitchFamily="18" charset="0"/>
                <a:cs typeface="Adobe Hebrew" panose="02040503050201020203" pitchFamily="18" charset="-79"/>
              </a:rPr>
              <a:t> Ano</a:t>
            </a:r>
            <a:endParaRPr lang="pt-BR" sz="2000" dirty="0">
              <a:latin typeface="Bodoni MT Black" panose="02070A03080606020203" pitchFamily="18" charset="0"/>
              <a:cs typeface="Adobe Hebrew" panose="02040503050201020203" pitchFamily="18" charset="-79"/>
            </a:endParaRPr>
          </a:p>
        </p:txBody>
      </p:sp>
      <p:sp>
        <p:nvSpPr>
          <p:cNvPr id="242" name="CaixaDeTexto 241"/>
          <p:cNvSpPr txBox="1"/>
          <p:nvPr/>
        </p:nvSpPr>
        <p:spPr>
          <a:xfrm>
            <a:off x="5852679" y="1218264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Bodoni MT Black" panose="02070A03080606020203" pitchFamily="18" charset="0"/>
              </a:rPr>
              <a:t>3</a:t>
            </a:r>
            <a:r>
              <a:rPr lang="pt-BR" sz="2000" dirty="0" smtClean="0">
                <a:latin typeface="Bodoni MT Black" panose="02070A03080606020203" pitchFamily="18" charset="0"/>
              </a:rPr>
              <a:t> Anos</a:t>
            </a:r>
            <a:endParaRPr lang="pt-BR" sz="2000" dirty="0">
              <a:latin typeface="Bodoni MT Black" panose="02070A03080606020203" pitchFamily="18" charset="0"/>
            </a:endParaRPr>
          </a:p>
        </p:txBody>
      </p:sp>
      <p:sp>
        <p:nvSpPr>
          <p:cNvPr id="243" name="CaixaDeTexto 242"/>
          <p:cNvSpPr txBox="1"/>
          <p:nvPr/>
        </p:nvSpPr>
        <p:spPr>
          <a:xfrm>
            <a:off x="8593881" y="1214042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Bodoni MT Black" panose="02070A03080606020203" pitchFamily="18" charset="0"/>
              </a:rPr>
              <a:t>1</a:t>
            </a:r>
            <a:r>
              <a:rPr lang="pt-BR" sz="2000" dirty="0" smtClean="0">
                <a:latin typeface="Bodoni MT Black" panose="02070A03080606020203" pitchFamily="18" charset="0"/>
              </a:rPr>
              <a:t> Anos</a:t>
            </a:r>
            <a:endParaRPr lang="pt-BR" sz="2000" dirty="0">
              <a:latin typeface="Bodoni MT Black" panose="02070A03080606020203" pitchFamily="18" charset="0"/>
            </a:endParaRPr>
          </a:p>
        </p:txBody>
      </p:sp>
      <p:sp>
        <p:nvSpPr>
          <p:cNvPr id="245" name="Seta em curva para cima 244"/>
          <p:cNvSpPr/>
          <p:nvPr/>
        </p:nvSpPr>
        <p:spPr>
          <a:xfrm>
            <a:off x="7177802" y="6133443"/>
            <a:ext cx="1219224" cy="485067"/>
          </a:xfrm>
          <a:prstGeom prst="curvedUpArrow">
            <a:avLst>
              <a:gd name="adj1" fmla="val 50000"/>
              <a:gd name="adj2" fmla="val 14429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6" name="CaixaDeTexto 245"/>
          <p:cNvSpPr txBox="1"/>
          <p:nvPr/>
        </p:nvSpPr>
        <p:spPr>
          <a:xfrm>
            <a:off x="6682780" y="6549520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Auxílio Nutricional</a:t>
            </a:r>
            <a:endParaRPr lang="pt-BR" dirty="0"/>
          </a:p>
        </p:txBody>
      </p:sp>
      <p:grpSp>
        <p:nvGrpSpPr>
          <p:cNvPr id="120" name="Grupo 119"/>
          <p:cNvGrpSpPr/>
          <p:nvPr/>
        </p:nvGrpSpPr>
        <p:grpSpPr>
          <a:xfrm>
            <a:off x="1849467" y="1849819"/>
            <a:ext cx="2775711" cy="4339776"/>
            <a:chOff x="4790436" y="1818538"/>
            <a:chExt cx="2775711" cy="4339776"/>
          </a:xfrm>
        </p:grpSpPr>
        <p:sp>
          <p:nvSpPr>
            <p:cNvPr id="121" name="Shape 141"/>
            <p:cNvSpPr/>
            <p:nvPr/>
          </p:nvSpPr>
          <p:spPr>
            <a:xfrm>
              <a:off x="5535061" y="183809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Shape 148"/>
            <p:cNvSpPr/>
            <p:nvPr/>
          </p:nvSpPr>
          <p:spPr>
            <a:xfrm>
              <a:off x="5516272" y="233468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Shape 155"/>
            <p:cNvSpPr/>
            <p:nvPr/>
          </p:nvSpPr>
          <p:spPr>
            <a:xfrm>
              <a:off x="5512098" y="292282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Shape 162"/>
            <p:cNvSpPr/>
            <p:nvPr/>
          </p:nvSpPr>
          <p:spPr>
            <a:xfrm>
              <a:off x="5535061" y="352739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Shape 169"/>
            <p:cNvSpPr/>
            <p:nvPr/>
          </p:nvSpPr>
          <p:spPr>
            <a:xfrm>
              <a:off x="5535061" y="409912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Shape 176"/>
            <p:cNvSpPr/>
            <p:nvPr/>
          </p:nvSpPr>
          <p:spPr>
            <a:xfrm>
              <a:off x="5512098" y="4682513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Shape 141"/>
            <p:cNvSpPr/>
            <p:nvPr/>
          </p:nvSpPr>
          <p:spPr>
            <a:xfrm>
              <a:off x="5512098" y="5192855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Shape 148"/>
            <p:cNvSpPr/>
            <p:nvPr/>
          </p:nvSpPr>
          <p:spPr>
            <a:xfrm>
              <a:off x="5493309" y="568943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Shape 141"/>
            <p:cNvSpPr/>
            <p:nvPr/>
          </p:nvSpPr>
          <p:spPr>
            <a:xfrm>
              <a:off x="4832188" y="1850495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Shape 148"/>
            <p:cNvSpPr/>
            <p:nvPr/>
          </p:nvSpPr>
          <p:spPr>
            <a:xfrm>
              <a:off x="4813399" y="234707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Shape 155"/>
            <p:cNvSpPr/>
            <p:nvPr/>
          </p:nvSpPr>
          <p:spPr>
            <a:xfrm>
              <a:off x="4809225" y="293522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Shape 162"/>
            <p:cNvSpPr/>
            <p:nvPr/>
          </p:nvSpPr>
          <p:spPr>
            <a:xfrm>
              <a:off x="4832188" y="353978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Shape 169"/>
            <p:cNvSpPr/>
            <p:nvPr/>
          </p:nvSpPr>
          <p:spPr>
            <a:xfrm>
              <a:off x="4832188" y="4111525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Shape 176"/>
            <p:cNvSpPr/>
            <p:nvPr/>
          </p:nvSpPr>
          <p:spPr>
            <a:xfrm>
              <a:off x="4809225" y="469491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Shape 141"/>
            <p:cNvSpPr/>
            <p:nvPr/>
          </p:nvSpPr>
          <p:spPr>
            <a:xfrm>
              <a:off x="4809225" y="5205253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Shape 148"/>
            <p:cNvSpPr/>
            <p:nvPr/>
          </p:nvSpPr>
          <p:spPr>
            <a:xfrm>
              <a:off x="4790436" y="570183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Shape 141"/>
            <p:cNvSpPr/>
            <p:nvPr/>
          </p:nvSpPr>
          <p:spPr>
            <a:xfrm>
              <a:off x="6251988" y="1818538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Shape 148"/>
            <p:cNvSpPr/>
            <p:nvPr/>
          </p:nvSpPr>
          <p:spPr>
            <a:xfrm>
              <a:off x="6233199" y="2315122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Shape 155"/>
            <p:cNvSpPr/>
            <p:nvPr/>
          </p:nvSpPr>
          <p:spPr>
            <a:xfrm>
              <a:off x="6229025" y="2903270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Shape 162"/>
            <p:cNvSpPr/>
            <p:nvPr/>
          </p:nvSpPr>
          <p:spPr>
            <a:xfrm>
              <a:off x="6251988" y="3507832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Shape 169"/>
            <p:cNvSpPr/>
            <p:nvPr/>
          </p:nvSpPr>
          <p:spPr>
            <a:xfrm>
              <a:off x="6251988" y="4079568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Shape 176"/>
            <p:cNvSpPr/>
            <p:nvPr/>
          </p:nvSpPr>
          <p:spPr>
            <a:xfrm>
              <a:off x="6229025" y="4662954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Shape 141"/>
            <p:cNvSpPr/>
            <p:nvPr/>
          </p:nvSpPr>
          <p:spPr>
            <a:xfrm>
              <a:off x="6229025" y="5173296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Shape 148"/>
            <p:cNvSpPr/>
            <p:nvPr/>
          </p:nvSpPr>
          <p:spPr>
            <a:xfrm>
              <a:off x="6210236" y="5669880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Shape 141"/>
            <p:cNvSpPr/>
            <p:nvPr/>
          </p:nvSpPr>
          <p:spPr>
            <a:xfrm>
              <a:off x="6968915" y="183809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Shape 148"/>
            <p:cNvSpPr/>
            <p:nvPr/>
          </p:nvSpPr>
          <p:spPr>
            <a:xfrm>
              <a:off x="6950126" y="233468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Shape 155"/>
            <p:cNvSpPr/>
            <p:nvPr/>
          </p:nvSpPr>
          <p:spPr>
            <a:xfrm>
              <a:off x="6945952" y="292282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Shape 162"/>
            <p:cNvSpPr/>
            <p:nvPr/>
          </p:nvSpPr>
          <p:spPr>
            <a:xfrm>
              <a:off x="6968915" y="3527391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Shape 169"/>
            <p:cNvSpPr/>
            <p:nvPr/>
          </p:nvSpPr>
          <p:spPr>
            <a:xfrm>
              <a:off x="6968915" y="4099127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Shape 176"/>
            <p:cNvSpPr/>
            <p:nvPr/>
          </p:nvSpPr>
          <p:spPr>
            <a:xfrm>
              <a:off x="6945952" y="4682513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Shape 141"/>
            <p:cNvSpPr/>
            <p:nvPr/>
          </p:nvSpPr>
          <p:spPr>
            <a:xfrm>
              <a:off x="6945952" y="5192855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Shape 148"/>
            <p:cNvSpPr/>
            <p:nvPr/>
          </p:nvSpPr>
          <p:spPr>
            <a:xfrm>
              <a:off x="6927163" y="5689439"/>
              <a:ext cx="597232" cy="456477"/>
            </a:xfrm>
            <a:prstGeom prst="cloud">
              <a:avLst/>
            </a:prstGeom>
            <a:solidFill>
              <a:srgbClr val="00B050"/>
            </a:solidFill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72" name="Imagem 2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899240">
            <a:off x="10551290" y="5856184"/>
            <a:ext cx="1030513" cy="66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352" descr="Resultado de imagem para trator florestal desenh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703066" flipH="1">
            <a:off x="894003" y="6050692"/>
            <a:ext cx="1502116" cy="5983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8" name="Grupo 127"/>
          <p:cNvGrpSpPr/>
          <p:nvPr/>
        </p:nvGrpSpPr>
        <p:grpSpPr>
          <a:xfrm>
            <a:off x="2597903" y="1867437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29" name="Grupo 12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3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8" name="Grupo 137"/>
          <p:cNvGrpSpPr/>
          <p:nvPr/>
        </p:nvGrpSpPr>
        <p:grpSpPr>
          <a:xfrm>
            <a:off x="1895030" y="1879835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39" name="Grupo 13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4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" name="Grupo 147"/>
          <p:cNvGrpSpPr/>
          <p:nvPr/>
        </p:nvGrpSpPr>
        <p:grpSpPr>
          <a:xfrm>
            <a:off x="3314830" y="1847878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49" name="Grupo 14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5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rupo 157"/>
          <p:cNvGrpSpPr/>
          <p:nvPr/>
        </p:nvGrpSpPr>
        <p:grpSpPr>
          <a:xfrm>
            <a:off x="4031757" y="1867437"/>
            <a:ext cx="274086" cy="4069800"/>
            <a:chOff x="1669936" y="1446246"/>
            <a:chExt cx="274086" cy="4069800"/>
          </a:xfrm>
          <a:solidFill>
            <a:srgbClr val="00B050"/>
          </a:solidFill>
        </p:grpSpPr>
        <p:grpSp>
          <p:nvGrpSpPr>
            <p:cNvPr id="159" name="Grupo 158"/>
            <p:cNvGrpSpPr/>
            <p:nvPr/>
          </p:nvGrpSpPr>
          <p:grpSpPr>
            <a:xfrm>
              <a:off x="1688725" y="1446246"/>
              <a:ext cx="255297" cy="3062874"/>
              <a:chOff x="7793311" y="2708376"/>
              <a:chExt cx="255297" cy="3062874"/>
            </a:xfrm>
            <a:grpFill/>
          </p:grpSpPr>
          <p:sp>
            <p:nvSpPr>
              <p:cNvPr id="162" name="Shape 141"/>
              <p:cNvSpPr/>
              <p:nvPr/>
            </p:nvSpPr>
            <p:spPr>
              <a:xfrm>
                <a:off x="7816274" y="270837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Shape 148"/>
              <p:cNvSpPr/>
              <p:nvPr/>
            </p:nvSpPr>
            <p:spPr>
              <a:xfrm>
                <a:off x="7797485" y="320496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Shape 155"/>
              <p:cNvSpPr/>
              <p:nvPr/>
            </p:nvSpPr>
            <p:spPr>
              <a:xfrm>
                <a:off x="7793311" y="3793108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Shape 162"/>
              <p:cNvSpPr/>
              <p:nvPr/>
            </p:nvSpPr>
            <p:spPr>
              <a:xfrm>
                <a:off x="7816274" y="4397670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Shape 169"/>
              <p:cNvSpPr/>
              <p:nvPr/>
            </p:nvSpPr>
            <p:spPr>
              <a:xfrm>
                <a:off x="7816274" y="4969406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Shape 176"/>
              <p:cNvSpPr/>
              <p:nvPr/>
            </p:nvSpPr>
            <p:spPr>
              <a:xfrm>
                <a:off x="7793311" y="5552792"/>
                <a:ext cx="232334" cy="218458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0" name="Shape 141"/>
            <p:cNvSpPr/>
            <p:nvPr/>
          </p:nvSpPr>
          <p:spPr>
            <a:xfrm>
              <a:off x="1688725" y="4801004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48"/>
            <p:cNvSpPr/>
            <p:nvPr/>
          </p:nvSpPr>
          <p:spPr>
            <a:xfrm>
              <a:off x="1669936" y="5297588"/>
              <a:ext cx="232334" cy="218458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8" name="Shape 141"/>
          <p:cNvSpPr/>
          <p:nvPr/>
        </p:nvSpPr>
        <p:spPr>
          <a:xfrm>
            <a:off x="5535061" y="183809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48"/>
          <p:cNvSpPr/>
          <p:nvPr/>
        </p:nvSpPr>
        <p:spPr>
          <a:xfrm>
            <a:off x="5516272" y="233468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55"/>
          <p:cNvSpPr/>
          <p:nvPr/>
        </p:nvSpPr>
        <p:spPr>
          <a:xfrm>
            <a:off x="5512098" y="292282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62"/>
          <p:cNvSpPr/>
          <p:nvPr/>
        </p:nvSpPr>
        <p:spPr>
          <a:xfrm>
            <a:off x="5535061" y="352739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69"/>
          <p:cNvSpPr/>
          <p:nvPr/>
        </p:nvSpPr>
        <p:spPr>
          <a:xfrm>
            <a:off x="5535061" y="409912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6"/>
          <p:cNvSpPr/>
          <p:nvPr/>
        </p:nvSpPr>
        <p:spPr>
          <a:xfrm>
            <a:off x="5512098" y="4682513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41"/>
          <p:cNvSpPr/>
          <p:nvPr/>
        </p:nvSpPr>
        <p:spPr>
          <a:xfrm>
            <a:off x="5512098" y="5192855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48"/>
          <p:cNvSpPr/>
          <p:nvPr/>
        </p:nvSpPr>
        <p:spPr>
          <a:xfrm>
            <a:off x="5493309" y="568943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41"/>
          <p:cNvSpPr/>
          <p:nvPr/>
        </p:nvSpPr>
        <p:spPr>
          <a:xfrm>
            <a:off x="4832188" y="1850495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48"/>
          <p:cNvSpPr/>
          <p:nvPr/>
        </p:nvSpPr>
        <p:spPr>
          <a:xfrm>
            <a:off x="4813399" y="234707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55"/>
          <p:cNvSpPr/>
          <p:nvPr/>
        </p:nvSpPr>
        <p:spPr>
          <a:xfrm>
            <a:off x="4809225" y="293522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62"/>
          <p:cNvSpPr/>
          <p:nvPr/>
        </p:nvSpPr>
        <p:spPr>
          <a:xfrm>
            <a:off x="4832188" y="353978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69"/>
          <p:cNvSpPr/>
          <p:nvPr/>
        </p:nvSpPr>
        <p:spPr>
          <a:xfrm>
            <a:off x="4832188" y="4111525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76"/>
          <p:cNvSpPr/>
          <p:nvPr/>
        </p:nvSpPr>
        <p:spPr>
          <a:xfrm>
            <a:off x="4809225" y="469491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41"/>
          <p:cNvSpPr/>
          <p:nvPr/>
        </p:nvSpPr>
        <p:spPr>
          <a:xfrm>
            <a:off x="4809225" y="5205253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48"/>
          <p:cNvSpPr/>
          <p:nvPr/>
        </p:nvSpPr>
        <p:spPr>
          <a:xfrm>
            <a:off x="4790436" y="570183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41"/>
          <p:cNvSpPr/>
          <p:nvPr/>
        </p:nvSpPr>
        <p:spPr>
          <a:xfrm>
            <a:off x="6251988" y="1818538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48"/>
          <p:cNvSpPr/>
          <p:nvPr/>
        </p:nvSpPr>
        <p:spPr>
          <a:xfrm>
            <a:off x="6233199" y="2315122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55"/>
          <p:cNvSpPr/>
          <p:nvPr/>
        </p:nvSpPr>
        <p:spPr>
          <a:xfrm>
            <a:off x="6229025" y="2903270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62"/>
          <p:cNvSpPr/>
          <p:nvPr/>
        </p:nvSpPr>
        <p:spPr>
          <a:xfrm>
            <a:off x="6251988" y="3507832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69"/>
          <p:cNvSpPr/>
          <p:nvPr/>
        </p:nvSpPr>
        <p:spPr>
          <a:xfrm>
            <a:off x="6251988" y="4079568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76"/>
          <p:cNvSpPr/>
          <p:nvPr/>
        </p:nvSpPr>
        <p:spPr>
          <a:xfrm>
            <a:off x="6229025" y="4662954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41"/>
          <p:cNvSpPr/>
          <p:nvPr/>
        </p:nvSpPr>
        <p:spPr>
          <a:xfrm>
            <a:off x="6229025" y="5173296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48"/>
          <p:cNvSpPr/>
          <p:nvPr/>
        </p:nvSpPr>
        <p:spPr>
          <a:xfrm>
            <a:off x="6210236" y="5669880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41"/>
          <p:cNvSpPr/>
          <p:nvPr/>
        </p:nvSpPr>
        <p:spPr>
          <a:xfrm>
            <a:off x="6968915" y="183809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48"/>
          <p:cNvSpPr/>
          <p:nvPr/>
        </p:nvSpPr>
        <p:spPr>
          <a:xfrm>
            <a:off x="6950126" y="233468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55"/>
          <p:cNvSpPr/>
          <p:nvPr/>
        </p:nvSpPr>
        <p:spPr>
          <a:xfrm>
            <a:off x="6945952" y="292282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62"/>
          <p:cNvSpPr/>
          <p:nvPr/>
        </p:nvSpPr>
        <p:spPr>
          <a:xfrm>
            <a:off x="6968915" y="3527391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69"/>
          <p:cNvSpPr/>
          <p:nvPr/>
        </p:nvSpPr>
        <p:spPr>
          <a:xfrm>
            <a:off x="6968915" y="4099127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76"/>
          <p:cNvSpPr/>
          <p:nvPr/>
        </p:nvSpPr>
        <p:spPr>
          <a:xfrm>
            <a:off x="6945952" y="4682513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41"/>
          <p:cNvSpPr/>
          <p:nvPr/>
        </p:nvSpPr>
        <p:spPr>
          <a:xfrm>
            <a:off x="6945952" y="5192855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48"/>
          <p:cNvSpPr/>
          <p:nvPr/>
        </p:nvSpPr>
        <p:spPr>
          <a:xfrm>
            <a:off x="6927163" y="5689439"/>
            <a:ext cx="597232" cy="456477"/>
          </a:xfrm>
          <a:prstGeom prst="cloud">
            <a:avLst/>
          </a:prstGeom>
          <a:solidFill>
            <a:srgbClr val="00B050"/>
          </a:solidFill>
          <a:ln w="190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0" name="Grupo 199"/>
          <p:cNvGrpSpPr/>
          <p:nvPr/>
        </p:nvGrpSpPr>
        <p:grpSpPr>
          <a:xfrm>
            <a:off x="9144731" y="1863144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01" name="Grupo 20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0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0" name="Grupo 209"/>
          <p:cNvGrpSpPr/>
          <p:nvPr/>
        </p:nvGrpSpPr>
        <p:grpSpPr>
          <a:xfrm>
            <a:off x="7737358" y="1861264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11" name="Grupo 21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1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rupo 219"/>
          <p:cNvGrpSpPr/>
          <p:nvPr/>
        </p:nvGrpSpPr>
        <p:grpSpPr>
          <a:xfrm>
            <a:off x="8431322" y="1877178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21" name="Grupo 22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2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rupo 229"/>
          <p:cNvGrpSpPr/>
          <p:nvPr/>
        </p:nvGrpSpPr>
        <p:grpSpPr>
          <a:xfrm>
            <a:off x="9873607" y="1877178"/>
            <a:ext cx="384935" cy="4188146"/>
            <a:chOff x="1669936" y="1327901"/>
            <a:chExt cx="384935" cy="4188146"/>
          </a:xfrm>
          <a:solidFill>
            <a:srgbClr val="00B050"/>
          </a:solidFill>
        </p:grpSpPr>
        <p:grpSp>
          <p:nvGrpSpPr>
            <p:cNvPr id="231" name="Grupo 230"/>
            <p:cNvGrpSpPr/>
            <p:nvPr/>
          </p:nvGrpSpPr>
          <p:grpSpPr>
            <a:xfrm>
              <a:off x="1688725" y="1327901"/>
              <a:ext cx="366146" cy="3181220"/>
              <a:chOff x="7793311" y="2590031"/>
              <a:chExt cx="366146" cy="3181220"/>
            </a:xfrm>
            <a:grpFill/>
          </p:grpSpPr>
          <p:sp>
            <p:nvSpPr>
              <p:cNvPr id="234" name="Shape 141"/>
              <p:cNvSpPr/>
              <p:nvPr/>
            </p:nvSpPr>
            <p:spPr>
              <a:xfrm>
                <a:off x="7816274" y="259003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5" name="Shape 148"/>
              <p:cNvSpPr/>
              <p:nvPr/>
            </p:nvSpPr>
            <p:spPr>
              <a:xfrm>
                <a:off x="7797485" y="308661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Shape 155"/>
              <p:cNvSpPr/>
              <p:nvPr/>
            </p:nvSpPr>
            <p:spPr>
              <a:xfrm>
                <a:off x="7793311" y="3674763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Shape 162"/>
              <p:cNvSpPr/>
              <p:nvPr/>
            </p:nvSpPr>
            <p:spPr>
              <a:xfrm>
                <a:off x="7816274" y="4279325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8" name="Shape 169"/>
              <p:cNvSpPr/>
              <p:nvPr/>
            </p:nvSpPr>
            <p:spPr>
              <a:xfrm>
                <a:off x="7816274" y="4851061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Shape 176"/>
              <p:cNvSpPr/>
              <p:nvPr/>
            </p:nvSpPr>
            <p:spPr>
              <a:xfrm>
                <a:off x="7793311" y="5434447"/>
                <a:ext cx="343183" cy="336804"/>
              </a:xfrm>
              <a:prstGeom prst="cloud">
                <a:avLst/>
              </a:prstGeom>
              <a:grp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2" name="Shape 141"/>
            <p:cNvSpPr/>
            <p:nvPr/>
          </p:nvSpPr>
          <p:spPr>
            <a:xfrm>
              <a:off x="1688725" y="4682659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Shape 148"/>
            <p:cNvSpPr/>
            <p:nvPr/>
          </p:nvSpPr>
          <p:spPr>
            <a:xfrm>
              <a:off x="1669936" y="5179243"/>
              <a:ext cx="343183" cy="336804"/>
            </a:xfrm>
            <a:prstGeom prst="cloud">
              <a:avLst/>
            </a:prstGeom>
            <a:grpFill/>
            <a:ln w="19050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0" name="CaixaDeTexto 239"/>
          <p:cNvSpPr txBox="1"/>
          <p:nvPr/>
        </p:nvSpPr>
        <p:spPr>
          <a:xfrm>
            <a:off x="3795522" y="221365"/>
            <a:ext cx="478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(Retorno ao ciclo permanente inicial)</a:t>
            </a:r>
            <a:endParaRPr lang="pt-BR" sz="2400" dirty="0"/>
          </a:p>
        </p:txBody>
      </p:sp>
      <p:sp>
        <p:nvSpPr>
          <p:cNvPr id="241" name="CaixaDeTexto 240"/>
          <p:cNvSpPr txBox="1"/>
          <p:nvPr/>
        </p:nvSpPr>
        <p:spPr>
          <a:xfrm>
            <a:off x="2752964" y="1212349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Bodoni MT Black" panose="02070A03080606020203" pitchFamily="18" charset="0"/>
                <a:cs typeface="Adobe Hebrew" panose="02040503050201020203" pitchFamily="18" charset="-79"/>
              </a:rPr>
              <a:t>1 Ano</a:t>
            </a:r>
            <a:endParaRPr lang="pt-BR" sz="2000" dirty="0">
              <a:latin typeface="Bodoni MT Black" panose="02070A03080606020203" pitchFamily="18" charset="0"/>
              <a:cs typeface="Adobe Hebrew" panose="02040503050201020203" pitchFamily="18" charset="-79"/>
            </a:endParaRPr>
          </a:p>
        </p:txBody>
      </p:sp>
      <p:sp>
        <p:nvSpPr>
          <p:cNvPr id="242" name="CaixaDeTexto 241"/>
          <p:cNvSpPr txBox="1"/>
          <p:nvPr/>
        </p:nvSpPr>
        <p:spPr>
          <a:xfrm>
            <a:off x="5852679" y="1218264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Bodoni MT Black" panose="02070A03080606020203" pitchFamily="18" charset="0"/>
              </a:rPr>
              <a:t>6 Anos</a:t>
            </a:r>
            <a:endParaRPr lang="pt-BR" sz="2000" dirty="0">
              <a:latin typeface="Bodoni MT Black" panose="02070A03080606020203" pitchFamily="18" charset="0"/>
            </a:endParaRPr>
          </a:p>
        </p:txBody>
      </p:sp>
      <p:sp>
        <p:nvSpPr>
          <p:cNvPr id="243" name="CaixaDeTexto 242"/>
          <p:cNvSpPr txBox="1"/>
          <p:nvPr/>
        </p:nvSpPr>
        <p:spPr>
          <a:xfrm>
            <a:off x="8593881" y="1214042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Bodoni MT Black" panose="02070A03080606020203" pitchFamily="18" charset="0"/>
              </a:rPr>
              <a:t>4 Anos</a:t>
            </a:r>
            <a:endParaRPr lang="pt-BR" sz="2000" dirty="0">
              <a:latin typeface="Bodoni MT Black" panose="02070A03080606020203" pitchFamily="18" charset="0"/>
            </a:endParaRPr>
          </a:p>
        </p:txBody>
      </p:sp>
      <p:sp>
        <p:nvSpPr>
          <p:cNvPr id="245" name="Seta em curva para cima 244"/>
          <p:cNvSpPr/>
          <p:nvPr/>
        </p:nvSpPr>
        <p:spPr>
          <a:xfrm flipH="1">
            <a:off x="3660603" y="6177990"/>
            <a:ext cx="1475606" cy="485067"/>
          </a:xfrm>
          <a:prstGeom prst="curvedUpArrow">
            <a:avLst>
              <a:gd name="adj1" fmla="val 50000"/>
              <a:gd name="adj2" fmla="val 14429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6" name="CaixaDeTexto 245"/>
          <p:cNvSpPr txBox="1"/>
          <p:nvPr/>
        </p:nvSpPr>
        <p:spPr>
          <a:xfrm>
            <a:off x="3531358" y="6561475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Auxílio Nutricional</a:t>
            </a:r>
            <a:endParaRPr lang="pt-BR" dirty="0"/>
          </a:p>
        </p:txBody>
      </p:sp>
      <p:pic>
        <p:nvPicPr>
          <p:cNvPr id="121" name="Imagem 1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83095">
            <a:off x="304249" y="5471956"/>
            <a:ext cx="979341" cy="62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modelo pode varias dependendo da espécie que </a:t>
            </a:r>
            <a:r>
              <a:rPr lang="pt-BR" smtClean="0"/>
              <a:t>for utilizada;</a:t>
            </a:r>
            <a:endParaRPr lang="pt-BR" dirty="0" smtClean="0"/>
          </a:p>
          <a:p>
            <a:r>
              <a:rPr lang="pt-BR" dirty="0" smtClean="0"/>
              <a:t>Pode-se pensar em manejos de longo prazo em algumas linhas do talhão sendo elas “permanentes” e utilizadas para serraria após colheita e como banco nutricional de desenvolvimento das mais novas;</a:t>
            </a:r>
          </a:p>
          <a:p>
            <a:r>
              <a:rPr lang="pt-BR" dirty="0" smtClean="0"/>
              <a:t>Pode haver também o plantio entre linhas de outras culturas, mesmo após a implantação dos indivíduos arbóreos.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8549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289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Adobe Hebrew</vt:lpstr>
      <vt:lpstr>Arial</vt:lpstr>
      <vt:lpstr>Bodoni MT Black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Considerações finais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Yuri Oliveira</dc:creator>
  <cp:lastModifiedBy>Yuri Oliveira</cp:lastModifiedBy>
  <cp:revision>11</cp:revision>
  <dcterms:created xsi:type="dcterms:W3CDTF">2017-11-10T00:00:28Z</dcterms:created>
  <dcterms:modified xsi:type="dcterms:W3CDTF">2017-11-10T15:17:34Z</dcterms:modified>
</cp:coreProperties>
</file>