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60" r:id="rId3"/>
    <p:sldId id="259" r:id="rId4"/>
    <p:sldId id="262" r:id="rId5"/>
    <p:sldId id="273" r:id="rId6"/>
    <p:sldId id="323" r:id="rId7"/>
    <p:sldId id="315" r:id="rId8"/>
    <p:sldId id="316" r:id="rId9"/>
    <p:sldId id="322" r:id="rId10"/>
    <p:sldId id="317" r:id="rId11"/>
    <p:sldId id="268" r:id="rId12"/>
    <p:sldId id="269" r:id="rId13"/>
    <p:sldId id="318" r:id="rId14"/>
    <p:sldId id="324" r:id="rId15"/>
    <p:sldId id="320" r:id="rId16"/>
    <p:sldId id="326" r:id="rId17"/>
    <p:sldId id="325" r:id="rId18"/>
    <p:sldId id="327" r:id="rId19"/>
    <p:sldId id="329" r:id="rId20"/>
    <p:sldId id="330" r:id="rId21"/>
    <p:sldId id="331" r:id="rId22"/>
    <p:sldId id="332" r:id="rId23"/>
    <p:sldId id="333" r:id="rId24"/>
    <p:sldId id="328" r:id="rId25"/>
    <p:sldId id="312" r:id="rId26"/>
    <p:sldId id="335" r:id="rId27"/>
    <p:sldId id="334" r:id="rId28"/>
    <p:sldId id="286" r:id="rId29"/>
    <p:sldId id="300" r:id="rId30"/>
    <p:sldId id="291" r:id="rId31"/>
    <p:sldId id="292" r:id="rId32"/>
    <p:sldId id="296" r:id="rId33"/>
    <p:sldId id="297" r:id="rId34"/>
    <p:sldId id="299" r:id="rId35"/>
    <p:sldId id="298" r:id="rId36"/>
    <p:sldId id="289" r:id="rId37"/>
    <p:sldId id="301" r:id="rId38"/>
    <p:sldId id="302" r:id="rId39"/>
    <p:sldId id="303" r:id="rId40"/>
    <p:sldId id="29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86" d="100"/>
          <a:sy n="86" d="100"/>
        </p:scale>
        <p:origin x="3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jmpires\Downloads\Dados%20B&#225;sicos%202%20AL%20e%20Mund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1" baseline="0">
                <a:solidFill>
                  <a:srgbClr val="C00000"/>
                </a:solidFill>
              </a:rPr>
              <a:t>PIB Per Capita da América Latina e Caribe como % do PIB Mundial e dos Países da OCDE: 2000-2015</a:t>
            </a:r>
            <a:endParaRPr lang="pt-BR" sz="1800" b="1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464206145604271E-2"/>
          <c:y val="0.14322029138537232"/>
          <c:w val="0.90902802831582563"/>
          <c:h val="0.8083431087632249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097968671427414E-2"/>
                  <c:y val="-2.4455959214392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F7-4C90-854E-5345B4D55543}"/>
                </c:ext>
              </c:extLst>
            </c:dLbl>
            <c:dLbl>
              <c:idx val="3"/>
              <c:layout>
                <c:manualLayout>
                  <c:x val="-1.2688171804284672E-2"/>
                  <c:y val="2.6493955815591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F7-4C90-854E-5345B4D5554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F7-4C90-854E-5345B4D55543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F7-4C90-854E-5345B4D55543}"/>
                </c:ext>
              </c:extLst>
            </c:dLbl>
            <c:dLbl>
              <c:idx val="11"/>
              <c:layout>
                <c:manualLayout>
                  <c:x val="-1.4097968671427413E-3"/>
                  <c:y val="-2.2417962613193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F7-4C90-854E-5345B4D55543}"/>
                </c:ext>
              </c:extLst>
            </c:dLbl>
            <c:dLbl>
              <c:idx val="13"/>
              <c:layout>
                <c:manualLayout>
                  <c:x val="0"/>
                  <c:y val="-1.2227979607196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F7-4C90-854E-5345B4D55543}"/>
                </c:ext>
              </c:extLst>
            </c:dLbl>
            <c:dLbl>
              <c:idx val="15"/>
              <c:layout>
                <c:manualLayout>
                  <c:x val="0"/>
                  <c:y val="1.2227979607196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F7-4C90-854E-5345B4D55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FF000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'[Dados Básicos 2 AL e Mundo.xlsx]Plan1'!$D$38:$S$38</c:f>
              <c:numCache>
                <c:formatCode>0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'[Dados Básicos 2 AL e Mundo.xlsx]Plan1'!$D$57:$S$57</c:f>
              <c:numCache>
                <c:formatCode>0.0%</c:formatCode>
                <c:ptCount val="16"/>
                <c:pt idx="0">
                  <c:v>0.78941513750443648</c:v>
                </c:pt>
                <c:pt idx="1">
                  <c:v>0.77271717046113153</c:v>
                </c:pt>
                <c:pt idx="2">
                  <c:v>0.6661900685777109</c:v>
                </c:pt>
                <c:pt idx="3">
                  <c:v>0.61056754608940622</c:v>
                </c:pt>
                <c:pt idx="4">
                  <c:v>0.6295938660488869</c:v>
                </c:pt>
                <c:pt idx="5">
                  <c:v>0.70366817316251729</c:v>
                </c:pt>
                <c:pt idx="6">
                  <c:v>0.7621900203856441</c:v>
                </c:pt>
                <c:pt idx="7">
                  <c:v>0.79848590581404244</c:v>
                </c:pt>
                <c:pt idx="8">
                  <c:v>0.84586965525756808</c:v>
                </c:pt>
                <c:pt idx="9">
                  <c:v>0.83948753054005143</c:v>
                </c:pt>
                <c:pt idx="10">
                  <c:v>0.94624382731439172</c:v>
                </c:pt>
                <c:pt idx="11">
                  <c:v>0.9667119865065873</c:v>
                </c:pt>
                <c:pt idx="12">
                  <c:v>0.95922113653410912</c:v>
                </c:pt>
                <c:pt idx="13">
                  <c:v>0.96025461479887075</c:v>
                </c:pt>
                <c:pt idx="14">
                  <c:v>0.92729561745885325</c:v>
                </c:pt>
                <c:pt idx="15">
                  <c:v>0.81368818327454273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9F7-4C90-854E-5345B4D55543}"/>
            </c:ext>
          </c:extLst>
        </c:ser>
        <c:ser>
          <c:idx val="1"/>
          <c:order val="1"/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966546741426602E-2"/>
                  <c:y val="-2.4455959214392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F7-4C90-854E-5345B4D55543}"/>
                </c:ext>
              </c:extLst>
            </c:dLbl>
            <c:dLbl>
              <c:idx val="3"/>
              <c:layout>
                <c:manualLayout>
                  <c:x val="-2.2556749874283862E-2"/>
                  <c:y val="2.4455959214392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F7-4C90-854E-5345B4D55543}"/>
                </c:ext>
              </c:extLst>
            </c:dLbl>
            <c:dLbl>
              <c:idx val="4"/>
              <c:layout>
                <c:manualLayout>
                  <c:x val="0"/>
                  <c:y val="1.6303972809594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F7-4C90-854E-5345B4D55543}"/>
                </c:ext>
              </c:extLst>
            </c:dLbl>
            <c:dLbl>
              <c:idx val="9"/>
              <c:layout>
                <c:manualLayout>
                  <c:x val="-1.4097968671427413E-3"/>
                  <c:y val="1.6303972809594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F7-4C90-854E-5345B4D55543}"/>
                </c:ext>
              </c:extLst>
            </c:dLbl>
            <c:dLbl>
              <c:idx val="11"/>
              <c:layout>
                <c:manualLayout>
                  <c:x val="1.4097968671427413E-3"/>
                  <c:y val="1.4265976208395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9F7-4C90-854E-5345B4D55543}"/>
                </c:ext>
              </c:extLst>
            </c:dLbl>
            <c:dLbl>
              <c:idx val="13"/>
              <c:layout>
                <c:manualLayout>
                  <c:x val="0"/>
                  <c:y val="2.445595921439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F7-4C90-854E-5345B4D55543}"/>
                </c:ext>
              </c:extLst>
            </c:dLbl>
            <c:dLbl>
              <c:idx val="15"/>
              <c:layout>
                <c:manualLayout>
                  <c:x val="0"/>
                  <c:y val="-1.8341969410794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9F7-4C90-854E-5345B4D55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00FF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'[Dados Básicos 2 AL e Mundo.xlsx]Plan1'!$D$38:$S$38</c:f>
              <c:numCache>
                <c:formatCode>0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'[Dados Básicos 2 AL e Mundo.xlsx]Plan1'!$D$58:$S$58</c:f>
              <c:numCache>
                <c:formatCode>0.0%</c:formatCode>
                <c:ptCount val="16"/>
                <c:pt idx="0">
                  <c:v>0.18321142635568907</c:v>
                </c:pt>
                <c:pt idx="1">
                  <c:v>0.17887864715319773</c:v>
                </c:pt>
                <c:pt idx="2">
                  <c:v>0.15259508347656781</c:v>
                </c:pt>
                <c:pt idx="3">
                  <c:v>0.1393979820968439</c:v>
                </c:pt>
                <c:pt idx="4">
                  <c:v>0.14471395320984765</c:v>
                </c:pt>
                <c:pt idx="5">
                  <c:v>0.16482512791028631</c:v>
                </c:pt>
                <c:pt idx="6">
                  <c:v>0.18247667766936856</c:v>
                </c:pt>
                <c:pt idx="7">
                  <c:v>0.19611750992440541</c:v>
                </c:pt>
                <c:pt idx="8">
                  <c:v>0.21429428034502779</c:v>
                </c:pt>
                <c:pt idx="9">
                  <c:v>0.21434097047157996</c:v>
                </c:pt>
                <c:pt idx="10">
                  <c:v>0.25147781773696726</c:v>
                </c:pt>
                <c:pt idx="11">
                  <c:v>0.26408132628418918</c:v>
                </c:pt>
                <c:pt idx="12">
                  <c:v>0.26669687985190088</c:v>
                </c:pt>
                <c:pt idx="13">
                  <c:v>0.27016844868443018</c:v>
                </c:pt>
                <c:pt idx="14">
                  <c:v>0.26040008662618347</c:v>
                </c:pt>
                <c:pt idx="15">
                  <c:v>0.22729364146628497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B9F7-4C90-854E-5345B4D55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815552"/>
        <c:axId val="151963904"/>
      </c:lineChart>
      <c:catAx>
        <c:axId val="818155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963904"/>
        <c:crosses val="autoZero"/>
        <c:auto val="1"/>
        <c:lblAlgn val="ctr"/>
        <c:lblOffset val="100"/>
        <c:noMultiLvlLbl val="0"/>
      </c:catAx>
      <c:valAx>
        <c:axId val="1519639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181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2,5 U$ day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1992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Plan1!$B$2:$B$4</c:f>
              <c:numCache>
                <c:formatCode>General</c:formatCode>
                <c:ptCount val="3"/>
                <c:pt idx="0">
                  <c:v>27.8</c:v>
                </c:pt>
                <c:pt idx="1">
                  <c:v>24.9</c:v>
                </c:pt>
                <c:pt idx="2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85-49B0-A98F-644888B9D42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4 U$ day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Plan1!$A$2:$A$4</c:f>
              <c:numCache>
                <c:formatCode>General</c:formatCode>
                <c:ptCount val="3"/>
                <c:pt idx="0">
                  <c:v>1992</c:v>
                </c:pt>
                <c:pt idx="1">
                  <c:v>2000</c:v>
                </c:pt>
                <c:pt idx="2">
                  <c:v>2010</c:v>
                </c:pt>
              </c:numCache>
            </c:numRef>
          </c:cat>
          <c:val>
            <c:numRef>
              <c:f>Plan1!$C$2:$C$4</c:f>
              <c:numCache>
                <c:formatCode>General</c:formatCode>
                <c:ptCount val="3"/>
                <c:pt idx="0">
                  <c:v>44.4</c:v>
                </c:pt>
                <c:pt idx="1">
                  <c:v>41.5</c:v>
                </c:pt>
                <c:pt idx="2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85-49B0-A98F-644888B9D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5636096"/>
        <c:axId val="115637632"/>
      </c:barChart>
      <c:catAx>
        <c:axId val="11563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637632"/>
        <c:crosses val="autoZero"/>
        <c:auto val="1"/>
        <c:lblAlgn val="ctr"/>
        <c:lblOffset val="100"/>
        <c:noMultiLvlLbl val="0"/>
      </c:catAx>
      <c:valAx>
        <c:axId val="115637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156360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0.70783</cdr:x>
      <cdr:y>0.21112</cdr:y>
    </cdr:from>
    <cdr:to>
      <cdr:x>0.88368</cdr:x>
      <cdr:y>0.31512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376403" y="1315605"/>
          <a:ext cx="158417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% PIB</a:t>
          </a:r>
          <a:r>
            <a:rPr lang="pt-BR" sz="1400" b="1" baseline="0" dirty="0">
              <a:solidFill>
                <a:srgbClr val="FF0000"/>
              </a:solidFill>
            </a:rPr>
            <a:t> Per Capita M</a:t>
          </a:r>
          <a:r>
            <a:rPr lang="pt-BR" sz="1400" b="1" dirty="0">
              <a:solidFill>
                <a:srgbClr val="FF0000"/>
              </a:solidFill>
            </a:rPr>
            <a:t>undial</a:t>
          </a:r>
        </a:p>
      </cdr:txBody>
    </cdr:sp>
  </cdr:relSizeAnchor>
  <cdr:relSizeAnchor xmlns:cdr="http://schemas.openxmlformats.org/drawingml/2006/chartDrawing">
    <cdr:from>
      <cdr:x>0.44304</cdr:x>
      <cdr:y>0.6673</cdr:y>
    </cdr:from>
    <cdr:to>
      <cdr:x>0.66786</cdr:x>
      <cdr:y>0.77073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991077" y="4158353"/>
          <a:ext cx="2025286" cy="644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rgbClr val="0000FF"/>
              </a:solidFill>
            </a:rPr>
            <a:t>% PIB</a:t>
          </a:r>
          <a:r>
            <a:rPr lang="pt-BR" sz="1400" b="1" baseline="0" dirty="0">
              <a:solidFill>
                <a:srgbClr val="0000FF"/>
              </a:solidFill>
            </a:rPr>
            <a:t> Per Capita dos Países da OCDE</a:t>
          </a:r>
          <a:endParaRPr lang="pt-BR" sz="1400" b="1" dirty="0">
            <a:solidFill>
              <a:srgbClr val="0000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50CAC-4B0F-4311-BE1F-1ECD9483369E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40616-13E1-4242-BD41-4DDB9835A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12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40616-13E1-4242-BD41-4DDB9835A046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70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E90-8B04-4A0D-8381-3A356CEC4626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AB7-955B-47A9-BDD0-33368DD1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088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E90-8B04-4A0D-8381-3A356CEC4626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AB7-955B-47A9-BDD0-33368DD1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63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E90-8B04-4A0D-8381-3A356CEC4626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AB7-955B-47A9-BDD0-33368DD1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24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E90-8B04-4A0D-8381-3A356CEC4626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AB7-955B-47A9-BDD0-33368DD1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08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E90-8B04-4A0D-8381-3A356CEC4626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AB7-955B-47A9-BDD0-33368DD1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745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E90-8B04-4A0D-8381-3A356CEC4626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AB7-955B-47A9-BDD0-33368DD1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3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E90-8B04-4A0D-8381-3A356CEC4626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AB7-955B-47A9-BDD0-33368DD1EAD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7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E90-8B04-4A0D-8381-3A356CEC4626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AB7-955B-47A9-BDD0-33368DD1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11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E90-8B04-4A0D-8381-3A356CEC4626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AB7-955B-47A9-BDD0-33368DD1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18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8E90-8B04-4A0D-8381-3A356CEC4626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AB7-955B-47A9-BDD0-33368DD1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49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7478E90-8B04-4A0D-8381-3A356CEC4626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AB7-955B-47A9-BDD0-33368DD1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69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7478E90-8B04-4A0D-8381-3A356CEC4626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99F9AB7-955B-47A9-BDD0-33368DD1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36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Aula </a:t>
            </a:r>
            <a:r>
              <a:rPr lang="pt-BR" dirty="0" smtClean="0"/>
              <a:t>02. </a:t>
            </a:r>
            <a:r>
              <a:rPr lang="pt-BR" dirty="0" smtClean="0"/>
              <a:t>A </a:t>
            </a:r>
            <a:r>
              <a:rPr lang="pt-BR" dirty="0"/>
              <a:t>economia latino-americana: situação atual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5194" y="4564417"/>
            <a:ext cx="6801612" cy="1239894"/>
          </a:xfrm>
        </p:spPr>
        <p:txBody>
          <a:bodyPr>
            <a:normAutofit fontScale="92500" lnSpcReduction="20000"/>
          </a:bodyPr>
          <a:lstStyle/>
          <a:p>
            <a:endParaRPr lang="pt-BR" sz="2600" dirty="0" smtClean="0"/>
          </a:p>
          <a:p>
            <a:r>
              <a:rPr lang="pt-BR" sz="2600" dirty="0" smtClean="0"/>
              <a:t>Amaury </a:t>
            </a:r>
            <a:r>
              <a:rPr lang="pt-BR" sz="2600" dirty="0"/>
              <a:t>Gremaud</a:t>
            </a:r>
          </a:p>
          <a:p>
            <a:r>
              <a:rPr lang="pt-BR" sz="2600" dirty="0" err="1"/>
              <a:t>Prolam</a:t>
            </a:r>
            <a:r>
              <a:rPr lang="pt-BR" sz="2600" dirty="0"/>
              <a:t>/FEARP – </a:t>
            </a:r>
            <a:r>
              <a:rPr lang="pt-BR" sz="2600" dirty="0" smtClean="0"/>
              <a:t>USP</a:t>
            </a:r>
            <a:endParaRPr lang="pt-BR" sz="2600" dirty="0"/>
          </a:p>
        </p:txBody>
      </p:sp>
      <p:sp>
        <p:nvSpPr>
          <p:cNvPr id="4" name="Retângulo 3"/>
          <p:cNvSpPr/>
          <p:nvPr/>
        </p:nvSpPr>
        <p:spPr>
          <a:xfrm>
            <a:off x="717711" y="730626"/>
            <a:ext cx="395496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Curso de Economia da América Latina </a:t>
            </a:r>
            <a:r>
              <a:rPr lang="pt-BR" dirty="0" smtClean="0"/>
              <a:t> </a:t>
            </a:r>
          </a:p>
          <a:p>
            <a:r>
              <a:rPr lang="pt-BR" dirty="0" smtClean="0"/>
              <a:t>Graduação </a:t>
            </a:r>
            <a:r>
              <a:rPr lang="pt-BR" dirty="0"/>
              <a:t>FEARP 2º semestre 2017</a:t>
            </a:r>
          </a:p>
        </p:txBody>
      </p:sp>
    </p:spTree>
    <p:extLst>
      <p:ext uri="{BB962C8B-B14F-4D97-AF65-F5344CB8AC3E}">
        <p14:creationId xmlns:p14="http://schemas.microsoft.com/office/powerpoint/2010/main" val="11707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323850" y="0"/>
          <a:ext cx="11483837" cy="6609202"/>
        </p:xfrm>
        <a:graphic>
          <a:graphicData uri="http://schemas.openxmlformats.org/drawingml/2006/table">
            <a:tbl>
              <a:tblPr/>
              <a:tblGrid>
                <a:gridCol w="105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9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5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84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País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PIB (2015)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% Acumulada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586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América Latina e Caribe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5.284.193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100,0%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Brasil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1.773.096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33,6%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33,6%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México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1.143.796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21,6%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55,2%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Argentina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632.343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12,0%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67,2%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Venezuela, RB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336.516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6,4%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73,5%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Colombia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292.080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5,5%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79,1%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Chile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240.216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4,5%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83,6%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Peru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190.428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3,6%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87,2%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Ecuador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100.872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1,9%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89,1%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Cuba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85.356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1,6%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90,7%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Dominican Republic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68.103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1,3%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90,4%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Guatemala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63.794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1,2%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91,6%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Uruguay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53.442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1,0%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92,6%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Costa Rica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52.958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1,0%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93,6%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Panama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52.132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1,0%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94,6%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Bolivia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32.998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0,6%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95,2%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5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Paraguay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27.692</a:t>
                      </a:r>
                    </a:p>
                  </a:txBody>
                  <a:tcPr marL="8849" marR="8849" marT="8848" marB="0" anchor="b">
                    <a:lnL w="12700" cap="flat" cmpd="sng" algn="ctr">
                      <a:solidFill>
                        <a:srgbClr val="FFFF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0,5%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</a:rPr>
                        <a:t>95,8%</a:t>
                      </a:r>
                    </a:p>
                  </a:txBody>
                  <a:tcPr marL="8849" marR="8849" marT="88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0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4" y="232228"/>
            <a:ext cx="11480800" cy="645885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5143" y="232228"/>
            <a:ext cx="17997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Taxa de crescimento econômico de 2016: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</a:rPr>
              <a:t> ALC e países</a:t>
            </a:r>
          </a:p>
        </p:txBody>
      </p:sp>
    </p:spTree>
    <p:extLst>
      <p:ext uri="{BB962C8B-B14F-4D97-AF65-F5344CB8AC3E}">
        <p14:creationId xmlns:p14="http://schemas.microsoft.com/office/powerpoint/2010/main" val="3611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365250"/>
            <a:ext cx="11553371" cy="49484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91771" y="391886"/>
            <a:ext cx="966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Taxa de variação do PIB trimestre contra trimestre ano anterior: 2008 – 2016 – AL – sub regiões </a:t>
            </a:r>
          </a:p>
        </p:txBody>
      </p:sp>
    </p:spTree>
    <p:extLst>
      <p:ext uri="{BB962C8B-B14F-4D97-AF65-F5344CB8AC3E}">
        <p14:creationId xmlns:p14="http://schemas.microsoft.com/office/powerpoint/2010/main" val="33731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6872827" y="583095"/>
          <a:ext cx="5107139" cy="6082758"/>
        </p:xfrm>
        <a:graphic>
          <a:graphicData uri="http://schemas.openxmlformats.org/drawingml/2006/table">
            <a:tbl>
              <a:tblPr/>
              <a:tblGrid>
                <a:gridCol w="556019">
                  <a:extLst>
                    <a:ext uri="{9D8B030D-6E8A-4147-A177-3AD203B41FA5}">
                      <a16:colId xmlns:a16="http://schemas.microsoft.com/office/drawing/2014/main" val="557136992"/>
                    </a:ext>
                  </a:extLst>
                </a:gridCol>
                <a:gridCol w="3562641">
                  <a:extLst>
                    <a:ext uri="{9D8B030D-6E8A-4147-A177-3AD203B41FA5}">
                      <a16:colId xmlns:a16="http://schemas.microsoft.com/office/drawing/2014/main" val="1587208417"/>
                    </a:ext>
                  </a:extLst>
                </a:gridCol>
                <a:gridCol w="988479">
                  <a:extLst>
                    <a:ext uri="{9D8B030D-6E8A-4147-A177-3AD203B41FA5}">
                      <a16:colId xmlns:a16="http://schemas.microsoft.com/office/drawing/2014/main" val="2491654425"/>
                    </a:ext>
                  </a:extLst>
                </a:gridCol>
              </a:tblGrid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7447,9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859907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Dominica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6916,9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103051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Lucía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6788,5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450818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Vicente y las Granadinas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6575,4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65524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República Dominicana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6526,6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66692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Cuba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6459,2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62381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Perú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5934,7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17711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Ecuador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5366,6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80658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4892,3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22689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Belice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4394,4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595894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3826,1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07439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Salvador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3748,0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38813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Guyana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3663,4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430360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Guatemala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3045,0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001249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Bolivia (Estado Plurinacional de)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2390,0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429103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Honduras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2329,2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861887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Nicaragua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1848,0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06597"/>
                  </a:ext>
                </a:extLst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Haití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6" marR="8206" marT="8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738,0</a:t>
                      </a:r>
                    </a:p>
                  </a:txBody>
                  <a:tcPr marL="8206" marR="8206" marT="8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13782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357810" y="583096"/>
          <a:ext cx="6003234" cy="6082751"/>
        </p:xfrm>
        <a:graphic>
          <a:graphicData uri="http://schemas.openxmlformats.org/drawingml/2006/table">
            <a:tbl>
              <a:tblPr/>
              <a:tblGrid>
                <a:gridCol w="653578">
                  <a:extLst>
                    <a:ext uri="{9D8B030D-6E8A-4147-A177-3AD203B41FA5}">
                      <a16:colId xmlns:a16="http://schemas.microsoft.com/office/drawing/2014/main" val="964536326"/>
                    </a:ext>
                  </a:extLst>
                </a:gridCol>
                <a:gridCol w="4187740">
                  <a:extLst>
                    <a:ext uri="{9D8B030D-6E8A-4147-A177-3AD203B41FA5}">
                      <a16:colId xmlns:a16="http://schemas.microsoft.com/office/drawing/2014/main" val="71358166"/>
                    </a:ext>
                  </a:extLst>
                </a:gridCol>
                <a:gridCol w="1161916">
                  <a:extLst>
                    <a:ext uri="{9D8B030D-6E8A-4147-A177-3AD203B41FA5}">
                      <a16:colId xmlns:a16="http://schemas.microsoft.com/office/drawing/2014/main" val="2644143103"/>
                    </a:ext>
                  </a:extLst>
                </a:gridCol>
              </a:tblGrid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20683,9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394106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Trinidad y Tabago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16684,5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171754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Barbados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15903,4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01334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 Kitts y Nevis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15080,8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296464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14546,6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187811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Uruguay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13949,0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81146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Antigua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Barbuda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13863,0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84389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11164,4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656710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Panamá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10751,0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794613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10570,6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658354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México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9691,7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359614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9256,8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28707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América Latina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8983,1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95563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América Latina y el Caribe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8982,6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120512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Suriname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8958,7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211087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El Caribe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8943,2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818727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Granada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8390,3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807270"/>
                  </a:ext>
                </a:extLst>
              </a:tr>
              <a:tr h="6121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25" marR="7825" marT="78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Venezuela </a:t>
                      </a:r>
                    </a:p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(República Bolivariana de)</a:t>
                      </a:r>
                    </a:p>
                  </a:txBody>
                  <a:tcPr marL="7825" marR="7825" marT="78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F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7926,0</a:t>
                      </a:r>
                    </a:p>
                  </a:txBody>
                  <a:tcPr marL="7825" marR="7825" marT="78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61592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781284" y="101600"/>
            <a:ext cx="618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PIB per capita - países ALC 2015 (em dólares </a:t>
            </a:r>
            <a:r>
              <a:rPr lang="pt-BR" sz="2000" b="1" dirty="0" err="1">
                <a:solidFill>
                  <a:srgbClr val="FF0000"/>
                </a:solidFill>
              </a:rPr>
              <a:t>cte</a:t>
            </a:r>
            <a:r>
              <a:rPr lang="pt-BR" sz="20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04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334006" y="358873"/>
            <a:ext cx="7729728" cy="1188720"/>
          </a:xfrm>
        </p:spPr>
        <p:txBody>
          <a:bodyPr/>
          <a:lstStyle/>
          <a:p>
            <a:r>
              <a:rPr lang="pt-BR" dirty="0" smtClean="0"/>
              <a:t>Tipologias de </a:t>
            </a:r>
            <a:r>
              <a:rPr lang="pt-BR" dirty="0" err="1" smtClean="0"/>
              <a:t>paises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23316" y="1806643"/>
            <a:ext cx="4270248" cy="1412747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r>
              <a:rPr lang="pt-BR" u="sng" dirty="0" smtClean="0"/>
              <a:t>TAMANHO:</a:t>
            </a:r>
          </a:p>
          <a:p>
            <a:r>
              <a:rPr lang="pt-BR" dirty="0" smtClean="0"/>
              <a:t>Grandes, </a:t>
            </a:r>
          </a:p>
          <a:p>
            <a:r>
              <a:rPr lang="pt-BR" dirty="0" smtClean="0"/>
              <a:t>Médios, </a:t>
            </a:r>
          </a:p>
          <a:p>
            <a:r>
              <a:rPr lang="pt-BR" dirty="0" smtClean="0"/>
              <a:t>Pequenos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7549896" y="1931318"/>
            <a:ext cx="4270248" cy="1729740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r>
              <a:rPr lang="pt-BR" u="sng" dirty="0" smtClean="0">
                <a:solidFill>
                  <a:schemeClr val="tx1"/>
                </a:solidFill>
              </a:rPr>
              <a:t>LINGUA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Castelhano</a:t>
            </a:r>
          </a:p>
          <a:p>
            <a:r>
              <a:rPr lang="pt-BR" dirty="0" err="1" smtClean="0">
                <a:solidFill>
                  <a:schemeClr val="tx1"/>
                </a:solidFill>
              </a:rPr>
              <a:t>Portugues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err="1" smtClean="0">
                <a:solidFill>
                  <a:schemeClr val="tx1"/>
                </a:solidFill>
              </a:rPr>
              <a:t>Linguas</a:t>
            </a:r>
            <a:r>
              <a:rPr lang="pt-BR" dirty="0" smtClean="0">
                <a:solidFill>
                  <a:schemeClr val="tx1"/>
                </a:solidFill>
              </a:rPr>
              <a:t> indígenas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(Frances e INGLES)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Espaço Reservado para Texto 4"/>
          <p:cNvSpPr txBox="1">
            <a:spLocks/>
          </p:cNvSpPr>
          <p:nvPr/>
        </p:nvSpPr>
        <p:spPr>
          <a:xfrm>
            <a:off x="3812286" y="2751082"/>
            <a:ext cx="4270248" cy="187756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u="sng" dirty="0" smtClean="0">
                <a:solidFill>
                  <a:schemeClr val="tx1"/>
                </a:solidFill>
              </a:rPr>
              <a:t>ETNIA: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INDOAMERICANAS,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AFROAMERICANAS,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EUROAMERICANAS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Espaço Reservado para Texto 4"/>
          <p:cNvSpPr txBox="1">
            <a:spLocks/>
          </p:cNvSpPr>
          <p:nvPr/>
        </p:nvSpPr>
        <p:spPr>
          <a:xfrm>
            <a:off x="7405116" y="4404911"/>
            <a:ext cx="4270248" cy="2336353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0" anchor="b" anchorCtr="1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u="sng" dirty="0" smtClean="0">
                <a:solidFill>
                  <a:schemeClr val="tx1"/>
                </a:solidFill>
              </a:rPr>
              <a:t>TIPO de Mercado (Fonte da renda)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Economia exportadora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Receptora de transferência unilateral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Mercado domestico – industrial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Economia de subsistência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422910" y="4145338"/>
            <a:ext cx="4253484" cy="2596776"/>
          </a:xfrm>
          <a:solidFill>
            <a:srgbClr val="7030A0"/>
          </a:solidFill>
        </p:spPr>
        <p:txBody>
          <a:bodyPr/>
          <a:lstStyle/>
          <a:p>
            <a:pPr marL="0" indent="0" algn="ctr">
              <a:buNone/>
            </a:pPr>
            <a:r>
              <a:rPr lang="pt-BR" u="sng" dirty="0" smtClean="0">
                <a:solidFill>
                  <a:schemeClr val="bg1"/>
                </a:solidFill>
              </a:rPr>
              <a:t>PRODUTO PRIMARIO/EXPORTAÇÃO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AGRICULTURA TEMPERADA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AGRICULTURA TEMPERADA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AGRICULTURA DE SUBSISTÊNCIA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MINERAÇÃO 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HIDRO CARBURETOS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89" y="0"/>
            <a:ext cx="11422966" cy="701977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9791114" y="492369"/>
            <a:ext cx="3263704" cy="6189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1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/>
              <a:t>Transição Demográfica</a:t>
            </a:r>
          </a:p>
        </p:txBody>
      </p:sp>
      <p:pic>
        <p:nvPicPr>
          <p:cNvPr id="880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7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295422"/>
            <a:ext cx="6673843" cy="631639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>
              <a:lnSpc>
                <a:spcPct val="80000"/>
              </a:lnSpc>
            </a:pPr>
            <a:r>
              <a:rPr lang="pt-BR" sz="2600">
                <a:solidFill>
                  <a:schemeClr val="bg1"/>
                </a:solidFill>
              </a:rPr>
              <a:t>Mudanças populacionais: transição demográfica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Facilita redistribuição e Ascenção da classe média porém questão do envelhecimento já bate à porta</a:t>
            </a:r>
          </a:p>
        </p:txBody>
      </p:sp>
    </p:spTree>
    <p:extLst>
      <p:ext uri="{BB962C8B-B14F-4D97-AF65-F5344CB8AC3E}">
        <p14:creationId xmlns:p14="http://schemas.microsoft.com/office/powerpoint/2010/main" val="34237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5" y="594970"/>
            <a:ext cx="5064368" cy="58240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482" y="72309"/>
            <a:ext cx="6480517" cy="68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914" y="0"/>
            <a:ext cx="11898086" cy="1143000"/>
          </a:xfrm>
        </p:spPr>
        <p:txBody>
          <a:bodyPr/>
          <a:lstStyle/>
          <a:p>
            <a:r>
              <a:rPr lang="pt-BR" dirty="0" smtClean="0"/>
              <a:t>Diminuição da desigualdade de renda na América Latina  2000-2010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8215" y="1240971"/>
            <a:ext cx="3526972" cy="5012872"/>
          </a:xfrm>
        </p:spPr>
        <p:txBody>
          <a:bodyPr>
            <a:normAutofit/>
          </a:bodyPr>
          <a:lstStyle/>
          <a:p>
            <a:r>
              <a:rPr lang="pt-BR" dirty="0" smtClean="0"/>
              <a:t>Há  evidências sugerindo que a desigualdade na América Latina, diminuiu na maioria dos países na primeira década do século XXI</a:t>
            </a:r>
          </a:p>
          <a:p>
            <a:r>
              <a:rPr lang="pt-BR" dirty="0" smtClean="0"/>
              <a:t> Índice de </a:t>
            </a:r>
            <a:r>
              <a:rPr lang="pt-BR" dirty="0" err="1" smtClean="0"/>
              <a:t>Gini</a:t>
            </a:r>
            <a:r>
              <a:rPr lang="pt-BR" dirty="0" smtClean="0"/>
              <a:t> com base na renda familiar per capita caiu (de forma estatisticamente significativa) em 14 dos 17 países latino-americanos para os quais há dados comparáveis</a:t>
            </a:r>
            <a:endParaRPr lang="pt-BR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144" y="1191986"/>
            <a:ext cx="7805056" cy="49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2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004E-6 4.44444E-6 L -0.1938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9686" y="172505"/>
            <a:ext cx="7729728" cy="1188720"/>
          </a:xfrm>
        </p:spPr>
        <p:txBody>
          <a:bodyPr/>
          <a:lstStyle/>
          <a:p>
            <a:r>
              <a:rPr lang="pt-BR" dirty="0"/>
              <a:t>PIB total da América Latina em USS preços correntes 1990 - 2015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5911"/>
            <a:ext cx="12309231" cy="585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77078" y="384313"/>
            <a:ext cx="5307231" cy="808383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Pobreza na América Latina </a:t>
            </a:r>
          </a:p>
          <a:p>
            <a:pPr algn="ctr"/>
            <a:r>
              <a:rPr lang="pt-BR" dirty="0" smtClean="0"/>
              <a:t>1992 – 2010 (%)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291548" y="1179443"/>
          <a:ext cx="5731428" cy="51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963479" y="371061"/>
            <a:ext cx="5989982" cy="4803914"/>
          </a:xfrm>
        </p:spPr>
        <p:txBody>
          <a:bodyPr/>
          <a:lstStyle/>
          <a:p>
            <a:r>
              <a:rPr lang="pt-BR" dirty="0" smtClean="0"/>
              <a:t>Pobreza na América Latina declina</a:t>
            </a:r>
            <a:endParaRPr lang="pt-BR" dirty="0"/>
          </a:p>
          <a:p>
            <a:pPr lvl="1"/>
            <a:r>
              <a:rPr lang="pt-BR" dirty="0" smtClean="0"/>
              <a:t>Em função do crescimento e da redistribuição</a:t>
            </a:r>
          </a:p>
          <a:p>
            <a:pPr lvl="1"/>
            <a:r>
              <a:rPr lang="pt-BR" dirty="0" smtClean="0"/>
              <a:t>Estima-se que 1/3 da redução da pobreza é devido a redistribuição de renda </a:t>
            </a:r>
          </a:p>
          <a:p>
            <a:pPr lvl="1"/>
            <a:endParaRPr lang="pt-BR" dirty="0" smtClean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376" y="2027583"/>
            <a:ext cx="6184624" cy="41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12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1391" y="569843"/>
            <a:ext cx="6149009" cy="5110786"/>
          </a:xfrm>
        </p:spPr>
        <p:txBody>
          <a:bodyPr>
            <a:normAutofit fontScale="90000"/>
          </a:bodyPr>
          <a:lstStyle/>
          <a:p>
            <a:pPr>
              <a:lnSpc>
                <a:spcPts val="7800"/>
              </a:lnSpc>
            </a:pPr>
            <a:r>
              <a:rPr lang="pt-BR" dirty="0" smtClean="0"/>
              <a:t>O que explica a melhora da distribuição de renda na América Latina ?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4294967295"/>
          </p:nvPr>
        </p:nvSpPr>
        <p:spPr>
          <a:xfrm>
            <a:off x="8068235" y="821635"/>
            <a:ext cx="3962401" cy="4710485"/>
          </a:xfrm>
          <a:prstGeom prst="rect">
            <a:avLst/>
          </a:prstGeom>
        </p:spPr>
        <p:txBody>
          <a:bodyPr/>
          <a:lstStyle/>
          <a:p>
            <a:r>
              <a:rPr lang="pt-BR" sz="2800" dirty="0" smtClean="0"/>
              <a:t>Distribuição melhorou em países que </a:t>
            </a:r>
          </a:p>
          <a:p>
            <a:pPr lvl="1"/>
            <a:r>
              <a:rPr lang="pt-BR" sz="2400" dirty="0" smtClean="0"/>
              <a:t>Cresceram mais como Chile, Panamá ou Peru</a:t>
            </a:r>
          </a:p>
          <a:p>
            <a:pPr lvl="1"/>
            <a:r>
              <a:rPr lang="pt-BR" sz="2400" dirty="0" smtClean="0"/>
              <a:t>Cresceram em um ritmo menor como Brasil e México </a:t>
            </a:r>
          </a:p>
          <a:p>
            <a:r>
              <a:rPr lang="pt-BR" sz="2600" dirty="0" smtClean="0"/>
              <a:t>Opções políticas ?</a:t>
            </a:r>
          </a:p>
          <a:p>
            <a:pPr lvl="1"/>
            <a:r>
              <a:rPr lang="pt-BR" sz="2400" dirty="0" smtClean="0"/>
              <a:t>Venezuela x México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1290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5153"/>
            <a:ext cx="7676201" cy="625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202706" y="255494"/>
            <a:ext cx="3474720" cy="578224"/>
          </a:xfrm>
        </p:spPr>
        <p:txBody>
          <a:bodyPr/>
          <a:lstStyle/>
          <a:p>
            <a:r>
              <a:rPr lang="pt-BR" dirty="0" smtClean="0"/>
              <a:t>DECOMPOSIÇÃO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893424" y="997090"/>
            <a:ext cx="3913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Variação entre países</a:t>
            </a:r>
          </a:p>
          <a:p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De uma forma geral dois elementos saltam a frente</a:t>
            </a:r>
          </a:p>
          <a:p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Mercado de trabalho:</a:t>
            </a:r>
          </a:p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	Redução da 	desigualdade na 	renda do trabalho </a:t>
            </a:r>
          </a:p>
          <a:p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Programas 	governamentais de 	transferências mais 	robustos  e 	progressivos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95400" y="381000"/>
            <a:ext cx="10260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O que explica a Redução da desigualdade na renda do trabalho ?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954158" y="1828800"/>
            <a:ext cx="10031894" cy="41148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 que explica o fato de ter diminuído a diferença de salário relativo entre os salários mais altos e os menores ?</a:t>
            </a:r>
          </a:p>
          <a:p>
            <a:r>
              <a:rPr lang="pt-BR" sz="3200" dirty="0" smtClean="0"/>
              <a:t>Redução de algumas segmentações e discriminações </a:t>
            </a:r>
          </a:p>
          <a:p>
            <a:pPr lvl="1"/>
            <a:r>
              <a:rPr lang="pt-BR" sz="2800" dirty="0" smtClean="0"/>
              <a:t>Regionais</a:t>
            </a:r>
          </a:p>
          <a:p>
            <a:pPr lvl="1"/>
            <a:r>
              <a:rPr lang="pt-BR" sz="2800" dirty="0" smtClean="0"/>
              <a:t>Gênero, raça/cor </a:t>
            </a:r>
          </a:p>
          <a:p>
            <a:r>
              <a:rPr lang="pt-BR" sz="3000" dirty="0" smtClean="0"/>
              <a:t>Escolaridade</a:t>
            </a:r>
          </a:p>
          <a:p>
            <a:pPr lvl="1"/>
            <a:r>
              <a:rPr lang="pt-BR" sz="2800" dirty="0" smtClean="0"/>
              <a:t>Ampliação da escolaridade x premio por escolaridade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089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"/>
            <a:ext cx="5774267" cy="571148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802" y="886265"/>
            <a:ext cx="5760198" cy="5373858"/>
          </a:xfrm>
          <a:prstGeom prst="rect">
            <a:avLst/>
          </a:prstGeom>
        </p:spPr>
      </p:pic>
      <p:cxnSp>
        <p:nvCxnSpPr>
          <p:cNvPr id="11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6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358" y="804334"/>
            <a:ext cx="7693283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 volta ao crescimento dos anos 2000 ...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4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áfico 1"/>
          <p:cNvGraphicFramePr>
            <a:graphicFrameLocks noGrp="1"/>
          </p:cNvGraphicFramePr>
          <p:nvPr>
            <p:extLst/>
          </p:nvPr>
        </p:nvGraphicFramePr>
        <p:xfrm>
          <a:off x="1683658" y="569914"/>
          <a:ext cx="10043886" cy="586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hart" r:id="rId3" imgW="7742591" imgH="5870957" progId="Excel.Chart.8">
                  <p:embed/>
                </p:oleObj>
              </mc:Choice>
              <mc:Fallback>
                <p:oleObj name="Chart" r:id="rId3" imgW="7742591" imgH="5870957" progId="Excel.Chart.8">
                  <p:embed/>
                  <p:pic>
                    <p:nvPicPr>
                      <p:cNvPr id="19458" name="Gráfico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658" y="569914"/>
                        <a:ext cx="10043886" cy="586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CaixaDeTexto 2"/>
          <p:cNvSpPr txBox="1">
            <a:spLocks noChangeArrowheads="1"/>
          </p:cNvSpPr>
          <p:nvPr/>
        </p:nvSpPr>
        <p:spPr bwMode="auto">
          <a:xfrm>
            <a:off x="159026" y="1669775"/>
            <a:ext cx="1193800" cy="369331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00B05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00B050"/>
                </a:solidFill>
              </a:rPr>
              <a:t>Média (2000 2013)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 AL e Caribe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3,19%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0000FF"/>
                </a:solidFill>
              </a:rPr>
              <a:t>Mundo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0000FF"/>
                </a:solidFill>
              </a:rPr>
              <a:t>2,68%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E12795-CE95-46E2-B863-89488163C6A6}" type="slidenum">
              <a:rPr lang="pt-BR" altLang="pt-B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pt-BR" altLang="pt-BR" sz="100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61182" y="253708"/>
            <a:ext cx="10902462" cy="11887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altLang="pt-BR" sz="4000" b="1" dirty="0">
                <a:solidFill>
                  <a:schemeClr val="accent2">
                    <a:lumMod val="50000"/>
                  </a:schemeClr>
                </a:solidFill>
              </a:rPr>
              <a:t>Uma Década de Avanços Econômicos e Sociais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182" y="1676840"/>
            <a:ext cx="11099409" cy="490684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t-BR" altLang="pt-BR" sz="2800" dirty="0">
                <a:solidFill>
                  <a:srgbClr val="0000FF"/>
                </a:solidFill>
              </a:rPr>
              <a:t>Décadas de 1980 e 1990: Crises e desempenho medíocre</a:t>
            </a:r>
          </a:p>
          <a:p>
            <a:pPr>
              <a:defRPr/>
            </a:pPr>
            <a:r>
              <a:rPr lang="pt-BR" altLang="pt-BR" sz="2800" dirty="0">
                <a:solidFill>
                  <a:srgbClr val="0000FF"/>
                </a:solidFill>
              </a:rPr>
              <a:t>2003-2012 - AL: </a:t>
            </a:r>
            <a:r>
              <a:rPr lang="pt-BR" altLang="pt-BR" sz="2800" dirty="0" smtClean="0">
                <a:solidFill>
                  <a:srgbClr val="0000FF"/>
                </a:solidFill>
              </a:rPr>
              <a:t>Avanços </a:t>
            </a:r>
            <a:endParaRPr lang="pt-BR" altLang="pt-BR" sz="28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pt-BR" altLang="pt-BR" sz="2400" dirty="0">
                <a:solidFill>
                  <a:srgbClr val="0000FF"/>
                </a:solidFill>
              </a:rPr>
              <a:t>Fatores fundamentais:</a:t>
            </a:r>
          </a:p>
          <a:p>
            <a:pPr lvl="1" indent="0">
              <a:buNone/>
              <a:defRPr/>
            </a:pPr>
            <a:r>
              <a:rPr lang="pt-BR" altLang="pt-BR" sz="2400" dirty="0">
                <a:solidFill>
                  <a:srgbClr val="0000FF"/>
                </a:solidFill>
              </a:rPr>
              <a:t>Redução da vulnerabilidade externa</a:t>
            </a:r>
          </a:p>
          <a:p>
            <a:pPr lvl="2">
              <a:defRPr/>
            </a:pPr>
            <a:r>
              <a:rPr lang="pt-BR" altLang="pt-BR" sz="2400" dirty="0">
                <a:solidFill>
                  <a:srgbClr val="0000FF"/>
                </a:solidFill>
              </a:rPr>
              <a:t>Acúmulo de reservas internacionais</a:t>
            </a:r>
          </a:p>
          <a:p>
            <a:pPr lvl="2">
              <a:defRPr/>
            </a:pPr>
            <a:r>
              <a:rPr lang="pt-BR" altLang="pt-BR" sz="2400" dirty="0">
                <a:solidFill>
                  <a:srgbClr val="0000FF"/>
                </a:solidFill>
              </a:rPr>
              <a:t>Cenário internacional favorável</a:t>
            </a:r>
          </a:p>
          <a:p>
            <a:pPr lvl="3">
              <a:defRPr/>
            </a:pPr>
            <a:r>
              <a:rPr lang="pt-BR" altLang="pt-BR" sz="2400" dirty="0">
                <a:solidFill>
                  <a:srgbClr val="0000FF"/>
                </a:solidFill>
              </a:rPr>
              <a:t>Aumento da demanda mundial (China) e </a:t>
            </a:r>
          </a:p>
          <a:p>
            <a:pPr marL="685800" lvl="3" indent="0">
              <a:buNone/>
              <a:defRPr/>
            </a:pPr>
            <a:r>
              <a:rPr lang="pt-BR" altLang="pt-BR" sz="2400" dirty="0">
                <a:solidFill>
                  <a:srgbClr val="0000FF"/>
                </a:solidFill>
              </a:rPr>
              <a:t>	Aumento do preço das </a:t>
            </a:r>
            <a:r>
              <a:rPr lang="pt-BR" altLang="pt-BR" sz="2400" i="1" dirty="0">
                <a:solidFill>
                  <a:srgbClr val="0000FF"/>
                </a:solidFill>
              </a:rPr>
              <a:t>commodities</a:t>
            </a:r>
            <a:endParaRPr lang="pt-BR" altLang="pt-BR" sz="2400" dirty="0">
              <a:solidFill>
                <a:srgbClr val="0000FF"/>
              </a:solidFill>
            </a:endParaRPr>
          </a:p>
          <a:p>
            <a:pPr marL="1828800" lvl="4" indent="0">
              <a:buNone/>
              <a:defRPr/>
            </a:pPr>
            <a:r>
              <a:rPr lang="pt-BR" altLang="pt-BR" sz="2400" dirty="0">
                <a:solidFill>
                  <a:srgbClr val="0000FF"/>
                </a:solidFill>
                <a:sym typeface="Wingdings" panose="05000000000000000000" pitchFamily="2" charset="2"/>
              </a:rPr>
              <a:t> Melhoria nos termos de troca </a:t>
            </a:r>
            <a:endParaRPr lang="pt-BR" altLang="pt-BR" sz="2400" dirty="0">
              <a:solidFill>
                <a:srgbClr val="0000FF"/>
              </a:solidFill>
            </a:endParaRPr>
          </a:p>
          <a:p>
            <a:pPr lvl="3">
              <a:defRPr/>
            </a:pPr>
            <a:r>
              <a:rPr lang="pt-BR" altLang="pt-BR" sz="2400" dirty="0">
                <a:solidFill>
                  <a:srgbClr val="0000FF"/>
                </a:solidFill>
              </a:rPr>
              <a:t>Grande liquidez mundial </a:t>
            </a:r>
            <a:r>
              <a:rPr lang="pt-BR" altLang="pt-BR" sz="2400" dirty="0">
                <a:solidFill>
                  <a:srgbClr val="0000FF"/>
                </a:solidFill>
                <a:sym typeface="Wingdings" panose="05000000000000000000" pitchFamily="2" charset="2"/>
              </a:rPr>
              <a:t> Baixas taxas de juros</a:t>
            </a:r>
          </a:p>
          <a:p>
            <a:pPr lvl="3">
              <a:defRPr/>
            </a:pPr>
            <a:r>
              <a:rPr lang="pt-BR" altLang="pt-BR" sz="2400" dirty="0">
                <a:solidFill>
                  <a:srgbClr val="0000FF"/>
                </a:solidFill>
                <a:sym typeface="Wingdings" panose="05000000000000000000" pitchFamily="2" charset="2"/>
              </a:rPr>
              <a:t>ingresso de capitais </a:t>
            </a:r>
            <a:endParaRPr lang="pt-BR" altLang="pt-BR" sz="2400" dirty="0">
              <a:solidFill>
                <a:srgbClr val="0000FF"/>
              </a:solidFill>
            </a:endParaRPr>
          </a:p>
          <a:p>
            <a:pPr lvl="2">
              <a:defRPr/>
            </a:pPr>
            <a:endParaRPr lang="pt-BR" altLang="pt-BR" dirty="0">
              <a:solidFill>
                <a:srgbClr val="0000F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88592" y="3080824"/>
            <a:ext cx="4375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>
              <a:buNone/>
              <a:defRPr/>
            </a:pPr>
            <a:r>
              <a:rPr lang="pt-BR" altLang="pt-BR" sz="2400" dirty="0">
                <a:solidFill>
                  <a:srgbClr val="0000FF"/>
                </a:solidFill>
              </a:rPr>
              <a:t>Melhoria da gestão macroeconômica</a:t>
            </a:r>
          </a:p>
          <a:p>
            <a:pPr lvl="2">
              <a:defRPr/>
            </a:pPr>
            <a:r>
              <a:rPr lang="pt-BR" altLang="pt-BR" sz="2400" dirty="0">
                <a:solidFill>
                  <a:srgbClr val="0000FF"/>
                </a:solidFill>
              </a:rPr>
              <a:t>Redução dos déficits fiscais</a:t>
            </a:r>
          </a:p>
          <a:p>
            <a:pPr lvl="2">
              <a:defRPr/>
            </a:pPr>
            <a:r>
              <a:rPr lang="pt-BR" altLang="pt-BR" sz="2400" dirty="0">
                <a:solidFill>
                  <a:srgbClr val="0000FF"/>
                </a:solidFill>
              </a:rPr>
              <a:t>Controle monetário e inflacionário</a:t>
            </a:r>
          </a:p>
        </p:txBody>
      </p:sp>
    </p:spTree>
    <p:extLst>
      <p:ext uri="{BB962C8B-B14F-4D97-AF65-F5344CB8AC3E}">
        <p14:creationId xmlns:p14="http://schemas.microsoft.com/office/powerpoint/2010/main" val="1786469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86D476-D91C-4D6C-ACD0-A4A016142DC4}" type="slidenum">
              <a:rPr lang="pt-BR" altLang="pt-B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pt-BR" altLang="pt-BR" sz="100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altLang="pt-BR" sz="4000" b="1" dirty="0">
                <a:solidFill>
                  <a:schemeClr val="accent2">
                    <a:lumMod val="50000"/>
                  </a:schemeClr>
                </a:solidFill>
              </a:rPr>
              <a:t>Crescimento Econômico da América Latina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129" y="2283947"/>
            <a:ext cx="11085341" cy="393397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pt-BR" altLang="pt-BR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pt-BR" altLang="pt-BR" sz="3200" dirty="0">
                <a:solidFill>
                  <a:srgbClr val="0000FF"/>
                </a:solidFill>
              </a:rPr>
              <a:t>Diversidade de trajetórias econômicas</a:t>
            </a:r>
          </a:p>
          <a:p>
            <a:pPr>
              <a:defRPr/>
            </a:pPr>
            <a:r>
              <a:rPr lang="pt-BR" altLang="pt-BR" sz="3200" dirty="0">
                <a:solidFill>
                  <a:srgbClr val="0000FF"/>
                </a:solidFill>
              </a:rPr>
              <a:t>Ponto em comum: Prosperidade dependeu em parte da exportação de produtos primários</a:t>
            </a:r>
          </a:p>
          <a:p>
            <a:pPr lvl="1" indent="0">
              <a:buNone/>
              <a:defRPr/>
            </a:pPr>
            <a:r>
              <a:rPr lang="pt-BR" altLang="pt-BR" sz="2800" dirty="0">
                <a:solidFill>
                  <a:srgbClr val="0000FF"/>
                </a:solidFill>
                <a:sym typeface="Wingdings" panose="05000000000000000000" pitchFamily="2" charset="2"/>
              </a:rPr>
              <a:t> Principal vetor de crescimento econômico</a:t>
            </a:r>
            <a:endParaRPr lang="pt-BR" altLang="pt-BR" sz="28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pt-BR" altLang="pt-BR" sz="3200" dirty="0">
                <a:solidFill>
                  <a:srgbClr val="0000FF"/>
                </a:solidFill>
              </a:rPr>
              <a:t>“Benção” ou “Maldição” das matérias-primas?</a:t>
            </a:r>
          </a:p>
          <a:p>
            <a:pPr lvl="1">
              <a:defRPr/>
            </a:pPr>
            <a:r>
              <a:rPr lang="pt-BR" altLang="pt-BR" sz="2800" dirty="0">
                <a:solidFill>
                  <a:srgbClr val="0000FF"/>
                </a:solidFill>
              </a:rPr>
              <a:t>“Doença Holandesa”, </a:t>
            </a:r>
          </a:p>
          <a:p>
            <a:pPr lvl="1">
              <a:defRPr/>
            </a:pPr>
            <a:r>
              <a:rPr lang="pt-BR" altLang="pt-BR" sz="2800" dirty="0">
                <a:solidFill>
                  <a:srgbClr val="0000FF"/>
                </a:solidFill>
              </a:rPr>
              <a:t>Considerações de curto ou longo prazo</a:t>
            </a:r>
          </a:p>
          <a:p>
            <a:pPr lvl="1">
              <a:defRPr/>
            </a:pPr>
            <a:r>
              <a:rPr lang="pt-BR" altLang="pt-BR" sz="2800" dirty="0">
                <a:solidFill>
                  <a:srgbClr val="0000FF"/>
                </a:solidFill>
              </a:rPr>
              <a:t>Questões ambientais</a:t>
            </a:r>
          </a:p>
        </p:txBody>
      </p:sp>
    </p:spTree>
    <p:extLst>
      <p:ext uri="{BB962C8B-B14F-4D97-AF65-F5344CB8AC3E}">
        <p14:creationId xmlns:p14="http://schemas.microsoft.com/office/powerpoint/2010/main" val="35289335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88933" y="219104"/>
            <a:ext cx="7729728" cy="1188720"/>
          </a:xfrm>
        </p:spPr>
        <p:txBody>
          <a:bodyPr/>
          <a:lstStyle/>
          <a:p>
            <a:r>
              <a:rPr lang="pt-BR" dirty="0"/>
              <a:t>PIB total da América Latina em USS preços </a:t>
            </a:r>
            <a:r>
              <a:rPr lang="pt-BR" dirty="0" err="1" smtClean="0"/>
              <a:t>coNstantes</a:t>
            </a:r>
            <a:r>
              <a:rPr lang="pt-BR" dirty="0" smtClean="0"/>
              <a:t> </a:t>
            </a:r>
            <a:r>
              <a:rPr lang="pt-BR" dirty="0"/>
              <a:t>1990 - 2015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1407824"/>
            <a:ext cx="12111990" cy="60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áfico 1"/>
          <p:cNvGraphicFramePr>
            <a:graphicFrameLocks noGrp="1"/>
          </p:cNvGraphicFramePr>
          <p:nvPr/>
        </p:nvGraphicFramePr>
        <p:xfrm>
          <a:off x="1941514" y="498476"/>
          <a:ext cx="8453437" cy="600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hart" r:id="rId3" imgW="8458335" imgH="6010217" progId="Excel.Chart.8">
                  <p:embed/>
                </p:oleObj>
              </mc:Choice>
              <mc:Fallback>
                <p:oleObj name="Chart" r:id="rId3" imgW="8458335" imgH="6010217" progId="Excel.Chart.8">
                  <p:embed/>
                  <p:pic>
                    <p:nvPicPr>
                      <p:cNvPr id="21506" name="Gráfico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4" y="498476"/>
                        <a:ext cx="8453437" cy="600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áfico 1"/>
          <p:cNvGraphicFramePr>
            <a:graphicFrameLocks noGrp="1"/>
          </p:cNvGraphicFramePr>
          <p:nvPr/>
        </p:nvGraphicFramePr>
        <p:xfrm>
          <a:off x="1941514" y="354014"/>
          <a:ext cx="8453437" cy="607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art" r:id="rId3" imgW="8458335" imgH="6076952" progId="Excel.Chart.8">
                  <p:embed/>
                </p:oleObj>
              </mc:Choice>
              <mc:Fallback>
                <p:oleObj name="Chart" r:id="rId3" imgW="8458335" imgH="6076952" progId="Excel.Chart.8">
                  <p:embed/>
                  <p:pic>
                    <p:nvPicPr>
                      <p:cNvPr id="22530" name="Gráfico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4" y="354014"/>
                        <a:ext cx="8453437" cy="607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5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6C84B4-E451-450C-8D91-F10945EEA228}" type="slidenum">
              <a:rPr lang="pt-BR" altLang="pt-B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pt-BR" altLang="pt-BR" sz="1000"/>
          </a:p>
        </p:txBody>
      </p:sp>
      <p:pic>
        <p:nvPicPr>
          <p:cNvPr id="22531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692150"/>
            <a:ext cx="11282289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246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EAEB9A-6B0D-4D77-93BF-6F8EC6EBF6F7}" type="slidenum">
              <a:rPr lang="pt-BR" altLang="pt-B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pt-BR" altLang="pt-BR" sz="1000"/>
          </a:p>
        </p:txBody>
      </p:sp>
      <p:pic>
        <p:nvPicPr>
          <p:cNvPr id="23555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0714"/>
            <a:ext cx="8135938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057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7780E9-1609-43B1-ABA4-51C6C38239DA}" type="slidenum">
              <a:rPr lang="pt-BR" altLang="pt-B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pt-BR" altLang="pt-BR" sz="1000"/>
          </a:p>
        </p:txBody>
      </p:sp>
      <p:pic>
        <p:nvPicPr>
          <p:cNvPr id="2560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2" y="115888"/>
            <a:ext cx="9355015" cy="65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834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F40835-43FD-4007-9761-0E9DB3D5411D}" type="slidenum">
              <a:rPr lang="pt-BR" altLang="pt-B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pt-BR" altLang="pt-BR" sz="1000"/>
          </a:p>
        </p:txBody>
      </p:sp>
      <p:pic>
        <p:nvPicPr>
          <p:cNvPr id="2457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4" y="127000"/>
            <a:ext cx="7570787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968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áfico 1"/>
          <p:cNvGraphicFramePr>
            <a:graphicFrameLocks noGrp="1"/>
          </p:cNvGraphicFramePr>
          <p:nvPr/>
        </p:nvGraphicFramePr>
        <p:xfrm>
          <a:off x="1797051" y="354014"/>
          <a:ext cx="8526463" cy="607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hart" r:id="rId3" imgW="8535140" imgH="6084335" progId="Excel.Chart.8">
                  <p:embed/>
                </p:oleObj>
              </mc:Choice>
              <mc:Fallback>
                <p:oleObj name="Chart" r:id="rId3" imgW="8535140" imgH="6084335" progId="Excel.Chart.8">
                  <p:embed/>
                  <p:pic>
                    <p:nvPicPr>
                      <p:cNvPr id="24578" name="Gráfico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1" y="354014"/>
                        <a:ext cx="8526463" cy="607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24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91639"/>
              </p:ext>
            </p:extLst>
          </p:nvPr>
        </p:nvGraphicFramePr>
        <p:xfrm>
          <a:off x="576775" y="354014"/>
          <a:ext cx="10775853" cy="607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hart" r:id="rId3" imgW="8388823" imgH="6084335" progId="Excel.Chart.8">
                  <p:embed/>
                </p:oleObj>
              </mc:Choice>
              <mc:Fallback>
                <p:oleObj name="Chart" r:id="rId3" imgW="8388823" imgH="6084335" progId="Excel.Chart.8">
                  <p:embed/>
                  <p:pic>
                    <p:nvPicPr>
                      <p:cNvPr id="25602" name="Gráfico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75" y="354014"/>
                        <a:ext cx="10775853" cy="607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7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áfico 1"/>
          <p:cNvGraphicFramePr>
            <a:graphicFrameLocks noGrp="1"/>
          </p:cNvGraphicFramePr>
          <p:nvPr/>
        </p:nvGraphicFramePr>
        <p:xfrm>
          <a:off x="1868489" y="425450"/>
          <a:ext cx="8455025" cy="607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hart" r:id="rId3" imgW="8461981" imgH="6084335" progId="Excel.Chart.8">
                  <p:embed/>
                </p:oleObj>
              </mc:Choice>
              <mc:Fallback>
                <p:oleObj name="Chart" r:id="rId3" imgW="8461981" imgH="6084335" progId="Excel.Chart.8">
                  <p:embed/>
                  <p:pic>
                    <p:nvPicPr>
                      <p:cNvPr id="26626" name="Gráfico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9" y="425450"/>
                        <a:ext cx="8455025" cy="607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6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áfico 1"/>
          <p:cNvGraphicFramePr>
            <a:graphicFrameLocks noGrp="1"/>
          </p:cNvGraphicFramePr>
          <p:nvPr/>
        </p:nvGraphicFramePr>
        <p:xfrm>
          <a:off x="1868488" y="354014"/>
          <a:ext cx="8526462" cy="607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hart" r:id="rId3" imgW="8524959" imgH="6076952" progId="Excel.Chart.8">
                  <p:embed/>
                </p:oleObj>
              </mc:Choice>
              <mc:Fallback>
                <p:oleObj name="Chart" r:id="rId3" imgW="8524959" imgH="6076952" progId="Excel.Chart.8">
                  <p:embed/>
                  <p:pic>
                    <p:nvPicPr>
                      <p:cNvPr id="27650" name="Gráfico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354014"/>
                        <a:ext cx="8526462" cy="607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7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50311"/>
              </p:ext>
            </p:extLst>
          </p:nvPr>
        </p:nvGraphicFramePr>
        <p:xfrm>
          <a:off x="1683658" y="569914"/>
          <a:ext cx="10043886" cy="586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3" imgW="7742591" imgH="5870957" progId="Excel.Chart.8">
                  <p:embed/>
                </p:oleObj>
              </mc:Choice>
              <mc:Fallback>
                <p:oleObj name="Chart" r:id="rId3" imgW="7742591" imgH="5870957" progId="Excel.Chart.8">
                  <p:embed/>
                  <p:pic>
                    <p:nvPicPr>
                      <p:cNvPr id="19458" name="Gráfico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658" y="569914"/>
                        <a:ext cx="10043886" cy="586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CaixaDeTexto 2"/>
          <p:cNvSpPr txBox="1">
            <a:spLocks noChangeArrowheads="1"/>
          </p:cNvSpPr>
          <p:nvPr/>
        </p:nvSpPr>
        <p:spPr bwMode="auto">
          <a:xfrm>
            <a:off x="159026" y="1669775"/>
            <a:ext cx="1193800" cy="369331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00B05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00B050"/>
                </a:solidFill>
              </a:rPr>
              <a:t>Média (2000 2013)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 AL e Caribe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3,19%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0000FF"/>
                </a:solidFill>
              </a:rPr>
              <a:t>Mundo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0000FF"/>
                </a:solidFill>
              </a:rPr>
              <a:t>2,68%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8FE8B3-B1E0-43D9-9042-4DD57DFB01D0}" type="slidenum">
              <a:rPr lang="pt-BR" altLang="pt-B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pt-BR" altLang="pt-BR" sz="1000"/>
          </a:p>
        </p:txBody>
      </p:sp>
      <p:pic>
        <p:nvPicPr>
          <p:cNvPr id="1433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" y="620713"/>
            <a:ext cx="10958733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250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áfico 1"/>
          <p:cNvGraphicFramePr>
            <a:graphicFrameLocks noGrp="1"/>
          </p:cNvGraphicFramePr>
          <p:nvPr/>
        </p:nvGraphicFramePr>
        <p:xfrm>
          <a:off x="2663826" y="569914"/>
          <a:ext cx="7731125" cy="586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3" imgW="7742591" imgH="5870957" progId="Excel.Chart.8">
                  <p:embed/>
                </p:oleObj>
              </mc:Choice>
              <mc:Fallback>
                <p:oleObj name="Chart" r:id="rId3" imgW="7742591" imgH="5870957" progId="Excel.Chart.8">
                  <p:embed/>
                  <p:pic>
                    <p:nvPicPr>
                      <p:cNvPr id="19458" name="Gráfico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6" y="569914"/>
                        <a:ext cx="7731125" cy="586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CaixaDeTexto 2"/>
          <p:cNvSpPr txBox="1">
            <a:spLocks noChangeArrowheads="1"/>
          </p:cNvSpPr>
          <p:nvPr/>
        </p:nvSpPr>
        <p:spPr bwMode="auto">
          <a:xfrm>
            <a:off x="159026" y="1669775"/>
            <a:ext cx="1193800" cy="369331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00B05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00B050"/>
                </a:solidFill>
              </a:rPr>
              <a:t>Média (2000 2013)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 AL e Caribe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3,19%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0000FF"/>
                </a:solidFill>
              </a:rPr>
              <a:t>Mundo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0000FF"/>
                </a:solidFill>
              </a:rPr>
              <a:t>2,68%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9925878" y="3631096"/>
            <a:ext cx="469073" cy="7288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10394951" y="4362588"/>
            <a:ext cx="326058" cy="689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cxnSpLocks/>
          </p:cNvCxnSpPr>
          <p:nvPr/>
        </p:nvCxnSpPr>
        <p:spPr>
          <a:xfrm>
            <a:off x="10721009" y="5051701"/>
            <a:ext cx="516834" cy="2359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0394951" y="4214191"/>
            <a:ext cx="584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0,9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719626" y="4808893"/>
            <a:ext cx="584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- 0,5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1271663" y="5169659"/>
            <a:ext cx="584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-1,1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4" name="Conector reto 13"/>
          <p:cNvCxnSpPr>
            <a:cxnSpLocks/>
          </p:cNvCxnSpPr>
          <p:nvPr/>
        </p:nvCxnSpPr>
        <p:spPr>
          <a:xfrm flipV="1">
            <a:off x="9925878" y="3557853"/>
            <a:ext cx="632102" cy="17926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cxnSpLocks/>
          </p:cNvCxnSpPr>
          <p:nvPr/>
        </p:nvCxnSpPr>
        <p:spPr>
          <a:xfrm>
            <a:off x="10493375" y="3557853"/>
            <a:ext cx="486051" cy="8963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10979426" y="3631096"/>
            <a:ext cx="324675" cy="1638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"/>
          <p:cNvSpPr txBox="1">
            <a:spLocks noChangeArrowheads="1"/>
          </p:cNvSpPr>
          <p:nvPr/>
        </p:nvSpPr>
        <p:spPr bwMode="auto">
          <a:xfrm>
            <a:off x="1469335" y="1711193"/>
            <a:ext cx="1193800" cy="369331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00B05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00B050"/>
                </a:solidFill>
              </a:rPr>
              <a:t>Média (2013 2016)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 AL e Caribe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0,6%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0000FF"/>
                </a:solidFill>
              </a:rPr>
              <a:t>Mundo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dirty="0">
                <a:solidFill>
                  <a:srgbClr val="0000FF"/>
                </a:solidFill>
              </a:rPr>
              <a:t>2,5%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0AA322-C53F-4F32-9D61-2F3EC05AE837}" type="slidenum">
              <a:rPr lang="pt-BR" altLang="pt-B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pt-BR" altLang="pt-BR" sz="1000"/>
          </a:p>
        </p:txBody>
      </p:sp>
      <p:pic>
        <p:nvPicPr>
          <p:cNvPr id="8195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" y="692150"/>
            <a:ext cx="11132457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797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E09EB5-78E0-4EA8-B906-4D3D3184931D}" type="slidenum">
              <a:rPr lang="pt-BR" altLang="pt-B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t-BR" altLang="pt-BR" sz="100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1591805" y="313195"/>
          <a:ext cx="9008390" cy="623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66096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42872-CC05-4F32-842B-F22383F48FAF}" type="slidenum">
              <a:rPr lang="pt-BR" altLang="pt-B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pt-BR" altLang="pt-BR" sz="1000"/>
          </a:p>
        </p:txBody>
      </p:sp>
      <p:graphicFrame>
        <p:nvGraphicFramePr>
          <p:cNvPr id="14339" name="Gráfico 2"/>
          <p:cNvGraphicFramePr>
            <a:graphicFrameLocks noGrp="1"/>
          </p:cNvGraphicFramePr>
          <p:nvPr/>
        </p:nvGraphicFramePr>
        <p:xfrm>
          <a:off x="1541464" y="269875"/>
          <a:ext cx="9109075" cy="631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hart" r:id="rId3" imgW="9120406" imgH="6322100" progId="Excel.Chart.8">
                  <p:embed/>
                </p:oleObj>
              </mc:Choice>
              <mc:Fallback>
                <p:oleObj name="Chart" r:id="rId3" imgW="9120406" imgH="6322100" progId="Excel.Chart.8">
                  <p:embed/>
                  <p:pic>
                    <p:nvPicPr>
                      <p:cNvPr id="14339" name="Gráfico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4" y="269875"/>
                        <a:ext cx="9109075" cy="631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317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9263" y="273316"/>
            <a:ext cx="7729728" cy="1188720"/>
          </a:xfrm>
        </p:spPr>
        <p:txBody>
          <a:bodyPr/>
          <a:lstStyle/>
          <a:p>
            <a:r>
              <a:rPr lang="pt-BR" dirty="0" smtClean="0"/>
              <a:t>Longa 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2166" y="1572323"/>
            <a:ext cx="11151219" cy="51295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Dados de Longo prazo complicados mas renda per capita AL cresce nos últimos 200 anos porem renda per capita relativa em relação ao Ocidente diminui </a:t>
            </a:r>
          </a:p>
          <a:p>
            <a:pPr lvl="1"/>
            <a:r>
              <a:rPr lang="pt-BR" dirty="0" smtClean="0"/>
              <a:t>PIB per capita multiplicado por 11</a:t>
            </a:r>
          </a:p>
          <a:p>
            <a:pPr lvl="1"/>
            <a:r>
              <a:rPr lang="pt-BR" dirty="0" smtClean="0"/>
              <a:t>Divergência na renda relativa – de metade da renda per capita para um quarto</a:t>
            </a:r>
          </a:p>
          <a:p>
            <a:r>
              <a:rPr lang="pt-BR" dirty="0" smtClean="0"/>
              <a:t>1ª Fase : Independência ate 1880:</a:t>
            </a:r>
          </a:p>
          <a:p>
            <a:pPr lvl="1"/>
            <a:r>
              <a:rPr lang="pt-BR" dirty="0" smtClean="0"/>
              <a:t>Deterioração da posição relativa frente aos países desenvolvidos </a:t>
            </a:r>
          </a:p>
          <a:p>
            <a:pPr lvl="1"/>
            <a:r>
              <a:rPr lang="pt-BR" dirty="0" smtClean="0"/>
              <a:t>Faz parte da Grande divergência (aceleração de parte do ocidente não acompanhada no mesmo ritmo por AL)</a:t>
            </a:r>
          </a:p>
          <a:p>
            <a:r>
              <a:rPr lang="pt-BR" dirty="0" smtClean="0"/>
              <a:t>2ª Fase: Um século de fortes oscilações 1880 – 1980</a:t>
            </a:r>
          </a:p>
          <a:p>
            <a:pPr lvl="1"/>
            <a:r>
              <a:rPr lang="pt-BR" dirty="0" smtClean="0"/>
              <a:t>Manutenção da distancia relativa com países desenvolvidos:  Aceleração do crescimento da AL </a:t>
            </a:r>
          </a:p>
          <a:p>
            <a:pPr lvl="1"/>
            <a:r>
              <a:rPr lang="pt-BR" dirty="0" smtClean="0"/>
              <a:t>AL melhora sua posição em relação à media mundial: vira uma espécie de “classe media” do mundo</a:t>
            </a:r>
          </a:p>
          <a:p>
            <a:pPr lvl="1"/>
            <a:r>
              <a:rPr lang="pt-BR" dirty="0" smtClean="0"/>
              <a:t>Período duas fases:  expansão primário exportadora e fase industrialização dirigida por Estado (desenvolvimentista)</a:t>
            </a:r>
          </a:p>
          <a:p>
            <a:pPr lvl="1"/>
            <a:r>
              <a:rPr lang="pt-BR" dirty="0" smtClean="0"/>
              <a:t>Surtos (períodos) e Milagres (países)</a:t>
            </a:r>
          </a:p>
          <a:p>
            <a:r>
              <a:rPr lang="pt-BR" dirty="0" smtClean="0"/>
              <a:t>3ª Fase:  Duas décadas perdidas (desperdiçadas): 1980 – 2000</a:t>
            </a:r>
          </a:p>
          <a:p>
            <a:pPr lvl="1"/>
            <a:r>
              <a:rPr lang="pt-BR" dirty="0" smtClean="0"/>
              <a:t>Desaceleração forte do crescimento AL - volta </a:t>
            </a:r>
            <a:r>
              <a:rPr lang="pt-BR" dirty="0"/>
              <a:t>de perda de posição relativa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Anos 2003 – 2013: reversão do ciclo longo? Reversão de ciclo curto ?</a:t>
            </a:r>
          </a:p>
          <a:p>
            <a:pPr lvl="1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166860" y="1959548"/>
            <a:ext cx="2926080" cy="5078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Desigualdades </a:t>
            </a:r>
          </a:p>
          <a:p>
            <a:r>
              <a:rPr lang="pt-BR" dirty="0" smtClean="0"/>
              <a:t>dentro da região</a:t>
            </a:r>
          </a:p>
          <a:p>
            <a:endParaRPr lang="pt-BR" dirty="0"/>
          </a:p>
          <a:p>
            <a:r>
              <a:rPr lang="pt-BR" dirty="0" smtClean="0"/>
              <a:t>Até IGM: </a:t>
            </a:r>
            <a:r>
              <a:rPr lang="pt-BR" dirty="0" err="1" smtClean="0"/>
              <a:t>divergencia</a:t>
            </a:r>
            <a:endParaRPr lang="pt-BR" dirty="0" smtClean="0"/>
          </a:p>
          <a:p>
            <a:pPr marL="285750" indent="-285750">
              <a:buFont typeface="Gill Sans MT" panose="020B0502020104020203" pitchFamily="34" charset="0"/>
              <a:buChar char="+"/>
            </a:pPr>
            <a:r>
              <a:rPr lang="pt-BR" dirty="0" smtClean="0"/>
              <a:t>Uruguai,  Argentina,</a:t>
            </a:r>
          </a:p>
          <a:p>
            <a:pPr marL="285750" indent="-285750">
              <a:buFont typeface="Gill Sans MT" panose="020B0502020104020203" pitchFamily="34" charset="0"/>
              <a:buChar char="+"/>
            </a:pPr>
            <a:r>
              <a:rPr lang="pt-BR" dirty="0" smtClean="0"/>
              <a:t>Cuba e Chile  </a:t>
            </a:r>
          </a:p>
          <a:p>
            <a:endParaRPr lang="pt-BR" dirty="0"/>
          </a:p>
          <a:p>
            <a:r>
              <a:rPr lang="pt-BR" dirty="0" err="1" smtClean="0"/>
              <a:t>Pos</a:t>
            </a:r>
            <a:r>
              <a:rPr lang="pt-BR" dirty="0" smtClean="0"/>
              <a:t> IGM: </a:t>
            </a:r>
            <a:r>
              <a:rPr lang="pt-BR" dirty="0" err="1" smtClean="0"/>
              <a:t>convergencia</a:t>
            </a:r>
            <a:endParaRPr lang="pt-BR" dirty="0" smtClean="0"/>
          </a:p>
          <a:p>
            <a:pPr marL="285750" indent="-285750">
              <a:buFont typeface="Gill Sans MT" panose="020B0502020104020203" pitchFamily="34" charset="0"/>
              <a:buChar char="+"/>
            </a:pPr>
            <a:r>
              <a:rPr lang="pt-BR" dirty="0" smtClean="0"/>
              <a:t>Brasil e México</a:t>
            </a:r>
          </a:p>
          <a:p>
            <a:pPr marL="285750" indent="-285750">
              <a:buFont typeface="Gill Sans MT" panose="020B0502020104020203" pitchFamily="34" charset="0"/>
              <a:buChar char="+"/>
            </a:pPr>
            <a:r>
              <a:rPr lang="pt-BR" dirty="0" smtClean="0"/>
              <a:t>Colômbia, Venezuela</a:t>
            </a:r>
          </a:p>
          <a:p>
            <a:pPr marL="285750" indent="-285750">
              <a:buFont typeface="Gill Sans MT" panose="020B0502020104020203" pitchFamily="34" charset="0"/>
              <a:buChar char="+"/>
            </a:pPr>
            <a:r>
              <a:rPr lang="pt-BR" dirty="0" smtClean="0"/>
              <a:t>Costa Rica e Panamá</a:t>
            </a:r>
          </a:p>
          <a:p>
            <a:pPr marL="285750" indent="-285750">
              <a:buFont typeface="Gill Sans MT" panose="020B0502020104020203" pitchFamily="34" charset="0"/>
              <a:buChar char="-"/>
            </a:pPr>
            <a:r>
              <a:rPr lang="pt-BR" dirty="0" smtClean="0"/>
              <a:t>Declínio Argentina</a:t>
            </a:r>
          </a:p>
          <a:p>
            <a:pPr marL="285750" indent="-285750">
              <a:buFont typeface="Gill Sans MT" panose="020B0502020104020203" pitchFamily="34" charset="0"/>
              <a:buChar char="-"/>
            </a:pPr>
            <a:endParaRPr lang="pt-BR" dirty="0"/>
          </a:p>
          <a:p>
            <a:r>
              <a:rPr lang="pt-BR" dirty="0" smtClean="0"/>
              <a:t>Década de 80/90: convergência inicial , divergência no final</a:t>
            </a:r>
          </a:p>
          <a:p>
            <a:pPr marL="285750" indent="-285750">
              <a:buFont typeface="Gill Sans MT" panose="020B0502020104020203" pitchFamily="34" charset="0"/>
              <a:buChar char="+"/>
            </a:pPr>
            <a:r>
              <a:rPr lang="pt-BR" dirty="0" smtClean="0"/>
              <a:t>Chile, Rep. Dominicana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631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amadas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  <a:fontScheme name="Camadas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596</TotalTime>
  <Words>1102</Words>
  <Application>Microsoft Office PowerPoint</Application>
  <PresentationFormat>Widescreen</PresentationFormat>
  <Paragraphs>371</Paragraphs>
  <Slides>40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</vt:lpstr>
      <vt:lpstr>Gill Sans MT</vt:lpstr>
      <vt:lpstr>Wingdings</vt:lpstr>
      <vt:lpstr>Pacote</vt:lpstr>
      <vt:lpstr>Chart</vt:lpstr>
      <vt:lpstr>Aula 02. A economia latino-americana: situação atual</vt:lpstr>
      <vt:lpstr>PIB total da América Latina em USS preços correntes 1990 - 2015</vt:lpstr>
      <vt:lpstr>PIB total da América Latina em USS preços coNstantes 1990 - 2015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Longa História</vt:lpstr>
      <vt:lpstr>Apresentação do PowerPoint</vt:lpstr>
      <vt:lpstr>Apresentação do PowerPoint</vt:lpstr>
      <vt:lpstr>Apresentação do PowerPoint</vt:lpstr>
      <vt:lpstr>Apresentação do PowerPoint</vt:lpstr>
      <vt:lpstr>Tipologias de paises</vt:lpstr>
      <vt:lpstr>Apresentação do PowerPoint</vt:lpstr>
      <vt:lpstr>Transição Demográfica</vt:lpstr>
      <vt:lpstr>Mudanças populacionais: transição demográfica  </vt:lpstr>
      <vt:lpstr>Apresentação do PowerPoint</vt:lpstr>
      <vt:lpstr>Diminuição da desigualdade de renda na América Latina  2000-2010</vt:lpstr>
      <vt:lpstr>Apresentação do PowerPoint</vt:lpstr>
      <vt:lpstr>O que explica a melhora da distribuição de renda na América Latina ?</vt:lpstr>
      <vt:lpstr>DECOMPOSIÇÃO</vt:lpstr>
      <vt:lpstr>O que explica a Redução da desigualdade na renda do trabalho ?</vt:lpstr>
      <vt:lpstr>Apresentação do PowerPoint</vt:lpstr>
      <vt:lpstr>Apresentação do PowerPoint</vt:lpstr>
      <vt:lpstr>De volta ao crescimento dos anos 2000 ...</vt:lpstr>
      <vt:lpstr>Apresentação do PowerPoint</vt:lpstr>
      <vt:lpstr>Uma Década de Avanços Econômicos e Sociais</vt:lpstr>
      <vt:lpstr>Crescimento Econômico da América Latina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Amaury Gremaud</dc:creator>
  <cp:lastModifiedBy>Amaury Patrick Gremaud</cp:lastModifiedBy>
  <cp:revision>33</cp:revision>
  <dcterms:created xsi:type="dcterms:W3CDTF">2017-04-03T02:32:53Z</dcterms:created>
  <dcterms:modified xsi:type="dcterms:W3CDTF">2017-08-11T19:32:44Z</dcterms:modified>
</cp:coreProperties>
</file>