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71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8/10/2017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8/10/2017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8/10/2017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8/10/2017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8/10/2017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D9DE174-B4FD-4116-BBDB-087446735B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Formulação de problemas de pesquisa: diferença entre objeto empírico e objeto sociológico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A045F485-B66A-42D2-BE46-70091BBBFE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7597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14121D6-D1BA-41B0-8870-4E8002150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construção do objeto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7A493A8-5E6F-425E-87C6-ADFD91A4F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•  </a:t>
            </a:r>
            <a:r>
              <a:rPr lang="pt-BR" b="1" dirty="0"/>
              <a:t>2.4 A analogia e a construção das hipóteses</a:t>
            </a:r>
          </a:p>
          <a:p>
            <a:r>
              <a:rPr lang="pt-BR" b="1" dirty="0" smtClean="0"/>
              <a:t>Analogia</a:t>
            </a:r>
            <a:r>
              <a:rPr lang="pt-BR" dirty="0" smtClean="0"/>
              <a:t> e </a:t>
            </a:r>
            <a:r>
              <a:rPr lang="pt-BR" b="1" dirty="0" smtClean="0"/>
              <a:t>comparação</a:t>
            </a:r>
            <a:r>
              <a:rPr lang="pt-BR" dirty="0" smtClean="0"/>
              <a:t>: “O raciocínio por analogia (...) está votado a desempenhar um papel específico na ciência sociológica que tem como especificidade não poder constituir seu objeto a não ser pelo procedimento comparativo” (p.67)</a:t>
            </a:r>
          </a:p>
          <a:p>
            <a:r>
              <a:rPr lang="pt-BR" dirty="0" smtClean="0"/>
              <a:t>“a comparação orientada pela hipótese de analogias constitui não só o instrumento privilegiado do corte com os dados </a:t>
            </a:r>
            <a:r>
              <a:rPr lang="pt-BR" dirty="0" err="1" smtClean="0"/>
              <a:t>pré</a:t>
            </a:r>
            <a:r>
              <a:rPr lang="pt-BR" dirty="0" smtClean="0"/>
              <a:t>-construídos, que pretendem com insistência ser tratados em si mesmos e por si próprios, mas também o princípio da construção hipotética de relações entre relações” (p.68)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8938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14121D6-D1BA-41B0-8870-4E8002150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construção do objeto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7A493A8-5E6F-425E-87C6-ADFD91A4F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•  </a:t>
            </a:r>
            <a:r>
              <a:rPr lang="pt-BR" b="1" dirty="0"/>
              <a:t>2.5. Modelo e teoria</a:t>
            </a:r>
          </a:p>
          <a:p>
            <a:pPr marL="0" indent="0">
              <a:buNone/>
            </a:pPr>
            <a:endParaRPr lang="pt-BR" b="1" dirty="0"/>
          </a:p>
          <a:p>
            <a:endParaRPr lang="pt-BR" dirty="0"/>
          </a:p>
          <a:p>
            <a:r>
              <a:rPr lang="pt-BR" dirty="0" smtClean="0"/>
              <a:t>“modelo </a:t>
            </a:r>
            <a:r>
              <a:rPr lang="pt-BR" dirty="0"/>
              <a:t>[é] todo sistema de relações entre propriedades selecionadas, abstratas e simplificadas, construído conscientemente com a finalidade de descrição, explicação ou previsão e, por conseguinte, plenamente </a:t>
            </a:r>
            <a:r>
              <a:rPr lang="pt-BR" dirty="0" smtClean="0"/>
              <a:t>controlável” (p. 68)</a:t>
            </a:r>
          </a:p>
          <a:p>
            <a:r>
              <a:rPr lang="pt-BR" dirty="0" smtClean="0"/>
              <a:t>“Partindo da confusão entre a simples </a:t>
            </a:r>
            <a:r>
              <a:rPr lang="pt-BR" i="1" dirty="0" smtClean="0"/>
              <a:t>semelhança</a:t>
            </a:r>
            <a:r>
              <a:rPr lang="pt-BR" dirty="0" smtClean="0"/>
              <a:t> e a </a:t>
            </a:r>
            <a:r>
              <a:rPr lang="pt-BR" b="1" i="1" dirty="0" smtClean="0"/>
              <a:t>analogia</a:t>
            </a:r>
            <a:r>
              <a:rPr lang="pt-BR" dirty="0" smtClean="0"/>
              <a:t>, </a:t>
            </a:r>
            <a:r>
              <a:rPr lang="pt-BR" b="1" dirty="0" smtClean="0"/>
              <a:t>relação entre relações </a:t>
            </a:r>
            <a:r>
              <a:rPr lang="pt-BR" dirty="0" smtClean="0"/>
              <a:t>que deve ser conquistada contra as aparências e construída por um verdadeiro trabalho de abstração e por meio da comparação conscientemente operada, os </a:t>
            </a:r>
            <a:r>
              <a:rPr lang="pt-BR" i="1" dirty="0" smtClean="0"/>
              <a:t>modelos miméticos</a:t>
            </a:r>
            <a:r>
              <a:rPr lang="pt-BR" dirty="0" smtClean="0"/>
              <a:t>, que se limitam a apreender as semelhanças exteriores, opõem-se aos </a:t>
            </a:r>
            <a:r>
              <a:rPr lang="pt-BR" b="1" i="1" dirty="0" smtClean="0"/>
              <a:t>modelos analógicos </a:t>
            </a:r>
            <a:r>
              <a:rPr lang="pt-BR" b="1" dirty="0" smtClean="0"/>
              <a:t>que visam </a:t>
            </a:r>
            <a:r>
              <a:rPr lang="pt-BR" b="1" dirty="0" err="1" smtClean="0"/>
              <a:t>reapreender</a:t>
            </a:r>
            <a:r>
              <a:rPr lang="pt-BR" b="1" dirty="0" smtClean="0"/>
              <a:t> os princípios ocultos das realidades que interpretam</a:t>
            </a:r>
            <a:r>
              <a:rPr lang="pt-BR" dirty="0" smtClean="0"/>
              <a:t>” (p.69)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4144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14121D6-D1BA-41B0-8870-4E8002150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construção do objeto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7A493A8-5E6F-425E-87C6-ADFD91A4F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•  </a:t>
            </a:r>
            <a:r>
              <a:rPr lang="pt-BR" b="1" dirty="0" smtClean="0"/>
              <a:t>2.5. </a:t>
            </a:r>
            <a:r>
              <a:rPr lang="pt-BR" b="1" dirty="0"/>
              <a:t>Modelo e teoria</a:t>
            </a:r>
          </a:p>
          <a:p>
            <a:pPr marL="0" indent="0">
              <a:buNone/>
            </a:pPr>
            <a:endParaRPr lang="pt-BR" b="1" dirty="0"/>
          </a:p>
          <a:p>
            <a:r>
              <a:rPr lang="pt-BR" smtClean="0"/>
              <a:t>“</a:t>
            </a:r>
            <a:r>
              <a:rPr lang="pt-BR" dirty="0"/>
              <a:t>é pelo </a:t>
            </a:r>
            <a:r>
              <a:rPr lang="pt-BR" b="1" dirty="0"/>
              <a:t>poder de ruptura </a:t>
            </a:r>
            <a:r>
              <a:rPr lang="pt-BR" dirty="0"/>
              <a:t>e pelo </a:t>
            </a:r>
            <a:r>
              <a:rPr lang="pt-BR" b="1" dirty="0"/>
              <a:t>poder de generalização</a:t>
            </a:r>
            <a:r>
              <a:rPr lang="pt-BR" dirty="0"/>
              <a:t>, sendo que os dois são inseparáveis, que o modelo teórico é reconhecido: como depuração formal das relações entre as relações que definem os objetos construídos” (p.71)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1456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B2AE8E3-D548-4CCF-9548-24BAB5327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Bourdieu, P. “A construção do objeto”. In: Oficio do sociólogo. Petrópolis: Vozes, 2007 [6a ed.], pp. 45-72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0F29852-B672-402A-8D06-AF8738C22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“Por mais parcial e </a:t>
            </a:r>
            <a:r>
              <a:rPr lang="pt-BR" dirty="0" smtClean="0"/>
              <a:t>parcelar </a:t>
            </a:r>
            <a:r>
              <a:rPr lang="pt-BR" dirty="0"/>
              <a:t>que seja um </a:t>
            </a:r>
            <a:r>
              <a:rPr lang="pt-BR" b="1" dirty="0"/>
              <a:t>objeto de pesquisa</a:t>
            </a:r>
            <a:r>
              <a:rPr lang="pt-BR" dirty="0"/>
              <a:t>, </a:t>
            </a:r>
            <a:r>
              <a:rPr lang="pt-BR" b="1" dirty="0"/>
              <a:t>só pode ser definido e ‘construído’ em função de uma problemática teórica </a:t>
            </a:r>
            <a:r>
              <a:rPr lang="pt-BR" dirty="0"/>
              <a:t>que permita submeter a uma interrogação sistemática os aspectos da realidade colocados em relação entre si pela questão que lhes é formulada”. (p.48)</a:t>
            </a:r>
          </a:p>
          <a:p>
            <a:r>
              <a:rPr lang="pt-BR" dirty="0"/>
              <a:t>A lógica da construção de objetos em uma pesquisa empírica e a função da teoria na observação do mundo empírico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8189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14121D6-D1BA-41B0-8870-4E8002150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construção do objeto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7A493A8-5E6F-425E-87C6-ADFD91A4F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• </a:t>
            </a:r>
            <a:r>
              <a:rPr lang="pt-BR" b="1" dirty="0"/>
              <a:t>O fato é construído: As formas da demissão empirista</a:t>
            </a:r>
          </a:p>
          <a:p>
            <a:r>
              <a:rPr lang="pt-BR" dirty="0"/>
              <a:t>A ruptura com o “realismo ingênuo” : não são relações reais entre coisas, mas “</a:t>
            </a:r>
            <a:r>
              <a:rPr lang="pt-BR" b="1" dirty="0"/>
              <a:t>relações conceituais entre problemas</a:t>
            </a:r>
            <a:r>
              <a:rPr lang="pt-BR" dirty="0"/>
              <a:t>”. (Max Weber)</a:t>
            </a:r>
          </a:p>
          <a:p>
            <a:r>
              <a:rPr lang="pt-BR" dirty="0"/>
              <a:t> </a:t>
            </a:r>
            <a:r>
              <a:rPr lang="pt-BR" dirty="0" err="1"/>
              <a:t>Durkheim:“é</a:t>
            </a:r>
            <a:r>
              <a:rPr lang="pt-BR" dirty="0"/>
              <a:t> necessário tratar os fatos sociais como coisas” </a:t>
            </a:r>
            <a:br>
              <a:rPr lang="pt-BR" dirty="0"/>
            </a:br>
            <a:r>
              <a:rPr lang="pt-BR" dirty="0"/>
              <a:t> Bourdieu: a ênfase deve ser colocada em “</a:t>
            </a:r>
            <a:r>
              <a:rPr lang="pt-BR" b="1" dirty="0"/>
              <a:t>tratar como</a:t>
            </a:r>
            <a:r>
              <a:rPr lang="pt-BR" dirty="0"/>
              <a:t>” </a:t>
            </a:r>
          </a:p>
          <a:p>
            <a:r>
              <a:rPr lang="pt-BR" dirty="0"/>
              <a:t> objeto ‘real’                              X                 </a:t>
            </a:r>
            <a:r>
              <a:rPr lang="pt-BR" b="1" dirty="0"/>
              <a:t>objeto da ciência </a:t>
            </a:r>
          </a:p>
          <a:p>
            <a:pPr marL="0" indent="0">
              <a:buNone/>
            </a:pPr>
            <a:r>
              <a:rPr lang="pt-BR" dirty="0" err="1"/>
              <a:t>pré</a:t>
            </a:r>
            <a:r>
              <a:rPr lang="pt-BR" dirty="0"/>
              <a:t>-construído pela                              “sistema de relações construídas</a:t>
            </a:r>
            <a:br>
              <a:rPr lang="pt-BR" dirty="0"/>
            </a:br>
            <a:r>
              <a:rPr lang="pt-BR" dirty="0"/>
              <a:t>percepção			propositalmente” (p.46)</a:t>
            </a:r>
          </a:p>
        </p:txBody>
      </p:sp>
    </p:spTree>
    <p:extLst>
      <p:ext uri="{BB962C8B-B14F-4D97-AF65-F5344CB8AC3E}">
        <p14:creationId xmlns:p14="http://schemas.microsoft.com/office/powerpoint/2010/main" val="223932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14121D6-D1BA-41B0-8870-4E8002150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construção do objeto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7A493A8-5E6F-425E-87C6-ADFD91A4F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/>
              <a:t>• 2.1 “</a:t>
            </a:r>
            <a:r>
              <a:rPr lang="pt-BR" b="1" dirty="0"/>
              <a:t>As abdicações do empirismo”</a:t>
            </a:r>
          </a:p>
          <a:p>
            <a:endParaRPr lang="pt-BR" dirty="0"/>
          </a:p>
          <a:p>
            <a:r>
              <a:rPr lang="pt-BR" dirty="0"/>
              <a:t>Objeto sociológico   X   “problemas sociais”</a:t>
            </a:r>
          </a:p>
          <a:p>
            <a:r>
              <a:rPr lang="pt-BR" dirty="0"/>
              <a:t>Saber formular a </a:t>
            </a:r>
            <a:r>
              <a:rPr lang="pt-BR" b="1" dirty="0"/>
              <a:t>pergunta</a:t>
            </a:r>
            <a:r>
              <a:rPr lang="pt-BR" dirty="0"/>
              <a:t> certa: “o real nunca toma a iniciativa já que só dá resposta quando é questionado”. (p. 48)</a:t>
            </a:r>
          </a:p>
          <a:p>
            <a:r>
              <a:rPr lang="pt-BR" dirty="0"/>
              <a:t>Relação </a:t>
            </a:r>
            <a:r>
              <a:rPr lang="pt-BR" b="1" dirty="0"/>
              <a:t>teoria</a:t>
            </a:r>
            <a:r>
              <a:rPr lang="pt-BR" dirty="0"/>
              <a:t> e </a:t>
            </a:r>
            <a:r>
              <a:rPr lang="pt-BR" b="1" dirty="0"/>
              <a:t>empiria</a:t>
            </a:r>
            <a:r>
              <a:rPr lang="pt-BR" dirty="0"/>
              <a:t>: “quando o sociólogo pretende tirar dos fatos a problemática e os conceitos teóricos que lhe permitam construir e analisar tais fatos, corre sempre o risco de se limitar ao que é afirmado por seus informadores”. (p.50)</a:t>
            </a:r>
          </a:p>
          <a:p>
            <a:r>
              <a:rPr lang="pt-BR" dirty="0"/>
              <a:t>O potencial heurístico da </a:t>
            </a:r>
            <a:r>
              <a:rPr lang="pt-BR" b="1" dirty="0"/>
              <a:t>fabulação</a:t>
            </a:r>
            <a:r>
              <a:rPr lang="pt-BR" dirty="0"/>
              <a:t>: “pode-se e deve-se coletar os mais irreais discursos, mas com a condição de ver neles, não a explicação do comportamento, mas um aspecto do comportamento a ser explicado”. (p.51-52)</a:t>
            </a:r>
          </a:p>
          <a:p>
            <a:r>
              <a:rPr lang="pt-BR" b="1" dirty="0"/>
              <a:t>Desconfiança sistemática</a:t>
            </a:r>
            <a:r>
              <a:rPr lang="pt-BR" dirty="0"/>
              <a:t>: “Sempre que acredita eludir a tarefa de construir os fatos em função de uma problemática teórica, o sociólogo submete-se a uma construção que se ignora como tal, coletando no máximo discursos fictícios forjados pelos sujeitos para enfrentarem a situação de pesquisa e responderem a questões artificiais (...). Portanto, ao renunciar ao seu privilégio epistemológico, o sociólogo estará sancionando uma </a:t>
            </a:r>
            <a:r>
              <a:rPr lang="pt-BR" b="1" dirty="0"/>
              <a:t>sociologia espontânea</a:t>
            </a:r>
            <a:r>
              <a:rPr lang="pt-BR" dirty="0"/>
              <a:t>”. (p.52)</a:t>
            </a:r>
          </a:p>
        </p:txBody>
      </p:sp>
    </p:spTree>
    <p:extLst>
      <p:ext uri="{BB962C8B-B14F-4D97-AF65-F5344CB8AC3E}">
        <p14:creationId xmlns:p14="http://schemas.microsoft.com/office/powerpoint/2010/main" val="3278984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14121D6-D1BA-41B0-8870-4E8002150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construção do objeto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7A493A8-5E6F-425E-87C6-ADFD91A4F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•  2.2 </a:t>
            </a:r>
            <a:r>
              <a:rPr lang="pt-BR" b="1" dirty="0"/>
              <a:t>Hipóteses ou pressupostos</a:t>
            </a:r>
          </a:p>
          <a:p>
            <a:r>
              <a:rPr lang="pt-BR" dirty="0"/>
              <a:t>“Interrogações inconscientes”   X   “</a:t>
            </a:r>
            <a:r>
              <a:rPr lang="pt-BR" b="1" dirty="0"/>
              <a:t>hipóteses</a:t>
            </a:r>
            <a:r>
              <a:rPr lang="pt-BR" dirty="0"/>
              <a:t> metodicamente construídas”</a:t>
            </a:r>
          </a:p>
          <a:p>
            <a:r>
              <a:rPr lang="pt-BR" dirty="0"/>
              <a:t>“Quanto menos consciente for a </a:t>
            </a:r>
            <a:r>
              <a:rPr lang="pt-BR" b="1" dirty="0"/>
              <a:t>teoria</a:t>
            </a:r>
            <a:r>
              <a:rPr lang="pt-BR" dirty="0"/>
              <a:t> implícita em determinada prática – teoria do conhecimento do objeto e teoria do objeto – maiores serão as possibilidades de que ela seja mal controlada, portanto, mal ajustada ao objeto em sua especificidade”. (p. 53)</a:t>
            </a:r>
          </a:p>
          <a:p>
            <a:r>
              <a:rPr lang="pt-BR" dirty="0"/>
              <a:t>Interrogação </a:t>
            </a:r>
            <a:r>
              <a:rPr lang="pt-BR" b="1" dirty="0"/>
              <a:t>epistemológica</a:t>
            </a:r>
            <a:r>
              <a:rPr lang="pt-BR" dirty="0"/>
              <a:t> sistemática:</a:t>
            </a:r>
            <a:br>
              <a:rPr lang="pt-BR" dirty="0"/>
            </a:br>
            <a:r>
              <a:rPr lang="pt-BR" dirty="0"/>
              <a:t>- o que os dados dizem e podem dizer?</a:t>
            </a:r>
            <a:br>
              <a:rPr lang="pt-BR" dirty="0"/>
            </a:br>
            <a:r>
              <a:rPr lang="pt-BR" dirty="0"/>
              <a:t>- dentro de quais limites?</a:t>
            </a:r>
            <a:br>
              <a:rPr lang="pt-BR" dirty="0"/>
            </a:br>
            <a:r>
              <a:rPr lang="pt-BR" dirty="0"/>
              <a:t>-  sob quais condições?</a:t>
            </a:r>
          </a:p>
        </p:txBody>
      </p:sp>
    </p:spTree>
    <p:extLst>
      <p:ext uri="{BB962C8B-B14F-4D97-AF65-F5344CB8AC3E}">
        <p14:creationId xmlns:p14="http://schemas.microsoft.com/office/powerpoint/2010/main" val="2525416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14121D6-D1BA-41B0-8870-4E8002150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construção do objeto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7A493A8-5E6F-425E-87C6-ADFD91A4F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•  2.3. </a:t>
            </a:r>
            <a:r>
              <a:rPr lang="pt-BR" b="1" dirty="0"/>
              <a:t>A falsa neutralidade das técnicas: objeto construído ou artefato</a:t>
            </a:r>
          </a:p>
          <a:p>
            <a:r>
              <a:rPr lang="pt-BR" dirty="0"/>
              <a:t>neutralidade axiológica    #     neutralidade metodológica</a:t>
            </a:r>
          </a:p>
          <a:p>
            <a:r>
              <a:rPr lang="pt-BR" b="1" dirty="0" smtClean="0"/>
              <a:t>Observação</a:t>
            </a:r>
            <a:r>
              <a:rPr lang="pt-BR" dirty="0" smtClean="0"/>
              <a:t> </a:t>
            </a:r>
            <a:r>
              <a:rPr lang="pt-BR" b="1" dirty="0"/>
              <a:t>etnográfica</a:t>
            </a:r>
            <a:r>
              <a:rPr lang="pt-BR" dirty="0"/>
              <a:t> comparada à </a:t>
            </a:r>
            <a:r>
              <a:rPr lang="pt-BR" b="1" dirty="0"/>
              <a:t>entrevista </a:t>
            </a:r>
            <a:r>
              <a:rPr lang="pt-BR" b="1" dirty="0" smtClean="0"/>
              <a:t>não-diretiva</a:t>
            </a:r>
            <a:r>
              <a:rPr lang="pt-BR" dirty="0"/>
              <a:t>:</a:t>
            </a:r>
            <a:r>
              <a:rPr lang="pt-BR" dirty="0" smtClean="0"/>
              <a:t> </a:t>
            </a:r>
            <a:r>
              <a:rPr lang="pt-BR" dirty="0"/>
              <a:t>“não será por que se apresenta como a realização paradigmática da neutralidade na observação que, entre todas as técnicas de coleta de dados, a entrevista não-diretiva é tão frequentemente exaltada, em detrimento, por exemplo, da observação etnográfica que, ao estar equipada com as regras impositivas de sua tradição, realiza mais completamente o ideal do </a:t>
            </a:r>
            <a:r>
              <a:rPr lang="pt-BR" dirty="0" err="1"/>
              <a:t>inventáro</a:t>
            </a:r>
            <a:r>
              <a:rPr lang="pt-BR" dirty="0"/>
              <a:t> sistemático, operado em uma situação real? (p.55</a:t>
            </a:r>
            <a:r>
              <a:rPr lang="pt-BR" dirty="0" smtClean="0"/>
              <a:t>)</a:t>
            </a:r>
          </a:p>
          <a:p>
            <a:r>
              <a:rPr lang="pt-BR" dirty="0" smtClean="0"/>
              <a:t>“Considerando </a:t>
            </a:r>
            <a:r>
              <a:rPr lang="pt-BR" dirty="0"/>
              <a:t>que é possível perguntar seja lá o que for a quem quer que seja e que todo sujeito tem quase sempre suficiente boa vontade para responder, no mínimo, qualquer coisa a qualquer pergunta, mesmo que esta seja irreal, o questionador que, por falta de uma </a:t>
            </a:r>
            <a:r>
              <a:rPr lang="pt-BR" b="1" dirty="0"/>
              <a:t>teoria do questionário</a:t>
            </a:r>
            <a:r>
              <a:rPr lang="pt-BR" dirty="0"/>
              <a:t>, não se interroga sobre a significação específica de suas perguntas, corre o risco de encontrar facilmente uma garantia do realismo de suas perguntas na realidade das respostas </a:t>
            </a:r>
            <a:r>
              <a:rPr lang="pt-BR" dirty="0" smtClean="0"/>
              <a:t>recebidas”.  (p. 56)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2293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14121D6-D1BA-41B0-8870-4E8002150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construção do objeto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7A493A8-5E6F-425E-87C6-ADFD91A4F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•  2.3. </a:t>
            </a:r>
            <a:r>
              <a:rPr lang="pt-BR" b="1" dirty="0"/>
              <a:t>A falsa neutralidade das técnicas: objeto construído ou artefato</a:t>
            </a:r>
          </a:p>
          <a:p>
            <a:r>
              <a:rPr lang="pt-BR" dirty="0" smtClean="0"/>
              <a:t>Os perigos do “</a:t>
            </a:r>
            <a:r>
              <a:rPr lang="pt-BR" b="1" dirty="0" smtClean="0"/>
              <a:t>etnocentrismo linguístico</a:t>
            </a:r>
            <a:r>
              <a:rPr lang="pt-BR" dirty="0" smtClean="0"/>
              <a:t>” (p.57)</a:t>
            </a:r>
          </a:p>
          <a:p>
            <a:r>
              <a:rPr lang="pt-BR" dirty="0" smtClean="0"/>
              <a:t>“</a:t>
            </a:r>
            <a:r>
              <a:rPr lang="pt-BR" dirty="0"/>
              <a:t>para saber estabelecer um </a:t>
            </a:r>
            <a:r>
              <a:rPr lang="pt-BR" b="1" dirty="0"/>
              <a:t>questionário</a:t>
            </a:r>
            <a:r>
              <a:rPr lang="pt-BR" dirty="0"/>
              <a:t> e saber o que fazer com os fatos que ele produz, é necessário saber o que faz o questionário, isto é, entre outras coisas, o que não pode fazer”. (p.59)</a:t>
            </a:r>
          </a:p>
          <a:p>
            <a:r>
              <a:rPr lang="pt-BR" dirty="0"/>
              <a:t>“observação do tipo </a:t>
            </a:r>
            <a:r>
              <a:rPr lang="pt-BR" b="1" dirty="0"/>
              <a:t>etnográfico</a:t>
            </a:r>
            <a:r>
              <a:rPr lang="pt-BR" dirty="0"/>
              <a:t> como inventário sistemático de atos e objetos </a:t>
            </a:r>
            <a:r>
              <a:rPr lang="pt-BR" dirty="0" smtClean="0"/>
              <a:t>culturais: o </a:t>
            </a:r>
            <a:r>
              <a:rPr lang="pt-BR" b="1" dirty="0" smtClean="0"/>
              <a:t>questionário</a:t>
            </a:r>
            <a:r>
              <a:rPr lang="pt-BR" dirty="0" smtClean="0"/>
              <a:t> não passa de um dos instrumentos da observação, cujas vantagens metodológicas -- por exemplo, a aptidão para coletar dados homogêneos igualmente suscetíveis de um tratamento estatístico – não devem dissimular os limites epistemológicos”. </a:t>
            </a:r>
            <a:r>
              <a:rPr lang="pt-BR" dirty="0"/>
              <a:t>(p. 59</a:t>
            </a:r>
            <a:r>
              <a:rPr lang="pt-BR" dirty="0" smtClean="0"/>
              <a:t>)</a:t>
            </a:r>
          </a:p>
          <a:p>
            <a:r>
              <a:rPr lang="pt-BR" dirty="0"/>
              <a:t>Métodos da </a:t>
            </a:r>
            <a:r>
              <a:rPr lang="pt-BR" b="1" dirty="0"/>
              <a:t>etnologia</a:t>
            </a:r>
            <a:r>
              <a:rPr lang="pt-BR" dirty="0"/>
              <a:t> empregados às </a:t>
            </a:r>
            <a:r>
              <a:rPr lang="pt-BR" b="1" dirty="0"/>
              <a:t>sociedades</a:t>
            </a:r>
            <a:r>
              <a:rPr lang="pt-BR" dirty="0"/>
              <a:t> </a:t>
            </a:r>
            <a:r>
              <a:rPr lang="pt-BR" b="1" dirty="0"/>
              <a:t>modernas</a:t>
            </a:r>
            <a:r>
              <a:rPr lang="pt-BR" dirty="0"/>
              <a:t>: “nada impede de aplicar os métodos da etnologia às sociedades modernas, com a condição de submeter, em cada caso, à </a:t>
            </a:r>
            <a:r>
              <a:rPr lang="pt-BR" b="1" dirty="0"/>
              <a:t>reflexão epistemológica</a:t>
            </a:r>
            <a:r>
              <a:rPr lang="pt-BR" dirty="0"/>
              <a:t> os pressupostos implícitos de tais métodos relativos à estrutura da sociedade e à lógica de suas transformações”.  (p.60)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5165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14121D6-D1BA-41B0-8870-4E8002150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construção do objeto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7A493A8-5E6F-425E-87C6-ADFD91A4F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•  2.3. </a:t>
            </a:r>
            <a:r>
              <a:rPr lang="pt-BR" b="1" dirty="0"/>
              <a:t>A falsa neutralidade das técnicas: objeto construído ou artefato</a:t>
            </a:r>
          </a:p>
          <a:p>
            <a:r>
              <a:rPr lang="pt-BR" dirty="0" smtClean="0"/>
              <a:t>“</a:t>
            </a:r>
            <a:r>
              <a:rPr lang="pt-BR" dirty="0"/>
              <a:t>Até mesmo as operações mais elementares e, na aparência, as mais automáticas do tratamento da informação implicam escolhas epistemológicas e mesmo uma </a:t>
            </a:r>
            <a:r>
              <a:rPr lang="pt-BR" b="1" dirty="0"/>
              <a:t>teoria do objeto.</a:t>
            </a:r>
            <a:r>
              <a:rPr lang="pt-BR" dirty="0"/>
              <a:t>”</a:t>
            </a:r>
            <a:r>
              <a:rPr lang="pt-BR" b="1" dirty="0"/>
              <a:t> </a:t>
            </a:r>
            <a:r>
              <a:rPr lang="pt-BR" dirty="0"/>
              <a:t>(p.60</a:t>
            </a:r>
            <a:r>
              <a:rPr lang="pt-BR" dirty="0" smtClean="0"/>
              <a:t>)</a:t>
            </a:r>
          </a:p>
          <a:p>
            <a:r>
              <a:rPr lang="pt-BR" b="1" dirty="0" smtClean="0"/>
              <a:t>Neutralidade ética</a:t>
            </a:r>
            <a:r>
              <a:rPr lang="pt-BR" dirty="0" smtClean="0"/>
              <a:t>: “O relativismo integral e mecanicista leva ao mesmo resultado do etnocentrismo ético: nos dois casos, a relação do observador aos valores daqueles que ele observa (e, por conseguinte, ao valor deles) toma o lugar da relação que estes mantêm objetivamente com seus valores” (p.63)</a:t>
            </a:r>
            <a:endParaRPr lang="pt-BR" dirty="0"/>
          </a:p>
          <a:p>
            <a:r>
              <a:rPr lang="pt-BR" dirty="0"/>
              <a:t>“A demissão pura e simples diante do dado de uma prática que reduz o elenco de hipóteses a uma série de antecipações fragmentárias e passivas leva às manipulações cegas de uma técnica que engendra automaticamente artefatos, construções vergonhosas que são a </a:t>
            </a:r>
            <a:r>
              <a:rPr lang="pt-BR" b="1" dirty="0"/>
              <a:t>caricatura</a:t>
            </a:r>
            <a:r>
              <a:rPr lang="pt-BR" dirty="0"/>
              <a:t> do fato construído metódica e conscientemente, isto é, cientificamente”. (p.63-64)</a:t>
            </a:r>
          </a:p>
          <a:p>
            <a:r>
              <a:rPr lang="pt-BR" dirty="0"/>
              <a:t>“Ao recusar-se a ser o sujeito científico de sua sociologia, o sociólogo </a:t>
            </a:r>
            <a:r>
              <a:rPr lang="pt-BR" b="1" dirty="0"/>
              <a:t>positivista</a:t>
            </a:r>
            <a:r>
              <a:rPr lang="pt-BR" dirty="0"/>
              <a:t> </a:t>
            </a:r>
            <a:r>
              <a:rPr lang="pt-BR" dirty="0" smtClean="0"/>
              <a:t>dedica-se (...) </a:t>
            </a:r>
            <a:r>
              <a:rPr lang="pt-BR" dirty="0"/>
              <a:t>a fazer uma </a:t>
            </a:r>
            <a:r>
              <a:rPr lang="pt-BR" b="1" dirty="0"/>
              <a:t>sociologia sem objeto científico</a:t>
            </a:r>
            <a:r>
              <a:rPr lang="pt-BR" dirty="0"/>
              <a:t>”. (p. 64)</a:t>
            </a:r>
          </a:p>
        </p:txBody>
      </p:sp>
    </p:spTree>
    <p:extLst>
      <p:ext uri="{BB962C8B-B14F-4D97-AF65-F5344CB8AC3E}">
        <p14:creationId xmlns:p14="http://schemas.microsoft.com/office/powerpoint/2010/main" val="1730552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14121D6-D1BA-41B0-8870-4E8002150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construção do objeto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7A493A8-5E6F-425E-87C6-ADFD91A4F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•  </a:t>
            </a:r>
            <a:r>
              <a:rPr lang="pt-BR" b="1" dirty="0"/>
              <a:t>2.4 A analogia e a construção das hipóteses</a:t>
            </a:r>
          </a:p>
          <a:p>
            <a:r>
              <a:rPr lang="pt-BR" dirty="0" smtClean="0"/>
              <a:t>O problema da “</a:t>
            </a:r>
            <a:r>
              <a:rPr lang="pt-BR" b="1" dirty="0" smtClean="0"/>
              <a:t>invenção das hipóteses</a:t>
            </a:r>
            <a:r>
              <a:rPr lang="pt-BR" dirty="0" smtClean="0"/>
              <a:t>”: “por oposição às construções especulativas da filosofia social cujos refinamentos lógicos têm com única finalidade construir um sistema dedutivo bem ordenado e que são irrefutáveis porque não podem ser comprovados, o </a:t>
            </a:r>
            <a:r>
              <a:rPr lang="pt-BR" b="1" dirty="0" smtClean="0"/>
              <a:t>tipo ideal </a:t>
            </a:r>
            <a:r>
              <a:rPr lang="pt-BR" dirty="0" smtClean="0"/>
              <a:t>como ‘guia para construção das hipóteses’, segundo Max Weber, é uma </a:t>
            </a:r>
            <a:r>
              <a:rPr lang="pt-BR" b="1" dirty="0" smtClean="0"/>
              <a:t>ficção coerente </a:t>
            </a:r>
            <a:r>
              <a:rPr lang="pt-BR" dirty="0" smtClean="0"/>
              <a:t>(...), uma construção concebida para se medir em relação ao real, uma </a:t>
            </a:r>
            <a:r>
              <a:rPr lang="pt-BR" b="1" dirty="0" smtClean="0"/>
              <a:t>construção próxima </a:t>
            </a:r>
            <a:r>
              <a:rPr lang="pt-BR" dirty="0" smtClean="0"/>
              <a:t>– cuja diferença ela permite medir e reduzir – e não aproximativa. O tipo ideal permite medir a realidade porque se mede em </a:t>
            </a:r>
            <a:r>
              <a:rPr lang="pt-BR" dirty="0" err="1" smtClean="0"/>
              <a:t>relaão</a:t>
            </a:r>
            <a:r>
              <a:rPr lang="pt-BR" dirty="0" smtClean="0"/>
              <a:t> a ela e define-se com precisão ao determinar precisamente a diferença que o separa do real” (p.66)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3479556"/>
      </p:ext>
    </p:extLst>
  </p:cSld>
  <p:clrMapOvr>
    <a:masterClrMapping/>
  </p:clrMapOvr>
</p:sld>
</file>

<file path=ppt/theme/theme1.xml><?xml version="1.0" encoding="utf-8"?>
<a:theme xmlns:a="http://schemas.openxmlformats.org/drawingml/2006/main" name="Quadro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TM03457475[[fn=Quadro]]</Template>
  <TotalTime>138</TotalTime>
  <Words>1424</Words>
  <Application>Microsoft Office PowerPoint</Application>
  <PresentationFormat>Widescreen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5" baseType="lpstr">
      <vt:lpstr>Corbel</vt:lpstr>
      <vt:lpstr>Wingdings 2</vt:lpstr>
      <vt:lpstr>Quadro</vt:lpstr>
      <vt:lpstr>Formulação de problemas de pesquisa: diferença entre objeto empírico e objeto sociológico</vt:lpstr>
      <vt:lpstr>Bourdieu, P. “A construção do objeto”. In: Oficio do sociólogo. Petrópolis: Vozes, 2007 [6a ed.], pp. 45-72 </vt:lpstr>
      <vt:lpstr>A construção do objeto</vt:lpstr>
      <vt:lpstr>A construção do objeto</vt:lpstr>
      <vt:lpstr>A construção do objeto</vt:lpstr>
      <vt:lpstr>A construção do objeto</vt:lpstr>
      <vt:lpstr>A construção do objeto</vt:lpstr>
      <vt:lpstr>A construção do objeto</vt:lpstr>
      <vt:lpstr>A construção do objeto</vt:lpstr>
      <vt:lpstr>A construção do objeto</vt:lpstr>
      <vt:lpstr>A construção do objeto</vt:lpstr>
      <vt:lpstr>A construção do objeto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Formulação de problemas de pesquisa: diferença entre objeto empírico e objeto sociológico</dc:title>
  <dc:creator>Freire-Medeiros</dc:creator>
  <cp:lastModifiedBy>Bianca Stella Pinheiro de Freire Medeiros</cp:lastModifiedBy>
  <cp:revision>18</cp:revision>
  <dcterms:created xsi:type="dcterms:W3CDTF">2017-08-10T13:38:44Z</dcterms:created>
  <dcterms:modified xsi:type="dcterms:W3CDTF">2017-08-10T21:53:30Z</dcterms:modified>
</cp:coreProperties>
</file>