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6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2A77CB-F073-41FE-9134-38786EBB9A09}" type="datetimeFigureOut">
              <a:rPr lang="pt-BR" smtClean="0"/>
              <a:t>31/10/2017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DDD893-FC12-400A-8462-A79A13F458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4880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DDD893-FC12-400A-8462-A79A13F45859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7015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0EFEE-E1AA-46DF-8370-1AB51D9917E7}" type="datetimeFigureOut">
              <a:rPr lang="pt-BR" smtClean="0"/>
              <a:t>31/10/2017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6F655-1A81-464A-BC0C-90C4D70952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2037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0EFEE-E1AA-46DF-8370-1AB51D9917E7}" type="datetimeFigureOut">
              <a:rPr lang="pt-BR" smtClean="0"/>
              <a:t>31/10/2017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6F655-1A81-464A-BC0C-90C4D70952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4175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0EFEE-E1AA-46DF-8370-1AB51D9917E7}" type="datetimeFigureOut">
              <a:rPr lang="pt-BR" smtClean="0"/>
              <a:t>31/10/2017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6F655-1A81-464A-BC0C-90C4D70952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4444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0EFEE-E1AA-46DF-8370-1AB51D9917E7}" type="datetimeFigureOut">
              <a:rPr lang="pt-BR" smtClean="0"/>
              <a:t>31/10/2017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6F655-1A81-464A-BC0C-90C4D70952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9962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0EFEE-E1AA-46DF-8370-1AB51D9917E7}" type="datetimeFigureOut">
              <a:rPr lang="pt-BR" smtClean="0"/>
              <a:t>31/10/2017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6F655-1A81-464A-BC0C-90C4D70952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7313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0EFEE-E1AA-46DF-8370-1AB51D9917E7}" type="datetimeFigureOut">
              <a:rPr lang="pt-BR" smtClean="0"/>
              <a:t>31/10/2017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6F655-1A81-464A-BC0C-90C4D70952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7763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0EFEE-E1AA-46DF-8370-1AB51D9917E7}" type="datetimeFigureOut">
              <a:rPr lang="pt-BR" smtClean="0"/>
              <a:t>31/10/2017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6F655-1A81-464A-BC0C-90C4D70952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0538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0EFEE-E1AA-46DF-8370-1AB51D9917E7}" type="datetimeFigureOut">
              <a:rPr lang="pt-BR" smtClean="0"/>
              <a:t>31/10/2017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6F655-1A81-464A-BC0C-90C4D70952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8645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0EFEE-E1AA-46DF-8370-1AB51D9917E7}" type="datetimeFigureOut">
              <a:rPr lang="pt-BR" smtClean="0"/>
              <a:t>31/10/2017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6F655-1A81-464A-BC0C-90C4D70952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2600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0EFEE-E1AA-46DF-8370-1AB51D9917E7}" type="datetimeFigureOut">
              <a:rPr lang="pt-BR" smtClean="0"/>
              <a:t>31/10/2017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6F655-1A81-464A-BC0C-90C4D70952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9677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0EFEE-E1AA-46DF-8370-1AB51D9917E7}" type="datetimeFigureOut">
              <a:rPr lang="pt-BR" smtClean="0"/>
              <a:t>31/10/2017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6F655-1A81-464A-BC0C-90C4D70952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1442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0EFEE-E1AA-46DF-8370-1AB51D9917E7}" type="datetimeFigureOut">
              <a:rPr lang="pt-BR" smtClean="0"/>
              <a:t>31/10/2017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6F655-1A81-464A-BC0C-90C4D70952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1134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9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8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Exercício de Estática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782679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075851"/>
              </p:ext>
            </p:extLst>
          </p:nvPr>
        </p:nvGraphicFramePr>
        <p:xfrm>
          <a:off x="2699792" y="228600"/>
          <a:ext cx="3096344" cy="25718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5" name="Equação" r:id="rId3" imgW="1739900" imgH="1447800" progId="Equation.3">
                  <p:embed/>
                </p:oleObj>
              </mc:Choice>
              <mc:Fallback>
                <p:oleObj name="Equação" r:id="rId3" imgW="1739900" imgH="1447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228600"/>
                        <a:ext cx="3096344" cy="2571827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0781296"/>
              </p:ext>
            </p:extLst>
          </p:nvPr>
        </p:nvGraphicFramePr>
        <p:xfrm>
          <a:off x="971600" y="3501008"/>
          <a:ext cx="2232248" cy="22938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6" name="Equação" r:id="rId5" imgW="1384300" imgH="1422400" progId="Equation.3">
                  <p:embed/>
                </p:oleObj>
              </mc:Choice>
              <mc:Fallback>
                <p:oleObj name="Equação" r:id="rId5" imgW="1384300" imgH="1422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3501008"/>
                        <a:ext cx="2232248" cy="2293827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2298031"/>
              </p:ext>
            </p:extLst>
          </p:nvPr>
        </p:nvGraphicFramePr>
        <p:xfrm>
          <a:off x="5364088" y="3429000"/>
          <a:ext cx="2232248" cy="23259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7" name="Equação" r:id="rId7" imgW="1358900" imgH="1422400" progId="Equation.3">
                  <p:embed/>
                </p:oleObj>
              </mc:Choice>
              <mc:Fallback>
                <p:oleObj name="Equação" r:id="rId7" imgW="1358900" imgH="1422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088" y="3429000"/>
                        <a:ext cx="2232248" cy="2325909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7811559"/>
              </p:ext>
            </p:extLst>
          </p:nvPr>
        </p:nvGraphicFramePr>
        <p:xfrm>
          <a:off x="3995936" y="4293096"/>
          <a:ext cx="864096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8" name="Equação" r:id="rId9" imgW="203112" imgH="139639" progId="Equation.3">
                  <p:embed/>
                </p:oleObj>
              </mc:Choice>
              <mc:Fallback>
                <p:oleObj name="Equação" r:id="rId9" imgW="203112" imgH="139639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6" y="4293096"/>
                        <a:ext cx="864096" cy="5040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6362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5187031"/>
              </p:ext>
            </p:extLst>
          </p:nvPr>
        </p:nvGraphicFramePr>
        <p:xfrm>
          <a:off x="5508104" y="1988840"/>
          <a:ext cx="2891747" cy="20882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Equação" r:id="rId3" imgW="1269720" imgH="914400" progId="Equation.3">
                  <p:embed/>
                </p:oleObj>
              </mc:Choice>
              <mc:Fallback>
                <p:oleObj name="Equação" r:id="rId3" imgW="1269720" imgH="914400" progId="Equation.3">
                  <p:embed/>
                  <p:pic>
                    <p:nvPicPr>
                      <p:cNvPr id="0" name="Objeto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1988840"/>
                        <a:ext cx="2891747" cy="2088232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5345808"/>
              </p:ext>
            </p:extLst>
          </p:nvPr>
        </p:nvGraphicFramePr>
        <p:xfrm>
          <a:off x="1752600" y="1989138"/>
          <a:ext cx="2906387" cy="223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Equação" r:id="rId5" imgW="1193760" imgH="914400" progId="Equation.3">
                  <p:embed/>
                </p:oleObj>
              </mc:Choice>
              <mc:Fallback>
                <p:oleObj name="Equação" r:id="rId5" imgW="1193760" imgH="914400" progId="Equation.3">
                  <p:embed/>
                  <p:pic>
                    <p:nvPicPr>
                      <p:cNvPr id="0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989138"/>
                        <a:ext cx="2906387" cy="2231950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899592" y="620688"/>
            <a:ext cx="70175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u="sng" dirty="0" smtClean="0"/>
              <a:t>Em seguida, convertemos os esforços para o referencial da Base:</a:t>
            </a:r>
            <a:endParaRPr lang="pt-BR" sz="2000" b="1" u="sng" dirty="0"/>
          </a:p>
        </p:txBody>
      </p:sp>
    </p:spTree>
    <p:extLst>
      <p:ext uri="{BB962C8B-B14F-4D97-AF65-F5344CB8AC3E}">
        <p14:creationId xmlns:p14="http://schemas.microsoft.com/office/powerpoint/2010/main" val="936033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2944" y="692696"/>
            <a:ext cx="5328592" cy="589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305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766618"/>
              </p:ext>
            </p:extLst>
          </p:nvPr>
        </p:nvGraphicFramePr>
        <p:xfrm>
          <a:off x="1331640" y="548680"/>
          <a:ext cx="6336702" cy="12241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6754"/>
                <a:gridCol w="1267487"/>
                <a:gridCol w="1267487"/>
                <a:gridCol w="1267487"/>
                <a:gridCol w="1267487"/>
              </a:tblGrid>
              <a:tr h="3060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ligamento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a</a:t>
                      </a:r>
                      <a:r>
                        <a:rPr lang="pt-BR" sz="1400" baseline="-25000">
                          <a:effectLst/>
                        </a:rPr>
                        <a:t>i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α</a:t>
                      </a:r>
                      <a:r>
                        <a:rPr lang="pt-BR" sz="1400" baseline="-25000">
                          <a:effectLst/>
                        </a:rPr>
                        <a:t>i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d</a:t>
                      </a:r>
                      <a:r>
                        <a:rPr lang="pt-BR" sz="1400" baseline="-25000">
                          <a:effectLst/>
                        </a:rPr>
                        <a:t>i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ϴ</a:t>
                      </a:r>
                      <a:r>
                        <a:rPr lang="pt-BR" sz="1400" baseline="-25000">
                          <a:effectLst/>
                        </a:rPr>
                        <a:t>i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60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0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-90</a:t>
                      </a:r>
                      <a:r>
                        <a:rPr lang="pt-BR" sz="1400" baseline="30000">
                          <a:effectLst/>
                        </a:rPr>
                        <a:t>o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0,4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ϴ</a:t>
                      </a:r>
                      <a:r>
                        <a:rPr lang="pt-BR" sz="1400" baseline="-25000">
                          <a:effectLst/>
                        </a:rPr>
                        <a:t>1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60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0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90</a:t>
                      </a:r>
                      <a:r>
                        <a:rPr lang="pt-BR" sz="1400" baseline="30000">
                          <a:effectLst/>
                        </a:rPr>
                        <a:t>o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0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ϴ</a:t>
                      </a:r>
                      <a:r>
                        <a:rPr lang="pt-BR" sz="1400" baseline="-25000">
                          <a:effectLst/>
                        </a:rPr>
                        <a:t>2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60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3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0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0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0,1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ϴ</a:t>
                      </a:r>
                      <a:r>
                        <a:rPr lang="pt-BR" sz="1400" baseline="-25000" dirty="0">
                          <a:effectLst/>
                        </a:rPr>
                        <a:t>3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9507811"/>
              </p:ext>
            </p:extLst>
          </p:nvPr>
        </p:nvGraphicFramePr>
        <p:xfrm>
          <a:off x="611560" y="2204864"/>
          <a:ext cx="2408994" cy="16561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" name="Equação" r:id="rId3" imgW="1371600" imgH="939800" progId="Equation.3">
                  <p:embed/>
                </p:oleObj>
              </mc:Choice>
              <mc:Fallback>
                <p:oleObj name="Equação" r:id="rId3" imgW="1371600" imgH="939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2204864"/>
                        <a:ext cx="2408994" cy="165618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5063308"/>
              </p:ext>
            </p:extLst>
          </p:nvPr>
        </p:nvGraphicFramePr>
        <p:xfrm>
          <a:off x="5580112" y="2060848"/>
          <a:ext cx="2448272" cy="18223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" name="Equação" r:id="rId5" imgW="1269449" imgH="939392" progId="Equation.3">
                  <p:embed/>
                </p:oleObj>
              </mc:Choice>
              <mc:Fallback>
                <p:oleObj name="Equação" r:id="rId5" imgW="1269449" imgH="939392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112" y="2060848"/>
                        <a:ext cx="2448272" cy="18223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9003191"/>
              </p:ext>
            </p:extLst>
          </p:nvPr>
        </p:nvGraphicFramePr>
        <p:xfrm>
          <a:off x="2627784" y="4221088"/>
          <a:ext cx="2880320" cy="19665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3" name="Equação" r:id="rId7" imgW="1384300" imgH="939800" progId="Equation.3">
                  <p:embed/>
                </p:oleObj>
              </mc:Choice>
              <mc:Fallback>
                <p:oleObj name="Equação" r:id="rId7" imgW="1384300" imgH="939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4221088"/>
                        <a:ext cx="2880320" cy="19665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68239" y="1804174"/>
            <a:ext cx="4972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A- Pede-se o Jacobiano de Velocidades do Ponto A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851328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9318871"/>
              </p:ext>
            </p:extLst>
          </p:nvPr>
        </p:nvGraphicFramePr>
        <p:xfrm>
          <a:off x="2699792" y="228600"/>
          <a:ext cx="3120347" cy="1584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9" name="Equação" r:id="rId3" imgW="1854200" imgH="939800" progId="Equation.3">
                  <p:embed/>
                </p:oleObj>
              </mc:Choice>
              <mc:Fallback>
                <p:oleObj name="Equação" r:id="rId3" imgW="1854200" imgH="939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228600"/>
                        <a:ext cx="3120347" cy="15841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8890150"/>
              </p:ext>
            </p:extLst>
          </p:nvPr>
        </p:nvGraphicFramePr>
        <p:xfrm>
          <a:off x="1763688" y="2420888"/>
          <a:ext cx="6552728" cy="1512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0" name="Equação" r:id="rId5" imgW="4089400" imgH="939800" progId="Equation.3">
                  <p:embed/>
                </p:oleObj>
              </mc:Choice>
              <mc:Fallback>
                <p:oleObj name="Equação" r:id="rId5" imgW="4089400" imgH="939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2420888"/>
                        <a:ext cx="6552728" cy="15121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2153176"/>
              </p:ext>
            </p:extLst>
          </p:nvPr>
        </p:nvGraphicFramePr>
        <p:xfrm>
          <a:off x="1979712" y="4365104"/>
          <a:ext cx="1656184" cy="13885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1" name="Equação" r:id="rId7" imgW="939800" imgH="787400" progId="Equation.3">
                  <p:embed/>
                </p:oleObj>
              </mc:Choice>
              <mc:Fallback>
                <p:oleObj name="Equação" r:id="rId7" imgW="939800" imgH="787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4365104"/>
                        <a:ext cx="1656184" cy="138851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2744618"/>
              </p:ext>
            </p:extLst>
          </p:nvPr>
        </p:nvGraphicFramePr>
        <p:xfrm>
          <a:off x="3923928" y="4509120"/>
          <a:ext cx="4601571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2" name="Equação" r:id="rId9" imgW="2971800" imgH="787400" progId="Equation.3">
                  <p:embed/>
                </p:oleObj>
              </mc:Choice>
              <mc:Fallback>
                <p:oleObj name="Equação" r:id="rId9" imgW="2971800" imgH="7874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3928" y="4509120"/>
                        <a:ext cx="4601571" cy="12241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57584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8839446"/>
              </p:ext>
            </p:extLst>
          </p:nvPr>
        </p:nvGraphicFramePr>
        <p:xfrm>
          <a:off x="395536" y="2420888"/>
          <a:ext cx="8316913" cy="13738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Equação" r:id="rId3" imgW="6324600" imgH="990600" progId="Equation.3">
                  <p:embed/>
                </p:oleObj>
              </mc:Choice>
              <mc:Fallback>
                <p:oleObj name="Equação" r:id="rId3" imgW="6324600" imgH="990600" progId="Equation.3">
                  <p:embed/>
                  <p:pic>
                    <p:nvPicPr>
                      <p:cNvPr id="0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2420888"/>
                        <a:ext cx="8316913" cy="13738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36395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8219255"/>
              </p:ext>
            </p:extLst>
          </p:nvPr>
        </p:nvGraphicFramePr>
        <p:xfrm>
          <a:off x="2411760" y="764704"/>
          <a:ext cx="4562427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7" name="Equação" r:id="rId3" imgW="2832100" imgH="711200" progId="Equation.3">
                  <p:embed/>
                </p:oleObj>
              </mc:Choice>
              <mc:Fallback>
                <p:oleObj name="Equação" r:id="rId3" imgW="2832100" imgH="711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764704"/>
                        <a:ext cx="4562427" cy="11521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2082458"/>
              </p:ext>
            </p:extLst>
          </p:nvPr>
        </p:nvGraphicFramePr>
        <p:xfrm>
          <a:off x="3347864" y="2564904"/>
          <a:ext cx="1575175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8" name="Equação" r:id="rId5" imgW="711200" imgH="228600" progId="Equation.3">
                  <p:embed/>
                </p:oleObj>
              </mc:Choice>
              <mc:Fallback>
                <p:oleObj name="Equação" r:id="rId5" imgW="71120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2564904"/>
                        <a:ext cx="1575175" cy="5040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8348244"/>
              </p:ext>
            </p:extLst>
          </p:nvPr>
        </p:nvGraphicFramePr>
        <p:xfrm>
          <a:off x="5076056" y="2132856"/>
          <a:ext cx="694556" cy="14412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9" name="Equação" r:id="rId7" imgW="381000" imgH="787400" progId="Equation.3">
                  <p:embed/>
                </p:oleObj>
              </mc:Choice>
              <mc:Fallback>
                <p:oleObj name="Equação" r:id="rId7" imgW="381000" imgH="7874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2132856"/>
                        <a:ext cx="694556" cy="14412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1" name="Objeto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6774633"/>
              </p:ext>
            </p:extLst>
          </p:nvPr>
        </p:nvGraphicFramePr>
        <p:xfrm>
          <a:off x="1828755" y="3933056"/>
          <a:ext cx="5486489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0" name="Equação" r:id="rId9" imgW="3543300" imgH="787400" progId="Equation.3">
                  <p:embed/>
                </p:oleObj>
              </mc:Choice>
              <mc:Fallback>
                <p:oleObj name="Equação" r:id="rId9" imgW="3543300" imgH="7874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755" y="3933056"/>
                        <a:ext cx="5486489" cy="12241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4722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83568" y="447055"/>
            <a:ext cx="1329210" cy="461665"/>
          </a:xfrm>
          <a:prstGeom prst="rect">
            <a:avLst/>
          </a:prstGeom>
          <a:solidFill>
            <a:srgbClr val="00B0F0"/>
          </a:solidFill>
        </p:spPr>
        <p:txBody>
          <a:bodyPr wrap="none">
            <a:spAutoFit/>
          </a:bodyPr>
          <a:lstStyle/>
          <a:p>
            <a:r>
              <a:rPr lang="pt-BR" sz="2400" b="1" dirty="0" smtClean="0"/>
              <a:t>b-Dados:</a:t>
            </a:r>
            <a:endParaRPr lang="pt-BR" sz="24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051720" y="2292545"/>
            <a:ext cx="43924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; </a:t>
            </a:r>
            <a:r>
              <a:rPr kumimoji="0" lang="pt-BR" alt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ϴ</a:t>
            </a:r>
            <a:r>
              <a:rPr kumimoji="0" lang="pt-BR" altLang="pt-BR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pt-BR" alt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=90</a:t>
            </a:r>
            <a:r>
              <a:rPr kumimoji="0" lang="pt-BR" altLang="pt-BR" sz="2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pt-BR" alt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pt-BR" alt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ϴ</a:t>
            </a:r>
            <a:r>
              <a:rPr kumimoji="0" lang="pt-BR" altLang="pt-BR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pt-BR" alt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=45</a:t>
            </a:r>
            <a:r>
              <a:rPr kumimoji="0" lang="pt-BR" altLang="pt-BR" sz="2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o </a:t>
            </a:r>
            <a:r>
              <a:rPr kumimoji="0" lang="pt-BR" alt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e </a:t>
            </a:r>
            <a:r>
              <a:rPr kumimoji="0" lang="pt-BR" alt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ϴ</a:t>
            </a:r>
            <a:r>
              <a:rPr kumimoji="0" lang="pt-BR" altLang="pt-BR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pt-BR" alt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=0</a:t>
            </a:r>
            <a:r>
              <a:rPr kumimoji="0" lang="pt-BR" altLang="pt-BR" sz="2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o </a:t>
            </a:r>
            <a:endParaRPr kumimoji="0" lang="pt-BR" alt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406726" y="3088362"/>
            <a:ext cx="1293066" cy="46166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pt-BR" sz="2400" b="1" dirty="0"/>
              <a:t>Pede-se</a:t>
            </a:r>
            <a:endParaRPr lang="pt-BR" sz="2400" dirty="0"/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8149359"/>
              </p:ext>
            </p:extLst>
          </p:nvPr>
        </p:nvGraphicFramePr>
        <p:xfrm>
          <a:off x="1700097" y="3717032"/>
          <a:ext cx="353162" cy="3588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8" name="Equação" r:id="rId3" imgW="126835" imgH="139518" progId="Equation.3">
                  <p:embed/>
                </p:oleObj>
              </mc:Choice>
              <mc:Fallback>
                <p:oleObj name="Equação" r:id="rId3" imgW="126835" imgH="139518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0097" y="3717032"/>
                        <a:ext cx="353162" cy="358899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tângulo 9"/>
          <p:cNvSpPr/>
          <p:nvPr/>
        </p:nvSpPr>
        <p:spPr>
          <a:xfrm>
            <a:off x="218028" y="4288512"/>
            <a:ext cx="1264898" cy="461665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pt-BR" sz="2400" b="1" dirty="0"/>
              <a:t>Solução:</a:t>
            </a:r>
            <a:endParaRPr lang="pt-BR" sz="2400" dirty="0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6" name="Objeto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6523645"/>
              </p:ext>
            </p:extLst>
          </p:nvPr>
        </p:nvGraphicFramePr>
        <p:xfrm>
          <a:off x="3343275" y="4418013"/>
          <a:ext cx="1960563" cy="146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9" name="Equação" r:id="rId5" imgW="1231560" imgH="914400" progId="Equation.3">
                  <p:embed/>
                </p:oleObj>
              </mc:Choice>
              <mc:Fallback>
                <p:oleObj name="Equação" r:id="rId5" imgW="1231560" imgH="9144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3275" y="4418013"/>
                        <a:ext cx="1960563" cy="1460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8" name="Objeto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9422884"/>
              </p:ext>
            </p:extLst>
          </p:nvPr>
        </p:nvGraphicFramePr>
        <p:xfrm>
          <a:off x="4545008" y="5949280"/>
          <a:ext cx="1683176" cy="6144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0" name="Equação" r:id="rId7" imgW="596641" imgH="215806" progId="Equation.3">
                  <p:embed/>
                </p:oleObj>
              </mc:Choice>
              <mc:Fallback>
                <p:oleObj name="Equação" r:id="rId7" imgW="596641" imgH="215806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5008" y="5949280"/>
                        <a:ext cx="1683176" cy="614493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850477" y="1156682"/>
            <a:ext cx="6068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/>
              <a:t>ESFORÇOS DA SUPERFÍCIE NA PONTA DA FERRAMENTA:</a:t>
            </a:r>
            <a:endParaRPr lang="pt-BR" sz="2000" b="1" dirty="0"/>
          </a:p>
        </p:txBody>
      </p:sp>
      <p:sp>
        <p:nvSpPr>
          <p:cNvPr id="6" name="Rectangle 3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891742"/>
              </p:ext>
            </p:extLst>
          </p:nvPr>
        </p:nvGraphicFramePr>
        <p:xfrm>
          <a:off x="850477" y="1556792"/>
          <a:ext cx="6714026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1" name="Equação" r:id="rId9" imgW="3175000" imgH="241300" progId="Equation.3">
                  <p:embed/>
                </p:oleObj>
              </mc:Choice>
              <mc:Fallback>
                <p:oleObj name="Equação" r:id="rId9" imgW="3175000" imgH="24130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0477" y="1556792"/>
                        <a:ext cx="6714026" cy="5040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9" name="Objeto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0368933"/>
              </p:ext>
            </p:extLst>
          </p:nvPr>
        </p:nvGraphicFramePr>
        <p:xfrm>
          <a:off x="1668133" y="4519344"/>
          <a:ext cx="1031659" cy="19980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2" name="Equação" r:id="rId11" imgW="748975" imgH="1459866" progId="Equation.3">
                  <p:embed/>
                </p:oleObj>
              </mc:Choice>
              <mc:Fallback>
                <p:oleObj name="Equação" r:id="rId11" imgW="748975" imgH="1459866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8133" y="4519344"/>
                        <a:ext cx="1031659" cy="199802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2880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64266" y="1024860"/>
            <a:ext cx="1368152" cy="2677656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pt-BR" sz="2400" b="1" dirty="0" err="1" smtClean="0"/>
              <a:t>c</a:t>
            </a:r>
            <a:r>
              <a:rPr lang="pt-BR" sz="2400" b="1" dirty="0" err="1" smtClean="0"/>
              <a:t>-Dada</a:t>
            </a:r>
            <a:r>
              <a:rPr lang="pt-BR" sz="2400" b="1" dirty="0" smtClean="0"/>
              <a:t> a Medida no Conjunto de  Células de Carga</a:t>
            </a:r>
            <a:endParaRPr lang="pt-BR" sz="24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8936300"/>
              </p:ext>
            </p:extLst>
          </p:nvPr>
        </p:nvGraphicFramePr>
        <p:xfrm>
          <a:off x="1835696" y="1314092"/>
          <a:ext cx="1584176" cy="25656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3" name="Equação" r:id="rId4" imgW="876300" imgH="1422400" progId="Equation.3">
                  <p:embed/>
                </p:oleObj>
              </mc:Choice>
              <mc:Fallback>
                <p:oleObj name="Equação" r:id="rId4" imgW="876300" imgH="14224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1314092"/>
                        <a:ext cx="1584176" cy="256567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489295"/>
              </p:ext>
            </p:extLst>
          </p:nvPr>
        </p:nvGraphicFramePr>
        <p:xfrm>
          <a:off x="5508104" y="1196752"/>
          <a:ext cx="1440160" cy="29167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4" name="Equação" r:id="rId6" imgW="749300" imgH="1524000" progId="Equation.3">
                  <p:embed/>
                </p:oleObj>
              </mc:Choice>
              <mc:Fallback>
                <p:oleObj name="Equação" r:id="rId6" imgW="749300" imgH="1524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1196752"/>
                        <a:ext cx="1440160" cy="29167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tângulo 6"/>
          <p:cNvSpPr/>
          <p:nvPr/>
        </p:nvSpPr>
        <p:spPr>
          <a:xfrm>
            <a:off x="3923928" y="2132856"/>
            <a:ext cx="1296144" cy="461665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pt-BR" sz="2400" b="1" dirty="0"/>
              <a:t>calcule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6969506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692696"/>
            <a:ext cx="7704856" cy="156966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pt-BR" sz="2400" b="1" dirty="0"/>
              <a:t>Solução: Considere </a:t>
            </a:r>
            <a:r>
              <a:rPr lang="pt-BR" sz="2400" b="1" dirty="0" smtClean="0"/>
              <a:t>o conjunto como </a:t>
            </a:r>
            <a:r>
              <a:rPr lang="pt-BR" sz="2400" b="1" dirty="0"/>
              <a:t>uma “junta </a:t>
            </a:r>
            <a:r>
              <a:rPr lang="pt-BR" sz="2400" b="1" dirty="0" smtClean="0"/>
              <a:t>”, </a:t>
            </a:r>
            <a:r>
              <a:rPr lang="pt-BR" sz="2400" b="1" dirty="0"/>
              <a:t>que produz movimento nos 6 graus de liberdade: 3 de translação segundo os eixos do sistema 3 e 3 de rotação ao redor dos mesmos eixos.</a:t>
            </a:r>
            <a:endParaRPr lang="pt-BR" sz="24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1850418"/>
              </p:ext>
            </p:extLst>
          </p:nvPr>
        </p:nvGraphicFramePr>
        <p:xfrm>
          <a:off x="1043608" y="2852936"/>
          <a:ext cx="3006334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1" name="Equação" r:id="rId3" imgW="1586811" imgH="266584" progId="Equation.3">
                  <p:embed/>
                </p:oleObj>
              </mc:Choice>
              <mc:Fallback>
                <p:oleObj name="Equação" r:id="rId3" imgW="1586811" imgH="266584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2852936"/>
                        <a:ext cx="3006334" cy="5040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6457304"/>
              </p:ext>
            </p:extLst>
          </p:nvPr>
        </p:nvGraphicFramePr>
        <p:xfrm>
          <a:off x="1403648" y="3645024"/>
          <a:ext cx="1512168" cy="14941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2" name="Equação" r:id="rId5" imgW="800100" imgH="787400" progId="Equation.3">
                  <p:embed/>
                </p:oleObj>
              </mc:Choice>
              <mc:Fallback>
                <p:oleObj name="Equação" r:id="rId5" imgW="800100" imgH="787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3645024"/>
                        <a:ext cx="1512168" cy="149416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1441634"/>
              </p:ext>
            </p:extLst>
          </p:nvPr>
        </p:nvGraphicFramePr>
        <p:xfrm>
          <a:off x="3197341" y="3717032"/>
          <a:ext cx="1266647" cy="1440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3" name="Equação" r:id="rId7" imgW="698500" imgH="787400" progId="Equation.3">
                  <p:embed/>
                </p:oleObj>
              </mc:Choice>
              <mc:Fallback>
                <p:oleObj name="Equação" r:id="rId7" imgW="698500" imgH="787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7341" y="3717032"/>
                        <a:ext cx="1266647" cy="14401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0244360"/>
              </p:ext>
            </p:extLst>
          </p:nvPr>
        </p:nvGraphicFramePr>
        <p:xfrm>
          <a:off x="4860032" y="3861048"/>
          <a:ext cx="1656184" cy="12164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4" name="Equação" r:id="rId9" imgW="1079500" imgH="787400" progId="Equation.3">
                  <p:embed/>
                </p:oleObj>
              </mc:Choice>
              <mc:Fallback>
                <p:oleObj name="Equação" r:id="rId9" imgW="1079500" imgH="7874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3861048"/>
                        <a:ext cx="1656184" cy="121648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085336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113</Words>
  <Application>Microsoft Office PowerPoint</Application>
  <PresentationFormat>Apresentação na tela (4:3)</PresentationFormat>
  <Paragraphs>32</Paragraphs>
  <Slides>11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2</vt:i4>
      </vt:variant>
      <vt:variant>
        <vt:lpstr>Títulos de slides</vt:lpstr>
      </vt:variant>
      <vt:variant>
        <vt:i4>11</vt:i4>
      </vt:variant>
    </vt:vector>
  </HeadingPairs>
  <TitlesOfParts>
    <vt:vector size="14" baseType="lpstr">
      <vt:lpstr>Tema do Office</vt:lpstr>
      <vt:lpstr>Equação</vt:lpstr>
      <vt:lpstr>Microsoft Equation 3.0</vt:lpstr>
      <vt:lpstr>Exercício de Estática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Exercício de Estática</dc:title>
  <dc:creator>Ettore</dc:creator>
  <cp:lastModifiedBy>Ettore</cp:lastModifiedBy>
  <cp:revision>11</cp:revision>
  <dcterms:created xsi:type="dcterms:W3CDTF">2016-11-07T23:54:50Z</dcterms:created>
  <dcterms:modified xsi:type="dcterms:W3CDTF">2017-10-31T19:12:52Z</dcterms:modified>
</cp:coreProperties>
</file>