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6" r:id="rId4"/>
    <p:sldId id="259" r:id="rId5"/>
    <p:sldId id="277" r:id="rId6"/>
    <p:sldId id="280" r:id="rId7"/>
    <p:sldId id="278" r:id="rId8"/>
    <p:sldId id="279" r:id="rId9"/>
    <p:sldId id="281" r:id="rId10"/>
    <p:sldId id="282" r:id="rId11"/>
    <p:sldId id="260" r:id="rId12"/>
    <p:sldId id="261" r:id="rId13"/>
    <p:sldId id="262" r:id="rId14"/>
    <p:sldId id="275" r:id="rId15"/>
    <p:sldId id="265" r:id="rId16"/>
    <p:sldId id="273" r:id="rId17"/>
    <p:sldId id="271" r:id="rId18"/>
    <p:sldId id="266" r:id="rId19"/>
    <p:sldId id="283" r:id="rId20"/>
    <p:sldId id="264" r:id="rId21"/>
    <p:sldId id="263" r:id="rId22"/>
    <p:sldId id="267" r:id="rId23"/>
    <p:sldId id="269" r:id="rId24"/>
    <p:sldId id="270" r:id="rId25"/>
    <p:sldId id="274" r:id="rId26"/>
    <p:sldId id="268" r:id="rId27"/>
    <p:sldId id="272" r:id="rId2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ucas:Documents:Doutorado:Tese:AS:Distribui&#231;&#227;o%20de%20recursos%20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ucas:Documents:Doutorado:Tese:AS:Planilha%202%20de%20gr&#225;fico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ucas:Documents:Doutorado:Tese:AS:Planilha%202%20de%20gr&#225;fic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[1]Sheet2!$A$3</c:f>
              <c:strCache>
                <c:ptCount val="1"/>
                <c:pt idx="0">
                  <c:v>Argentina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[1]Sheet2!$B$2:$L$2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[1]Sheet2!$B$3:$L$3</c:f>
              <c:numCache>
                <c:formatCode>General</c:formatCode>
                <c:ptCount val="11"/>
                <c:pt idx="0">
                  <c:v>1138</c:v>
                </c:pt>
                <c:pt idx="1">
                  <c:v>1375</c:v>
                </c:pt>
                <c:pt idx="2">
                  <c:v>1466</c:v>
                </c:pt>
                <c:pt idx="3">
                  <c:v>1699</c:v>
                </c:pt>
                <c:pt idx="4">
                  <c:v>1848</c:v>
                </c:pt>
                <c:pt idx="5">
                  <c:v>2296</c:v>
                </c:pt>
                <c:pt idx="6">
                  <c:v>2789</c:v>
                </c:pt>
                <c:pt idx="7">
                  <c:v>2982</c:v>
                </c:pt>
                <c:pt idx="8">
                  <c:v>3476</c:v>
                </c:pt>
                <c:pt idx="9">
                  <c:v>4052</c:v>
                </c:pt>
                <c:pt idx="10">
                  <c:v>4340</c:v>
                </c:pt>
              </c:numCache>
            </c:numRef>
          </c:val>
        </c:ser>
        <c:ser>
          <c:idx val="1"/>
          <c:order val="1"/>
          <c:tx>
            <c:strRef>
              <c:f>[1]Sheet2!$A$4</c:f>
              <c:strCache>
                <c:ptCount val="1"/>
                <c:pt idx="0">
                  <c:v>Brasil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[1]Sheet2!$B$2:$L$2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[1]Sheet2!$B$4:$L$4</c:f>
              <c:numCache>
                <c:formatCode>General</c:formatCode>
                <c:ptCount val="11"/>
                <c:pt idx="0">
                  <c:v>9666</c:v>
                </c:pt>
                <c:pt idx="1">
                  <c:v>8394</c:v>
                </c:pt>
                <c:pt idx="2">
                  <c:v>9781</c:v>
                </c:pt>
                <c:pt idx="3">
                  <c:v>13591</c:v>
                </c:pt>
                <c:pt idx="4">
                  <c:v>16407</c:v>
                </c:pt>
                <c:pt idx="5">
                  <c:v>20486</c:v>
                </c:pt>
                <c:pt idx="6">
                  <c:v>24453</c:v>
                </c:pt>
                <c:pt idx="7">
                  <c:v>25654</c:v>
                </c:pt>
                <c:pt idx="8">
                  <c:v>34007</c:v>
                </c:pt>
                <c:pt idx="9">
                  <c:v>36932</c:v>
                </c:pt>
                <c:pt idx="10">
                  <c:v>33143</c:v>
                </c:pt>
              </c:numCache>
            </c:numRef>
          </c:val>
        </c:ser>
        <c:ser>
          <c:idx val="2"/>
          <c:order val="2"/>
          <c:tx>
            <c:strRef>
              <c:f>[1]Sheet2!$A$5</c:f>
              <c:strCache>
                <c:ptCount val="1"/>
                <c:pt idx="0">
                  <c:v>Chile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[1]Sheet2!$B$2:$L$2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[1]Sheet2!$B$5:$L$5</c:f>
              <c:numCache>
                <c:formatCode>General</c:formatCode>
                <c:ptCount val="11"/>
                <c:pt idx="0">
                  <c:v>1780</c:v>
                </c:pt>
                <c:pt idx="1">
                  <c:v>1828</c:v>
                </c:pt>
                <c:pt idx="2">
                  <c:v>2492</c:v>
                </c:pt>
                <c:pt idx="3">
                  <c:v>3001</c:v>
                </c:pt>
                <c:pt idx="4">
                  <c:v>3730</c:v>
                </c:pt>
                <c:pt idx="5">
                  <c:v>3958</c:v>
                </c:pt>
                <c:pt idx="6">
                  <c:v>4546</c:v>
                </c:pt>
                <c:pt idx="7">
                  <c:v>3760</c:v>
                </c:pt>
                <c:pt idx="8">
                  <c:v>4707</c:v>
                </c:pt>
                <c:pt idx="9">
                  <c:v>5440</c:v>
                </c:pt>
                <c:pt idx="10">
                  <c:v>5484</c:v>
                </c:pt>
              </c:numCache>
            </c:numRef>
          </c:val>
        </c:ser>
        <c:ser>
          <c:idx val="3"/>
          <c:order val="3"/>
          <c:tx>
            <c:strRef>
              <c:f>[1]Sheet2!$A$6</c:f>
              <c:strCache>
                <c:ptCount val="1"/>
                <c:pt idx="0">
                  <c:v>Colômbia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numRef>
              <c:f>[1]Sheet2!$B$2:$L$2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[1]Sheet2!$B$6:$L$6</c:f>
              <c:numCache>
                <c:formatCode>General</c:formatCode>
                <c:ptCount val="11"/>
                <c:pt idx="0">
                  <c:v>3348</c:v>
                </c:pt>
                <c:pt idx="1">
                  <c:v>3278</c:v>
                </c:pt>
                <c:pt idx="2">
                  <c:v>4057</c:v>
                </c:pt>
                <c:pt idx="3">
                  <c:v>4914</c:v>
                </c:pt>
                <c:pt idx="4">
                  <c:v>5327</c:v>
                </c:pt>
                <c:pt idx="5">
                  <c:v>6776</c:v>
                </c:pt>
                <c:pt idx="6">
                  <c:v>9051</c:v>
                </c:pt>
                <c:pt idx="7">
                  <c:v>9033</c:v>
                </c:pt>
                <c:pt idx="8">
                  <c:v>10422</c:v>
                </c:pt>
                <c:pt idx="9">
                  <c:v>10307</c:v>
                </c:pt>
                <c:pt idx="10">
                  <c:v>12146</c:v>
                </c:pt>
              </c:numCache>
            </c:numRef>
          </c:val>
        </c:ser>
        <c:ser>
          <c:idx val="4"/>
          <c:order val="4"/>
          <c:tx>
            <c:strRef>
              <c:f>[1]Sheet2!$A$7</c:f>
              <c:strCache>
                <c:ptCount val="1"/>
                <c:pt idx="0">
                  <c:v>Peru</c:v>
                </c:pt>
              </c:strCache>
            </c:strRef>
          </c:tx>
          <c:spPr>
            <a:solidFill>
              <a:srgbClr val="FFFF66"/>
            </a:solidFill>
          </c:spPr>
          <c:invertIfNegative val="0"/>
          <c:cat>
            <c:numRef>
              <c:f>[1]Sheet2!$B$2:$L$2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[1]Sheet2!$B$7:$L$7</c:f>
              <c:numCache>
                <c:formatCode>General</c:formatCode>
                <c:ptCount val="11"/>
                <c:pt idx="0">
                  <c:v>848</c:v>
                </c:pt>
                <c:pt idx="1">
                  <c:v>889</c:v>
                </c:pt>
                <c:pt idx="2">
                  <c:v>995</c:v>
                </c:pt>
                <c:pt idx="3">
                  <c:v>1159</c:v>
                </c:pt>
                <c:pt idx="4">
                  <c:v>1225</c:v>
                </c:pt>
                <c:pt idx="5">
                  <c:v>1253</c:v>
                </c:pt>
                <c:pt idx="6">
                  <c:v>1387</c:v>
                </c:pt>
                <c:pt idx="7">
                  <c:v>1712</c:v>
                </c:pt>
                <c:pt idx="8">
                  <c:v>1958</c:v>
                </c:pt>
                <c:pt idx="9">
                  <c:v>2029</c:v>
                </c:pt>
                <c:pt idx="10">
                  <c:v>2557</c:v>
                </c:pt>
              </c:numCache>
            </c:numRef>
          </c:val>
        </c:ser>
        <c:ser>
          <c:idx val="5"/>
          <c:order val="5"/>
          <c:tx>
            <c:strRef>
              <c:f>[1]Sheet2!$A$8</c:f>
              <c:strCache>
                <c:ptCount val="1"/>
                <c:pt idx="0">
                  <c:v>Venezuela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numRef>
              <c:f>[1]Sheet2!$B$2:$L$2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[1]Sheet2!$B$8:$L$8</c:f>
              <c:numCache>
                <c:formatCode>General</c:formatCode>
                <c:ptCount val="11"/>
                <c:pt idx="0">
                  <c:v>1071</c:v>
                </c:pt>
                <c:pt idx="1">
                  <c:v>988</c:v>
                </c:pt>
                <c:pt idx="2">
                  <c:v>1449</c:v>
                </c:pt>
                <c:pt idx="3">
                  <c:v>2054</c:v>
                </c:pt>
                <c:pt idx="4">
                  <c:v>2998</c:v>
                </c:pt>
                <c:pt idx="5">
                  <c:v>2970</c:v>
                </c:pt>
                <c:pt idx="6">
                  <c:v>4325</c:v>
                </c:pt>
                <c:pt idx="7">
                  <c:v>4020</c:v>
                </c:pt>
                <c:pt idx="8">
                  <c:v>3363</c:v>
                </c:pt>
                <c:pt idx="9">
                  <c:v>2385</c:v>
                </c:pt>
                <c:pt idx="10">
                  <c:v>4010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162816"/>
        <c:axId val="64172800"/>
      </c:barChart>
      <c:catAx>
        <c:axId val="64162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64172800"/>
        <c:crosses val="autoZero"/>
        <c:auto val="1"/>
        <c:lblAlgn val="ctr"/>
        <c:lblOffset val="100"/>
        <c:noMultiLvlLbl val="0"/>
      </c:catAx>
      <c:valAx>
        <c:axId val="6417280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pt-BR" sz="1400" b="1"/>
                  <a:t>Milhões</a:t>
                </a:r>
                <a:r>
                  <a:rPr lang="pt-BR" sz="1400" b="1" baseline="0"/>
                  <a:t> de Dólares</a:t>
                </a:r>
                <a:endParaRPr lang="pt-BR" sz="1400" b="1"/>
              </a:p>
            </c:rich>
          </c:tx>
          <c:layout>
            <c:manualLayout>
              <c:xMode val="edge"/>
              <c:yMode val="edge"/>
              <c:x val="1.2626262626262627E-3"/>
              <c:y val="0.2873018166865178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pt-BR"/>
          </a:p>
        </c:txPr>
        <c:crossAx val="641628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Sheet3!$A$3</c:f>
              <c:strCache>
                <c:ptCount val="1"/>
                <c:pt idx="0">
                  <c:v>Argentina</c:v>
                </c:pt>
              </c:strCache>
            </c:strRef>
          </c:tx>
          <c:spPr>
            <a:ln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Sheet3!$B$2:$L$2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Sheet3!$B$3:$L$3</c:f>
              <c:numCache>
                <c:formatCode>General</c:formatCode>
                <c:ptCount val="11"/>
                <c:pt idx="0">
                  <c:v>1.1000000000000001</c:v>
                </c:pt>
                <c:pt idx="1">
                  <c:v>1.1000000000000001</c:v>
                </c:pt>
                <c:pt idx="2">
                  <c:v>0.96</c:v>
                </c:pt>
                <c:pt idx="3">
                  <c:v>0.93</c:v>
                </c:pt>
                <c:pt idx="4">
                  <c:v>0.86</c:v>
                </c:pt>
                <c:pt idx="5">
                  <c:v>0.88</c:v>
                </c:pt>
                <c:pt idx="6">
                  <c:v>0.84</c:v>
                </c:pt>
                <c:pt idx="7">
                  <c:v>0.97</c:v>
                </c:pt>
                <c:pt idx="8">
                  <c:v>0.94</c:v>
                </c:pt>
                <c:pt idx="9">
                  <c:v>0.9</c:v>
                </c:pt>
                <c:pt idx="10">
                  <c:v>0.9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Sheet3!$A$4</c:f>
              <c:strCache>
                <c:ptCount val="1"/>
                <c:pt idx="0">
                  <c:v>Brasil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Sheet3!$B$2:$L$2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Sheet3!$B$4:$L$4</c:f>
              <c:numCache>
                <c:formatCode>General</c:formatCode>
                <c:ptCount val="11"/>
                <c:pt idx="0">
                  <c:v>1.9</c:v>
                </c:pt>
                <c:pt idx="1">
                  <c:v>1.5</c:v>
                </c:pt>
                <c:pt idx="2">
                  <c:v>1.5</c:v>
                </c:pt>
                <c:pt idx="3">
                  <c:v>1.5</c:v>
                </c:pt>
                <c:pt idx="4">
                  <c:v>1.5</c:v>
                </c:pt>
                <c:pt idx="5">
                  <c:v>1.5</c:v>
                </c:pt>
                <c:pt idx="6">
                  <c:v>1.5</c:v>
                </c:pt>
                <c:pt idx="7">
                  <c:v>1.6</c:v>
                </c:pt>
                <c:pt idx="8">
                  <c:v>1.6</c:v>
                </c:pt>
                <c:pt idx="9">
                  <c:v>1.5</c:v>
                </c:pt>
                <c:pt idx="10">
                  <c:v>1.5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Sheet3!$A$5</c:f>
              <c:strCache>
                <c:ptCount val="1"/>
                <c:pt idx="0">
                  <c:v>Chile</c:v>
                </c:pt>
              </c:strCache>
            </c:strRef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numRef>
              <c:f>Sheet3!$B$2:$L$2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Sheet3!$B$5:$L$5</c:f>
              <c:numCache>
                <c:formatCode>General</c:formatCode>
                <c:ptCount val="11"/>
                <c:pt idx="0">
                  <c:v>2.6</c:v>
                </c:pt>
                <c:pt idx="1">
                  <c:v>2.4</c:v>
                </c:pt>
                <c:pt idx="2">
                  <c:v>2.5</c:v>
                </c:pt>
                <c:pt idx="3">
                  <c:v>2.4</c:v>
                </c:pt>
                <c:pt idx="4">
                  <c:v>2.4</c:v>
                </c:pt>
                <c:pt idx="5">
                  <c:v>2.2999999999999998</c:v>
                </c:pt>
                <c:pt idx="6">
                  <c:v>2.5</c:v>
                </c:pt>
                <c:pt idx="7">
                  <c:v>2.2000000000000002</c:v>
                </c:pt>
                <c:pt idx="8">
                  <c:v>2.2000000000000002</c:v>
                </c:pt>
                <c:pt idx="9">
                  <c:v>2.2000000000000002</c:v>
                </c:pt>
                <c:pt idx="10">
                  <c:v>2.1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Sheet3!$A$6</c:f>
              <c:strCache>
                <c:ptCount val="1"/>
                <c:pt idx="0">
                  <c:v>Colômbia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Sheet3!$B$2:$L$2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Sheet3!$B$6:$L$6</c:f>
              <c:numCache>
                <c:formatCode>General</c:formatCode>
                <c:ptCount val="11"/>
                <c:pt idx="0">
                  <c:v>3.4</c:v>
                </c:pt>
                <c:pt idx="1">
                  <c:v>3.5</c:v>
                </c:pt>
                <c:pt idx="2">
                  <c:v>3.5</c:v>
                </c:pt>
                <c:pt idx="3">
                  <c:v>3.4</c:v>
                </c:pt>
                <c:pt idx="4">
                  <c:v>3.3</c:v>
                </c:pt>
                <c:pt idx="5">
                  <c:v>3.3</c:v>
                </c:pt>
                <c:pt idx="6">
                  <c:v>3.7</c:v>
                </c:pt>
                <c:pt idx="7">
                  <c:v>3.9</c:v>
                </c:pt>
                <c:pt idx="8">
                  <c:v>3.6</c:v>
                </c:pt>
                <c:pt idx="9">
                  <c:v>3.1</c:v>
                </c:pt>
                <c:pt idx="10">
                  <c:v>3.3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Sheet3!$A$7</c:f>
              <c:strCache>
                <c:ptCount val="1"/>
                <c:pt idx="0">
                  <c:v>Equador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Sheet3!$B$2:$L$2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Sheet3!$B$7:$L$7</c:f>
              <c:numCache>
                <c:formatCode>General</c:formatCode>
                <c:ptCount val="11"/>
                <c:pt idx="0">
                  <c:v>2</c:v>
                </c:pt>
                <c:pt idx="1">
                  <c:v>2.6</c:v>
                </c:pt>
                <c:pt idx="2">
                  <c:v>2.2000000000000002</c:v>
                </c:pt>
                <c:pt idx="3">
                  <c:v>2.6</c:v>
                </c:pt>
                <c:pt idx="4">
                  <c:v>2.2999999999999998</c:v>
                </c:pt>
                <c:pt idx="5">
                  <c:v>2.9</c:v>
                </c:pt>
                <c:pt idx="6">
                  <c:v>3</c:v>
                </c:pt>
                <c:pt idx="7">
                  <c:v>3.7</c:v>
                </c:pt>
                <c:pt idx="8">
                  <c:v>3.6</c:v>
                </c:pt>
                <c:pt idx="9">
                  <c:v>3.7</c:v>
                </c:pt>
                <c:pt idx="10">
                  <c:v>3.4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Sheet3!$A$8</c:f>
              <c:strCache>
                <c:ptCount val="1"/>
                <c:pt idx="0">
                  <c:v>Venezuela</c:v>
                </c:pt>
              </c:strCache>
            </c:strRef>
          </c:tx>
          <c:marker>
            <c:symbol val="none"/>
          </c:marker>
          <c:cat>
            <c:numRef>
              <c:f>Sheet3!$B$2:$L$2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Sheet3!$B$8:$L$8</c:f>
              <c:numCache>
                <c:formatCode>General</c:formatCode>
                <c:ptCount val="11"/>
                <c:pt idx="0">
                  <c:v>1.2</c:v>
                </c:pt>
                <c:pt idx="1">
                  <c:v>1.2</c:v>
                </c:pt>
                <c:pt idx="2">
                  <c:v>1.3</c:v>
                </c:pt>
                <c:pt idx="3">
                  <c:v>1.4</c:v>
                </c:pt>
                <c:pt idx="4">
                  <c:v>1.6</c:v>
                </c:pt>
                <c:pt idx="5">
                  <c:v>1.3</c:v>
                </c:pt>
                <c:pt idx="6">
                  <c:v>1.4</c:v>
                </c:pt>
                <c:pt idx="7">
                  <c:v>1.2</c:v>
                </c:pt>
                <c:pt idx="8">
                  <c:v>0.85</c:v>
                </c:pt>
                <c:pt idx="9">
                  <c:v>0.75</c:v>
                </c:pt>
                <c:pt idx="10">
                  <c:v>0.98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Sheet3!$A$9</c:f>
              <c:strCache>
                <c:ptCount val="1"/>
                <c:pt idx="0">
                  <c:v>Média dos demais países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Sheet3!$B$2:$L$2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Sheet3!$B$9:$L$9</c:f>
              <c:numCache>
                <c:formatCode>General</c:formatCode>
                <c:ptCount val="11"/>
                <c:pt idx="0">
                  <c:v>1.86</c:v>
                </c:pt>
                <c:pt idx="1">
                  <c:v>1.82</c:v>
                </c:pt>
                <c:pt idx="2">
                  <c:v>1.7</c:v>
                </c:pt>
                <c:pt idx="3">
                  <c:v>1.68</c:v>
                </c:pt>
                <c:pt idx="4">
                  <c:v>1.6</c:v>
                </c:pt>
                <c:pt idx="5">
                  <c:v>1.56</c:v>
                </c:pt>
                <c:pt idx="6">
                  <c:v>1.68</c:v>
                </c:pt>
                <c:pt idx="7">
                  <c:v>1.8</c:v>
                </c:pt>
                <c:pt idx="8">
                  <c:v>1.66</c:v>
                </c:pt>
                <c:pt idx="9">
                  <c:v>1.54</c:v>
                </c:pt>
                <c:pt idx="10">
                  <c:v>1.66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223872"/>
        <c:axId val="65868544"/>
      </c:lineChart>
      <c:catAx>
        <c:axId val="64223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pt-BR" b="0" dirty="0" smtClean="0"/>
                  <a:t>Fonte:</a:t>
                </a:r>
                <a:r>
                  <a:rPr lang="pt-BR" b="0" baseline="0" dirty="0" smtClean="0"/>
                  <a:t> SIPRI (2013)</a:t>
                </a:r>
                <a:endParaRPr lang="pt-BR" b="0" dirty="0"/>
              </a:p>
            </c:rich>
          </c:tx>
          <c:layout>
            <c:manualLayout>
              <c:xMode val="edge"/>
              <c:yMode val="edge"/>
              <c:x val="6.047282264434338E-2"/>
              <c:y val="0.9584766011751976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400"/>
            </a:pPr>
            <a:endParaRPr lang="pt-BR"/>
          </a:p>
        </c:txPr>
        <c:crossAx val="65868544"/>
        <c:crosses val="autoZero"/>
        <c:auto val="1"/>
        <c:lblAlgn val="ctr"/>
        <c:lblOffset val="100"/>
        <c:noMultiLvlLbl val="0"/>
      </c:catAx>
      <c:valAx>
        <c:axId val="65868544"/>
        <c:scaling>
          <c:orientation val="minMax"/>
          <c:max val="4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pt-BR" dirty="0" smtClean="0"/>
                  <a:t>%</a:t>
                </a:r>
                <a:r>
                  <a:rPr lang="pt-BR" baseline="0" dirty="0" smtClean="0"/>
                  <a:t> do PIB</a:t>
                </a:r>
                <a:endParaRPr lang="pt-BR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64223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948791573212312"/>
          <c:y val="1.2846758032288982E-2"/>
          <c:w val="0.279515605730007"/>
          <c:h val="0.86867715155237502"/>
        </c:manualLayout>
      </c:layout>
      <c:overlay val="0"/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49596812446636"/>
          <c:y val="4.1528033233736189E-2"/>
          <c:w val="0.66844454985295509"/>
          <c:h val="0.86476838141632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Sheet4!$A$3</c:f>
              <c:strCache>
                <c:ptCount val="1"/>
                <c:pt idx="0">
                  <c:v>Argentina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Sheet4!$B$2:$F$2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Sheet4!$B$3:$F$3</c:f>
              <c:numCache>
                <c:formatCode>General</c:formatCode>
                <c:ptCount val="5"/>
                <c:pt idx="0">
                  <c:v>76000</c:v>
                </c:pt>
                <c:pt idx="1">
                  <c:v>73100</c:v>
                </c:pt>
                <c:pt idx="2">
                  <c:v>73100</c:v>
                </c:pt>
                <c:pt idx="3">
                  <c:v>73100</c:v>
                </c:pt>
                <c:pt idx="4">
                  <c:v>73100</c:v>
                </c:pt>
              </c:numCache>
            </c:numRef>
          </c:val>
        </c:ser>
        <c:ser>
          <c:idx val="1"/>
          <c:order val="1"/>
          <c:tx>
            <c:strRef>
              <c:f>Sheet4!$A$4</c:f>
              <c:strCache>
                <c:ptCount val="1"/>
                <c:pt idx="0">
                  <c:v>Brasil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Sheet4!$B$2:$F$2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Sheet4!$B$4:$F$4</c:f>
              <c:numCache>
                <c:formatCode>General</c:formatCode>
                <c:ptCount val="5"/>
                <c:pt idx="0">
                  <c:v>326435</c:v>
                </c:pt>
                <c:pt idx="1">
                  <c:v>327710</c:v>
                </c:pt>
                <c:pt idx="2">
                  <c:v>318480</c:v>
                </c:pt>
                <c:pt idx="3">
                  <c:v>318480</c:v>
                </c:pt>
                <c:pt idx="4">
                  <c:v>318500</c:v>
                </c:pt>
              </c:numCache>
            </c:numRef>
          </c:val>
        </c:ser>
        <c:ser>
          <c:idx val="2"/>
          <c:order val="2"/>
          <c:tx>
            <c:strRef>
              <c:f>Sheet4!$A$5</c:f>
              <c:strCache>
                <c:ptCount val="1"/>
                <c:pt idx="0">
                  <c:v>Chile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Sheet4!$B$2:$F$2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Sheet4!$B$5:$F$5</c:f>
              <c:numCache>
                <c:formatCode>General</c:formatCode>
                <c:ptCount val="5"/>
                <c:pt idx="0">
                  <c:v>60560</c:v>
                </c:pt>
                <c:pt idx="1">
                  <c:v>60560</c:v>
                </c:pt>
                <c:pt idx="2">
                  <c:v>59059</c:v>
                </c:pt>
                <c:pt idx="3">
                  <c:v>59059</c:v>
                </c:pt>
                <c:pt idx="4">
                  <c:v>59050</c:v>
                </c:pt>
              </c:numCache>
            </c:numRef>
          </c:val>
        </c:ser>
        <c:ser>
          <c:idx val="3"/>
          <c:order val="3"/>
          <c:tx>
            <c:strRef>
              <c:f>Sheet4!$A$6</c:f>
              <c:strCache>
                <c:ptCount val="1"/>
                <c:pt idx="0">
                  <c:v>Colômbia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numRef>
              <c:f>Sheet4!$B$2:$F$2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Sheet4!$B$6:$F$6</c:f>
              <c:numCache>
                <c:formatCode>General</c:formatCode>
                <c:ptCount val="5"/>
                <c:pt idx="0">
                  <c:v>267231</c:v>
                </c:pt>
                <c:pt idx="1">
                  <c:v>285220</c:v>
                </c:pt>
                <c:pt idx="2">
                  <c:v>283004</c:v>
                </c:pt>
                <c:pt idx="3">
                  <c:v>283004</c:v>
                </c:pt>
                <c:pt idx="4">
                  <c:v>281400</c:v>
                </c:pt>
              </c:numCache>
            </c:numRef>
          </c:val>
        </c:ser>
        <c:ser>
          <c:idx val="4"/>
          <c:order val="4"/>
          <c:tx>
            <c:strRef>
              <c:f>Sheet4!$A$7</c:f>
              <c:strCache>
                <c:ptCount val="1"/>
                <c:pt idx="0">
                  <c:v>Peru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Sheet4!$B$2:$F$2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Sheet4!$B$7:$F$7</c:f>
              <c:numCache>
                <c:formatCode>General</c:formatCode>
                <c:ptCount val="5"/>
                <c:pt idx="0">
                  <c:v>114000</c:v>
                </c:pt>
                <c:pt idx="1">
                  <c:v>114000</c:v>
                </c:pt>
                <c:pt idx="2">
                  <c:v>115000</c:v>
                </c:pt>
                <c:pt idx="3">
                  <c:v>115000</c:v>
                </c:pt>
                <c:pt idx="4">
                  <c:v>115000</c:v>
                </c:pt>
              </c:numCache>
            </c:numRef>
          </c:val>
        </c:ser>
        <c:ser>
          <c:idx val="5"/>
          <c:order val="5"/>
          <c:tx>
            <c:strRef>
              <c:f>Sheet4!$A$8</c:f>
              <c:strCache>
                <c:ptCount val="1"/>
                <c:pt idx="0">
                  <c:v>Venezuela*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Sheet4!$B$2:$F$2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Sheet4!$B$8:$F$8</c:f>
              <c:numCache>
                <c:formatCode>General</c:formatCode>
                <c:ptCount val="5"/>
                <c:pt idx="0">
                  <c:v>115000</c:v>
                </c:pt>
                <c:pt idx="1">
                  <c:v>115000</c:v>
                </c:pt>
                <c:pt idx="2">
                  <c:v>115000</c:v>
                </c:pt>
                <c:pt idx="3">
                  <c:v>115000</c:v>
                </c:pt>
                <c:pt idx="4">
                  <c:v>115000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918464"/>
        <c:axId val="65920000"/>
      </c:barChart>
      <c:catAx>
        <c:axId val="65918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5920000"/>
        <c:crosses val="autoZero"/>
        <c:auto val="1"/>
        <c:lblAlgn val="ctr"/>
        <c:lblOffset val="100"/>
        <c:noMultiLvlLbl val="0"/>
      </c:catAx>
      <c:valAx>
        <c:axId val="659200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5918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400">
          <a:latin typeface="Times New Roman" panose="02020603050405020304" pitchFamily="18" charset="0"/>
          <a:cs typeface="Times New Roman" panose="02020603050405020304" pitchFamily="18" charset="0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6FDF-90E7-4FB0-8C6F-5621211DEBBB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4840-7697-436B-B420-AE7D4BA22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92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6FDF-90E7-4FB0-8C6F-5621211DEBBB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4840-7697-436B-B420-AE7D4BA22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119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6FDF-90E7-4FB0-8C6F-5621211DEBBB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4840-7697-436B-B420-AE7D4BA22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472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6FDF-90E7-4FB0-8C6F-5621211DEBBB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4840-7697-436B-B420-AE7D4BA22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27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6FDF-90E7-4FB0-8C6F-5621211DEBBB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4840-7697-436B-B420-AE7D4BA22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21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6FDF-90E7-4FB0-8C6F-5621211DEBBB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4840-7697-436B-B420-AE7D4BA22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254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6FDF-90E7-4FB0-8C6F-5621211DEBBB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4840-7697-436B-B420-AE7D4BA22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4475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6FDF-90E7-4FB0-8C6F-5621211DEBBB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4840-7697-436B-B420-AE7D4BA22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65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6FDF-90E7-4FB0-8C6F-5621211DEBBB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4840-7697-436B-B420-AE7D4BA22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8458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6FDF-90E7-4FB0-8C6F-5621211DEBBB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4840-7697-436B-B420-AE7D4BA22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25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6FDF-90E7-4FB0-8C6F-5621211DEBBB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4840-7697-436B-B420-AE7D4BA22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8646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46FDF-90E7-4FB0-8C6F-5621211DEBBB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F4840-7697-436B-B420-AE7D4BA228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868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84611"/>
            <a:ext cx="9144000" cy="2387600"/>
          </a:xfrm>
        </p:spPr>
        <p:txBody>
          <a:bodyPr/>
          <a:lstStyle/>
          <a:p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14. Defesa Nacional, MINUSTAH</a:t>
            </a:r>
            <a:r>
              <a:rPr lang="pt-BR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o CSONU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FLP0437 – Política Externa Brasileira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– USP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  <a:endParaRPr lang="pt-BR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5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Gastos do Brasil em Defesa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6477" y="224765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75,3% - pagamento de pessoal e encargos sociais (previdência)</a:t>
            </a:r>
          </a:p>
          <a:p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13,2 % 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Custeio</a:t>
            </a:r>
          </a:p>
          <a:p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10,6% Investimentos</a:t>
            </a:r>
          </a:p>
          <a:p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1% Dívidas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734212"/>
              </p:ext>
            </p:extLst>
          </p:nvPr>
        </p:nvGraphicFramePr>
        <p:xfrm>
          <a:off x="156307" y="1922407"/>
          <a:ext cx="5189415" cy="13996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14431"/>
                <a:gridCol w="2074984"/>
              </a:tblGrid>
              <a:tr h="485204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Governo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Gasto/PIB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FHC (8 anos)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1,76%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Lula e Dilma (13 anos)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1,51%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875265"/>
              </p:ext>
            </p:extLst>
          </p:nvPr>
        </p:nvGraphicFramePr>
        <p:xfrm>
          <a:off x="5744307" y="2366829"/>
          <a:ext cx="6264000" cy="129600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685340"/>
                <a:gridCol w="880660"/>
                <a:gridCol w="783000"/>
                <a:gridCol w="783000"/>
                <a:gridCol w="783000"/>
                <a:gridCol w="783000"/>
                <a:gridCol w="783000"/>
                <a:gridCol w="783000"/>
              </a:tblGrid>
              <a:tr h="648000">
                <a:tc>
                  <a:txBody>
                    <a:bodyPr/>
                    <a:lstStyle/>
                    <a:p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</a:p>
                  </a:txBody>
                  <a:tcPr marL="95250" marR="95250" marT="95250" marB="9525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</a:p>
                  </a:txBody>
                  <a:tcPr marL="95250" marR="95250" marT="95250" marB="9525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</a:p>
                  </a:txBody>
                  <a:tcPr marL="95250" marR="95250" marT="95250" marB="9525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95250" marR="95250" marT="95250" marB="9525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95250" marR="95250" marT="95250" marB="9525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95250" marR="95250" marT="95250" marB="9525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95250" marR="95250" marT="95250" marB="9525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95250" marR="95250" marT="95250" marB="9525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US$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29,5</a:t>
                      </a:r>
                    </a:p>
                  </a:txBody>
                  <a:tcPr marL="95250" marR="95250" marT="95250" marB="952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31,4</a:t>
                      </a:r>
                    </a:p>
                  </a:txBody>
                  <a:tcPr marL="95250" marR="95250" marT="95250" marB="952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</a:t>
                      </a:r>
                    </a:p>
                  </a:txBody>
                  <a:tcPr marL="95250" marR="95250" marT="95250" marB="952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38,1</a:t>
                      </a:r>
                    </a:p>
                  </a:txBody>
                  <a:tcPr marL="95250" marR="95250" marT="95250" marB="952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36,9</a:t>
                      </a:r>
                    </a:p>
                  </a:txBody>
                  <a:tcPr marL="95250" marR="95250" marT="95250" marB="952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37,6</a:t>
                      </a:r>
                    </a:p>
                  </a:txBody>
                  <a:tcPr marL="95250" marR="95250" marT="95250" marB="952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31,4</a:t>
                      </a:r>
                    </a:p>
                  </a:txBody>
                  <a:tcPr marL="95250" marR="95250" marT="95250" marB="952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744307" y="1538120"/>
            <a:ext cx="586007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rgbClr val="3D3D3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Valores do Orçamento do Ministério da Defesa do Brasil, em U$ Bi nos últimos sete anos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46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5"/>
          <p:cNvGraphicFramePr/>
          <p:nvPr>
            <p:extLst>
              <p:ext uri="{D42A27DB-BD31-4B8C-83A1-F6EECF244321}">
                <p14:modId xmlns:p14="http://schemas.microsoft.com/office/powerpoint/2010/main" val="2386647513"/>
              </p:ext>
            </p:extLst>
          </p:nvPr>
        </p:nvGraphicFramePr>
        <p:xfrm>
          <a:off x="774357" y="1340768"/>
          <a:ext cx="10058400" cy="4746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738184" y="628076"/>
            <a:ext cx="7258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Gastos absolutos em defesa na América do Sul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738184" y="6087762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SIPRI (2013)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80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7"/>
          <p:cNvGraphicFramePr/>
          <p:nvPr>
            <p:extLst>
              <p:ext uri="{D42A27DB-BD31-4B8C-83A1-F6EECF244321}">
                <p14:modId xmlns:p14="http://schemas.microsoft.com/office/powerpoint/2010/main" val="4291219440"/>
              </p:ext>
            </p:extLst>
          </p:nvPr>
        </p:nvGraphicFramePr>
        <p:xfrm>
          <a:off x="329514" y="749643"/>
          <a:ext cx="10420863" cy="5750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845276" y="287978"/>
            <a:ext cx="5779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PIB gasto em defesa na América do Sul</a:t>
            </a:r>
          </a:p>
        </p:txBody>
      </p:sp>
    </p:spTree>
    <p:extLst>
      <p:ext uri="{BB962C8B-B14F-4D97-AF65-F5344CB8AC3E}">
        <p14:creationId xmlns:p14="http://schemas.microsoft.com/office/powerpoint/2010/main" val="67927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8"/>
          <p:cNvGraphicFramePr/>
          <p:nvPr>
            <p:extLst>
              <p:ext uri="{D42A27DB-BD31-4B8C-83A1-F6EECF244321}">
                <p14:modId xmlns:p14="http://schemas.microsoft.com/office/powerpoint/2010/main" val="851254050"/>
              </p:ext>
            </p:extLst>
          </p:nvPr>
        </p:nvGraphicFramePr>
        <p:xfrm>
          <a:off x="461319" y="1037968"/>
          <a:ext cx="10989275" cy="5395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1162269" y="4621427"/>
            <a:ext cx="288325" cy="181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149191" y="329514"/>
            <a:ext cx="961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de efetivos das Forças Armadas dos países Sul-Americanos </a:t>
            </a:r>
          </a:p>
        </p:txBody>
      </p:sp>
    </p:spTree>
    <p:extLst>
      <p:ext uri="{BB962C8B-B14F-4D97-AF65-F5344CB8AC3E}">
        <p14:creationId xmlns:p14="http://schemas.microsoft.com/office/powerpoint/2010/main" val="11837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Operações de Paz da ONU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MINUSTAH</a:t>
            </a:r>
            <a:endParaRPr lang="pt-BR" sz="4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667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3031" y="117231"/>
            <a:ext cx="10515600" cy="492369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Missões de Paz da ONU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794605"/>
              </p:ext>
            </p:extLst>
          </p:nvPr>
        </p:nvGraphicFramePr>
        <p:xfrm>
          <a:off x="117232" y="846868"/>
          <a:ext cx="11805138" cy="5746351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285999"/>
                <a:gridCol w="4806461"/>
                <a:gridCol w="4712678"/>
              </a:tblGrid>
              <a:tr h="500006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Tipo de Missão</a:t>
                      </a:r>
                      <a:endParaRPr lang="pt-B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Mandato</a:t>
                      </a:r>
                      <a:endParaRPr lang="pt-B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Ações Cabíveis</a:t>
                      </a:r>
                      <a:endParaRPr lang="pt-B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570"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pt-BR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Conflict</a:t>
                      </a:r>
                      <a:r>
                        <a:rPr lang="pt-BR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Prevention</a:t>
                      </a:r>
                      <a:r>
                        <a:rPr lang="pt-BR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buFont typeface="Arial"/>
                        <a:buNone/>
                      </a:pPr>
                      <a:r>
                        <a:rPr lang="pt-BR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pt-BR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Mediation</a:t>
                      </a:r>
                      <a:endParaRPr lang="pt-BR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Medidas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Diplomáticas para evitar escalada de conflitos Inter e </a:t>
                      </a:r>
                      <a:r>
                        <a:rPr lang="pt-BR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Intra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Estatais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Aviso </a:t>
                      </a:r>
                      <a:r>
                        <a:rPr lang="en-US" sz="20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Prévio</a:t>
                      </a:r>
                      <a:r>
                        <a:rPr lang="en-US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Coleta</a:t>
                      </a:r>
                      <a:r>
                        <a:rPr lang="en-US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0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Informações</a:t>
                      </a:r>
                      <a:r>
                        <a:rPr lang="en-US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Análise</a:t>
                      </a:r>
                      <a:r>
                        <a:rPr lang="en-US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dos </a:t>
                      </a:r>
                      <a:r>
                        <a:rPr lang="en-US" sz="20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fatores</a:t>
                      </a:r>
                      <a:r>
                        <a:rPr lang="en-US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relevantes</a:t>
                      </a:r>
                      <a:r>
                        <a:rPr lang="en-US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para o </a:t>
                      </a:r>
                      <a:r>
                        <a:rPr lang="en-US" sz="20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conflito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570"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pt-BR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Peacemaking</a:t>
                      </a:r>
                      <a:endParaRPr lang="pt-BR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Ações Diplomáticas para que as partes negociem um acordo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paz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Secretário Geral – “</a:t>
                      </a:r>
                      <a:r>
                        <a:rPr lang="pt-B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office”</a:t>
                      </a:r>
                    </a:p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Mediadores: diplomatas, governos, grupos de países, OI, Bloco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regional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5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Peace </a:t>
                      </a:r>
                      <a:r>
                        <a:rPr lang="pt-BR" sz="20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Enforcement</a:t>
                      </a:r>
                      <a:endParaRPr lang="pt-BR" sz="200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Aplicação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medidas coercitivas</a:t>
                      </a:r>
                    </a:p>
                    <a:p>
                      <a:pPr algn="ctr"/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Autorização do CS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força militar: defesa de território, pacificação de cidades, avanço territorial, perseguição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29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Peacebuilding</a:t>
                      </a:r>
                    </a:p>
                    <a:p>
                      <a:pPr algn="ctr"/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Redução do risco de retrocesso da paz,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Fortalecimento das capacidades nacionais – estados falidos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Funcionamento do Estado e Sociedade,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Capacitar o Estado a cumprir suas funções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57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Peacekeeping</a:t>
                      </a:r>
                      <a:endParaRPr lang="pt-BR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MINUSTAH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Cessar</a:t>
                      </a:r>
                      <a:r>
                        <a:rPr lang="pt-BR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Fogo para viabilizar acordo de paz. Consentimento das partes, Não uso da força – Exceto Defesa</a:t>
                      </a:r>
                      <a:endParaRPr lang="pt-B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Proteção de Civis, Desarmamento,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Reintegração de soldados rebeldes, suporte à eleições, Ordem Social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529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59618"/>
            <a:ext cx="10515600" cy="1006475"/>
          </a:xfrm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Ranking de Contribuições às Operações de Paz</a:t>
            </a:r>
            <a:endParaRPr lang="pt-BR" sz="4000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4424376"/>
              </p:ext>
            </p:extLst>
          </p:nvPr>
        </p:nvGraphicFramePr>
        <p:xfrm>
          <a:off x="6008077" y="1570892"/>
          <a:ext cx="4319954" cy="475488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159977"/>
                <a:gridCol w="21599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País (2013-2015)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de Contribuição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28,38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Japão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10,83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França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7,22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Alemanha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7,14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6,68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China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6,64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Itália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4,45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Rússia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3,15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Canadá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2,98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Espanha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2,97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Brasil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17230" y="1570892"/>
            <a:ext cx="550984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Assembleia Geral da ONU aprova pagamento para soldados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Contrapartida da ONU –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US$ 1028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soldado pro mês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Países em desenvolvimento contribuem menos ou são isentos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Critério: PIB/capita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 de manutenção das forças armadas: participação em Missões da ONU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G4 CSONU: Grande Participação</a:t>
            </a:r>
          </a:p>
        </p:txBody>
      </p:sp>
    </p:spTree>
    <p:extLst>
      <p:ext uri="{BB962C8B-B14F-4D97-AF65-F5344CB8AC3E}">
        <p14:creationId xmlns:p14="http://schemas.microsoft.com/office/powerpoint/2010/main" val="313304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48" y="631581"/>
            <a:ext cx="12051440" cy="54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981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Brasil e as missões de Paz da ONU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14754" y="1485656"/>
            <a:ext cx="10515600" cy="43513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Prestígio – assento permanente no CSONU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Forte adesão ao multilateralismo – estratégia de inserção internacional – diminuição das assimetrias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Regiões Estratégicas: América Latina, CPLP, 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Treinamento das Tropas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Reforçar cooperação militar com parceiros da América do Sul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01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1308" y="12578"/>
            <a:ext cx="10515600" cy="818906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CSONU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s://upload.wikimedia.org/wikipedia/commons/thumb/8/8e/Uniting_for_Consensus_core.png/220px-Uniting_for_Consensus_co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997" y="1251179"/>
            <a:ext cx="3494114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a/aa/United_Nations_Security_Council_regional_groups.svg/220px-United_Nations_Security_Council_regional_groups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61" y="440838"/>
            <a:ext cx="209550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thumb/a/ab/UNSC_2015.svg/600px-UNSC_2015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704" y="3630019"/>
            <a:ext cx="57150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19033" y="2333632"/>
            <a:ext cx="56917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  </a:t>
            </a:r>
            <a:r>
              <a:rPr lang="en-US" dirty="0" smtClean="0"/>
              <a:t>  African </a:t>
            </a:r>
            <a:r>
              <a:rPr lang="en-US" dirty="0"/>
              <a:t>Group</a:t>
            </a:r>
          </a:p>
          <a:p>
            <a:r>
              <a:rPr lang="en-US" dirty="0"/>
              <a:t>  </a:t>
            </a:r>
            <a:r>
              <a:rPr lang="en-US" dirty="0" smtClean="0"/>
              <a:t>  Asia-Pacific </a:t>
            </a:r>
            <a:r>
              <a:rPr lang="en-US" dirty="0"/>
              <a:t>Group</a:t>
            </a:r>
          </a:p>
          <a:p>
            <a:r>
              <a:rPr lang="en-US" dirty="0"/>
              <a:t>  </a:t>
            </a:r>
            <a:r>
              <a:rPr lang="en-US" dirty="0" smtClean="0"/>
              <a:t>  Eastern </a:t>
            </a:r>
            <a:r>
              <a:rPr lang="en-US" dirty="0"/>
              <a:t>European Group</a:t>
            </a:r>
          </a:p>
          <a:p>
            <a:r>
              <a:rPr lang="en-US" dirty="0"/>
              <a:t>  </a:t>
            </a:r>
            <a:r>
              <a:rPr lang="en-US" dirty="0" smtClean="0"/>
              <a:t>  Group </a:t>
            </a:r>
            <a:r>
              <a:rPr lang="en-US" dirty="0"/>
              <a:t>of Latin American and Caribbean States (GRULAC)</a:t>
            </a:r>
          </a:p>
          <a:p>
            <a:r>
              <a:rPr lang="en-US" dirty="0"/>
              <a:t>  </a:t>
            </a:r>
            <a:r>
              <a:rPr lang="en-US" dirty="0" smtClean="0"/>
              <a:t>   Western </a:t>
            </a:r>
            <a:r>
              <a:rPr lang="en-US" dirty="0"/>
              <a:t>European and Others Group (WEOG)</a:t>
            </a:r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54392" y="2443293"/>
            <a:ext cx="180000" cy="18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38695" y="2691179"/>
            <a:ext cx="180000" cy="180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32928" y="2954215"/>
            <a:ext cx="180000" cy="180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154392" y="3236347"/>
            <a:ext cx="180000" cy="180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154582" y="3540019"/>
            <a:ext cx="180000" cy="180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7543431" y="3134215"/>
            <a:ext cx="2763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Membros do CSONU - 2015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406831" y="805702"/>
            <a:ext cx="2236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Uniting for Consensus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9033" y="4014919"/>
            <a:ext cx="755745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9 votos afirmativos para procedimentos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9 votos afirmativos para  todo o resto, inclusive o voto dos permanentes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 AGONU elege os membros do CSONU segundo a distribuição acima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5 permanentes com veto e 10 Não-permanentes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Os mandatos são de 5 anos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 cada ano 5 membros são eleitos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 distribuição se altera a cada 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WEOG:  votam juntos e envolve membros permanentes e não permanentes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Uniting for Consensus: contra ampliação do conselho – mandatos de 4 anos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G4, Uniting for Consensus, UA, Secretário Geral</a:t>
            </a:r>
            <a:endParaRPr lang="pt-BR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34" name="Picture 10" descr="https://upload.wikimedia.org/wikipedia/commons/thumb/7/77/UN_WEOG_members.svg/220px-UN_WEOG_members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008" y="1251179"/>
            <a:ext cx="3265987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aixaDeTexto 14"/>
          <p:cNvSpPr txBox="1"/>
          <p:nvPr/>
        </p:nvSpPr>
        <p:spPr>
          <a:xfrm>
            <a:off x="9061938" y="881847"/>
            <a:ext cx="796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WEOG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01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PEB de Dilma (2010-2014)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Perda de Protagonismo em relação a Lula – diminuição das capacidades materiais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Opções Sistêmicas – coalizões domésticas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Responsabilidade de Proteger e Responsabilidade ao Proteger –discurso presidente Dilma 2011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Suspensão do Paraguai e entrada da Venezuela no MERCOSUL – 2012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Banco do BRICs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Espionagem Norte-Americana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Compra de caças Gripen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695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59996" cy="68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ipse 1"/>
          <p:cNvSpPr/>
          <p:nvPr/>
        </p:nvSpPr>
        <p:spPr>
          <a:xfrm>
            <a:off x="10621108" y="1113692"/>
            <a:ext cx="1441937" cy="43375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3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mapa-missoes-de-paz-Recover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19" y="1077424"/>
            <a:ext cx="11538457" cy="54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457771" y="257908"/>
            <a:ext cx="9732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Missões de Paz da ONU que o Brasil atualmente participa</a:t>
            </a:r>
            <a:endParaRPr lang="pt-BR" sz="3200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55785" y="6488668"/>
            <a:ext cx="56396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http://www.brasil.gov.br/governo/2012/04/brasil-participa-de-missoes-de-paz-desde-1947</a:t>
            </a:r>
          </a:p>
        </p:txBody>
      </p:sp>
    </p:spTree>
    <p:extLst>
      <p:ext uri="{BB962C8B-B14F-4D97-AF65-F5344CB8AC3E}">
        <p14:creationId xmlns:p14="http://schemas.microsoft.com/office/powerpoint/2010/main" val="58978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050"/>
            <a:ext cx="8686800" cy="681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112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03" y="1768719"/>
            <a:ext cx="11956858" cy="34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824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65" y="1339362"/>
            <a:ext cx="11487550" cy="30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29501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95" y="1340827"/>
            <a:ext cx="11695390" cy="30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1321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MINUSTAH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29508"/>
            <a:ext cx="10515600" cy="4547455"/>
          </a:xfrm>
        </p:spPr>
        <p:txBody>
          <a:bodyPr>
            <a:normAutofit fontScale="92500"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Jean-Bertrand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Aristide – eleito em 2000 com 10% de participação nas eleições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Oposição responde violentamente (norte do país tomado, rumo a capital) – OEA e CARICOM tentam resolver o conflito diplomaticamente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Aristide se exila na República Centro Africana – suposto auxílio dos EUA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Governo Interino convoca a ONU a auxiliar a estabilização do país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esolução 1529 -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Força Multinacional Interina (MIF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EUA, FRA, CAN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2004 -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resolução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1542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 estabelece a MINUSTAH - substitui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MIF – 6 meses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Coalizão Cone Sul: Brasil e Chile – Argentina e Uruguai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3979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9921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MINUSTAH - 2015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Gasto (2004 - 2014): R$ 2,3 bi – 1/3 reembolsado pela ONU (R$ 800)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Terremoto 2010: elevação dos gastos brasileiros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Militares enviados (2004 - 2015): 30 mil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Militares 2015: 1343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Renovações de Mandato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Previsão de Saída: 2016 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2015: demais países deixam o Haiti (previsão)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85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Defesa no Cone Sul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Conselho de Defesa Sul-americano</a:t>
            </a:r>
            <a:endParaRPr lang="pt-BR" sz="36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13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Defesa no Cone Sul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3452"/>
          </a:xfrm>
        </p:spPr>
        <p:txBody>
          <a:bodyPr>
            <a:normAutofit lnSpcReduction="10000"/>
          </a:bodyPr>
          <a:lstStyle/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Dilema de Segurança – Corrida Armamentista</a:t>
            </a:r>
          </a:p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Dados Públicos de Defesa e Exercícios Conjuntos</a:t>
            </a:r>
          </a:p>
          <a:p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Insuficiência do sistema interamericano – OEA e 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TIAR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Independência em relação aos 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EUA</a:t>
            </a:r>
          </a:p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Cooperação Bilateral e Multilateral no Pós-Guerra Fria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945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681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Bilateral: Argentina e Chile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59169"/>
            <a:ext cx="10515600" cy="4617794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Inicia-se nos anos 80 e intensifica-se nos 90</a:t>
            </a:r>
          </a:p>
          <a:p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etodologia 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conjunta de aferição de gastos em 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defesa – CEPAL</a:t>
            </a:r>
          </a:p>
          <a:p>
            <a:r>
              <a:rPr lang="pt-B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Brigada Cruz del </a:t>
            </a:r>
            <a:r>
              <a:rPr lang="pt-B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2005</a:t>
            </a:r>
          </a:p>
          <a:p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Força de Paz Conjunta e 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Combinada</a:t>
            </a:r>
          </a:p>
          <a:p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Atuação bilateral nas missões de paz da ONU – Sede em Santiago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81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Multilateral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2709" y="1825625"/>
            <a:ext cx="11054860" cy="4351338"/>
          </a:xfrm>
        </p:spPr>
        <p:txBody>
          <a:bodyPr/>
          <a:lstStyle/>
          <a:p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Conferências de Ministros de Defesa das Américas (CMDA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1995 – liderança Norte-americana (Medidas subjetivas e ineficazes)</a:t>
            </a:r>
          </a:p>
          <a:p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Livros Brancos da Defesa (LBD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relatórios de percepção de segurança, exercícios militares, orçamento, armamento...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16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3706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CDS - Antecedentes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06062"/>
            <a:ext cx="10515600" cy="4570901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2008 – FA da Colômbia atacam acampamento das FARC no Equador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OEA – resistência dos EUA (Bush) em cobrar de Uribe respeito à soberania equatoriana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Lula e Nelson Jobim (Defesa) articulam a criação do CDS na UNASAUL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2008 – Base militar americana na Colômbia (retirada de base do Equador)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UNASUL – reunião extraordinária para garantia de transparência na instalação da base americana – Controle dos países do Sul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0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CDS - Objetivos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Aferição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Gastos </a:t>
            </a:r>
          </a:p>
          <a:p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edidas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onfiança</a:t>
            </a:r>
          </a:p>
          <a:p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Transparência</a:t>
            </a:r>
          </a:p>
          <a:p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Responsabilidade Fiscal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004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CDS - atuação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romoção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LBD dos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Estados-membros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scolha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sistema de divulgação em “gastos de defesa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-  transparência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 demora a entregar o seu LBD: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Disputa entre as 3 forças das FA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Autonomia brasileira (desinteresse)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Baixa relevância da defesa na política brasileira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 do “segredo”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18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1065</Words>
  <Application>Microsoft Office PowerPoint</Application>
  <PresentationFormat>Personalizar</PresentationFormat>
  <Paragraphs>185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Aula 14. Defesa Nacional, MINUSTAH e o CSONU</vt:lpstr>
      <vt:lpstr>A PEB de Dilma (2010-2014)</vt:lpstr>
      <vt:lpstr>Defesa no Cone Sul</vt:lpstr>
      <vt:lpstr>Defesa no Cone Sul</vt:lpstr>
      <vt:lpstr>Bilateral: Argentina e Chile</vt:lpstr>
      <vt:lpstr>Multilateral</vt:lpstr>
      <vt:lpstr>CDS - Antecedentes</vt:lpstr>
      <vt:lpstr>CDS - Objetivos</vt:lpstr>
      <vt:lpstr>CDS - atuação</vt:lpstr>
      <vt:lpstr>Gastos do Brasil em Defesa</vt:lpstr>
      <vt:lpstr>Apresentação do PowerPoint</vt:lpstr>
      <vt:lpstr>Apresentação do PowerPoint</vt:lpstr>
      <vt:lpstr>Apresentação do PowerPoint</vt:lpstr>
      <vt:lpstr>Operações de Paz da ONU</vt:lpstr>
      <vt:lpstr>Missões de Paz da ONU</vt:lpstr>
      <vt:lpstr>Ranking de Contribuições às Operações de Paz</vt:lpstr>
      <vt:lpstr>Apresentação do PowerPoint</vt:lpstr>
      <vt:lpstr>O Brasil e as missões de Paz da ONU</vt:lpstr>
      <vt:lpstr>CSONU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MINUSTAH</vt:lpstr>
      <vt:lpstr>MINUSTAH - 2015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14. Defesa Nacional, MINUSTAH e o CSONU</dc:title>
  <dc:creator>Pedro Feliu</dc:creator>
  <cp:lastModifiedBy>P</cp:lastModifiedBy>
  <cp:revision>77</cp:revision>
  <dcterms:created xsi:type="dcterms:W3CDTF">2015-11-26T15:24:43Z</dcterms:created>
  <dcterms:modified xsi:type="dcterms:W3CDTF">2015-11-30T15:09:40Z</dcterms:modified>
</cp:coreProperties>
</file>