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28" r:id="rId2"/>
    <p:sldMasterId id="2147484045" r:id="rId3"/>
  </p:sldMasterIdLst>
  <p:notesMasterIdLst>
    <p:notesMasterId r:id="rId37"/>
  </p:notesMasterIdLst>
  <p:sldIdLst>
    <p:sldId id="256" r:id="rId4"/>
    <p:sldId id="262" r:id="rId5"/>
    <p:sldId id="261" r:id="rId6"/>
    <p:sldId id="265" r:id="rId7"/>
    <p:sldId id="266" r:id="rId8"/>
    <p:sldId id="267" r:id="rId9"/>
    <p:sldId id="325" r:id="rId10"/>
    <p:sldId id="326" r:id="rId11"/>
    <p:sldId id="327" r:id="rId12"/>
    <p:sldId id="328" r:id="rId13"/>
    <p:sldId id="329" r:id="rId14"/>
    <p:sldId id="324" r:id="rId15"/>
    <p:sldId id="302" r:id="rId16"/>
    <p:sldId id="334" r:id="rId17"/>
    <p:sldId id="333" r:id="rId18"/>
    <p:sldId id="339" r:id="rId19"/>
    <p:sldId id="340" r:id="rId20"/>
    <p:sldId id="270" r:id="rId21"/>
    <p:sldId id="283" r:id="rId22"/>
    <p:sldId id="337" r:id="rId23"/>
    <p:sldId id="336" r:id="rId24"/>
    <p:sldId id="338" r:id="rId25"/>
    <p:sldId id="321" r:id="rId26"/>
    <p:sldId id="271" r:id="rId27"/>
    <p:sldId id="335" r:id="rId28"/>
    <p:sldId id="268" r:id="rId29"/>
    <p:sldId id="309" r:id="rId30"/>
    <p:sldId id="310" r:id="rId31"/>
    <p:sldId id="330" r:id="rId32"/>
    <p:sldId id="331" r:id="rId33"/>
    <p:sldId id="332" r:id="rId34"/>
    <p:sldId id="264" r:id="rId35"/>
    <p:sldId id="263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iel\Mis%20documentos\Downloads\2010_NFA_data_tabl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iel\Escritorio\2010_NFA_data_tabl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iel\Escritorio\2010_NFA_data_tables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Top 10 países con mayor huella ecológica, como % biocapacidad global, 2010</a:t>
            </a:r>
          </a:p>
        </c:rich>
      </c:tx>
    </c:title>
    <c:plotArea>
      <c:layout/>
      <c:barChart>
        <c:barDir val="col"/>
        <c:grouping val="clustered"/>
        <c:varyColors val="1"/>
        <c:ser>
          <c:idx val="0"/>
          <c:order val="0"/>
          <c:dLbls>
            <c:showVal val="1"/>
          </c:dLbls>
          <c:cat>
            <c:strRef>
              <c:f>'National Results (gha) '!$Z$186:$Z$195</c:f>
              <c:strCache>
                <c:ptCount val="10"/>
                <c:pt idx="0">
                  <c:v>China</c:v>
                </c:pt>
                <c:pt idx="1">
                  <c:v>EEUU</c:v>
                </c:pt>
                <c:pt idx="2">
                  <c:v>India</c:v>
                </c:pt>
                <c:pt idx="3">
                  <c:v>Russia</c:v>
                </c:pt>
                <c:pt idx="4">
                  <c:v>Japan</c:v>
                </c:pt>
                <c:pt idx="5">
                  <c:v>Brazil</c:v>
                </c:pt>
                <c:pt idx="6">
                  <c:v>Germany</c:v>
                </c:pt>
                <c:pt idx="7">
                  <c:v>Mexico</c:v>
                </c:pt>
                <c:pt idx="8">
                  <c:v>France</c:v>
                </c:pt>
                <c:pt idx="9">
                  <c:v>UK</c:v>
                </c:pt>
              </c:strCache>
            </c:strRef>
          </c:cat>
          <c:val>
            <c:numRef>
              <c:f>'National Results (gha) '!$AB$186:$AB$195</c:f>
              <c:numCache>
                <c:formatCode>0.0%</c:formatCode>
                <c:ptCount val="10"/>
                <c:pt idx="0">
                  <c:v>0.24876127849081217</c:v>
                </c:pt>
                <c:pt idx="1">
                  <c:v>0.20747128311028987</c:v>
                </c:pt>
                <c:pt idx="2">
                  <c:v>8.9389151739369829E-2</c:v>
                </c:pt>
                <c:pt idx="3">
                  <c:v>5.2602277387671738E-2</c:v>
                </c:pt>
                <c:pt idx="4">
                  <c:v>5.0643116127440803E-2</c:v>
                </c:pt>
                <c:pt idx="5">
                  <c:v>4.6437324810997826E-2</c:v>
                </c:pt>
                <c:pt idx="6">
                  <c:v>3.5177117934420583E-2</c:v>
                </c:pt>
                <c:pt idx="7">
                  <c:v>2.7074066327730562E-2</c:v>
                </c:pt>
                <c:pt idx="8">
                  <c:v>2.6010865133864813E-2</c:v>
                </c:pt>
                <c:pt idx="9">
                  <c:v>2.5138539437310391E-2</c:v>
                </c:pt>
              </c:numCache>
            </c:numRef>
          </c:val>
        </c:ser>
        <c:gapWidth val="75"/>
        <c:axId val="163890304"/>
        <c:axId val="163514240"/>
      </c:barChart>
      <c:valAx>
        <c:axId val="163514240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163890304"/>
        <c:crosses val="autoZero"/>
        <c:crossBetween val="between"/>
      </c:valAx>
      <c:catAx>
        <c:axId val="163890304"/>
        <c:scaling>
          <c:orientation val="minMax"/>
        </c:scaling>
        <c:axPos val="b"/>
        <c:majorTickMark val="none"/>
        <c:tickLblPos val="nextTo"/>
        <c:crossAx val="163514240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Top 10 países con mayor biocapacidad, 2010</a:t>
            </a:r>
          </a:p>
        </c:rich>
      </c:tx>
    </c:title>
    <c:plotArea>
      <c:layout/>
      <c:barChart>
        <c:barDir val="col"/>
        <c:grouping val="clustered"/>
        <c:varyColors val="1"/>
        <c:ser>
          <c:idx val="0"/>
          <c:order val="0"/>
          <c:dLbls>
            <c:dLbl>
              <c:idx val="0"/>
              <c:layout>
                <c:manualLayout>
                  <c:x val="-1.3888888888888937E-3"/>
                  <c:y val="3.7970253718285299E-4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3888888888888941E-3"/>
                  <c:y val="-1.4721493146690001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-1.472149314669000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5.092533763208044E-17"/>
                  <c:y val="5.9352580927384321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7777777777777926E-3"/>
                  <c:y val="3.797025371828531E-4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5.9352580927384321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1.3888888888888941E-3"/>
                  <c:y val="5.9352580927384321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1.3888888888888941E-3"/>
                  <c:y val="5.9352580927384321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1.0185067526416083E-16"/>
                  <c:y val="2.2315543890347039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2.7777777777777926E-3"/>
                  <c:y val="4.0834062408865559E-3"/>
                </c:manualLayout>
              </c:layout>
              <c:dLblPos val="outEnd"/>
              <c:showVal val="1"/>
            </c:dLbl>
            <c:dLblPos val="inEnd"/>
            <c:showVal val="1"/>
          </c:dLbls>
          <c:cat>
            <c:strRef>
              <c:f>'National Results (gha) '!$AC$186:$AC$195</c:f>
              <c:strCache>
                <c:ptCount val="10"/>
                <c:pt idx="0">
                  <c:v>Brazil</c:v>
                </c:pt>
                <c:pt idx="1">
                  <c:v>China</c:v>
                </c:pt>
                <c:pt idx="2">
                  <c:v>EEUU</c:v>
                </c:pt>
                <c:pt idx="3">
                  <c:v>Russia</c:v>
                </c:pt>
                <c:pt idx="4">
                  <c:v>India</c:v>
                </c:pt>
                <c:pt idx="5">
                  <c:v>Canada</c:v>
                </c:pt>
                <c:pt idx="6">
                  <c:v>Australia</c:v>
                </c:pt>
                <c:pt idx="7">
                  <c:v>Indonesia</c:v>
                </c:pt>
                <c:pt idx="8">
                  <c:v>Argentina</c:v>
                </c:pt>
                <c:pt idx="9">
                  <c:v>France</c:v>
                </c:pt>
              </c:strCache>
            </c:strRef>
          </c:cat>
          <c:val>
            <c:numRef>
              <c:f>'National Results (gha) '!$AE$186:$AE$195</c:f>
              <c:numCache>
                <c:formatCode>0.0%</c:formatCode>
                <c:ptCount val="10"/>
                <c:pt idx="0">
                  <c:v>0.14355020915932626</c:v>
                </c:pt>
                <c:pt idx="1">
                  <c:v>0.10988810906368646</c:v>
                </c:pt>
                <c:pt idx="2">
                  <c:v>0.10036502754565566</c:v>
                </c:pt>
                <c:pt idx="3">
                  <c:v>6.8580337434153524E-2</c:v>
                </c:pt>
                <c:pt idx="4">
                  <c:v>4.9960465610279968E-2</c:v>
                </c:pt>
                <c:pt idx="5">
                  <c:v>4.1319735168838412E-2</c:v>
                </c:pt>
                <c:pt idx="6">
                  <c:v>2.5790972101698791E-2</c:v>
                </c:pt>
                <c:pt idx="7">
                  <c:v>2.5542483716183798E-2</c:v>
                </c:pt>
                <c:pt idx="8">
                  <c:v>2.4885534691202287E-2</c:v>
                </c:pt>
                <c:pt idx="9">
                  <c:v>1.5580074215021215E-2</c:v>
                </c:pt>
              </c:numCache>
            </c:numRef>
          </c:val>
        </c:ser>
        <c:gapWidth val="75"/>
        <c:overlap val="40"/>
        <c:axId val="162915456"/>
        <c:axId val="162916992"/>
      </c:barChart>
      <c:catAx>
        <c:axId val="162915456"/>
        <c:scaling>
          <c:orientation val="minMax"/>
        </c:scaling>
        <c:axPos val="b"/>
        <c:numFmt formatCode="General" sourceLinked="1"/>
        <c:majorTickMark val="none"/>
        <c:tickLblPos val="nextTo"/>
        <c:crossAx val="162916992"/>
        <c:crosses val="autoZero"/>
        <c:auto val="1"/>
        <c:lblAlgn val="ctr"/>
        <c:lblOffset val="100"/>
      </c:catAx>
      <c:valAx>
        <c:axId val="162916992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s-ES"/>
                  <a:t>% biocapacidad global</a:t>
                </a:r>
              </a:p>
            </c:rich>
          </c:tx>
        </c:title>
        <c:numFmt formatCode="0%" sourceLinked="0"/>
        <c:majorTickMark val="none"/>
        <c:tickLblPos val="nextTo"/>
        <c:crossAx val="162915456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Acreedores</a:t>
            </a:r>
            <a:r>
              <a:rPr lang="es-ES" baseline="0"/>
              <a:t> y deudores a nivel mundial, en millones de ha. globales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C0C0C"/>
            </a:solidFill>
          </c:spPr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Pt>
            <c:idx val="10"/>
            <c:spPr>
              <a:solidFill>
                <a:srgbClr val="00B050"/>
              </a:solidFill>
            </c:spPr>
          </c:dPt>
          <c:dPt>
            <c:idx val="11"/>
            <c:spPr>
              <a:solidFill>
                <a:srgbClr val="00B050"/>
              </a:solidFill>
            </c:spPr>
          </c:dPt>
          <c:cat>
            <c:strRef>
              <c:f>'National Results (gha) '!$AH$36:$AH$47</c:f>
              <c:strCache>
                <c:ptCount val="12"/>
                <c:pt idx="0">
                  <c:v>Europa</c:v>
                </c:pt>
                <c:pt idx="1">
                  <c:v>EEUU</c:v>
                </c:pt>
                <c:pt idx="2">
                  <c:v>Resto Asia</c:v>
                </c:pt>
                <c:pt idx="3">
                  <c:v>China</c:v>
                </c:pt>
                <c:pt idx="4">
                  <c:v>Japón</c:v>
                </c:pt>
                <c:pt idx="5">
                  <c:v>India</c:v>
                </c:pt>
                <c:pt idx="6">
                  <c:v>América Central y Caribe</c:v>
                </c:pt>
                <c:pt idx="7">
                  <c:v>África</c:v>
                </c:pt>
                <c:pt idx="8">
                  <c:v>Rusia</c:v>
                </c:pt>
                <c:pt idx="9">
                  <c:v>Oceanía</c:v>
                </c:pt>
                <c:pt idx="10">
                  <c:v>Canadá</c:v>
                </c:pt>
                <c:pt idx="11">
                  <c:v>América del Sur</c:v>
                </c:pt>
              </c:strCache>
            </c:strRef>
          </c:cat>
          <c:val>
            <c:numRef>
              <c:f>'National Results (gha) '!$AI$36:$AI$47</c:f>
              <c:numCache>
                <c:formatCode>General</c:formatCode>
                <c:ptCount val="12"/>
                <c:pt idx="0">
                  <c:v>-1446.8935397042781</c:v>
                </c:pt>
                <c:pt idx="1">
                  <c:v>-1274.1297740979558</c:v>
                </c:pt>
                <c:pt idx="2">
                  <c:v>-1773.2528090962132</c:v>
                </c:pt>
                <c:pt idx="3">
                  <c:v>-1652.0271300463296</c:v>
                </c:pt>
                <c:pt idx="4">
                  <c:v>-526.12256367826762</c:v>
                </c:pt>
                <c:pt idx="5">
                  <c:v>-469.04135230757385</c:v>
                </c:pt>
                <c:pt idx="6">
                  <c:v>-95.765546498824278</c:v>
                </c:pt>
                <c:pt idx="7">
                  <c:v>67.191540388502844</c:v>
                </c:pt>
                <c:pt idx="8">
                  <c:v>190.07407111961271</c:v>
                </c:pt>
                <c:pt idx="9">
                  <c:v>198.35126955986254</c:v>
                </c:pt>
                <c:pt idx="10">
                  <c:v>260.46409244607713</c:v>
                </c:pt>
                <c:pt idx="11">
                  <c:v>1742.398449156412</c:v>
                </c:pt>
              </c:numCache>
            </c:numRef>
          </c:val>
        </c:ser>
        <c:gapWidth val="75"/>
        <c:overlap val="-25"/>
        <c:axId val="163050240"/>
        <c:axId val="163051776"/>
      </c:barChart>
      <c:catAx>
        <c:axId val="163050240"/>
        <c:scaling>
          <c:orientation val="minMax"/>
        </c:scaling>
        <c:axPos val="b"/>
        <c:numFmt formatCode="General" sourceLinked="1"/>
        <c:majorTickMark val="none"/>
        <c:tickLblPos val="nextTo"/>
        <c:crossAx val="163051776"/>
        <c:crosses val="autoZero"/>
        <c:auto val="1"/>
        <c:lblAlgn val="ctr"/>
        <c:lblOffset val="100"/>
      </c:catAx>
      <c:valAx>
        <c:axId val="1630517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63050240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FAB1-CD85-4699-A9CA-F76B569957D2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34AA0-8D78-4FEC-81E1-48863B44E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823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34AA0-8D78-4FEC-81E1-48863B44E5B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920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D1ED3-4719-4FBF-BB2D-237039E19DE7}" type="slidenum">
              <a:rPr lang="pt-BR" smtClean="0">
                <a:solidFill>
                  <a:prstClr val="black"/>
                </a:solidFill>
              </a:rPr>
              <a:pPr eaLnBrk="1" hangingPunct="1"/>
              <a:t>24</a:t>
            </a:fld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3220" y="8685949"/>
            <a:ext cx="2972428" cy="45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 anchor="b"/>
          <a:lstStyle>
            <a:lvl1pPr defTabSz="652463" eaLnBrk="0" hangingPunct="0"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1pPr>
            <a:lvl2pPr marL="514350" indent="-196850" defTabSz="652463" eaLnBrk="0" hangingPunct="0"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2pPr>
            <a:lvl3pPr marL="792163" indent="-158750" defTabSz="652463" eaLnBrk="0" hangingPunct="0"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3pPr>
            <a:lvl4pPr marL="1109663" indent="-158750" defTabSz="652463" eaLnBrk="0" hangingPunct="0"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4pPr>
            <a:lvl5pPr marL="1427163" indent="-158750" defTabSz="652463" eaLnBrk="0" hangingPunct="0"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5pPr>
            <a:lvl6pPr marL="1884363" indent="-158750" defTabSz="6524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6pPr>
            <a:lvl7pPr marL="2341563" indent="-158750" defTabSz="6524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7pPr>
            <a:lvl8pPr marL="2798763" indent="-158750" defTabSz="6524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8pPr>
            <a:lvl9pPr marL="3255963" indent="-158750" defTabSz="6524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9pPr>
          </a:lstStyle>
          <a:p>
            <a:pPr algn="r" eaLnBrk="1" hangingPunct="1"/>
            <a:fld id="{FDBC0645-6EA9-4185-B83D-8AF7E7E59144}" type="slidenum">
              <a:rPr lang="en-GB" sz="1300">
                <a:solidFill>
                  <a:schemeClr val="tx1"/>
                </a:solidFill>
                <a:latin typeface="Arial" charset="0"/>
              </a:rPr>
              <a:pPr algn="r" eaLnBrk="1" hangingPunct="1"/>
              <a:t>27</a:t>
            </a:fld>
            <a:endParaRPr lang="en-GB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1" name="Oval 55"/>
          <p:cNvSpPr>
            <a:spLocks noChangeArrowheads="1"/>
          </p:cNvSpPr>
          <p:nvPr/>
        </p:nvSpPr>
        <p:spPr bwMode="auto">
          <a:xfrm>
            <a:off x="5638800" y="5410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>
            <a:off x="3352800" y="3429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4572000" y="3657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4419600" y="3505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>
            <a:off x="5791200" y="3352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4419600" y="1981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1524000" y="1524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1676400" y="16764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1981200" y="1981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2133600" y="2133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1447800" y="3124200"/>
            <a:ext cx="990600" cy="12192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algn="ctr"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 algn="ctr">
            <a:solidFill>
              <a:srgbClr val="000080"/>
            </a:solidFill>
          </a:ln>
        </p:spPr>
        <p:txBody>
          <a:bodyPr anchor="ctr"/>
          <a:lstStyle>
            <a:lvl1pPr marL="0" indent="0" algn="ctr">
              <a:spcBef>
                <a:spcPct val="0"/>
              </a:spcBef>
              <a:buFontTx/>
              <a:buNone/>
              <a:defRPr sz="4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152400" y="1524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04800" y="304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457200" y="457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762000" y="762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1066800" y="1066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1371600" y="1371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1828800" y="1828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1752600" y="838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1905000" y="990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2743200" y="304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2895600" y="457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762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3352800" y="9144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3657600" y="1219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3810000" y="1371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3962400" y="1524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2" name="Oval 56"/>
          <p:cNvSpPr>
            <a:spLocks noChangeArrowheads="1"/>
          </p:cNvSpPr>
          <p:nvPr/>
        </p:nvSpPr>
        <p:spPr bwMode="auto">
          <a:xfrm>
            <a:off x="5943600" y="5715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>
            <a:off x="6324600" y="6096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>
            <a:off x="6629400" y="6400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>
            <a:off x="8534400" y="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>
            <a:off x="8534400" y="9906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8534400" y="19812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>
            <a:off x="8534400" y="29718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0042E-6 L 0.58333 -3.400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61563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61563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85720" y="142852"/>
            <a:ext cx="8572560" cy="4857784"/>
          </a:xfrm>
          <a:prstGeom prst="roundRect">
            <a:avLst>
              <a:gd name="adj" fmla="val 2353"/>
            </a:avLst>
          </a:prstGeom>
          <a:gradFill>
            <a:gsLst>
              <a:gs pos="0">
                <a:schemeClr val="bg2"/>
              </a:gs>
              <a:gs pos="35000">
                <a:schemeClr val="bg2">
                  <a:lumMod val="90000"/>
                </a:schemeClr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500" y="2928934"/>
            <a:ext cx="8001000" cy="1470025"/>
          </a:xfrm>
        </p:spPr>
        <p:txBody>
          <a:bodyPr/>
          <a:lstStyle>
            <a:lvl1pPr algn="ctr"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5000636"/>
            <a:ext cx="8401080" cy="107157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/>
        </p:nvSpPr>
        <p:spPr>
          <a:xfrm>
            <a:off x="457200" y="274638"/>
            <a:ext cx="82296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cxnSp>
        <p:nvCxnSpPr>
          <p:cNvPr id="12" name="Straight Connector 16"/>
          <p:cNvCxnSpPr/>
          <p:nvPr/>
        </p:nvCxnSpPr>
        <p:spPr>
          <a:xfrm rot="5400000">
            <a:off x="542106" y="731044"/>
            <a:ext cx="9144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74638"/>
            <a:ext cx="514297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4" name="Rectangle 5"/>
          <p:cNvSpPr/>
          <p:nvPr/>
        </p:nvSpPr>
        <p:spPr>
          <a:xfrm>
            <a:off x="384464" y="1524000"/>
            <a:ext cx="27432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36" name="Straight Connector 9"/>
          <p:cNvCxnSpPr/>
          <p:nvPr/>
        </p:nvCxnSpPr>
        <p:spPr>
          <a:xfrm rot="5400000">
            <a:off x="728158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0"/>
          <p:cNvSpPr/>
          <p:nvPr/>
        </p:nvSpPr>
        <p:spPr>
          <a:xfrm>
            <a:off x="3238500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 smtClean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39" name="Straight Connector 12"/>
          <p:cNvCxnSpPr/>
          <p:nvPr/>
        </p:nvCxnSpPr>
        <p:spPr>
          <a:xfrm rot="5400000">
            <a:off x="3582194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/>
          <p:cNvSpPr/>
          <p:nvPr/>
        </p:nvSpPr>
        <p:spPr>
          <a:xfrm>
            <a:off x="6099464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42" name="Straight Connector 16"/>
          <p:cNvCxnSpPr/>
          <p:nvPr/>
        </p:nvCxnSpPr>
        <p:spPr>
          <a:xfrm rot="5400000">
            <a:off x="6443158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paço Reservado para Texto 54"/>
          <p:cNvSpPr>
            <a:spLocks noGrp="1"/>
          </p:cNvSpPr>
          <p:nvPr>
            <p:ph type="body" sz="quarter" idx="14" hasCustomPrompt="1"/>
          </p:nvPr>
        </p:nvSpPr>
        <p:spPr>
          <a:xfrm>
            <a:off x="1055962" y="1533532"/>
            <a:ext cx="2071702" cy="904868"/>
          </a:xfrm>
          <a:noFill/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 smtClean="0"/>
              <a:t>Titulo 1</a:t>
            </a:r>
            <a:endParaRPr lang="pt-BR" dirty="0"/>
          </a:p>
        </p:txBody>
      </p:sp>
      <p:sp>
        <p:nvSpPr>
          <p:cNvPr id="56" name="Espaço Reservado para Texto 54"/>
          <p:cNvSpPr>
            <a:spLocks noGrp="1"/>
          </p:cNvSpPr>
          <p:nvPr>
            <p:ph type="body" sz="quarter" idx="15" hasCustomPrompt="1"/>
          </p:nvPr>
        </p:nvSpPr>
        <p:spPr>
          <a:xfrm>
            <a:off x="3925888" y="1524000"/>
            <a:ext cx="2003434" cy="904868"/>
          </a:xfrm>
          <a:noFill/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 smtClean="0"/>
              <a:t>Titulo 2</a:t>
            </a:r>
            <a:endParaRPr lang="pt-BR" dirty="0"/>
          </a:p>
        </p:txBody>
      </p:sp>
      <p:sp>
        <p:nvSpPr>
          <p:cNvPr id="57" name="Espaço Reservado para Texto 54"/>
          <p:cNvSpPr>
            <a:spLocks noGrp="1"/>
          </p:cNvSpPr>
          <p:nvPr>
            <p:ph type="body" sz="quarter" idx="16" hasCustomPrompt="1"/>
          </p:nvPr>
        </p:nvSpPr>
        <p:spPr>
          <a:xfrm>
            <a:off x="6786852" y="1524000"/>
            <a:ext cx="1999990" cy="904868"/>
          </a:xfrm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 smtClean="0"/>
              <a:t>Titulo 3</a:t>
            </a:r>
            <a:endParaRPr lang="pt-BR" dirty="0"/>
          </a:p>
        </p:txBody>
      </p:sp>
      <p:sp>
        <p:nvSpPr>
          <p:cNvPr id="59" name="Espaço Reservado para Texto 58"/>
          <p:cNvSpPr>
            <a:spLocks noGrp="1"/>
          </p:cNvSpPr>
          <p:nvPr>
            <p:ph type="body" sz="quarter" idx="17"/>
          </p:nvPr>
        </p:nvSpPr>
        <p:spPr>
          <a:xfrm>
            <a:off x="384464" y="2428868"/>
            <a:ext cx="2743200" cy="388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0" name="Espaço Reservado para Texto 58"/>
          <p:cNvSpPr>
            <a:spLocks noGrp="1"/>
          </p:cNvSpPr>
          <p:nvPr>
            <p:ph type="body" sz="quarter" idx="18"/>
          </p:nvPr>
        </p:nvSpPr>
        <p:spPr>
          <a:xfrm>
            <a:off x="3238500" y="2428868"/>
            <a:ext cx="2690822" cy="392909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1" name="Espaço Reservado para Texto 58"/>
          <p:cNvSpPr>
            <a:spLocks noGrp="1"/>
          </p:cNvSpPr>
          <p:nvPr>
            <p:ph type="body" sz="quarter" idx="19"/>
          </p:nvPr>
        </p:nvSpPr>
        <p:spPr>
          <a:xfrm>
            <a:off x="6092576" y="2438400"/>
            <a:ext cx="2694266" cy="3835374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3" name="Espaço Reservado para Texto 62"/>
          <p:cNvSpPr>
            <a:spLocks noGrp="1"/>
          </p:cNvSpPr>
          <p:nvPr>
            <p:ph type="body" sz="quarter" idx="20" hasCustomPrompt="1"/>
          </p:nvPr>
        </p:nvSpPr>
        <p:spPr>
          <a:xfrm>
            <a:off x="384464" y="1524000"/>
            <a:ext cx="671498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64" name="Espaço Reservado para Texto 62"/>
          <p:cNvSpPr>
            <a:spLocks noGrp="1"/>
          </p:cNvSpPr>
          <p:nvPr>
            <p:ph type="body" sz="quarter" idx="21" hasCustomPrompt="1"/>
          </p:nvPr>
        </p:nvSpPr>
        <p:spPr>
          <a:xfrm>
            <a:off x="3254390" y="1524000"/>
            <a:ext cx="671498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65" name="Espaço Reservado para Texto 62"/>
          <p:cNvSpPr>
            <a:spLocks noGrp="1"/>
          </p:cNvSpPr>
          <p:nvPr>
            <p:ph type="body" sz="quarter" idx="22" hasCustomPrompt="1"/>
          </p:nvPr>
        </p:nvSpPr>
        <p:spPr>
          <a:xfrm>
            <a:off x="6092576" y="1524000"/>
            <a:ext cx="671498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 smtClean="0"/>
              <a:t>1</a:t>
            </a:r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1812" y="2143116"/>
            <a:ext cx="4040188" cy="3951288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ctangle 5"/>
          <p:cNvSpPr/>
          <p:nvPr/>
        </p:nvSpPr>
        <p:spPr>
          <a:xfrm>
            <a:off x="531812" y="1417638"/>
            <a:ext cx="4040188" cy="757237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457176" y="1357298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1</a:t>
            </a:r>
          </a:p>
        </p:txBody>
      </p:sp>
      <p:cxnSp>
        <p:nvCxnSpPr>
          <p:cNvPr id="12" name="Straight Connector 9"/>
          <p:cNvCxnSpPr/>
          <p:nvPr/>
        </p:nvCxnSpPr>
        <p:spPr>
          <a:xfrm rot="5400000">
            <a:off x="729432" y="1799422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3127" y="1428736"/>
            <a:ext cx="3424262" cy="717559"/>
          </a:xfr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Rectangle 5"/>
          <p:cNvSpPr/>
          <p:nvPr/>
        </p:nvSpPr>
        <p:spPr>
          <a:xfrm>
            <a:off x="4645025" y="1417638"/>
            <a:ext cx="4041775" cy="757237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4572000" y="1357298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2</a:t>
            </a:r>
            <a:endParaRPr lang="en-US" sz="5000" dirty="0">
              <a:solidFill>
                <a:srgbClr val="EEECE1">
                  <a:lumMod val="75000"/>
                </a:srgbClr>
              </a:solidFill>
              <a:latin typeface="Calisto MT" pitchFamily="18" charset="0"/>
            </a:endParaRPr>
          </a:p>
        </p:txBody>
      </p:sp>
      <p:cxnSp>
        <p:nvCxnSpPr>
          <p:cNvPr id="16" name="Straight Connector 9"/>
          <p:cNvCxnSpPr/>
          <p:nvPr/>
        </p:nvCxnSpPr>
        <p:spPr>
          <a:xfrm rot="5400000">
            <a:off x="4872836" y="1799422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5214942" y="1428736"/>
            <a:ext cx="3424262" cy="717559"/>
          </a:xfr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gradFill>
            <a:gsLst>
              <a:gs pos="0">
                <a:schemeClr val="bg1">
                  <a:alpha val="0"/>
                </a:schemeClr>
              </a:gs>
              <a:gs pos="55000">
                <a:schemeClr val="bg2">
                  <a:lumMod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solidFill>
              <a:schemeClr val="bg2">
                <a:lumMod val="75000"/>
              </a:schemeClr>
            </a:solidFill>
          </a:ln>
        </p:spPr>
        <p:txBody>
          <a:bodyPr anchor="ctr"/>
          <a:lstStyle>
            <a:lvl1pPr algn="l"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gradFill>
            <a:gsLst>
              <a:gs pos="0">
                <a:schemeClr val="bg1">
                  <a:alpha val="0"/>
                </a:schemeClr>
              </a:gs>
              <a:gs pos="55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5F5F5F"/>
            </a:gs>
            <a:gs pos="100000">
              <a:srgbClr val="5F5F5F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8534400" y="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8534400" y="9906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8534400" y="19812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8534400" y="29718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05000"/>
            <a:ext cx="8229600" cy="4525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E3145CB-77A0-46BF-83CA-385222C2C86D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A346E8C-A05B-46C2-86D6-8BCC520F7C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clovivo.com.br/noticia.php/2545/relatorio_da_onu_alerta_para_aumento_do_consumo_dos_recursos_naturais/" TargetMode="External"/><Relationship Id="rId3" Type="http://schemas.openxmlformats.org/officeDocument/2006/relationships/hyperlink" Target="http://hypescience.com/culpa-do-homem-demanda-por-recursos-ameaca-progresso/" TargetMode="External"/><Relationship Id="rId7" Type="http://schemas.openxmlformats.org/officeDocument/2006/relationships/hyperlink" Target="http://planetasustentavel.abril.com.br/noticia/ambiente/conteudo_398962.shtml?func=2" TargetMode="External"/><Relationship Id="rId2" Type="http://schemas.openxmlformats.org/officeDocument/2006/relationships/hyperlink" Target="http://rizomas.net/cultura-escolar/material-didatico/biologia/261-o-que-e-impacto-ambiental.html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scotconsultoria.com.br/noticias/artigos/22144/demanda-mundial-e-os-recursos-naturais.htm" TargetMode="External"/><Relationship Id="rId5" Type="http://schemas.openxmlformats.org/officeDocument/2006/relationships/hyperlink" Target="http://www.ecodebate.com.br/2012/05/25/a-decolagem-do-desenvolvimento-economico-e-seus-impactos-ambientais-artigo-de-jose-eustaquio-diniz-alves/" TargetMode="External"/><Relationship Id="rId4" Type="http://schemas.openxmlformats.org/officeDocument/2006/relationships/hyperlink" Target="http://www.footprintnetwork.org/en/index.php/GFN/page/ecological_footprint_atlas_2008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90256" y="1834930"/>
            <a:ext cx="3886200" cy="1524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Aumento do impacto humano </a:t>
            </a:r>
            <a:r>
              <a:rPr lang="pt-BR" i="1" dirty="0" smtClean="0"/>
              <a:t>per capita</a:t>
            </a:r>
            <a:endParaRPr lang="pt-BR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90256" y="3331567"/>
            <a:ext cx="3886200" cy="1825625"/>
          </a:xfrm>
        </p:spPr>
        <p:txBody>
          <a:bodyPr>
            <a:normAutofit/>
          </a:bodyPr>
          <a:lstStyle/>
          <a:p>
            <a:r>
              <a:rPr lang="pt-BR" dirty="0" smtClean="0"/>
              <a:t>O consumo exagerado da sociedade desestabiliza a capacidade que o planeta tem de se recompor naturalmente.</a:t>
            </a:r>
            <a:endParaRPr lang="pt-BR" i="1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699792" y="5373216"/>
            <a:ext cx="3960440" cy="4387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Vinícius Domingues</a:t>
            </a:r>
            <a:endParaRPr lang="pt-BR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4581128"/>
            <a:ext cx="27008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cuidandodanatureza2012.blogspot.com.br</a:t>
            </a:r>
            <a:endParaRPr lang="pt-BR" sz="900" dirty="0"/>
          </a:p>
        </p:txBody>
      </p:sp>
      <p:sp>
        <p:nvSpPr>
          <p:cNvPr id="6" name="Retângulo 5"/>
          <p:cNvSpPr/>
          <p:nvPr/>
        </p:nvSpPr>
        <p:spPr>
          <a:xfrm>
            <a:off x="1637928" y="176734"/>
            <a:ext cx="689451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i="1" dirty="0" smtClean="0"/>
              <a:t>LGN - 478 Genética e Questões Socioambientais</a:t>
            </a:r>
            <a:r>
              <a:rPr lang="pt-BR" sz="2400" i="1" dirty="0" smtClean="0"/>
              <a:t/>
            </a:r>
            <a:br>
              <a:rPr lang="pt-BR" sz="2400" i="1" dirty="0" smtClean="0"/>
            </a:br>
            <a:r>
              <a:rPr lang="pt-BR" i="1" dirty="0"/>
              <a:t>Universidade de São </a:t>
            </a:r>
            <a:r>
              <a:rPr lang="pt-BR" i="1" dirty="0" smtClean="0"/>
              <a:t>Paulo - Escola </a:t>
            </a:r>
            <a:r>
              <a:rPr lang="pt-BR" i="1" dirty="0"/>
              <a:t>Superior de Agricultura "Luiz de Queiroz”</a:t>
            </a:r>
            <a:br>
              <a:rPr lang="pt-BR" i="1" dirty="0"/>
            </a:br>
            <a:r>
              <a:rPr lang="pt-BR" i="1" dirty="0"/>
              <a:t>Departamento de Genética </a:t>
            </a:r>
            <a:endParaRPr lang="pt-BR" i="1" dirty="0" smtClean="0"/>
          </a:p>
          <a:p>
            <a:r>
              <a:rPr lang="pt-BR" i="1" dirty="0" err="1" smtClean="0"/>
              <a:t>Profª</a:t>
            </a:r>
            <a:r>
              <a:rPr lang="pt-BR" i="1" dirty="0" smtClean="0"/>
              <a:t>: Silvia Maria Guerra Molina</a:t>
            </a:r>
            <a:endParaRPr lang="pt-BR" dirty="0"/>
          </a:p>
        </p:txBody>
      </p:sp>
      <p:pic>
        <p:nvPicPr>
          <p:cNvPr id="14340" name="Picture 4" descr="http://wiki.stoa.usp.br/images/d/d4/Logo_esal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101"/>
            <a:ext cx="828688" cy="12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1.bp.blogspot.com/-OuRte96-jqY/TyTDaDfzKEI/AAAAAAAAAUk/NJB2LWJjwq0/s1600/274198_Papel-de-Parede-Colapso-na-Terra_1920x1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1"/>
          <a:stretch/>
        </p:blipFill>
        <p:spPr bwMode="auto">
          <a:xfrm>
            <a:off x="353502" y="1850412"/>
            <a:ext cx="4292738" cy="28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313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Pegada Hídrica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Quantidade de água gasta </a:t>
            </a:r>
            <a:r>
              <a:rPr lang="pt-BR" dirty="0"/>
              <a:t>na fabricação de produtos e consumida pelas pessoas </a:t>
            </a:r>
            <a:r>
              <a:rPr lang="pt-BR" dirty="0" smtClean="0"/>
              <a:t>tanto direta quanto indiretamente.</a:t>
            </a:r>
            <a:endParaRPr lang="pt-BR" dirty="0"/>
          </a:p>
        </p:txBody>
      </p:sp>
      <p:pic>
        <p:nvPicPr>
          <p:cNvPr id="8194" name="Picture 2" descr="http://gabrielbitencourt.files.wordpress.com/2011/12/pegada-hidrolc3b3g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80112" y="66548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meioambienteresponsavel.blogspot.com.br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360064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Pegada Hídrica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13" t="37897" r="11427" b="24405"/>
          <a:stretch/>
        </p:blipFill>
        <p:spPr bwMode="auto">
          <a:xfrm>
            <a:off x="-5097" y="1340768"/>
            <a:ext cx="91212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652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Crescimento das demandas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Durante a década de 80 a humanidade ultrapassou a biocapacidade do planeta</a:t>
            </a:r>
            <a:endParaRPr lang="pt-BR" dirty="0"/>
          </a:p>
        </p:txBody>
      </p:sp>
      <p:pic>
        <p:nvPicPr>
          <p:cNvPr id="16386" name="Picture 2" descr="http://c8.quickcachr.fotos.sapo.pt/i/o5d088b27/10659800_aeLRQ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416824" cy="440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164288" y="6655505"/>
            <a:ext cx="1340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/>
              <a:t>twisters.blogs.sapo.pt/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29853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>
            <a:noAutofit/>
          </a:bodyPr>
          <a:lstStyle/>
          <a:p>
            <a:r>
              <a:rPr lang="pt-BR" dirty="0" smtClean="0"/>
              <a:t>A partir da </a:t>
            </a:r>
            <a:r>
              <a:rPr lang="pt-BR" dirty="0"/>
              <a:t>Revolução Industrial </a:t>
            </a:r>
            <a:r>
              <a:rPr lang="pt-BR" dirty="0" smtClean="0"/>
              <a:t>iniciou-se o </a:t>
            </a:r>
            <a:r>
              <a:rPr lang="pt-BR" dirty="0"/>
              <a:t>uso das fontes fósseis de energia em substituição à força humana e animal no processo de produção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Os combustíveis fósseis aceleram </a:t>
            </a:r>
            <a:r>
              <a:rPr lang="pt-BR" dirty="0"/>
              <a:t>o crescimento econômico, mas também </a:t>
            </a:r>
            <a:r>
              <a:rPr lang="pt-BR" dirty="0" smtClean="0"/>
              <a:t>aumentaram </a:t>
            </a:r>
            <a:r>
              <a:rPr lang="pt-BR" dirty="0"/>
              <a:t>a emissão de CO</a:t>
            </a:r>
            <a:r>
              <a:rPr lang="pt-BR" baseline="-25000" dirty="0"/>
              <a:t>2</a:t>
            </a:r>
            <a:r>
              <a:rPr lang="pt-BR" dirty="0"/>
              <a:t>,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crescimento da população e da renda </a:t>
            </a:r>
            <a:r>
              <a:rPr lang="pt-BR" dirty="0" smtClean="0"/>
              <a:t>aumentaram </a:t>
            </a:r>
            <a:r>
              <a:rPr lang="pt-BR" dirty="0"/>
              <a:t>o </a:t>
            </a:r>
            <a:r>
              <a:rPr lang="pt-BR" dirty="0" smtClean="0"/>
              <a:t>consumo de minérios, energia, água e alimentos</a:t>
            </a:r>
            <a:r>
              <a:rPr lang="pt-BR" dirty="0"/>
              <a:t>.</a:t>
            </a:r>
            <a:r>
              <a:rPr lang="pt-BR" dirty="0" smtClean="0"/>
              <a:t> Causando um grande </a:t>
            </a:r>
            <a:r>
              <a:rPr lang="pt-BR" dirty="0"/>
              <a:t>impacto </a:t>
            </a:r>
            <a:r>
              <a:rPr lang="pt-BR" dirty="0" smtClean="0"/>
              <a:t>com </a:t>
            </a:r>
            <a:r>
              <a:rPr lang="pt-BR" dirty="0"/>
              <a:t>desmatamento, </a:t>
            </a:r>
            <a:r>
              <a:rPr lang="pt-BR" dirty="0" smtClean="0"/>
              <a:t>destruição </a:t>
            </a:r>
            <a:r>
              <a:rPr lang="pt-BR" dirty="0"/>
              <a:t>das fontes de água limpa </a:t>
            </a:r>
            <a:r>
              <a:rPr lang="pt-BR" dirty="0" smtClean="0"/>
              <a:t>e </a:t>
            </a:r>
            <a:r>
              <a:rPr lang="pt-BR" dirty="0"/>
              <a:t>diminuição dos estoques de </a:t>
            </a:r>
            <a:r>
              <a:rPr lang="pt-BR" dirty="0" smtClean="0"/>
              <a:t>peixe </a:t>
            </a:r>
            <a:r>
              <a:rPr lang="pt-BR" dirty="0"/>
              <a:t>nos rios, lagos e </a:t>
            </a:r>
            <a:r>
              <a:rPr lang="pt-BR" dirty="0" smtClean="0"/>
              <a:t>oceanos, além de emitir mais CO</a:t>
            </a:r>
            <a:r>
              <a:rPr lang="pt-BR" baseline="-25000" dirty="0" smtClean="0"/>
              <a:t>2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483" name="Picture 3" descr="C:\Users\Lucas\AppData\Local\Microsoft\Windows\Temporary Internet Files\Content.IE5\HGE6KUHH\MP9004329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787" y="4594983"/>
            <a:ext cx="3261389" cy="21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084168" y="65671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Office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37120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>
            <a:noAutofit/>
          </a:bodyPr>
          <a:lstStyle/>
          <a:p>
            <a:r>
              <a:rPr lang="pt-BR" dirty="0" smtClean="0"/>
              <a:t>Entre </a:t>
            </a:r>
            <a:r>
              <a:rPr lang="pt-BR" dirty="0"/>
              <a:t>1800 e </a:t>
            </a:r>
            <a:r>
              <a:rPr lang="pt-BR" dirty="0" smtClean="0"/>
              <a:t>1950</a:t>
            </a:r>
            <a:r>
              <a:rPr lang="pt-BR" dirty="0"/>
              <a:t> </a:t>
            </a:r>
            <a:r>
              <a:rPr lang="pt-BR" dirty="0" smtClean="0"/>
              <a:t>o </a:t>
            </a:r>
            <a:r>
              <a:rPr lang="pt-BR" dirty="0"/>
              <a:t>PIB mundial cresceu 6,2 </a:t>
            </a:r>
            <a:r>
              <a:rPr lang="pt-BR" dirty="0" smtClean="0"/>
              <a:t>vezes e </a:t>
            </a:r>
            <a:r>
              <a:rPr lang="pt-BR" dirty="0"/>
              <a:t>a população mundial cresceu de </a:t>
            </a:r>
            <a:r>
              <a:rPr lang="pt-BR" dirty="0" smtClean="0"/>
              <a:t>2,5 vezes.  Foi </a:t>
            </a:r>
            <a:r>
              <a:rPr lang="pt-BR" dirty="0"/>
              <a:t>o maior crescimento econômico e populacional em relação à história anterior da humanidade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/>
              <a:t>Mas entre 1950 e 2011 o crescimento da economia e da população foi ainda </a:t>
            </a:r>
            <a:r>
              <a:rPr lang="pt-BR" dirty="0" smtClean="0"/>
              <a:t>maior mesmo </a:t>
            </a:r>
            <a:r>
              <a:rPr lang="pt-BR" dirty="0"/>
              <a:t>para um período de tempo menor. </a:t>
            </a:r>
            <a:r>
              <a:rPr lang="pt-BR" dirty="0" smtClean="0"/>
              <a:t> O </a:t>
            </a:r>
            <a:r>
              <a:rPr lang="pt-BR" dirty="0"/>
              <a:t>PIB mundial cresceu 10,5 vezes, enquanto a população </a:t>
            </a:r>
            <a:r>
              <a:rPr lang="pt-BR" dirty="0" smtClean="0"/>
              <a:t>aumentou 2,8 vezes.</a:t>
            </a:r>
            <a:endParaRPr lang="pt-BR" dirty="0"/>
          </a:p>
          <a:p>
            <a:endParaRPr lang="pt-BR" dirty="0"/>
          </a:p>
        </p:txBody>
      </p:sp>
      <p:pic>
        <p:nvPicPr>
          <p:cNvPr id="21508" name="Picture 4" descr="http://resistir.info/energia/imagens/energia_evolucao_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888432" cy="31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682889" y="659759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resistir.info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30495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>
            <a:noAutofit/>
          </a:bodyPr>
          <a:lstStyle/>
          <a:p>
            <a:r>
              <a:rPr lang="pt-BR" dirty="0" smtClean="0"/>
              <a:t>As </a:t>
            </a:r>
            <a:r>
              <a:rPr lang="pt-BR" dirty="0"/>
              <a:t>atividades antrópicas estão atingindo os limites da Terra e em diversas áreas já superaram em muito a capacidade de recuperação das fontes de recursos do Planeta.</a:t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padrão médio da produção e consumo da comunidade internacional já é insustentável. </a:t>
            </a:r>
            <a:r>
              <a:rPr lang="pt-BR" dirty="0" smtClean="0"/>
              <a:t> Mas </a:t>
            </a:r>
            <a:r>
              <a:rPr lang="pt-BR" dirty="0"/>
              <a:t>os países ricos querem continuar crescendo e os países pobres querem chegar perto do nível de vida dos países desenvolvidos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81"/>
          <a:stretch/>
        </p:blipFill>
        <p:spPr bwMode="auto">
          <a:xfrm>
            <a:off x="2350740" y="3789040"/>
            <a:ext cx="4381500" cy="236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67744" y="60932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yag-nacontramao.blogspot.com.br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31227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3 Imagen" descr="1961 ECDI Map_Resiz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95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3 Marcador de contenido" descr="2007 ECDI Map_Resize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3227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URBANIZAção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urbanização, que segue numa escala sem precedentes </a:t>
            </a:r>
            <a:r>
              <a:rPr lang="pt-BR" dirty="0" smtClean="0"/>
              <a:t>desapropria terras </a:t>
            </a:r>
            <a:r>
              <a:rPr lang="pt-BR" dirty="0"/>
              <a:t>agricultáveis numa velocidade maior</a:t>
            </a:r>
            <a:r>
              <a:rPr lang="pt-BR" dirty="0" smtClean="0"/>
              <a:t>.</a:t>
            </a:r>
          </a:p>
          <a:p>
            <a:r>
              <a:rPr lang="pt-BR" dirty="0"/>
              <a:t>Cidades cada vez mais populosas, </a:t>
            </a:r>
            <a:r>
              <a:rPr lang="pt-BR" dirty="0" smtClean="0"/>
              <a:t> estão </a:t>
            </a:r>
            <a:r>
              <a:rPr lang="pt-BR" dirty="0"/>
              <a:t>saturadas e repletas de problemas de mobilidade, saneamento, poluição e moradia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52959"/>
            <a:ext cx="4752528" cy="36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652120" y="6657049"/>
            <a:ext cx="1326004" cy="2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www.bagaytravel.com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263271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71688" y="3789040"/>
            <a:ext cx="4732560" cy="285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46" name="CaixaDeTexto 26"/>
          <p:cNvSpPr txBox="1">
            <a:spLocks noChangeArrowheads="1"/>
          </p:cNvSpPr>
          <p:nvPr/>
        </p:nvSpPr>
        <p:spPr bwMode="auto">
          <a:xfrm>
            <a:off x="357188" y="928688"/>
            <a:ext cx="8286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pt-BR" sz="2200" dirty="0" smtClean="0"/>
              <a:t>A dívida ecológica </a:t>
            </a:r>
            <a:r>
              <a:rPr lang="pt-BR" sz="2200" dirty="0"/>
              <a:t>é calculada em duas partes: 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3500438" y="4000500"/>
            <a:ext cx="178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000">
                <a:solidFill>
                  <a:srgbClr val="004C22"/>
                </a:solidFill>
              </a:rPr>
              <a:t>Saldo</a:t>
            </a:r>
          </a:p>
          <a:p>
            <a:pPr algn="ctr" eaLnBrk="1" hangingPunct="1"/>
            <a:r>
              <a:rPr lang="en-US" sz="2000">
                <a:solidFill>
                  <a:srgbClr val="004C22"/>
                </a:solidFill>
              </a:rPr>
              <a:t>Ecológico</a:t>
            </a:r>
            <a:endParaRPr lang="pt-BR" sz="2000">
              <a:solidFill>
                <a:srgbClr val="004C22"/>
              </a:solidFill>
            </a:endParaRPr>
          </a:p>
        </p:txBody>
      </p:sp>
      <p:sp>
        <p:nvSpPr>
          <p:cNvPr id="36" name="CaixaDeTexto 35"/>
          <p:cNvSpPr txBox="1">
            <a:spLocks noChangeArrowheads="1"/>
          </p:cNvSpPr>
          <p:nvPr/>
        </p:nvSpPr>
        <p:spPr bwMode="auto">
          <a:xfrm>
            <a:off x="457200" y="171450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400" dirty="0">
                <a:solidFill>
                  <a:srgbClr val="008000"/>
                </a:solidFill>
              </a:rPr>
              <a:t>Biocapacidade</a:t>
            </a:r>
          </a:p>
          <a:p>
            <a:pPr algn="ctr" eaLnBrk="1" hangingPunct="1"/>
            <a:r>
              <a:rPr lang="pt-BR" sz="2400" dirty="0">
                <a:solidFill>
                  <a:srgbClr val="008000"/>
                </a:solidFill>
              </a:rPr>
              <a:t>[Oferta da Natureza]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5429250" y="5929313"/>
            <a:ext cx="571500" cy="714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071813" y="4714875"/>
            <a:ext cx="571500" cy="1928813"/>
          </a:xfrm>
          <a:prstGeom prst="rect">
            <a:avLst/>
          </a:prstGeom>
          <a:solidFill>
            <a:srgbClr val="00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2071688" y="6642100"/>
            <a:ext cx="5286375" cy="1588"/>
          </a:xfrm>
          <a:prstGeom prst="line">
            <a:avLst/>
          </a:prstGeom>
          <a:ln w="222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3643313" y="4714875"/>
            <a:ext cx="17145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643313" y="5927725"/>
            <a:ext cx="17145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rot="5400000">
            <a:off x="3821113" y="5321300"/>
            <a:ext cx="1214438" cy="1587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3643313" y="4071938"/>
            <a:ext cx="1785937" cy="1928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ector reto 45"/>
          <p:cNvCxnSpPr/>
          <p:nvPr/>
        </p:nvCxnSpPr>
        <p:spPr>
          <a:xfrm>
            <a:off x="3714750" y="4714875"/>
            <a:ext cx="17145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3643313" y="5927725"/>
            <a:ext cx="17145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rot="5400000">
            <a:off x="3823494" y="5320506"/>
            <a:ext cx="1212850" cy="158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3071813" y="4572000"/>
            <a:ext cx="571500" cy="135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5429250" y="4714875"/>
            <a:ext cx="571500" cy="12144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aixaDeTexto 50"/>
          <p:cNvSpPr txBox="1">
            <a:spLocks noChangeArrowheads="1"/>
          </p:cNvSpPr>
          <p:nvPr/>
        </p:nvSpPr>
        <p:spPr bwMode="auto">
          <a:xfrm>
            <a:off x="3786188" y="4000500"/>
            <a:ext cx="142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000" dirty="0" smtClean="0">
                <a:solidFill>
                  <a:srgbClr val="FF0000"/>
                </a:solidFill>
              </a:rPr>
              <a:t>Dívida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53" name="CaixaDeTexto 52"/>
          <p:cNvSpPr txBox="1">
            <a:spLocks noChangeArrowheads="1"/>
          </p:cNvSpPr>
          <p:nvPr/>
        </p:nvSpPr>
        <p:spPr bwMode="auto">
          <a:xfrm>
            <a:off x="6327775" y="1754188"/>
            <a:ext cx="1673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Pegada</a:t>
            </a:r>
            <a:endParaRPr lang="pt-BR" sz="2400">
              <a:solidFill>
                <a:srgbClr val="FF0000"/>
              </a:solidFill>
            </a:endParaRPr>
          </a:p>
          <a:p>
            <a:pPr algn="ctr" eaLnBrk="1" hangingPunct="1"/>
            <a:r>
              <a:rPr lang="pt-BR" sz="2400">
                <a:solidFill>
                  <a:srgbClr val="FF0000"/>
                </a:solidFill>
              </a:rPr>
              <a:t>[Consumo]</a:t>
            </a: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40000"/>
            <a:ext cx="17145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2603500"/>
            <a:ext cx="2286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8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9" grpId="0" animBg="1"/>
      <p:bldP spid="40" grpId="0" animBg="1"/>
      <p:bldP spid="45" grpId="0" animBg="1"/>
      <p:bldP spid="49" grpId="0" animBg="1"/>
      <p:bldP spid="50" grpId="0" animBg="1"/>
      <p:bldP spid="51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600201"/>
            <a:ext cx="5830416" cy="37338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Conceitos</a:t>
            </a:r>
          </a:p>
          <a:p>
            <a:r>
              <a:rPr lang="pt-BR" sz="2400" dirty="0" smtClean="0"/>
              <a:t>Crescimento das demandas</a:t>
            </a:r>
          </a:p>
          <a:p>
            <a:r>
              <a:rPr lang="pt-BR" sz="2400" dirty="0" smtClean="0"/>
              <a:t>Limites</a:t>
            </a:r>
          </a:p>
          <a:p>
            <a:r>
              <a:rPr lang="pt-BR" sz="2400" dirty="0" smtClean="0"/>
              <a:t>Conflitos</a:t>
            </a:r>
          </a:p>
          <a:p>
            <a:r>
              <a:rPr lang="pt-BR" sz="2400" dirty="0" smtClean="0"/>
              <a:t>Caminhos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3034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631920" y="1196752"/>
            <a:ext cx="19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(Pegada Ecológica)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204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919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/>
        </p:nvGraphicFramePr>
        <p:xfrm>
          <a:off x="0" y="0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33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bc.es/Media/201010/13/huella_ecologica--478x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277"/>
          <a:stretch/>
        </p:blipFill>
        <p:spPr bwMode="auto">
          <a:xfrm>
            <a:off x="29732" y="1196752"/>
            <a:ext cx="909814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5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8313" y="620713"/>
            <a:ext cx="83518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41325" indent="-441325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FontTx/>
              <a:buAutoNum type="arabicPeriod"/>
            </a:pPr>
            <a:r>
              <a:rPr lang="pt-BR" altLang="ja-JP" sz="2800" b="1" dirty="0">
                <a:solidFill>
                  <a:srgbClr val="C00000"/>
                </a:solidFill>
                <a:latin typeface="Gill Sans MT" pitchFamily="34" charset="0"/>
                <a:ea typeface="ＭＳ Ｐゴシック" charset="-128"/>
              </a:rPr>
              <a:t>A mudança climática (aquecimento global</a:t>
            </a:r>
            <a:r>
              <a:rPr lang="pt-BR" altLang="ja-JP" sz="2800" b="1" dirty="0" smtClean="0">
                <a:solidFill>
                  <a:srgbClr val="C00000"/>
                </a:solidFill>
                <a:latin typeface="Gill Sans MT" pitchFamily="34" charset="0"/>
                <a:ea typeface="ＭＳ Ｐゴシック" charset="-128"/>
              </a:rPr>
              <a:t>)</a:t>
            </a:r>
            <a:endParaRPr lang="en-US" altLang="ko-KR" sz="2800" b="1" dirty="0">
              <a:solidFill>
                <a:srgbClr val="C00000"/>
              </a:solidFill>
              <a:latin typeface="Gill Sans MT" pitchFamily="34" charset="0"/>
              <a:ea typeface="굴림" charset="-127"/>
            </a:endParaRPr>
          </a:p>
          <a:p>
            <a:pPr marL="441325" indent="-441325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FontTx/>
              <a:buAutoNum type="arabicPeriod"/>
            </a:pPr>
            <a:r>
              <a:rPr lang="pt-BR" altLang="ja-JP" sz="2800" b="1" dirty="0">
                <a:solidFill>
                  <a:srgbClr val="C00000"/>
                </a:solidFill>
                <a:latin typeface="Gill Sans MT" pitchFamily="34" charset="0"/>
                <a:ea typeface="ＭＳ Ｐゴシック" charset="-128"/>
              </a:rPr>
              <a:t>A perda da </a:t>
            </a:r>
            <a:r>
              <a:rPr lang="pt-BR" altLang="ja-JP" sz="2800" b="1" dirty="0" smtClean="0">
                <a:solidFill>
                  <a:srgbClr val="C00000"/>
                </a:solidFill>
                <a:latin typeface="Gill Sans MT" pitchFamily="34" charset="0"/>
                <a:ea typeface="ＭＳ Ｐゴシック" charset="-128"/>
              </a:rPr>
              <a:t>biodiversidade</a:t>
            </a:r>
            <a:endParaRPr lang="en-US" altLang="ko-KR" sz="2800" b="1" dirty="0">
              <a:solidFill>
                <a:srgbClr val="C00000"/>
              </a:solidFill>
              <a:latin typeface="Gill Sans MT" pitchFamily="34" charset="0"/>
              <a:ea typeface="굴림" charset="-127"/>
            </a:endParaRPr>
          </a:p>
          <a:p>
            <a:pPr marL="441325" indent="-441325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FontTx/>
              <a:buAutoNum type="arabicPeriod"/>
            </a:pPr>
            <a:r>
              <a:rPr lang="pt-BR" altLang="ja-JP" sz="2800" b="1" dirty="0">
                <a:solidFill>
                  <a:srgbClr val="C00000"/>
                </a:solidFill>
                <a:latin typeface="Gill Sans MT" pitchFamily="34" charset="0"/>
                <a:ea typeface="ＭＳ Ｐゴシック" charset="-128"/>
              </a:rPr>
              <a:t>A alteração no ciclo do </a:t>
            </a:r>
            <a:r>
              <a:rPr lang="pt-BR" altLang="ja-JP" sz="2800" b="1" dirty="0" smtClean="0">
                <a:solidFill>
                  <a:srgbClr val="C00000"/>
                </a:solidFill>
                <a:latin typeface="Gill Sans MT" pitchFamily="34" charset="0"/>
                <a:ea typeface="ＭＳ Ｐゴシック" charset="-128"/>
              </a:rPr>
              <a:t>nitrogênio</a:t>
            </a:r>
            <a:endParaRPr lang="en-US" altLang="ja-JP" sz="2800" dirty="0">
              <a:solidFill>
                <a:srgbClr val="C00000"/>
              </a:solidFill>
              <a:latin typeface="Gill Sans MT" pitchFamily="34" charset="0"/>
              <a:ea typeface="ＭＳ Ｐゴシック" charset="-128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5288" y="188913"/>
            <a:ext cx="4824412" cy="4572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ja-JP" sz="240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Limites de resiliência excedidos </a:t>
            </a:r>
            <a:endParaRPr lang="pt-BR" sz="24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395288" y="3692525"/>
            <a:ext cx="5256212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ja-JP" sz="2400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Podem  ultrapassar seus </a:t>
            </a:r>
            <a:r>
              <a:rPr lang="pt-BR" altLang="ja-JP" sz="2400" dirty="0" smtClean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limites</a:t>
            </a:r>
            <a:endParaRPr lang="pt-BR" altLang="ja-JP" sz="2400" dirty="0">
              <a:solidFill>
                <a:srgbClr val="000000"/>
              </a:solidFill>
              <a:latin typeface="Gill Sans MT" pitchFamily="34" charset="0"/>
              <a:ea typeface="ＭＳ Ｐゴシック" charset="-128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68313" y="2179638"/>
            <a:ext cx="403225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ja-JP" sz="2400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Sem informação </a:t>
            </a:r>
            <a:r>
              <a:rPr lang="pt-BR" altLang="ja-JP" sz="2400" dirty="0" smtClean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suficiente</a:t>
            </a:r>
            <a:endParaRPr lang="pt-BR" altLang="ja-JP" sz="2400" dirty="0">
              <a:solidFill>
                <a:srgbClr val="000000"/>
              </a:solidFill>
              <a:latin typeface="Gill Sans MT" pitchFamily="34" charset="0"/>
              <a:ea typeface="ＭＳ Ｐゴシック" charset="-128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539750" y="5708650"/>
            <a:ext cx="5724525" cy="457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ja-JP" sz="2400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Revertido aos valores </a:t>
            </a:r>
            <a:r>
              <a:rPr lang="pt-BR" altLang="ja-JP" sz="2400" dirty="0" smtClean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pré-industriais</a:t>
            </a:r>
            <a:endParaRPr lang="pt-BR" sz="24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468313" y="2627313"/>
            <a:ext cx="8064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41325" indent="-441325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FontTx/>
              <a:buAutoNum type="arabicPeriod" startAt="4"/>
            </a:pPr>
            <a:r>
              <a:rPr lang="pt-BR" altLang="ja-JP" sz="2800" b="1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A poluição química</a:t>
            </a:r>
            <a:r>
              <a:rPr lang="pt-BR" altLang="ja-JP" sz="2800" b="1" dirty="0" smtClean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; </a:t>
            </a:r>
            <a:endParaRPr lang="en-US" altLang="ko-KR" sz="2800" b="1" dirty="0">
              <a:solidFill>
                <a:srgbClr val="000000"/>
              </a:solidFill>
              <a:latin typeface="Gill Sans MT" pitchFamily="34" charset="0"/>
              <a:ea typeface="굴림" charset="-127"/>
            </a:endParaRPr>
          </a:p>
          <a:p>
            <a:pPr marL="441325" indent="-441325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FontTx/>
              <a:buAutoNum type="arabicPeriod" startAt="4"/>
            </a:pPr>
            <a:r>
              <a:rPr lang="pt-BR" altLang="ja-JP" sz="2800" b="1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O lançamento de aerossóis na </a:t>
            </a:r>
            <a:r>
              <a:rPr lang="pt-BR" altLang="ja-JP" sz="2800" b="1" dirty="0" smtClean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atmosfera</a:t>
            </a:r>
            <a:r>
              <a:rPr lang="pt-BR" altLang="ja-JP" sz="2800" dirty="0" smtClean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 </a:t>
            </a:r>
            <a:endParaRPr lang="en-US" altLang="ja-JP" sz="2800" dirty="0">
              <a:solidFill>
                <a:srgbClr val="000000"/>
              </a:solidFill>
              <a:latin typeface="Gill Sans MT" pitchFamily="34" charset="0"/>
              <a:ea typeface="ＭＳ Ｐゴシック" charset="-128"/>
            </a:endParaRP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468313" y="4143375"/>
            <a:ext cx="82946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41325" indent="-441325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FontTx/>
              <a:buAutoNum type="arabicPeriod" startAt="6"/>
            </a:pPr>
            <a:r>
              <a:rPr lang="pt-BR" altLang="ja-JP" sz="2800" b="1" dirty="0">
                <a:solidFill>
                  <a:srgbClr val="FFC000"/>
                </a:solidFill>
                <a:latin typeface="Gill Sans MT" pitchFamily="34" charset="0"/>
                <a:ea typeface="ＭＳ Ｐゴシック" charset="-128"/>
              </a:rPr>
              <a:t>O uso de água </a:t>
            </a:r>
            <a:r>
              <a:rPr lang="pt-BR" altLang="ja-JP" sz="2800" b="1" dirty="0" smtClean="0">
                <a:solidFill>
                  <a:srgbClr val="FFC000"/>
                </a:solidFill>
                <a:latin typeface="Gill Sans MT" pitchFamily="34" charset="0"/>
                <a:ea typeface="ＭＳ Ｐゴシック" charset="-128"/>
              </a:rPr>
              <a:t>doce</a:t>
            </a:r>
            <a:endParaRPr lang="en-US" altLang="ko-KR" sz="2800" b="1" dirty="0">
              <a:solidFill>
                <a:srgbClr val="FFC000"/>
              </a:solidFill>
              <a:latin typeface="Gill Sans MT" pitchFamily="34" charset="0"/>
              <a:ea typeface="굴림" charset="-127"/>
            </a:endParaRPr>
          </a:p>
          <a:p>
            <a:pPr marL="441325" indent="-441325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FontTx/>
              <a:buAutoNum type="arabicPeriod" startAt="6"/>
            </a:pPr>
            <a:r>
              <a:rPr lang="pt-BR" altLang="ja-JP" sz="2800" b="1" dirty="0">
                <a:solidFill>
                  <a:srgbClr val="FFC000"/>
                </a:solidFill>
                <a:latin typeface="Gill Sans MT" pitchFamily="34" charset="0"/>
                <a:ea typeface="ＭＳ Ｐゴシック" charset="-128"/>
              </a:rPr>
              <a:t>A mudança no uso dos espaços </a:t>
            </a:r>
            <a:r>
              <a:rPr lang="pt-BR" altLang="ja-JP" sz="2800" b="1" dirty="0" smtClean="0">
                <a:solidFill>
                  <a:srgbClr val="FFC000"/>
                </a:solidFill>
                <a:latin typeface="Gill Sans MT" pitchFamily="34" charset="0"/>
                <a:ea typeface="ＭＳ Ｐゴシック" charset="-128"/>
              </a:rPr>
              <a:t>terrestres</a:t>
            </a:r>
            <a:endParaRPr lang="en-US" altLang="ko-KR" sz="2800" b="1" dirty="0">
              <a:solidFill>
                <a:srgbClr val="FFC000"/>
              </a:solidFill>
              <a:latin typeface="Gill Sans MT" pitchFamily="34" charset="0"/>
              <a:ea typeface="굴림" charset="-127"/>
            </a:endParaRPr>
          </a:p>
          <a:p>
            <a:pPr marL="441325" indent="-441325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FontTx/>
              <a:buAutoNum type="arabicPeriod" startAt="6"/>
            </a:pPr>
            <a:r>
              <a:rPr lang="pt-BR" altLang="ja-JP" sz="2800" b="1" dirty="0">
                <a:solidFill>
                  <a:srgbClr val="FFC000"/>
                </a:solidFill>
                <a:latin typeface="Gill Sans MT" pitchFamily="34" charset="0"/>
                <a:ea typeface="ＭＳ Ｐゴシック" charset="-128"/>
              </a:rPr>
              <a:t>A acidificação dos </a:t>
            </a:r>
            <a:r>
              <a:rPr lang="pt-BR" altLang="ja-JP" sz="2800" b="1" dirty="0" smtClean="0">
                <a:solidFill>
                  <a:srgbClr val="FFC000"/>
                </a:solidFill>
                <a:latin typeface="Gill Sans MT" pitchFamily="34" charset="0"/>
                <a:ea typeface="ＭＳ Ｐゴシック" charset="-128"/>
              </a:rPr>
              <a:t>oceanos</a:t>
            </a:r>
            <a:endParaRPr lang="en-US" altLang="ja-JP" sz="2800" dirty="0">
              <a:solidFill>
                <a:srgbClr val="FFC000"/>
              </a:solidFill>
              <a:latin typeface="Gill Sans MT" pitchFamily="34" charset="0"/>
              <a:ea typeface="ＭＳ Ｐゴシック" charset="-128"/>
            </a:endParaRP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611188" y="6149975"/>
            <a:ext cx="7345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41325" indent="-441325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FontTx/>
              <a:buAutoNum type="arabicPeriod" startAt="9"/>
            </a:pPr>
            <a:r>
              <a:rPr lang="pt-BR" altLang="ja-JP" sz="2800" b="1">
                <a:solidFill>
                  <a:srgbClr val="009999"/>
                </a:solidFill>
                <a:latin typeface="Gill Sans MT" pitchFamily="34" charset="0"/>
                <a:ea typeface="ＭＳ Ｐゴシック" charset="-128"/>
              </a:rPr>
              <a:t>A destruição do ozônio estratosférico</a:t>
            </a:r>
            <a:r>
              <a:rPr lang="pt-BR" altLang="ja-JP" sz="280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. </a:t>
            </a:r>
            <a:endParaRPr lang="en-US" altLang="ja-JP" sz="2800">
              <a:solidFill>
                <a:srgbClr val="000000"/>
              </a:solidFill>
              <a:latin typeface="Gill Sans MT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4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  <p:bldP spid="135173" grpId="0" animBg="1"/>
      <p:bldP spid="135174" grpId="0" animBg="1"/>
      <p:bldP spid="135175" grpId="0"/>
      <p:bldP spid="135176" grpId="0"/>
      <p:bldP spid="1351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286000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5" descr="C:\Users\Lucas\Desktop\map.gi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85875"/>
            <a:ext cx="16430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3" descr="C:\Users\Lucas\Desktop\mapNABU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500313"/>
            <a:ext cx="3333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57188"/>
            <a:ext cx="9223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85750"/>
            <a:ext cx="1143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38138"/>
            <a:ext cx="1023937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786188"/>
            <a:ext cx="15001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10" cstate="print">
            <a:lum bright="-6000" contrast="12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0"/>
            <a:ext cx="216693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ipse 13"/>
          <p:cNvSpPr/>
          <p:nvPr/>
        </p:nvSpPr>
        <p:spPr>
          <a:xfrm>
            <a:off x="3571875" y="285750"/>
            <a:ext cx="1335088" cy="1214438"/>
          </a:xfrm>
          <a:prstGeom prst="ellipse">
            <a:avLst/>
          </a:prstGeom>
          <a:solidFill>
            <a:schemeClr val="accent3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19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África</a:t>
            </a:r>
          </a:p>
          <a:p>
            <a:pPr algn="ctr" defTabSz="457200">
              <a:defRPr/>
            </a:pPr>
            <a:r>
              <a:rPr lang="pt-BR" sz="28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1,1</a:t>
            </a:r>
            <a:endParaRPr lang="pt-BR" sz="2800" baseline="30000">
              <a:solidFill>
                <a:srgbClr val="FFFFFF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714875" y="71438"/>
            <a:ext cx="1357313" cy="1304925"/>
          </a:xfrm>
          <a:prstGeom prst="ellipse">
            <a:avLst/>
          </a:prstGeom>
          <a:solidFill>
            <a:srgbClr val="00B0F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16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Ásia / Pacífico</a:t>
            </a:r>
          </a:p>
          <a:p>
            <a:pPr algn="ctr" defTabSz="457200">
              <a:defRPr/>
            </a:pPr>
            <a:r>
              <a:rPr lang="pt-BR" sz="28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1,3</a:t>
            </a:r>
            <a:endParaRPr lang="pt-BR" sz="2800" baseline="30000">
              <a:solidFill>
                <a:srgbClr val="FFFFFF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786438" y="142875"/>
            <a:ext cx="1643062" cy="1579563"/>
          </a:xfrm>
          <a:prstGeom prst="ellipse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A.Latina/ Caribe</a:t>
            </a:r>
          </a:p>
          <a:p>
            <a:pPr algn="ctr" defTabSz="457200">
              <a:defRPr/>
            </a:pPr>
            <a:r>
              <a:rPr lang="pt-BR" sz="28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2,0</a:t>
            </a:r>
            <a:endParaRPr lang="pt-BR" sz="2800" baseline="30000">
              <a:solidFill>
                <a:srgbClr val="FFFFFF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858000" y="928688"/>
            <a:ext cx="1782763" cy="1714500"/>
          </a:xfrm>
          <a:prstGeom prst="ellipse">
            <a:avLst/>
          </a:prstGeom>
          <a:solidFill>
            <a:schemeClr val="accent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O.Médio / Ásia Central</a:t>
            </a:r>
          </a:p>
          <a:p>
            <a:pPr algn="ctr" defTabSz="457200">
              <a:defRPr/>
            </a:pPr>
            <a:r>
              <a:rPr lang="pt-BR" sz="28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2,2</a:t>
            </a:r>
            <a:endParaRPr lang="pt-BR" sz="2800" baseline="30000">
              <a:solidFill>
                <a:srgbClr val="FFFFFF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214813" y="4071938"/>
            <a:ext cx="2643187" cy="2571750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28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União Européia</a:t>
            </a:r>
          </a:p>
          <a:p>
            <a:pPr algn="ctr" defTabSz="457200">
              <a:defRPr/>
            </a:pPr>
            <a:r>
              <a:rPr lang="pt-BR" sz="48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4,8</a:t>
            </a:r>
            <a:endParaRPr lang="pt-BR" sz="2500" baseline="30000">
              <a:solidFill>
                <a:srgbClr val="FFFFFF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357313" y="1928813"/>
            <a:ext cx="3643312" cy="3714750"/>
          </a:xfrm>
          <a:prstGeom prst="ellipse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3600" dirty="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América do Norte</a:t>
            </a:r>
          </a:p>
          <a:p>
            <a:pPr algn="ctr" defTabSz="457200">
              <a:defRPr/>
            </a:pPr>
            <a:r>
              <a:rPr lang="pt-BR" sz="5400" dirty="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9,4</a:t>
            </a:r>
            <a:endParaRPr lang="pt-BR" sz="2500" dirty="0">
              <a:solidFill>
                <a:srgbClr val="FFFFFF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215188" y="2286000"/>
            <a:ext cx="1857375" cy="1785938"/>
          </a:xfrm>
          <a:prstGeom prst="ellipse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20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Média Mundial</a:t>
            </a:r>
          </a:p>
          <a:p>
            <a:pPr algn="ctr" defTabSz="457200">
              <a:defRPr/>
            </a:pPr>
            <a:r>
              <a:rPr lang="pt-BR" sz="32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2,23</a:t>
            </a:r>
            <a:endParaRPr lang="pt-BR" sz="1100">
              <a:solidFill>
                <a:srgbClr val="FFFFFF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500813" y="3643313"/>
            <a:ext cx="2357437" cy="2293937"/>
          </a:xfrm>
          <a:prstGeom prst="ellipse">
            <a:avLst/>
          </a:prstGeom>
          <a:solidFill>
            <a:srgbClr val="FF99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pt-BR" sz="28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Europa </a:t>
            </a:r>
            <a:r>
              <a:rPr lang="pt-BR" sz="20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(Não-EU)</a:t>
            </a:r>
          </a:p>
          <a:p>
            <a:pPr algn="ctr" defTabSz="457200">
              <a:defRPr/>
            </a:pPr>
            <a:r>
              <a:rPr lang="pt-BR" sz="40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3,8</a:t>
            </a:r>
            <a:endParaRPr lang="pt-BR" sz="2500" baseline="30000">
              <a:solidFill>
                <a:srgbClr val="FFFFFF"/>
              </a:solidFill>
              <a:latin typeface="Verdana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8" grpId="0" animBg="1"/>
      <p:bldP spid="7" grpId="0" animBg="1"/>
      <p:bldP spid="10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3305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Em 2010 um norte americano consumia a mesma quantidade de energia elétrica que 500 indianos.</a:t>
            </a:r>
          </a:p>
          <a:p>
            <a:r>
              <a:rPr lang="pt-BR" dirty="0" smtClean="0"/>
              <a:t>Segundo </a:t>
            </a:r>
            <a:r>
              <a:rPr lang="pt-BR" dirty="0"/>
              <a:t>a FAO o </a:t>
            </a:r>
            <a:r>
              <a:rPr lang="pt-BR" dirty="0" smtClean="0"/>
              <a:t>consumo </a:t>
            </a:r>
            <a:r>
              <a:rPr lang="pt-BR" dirty="0"/>
              <a:t>de carne irá crescer 1,5% ao ano pelos próximos </a:t>
            </a:r>
            <a:r>
              <a:rPr lang="pt-BR" dirty="0" smtClean="0"/>
              <a:t>anos</a:t>
            </a:r>
          </a:p>
          <a:p>
            <a:r>
              <a:rPr lang="pt-BR" dirty="0" smtClean="0"/>
              <a:t>Se toda a população do planeta consumisse no mesmo nível que um norte americano seriam necessários quatro planetas e meio.</a:t>
            </a:r>
          </a:p>
          <a:p>
            <a:r>
              <a:rPr lang="pt-BR" dirty="0" smtClean="0"/>
              <a:t>50% da energia gasta na China é com produção de bens que são exportados para os países desenvolvidos</a:t>
            </a:r>
          </a:p>
          <a:p>
            <a:r>
              <a:rPr lang="pt-BR" dirty="0"/>
              <a:t>Em 2010 uma criança </a:t>
            </a:r>
            <a:r>
              <a:rPr lang="pt-BR" dirty="0" smtClean="0"/>
              <a:t>norte americana consumia </a:t>
            </a:r>
            <a:r>
              <a:rPr lang="pt-BR" dirty="0"/>
              <a:t>mais do que 232 crianças haitianas, 100 chinesas ou 32 brasileiras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Nesta década a população urbana superou a população rural</a:t>
            </a:r>
            <a:endParaRPr lang="pt-BR" dirty="0"/>
          </a:p>
          <a:p>
            <a:r>
              <a:rPr lang="pt-BR" dirty="0"/>
              <a:t>O desenvolvimento acelerado da China e da Índia fará com que bilhões de novos consumidores atinjam a classe média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46964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scavaging at du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70"/>
          <a:stretch>
            <a:fillRect/>
          </a:stretch>
        </p:blipFill>
        <p:spPr bwMode="auto">
          <a:xfrm>
            <a:off x="251520" y="692696"/>
            <a:ext cx="4176157" cy="274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Luxury-homes-in-Aust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816" y="692696"/>
            <a:ext cx="4113235" cy="274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3850" y="6583363"/>
            <a:ext cx="18231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QuickType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bg2"/>
                </a:solidFill>
              </a:rPr>
              <a:t>Transition Training 2007</a:t>
            </a:r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2987978" y="3933056"/>
            <a:ext cx="3672254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200" dirty="0" smtClean="0">
                <a:latin typeface="Arial" charset="0"/>
              </a:rPr>
              <a:t>É sustentável um mundo tão desigual</a:t>
            </a:r>
            <a:r>
              <a:rPr lang="es-ES_tradnl" sz="3200" dirty="0" smtClean="0">
                <a:latin typeface="Arial" charset="0"/>
              </a:rPr>
              <a:t>?</a:t>
            </a:r>
            <a:r>
              <a:rPr lang="en-GB" sz="3200" dirty="0" smtClean="0">
                <a:latin typeface="Arial" charset="0"/>
              </a:rPr>
              <a:t> </a:t>
            </a:r>
            <a:endParaRPr lang="en-GB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As grandes </a:t>
            </a:r>
            <a:r>
              <a:rPr lang="es-ES_tradnl" dirty="0" err="1" smtClean="0"/>
              <a:t>diferenças</a:t>
            </a:r>
            <a:r>
              <a:rPr lang="es-ES_tradnl" dirty="0" smtClean="0"/>
              <a:t> nos </a:t>
            </a:r>
            <a:r>
              <a:rPr lang="es-ES_tradnl" dirty="0" err="1" smtClean="0"/>
              <a:t>níveis</a:t>
            </a:r>
            <a:r>
              <a:rPr lang="es-ES_tradnl" dirty="0" smtClean="0"/>
              <a:t> </a:t>
            </a:r>
            <a:r>
              <a:rPr lang="es-ES_tradnl" dirty="0" err="1" smtClean="0"/>
              <a:t>aquisitivos</a:t>
            </a:r>
            <a:r>
              <a:rPr lang="es-ES_tradnl" dirty="0" smtClean="0"/>
              <a:t> </a:t>
            </a:r>
            <a:r>
              <a:rPr lang="es-ES_tradnl" dirty="0" err="1" smtClean="0"/>
              <a:t>são</a:t>
            </a:r>
            <a:r>
              <a:rPr lang="es-ES_tradnl" dirty="0" smtClean="0"/>
              <a:t>, por </a:t>
            </a:r>
            <a:r>
              <a:rPr lang="es-ES_tradnl" dirty="0" err="1" smtClean="0"/>
              <a:t>elas</a:t>
            </a:r>
            <a:r>
              <a:rPr lang="es-ES_tradnl" dirty="0" smtClean="0"/>
              <a:t> </a:t>
            </a:r>
            <a:r>
              <a:rPr lang="es-ES_tradnl" dirty="0" err="1" smtClean="0"/>
              <a:t>mesmas</a:t>
            </a:r>
            <a:r>
              <a:rPr lang="es-ES_tradnl" dirty="0" smtClean="0"/>
              <a:t>, </a:t>
            </a:r>
            <a:r>
              <a:rPr lang="es-ES_tradnl" dirty="0" err="1" smtClean="0"/>
              <a:t>insustentáveis</a:t>
            </a:r>
            <a:r>
              <a:rPr lang="es-ES_tradnl" dirty="0" smtClean="0"/>
              <a:t>. Os pobres </a:t>
            </a:r>
            <a:r>
              <a:rPr lang="es-ES_tradnl" dirty="0" err="1" smtClean="0"/>
              <a:t>sempre</a:t>
            </a:r>
            <a:r>
              <a:rPr lang="es-ES_tradnl" dirty="0" smtClean="0"/>
              <a:t> </a:t>
            </a:r>
            <a:r>
              <a:rPr lang="es-ES_tradnl" dirty="0" err="1" smtClean="0"/>
              <a:t>desejarão</a:t>
            </a:r>
            <a:r>
              <a:rPr lang="es-ES_tradnl" dirty="0" smtClean="0"/>
              <a:t> </a:t>
            </a:r>
            <a:r>
              <a:rPr lang="es-ES_tradnl" dirty="0" err="1" smtClean="0"/>
              <a:t>alcançar</a:t>
            </a:r>
            <a:r>
              <a:rPr lang="es-ES_tradnl" dirty="0" smtClean="0"/>
              <a:t> o </a:t>
            </a:r>
            <a:r>
              <a:rPr lang="es-ES_tradnl" dirty="0" err="1" smtClean="0"/>
              <a:t>mesmo</a:t>
            </a:r>
            <a:r>
              <a:rPr lang="es-ES_tradnl" dirty="0" smtClean="0"/>
              <a:t> </a:t>
            </a:r>
            <a:r>
              <a:rPr lang="es-ES_tradnl" dirty="0" err="1" smtClean="0"/>
              <a:t>padrão</a:t>
            </a:r>
            <a:r>
              <a:rPr lang="es-ES_tradnl" dirty="0" smtClean="0"/>
              <a:t> de consumo dos ricos</a:t>
            </a:r>
          </a:p>
          <a:p>
            <a:endParaRPr lang="es-ES_tradnl" b="1" dirty="0" smtClean="0"/>
          </a:p>
          <a:p>
            <a:r>
              <a:rPr lang="es-ES_tradnl" dirty="0" err="1" smtClean="0"/>
              <a:t>Com</a:t>
            </a:r>
            <a:r>
              <a:rPr lang="es-ES_tradnl" dirty="0" smtClean="0"/>
              <a:t> a </a:t>
            </a:r>
            <a:r>
              <a:rPr lang="es-ES_tradnl" dirty="0" err="1" smtClean="0"/>
              <a:t>distribuição</a:t>
            </a:r>
            <a:r>
              <a:rPr lang="es-ES_tradnl" dirty="0" smtClean="0"/>
              <a:t> desigual dos recursos e </a:t>
            </a:r>
            <a:r>
              <a:rPr lang="es-ES_tradnl" dirty="0" err="1" smtClean="0"/>
              <a:t>espaços</a:t>
            </a:r>
            <a:r>
              <a:rPr lang="es-ES_tradnl" dirty="0" smtClean="0"/>
              <a:t> </a:t>
            </a:r>
            <a:r>
              <a:rPr lang="es-ES_tradnl" dirty="0" err="1" smtClean="0"/>
              <a:t>na</a:t>
            </a:r>
            <a:r>
              <a:rPr lang="es-ES_tradnl" dirty="0" smtClean="0"/>
              <a:t> </a:t>
            </a:r>
            <a:r>
              <a:rPr lang="es-ES_tradnl" dirty="0" err="1" smtClean="0"/>
              <a:t>cidade</a:t>
            </a:r>
            <a:r>
              <a:rPr lang="es-ES_tradnl" dirty="0" smtClean="0"/>
              <a:t> surge </a:t>
            </a:r>
            <a:r>
              <a:rPr lang="es-ES_tradnl" dirty="0" err="1" smtClean="0"/>
              <a:t>uma</a:t>
            </a:r>
            <a:r>
              <a:rPr lang="es-ES_tradnl" dirty="0" smtClean="0"/>
              <a:t> </a:t>
            </a:r>
            <a:r>
              <a:rPr lang="es-ES_tradnl" dirty="0" err="1" smtClean="0"/>
              <a:t>tensão</a:t>
            </a:r>
            <a:r>
              <a:rPr lang="es-ES_tradnl" dirty="0" smtClean="0"/>
              <a:t> e </a:t>
            </a:r>
            <a:r>
              <a:rPr lang="es-ES_tradnl" dirty="0" err="1" smtClean="0"/>
              <a:t>divisão</a:t>
            </a:r>
            <a:r>
              <a:rPr lang="es-ES_tradnl" dirty="0" smtClean="0"/>
              <a:t> social</a:t>
            </a: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838200" y="4270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err="1" smtClean="0"/>
              <a:t>COnflitos</a:t>
            </a:r>
            <a:endParaRPr lang="pt-BR" dirty="0"/>
          </a:p>
        </p:txBody>
      </p:sp>
      <p:pic>
        <p:nvPicPr>
          <p:cNvPr id="3" name="Picture 2" descr="http://4.bp.blogspot.com/-Szn8fkFKPVg/Th9jKu2334I/AAAAAAAAKhg/C2M1pYZMQo4/s1600/pink-floyd-the-w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479"/>
          <a:stretch/>
        </p:blipFill>
        <p:spPr bwMode="auto">
          <a:xfrm>
            <a:off x="2527354" y="3933056"/>
            <a:ext cx="37728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448272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obaudoedu.blogspot.com.br/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3391245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2286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será que níveis elevados de consumo são necessários para se atingir um nível de desenvolvimento humano elevado? </a:t>
            </a:r>
          </a:p>
        </p:txBody>
      </p:sp>
    </p:spTree>
    <p:extLst>
      <p:ext uri="{BB962C8B-B14F-4D97-AF65-F5344CB8AC3E}">
        <p14:creationId xmlns:p14="http://schemas.microsoft.com/office/powerpoint/2010/main" xmlns="" val="264634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 ambiental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/>
              <a:t>“qualquer alteração das propriedades físicas, químicas e biológicas do meio ambiente, causada por qualquer forma de matéria ou energia resultante das atividades humanas que, direta ou indiretamente afetam:</a:t>
            </a:r>
            <a:endParaRPr lang="pt-BR" dirty="0"/>
          </a:p>
          <a:p>
            <a:pPr lvl="1">
              <a:buFont typeface="+mj-lt"/>
              <a:buAutoNum type="romanUcPeriod"/>
            </a:pPr>
            <a:r>
              <a:rPr lang="pt-BR" sz="2000" i="1" dirty="0"/>
              <a:t>a saúde, a segurança e o bem-estar da população</a:t>
            </a:r>
            <a:r>
              <a:rPr lang="pt-BR" sz="2000" i="1" dirty="0" smtClean="0"/>
              <a:t>;</a:t>
            </a:r>
            <a:endParaRPr lang="pt-BR" sz="2000" dirty="0"/>
          </a:p>
          <a:p>
            <a:pPr lvl="1">
              <a:buFont typeface="+mj-lt"/>
              <a:buAutoNum type="romanUcPeriod"/>
            </a:pPr>
            <a:r>
              <a:rPr lang="pt-BR" sz="2000" i="1" dirty="0"/>
              <a:t>as atividades sociais e econômicas;</a:t>
            </a:r>
            <a:endParaRPr lang="pt-BR" sz="2000" dirty="0"/>
          </a:p>
          <a:p>
            <a:pPr lvl="1">
              <a:buFont typeface="+mj-lt"/>
              <a:buAutoNum type="romanUcPeriod"/>
            </a:pPr>
            <a:r>
              <a:rPr lang="pt-BR" sz="2000" i="1" dirty="0"/>
              <a:t>a biota;</a:t>
            </a:r>
            <a:endParaRPr lang="pt-BR" sz="2000" dirty="0"/>
          </a:p>
          <a:p>
            <a:pPr lvl="1">
              <a:buFont typeface="+mj-lt"/>
              <a:buAutoNum type="romanUcPeriod"/>
            </a:pPr>
            <a:r>
              <a:rPr lang="pt-BR" sz="2000" i="1" dirty="0"/>
              <a:t>as condições estéticas e sanitárias do meio ambiente;</a:t>
            </a:r>
            <a:endParaRPr lang="pt-BR" sz="2000" dirty="0"/>
          </a:p>
          <a:p>
            <a:pPr lvl="1">
              <a:buFont typeface="+mj-lt"/>
              <a:buAutoNum type="romanUcPeriod"/>
            </a:pPr>
            <a:r>
              <a:rPr lang="pt-BR" sz="2000" i="1" dirty="0"/>
              <a:t>a qualidade dos recursos ambientais.”</a:t>
            </a:r>
            <a:endParaRPr lang="pt-BR" sz="2000" dirty="0"/>
          </a:p>
          <a:p>
            <a:pPr marL="68580" indent="0" algn="r">
              <a:buNone/>
            </a:pPr>
            <a:r>
              <a:rPr lang="pt-BR" dirty="0"/>
              <a:t>(Resolução 001/86 – CONAMA).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6410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Imagem 6" descr="id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39"/>
            <a:ext cx="9144000" cy="6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37" name="CaixaDeTexto 7"/>
          <p:cNvSpPr txBox="1">
            <a:spLocks noChangeArrowheads="1"/>
          </p:cNvSpPr>
          <p:nvPr/>
        </p:nvSpPr>
        <p:spPr bwMode="auto">
          <a:xfrm>
            <a:off x="714375" y="1643063"/>
            <a:ext cx="4976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Living Planet Report (WWF - 2006)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err="1">
                <a:solidFill>
                  <a:schemeClr val="bg1"/>
                </a:solidFill>
              </a:rPr>
              <a:t>Desenvolvimento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Sustentável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r>
              <a:rPr lang="en-US" sz="2400" dirty="0" err="1">
                <a:solidFill>
                  <a:schemeClr val="bg1"/>
                </a:solidFill>
              </a:rPr>
              <a:t>Pegada</a:t>
            </a:r>
            <a:r>
              <a:rPr lang="en-US" sz="2400" dirty="0">
                <a:solidFill>
                  <a:schemeClr val="bg1"/>
                </a:solidFill>
              </a:rPr>
              <a:t> &lt; 1,8 e IDH &gt; </a:t>
            </a:r>
            <a:r>
              <a:rPr lang="en-US" sz="2400" dirty="0" smtClean="0">
                <a:solidFill>
                  <a:schemeClr val="bg1"/>
                </a:solidFill>
              </a:rPr>
              <a:t>0,8</a:t>
            </a:r>
          </a:p>
        </p:txBody>
      </p:sp>
      <p:sp>
        <p:nvSpPr>
          <p:cNvPr id="10" name="Elipse 9"/>
          <p:cNvSpPr/>
          <p:nvPr/>
        </p:nvSpPr>
        <p:spPr>
          <a:xfrm>
            <a:off x="5589001" y="5315063"/>
            <a:ext cx="741634" cy="5774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523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22860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DEVEMOS decidir </a:t>
            </a:r>
            <a:r>
              <a:rPr lang="pt-BR" sz="2800" dirty="0"/>
              <a:t>se vamos ser uma sociedade capaz de conviver e existir em harmonia com ecossistemas robustos, ou se vamos conduzir esses ecossistemas ao colapso como resultado de uma perda permanente da biodiversidade e da capacidade do planeta em sustentar os seus moradores, que somos todos nós.</a:t>
            </a:r>
          </a:p>
        </p:txBody>
      </p:sp>
    </p:spTree>
    <p:extLst>
      <p:ext uri="{BB962C8B-B14F-4D97-AF65-F5344CB8AC3E}">
        <p14:creationId xmlns:p14="http://schemas.microsoft.com/office/powerpoint/2010/main" xmlns="" val="53768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650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rizomas.net/cultura-escolar/material-didatico/biologia/261-o-que-e-impacto-ambiental.html</a:t>
            </a:r>
            <a:endParaRPr lang="pt-BR" dirty="0" smtClean="0"/>
          </a:p>
          <a:p>
            <a:r>
              <a:rPr lang="pt-BR" dirty="0">
                <a:hlinkClick r:id="rId3"/>
              </a:rPr>
              <a:t>http://hypescience.com/culpa-do-homem-demanda-por-recursos-ameaca-progresso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r>
              <a:rPr lang="pt-BR" dirty="0" smtClean="0"/>
              <a:t>Gráficos </a:t>
            </a:r>
            <a:r>
              <a:rPr lang="es-ES" dirty="0">
                <a:solidFill>
                  <a:srgbClr val="0000FF"/>
                </a:solidFill>
                <a:hlinkClick r:id="rId4"/>
              </a:rPr>
              <a:t>http://www.footprintnetwork.org/en/index.php/GFN/page/ecological_footprint_atlas_2008</a:t>
            </a:r>
            <a:r>
              <a:rPr lang="es-ES" dirty="0" smtClean="0">
                <a:solidFill>
                  <a:srgbClr val="0000FF"/>
                </a:solidFill>
                <a:hlinkClick r:id="rId4"/>
              </a:rPr>
              <a:t>/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dirty="0">
                <a:solidFill>
                  <a:srgbClr val="0000FF"/>
                </a:solidFill>
                <a:hlinkClick r:id="rId5"/>
              </a:rPr>
              <a:t>http://www.ecodebate.com.br/2012/05/25/a-decolagem-do-desenvolvimento-economico-e-seus-impactos-ambientais-artigo-de-jose-eustaquio-diniz-alves</a:t>
            </a:r>
            <a:r>
              <a:rPr lang="es-ES" dirty="0" smtClean="0">
                <a:solidFill>
                  <a:srgbClr val="0000FF"/>
                </a:solidFill>
                <a:hlinkClick r:id="rId5"/>
              </a:rPr>
              <a:t>/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dirty="0">
                <a:solidFill>
                  <a:srgbClr val="0000FF"/>
                </a:solidFill>
                <a:hlinkClick r:id="rId6"/>
              </a:rPr>
              <a:t>http://</a:t>
            </a:r>
            <a:r>
              <a:rPr lang="es-ES" dirty="0" smtClean="0">
                <a:solidFill>
                  <a:srgbClr val="0000FF"/>
                </a:solidFill>
                <a:hlinkClick r:id="rId6"/>
              </a:rPr>
              <a:t>www.scotconsultoria.com.br/noticias/artigos/22144/demanda-mundial-e-os-recursos-naturais.htm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pt-BR" b="1" dirty="0"/>
              <a:t>Revolução dos recursos naturais - atendendo à demanda mundial por energia, alimentos, materiais e água.</a:t>
            </a:r>
            <a:r>
              <a:rPr lang="pt-BR" dirty="0"/>
              <a:t> Por </a:t>
            </a:r>
            <a:r>
              <a:rPr lang="pt-BR" i="1" dirty="0" err="1"/>
              <a:t>McKinsey</a:t>
            </a:r>
            <a:r>
              <a:rPr lang="pt-BR" i="1" dirty="0"/>
              <a:t> Global </a:t>
            </a:r>
            <a:r>
              <a:rPr lang="pt-BR" i="1" dirty="0" err="1"/>
              <a:t>Institute</a:t>
            </a:r>
            <a:r>
              <a:rPr lang="pt-BR" i="1" dirty="0"/>
              <a:t>.</a:t>
            </a:r>
            <a:r>
              <a:rPr lang="pt-BR" dirty="0"/>
              <a:t> Novembro de 2011</a:t>
            </a:r>
            <a:r>
              <a:rPr lang="pt-BR" dirty="0" smtClean="0"/>
              <a:t>.</a:t>
            </a:r>
          </a:p>
          <a:p>
            <a:r>
              <a:rPr lang="en-US" dirty="0">
                <a:solidFill>
                  <a:srgbClr val="0000FF"/>
                </a:solidFill>
              </a:rPr>
              <a:t>National </a:t>
            </a:r>
            <a:r>
              <a:rPr lang="en-US" dirty="0" smtClean="0">
                <a:solidFill>
                  <a:srgbClr val="0000FF"/>
                </a:solidFill>
              </a:rPr>
              <a:t>water footprint </a:t>
            </a:r>
            <a:r>
              <a:rPr lang="en-US" dirty="0">
                <a:solidFill>
                  <a:srgbClr val="0000FF"/>
                </a:solidFill>
              </a:rPr>
              <a:t>accounts</a:t>
            </a:r>
            <a:r>
              <a:rPr lang="en-US" dirty="0" smtClean="0">
                <a:solidFill>
                  <a:srgbClr val="0000FF"/>
                </a:solidFill>
              </a:rPr>
              <a:t>:  The </a:t>
            </a:r>
            <a:r>
              <a:rPr lang="en-US" dirty="0">
                <a:solidFill>
                  <a:srgbClr val="0000FF"/>
                </a:solidFill>
              </a:rPr>
              <a:t>green, blue and </a:t>
            </a:r>
            <a:r>
              <a:rPr lang="en-US" dirty="0" smtClean="0">
                <a:solidFill>
                  <a:srgbClr val="0000FF"/>
                </a:solidFill>
              </a:rPr>
              <a:t>grey water </a:t>
            </a:r>
            <a:r>
              <a:rPr lang="en-US" dirty="0">
                <a:solidFill>
                  <a:srgbClr val="0000FF"/>
                </a:solidFill>
              </a:rPr>
              <a:t>footprint </a:t>
            </a:r>
            <a:r>
              <a:rPr lang="en-US" dirty="0" smtClean="0">
                <a:solidFill>
                  <a:srgbClr val="0000FF"/>
                </a:solidFill>
              </a:rPr>
              <a:t>of production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consumption. </a:t>
            </a:r>
            <a:r>
              <a:rPr lang="pt-BR" dirty="0"/>
              <a:t>M.M. </a:t>
            </a:r>
            <a:r>
              <a:rPr lang="pt-BR" dirty="0" err="1" smtClean="0"/>
              <a:t>Mekonnen</a:t>
            </a:r>
            <a:r>
              <a:rPr lang="pt-BR" dirty="0" smtClean="0"/>
              <a:t>, A.Y</a:t>
            </a:r>
            <a:r>
              <a:rPr lang="pt-BR" dirty="0"/>
              <a:t>. </a:t>
            </a:r>
            <a:r>
              <a:rPr lang="pt-BR" dirty="0" err="1" smtClean="0"/>
              <a:t>Hoekstra</a:t>
            </a:r>
            <a:r>
              <a:rPr lang="pt-BR" dirty="0" smtClean="0"/>
              <a:t>. UNESCO-IHE</a:t>
            </a:r>
          </a:p>
          <a:p>
            <a:r>
              <a:rPr lang="es-ES" dirty="0">
                <a:solidFill>
                  <a:srgbClr val="0000FF"/>
                </a:solidFill>
                <a:hlinkClick r:id="rId7"/>
              </a:rPr>
              <a:t>http://</a:t>
            </a:r>
            <a:r>
              <a:rPr lang="es-ES" dirty="0" smtClean="0">
                <a:solidFill>
                  <a:srgbClr val="0000FF"/>
                </a:solidFill>
                <a:hlinkClick r:id="rId7"/>
              </a:rPr>
              <a:t>planetasustentavel.abril.com.br/noticia/ambiente/conteudo_398962.shtml?func=2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dirty="0" err="1" smtClean="0">
                <a:solidFill>
                  <a:srgbClr val="0000FF"/>
                </a:solidFill>
              </a:rPr>
              <a:t>Wikipédia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dirty="0">
                <a:solidFill>
                  <a:srgbClr val="0000FF"/>
                </a:solidFill>
                <a:hlinkClick r:id="rId8"/>
              </a:rPr>
              <a:t>http://www.ciclovivo.com.br/noticia.php/2545/relatorio_da_onu_alerta_para_aumento_do_consumo_dos_recursos_naturais</a:t>
            </a:r>
            <a:r>
              <a:rPr lang="es-ES" dirty="0" smtClean="0">
                <a:solidFill>
                  <a:srgbClr val="0000FF"/>
                </a:solidFill>
                <a:hlinkClick r:id="rId8"/>
              </a:rPr>
              <a:t>/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UNEP </a:t>
            </a:r>
            <a:r>
              <a:rPr lang="en-US" dirty="0"/>
              <a:t>(2011) Decoupling natural resource use and environmental impacts from economic growth, A Report of the </a:t>
            </a:r>
            <a:r>
              <a:rPr lang="en-US" dirty="0" smtClean="0"/>
              <a:t>Working Group </a:t>
            </a:r>
            <a:r>
              <a:rPr lang="en-US" dirty="0"/>
              <a:t>on Decoupling to the International Resource Panel. Fischer-Kowalski, M., Swilling, M., von </a:t>
            </a:r>
            <a:r>
              <a:rPr lang="en-US" dirty="0" err="1"/>
              <a:t>Weizsäcker</a:t>
            </a:r>
            <a:r>
              <a:rPr lang="en-US" dirty="0"/>
              <a:t>, E.U., </a:t>
            </a:r>
            <a:r>
              <a:rPr lang="en-US" dirty="0" err="1"/>
              <a:t>Ren</a:t>
            </a:r>
            <a:r>
              <a:rPr lang="en-US" dirty="0"/>
              <a:t>, Y</a:t>
            </a:r>
            <a:r>
              <a:rPr lang="en-US" dirty="0" smtClean="0"/>
              <a:t>., </a:t>
            </a:r>
            <a:r>
              <a:rPr lang="pt-BR" dirty="0" err="1" smtClean="0"/>
              <a:t>Moriguchi</a:t>
            </a:r>
            <a:r>
              <a:rPr lang="pt-BR" dirty="0"/>
              <a:t>, Y., </a:t>
            </a:r>
            <a:r>
              <a:rPr lang="pt-BR" dirty="0" err="1"/>
              <a:t>Crane</a:t>
            </a:r>
            <a:r>
              <a:rPr lang="pt-BR" dirty="0"/>
              <a:t>, W., </a:t>
            </a:r>
            <a:r>
              <a:rPr lang="pt-BR" dirty="0" err="1"/>
              <a:t>Krausmann</a:t>
            </a:r>
            <a:r>
              <a:rPr lang="pt-BR" dirty="0"/>
              <a:t>, F., </a:t>
            </a:r>
            <a:r>
              <a:rPr lang="pt-BR" dirty="0" err="1"/>
              <a:t>Eisenmenger</a:t>
            </a:r>
            <a:r>
              <a:rPr lang="pt-BR" dirty="0"/>
              <a:t>, N., </a:t>
            </a:r>
            <a:r>
              <a:rPr lang="pt-BR" dirty="0" err="1"/>
              <a:t>Giljum</a:t>
            </a:r>
            <a:r>
              <a:rPr lang="pt-BR" dirty="0"/>
              <a:t>, S., </a:t>
            </a:r>
            <a:r>
              <a:rPr lang="pt-BR" dirty="0" err="1"/>
              <a:t>Hennicke</a:t>
            </a:r>
            <a:r>
              <a:rPr lang="pt-BR" dirty="0"/>
              <a:t>, P., Romero </a:t>
            </a:r>
            <a:r>
              <a:rPr lang="pt-BR" dirty="0" err="1"/>
              <a:t>Lankao</a:t>
            </a:r>
            <a:r>
              <a:rPr lang="pt-BR" dirty="0"/>
              <a:t>, P., </a:t>
            </a:r>
            <a:r>
              <a:rPr lang="pt-BR" dirty="0" err="1"/>
              <a:t>Siriban</a:t>
            </a:r>
            <a:r>
              <a:rPr lang="pt-BR" dirty="0"/>
              <a:t> </a:t>
            </a:r>
            <a:r>
              <a:rPr lang="pt-BR" dirty="0" err="1"/>
              <a:t>Manalang</a:t>
            </a:r>
            <a:r>
              <a:rPr lang="pt-BR" dirty="0"/>
              <a:t>, A</a:t>
            </a:r>
            <a:r>
              <a:rPr lang="pt-BR" dirty="0" smtClean="0"/>
              <a:t>., </a:t>
            </a:r>
            <a:r>
              <a:rPr lang="pt-BR" dirty="0" err="1" smtClean="0"/>
              <a:t>Sewerin</a:t>
            </a:r>
            <a:r>
              <a:rPr lang="pt-BR" dirty="0"/>
              <a:t>, S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Living Planet </a:t>
            </a:r>
            <a:r>
              <a:rPr lang="pt-BR" dirty="0" err="1" smtClean="0">
                <a:solidFill>
                  <a:srgbClr val="0000FF"/>
                </a:solidFill>
              </a:rPr>
              <a:t>Report</a:t>
            </a:r>
            <a:r>
              <a:rPr lang="pt-BR" dirty="0" smtClean="0">
                <a:solidFill>
                  <a:srgbClr val="0000FF"/>
                </a:solidFill>
              </a:rPr>
              <a:t> 2006, WWF</a:t>
            </a:r>
          </a:p>
          <a:p>
            <a:r>
              <a:rPr lang="pt-BR" dirty="0">
                <a:solidFill>
                  <a:srgbClr val="0000FF"/>
                </a:solidFill>
              </a:rPr>
              <a:t>Living Planet </a:t>
            </a:r>
            <a:r>
              <a:rPr lang="pt-BR" dirty="0" err="1">
                <a:solidFill>
                  <a:srgbClr val="0000FF"/>
                </a:solidFill>
              </a:rPr>
              <a:t>Report</a:t>
            </a:r>
            <a:r>
              <a:rPr lang="pt-BR" dirty="0">
                <a:solidFill>
                  <a:srgbClr val="0000FF"/>
                </a:solidFill>
              </a:rPr>
              <a:t> 2010, WWF</a:t>
            </a:r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>
                <a:solidFill>
                  <a:srgbClr val="0000FF"/>
                </a:solidFill>
              </a:rPr>
              <a:t>Living Planet </a:t>
            </a:r>
            <a:r>
              <a:rPr lang="pt-BR" dirty="0" err="1">
                <a:solidFill>
                  <a:srgbClr val="0000FF"/>
                </a:solidFill>
              </a:rPr>
              <a:t>Report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smtClean="0">
                <a:solidFill>
                  <a:srgbClr val="0000FF"/>
                </a:solidFill>
              </a:rPr>
              <a:t>2012, </a:t>
            </a:r>
            <a:r>
              <a:rPr lang="pt-BR" dirty="0">
                <a:solidFill>
                  <a:srgbClr val="0000FF"/>
                </a:solidFill>
              </a:rPr>
              <a:t>WWF</a:t>
            </a:r>
            <a:endParaRPr lang="es-ES" dirty="0">
              <a:solidFill>
                <a:srgbClr val="0000FF"/>
              </a:solidFill>
            </a:endParaRPr>
          </a:p>
          <a:p>
            <a:endParaRPr lang="es-ES" dirty="0" smtClean="0">
              <a:solidFill>
                <a:srgbClr val="0000FF"/>
              </a:solidFill>
            </a:endParaRPr>
          </a:p>
          <a:p>
            <a:pPr marL="68580" indent="0">
              <a:buNone/>
            </a:pPr>
            <a:endParaRPr lang="es-ES" dirty="0" smtClean="0">
              <a:solidFill>
                <a:srgbClr val="0000FF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829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Impacto ambiental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i="1" dirty="0" smtClean="0"/>
              <a:t>Atividades </a:t>
            </a:r>
            <a:r>
              <a:rPr lang="pt-BR" b="1" i="1" dirty="0"/>
              <a:t>energéticas e </a:t>
            </a:r>
            <a:r>
              <a:rPr lang="pt-BR" b="1" i="1" dirty="0" smtClean="0"/>
              <a:t>mineradoras: </a:t>
            </a:r>
            <a:r>
              <a:rPr lang="pt-BR" i="1" dirty="0" smtClean="0"/>
              <a:t>impacto</a:t>
            </a:r>
            <a:r>
              <a:rPr lang="pt-BR" b="1" i="1" dirty="0" smtClean="0"/>
              <a:t> </a:t>
            </a:r>
            <a:r>
              <a:rPr lang="pt-BR" i="1" dirty="0" smtClean="0"/>
              <a:t>intenso</a:t>
            </a:r>
            <a:r>
              <a:rPr lang="pt-BR" i="1" dirty="0"/>
              <a:t>, pontual, limitado e preciso em termos de </a:t>
            </a:r>
            <a:r>
              <a:rPr lang="pt-BR" i="1" dirty="0" smtClean="0"/>
              <a:t>localização. Envolve parcelas </a:t>
            </a:r>
            <a:r>
              <a:rPr lang="pt-BR" i="1" dirty="0"/>
              <a:t>pequenas de população nos seus impactos </a:t>
            </a:r>
            <a:r>
              <a:rPr lang="pt-BR" i="1" dirty="0" smtClean="0"/>
              <a:t>diretos. dependem </a:t>
            </a:r>
            <a:r>
              <a:rPr lang="pt-BR" i="1" dirty="0"/>
              <a:t>de fatores relativamente controláveis.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580112" y="65671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www.carlosromero.com.br</a:t>
            </a:r>
            <a:endParaRPr lang="pt-BR" sz="1000" dirty="0"/>
          </a:p>
        </p:txBody>
      </p:sp>
      <p:pic>
        <p:nvPicPr>
          <p:cNvPr id="11270" name="Picture 6" descr="http://www.satine.com.br/img/infoco/22_10_minadiamant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671"/>
          <a:stretch/>
        </p:blipFill>
        <p:spPr bwMode="auto">
          <a:xfrm>
            <a:off x="1403648" y="3109357"/>
            <a:ext cx="6336704" cy="34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154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Impacto ambiental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i="1" dirty="0"/>
              <a:t>A</a:t>
            </a:r>
            <a:r>
              <a:rPr lang="pt-BR" b="1" i="1" dirty="0" smtClean="0"/>
              <a:t>tividades </a:t>
            </a:r>
            <a:r>
              <a:rPr lang="pt-BR" b="1" i="1" dirty="0"/>
              <a:t>industriais-urbanas</a:t>
            </a:r>
            <a:r>
              <a:rPr lang="pt-BR" i="1" dirty="0"/>
              <a:t> </a:t>
            </a:r>
            <a:r>
              <a:rPr lang="pt-BR" i="1" dirty="0" smtClean="0"/>
              <a:t>impacto de intensidade e abrangência variada. Dependem </a:t>
            </a:r>
            <a:r>
              <a:rPr lang="pt-BR" i="1" dirty="0"/>
              <a:t>de </a:t>
            </a:r>
            <a:r>
              <a:rPr lang="pt-BR" i="1" dirty="0" smtClean="0"/>
              <a:t>fatores além do </a:t>
            </a:r>
            <a:r>
              <a:rPr lang="pt-BR" i="1" dirty="0"/>
              <a:t>empreendimento. </a:t>
            </a:r>
            <a:r>
              <a:rPr lang="pt-BR" i="1" dirty="0" smtClean="0"/>
              <a:t>Atingem</a:t>
            </a:r>
            <a:r>
              <a:rPr lang="pt-BR" i="1" dirty="0"/>
              <a:t>, direta e indiretamente, grandes parcelas da </a:t>
            </a:r>
            <a:r>
              <a:rPr lang="pt-BR" i="1" dirty="0" smtClean="0"/>
              <a:t>população. Objeto </a:t>
            </a:r>
            <a:r>
              <a:rPr lang="pt-BR" i="1" dirty="0"/>
              <a:t>de uma ação fiscalizadora relativamente intensa por parte da população e órgãos públicos.</a:t>
            </a:r>
            <a:endParaRPr lang="pt-BR" dirty="0"/>
          </a:p>
        </p:txBody>
      </p:sp>
      <p:pic>
        <p:nvPicPr>
          <p:cNvPr id="12294" name="Picture 6" descr="http://www.infoescola.com/wp-content/uploads/2009/08/1-9aef7dea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732" y="3073398"/>
            <a:ext cx="5410572" cy="34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20680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www.infoescola.com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172091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Impacto ambiental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i="1" dirty="0" smtClean="0"/>
              <a:t>Atividades </a:t>
            </a:r>
            <a:r>
              <a:rPr lang="pt-BR" b="1" i="1" dirty="0" err="1" smtClean="0"/>
              <a:t>agrosilvipecuárias</a:t>
            </a:r>
            <a:r>
              <a:rPr lang="pt-BR" i="1" dirty="0" smtClean="0"/>
              <a:t>: bastante </a:t>
            </a:r>
            <a:r>
              <a:rPr lang="pt-BR" i="1" dirty="0"/>
              <a:t>dependentes de fatores pouco </a:t>
            </a:r>
            <a:r>
              <a:rPr lang="pt-BR" i="1" dirty="0" smtClean="0"/>
              <a:t>controláveis, </a:t>
            </a:r>
            <a:r>
              <a:rPr lang="pt-BR" i="1" dirty="0"/>
              <a:t>atingem grandes áreas de forma pouco precisa, </a:t>
            </a:r>
            <a:r>
              <a:rPr lang="pt-BR" i="1" dirty="0" smtClean="0"/>
              <a:t>crônica</a:t>
            </a:r>
            <a:r>
              <a:rPr lang="pt-BR" i="1" dirty="0"/>
              <a:t>, pouco evidente, intermitente e de </a:t>
            </a:r>
            <a:r>
              <a:rPr lang="pt-BR" i="1" dirty="0" smtClean="0"/>
              <a:t>difícil quantificação. Geralmente </a:t>
            </a:r>
            <a:r>
              <a:rPr lang="pt-BR" i="1" dirty="0"/>
              <a:t>invisíveis aos olhos da </a:t>
            </a:r>
            <a:r>
              <a:rPr lang="pt-BR" i="1" dirty="0" smtClean="0"/>
              <a:t>população, </a:t>
            </a:r>
            <a:r>
              <a:rPr lang="pt-BR" i="1" dirty="0"/>
              <a:t>ao contrário </a:t>
            </a:r>
            <a:r>
              <a:rPr lang="pt-BR" i="1" dirty="0" smtClean="0"/>
              <a:t>dos outros tipos</a:t>
            </a:r>
            <a:endParaRPr lang="pt-BR" dirty="0"/>
          </a:p>
        </p:txBody>
      </p:sp>
      <p:pic>
        <p:nvPicPr>
          <p:cNvPr id="13314" name="Picture 2" descr="http://3.bp.blogspot.com/-5oVxBJS2ipY/TbdkEX7RcBI/AAAAAAAAABA/9cOhhIYzV7M/s1600/Arabia+Saudita+agricultura+insustenta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112568" cy="36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44616" y="6525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gaiaearthxxi.blogspot.com.br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158099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Biocapacidade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Área de produtividade ecológica que </a:t>
            </a:r>
            <a:r>
              <a:rPr lang="pt-BR" dirty="0"/>
              <a:t>um país tem </a:t>
            </a:r>
            <a:r>
              <a:rPr lang="pt-BR" dirty="0" smtClean="0"/>
              <a:t>para potencialmente </a:t>
            </a:r>
            <a:r>
              <a:rPr lang="pt-BR" dirty="0"/>
              <a:t>satisfazer as necessidades de consumo e assimilação </a:t>
            </a:r>
            <a:r>
              <a:rPr lang="pt-BR" dirty="0" smtClean="0"/>
              <a:t>de resíduos.  </a:t>
            </a:r>
            <a:endParaRPr lang="pt-BR" dirty="0"/>
          </a:p>
        </p:txBody>
      </p:sp>
      <p:pic>
        <p:nvPicPr>
          <p:cNvPr id="15362" name="Picture 2" descr="http://farm4.staticflickr.com/3058/2840005858_49e397e4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5760"/>
            <a:ext cx="8208912" cy="40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84368" y="65973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www.flickr.com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389020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Pegada ecológica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Á</a:t>
            </a:r>
            <a:r>
              <a:rPr lang="pt-BR" dirty="0" smtClean="0"/>
              <a:t>rea ecologicamente produtiva necessária para a produção de recursos e absorção dos resíduos de uma </a:t>
            </a:r>
            <a:r>
              <a:rPr lang="pt-BR" dirty="0"/>
              <a:t>determinada </a:t>
            </a:r>
            <a:r>
              <a:rPr lang="pt-BR" dirty="0" smtClean="0"/>
              <a:t>população.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420888"/>
            <a:ext cx="648222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832648" y="66693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/>
              <a:t>chiquesersustentavel.blogspot.com.br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90549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.glogster.com/media/5/35/88/53/3588537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144000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417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ssi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p urbano">
  <a:themeElements>
    <a:clrScheme name="pop urbano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pop urbano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p urban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TC030004648[[fn=Office apresentation]]</Template>
  <TotalTime>1014</TotalTime>
  <Words>1178</Words>
  <Application>Microsoft Office PowerPoint</Application>
  <PresentationFormat>Apresentação na tela (4:3)</PresentationFormat>
  <Paragraphs>148</Paragraphs>
  <Slides>33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Personalizar design</vt:lpstr>
      <vt:lpstr>Classic</vt:lpstr>
      <vt:lpstr>pop urbano</vt:lpstr>
      <vt:lpstr>Aumento do impacto humano per capita</vt:lpstr>
      <vt:lpstr>Roteiro</vt:lpstr>
      <vt:lpstr>Impacto ambiental</vt:lpstr>
      <vt:lpstr>Tipos de Impacto ambiental</vt:lpstr>
      <vt:lpstr>Tipos de Impacto ambiental</vt:lpstr>
      <vt:lpstr>Tipos de Impacto ambiental</vt:lpstr>
      <vt:lpstr>Biocapacidade</vt:lpstr>
      <vt:lpstr>Pegada ecológica</vt:lpstr>
      <vt:lpstr>Slide 9</vt:lpstr>
      <vt:lpstr>Pegada Hídrica</vt:lpstr>
      <vt:lpstr>Pegada Hídrica</vt:lpstr>
      <vt:lpstr>Crescimento das demandas</vt:lpstr>
      <vt:lpstr>Histórico</vt:lpstr>
      <vt:lpstr>Histórico</vt:lpstr>
      <vt:lpstr>Histórico</vt:lpstr>
      <vt:lpstr>Slide 16</vt:lpstr>
      <vt:lpstr>Slide 17</vt:lpstr>
      <vt:lpstr>URBANIZAção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DADOS</vt:lpstr>
      <vt:lpstr>Slide 27</vt:lpstr>
      <vt:lpstr>Slide 28</vt:lpstr>
      <vt:lpstr>será que níveis elevados de consumo são necessários para se atingir um nível de desenvolvimento humano elevado? </vt:lpstr>
      <vt:lpstr>Slide 30</vt:lpstr>
      <vt:lpstr>DEVEMOS decidir se vamos ser uma sociedade capaz de conviver e existir em harmonia com ecossistemas robustos, ou se vamos conduzir esses ecossistemas ao colapso como resultado de uma perda permanente da biodiversidade e da capacidade do planeta em sustentar os seus moradores, que somos todos nós.</vt:lpstr>
      <vt:lpstr>Obrigado!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Aumento do impacto humano per capita</dc:title>
  <dc:creator>Lucas</dc:creator>
  <cp:lastModifiedBy>Silvia MG Molina</cp:lastModifiedBy>
  <cp:revision>53</cp:revision>
  <dcterms:created xsi:type="dcterms:W3CDTF">2012-11-06T16:15:38Z</dcterms:created>
  <dcterms:modified xsi:type="dcterms:W3CDTF">2015-11-18T00:21:34Z</dcterms:modified>
</cp:coreProperties>
</file>