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77" r:id="rId3"/>
    <p:sldId id="278" r:id="rId4"/>
    <p:sldId id="279" r:id="rId5"/>
    <p:sldId id="258" r:id="rId6"/>
    <p:sldId id="280" r:id="rId7"/>
    <p:sldId id="259" r:id="rId8"/>
    <p:sldId id="281" r:id="rId9"/>
    <p:sldId id="282" r:id="rId10"/>
    <p:sldId id="284" r:id="rId11"/>
    <p:sldId id="265" r:id="rId12"/>
    <p:sldId id="267" r:id="rId13"/>
    <p:sldId id="268" r:id="rId14"/>
    <p:sldId id="283" r:id="rId15"/>
    <p:sldId id="262" r:id="rId16"/>
    <p:sldId id="285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6" r:id="rId26"/>
  </p:sldIdLst>
  <p:sldSz cx="9144000" cy="5143500" type="screen16x9"/>
  <p:notesSz cx="6858000" cy="9144000"/>
  <p:embeddedFontLst>
    <p:embeddedFont>
      <p:font typeface="Bauhaus 93" panose="04030905020B02020C02" pitchFamily="82" charset="0"/>
      <p:regular r:id="rId28"/>
    </p:embeddedFont>
    <p:embeddedFont>
      <p:font typeface="Chiller" panose="04020404031007020602" pitchFamily="82" charset="0"/>
      <p:regular r:id="rId29"/>
    </p:embeddedFont>
    <p:embeddedFont>
      <p:font typeface="Syncopate" panose="020B0604020202020204" charset="0"/>
      <p:regular r:id="rId30"/>
      <p:bold r:id="rId31"/>
    </p:embeddedFont>
    <p:embeddedFont>
      <p:font typeface="Agency FB" panose="020B0503020202020204" pitchFamily="34" charset="0"/>
      <p:regular r:id="rId32"/>
      <p:bold r:id="rId33"/>
    </p:embeddedFont>
    <p:embeddedFont>
      <p:font typeface="Economica" panose="020B0604020202020204" charset="0"/>
      <p:regular r:id="rId34"/>
      <p:bold r:id="rId35"/>
      <p:italic r:id="rId36"/>
      <p:boldItalic r:id="rId37"/>
    </p:embeddedFont>
    <p:embeddedFont>
      <p:font typeface="Stencil" panose="040409050D0802020404" pitchFamily="82" charset="0"/>
      <p:regular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lipe de Góes" initials="" lastIdx="1" clrIdx="0"/>
  <p:cmAuthor id="1" name="Lucas Arantes Garci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38" y="-5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9379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/>
              <a:t>A ideia aqui é começar falando de autores que pensam no meio ambiente como fator de resolução de conflitos internacionais.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/>
              <a:t>Finalizar base teórica para inserir informação relacionada com Ecologia Evolutiva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502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670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Citar exemplos das civilizações já estudadas em aula… acrescentar aqui depois.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/>
              <a:t>Slide temporário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744012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" name="Shape 10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599" cy="212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599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flipH="1">
            <a:off x="7595937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" name="Shape 16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899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3000"/>
            </a:lvl1pPr>
            <a:lvl2pPr>
              <a:spcBef>
                <a:spcPts val="0"/>
              </a:spcBef>
              <a:buSzPct val="100000"/>
              <a:defRPr sz="3000"/>
            </a:lvl2pPr>
            <a:lvl3pPr>
              <a:spcBef>
                <a:spcPts val="0"/>
              </a:spcBef>
              <a:buSzPct val="100000"/>
              <a:defRPr sz="3000"/>
            </a:lvl3pPr>
            <a:lvl4pPr>
              <a:spcBef>
                <a:spcPts val="0"/>
              </a:spcBef>
              <a:buSzPct val="100000"/>
              <a:defRPr sz="3000"/>
            </a:lvl4pPr>
            <a:lvl5pPr>
              <a:spcBef>
                <a:spcPts val="0"/>
              </a:spcBef>
              <a:buSzPct val="100000"/>
              <a:defRPr sz="3000"/>
            </a:lvl5pPr>
            <a:lvl6pPr>
              <a:spcBef>
                <a:spcPts val="0"/>
              </a:spcBef>
              <a:buSzPct val="100000"/>
              <a:defRPr sz="3000"/>
            </a:lvl6pPr>
            <a:lvl7pPr>
              <a:spcBef>
                <a:spcPts val="0"/>
              </a:spcBef>
              <a:buSzPct val="100000"/>
              <a:defRPr sz="3000"/>
            </a:lvl7pPr>
            <a:lvl8pPr>
              <a:spcBef>
                <a:spcPts val="0"/>
              </a:spcBef>
              <a:buSzPct val="100000"/>
              <a:defRPr sz="3000"/>
            </a:lvl8pPr>
            <a:lvl9pPr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99399"/>
            <a:ext cx="2807999" cy="2784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799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42" name="Shape 4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199" cy="1786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574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t>‹nº›</a:t>
            </a:fld>
            <a:endParaRPr lang="pt-BR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‹nº›</a:t>
            </a:fld>
            <a:endParaRPr lang="pt-BR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ion-stat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 rotWithShape="1">
          <a:blip r:embed="rId3">
            <a:alphaModFix amt="85000"/>
          </a:blip>
          <a:srcRect l="1633" r="194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5436096" y="2139702"/>
            <a:ext cx="3624899" cy="11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200" b="1" spc="600" dirty="0">
                <a:latin typeface="Stencil" panose="040409050D0802020404" pitchFamily="82" charset="0"/>
                <a:ea typeface="Syncopate"/>
                <a:cs typeface="Syncopate"/>
                <a:sym typeface="Syncopate"/>
              </a:rPr>
              <a:t>SEGURANÇA  AMBIENTAL 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6533700" y="3315000"/>
            <a:ext cx="2384399" cy="7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pc="300">
                <a:latin typeface="Stencil" panose="040409050D0802020404" pitchFamily="82" charset="0"/>
                <a:ea typeface="Syncopate"/>
                <a:cs typeface="Syncopate"/>
                <a:sym typeface="Syncopate"/>
              </a:rPr>
              <a:t>FELIPE DE GÓES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pc="300">
                <a:latin typeface="Stencil" panose="040409050D0802020404" pitchFamily="82" charset="0"/>
                <a:ea typeface="Syncopate"/>
                <a:cs typeface="Syncopate"/>
                <a:sym typeface="Syncopate"/>
              </a:rPr>
              <a:t>FELIPE ROQUE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pc="300">
                <a:latin typeface="Stencil" panose="040409050D0802020404" pitchFamily="82" charset="0"/>
                <a:ea typeface="Syncopate"/>
                <a:cs typeface="Syncopate"/>
                <a:sym typeface="Syncopate"/>
              </a:rPr>
              <a:t>LUCAS ARANTES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8358" y="93408"/>
            <a:ext cx="1681739" cy="49136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9858" y="623314"/>
            <a:ext cx="522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Agency FB" panose="020B0503020202020204" pitchFamily="34" charset="0"/>
              </a:rPr>
              <a:t>PROCESSO DE AÇAMBARCAMENTO (MONOPOLIZAÇÃO) DOS RECURSOS </a:t>
            </a:r>
            <a:endParaRPr lang="pt-BR" sz="1600" b="1" dirty="0"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2134" y="998258"/>
            <a:ext cx="197026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Diminuição da quantidade e da qualidade dos recursos renováveis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1597" y="2246339"/>
            <a:ext cx="1956537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Crescimento demográfico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267744" y="1536923"/>
            <a:ext cx="1512168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Aumento das desigualdades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016062" y="1660032"/>
            <a:ext cx="1181734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Penúrias </a:t>
            </a:r>
            <a:endParaRPr lang="pt-BR" sz="2400" b="1" dirty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9858" y="311794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PROCESSO DE MARGINALIZAÇÃO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31597" y="4131179"/>
            <a:ext cx="196080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Crescimento demográfico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2843" y="3594993"/>
            <a:ext cx="200529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gency FB" panose="020B0503020202020204" pitchFamily="34" charset="0"/>
              </a:rPr>
              <a:t>D</a:t>
            </a:r>
            <a:r>
              <a:rPr lang="pt-BR" sz="2000" b="1" dirty="0" smtClean="0">
                <a:latin typeface="Agency FB" panose="020B0503020202020204" pitchFamily="34" charset="0"/>
              </a:rPr>
              <a:t>esigualdades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267744" y="3535024"/>
            <a:ext cx="1512168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Degradação da qualidade </a:t>
            </a:r>
            <a:r>
              <a:rPr lang="pt-BR" sz="2000" b="1" dirty="0">
                <a:latin typeface="Agency FB" panose="020B0503020202020204" pitchFamily="34" charset="0"/>
              </a:rPr>
              <a:t>e da</a:t>
            </a:r>
            <a:r>
              <a:rPr lang="pt-BR" sz="2000" b="1" dirty="0" smtClean="0">
                <a:latin typeface="Agency FB" panose="020B0503020202020204" pitchFamily="34" charset="0"/>
              </a:rPr>
              <a:t> quantidade dos recursos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16062" y="3900346"/>
            <a:ext cx="118173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Agency FB" panose="020B0503020202020204" pitchFamily="34" charset="0"/>
              </a:rPr>
              <a:t>Penúrias </a:t>
            </a:r>
            <a:endParaRPr lang="pt-BR" sz="2400" b="1" dirty="0">
              <a:latin typeface="Agency FB" panose="020B0503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293374" y="244261"/>
            <a:ext cx="38506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1) No Senegal houve </a:t>
            </a:r>
            <a:r>
              <a:rPr lang="pt-BR" sz="1800" b="1" dirty="0">
                <a:latin typeface="Agency FB" panose="020B0503020202020204" pitchFamily="34" charset="0"/>
              </a:rPr>
              <a:t>uma extensão de terras cultiváveis às custas das florestas e dos "</a:t>
            </a:r>
            <a:r>
              <a:rPr lang="pt-BR" sz="1800" b="1" dirty="0" err="1">
                <a:latin typeface="Agency FB" panose="020B0503020202020204" pitchFamily="34" charset="0"/>
              </a:rPr>
              <a:t>peuls</a:t>
            </a:r>
            <a:r>
              <a:rPr lang="pt-BR" sz="1800" b="1" dirty="0">
                <a:latin typeface="Agency FB" panose="020B0503020202020204" pitchFamily="34" charset="0"/>
              </a:rPr>
              <a:t>" criadores de </a:t>
            </a:r>
            <a:r>
              <a:rPr lang="pt-BR" sz="1800" b="1" dirty="0" smtClean="0">
                <a:latin typeface="Agency FB" panose="020B0503020202020204" pitchFamily="34" charset="0"/>
              </a:rPr>
              <a:t>gado</a:t>
            </a:r>
          </a:p>
          <a:p>
            <a:r>
              <a:rPr lang="pt-BR" sz="1800" b="1" dirty="0" smtClean="0">
                <a:latin typeface="Agency FB" panose="020B0503020202020204" pitchFamily="34" charset="0"/>
              </a:rPr>
              <a:t>2) Elite </a:t>
            </a:r>
            <a:r>
              <a:rPr lang="pt-BR" sz="1800" b="1" dirty="0">
                <a:latin typeface="Agency FB" panose="020B0503020202020204" pitchFamily="34" charset="0"/>
              </a:rPr>
              <a:t>moura da Mauritânia tentou se apropriar de terras ao longo do rio Senegal provocando expulsão de 70mil pessoas </a:t>
            </a:r>
            <a:r>
              <a:rPr lang="pt-BR" sz="1800" b="1" dirty="0" smtClean="0">
                <a:latin typeface="Agency FB" panose="020B0503020202020204" pitchFamily="34" charset="0"/>
              </a:rPr>
              <a:t>e problemas </a:t>
            </a:r>
            <a:r>
              <a:rPr lang="pt-BR" sz="1800" b="1" dirty="0">
                <a:latin typeface="Agency FB" panose="020B0503020202020204" pitchFamily="34" charset="0"/>
              </a:rPr>
              <a:t>graves de diplomacia entre os dois </a:t>
            </a:r>
            <a:r>
              <a:rPr lang="pt-BR" sz="1800" b="1" dirty="0" smtClean="0">
                <a:latin typeface="Agency FB" panose="020B0503020202020204" pitchFamily="34" charset="0"/>
              </a:rPr>
              <a:t>países</a:t>
            </a:r>
          </a:p>
          <a:p>
            <a:r>
              <a:rPr lang="pt-BR" sz="1800" b="1" dirty="0" smtClean="0">
                <a:latin typeface="Agency FB" panose="020B0503020202020204" pitchFamily="34" charset="0"/>
              </a:rPr>
              <a:t>3) No Brasil temos o problema da crise hídrica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293374" y="2971869"/>
            <a:ext cx="38506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latin typeface="Agency FB" panose="020B0503020202020204" pitchFamily="34" charset="0"/>
              </a:rPr>
              <a:t>Filipinas/Brasil/Índia/Etiópia/México/Indonésia</a:t>
            </a:r>
            <a:r>
              <a:rPr lang="pt-BR" sz="1800" b="1" dirty="0" smtClean="0">
                <a:latin typeface="Agency FB" panose="020B0503020202020204" pitchFamily="34" charset="0"/>
              </a:rPr>
              <a:t> </a:t>
            </a:r>
            <a:r>
              <a:rPr lang="pt-BR" sz="1800" b="1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</a:t>
            </a:r>
            <a:r>
              <a:rPr lang="pt-BR" sz="1800" b="1" dirty="0" smtClean="0">
                <a:latin typeface="Agency FB" panose="020B0503020202020204" pitchFamily="34" charset="0"/>
              </a:rPr>
              <a:t>migrantes </a:t>
            </a:r>
            <a:r>
              <a:rPr lang="pt-BR" sz="1800" b="1" dirty="0">
                <a:latin typeface="Agency FB" panose="020B0503020202020204" pitchFamily="34" charset="0"/>
              </a:rPr>
              <a:t>se deslocam pelos desastres </a:t>
            </a:r>
            <a:endParaRPr lang="pt-BR" sz="1800" b="1" dirty="0" smtClean="0">
              <a:latin typeface="Agency FB" panose="020B0503020202020204" pitchFamily="34" charset="0"/>
            </a:endParaRPr>
          </a:p>
          <a:p>
            <a:r>
              <a:rPr lang="pt-BR" sz="1800" b="1" dirty="0" smtClean="0">
                <a:latin typeface="Agency FB" panose="020B0503020202020204" pitchFamily="34" charset="0"/>
              </a:rPr>
              <a:t>Mas </a:t>
            </a:r>
            <a:r>
              <a:rPr lang="pt-BR" sz="1800" b="1" dirty="0">
                <a:latin typeface="Agency FB" panose="020B0503020202020204" pitchFamily="34" charset="0"/>
              </a:rPr>
              <a:t>também pela atração dos recursos disponíveis em outro </a:t>
            </a:r>
            <a:r>
              <a:rPr lang="pt-BR" sz="1800" b="1" dirty="0" smtClean="0">
                <a:latin typeface="Agency FB" panose="020B0503020202020204" pitchFamily="34" charset="0"/>
              </a:rPr>
              <a:t>lugar</a:t>
            </a:r>
          </a:p>
          <a:p>
            <a:r>
              <a:rPr lang="pt-BR" sz="1800" b="1" dirty="0" smtClean="0">
                <a:latin typeface="Agency FB" panose="020B0503020202020204" pitchFamily="34" charset="0"/>
              </a:rPr>
              <a:t>Ruanda- </a:t>
            </a:r>
            <a:r>
              <a:rPr lang="pt-BR" sz="1800" b="1" dirty="0">
                <a:latin typeface="Agency FB" panose="020B0503020202020204" pitchFamily="34" charset="0"/>
              </a:rPr>
              <a:t>regiões de mais forte crescimento demográfico são as que mais recursos e menores as pressões sobre o meio possuíam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69858" y="2954225"/>
            <a:ext cx="9074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9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l="17951" t="28355" r="19281" b="21026"/>
          <a:stretch/>
        </p:blipFill>
        <p:spPr>
          <a:xfrm>
            <a:off x="2123729" y="1066319"/>
            <a:ext cx="6988888" cy="322519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3707904" y="4344513"/>
            <a:ext cx="4880100" cy="27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dirty="0">
                <a:latin typeface="Open Sans"/>
                <a:ea typeface="Open Sans"/>
                <a:cs typeface="Open Sans"/>
                <a:sym typeface="Open Sans"/>
              </a:rPr>
              <a:t>Fonte: </a:t>
            </a:r>
            <a:r>
              <a:rPr lang="pt-BR" sz="1100" i="1" dirty="0">
                <a:solidFill>
                  <a:schemeClr val="dk1"/>
                </a:solidFill>
              </a:rPr>
              <a:t>Environmental </a:t>
            </a:r>
            <a:r>
              <a:rPr lang="pt-BR" sz="1100" i="1" dirty="0" err="1">
                <a:solidFill>
                  <a:schemeClr val="dk1"/>
                </a:solidFill>
              </a:rPr>
              <a:t>Scarcities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and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Violent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Conflict</a:t>
            </a:r>
            <a:r>
              <a:rPr lang="pt-BR" sz="1100" i="1" dirty="0">
                <a:solidFill>
                  <a:schemeClr val="dk1"/>
                </a:solidFill>
              </a:rPr>
              <a:t>: </a:t>
            </a:r>
            <a:r>
              <a:rPr lang="pt-BR" sz="1100" i="1" dirty="0" err="1">
                <a:solidFill>
                  <a:schemeClr val="dk1"/>
                </a:solidFill>
              </a:rPr>
              <a:t>Evidence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from</a:t>
            </a:r>
            <a:r>
              <a:rPr lang="pt-BR" sz="1100" i="1" dirty="0">
                <a:solidFill>
                  <a:schemeClr val="dk1"/>
                </a:solidFill>
              </a:rPr>
              <a:t> Cases - </a:t>
            </a:r>
            <a:r>
              <a:rPr lang="pt-BR" sz="1100" i="1" dirty="0" err="1">
                <a:solidFill>
                  <a:schemeClr val="dk1"/>
                </a:solidFill>
              </a:rPr>
              <a:t>Part</a:t>
            </a:r>
            <a:r>
              <a:rPr lang="pt-BR" sz="1100" i="1" dirty="0">
                <a:solidFill>
                  <a:schemeClr val="dk1"/>
                </a:solidFill>
              </a:rPr>
              <a:t> 3.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67822" y="268973"/>
            <a:ext cx="490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Degradação do meio ambiente, penúrias e conflitos internos</a:t>
            </a:r>
            <a:endParaRPr lang="pt-BR" sz="18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126" y="160912"/>
            <a:ext cx="1776849" cy="4197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17" y="603517"/>
            <a:ext cx="1879963" cy="120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39" y="1828855"/>
            <a:ext cx="2014014" cy="1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1" y="3359879"/>
            <a:ext cx="1901756" cy="130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4294967295"/>
          </p:nvPr>
        </p:nvSpPr>
        <p:spPr>
          <a:xfrm>
            <a:off x="311700" y="1374725"/>
            <a:ext cx="3494400" cy="315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 algn="just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latin typeface="Agency FB" panose="020B0503020202020204" pitchFamily="34" charset="0"/>
              </a:rPr>
              <a:t>Refugiados aumentam pressão econômica e social;</a:t>
            </a:r>
          </a:p>
          <a:p>
            <a:pPr marL="285750" indent="-285750" algn="just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latin typeface="Agency FB" panose="020B0503020202020204" pitchFamily="34" charset="0"/>
              </a:rPr>
              <a:t>Podem iniciar tensões étnicas;</a:t>
            </a:r>
          </a:p>
          <a:p>
            <a:pPr marL="285750" indent="-285750" algn="just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latin typeface="Agency FB" panose="020B0503020202020204" pitchFamily="34" charset="0"/>
              </a:rPr>
              <a:t>Geralmente se estabelecem em zonas já frágeis e marginais;</a:t>
            </a:r>
          </a:p>
          <a:p>
            <a:pPr marL="285750" lvl="0" indent="-285750" algn="just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latin typeface="Agency FB" panose="020B0503020202020204" pitchFamily="34" charset="0"/>
              </a:rPr>
              <a:t>Podem não se submeter às regras locais.</a:t>
            </a:r>
          </a:p>
          <a:p>
            <a:pPr marL="285750" lvl="0" indent="-285750" algn="just" rt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b="1" dirty="0">
              <a:latin typeface="Agency FB" panose="020B0503020202020204" pitchFamily="34" charset="0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title" idx="4294967295"/>
          </p:nvPr>
        </p:nvSpPr>
        <p:spPr>
          <a:xfrm>
            <a:off x="158358" y="63520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Movimentos populacionais</a:t>
            </a:r>
          </a:p>
        </p:txBody>
      </p:sp>
      <p:cxnSp>
        <p:nvCxnSpPr>
          <p:cNvPr id="132" name="Shape 132"/>
          <p:cNvCxnSpPr/>
          <p:nvPr/>
        </p:nvCxnSpPr>
        <p:spPr>
          <a:xfrm>
            <a:off x="3923928" y="2950175"/>
            <a:ext cx="728612" cy="4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4632900" y="1836100"/>
            <a:ext cx="3494400" cy="269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just" rtl="0">
              <a:spcBef>
                <a:spcPts val="0"/>
              </a:spcBef>
              <a:buNone/>
            </a:pPr>
            <a:r>
              <a:rPr lang="pt-BR" b="1" dirty="0">
                <a:latin typeface="Agency FB" panose="020B0503020202020204" pitchFamily="34" charset="0"/>
              </a:rPr>
              <a:t>Emigração não possui, necessariamente, consequências negativas.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pt-BR" b="1" dirty="0">
                <a:latin typeface="Agency FB" panose="020B0503020202020204" pitchFamily="34" charset="0"/>
              </a:rPr>
              <a:t>Dependem: amplitude do fenômeno, postura dos habitantes locais com a causa dos refugiados etc.</a:t>
            </a:r>
          </a:p>
          <a:p>
            <a:pPr lvl="0" algn="just" rtl="0">
              <a:spcBef>
                <a:spcPts val="0"/>
              </a:spcBef>
              <a:buNone/>
            </a:pPr>
            <a:endParaRPr b="1" dirty="0">
              <a:latin typeface="Agency FB" panose="020B0503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79896"/>
            <a:ext cx="1603392" cy="119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470"/>
            <a:ext cx="1825575" cy="130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67" y="3435846"/>
            <a:ext cx="1979048" cy="131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68" y="3840534"/>
            <a:ext cx="1944216" cy="129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58358" y="93408"/>
            <a:ext cx="1681739" cy="49136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 idx="4294967295"/>
          </p:nvPr>
        </p:nvSpPr>
        <p:spPr>
          <a:xfrm>
            <a:off x="0" y="443756"/>
            <a:ext cx="8521700" cy="8318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 sz="36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Agravantes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4294967295"/>
          </p:nvPr>
        </p:nvSpPr>
        <p:spPr>
          <a:xfrm>
            <a:off x="0" y="1275606"/>
            <a:ext cx="6660232" cy="33543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B0F0"/>
                </a:solidFill>
                <a:latin typeface="Agency FB" panose="020B0503020202020204" pitchFamily="34" charset="0"/>
              </a:rPr>
              <a:t>Mudanças climáticas</a:t>
            </a:r>
            <a:r>
              <a:rPr lang="pt-BR" sz="2400" b="1" dirty="0">
                <a:latin typeface="Agency FB" panose="020B0503020202020204" pitchFamily="34" charset="0"/>
              </a:rPr>
              <a:t> (desequilíbrio de poder </a:t>
            </a:r>
            <a:r>
              <a:rPr lang="pt-BR" sz="2400" b="1" dirty="0" smtClean="0">
                <a:latin typeface="Agency FB" panose="020B0503020202020204" pitchFamily="34" charset="0"/>
              </a:rPr>
              <a:t>regional</a:t>
            </a:r>
            <a:r>
              <a:rPr lang="pt-BR" sz="2400" b="1" dirty="0">
                <a:latin typeface="Agency FB" panose="020B0503020202020204" pitchFamily="34" charset="0"/>
              </a:rPr>
              <a:t>)</a:t>
            </a:r>
          </a:p>
          <a:p>
            <a:pPr marL="342900" indent="-342900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400" b="1" dirty="0">
                <a:latin typeface="Agency FB" panose="020B0503020202020204" pitchFamily="34" charset="0"/>
              </a:rPr>
              <a:t>Ideologia nacionalista vinculada a fator </a:t>
            </a:r>
            <a:r>
              <a:rPr lang="pt-BR" sz="2400" b="1" dirty="0" smtClean="0">
                <a:latin typeface="Agency FB" panose="020B0503020202020204" pitchFamily="34" charset="0"/>
              </a:rPr>
              <a:t>ambiental (Caso Brasil)</a:t>
            </a:r>
            <a:endParaRPr lang="pt-BR" sz="2400" b="1" dirty="0">
              <a:latin typeface="Agency FB" panose="020B0503020202020204" pitchFamily="34" charset="0"/>
            </a:endParaRPr>
          </a:p>
          <a:p>
            <a:pPr marL="342900" indent="-342900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400" b="1" dirty="0">
                <a:latin typeface="Agency FB" panose="020B0503020202020204" pitchFamily="34" charset="0"/>
              </a:rPr>
              <a:t>Questão mais </a:t>
            </a:r>
            <a:r>
              <a:rPr lang="pt-BR" sz="2400" b="1" dirty="0" smtClean="0">
                <a:latin typeface="Agency FB" panose="020B0503020202020204" pitchFamily="34" charset="0"/>
              </a:rPr>
              <a:t>política, </a:t>
            </a:r>
            <a:r>
              <a:rPr lang="pt-BR" sz="2400" b="1" dirty="0">
                <a:latin typeface="Agency FB" panose="020B0503020202020204" pitchFamily="34" charset="0"/>
              </a:rPr>
              <a:t>do que ambiental + incerteza das mudanças climáticas</a:t>
            </a:r>
          </a:p>
          <a:p>
            <a:pPr marL="342900" indent="-342900" rtl="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400" b="1" dirty="0">
                <a:latin typeface="Agency FB" panose="020B0503020202020204" pitchFamily="34" charset="0"/>
              </a:rPr>
              <a:t>Divergências sobre a melhor maneira de administrar os problemas ambientais em escala mundial</a:t>
            </a:r>
          </a:p>
          <a:p>
            <a:pPr>
              <a:spcBef>
                <a:spcPts val="0"/>
              </a:spcBef>
              <a:buNone/>
            </a:pPr>
            <a:endParaRPr sz="2400" b="1" dirty="0">
              <a:latin typeface="Agency FB" panose="020B0503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2184664" cy="16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54" y="1275606"/>
            <a:ext cx="1811723" cy="110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8358" y="93408"/>
            <a:ext cx="1681739" cy="49136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4883" y="0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spc="-15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“Segurança ambiental”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5659" y="584775"/>
            <a:ext cx="2067187" cy="8394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2430" y="86310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A </a:t>
            </a:r>
            <a:r>
              <a:rPr lang="pt-BR" sz="1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garantia </a:t>
            </a:r>
            <a:r>
              <a:rPr lang="pt-BR" sz="1800" b="1" dirty="0" smtClean="0">
                <a:latin typeface="Agency FB" panose="020B0503020202020204" pitchFamily="34" charset="0"/>
              </a:rPr>
              <a:t>razoável de estar </a:t>
            </a:r>
            <a:r>
              <a:rPr lang="pt-BR" sz="1800" b="1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protegido</a:t>
            </a:r>
            <a:r>
              <a:rPr lang="pt-BR" sz="1800" b="1" dirty="0" smtClean="0">
                <a:latin typeface="Agency FB" panose="020B0503020202020204" pitchFamily="34" charset="0"/>
              </a:rPr>
              <a:t> contra </a:t>
            </a:r>
            <a:r>
              <a:rPr lang="pt-BR" sz="1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ameaças ao bem estar nacional </a:t>
            </a:r>
            <a:r>
              <a:rPr lang="pt-BR" sz="1800" b="1" dirty="0" smtClean="0">
                <a:latin typeface="Agency FB" panose="020B0503020202020204" pitchFamily="34" charset="0"/>
              </a:rPr>
              <a:t>ou aos </a:t>
            </a:r>
            <a:r>
              <a:rPr lang="pt-BR" sz="18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interesses comuns da comunidade internacional</a:t>
            </a:r>
            <a:r>
              <a:rPr lang="pt-BR" sz="1800" b="1" dirty="0" smtClean="0">
                <a:latin typeface="Agency FB" panose="020B0503020202020204" pitchFamily="34" charset="0"/>
              </a:rPr>
              <a:t> relacionados </a:t>
            </a:r>
            <a:r>
              <a:rPr lang="pt-BR" sz="18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à degradação do meio ambiente</a:t>
            </a:r>
            <a:endParaRPr lang="pt-BR" sz="18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3129" y="1563638"/>
            <a:ext cx="29667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Os problemas críticos da segurança ambiental são definidos como aqueles suscetíveis de </a:t>
            </a:r>
            <a:r>
              <a:rPr lang="pt-BR" sz="18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desestabilizar as relações interestatais </a:t>
            </a:r>
            <a:r>
              <a:rPr lang="pt-BR" sz="1800" b="1" dirty="0" smtClean="0">
                <a:latin typeface="Agency FB" panose="020B0503020202020204" pitchFamily="34" charset="0"/>
              </a:rPr>
              <a:t>normais e de provocar contramedidas internacionais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0" y="3594963"/>
            <a:ext cx="2915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2915816" y="1779662"/>
            <a:ext cx="0" cy="1815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2915816" y="1779662"/>
            <a:ext cx="3018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5934798" y="86310"/>
            <a:ext cx="0" cy="1693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065911" y="92332"/>
            <a:ext cx="2538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Gestão de Recursos comuns e conflitos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3620004"/>
            <a:ext cx="302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Brasil- Rio Amazonas</a:t>
            </a:r>
          </a:p>
          <a:p>
            <a:r>
              <a:rPr lang="pt-BR" sz="2000" b="1" dirty="0" smtClean="0">
                <a:latin typeface="Agency FB" panose="020B0503020202020204" pitchFamily="34" charset="0"/>
              </a:rPr>
              <a:t>Ou a questão da internacionalização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36" y="1994006"/>
            <a:ext cx="1661212" cy="110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97" y="3041979"/>
            <a:ext cx="1717519" cy="96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6071907" y="830711"/>
            <a:ext cx="2945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Rio Colorado- EUA/MÉX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Rio Ganges- Índia e Bangladesh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>
                <a:latin typeface="Agency FB" panose="020B0503020202020204" pitchFamily="34" charset="0"/>
              </a:rPr>
              <a:t>Eufrates- Turquia/Síria/Iraque</a:t>
            </a:r>
            <a:endParaRPr lang="pt-BR" sz="18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017721" y="1842021"/>
            <a:ext cx="40025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Alguns Estados possuem vantagem por estar a montante, tensões são fortes em</a:t>
            </a:r>
            <a:r>
              <a:rPr lang="pt-BR" sz="2400" b="1" dirty="0" smtClean="0">
                <a:latin typeface="Agency FB" panose="020B0503020202020204" pitchFamily="34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600" b="1" dirty="0" smtClean="0">
                <a:latin typeface="Agency FB" panose="020B0503020202020204" pitchFamily="34" charset="0"/>
              </a:rPr>
              <a:t>Estado à jusante é mais forte militarmente (Egito diante do Sudão e Etiópia / Iraque e Síria “Antes </a:t>
            </a:r>
            <a:r>
              <a:rPr lang="pt-BR" sz="1600" b="1" dirty="0" err="1" smtClean="0">
                <a:latin typeface="Agency FB" panose="020B0503020202020204" pitchFamily="34" charset="0"/>
              </a:rPr>
              <a:t>G.Golfo</a:t>
            </a:r>
            <a:r>
              <a:rPr lang="pt-BR" sz="1600" b="1" dirty="0" smtClean="0">
                <a:latin typeface="Agency FB" panose="020B0503020202020204" pitchFamily="34" charset="0"/>
              </a:rPr>
              <a:t>”)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600" b="1" dirty="0" smtClean="0">
                <a:latin typeface="Agency FB" panose="020B0503020202020204" pitchFamily="34" charset="0"/>
              </a:rPr>
              <a:t>Estado Montante depende do a Jusante p/ </a:t>
            </a:r>
            <a:r>
              <a:rPr lang="pt-BR" sz="1600" b="1" dirty="0">
                <a:latin typeface="Agency FB" panose="020B0503020202020204" pitchFamily="34" charset="0"/>
              </a:rPr>
              <a:t>t</a:t>
            </a:r>
            <a:r>
              <a:rPr lang="pt-BR" sz="1600" b="1" dirty="0" smtClean="0">
                <a:latin typeface="Agency FB" panose="020B0503020202020204" pitchFamily="34" charset="0"/>
              </a:rPr>
              <a:t>ransporte fluvial</a:t>
            </a:r>
          </a:p>
          <a:p>
            <a:r>
              <a:rPr lang="pt-BR" sz="2000" b="1" dirty="0" smtClean="0">
                <a:latin typeface="Agency FB" panose="020B0503020202020204" pitchFamily="34" charset="0"/>
              </a:rPr>
              <a:t>A relação pode ser boa em: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600" b="1" dirty="0" smtClean="0">
                <a:latin typeface="Agency FB" panose="020B0503020202020204" pitchFamily="34" charset="0"/>
              </a:rPr>
              <a:t>Benefícios adicionais pela cooperação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600" b="1" dirty="0" smtClean="0">
                <a:latin typeface="Agency FB" panose="020B0503020202020204" pitchFamily="34" charset="0"/>
              </a:rPr>
              <a:t>A cooperação inscreve um conjunto de relações múltiplas integradas (EU)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906" y="3873944"/>
            <a:ext cx="1628723" cy="12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4961" y="4633821"/>
            <a:ext cx="302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O Brasil pode se defender?</a:t>
            </a:r>
            <a:endParaRPr lang="pt-BR" sz="2400" b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4294967295"/>
          </p:nvPr>
        </p:nvSpPr>
        <p:spPr>
          <a:xfrm>
            <a:off x="5724128" y="8426"/>
            <a:ext cx="3516387" cy="226033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b="1" dirty="0">
                <a:latin typeface="Agency FB" panose="020B0503020202020204" pitchFamily="34" charset="0"/>
              </a:rPr>
              <a:t>Segundo o autor, conflitos relacionados à água raramente geram conflitos graves, prova disso é a grande quantidade de acordos internacionais que têm a equidade como fator </a:t>
            </a:r>
            <a:r>
              <a:rPr lang="pt-BR" b="1" dirty="0" smtClean="0">
                <a:latin typeface="Agency FB" panose="020B0503020202020204" pitchFamily="34" charset="0"/>
              </a:rPr>
              <a:t>base.</a:t>
            </a:r>
            <a:endParaRPr lang="pt-BR" b="1" dirty="0">
              <a:latin typeface="Agency FB" panose="020B0503020202020204" pitchFamily="34" charset="0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136" y="1662874"/>
            <a:ext cx="3096344" cy="347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30" y="64514"/>
            <a:ext cx="2270590" cy="12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84665" y="4011084"/>
            <a:ext cx="5209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Agency FB" panose="020B0503020202020204" pitchFamily="34" charset="0"/>
              </a:rPr>
              <a:t>Guerras do </a:t>
            </a:r>
            <a:r>
              <a:rPr lang="pt-BR" sz="2400" b="1" dirty="0" smtClean="0">
                <a:latin typeface="Agency FB" panose="020B0503020202020204" pitchFamily="34" charset="0"/>
              </a:rPr>
              <a:t>Bacalhau (cotas de pesca) 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113540" y="616669"/>
            <a:ext cx="3234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Gestão de Recursos comuns e conflitos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4011" y="1432041"/>
            <a:ext cx="58128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Agency FB" panose="020B0503020202020204" pitchFamily="34" charset="0"/>
              </a:rPr>
              <a:t>Essa dinâmica pode ser explorada para fins militares: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Destruições de barragens (II Guerra Mundial, Israel)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Controle de canais de transporte (Oriente Médio, Panamá) e diques;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Usinas de bombeamento e hidrelétricas (Guerra do golfo)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Usinas de dessalinização (</a:t>
            </a:r>
            <a:r>
              <a:rPr lang="pt-BR" sz="1800" b="1" dirty="0" err="1" smtClean="0">
                <a:latin typeface="Agency FB" panose="020B0503020202020204" pitchFamily="34" charset="0"/>
              </a:rPr>
              <a:t>G.Golfo</a:t>
            </a:r>
            <a:r>
              <a:rPr lang="pt-BR" sz="1800" b="1" dirty="0" smtClean="0">
                <a:latin typeface="Agency FB" panose="020B0503020202020204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Pressão/barganha politica (</a:t>
            </a:r>
            <a:r>
              <a:rPr lang="pt-BR" sz="1800" b="1" dirty="0" err="1" smtClean="0">
                <a:latin typeface="Agency FB" panose="020B0503020202020204" pitchFamily="34" charset="0"/>
              </a:rPr>
              <a:t>Coréias</a:t>
            </a:r>
            <a:r>
              <a:rPr lang="pt-BR" sz="1800" b="1" dirty="0" smtClean="0">
                <a:latin typeface="Agency FB" panose="020B0503020202020204" pitchFamily="34" charset="0"/>
              </a:rPr>
              <a:t>, efluentes </a:t>
            </a:r>
            <a:r>
              <a:rPr lang="pt-BR" sz="1800" b="1" dirty="0" err="1" smtClean="0">
                <a:latin typeface="Agency FB" panose="020B0503020202020204" pitchFamily="34" charset="0"/>
              </a:rPr>
              <a:t>Han</a:t>
            </a:r>
            <a:r>
              <a:rPr lang="pt-BR" sz="1800" b="1" dirty="0" smtClean="0">
                <a:latin typeface="Agency FB" panose="020B0503020202020204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b="1" dirty="0" smtClean="0">
                <a:latin typeface="Agency FB" panose="020B0503020202020204" pitchFamily="34" charset="0"/>
              </a:rPr>
              <a:t>Controle da garantia do  uso do recurso (</a:t>
            </a:r>
            <a:r>
              <a:rPr lang="pt-BR" sz="1800" b="1" dirty="0" err="1" smtClean="0">
                <a:latin typeface="Agency FB" panose="020B0503020202020204" pitchFamily="34" charset="0"/>
              </a:rPr>
              <a:t>Tibet</a:t>
            </a:r>
            <a:r>
              <a:rPr lang="pt-BR" sz="1800" b="1" dirty="0" smtClean="0">
                <a:latin typeface="Agency FB" panose="020B0503020202020204" pitchFamily="34" charset="0"/>
              </a:rPr>
              <a:t>)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868" y="3010377"/>
            <a:ext cx="9114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200" b="1" dirty="0" smtClean="0">
                <a:latin typeface="Agency FB" panose="020B0503020202020204" pitchFamily="34" charset="0"/>
              </a:rPr>
              <a:t>Refugiados </a:t>
            </a:r>
            <a:r>
              <a:rPr lang="pt-BR" sz="2200" b="1" dirty="0">
                <a:latin typeface="Agency FB" panose="020B0503020202020204" pitchFamily="34" charset="0"/>
              </a:rPr>
              <a:t>de </a:t>
            </a:r>
            <a:r>
              <a:rPr lang="pt-BR" sz="2200" b="1" dirty="0" smtClean="0">
                <a:latin typeface="Agency FB" panose="020B0503020202020204" pitchFamily="34" charset="0"/>
              </a:rPr>
              <a:t>Moçambique </a:t>
            </a:r>
            <a:r>
              <a:rPr lang="pt-BR" sz="2200" b="1" dirty="0">
                <a:latin typeface="Agency FB" panose="020B0503020202020204" pitchFamily="34" charset="0"/>
              </a:rPr>
              <a:t>no leste da zâmbia reproduziam sua agricultura tradicional e acabavam degradando os recursos controlados e geridos pelas aldeias </a:t>
            </a:r>
            <a:r>
              <a:rPr lang="pt-BR" sz="2200" b="1" dirty="0" smtClean="0">
                <a:latin typeface="Agency FB" panose="020B0503020202020204" pitchFamily="34" charset="0"/>
              </a:rPr>
              <a:t>zambianas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200" b="1" dirty="0" smtClean="0">
                <a:latin typeface="Agency FB" panose="020B0503020202020204" pitchFamily="34" charset="0"/>
              </a:rPr>
              <a:t> </a:t>
            </a:r>
            <a:r>
              <a:rPr lang="pt-BR" sz="2200" b="1" dirty="0">
                <a:latin typeface="Agency FB" panose="020B0503020202020204" pitchFamily="34" charset="0"/>
              </a:rPr>
              <a:t>emigrados de </a:t>
            </a:r>
            <a:r>
              <a:rPr lang="pt-BR" sz="2200" b="1" dirty="0" smtClean="0">
                <a:latin typeface="Agency FB" panose="020B0503020202020204" pitchFamily="34" charset="0"/>
              </a:rPr>
              <a:t>Bangladesh </a:t>
            </a:r>
            <a:r>
              <a:rPr lang="pt-BR" sz="2200" b="1" dirty="0">
                <a:latin typeface="Agency FB" panose="020B0503020202020204" pitchFamily="34" charset="0"/>
              </a:rPr>
              <a:t>no N e NE da índia, são considerados ameaça física, religiosa e cultural (contrabando, espionagem, extremistas, </a:t>
            </a:r>
            <a:r>
              <a:rPr lang="pt-BR" sz="2200" b="1" dirty="0" smtClean="0">
                <a:latin typeface="Agency FB" panose="020B0503020202020204" pitchFamily="34" charset="0"/>
              </a:rPr>
              <a:t>gangues)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200" b="1" dirty="0" smtClean="0">
                <a:latin typeface="Agency FB" panose="020B0503020202020204" pitchFamily="34" charset="0"/>
              </a:rPr>
              <a:t>Migração Síria para EU, tensão terrorismo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200" b="1" dirty="0" smtClean="0">
                <a:latin typeface="Agency FB" panose="020B0503020202020204" pitchFamily="34" charset="0"/>
              </a:rPr>
              <a:t>Brasil recebendo Migração Síria</a:t>
            </a:r>
            <a:endParaRPr lang="pt-BR" sz="2200" b="1" dirty="0"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58" y="1047251"/>
            <a:ext cx="489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REFUGIADOS INTERNACIONAIS E CONFLITOS INTERNACIONAIS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7704" y="1610462"/>
            <a:ext cx="1960804" cy="1015663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Movimentação de populações </a:t>
            </a:r>
            <a:r>
              <a:rPr lang="pt-BR" sz="2000" b="1" dirty="0" err="1" smtClean="0">
                <a:latin typeface="Agency FB" panose="020B0503020202020204" pitchFamily="34" charset="0"/>
              </a:rPr>
              <a:t>transfronteriças</a:t>
            </a:r>
            <a:r>
              <a:rPr lang="pt-BR" sz="2000" b="1" dirty="0" smtClean="0">
                <a:latin typeface="Agency FB" panose="020B0503020202020204" pitchFamily="34" charset="0"/>
              </a:rPr>
              <a:t>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3360" y="1764350"/>
            <a:ext cx="160883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Degradação do meio ambiente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206460" y="1678191"/>
            <a:ext cx="1512168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Conflitos ou inseguranças nacionais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56176" y="1524304"/>
            <a:ext cx="1728192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gency FB" panose="020B0503020202020204" pitchFamily="34" charset="0"/>
              </a:rPr>
              <a:t>Conflitos diplomáticos ou instabilidades do sistema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3541" y="492442"/>
            <a:ext cx="5544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Instabilidades internas e relações interestatais</a:t>
            </a:r>
          </a:p>
        </p:txBody>
      </p:sp>
      <p:pic>
        <p:nvPicPr>
          <p:cNvPr id="4098" name="Picture 2" descr="http://rainbow-moscow.ru/static/air/images/strel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99103" y="2578530"/>
            <a:ext cx="386188" cy="17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rainbow-moscow.ru/static/air/images/strel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88373" y="2664085"/>
            <a:ext cx="386188" cy="17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rainbow-moscow.ru/static/air/images/strel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71660" y="2608298"/>
            <a:ext cx="386188" cy="17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 sz="360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Meio Ambiente - Resolução de Conflitos?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6351599" cy="315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Eliminação de fatores de insegurança;</a:t>
            </a:r>
          </a:p>
          <a:p>
            <a:pPr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Criação de hábitos de cooperação.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“</a:t>
            </a:r>
            <a:r>
              <a:rPr lang="pt-BR" sz="2000" b="1" dirty="0" err="1">
                <a:latin typeface="Agency FB" panose="020B0503020202020204" pitchFamily="34" charset="0"/>
              </a:rPr>
              <a:t>Comprehensive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security</a:t>
            </a:r>
            <a:r>
              <a:rPr lang="pt-BR" sz="2000" b="1" dirty="0">
                <a:latin typeface="Agency FB" panose="020B0503020202020204" pitchFamily="34" charset="0"/>
              </a:rPr>
              <a:t> for </a:t>
            </a:r>
            <a:r>
              <a:rPr lang="pt-BR" sz="2000" b="1" dirty="0" err="1">
                <a:latin typeface="Agency FB" panose="020B0503020202020204" pitchFamily="34" charset="0"/>
              </a:rPr>
              <a:t>the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baltic</a:t>
            </a:r>
            <a:r>
              <a:rPr lang="pt-BR" sz="2000" b="1" dirty="0">
                <a:latin typeface="Agency FB" panose="020B0503020202020204" pitchFamily="34" charset="0"/>
              </a:rPr>
              <a:t>: </a:t>
            </a:r>
            <a:r>
              <a:rPr lang="pt-BR" sz="2000" b="1" dirty="0" err="1">
                <a:latin typeface="Agency FB" panose="020B0503020202020204" pitchFamily="34" charset="0"/>
              </a:rPr>
              <a:t>an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environmental</a:t>
            </a:r>
            <a:r>
              <a:rPr lang="pt-BR" sz="2000" b="1" dirty="0">
                <a:latin typeface="Agency FB" panose="020B0503020202020204" pitchFamily="34" charset="0"/>
              </a:rPr>
              <a:t> approach”.</a:t>
            </a:r>
          </a:p>
          <a:p>
            <a:pPr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	“Explores </a:t>
            </a:r>
            <a:r>
              <a:rPr lang="pt-BR" sz="2000" b="1" dirty="0" err="1">
                <a:latin typeface="Agency FB" panose="020B0503020202020204" pitchFamily="34" charset="0"/>
              </a:rPr>
              <a:t>the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extent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to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which</a:t>
            </a:r>
            <a:r>
              <a:rPr lang="pt-BR" sz="2000" b="1" dirty="0">
                <a:latin typeface="Agency FB" panose="020B0503020202020204" pitchFamily="34" charset="0"/>
              </a:rPr>
              <a:t> regional </a:t>
            </a:r>
            <a:r>
              <a:rPr lang="pt-BR" sz="2000" b="1" dirty="0" err="1">
                <a:latin typeface="Agency FB" panose="020B0503020202020204" pitchFamily="34" charset="0"/>
              </a:rPr>
              <a:t>cooperation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on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environmental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protection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and</a:t>
            </a:r>
            <a:r>
              <a:rPr lang="pt-BR" sz="2000" b="1" dirty="0">
                <a:latin typeface="Agency FB" panose="020B0503020202020204" pitchFamily="34" charset="0"/>
              </a:rPr>
              <a:t> natural-</a:t>
            </a:r>
            <a:r>
              <a:rPr lang="pt-BR" sz="2000" b="1" dirty="0" err="1">
                <a:latin typeface="Agency FB" panose="020B0503020202020204" pitchFamily="34" charset="0"/>
              </a:rPr>
              <a:t>resource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utilization</a:t>
            </a:r>
            <a:r>
              <a:rPr lang="pt-BR" sz="2000" b="1" dirty="0">
                <a:latin typeface="Agency FB" panose="020B0503020202020204" pitchFamily="34" charset="0"/>
              </a:rPr>
              <a:t> serves as a </a:t>
            </a:r>
            <a:r>
              <a:rPr lang="pt-BR" sz="2000" b="1" dirty="0" err="1">
                <a:latin typeface="Agency FB" panose="020B0503020202020204" pitchFamily="34" charset="0"/>
              </a:rPr>
              <a:t>confidence-building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measure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that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fosters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comprehensive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international</a:t>
            </a:r>
            <a:r>
              <a:rPr lang="pt-BR" sz="2000" b="1" dirty="0">
                <a:latin typeface="Agency FB" panose="020B0503020202020204" pitchFamily="34" charset="0"/>
              </a:rPr>
              <a:t> </a:t>
            </a:r>
            <a:r>
              <a:rPr lang="pt-BR" sz="2000" b="1" dirty="0" err="1">
                <a:latin typeface="Agency FB" panose="020B0503020202020204" pitchFamily="34" charset="0"/>
              </a:rPr>
              <a:t>security</a:t>
            </a:r>
            <a:r>
              <a:rPr lang="pt-BR" sz="2000" b="1" dirty="0">
                <a:latin typeface="Agency FB" panose="020B0503020202020204" pitchFamily="34" charset="0"/>
              </a:rPr>
              <a:t>”.</a:t>
            </a:r>
          </a:p>
          <a:p>
            <a:pPr lvl="0">
              <a:spcBef>
                <a:spcPts val="0"/>
              </a:spcBef>
              <a:buNone/>
            </a:pPr>
            <a:endParaRPr sz="2000" b="1" dirty="0">
              <a:latin typeface="Agency FB" panose="020B0503020202020204" pitchFamily="34" charset="0"/>
            </a:endParaRP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802" y="1862799"/>
            <a:ext cx="1946675" cy="27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6772400" y="4568700"/>
            <a:ext cx="2059500" cy="27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http://goo.gl/aIW94c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6924788" y="1507000"/>
            <a:ext cx="1754700" cy="27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Arthur H. Westing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4294967295"/>
          </p:nvPr>
        </p:nvSpPr>
        <p:spPr>
          <a:xfrm>
            <a:off x="251520" y="699542"/>
            <a:ext cx="8521700" cy="33543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David </a:t>
            </a:r>
            <a:r>
              <a:rPr lang="pt-BR" sz="2400" b="1" dirty="0" err="1">
                <a:latin typeface="Agency FB" panose="020B0503020202020204" pitchFamily="34" charset="0"/>
              </a:rPr>
              <a:t>Mitrany</a:t>
            </a:r>
            <a:r>
              <a:rPr lang="pt-BR" sz="2400" b="1" dirty="0">
                <a:latin typeface="Agency FB" panose="020B0503020202020204" pitchFamily="34" charset="0"/>
              </a:rPr>
              <a:t> (1943)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Criador da teoria do funcionalismo nas relações internacionais.</a:t>
            </a:r>
          </a:p>
          <a:p>
            <a:pPr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“</a:t>
            </a:r>
            <a:r>
              <a:rPr lang="pt-BR" sz="2400" b="1" dirty="0" err="1">
                <a:latin typeface="Agency FB" panose="020B0503020202020204" pitchFamily="34" charset="0"/>
              </a:rPr>
              <a:t>Rather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than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the</a:t>
            </a:r>
            <a:r>
              <a:rPr lang="pt-BR" sz="2400" b="1" dirty="0">
                <a:latin typeface="Agency FB" panose="020B0503020202020204" pitchFamily="34" charset="0"/>
              </a:rPr>
              <a:t> self-</a:t>
            </a:r>
            <a:r>
              <a:rPr lang="pt-BR" sz="2400" b="1" dirty="0" err="1">
                <a:latin typeface="Agency FB" panose="020B0503020202020204" pitchFamily="34" charset="0"/>
              </a:rPr>
              <a:t>interest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of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  <a:hlinkClick r:id="rId3"/>
              </a:rPr>
              <a:t>nation-states</a:t>
            </a:r>
            <a:r>
              <a:rPr lang="pt-BR" sz="2400" b="1" dirty="0">
                <a:latin typeface="Agency FB" panose="020B0503020202020204" pitchFamily="34" charset="0"/>
              </a:rPr>
              <a:t> [...] </a:t>
            </a:r>
            <a:r>
              <a:rPr lang="pt-BR" sz="2400" b="1" dirty="0" err="1">
                <a:latin typeface="Agency FB" panose="020B0503020202020204" pitchFamily="34" charset="0"/>
              </a:rPr>
              <a:t>functionalists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focus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on</a:t>
            </a:r>
            <a:r>
              <a:rPr lang="pt-BR" sz="2400" b="1" dirty="0">
                <a:latin typeface="Agency FB" panose="020B0503020202020204" pitchFamily="34" charset="0"/>
              </a:rPr>
              <a:t> common </a:t>
            </a:r>
            <a:r>
              <a:rPr lang="pt-BR" sz="2400" b="1" dirty="0" err="1">
                <a:latin typeface="Agency FB" panose="020B0503020202020204" pitchFamily="34" charset="0"/>
              </a:rPr>
              <a:t>interests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and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needs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shared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by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states</a:t>
            </a:r>
            <a:r>
              <a:rPr lang="pt-BR" sz="2400" b="1" dirty="0">
                <a:latin typeface="Agency FB" panose="020B0503020202020204" pitchFamily="34" charset="0"/>
              </a:rPr>
              <a:t> (</a:t>
            </a:r>
            <a:r>
              <a:rPr lang="pt-BR" sz="2400" b="1" dirty="0" err="1">
                <a:latin typeface="Agency FB" panose="020B0503020202020204" pitchFamily="34" charset="0"/>
              </a:rPr>
              <a:t>but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also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by</a:t>
            </a:r>
            <a:r>
              <a:rPr lang="pt-BR" sz="2400" b="1" dirty="0">
                <a:latin typeface="Agency FB" panose="020B0503020202020204" pitchFamily="34" charset="0"/>
              </a:rPr>
              <a:t> non-</a:t>
            </a:r>
            <a:r>
              <a:rPr lang="pt-BR" sz="2400" b="1" dirty="0" err="1">
                <a:latin typeface="Agency FB" panose="020B0503020202020204" pitchFamily="34" charset="0"/>
              </a:rPr>
              <a:t>state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actors</a:t>
            </a:r>
            <a:r>
              <a:rPr lang="pt-BR" sz="2400" b="1" dirty="0">
                <a:latin typeface="Agency FB" panose="020B0503020202020204" pitchFamily="34" charset="0"/>
              </a:rPr>
              <a:t>) in a </a:t>
            </a:r>
            <a:r>
              <a:rPr lang="pt-BR" sz="2400" b="1" dirty="0" err="1">
                <a:latin typeface="Agency FB" panose="020B0503020202020204" pitchFamily="34" charset="0"/>
              </a:rPr>
              <a:t>process</a:t>
            </a:r>
            <a:r>
              <a:rPr lang="pt-BR" sz="2400" b="1" dirty="0">
                <a:latin typeface="Agency FB" panose="020B0503020202020204" pitchFamily="34" charset="0"/>
              </a:rPr>
              <a:t> </a:t>
            </a:r>
            <a:r>
              <a:rPr lang="pt-BR" sz="2400" b="1" dirty="0" err="1">
                <a:latin typeface="Agency FB" panose="020B0503020202020204" pitchFamily="34" charset="0"/>
              </a:rPr>
              <a:t>of</a:t>
            </a:r>
            <a:r>
              <a:rPr lang="pt-BR" sz="2400" b="1" dirty="0">
                <a:latin typeface="Agency FB" panose="020B0503020202020204" pitchFamily="34" charset="0"/>
              </a:rPr>
              <a:t> global </a:t>
            </a:r>
            <a:r>
              <a:rPr lang="pt-BR" sz="2400" b="1" dirty="0" err="1">
                <a:latin typeface="Agency FB" panose="020B0503020202020204" pitchFamily="34" charset="0"/>
              </a:rPr>
              <a:t>integration</a:t>
            </a:r>
            <a:r>
              <a:rPr lang="pt-BR" sz="2400" b="1" dirty="0">
                <a:latin typeface="Agency FB" panose="020B0503020202020204" pitchFamily="34" charset="0"/>
              </a:rPr>
              <a:t> [...]”.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Problemas “não políticos” (econômicos, sociais, técnicos e humanitários).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920425"/>
            <a:ext cx="8520599" cy="135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“Hábitos de cooperação poderão progressivamente se transferir dos domínios econômicos e sociais ao domínio político” (LE PRESTRE, 1997).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Reconhecimento de uma dependência entre os Estados.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sz="2400" b="1" dirty="0">
              <a:latin typeface="Agency FB" panose="020B0503020202020204" pitchFamily="34" charset="0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body" idx="2"/>
          </p:nvPr>
        </p:nvSpPr>
        <p:spPr>
          <a:xfrm>
            <a:off x="1077150" y="3274525"/>
            <a:ext cx="2125799" cy="519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Confiança mútua</a:t>
            </a:r>
          </a:p>
        </p:txBody>
      </p:sp>
      <p:cxnSp>
        <p:nvCxnSpPr>
          <p:cNvPr id="160" name="Shape 160"/>
          <p:cNvCxnSpPr>
            <a:stCxn id="159" idx="3"/>
          </p:cNvCxnSpPr>
          <p:nvPr/>
        </p:nvCxnSpPr>
        <p:spPr>
          <a:xfrm>
            <a:off x="3202949" y="3534174"/>
            <a:ext cx="2213100" cy="4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1" name="Shape 161"/>
          <p:cNvSpPr txBox="1">
            <a:spLocks noGrp="1"/>
          </p:cNvSpPr>
          <p:nvPr>
            <p:ph type="body" idx="3"/>
          </p:nvPr>
        </p:nvSpPr>
        <p:spPr>
          <a:xfrm>
            <a:off x="5416050" y="3120625"/>
            <a:ext cx="2650799" cy="83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Perspectiva de ganhos mútuos.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7534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71550"/>
            <a:ext cx="2894180" cy="226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283968" y="3284607"/>
            <a:ext cx="418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CAPÍTULO 10 – SEGURANÇA AMBIENTAL </a:t>
            </a:r>
            <a:endParaRPr lang="pt-BR" sz="1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 idx="4294967295"/>
          </p:nvPr>
        </p:nvSpPr>
        <p:spPr>
          <a:xfrm>
            <a:off x="0" y="315913"/>
            <a:ext cx="8521700" cy="8318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 sz="36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Relação com Ecologia Evolutiva Humana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4294967295"/>
          </p:nvPr>
        </p:nvSpPr>
        <p:spPr>
          <a:xfrm>
            <a:off x="0" y="1225550"/>
            <a:ext cx="8521700" cy="21542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Comportamento egoísta - vantagem no curto prazo; </a:t>
            </a:r>
          </a:p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Seres humanos como espécie muito recente;</a:t>
            </a:r>
          </a:p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Sucesso de espécies </a:t>
            </a:r>
            <a:r>
              <a:rPr lang="pt-BR" sz="2400" b="1" dirty="0" err="1">
                <a:latin typeface="Agency FB" panose="020B0503020202020204" pitchFamily="34" charset="0"/>
              </a:rPr>
              <a:t>eussociais</a:t>
            </a:r>
            <a:r>
              <a:rPr lang="pt-BR" sz="2400" b="1" dirty="0">
                <a:latin typeface="Agency FB" panose="020B0503020202020204" pitchFamily="34" charset="0"/>
              </a:rPr>
              <a:t> mais antigas</a:t>
            </a:r>
            <a:r>
              <a:rPr lang="pt-BR" sz="2400" b="1" dirty="0" smtClean="0">
                <a:latin typeface="Agency FB" panose="020B0503020202020204" pitchFamily="34" charset="0"/>
              </a:rPr>
              <a:t>;</a:t>
            </a:r>
            <a:r>
              <a:rPr lang="pt-BR" sz="2400" b="1" dirty="0">
                <a:latin typeface="Agency FB" panose="020B0503020202020204" pitchFamily="34" charset="0"/>
              </a:rPr>
              <a:t>	</a:t>
            </a:r>
          </a:p>
          <a:p>
            <a:pPr algn="ctr">
              <a:spcBef>
                <a:spcPts val="0"/>
              </a:spcBef>
              <a:buNone/>
            </a:pPr>
            <a:endParaRPr sz="2400" b="1" dirty="0">
              <a:latin typeface="Agency FB" panose="020B0503020202020204" pitchFamily="34" charset="0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0" y="4475163"/>
            <a:ext cx="5354638" cy="6889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000" b="1">
                <a:latin typeface="Agency FB" panose="020B0503020202020204" pitchFamily="34" charset="0"/>
              </a:rPr>
              <a:t>Existência sustentável.</a:t>
            </a:r>
          </a:p>
          <a:p>
            <a:pPr lvl="0" algn="ctr" rtl="0">
              <a:spcBef>
                <a:spcPts val="0"/>
              </a:spcBef>
              <a:buNone/>
            </a:pPr>
            <a:endParaRPr sz="2000" b="1">
              <a:latin typeface="Agency FB" panose="020B0503020202020204" pitchFamily="34" charset="0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4294967295"/>
          </p:nvPr>
        </p:nvSpPr>
        <p:spPr>
          <a:xfrm>
            <a:off x="0" y="3136900"/>
            <a:ext cx="5354638" cy="6889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2000" b="1" dirty="0">
                <a:latin typeface="Agency FB" panose="020B0503020202020204" pitchFamily="34" charset="0"/>
              </a:rPr>
              <a:t>Tempo de adaptação e teste de resiliência.</a:t>
            </a:r>
          </a:p>
        </p:txBody>
      </p:sp>
      <p:cxnSp>
        <p:nvCxnSpPr>
          <p:cNvPr id="169" name="Shape 169"/>
          <p:cNvCxnSpPr/>
          <p:nvPr/>
        </p:nvCxnSpPr>
        <p:spPr>
          <a:xfrm>
            <a:off x="2989050" y="3641038"/>
            <a:ext cx="0" cy="7574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350" y="1830668"/>
            <a:ext cx="1953650" cy="130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2075" y="2864055"/>
            <a:ext cx="2232625" cy="148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6921587" y="4353825"/>
            <a:ext cx="1953599" cy="25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pt-BR" sz="1000"/>
              <a:t>https://goo.gl/1zig0b</a:t>
            </a:r>
          </a:p>
          <a:p>
            <a:pPr algn="ctr">
              <a:spcBef>
                <a:spcPts val="0"/>
              </a:spcBef>
              <a:buNone/>
            </a:pPr>
            <a:r>
              <a:rPr lang="pt-BR" sz="1000"/>
              <a:t>http://goo.gl/m4A3OO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uiExpand="1" build="p"/>
      <p:bldP spid="168" grpId="0" build="p"/>
      <p:bldP spid="172" grpId="0" build="p"/>
      <p:bldP spid="1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4294967295"/>
          </p:nvPr>
        </p:nvSpPr>
        <p:spPr>
          <a:xfrm>
            <a:off x="156848" y="996759"/>
            <a:ext cx="4392488" cy="5429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t-BR" sz="3200" b="1" dirty="0">
                <a:latin typeface="Agency FB" panose="020B0503020202020204" pitchFamily="34" charset="0"/>
              </a:rPr>
              <a:t>Oportunidade de cooperação em larga escala.</a:t>
            </a:r>
          </a:p>
          <a:p>
            <a:pPr>
              <a:spcBef>
                <a:spcPts val="0"/>
              </a:spcBef>
              <a:buNone/>
            </a:pPr>
            <a:endParaRPr sz="3200" b="1" dirty="0">
              <a:latin typeface="Agency FB" panose="020B0503020202020204" pitchFamily="34" charset="0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4294967295"/>
          </p:nvPr>
        </p:nvSpPr>
        <p:spPr>
          <a:xfrm>
            <a:off x="4899264" y="3516800"/>
            <a:ext cx="3960440" cy="10801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200" b="1" dirty="0">
                <a:latin typeface="Agency FB" panose="020B0503020202020204" pitchFamily="34" charset="0"/>
              </a:rPr>
              <a:t>Privatização de benefícios e socialização de prejuízos.</a:t>
            </a:r>
          </a:p>
        </p:txBody>
      </p:sp>
      <p:sp>
        <p:nvSpPr>
          <p:cNvPr id="181" name="Shape 181"/>
          <p:cNvSpPr/>
          <p:nvPr/>
        </p:nvSpPr>
        <p:spPr>
          <a:xfrm>
            <a:off x="3861732" y="2283719"/>
            <a:ext cx="974292" cy="92995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200" b="1">
              <a:latin typeface="Agency FB" panose="020B0503020202020204" pitchFamily="34" charset="0"/>
            </a:endParaRPr>
          </a:p>
        </p:txBody>
      </p:sp>
      <p:pic>
        <p:nvPicPr>
          <p:cNvPr id="2050" name="Picture 2" descr="science bugs cereal insects an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4" y="915565"/>
            <a:ext cx="2209381" cy="124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13541" y="64514"/>
            <a:ext cx="3234324" cy="4197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2052" name="Picture 4" descr="http://4.bp.blogspot.com/-DNDUsWkE_BM/VkyUvUGoHkI/AAAAAAAACs4/znaFN-o2wXs/s1600/mypreciou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9862"/>
            <a:ext cx="2714625" cy="119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ream1.gifsoup.com/view2/1166648/sam-carries-frodo-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006"/>
            <a:ext cx="1838011" cy="1223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arlie brown handshak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36177"/>
            <a:ext cx="1669368" cy="1112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8520599" cy="83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Considerações finais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311701" y="1225225"/>
            <a:ext cx="6204516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Problemas ambientais relacionados à alta política internacional e a noção de segurança ambiental multiforme;</a:t>
            </a:r>
          </a:p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Visibilidade da questão ambiental pelo seu estreitamento com questões fundamentais enfrentadas pela sociedade;</a:t>
            </a:r>
          </a:p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Degradação do ambiente, agora, se torna um meio, e não mais a causa de mobilizações sociais;</a:t>
            </a:r>
          </a:p>
          <a:p>
            <a:pPr>
              <a:spcBef>
                <a:spcPts val="0"/>
              </a:spcBef>
              <a:buNone/>
            </a:pPr>
            <a:endParaRPr sz="2400" b="1" dirty="0">
              <a:latin typeface="Agency FB" panose="020B0503020202020204" pitchFamily="34" charset="0"/>
            </a:endParaRPr>
          </a:p>
        </p:txBody>
      </p:sp>
      <p:pic>
        <p:nvPicPr>
          <p:cNvPr id="10246" name="Picture 6" descr="http://img4.wikia.nocookie.net/__cb20091229044737/halofanon/images/7/7b/United-natio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862"/>
            <a:ext cx="31432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Yo Meryl illustration earth war 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27" y="2103228"/>
            <a:ext cx="2381251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4294967295"/>
          </p:nvPr>
        </p:nvSpPr>
        <p:spPr>
          <a:xfrm>
            <a:off x="179512" y="843558"/>
            <a:ext cx="8521700" cy="33543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2800" b="1" dirty="0">
                <a:latin typeface="Agency FB" panose="020B0503020202020204" pitchFamily="34" charset="0"/>
              </a:rPr>
              <a:t>Proteção ambiental=problema de segurança nacional- espectro da ingerência que a ONU reconheceu:</a:t>
            </a:r>
          </a:p>
          <a:p>
            <a:pPr rtl="0">
              <a:spcBef>
                <a:spcPts val="0"/>
              </a:spcBef>
              <a:buNone/>
            </a:pPr>
            <a:r>
              <a:rPr lang="pt-BR" sz="2800" b="1" dirty="0">
                <a:latin typeface="Agency FB" panose="020B0503020202020204" pitchFamily="34" charset="0"/>
              </a:rPr>
              <a:t>“... Se surgisse uma </a:t>
            </a:r>
            <a:r>
              <a:rPr lang="pt-BR" sz="2800" b="1" dirty="0" err="1">
                <a:latin typeface="Agency FB" panose="020B0503020202020204" pitchFamily="34" charset="0"/>
              </a:rPr>
              <a:t>ameça</a:t>
            </a:r>
            <a:r>
              <a:rPr lang="pt-BR" sz="2800" b="1" dirty="0">
                <a:latin typeface="Agency FB" panose="020B0503020202020204" pitchFamily="34" charset="0"/>
              </a:rPr>
              <a:t> à segurança ambiental certos Estados poderiam ser tentados a explorar a ocasião…”</a:t>
            </a:r>
          </a:p>
          <a:p>
            <a:pPr rtl="0">
              <a:spcBef>
                <a:spcPts val="0"/>
              </a:spcBef>
              <a:buNone/>
            </a:pPr>
            <a:r>
              <a:rPr lang="pt-BR" sz="2800" b="1" dirty="0">
                <a:latin typeface="Agency FB" panose="020B0503020202020204" pitchFamily="34" charset="0"/>
              </a:rPr>
              <a:t>Temor da militarização do ambiente ao invés de uma </a:t>
            </a:r>
            <a:r>
              <a:rPr lang="pt-BR" sz="2800" b="1" dirty="0" err="1">
                <a:latin typeface="Agency FB" panose="020B0503020202020204" pitchFamily="34" charset="0"/>
              </a:rPr>
              <a:t>ecologização</a:t>
            </a:r>
            <a:r>
              <a:rPr lang="pt-BR" sz="2800" b="1" dirty="0">
                <a:latin typeface="Agency FB" panose="020B0503020202020204" pitchFamily="34" charset="0"/>
              </a:rPr>
              <a:t> da segurança.</a:t>
            </a:r>
          </a:p>
          <a:p>
            <a:pPr>
              <a:spcBef>
                <a:spcPts val="0"/>
              </a:spcBef>
              <a:buNone/>
            </a:pPr>
            <a:endParaRPr sz="2800" b="1" dirty="0">
              <a:latin typeface="Agency FB" panose="020B0503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611560" y="771550"/>
            <a:ext cx="7838132" cy="33543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Sensibilização crescente aos problemas ambientais, mas os Estados e os movimentos que os assumem não compartilham a mesma compreensão dos fenômenos, as mesmas prioridades ou as suas implicações.</a:t>
            </a:r>
          </a:p>
          <a:p>
            <a:pPr rtl="0"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1º aspecto importante </a:t>
            </a:r>
            <a:r>
              <a:rPr lang="pt-BR" sz="2400" b="1" dirty="0" err="1">
                <a:latin typeface="Agency FB" panose="020B0503020202020204" pitchFamily="34" charset="0"/>
              </a:rPr>
              <a:t>Ecopolítica</a:t>
            </a:r>
            <a:r>
              <a:rPr lang="pt-BR" sz="2400" b="1" dirty="0">
                <a:latin typeface="Agency FB" panose="020B0503020202020204" pitchFamily="34" charset="0"/>
              </a:rPr>
              <a:t> Internacional:</a:t>
            </a:r>
          </a:p>
          <a:p>
            <a:pPr>
              <a:spcBef>
                <a:spcPts val="0"/>
              </a:spcBef>
              <a:buNone/>
            </a:pPr>
            <a:r>
              <a:rPr lang="pt-BR" sz="2400" b="1" dirty="0">
                <a:latin typeface="Agency FB" panose="020B0503020202020204" pitchFamily="34" charset="0"/>
              </a:rPr>
              <a:t>Compatibilidade dos regimes ambientais entre si e destes com outros acordos, caso contrário, facilmente entrarão em conflito causando mais transtornos.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xt the end typewri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17446"/>
            <a:ext cx="7979087" cy="34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68387" y="1775730"/>
            <a:ext cx="1840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Dois perigos  </a:t>
            </a:r>
            <a:endParaRPr lang="pt-BR" sz="36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66" y="1527806"/>
            <a:ext cx="1569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Guerra entre as grandes potências industriais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68344" y="1267201"/>
            <a:ext cx="1545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latin typeface="Agency FB" panose="020B0503020202020204" pitchFamily="34" charset="0"/>
              </a:rPr>
              <a:t>Impacto da industrialização e da superpopulação meio natural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451" y="2726292"/>
            <a:ext cx="1569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Rivalidades militares </a:t>
            </a:r>
            <a:r>
              <a:rPr lang="pt-BR" sz="1800" b="1" dirty="0">
                <a:latin typeface="Agency FB" panose="020B0503020202020204" pitchFamily="34" charset="0"/>
              </a:rPr>
              <a:t> imprudentes </a:t>
            </a:r>
            <a:r>
              <a:rPr lang="pt-BR" sz="1800" b="1" dirty="0" smtClean="0">
                <a:latin typeface="Agency FB" panose="020B0503020202020204" pitchFamily="34" charset="0"/>
              </a:rPr>
              <a:t>e egoístas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52207" y="2744529"/>
            <a:ext cx="1519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latin typeface="Agency FB" panose="020B0503020202020204" pitchFamily="34" charset="0"/>
              </a:rPr>
              <a:t>Exploração abusiva e em grande escala do habitat natural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02514" y="3055275"/>
            <a:ext cx="1371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 smtClean="0">
                <a:latin typeface="Agency FB" panose="020B0503020202020204" pitchFamily="34" charset="0"/>
              </a:rPr>
              <a:t>George </a:t>
            </a:r>
            <a:r>
              <a:rPr lang="pt-BR" sz="1000" b="1" dirty="0" err="1" smtClean="0">
                <a:latin typeface="Agency FB" panose="020B0503020202020204" pitchFamily="34" charset="0"/>
              </a:rPr>
              <a:t>Kennan</a:t>
            </a:r>
            <a:r>
              <a:rPr lang="pt-BR" sz="1000" b="1" dirty="0">
                <a:latin typeface="Agency FB" panose="020B0503020202020204" pitchFamily="34" charset="0"/>
              </a:rPr>
              <a:t> </a:t>
            </a:r>
            <a:r>
              <a:rPr lang="pt-BR" sz="1000" b="1" dirty="0" smtClean="0">
                <a:latin typeface="Agency FB" panose="020B0503020202020204" pitchFamily="34" charset="0"/>
              </a:rPr>
              <a:t>(1985 </a:t>
            </a:r>
            <a:r>
              <a:rPr lang="pt-BR" sz="1000" b="1" i="1" dirty="0" smtClean="0">
                <a:latin typeface="Agency FB" panose="020B0503020202020204" pitchFamily="34" charset="0"/>
              </a:rPr>
              <a:t>apud </a:t>
            </a:r>
            <a:r>
              <a:rPr lang="pt-BR" sz="1000" b="1" dirty="0">
                <a:latin typeface="Agency FB" panose="020B0503020202020204" pitchFamily="34" charset="0"/>
              </a:rPr>
              <a:t> </a:t>
            </a:r>
            <a:r>
              <a:rPr lang="pt-BR" sz="1000" b="1" dirty="0" smtClean="0">
                <a:latin typeface="Agency FB" panose="020B0503020202020204" pitchFamily="34" charset="0"/>
              </a:rPr>
              <a:t>Le </a:t>
            </a:r>
            <a:r>
              <a:rPr lang="pt-BR" sz="1000" b="1" dirty="0" err="1" smtClean="0">
                <a:latin typeface="Agency FB" panose="020B0503020202020204" pitchFamily="34" charset="0"/>
              </a:rPr>
              <a:t>Prestre</a:t>
            </a:r>
            <a:r>
              <a:rPr lang="pt-BR" sz="1000" b="1" dirty="0" smtClean="0">
                <a:latin typeface="Agency FB" panose="020B0503020202020204" pitchFamily="34" charset="0"/>
              </a:rPr>
              <a:t>, 1997) </a:t>
            </a:r>
            <a:endParaRPr lang="pt-BR" sz="1000" b="1" dirty="0">
              <a:latin typeface="Agency FB" panose="020B0503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70108" y="221171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ln w="18000">
                  <a:solidFill>
                    <a:schemeClr val="accent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pt-BR" sz="4400" b="1" dirty="0">
              <a:ln w="18000">
                <a:solidFill>
                  <a:schemeClr val="accent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7418916" y="221171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4400" b="1" dirty="0">
              <a:ln>
                <a:solidFill>
                  <a:schemeClr val="accent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xplosion nuclear it's happen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61248"/>
            <a:ext cx="2133336" cy="14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ide machine charlie chapl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54" y="18720"/>
            <a:ext cx="1837283" cy="15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ight usa light nyc transport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826868"/>
            <a:ext cx="1997189" cy="14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ck and white war world war 2 dog f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32" y="1900537"/>
            <a:ext cx="1635349" cy="13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edia.giphy.com/media/VNyG235K9ypJS/giph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20"/>
            <a:ext cx="2010954" cy="15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2.glbimg.com/sc-9OPInVyZEEOZEVxfGYsk-J_s=/s.glbimg.com/jo/g1/f/original/2015/11/12/antes-depois-map1_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59" y="3456787"/>
            <a:ext cx="2230537" cy="16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to 24"/>
          <p:cNvCxnSpPr>
            <a:endCxn id="2" idx="0"/>
          </p:cNvCxnSpPr>
          <p:nvPr/>
        </p:nvCxnSpPr>
        <p:spPr>
          <a:xfrm>
            <a:off x="4288482" y="1479745"/>
            <a:ext cx="2" cy="295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>
            <a:stCxn id="7" idx="2"/>
          </p:cNvCxnSpPr>
          <p:nvPr/>
        </p:nvCxnSpPr>
        <p:spPr>
          <a:xfrm>
            <a:off x="4288483" y="3455385"/>
            <a:ext cx="1" cy="1620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/>
          <p:cNvSpPr/>
          <p:nvPr/>
        </p:nvSpPr>
        <p:spPr>
          <a:xfrm>
            <a:off x="2423906" y="142811"/>
            <a:ext cx="3697121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Outras fontes de insegurança: </a:t>
            </a:r>
            <a:r>
              <a:rPr lang="pt-B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DESENVOLVIMENTO NÃO DURÁVEL</a:t>
            </a:r>
            <a:endParaRPr lang="pt-BR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5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895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4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4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40"/>
                            </p:stCondLst>
                            <p:childTnLst>
                              <p:par>
                                <p:cTn id="4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69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83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40"/>
                            </p:stCondLst>
                            <p:childTnLst>
                              <p:par>
                                <p:cTn id="49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69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83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4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4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4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3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22" grpId="0"/>
      <p:bldP spid="22" grpId="1"/>
      <p:bldP spid="22" grpId="2"/>
      <p:bldP spid="23" grpId="0"/>
      <p:bldP spid="23" grpId="1"/>
      <p:bldP spid="23" grpId="2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40812" y="-64008"/>
            <a:ext cx="4142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Ligação entre conceitos </a:t>
            </a:r>
            <a:endParaRPr lang="pt-BR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529498" y="655418"/>
            <a:ext cx="2713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Proteção ambiental</a:t>
            </a:r>
          </a:p>
          <a:p>
            <a:pPr algn="ctr"/>
            <a:r>
              <a:rPr lang="pt-BR" sz="1200" b="1" dirty="0" smtClean="0">
                <a:latin typeface="Agency FB" panose="020B0503020202020204" pitchFamily="34" charset="0"/>
              </a:rPr>
              <a:t>(mundialização </a:t>
            </a:r>
            <a:r>
              <a:rPr lang="pt-BR" sz="1200" b="1" dirty="0">
                <a:latin typeface="Agency FB" panose="020B0503020202020204" pitchFamily="34" charset="0"/>
              </a:rPr>
              <a:t>dos problemas </a:t>
            </a:r>
            <a:r>
              <a:rPr lang="pt-BR" sz="1200" b="1" dirty="0" smtClean="0">
                <a:latin typeface="Agency FB" panose="020B0503020202020204" pitchFamily="34" charset="0"/>
              </a:rPr>
              <a:t>ambientais)</a:t>
            </a:r>
            <a:r>
              <a:rPr lang="pt-BR" sz="12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 </a:t>
            </a:r>
            <a:endParaRPr lang="pt-BR" sz="12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gency FB" panose="020B05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66077" y="655418"/>
            <a:ext cx="27134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Questão de Segurança</a:t>
            </a:r>
          </a:p>
          <a:p>
            <a:pPr algn="ctr"/>
            <a:r>
              <a:rPr lang="pt-BR" sz="1200" b="1" dirty="0" smtClean="0">
                <a:latin typeface="Agency FB" panose="020B0503020202020204" pitchFamily="34" charset="0"/>
              </a:rPr>
              <a:t>(Domínio </a:t>
            </a:r>
            <a:r>
              <a:rPr lang="pt-BR" sz="1200" b="1" dirty="0">
                <a:latin typeface="Agency FB" panose="020B0503020202020204" pitchFamily="34" charset="0"/>
              </a:rPr>
              <a:t>do controle de armamentos </a:t>
            </a:r>
            <a:r>
              <a:rPr lang="pt-BR" sz="1200" b="1" dirty="0" smtClean="0">
                <a:latin typeface="Agency FB" panose="020B0503020202020204" pitchFamily="34" charset="0"/>
              </a:rPr>
              <a:t>nucleares</a:t>
            </a:r>
            <a:r>
              <a:rPr lang="pt-BR" b="1" dirty="0" smtClean="0">
                <a:latin typeface="Agency FB" panose="020B0503020202020204" pitchFamily="34" charset="0"/>
              </a:rPr>
              <a:t>)</a:t>
            </a:r>
            <a:endParaRPr lang="pt-BR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gency FB" panose="020B0503020202020204" pitchFamily="34" charset="0"/>
            </a:endParaRPr>
          </a:p>
        </p:txBody>
      </p:sp>
      <p:pic>
        <p:nvPicPr>
          <p:cNvPr id="5" name="Picture 6" descr="http://avidaquevocequer.com.br/wp-content/uploads/2015/07/seta-vermelha-curva-e-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76">
            <a:off x="2691044" y="953717"/>
            <a:ext cx="773447" cy="4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avidaquevocequer.com.br/wp-content/uploads/2015/07/seta-vermelha-curva-e-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553" flipH="1">
            <a:off x="5874132" y="747051"/>
            <a:ext cx="674516" cy="45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253944" y="2243953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spc="-15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“Segurança ambiental”</a:t>
            </a:r>
          </a:p>
        </p:txBody>
      </p:sp>
      <p:sp>
        <p:nvSpPr>
          <p:cNvPr id="8" name="Retângulo 7"/>
          <p:cNvSpPr/>
          <p:nvPr/>
        </p:nvSpPr>
        <p:spPr>
          <a:xfrm>
            <a:off x="2699792" y="3056627"/>
            <a:ext cx="1778288" cy="8359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Meio ambiente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16214" y="3892520"/>
            <a:ext cx="2067187" cy="8394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Sistema Internacional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701231" y="3892521"/>
            <a:ext cx="1776849" cy="8394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516214" y="3056627"/>
            <a:ext cx="2067187" cy="83591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Indivíduos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03287" y="1058402"/>
            <a:ext cx="24961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algn="ctr"/>
            <a:r>
              <a:rPr lang="pt-BR" sz="4400" b="1" spc="-15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Ecologistas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660232" y="1353874"/>
            <a:ext cx="2497485" cy="378565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“O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relatório (</a:t>
            </a:r>
            <a:r>
              <a:rPr lang="pt-B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Brundtland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1987) sugeriu igualmente a existência de uma relação causal recíproca entre 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“pressões sobre o meio ambiente” (</a:t>
            </a:r>
            <a:r>
              <a:rPr lang="pt-BR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environmental</a:t>
            </a:r>
            <a:r>
              <a:rPr lang="pt-BR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stress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), tensão políticas e conflitos militares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bem como o aumento provável de </a:t>
            </a:r>
            <a:r>
              <a:rPr lang="pt-BR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conflitos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relativos ao </a:t>
            </a:r>
            <a:r>
              <a:rPr lang="pt-BR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acesso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aos </a:t>
            </a:r>
            <a:r>
              <a:rPr lang="pt-BR" sz="20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recursos naturais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 </a:t>
            </a:r>
            <a:r>
              <a:rPr lang="pt-BR" sz="2000" b="1" u="sng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controle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deles, em razão da </a:t>
            </a: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penúria crescente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destes últimos e da </a:t>
            </a: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competição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por eles engendrada.” (Le </a:t>
            </a:r>
            <a:r>
              <a:rPr lang="pt-B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Prestre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1997)  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870015" y="2748850"/>
            <a:ext cx="3664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Agency FB" panose="020B0503020202020204" pitchFamily="34" charset="0"/>
              </a:rPr>
              <a:t>(principais</a:t>
            </a:r>
            <a:r>
              <a:rPr lang="pt-BR" b="1" dirty="0">
                <a:latin typeface="Agency FB" panose="020B0503020202020204" pitchFamily="34" charset="0"/>
              </a:rPr>
              <a:t> </a:t>
            </a:r>
            <a:r>
              <a:rPr lang="pt-BR" b="1" dirty="0" smtClean="0">
                <a:latin typeface="Agency FB" panose="020B0503020202020204" pitchFamily="34" charset="0"/>
              </a:rPr>
              <a:t>significações à que conceito pode se referir)</a:t>
            </a:r>
            <a:endParaRPr lang="pt-BR" b="1" dirty="0">
              <a:latin typeface="Agency FB" panose="020B0503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460561" y="438299"/>
            <a:ext cx="13736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Agency FB" panose="020B0503020202020204" pitchFamily="34" charset="0"/>
              </a:rPr>
              <a:t>valores mais aceitos pelos governos </a:t>
            </a:r>
          </a:p>
        </p:txBody>
      </p:sp>
      <p:sp>
        <p:nvSpPr>
          <p:cNvPr id="18" name="Seta para baixo 17"/>
          <p:cNvSpPr/>
          <p:nvPr/>
        </p:nvSpPr>
        <p:spPr>
          <a:xfrm>
            <a:off x="4263341" y="2029679"/>
            <a:ext cx="576064" cy="31640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5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5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files.estudantesdeadm.com/200000239-bb7babc76d/S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3372" y="2319098"/>
            <a:ext cx="460648" cy="5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fjcdn.com/comments/Scorched+earth+tactics+are+allways+the+best+ones+_d6b3e0ccc94846135930e0ced65ef3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6" y="3428035"/>
            <a:ext cx="1657720" cy="103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files.estudantesdeadm.com/200000239-bb7babc76d/S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61765" y="2262453"/>
            <a:ext cx="460648" cy="5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files.estudantesdeadm.com/200000239-bb7babc76d/S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22732" y="3081080"/>
            <a:ext cx="460648" cy="6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70488" y="613443"/>
            <a:ext cx="1778288" cy="8359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Meio ambiente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496" y="28668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spc="-15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“Segurança ambiental”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99792" y="125918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atin typeface="Agency FB" panose="020B0503020202020204" pitchFamily="34" charset="0"/>
              </a:rPr>
              <a:t>Proteção </a:t>
            </a:r>
            <a:r>
              <a:rPr lang="pt-BR" sz="2000" b="1" dirty="0">
                <a:solidFill>
                  <a:srgbClr val="FF0000"/>
                </a:solidFill>
                <a:latin typeface="Agency FB" panose="020B0503020202020204" pitchFamily="34" charset="0"/>
              </a:rPr>
              <a:t>do ambiente </a:t>
            </a:r>
            <a:r>
              <a:rPr lang="pt-BR" sz="2000" b="1" dirty="0">
                <a:solidFill>
                  <a:srgbClr val="00B050"/>
                </a:solidFill>
                <a:latin typeface="Agency FB" panose="020B0503020202020204" pitchFamily="34" charset="0"/>
              </a:rPr>
              <a:t>a longo prazo</a:t>
            </a:r>
            <a:r>
              <a:rPr lang="pt-BR" sz="2000" b="1" dirty="0">
                <a:latin typeface="Agency FB" panose="020B0503020202020204" pitchFamily="34" charset="0"/>
              </a:rPr>
              <a:t>, manutenção da </a:t>
            </a:r>
            <a:r>
              <a:rPr lang="pt-BR" sz="2000" b="1" dirty="0">
                <a:solidFill>
                  <a:srgbClr val="00B0F0"/>
                </a:solidFill>
                <a:latin typeface="Agency FB" panose="020B0503020202020204" pitchFamily="34" charset="0"/>
              </a:rPr>
              <a:t>integridade dos sistemas </a:t>
            </a:r>
            <a:r>
              <a:rPr lang="pt-BR" sz="2000" b="1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naturais </a:t>
            </a:r>
            <a:r>
              <a:rPr lang="pt-BR" sz="2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dos quais </a:t>
            </a:r>
            <a:r>
              <a:rPr lang="pt-BR" sz="20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depende a vida</a:t>
            </a:r>
            <a:r>
              <a:rPr lang="pt-BR" sz="2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 na Terra </a:t>
            </a:r>
            <a:endParaRPr lang="pt-BR" sz="20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pic>
        <p:nvPicPr>
          <p:cNvPr id="2052" name="Picture 4" descr="sky gif nature gif sun gif sea gif beach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41" y="51613"/>
            <a:ext cx="1149097" cy="6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terfall nature gif waterfall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28" y="371919"/>
            <a:ext cx="1452011" cy="9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ndor  fire explosion burning apocalyp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65" y="4159238"/>
            <a:ext cx="1708808" cy="9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-18112" y="1510833"/>
            <a:ext cx="4142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Operações militares e ambiente</a:t>
            </a:r>
            <a:endParaRPr lang="pt-BR" sz="20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  <p:pic>
        <p:nvPicPr>
          <p:cNvPr id="2060" name="Picture 12" descr="gif nature water cinemagraph beau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85" y="1020466"/>
            <a:ext cx="1307410" cy="6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>
            <a:stCxn id="11" idx="3"/>
          </p:cNvCxnSpPr>
          <p:nvPr/>
        </p:nvCxnSpPr>
        <p:spPr>
          <a:xfrm>
            <a:off x="4124477" y="1710888"/>
            <a:ext cx="4922426" cy="12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7504" y="1920294"/>
            <a:ext cx="1505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O </a:t>
            </a:r>
            <a:r>
              <a:rPr lang="pt-BR" sz="20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ambiente</a:t>
            </a:r>
            <a:r>
              <a:rPr lang="pt-BR" sz="1800" b="1" dirty="0" smtClean="0">
                <a:latin typeface="Agency FB" panose="020B0503020202020204" pitchFamily="34" charset="0"/>
              </a:rPr>
              <a:t> como uma </a:t>
            </a:r>
            <a:r>
              <a:rPr lang="pt-BR" sz="20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arma</a:t>
            </a:r>
            <a:r>
              <a:rPr lang="pt-BR" sz="1800" b="1" dirty="0" smtClean="0">
                <a:latin typeface="Agency FB" panose="020B0503020202020204" pitchFamily="34" charset="0"/>
              </a:rPr>
              <a:t> </a:t>
            </a:r>
            <a:r>
              <a:rPr lang="pt-BR" b="1" dirty="0" smtClean="0">
                <a:latin typeface="Agency FB" panose="020B0503020202020204" pitchFamily="34" charset="0"/>
              </a:rPr>
              <a:t>(destruição sistemática do meio ambiente)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921777" y="1920294"/>
            <a:ext cx="1440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Busca retirar os meios de subsistência ou minar a </a:t>
            </a:r>
            <a:r>
              <a:rPr lang="pt-BR" sz="1800" b="1" dirty="0" smtClean="0">
                <a:latin typeface="Agency FB" panose="020B0503020202020204" pitchFamily="34" charset="0"/>
              </a:rPr>
              <a:t>moral</a:t>
            </a:r>
            <a:endParaRPr lang="pt-BR" b="1" dirty="0">
              <a:latin typeface="Agency FB" panose="020B0503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672126" y="1888084"/>
            <a:ext cx="13618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Enfraquece ou os obriga a se </a:t>
            </a:r>
            <a:r>
              <a:rPr lang="pt-BR" sz="1800" b="1" dirty="0">
                <a:latin typeface="Agency FB" panose="020B0503020202020204" pitchFamily="34" charset="0"/>
              </a:rPr>
              <a:t>deslocar </a:t>
            </a:r>
            <a:r>
              <a:rPr lang="pt-BR" b="1" dirty="0">
                <a:latin typeface="Agency FB" panose="020B0503020202020204" pitchFamily="34" charset="0"/>
              </a:rPr>
              <a:t>(populações ou </a:t>
            </a:r>
            <a:r>
              <a:rPr lang="pt-BR" b="1" dirty="0" smtClean="0">
                <a:latin typeface="Agency FB" panose="020B0503020202020204" pitchFamily="34" charset="0"/>
              </a:rPr>
              <a:t>exércitos)</a:t>
            </a:r>
            <a:endParaRPr lang="pt-BR" b="1" dirty="0">
              <a:latin typeface="Agency FB" panose="020B0503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377701" y="3579862"/>
            <a:ext cx="1993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gency FB" panose="020B0503020202020204" pitchFamily="34" charset="0"/>
              </a:rPr>
              <a:t>A destruição do meio ambiente é uma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arma psicológica, política e econômica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897017" y="4382202"/>
            <a:ext cx="254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Destruições ecológicas visão  </a:t>
            </a:r>
            <a:r>
              <a:rPr lang="pt-BR" sz="18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facilitam operações militares </a:t>
            </a:r>
            <a:endParaRPr lang="pt-BR" sz="1800" b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197806" y="3185165"/>
            <a:ext cx="183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Uso de desfolhantes na Guerra do Vietnã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pic>
        <p:nvPicPr>
          <p:cNvPr id="1030" name="Picture 6" descr="http://45.media.tumblr.com/8c52167d58025f8e9ee83b0695877e47/tumblr_n9fy4nLICl1txj3wto8_50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225">
            <a:off x="5317740" y="2091373"/>
            <a:ext cx="1820887" cy="9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files.estudantesdeadm.com/200000239-bb7babc76d/S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55967" y="3733895"/>
            <a:ext cx="460648" cy="6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j.gifs.com/vZ8LaD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563">
            <a:off x="7422038" y="1997661"/>
            <a:ext cx="1273082" cy="9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/>
          <p:cNvSpPr/>
          <p:nvPr/>
        </p:nvSpPr>
        <p:spPr>
          <a:xfrm>
            <a:off x="403564" y="615521"/>
            <a:ext cx="1778288" cy="8359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Meio ambiente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/>
      <p:bldP spid="13" grpId="0"/>
      <p:bldP spid="14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8803" y="61703"/>
            <a:ext cx="4142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Exemplos de Operações militares e ambiente</a:t>
            </a:r>
            <a:endParaRPr lang="pt-BR" sz="20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  <p:pic>
        <p:nvPicPr>
          <p:cNvPr id="7" name="Picture 2" descr="http://files.estudantesdeadm.com/200000239-bb7babc76d/S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768">
            <a:off x="1002687" y="2874928"/>
            <a:ext cx="460648" cy="5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652120" y="61703"/>
            <a:ext cx="3461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Esparta cortou as árvores da região camponesa de Atenas</a:t>
            </a:r>
          </a:p>
          <a:p>
            <a:r>
              <a:rPr lang="pt-BR" sz="1800" b="1" dirty="0" smtClean="0">
                <a:latin typeface="Agency FB" panose="020B0503020202020204" pitchFamily="34" charset="0"/>
              </a:rPr>
              <a:t>(Guerra do Peloponeso)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595" y="769589"/>
            <a:ext cx="24368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Terra arrasada </a:t>
            </a:r>
          </a:p>
          <a:p>
            <a:r>
              <a:rPr lang="pt-BR" sz="1800" b="1" dirty="0" smtClean="0">
                <a:latin typeface="Agency FB" panose="020B0503020202020204" pitchFamily="34" charset="0"/>
              </a:rPr>
              <a:t>Retirada </a:t>
            </a:r>
            <a:r>
              <a:rPr lang="pt-BR" sz="1800" b="1" dirty="0">
                <a:latin typeface="Agency FB" panose="020B0503020202020204" pitchFamily="34" charset="0"/>
              </a:rPr>
              <a:t>civil e militar do território em conflito, destruindo tudo o que existe para que a tropa inimiga que adentra o território encontre um ambiente hostil.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595" y="3431316"/>
            <a:ext cx="24368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gency FB" panose="020B0503020202020204" pitchFamily="34" charset="0"/>
              </a:rPr>
              <a:t>Guerra entre Dario I e os Citas</a:t>
            </a:r>
          </a:p>
          <a:p>
            <a:r>
              <a:rPr lang="pt-BR" b="1" dirty="0" smtClean="0">
                <a:latin typeface="Agency FB" panose="020B0503020202020204" pitchFamily="34" charset="0"/>
              </a:rPr>
              <a:t>Revolta Gaulesa, </a:t>
            </a:r>
            <a:r>
              <a:rPr lang="pt-BR" b="1" dirty="0" err="1" smtClean="0">
                <a:latin typeface="Agency FB" panose="020B0503020202020204" pitchFamily="34" charset="0"/>
              </a:rPr>
              <a:t>Vercingetorix</a:t>
            </a:r>
            <a:endParaRPr lang="pt-BR" b="1" dirty="0" smtClean="0">
              <a:latin typeface="Agency FB" panose="020B0503020202020204" pitchFamily="34" charset="0"/>
            </a:endParaRPr>
          </a:p>
          <a:p>
            <a:r>
              <a:rPr lang="pt-BR" b="1" dirty="0" smtClean="0">
                <a:latin typeface="Agency FB" panose="020B0503020202020204" pitchFamily="34" charset="0"/>
              </a:rPr>
              <a:t>Revolta dos </a:t>
            </a:r>
            <a:r>
              <a:rPr lang="pt-BR" b="1" dirty="0" err="1" smtClean="0">
                <a:latin typeface="Agency FB" panose="020B0503020202020204" pitchFamily="34" charset="0"/>
              </a:rPr>
              <a:t>Taiping</a:t>
            </a:r>
            <a:r>
              <a:rPr lang="pt-BR" b="1" dirty="0" smtClean="0">
                <a:latin typeface="Agency FB" panose="020B0503020202020204" pitchFamily="34" charset="0"/>
              </a:rPr>
              <a:t> (China)</a:t>
            </a:r>
          </a:p>
          <a:p>
            <a:r>
              <a:rPr lang="pt-BR" sz="16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Rússia (França de Napoleão e a Alemanha </a:t>
            </a:r>
            <a:r>
              <a:rPr lang="pt-BR" sz="1600" b="1" dirty="0" smtClean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Nazista)</a:t>
            </a:r>
            <a:endParaRPr lang="pt-BR" sz="1600" b="1" dirty="0">
              <a:solidFill>
                <a:schemeClr val="accent5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52120" y="1131590"/>
            <a:ext cx="3461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Agency FB" panose="020B0503020202020204" pitchFamily="34" charset="0"/>
              </a:rPr>
              <a:t>O exército americano, no século </a:t>
            </a:r>
            <a:r>
              <a:rPr lang="pt-BR" sz="1800" b="1" dirty="0" smtClean="0">
                <a:latin typeface="Agency FB" panose="020B0503020202020204" pitchFamily="34" charset="0"/>
              </a:rPr>
              <a:t>XVIII</a:t>
            </a:r>
          </a:p>
          <a:p>
            <a:r>
              <a:rPr lang="pt-BR" sz="1800" b="1" dirty="0" smtClean="0">
                <a:latin typeface="Agency FB" panose="020B0503020202020204" pitchFamily="34" charset="0"/>
              </a:rPr>
              <a:t>Destruiu os cultivos e os pomares dos índios, no leste dos EUA, e se  empenhou na eliminação sistemática de milhões de bisões, no século seguinte.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pic>
        <p:nvPicPr>
          <p:cNvPr id="14" name="Picture 10" descr="jake gyllenhaal cinemagraph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25" y="523368"/>
            <a:ext cx="2028392" cy="85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6135492" y="4147066"/>
            <a:ext cx="2882770" cy="50189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Meio ambiente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2050" name="Picture 2" descr="http://2.bp.blogspot.com/-OhLwe8TQzow/UEL2Rda6CtI/AAAAAAAAJ-c/ELbS_DZOFSw/s640/waffen-SS-eastern-front-scorched-earth-polic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94" y="4368780"/>
            <a:ext cx="1017632" cy="75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7751"/>
            <a:ext cx="1197778" cy="62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20" y="2608918"/>
            <a:ext cx="1358042" cy="10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ctor reto 17"/>
          <p:cNvCxnSpPr/>
          <p:nvPr/>
        </p:nvCxnSpPr>
        <p:spPr>
          <a:xfrm flipH="1">
            <a:off x="2555777" y="769589"/>
            <a:ext cx="1" cy="4373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5652120" y="61703"/>
            <a:ext cx="0" cy="3720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5652120" y="3781858"/>
            <a:ext cx="3409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98" y="2608918"/>
            <a:ext cx="1660247" cy="86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3351223" y="137935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Guerra do Golfo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635558" y="1677723"/>
            <a:ext cx="30165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 smtClean="0">
                <a:latin typeface="Agency FB" panose="020B0503020202020204" pitchFamily="34" charset="0"/>
              </a:rPr>
              <a:t>Ambiente vítima e arma;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 smtClean="0">
                <a:latin typeface="Agency FB" panose="020B0503020202020204" pitchFamily="34" charset="0"/>
              </a:rPr>
              <a:t>Agressões deliberadas de vazamento de petróleo no golfo Pérsico e o incêndio dos campos petrolíferos do Kuwait;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 smtClean="0">
                <a:latin typeface="Agency FB" panose="020B0503020202020204" pitchFamily="34" charset="0"/>
              </a:rPr>
              <a:t>Destruição dos campos foi planificada e metódica;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 smtClean="0">
                <a:latin typeface="Agency FB" panose="020B0503020202020204" pitchFamily="34" charset="0"/>
              </a:rPr>
              <a:t>Fumaça e fuligem atingiram 15.000km²;</a:t>
            </a:r>
            <a:r>
              <a:rPr lang="pt-BR" sz="1600" b="1" dirty="0">
                <a:latin typeface="Agency FB" panose="020B0503020202020204" pitchFamily="34" charset="0"/>
              </a:rPr>
              <a:t> Marés negras atingiram 70 a 80% das usinas de dessalinização do golfo;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dirty="0">
                <a:latin typeface="Agency FB" panose="020B0503020202020204" pitchFamily="34" charset="0"/>
              </a:rPr>
              <a:t>Maré impediu operações anfíbias e fuligem áreas</a:t>
            </a:r>
            <a:r>
              <a:rPr lang="pt-BR" sz="1600" b="1" dirty="0" smtClean="0">
                <a:latin typeface="Agency FB" panose="020B0503020202020204" pitchFamily="34" charset="0"/>
              </a:rPr>
              <a:t>;</a:t>
            </a:r>
          </a:p>
          <a:p>
            <a:endParaRPr lang="pt-BR" sz="1600" b="1" dirty="0">
              <a:latin typeface="Agency FB" panose="020B0503020202020204" pitchFamily="34" charset="0"/>
            </a:endParaRPr>
          </a:p>
          <a:p>
            <a:endParaRPr lang="pt-BR" sz="1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9752"/>
            <a:ext cx="1304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No Brasil</a:t>
            </a:r>
            <a:endParaRPr lang="pt-BR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03648" y="130154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Avanço da fronteira agrícola </a:t>
            </a:r>
          </a:p>
          <a:p>
            <a:r>
              <a:rPr lang="pt-BR" sz="1200" b="1" dirty="0" smtClean="0">
                <a:latin typeface="Agency FB" panose="020B0503020202020204" pitchFamily="34" charset="0"/>
              </a:rPr>
              <a:t>(Mato </a:t>
            </a:r>
            <a:r>
              <a:rPr lang="pt-BR" sz="1200" b="1" dirty="0">
                <a:latin typeface="Agency FB" panose="020B0503020202020204" pitchFamily="34" charset="0"/>
              </a:rPr>
              <a:t>Grosso concentrou a maior parte (55%) do desmatamento na </a:t>
            </a:r>
            <a:r>
              <a:rPr lang="pt-BR" sz="1200" b="1" dirty="0" smtClean="0">
                <a:latin typeface="Agency FB" panose="020B0503020202020204" pitchFamily="34" charset="0"/>
              </a:rPr>
              <a:t>Amazônia)</a:t>
            </a:r>
            <a:endParaRPr lang="pt-BR" sz="1200" b="1" dirty="0"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58903" y="75919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Especulação mobiliaria e incêndios </a:t>
            </a:r>
            <a:r>
              <a:rPr lang="pt-BR" b="1" dirty="0" smtClean="0">
                <a:latin typeface="Agency FB" panose="020B0503020202020204" pitchFamily="34" charset="0"/>
              </a:rPr>
              <a:t>(</a:t>
            </a:r>
            <a:r>
              <a:rPr lang="pt-BR" b="1" dirty="0">
                <a:latin typeface="Agency FB" panose="020B0503020202020204" pitchFamily="34" charset="0"/>
              </a:rPr>
              <a:t>favela do Moinho, no Campos </a:t>
            </a:r>
            <a:r>
              <a:rPr lang="pt-BR" b="1" dirty="0" smtClean="0">
                <a:latin typeface="Agency FB" panose="020B0503020202020204" pitchFamily="34" charset="0"/>
              </a:rPr>
              <a:t>Elíseos, SP)</a:t>
            </a:r>
            <a:endParaRPr lang="pt-BR" b="1" dirty="0"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535878" y="75919"/>
            <a:ext cx="207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Guerras por terras indígenas </a:t>
            </a:r>
            <a:r>
              <a:rPr lang="pt-BR" sz="1200" b="1" dirty="0" smtClean="0">
                <a:latin typeface="Agency FB" panose="020B0503020202020204" pitchFamily="34" charset="0"/>
              </a:rPr>
              <a:t>(</a:t>
            </a:r>
            <a:r>
              <a:rPr lang="pt-BR" sz="1200" b="1" dirty="0">
                <a:latin typeface="Agency FB" panose="020B0503020202020204" pitchFamily="34" charset="0"/>
              </a:rPr>
              <a:t>Mato Grosso do </a:t>
            </a:r>
            <a:r>
              <a:rPr lang="pt-BR" sz="1200" b="1" dirty="0" smtClean="0">
                <a:latin typeface="Agency FB" panose="020B0503020202020204" pitchFamily="34" charset="0"/>
              </a:rPr>
              <a:t>Sul)  </a:t>
            </a:r>
            <a:endParaRPr lang="pt-BR" sz="1200" b="1" dirty="0">
              <a:latin typeface="Agency FB" panose="020B0503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9512" y="2015157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spc="-15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“Segurança ambiental”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35396" y="2549436"/>
            <a:ext cx="2067187" cy="83591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Indivíduos 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0" y="2067694"/>
            <a:ext cx="90364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sindruralportoseguro.com.br/wp-content/uploads/2014/08/261010_bah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57" y="722249"/>
            <a:ext cx="1304543" cy="9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34" y="981102"/>
            <a:ext cx="1372432" cy="96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rollingstone.uol.com.br/media/images/large/2011/05/06/img_25405_arquitetura-da-destruic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34" y="937693"/>
            <a:ext cx="1658386" cy="10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68517"/>
            <a:ext cx="1520639" cy="92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83" y="1059961"/>
            <a:ext cx="1217712" cy="8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" y="3481720"/>
            <a:ext cx="3419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Concebe a segurança ambiental do ponto de vista </a:t>
            </a:r>
            <a:r>
              <a:rPr lang="pt-BR" sz="18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da segurança dos indivíduos diante dos perigos</a:t>
            </a:r>
            <a:r>
              <a:rPr lang="pt-BR" sz="1800" b="1" dirty="0" smtClean="0">
                <a:latin typeface="Agency FB" panose="020B0503020202020204" pitchFamily="34" charset="0"/>
              </a:rPr>
              <a:t> que o meio ambiente apresenta para o seu </a:t>
            </a:r>
            <a:r>
              <a:rPr lang="pt-BR" sz="18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bem estar e saúde imediatos</a:t>
            </a:r>
            <a:r>
              <a:rPr lang="pt-BR" sz="1800" b="1" dirty="0" smtClean="0">
                <a:latin typeface="Agency FB" panose="020B0503020202020204" pitchFamily="34" charset="0"/>
              </a:rPr>
              <a:t> em um </a:t>
            </a:r>
            <a:r>
              <a:rPr lang="pt-BR" sz="18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contexto local </a:t>
            </a:r>
            <a:endParaRPr lang="pt-BR" sz="1800" b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pic>
        <p:nvPicPr>
          <p:cNvPr id="23" name="Picture 6" descr="http://avidaquevocequer.com.br/wp-content/uploads/2015/07/seta-vermelha-curva-e-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5756" flipH="1">
            <a:off x="2464672" y="2498681"/>
            <a:ext cx="1152406" cy="78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3419872" y="2149326"/>
            <a:ext cx="3081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Distingue-se em vários aspectos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851921" y="2549436"/>
            <a:ext cx="2232247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Perigos diretos para a saúde das pessoas </a:t>
            </a:r>
          </a:p>
          <a:p>
            <a:pPr algn="ctr"/>
            <a:r>
              <a:rPr lang="pt-BR" b="1" dirty="0" smtClean="0">
                <a:latin typeface="Agency FB" panose="020B0503020202020204" pitchFamily="34" charset="0"/>
              </a:rPr>
              <a:t>(</a:t>
            </a:r>
            <a:r>
              <a:rPr lang="pt-BR" b="1" dirty="0">
                <a:latin typeface="Agency FB" panose="020B0503020202020204" pitchFamily="34" charset="0"/>
              </a:rPr>
              <a:t>C</a:t>
            </a:r>
            <a:r>
              <a:rPr lang="pt-BR" b="1" dirty="0" smtClean="0">
                <a:latin typeface="Agency FB" panose="020B0503020202020204" pitchFamily="34" charset="0"/>
              </a:rPr>
              <a:t>hernobyl </a:t>
            </a:r>
            <a:r>
              <a:rPr lang="pt-BR" b="1" dirty="0">
                <a:latin typeface="Agency FB" panose="020B0503020202020204" pitchFamily="34" charset="0"/>
              </a:rPr>
              <a:t>e </a:t>
            </a:r>
            <a:r>
              <a:rPr lang="pt-BR" b="1" dirty="0" smtClean="0">
                <a:latin typeface="Agency FB" panose="020B0503020202020204" pitchFamily="34" charset="0"/>
              </a:rPr>
              <a:t>o acidente </a:t>
            </a:r>
            <a:r>
              <a:rPr lang="pt-BR" b="1" dirty="0">
                <a:latin typeface="Agency FB" panose="020B0503020202020204" pitchFamily="34" charset="0"/>
              </a:rPr>
              <a:t>radiológico de </a:t>
            </a:r>
            <a:r>
              <a:rPr lang="pt-BR" b="1" dirty="0" smtClean="0">
                <a:latin typeface="Agency FB" panose="020B0503020202020204" pitchFamily="34" charset="0"/>
              </a:rPr>
              <a:t>Goiânia, Césio 137)</a:t>
            </a:r>
            <a:endParaRPr lang="pt-BR" b="1" dirty="0">
              <a:latin typeface="Agency FB" panose="020B0503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296749" y="2549436"/>
            <a:ext cx="2232248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Síndrome </a:t>
            </a:r>
            <a:r>
              <a:rPr lang="pt-BR" sz="1800" b="1" dirty="0" err="1" smtClean="0">
                <a:latin typeface="Agency FB" panose="020B0503020202020204" pitchFamily="34" charset="0"/>
              </a:rPr>
              <a:t>Nimby</a:t>
            </a:r>
            <a:r>
              <a:rPr lang="pt-BR" sz="1800" b="1" dirty="0" smtClean="0"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pt-BR" b="1" dirty="0" smtClean="0">
                <a:latin typeface="Agency FB" panose="020B0503020202020204" pitchFamily="34" charset="0"/>
              </a:rPr>
              <a:t>(Mariana MG, Belo Monte, Usinas Nucleares, Agrotóxicos e Transgênicos) </a:t>
            </a:r>
            <a:endParaRPr lang="pt-BR" b="1" dirty="0">
              <a:latin typeface="Agency FB" panose="020B0503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851921" y="3816078"/>
            <a:ext cx="2281441" cy="110799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As catástrofes naturais </a:t>
            </a:r>
          </a:p>
          <a:p>
            <a:pPr algn="ctr"/>
            <a:r>
              <a:rPr lang="pt-BR" sz="1600" b="1" dirty="0" smtClean="0">
                <a:latin typeface="Agency FB" panose="020B0503020202020204" pitchFamily="34" charset="0"/>
              </a:rPr>
              <a:t>(Furacão, Tsunamis, no Brasil escorregamentos de terras, secas e inundações) </a:t>
            </a:r>
            <a:endParaRPr lang="pt-BR" sz="1600" b="1" dirty="0">
              <a:latin typeface="Agency FB" panose="020B0503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296749" y="3666386"/>
            <a:ext cx="2232248" cy="129266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latin typeface="Agency FB" panose="020B0503020202020204" pitchFamily="34" charset="0"/>
              </a:rPr>
              <a:t>As poluições </a:t>
            </a:r>
            <a:r>
              <a:rPr lang="pt-BR" sz="1800" b="1" dirty="0" err="1" smtClean="0">
                <a:latin typeface="Agency FB" panose="020B0503020202020204" pitchFamily="34" charset="0"/>
              </a:rPr>
              <a:t>transfronteiriças</a:t>
            </a:r>
            <a:endParaRPr lang="pt-BR" sz="1800" b="1" dirty="0" smtClean="0">
              <a:latin typeface="Agency FB" panose="020B0503020202020204" pitchFamily="34" charset="0"/>
            </a:endParaRPr>
          </a:p>
          <a:p>
            <a:pPr algn="ctr"/>
            <a:r>
              <a:rPr lang="pt-BR" b="1" dirty="0" smtClean="0">
                <a:latin typeface="Agency FB" panose="020B0503020202020204" pitchFamily="34" charset="0"/>
              </a:rPr>
              <a:t>(</a:t>
            </a:r>
            <a:r>
              <a:rPr lang="pt-BR" b="1" dirty="0" err="1" smtClean="0">
                <a:latin typeface="Agency FB" panose="020B0503020202020204" pitchFamily="34" charset="0"/>
              </a:rPr>
              <a:t>Fukoshima</a:t>
            </a:r>
            <a:r>
              <a:rPr lang="pt-BR" b="1" dirty="0" smtClean="0">
                <a:latin typeface="Agency FB" panose="020B0503020202020204" pitchFamily="34" charset="0"/>
              </a:rPr>
              <a:t>, emissões GEE, China Material particulado, poluição rio Piracicaba e Mariana MG)   </a:t>
            </a:r>
            <a:endParaRPr lang="pt-BR" b="1" dirty="0">
              <a:latin typeface="Agency FB" panose="020B0503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0828" y="574127"/>
            <a:ext cx="1776849" cy="8394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14883" y="0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spc="-15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“Segurança ambiental”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74053" y="255197"/>
            <a:ext cx="2488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Tudo que </a:t>
            </a:r>
            <a:r>
              <a:rPr lang="pt-BR" sz="1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ameaça reduzir</a:t>
            </a:r>
            <a:r>
              <a:rPr lang="pt-BR" sz="1800" b="1" dirty="0" smtClean="0">
                <a:latin typeface="Agency FB" panose="020B0503020202020204" pitchFamily="34" charset="0"/>
              </a:rPr>
              <a:t>, de maneira significativa , o </a:t>
            </a:r>
            <a:r>
              <a:rPr lang="pt-BR" sz="18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domínio das escolhas possíveis</a:t>
            </a:r>
            <a:r>
              <a:rPr lang="pt-BR" sz="1800" b="1" dirty="0" smtClean="0">
                <a:latin typeface="Agency FB" panose="020B0503020202020204" pitchFamily="34" charset="0"/>
              </a:rPr>
              <a:t> que se oferecem a um governo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4328" y="17796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800" b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Capacidade </a:t>
            </a:r>
            <a:r>
              <a:rPr lang="pt-BR" sz="1800" b="1" dirty="0">
                <a:solidFill>
                  <a:srgbClr val="7030A0"/>
                </a:solidFill>
                <a:latin typeface="Agency FB" panose="020B0503020202020204" pitchFamily="34" charset="0"/>
              </a:rPr>
              <a:t>de defender</a:t>
            </a:r>
            <a:r>
              <a:rPr lang="pt-BR" sz="1800" b="1" dirty="0">
                <a:latin typeface="Agency FB" panose="020B0503020202020204" pitchFamily="34" charset="0"/>
              </a:rPr>
              <a:t> os </a:t>
            </a:r>
            <a:r>
              <a:rPr lang="pt-BR" sz="1800" b="1" dirty="0">
                <a:solidFill>
                  <a:srgbClr val="00B0F0"/>
                </a:solidFill>
                <a:latin typeface="Agency FB" panose="020B0503020202020204" pitchFamily="34" charset="0"/>
              </a:rPr>
              <a:t>valores e as instituições fundamentais</a:t>
            </a:r>
            <a:r>
              <a:rPr lang="pt-BR" sz="1800" b="1" dirty="0">
                <a:latin typeface="Agency FB" panose="020B0503020202020204" pitchFamily="34" charset="0"/>
              </a:rPr>
              <a:t> diante de toda </a:t>
            </a:r>
            <a:r>
              <a:rPr lang="pt-BR" sz="1800" b="1" dirty="0">
                <a:solidFill>
                  <a:srgbClr val="92D050"/>
                </a:solidFill>
                <a:latin typeface="Agency FB" panose="020B0503020202020204" pitchFamily="34" charset="0"/>
              </a:rPr>
              <a:t>ameaça externa</a:t>
            </a:r>
            <a:r>
              <a:rPr lang="pt-BR" sz="1800" b="1" dirty="0">
                <a:latin typeface="Agency FB" panose="020B0503020202020204" pitchFamily="34" charset="0"/>
              </a:rPr>
              <a:t> e de </a:t>
            </a:r>
            <a:r>
              <a:rPr lang="pt-BR" sz="1800" b="1" dirty="0">
                <a:solidFill>
                  <a:srgbClr val="FFC000"/>
                </a:solidFill>
                <a:latin typeface="Agency FB" panose="020B0503020202020204" pitchFamily="34" charset="0"/>
              </a:rPr>
              <a:t>evitar</a:t>
            </a:r>
            <a:r>
              <a:rPr lang="pt-BR" sz="1800" b="1" dirty="0">
                <a:latin typeface="Agency FB" panose="020B0503020202020204" pitchFamily="34" charset="0"/>
              </a:rPr>
              <a:t> todo resultado indesejável </a:t>
            </a:r>
            <a:r>
              <a:rPr lang="pt-BR" sz="1800" b="1" dirty="0">
                <a:solidFill>
                  <a:srgbClr val="FFC000"/>
                </a:solidFill>
                <a:latin typeface="Agency FB" panose="020B0503020202020204" pitchFamily="34" charset="0"/>
              </a:rPr>
              <a:t>imposto do exterior</a:t>
            </a:r>
            <a:r>
              <a:rPr lang="pt-BR" sz="1800" b="1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6" name="Retângulo 5"/>
          <p:cNvSpPr/>
          <p:nvPr/>
        </p:nvSpPr>
        <p:spPr>
          <a:xfrm>
            <a:off x="349642" y="287974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800" b="1" dirty="0">
                <a:latin typeface="Agency FB" panose="020B0503020202020204" pitchFamily="34" charset="0"/>
              </a:rPr>
              <a:t>No olhar dos governos: </a:t>
            </a:r>
            <a:r>
              <a:rPr lang="pt-BR" sz="1800" b="1" dirty="0">
                <a:solidFill>
                  <a:srgbClr val="FF0000"/>
                </a:solidFill>
                <a:latin typeface="Agency FB" panose="020B0503020202020204" pitchFamily="34" charset="0"/>
              </a:rPr>
              <a:t>acesso aos recursos/</a:t>
            </a:r>
            <a:r>
              <a:rPr lang="pt-BR" sz="1800" b="1" dirty="0" err="1">
                <a:solidFill>
                  <a:srgbClr val="FF0000"/>
                </a:solidFill>
                <a:latin typeface="Agency FB" panose="020B0503020202020204" pitchFamily="34" charset="0"/>
              </a:rPr>
              <a:t>mat.-primas</a:t>
            </a:r>
            <a:r>
              <a:rPr lang="pt-BR" sz="1800" b="1" dirty="0">
                <a:latin typeface="Agency FB" panose="020B0503020202020204" pitchFamily="34" charset="0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Agency FB" panose="020B0503020202020204" pitchFamily="34" charset="0"/>
              </a:rPr>
              <a:t>importantes para economia/defesa do Estado </a:t>
            </a:r>
            <a:r>
              <a:rPr lang="pt-BR" sz="1800" b="1" dirty="0">
                <a:latin typeface="Agency FB" panose="020B0503020202020204" pitchFamily="34" charset="0"/>
              </a:rPr>
              <a:t>(CHINA-TIBET), e os </a:t>
            </a:r>
            <a:r>
              <a:rPr lang="pt-BR" sz="1800" b="1" dirty="0">
                <a:solidFill>
                  <a:srgbClr val="7030A0"/>
                </a:solidFill>
                <a:latin typeface="Agency FB" panose="020B0503020202020204" pitchFamily="34" charset="0"/>
              </a:rPr>
              <a:t>impactos das mudanças em escala mundial</a:t>
            </a:r>
            <a:r>
              <a:rPr lang="pt-BR" sz="1800" b="1" dirty="0">
                <a:latin typeface="Agency FB" panose="020B0503020202020204" pitchFamily="34" charset="0"/>
              </a:rPr>
              <a:t> (EUA-CHINA);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17" y="4080070"/>
            <a:ext cx="1734451" cy="106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68" y="3795886"/>
            <a:ext cx="18526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10"/>
          <p:cNvCxnSpPr/>
          <p:nvPr/>
        </p:nvCxnSpPr>
        <p:spPr>
          <a:xfrm flipH="1">
            <a:off x="4962846" y="292387"/>
            <a:ext cx="41202" cy="4655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292081" y="40724"/>
            <a:ext cx="37444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Controle das ilhas do oceano Índico e das Caraíbas no </a:t>
            </a:r>
            <a:r>
              <a:rPr lang="pt-BR" sz="2000" b="1" dirty="0" err="1" smtClean="0">
                <a:latin typeface="Agency FB" panose="020B0503020202020204" pitchFamily="34" charset="0"/>
              </a:rPr>
              <a:t>séc</a:t>
            </a:r>
            <a:r>
              <a:rPr lang="pt-BR" sz="2000" b="1" dirty="0" smtClean="0">
                <a:latin typeface="Agency FB" panose="020B0503020202020204" pitchFamily="34" charset="0"/>
              </a:rPr>
              <a:t> XVII para as Marinhas nacionais </a:t>
            </a:r>
          </a:p>
          <a:p>
            <a:endParaRPr lang="pt-BR" sz="2000" b="1" dirty="0">
              <a:latin typeface="Agency FB" panose="020B0503020202020204" pitchFamily="34" charset="0"/>
            </a:endParaRPr>
          </a:p>
          <a:p>
            <a:r>
              <a:rPr lang="pt-BR" sz="2000" b="1" dirty="0" smtClean="0">
                <a:latin typeface="Agency FB" panose="020B0503020202020204" pitchFamily="34" charset="0"/>
              </a:rPr>
              <a:t>Petróleo</a:t>
            </a:r>
          </a:p>
          <a:p>
            <a:r>
              <a:rPr lang="pt-BR" sz="2000" b="1" dirty="0" smtClean="0">
                <a:latin typeface="Agency FB" panose="020B0503020202020204" pitchFamily="34" charset="0"/>
              </a:rPr>
              <a:t>França </a:t>
            </a:r>
            <a:r>
              <a:rPr lang="pt-BR" sz="2000" b="1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 Buscou independência  Energia nuclear</a:t>
            </a:r>
          </a:p>
          <a:p>
            <a:r>
              <a:rPr lang="pt-BR" sz="2000" b="1" dirty="0" smtClean="0">
                <a:latin typeface="Agency FB" panose="020B0503020202020204" pitchFamily="34" charset="0"/>
                <a:sym typeface="Wingdings" panose="05000000000000000000" pitchFamily="2" charset="2"/>
              </a:rPr>
              <a:t>EUA  Buscaram novas fontes  Invasão das áreas com o recurso</a:t>
            </a:r>
          </a:p>
          <a:p>
            <a:endParaRPr lang="pt-BR" sz="2000" b="1" dirty="0" smtClean="0">
              <a:latin typeface="Agency FB" panose="020B0503020202020204" pitchFamily="34" charset="0"/>
            </a:endParaRPr>
          </a:p>
          <a:p>
            <a:r>
              <a:rPr lang="pt-BR" sz="2000" b="1" dirty="0" smtClean="0">
                <a:latin typeface="Agency FB" panose="020B0503020202020204" pitchFamily="34" charset="0"/>
              </a:rPr>
              <a:t>Hoje debates sobre Biossegurança, o </a:t>
            </a:r>
            <a:r>
              <a:rPr lang="pt-BR" sz="20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acesso a recursos genéticos</a:t>
            </a:r>
            <a:r>
              <a:rPr lang="pt-BR" sz="2000" b="1" dirty="0" smtClean="0">
                <a:latin typeface="Agency FB" panose="020B0503020202020204" pitchFamily="34" charset="0"/>
              </a:rPr>
              <a:t> e a transferência das aplicações que deles decorrem</a:t>
            </a:r>
          </a:p>
          <a:p>
            <a:endParaRPr lang="pt-BR" sz="2000" b="1" dirty="0">
              <a:latin typeface="Agency FB" panose="020B0503020202020204" pitchFamily="34" charset="0"/>
            </a:endParaRPr>
          </a:p>
          <a:p>
            <a:r>
              <a:rPr lang="pt-BR" sz="2000" b="1" dirty="0" smtClean="0">
                <a:latin typeface="Agency FB" panose="020B0503020202020204" pitchFamily="34" charset="0"/>
              </a:rPr>
              <a:t>Brasil </a:t>
            </a:r>
            <a:r>
              <a:rPr lang="pt-BR" sz="2000" b="1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 proteção da água e Amazônia </a:t>
            </a:r>
            <a:endParaRPr lang="pt-BR" sz="2000" b="1" dirty="0" smtClean="0">
              <a:latin typeface="Agency FB" panose="020B0503020202020204" pitchFamily="34" charset="0"/>
            </a:endParaRPr>
          </a:p>
          <a:p>
            <a:endParaRPr lang="pt-BR" sz="2000" b="1" dirty="0">
              <a:latin typeface="Agency FB" panose="020B0503020202020204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161818" y="2879740"/>
            <a:ext cx="4770222" cy="60016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50531" y="3479905"/>
            <a:ext cx="4770222" cy="60016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9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70" y="22053"/>
            <a:ext cx="1776849" cy="50142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Estados</a:t>
            </a:r>
            <a:endParaRPr lang="pt-BR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28813" y="3211"/>
            <a:ext cx="3926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7030A0"/>
                </a:solidFill>
                <a:latin typeface="Agency FB" panose="020B0503020202020204" pitchFamily="34" charset="0"/>
              </a:rPr>
              <a:t>impactos das mudanças em escala mundial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56374" y="584410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Aquecimento Global 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398">
            <a:off x="123705" y="992669"/>
            <a:ext cx="1078727" cy="7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410">
            <a:off x="1213700" y="1039950"/>
            <a:ext cx="1230227" cy="76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199861" y="96670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Degradação do solo 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55" y="118631"/>
            <a:ext cx="1262181" cy="83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70" y="695763"/>
            <a:ext cx="1323589" cy="79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481282" y="32711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latin typeface="Agency FB" panose="020B0503020202020204" pitchFamily="34" charset="0"/>
              </a:rPr>
              <a:t>Desmatamento</a:t>
            </a:r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 rot="20417976">
            <a:off x="3172435" y="432506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gency FB" panose="020B0503020202020204" pitchFamily="34" charset="0"/>
              </a:rPr>
              <a:t>Poluição</a:t>
            </a:r>
            <a:endParaRPr lang="pt-BR" sz="2000" b="1" dirty="0">
              <a:latin typeface="Agency FB" panose="020B0503020202020204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61" y="1005699"/>
            <a:ext cx="1224136" cy="7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99" y="762636"/>
            <a:ext cx="1166942" cy="75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320828" y="1923678"/>
            <a:ext cx="8631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hape 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1011" y="2890992"/>
            <a:ext cx="1160725" cy="176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6626" y="3356167"/>
            <a:ext cx="1289710" cy="166385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10"/>
          <p:cNvSpPr txBox="1"/>
          <p:nvPr/>
        </p:nvSpPr>
        <p:spPr>
          <a:xfrm>
            <a:off x="6644859" y="6641297"/>
            <a:ext cx="2059500" cy="27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pt-BR" sz="600" dirty="0">
                <a:latin typeface="Agency FB" panose="020B0503020202020204" pitchFamily="34" charset="0"/>
                <a:ea typeface="Open Sans"/>
                <a:cs typeface="Open Sans"/>
                <a:sym typeface="Open Sans"/>
              </a:rPr>
              <a:t>http://goo.gl/1GgtgW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pt-BR" sz="600" dirty="0">
                <a:solidFill>
                  <a:schemeClr val="dk1"/>
                </a:solidFill>
                <a:latin typeface="Agency FB" panose="020B0503020202020204" pitchFamily="34" charset="0"/>
                <a:ea typeface="Open Sans"/>
                <a:cs typeface="Open Sans"/>
                <a:sym typeface="Open Sans"/>
              </a:rPr>
              <a:t>http://goo.gl/TTsSGq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8223" y="2328379"/>
            <a:ext cx="6048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u="sng" dirty="0">
                <a:solidFill>
                  <a:srgbClr val="00B0F0"/>
                </a:solidFill>
                <a:latin typeface="Agency FB" panose="020B0503020202020204" pitchFamily="34" charset="0"/>
              </a:rPr>
              <a:t>Modelo de Homer-</a:t>
            </a:r>
            <a:r>
              <a:rPr lang="pt-BR" sz="1800" b="1" u="sng" dirty="0" err="1">
                <a:solidFill>
                  <a:srgbClr val="00B0F0"/>
                </a:solidFill>
                <a:latin typeface="Agency FB" panose="020B0503020202020204" pitchFamily="34" charset="0"/>
              </a:rPr>
              <a:t>Dixon</a:t>
            </a:r>
            <a:r>
              <a:rPr lang="pt-BR" sz="1800" b="1" u="sng" dirty="0">
                <a:solidFill>
                  <a:srgbClr val="00B0F0"/>
                </a:solidFill>
                <a:latin typeface="Agency FB" panose="020B0503020202020204" pitchFamily="34" charset="0"/>
              </a:rPr>
              <a:t> </a:t>
            </a:r>
            <a:r>
              <a:rPr lang="pt-BR" sz="1800" b="1" dirty="0">
                <a:latin typeface="Agency FB" panose="020B0503020202020204" pitchFamily="34" charset="0"/>
              </a:rPr>
              <a:t>propõe </a:t>
            </a:r>
            <a:r>
              <a:rPr lang="pt-BR" sz="1800" b="1" u="sng" dirty="0">
                <a:latin typeface="Agency FB" panose="020B0503020202020204" pitchFamily="34" charset="0"/>
              </a:rPr>
              <a:t>casualidade direta entre privação/escassez ambiental e os movimentos populacionais</a:t>
            </a:r>
            <a:r>
              <a:rPr lang="pt-BR" sz="1800" b="1" dirty="0">
                <a:latin typeface="Agency FB" panose="020B0503020202020204" pitchFamily="34" charset="0"/>
              </a:rPr>
              <a:t>.</a:t>
            </a:r>
          </a:p>
          <a:p>
            <a:r>
              <a:rPr lang="pt-BR" sz="1800" b="1" dirty="0">
                <a:solidFill>
                  <a:srgbClr val="00B050"/>
                </a:solidFill>
                <a:latin typeface="Agency FB" panose="020B0503020202020204" pitchFamily="34" charset="0"/>
              </a:rPr>
              <a:t>“Açambarcamento dos recursos” </a:t>
            </a:r>
            <a:r>
              <a:rPr lang="pt-BR" sz="1800" b="1" dirty="0">
                <a:latin typeface="Agency FB" panose="020B0503020202020204" pitchFamily="34" charset="0"/>
              </a:rPr>
              <a:t>e a </a:t>
            </a:r>
            <a:r>
              <a:rPr lang="pt-BR" sz="1800" b="1" dirty="0">
                <a:solidFill>
                  <a:srgbClr val="7030A0"/>
                </a:solidFill>
                <a:latin typeface="Agency FB" panose="020B0503020202020204" pitchFamily="34" charset="0"/>
              </a:rPr>
              <a:t>“Marginalização ecológica”</a:t>
            </a:r>
          </a:p>
          <a:p>
            <a:r>
              <a:rPr lang="pt-BR" sz="1800" b="1" dirty="0">
                <a:latin typeface="Agency FB" panose="020B0503020202020204" pitchFamily="34" charset="0"/>
              </a:rPr>
              <a:t>Degradação dos recursos disponíveis associado ao cresc. demográfico, resulta vontade de redistribuição; </a:t>
            </a:r>
          </a:p>
          <a:p>
            <a:r>
              <a:rPr lang="pt-BR" sz="1800" b="1" dirty="0">
                <a:latin typeface="Agency FB" panose="020B0503020202020204" pitchFamily="34" charset="0"/>
              </a:rPr>
              <a:t>Problema: os mais pobres geralmente incapazes de mobilizar esses recursos à seu favor; </a:t>
            </a:r>
            <a:endParaRPr lang="pt-BR" sz="1800" b="1" dirty="0" smtClean="0">
              <a:latin typeface="Agency FB" panose="020B0503020202020204" pitchFamily="34" charset="0"/>
            </a:endParaRPr>
          </a:p>
          <a:p>
            <a:pPr lvl="0"/>
            <a:r>
              <a:rPr lang="pt-BR" sz="1800" b="1" dirty="0">
                <a:latin typeface="Agency FB" panose="020B0503020202020204" pitchFamily="34" charset="0"/>
              </a:rPr>
              <a:t>LE PRESTRE, questiona limitar somente </a:t>
            </a:r>
            <a:r>
              <a:rPr lang="pt-BR" sz="1800" b="1" dirty="0" smtClean="0">
                <a:latin typeface="Agency FB" panose="020B0503020202020204" pitchFamily="34" charset="0"/>
              </a:rPr>
              <a:t>as </a:t>
            </a:r>
            <a:r>
              <a:rPr lang="pt-BR" sz="1800" b="1" dirty="0">
                <a:latin typeface="Agency FB" panose="020B0503020202020204" pitchFamily="34" charset="0"/>
              </a:rPr>
              <a:t>causas ambientais.</a:t>
            </a:r>
          </a:p>
          <a:p>
            <a:pPr lvl="0"/>
            <a:r>
              <a:rPr lang="pt-BR" sz="1800" b="1" dirty="0">
                <a:latin typeface="Agency FB" panose="020B0503020202020204" pitchFamily="34" charset="0"/>
              </a:rPr>
              <a:t>	P.ex.: catástrofes ambientais em áreas extremamente populosas e sem infraestrutura adequada.</a:t>
            </a:r>
          </a:p>
          <a:p>
            <a:endParaRPr lang="pt-BR" sz="1800" b="1" dirty="0">
              <a:latin typeface="Agency FB" panose="020B0503020202020204" pitchFamily="34" charset="0"/>
            </a:endParaRPr>
          </a:p>
          <a:p>
            <a:endParaRPr lang="pt-BR" sz="1800" b="1" dirty="0">
              <a:latin typeface="Agency FB" panose="020B0503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9003" y="1959047"/>
            <a:ext cx="490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Degradação do meio ambiente, penúrias e conflitos internos</a:t>
            </a:r>
            <a:endParaRPr lang="pt-BR" sz="18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4770" y="2928425"/>
            <a:ext cx="5316500" cy="2325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9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13" grpId="0"/>
      <p:bldP spid="14" grpId="0"/>
      <p:bldP spid="9" grpId="0" animBg="1"/>
    </p:bld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1874</Words>
  <Application>Microsoft Office PowerPoint</Application>
  <PresentationFormat>Apresentação na tela (16:9)</PresentationFormat>
  <Paragraphs>220</Paragraphs>
  <Slides>25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5" baseType="lpstr">
      <vt:lpstr>Arial</vt:lpstr>
      <vt:lpstr>Bauhaus 93</vt:lpstr>
      <vt:lpstr>Wingdings</vt:lpstr>
      <vt:lpstr>Chiller</vt:lpstr>
      <vt:lpstr>Syncopate</vt:lpstr>
      <vt:lpstr>Agency FB</vt:lpstr>
      <vt:lpstr>Economica</vt:lpstr>
      <vt:lpstr>Stencil</vt:lpstr>
      <vt:lpstr>Open Sans</vt:lpstr>
      <vt:lpstr>luxe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Movimentos populacionais</vt:lpstr>
      <vt:lpstr>Agravantes</vt:lpstr>
      <vt:lpstr>Apresentação do PowerPoint</vt:lpstr>
      <vt:lpstr>Apresentação do PowerPoint</vt:lpstr>
      <vt:lpstr>Apresentação do PowerPoint</vt:lpstr>
      <vt:lpstr>Meio Ambiente - Resolução de Conflitos?</vt:lpstr>
      <vt:lpstr>Apresentação do PowerPoint</vt:lpstr>
      <vt:lpstr>Apresentação do PowerPoint</vt:lpstr>
      <vt:lpstr>Relação com Ecologia Evolutiva Humana</vt:lpstr>
      <vt:lpstr>Apresentação do PowerPoint</vt:lpstr>
      <vt:lpstr>Considerações finais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Góes</dc:creator>
  <cp:lastModifiedBy>Felipe Góes</cp:lastModifiedBy>
  <cp:revision>409</cp:revision>
  <dcterms:modified xsi:type="dcterms:W3CDTF">2015-11-19T19:48:38Z</dcterms:modified>
</cp:coreProperties>
</file>