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3" r:id="rId10"/>
    <p:sldId id="268" r:id="rId11"/>
    <p:sldId id="275" r:id="rId12"/>
    <p:sldId id="269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70" r:id="rId25"/>
    <p:sldId id="271" r:id="rId26"/>
    <p:sldId id="272" r:id="rId27"/>
    <p:sldId id="28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91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8" autoAdjust="0"/>
    <p:restoredTop sz="94660"/>
  </p:normalViewPr>
  <p:slideViewPr>
    <p:cSldViewPr>
      <p:cViewPr>
        <p:scale>
          <a:sx n="76" d="100"/>
          <a:sy n="76" d="100"/>
        </p:scale>
        <p:origin x="-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2E5692-F83E-48C5-9E74-17DF1D39D7F2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4E2DDB-FFBE-498D-B030-5592574273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1.bp.blogspot.com/-9mnGyDAo8oI/VORfDiOE8mI/AAAAAAAAGIw/Qz_YmWmvZUQ/s1600/Nova+Imagem+(4)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2.bp.blogspot.com/-rVtaccJtuLU/VORd79Sb3mI/AAAAAAAAGIQ/eYujZCI8UHE/s1600/Nova+Imagem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GEBlO_D8W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27584"/>
            <a:ext cx="7675786" cy="10527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11914B"/>
                </a:solidFill>
                <a:latin typeface="+mn-lt"/>
              </a:rPr>
              <a:t>PERMACULTURA</a:t>
            </a:r>
            <a:endParaRPr lang="pt-BR" b="1" dirty="0">
              <a:solidFill>
                <a:srgbClr val="11914B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96136" y="2071765"/>
            <a:ext cx="2664296" cy="1648204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Igor Nogueira Jacob</a:t>
            </a:r>
          </a:p>
          <a:p>
            <a:pPr algn="ctr">
              <a:buNone/>
            </a:pPr>
            <a:r>
              <a:rPr lang="pt-BR" dirty="0" smtClean="0"/>
              <a:t>Laura </a:t>
            </a:r>
            <a:r>
              <a:rPr lang="pt-BR" dirty="0" err="1" smtClean="0"/>
              <a:t>Rydlewski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4933782" cy="53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129875"/>
            <a:ext cx="2929508" cy="253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Cuidado com a Terra (solos, florestas, ar, água e seres vivos não-humanos): Ações reabilitadoras, conservacionistas e uso moderado de seus recursos. </a:t>
            </a:r>
            <a:br>
              <a:rPr lang="pt-BR" dirty="0"/>
            </a:br>
            <a:endParaRPr lang="pt-BR" dirty="0"/>
          </a:p>
          <a:p>
            <a:pPr lvl="0"/>
            <a:r>
              <a:rPr lang="pt-BR" dirty="0"/>
              <a:t>Cuidado com as Pessoas (cuidar de si mesmo, parentes e comunidade): Estimular atitudes de cooperação!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/>
              <a:t>Partilha Justa: Estabelecer limites nas necessidades, no padrão de consumo e na população.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DE 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Os princípios da </a:t>
            </a:r>
            <a:r>
              <a:rPr lang="pt-BR" dirty="0" err="1"/>
              <a:t>Permacultura</a:t>
            </a:r>
            <a:r>
              <a:rPr lang="pt-BR" dirty="0"/>
              <a:t> sustentam-se no estudo do mundo natural e das sociedades sustentáveis pré-industriais de maneira que possam ser aplicados universalmente, promovendo o desenvolvimento e uso sustentável da terra e dos recursos nos mais diversos contextos (escassez e abundância).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/>
              <a:t>O Conjunto de princípios desenvolvidos por </a:t>
            </a:r>
            <a:r>
              <a:rPr lang="pt-BR" dirty="0" err="1"/>
              <a:t>Mollison</a:t>
            </a:r>
            <a:r>
              <a:rPr lang="pt-BR" dirty="0"/>
              <a:t> e </a:t>
            </a:r>
            <a:r>
              <a:rPr lang="pt-BR" dirty="0" err="1"/>
              <a:t>Holmgren</a:t>
            </a:r>
            <a:r>
              <a:rPr lang="pt-BR" dirty="0"/>
              <a:t> são simples, porém possuem uma aplicação ampla (podendo-se variar os métodos em que são aplicados) e possibilitam uma renovação cultural.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3728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permacoletivo.files.wordpress.com/2008/04/poster_-_principios_da_permacultura_portugues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/>
              <a:t>1. Observe e interaja: “a beleza está nos olhos do observador”</a:t>
            </a:r>
            <a:br>
              <a:rPr lang="pt-BR" i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3960440" cy="4491062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1684884"/>
            <a:ext cx="4032448" cy="450698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82234" y="6283628"/>
            <a:ext cx="741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Mulateiro</a:t>
            </a:r>
            <a:r>
              <a:rPr lang="pt-BR" dirty="0" smtClean="0"/>
              <a:t> – árvore do Norte do Brasil – casca utilizada para tratamento de queimaduras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5466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1. Observe e interaja: “a beleza está nos olhos do observador”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natureza nos dá as respostas necessárias sem que precisemos de noções científicas precisas.</a:t>
            </a:r>
          </a:p>
          <a:p>
            <a:r>
              <a:rPr lang="pt-BR" dirty="0"/>
              <a:t> A natureza fala a linguagem dos padrões e a observação desses padrões pode gerar informação e conhecimento prático.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verdadeiro conhecimento, que vai na direção da realidade, acontece quando </a:t>
            </a:r>
            <a:r>
              <a:rPr lang="pt-BR" i="1" dirty="0"/>
              <a:t>informação</a:t>
            </a:r>
            <a:r>
              <a:rPr lang="pt-BR" dirty="0"/>
              <a:t> e </a:t>
            </a:r>
            <a:r>
              <a:rPr lang="pt-BR" i="1" dirty="0"/>
              <a:t>experiência</a:t>
            </a:r>
            <a:r>
              <a:rPr lang="pt-BR" dirty="0"/>
              <a:t> se </a:t>
            </a:r>
            <a:r>
              <a:rPr lang="pt-BR" dirty="0" err="1"/>
              <a:t>econtram</a:t>
            </a:r>
            <a:r>
              <a:rPr lang="pt-BR" dirty="0"/>
              <a:t> num mesmo </a:t>
            </a:r>
            <a:r>
              <a:rPr lang="pt-BR" i="1" dirty="0"/>
              <a:t>contexto</a:t>
            </a:r>
            <a:r>
              <a:rPr lang="pt-BR" dirty="0"/>
              <a:t>. Sozinha, a informação é vazia e estéril. Não falamos de um simples “olhar para” mas de uma atenção que vai além da visão, usando todos os sentidos de que dispomos.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1217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pt-BR" dirty="0" smtClean="0"/>
              <a:t>2. Capte e Armazene Energia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53650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35095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6490"/>
            <a:ext cx="7772400" cy="1143000"/>
          </a:xfrm>
        </p:spPr>
        <p:txBody>
          <a:bodyPr/>
          <a:lstStyle/>
          <a:p>
            <a:r>
              <a:rPr lang="pt-BR" dirty="0"/>
              <a:t>2. Capte e Armazene Energia</a:t>
            </a:r>
          </a:p>
        </p:txBody>
      </p:sp>
      <p:pic>
        <p:nvPicPr>
          <p:cNvPr id="4" name="Espaço Reservado para Conteúdo 3" descr="http://www.sempresustentavel.com.br/solar/aquecedor/aquecedor-solar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86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119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Capte e Armazene Energia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772400" cy="4572000"/>
          </a:xfrm>
        </p:spPr>
        <p:txBody>
          <a:bodyPr/>
          <a:lstStyle/>
          <a:p>
            <a:r>
              <a:rPr lang="pt-BR" dirty="0" smtClean="0"/>
              <a:t>Dependência de combustíveis fósseis – gasto de recursos não renováveis – alto impacto ambiental </a:t>
            </a:r>
          </a:p>
          <a:p>
            <a:r>
              <a:rPr lang="pt-BR" dirty="0" smtClean="0"/>
              <a:t>Optar por fontes locais de energia como: sol, vento e fluxos de escoamento superficial da água </a:t>
            </a:r>
          </a:p>
          <a:p>
            <a:r>
              <a:rPr lang="pt-BR" dirty="0" smtClean="0"/>
              <a:t>Evitar o desperdício de recursos energéticos e garantir que a energia local não de perca, se transforme. 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8768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5</a:t>
            </a:r>
            <a:r>
              <a:rPr lang="pt-BR" dirty="0"/>
              <a:t>. Use e valorize os recursos naturais e renováveis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Em linguagem financeira os recursos renováveis deveriam ser vistos como renda e os não renováveis como capital principal (ativos financeiros). Gastar nosso capital principal para viver no dia-a-dia é insustentável, em qualquer linguagem. 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Serviços </a:t>
            </a:r>
            <a:r>
              <a:rPr lang="pt-BR" dirty="0"/>
              <a:t>renováveis (ou funções passivas), são aqueles que obtemos de plantas, animais, solo e água vivos, sem consumi-los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 err="1"/>
              <a:t>Ex</a:t>
            </a:r>
            <a:r>
              <a:rPr lang="pt-BR" dirty="0"/>
              <a:t>: árvore para sombreamento e frutificação/ extrativismo ou árvore para transporte de Moais ou para coletar madeira?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637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1143000"/>
          </a:xfrm>
        </p:spPr>
        <p:txBody>
          <a:bodyPr>
            <a:normAutofit/>
          </a:bodyPr>
          <a:lstStyle/>
          <a:p>
            <a:r>
              <a:rPr lang="pt-BR" sz="3200" dirty="0"/>
              <a:t>5. Use e valorize os recursos naturais e renováveis </a:t>
            </a:r>
            <a:r>
              <a:rPr lang="pt-BR" sz="3200" dirty="0" smtClean="0"/>
              <a:t>– ciclo hidrológico </a:t>
            </a:r>
            <a:endParaRPr lang="pt-BR" sz="3200" dirty="0"/>
          </a:p>
        </p:txBody>
      </p:sp>
      <p:pic>
        <p:nvPicPr>
          <p:cNvPr id="4" name="Espaço Reservado para Conteúdo 3" descr="ILUSTR CES COLOR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1"/>
          <a:stretch>
            <a:fillRect/>
          </a:stretch>
        </p:blipFill>
        <p:spPr bwMode="auto">
          <a:xfrm>
            <a:off x="2411760" y="1268760"/>
            <a:ext cx="47525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314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FF0000"/>
                </a:solidFill>
              </a:rPr>
              <a:t>Perma</a:t>
            </a:r>
            <a:r>
              <a:rPr lang="pt-BR" dirty="0" smtClean="0"/>
              <a:t>nente” + “Agri</a:t>
            </a:r>
            <a:r>
              <a:rPr lang="pt-BR" dirty="0" smtClean="0">
                <a:solidFill>
                  <a:srgbClr val="FF0000"/>
                </a:solidFill>
              </a:rPr>
              <a:t>cultura</a:t>
            </a:r>
            <a:r>
              <a:rPr lang="pt-BR" dirty="0" smtClean="0"/>
              <a:t>”;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Bill </a:t>
            </a:r>
            <a:r>
              <a:rPr lang="pt-BR" dirty="0" err="1" smtClean="0"/>
              <a:t>Mollison</a:t>
            </a:r>
            <a:r>
              <a:rPr lang="pt-BR" dirty="0" smtClean="0"/>
              <a:t> e David </a:t>
            </a:r>
            <a:r>
              <a:rPr lang="pt-BR" dirty="0" err="1" smtClean="0"/>
              <a:t>Holmgren</a:t>
            </a:r>
            <a:r>
              <a:rPr lang="pt-BR" dirty="0" smtClean="0"/>
              <a:t>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Década de 70 (crises ambientais e Revolução Verde na Austrália);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Idéia de criar uma estrutura de trabalho para um sistema agrícola altamente produtivo, estável e recuperador de ecossistemas locais;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872" cy="1143000"/>
          </a:xfrm>
        </p:spPr>
        <p:txBody>
          <a:bodyPr>
            <a:normAutofit/>
          </a:bodyPr>
          <a:lstStyle/>
          <a:p>
            <a:r>
              <a:rPr lang="pt-BR" sz="3200" dirty="0"/>
              <a:t>5. Use e valorize os recursos naturais e renováveis – </a:t>
            </a:r>
            <a:r>
              <a:rPr lang="pt-BR" sz="3200" dirty="0" smtClean="0"/>
              <a:t>insetos e animais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90006" y="1628800"/>
            <a:ext cx="7886450" cy="1656184"/>
          </a:xfrm>
        </p:spPr>
        <p:txBody>
          <a:bodyPr>
            <a:normAutofit/>
          </a:bodyPr>
          <a:lstStyle/>
          <a:p>
            <a:r>
              <a:rPr lang="pt-BR" b="1" dirty="0"/>
              <a:t>Formigas: não são praga, mas indicadores agrícolas!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 smtClean="0"/>
          </a:p>
          <a:p>
            <a:r>
              <a:rPr lang="pt-BR" b="1" dirty="0" smtClean="0"/>
              <a:t>Uso de galinhas no sistema. </a:t>
            </a:r>
            <a:endParaRPr lang="pt-BR" dirty="0"/>
          </a:p>
        </p:txBody>
      </p:sp>
      <p:pic>
        <p:nvPicPr>
          <p:cNvPr id="4" name="Imagem 3" descr="http://1.bp.blogspot.com/-9mnGyDAo8oI/VORfDiOE8mI/AAAAAAAAGIw/Qz_YmWmvZUQ/s1600/Nova%2BImagem%2B%284%29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292988"/>
            <a:ext cx="3888432" cy="29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2.bp.blogspot.com/-rVtaccJtuLU/VORd79Sb3mI/AAAAAAAAGIQ/eYujZCI8UHE/s1600/Nova%2BImagem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3243546"/>
            <a:ext cx="3816424" cy="297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506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8. Integrar ao invés de segregar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714488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 natureza é um sistema de conexão. Um design </a:t>
            </a:r>
            <a:r>
              <a:rPr lang="pt-BR" dirty="0" err="1"/>
              <a:t>auto-regulado</a:t>
            </a:r>
            <a:r>
              <a:rPr lang="pt-BR" dirty="0"/>
              <a:t> e funcional dispõe os elementos de forma que cada um deles satisfaça as necessidades e aceite os produtos dos demais elementos.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/>
              <a:t>Os objetos não devem ser estudados </a:t>
            </a:r>
            <a:r>
              <a:rPr lang="pt-BR" dirty="0" smtClean="0"/>
              <a:t>separadamente, deve-se </a:t>
            </a:r>
            <a:r>
              <a:rPr lang="pt-BR" dirty="0"/>
              <a:t>entender sua função frente a complexidade do meio e de seus inter-relacionamentos. 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/>
              <a:t>cada elemento exerce pelo menos duas funções</a:t>
            </a:r>
          </a:p>
          <a:p>
            <a:pPr marL="0" indent="0">
              <a:buNone/>
            </a:pPr>
            <a:r>
              <a:rPr lang="pt-BR" dirty="0" smtClean="0"/>
              <a:t>     - </a:t>
            </a:r>
            <a:r>
              <a:rPr lang="pt-BR" dirty="0"/>
              <a:t>cada função é importante e apoiada por muitos elementos 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A </a:t>
            </a:r>
            <a:r>
              <a:rPr lang="pt-BR" dirty="0" err="1"/>
              <a:t>permacultura</a:t>
            </a:r>
            <a:r>
              <a:rPr lang="pt-BR" dirty="0"/>
              <a:t> pode ser vista como parte de uma longa tradição de conceitos que enfatizam os inter-relacionamentos mutualistas e simbióticos em relação aos demais que são competitivos e predatórios – conceito que dialoga com a Biologia do Amar, de Humberto </a:t>
            </a:r>
            <a:r>
              <a:rPr lang="pt-BR" dirty="0" err="1"/>
              <a:t>Maturana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3288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Cada elemento exerce pelo menos duas funções: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6862"/>
            <a:ext cx="7560840" cy="481446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61031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Cada elemento exerce pelo menos duas funções: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628800"/>
            <a:ext cx="33156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962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Zoneamento</a:t>
            </a:r>
            <a:r>
              <a:rPr lang="pt-BR" sz="3600" dirty="0"/>
              <a:t> - Método para analisar e compor a </a:t>
            </a:r>
            <a:r>
              <a:rPr lang="pt-BR" sz="3600" dirty="0" smtClean="0"/>
              <a:t>paisagem: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 descr="https://permaculturaparana.files.wordpress.com/2015/02/permacultura_brasil3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Embora a </a:t>
            </a:r>
            <a:r>
              <a:rPr lang="pt-BR" dirty="0" err="1"/>
              <a:t>Permacultura</a:t>
            </a:r>
            <a:r>
              <a:rPr lang="pt-BR" dirty="0"/>
              <a:t> seja uma estrutura conceitual para o desenvolvimento sustentável que tem suas raízes na ciência ecológica e no pensamento sistêmico, suas bases se estendem a diversas culturas e contextos mostrando seu potencial para contribuir para a evolução de uma cultura popular de sustentabilidade, através da adoção de diversas soluções práticas e </a:t>
            </a:r>
            <a:r>
              <a:rPr lang="pt-BR" dirty="0" err="1" smtClean="0"/>
              <a:t>empoderadas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Valores </a:t>
            </a:r>
            <a:r>
              <a:rPr lang="pt-BR" dirty="0"/>
              <a:t>que </a:t>
            </a:r>
            <a:r>
              <a:rPr lang="pt-BR" dirty="0" smtClean="0"/>
              <a:t>orientam </a:t>
            </a:r>
            <a:r>
              <a:rPr lang="pt-BR" dirty="0"/>
              <a:t>uma prática </a:t>
            </a:r>
            <a:r>
              <a:rPr lang="pt-BR" dirty="0" smtClean="0"/>
              <a:t>contra-hegemônica (não-consumismo, não-competição</a:t>
            </a:r>
            <a:r>
              <a:rPr lang="pt-BR" dirty="0"/>
              <a:t>, a autonomia e a solidariedade como </a:t>
            </a:r>
            <a:r>
              <a:rPr lang="pt-BR" dirty="0" smtClean="0"/>
              <a:t>matrizes para </a:t>
            </a:r>
            <a:r>
              <a:rPr lang="pt-BR" dirty="0"/>
              <a:t>o trabalho e para as relações sociais. Não são meramente a </a:t>
            </a:r>
            <a:r>
              <a:rPr lang="pt-BR" dirty="0" smtClean="0"/>
              <a:t>constituição de </a:t>
            </a:r>
            <a:r>
              <a:rPr lang="pt-BR" dirty="0"/>
              <a:t>uma utopia social, mas um conjunto de </a:t>
            </a:r>
            <a:r>
              <a:rPr lang="pt-BR" dirty="0" smtClean="0"/>
              <a:t>idéias </a:t>
            </a:r>
            <a:r>
              <a:rPr lang="pt-BR" dirty="0"/>
              <a:t>que vêm sendo adotadas </a:t>
            </a:r>
            <a:r>
              <a:rPr lang="pt-BR" dirty="0" smtClean="0"/>
              <a:t>por uma </a:t>
            </a:r>
            <a:r>
              <a:rPr lang="pt-BR" dirty="0"/>
              <a:t>comunidade que se expande.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/>
          </a:bodyPr>
          <a:lstStyle/>
          <a:p>
            <a:r>
              <a:rPr lang="pt-BR" dirty="0" smtClean="0"/>
              <a:t>Não </a:t>
            </a:r>
            <a:r>
              <a:rPr lang="pt-BR" dirty="0"/>
              <a:t>há um conjunto </a:t>
            </a:r>
            <a:r>
              <a:rPr lang="pt-BR" dirty="0" smtClean="0"/>
              <a:t>dado de </a:t>
            </a:r>
            <a:r>
              <a:rPr lang="pt-BR" dirty="0"/>
              <a:t>tecnologias, mas um sistema de interpretação do meio ambiente físico </a:t>
            </a:r>
            <a:r>
              <a:rPr lang="pt-BR" dirty="0" smtClean="0"/>
              <a:t>em que </a:t>
            </a:r>
            <a:r>
              <a:rPr lang="pt-BR" dirty="0"/>
              <a:t>o homem, produzindo de forma adaptada ao seu contexto, pode retirar </a:t>
            </a:r>
            <a:r>
              <a:rPr lang="pt-BR" dirty="0" smtClean="0"/>
              <a:t>seu sustento </a:t>
            </a:r>
            <a:r>
              <a:rPr lang="pt-BR" dirty="0"/>
              <a:t>das relações estabelecidas com o ambiente. A </a:t>
            </a:r>
            <a:r>
              <a:rPr lang="pt-BR" dirty="0" err="1"/>
              <a:t>P</a:t>
            </a:r>
            <a:r>
              <a:rPr lang="pt-BR" dirty="0" err="1" smtClean="0"/>
              <a:t>ermacultura</a:t>
            </a:r>
            <a:r>
              <a:rPr lang="pt-BR" dirty="0" smtClean="0"/>
              <a:t> pressupõe que</a:t>
            </a:r>
            <a:r>
              <a:rPr lang="pt-BR" dirty="0"/>
              <a:t>, embora algumas tecnologias possam inspirar soluções semelhantes </a:t>
            </a:r>
            <a:r>
              <a:rPr lang="pt-BR" dirty="0" smtClean="0"/>
              <a:t>em lugares </a:t>
            </a:r>
            <a:r>
              <a:rPr lang="pt-BR" dirty="0"/>
              <a:t>diferentes, elas não são universalizáveis, ou seja, devem ser </a:t>
            </a:r>
            <a:r>
              <a:rPr lang="pt-BR" dirty="0" smtClean="0"/>
              <a:t>articuladas aos </a:t>
            </a:r>
            <a:r>
              <a:rPr lang="pt-BR" dirty="0"/>
              <a:t>contextos locais</a:t>
            </a:r>
            <a:r>
              <a:rPr lang="pt-BR" dirty="0" smtClean="0"/>
              <a:t>.</a:t>
            </a:r>
          </a:p>
          <a:p>
            <a:r>
              <a:rPr lang="pt-BR" dirty="0" smtClean="0"/>
              <a:t>Vídeo: Instituto de Liderança Regenerativa - </a:t>
            </a:r>
            <a:r>
              <a:rPr lang="pt-BR" dirty="0" err="1"/>
              <a:t>Permacultura</a:t>
            </a:r>
            <a:r>
              <a:rPr lang="pt-BR" dirty="0"/>
              <a:t> em 3 </a:t>
            </a:r>
            <a:r>
              <a:rPr lang="pt-BR" dirty="0" smtClean="0"/>
              <a:t>minutos: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://www.youtube.com/watch?v=_</a:t>
            </a:r>
            <a:r>
              <a:rPr lang="pt-BR" dirty="0" smtClean="0">
                <a:hlinkClick r:id="rId2"/>
              </a:rPr>
              <a:t>GEBlO_D8Ws</a:t>
            </a:r>
            <a:endParaRPr lang="pt-B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85786" y="1500174"/>
            <a:ext cx="7772400" cy="4857784"/>
          </a:xfrm>
        </p:spPr>
        <p:txBody>
          <a:bodyPr>
            <a:normAutofit fontScale="47500" lnSpcReduction="20000"/>
          </a:bodyPr>
          <a:lstStyle/>
          <a:p>
            <a:r>
              <a:rPr lang="pt-BR" dirty="0" smtClean="0"/>
              <a:t>CAZELOTO, Edilson. A monocultura informática, </a:t>
            </a:r>
            <a:r>
              <a:rPr lang="pt-BR" dirty="0" err="1" smtClean="0"/>
              <a:t>permacultura</a:t>
            </a:r>
            <a:r>
              <a:rPr lang="pt-BR" dirty="0" smtClean="0"/>
              <a:t> e a construção de uma sociabilidade contra-hegemônica. In: XVII Encontro Associação Nacional dos Programas de Pós-Graduação em Comunicação (COMPÓS). São Paulo, 2008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HOLMGREN, David. </a:t>
            </a:r>
            <a:r>
              <a:rPr lang="pt-BR" dirty="0" err="1" smtClean="0"/>
              <a:t>Permacultura</a:t>
            </a:r>
            <a:r>
              <a:rPr lang="pt-BR" dirty="0" smtClean="0"/>
              <a:t> -  Princípios e caminhos além da sustentabilidade. Disponível em: http://livrariaviasapiens.com.br/site/index.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permacultura-principios-e-caminhos-alem-da</a:t>
            </a:r>
            <a:r>
              <a:rPr lang="pt-BR" dirty="0" smtClean="0"/>
              <a:t>-sustentabilidade.html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HOLMGREN, David.Os Fundamentos da </a:t>
            </a:r>
            <a:r>
              <a:rPr lang="pt-BR" dirty="0" err="1" smtClean="0"/>
              <a:t>Permacultura</a:t>
            </a:r>
            <a:r>
              <a:rPr lang="pt-BR" dirty="0" smtClean="0"/>
              <a:t>. Disponível em: </a:t>
            </a:r>
            <a:r>
              <a:rPr lang="pt-BR" dirty="0" smtClean="0"/>
              <a:t>http</a:t>
            </a:r>
            <a:r>
              <a:rPr lang="pt-BR" dirty="0" smtClean="0"/>
              <a:t>://www.fca.unesp.br/Home/Extensao/GrupoTimbo/permaculturaFundamentos.pdf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MAGRINI, Renato Veloso. </a:t>
            </a:r>
            <a:r>
              <a:rPr lang="pt-BR" dirty="0" err="1" smtClean="0"/>
              <a:t>Permacultura</a:t>
            </a:r>
            <a:r>
              <a:rPr lang="pt-BR" dirty="0" smtClean="0"/>
              <a:t> e Soluções Urbanas Sustentáveis. Uberlândia: Universidade Federal de Uberlândia, 2009. 112 p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STUMPF, B. O. Percepções de educadores sobre a </a:t>
            </a:r>
            <a:r>
              <a:rPr lang="pt-BR" dirty="0" err="1" smtClean="0"/>
              <a:t>Permacultura</a:t>
            </a:r>
            <a:r>
              <a:rPr lang="pt-BR" dirty="0" smtClean="0"/>
              <a:t> como estratégia de Educação Ambiental escolar. Porto Alegre: Seminário de Pesquisa em Educação da Região Sul, </a:t>
            </a:r>
            <a:r>
              <a:rPr lang="pt-BR" dirty="0" smtClean="0"/>
              <a:t>2012.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http</a:t>
            </a:r>
            <a:r>
              <a:rPr lang="pt-BR" dirty="0" smtClean="0"/>
              <a:t>://sersustentavel.pt/pt/permacultura-zonas-e-suas-funcoes</a:t>
            </a:r>
            <a:r>
              <a:rPr lang="pt-BR" dirty="0" smtClean="0"/>
              <a:t>/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http://</a:t>
            </a:r>
            <a:r>
              <a:rPr lang="pt-BR" dirty="0" smtClean="0"/>
              <a:t>www.setelombas.com.br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https://permacoletivo.wordpress.com/permacultura</a:t>
            </a:r>
            <a:r>
              <a:rPr lang="pt-BR" dirty="0" smtClean="0"/>
              <a:t>/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http://permaculturapedagogica.blogspot.com.br</a:t>
            </a:r>
            <a:r>
              <a:rPr lang="pt-BR" dirty="0" smtClean="0"/>
              <a:t>/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http://www.permacultura.org.br</a:t>
            </a:r>
            <a:r>
              <a:rPr lang="pt-BR" dirty="0" smtClean="0"/>
              <a:t>/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http://www.peagroecologico.org/sites/default/files/permacultura-urbana-e-book1.pdf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Porém, passaram a considerar outros campos vitais para a sobrevivência humana;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São sete estes campos: manejo da terra e da natureza; economia e finanças; educação e cultura; bem-estar espiritual; posse da terra e comunidade; ferramentas e tecnologia; e espaço construído;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Cultura Permanente!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Dessa </a:t>
            </a:r>
            <a:r>
              <a:rPr lang="pt-BR" dirty="0"/>
              <a:t>forma, a </a:t>
            </a:r>
            <a:r>
              <a:rPr lang="pt-BR" dirty="0" err="1"/>
              <a:t>Permacultura</a:t>
            </a:r>
            <a:r>
              <a:rPr lang="pt-BR" dirty="0"/>
              <a:t> </a:t>
            </a:r>
            <a:r>
              <a:rPr lang="pt-BR" i="1" dirty="0"/>
              <a:t>"é o planejamento e a manutenção consciente de ecossistemas de agricultura produtivos, que tenham a diversidade, a estabilidade e a resistência dos ecossistemas naturais. É a integração harmoniosa das pessoas e da paisagem, provendo alimento, energia, abrigo e outras necessidades, materiais ou não, de forma sustentável (...)"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Assentamentos humanos sustentáveis + saberes tradicionais + conhecimento científico;</a:t>
            </a:r>
          </a:p>
          <a:p>
            <a:r>
              <a:rPr lang="pt-BR" dirty="0" smtClean="0"/>
              <a:t>Resumidamente</a:t>
            </a:r>
            <a:r>
              <a:rPr lang="pt-BR" dirty="0"/>
              <a:t>, trata-se de "</a:t>
            </a:r>
            <a:r>
              <a:rPr lang="pt-BR" i="1" dirty="0"/>
              <a:t>um sistema de design para a criação de ambientes humanos sustentáveis e produtivos em equilíbrio e harmonia com a natureza." - Bill </a:t>
            </a:r>
            <a:r>
              <a:rPr lang="pt-BR" i="1" dirty="0" err="1"/>
              <a:t>Mollison</a:t>
            </a:r>
            <a:r>
              <a:rPr lang="pt-BR" i="1" dirty="0"/>
              <a:t> </a:t>
            </a:r>
            <a:endParaRPr lang="pt-BR" i="1" dirty="0" smtClean="0"/>
          </a:p>
          <a:p>
            <a:r>
              <a:rPr lang="pt-BR" dirty="0" smtClean="0"/>
              <a:t>Mito moderno da natureza intocada;</a:t>
            </a:r>
          </a:p>
          <a:p>
            <a:r>
              <a:rPr lang="pt-BR" dirty="0" err="1" smtClean="0"/>
              <a:t>T.P.I.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i="1" dirty="0"/>
          </a:p>
        </p:txBody>
      </p:sp>
      <p:pic>
        <p:nvPicPr>
          <p:cNvPr id="4" name="Espaço Reservado para Conteúdo 3" descr="http://www.carbolea.ul.ie/images/terra_preta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Princípios da </a:t>
            </a:r>
            <a:r>
              <a:rPr lang="pt-BR" dirty="0" err="1" smtClean="0"/>
              <a:t>Permacultura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Culturas </a:t>
            </a:r>
            <a:r>
              <a:rPr lang="pt-BR" dirty="0"/>
              <a:t>não sobrevivem muito tempo sem uma base </a:t>
            </a:r>
            <a:r>
              <a:rPr lang="pt-BR" dirty="0" err="1"/>
              <a:t>agricultural</a:t>
            </a:r>
            <a:r>
              <a:rPr lang="pt-BR" dirty="0"/>
              <a:t> e uma ética para o uso da </a:t>
            </a:r>
            <a:r>
              <a:rPr lang="pt-BR" dirty="0" smtClean="0"/>
              <a:t>terra!</a:t>
            </a:r>
          </a:p>
          <a:p>
            <a:r>
              <a:rPr lang="pt-BR" dirty="0" smtClean="0"/>
              <a:t>Princípios éticos e princípios de design;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permacultureprinciples.com/images/ethical_principles_image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</TotalTime>
  <Words>768</Words>
  <Application>Microsoft Office PowerPoint</Application>
  <PresentationFormat>Apresentação na tela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Patrimônio Líquido</vt:lpstr>
      <vt:lpstr>PERMACULTURA</vt:lpstr>
      <vt:lpstr>Histórico</vt:lpstr>
      <vt:lpstr>Histórico</vt:lpstr>
      <vt:lpstr>Definição</vt:lpstr>
      <vt:lpstr>Definição</vt:lpstr>
      <vt:lpstr>Slide 6</vt:lpstr>
      <vt:lpstr>Princípios da Permacultura</vt:lpstr>
      <vt:lpstr>F</vt:lpstr>
      <vt:lpstr>Slide 9</vt:lpstr>
      <vt:lpstr>PRINCÍPIOS ÉTICOS</vt:lpstr>
      <vt:lpstr>PRINCÍPIOS DE DESIGN</vt:lpstr>
      <vt:lpstr>Slide 12</vt:lpstr>
      <vt:lpstr> 1. Observe e interaja: “a beleza está nos olhos do observador” </vt:lpstr>
      <vt:lpstr>1. Observe e interaja: “a beleza está nos olhos do observador”</vt:lpstr>
      <vt:lpstr>2. Capte e Armazene Energia</vt:lpstr>
      <vt:lpstr>2. Capte e Armazene Energia</vt:lpstr>
      <vt:lpstr>2. Capte e Armazene Energia</vt:lpstr>
      <vt:lpstr>5. Use e valorize os recursos naturais e renováveis </vt:lpstr>
      <vt:lpstr>5. Use e valorize os recursos naturais e renováveis – ciclo hidrológico </vt:lpstr>
      <vt:lpstr>5. Use e valorize os recursos naturais e renováveis – insetos e animais</vt:lpstr>
      <vt:lpstr>8. Integrar ao invés de segregar</vt:lpstr>
      <vt:lpstr>Cada elemento exerce pelo menos duas funções:</vt:lpstr>
      <vt:lpstr>Cada elemento exerce pelo menos duas funções:</vt:lpstr>
      <vt:lpstr>Zoneamento - Método para analisar e compor a paisagem:  </vt:lpstr>
      <vt:lpstr>Considerações Finais</vt:lpstr>
      <vt:lpstr>Considerações Finais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Nogueira Jacob</dc:creator>
  <cp:lastModifiedBy>Igor Nogueira Jacob</cp:lastModifiedBy>
  <cp:revision>26</cp:revision>
  <dcterms:created xsi:type="dcterms:W3CDTF">2015-11-19T17:22:27Z</dcterms:created>
  <dcterms:modified xsi:type="dcterms:W3CDTF">2015-11-19T20:05:37Z</dcterms:modified>
</cp:coreProperties>
</file>