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3" r:id="rId4"/>
    <p:sldId id="264" r:id="rId5"/>
    <p:sldId id="256" r:id="rId6"/>
    <p:sldId id="258" r:id="rId7"/>
    <p:sldId id="265" r:id="rId8"/>
    <p:sldId id="266" r:id="rId9"/>
    <p:sldId id="259" r:id="rId10"/>
    <p:sldId id="260" r:id="rId11"/>
    <p:sldId id="261" r:id="rId12"/>
    <p:sldId id="262" r:id="rId13"/>
    <p:sldId id="268" r:id="rId14"/>
    <p:sldId id="269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023C-D7AE-4166-8192-BB397AB931EA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22466-95AF-417F-8953-596B4CF865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4750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023C-D7AE-4166-8192-BB397AB931EA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22466-95AF-417F-8953-596B4CF865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41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023C-D7AE-4166-8192-BB397AB931EA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22466-95AF-417F-8953-596B4CF865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261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023C-D7AE-4166-8192-BB397AB931EA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22466-95AF-417F-8953-596B4CF865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0237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023C-D7AE-4166-8192-BB397AB931EA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22466-95AF-417F-8953-596B4CF865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0869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023C-D7AE-4166-8192-BB397AB931EA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22466-95AF-417F-8953-596B4CF865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5716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023C-D7AE-4166-8192-BB397AB931EA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22466-95AF-417F-8953-596B4CF865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3239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023C-D7AE-4166-8192-BB397AB931EA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22466-95AF-417F-8953-596B4CF865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0479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023C-D7AE-4166-8192-BB397AB931EA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22466-95AF-417F-8953-596B4CF865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1904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023C-D7AE-4166-8192-BB397AB931EA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22466-95AF-417F-8953-596B4CF865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2620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023C-D7AE-4166-8192-BB397AB931EA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22466-95AF-417F-8953-596B4CF865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6482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3023C-D7AE-4166-8192-BB397AB931EA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22466-95AF-417F-8953-596B4CF865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6332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sa.un.org/unpd/wpp/Publications/Files/Key_Findings_WPP_2015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sa.un.org/unpd/wpp/Publications/Files/Key_Findings_WPP_2015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48229" y="1471121"/>
            <a:ext cx="9231086" cy="3132820"/>
          </a:xfrm>
        </p:spPr>
        <p:txBody>
          <a:bodyPr>
            <a:normAutofit fontScale="90000"/>
          </a:bodyPr>
          <a:lstStyle/>
          <a:p>
            <a:pPr algn="l"/>
            <a:r>
              <a:rPr lang="pt-BR" sz="2800" b="1" dirty="0" smtClean="0">
                <a:solidFill>
                  <a:srgbClr val="002060"/>
                </a:solidFill>
              </a:rPr>
              <a:t/>
            </a:r>
            <a:br>
              <a:rPr lang="pt-BR" sz="2800" b="1" dirty="0" smtClean="0">
                <a:solidFill>
                  <a:srgbClr val="002060"/>
                </a:solidFill>
              </a:rPr>
            </a:br>
            <a:r>
              <a:rPr lang="pt-BR" sz="2800" b="1" dirty="0">
                <a:solidFill>
                  <a:srgbClr val="002060"/>
                </a:solidFill>
              </a:rPr>
              <a:t/>
            </a:r>
            <a:br>
              <a:rPr lang="pt-BR" sz="2800" b="1" dirty="0">
                <a:solidFill>
                  <a:srgbClr val="002060"/>
                </a:solidFill>
              </a:rPr>
            </a:br>
            <a:r>
              <a:rPr lang="pt-BR" sz="2800" b="1" dirty="0" smtClean="0">
                <a:solidFill>
                  <a:srgbClr val="002060"/>
                </a:solidFill>
              </a:rPr>
              <a:t/>
            </a:r>
            <a:br>
              <a:rPr lang="pt-BR" sz="2800" b="1" dirty="0" smtClean="0">
                <a:solidFill>
                  <a:srgbClr val="002060"/>
                </a:solidFill>
              </a:rPr>
            </a:br>
            <a:r>
              <a:rPr lang="pt-BR" sz="2800" b="1" dirty="0" smtClean="0">
                <a:solidFill>
                  <a:srgbClr val="002060"/>
                </a:solidFill>
              </a:rPr>
              <a:t/>
            </a:r>
            <a:br>
              <a:rPr lang="pt-BR" sz="2800" b="1" dirty="0" smtClean="0">
                <a:solidFill>
                  <a:srgbClr val="002060"/>
                </a:solidFill>
              </a:rPr>
            </a:br>
            <a:r>
              <a:rPr lang="pt-BR" sz="2800" b="1" dirty="0" smtClean="0">
                <a:solidFill>
                  <a:srgbClr val="002060"/>
                </a:solidFill>
              </a:rPr>
              <a:t/>
            </a:r>
            <a:br>
              <a:rPr lang="pt-BR" sz="2800" b="1" dirty="0" smtClean="0">
                <a:solidFill>
                  <a:srgbClr val="002060"/>
                </a:solidFill>
              </a:rPr>
            </a:br>
            <a:r>
              <a:rPr lang="pt-BR" sz="2800" b="1" dirty="0" smtClean="0">
                <a:solidFill>
                  <a:srgbClr val="002060"/>
                </a:solidFill>
              </a:rPr>
              <a:t/>
            </a:r>
            <a:br>
              <a:rPr lang="pt-BR" sz="2800" b="1" dirty="0" smtClean="0">
                <a:solidFill>
                  <a:srgbClr val="002060"/>
                </a:solidFill>
              </a:rPr>
            </a:br>
            <a:r>
              <a:rPr lang="pt-BR" sz="2800" b="1" dirty="0" smtClean="0">
                <a:solidFill>
                  <a:srgbClr val="002060"/>
                </a:solidFill>
              </a:rPr>
              <a:t/>
            </a:r>
            <a:br>
              <a:rPr lang="pt-BR" sz="2800" b="1" dirty="0" smtClean="0">
                <a:solidFill>
                  <a:srgbClr val="002060"/>
                </a:solidFill>
              </a:rPr>
            </a:br>
            <a:r>
              <a:rPr lang="pt-BR" sz="2800" b="1" i="1" dirty="0" smtClean="0">
                <a:solidFill>
                  <a:srgbClr val="002060"/>
                </a:solidFill>
              </a:rPr>
              <a:t>Complemento - Dados sobre população mundial</a:t>
            </a:r>
            <a:br>
              <a:rPr lang="pt-BR" sz="2800" b="1" i="1" dirty="0" smtClean="0">
                <a:solidFill>
                  <a:srgbClr val="002060"/>
                </a:solidFill>
              </a:rPr>
            </a:br>
            <a:r>
              <a:rPr lang="pt-BR" sz="2800" b="1" i="1" dirty="0" smtClean="0">
                <a:solidFill>
                  <a:srgbClr val="002060"/>
                </a:solidFill>
              </a:rPr>
              <a:t>Débora Casagrande Santos</a:t>
            </a:r>
            <a:br>
              <a:rPr lang="pt-BR" sz="2800" b="1" i="1" dirty="0" smtClean="0">
                <a:solidFill>
                  <a:srgbClr val="002060"/>
                </a:solidFill>
              </a:rPr>
            </a:br>
            <a:r>
              <a:rPr lang="pt-BR" sz="2800" b="1" i="1" dirty="0" smtClean="0">
                <a:solidFill>
                  <a:srgbClr val="002060"/>
                </a:solidFill>
              </a:rPr>
              <a:t/>
            </a:r>
            <a:br>
              <a:rPr lang="pt-BR" sz="2800" b="1" i="1" dirty="0" smtClean="0">
                <a:solidFill>
                  <a:srgbClr val="002060"/>
                </a:solidFill>
              </a:rPr>
            </a:br>
            <a:r>
              <a:rPr lang="pt-BR" sz="2800" b="1" i="1" dirty="0" smtClean="0">
                <a:solidFill>
                  <a:srgbClr val="002060"/>
                </a:solidFill>
              </a:rPr>
              <a:t/>
            </a:r>
            <a:br>
              <a:rPr lang="pt-BR" sz="2800" b="1" i="1" dirty="0" smtClean="0">
                <a:solidFill>
                  <a:srgbClr val="002060"/>
                </a:solidFill>
              </a:rPr>
            </a:br>
            <a:r>
              <a:rPr lang="pt-BR" sz="2800" b="1" dirty="0" smtClean="0">
                <a:solidFill>
                  <a:srgbClr val="002060"/>
                </a:solidFill>
              </a:rPr>
              <a:t>Dados </a:t>
            </a:r>
            <a:r>
              <a:rPr lang="pt-BR" sz="2800" b="1" dirty="0" smtClean="0">
                <a:solidFill>
                  <a:srgbClr val="002060"/>
                </a:solidFill>
              </a:rPr>
              <a:t>sobre população mundial</a:t>
            </a:r>
            <a:br>
              <a:rPr lang="pt-BR" sz="2800" b="1" dirty="0" smtClean="0">
                <a:solidFill>
                  <a:srgbClr val="002060"/>
                </a:solidFill>
              </a:rPr>
            </a:br>
            <a:r>
              <a:rPr lang="pt-BR" sz="2800" b="1" dirty="0" smtClean="0">
                <a:solidFill>
                  <a:srgbClr val="002060"/>
                </a:solidFill>
              </a:rPr>
              <a:t>Fontes: </a:t>
            </a:r>
            <a:br>
              <a:rPr lang="pt-BR" sz="2800" b="1" dirty="0" smtClean="0">
                <a:solidFill>
                  <a:srgbClr val="002060"/>
                </a:solidFill>
              </a:rPr>
            </a:br>
            <a:r>
              <a:rPr lang="pt-BR" sz="2800" b="1" dirty="0">
                <a:solidFill>
                  <a:srgbClr val="002060"/>
                </a:solidFill>
              </a:rPr>
              <a:t/>
            </a:r>
            <a:br>
              <a:rPr lang="pt-BR" sz="2800" b="1" dirty="0">
                <a:solidFill>
                  <a:srgbClr val="002060"/>
                </a:solidFill>
              </a:rPr>
            </a:b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http://esa.un.org/unpd/wpp/Graphs/</a:t>
            </a:r>
            <a:br>
              <a:rPr lang="pt-BR" sz="3200" b="1" dirty="0" smtClean="0">
                <a:solidFill>
                  <a:srgbClr val="002060"/>
                </a:solidFill>
                <a:latin typeface="+mn-lt"/>
              </a:rPr>
            </a:b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pt-BR" sz="3200" b="1" dirty="0" smtClean="0">
                <a:solidFill>
                  <a:srgbClr val="002060"/>
                </a:solidFill>
                <a:latin typeface="+mn-lt"/>
              </a:rPr>
            </a:b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pt-BR" sz="3200" b="1" dirty="0" smtClean="0">
                <a:solidFill>
                  <a:srgbClr val="002060"/>
                </a:solidFill>
                <a:latin typeface="+mn-lt"/>
              </a:rPr>
            </a:b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http://esa.un.org/unpd/wpp/</a:t>
            </a:r>
            <a:br>
              <a:rPr lang="pt-BR" sz="3200" b="1" dirty="0" smtClean="0">
                <a:solidFill>
                  <a:srgbClr val="002060"/>
                </a:solidFill>
                <a:latin typeface="+mn-lt"/>
              </a:rPr>
            </a:br>
            <a:endParaRPr lang="pt-BR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85912" y="9428049"/>
            <a:ext cx="9144000" cy="1655762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2290" name="Picture 2" descr="http://esa.un.org/unpd/wpp/images/WPPBann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8229" y="4618859"/>
            <a:ext cx="902970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8967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002060"/>
                </a:solidFill>
              </a:rPr>
              <a:t>UNITED KINGDOM</a:t>
            </a:r>
            <a:endParaRPr lang="pt-BR" sz="2800" b="1" dirty="0">
              <a:solidFill>
                <a:srgbClr val="002060"/>
              </a:solidFill>
            </a:endParaRPr>
          </a:p>
        </p:txBody>
      </p:sp>
      <p:pic>
        <p:nvPicPr>
          <p:cNvPr id="5122" name="Picture 2" descr="Total Population by Major Age Grou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4229" y="1204686"/>
            <a:ext cx="6734629" cy="524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8481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UNITED KINGDOM</a:t>
            </a:r>
            <a:endParaRPr lang="pt-BR" sz="2800" b="1" dirty="0"/>
          </a:p>
        </p:txBody>
      </p:sp>
      <p:pic>
        <p:nvPicPr>
          <p:cNvPr id="6146" name="Picture 2" descr="Population by Age in 201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1314" y="1262744"/>
            <a:ext cx="6502399" cy="529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7356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UNITED KINGDOM</a:t>
            </a:r>
            <a:endParaRPr lang="pt-BR" sz="2800" b="1" dirty="0"/>
          </a:p>
        </p:txBody>
      </p:sp>
      <p:pic>
        <p:nvPicPr>
          <p:cNvPr id="7170" name="Picture 2" descr="Population by Age in 210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64756" y="1320799"/>
            <a:ext cx="5684157" cy="494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9603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35314"/>
          </a:xfrm>
        </p:spPr>
        <p:txBody>
          <a:bodyPr>
            <a:noAutofit/>
          </a:bodyPr>
          <a:lstStyle/>
          <a:p>
            <a:r>
              <a:rPr lang="pt-BR" sz="1400" dirty="0" smtClean="0">
                <a:latin typeface="+mn-lt"/>
                <a:cs typeface="Arial" panose="020B0604020202020204" pitchFamily="34" charset="0"/>
              </a:rPr>
              <a:t>Adaptação </a:t>
            </a:r>
            <a:r>
              <a:rPr lang="pt-BR" sz="1400" dirty="0">
                <a:latin typeface="+mn-lt"/>
                <a:cs typeface="Arial" panose="020B0604020202020204" pitchFamily="34" charset="0"/>
              </a:rPr>
              <a:t>feita a partir de</a:t>
            </a:r>
            <a:r>
              <a:rPr lang="pt-BR" sz="1400" dirty="0" smtClean="0">
                <a:latin typeface="+mn-lt"/>
                <a:cs typeface="Arial" panose="020B0604020202020204" pitchFamily="34" charset="0"/>
              </a:rPr>
              <a:t>: TABLE </a:t>
            </a:r>
            <a:r>
              <a:rPr lang="pt-BR" sz="1400" dirty="0">
                <a:latin typeface="+mn-lt"/>
                <a:cs typeface="Arial" panose="020B0604020202020204" pitchFamily="34" charset="0"/>
              </a:rPr>
              <a:t>S.1. </a:t>
            </a:r>
            <a:r>
              <a:rPr lang="en-US" sz="1400" dirty="0">
                <a:latin typeface="+mn-lt"/>
                <a:cs typeface="Arial" panose="020B0604020202020204" pitchFamily="34" charset="0"/>
              </a:rPr>
              <a:t>TOTAL POPULATION BY SEX IN 2015 AND SEX RATIO BY COUNTRY IN 2015</a:t>
            </a:r>
            <a:r>
              <a:rPr lang="pt-BR" sz="1400" dirty="0">
                <a:latin typeface="+mn-lt"/>
                <a:cs typeface="Arial" panose="020B0604020202020204" pitchFamily="34" charset="0"/>
              </a:rPr>
              <a:t/>
            </a:r>
            <a:br>
              <a:rPr lang="pt-BR" sz="1400" dirty="0">
                <a:latin typeface="+mn-lt"/>
                <a:cs typeface="Arial" panose="020B0604020202020204" pitchFamily="34" charset="0"/>
              </a:rPr>
            </a:br>
            <a:r>
              <a:rPr lang="en-US" sz="1400" dirty="0">
                <a:latin typeface="+mn-lt"/>
                <a:cs typeface="Arial" panose="020B0604020202020204" pitchFamily="34" charset="0"/>
              </a:rPr>
              <a:t> </a:t>
            </a:r>
            <a:r>
              <a:rPr lang="pt-BR" sz="1400" dirty="0">
                <a:latin typeface="+mn-lt"/>
                <a:cs typeface="Arial" panose="020B0604020202020204" pitchFamily="34" charset="0"/>
              </a:rPr>
              <a:t/>
            </a:r>
            <a:br>
              <a:rPr lang="pt-BR" sz="1400" dirty="0">
                <a:latin typeface="+mn-lt"/>
                <a:cs typeface="Arial" panose="020B0604020202020204" pitchFamily="34" charset="0"/>
              </a:rPr>
            </a:br>
            <a:r>
              <a:rPr lang="en-US" sz="1400" dirty="0">
                <a:latin typeface="+mn-lt"/>
                <a:cs typeface="Arial" panose="020B0604020202020204" pitchFamily="34" charset="0"/>
              </a:rPr>
              <a:t>United Nations Department of Economic and Social Affairs/Population Division</a:t>
            </a:r>
            <a:r>
              <a:rPr lang="pt-BR" sz="1400" dirty="0">
                <a:latin typeface="+mn-lt"/>
                <a:cs typeface="Arial" panose="020B0604020202020204" pitchFamily="34" charset="0"/>
              </a:rPr>
              <a:t/>
            </a:r>
            <a:br>
              <a:rPr lang="pt-BR" sz="1400" dirty="0">
                <a:latin typeface="+mn-lt"/>
                <a:cs typeface="Arial" panose="020B0604020202020204" pitchFamily="34" charset="0"/>
              </a:rPr>
            </a:br>
            <a:r>
              <a:rPr lang="en-US" sz="1400" dirty="0">
                <a:latin typeface="+mn-lt"/>
                <a:cs typeface="Arial" panose="020B0604020202020204" pitchFamily="34" charset="0"/>
              </a:rPr>
              <a:t>World Population Prospects: The 2015 Revision, Key Findings and Advance Tables </a:t>
            </a:r>
            <a:r>
              <a:rPr lang="pt-BR" sz="1400" dirty="0">
                <a:latin typeface="+mn-lt"/>
                <a:cs typeface="Arial" panose="020B0604020202020204" pitchFamily="34" charset="0"/>
              </a:rPr>
              <a:t/>
            </a:r>
            <a:br>
              <a:rPr lang="pt-BR" sz="1400" dirty="0">
                <a:latin typeface="+mn-lt"/>
                <a:cs typeface="Arial" panose="020B0604020202020204" pitchFamily="34" charset="0"/>
              </a:rPr>
            </a:br>
            <a:r>
              <a:rPr lang="pt-BR" sz="1400" dirty="0">
                <a:latin typeface="+mn-lt"/>
                <a:cs typeface="Arial" panose="020B0604020202020204" pitchFamily="34" charset="0"/>
              </a:rPr>
              <a:t>Fonte: </a:t>
            </a:r>
            <a:r>
              <a:rPr lang="pt-BR" sz="1400" u="sng" dirty="0">
                <a:latin typeface="+mn-lt"/>
                <a:cs typeface="Arial" panose="020B0604020202020204" pitchFamily="34" charset="0"/>
                <a:hlinkClick r:id="rId2"/>
              </a:rPr>
              <a:t>http://esa.un.org/unpd/wpp/Publications/Files/Key_Findings_WPP_2015.pdf</a:t>
            </a:r>
            <a:r>
              <a:rPr lang="pt-BR" sz="1400" dirty="0">
                <a:latin typeface="+mn-lt"/>
                <a:cs typeface="Arial" panose="020B0604020202020204" pitchFamily="34" charset="0"/>
              </a:rPr>
              <a:t> </a:t>
            </a:r>
            <a:br>
              <a:rPr lang="pt-BR" sz="1400" dirty="0">
                <a:latin typeface="+mn-lt"/>
                <a:cs typeface="Arial" panose="020B0604020202020204" pitchFamily="34" charset="0"/>
              </a:rPr>
            </a:br>
            <a:endParaRPr lang="pt-BR" sz="14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65942"/>
            <a:ext cx="10515600" cy="5239657"/>
          </a:xfrm>
        </p:spPr>
        <p:txBody>
          <a:bodyPr>
            <a:noAutofit/>
          </a:bodyPr>
          <a:lstStyle/>
          <a:p>
            <a:r>
              <a:rPr lang="en-US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Country </a:t>
            </a:r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</a:rPr>
              <a:t>or area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r>
              <a:rPr lang="en-US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 </a:t>
            </a:r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</a:rPr>
              <a:t>(thousands)                 male                      female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World                           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7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349 472                                 3 707 206               3 642 266  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Brazil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    207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848                                  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102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201                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105 647</a:t>
            </a:r>
          </a:p>
          <a:p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Faeroe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Islands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            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48 			-----	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-----</a:t>
            </a:r>
          </a:p>
          <a:p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China                               		   1376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049                             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708 977                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667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072</a:t>
            </a:r>
          </a:p>
          <a:p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India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1311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051         	              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679 548                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631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502</a:t>
            </a:r>
          </a:p>
          <a:p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United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America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321 774                               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159 494                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162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280</a:t>
            </a:r>
          </a:p>
          <a:p>
            <a:pPr marL="0" indent="0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Zambia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16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212                                  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8 094                     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</a:p>
          <a:p>
            <a:pPr marL="0" indent="0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614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6115"/>
            <a:ext cx="10515600" cy="1799772"/>
          </a:xfrm>
        </p:spPr>
        <p:txBody>
          <a:bodyPr>
            <a:noAutofit/>
          </a:bodyPr>
          <a:lstStyle/>
          <a:p>
            <a:r>
              <a:rPr lang="pt-BR" sz="1400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pt-BR" sz="1400" dirty="0" smtClean="0">
                <a:latin typeface="+mn-lt"/>
                <a:cs typeface="Arial" panose="020B0604020202020204" pitchFamily="34" charset="0"/>
              </a:rPr>
            </a:br>
            <a:r>
              <a:rPr lang="pt-BR" sz="1400" dirty="0" smtClean="0">
                <a:latin typeface="+mn-lt"/>
                <a:cs typeface="Arial" panose="020B0604020202020204" pitchFamily="34" charset="0"/>
              </a:rPr>
              <a:t>Adaptação </a:t>
            </a:r>
            <a:r>
              <a:rPr lang="pt-BR" sz="1400" dirty="0">
                <a:latin typeface="+mn-lt"/>
                <a:cs typeface="Arial" panose="020B0604020202020204" pitchFamily="34" charset="0"/>
              </a:rPr>
              <a:t>feita a partir </a:t>
            </a:r>
            <a:r>
              <a:rPr lang="pt-BR" sz="1400" dirty="0" smtClean="0">
                <a:latin typeface="+mn-lt"/>
                <a:cs typeface="Arial" panose="020B0604020202020204" pitchFamily="34" charset="0"/>
              </a:rPr>
              <a:t>de:</a:t>
            </a:r>
            <a:br>
              <a:rPr lang="pt-BR" sz="1400" dirty="0" smtClean="0">
                <a:latin typeface="+mn-lt"/>
                <a:cs typeface="Arial" panose="020B0604020202020204" pitchFamily="34" charset="0"/>
              </a:rPr>
            </a:br>
            <a:r>
              <a:rPr lang="pt-BR" sz="1400" dirty="0">
                <a:latin typeface="+mn-lt"/>
                <a:cs typeface="Arial" panose="020B0604020202020204" pitchFamily="34" charset="0"/>
              </a:rPr>
              <a:t/>
            </a:r>
            <a:br>
              <a:rPr lang="pt-BR" sz="1400" dirty="0">
                <a:latin typeface="+mn-lt"/>
                <a:cs typeface="Arial" panose="020B0604020202020204" pitchFamily="34" charset="0"/>
              </a:rPr>
            </a:br>
            <a:r>
              <a:rPr lang="en-US" sz="1400" dirty="0" smtClean="0">
                <a:latin typeface="+mn-lt"/>
              </a:rPr>
              <a:t>TABLE </a:t>
            </a:r>
            <a:r>
              <a:rPr lang="en-US" sz="1400" dirty="0">
                <a:latin typeface="+mn-lt"/>
              </a:rPr>
              <a:t>S.6. PERCENTAGE DISTRIBUTION OF THE POPULATION IN SELECTED AGE GROUPS BY COUNTRY, 2015, 2050 AND 2100 (MEDIUM VARIANT)</a:t>
            </a:r>
            <a:r>
              <a:rPr lang="pt-BR" sz="1400" dirty="0">
                <a:latin typeface="+mn-lt"/>
              </a:rPr>
              <a:t/>
            </a:r>
            <a:br>
              <a:rPr lang="pt-BR" sz="1400" dirty="0">
                <a:latin typeface="+mn-lt"/>
              </a:rPr>
            </a:br>
            <a:r>
              <a:rPr lang="pt-BR" sz="1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+mn-lt"/>
                <a:cs typeface="Arial" panose="020B0604020202020204" pitchFamily="34" charset="0"/>
              </a:rPr>
              <a:t> </a:t>
            </a:r>
            <a:r>
              <a:rPr lang="pt-BR" sz="1400" dirty="0">
                <a:latin typeface="+mn-lt"/>
                <a:cs typeface="Arial" panose="020B0604020202020204" pitchFamily="34" charset="0"/>
              </a:rPr>
              <a:t/>
            </a:r>
            <a:br>
              <a:rPr lang="pt-BR" sz="1400" dirty="0">
                <a:latin typeface="+mn-lt"/>
                <a:cs typeface="Arial" panose="020B0604020202020204" pitchFamily="34" charset="0"/>
              </a:rPr>
            </a:br>
            <a:r>
              <a:rPr lang="en-US" sz="1400" dirty="0">
                <a:latin typeface="+mn-lt"/>
                <a:cs typeface="Arial" panose="020B0604020202020204" pitchFamily="34" charset="0"/>
              </a:rPr>
              <a:t>United Nations Department of Economic and Social Affairs/Population Division</a:t>
            </a:r>
            <a:r>
              <a:rPr lang="pt-BR" sz="1400" dirty="0">
                <a:latin typeface="+mn-lt"/>
                <a:cs typeface="Arial" panose="020B0604020202020204" pitchFamily="34" charset="0"/>
              </a:rPr>
              <a:t/>
            </a:r>
            <a:br>
              <a:rPr lang="pt-BR" sz="1400" dirty="0">
                <a:latin typeface="+mn-lt"/>
                <a:cs typeface="Arial" panose="020B0604020202020204" pitchFamily="34" charset="0"/>
              </a:rPr>
            </a:br>
            <a:r>
              <a:rPr lang="en-US" sz="1400" dirty="0">
                <a:latin typeface="+mn-lt"/>
                <a:cs typeface="Arial" panose="020B0604020202020204" pitchFamily="34" charset="0"/>
              </a:rPr>
              <a:t>World Population Prospects: The 2015 Revision, Key Findings and Advance Tables </a:t>
            </a:r>
            <a:r>
              <a:rPr lang="pt-BR" sz="1400" dirty="0">
                <a:latin typeface="+mn-lt"/>
                <a:cs typeface="Arial" panose="020B0604020202020204" pitchFamily="34" charset="0"/>
              </a:rPr>
              <a:t/>
            </a:r>
            <a:br>
              <a:rPr lang="pt-BR" sz="1400" dirty="0">
                <a:latin typeface="+mn-lt"/>
                <a:cs typeface="Arial" panose="020B0604020202020204" pitchFamily="34" charset="0"/>
              </a:rPr>
            </a:br>
            <a:r>
              <a:rPr lang="pt-BR" sz="1400" dirty="0">
                <a:latin typeface="+mn-lt"/>
                <a:cs typeface="Arial" panose="020B0604020202020204" pitchFamily="34" charset="0"/>
              </a:rPr>
              <a:t>Fonte: </a:t>
            </a:r>
            <a:r>
              <a:rPr lang="pt-BR" sz="1400" u="sng" dirty="0">
                <a:latin typeface="+mn-lt"/>
                <a:cs typeface="Arial" panose="020B0604020202020204" pitchFamily="34" charset="0"/>
                <a:hlinkClick r:id="rId2"/>
              </a:rPr>
              <a:t>http://esa.un.org/unpd/wpp/Publications/Files/Key_Findings_WPP_2015.pdf</a:t>
            </a:r>
            <a:r>
              <a:rPr lang="pt-BR" sz="1400" dirty="0">
                <a:latin typeface="+mn-lt"/>
                <a:cs typeface="Arial" panose="020B0604020202020204" pitchFamily="34" charset="0"/>
              </a:rPr>
              <a:t> </a:t>
            </a:r>
            <a:br>
              <a:rPr lang="pt-BR" sz="1400" dirty="0">
                <a:latin typeface="+mn-lt"/>
                <a:cs typeface="Arial" panose="020B0604020202020204" pitchFamily="34" charset="0"/>
              </a:rPr>
            </a:br>
            <a:endParaRPr lang="pt-BR" sz="14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65942"/>
            <a:ext cx="10515600" cy="52396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400" dirty="0"/>
              <a:t> 	      </a:t>
            </a:r>
            <a:r>
              <a:rPr lang="pt-BR" sz="1400" b="1" dirty="0"/>
              <a:t>2015 		                    </a:t>
            </a:r>
            <a:r>
              <a:rPr lang="pt-BR" sz="1400" b="1" dirty="0" smtClean="0"/>
              <a:t>                   2050 </a:t>
            </a:r>
            <a:r>
              <a:rPr lang="pt-BR" sz="1400" b="1" dirty="0"/>
              <a:t>			   </a:t>
            </a:r>
            <a:r>
              <a:rPr lang="pt-BR" sz="1400" b="1" dirty="0" smtClean="0"/>
              <a:t>  </a:t>
            </a:r>
            <a:r>
              <a:rPr lang="pt-BR" sz="1400" b="1" dirty="0"/>
              <a:t>2100</a:t>
            </a:r>
          </a:p>
          <a:p>
            <a:pPr marL="0" indent="0">
              <a:buNone/>
            </a:pPr>
            <a:r>
              <a:rPr lang="pt-BR" sz="1400" b="1" dirty="0" smtClean="0"/>
              <a:t>                </a:t>
            </a:r>
            <a:r>
              <a:rPr lang="pt-BR" sz="1400" b="1" dirty="0">
                <a:solidFill>
                  <a:srgbClr val="FF0000"/>
                </a:solidFill>
              </a:rPr>
              <a:t>0-14</a:t>
            </a:r>
            <a:r>
              <a:rPr lang="pt-BR" sz="1400" b="1" dirty="0"/>
              <a:t> 15-59 </a:t>
            </a:r>
            <a:r>
              <a:rPr lang="pt-BR" sz="1400" b="1" dirty="0">
                <a:solidFill>
                  <a:srgbClr val="FF0000"/>
                </a:solidFill>
              </a:rPr>
              <a:t>60+</a:t>
            </a:r>
            <a:r>
              <a:rPr lang="pt-BR" sz="1400" b="1" dirty="0"/>
              <a:t> </a:t>
            </a:r>
            <a:r>
              <a:rPr lang="pt-BR" sz="1400" b="1" dirty="0">
                <a:solidFill>
                  <a:srgbClr val="0070C0"/>
                </a:solidFill>
              </a:rPr>
              <a:t>80+</a:t>
            </a:r>
            <a:r>
              <a:rPr lang="pt-BR" sz="1400" b="1" dirty="0"/>
              <a:t>		      </a:t>
            </a:r>
            <a:r>
              <a:rPr lang="pt-BR" sz="1400" b="1" dirty="0" smtClean="0"/>
              <a:t>   </a:t>
            </a:r>
            <a:r>
              <a:rPr lang="pt-BR" sz="1400" b="1" dirty="0">
                <a:solidFill>
                  <a:srgbClr val="FF0000"/>
                </a:solidFill>
              </a:rPr>
              <a:t>0-14</a:t>
            </a:r>
            <a:r>
              <a:rPr lang="pt-BR" sz="1400" b="1" dirty="0"/>
              <a:t> 15-59 </a:t>
            </a:r>
            <a:r>
              <a:rPr lang="pt-BR" sz="1400" b="1" dirty="0">
                <a:solidFill>
                  <a:srgbClr val="FF0000"/>
                </a:solidFill>
              </a:rPr>
              <a:t>60+ </a:t>
            </a:r>
            <a:r>
              <a:rPr lang="pt-BR" sz="1400" b="1" dirty="0">
                <a:solidFill>
                  <a:srgbClr val="0070C0"/>
                </a:solidFill>
              </a:rPr>
              <a:t>80+</a:t>
            </a:r>
            <a:r>
              <a:rPr lang="pt-BR" sz="1400" b="1" dirty="0"/>
              <a:t>		</a:t>
            </a:r>
            <a:r>
              <a:rPr lang="pt-BR" sz="1400" b="1" dirty="0">
                <a:solidFill>
                  <a:srgbClr val="FF0000"/>
                </a:solidFill>
              </a:rPr>
              <a:t>                0-14 </a:t>
            </a:r>
            <a:r>
              <a:rPr lang="pt-BR" sz="1400" b="1" dirty="0"/>
              <a:t>15-59 </a:t>
            </a:r>
            <a:r>
              <a:rPr lang="pt-BR" sz="1400" b="1" dirty="0">
                <a:solidFill>
                  <a:srgbClr val="FF0000"/>
                </a:solidFill>
              </a:rPr>
              <a:t>60+</a:t>
            </a:r>
            <a:r>
              <a:rPr lang="pt-BR" sz="1400" b="1" dirty="0"/>
              <a:t> </a:t>
            </a:r>
            <a:r>
              <a:rPr lang="pt-BR" sz="1400" b="1" dirty="0">
                <a:solidFill>
                  <a:srgbClr val="0070C0"/>
                </a:solidFill>
              </a:rPr>
              <a:t>80+</a:t>
            </a:r>
          </a:p>
          <a:p>
            <a:pPr marL="0" indent="0">
              <a:buNone/>
            </a:pPr>
            <a:r>
              <a:rPr lang="pt-BR" sz="1400" b="1" dirty="0"/>
              <a:t>World</a:t>
            </a:r>
          </a:p>
          <a:p>
            <a:pPr marL="0" indent="0">
              <a:buNone/>
            </a:pPr>
            <a:r>
              <a:rPr lang="pt-BR" sz="1400" b="1" dirty="0" smtClean="0"/>
              <a:t>                 </a:t>
            </a:r>
            <a:r>
              <a:rPr lang="pt-BR" sz="1400" b="1" dirty="0">
                <a:solidFill>
                  <a:srgbClr val="FF0000"/>
                </a:solidFill>
              </a:rPr>
              <a:t>26.1</a:t>
            </a:r>
            <a:r>
              <a:rPr lang="pt-BR" sz="1400" b="1" dirty="0"/>
              <a:t>  61.7 </a:t>
            </a:r>
            <a:r>
              <a:rPr lang="pt-BR" sz="1400" b="1" dirty="0">
                <a:solidFill>
                  <a:srgbClr val="FF0000"/>
                </a:solidFill>
              </a:rPr>
              <a:t>12.3</a:t>
            </a:r>
            <a:r>
              <a:rPr lang="pt-BR" sz="1400" b="1" dirty="0"/>
              <a:t> </a:t>
            </a:r>
            <a:r>
              <a:rPr lang="pt-BR" sz="1400" b="1" dirty="0">
                <a:solidFill>
                  <a:srgbClr val="0070C0"/>
                </a:solidFill>
              </a:rPr>
              <a:t>1.7</a:t>
            </a:r>
            <a:r>
              <a:rPr lang="pt-BR" sz="1400" b="1" dirty="0"/>
              <a:t>                     </a:t>
            </a:r>
            <a:r>
              <a:rPr lang="pt-BR" sz="1400" b="1" dirty="0" smtClean="0"/>
              <a:t>                               </a:t>
            </a:r>
            <a:r>
              <a:rPr lang="pt-BR" sz="1400" b="1" dirty="0">
                <a:solidFill>
                  <a:srgbClr val="FF0000"/>
                </a:solidFill>
              </a:rPr>
              <a:t>21.3</a:t>
            </a:r>
            <a:r>
              <a:rPr lang="pt-BR" sz="1400" b="1" dirty="0"/>
              <a:t> 57.2 </a:t>
            </a:r>
            <a:r>
              <a:rPr lang="pt-BR" sz="1400" b="1" dirty="0">
                <a:solidFill>
                  <a:srgbClr val="FF0000"/>
                </a:solidFill>
              </a:rPr>
              <a:t>21.5</a:t>
            </a:r>
            <a:r>
              <a:rPr lang="pt-BR" sz="1400" b="1" dirty="0"/>
              <a:t> </a:t>
            </a:r>
            <a:r>
              <a:rPr lang="pt-BR" sz="1400" b="1" dirty="0">
                <a:solidFill>
                  <a:srgbClr val="0070C0"/>
                </a:solidFill>
              </a:rPr>
              <a:t>4.5</a:t>
            </a:r>
            <a:r>
              <a:rPr lang="pt-BR" sz="1400" b="1" dirty="0"/>
              <a:t>                             </a:t>
            </a:r>
            <a:r>
              <a:rPr lang="pt-BR" sz="1400" b="1" dirty="0" smtClean="0"/>
              <a:t>              </a:t>
            </a:r>
            <a:r>
              <a:rPr lang="pt-BR" sz="1400" b="1" dirty="0">
                <a:solidFill>
                  <a:srgbClr val="FF0000"/>
                </a:solidFill>
              </a:rPr>
              <a:t>17.7</a:t>
            </a:r>
            <a:r>
              <a:rPr lang="pt-BR" sz="1400" b="1" dirty="0"/>
              <a:t> </a:t>
            </a:r>
            <a:r>
              <a:rPr lang="pt-BR" sz="1400" b="1" dirty="0" smtClean="0"/>
              <a:t> 54.0 </a:t>
            </a:r>
            <a:r>
              <a:rPr lang="pt-BR" sz="1400" b="1" dirty="0">
                <a:solidFill>
                  <a:srgbClr val="FF0000"/>
                </a:solidFill>
              </a:rPr>
              <a:t>28.3</a:t>
            </a:r>
            <a:r>
              <a:rPr lang="pt-BR" sz="1400" b="1" dirty="0"/>
              <a:t> </a:t>
            </a:r>
            <a:r>
              <a:rPr lang="pt-BR" sz="1400" b="1" dirty="0">
                <a:solidFill>
                  <a:srgbClr val="0070C0"/>
                </a:solidFill>
              </a:rPr>
              <a:t>8.4 </a:t>
            </a:r>
          </a:p>
          <a:p>
            <a:pPr marL="0" indent="0">
              <a:buNone/>
            </a:pPr>
            <a:r>
              <a:rPr lang="pt-BR" sz="1400" b="1" dirty="0" err="1"/>
              <a:t>Brazil</a:t>
            </a:r>
            <a:endParaRPr lang="pt-BR" sz="1400" b="1" dirty="0"/>
          </a:p>
          <a:p>
            <a:pPr marL="0" indent="0">
              <a:buNone/>
            </a:pPr>
            <a:r>
              <a:rPr lang="pt-BR" sz="1400" b="1" dirty="0" smtClean="0"/>
              <a:t>                  </a:t>
            </a:r>
            <a:r>
              <a:rPr lang="pt-BR" sz="1400" b="1" dirty="0">
                <a:solidFill>
                  <a:srgbClr val="FF0000"/>
                </a:solidFill>
              </a:rPr>
              <a:t>23.0</a:t>
            </a:r>
            <a:r>
              <a:rPr lang="pt-BR" sz="1400" b="1" dirty="0"/>
              <a:t>  65.2 </a:t>
            </a:r>
            <a:r>
              <a:rPr lang="pt-BR" sz="1400" b="1" dirty="0">
                <a:solidFill>
                  <a:srgbClr val="FF0000"/>
                </a:solidFill>
              </a:rPr>
              <a:t>11.7</a:t>
            </a:r>
            <a:r>
              <a:rPr lang="pt-BR" sz="1400" b="1" dirty="0"/>
              <a:t> </a:t>
            </a:r>
            <a:r>
              <a:rPr lang="pt-BR" sz="1400" b="1" dirty="0">
                <a:solidFill>
                  <a:srgbClr val="0070C0"/>
                </a:solidFill>
              </a:rPr>
              <a:t>1.5</a:t>
            </a:r>
            <a:r>
              <a:rPr lang="pt-BR" sz="1400" b="1" dirty="0"/>
              <a:t>                       </a:t>
            </a:r>
            <a:r>
              <a:rPr lang="pt-BR" sz="1400" b="1" dirty="0" smtClean="0"/>
              <a:t>                            </a:t>
            </a:r>
            <a:r>
              <a:rPr lang="pt-BR" sz="1400" b="1" dirty="0" smtClean="0">
                <a:solidFill>
                  <a:srgbClr val="FF0000"/>
                </a:solidFill>
              </a:rPr>
              <a:t>15.0</a:t>
            </a:r>
            <a:r>
              <a:rPr lang="pt-BR" sz="1400" b="1" dirty="0" smtClean="0"/>
              <a:t> </a:t>
            </a:r>
            <a:r>
              <a:rPr lang="pt-BR" sz="1400" b="1" dirty="0"/>
              <a:t>55.7 </a:t>
            </a:r>
            <a:r>
              <a:rPr lang="pt-BR" sz="1400" b="1" dirty="0">
                <a:solidFill>
                  <a:srgbClr val="FF0000"/>
                </a:solidFill>
              </a:rPr>
              <a:t>29.3</a:t>
            </a:r>
            <a:r>
              <a:rPr lang="pt-BR" sz="1400" b="1" dirty="0"/>
              <a:t> </a:t>
            </a:r>
            <a:r>
              <a:rPr lang="pt-BR" sz="1400" b="1" dirty="0">
                <a:solidFill>
                  <a:srgbClr val="0070C0"/>
                </a:solidFill>
              </a:rPr>
              <a:t>6.7</a:t>
            </a:r>
            <a:r>
              <a:rPr lang="pt-BR" sz="1400" b="1" dirty="0"/>
              <a:t>                              </a:t>
            </a:r>
            <a:r>
              <a:rPr lang="pt-BR" sz="1400" b="1" dirty="0" smtClean="0"/>
              <a:t>             </a:t>
            </a:r>
            <a:r>
              <a:rPr lang="pt-BR" sz="1400" b="1" dirty="0" smtClean="0">
                <a:solidFill>
                  <a:srgbClr val="FF0000"/>
                </a:solidFill>
              </a:rPr>
              <a:t>13.8</a:t>
            </a:r>
            <a:r>
              <a:rPr lang="pt-BR" sz="1400" b="1" dirty="0" smtClean="0"/>
              <a:t> </a:t>
            </a:r>
            <a:r>
              <a:rPr lang="pt-BR" sz="1400" b="1" dirty="0"/>
              <a:t>47.4 </a:t>
            </a:r>
            <a:r>
              <a:rPr lang="pt-BR" sz="1400" b="1" dirty="0">
                <a:solidFill>
                  <a:srgbClr val="FF0000"/>
                </a:solidFill>
              </a:rPr>
              <a:t>38.8</a:t>
            </a:r>
            <a:r>
              <a:rPr lang="pt-BR" sz="1400" b="1" dirty="0"/>
              <a:t> </a:t>
            </a:r>
            <a:r>
              <a:rPr lang="pt-BR" sz="1400" b="1" dirty="0">
                <a:solidFill>
                  <a:srgbClr val="0070C0"/>
                </a:solidFill>
              </a:rPr>
              <a:t>15.1 </a:t>
            </a:r>
          </a:p>
          <a:p>
            <a:pPr marL="0" indent="0">
              <a:buNone/>
            </a:pPr>
            <a:r>
              <a:rPr lang="pt-BR" sz="1400" b="1" dirty="0" smtClean="0"/>
              <a:t>China</a:t>
            </a:r>
          </a:p>
          <a:p>
            <a:pPr marL="0" indent="0">
              <a:buNone/>
            </a:pPr>
            <a:r>
              <a:rPr lang="en-US" sz="1400" b="1" dirty="0" smtClean="0"/>
              <a:t>                  </a:t>
            </a:r>
            <a:r>
              <a:rPr lang="en-US" sz="1400" b="1" dirty="0" smtClean="0">
                <a:solidFill>
                  <a:srgbClr val="FF0000"/>
                </a:solidFill>
              </a:rPr>
              <a:t>17.2</a:t>
            </a:r>
            <a:r>
              <a:rPr lang="en-US" sz="1400" b="1" dirty="0" smtClean="0"/>
              <a:t> 67.6 </a:t>
            </a:r>
            <a:r>
              <a:rPr lang="en-US" sz="1400" b="1" dirty="0" smtClean="0">
                <a:solidFill>
                  <a:srgbClr val="FF0000"/>
                </a:solidFill>
              </a:rPr>
              <a:t>15.2</a:t>
            </a:r>
            <a:r>
              <a:rPr lang="en-US" sz="1400" b="1" dirty="0" smtClean="0"/>
              <a:t> </a:t>
            </a:r>
            <a:r>
              <a:rPr lang="en-US" sz="1400" b="1" dirty="0" smtClean="0">
                <a:solidFill>
                  <a:srgbClr val="0070C0"/>
                </a:solidFill>
              </a:rPr>
              <a:t>1.6</a:t>
            </a:r>
            <a:r>
              <a:rPr lang="en-US" sz="1400" b="1" dirty="0" smtClean="0"/>
              <a:t>                                                    </a:t>
            </a:r>
            <a:r>
              <a:rPr lang="en-US" sz="1400" b="1" dirty="0" smtClean="0">
                <a:solidFill>
                  <a:srgbClr val="FF0000"/>
                </a:solidFill>
              </a:rPr>
              <a:t>13.5</a:t>
            </a:r>
            <a:r>
              <a:rPr lang="en-US" sz="1400" b="1" dirty="0" smtClean="0"/>
              <a:t> 50.0 </a:t>
            </a:r>
            <a:r>
              <a:rPr lang="en-US" sz="1400" b="1" dirty="0" smtClean="0">
                <a:solidFill>
                  <a:srgbClr val="FF0000"/>
                </a:solidFill>
              </a:rPr>
              <a:t>36.5</a:t>
            </a:r>
            <a:r>
              <a:rPr lang="en-US" sz="1400" b="1" dirty="0" smtClean="0"/>
              <a:t> </a:t>
            </a:r>
            <a:r>
              <a:rPr lang="en-US" sz="1400" b="1" dirty="0" smtClean="0">
                <a:solidFill>
                  <a:srgbClr val="0070C0"/>
                </a:solidFill>
              </a:rPr>
              <a:t>8.9</a:t>
            </a:r>
            <a:r>
              <a:rPr lang="en-US" sz="1400" b="1" dirty="0" smtClean="0"/>
              <a:t>                                            </a:t>
            </a:r>
            <a:r>
              <a:rPr lang="en-US" sz="1400" b="1" dirty="0" smtClean="0">
                <a:solidFill>
                  <a:srgbClr val="FF0000"/>
                </a:solidFill>
              </a:rPr>
              <a:t>13.4</a:t>
            </a:r>
            <a:r>
              <a:rPr lang="en-US" sz="1400" b="1" dirty="0" smtClean="0"/>
              <a:t> 46.9 </a:t>
            </a:r>
            <a:r>
              <a:rPr lang="en-US" sz="1400" b="1" dirty="0" smtClean="0">
                <a:solidFill>
                  <a:srgbClr val="FF0000"/>
                </a:solidFill>
              </a:rPr>
              <a:t>39.6</a:t>
            </a:r>
            <a:r>
              <a:rPr lang="en-US" sz="1400" b="1" dirty="0" smtClean="0"/>
              <a:t> </a:t>
            </a:r>
            <a:r>
              <a:rPr lang="en-US" sz="1400" b="1" dirty="0" smtClean="0">
                <a:solidFill>
                  <a:srgbClr val="0070C0"/>
                </a:solidFill>
              </a:rPr>
              <a:t>16.5</a:t>
            </a:r>
            <a:r>
              <a:rPr lang="en-US" sz="1400" b="1" dirty="0" smtClean="0"/>
              <a:t> </a:t>
            </a:r>
            <a:endParaRPr lang="pt-BR" sz="1400" b="1" dirty="0" smtClean="0"/>
          </a:p>
          <a:p>
            <a:pPr marL="0" indent="0">
              <a:buNone/>
            </a:pPr>
            <a:r>
              <a:rPr lang="pt-BR" sz="1400" b="1" dirty="0" smtClean="0"/>
              <a:t>United</a:t>
            </a:r>
            <a:endParaRPr lang="pt-BR" sz="1400" b="1" dirty="0"/>
          </a:p>
          <a:p>
            <a:pPr marL="0" indent="0">
              <a:buNone/>
            </a:pPr>
            <a:r>
              <a:rPr lang="en-US" sz="1400" b="1" dirty="0"/>
              <a:t>Kingdom</a:t>
            </a:r>
            <a:endParaRPr lang="pt-BR" sz="1400" b="1" dirty="0"/>
          </a:p>
          <a:p>
            <a:pPr marL="0" indent="0">
              <a:buNone/>
            </a:pPr>
            <a:r>
              <a:rPr lang="en-US" sz="1400" b="1" dirty="0" smtClean="0"/>
              <a:t>                  </a:t>
            </a:r>
            <a:r>
              <a:rPr lang="en-US" sz="1400" b="1" dirty="0">
                <a:solidFill>
                  <a:srgbClr val="FF0000"/>
                </a:solidFill>
              </a:rPr>
              <a:t>17.8</a:t>
            </a:r>
            <a:r>
              <a:rPr lang="en-US" sz="1400" b="1" dirty="0"/>
              <a:t> 59.2 </a:t>
            </a:r>
            <a:r>
              <a:rPr lang="en-US" sz="1400" b="1" dirty="0">
                <a:solidFill>
                  <a:srgbClr val="FF0000"/>
                </a:solidFill>
              </a:rPr>
              <a:t>23.0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rgbClr val="0070C0"/>
                </a:solidFill>
              </a:rPr>
              <a:t>4.7</a:t>
            </a:r>
            <a:r>
              <a:rPr lang="en-US" sz="1400" b="1" dirty="0"/>
              <a:t> 		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          </a:t>
            </a:r>
            <a:r>
              <a:rPr lang="en-US" sz="1400" b="1" dirty="0">
                <a:solidFill>
                  <a:srgbClr val="FF0000"/>
                </a:solidFill>
              </a:rPr>
              <a:t>16.6 </a:t>
            </a:r>
            <a:r>
              <a:rPr lang="en-US" sz="1400" b="1" dirty="0"/>
              <a:t>52.7 </a:t>
            </a:r>
            <a:r>
              <a:rPr lang="en-US" sz="1400" b="1" dirty="0">
                <a:solidFill>
                  <a:srgbClr val="FF0000"/>
                </a:solidFill>
              </a:rPr>
              <a:t>30.7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rgbClr val="0070C0"/>
                </a:solidFill>
              </a:rPr>
              <a:t>9.7  </a:t>
            </a:r>
            <a:r>
              <a:rPr lang="en-US" sz="1400" b="1" dirty="0"/>
              <a:t>                           </a:t>
            </a:r>
            <a:r>
              <a:rPr lang="en-US" sz="1400" b="1" dirty="0" smtClean="0"/>
              <a:t>                </a:t>
            </a:r>
            <a:r>
              <a:rPr lang="en-US" sz="1400" b="1" dirty="0" smtClean="0">
                <a:solidFill>
                  <a:srgbClr val="FF0000"/>
                </a:solidFill>
              </a:rPr>
              <a:t>15.2</a:t>
            </a:r>
            <a:r>
              <a:rPr lang="en-US" sz="1400" b="1" dirty="0" smtClean="0"/>
              <a:t> </a:t>
            </a:r>
            <a:r>
              <a:rPr lang="en-US" sz="1400" b="1" dirty="0"/>
              <a:t>49.7 </a:t>
            </a:r>
            <a:r>
              <a:rPr lang="en-US" sz="1400" b="1" dirty="0">
                <a:solidFill>
                  <a:srgbClr val="FF0000"/>
                </a:solidFill>
              </a:rPr>
              <a:t>35.1</a:t>
            </a:r>
            <a:r>
              <a:rPr lang="en-US" sz="1400" b="1" dirty="0"/>
              <a:t> </a:t>
            </a:r>
            <a:r>
              <a:rPr lang="en-US" sz="1400" b="1" dirty="0" smtClean="0">
                <a:solidFill>
                  <a:srgbClr val="0070C0"/>
                </a:solidFill>
              </a:rPr>
              <a:t>13.7</a:t>
            </a:r>
            <a:endParaRPr lang="pt-BR" sz="1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BR" sz="1400" b="1" dirty="0" err="1"/>
              <a:t>India</a:t>
            </a:r>
            <a:r>
              <a:rPr lang="pt-BR" sz="1400" b="1" dirty="0"/>
              <a:t> </a:t>
            </a:r>
          </a:p>
          <a:p>
            <a:pPr marL="0" indent="0">
              <a:buNone/>
            </a:pPr>
            <a:r>
              <a:rPr lang="pt-BR" sz="1400" b="1" dirty="0">
                <a:solidFill>
                  <a:srgbClr val="FF0000"/>
                </a:solidFill>
              </a:rPr>
              <a:t>         </a:t>
            </a:r>
            <a:r>
              <a:rPr lang="pt-BR" sz="1400" b="1" dirty="0" smtClean="0">
                <a:solidFill>
                  <a:srgbClr val="FF0000"/>
                </a:solidFill>
              </a:rPr>
              <a:t>         28.8 </a:t>
            </a:r>
            <a:r>
              <a:rPr lang="pt-BR" sz="1400" b="1" dirty="0"/>
              <a:t>62.3 </a:t>
            </a:r>
            <a:r>
              <a:rPr lang="pt-BR" sz="1400" b="1" dirty="0">
                <a:solidFill>
                  <a:srgbClr val="FF0000"/>
                </a:solidFill>
              </a:rPr>
              <a:t>8.9</a:t>
            </a:r>
            <a:r>
              <a:rPr lang="pt-BR" sz="1400" b="1" dirty="0"/>
              <a:t> </a:t>
            </a:r>
            <a:r>
              <a:rPr lang="pt-BR" sz="1400" b="1" dirty="0" smtClean="0"/>
              <a:t> </a:t>
            </a:r>
            <a:r>
              <a:rPr lang="pt-BR" sz="1400" b="1" dirty="0" smtClean="0">
                <a:solidFill>
                  <a:srgbClr val="0070C0"/>
                </a:solidFill>
              </a:rPr>
              <a:t>0.9</a:t>
            </a:r>
            <a:r>
              <a:rPr lang="pt-BR" sz="1400" b="1" dirty="0" smtClean="0"/>
              <a:t>                                                      </a:t>
            </a:r>
            <a:r>
              <a:rPr lang="pt-BR" sz="1400" b="1" dirty="0" smtClean="0">
                <a:solidFill>
                  <a:srgbClr val="FF0000"/>
                </a:solidFill>
              </a:rPr>
              <a:t>19.1</a:t>
            </a:r>
            <a:r>
              <a:rPr lang="pt-BR" sz="1400" b="1" dirty="0" smtClean="0"/>
              <a:t> </a:t>
            </a:r>
            <a:r>
              <a:rPr lang="pt-BR" sz="1400" b="1" dirty="0"/>
              <a:t>61.5 </a:t>
            </a:r>
            <a:r>
              <a:rPr lang="pt-BR" sz="1400" b="1" dirty="0">
                <a:solidFill>
                  <a:srgbClr val="FF0000"/>
                </a:solidFill>
              </a:rPr>
              <a:t>19.4</a:t>
            </a:r>
            <a:r>
              <a:rPr lang="pt-BR" sz="1400" b="1" dirty="0"/>
              <a:t> </a:t>
            </a:r>
            <a:r>
              <a:rPr lang="pt-BR" sz="1400" b="1" dirty="0">
                <a:solidFill>
                  <a:srgbClr val="0070C0"/>
                </a:solidFill>
              </a:rPr>
              <a:t>2.8 </a:t>
            </a:r>
            <a:r>
              <a:rPr lang="pt-BR" sz="1400" b="1" dirty="0"/>
              <a:t>                              </a:t>
            </a:r>
            <a:r>
              <a:rPr lang="pt-BR" sz="1400" b="1" dirty="0" smtClean="0"/>
              <a:t>              </a:t>
            </a:r>
            <a:r>
              <a:rPr lang="pt-BR" sz="1400" b="1" dirty="0" smtClean="0">
                <a:solidFill>
                  <a:srgbClr val="FF0000"/>
                </a:solidFill>
              </a:rPr>
              <a:t>14.7</a:t>
            </a:r>
            <a:r>
              <a:rPr lang="pt-BR" sz="1400" b="1" dirty="0" smtClean="0"/>
              <a:t> </a:t>
            </a:r>
            <a:r>
              <a:rPr lang="pt-BR" sz="1400" b="1" dirty="0"/>
              <a:t>51.2 </a:t>
            </a:r>
            <a:r>
              <a:rPr lang="pt-BR" sz="1400" b="1" dirty="0">
                <a:solidFill>
                  <a:srgbClr val="FF0000"/>
                </a:solidFill>
              </a:rPr>
              <a:t>34.1 </a:t>
            </a:r>
            <a:r>
              <a:rPr lang="pt-BR" sz="1400" b="1" dirty="0">
                <a:solidFill>
                  <a:srgbClr val="0070C0"/>
                </a:solidFill>
              </a:rPr>
              <a:t>10.3</a:t>
            </a:r>
          </a:p>
          <a:p>
            <a:pPr marL="0" indent="0">
              <a:buNone/>
            </a:pPr>
            <a:r>
              <a:rPr lang="en-US" sz="1400" dirty="0"/>
              <a:t> </a:t>
            </a:r>
            <a:endParaRPr lang="pt-BR" sz="1400" dirty="0"/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09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48229" y="219982"/>
            <a:ext cx="9231086" cy="476704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 smtClean="0">
                <a:solidFill>
                  <a:srgbClr val="002060"/>
                </a:solidFill>
              </a:rPr>
              <a:t>AUSTRALIA</a:t>
            </a:r>
            <a:endParaRPr lang="pt-BR" sz="2800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93258" y="4841535"/>
            <a:ext cx="9144000" cy="1655762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028" name="Picture 4" descr="Total Population by Major Age Grou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0343" y="672251"/>
            <a:ext cx="6966857" cy="6185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6031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48229" y="219982"/>
            <a:ext cx="9231086" cy="476704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 smtClean="0">
                <a:solidFill>
                  <a:srgbClr val="002060"/>
                </a:solidFill>
              </a:rPr>
              <a:t>AUSTRALIA</a:t>
            </a:r>
            <a:endParaRPr lang="pt-BR" sz="2800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93258" y="4841535"/>
            <a:ext cx="9144000" cy="1655762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8194" name="Picture 2" descr="Population by Age in 20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5485" y="1103086"/>
            <a:ext cx="6531429" cy="5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371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48229" y="219982"/>
            <a:ext cx="9231086" cy="476704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 smtClean="0">
                <a:solidFill>
                  <a:srgbClr val="002060"/>
                </a:solidFill>
              </a:rPr>
              <a:t>AUSTRALIA</a:t>
            </a:r>
            <a:endParaRPr lang="pt-BR" sz="2800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39543" y="8803935"/>
            <a:ext cx="9144000" cy="1655762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9218" name="Picture 2" descr="Population by Age in 21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1829" y="1291770"/>
            <a:ext cx="5791200" cy="481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2265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8680" y="193330"/>
            <a:ext cx="10446658" cy="1442139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 smtClean="0">
                <a:solidFill>
                  <a:srgbClr val="002060"/>
                </a:solidFill>
              </a:rPr>
              <a:t>BRASIL</a:t>
            </a:r>
            <a:endParaRPr lang="pt-BR" sz="2800" b="1" dirty="0">
              <a:solidFill>
                <a:srgbClr val="002060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378857" y="4165600"/>
            <a:ext cx="8588103" cy="199867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030" name="Picture 6" descr="Total Population by Major Age Grou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85800"/>
            <a:ext cx="774192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669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8680" y="193330"/>
            <a:ext cx="10446658" cy="1442139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 smtClean="0">
                <a:solidFill>
                  <a:srgbClr val="002060"/>
                </a:solidFill>
              </a:rPr>
              <a:t>CHINA</a:t>
            </a:r>
            <a:endParaRPr lang="pt-BR" sz="2800" b="1" dirty="0">
              <a:solidFill>
                <a:srgbClr val="002060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378857" y="4165600"/>
            <a:ext cx="8588103" cy="199867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3074" name="Picture 2" descr="Total Population by Major Age Grou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9320" y="563880"/>
            <a:ext cx="7025640" cy="560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7635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8680" y="193330"/>
            <a:ext cx="10446658" cy="1442139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 smtClean="0">
                <a:solidFill>
                  <a:srgbClr val="002060"/>
                </a:solidFill>
              </a:rPr>
              <a:t>CHINA</a:t>
            </a:r>
            <a:endParaRPr lang="pt-BR" sz="2800" b="1" dirty="0">
              <a:solidFill>
                <a:srgbClr val="002060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5080000" y="7968343"/>
            <a:ext cx="8588103" cy="199867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0242" name="Picture 2" descr="Population by Age in 20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62629" y="1074058"/>
            <a:ext cx="6850743" cy="5210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5599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8680" y="193330"/>
            <a:ext cx="10446658" cy="1442139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 smtClean="0">
                <a:solidFill>
                  <a:srgbClr val="002060"/>
                </a:solidFill>
              </a:rPr>
              <a:t>CHINA</a:t>
            </a:r>
            <a:endParaRPr lang="pt-BR" sz="2800" b="1" dirty="0">
              <a:solidFill>
                <a:srgbClr val="002060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5080000" y="7968343"/>
            <a:ext cx="8588103" cy="199867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1266" name="Picture 2" descr="Population by Age in 21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0344" y="1190170"/>
            <a:ext cx="6499996" cy="5123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9783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8680" y="193330"/>
            <a:ext cx="10446658" cy="1442139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 smtClean="0">
                <a:solidFill>
                  <a:srgbClr val="002060"/>
                </a:solidFill>
              </a:rPr>
              <a:t>UNITED STATES OF AMERICA</a:t>
            </a:r>
            <a:endParaRPr lang="pt-BR" sz="2800" b="1" dirty="0">
              <a:solidFill>
                <a:srgbClr val="002060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378857" y="4165600"/>
            <a:ext cx="8588103" cy="199867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098" name="Picture 2" descr="Total Population by Major Age Grou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1680" y="822960"/>
            <a:ext cx="704088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679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49</Words>
  <Application>Microsoft Office PowerPoint</Application>
  <PresentationFormat>Personalizar</PresentationFormat>
  <Paragraphs>47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       Complemento - Dados sobre população mundial Débora Casagrande Santos   Dados sobre população mundial Fontes:   http://esa.un.org/unpd/wpp/Graphs/   http://esa.un.org/unpd/wpp/ </vt:lpstr>
      <vt:lpstr>AUSTRALIA</vt:lpstr>
      <vt:lpstr>AUSTRALIA</vt:lpstr>
      <vt:lpstr>AUSTRALIA</vt:lpstr>
      <vt:lpstr>Slide 5</vt:lpstr>
      <vt:lpstr>Slide 6</vt:lpstr>
      <vt:lpstr>Slide 7</vt:lpstr>
      <vt:lpstr>Slide 8</vt:lpstr>
      <vt:lpstr>Slide 9</vt:lpstr>
      <vt:lpstr>UNITED KINGDOM</vt:lpstr>
      <vt:lpstr>UNITED KINGDOM</vt:lpstr>
      <vt:lpstr>UNITED KINGDOM</vt:lpstr>
      <vt:lpstr>Adaptação feita a partir de: TABLE S.1. TOTAL POPULATION BY SEX IN 2015 AND SEX RATIO BY COUNTRY IN 2015   United Nations Department of Economic and Social Affairs/Population Division World Population Prospects: The 2015 Revision, Key Findings and Advance Tables  Fonte: http://esa.un.org/unpd/wpp/Publications/Files/Key_Findings_WPP_2015.pdf  </vt:lpstr>
      <vt:lpstr> Adaptação feita a partir de:  TABLE S.6. PERCENTAGE DISTRIBUTION OF THE POPULATION IN SELECTED AGE GROUPS BY COUNTRY, 2015, 2050 AND 2100 (MEDIUM VARIANT)    United Nations Department of Economic and Social Affairs/Population Division World Population Prospects: The 2015 Revision, Key Findings and Advance Tables  Fonte: http://esa.un.org/unpd/wpp/Publications/Files/Key_Findings_WPP_2015.pdf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Debora Casagrande Santos</dc:creator>
  <cp:lastModifiedBy>Silvia MG Molina</cp:lastModifiedBy>
  <cp:revision>27</cp:revision>
  <dcterms:created xsi:type="dcterms:W3CDTF">2015-11-17T19:53:40Z</dcterms:created>
  <dcterms:modified xsi:type="dcterms:W3CDTF">2015-11-18T12:08:58Z</dcterms:modified>
</cp:coreProperties>
</file>