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0" r:id="rId3"/>
    <p:sldId id="263" r:id="rId4"/>
    <p:sldId id="267" r:id="rId5"/>
    <p:sldId id="264" r:id="rId6"/>
    <p:sldId id="265" r:id="rId7"/>
    <p:sldId id="261" r:id="rId8"/>
    <p:sldId id="262" r:id="rId9"/>
    <p:sldId id="257" r:id="rId10"/>
    <p:sldId id="258" r:id="rId11"/>
    <p:sldId id="268" r:id="rId12"/>
    <p:sldId id="260" r:id="rId13"/>
    <p:sldId id="266" r:id="rId14"/>
    <p:sldId id="271" r:id="rId15"/>
    <p:sldId id="269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80"/>
    <a:srgbClr val="00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EABC9C-7422-4151-AC5D-AC7D16CD937E}" type="datetimeFigureOut">
              <a:rPr lang="pt-BR" smtClean="0"/>
              <a:pPr/>
              <a:t>18/11/2015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028CD-BC83-47CA-8076-DBEEA98831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zh.clicrbs.com.br/rs/noticias/noticia/2015/05/senado-faz-enquete-sobre-projeto-de-selo-transgenico-em-rotulos-de-alimentos-4768353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pocultivar.com.br/" TargetMode="External"/><Relationship Id="rId2" Type="http://schemas.openxmlformats.org/officeDocument/2006/relationships/hyperlink" Target="http://www.noticiasnaturais.com/2014/02/7-alimentos-transgenicos-que-consumimos-sem-sab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b.unesc.net/biblioteca/sumario/000028/0000283E.pdf" TargetMode="External"/><Relationship Id="rId4" Type="http://schemas.openxmlformats.org/officeDocument/2006/relationships/hyperlink" Target="http://www.idec.org.br/mobilize-se/campanhas/fim-da-rotulagem-dos-alimentos-transgenicos-diga-no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000" y="-387424"/>
            <a:ext cx="9001000" cy="230124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8080"/>
                </a:solidFill>
              </a:rPr>
              <a:t>Produtos químicos tóxicos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868144" y="55172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008080"/>
                </a:solidFill>
              </a:rPr>
              <a:t>Julia Teixeira Martins</a:t>
            </a:r>
          </a:p>
          <a:p>
            <a:r>
              <a:rPr lang="pt-BR" sz="2000" b="1" dirty="0" err="1" smtClean="0">
                <a:solidFill>
                  <a:srgbClr val="008080"/>
                </a:solidFill>
              </a:rPr>
              <a:t>Lourene</a:t>
            </a:r>
            <a:r>
              <a:rPr lang="pt-BR" sz="2000" b="1" dirty="0" smtClean="0">
                <a:solidFill>
                  <a:srgbClr val="008080"/>
                </a:solidFill>
              </a:rPr>
              <a:t> Borges</a:t>
            </a:r>
            <a:endParaRPr lang="pt-BR" sz="2000" b="1" dirty="0">
              <a:solidFill>
                <a:srgbClr val="008080"/>
              </a:solidFill>
            </a:endParaRPr>
          </a:p>
        </p:txBody>
      </p:sp>
      <p:pic>
        <p:nvPicPr>
          <p:cNvPr id="16386" name="Picture 2" descr="http://www.manutencaoesuprimentos.com.br/imagens/como-armazenar-produtos-quimicos-perigosos-na-indust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87945"/>
            <a:ext cx="4896544" cy="372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58181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8080"/>
                </a:solidFill>
              </a:rPr>
              <a:t>Leis de produtos tóxicos</a:t>
            </a:r>
            <a:br>
              <a:rPr lang="pt-BR" b="1" dirty="0" smtClean="0">
                <a:solidFill>
                  <a:srgbClr val="008080"/>
                </a:solidFill>
              </a:rPr>
            </a:b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Lei 7.802, em 11 de julho de 1989 - art. 2°</a:t>
            </a:r>
          </a:p>
          <a:p>
            <a:pPr>
              <a:buNone/>
            </a:pPr>
            <a:r>
              <a:rPr lang="pt-BR" dirty="0" smtClean="0"/>
              <a:t>     - Classificação de acordo com a toxicidade</a:t>
            </a:r>
          </a:p>
          <a:p>
            <a:pPr>
              <a:buNone/>
            </a:pPr>
            <a:r>
              <a:rPr lang="pt-BR" dirty="0" smtClean="0"/>
              <a:t>       classe I - extremamente tóxico (faixa 16 vermelha)  </a:t>
            </a:r>
          </a:p>
          <a:p>
            <a:pPr>
              <a:buNone/>
            </a:pPr>
            <a:r>
              <a:rPr lang="pt-BR" dirty="0" smtClean="0"/>
              <a:t>       classe II - altamente tóxica (faixa azul) </a:t>
            </a:r>
          </a:p>
          <a:p>
            <a:pPr>
              <a:buNone/>
            </a:pPr>
            <a:r>
              <a:rPr lang="pt-BR" dirty="0" smtClean="0"/>
              <a:t>       classe III - medianamente tóxica (faixa amarela)</a:t>
            </a:r>
          </a:p>
          <a:p>
            <a:pPr>
              <a:buNone/>
            </a:pPr>
            <a:r>
              <a:rPr lang="pt-BR" dirty="0" smtClean="0"/>
              <a:t>       classe IV - pouco tóxica (faixa verde)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Lei de produtos químicos tóxicos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b="1" dirty="0" smtClean="0"/>
              <a:t>LEI Nº 7.802, DE 11 DE JULHO DE 1989 – Art.3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§ 6º Fica proibido o registro de agrotóxicos, seus componentes e afins:</a:t>
            </a:r>
          </a:p>
          <a:p>
            <a:pPr>
              <a:buNone/>
            </a:pPr>
            <a:r>
              <a:rPr lang="pt-BR" dirty="0" smtClean="0"/>
              <a:t>       a) para os quais o Brasil não disponha de métodos para desativação de seus componentes, de modo a impedir que os seus resíduos remanescentes provoquem riscos ao meio ambiente e à saúde pública;</a:t>
            </a:r>
          </a:p>
          <a:p>
            <a:pPr>
              <a:buNone/>
            </a:pPr>
            <a:r>
              <a:rPr lang="pt-BR" dirty="0" smtClean="0"/>
              <a:t>      b) para os quais não haja antídoto ou tratamento eficaz no Brasil;</a:t>
            </a:r>
          </a:p>
          <a:p>
            <a:pPr>
              <a:buNone/>
            </a:pPr>
            <a:r>
              <a:rPr lang="pt-BR" dirty="0" smtClean="0"/>
              <a:t>      c) que revelem características teratogênicas, carcinogênicas ou mutagênicas, de acordo com os resultados atualizados de experiências da comunidade científica;</a:t>
            </a:r>
          </a:p>
          <a:p>
            <a:pPr>
              <a:buNone/>
            </a:pPr>
            <a:r>
              <a:rPr lang="pt-BR" dirty="0" smtClean="0"/>
              <a:t>      d) que provoquem distúrbios hormonais, danos ao aparelho reprodutor, de acordo com procedimentos e experiências atualizadas na comunidade científica;</a:t>
            </a:r>
          </a:p>
          <a:p>
            <a:pPr>
              <a:buNone/>
            </a:pPr>
            <a:r>
              <a:rPr lang="pt-BR" dirty="0" smtClean="0"/>
              <a:t>      e) que se revelem mais perigosos para o homem do que os testes de laboratório, com animais, tenham podido demonstrar, segundo critérios técnicos e científicos atualizados;</a:t>
            </a:r>
          </a:p>
          <a:p>
            <a:pPr>
              <a:buNone/>
            </a:pPr>
            <a:r>
              <a:rPr lang="pt-BR" dirty="0" smtClean="0"/>
              <a:t>      f) cujas características causem danos ao meio ambiente.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58181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8080"/>
                </a:solidFill>
              </a:rPr>
              <a:t>Monitoração ambiental</a:t>
            </a:r>
            <a:br>
              <a:rPr lang="pt-BR" b="1" dirty="0" smtClean="0">
                <a:solidFill>
                  <a:srgbClr val="008080"/>
                </a:solidFill>
              </a:rPr>
            </a:b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Seminário em Luxemburgo – 1980</a:t>
            </a:r>
          </a:p>
          <a:p>
            <a:pPr>
              <a:buNone/>
            </a:pPr>
            <a:r>
              <a:rPr lang="pt-BR" dirty="0" smtClean="0"/>
              <a:t>    “a medida e avaliação de agentes no ambiente para estimar a exposição ambiental e o risco à saúde por comparação dos resultados com referências apropriadas”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Biopesticida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São produtos feitos a partir de microrganismos,substancias naturais ou derivados de plantas geneticamente modificados.As vantagens apresentadas por eles é que conseguem realizar o controle de pragas sem prejudicar pássaros e mamíferos, pois eles atingem somente as pragas e alem de possuir uma menor toxicidade em relação aos agrotóxicos.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Exemplo de sucesso dos biopesticidas é o Green </a:t>
            </a:r>
            <a:r>
              <a:rPr lang="pt-BR" dirty="0" err="1" smtClean="0"/>
              <a:t>Muscle</a:t>
            </a:r>
            <a:r>
              <a:rPr lang="pt-BR" dirty="0" smtClean="0"/>
              <a:t>, produto feito a partir da mistura de óleo mineral e esporos de fungo, e utilizado em países africanos no combate às nuvens de gafanhotos.</a:t>
            </a:r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008080"/>
                </a:solidFill>
              </a:rPr>
              <a:t>Fim da rotulagem dos alimentos transgênicos</a:t>
            </a:r>
            <a:endParaRPr lang="pt-BR" sz="2800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572000"/>
          </a:xfrm>
        </p:spPr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zh.clicrbs.com.br/rs/noticias/noticia/2015/05/senado-faz-enquete-sobre-projeto-de-selo-transgenico-em-rotulos-de-alimentos-4768353.html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Campanha: </a:t>
            </a:r>
            <a:r>
              <a:rPr lang="pt-BR" dirty="0" smtClean="0"/>
              <a:t>http</a:t>
            </a:r>
            <a:r>
              <a:rPr lang="pt-BR" dirty="0"/>
              <a:t>://www.idec.org.br/mobilize-se/campanhas/fim-da-rotulagem-dos-alimentos-transgenicos-diga-no</a:t>
            </a:r>
            <a:endParaRPr lang="pt-BR" dirty="0" smtClean="0"/>
          </a:p>
          <a:p>
            <a:r>
              <a:rPr lang="pt-BR" dirty="0"/>
              <a:t>Projeto de lei que retira símbolo transgênico de rótulos já foi aprovado na Câmara de Deputados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66394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Referência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http://www.noticiasnaturais.com/2014/02/7-alimentos-transgenicos-que-consumimos-sem-saber/#ixzz3rnzBgqPr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http://www.grupocultivar.com.br/</a:t>
            </a:r>
            <a:endParaRPr lang="pt-BR" dirty="0" smtClean="0"/>
          </a:p>
          <a:p>
            <a:r>
              <a:rPr lang="pt-BR" u="sng" dirty="0" smtClean="0">
                <a:hlinkClick r:id="rId4"/>
              </a:rPr>
              <a:t>http://www.idec.org.br/mobilize-se/campanhas/fim-da-rotulagem-dos-alimentos-transgenicos-diga-no</a:t>
            </a:r>
            <a:endParaRPr lang="pt-BR" dirty="0" smtClean="0"/>
          </a:p>
          <a:p>
            <a:r>
              <a:rPr lang="pt-BR" u="sng" dirty="0" smtClean="0">
                <a:hlinkClick r:id="rId5"/>
              </a:rPr>
              <a:t>http://www.bib.unesc.net/biblioteca/sumario/000028/0000283E.pdf</a:t>
            </a: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251520" y="476672"/>
            <a:ext cx="8504238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7200" b="1" dirty="0" smtClean="0">
                <a:solidFill>
                  <a:srgbClr val="008080"/>
                </a:solidFill>
              </a:rPr>
              <a:t>Obrigada</a:t>
            </a:r>
            <a:endParaRPr lang="pt-BR" sz="7200" b="1" dirty="0">
              <a:solidFill>
                <a:srgbClr val="008080"/>
              </a:solidFill>
            </a:endParaRPr>
          </a:p>
        </p:txBody>
      </p:sp>
      <p:pic>
        <p:nvPicPr>
          <p:cNvPr id="1026" name="Picture 2" descr="https://comosereformaumplaneta.files.wordpress.com/2014/11/toxicos.jpg?w=4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60848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Histórico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A transição do homem nômade para o homem sedentário 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Existe a utilização de pesticidas desde 500 A.C</a:t>
            </a:r>
          </a:p>
          <a:p>
            <a:pPr>
              <a:buFont typeface="Wingdings" pitchFamily="2" charset="2"/>
              <a:buChar char="v"/>
            </a:pPr>
            <a:r>
              <a:rPr lang="pt-BR" dirty="0"/>
              <a:t>O primeiro pesticida conhecido foi à base de </a:t>
            </a:r>
            <a:r>
              <a:rPr lang="pt-BR" dirty="0" smtClean="0"/>
              <a:t>enxofre</a:t>
            </a:r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S</a:t>
            </a:r>
            <a:r>
              <a:rPr lang="pt-BR" dirty="0" smtClean="0"/>
              <a:t>éculo </a:t>
            </a:r>
            <a:r>
              <a:rPr lang="pt-BR" dirty="0"/>
              <a:t>XV, começaram a serem utilizados elementos químicos tóxicos como o arsênio e o mercúrio no combate a pragas nos cultivos </a:t>
            </a:r>
            <a:r>
              <a:rPr lang="pt-BR" dirty="0" smtClean="0"/>
              <a:t>agrícolas</a:t>
            </a:r>
          </a:p>
          <a:p>
            <a:pPr>
              <a:buFont typeface="Wingdings" pitchFamily="2" charset="2"/>
              <a:buChar char="v"/>
            </a:pPr>
            <a:r>
              <a:rPr lang="pt-BR" dirty="0"/>
              <a:t>S</a:t>
            </a:r>
            <a:r>
              <a:rPr lang="pt-BR" dirty="0" smtClean="0"/>
              <a:t>éculo </a:t>
            </a:r>
            <a:r>
              <a:rPr lang="pt-BR" dirty="0"/>
              <a:t>XVII, o sulfato de nicotina foi extraído das folhas de tabaco para ser usado como </a:t>
            </a:r>
            <a:r>
              <a:rPr lang="pt-BR" dirty="0" smtClean="0"/>
              <a:t>pesticida</a:t>
            </a:r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Século </a:t>
            </a:r>
            <a:r>
              <a:rPr lang="pt-BR" dirty="0"/>
              <a:t>XIX, viu-se a introdução de dois novos pesticidas: um derivado do </a:t>
            </a:r>
            <a:r>
              <a:rPr lang="pt-BR" dirty="0" err="1"/>
              <a:t>Chrysanthemum</a:t>
            </a:r>
            <a:r>
              <a:rPr lang="pt-BR" dirty="0"/>
              <a:t> </a:t>
            </a:r>
            <a:r>
              <a:rPr lang="pt-BR" dirty="0" err="1"/>
              <a:t>cinerariaefolium</a:t>
            </a:r>
            <a:r>
              <a:rPr lang="pt-BR" dirty="0"/>
              <a:t> da família </a:t>
            </a:r>
            <a:r>
              <a:rPr lang="pt-BR" dirty="0" err="1"/>
              <a:t>Asteraceae</a:t>
            </a:r>
            <a:r>
              <a:rPr lang="pt-BR" dirty="0"/>
              <a:t>, e o </a:t>
            </a:r>
            <a:r>
              <a:rPr lang="pt-BR" dirty="0" err="1"/>
              <a:t>rotenone</a:t>
            </a:r>
            <a:r>
              <a:rPr lang="pt-BR" dirty="0"/>
              <a:t> derivado de raízes de legumes tropicai</a:t>
            </a:r>
          </a:p>
        </p:txBody>
      </p:sp>
    </p:spTree>
    <p:extLst>
      <p:ext uri="{BB962C8B-B14F-4D97-AF65-F5344CB8AC3E}">
        <p14:creationId xmlns="" xmlns:p14="http://schemas.microsoft.com/office/powerpoint/2010/main" val="2049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Tipos de produtos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pt-BR" sz="2200" dirty="0" smtClean="0"/>
              <a:t>Pesticidas</a:t>
            </a:r>
          </a:p>
          <a:p>
            <a:r>
              <a:rPr lang="pt-BR" sz="2200" dirty="0" smtClean="0"/>
              <a:t>Herbicida </a:t>
            </a:r>
            <a:r>
              <a:rPr lang="pt-BR" sz="1800" dirty="0" smtClean="0"/>
              <a:t>(agem sobre as ervas daninhas)</a:t>
            </a:r>
            <a:endParaRPr lang="pt-BR" sz="2200" dirty="0" smtClean="0"/>
          </a:p>
          <a:p>
            <a:r>
              <a:rPr lang="pt-BR" sz="2200" dirty="0" smtClean="0"/>
              <a:t>Inseticida </a:t>
            </a:r>
            <a:r>
              <a:rPr lang="pt-BR" sz="1800" dirty="0" smtClean="0"/>
              <a:t>(combatem as pragas)</a:t>
            </a:r>
            <a:endParaRPr lang="pt-BR" sz="2200" dirty="0" smtClean="0"/>
          </a:p>
          <a:p>
            <a:r>
              <a:rPr lang="pt-BR" sz="2200" dirty="0" smtClean="0"/>
              <a:t>Fungicida </a:t>
            </a:r>
            <a:r>
              <a:rPr lang="pt-BR" sz="1800" dirty="0" smtClean="0"/>
              <a:t>(agem sobre os fungos que causam danos aos tecidos das plantas)</a:t>
            </a:r>
            <a:endParaRPr lang="pt-BR" sz="2200" dirty="0" smtClean="0"/>
          </a:p>
          <a:p>
            <a:endParaRPr lang="pt-BR" sz="2200" dirty="0" smtClean="0"/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Composição dos pesticidas:</a:t>
            </a:r>
          </a:p>
          <a:p>
            <a:r>
              <a:rPr lang="pt-BR" sz="2200" b="1" dirty="0" smtClean="0"/>
              <a:t>Botânicos</a:t>
            </a:r>
            <a:r>
              <a:rPr lang="pt-BR" sz="2200" dirty="0" smtClean="0"/>
              <a:t>: composição à base de nicotina, </a:t>
            </a:r>
            <a:r>
              <a:rPr lang="pt-BR" sz="2200" dirty="0" err="1" smtClean="0"/>
              <a:t>sabadina</a:t>
            </a:r>
            <a:r>
              <a:rPr lang="pt-BR" sz="2200" dirty="0" smtClean="0"/>
              <a:t>, </a:t>
            </a:r>
            <a:r>
              <a:rPr lang="pt-BR" sz="2200" dirty="0" err="1" smtClean="0"/>
              <a:t>piretrina</a:t>
            </a:r>
            <a:r>
              <a:rPr lang="pt-BR" sz="2200" dirty="0" smtClean="0"/>
              <a:t> e </a:t>
            </a:r>
            <a:r>
              <a:rPr lang="pt-BR" sz="2200" dirty="0" err="1" smtClean="0"/>
              <a:t>retenona</a:t>
            </a:r>
            <a:r>
              <a:rPr lang="pt-BR" sz="2200" dirty="0" smtClean="0"/>
              <a:t>.</a:t>
            </a:r>
          </a:p>
          <a:p>
            <a:r>
              <a:rPr lang="pt-BR" sz="2200" b="1" dirty="0" smtClean="0"/>
              <a:t>Orgânicos de síntese</a:t>
            </a:r>
            <a:r>
              <a:rPr lang="pt-BR" sz="2200" dirty="0" smtClean="0"/>
              <a:t>: composição à base de </a:t>
            </a:r>
            <a:r>
              <a:rPr lang="pt-BR" sz="2200" u="sng" dirty="0" smtClean="0"/>
              <a:t>Carbamatos</a:t>
            </a:r>
            <a:r>
              <a:rPr lang="pt-BR" sz="2200" dirty="0" smtClean="0"/>
              <a:t> (nitrogenados), clorados, fosforados e </a:t>
            </a:r>
            <a:r>
              <a:rPr lang="pt-BR" sz="2200" dirty="0" err="1" smtClean="0"/>
              <a:t>clorofosforados</a:t>
            </a:r>
            <a:r>
              <a:rPr lang="pt-BR" sz="2200" dirty="0" smtClean="0"/>
              <a:t>.</a:t>
            </a:r>
          </a:p>
          <a:p>
            <a:r>
              <a:rPr lang="pt-BR" sz="2200" b="1" dirty="0" smtClean="0"/>
              <a:t>Inorgânicos</a:t>
            </a:r>
            <a:r>
              <a:rPr lang="pt-BR" sz="2200" dirty="0" smtClean="0"/>
              <a:t>: composição à base de Arsênio, Tálio, Bário, Nitrogênio, Fósforo, Cádmio, Ferro, Selênio, </a:t>
            </a:r>
            <a:r>
              <a:rPr lang="pt-BR" sz="2200" u="sng" dirty="0" smtClean="0"/>
              <a:t>Chumbo</a:t>
            </a:r>
            <a:r>
              <a:rPr lang="pt-BR" sz="2200" dirty="0" smtClean="0"/>
              <a:t>, Mercúrio, Zinco, Cobre, etc.</a:t>
            </a:r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Tipos de produtos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99829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pt-BR" sz="3100" dirty="0" smtClean="0"/>
              <a:t>Limpeza</a:t>
            </a:r>
          </a:p>
          <a:p>
            <a:pPr>
              <a:buNone/>
            </a:pPr>
            <a:r>
              <a:rPr lang="pt-BR" sz="2300" dirty="0" smtClean="0"/>
              <a:t>     detergentes e similares; sabões; polidores; alvejantes; desinfetantes; desodorizantes; esterilizantes; </a:t>
            </a:r>
            <a:r>
              <a:rPr lang="pt-BR" sz="2300" dirty="0" err="1" smtClean="0"/>
              <a:t>algicidas</a:t>
            </a:r>
            <a:r>
              <a:rPr lang="pt-BR" sz="2300" dirty="0" smtClean="0"/>
              <a:t> e fungicidas para piscina; desinfetantes de água para consumo humano; água sanitária; produtos biológicos à base de </a:t>
            </a:r>
            <a:r>
              <a:rPr lang="pt-BR" sz="2300" dirty="0" err="1" smtClean="0"/>
              <a:t>microorganismos</a:t>
            </a:r>
            <a:r>
              <a:rPr lang="pt-BR" sz="2300" dirty="0" smtClean="0"/>
              <a:t> viáveis para o tratamento de sistemas sépticos, tubulações sanitárias de águas servidas, com a finalidade de degradar matéria orgânica e reduzir odores.</a:t>
            </a:r>
            <a:br>
              <a:rPr lang="pt-BR" sz="2300" dirty="0" smtClean="0"/>
            </a:br>
            <a:endParaRPr lang="pt-BR" sz="2300" dirty="0" smtClean="0"/>
          </a:p>
          <a:p>
            <a:pPr>
              <a:buFont typeface="Wingdings" pitchFamily="2" charset="2"/>
              <a:buChar char="v"/>
            </a:pPr>
            <a:r>
              <a:rPr lang="pt-BR" sz="3100" dirty="0" smtClean="0"/>
              <a:t>Higiene pessoal</a:t>
            </a:r>
          </a:p>
          <a:p>
            <a:pPr>
              <a:buNone/>
            </a:pPr>
            <a:r>
              <a:rPr lang="pt-BR" sz="2600" dirty="0" smtClean="0"/>
              <a:t>    utilizados na pele, sistema capilar, unhas, lábios, órgãos genitais externos, dentes e membranas mucosas da cavidade oral.</a:t>
            </a:r>
            <a:br>
              <a:rPr lang="pt-BR" sz="2600" dirty="0" smtClean="0"/>
            </a:br>
            <a:endParaRPr lang="pt-BR" sz="2600" dirty="0" smtClean="0"/>
          </a:p>
          <a:p>
            <a:pPr>
              <a:buFont typeface="Wingdings" pitchFamily="2" charset="2"/>
              <a:buChar char="v"/>
            </a:pPr>
            <a:r>
              <a:rPr lang="pt-BR" sz="3100" dirty="0" smtClean="0"/>
              <a:t>Químicos industriais</a:t>
            </a:r>
          </a:p>
          <a:p>
            <a:pPr>
              <a:buFont typeface="Wingdings" pitchFamily="2" charset="2"/>
              <a:buChar char="v"/>
            </a:pPr>
            <a:r>
              <a:rPr lang="pt-BR" sz="2600" dirty="0" smtClean="0"/>
              <a:t>    derivados de petróleo, inalantes, tintas e vernizes, colas e adesivos, álcool, gases, monóxido de carbono, cola de sapateiro (uso indevido como droga de abuso)</a:t>
            </a:r>
            <a:br>
              <a:rPr lang="pt-BR" sz="2600" dirty="0" smtClean="0"/>
            </a:br>
            <a:endParaRPr lang="pt-BR" sz="4100" dirty="0" smtClean="0"/>
          </a:p>
          <a:p>
            <a:pPr>
              <a:buFont typeface="Wingdings" pitchFamily="2" charset="2"/>
              <a:buChar char="v"/>
            </a:pPr>
            <a:r>
              <a:rPr lang="pt-BR" sz="3100" dirty="0" smtClean="0"/>
              <a:t>Produtos farmacêuticos</a:t>
            </a:r>
            <a:br>
              <a:rPr lang="pt-BR" sz="3100" dirty="0" smtClean="0"/>
            </a:br>
            <a:endParaRPr lang="pt-BR" sz="3100" dirty="0" smtClean="0"/>
          </a:p>
          <a:p>
            <a:pPr>
              <a:buFont typeface="Wingdings" pitchFamily="2" charset="2"/>
              <a:buChar char="v"/>
            </a:pPr>
            <a:r>
              <a:rPr lang="pt-BR" sz="3100" dirty="0" smtClean="0"/>
              <a:t>Plásticos</a:t>
            </a:r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Brasil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Brasil é </a:t>
            </a:r>
            <a:r>
              <a:rPr lang="pt-BR" dirty="0"/>
              <a:t>o maior usuário de pesticidas na agricultura do </a:t>
            </a:r>
            <a:r>
              <a:rPr lang="pt-BR" dirty="0" smtClean="0"/>
              <a:t>mundo</a:t>
            </a:r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Brasil </a:t>
            </a:r>
            <a:r>
              <a:rPr lang="pt-BR" dirty="0"/>
              <a:t>ainda usa agrotóxicos abandonados em outros </a:t>
            </a:r>
            <a:r>
              <a:rPr lang="pt-BR" dirty="0" smtClean="0"/>
              <a:t>países</a:t>
            </a:r>
          </a:p>
          <a:p>
            <a:pPr>
              <a:buFont typeface="Wingdings" pitchFamily="2" charset="2"/>
              <a:buChar char="v"/>
            </a:pPr>
            <a:r>
              <a:rPr lang="pt-BR" dirty="0"/>
              <a:t>O consumo anual de agrotóxicos no Brasil tem sido </a:t>
            </a:r>
            <a:r>
              <a:rPr lang="pt-BR" dirty="0" smtClean="0"/>
              <a:t>superior </a:t>
            </a:r>
            <a:r>
              <a:rPr lang="pt-BR" dirty="0"/>
              <a:t>a 300 mil toneladas de produtos </a:t>
            </a:r>
            <a:r>
              <a:rPr lang="pt-BR" dirty="0" smtClean="0"/>
              <a:t>comerciais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85% dos quase 25 milhões de hectares semeados com soja no Brasil (7% do território) são de origem transgênica - Embrapa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Mundo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/>
              <a:t>C</a:t>
            </a:r>
            <a:r>
              <a:rPr lang="pt-BR" dirty="0" smtClean="0"/>
              <a:t>onsiderado </a:t>
            </a:r>
            <a:r>
              <a:rPr lang="pt-BR" dirty="0"/>
              <a:t>o investimento em dólares por tonelada de alimento produzido, o Japão é líder mundial no consumo de </a:t>
            </a:r>
            <a:r>
              <a:rPr lang="pt-BR" dirty="0" smtClean="0"/>
              <a:t>agrotóxicos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Japão, França, comunidade europeia, Argentina e Estados Unidos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Impactos Ambientais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Contaminação do solo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Contaminação da água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Contaminação atmosférica </a:t>
            </a:r>
          </a:p>
          <a:p>
            <a:pPr>
              <a:buNone/>
            </a:pPr>
            <a:r>
              <a:rPr lang="pt-BR" sz="1800" dirty="0" smtClean="0"/>
              <a:t>      -</a:t>
            </a:r>
            <a:r>
              <a:rPr lang="pt-BR" dirty="0" smtClean="0"/>
              <a:t> </a:t>
            </a:r>
            <a:r>
              <a:rPr lang="pt-BR" sz="1800" dirty="0" smtClean="0"/>
              <a:t>alteração da biodiversidade</a:t>
            </a:r>
            <a:br>
              <a:rPr lang="pt-BR" sz="1800" dirty="0" smtClean="0"/>
            </a:br>
            <a:r>
              <a:rPr lang="pt-BR" sz="1800" dirty="0" smtClean="0"/>
              <a:t> - contaminação de plantas naturais</a:t>
            </a: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Afeta a cadeia alimentar</a:t>
            </a:r>
          </a:p>
          <a:p>
            <a:pPr>
              <a:buNone/>
            </a:pPr>
            <a:r>
              <a:rPr lang="pt-BR" sz="1800" dirty="0" smtClean="0"/>
              <a:t>       - seleção natural </a:t>
            </a:r>
          </a:p>
          <a:p>
            <a:pPr>
              <a:buNone/>
            </a:pPr>
            <a:r>
              <a:rPr lang="pt-BR" sz="1800" dirty="0" smtClean="0"/>
              <a:t>       - redução de predadores</a:t>
            </a:r>
          </a:p>
          <a:p>
            <a:pPr>
              <a:buNone/>
            </a:pPr>
            <a:r>
              <a:rPr lang="pt-BR" sz="1800" dirty="0" smtClean="0"/>
              <a:t>       - insetos resistentes</a:t>
            </a:r>
          </a:p>
          <a:p>
            <a:pPr>
              <a:buFont typeface="Wingdings" pitchFamily="2" charset="2"/>
              <a:buChar char="v"/>
            </a:pPr>
            <a:endParaRPr lang="pt-BR" sz="1800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Impactos na saúde humana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 Depende da toxicidade, grau de contaminação e do tempo de exposição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Saúde reprodutiva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Defeito de nascença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Endometriose </a:t>
            </a:r>
            <a:r>
              <a:rPr lang="pt-BR" sz="1800" dirty="0" smtClean="0"/>
              <a:t>( revestimento do útero cresce fora dele)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Cancro </a:t>
            </a:r>
            <a:r>
              <a:rPr lang="pt-BR" sz="1800" dirty="0" smtClean="0"/>
              <a:t>(células crescem muito rápido formando tumores)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Doenças respiratórias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Sistema nervoso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183880" cy="1051560"/>
          </a:xfrm>
        </p:spPr>
        <p:txBody>
          <a:bodyPr/>
          <a:lstStyle/>
          <a:p>
            <a:r>
              <a:rPr lang="pt-BR" b="1" dirty="0" smtClean="0">
                <a:solidFill>
                  <a:srgbClr val="008080"/>
                </a:solidFill>
              </a:rPr>
              <a:t>O que estamos fazendo ?</a:t>
            </a:r>
            <a:endParaRPr lang="pt-BR" b="1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83880" cy="48965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pt-BR" dirty="0" smtClean="0"/>
              <a:t>Cerveja transgênica</a:t>
            </a:r>
          </a:p>
          <a:p>
            <a:pPr marL="514350" indent="-514350">
              <a:buNone/>
            </a:pPr>
            <a:r>
              <a:rPr lang="pt-BR" dirty="0" smtClean="0"/>
              <a:t>       A cerveja brasileira na verdade é quase uma bebida alcoólica de milho (45% na composição). 89% do milho é </a:t>
            </a:r>
            <a:r>
              <a:rPr lang="pt-BR" dirty="0" err="1" smtClean="0"/>
              <a:t>transgenico</a:t>
            </a: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pt-BR" dirty="0" smtClean="0"/>
              <a:t>Leite de vaca</a:t>
            </a:r>
            <a:br>
              <a:rPr lang="pt-BR" dirty="0" smtClean="0"/>
            </a:br>
            <a:r>
              <a:rPr lang="pt-BR" dirty="0" smtClean="0"/>
              <a:t> A </a:t>
            </a:r>
            <a:r>
              <a:rPr lang="pt-BR" dirty="0" err="1" smtClean="0"/>
              <a:t>somatropina</a:t>
            </a:r>
            <a:r>
              <a:rPr lang="pt-BR" dirty="0" smtClean="0"/>
              <a:t> bovina (BST) é uma forma geneticamente modificada de </a:t>
            </a:r>
            <a:r>
              <a:rPr lang="pt-BR" dirty="0" err="1" smtClean="0"/>
              <a:t>hormona</a:t>
            </a:r>
            <a:r>
              <a:rPr lang="pt-BR" dirty="0" smtClean="0"/>
              <a:t> de crescimento bovino que provoca um aumento da produção de leite. O seu uso é proibido na União Europeia, mas autorizado nos Estados Unidos e Brasil.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369</TotalTime>
  <Words>637</Words>
  <Application>Microsoft Office PowerPoint</Application>
  <PresentationFormat>Apresentação na tela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Cívico</vt:lpstr>
      <vt:lpstr>Produtos químicos tóxicos</vt:lpstr>
      <vt:lpstr>Histórico</vt:lpstr>
      <vt:lpstr>Tipos de produtos</vt:lpstr>
      <vt:lpstr>Tipos de produtos</vt:lpstr>
      <vt:lpstr>Brasil</vt:lpstr>
      <vt:lpstr>Mundo</vt:lpstr>
      <vt:lpstr>Impactos Ambientais</vt:lpstr>
      <vt:lpstr>Impactos na saúde humana</vt:lpstr>
      <vt:lpstr>O que estamos fazendo ?</vt:lpstr>
      <vt:lpstr>Leis de produtos tóxicos </vt:lpstr>
      <vt:lpstr>Lei de produtos químicos tóxicos</vt:lpstr>
      <vt:lpstr>Monitoração ambiental </vt:lpstr>
      <vt:lpstr>Biopesticida</vt:lpstr>
      <vt:lpstr>Fim da rotulagem dos alimentos transgênicos</vt:lpstr>
      <vt:lpstr>Referência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Produtos químicos tóxicos</dc:title>
  <dc:creator>Claudio-Dell</dc:creator>
  <cp:lastModifiedBy>Claudio-Dell</cp:lastModifiedBy>
  <cp:revision>7</cp:revision>
  <dcterms:created xsi:type="dcterms:W3CDTF">2015-11-16T19:43:24Z</dcterms:created>
  <dcterms:modified xsi:type="dcterms:W3CDTF">2015-11-18T02:49:04Z</dcterms:modified>
</cp:coreProperties>
</file>