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58" r:id="rId4"/>
    <p:sldId id="271" r:id="rId5"/>
    <p:sldId id="272" r:id="rId6"/>
    <p:sldId id="273" r:id="rId7"/>
    <p:sldId id="257" r:id="rId8"/>
    <p:sldId id="268" r:id="rId9"/>
    <p:sldId id="265" r:id="rId10"/>
    <p:sldId id="267" r:id="rId11"/>
    <p:sldId id="269" r:id="rId12"/>
    <p:sldId id="270" r:id="rId13"/>
    <p:sldId id="259" r:id="rId14"/>
    <p:sldId id="274" r:id="rId15"/>
    <p:sldId id="275" r:id="rId16"/>
    <p:sldId id="277" r:id="rId17"/>
    <p:sldId id="276" r:id="rId18"/>
    <p:sldId id="260" r:id="rId19"/>
    <p:sldId id="283" r:id="rId20"/>
    <p:sldId id="261" r:id="rId21"/>
    <p:sldId id="262" r:id="rId22"/>
    <p:sldId id="280" r:id="rId23"/>
    <p:sldId id="281" r:id="rId24"/>
    <p:sldId id="282" r:id="rId25"/>
    <p:sldId id="263" r:id="rId26"/>
    <p:sldId id="264" r:id="rId27"/>
    <p:sldId id="27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>
              <a:defRPr sz="1800"/>
            </a:pPr>
            <a:r>
              <a:rPr lang="pt-BR" sz="1800" dirty="0"/>
              <a:t>Crescimento Vegetativo Mundial - 1950 a </a:t>
            </a:r>
            <a:r>
              <a:rPr lang="pt-BR" sz="1800" dirty="0" smtClean="0"/>
              <a:t>2010</a:t>
            </a:r>
          </a:p>
          <a:p>
            <a:pPr algn="ctr">
              <a:defRPr sz="1800"/>
            </a:pPr>
            <a:r>
              <a:rPr lang="pt-BR" sz="1800" dirty="0" smtClean="0"/>
              <a:t> </a:t>
            </a:r>
            <a:r>
              <a:rPr lang="pt-BR" sz="1800" dirty="0"/>
              <a:t>(por mil habitantes)</a:t>
            </a:r>
          </a:p>
        </c:rich>
      </c:tx>
      <c:layout>
        <c:manualLayout>
          <c:xMode val="edge"/>
          <c:yMode val="edge"/>
          <c:x val="0.23230261292806537"/>
          <c:y val="1.6280242366232833E-2"/>
        </c:manualLayout>
      </c:layout>
    </c:title>
    <c:plotArea>
      <c:layout/>
      <c:lineChart>
        <c:grouping val="stacked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2.2690366779170201E-2"/>
                  <c:y val="-3.62399904284140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760590777269992E-2"/>
                  <c:y val="-4.16667378838249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760590777269968E-2"/>
                  <c:y val="-3.54430704280721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023732037436469E-2"/>
                  <c:y val="-4.43801116115304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369281765627601E-2"/>
                  <c:y val="-2.42673890935195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43118963793366E-2"/>
                  <c:y val="-3.92753369283755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093956035536281E-2"/>
                  <c:y val="-2.23509353661558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304795635733984E-2"/>
                  <c:y val="-3.35266167007084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69690915568768E-2"/>
                  <c:y val="-5.31641783391588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632303307295418E-2"/>
                  <c:y val="-4.77374308837481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299033823828051E-2"/>
                  <c:y val="-4.70934853392359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106260223959819E-2"/>
                  <c:y val="-3.89535778075940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no Microsoft Office PowerPoint]Plan2'!$A$2:$A$13</c:f>
              <c:strCache>
                <c:ptCount val="12"/>
                <c:pt idx="0">
                  <c:v>1950 - 55</c:v>
                </c:pt>
                <c:pt idx="1">
                  <c:v>1955 - 60</c:v>
                </c:pt>
                <c:pt idx="2">
                  <c:v>1960 - 65</c:v>
                </c:pt>
                <c:pt idx="3">
                  <c:v>1965 - 70</c:v>
                </c:pt>
                <c:pt idx="4">
                  <c:v>1970 - 75</c:v>
                </c:pt>
                <c:pt idx="5">
                  <c:v>1975 - 80</c:v>
                </c:pt>
                <c:pt idx="6">
                  <c:v>1980 - 85</c:v>
                </c:pt>
                <c:pt idx="7">
                  <c:v>1985 - 90</c:v>
                </c:pt>
                <c:pt idx="8">
                  <c:v>1990 - 95</c:v>
                </c:pt>
                <c:pt idx="9">
                  <c:v>1995 - 00</c:v>
                </c:pt>
                <c:pt idx="10">
                  <c:v>2000 - 05</c:v>
                </c:pt>
                <c:pt idx="11">
                  <c:v>2005 - 10</c:v>
                </c:pt>
              </c:strCache>
            </c:strRef>
          </c:cat>
          <c:val>
            <c:numRef>
              <c:f>'[Gráfico no Microsoft Office PowerPoint]Plan2'!$B$2:$B$13</c:f>
              <c:numCache>
                <c:formatCode>General</c:formatCode>
                <c:ptCount val="12"/>
                <c:pt idx="0">
                  <c:v>17.8</c:v>
                </c:pt>
                <c:pt idx="1">
                  <c:v>18.3</c:v>
                </c:pt>
                <c:pt idx="2">
                  <c:v>19.100000000000001</c:v>
                </c:pt>
                <c:pt idx="3">
                  <c:v>20.6</c:v>
                </c:pt>
                <c:pt idx="4">
                  <c:v>19.600000000000001</c:v>
                </c:pt>
                <c:pt idx="5">
                  <c:v>17.7</c:v>
                </c:pt>
                <c:pt idx="6">
                  <c:v>17.8</c:v>
                </c:pt>
                <c:pt idx="7">
                  <c:v>18</c:v>
                </c:pt>
                <c:pt idx="8">
                  <c:v>15.2</c:v>
                </c:pt>
                <c:pt idx="9">
                  <c:v>13</c:v>
                </c:pt>
                <c:pt idx="10">
                  <c:v>12.2</c:v>
                </c:pt>
                <c:pt idx="11">
                  <c:v>12</c:v>
                </c:pt>
              </c:numCache>
            </c:numRef>
          </c:val>
        </c:ser>
        <c:dLbls/>
        <c:marker val="1"/>
        <c:axId val="115881472"/>
        <c:axId val="115883392"/>
      </c:lineChart>
      <c:catAx>
        <c:axId val="115881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Anos</a:t>
                </a:r>
              </a:p>
            </c:rich>
          </c:tx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15883392"/>
        <c:crosses val="autoZero"/>
        <c:auto val="1"/>
        <c:lblAlgn val="ctr"/>
        <c:lblOffset val="100"/>
      </c:catAx>
      <c:valAx>
        <c:axId val="115883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15881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Expectativa de Vida </a:t>
            </a:r>
            <a:r>
              <a:rPr lang="pt-BR" dirty="0" smtClean="0"/>
              <a:t>Mundial</a:t>
            </a:r>
          </a:p>
          <a:p>
            <a:pPr>
              <a:defRPr/>
            </a:pPr>
            <a:r>
              <a:rPr lang="pt-BR" dirty="0" smtClean="0"/>
              <a:t>(1950 </a:t>
            </a:r>
            <a:r>
              <a:rPr lang="pt-BR" dirty="0"/>
              <a:t>a </a:t>
            </a:r>
            <a:r>
              <a:rPr lang="pt-BR" dirty="0" smtClean="0"/>
              <a:t>2010)</a:t>
            </a:r>
            <a:endParaRPr lang="pt-BR" dirty="0"/>
          </a:p>
        </c:rich>
      </c:tx>
    </c:title>
    <c:plotArea>
      <c:layout/>
      <c:lineChart>
        <c:grouping val="stacked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Plan1!$A$1:$A$12</c:f>
              <c:strCache>
                <c:ptCount val="12"/>
                <c:pt idx="0">
                  <c:v>1950 - 55</c:v>
                </c:pt>
                <c:pt idx="1">
                  <c:v>1955 - 60</c:v>
                </c:pt>
                <c:pt idx="2">
                  <c:v>1960 - 65</c:v>
                </c:pt>
                <c:pt idx="3">
                  <c:v>1965 - 70</c:v>
                </c:pt>
                <c:pt idx="4">
                  <c:v>1970 - 75</c:v>
                </c:pt>
                <c:pt idx="5">
                  <c:v>1975 - 80</c:v>
                </c:pt>
                <c:pt idx="6">
                  <c:v>1980 - 85</c:v>
                </c:pt>
                <c:pt idx="7">
                  <c:v>1985 - 90</c:v>
                </c:pt>
                <c:pt idx="8">
                  <c:v>1990 - 95</c:v>
                </c:pt>
                <c:pt idx="9">
                  <c:v>1995 - 00</c:v>
                </c:pt>
                <c:pt idx="10">
                  <c:v>2000 - 05</c:v>
                </c:pt>
                <c:pt idx="11">
                  <c:v>2005 - 10</c:v>
                </c:pt>
              </c:strCache>
            </c:strRef>
          </c:cat>
          <c:val>
            <c:numRef>
              <c:f>Plan1!$B$1:$B$12</c:f>
              <c:numCache>
                <c:formatCode>General</c:formatCode>
                <c:ptCount val="12"/>
                <c:pt idx="0">
                  <c:v>46.91</c:v>
                </c:pt>
                <c:pt idx="1">
                  <c:v>49.42</c:v>
                </c:pt>
                <c:pt idx="2">
                  <c:v>51.06</c:v>
                </c:pt>
                <c:pt idx="3">
                  <c:v>56.52</c:v>
                </c:pt>
                <c:pt idx="4">
                  <c:v>58.82</c:v>
                </c:pt>
                <c:pt idx="5">
                  <c:v>60.71</c:v>
                </c:pt>
                <c:pt idx="6">
                  <c:v>62.4</c:v>
                </c:pt>
                <c:pt idx="7">
                  <c:v>63.99</c:v>
                </c:pt>
                <c:pt idx="8">
                  <c:v>64.760000000000005</c:v>
                </c:pt>
                <c:pt idx="9">
                  <c:v>65.61999999999999</c:v>
                </c:pt>
                <c:pt idx="10">
                  <c:v>67.099999999999994</c:v>
                </c:pt>
                <c:pt idx="11">
                  <c:v>68.72</c:v>
                </c:pt>
              </c:numCache>
            </c:numRef>
          </c:val>
        </c:ser>
        <c:dLbls/>
        <c:marker val="1"/>
        <c:axId val="128698624"/>
        <c:axId val="128704896"/>
      </c:lineChart>
      <c:catAx>
        <c:axId val="128698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Anos</a:t>
                </a:r>
              </a:p>
            </c:rich>
          </c:tx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8704896"/>
        <c:crosses val="autoZero"/>
        <c:auto val="1"/>
        <c:lblAlgn val="ctr"/>
        <c:lblOffset val="100"/>
      </c:catAx>
      <c:valAx>
        <c:axId val="128704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 smtClean="0"/>
                  <a:t>Anos </a:t>
                </a:r>
                <a:r>
                  <a:rPr lang="pt-BR" sz="1400" dirty="0"/>
                  <a:t>de Vida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8698624"/>
        <c:crosses val="autoZero"/>
        <c:crossBetween val="between"/>
      </c:valAx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Taxa de </a:t>
            </a:r>
            <a:r>
              <a:rPr lang="pt-BR" dirty="0" smtClean="0"/>
              <a:t>Fertilidade Mundial</a:t>
            </a:r>
            <a:r>
              <a:rPr lang="pt-BR" baseline="0" dirty="0" smtClean="0"/>
              <a:t> 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 (1950 </a:t>
            </a:r>
            <a:r>
              <a:rPr lang="pt-BR" dirty="0"/>
              <a:t>a </a:t>
            </a:r>
            <a:r>
              <a:rPr lang="pt-BR" dirty="0" smtClean="0"/>
              <a:t>2010)</a:t>
            </a:r>
            <a:endParaRPr lang="pt-BR" dirty="0"/>
          </a:p>
        </c:rich>
      </c:tx>
    </c:title>
    <c:plotArea>
      <c:layout/>
      <c:lineChart>
        <c:grouping val="stacked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1950 - 55</c:v>
                </c:pt>
                <c:pt idx="1">
                  <c:v>1955 - 60</c:v>
                </c:pt>
                <c:pt idx="2">
                  <c:v>1960 - 65</c:v>
                </c:pt>
                <c:pt idx="3">
                  <c:v>1965 - 70</c:v>
                </c:pt>
                <c:pt idx="4">
                  <c:v>1970 - 75</c:v>
                </c:pt>
                <c:pt idx="5">
                  <c:v>1975 - 80</c:v>
                </c:pt>
                <c:pt idx="6">
                  <c:v>1980 - 85</c:v>
                </c:pt>
                <c:pt idx="7">
                  <c:v>1985 - 90</c:v>
                </c:pt>
                <c:pt idx="8">
                  <c:v>1990 - 95</c:v>
                </c:pt>
                <c:pt idx="9">
                  <c:v>1995 - 00</c:v>
                </c:pt>
                <c:pt idx="10">
                  <c:v>2000 - 05</c:v>
                </c:pt>
                <c:pt idx="11">
                  <c:v>2005 - 10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4.9700000000000024</c:v>
                </c:pt>
                <c:pt idx="1">
                  <c:v>4.91</c:v>
                </c:pt>
                <c:pt idx="2">
                  <c:v>5.0199999999999996</c:v>
                </c:pt>
                <c:pt idx="3">
                  <c:v>4.8499999999999996</c:v>
                </c:pt>
                <c:pt idx="4">
                  <c:v>4.4400000000000004</c:v>
                </c:pt>
                <c:pt idx="5">
                  <c:v>3.8499999999999988</c:v>
                </c:pt>
                <c:pt idx="6">
                  <c:v>3.6</c:v>
                </c:pt>
                <c:pt idx="7">
                  <c:v>3.4499999999999997</c:v>
                </c:pt>
                <c:pt idx="8">
                  <c:v>3.04</c:v>
                </c:pt>
                <c:pt idx="9">
                  <c:v>2.73</c:v>
                </c:pt>
                <c:pt idx="10">
                  <c:v>2.6</c:v>
                </c:pt>
                <c:pt idx="11">
                  <c:v>2.5299999999999998</c:v>
                </c:pt>
              </c:numCache>
            </c:numRef>
          </c:val>
        </c:ser>
        <c:dLbls/>
        <c:marker val="1"/>
        <c:axId val="127104128"/>
        <c:axId val="127106048"/>
      </c:lineChart>
      <c:catAx>
        <c:axId val="127104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Anos</a:t>
                </a:r>
              </a:p>
            </c:rich>
          </c:tx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7106048"/>
        <c:crosses val="autoZero"/>
        <c:auto val="1"/>
        <c:lblAlgn val="ctr"/>
        <c:lblOffset val="100"/>
      </c:catAx>
      <c:valAx>
        <c:axId val="1271060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Filhos por Mulher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7104128"/>
        <c:crosses val="autoZero"/>
        <c:crossBetween val="between"/>
      </c:valAx>
    </c:plotArea>
    <c:plotVisOnly val="1"/>
    <c:dispBlanksAs val="zero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3095-89C0-41FD-8A0F-EFB1832C7877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1272-87EF-4425-AD5A-E484E8F916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01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71272-87EF-4425-AD5A-E484E8F9160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20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CC3E-FC2B-4EAD-B180-5DFFF9B4D9BB}" type="datetimeFigureOut">
              <a:rPr lang="pt-BR" smtClean="0"/>
              <a:pPr/>
              <a:t>17/11/2015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4724D-21CB-4B15-B2AB-88D068F995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holidaysbee.com/wp-content/uploads/2013/06/World-Population-Day-Cartoon-Pictures-Wallpapers-Images-Photos-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04867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92" y="260648"/>
            <a:ext cx="4644008" cy="14401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Crescimento da População Humana</a:t>
            </a:r>
            <a:endParaRPr lang="pt-BR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2736304" cy="2232248"/>
          </a:xfrm>
        </p:spPr>
        <p:txBody>
          <a:bodyPr>
            <a:normAutofit fontScale="85000" lnSpcReduction="20000"/>
          </a:bodyPr>
          <a:lstStyle/>
          <a:p>
            <a:endParaRPr lang="pt-BR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Alunos: </a:t>
            </a: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Amanda </a:t>
            </a:r>
            <a:r>
              <a:rPr lang="pt-B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Dechen</a:t>
            </a:r>
            <a:endParaRPr lang="pt-BR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Igor Machado</a:t>
            </a:r>
            <a:endParaRPr lang="pt-BR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Ismael Oliveira</a:t>
            </a: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Júlia Garcia</a:t>
            </a: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Juliano Trevisan</a:t>
            </a: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Leonardo Fernandez</a:t>
            </a:r>
          </a:p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Renato Chiba</a:t>
            </a:r>
          </a:p>
          <a:p>
            <a:pPr algn="l"/>
            <a:r>
              <a:rPr lang="pt-BR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Weslley</a:t>
            </a:r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Santos da Silva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30932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Disciplina: LGN0479 – Genética e Questões Socioambientais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0705832"/>
              </p:ext>
            </p:extLst>
          </p:nvPr>
        </p:nvGraphicFramePr>
        <p:xfrm>
          <a:off x="395536" y="1844824"/>
          <a:ext cx="8502632" cy="439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289"/>
                <a:gridCol w="1790027"/>
                <a:gridCol w="1878488"/>
                <a:gridCol w="2372828"/>
              </a:tblGrid>
              <a:tr h="56389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Regiões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Crescimento (por mil habitantes)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Fertilidade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(filhos por mulher)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Expectativa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de Vida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03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Mundo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2,53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68,72</a:t>
                      </a:r>
                      <a:endParaRPr lang="pt-B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658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Países</a:t>
                      </a:r>
                      <a:r>
                        <a:rPr lang="pt-BR" sz="1400" baseline="0" dirty="0" smtClean="0">
                          <a:latin typeface="Arial" pitchFamily="34" charset="0"/>
                          <a:cs typeface="Arial" pitchFamily="34" charset="0"/>
                        </a:rPr>
                        <a:t> Desenvolvidos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1,66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76,9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181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Países Subdesenvolvidos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14,4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2,69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66,96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África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4,88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55,55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Ásia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2,25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70,28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Europa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-0,5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1,54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75,28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Oceania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2,47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76,84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555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América do Norte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2,02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78,36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4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América Latina e Caribe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13,5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73,45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70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itchFamily="34" charset="0"/>
                          <a:cs typeface="Arial" pitchFamily="34" charset="0"/>
                        </a:rPr>
                        <a:t>72,42</a:t>
                      </a: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39235" y="1052736"/>
            <a:ext cx="8805664" cy="854968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Crescimento Vegetativo por região (2005 – 2010)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89280" y="6453336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Nations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Division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04231" y="68213"/>
            <a:ext cx="74756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u="sng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Crescimento Populacional Atual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6092000" y="6453336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Nations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Division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1806134408"/>
              </p:ext>
            </p:extLst>
          </p:nvPr>
        </p:nvGraphicFramePr>
        <p:xfrm>
          <a:off x="179512" y="1347998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04231" y="68213"/>
            <a:ext cx="7475673" cy="1143000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Crescimento Populacional Atual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6086753" y="6453336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Nations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Division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xmlns="" val="4250242195"/>
              </p:ext>
            </p:extLst>
          </p:nvPr>
        </p:nvGraphicFramePr>
        <p:xfrm>
          <a:off x="107504" y="1406299"/>
          <a:ext cx="8820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04231" y="68213"/>
            <a:ext cx="7475673" cy="1143000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Crescimento Populacional Atual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236296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Tendências de Crescimento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10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  <p:pic>
        <p:nvPicPr>
          <p:cNvPr id="11" name="Picture 6" descr="http://desdesantiago.files.wordpress.com/2011/10/poblacion-mu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67653" cy="1484784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160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deve continuar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aumentando,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porém em um ritmo 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menor!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75656" y="271129"/>
            <a:ext cx="7236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Tendências de Crescimento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8784976" cy="40324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92380" y="64784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IBGE</a:t>
            </a:r>
          </a:p>
          <a:p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985" y="1506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Taxa geométrica de crescimento negativa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5656" y="271129"/>
            <a:ext cx="7236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Tendências de Crescimento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41412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Brasil: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Taxa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fecundidade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43808" y="2008579"/>
            <a:ext cx="352839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1,77</a:t>
            </a:r>
          </a:p>
          <a:p>
            <a:pPr algn="ct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1,61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1,50</a:t>
            </a: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992380" y="64784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IBGE</a:t>
            </a:r>
          </a:p>
          <a:p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3594" y="5517232"/>
            <a:ext cx="828092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familiar, medidas de prevenção à gravidez, urbanização, melhor acesso 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 etc.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6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50022"/>
            <a:ext cx="7056784" cy="4392488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475656" y="271129"/>
            <a:ext cx="7236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Tendências de Crescimento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92380" y="64784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9707" y="121274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Declínio na taxa de fecundidade total.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31563"/>
            <a:ext cx="6876764" cy="48813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992380" y="64784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75656" y="271129"/>
            <a:ext cx="723629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Tendências de Crescimento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1153514"/>
            <a:ext cx="788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Crescimento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populacional exponencial e real de 1950 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2050 (em mil).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3414" y="1403586"/>
            <a:ext cx="5600914" cy="4560467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380312" cy="1143000"/>
          </a:xfrm>
        </p:spPr>
        <p:txBody>
          <a:bodyPr>
            <a:normAutofit/>
          </a:bodyPr>
          <a:lstStyle/>
          <a:p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Crescimento Populacional  e Consequências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10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  <p:pic>
        <p:nvPicPr>
          <p:cNvPr id="11" name="Picture 6" descr="http://desdesantiago.files.wordpress.com/2011/10/poblacion-mund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86765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Crescimento Populacional  e Consequências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8262085" cy="40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0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324036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Histórico: Crescimento populacional mundial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Crescimento populacional atual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Tendências de Crescimento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Consequências do Crescimento populacional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Panorama Brasileiro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Estudo de Caso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1143000"/>
          </a:xfrm>
        </p:spPr>
        <p:txBody>
          <a:bodyPr>
            <a:normAutofit/>
          </a:bodyPr>
          <a:lstStyle/>
          <a:p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Crescimento Populacional no Brasil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10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  <p:pic>
        <p:nvPicPr>
          <p:cNvPr id="11" name="Picture 6" descr="http://desdesantiago.files.wordpress.com/2011/10/poblacion-mu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67653" cy="1484784"/>
          </a:xfrm>
          <a:prstGeom prst="rect">
            <a:avLst/>
          </a:prstGeom>
          <a:noFill/>
        </p:spPr>
      </p:pic>
      <p:pic>
        <p:nvPicPr>
          <p:cNvPr id="12" name="Espaço Reservado para Conteúdo 11" descr="http://www.brasilescola.com/upload/e/imagem-eduardo(1)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41987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51520" y="1556792"/>
            <a:ext cx="5020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* 1872: primeiro </a:t>
            </a:r>
            <a:r>
              <a:rPr lang="pt-BR" dirty="0">
                <a:latin typeface="Arial" pitchFamily="34" charset="0"/>
                <a:cs typeface="Arial" pitchFamily="34" charset="0"/>
              </a:rPr>
              <a:t>censo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demográfico brasileiro.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*O </a:t>
            </a:r>
            <a:r>
              <a:rPr lang="pt-BR" dirty="0">
                <a:latin typeface="Arial" pitchFamily="34" charset="0"/>
                <a:cs typeface="Arial" pitchFamily="34" charset="0"/>
              </a:rPr>
              <a:t>intenso crescimento brasileiro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devido a cultura </a:t>
            </a:r>
            <a:r>
              <a:rPr lang="pt-BR" dirty="0">
                <a:latin typeface="Arial" pitchFamily="34" charset="0"/>
                <a:cs typeface="Arial" pitchFamily="34" charset="0"/>
              </a:rPr>
              <a:t>de famílias com um grande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número</a:t>
            </a:r>
            <a:r>
              <a:rPr lang="pt-BR" dirty="0">
                <a:latin typeface="Arial" pitchFamily="34" charset="0"/>
                <a:cs typeface="Arial" pitchFamily="34" charset="0"/>
              </a:rPr>
              <a:t> de filhos,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dirty="0">
                <a:latin typeface="Arial" pitchFamily="34" charset="0"/>
                <a:cs typeface="Arial" pitchFamily="34" charset="0"/>
              </a:rPr>
              <a:t>fluxos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migratórios e a evolução da medicina e condições sanitárias.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pt-BR" dirty="0">
                <a:latin typeface="Arial" pitchFamily="34" charset="0"/>
                <a:cs typeface="Arial" pitchFamily="34" charset="0"/>
              </a:rPr>
              <a:t>A urbanização, a queda da fecundidade da mulher, o planejamento familiar, a utilização de métodos de prevenção à gravidez, a mudança ideológica da população são todos fatores que contribuem para a redução do crescimento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populacional.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 smtClean="0"/>
              <a:t>Camboja, Sudeste Asiático</a:t>
            </a:r>
          </a:p>
          <a:p>
            <a:endParaRPr lang="pt-BR" sz="2600" dirty="0" smtClean="0"/>
          </a:p>
          <a:p>
            <a:r>
              <a:rPr lang="pt-BR" sz="2600" dirty="0" smtClean="0"/>
              <a:t>Entre Séc. IX e XV</a:t>
            </a:r>
          </a:p>
          <a:p>
            <a:endParaRPr lang="pt-BR" sz="2600" dirty="0" smtClean="0"/>
          </a:p>
          <a:p>
            <a:r>
              <a:rPr lang="pt-BR" sz="2600" dirty="0" smtClean="0"/>
              <a:t> Clima equatorial</a:t>
            </a:r>
          </a:p>
          <a:p>
            <a:endParaRPr lang="pt-BR" sz="2600" dirty="0" smtClean="0"/>
          </a:p>
          <a:p>
            <a:r>
              <a:rPr lang="pt-BR" sz="2600" dirty="0" smtClean="0"/>
              <a:t>Cultivo de arroz (1 safra/ano)</a:t>
            </a:r>
          </a:p>
          <a:p>
            <a:endParaRPr lang="pt-BR" sz="2600" dirty="0" smtClean="0"/>
          </a:p>
          <a:p>
            <a:r>
              <a:rPr lang="pt-BR" sz="2600" dirty="0" smtClean="0"/>
              <a:t>Construção de Represas para 2ª safra anual</a:t>
            </a:r>
          </a:p>
          <a:p>
            <a:endParaRPr lang="pt-BR" sz="2600" dirty="0" smtClean="0"/>
          </a:p>
          <a:p>
            <a:r>
              <a:rPr lang="pt-BR" sz="2600" dirty="0" smtClean="0"/>
              <a:t>Influência do Hindu e do Budismo na religião</a:t>
            </a:r>
          </a:p>
          <a:p>
            <a:endParaRPr lang="pt-BR" sz="2600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164288" cy="1143000"/>
          </a:xfrm>
        </p:spPr>
        <p:txBody>
          <a:bodyPr>
            <a:normAutofit/>
          </a:bodyPr>
          <a:lstStyle/>
          <a:p>
            <a:pPr algn="l"/>
            <a:r>
              <a:rPr lang="pt-BR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5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Estudo do Caso</a:t>
            </a:r>
            <a:r>
              <a:rPr lang="pt-BR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Império Khmer</a:t>
            </a:r>
            <a:endParaRPr lang="pt-BR" sz="25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10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3" y="764704"/>
            <a:ext cx="3040360" cy="428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/>
              <a:t>Declínio do Império Khmer – </a:t>
            </a:r>
            <a:r>
              <a:rPr lang="pt-BR" sz="2000" smtClean="0"/>
              <a:t>Aproximadamente 1432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Desgaste do solo e falta de recursos hídricos</a:t>
            </a:r>
          </a:p>
          <a:p>
            <a:endParaRPr lang="pt-BR" sz="2000" dirty="0" smtClean="0"/>
          </a:p>
          <a:p>
            <a:r>
              <a:rPr lang="pt-BR" sz="2000" dirty="0" smtClean="0"/>
              <a:t>Disputas internas na Família Real</a:t>
            </a:r>
          </a:p>
          <a:p>
            <a:endParaRPr lang="pt-BR" sz="2000" dirty="0" smtClean="0"/>
          </a:p>
          <a:p>
            <a:r>
              <a:rPr lang="pt-BR" sz="2000" dirty="0" smtClean="0"/>
              <a:t>Guerra com tailandeses</a:t>
            </a:r>
          </a:p>
          <a:p>
            <a:endParaRPr lang="pt-BR" sz="2000" dirty="0" smtClean="0"/>
          </a:p>
          <a:p>
            <a:r>
              <a:rPr lang="pt-BR" sz="2000" dirty="0" smtClean="0"/>
              <a:t>Ocupação tailandesa (400 anos) e vietnamita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Tentativa de destruição cultural pelos conquistadores</a:t>
            </a:r>
          </a:p>
          <a:p>
            <a:endParaRPr lang="pt-BR" sz="2000" dirty="0" smtClean="0"/>
          </a:p>
          <a:p>
            <a:r>
              <a:rPr lang="pt-BR" sz="2000" dirty="0" smtClean="0"/>
              <a:t>Colônia francesa (séc. XIX)</a:t>
            </a:r>
          </a:p>
          <a:p>
            <a:endParaRPr lang="pt-BR" sz="2000" dirty="0" smtClean="0"/>
          </a:p>
          <a:p>
            <a:r>
              <a:rPr lang="pt-BR" sz="2000" dirty="0" smtClean="0"/>
              <a:t>Ocupação japonesa (2ª Guerra Mundial)</a:t>
            </a:r>
          </a:p>
          <a:p>
            <a:endParaRPr lang="pt-BR" sz="2000" dirty="0" smtClean="0"/>
          </a:p>
          <a:p>
            <a:r>
              <a:rPr lang="pt-BR" sz="2000" dirty="0" smtClean="0"/>
              <a:t>Independência em 1954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980729"/>
            <a:ext cx="3707904" cy="23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0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PT" dirty="0"/>
              <a:t>Mahendraparvata</a:t>
            </a:r>
            <a:br>
              <a:rPr lang="pt-PT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N</a:t>
            </a:r>
            <a:r>
              <a:rPr lang="pt-BR" dirty="0" smtClean="0"/>
              <a:t>ordeste do Camboja</a:t>
            </a:r>
          </a:p>
          <a:p>
            <a:endParaRPr lang="pt-BR" dirty="0" smtClean="0"/>
          </a:p>
          <a:p>
            <a:r>
              <a:rPr lang="pt-BR" dirty="0" smtClean="0"/>
              <a:t>Abandonada </a:t>
            </a:r>
            <a:r>
              <a:rPr lang="pt-BR" dirty="0"/>
              <a:t>há mais de 1200 </a:t>
            </a:r>
            <a:r>
              <a:rPr lang="pt-BR" dirty="0" smtClean="0"/>
              <a:t>anos</a:t>
            </a:r>
          </a:p>
          <a:p>
            <a:endParaRPr lang="pt-BR" dirty="0" smtClean="0"/>
          </a:p>
          <a:p>
            <a:r>
              <a:rPr lang="pt-BR" dirty="0" smtClean="0"/>
              <a:t>Nome </a:t>
            </a:r>
            <a:r>
              <a:rPr lang="pt-BR" dirty="0"/>
              <a:t>foi descoberto através de inscrições antigas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Já era conhecida há décadas atrás</a:t>
            </a:r>
          </a:p>
          <a:p>
            <a:endParaRPr lang="pt-BR" dirty="0" smtClean="0"/>
          </a:p>
          <a:p>
            <a:r>
              <a:rPr lang="pt-BR" dirty="0" smtClean="0"/>
              <a:t>Início da exploração arqueológica em 2007</a:t>
            </a:r>
          </a:p>
          <a:p>
            <a:endParaRPr lang="pt-BR" dirty="0" smtClean="0"/>
          </a:p>
          <a:p>
            <a:r>
              <a:rPr lang="pt-BR" dirty="0" smtClean="0"/>
              <a:t>2013 </a:t>
            </a:r>
            <a:r>
              <a:rPr lang="pt-BR" dirty="0" err="1" smtClean="0"/>
              <a:t>Damian</a:t>
            </a:r>
            <a:r>
              <a:rPr lang="pt-BR" dirty="0" smtClean="0"/>
              <a:t> </a:t>
            </a:r>
            <a:r>
              <a:rPr lang="pt-BR" dirty="0"/>
              <a:t>Evans </a:t>
            </a:r>
            <a:r>
              <a:rPr lang="pt-BR" dirty="0" smtClean="0"/>
              <a:t>e</a:t>
            </a:r>
            <a:r>
              <a:rPr lang="pt-BR" dirty="0"/>
              <a:t> Jean </a:t>
            </a:r>
            <a:r>
              <a:rPr lang="pt-BR" dirty="0" smtClean="0"/>
              <a:t>Baptiste, utilização </a:t>
            </a:r>
            <a:r>
              <a:rPr lang="pt-BR" dirty="0"/>
              <a:t>da tecnologia </a:t>
            </a:r>
            <a:r>
              <a:rPr lang="pt-BR" dirty="0" err="1" smtClean="0"/>
              <a:t>LiDar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014" y="620688"/>
            <a:ext cx="332598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3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9324"/>
            <a:ext cx="5076056" cy="26966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42490"/>
            <a:ext cx="6486215" cy="38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Explosão demográfica pós II Guerra Mundial;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Queda da taxa de fecundidade;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População deve continuar aumentando, porém em um ritmo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menor;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Pressão sobre os recursos naturais.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7020272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Considerações Finais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desdesantiago.files.wordpress.com/2011/10/poblacion-mund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67653" cy="1484784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10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11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484784"/>
            <a:ext cx="5724128" cy="4709120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http://www.ancient.eu/Khmer_Empire/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Instituto Brasileiro de Geografia e Estatística. Disponível em: &lt;http://www.ibge.gov.br/home/&gt;. Acesso em: 12/11.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http://www.hidro.ufcg.edu.br/twiki/pub/CADayse/MaterialDaDisciplina/Aula8_Crescimento_Populacional.pdf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http://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www.historiadomundo.com.br/idade-media/povo-khmer.htm</a:t>
            </a:r>
          </a:p>
          <a:p>
            <a:pPr algn="just"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Nations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Division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Department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Social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Affairs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Disponível em: &lt;http://www.un.org/en/development/desa/population/&gt;. Acesso em: 16/11/14.</a:t>
            </a:r>
          </a:p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35496" y="0"/>
            <a:ext cx="9144000" cy="1143000"/>
          </a:xfrm>
        </p:spPr>
        <p:txBody>
          <a:bodyPr/>
          <a:lstStyle/>
          <a:p>
            <a:r>
              <a:rPr lang="pt-BR" b="1" u="sng" dirty="0" smtClean="0">
                <a:solidFill>
                  <a:schemeClr val="tx2"/>
                </a:solidFill>
              </a:rPr>
              <a:t>8. Referências Bibliográficas</a:t>
            </a:r>
            <a:endParaRPr lang="pt-BR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7704" y="2564904"/>
            <a:ext cx="5050904" cy="10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OBRIGADO!</a:t>
            </a:r>
            <a:endParaRPr lang="pt-BR" sz="6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b="1" dirty="0">
                <a:latin typeface="Arial" pitchFamily="34" charset="0"/>
                <a:cs typeface="Arial" pitchFamily="34" charset="0"/>
              </a:rPr>
              <a:t> 1ª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Fase: até o séc. XVIII (crescimento lento)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Natalidade elevada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Mortalidade elevada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Baixa expectativa de vida</a:t>
            </a:r>
          </a:p>
          <a:p>
            <a:pPr marL="0" indent="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/>
              <a:t>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2ª Fase: final do Séc. XVIII (crescimento rápido)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Revolução industrial: transformações sociais, demográficas e econômicas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Melhorias na agricultura: maior produção de alimentos</a:t>
            </a:r>
          </a:p>
          <a:p>
            <a:pPr marL="0" indent="0">
              <a:buNone/>
            </a:pPr>
            <a:endParaRPr lang="pt-BR" sz="28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1143000"/>
          </a:xfrm>
        </p:spPr>
        <p:txBody>
          <a:bodyPr>
            <a:normAutofit/>
          </a:bodyPr>
          <a:lstStyle/>
          <a:p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Crescimento Populacional Mundial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10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  <p:pic>
        <p:nvPicPr>
          <p:cNvPr id="20486" name="Picture 6" descr="http://desdesantiago.files.wordpress.com/2011/10/poblacion-mu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777076" cy="141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Crescimento Populacional Mundial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628800"/>
            <a:ext cx="8651304" cy="4680520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3ª Fase: 1945 – atualmente (crescimento acelerado/explosão demográfica)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Crescimento demográfico acelerado após a segunda guerra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Grande redução da taxa de mortalidade (após a segunda guerra)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da taxa de natalidade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Aumento da expectativa de vida</a:t>
            </a:r>
          </a:p>
          <a:p>
            <a:pPr marL="0" indent="0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4ª Fase: Atualmente (diminuição na taxa de crescimento)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Queda na taxa de natalidade nos países desenvolvidos</a:t>
            </a:r>
          </a:p>
          <a:p>
            <a:pPr>
              <a:buFont typeface="Wingdings" pitchFamily="2" charset="2"/>
              <a:buChar char="Ø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Alta taxa de natalidade em países subdesenvolvidos</a:t>
            </a:r>
          </a:p>
          <a:p>
            <a:pPr>
              <a:buFontTx/>
              <a:buChar char="-"/>
            </a:pPr>
            <a:endParaRPr lang="pt-BR" sz="2200" dirty="0" smtClean="0"/>
          </a:p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162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Crescimento Populacional Mundial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832648" cy="46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39652" y="1351977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rescimento populacional ao longo do tempo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1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2949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Crescimento Populacional Mundial</a:t>
            </a:r>
          </a:p>
        </p:txBody>
      </p:sp>
      <p:pic>
        <p:nvPicPr>
          <p:cNvPr id="4" name="Espaço Reservado para Conteúdo 3" descr="http://2.bp.blogspot.com/-hQlOencJawI/UhLJloiicII/AAAAAAAAACw/jKT4FG5VBBo/s1600/MAPA+POPULACAO+CHIN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4283"/>
            <a:ext cx="7992888" cy="4453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269976" y="1493335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Concentração da população mundial por país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9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1143000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Crescimento Populacional Atual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3123"/>
            <a:ext cx="8445624" cy="64807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Desaceleração do crescimento mundial.</a:t>
            </a:r>
          </a:p>
          <a:p>
            <a:endParaRPr lang="pt-BR" sz="2800" dirty="0"/>
          </a:p>
        </p:txBody>
      </p:sp>
      <p:pic>
        <p:nvPicPr>
          <p:cNvPr id="5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1672208" cy="1009650"/>
          </a:xfrm>
          <a:prstGeom prst="rect">
            <a:avLst/>
          </a:prstGeom>
          <a:noFill/>
        </p:spPr>
      </p:pic>
      <p:pic>
        <p:nvPicPr>
          <p:cNvPr id="6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848350"/>
            <a:ext cx="1744216" cy="1009650"/>
          </a:xfrm>
          <a:prstGeom prst="rect">
            <a:avLst/>
          </a:prstGeom>
          <a:noFill/>
        </p:spPr>
      </p:pic>
      <p:pic>
        <p:nvPicPr>
          <p:cNvPr id="7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48350"/>
            <a:ext cx="1800200" cy="1009650"/>
          </a:xfrm>
          <a:prstGeom prst="rect">
            <a:avLst/>
          </a:prstGeom>
          <a:noFill/>
        </p:spPr>
      </p:pic>
      <p:pic>
        <p:nvPicPr>
          <p:cNvPr id="8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48350"/>
            <a:ext cx="1728192" cy="1009650"/>
          </a:xfrm>
          <a:prstGeom prst="rect">
            <a:avLst/>
          </a:prstGeom>
          <a:noFill/>
        </p:spPr>
      </p:pic>
      <p:pic>
        <p:nvPicPr>
          <p:cNvPr id="9" name="Picture 4" descr="http://us.cdn2.123rf.com/168nwm/scusi/scusi1203/scusi120300062/12938688-people-group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48350"/>
            <a:ext cx="1816224" cy="1009650"/>
          </a:xfrm>
          <a:prstGeom prst="rect">
            <a:avLst/>
          </a:prstGeom>
          <a:noFill/>
        </p:spPr>
      </p:pic>
      <p:pic>
        <p:nvPicPr>
          <p:cNvPr id="10" name="Picture 6" descr="http://desdesantiago.files.wordpress.com/2011/10/poblacion-mun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867653" cy="1484784"/>
          </a:xfrm>
          <a:prstGeom prst="rect">
            <a:avLst/>
          </a:prstGeom>
          <a:noFill/>
        </p:spPr>
      </p:pic>
      <p:graphicFrame>
        <p:nvGraphicFramePr>
          <p:cNvPr id="35" name="Gráfico 34"/>
          <p:cNvGraphicFramePr/>
          <p:nvPr/>
        </p:nvGraphicFramePr>
        <p:xfrm>
          <a:off x="179512" y="1988840"/>
          <a:ext cx="87129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CaixaDeTexto 36"/>
          <p:cNvSpPr txBox="1"/>
          <p:nvPr/>
        </p:nvSpPr>
        <p:spPr>
          <a:xfrm>
            <a:off x="5940152" y="5661248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Nations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Division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231" y="68213"/>
            <a:ext cx="7475673" cy="1143000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Crescimento Populacional Atual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179997"/>
            <a:ext cx="8445624" cy="1440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Ritmo de crescimento populacional diferenciado geograficamente; razão: nível socioeconômico.</a:t>
            </a:r>
          </a:p>
          <a:p>
            <a:endParaRPr lang="pt-BR" dirty="0"/>
          </a:p>
        </p:txBody>
      </p:sp>
      <p:pic>
        <p:nvPicPr>
          <p:cNvPr id="21506" name="Picture 2" descr="http://amidesign.com.br/wp-content/uploads/2013/04/Adesivo-Mapa-Mundi-Liso-Pr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536504" cy="2245569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4427984" y="2852936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Europa: estagnado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5536" y="2924944"/>
            <a:ext cx="2820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América do Norte: moderado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804248" y="4005064"/>
            <a:ext cx="1975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Ásia e Oceania: de 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moderado</a:t>
            </a:r>
          </a:p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 a alto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27584" y="4653136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América Latina: alto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211960" y="5373216"/>
            <a:ext cx="1713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África: muito alto</a:t>
            </a:r>
          </a:p>
        </p:txBody>
      </p:sp>
      <p:cxnSp>
        <p:nvCxnSpPr>
          <p:cNvPr id="19" name="Conector de seta reta 18"/>
          <p:cNvCxnSpPr>
            <a:endCxn id="14" idx="2"/>
          </p:cNvCxnSpPr>
          <p:nvPr/>
        </p:nvCxnSpPr>
        <p:spPr>
          <a:xfrm flipH="1" flipV="1">
            <a:off x="1805538" y="3263498"/>
            <a:ext cx="1326302" cy="7415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endCxn id="16" idx="3"/>
          </p:cNvCxnSpPr>
          <p:nvPr/>
        </p:nvCxnSpPr>
        <p:spPr>
          <a:xfrm flipH="1">
            <a:off x="2825247" y="4725144"/>
            <a:ext cx="810649" cy="972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endCxn id="13" idx="2"/>
          </p:cNvCxnSpPr>
          <p:nvPr/>
        </p:nvCxnSpPr>
        <p:spPr>
          <a:xfrm flipV="1">
            <a:off x="4716016" y="3191490"/>
            <a:ext cx="670725" cy="6695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endCxn id="17" idx="0"/>
          </p:cNvCxnSpPr>
          <p:nvPr/>
        </p:nvCxnSpPr>
        <p:spPr>
          <a:xfrm>
            <a:off x="4716016" y="4509120"/>
            <a:ext cx="352910" cy="8640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endCxn id="15" idx="1"/>
          </p:cNvCxnSpPr>
          <p:nvPr/>
        </p:nvCxnSpPr>
        <p:spPr>
          <a:xfrm>
            <a:off x="5724128" y="4077072"/>
            <a:ext cx="1080120" cy="34349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6156176" y="4437112"/>
            <a:ext cx="720080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6110188" y="6525344"/>
            <a:ext cx="305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Nations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Division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295450" y="1469500"/>
            <a:ext cx="4176464" cy="518457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4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Países Desenvolvidos: </a:t>
            </a:r>
          </a:p>
          <a:p>
            <a:pPr algn="just">
              <a:buNone/>
            </a:pPr>
            <a:endParaRPr lang="pt-BR" sz="4200" b="1" u="sng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desaceleração do crescimento vegetativo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queda na taxas de natalidade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baixos índices de mortalidade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forte urbanização e êxodo rural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queda nas taxas de fertilidade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alto custo de criação dos filhos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inserção da mulher no mercado de trabalho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difusão e acesso à métodos contraceptivos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4200" dirty="0" smtClean="0">
                <a:latin typeface="Arial" pitchFamily="34" charset="0"/>
                <a:cs typeface="Arial" pitchFamily="34" charset="0"/>
              </a:rPr>
              <a:t>alta escolaridade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816103" y="1397492"/>
            <a:ext cx="4104455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Países Subdesenvolvidos:</a:t>
            </a:r>
            <a:r>
              <a:rPr kumimoji="0" lang="pt-B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moderado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elevado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crescimento vegetativo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altas taxas de natalidade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altos índices de mortalidade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maior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população rural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altas taxas de fertilidade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papel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 mulher como provedora do lar e da família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baixa escolaridade e assistência de saúde pública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644008" y="1268760"/>
            <a:ext cx="0" cy="45365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04231" y="68213"/>
            <a:ext cx="7475673" cy="1143000"/>
          </a:xfrm>
        </p:spPr>
        <p:txBody>
          <a:bodyPr>
            <a:norm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Crescimento Populacional Atual</a:t>
            </a:r>
            <a:endParaRPr lang="pt-BR" sz="3200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880</Words>
  <Application>Microsoft Office PowerPoint</Application>
  <PresentationFormat>Apresentação na tela (4:3)</PresentationFormat>
  <Paragraphs>233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 Crescimento da População Humana</vt:lpstr>
      <vt:lpstr>Sumário</vt:lpstr>
      <vt:lpstr>1. Crescimento Populacional Mundial</vt:lpstr>
      <vt:lpstr>1. Crescimento Populacional Mundial</vt:lpstr>
      <vt:lpstr>1. Crescimento Populacional Mundial</vt:lpstr>
      <vt:lpstr>1. Crescimento Populacional Mundial</vt:lpstr>
      <vt:lpstr>2. Crescimento Populacional Atual</vt:lpstr>
      <vt:lpstr>2. Crescimento Populacional Atual</vt:lpstr>
      <vt:lpstr>2. Crescimento Populacional Atual</vt:lpstr>
      <vt:lpstr>Crescimento Vegetativo por região (2005 – 2010)</vt:lpstr>
      <vt:lpstr>2. Crescimento Populacional Atual</vt:lpstr>
      <vt:lpstr>2. Crescimento Populacional Atual</vt:lpstr>
      <vt:lpstr>3. Tendências de Crescimento</vt:lpstr>
      <vt:lpstr>Slide 14</vt:lpstr>
      <vt:lpstr>Slide 15</vt:lpstr>
      <vt:lpstr>Slide 16</vt:lpstr>
      <vt:lpstr>Slide 17</vt:lpstr>
      <vt:lpstr>4. Crescimento Populacional  e Consequências</vt:lpstr>
      <vt:lpstr>4. Crescimento Populacional  e Consequências</vt:lpstr>
      <vt:lpstr>5. Crescimento Populacional no Brasil</vt:lpstr>
      <vt:lpstr>6. Estudo do Caso – Império Khmer</vt:lpstr>
      <vt:lpstr>Slide 22</vt:lpstr>
      <vt:lpstr>Mahendraparvata </vt:lpstr>
      <vt:lpstr>Slide 24</vt:lpstr>
      <vt:lpstr>7. Considerações Finais</vt:lpstr>
      <vt:lpstr>8. Referências Bibliográficas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Crescimento da População  Humana</dc:title>
  <dc:creator>User</dc:creator>
  <cp:lastModifiedBy>Silvia MG Molina</cp:lastModifiedBy>
  <cp:revision>85</cp:revision>
  <dcterms:created xsi:type="dcterms:W3CDTF">2014-11-16T18:00:59Z</dcterms:created>
  <dcterms:modified xsi:type="dcterms:W3CDTF">2015-11-18T00:20:35Z</dcterms:modified>
</cp:coreProperties>
</file>