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 id="269" r:id="rId17"/>
    <p:sldId id="270" r:id="rId18"/>
    <p:sldId id="271" r:id="rId19"/>
    <p:sldId id="272" r:id="rId20"/>
    <p:sldId id="274" r:id="rId21"/>
    <p:sldId id="273"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Domine" panose="020B0604020202020204" charset="0"/>
      <p:regular r:id="rId32"/>
      <p:bold r:id="rId3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12" autoAdjust="0"/>
  </p:normalViewPr>
  <p:slideViewPr>
    <p:cSldViewPr>
      <p:cViewPr varScale="1">
        <p:scale>
          <a:sx n="73" d="100"/>
          <a:sy n="73"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‹nº›</a:t>
            </a:fld>
            <a:endParaRPr lang="pt-B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9495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t.wikipedia.org/wiki/Mes%C3%B3fil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t.wikipedia.org/wiki/Amostr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t.wikipedia.org/wiki/Amostr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10</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11</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200" b="1" i="0" u="none" strike="noStrike" cap="none" baseline="0" dirty="0">
                <a:solidFill>
                  <a:schemeClr val="dk1"/>
                </a:solidFill>
                <a:latin typeface="Calibri"/>
                <a:ea typeface="Calibri"/>
                <a:cs typeface="Calibri"/>
                <a:sym typeface="Calibri"/>
              </a:rPr>
              <a:t>Aeração - </a:t>
            </a:r>
            <a:r>
              <a:rPr lang="pt-BR" sz="1200" b="0" i="0" u="none" strike="noStrike" cap="none" baseline="0" dirty="0">
                <a:solidFill>
                  <a:schemeClr val="dk1"/>
                </a:solidFill>
                <a:latin typeface="Calibri"/>
                <a:ea typeface="Calibri"/>
                <a:cs typeface="Calibri"/>
                <a:sym typeface="Calibri"/>
              </a:rPr>
              <a:t>é necessária para que a atividade biológica entre em ação, possibilitando a decomposição da matéria orgânica de forma mais rápida (processo aeróbio). </a:t>
            </a:r>
          </a:p>
          <a:p>
            <a:pPr marL="0" marR="0" lvl="0" indent="0" algn="l" rtl="0">
              <a:spcBef>
                <a:spcPts val="0"/>
              </a:spcBef>
              <a:buSzPct val="25000"/>
              <a:buNone/>
            </a:pPr>
            <a:r>
              <a:rPr lang="pt-BR" sz="1200" b="0" i="0" u="none" strike="noStrike" cap="none" baseline="0" dirty="0">
                <a:solidFill>
                  <a:schemeClr val="dk1"/>
                </a:solidFill>
                <a:latin typeface="Calibri"/>
                <a:ea typeface="Calibri"/>
                <a:cs typeface="Calibri"/>
                <a:sym typeface="Calibri"/>
              </a:rPr>
              <a:t>No processo de compostagem, é possível dizer que a aeração é o fator mais importante a ser considerado, isso porque o arejamento evita a formação de maus odores e a presença de insetos, como as moscas de frutas, por exemplo, o que é importante tanto para o processo como para o meio ambiente. </a:t>
            </a: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12</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200" b="0" i="0" u="none" strike="noStrike" cap="none" baseline="0">
                <a:solidFill>
                  <a:schemeClr val="dk1"/>
                </a:solidFill>
                <a:latin typeface="Calibri"/>
                <a:ea typeface="Calibri"/>
                <a:cs typeface="Calibri"/>
                <a:sym typeface="Calibri"/>
              </a:rPr>
              <a:t>Os micro-organismos absorvem o carbono e o nitrogênio numa proporção de 30 partes de carbono para uma parte de nitrogênio, ou seja, uma razão de 30/1, essa é a proporção ideal para o material orgânico depositado na composteira,</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13</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pt-BR" b="1" dirty="0" smtClean="0"/>
              <a:t>1ª) Fase </a:t>
            </a:r>
            <a:r>
              <a:rPr lang="pt-BR" b="1" dirty="0" err="1" smtClean="0"/>
              <a:t>mesofílica</a:t>
            </a:r>
            <a:r>
              <a:rPr lang="pt-BR" b="1" dirty="0" smtClean="0"/>
              <a:t>:</a:t>
            </a:r>
          </a:p>
          <a:p>
            <a:r>
              <a:rPr lang="pt-BR" dirty="0" smtClean="0"/>
              <a:t>Nessa fase, fungos e bactérias </a:t>
            </a:r>
            <a:r>
              <a:rPr lang="pt-BR" dirty="0" smtClean="0">
                <a:hlinkClick r:id="rId3"/>
              </a:rPr>
              <a:t>mesófilas</a:t>
            </a:r>
            <a:r>
              <a:rPr lang="pt-BR" dirty="0" smtClean="0"/>
              <a:t> (ativas a temperaturas próximas da temperatura ambiente), que começam a se proliferar assim que a matéria orgânica é aglomerada na </a:t>
            </a:r>
            <a:r>
              <a:rPr lang="pt-BR" dirty="0" err="1" smtClean="0"/>
              <a:t>composteira</a:t>
            </a:r>
            <a:r>
              <a:rPr lang="pt-BR" dirty="0" smtClean="0"/>
              <a:t>, são de extrema importância para decomposição do lixo orgânico. Eles vão metabolizar principalmente os nutrientes mais facilmente encontrados, ou seja, as moléculas mais simples. As temperaturas são moderadas nesta fase (cerca de 40°C) e ele tem duração de aproximadamente de 15 dias.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14</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pt-BR" sz="1200" b="0" i="0" u="none" strike="noStrike" kern="1200" cap="none" baseline="0" dirty="0" smtClean="0">
                <a:solidFill>
                  <a:schemeClr val="dk1"/>
                </a:solidFill>
                <a:latin typeface="Calibri"/>
                <a:ea typeface="Calibri"/>
                <a:cs typeface="Calibri"/>
                <a:sym typeface="Calibri"/>
              </a:rPr>
              <a:t>Arrefecimento – como poucos </a:t>
            </a:r>
            <a:r>
              <a:rPr lang="pt-BR" sz="1200" b="0" i="0" u="none" strike="noStrike" kern="1200" cap="none" baseline="0" dirty="0" err="1" smtClean="0">
                <a:solidFill>
                  <a:schemeClr val="dk1"/>
                </a:solidFill>
                <a:latin typeface="Calibri"/>
                <a:ea typeface="Calibri"/>
                <a:cs typeface="Calibri"/>
                <a:sym typeface="Calibri"/>
              </a:rPr>
              <a:t>microorganismos</a:t>
            </a:r>
            <a:r>
              <a:rPr lang="pt-BR" sz="1200" b="0" i="0" u="none" strike="noStrike" kern="1200" cap="none" baseline="0" dirty="0" smtClean="0">
                <a:solidFill>
                  <a:schemeClr val="dk1"/>
                </a:solidFill>
                <a:latin typeface="Calibri"/>
                <a:ea typeface="Calibri"/>
                <a:cs typeface="Calibri"/>
                <a:sym typeface="Calibri"/>
              </a:rPr>
              <a:t> resistem às temperaturas superiores a 60°C, a atividade microbiana diminui e, </a:t>
            </a:r>
            <a:r>
              <a:rPr lang="pt-BR" sz="1200" b="0" i="0" u="none" strike="noStrike" kern="1200" cap="none" baseline="0" dirty="0" err="1" smtClean="0">
                <a:solidFill>
                  <a:schemeClr val="dk1"/>
                </a:solidFill>
                <a:latin typeface="Calibri"/>
                <a:ea typeface="Calibri"/>
                <a:cs typeface="Calibri"/>
                <a:sym typeface="Calibri"/>
              </a:rPr>
              <a:t>conseqüentemente</a:t>
            </a:r>
            <a:r>
              <a:rPr lang="pt-BR" sz="1200" b="0" i="0" u="none" strike="noStrike" kern="1200" cap="none" baseline="0" dirty="0" smtClean="0">
                <a:solidFill>
                  <a:schemeClr val="dk1"/>
                </a:solidFill>
                <a:latin typeface="Calibri"/>
                <a:ea typeface="Calibri"/>
                <a:cs typeface="Calibri"/>
                <a:sym typeface="Calibri"/>
              </a:rPr>
              <a:t>, a temperatura começa a decrescer. O resfriamento favorece o desenvolvimento de fungos. </a:t>
            </a:r>
          </a:p>
          <a:p>
            <a:endParaRPr lang="pt-BR" sz="1200" b="0" i="0" u="none" strike="noStrike" kern="1200" cap="none" baseline="0" dirty="0" smtClean="0">
              <a:solidFill>
                <a:schemeClr val="dk1"/>
              </a:solidFill>
              <a:latin typeface="Calibri"/>
              <a:ea typeface="Calibri"/>
              <a:cs typeface="Calibri"/>
              <a:sym typeface="Calibri"/>
            </a:endParaRPr>
          </a:p>
          <a:p>
            <a:r>
              <a:rPr lang="pt-BR" sz="1200" b="0" i="0" u="none" strike="noStrike" kern="1200" cap="none" baseline="0" dirty="0" err="1" smtClean="0">
                <a:solidFill>
                  <a:schemeClr val="dk1"/>
                </a:solidFill>
                <a:latin typeface="Calibri"/>
                <a:ea typeface="Calibri"/>
                <a:cs typeface="Calibri"/>
                <a:sym typeface="Calibri"/>
              </a:rPr>
              <a:t>Macrogarnismos</a:t>
            </a:r>
            <a:r>
              <a:rPr lang="pt-BR" sz="1200" b="0" i="0" u="none" strike="noStrike" kern="1200" cap="none" baseline="0" smtClean="0">
                <a:solidFill>
                  <a:schemeClr val="dk1"/>
                </a:solidFill>
                <a:latin typeface="Calibri"/>
                <a:ea typeface="Calibri"/>
                <a:cs typeface="Calibri"/>
                <a:sym typeface="Calibri"/>
              </a:rPr>
              <a:t>: Esses organismos são responsáveis pela transformação dos polímeros, compostos mais resistentes, em partículas menores, e ainda seus excrementos sevem para o desenvolvimento de outros organismos. </a:t>
            </a:r>
            <a:endParaRPr sz="1200" b="0" i="0" u="none" strike="noStrike" cap="none" baseline="0"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15</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000">
                <a:solidFill>
                  <a:srgbClr val="666666"/>
                </a:solidFill>
                <a:highlight>
                  <a:srgbClr val="FFFFFF"/>
                </a:highlight>
                <a:latin typeface="Arial"/>
                <a:ea typeface="Arial"/>
                <a:cs typeface="Arial"/>
                <a:sym typeface="Arial"/>
              </a:rPr>
              <a:t>Segundo dados do IBGE referente a 1989, publicados em 1992, existem 80 usinas de compostagem no Brasil, mas infelizmente a maioria delas está desativada por falta de uma política mais séria, além da falta de preparo técnico no setor. Inclusive, na maioria dessas usinas, as condições de trabalho são precárias, o aspecto do local é muito sujo e desorganizado e não existe controle de qualidade do sistema de compostagem e nem do composto a ser utilizado em solo destinado à agricultura.</a:t>
            </a:r>
          </a:p>
          <a:p>
            <a:pPr marL="0" marR="0" lvl="0" indent="0" algn="l" rtl="0">
              <a:spcBef>
                <a:spcPts val="0"/>
              </a:spcBef>
              <a:buClr>
                <a:schemeClr val="dk1"/>
              </a:buClr>
              <a:buSzPct val="110000"/>
              <a:buFont typeface="Arial"/>
              <a:buNone/>
            </a:pPr>
            <a:r>
              <a:rPr lang="pt-BR" sz="1000">
                <a:solidFill>
                  <a:srgbClr val="666666"/>
                </a:solidFill>
                <a:highlight>
                  <a:srgbClr val="FFFFFF"/>
                </a:highlight>
                <a:latin typeface="Arial"/>
                <a:ea typeface="Arial"/>
                <a:cs typeface="Arial"/>
                <a:sym typeface="Arial"/>
              </a:rPr>
              <a:t>A qualidade do composto produzido na maioria das vezes é ruim tato no grau de maturação, quanto na presença de material que compromete o aspecto estético e material poluente como metais pesados.</a:t>
            </a:r>
          </a:p>
          <a:p>
            <a:pPr marL="0" marR="0" lvl="0" indent="0" algn="l" rtl="0">
              <a:spcBef>
                <a:spcPts val="0"/>
              </a:spcBef>
              <a:buClr>
                <a:schemeClr val="dk1"/>
              </a:buClr>
              <a:buFont typeface="Arial"/>
              <a:buNone/>
            </a:pPr>
            <a:endParaRPr sz="1000">
              <a:solidFill>
                <a:srgbClr val="666666"/>
              </a:solidFill>
              <a:highlight>
                <a:srgbClr val="FFFFFF"/>
              </a:highlight>
              <a:latin typeface="Arial"/>
              <a:ea typeface="Arial"/>
              <a:cs typeface="Arial"/>
              <a:sym typeface="Arial"/>
            </a:endParaRPr>
          </a:p>
          <a:p>
            <a:pPr marL="0" marR="0" lvl="0" indent="0" algn="l" rtl="0">
              <a:spcBef>
                <a:spcPts val="0"/>
              </a:spcBef>
              <a:buSzPct val="25000"/>
              <a:buNone/>
            </a:pPr>
            <a:r>
              <a:rPr lang="pt-BR" sz="1000">
                <a:solidFill>
                  <a:srgbClr val="666666"/>
                </a:solidFill>
                <a:highlight>
                  <a:srgbClr val="FFFFFF"/>
                </a:highlight>
                <a:latin typeface="Arial"/>
                <a:ea typeface="Arial"/>
                <a:cs typeface="Arial"/>
                <a:sym typeface="Arial"/>
              </a:rPr>
              <a:t>A compostagem no Brasil vem sendo tratada apenas sob perspectiva de "eliminar o lixo doméstico" e não como um processo industrial que gera produto, necessitando de cuidados ambientais, ocupacionais, marketing, qualidade do produto, etc.</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17</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000">
                <a:solidFill>
                  <a:srgbClr val="666666"/>
                </a:solidFill>
                <a:highlight>
                  <a:srgbClr val="FFFFFF"/>
                </a:highlight>
                <a:latin typeface="Arial"/>
                <a:ea typeface="Arial"/>
                <a:cs typeface="Arial"/>
                <a:sym typeface="Arial"/>
              </a:rPr>
              <a:t>Segundo dados do IBGE referente a 1989, publicados em 1992, existem 80 usinas de compostagem no Brasil, mas infelizmente a maioria delas está desativada por falta de uma política mais séria, além da falta de preparo técnico no setor. Inclusive, na maioria dessas usinas, as condições de trabalho são precárias, o aspecto do local é muito sujo e desorganizado e não existe controle de qualidade do sistema de compostagem e nem do composto a ser utilizado em solo destinado à agricultura.</a:t>
            </a:r>
          </a:p>
          <a:p>
            <a:pPr marL="0" marR="0" lvl="0" indent="0" algn="l" rtl="0">
              <a:spcBef>
                <a:spcPts val="0"/>
              </a:spcBef>
              <a:buSzPct val="110000"/>
              <a:buNone/>
            </a:pPr>
            <a:r>
              <a:rPr lang="pt-BR" sz="1000">
                <a:solidFill>
                  <a:srgbClr val="666666"/>
                </a:solidFill>
                <a:highlight>
                  <a:srgbClr val="FFFFFF"/>
                </a:highlight>
                <a:latin typeface="Arial"/>
                <a:ea typeface="Arial"/>
                <a:cs typeface="Arial"/>
                <a:sym typeface="Arial"/>
              </a:rPr>
              <a:t>A qualidade do composto produzido na maioria das vezes é ruim tato no grau de maturação, quanto na presença de material que compromete o aspecto estético e material poluente como metais pesados.</a:t>
            </a:r>
          </a:p>
          <a:p>
            <a:pPr marL="0" marR="0" lvl="0" indent="0" algn="l" rtl="0">
              <a:spcBef>
                <a:spcPts val="0"/>
              </a:spcBef>
              <a:buNone/>
            </a:pPr>
            <a:endParaRPr sz="1000">
              <a:solidFill>
                <a:srgbClr val="666666"/>
              </a:solidFill>
              <a:highlight>
                <a:srgbClr val="FFFFFF"/>
              </a:highlight>
              <a:latin typeface="Arial"/>
              <a:ea typeface="Arial"/>
              <a:cs typeface="Arial"/>
              <a:sym typeface="Arial"/>
            </a:endParaRPr>
          </a:p>
          <a:p>
            <a:pPr marL="0" marR="0" lvl="0" indent="0" algn="l" rtl="0">
              <a:spcBef>
                <a:spcPts val="0"/>
              </a:spcBef>
              <a:buSzPct val="25000"/>
              <a:buNone/>
            </a:pPr>
            <a:r>
              <a:rPr lang="pt-BR" sz="1000">
                <a:solidFill>
                  <a:srgbClr val="666666"/>
                </a:solidFill>
                <a:highlight>
                  <a:srgbClr val="FFFFFF"/>
                </a:highlight>
                <a:latin typeface="Arial"/>
                <a:ea typeface="Arial"/>
                <a:cs typeface="Arial"/>
                <a:sym typeface="Arial"/>
              </a:rPr>
              <a:t>A compostagem no Brasil vem sendo tratada apenas sob perspectiva de "eliminar o lixo doméstico" e não como um processo industrial que gera produto, necessitando de cuidados ambientais, ocupacionais, marketing, qualidade do produto, etc.</a:t>
            </a: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18</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050" b="1">
                <a:solidFill>
                  <a:srgbClr val="252525"/>
                </a:solidFill>
                <a:highlight>
                  <a:srgbClr val="FFFFFF"/>
                </a:highlight>
                <a:latin typeface="Arial"/>
                <a:ea typeface="Arial"/>
                <a:cs typeface="Arial"/>
                <a:sym typeface="Arial"/>
              </a:rPr>
              <a:t>Metagenômica</a:t>
            </a:r>
            <a:r>
              <a:rPr lang="pt-BR" sz="1050">
                <a:solidFill>
                  <a:srgbClr val="252525"/>
                </a:solidFill>
                <a:highlight>
                  <a:srgbClr val="FFFFFF"/>
                </a:highlight>
                <a:latin typeface="Arial"/>
                <a:ea typeface="Arial"/>
                <a:cs typeface="Arial"/>
                <a:sym typeface="Arial"/>
              </a:rPr>
              <a:t> é o estudo de metagenomas - material genético recuperado diretamente a partir de </a:t>
            </a:r>
            <a:r>
              <a:rPr lang="pt-BR" sz="1050">
                <a:solidFill>
                  <a:srgbClr val="0B0080"/>
                </a:solidFill>
                <a:highlight>
                  <a:srgbClr val="FFFFFF"/>
                </a:highlight>
                <a:latin typeface="Arial"/>
                <a:ea typeface="Arial"/>
                <a:cs typeface="Arial"/>
                <a:sym typeface="Arial"/>
                <a:hlinkClick r:id="rId3"/>
              </a:rPr>
              <a:t>amostras</a:t>
            </a:r>
            <a:r>
              <a:rPr lang="pt-BR" sz="1050">
                <a:solidFill>
                  <a:srgbClr val="252525"/>
                </a:solidFill>
                <a:highlight>
                  <a:srgbClr val="FFFFFF"/>
                </a:highlight>
                <a:latin typeface="Arial"/>
                <a:ea typeface="Arial"/>
                <a:cs typeface="Arial"/>
                <a:sym typeface="Arial"/>
              </a:rPr>
              <a:t> ambientais.</a:t>
            </a:r>
          </a:p>
          <a:p>
            <a:pPr marL="0" marR="0" lvl="0" indent="0" algn="l" rtl="0">
              <a:spcBef>
                <a:spcPts val="0"/>
              </a:spcBef>
              <a:buSzPct val="25000"/>
              <a:buNone/>
            </a:pPr>
            <a:r>
              <a:rPr lang="pt-BR" sz="1000">
                <a:highlight>
                  <a:srgbClr val="FFFFFF"/>
                </a:highlight>
                <a:latin typeface="Trebuchet MS"/>
                <a:ea typeface="Trebuchet MS"/>
                <a:cs typeface="Trebuchet MS"/>
                <a:sym typeface="Trebuchet MS"/>
              </a:rPr>
              <a:t>Através da metagenômica é possível extrair o DNA presente em uma amostra e analisar os genomas de microorganismos que habitam determinados nichos do ambiente sem a necessidade de se isolar e cultivar cada um separadamente. Sabe-se que só 1% dos microorganismos do ambiente são cultiváveis. Assim, não é possível estudá-los, nem mesmo saber que eles existem.</a:t>
            </a:r>
          </a:p>
          <a:p>
            <a:pPr marL="0" marR="0" lvl="0" indent="0" algn="l" rtl="0">
              <a:spcBef>
                <a:spcPts val="0"/>
              </a:spcBef>
              <a:buNone/>
            </a:pPr>
            <a:endParaRPr sz="1000">
              <a:highlight>
                <a:srgbClr val="FFFFFF"/>
              </a:highlight>
              <a:latin typeface="Trebuchet MS"/>
              <a:ea typeface="Trebuchet MS"/>
              <a:cs typeface="Trebuchet MS"/>
              <a:sym typeface="Trebuchet MS"/>
            </a:endParaRPr>
          </a:p>
          <a:p>
            <a:pPr marL="0" marR="0" lvl="0" indent="0" algn="l" rtl="0">
              <a:spcBef>
                <a:spcPts val="0"/>
              </a:spcBef>
              <a:buSzPct val="25000"/>
              <a:buNone/>
            </a:pPr>
            <a:r>
              <a:rPr lang="pt-BR" sz="1000">
                <a:highlight>
                  <a:srgbClr val="FFFFFF"/>
                </a:highlight>
                <a:latin typeface="Trebuchet MS"/>
                <a:ea typeface="Trebuchet MS"/>
                <a:cs typeface="Trebuchet MS"/>
                <a:sym typeface="Trebuchet MS"/>
              </a:rPr>
              <a:t>Objetivo:encontrar microrganismos de interesse biotecnológico e com possíveis aplicações industriais</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19</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050" b="1">
                <a:solidFill>
                  <a:srgbClr val="252525"/>
                </a:solidFill>
                <a:highlight>
                  <a:srgbClr val="FFFFFF"/>
                </a:highlight>
                <a:latin typeface="Arial"/>
                <a:ea typeface="Arial"/>
                <a:cs typeface="Arial"/>
                <a:sym typeface="Arial"/>
              </a:rPr>
              <a:t>Metagenômica</a:t>
            </a:r>
            <a:r>
              <a:rPr lang="pt-BR" sz="1050">
                <a:solidFill>
                  <a:srgbClr val="252525"/>
                </a:solidFill>
                <a:highlight>
                  <a:srgbClr val="FFFFFF"/>
                </a:highlight>
                <a:latin typeface="Arial"/>
                <a:ea typeface="Arial"/>
                <a:cs typeface="Arial"/>
                <a:sym typeface="Arial"/>
              </a:rPr>
              <a:t> é o estudo de metagenomas - material genético recuperado diretamente a partir de </a:t>
            </a:r>
            <a:r>
              <a:rPr lang="pt-BR" sz="1050">
                <a:solidFill>
                  <a:srgbClr val="0B0080"/>
                </a:solidFill>
                <a:highlight>
                  <a:srgbClr val="FFFFFF"/>
                </a:highlight>
                <a:latin typeface="Arial"/>
                <a:ea typeface="Arial"/>
                <a:cs typeface="Arial"/>
                <a:sym typeface="Arial"/>
                <a:hlinkClick r:id="rId3"/>
              </a:rPr>
              <a:t>amostras</a:t>
            </a:r>
            <a:r>
              <a:rPr lang="pt-BR" sz="1050">
                <a:solidFill>
                  <a:srgbClr val="252525"/>
                </a:solidFill>
                <a:highlight>
                  <a:srgbClr val="FFFFFF"/>
                </a:highlight>
                <a:latin typeface="Arial"/>
                <a:ea typeface="Arial"/>
                <a:cs typeface="Arial"/>
                <a:sym typeface="Arial"/>
              </a:rPr>
              <a:t> ambientais.</a:t>
            </a:r>
          </a:p>
          <a:p>
            <a:pPr marL="0" marR="0" lvl="0" indent="0" algn="l" rtl="0">
              <a:spcBef>
                <a:spcPts val="0"/>
              </a:spcBef>
              <a:buSzPct val="25000"/>
              <a:buNone/>
            </a:pPr>
            <a:r>
              <a:rPr lang="pt-BR" sz="1000">
                <a:highlight>
                  <a:srgbClr val="FFFFFF"/>
                </a:highlight>
                <a:latin typeface="Trebuchet MS"/>
                <a:ea typeface="Trebuchet MS"/>
                <a:cs typeface="Trebuchet MS"/>
                <a:sym typeface="Trebuchet MS"/>
              </a:rPr>
              <a:t>Através da metagenômica é possível extrair o DNA presente em uma amostra e analisar os genomas de microorganismos que habitam determinados nichos do ambiente sem a necessidade de se isolar e cultivar cada um separadamente. Sabe-se que só 1% dos microorganismos do ambiente são cultiváveis. Assim, não é possível estudá-los, nem mesmo saber que eles existem.</a:t>
            </a:r>
          </a:p>
          <a:p>
            <a:pPr marL="0" marR="0" lvl="0" indent="0" algn="l" rtl="0">
              <a:spcBef>
                <a:spcPts val="0"/>
              </a:spcBef>
              <a:buNone/>
            </a:pPr>
            <a:endParaRPr sz="1000">
              <a:highlight>
                <a:srgbClr val="FFFFFF"/>
              </a:highlight>
              <a:latin typeface="Trebuchet MS"/>
              <a:ea typeface="Trebuchet MS"/>
              <a:cs typeface="Trebuchet MS"/>
              <a:sym typeface="Trebuchet MS"/>
            </a:endParaRPr>
          </a:p>
          <a:p>
            <a:pPr marL="0" marR="0" lvl="0" indent="0" algn="l" rtl="0">
              <a:spcBef>
                <a:spcPts val="0"/>
              </a:spcBef>
              <a:buSzPct val="25000"/>
              <a:buNone/>
            </a:pPr>
            <a:r>
              <a:rPr lang="pt-BR" sz="1000">
                <a:highlight>
                  <a:srgbClr val="FFFFFF"/>
                </a:highlight>
                <a:latin typeface="Trebuchet MS"/>
                <a:ea typeface="Trebuchet MS"/>
                <a:cs typeface="Trebuchet MS"/>
                <a:sym typeface="Trebuchet MS"/>
              </a:rPr>
              <a:t>Objetivo:encontrar microrganismos de interesse biotecnológico e com possíveis aplicações industriais</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20</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t-BR" sz="1200" b="0" i="0" u="none" strike="noStrike" cap="none" baseline="0">
                <a:solidFill>
                  <a:schemeClr val="dk1"/>
                </a:solidFill>
                <a:latin typeface="Calibri"/>
                <a:ea typeface="Calibri"/>
                <a:cs typeface="Calibri"/>
                <a:sym typeface="Calibri"/>
              </a:rPr>
              <a:t>Os nutrientes do composto, ao contrário do que ocorre com os adubos sintéticos, são liberados lentamente, realizando a tão desejada “adubação de disponibilidade controlada”. Em outras, palavras, fornecer composto às plantas é permitir que elas retirem os nutrientes de que precisam de acordo com as suas necessidades ao longo de um tempo maior do que teriam para aproveitar um adubo sintético e altamente solúvel, que é arrastado pelas águas das chuvas.</a:t>
            </a:r>
          </a:p>
          <a:p>
            <a:pPr marL="0" marR="0" lvl="0" indent="0" algn="l" rtl="0">
              <a:spcBef>
                <a:spcPts val="0"/>
              </a:spcBef>
              <a:buSzPct val="25000"/>
              <a:buNone/>
            </a:pPr>
            <a:r>
              <a:rPr lang="pt-BR" sz="1200" b="0" i="0" u="none" strike="noStrike" cap="none" baseline="0">
                <a:solidFill>
                  <a:schemeClr val="dk1"/>
                </a:solidFill>
                <a:latin typeface="Calibri"/>
                <a:ea typeface="Calibri"/>
                <a:cs typeface="Calibri"/>
                <a:sym typeface="Calibri"/>
              </a:rPr>
              <a:t>A matéria orgânica compostada se liga às partículas (areia, limo e argila), formando pequenos grânulos que ajudam na retenção e drenagem da água e melhoram a aeração.</a:t>
            </a:r>
          </a:p>
          <a:p>
            <a:pPr marL="0" marR="0" lvl="0" indent="0" algn="l" rtl="0">
              <a:spcBef>
                <a:spcPts val="0"/>
              </a:spcBef>
              <a:buSzPct val="25000"/>
              <a:buNone/>
            </a:pPr>
            <a:r>
              <a:rPr lang="pt-BR" sz="1200" b="0" i="0" u="none" strike="noStrike" cap="none" baseline="0">
                <a:solidFill>
                  <a:schemeClr val="dk1"/>
                </a:solidFill>
                <a:latin typeface="Calibri"/>
                <a:ea typeface="Calibri"/>
                <a:cs typeface="Calibri"/>
                <a:sym typeface="Calibri"/>
              </a:rPr>
              <a:t>Além disso, a presença de matéria orgânica no solo aumenta o número de minhocas, insetos e microorganismos desejáveis, o que reduz a incidência de doenças de plantas.</a:t>
            </a: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3</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pt-BR" sz="1200" b="0" i="0" u="none" strike="noStrike" cap="none" baseline="0">
                <a:solidFill>
                  <a:schemeClr val="dk1"/>
                </a:solidFill>
                <a:latin typeface="Calibri"/>
                <a:ea typeface="Calibri"/>
                <a:cs typeface="Calibri"/>
                <a:sym typeface="Calibri"/>
              </a:rPr>
              <a:t>O composto orgânico, é um material estável, rico em substâncias húmicas e nutrientes minerais, que pode ser utilizado em hortas, jardins e para fins agrícolas, como adubo orgânico, devolvendo à terra os nutrientes de que necessita, e evitando o uso de fertilizantes sintéticos.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4</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7</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t-BR" sz="1200" b="0" i="0" u="none" strike="noStrike" cap="none" baseline="0">
                <a:solidFill>
                  <a:schemeClr val="dk1"/>
                </a:solidFill>
                <a:latin typeface="Calibri"/>
                <a:ea typeface="Calibri"/>
                <a:cs typeface="Calibri"/>
                <a:sym typeface="Calibri"/>
              </a:rPr>
              <a:t>9</a:t>
            </a:fld>
            <a:endParaRPr lang="pt-B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rgbClr val="B2C404"/>
              </a:buClr>
              <a:buFont typeface="Domine"/>
              <a:buNone/>
              <a:defRPr sz="4400" b="0" i="0" u="none" strike="noStrike" cap="none" baseline="0">
                <a:solidFill>
                  <a:srgbClr val="B2C404"/>
                </a:solidFill>
                <a:latin typeface="Domine"/>
                <a:ea typeface="Domine"/>
                <a:cs typeface="Domine"/>
                <a:sym typeface="Domi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Domine"/>
                <a:ea typeface="Domine"/>
                <a:cs typeface="Domine"/>
                <a:sym typeface="Domine"/>
              </a:defRPr>
            </a:lvl1pPr>
            <a:lvl2pPr marL="457200" marR="0" indent="0" algn="ctr" rtl="0">
              <a:spcBef>
                <a:spcPts val="560"/>
              </a:spcBef>
              <a:buClr>
                <a:srgbClr val="888888"/>
              </a:buClr>
              <a:buFont typeface="Arial"/>
              <a:buNone/>
              <a:defRPr sz="2800" b="0" i="0" u="none" strike="noStrike" cap="none" baseline="0">
                <a:solidFill>
                  <a:srgbClr val="888888"/>
                </a:solidFill>
                <a:latin typeface="Domine"/>
                <a:ea typeface="Domine"/>
                <a:cs typeface="Domine"/>
                <a:sym typeface="Domine"/>
              </a:defRPr>
            </a:lvl2pPr>
            <a:lvl3pPr marL="914400" marR="0" indent="0" algn="ctr" rtl="0">
              <a:spcBef>
                <a:spcPts val="480"/>
              </a:spcBef>
              <a:buClr>
                <a:srgbClr val="888888"/>
              </a:buClr>
              <a:buFont typeface="Arial"/>
              <a:buNone/>
              <a:defRPr sz="2400" b="0" i="0" u="none" strike="noStrike" cap="none" baseline="0">
                <a:solidFill>
                  <a:srgbClr val="888888"/>
                </a:solidFill>
                <a:latin typeface="Domine"/>
                <a:ea typeface="Domine"/>
                <a:cs typeface="Domine"/>
                <a:sym typeface="Domine"/>
              </a:defRPr>
            </a:lvl3pPr>
            <a:lvl4pPr marL="1371600" marR="0" indent="0" algn="ctr" rtl="0">
              <a:spcBef>
                <a:spcPts val="400"/>
              </a:spcBef>
              <a:buClr>
                <a:srgbClr val="888888"/>
              </a:buClr>
              <a:buFont typeface="Arial"/>
              <a:buNone/>
              <a:defRPr sz="2000" b="0" i="0" u="none" strike="noStrike" cap="none" baseline="0">
                <a:solidFill>
                  <a:srgbClr val="888888"/>
                </a:solidFill>
                <a:latin typeface="Domine"/>
                <a:ea typeface="Domine"/>
                <a:cs typeface="Domine"/>
                <a:sym typeface="Domine"/>
              </a:defRPr>
            </a:lvl4pPr>
            <a:lvl5pPr marL="1828800" marR="0" indent="0" algn="ctr" rtl="0">
              <a:spcBef>
                <a:spcPts val="400"/>
              </a:spcBef>
              <a:buClr>
                <a:srgbClr val="888888"/>
              </a:buClr>
              <a:buFont typeface="Arial"/>
              <a:buNone/>
              <a:defRPr sz="2000" b="0" i="0" u="none" strike="noStrike" cap="none" baseline="0">
                <a:solidFill>
                  <a:srgbClr val="888888"/>
                </a:solidFill>
                <a:latin typeface="Domine"/>
                <a:ea typeface="Domine"/>
                <a:cs typeface="Domine"/>
                <a:sym typeface="Domine"/>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B2C404"/>
              </a:buClr>
              <a:buFont typeface="Domine"/>
              <a:buNone/>
              <a:defRPr sz="4400">
                <a:solidFill>
                  <a:srgbClr val="B2C404"/>
                </a:solidFill>
                <a:latin typeface="Domine"/>
                <a:ea typeface="Domine"/>
                <a:cs typeface="Domine"/>
                <a:sym typeface="Domi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rgbClr val="C2D59B"/>
              </a:buClr>
              <a:buFont typeface="Arial"/>
              <a:buChar char="•"/>
              <a:defRPr sz="3200">
                <a:solidFill>
                  <a:srgbClr val="C2D59B"/>
                </a:solidFill>
                <a:latin typeface="Domine"/>
                <a:ea typeface="Domine"/>
                <a:cs typeface="Domine"/>
                <a:sym typeface="Domine"/>
              </a:defRPr>
            </a:lvl1pPr>
            <a:lvl2pPr marL="742950" indent="-107950" algn="l" rtl="0">
              <a:spcBef>
                <a:spcPts val="560"/>
              </a:spcBef>
              <a:buClr>
                <a:srgbClr val="C2D59B"/>
              </a:buClr>
              <a:buFont typeface="Arial"/>
              <a:buChar char="–"/>
              <a:defRPr sz="2800">
                <a:solidFill>
                  <a:srgbClr val="C2D59B"/>
                </a:solidFill>
                <a:latin typeface="Domine"/>
                <a:ea typeface="Domine"/>
                <a:cs typeface="Domine"/>
                <a:sym typeface="Domine"/>
              </a:defRPr>
            </a:lvl2pPr>
            <a:lvl3pPr marL="1143000" indent="-76200" algn="l" rtl="0">
              <a:spcBef>
                <a:spcPts val="480"/>
              </a:spcBef>
              <a:buClr>
                <a:srgbClr val="C2D59B"/>
              </a:buClr>
              <a:buFont typeface="Arial"/>
              <a:buChar char="•"/>
              <a:defRPr sz="2400">
                <a:solidFill>
                  <a:srgbClr val="C2D59B"/>
                </a:solidFill>
                <a:latin typeface="Domine"/>
                <a:ea typeface="Domine"/>
                <a:cs typeface="Domine"/>
                <a:sym typeface="Domine"/>
              </a:defRPr>
            </a:lvl3pPr>
            <a:lvl4pPr marL="1600200" indent="-101600" algn="l" rtl="0">
              <a:spcBef>
                <a:spcPts val="400"/>
              </a:spcBef>
              <a:buClr>
                <a:srgbClr val="C2D59B"/>
              </a:buClr>
              <a:buFont typeface="Arial"/>
              <a:buChar char="–"/>
              <a:defRPr sz="2000">
                <a:solidFill>
                  <a:srgbClr val="C2D59B"/>
                </a:solidFill>
                <a:latin typeface="Domine"/>
                <a:ea typeface="Domine"/>
                <a:cs typeface="Domine"/>
                <a:sym typeface="Domine"/>
              </a:defRPr>
            </a:lvl4pPr>
            <a:lvl5pPr marL="2057400" indent="-101600" algn="l" rtl="0">
              <a:spcBef>
                <a:spcPts val="400"/>
              </a:spcBef>
              <a:buClr>
                <a:srgbClr val="C2D59B"/>
              </a:buClr>
              <a:buFont typeface="Arial"/>
              <a:buChar char="»"/>
              <a:defRPr sz="2000">
                <a:solidFill>
                  <a:srgbClr val="C2D59B"/>
                </a:solidFill>
                <a:latin typeface="Domine"/>
                <a:ea typeface="Domine"/>
                <a:cs typeface="Domine"/>
                <a:sym typeface="Domine"/>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rgbClr val="B2C404"/>
              </a:buClr>
              <a:buFont typeface="Domine"/>
              <a:buNone/>
              <a:defRPr sz="4400">
                <a:solidFill>
                  <a:srgbClr val="B2C404"/>
                </a:solidFill>
                <a:latin typeface="Domine"/>
                <a:ea typeface="Domine"/>
                <a:cs typeface="Domine"/>
                <a:sym typeface="Domi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rgbClr val="C2D59B"/>
              </a:buClr>
              <a:buFont typeface="Arial"/>
              <a:buChar char="•"/>
              <a:defRPr sz="3200">
                <a:solidFill>
                  <a:srgbClr val="C2D59B"/>
                </a:solidFill>
                <a:latin typeface="Domine"/>
                <a:ea typeface="Domine"/>
                <a:cs typeface="Domine"/>
                <a:sym typeface="Domine"/>
              </a:defRPr>
            </a:lvl1pPr>
            <a:lvl2pPr marL="742950" indent="-107950" algn="l" rtl="0">
              <a:spcBef>
                <a:spcPts val="560"/>
              </a:spcBef>
              <a:buClr>
                <a:srgbClr val="C2D59B"/>
              </a:buClr>
              <a:buFont typeface="Arial"/>
              <a:buChar char="–"/>
              <a:defRPr sz="2800">
                <a:solidFill>
                  <a:srgbClr val="C2D59B"/>
                </a:solidFill>
                <a:latin typeface="Domine"/>
                <a:ea typeface="Domine"/>
                <a:cs typeface="Domine"/>
                <a:sym typeface="Domine"/>
              </a:defRPr>
            </a:lvl2pPr>
            <a:lvl3pPr marL="1143000" indent="-76200" algn="l" rtl="0">
              <a:spcBef>
                <a:spcPts val="480"/>
              </a:spcBef>
              <a:buClr>
                <a:srgbClr val="C2D59B"/>
              </a:buClr>
              <a:buFont typeface="Arial"/>
              <a:buChar char="•"/>
              <a:defRPr sz="2400">
                <a:solidFill>
                  <a:srgbClr val="C2D59B"/>
                </a:solidFill>
                <a:latin typeface="Domine"/>
                <a:ea typeface="Domine"/>
                <a:cs typeface="Domine"/>
                <a:sym typeface="Domine"/>
              </a:defRPr>
            </a:lvl3pPr>
            <a:lvl4pPr marL="1600200" indent="-101600" algn="l" rtl="0">
              <a:spcBef>
                <a:spcPts val="400"/>
              </a:spcBef>
              <a:buClr>
                <a:srgbClr val="C2D59B"/>
              </a:buClr>
              <a:buFont typeface="Arial"/>
              <a:buChar char="–"/>
              <a:defRPr sz="2000">
                <a:solidFill>
                  <a:srgbClr val="C2D59B"/>
                </a:solidFill>
                <a:latin typeface="Domine"/>
                <a:ea typeface="Domine"/>
                <a:cs typeface="Domine"/>
                <a:sym typeface="Domine"/>
              </a:defRPr>
            </a:lvl4pPr>
            <a:lvl5pPr marL="2057400" indent="-101600" algn="l" rtl="0">
              <a:spcBef>
                <a:spcPts val="400"/>
              </a:spcBef>
              <a:buClr>
                <a:srgbClr val="C2D59B"/>
              </a:buClr>
              <a:buFont typeface="Arial"/>
              <a:buChar char="»"/>
              <a:defRPr sz="2000">
                <a:solidFill>
                  <a:srgbClr val="C2D59B"/>
                </a:solidFill>
                <a:latin typeface="Domine"/>
                <a:ea typeface="Domine"/>
                <a:cs typeface="Domine"/>
                <a:sym typeface="Domine"/>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B2C404"/>
              </a:buClr>
              <a:buFont typeface="Domine"/>
              <a:buNone/>
              <a:defRPr sz="4400">
                <a:solidFill>
                  <a:srgbClr val="B2C404"/>
                </a:solidFill>
                <a:latin typeface="Domine"/>
                <a:ea typeface="Domine"/>
                <a:cs typeface="Domine"/>
                <a:sym typeface="Domi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rgbClr val="C2D59B"/>
              </a:buClr>
              <a:buFont typeface="Arial"/>
              <a:buChar char="•"/>
              <a:defRPr sz="3200">
                <a:solidFill>
                  <a:srgbClr val="C2D59B"/>
                </a:solidFill>
                <a:latin typeface="Domine"/>
                <a:ea typeface="Domine"/>
                <a:cs typeface="Domine"/>
                <a:sym typeface="Domine"/>
              </a:defRPr>
            </a:lvl1pPr>
            <a:lvl2pPr marL="742950" indent="-107950" algn="l" rtl="0">
              <a:spcBef>
                <a:spcPts val="560"/>
              </a:spcBef>
              <a:buClr>
                <a:srgbClr val="C2D59B"/>
              </a:buClr>
              <a:buFont typeface="Arial"/>
              <a:buChar char="–"/>
              <a:defRPr sz="2800">
                <a:solidFill>
                  <a:srgbClr val="C2D59B"/>
                </a:solidFill>
                <a:latin typeface="Domine"/>
                <a:ea typeface="Domine"/>
                <a:cs typeface="Domine"/>
                <a:sym typeface="Domine"/>
              </a:defRPr>
            </a:lvl2pPr>
            <a:lvl3pPr marL="1143000" indent="-76200" algn="l" rtl="0">
              <a:spcBef>
                <a:spcPts val="480"/>
              </a:spcBef>
              <a:buClr>
                <a:srgbClr val="C2D59B"/>
              </a:buClr>
              <a:buFont typeface="Arial"/>
              <a:buChar char="•"/>
              <a:defRPr sz="2400">
                <a:solidFill>
                  <a:srgbClr val="C2D59B"/>
                </a:solidFill>
                <a:latin typeface="Domine"/>
                <a:ea typeface="Domine"/>
                <a:cs typeface="Domine"/>
                <a:sym typeface="Domine"/>
              </a:defRPr>
            </a:lvl3pPr>
            <a:lvl4pPr marL="1600200" indent="-101600" algn="l" rtl="0">
              <a:spcBef>
                <a:spcPts val="400"/>
              </a:spcBef>
              <a:buClr>
                <a:srgbClr val="C2D59B"/>
              </a:buClr>
              <a:buFont typeface="Arial"/>
              <a:buChar char="–"/>
              <a:defRPr sz="2000">
                <a:solidFill>
                  <a:srgbClr val="C2D59B"/>
                </a:solidFill>
                <a:latin typeface="Domine"/>
                <a:ea typeface="Domine"/>
                <a:cs typeface="Domine"/>
                <a:sym typeface="Domine"/>
              </a:defRPr>
            </a:lvl4pPr>
            <a:lvl5pPr marL="2057400" indent="-101600" algn="l" rtl="0">
              <a:spcBef>
                <a:spcPts val="400"/>
              </a:spcBef>
              <a:buClr>
                <a:srgbClr val="C2D59B"/>
              </a:buClr>
              <a:buFont typeface="Arial"/>
              <a:buChar char="»"/>
              <a:defRPr sz="2000">
                <a:solidFill>
                  <a:srgbClr val="C2D59B"/>
                </a:solidFill>
                <a:latin typeface="Domine"/>
                <a:ea typeface="Domine"/>
                <a:cs typeface="Domine"/>
                <a:sym typeface="Domine"/>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Domine"/>
              <a:buNone/>
              <a:defRPr sz="2000">
                <a:solidFill>
                  <a:srgbClr val="888888"/>
                </a:solidFill>
              </a:defRPr>
            </a:lvl1pPr>
            <a:lvl2pPr marL="457200" indent="0" rtl="0">
              <a:spcBef>
                <a:spcPts val="0"/>
              </a:spcBef>
              <a:buClr>
                <a:srgbClr val="888888"/>
              </a:buClr>
              <a:buFont typeface="Domine"/>
              <a:buNone/>
              <a:defRPr sz="1800">
                <a:solidFill>
                  <a:srgbClr val="888888"/>
                </a:solidFill>
              </a:defRPr>
            </a:lvl2pPr>
            <a:lvl3pPr marL="914400" indent="0" rtl="0">
              <a:spcBef>
                <a:spcPts val="0"/>
              </a:spcBef>
              <a:buClr>
                <a:srgbClr val="888888"/>
              </a:buClr>
              <a:buFont typeface="Domine"/>
              <a:buNone/>
              <a:defRPr sz="1600">
                <a:solidFill>
                  <a:srgbClr val="888888"/>
                </a:solidFill>
              </a:defRPr>
            </a:lvl3pPr>
            <a:lvl4pPr marL="1371600" indent="0" rtl="0">
              <a:spcBef>
                <a:spcPts val="0"/>
              </a:spcBef>
              <a:buClr>
                <a:srgbClr val="888888"/>
              </a:buClr>
              <a:buFont typeface="Domine"/>
              <a:buNone/>
              <a:defRPr sz="1400">
                <a:solidFill>
                  <a:srgbClr val="888888"/>
                </a:solidFill>
              </a:defRPr>
            </a:lvl4pPr>
            <a:lvl5pPr marL="1828800" indent="0" rtl="0">
              <a:spcBef>
                <a:spcPts val="0"/>
              </a:spcBef>
              <a:buClr>
                <a:srgbClr val="888888"/>
              </a:buClr>
              <a:buFont typeface="Domine"/>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B2C404"/>
              </a:buClr>
              <a:buFont typeface="Domine"/>
              <a:buNone/>
              <a:defRPr sz="4400">
                <a:solidFill>
                  <a:srgbClr val="B2C404"/>
                </a:solidFill>
                <a:latin typeface="Domine"/>
                <a:ea typeface="Domine"/>
                <a:cs typeface="Domine"/>
                <a:sym typeface="Domi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Domine"/>
              <a:buNone/>
              <a:defRPr sz="2400" b="1"/>
            </a:lvl1pPr>
            <a:lvl2pPr marL="457200" indent="0" rtl="0">
              <a:spcBef>
                <a:spcPts val="0"/>
              </a:spcBef>
              <a:buFont typeface="Domine"/>
              <a:buNone/>
              <a:defRPr sz="2000" b="1"/>
            </a:lvl2pPr>
            <a:lvl3pPr marL="914400" indent="0" rtl="0">
              <a:spcBef>
                <a:spcPts val="0"/>
              </a:spcBef>
              <a:buFont typeface="Domine"/>
              <a:buNone/>
              <a:defRPr sz="1800" b="1"/>
            </a:lvl3pPr>
            <a:lvl4pPr marL="1371600" indent="0" rtl="0">
              <a:spcBef>
                <a:spcPts val="0"/>
              </a:spcBef>
              <a:buFont typeface="Domine"/>
              <a:buNone/>
              <a:defRPr sz="1600" b="1"/>
            </a:lvl4pPr>
            <a:lvl5pPr marL="1828800" indent="0" rtl="0">
              <a:spcBef>
                <a:spcPts val="0"/>
              </a:spcBef>
              <a:buFont typeface="Domine"/>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Domine"/>
              <a:buNone/>
              <a:defRPr sz="2400" b="1"/>
            </a:lvl1pPr>
            <a:lvl2pPr marL="457200" indent="0" rtl="0">
              <a:spcBef>
                <a:spcPts val="0"/>
              </a:spcBef>
              <a:buFont typeface="Domine"/>
              <a:buNone/>
              <a:defRPr sz="2000" b="1"/>
            </a:lvl2pPr>
            <a:lvl3pPr marL="914400" indent="0" rtl="0">
              <a:spcBef>
                <a:spcPts val="0"/>
              </a:spcBef>
              <a:buFont typeface="Domine"/>
              <a:buNone/>
              <a:defRPr sz="1800" b="1"/>
            </a:lvl3pPr>
            <a:lvl4pPr marL="1371600" indent="0" rtl="0">
              <a:spcBef>
                <a:spcPts val="0"/>
              </a:spcBef>
              <a:buFont typeface="Domine"/>
              <a:buNone/>
              <a:defRPr sz="1600" b="1"/>
            </a:lvl4pPr>
            <a:lvl5pPr marL="1828800" indent="0" rtl="0">
              <a:spcBef>
                <a:spcPts val="0"/>
              </a:spcBef>
              <a:buFont typeface="Domine"/>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rgbClr val="B2C404"/>
              </a:buClr>
              <a:buFont typeface="Domine"/>
              <a:buNone/>
              <a:defRPr sz="4400">
                <a:solidFill>
                  <a:srgbClr val="B2C404"/>
                </a:solidFill>
                <a:latin typeface="Domine"/>
                <a:ea typeface="Domine"/>
                <a:cs typeface="Domine"/>
                <a:sym typeface="Domi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Domine"/>
              <a:buNone/>
              <a:defRPr sz="1400"/>
            </a:lvl1pPr>
            <a:lvl2pPr marL="457200" indent="0" rtl="0">
              <a:spcBef>
                <a:spcPts val="0"/>
              </a:spcBef>
              <a:buFont typeface="Domine"/>
              <a:buNone/>
              <a:defRPr sz="1200"/>
            </a:lvl2pPr>
            <a:lvl3pPr marL="914400" indent="0" rtl="0">
              <a:spcBef>
                <a:spcPts val="0"/>
              </a:spcBef>
              <a:buFont typeface="Domine"/>
              <a:buNone/>
              <a:defRPr sz="1000"/>
            </a:lvl3pPr>
            <a:lvl4pPr marL="1371600" indent="0" rtl="0">
              <a:spcBef>
                <a:spcPts val="0"/>
              </a:spcBef>
              <a:buFont typeface="Domine"/>
              <a:buNone/>
              <a:defRPr sz="900"/>
            </a:lvl4pPr>
            <a:lvl5pPr marL="1828800" indent="0" rtl="0">
              <a:spcBef>
                <a:spcPts val="0"/>
              </a:spcBef>
              <a:buFont typeface="Domine"/>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Domine"/>
              <a:buNone/>
              <a:defRPr sz="1400"/>
            </a:lvl1pPr>
            <a:lvl2pPr marL="457200" indent="0" rtl="0">
              <a:spcBef>
                <a:spcPts val="0"/>
              </a:spcBef>
              <a:buFont typeface="Domine"/>
              <a:buNone/>
              <a:defRPr sz="1200"/>
            </a:lvl2pPr>
            <a:lvl3pPr marL="914400" indent="0" rtl="0">
              <a:spcBef>
                <a:spcPts val="0"/>
              </a:spcBef>
              <a:buFont typeface="Domine"/>
              <a:buNone/>
              <a:defRPr sz="1000"/>
            </a:lvl3pPr>
            <a:lvl4pPr marL="1371600" indent="0" rtl="0">
              <a:spcBef>
                <a:spcPts val="0"/>
              </a:spcBef>
              <a:buFont typeface="Domine"/>
              <a:buNone/>
              <a:defRPr sz="900"/>
            </a:lvl4pPr>
            <a:lvl5pPr marL="1828800" indent="0" rtl="0">
              <a:spcBef>
                <a:spcPts val="0"/>
              </a:spcBef>
              <a:buFont typeface="Domine"/>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rgbClr val="B2C404"/>
              </a:buClr>
              <a:buFont typeface="Domine"/>
              <a:buNone/>
              <a:defRPr sz="4400" b="0" i="0" u="none" strike="noStrike" cap="none" baseline="0">
                <a:solidFill>
                  <a:srgbClr val="B2C404"/>
                </a:solidFill>
                <a:latin typeface="Domine"/>
                <a:ea typeface="Domine"/>
                <a:cs typeface="Domine"/>
                <a:sym typeface="Domi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rgbClr val="C2D59B"/>
              </a:buClr>
              <a:buFont typeface="Arial"/>
              <a:buChar char="•"/>
              <a:defRPr sz="3200" b="0" i="0" u="none" strike="noStrike" cap="none" baseline="0">
                <a:solidFill>
                  <a:srgbClr val="C2D59B"/>
                </a:solidFill>
                <a:latin typeface="Domine"/>
                <a:ea typeface="Domine"/>
                <a:cs typeface="Domine"/>
                <a:sym typeface="Domine"/>
              </a:defRPr>
            </a:lvl1pPr>
            <a:lvl2pPr marL="742950" marR="0" indent="-107950" algn="l" rtl="0">
              <a:spcBef>
                <a:spcPts val="560"/>
              </a:spcBef>
              <a:buClr>
                <a:srgbClr val="C2D59B"/>
              </a:buClr>
              <a:buFont typeface="Arial"/>
              <a:buChar char="–"/>
              <a:defRPr sz="2800" b="0" i="0" u="none" strike="noStrike" cap="none" baseline="0">
                <a:solidFill>
                  <a:srgbClr val="C2D59B"/>
                </a:solidFill>
                <a:latin typeface="Domine"/>
                <a:ea typeface="Domine"/>
                <a:cs typeface="Domine"/>
                <a:sym typeface="Domine"/>
              </a:defRPr>
            </a:lvl2pPr>
            <a:lvl3pPr marL="1143000" marR="0" indent="-76200" algn="l" rtl="0">
              <a:spcBef>
                <a:spcPts val="480"/>
              </a:spcBef>
              <a:buClr>
                <a:srgbClr val="C2D59B"/>
              </a:buClr>
              <a:buFont typeface="Arial"/>
              <a:buChar char="•"/>
              <a:defRPr sz="2400" b="0" i="0" u="none" strike="noStrike" cap="none" baseline="0">
                <a:solidFill>
                  <a:srgbClr val="C2D59B"/>
                </a:solidFill>
                <a:latin typeface="Domine"/>
                <a:ea typeface="Domine"/>
                <a:cs typeface="Domine"/>
                <a:sym typeface="Domine"/>
              </a:defRPr>
            </a:lvl3pPr>
            <a:lvl4pPr marL="1600200" marR="0" indent="-101600" algn="l" rtl="0">
              <a:spcBef>
                <a:spcPts val="400"/>
              </a:spcBef>
              <a:buClr>
                <a:srgbClr val="C2D59B"/>
              </a:buClr>
              <a:buFont typeface="Arial"/>
              <a:buChar char="–"/>
              <a:defRPr sz="2000" b="0" i="0" u="none" strike="noStrike" cap="none" baseline="0">
                <a:solidFill>
                  <a:srgbClr val="C2D59B"/>
                </a:solidFill>
                <a:latin typeface="Domine"/>
                <a:ea typeface="Domine"/>
                <a:cs typeface="Domine"/>
                <a:sym typeface="Domine"/>
              </a:defRPr>
            </a:lvl4pPr>
            <a:lvl5pPr marL="2057400" marR="0" indent="-101600" algn="l" rtl="0">
              <a:spcBef>
                <a:spcPts val="400"/>
              </a:spcBef>
              <a:buClr>
                <a:srgbClr val="C2D59B"/>
              </a:buClr>
              <a:buFont typeface="Arial"/>
              <a:buChar char="»"/>
              <a:defRPr sz="2000" b="0" i="0" u="none" strike="noStrike" cap="none" baseline="0">
                <a:solidFill>
                  <a:srgbClr val="C2D59B"/>
                </a:solidFill>
                <a:latin typeface="Domine"/>
                <a:ea typeface="Domine"/>
                <a:cs typeface="Domine"/>
                <a:sym typeface="Domine"/>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t-BR" sz="1200" b="0" i="0" u="none" strike="noStrike" cap="none" baseline="0">
                <a:solidFill>
                  <a:srgbClr val="888888"/>
                </a:solidFill>
                <a:latin typeface="Calibri"/>
                <a:ea typeface="Calibri"/>
                <a:cs typeface="Calibri"/>
                <a:sym typeface="Calibri"/>
              </a:rPr>
              <a:t>‹nº›</a:t>
            </a:fld>
            <a:endParaRPr lang="pt-BR"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t.wikipedia.org/wiki/Amostr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r="6453" b="9358"/>
          <a:stretch/>
        </p:blipFill>
        <p:spPr>
          <a:xfrm>
            <a:off x="6012160" y="3933055"/>
            <a:ext cx="3131839" cy="2924943"/>
          </a:xfrm>
          <a:prstGeom prst="rect">
            <a:avLst/>
          </a:prstGeom>
          <a:noFill/>
          <a:ln>
            <a:noFill/>
          </a:ln>
        </p:spPr>
      </p:pic>
      <p:sp>
        <p:nvSpPr>
          <p:cNvPr id="85" name="Shape 85"/>
          <p:cNvSpPr txBox="1">
            <a:spLocks noGrp="1"/>
          </p:cNvSpPr>
          <p:nvPr>
            <p:ph type="ctrTitle"/>
          </p:nvPr>
        </p:nvSpPr>
        <p:spPr>
          <a:xfrm>
            <a:off x="685800" y="198884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5400" b="0" i="0" u="none" strike="noStrike" cap="none" baseline="0">
                <a:solidFill>
                  <a:srgbClr val="B2C404"/>
                </a:solidFill>
                <a:latin typeface="Domine"/>
                <a:ea typeface="Domine"/>
                <a:cs typeface="Domine"/>
                <a:sym typeface="Domine"/>
              </a:rPr>
              <a:t>Compostagem</a:t>
            </a:r>
          </a:p>
        </p:txBody>
      </p:sp>
      <p:sp>
        <p:nvSpPr>
          <p:cNvPr id="86" name="Shape 86"/>
          <p:cNvSpPr txBox="1">
            <a:spLocks noGrp="1"/>
          </p:cNvSpPr>
          <p:nvPr>
            <p:ph type="subTitle" idx="1"/>
          </p:nvPr>
        </p:nvSpPr>
        <p:spPr>
          <a:xfrm>
            <a:off x="3203848" y="3476600"/>
            <a:ext cx="2649488"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C2D59B"/>
              </a:buClr>
              <a:buSzPct val="25000"/>
              <a:buFont typeface="Arial"/>
              <a:buNone/>
            </a:pPr>
            <a:r>
              <a:rPr lang="pt-BR" sz="1600" b="0" i="0" u="none" strike="noStrike" cap="none" baseline="0">
                <a:solidFill>
                  <a:srgbClr val="C2D59B"/>
                </a:solidFill>
                <a:latin typeface="Domine"/>
                <a:ea typeface="Domine"/>
                <a:cs typeface="Domine"/>
                <a:sym typeface="Domine"/>
              </a:rPr>
              <a:t>Bruna Pacheco</a:t>
            </a:r>
          </a:p>
          <a:p>
            <a:pPr marL="0" marR="0" lvl="0" indent="0" algn="ctr" rtl="0">
              <a:spcBef>
                <a:spcPts val="320"/>
              </a:spcBef>
              <a:buClr>
                <a:srgbClr val="C2D59B"/>
              </a:buClr>
              <a:buSzPct val="25000"/>
              <a:buFont typeface="Arial"/>
              <a:buNone/>
            </a:pPr>
            <a:r>
              <a:rPr lang="pt-BR" sz="1600" b="0" i="0" u="none" strike="noStrike" cap="none" baseline="0">
                <a:solidFill>
                  <a:srgbClr val="C2D59B"/>
                </a:solidFill>
                <a:latin typeface="Domine"/>
                <a:ea typeface="Domine"/>
                <a:cs typeface="Domine"/>
                <a:sym typeface="Domine"/>
              </a:rPr>
              <a:t>Keldmy Obrownick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r="6453" b="9358"/>
          <a:stretch/>
        </p:blipFill>
        <p:spPr>
          <a:xfrm>
            <a:off x="6012160" y="3933055"/>
            <a:ext cx="3131839" cy="2924943"/>
          </a:xfrm>
          <a:prstGeom prst="rect">
            <a:avLst/>
          </a:prstGeom>
          <a:noFill/>
          <a:ln>
            <a:noFill/>
          </a:ln>
        </p:spPr>
      </p:pic>
      <p:sp>
        <p:nvSpPr>
          <p:cNvPr id="157" name="Shape 1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Fatores que influenciam o processo.</a:t>
            </a:r>
          </a:p>
        </p:txBody>
      </p:sp>
      <p:sp>
        <p:nvSpPr>
          <p:cNvPr id="158" name="Shape 158"/>
          <p:cNvSpPr txBox="1">
            <a:spLocks noGrp="1"/>
          </p:cNvSpPr>
          <p:nvPr>
            <p:ph type="body" idx="1"/>
          </p:nvPr>
        </p:nvSpPr>
        <p:spPr>
          <a:xfrm>
            <a:off x="457200" y="1524000"/>
            <a:ext cx="8229600" cy="4526100"/>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400" b="0" i="0" u="none" strike="noStrike" cap="none" baseline="0">
                <a:solidFill>
                  <a:srgbClr val="B2C404"/>
                </a:solidFill>
                <a:latin typeface="Domine"/>
                <a:ea typeface="Domine"/>
                <a:cs typeface="Domine"/>
                <a:sym typeface="Domine"/>
              </a:rPr>
              <a:t>Temperatura</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Processo inicia com temperatura ambiente;</a:t>
            </a:r>
          </a:p>
          <a:p>
            <a:pPr marL="342900" marR="0" lvl="0" indent="-342900" algn="just" rtl="0">
              <a:spcBef>
                <a:spcPts val="440"/>
              </a:spcBef>
              <a:buClr>
                <a:srgbClr val="C2D59B"/>
              </a:buClr>
              <a:buSzPct val="100000"/>
              <a:buFont typeface="Arial"/>
              <a:buChar char="•"/>
            </a:pPr>
            <a:r>
              <a:rPr lang="pt-BR" sz="2200" b="0" i="0" u="none" strike="noStrike" cap="none" baseline="0">
                <a:solidFill>
                  <a:srgbClr val="C2D59B"/>
                </a:solidFill>
                <a:latin typeface="Domine"/>
                <a:ea typeface="Domine"/>
                <a:cs typeface="Domine"/>
                <a:sym typeface="Domine"/>
              </a:rPr>
              <a:t>Intensificação da ação microbiana  aumento da temperatura (60 ºC);</a:t>
            </a:r>
          </a:p>
          <a:p>
            <a:pPr marL="342900" marR="0" lvl="0" indent="-342900" algn="just" rtl="0">
              <a:spcBef>
                <a:spcPts val="440"/>
              </a:spcBef>
              <a:buClr>
                <a:srgbClr val="C2D59B"/>
              </a:buClr>
              <a:buSzPct val="100000"/>
              <a:buFont typeface="Arial"/>
              <a:buChar char="•"/>
            </a:pPr>
            <a:r>
              <a:rPr lang="pt-BR" sz="2200" b="0" i="0" u="none" strike="noStrike" cap="none" baseline="0">
                <a:solidFill>
                  <a:srgbClr val="C2D59B"/>
                </a:solidFill>
                <a:latin typeface="Domine"/>
                <a:ea typeface="Domine"/>
                <a:cs typeface="Domine"/>
                <a:sym typeface="Domine"/>
              </a:rPr>
              <a:t>Temperatura diminui (30 ºC);</a:t>
            </a:r>
          </a:p>
          <a:p>
            <a:pPr marL="342900" marR="0" lvl="0" indent="-342900" algn="just" rtl="0">
              <a:spcBef>
                <a:spcPts val="440"/>
              </a:spcBef>
              <a:buClr>
                <a:srgbClr val="C2D59B"/>
              </a:buClr>
              <a:buSzPct val="100000"/>
              <a:buFont typeface="Arial"/>
              <a:buChar char="•"/>
            </a:pPr>
            <a:r>
              <a:rPr lang="pt-BR" sz="2200" b="0" i="0" u="none" strike="noStrike" cap="none" baseline="0">
                <a:solidFill>
                  <a:srgbClr val="C2D59B"/>
                </a:solidFill>
                <a:latin typeface="Domine"/>
                <a:ea typeface="Domine"/>
                <a:cs typeface="Domine"/>
                <a:sym typeface="Domine"/>
              </a:rPr>
              <a:t>Materiais moídos e peineirados proporcionam maior distribuição de temperatura e menos perda de calor. </a:t>
            </a:r>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p:txBody>
      </p:sp>
      <p:sp>
        <p:nvSpPr>
          <p:cNvPr id="159" name="Shape 159"/>
          <p:cNvSpPr/>
          <p:nvPr/>
        </p:nvSpPr>
        <p:spPr>
          <a:xfrm>
            <a:off x="6300192" y="2576083"/>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6010275" y="3932237"/>
            <a:ext cx="3133724" cy="2925763"/>
          </a:xfrm>
          <a:prstGeom prst="rect">
            <a:avLst/>
          </a:prstGeom>
          <a:noFill/>
          <a:ln>
            <a:noFill/>
          </a:ln>
        </p:spPr>
      </p:pic>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Fatores que influenciam o processo.</a:t>
            </a:r>
          </a:p>
        </p:txBody>
      </p:sp>
      <p:sp>
        <p:nvSpPr>
          <p:cNvPr id="167" name="Shape 16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400" b="0" i="0" u="none" strike="noStrike" cap="none" baseline="0">
                <a:solidFill>
                  <a:srgbClr val="B2C404"/>
                </a:solidFill>
                <a:latin typeface="Domine"/>
                <a:ea typeface="Domine"/>
                <a:cs typeface="Domine"/>
                <a:sym typeface="Domine"/>
              </a:rPr>
              <a:t>Umidade</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Faixa ótima recomendada        50%;</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Baixa umidade = atividade biológica reduzida;</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Alta umidade = geração biológica prejudicada e produção de chorume;</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Controle de umidade: adição de água, acrescentar matéria seca e cobrir a composteira.</a:t>
            </a:r>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p:txBody>
      </p:sp>
      <p:sp>
        <p:nvSpPr>
          <p:cNvPr id="168" name="Shape 168"/>
          <p:cNvSpPr/>
          <p:nvPr/>
        </p:nvSpPr>
        <p:spPr>
          <a:xfrm>
            <a:off x="4932039" y="2132856"/>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6010275" y="3932237"/>
            <a:ext cx="3133724" cy="2925763"/>
          </a:xfrm>
          <a:prstGeom prst="rect">
            <a:avLst/>
          </a:prstGeom>
          <a:noFill/>
          <a:ln>
            <a:noFill/>
          </a:ln>
        </p:spPr>
      </p:pic>
      <p:sp>
        <p:nvSpPr>
          <p:cNvPr id="175" name="Shape 1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Fatores que influenciam o processo.</a:t>
            </a:r>
          </a:p>
        </p:txBody>
      </p:sp>
      <p:sp>
        <p:nvSpPr>
          <p:cNvPr id="176" name="Shape 17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400" b="0" i="0" u="none" strike="noStrike" cap="none" baseline="0" dirty="0">
                <a:solidFill>
                  <a:srgbClr val="B2C404"/>
                </a:solidFill>
                <a:latin typeface="Domine"/>
                <a:ea typeface="Domine"/>
                <a:cs typeface="Domine"/>
                <a:sym typeface="Domine"/>
              </a:rPr>
              <a:t>Aeração</a:t>
            </a:r>
          </a:p>
          <a:p>
            <a:pPr marL="342900" marR="0" lvl="0" indent="-342900" algn="just" rtl="0">
              <a:spcBef>
                <a:spcPts val="480"/>
              </a:spcBef>
              <a:buClr>
                <a:srgbClr val="C2D59B"/>
              </a:buClr>
              <a:buSzPct val="100000"/>
              <a:buFont typeface="Arial"/>
              <a:buChar char="•"/>
            </a:pPr>
            <a:r>
              <a:rPr lang="pt-BR" sz="2400" b="0" i="0" u="none" strike="noStrike" cap="none" baseline="0" dirty="0">
                <a:solidFill>
                  <a:srgbClr val="C2D59B"/>
                </a:solidFill>
                <a:latin typeface="Domine"/>
                <a:ea typeface="Domine"/>
                <a:cs typeface="Domine"/>
                <a:sym typeface="Domine"/>
              </a:rPr>
              <a:t>Necessária para a atividade biológica;</a:t>
            </a:r>
          </a:p>
          <a:p>
            <a:pPr marL="342900" marR="0" lvl="0" indent="-342900" algn="just" rtl="0">
              <a:spcBef>
                <a:spcPts val="480"/>
              </a:spcBef>
              <a:buClr>
                <a:srgbClr val="C2D59B"/>
              </a:buClr>
              <a:buSzPct val="100000"/>
              <a:buFont typeface="Arial"/>
              <a:buChar char="•"/>
            </a:pPr>
            <a:r>
              <a:rPr lang="pt-BR" sz="2400" b="0" i="0" u="none" strike="noStrike" cap="none" baseline="0" dirty="0">
                <a:solidFill>
                  <a:srgbClr val="C2D59B"/>
                </a:solidFill>
                <a:latin typeface="Domine"/>
                <a:ea typeface="Domine"/>
                <a:cs typeface="Domine"/>
                <a:sym typeface="Domine"/>
              </a:rPr>
              <a:t>Evita odores ruins e proliferação de inseto;</a:t>
            </a:r>
          </a:p>
          <a:p>
            <a:pPr marL="342900" marR="0" lvl="0" indent="-342900" algn="just" rtl="0">
              <a:spcBef>
                <a:spcPts val="480"/>
              </a:spcBef>
              <a:buClr>
                <a:srgbClr val="C2D59B"/>
              </a:buClr>
              <a:buSzPct val="100000"/>
              <a:buFont typeface="Arial"/>
              <a:buChar char="•"/>
            </a:pPr>
            <a:r>
              <a:rPr lang="pt-BR" sz="2400" b="0" i="0" u="none" strike="noStrike" cap="none" baseline="0" dirty="0">
                <a:solidFill>
                  <a:srgbClr val="C2D59B"/>
                </a:solidFill>
                <a:latin typeface="Domine"/>
                <a:ea typeface="Domine"/>
                <a:cs typeface="Domine"/>
                <a:sym typeface="Domine"/>
              </a:rPr>
              <a:t>Manutenção da aeração      revolvimento.</a:t>
            </a:r>
          </a:p>
          <a:p>
            <a:pPr marL="342900" marR="0" lvl="0" indent="-342900" algn="just" rtl="0">
              <a:spcBef>
                <a:spcPts val="480"/>
              </a:spcBef>
              <a:buClr>
                <a:srgbClr val="4F6128"/>
              </a:buClr>
              <a:buSzPct val="100000"/>
              <a:buFont typeface="Arial"/>
              <a:buChar char="•"/>
            </a:pPr>
            <a:r>
              <a:rPr lang="pt-BR" sz="2400" b="0" i="0" u="none" strike="noStrike" cap="none" baseline="0" dirty="0">
                <a:solidFill>
                  <a:schemeClr val="accent3"/>
                </a:solidFill>
                <a:latin typeface="Domine"/>
                <a:ea typeface="Domine"/>
                <a:cs typeface="Domine"/>
                <a:sym typeface="Domine"/>
              </a:rPr>
              <a:t>Tamanho dos resíduos</a:t>
            </a:r>
          </a:p>
          <a:p>
            <a:pPr marL="342900" marR="0" lvl="0" indent="-342900" algn="just" rtl="0">
              <a:spcBef>
                <a:spcPts val="480"/>
              </a:spcBef>
              <a:buClr>
                <a:srgbClr val="C2D59B"/>
              </a:buClr>
              <a:buSzPct val="100000"/>
              <a:buFont typeface="Arial"/>
              <a:buChar char="•"/>
            </a:pPr>
            <a:r>
              <a:rPr lang="pt-BR" sz="2400" b="0" i="0" u="none" strike="noStrike" cap="none" baseline="0" dirty="0">
                <a:solidFill>
                  <a:srgbClr val="C2D59B"/>
                </a:solidFill>
                <a:latin typeface="Domine"/>
                <a:ea typeface="Domine"/>
                <a:cs typeface="Domine"/>
                <a:sym typeface="Domine"/>
              </a:rPr>
              <a:t>Resíduos grandes demoram para serem </a:t>
            </a:r>
            <a:r>
              <a:rPr lang="pt-BR" sz="2400" b="0" i="0" u="none" strike="noStrike" cap="none" baseline="0" dirty="0" err="1">
                <a:solidFill>
                  <a:srgbClr val="C2D59B"/>
                </a:solidFill>
                <a:latin typeface="Domine"/>
                <a:ea typeface="Domine"/>
                <a:cs typeface="Domine"/>
                <a:sym typeface="Domine"/>
              </a:rPr>
              <a:t>compostados</a:t>
            </a:r>
            <a:r>
              <a:rPr lang="pt-BR" sz="2400" b="0" i="0" u="none" strike="noStrike" cap="none" baseline="0" dirty="0">
                <a:solidFill>
                  <a:srgbClr val="C2D59B"/>
                </a:solidFill>
                <a:latin typeface="Domine"/>
                <a:ea typeface="Domine"/>
                <a:cs typeface="Domine"/>
                <a:sym typeface="Domine"/>
              </a:rPr>
              <a:t>;</a:t>
            </a:r>
          </a:p>
          <a:p>
            <a:pPr marL="342900" marR="0" lvl="0" indent="-342900" algn="just" rtl="0">
              <a:spcBef>
                <a:spcPts val="480"/>
              </a:spcBef>
              <a:buClr>
                <a:srgbClr val="C2D59B"/>
              </a:buClr>
              <a:buSzPct val="100000"/>
              <a:buFont typeface="Arial"/>
              <a:buChar char="•"/>
            </a:pPr>
            <a:r>
              <a:rPr lang="pt-BR" sz="2400" b="0" i="0" u="none" strike="noStrike" cap="none" baseline="0" dirty="0">
                <a:solidFill>
                  <a:srgbClr val="C2D59B"/>
                </a:solidFill>
                <a:latin typeface="Domine"/>
                <a:ea typeface="Domine"/>
                <a:cs typeface="Domine"/>
                <a:sym typeface="Domine"/>
              </a:rPr>
              <a:t>Resíduos pequenos       compacta a pilha;</a:t>
            </a:r>
          </a:p>
          <a:p>
            <a:pPr marL="342900" marR="0" lvl="0" indent="-342900" algn="just" rtl="0">
              <a:spcBef>
                <a:spcPts val="480"/>
              </a:spcBef>
              <a:buClr>
                <a:srgbClr val="C2D59B"/>
              </a:buClr>
              <a:buSzPct val="100000"/>
              <a:buFont typeface="Arial"/>
              <a:buChar char="•"/>
            </a:pPr>
            <a:r>
              <a:rPr lang="pt-BR" sz="2400" b="0" i="0" u="none" strike="noStrike" cap="none" baseline="0" dirty="0" err="1">
                <a:solidFill>
                  <a:srgbClr val="C2D59B"/>
                </a:solidFill>
                <a:latin typeface="Domine"/>
                <a:ea typeface="Domine"/>
                <a:cs typeface="Domine"/>
                <a:sym typeface="Domine"/>
              </a:rPr>
              <a:t>Diametro</a:t>
            </a:r>
            <a:r>
              <a:rPr lang="pt-BR" sz="2400" b="0" i="0" u="none" strike="noStrike" cap="none" baseline="0" dirty="0">
                <a:solidFill>
                  <a:srgbClr val="C2D59B"/>
                </a:solidFill>
                <a:latin typeface="Domine"/>
                <a:ea typeface="Domine"/>
                <a:cs typeface="Domine"/>
                <a:sym typeface="Domine"/>
              </a:rPr>
              <a:t> médio ideal: 3,5 cm.</a:t>
            </a:r>
          </a:p>
          <a:p>
            <a:pPr marL="342900" marR="0" lvl="0" indent="-190500" algn="just" rtl="0">
              <a:spcBef>
                <a:spcPts val="480"/>
              </a:spcBef>
              <a:buClr>
                <a:srgbClr val="C2D59B"/>
              </a:buClr>
              <a:buFont typeface="Arial"/>
              <a:buNone/>
            </a:pPr>
            <a:endParaRP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9FCA02"/>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p:txBody>
      </p:sp>
      <p:sp>
        <p:nvSpPr>
          <p:cNvPr id="177" name="Shape 177"/>
          <p:cNvSpPr/>
          <p:nvPr/>
        </p:nvSpPr>
        <p:spPr>
          <a:xfrm>
            <a:off x="4546848" y="3068959"/>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
        <p:nvSpPr>
          <p:cNvPr id="178" name="Shape 178"/>
          <p:cNvSpPr/>
          <p:nvPr/>
        </p:nvSpPr>
        <p:spPr>
          <a:xfrm>
            <a:off x="4115192" y="3932237"/>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
        <p:nvSpPr>
          <p:cNvPr id="179" name="Shape 179"/>
          <p:cNvSpPr/>
          <p:nvPr/>
        </p:nvSpPr>
        <p:spPr>
          <a:xfrm>
            <a:off x="3935171" y="4725144"/>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6010275" y="3932237"/>
            <a:ext cx="3133724" cy="2925763"/>
          </a:xfrm>
          <a:prstGeom prst="rect">
            <a:avLst/>
          </a:prstGeom>
          <a:noFill/>
          <a:ln>
            <a:noFill/>
          </a:ln>
        </p:spPr>
      </p:pic>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Fatores que influenciam o processo.</a:t>
            </a:r>
          </a:p>
        </p:txBody>
      </p:sp>
      <p:sp>
        <p:nvSpPr>
          <p:cNvPr id="187" name="Shape 1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400" b="0" i="0" u="none" strike="noStrike" cap="none" baseline="0">
                <a:solidFill>
                  <a:srgbClr val="B2C404"/>
                </a:solidFill>
                <a:latin typeface="Domine"/>
                <a:ea typeface="Domine"/>
                <a:cs typeface="Domine"/>
                <a:sym typeface="Domine"/>
              </a:rPr>
              <a:t>Relação C/N</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Carbono       fonte de energia;</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Nitrogênio       compõe a biomassa;</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Razão ideal: 30/1;</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Relação C/N baixa = Falta de C e excesso de N;</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Relação C/N alta = Excesso de C e falta de N;</a:t>
            </a:r>
          </a:p>
          <a:p>
            <a:pPr marL="342900" marR="0" lvl="0" indent="-190500" algn="just" rtl="0">
              <a:spcBef>
                <a:spcPts val="480"/>
              </a:spcBef>
              <a:buClr>
                <a:srgbClr val="C2D59B"/>
              </a:buClr>
              <a:buFont typeface="Arial"/>
              <a:buNone/>
            </a:pPr>
            <a:endParaRPr sz="2400" b="0" i="0" u="none" strike="noStrike" cap="none" baseline="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a:solidFill>
                <a:srgbClr val="9FCA02"/>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p:txBody>
      </p:sp>
      <p:sp>
        <p:nvSpPr>
          <p:cNvPr id="188" name="Shape 188"/>
          <p:cNvSpPr/>
          <p:nvPr/>
        </p:nvSpPr>
        <p:spPr>
          <a:xfrm>
            <a:off x="2339751" y="2204864"/>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
        <p:nvSpPr>
          <p:cNvPr id="189" name="Shape 189"/>
          <p:cNvSpPr/>
          <p:nvPr/>
        </p:nvSpPr>
        <p:spPr>
          <a:xfrm>
            <a:off x="2519772" y="2636911"/>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6010275" y="3932237"/>
            <a:ext cx="3133724" cy="2925763"/>
          </a:xfrm>
          <a:prstGeom prst="rect">
            <a:avLst/>
          </a:prstGeom>
          <a:noFill/>
          <a:ln>
            <a:noFill/>
          </a:ln>
        </p:spPr>
      </p:pic>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dirty="0" smtClean="0">
                <a:solidFill>
                  <a:srgbClr val="B2C404"/>
                </a:solidFill>
                <a:latin typeface="Domine"/>
                <a:ea typeface="Domine"/>
                <a:cs typeface="Domine"/>
                <a:sym typeface="Domine"/>
              </a:rPr>
              <a:t>Fases do</a:t>
            </a:r>
            <a:r>
              <a:rPr lang="pt-BR" sz="3959" b="0" i="0" u="none" strike="noStrike" cap="none" dirty="0" smtClean="0">
                <a:solidFill>
                  <a:srgbClr val="B2C404"/>
                </a:solidFill>
                <a:latin typeface="Domine"/>
                <a:ea typeface="Domine"/>
                <a:cs typeface="Domine"/>
                <a:sym typeface="Domine"/>
              </a:rPr>
              <a:t> processo de compostagem</a:t>
            </a:r>
            <a:endParaRPr lang="pt-BR" sz="3959" b="0" i="0" u="none" strike="noStrike" cap="none" baseline="0" dirty="0">
              <a:solidFill>
                <a:srgbClr val="B2C404"/>
              </a:solidFill>
              <a:latin typeface="Domine"/>
              <a:ea typeface="Domine"/>
              <a:cs typeface="Domine"/>
              <a:sym typeface="Domine"/>
            </a:endParaRPr>
          </a:p>
        </p:txBody>
      </p:sp>
      <p:sp>
        <p:nvSpPr>
          <p:cNvPr id="187" name="Shape 1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800" b="0" i="0" u="none" strike="noStrike" cap="none" baseline="0" dirty="0" smtClean="0">
                <a:solidFill>
                  <a:schemeClr val="accent3">
                    <a:lumMod val="75000"/>
                  </a:schemeClr>
                </a:solidFill>
                <a:latin typeface="Domine"/>
                <a:ea typeface="Domine"/>
                <a:cs typeface="Domine"/>
                <a:sym typeface="Domine"/>
              </a:rPr>
              <a:t>Mesófila</a:t>
            </a:r>
          </a:p>
          <a:p>
            <a:pPr indent="-342900" algn="just">
              <a:spcBef>
                <a:spcPts val="0"/>
              </a:spcBef>
              <a:buClr>
                <a:srgbClr val="B2C404"/>
              </a:buClr>
              <a:buSzPct val="100000"/>
            </a:pPr>
            <a:r>
              <a:rPr lang="pt-BR" sz="2400" dirty="0" smtClean="0">
                <a:solidFill>
                  <a:schemeClr val="accent3">
                    <a:lumMod val="60000"/>
                    <a:lumOff val="40000"/>
                  </a:schemeClr>
                </a:solidFill>
              </a:rPr>
              <a:t>Fungos e bactérias mesófilos;</a:t>
            </a:r>
          </a:p>
          <a:p>
            <a:pPr indent="-342900" algn="just">
              <a:spcBef>
                <a:spcPts val="0"/>
              </a:spcBef>
              <a:buClr>
                <a:srgbClr val="B2C404"/>
              </a:buClr>
              <a:buSzPct val="100000"/>
            </a:pPr>
            <a:r>
              <a:rPr lang="pt-BR" sz="2400" b="0" i="0" u="none" strike="noStrike" cap="none" baseline="0" dirty="0" smtClean="0">
                <a:solidFill>
                  <a:schemeClr val="accent3">
                    <a:lumMod val="60000"/>
                    <a:lumOff val="40000"/>
                  </a:schemeClr>
                </a:solidFill>
                <a:latin typeface="Domine"/>
                <a:ea typeface="Domine"/>
                <a:cs typeface="Domine"/>
                <a:sym typeface="Domine"/>
              </a:rPr>
              <a:t>Metabolização</a:t>
            </a:r>
            <a:r>
              <a:rPr lang="pt-BR" sz="2400" b="0" i="0" u="none" strike="noStrike" cap="none" dirty="0" smtClean="0">
                <a:solidFill>
                  <a:schemeClr val="accent3">
                    <a:lumMod val="60000"/>
                    <a:lumOff val="40000"/>
                  </a:schemeClr>
                </a:solidFill>
                <a:latin typeface="Domine"/>
                <a:ea typeface="Domine"/>
                <a:cs typeface="Domine"/>
                <a:sym typeface="Domine"/>
              </a:rPr>
              <a:t> das moléculas mais simples;</a:t>
            </a:r>
          </a:p>
          <a:p>
            <a:pPr indent="-342900" algn="just">
              <a:spcBef>
                <a:spcPts val="0"/>
              </a:spcBef>
              <a:buClr>
                <a:srgbClr val="B2C404"/>
              </a:buClr>
              <a:buSzPct val="100000"/>
            </a:pPr>
            <a:r>
              <a:rPr lang="pt-BR" sz="2400" baseline="0" dirty="0" smtClean="0">
                <a:solidFill>
                  <a:schemeClr val="accent3">
                    <a:lumMod val="60000"/>
                    <a:lumOff val="40000"/>
                  </a:schemeClr>
                </a:solidFill>
              </a:rPr>
              <a:t>Temperatura       30</a:t>
            </a:r>
            <a:r>
              <a:rPr lang="pt-BR" sz="2400" dirty="0" smtClean="0">
                <a:solidFill>
                  <a:schemeClr val="accent3">
                    <a:lumMod val="60000"/>
                    <a:lumOff val="40000"/>
                  </a:schemeClr>
                </a:solidFill>
              </a:rPr>
              <a:t> a 40 </a:t>
            </a:r>
            <a:r>
              <a:rPr lang="pt-BR" sz="2400" dirty="0" err="1" smtClean="0">
                <a:solidFill>
                  <a:schemeClr val="accent3">
                    <a:lumMod val="60000"/>
                    <a:lumOff val="40000"/>
                  </a:schemeClr>
                </a:solidFill>
              </a:rPr>
              <a:t>ºC</a:t>
            </a:r>
            <a:endParaRPr lang="pt-BR" sz="2400" dirty="0" smtClean="0">
              <a:solidFill>
                <a:schemeClr val="accent3">
                  <a:lumMod val="60000"/>
                  <a:lumOff val="40000"/>
                </a:schemeClr>
              </a:solidFill>
            </a:endParaRPr>
          </a:p>
          <a:p>
            <a:pPr marL="0" indent="0" algn="just">
              <a:spcBef>
                <a:spcPts val="0"/>
              </a:spcBef>
              <a:buClr>
                <a:srgbClr val="B2C404"/>
              </a:buClr>
              <a:buSzPct val="100000"/>
              <a:buNone/>
            </a:pPr>
            <a:endParaRPr lang="pt-BR" sz="2400" dirty="0">
              <a:solidFill>
                <a:schemeClr val="accent3">
                  <a:lumMod val="60000"/>
                  <a:lumOff val="40000"/>
                </a:schemeClr>
              </a:solidFill>
            </a:endParaRPr>
          </a:p>
          <a:p>
            <a:pPr marL="457200" indent="-457200" algn="just">
              <a:spcBef>
                <a:spcPts val="0"/>
              </a:spcBef>
              <a:buClr>
                <a:srgbClr val="B2C404"/>
              </a:buClr>
              <a:buSzPct val="100000"/>
            </a:pPr>
            <a:r>
              <a:rPr lang="pt-BR" sz="2800" dirty="0" err="1" smtClean="0">
                <a:solidFill>
                  <a:schemeClr val="accent3">
                    <a:lumMod val="75000"/>
                  </a:schemeClr>
                </a:solidFill>
              </a:rPr>
              <a:t>Termófila</a:t>
            </a:r>
            <a:endParaRPr lang="pt-BR" sz="2800" b="0" i="0" u="none" strike="noStrike" cap="none" baseline="0" dirty="0" smtClean="0">
              <a:solidFill>
                <a:schemeClr val="accent3">
                  <a:lumMod val="75000"/>
                </a:schemeClr>
              </a:solidFill>
              <a:sym typeface="Domine"/>
            </a:endParaRPr>
          </a:p>
          <a:p>
            <a:pPr indent="-342900" algn="just">
              <a:spcBef>
                <a:spcPts val="0"/>
              </a:spcBef>
              <a:buClr>
                <a:srgbClr val="B2C404"/>
              </a:buClr>
              <a:buSzPct val="100000"/>
            </a:pPr>
            <a:r>
              <a:rPr lang="pt-BR" sz="2400" dirty="0" smtClean="0">
                <a:solidFill>
                  <a:schemeClr val="accent3">
                    <a:lumMod val="60000"/>
                    <a:lumOff val="40000"/>
                  </a:schemeClr>
                </a:solidFill>
              </a:rPr>
              <a:t>Temperatura alcança valores máximos (40 a 60 </a:t>
            </a:r>
            <a:r>
              <a:rPr lang="pt-BR" sz="2400" dirty="0" err="1" smtClean="0">
                <a:solidFill>
                  <a:schemeClr val="accent3">
                    <a:lumMod val="60000"/>
                    <a:lumOff val="40000"/>
                  </a:schemeClr>
                </a:solidFill>
              </a:rPr>
              <a:t>ºC</a:t>
            </a:r>
            <a:r>
              <a:rPr lang="pt-BR" sz="2400" dirty="0" smtClean="0">
                <a:solidFill>
                  <a:schemeClr val="accent3">
                    <a:lumMod val="60000"/>
                    <a:lumOff val="40000"/>
                  </a:schemeClr>
                </a:solidFill>
              </a:rPr>
              <a:t>);</a:t>
            </a:r>
          </a:p>
          <a:p>
            <a:pPr indent="-342900" algn="just">
              <a:spcBef>
                <a:spcPts val="0"/>
              </a:spcBef>
              <a:buClr>
                <a:srgbClr val="B2C404"/>
              </a:buClr>
              <a:buSzPct val="100000"/>
            </a:pPr>
            <a:r>
              <a:rPr lang="pt-BR" sz="2400" b="0" i="0" u="none" strike="noStrike" cap="none" baseline="0" dirty="0" smtClean="0">
                <a:solidFill>
                  <a:schemeClr val="accent3">
                    <a:lumMod val="60000"/>
                    <a:lumOff val="40000"/>
                  </a:schemeClr>
                </a:solidFill>
                <a:latin typeface="Domine"/>
                <a:ea typeface="Domine"/>
                <a:cs typeface="Domine"/>
                <a:sym typeface="Domine"/>
              </a:rPr>
              <a:t>Degradação</a:t>
            </a:r>
            <a:r>
              <a:rPr lang="pt-BR" sz="2400" b="0" i="0" u="none" strike="noStrike" cap="none" dirty="0" smtClean="0">
                <a:solidFill>
                  <a:schemeClr val="accent3">
                    <a:lumMod val="60000"/>
                    <a:lumOff val="40000"/>
                  </a:schemeClr>
                </a:solidFill>
                <a:latin typeface="Domine"/>
                <a:ea typeface="Domine"/>
                <a:cs typeface="Domine"/>
                <a:sym typeface="Domine"/>
              </a:rPr>
              <a:t> de moléculas mais complexas;</a:t>
            </a:r>
          </a:p>
          <a:p>
            <a:pPr indent="-342900" algn="just">
              <a:spcBef>
                <a:spcPts val="0"/>
              </a:spcBef>
              <a:buClr>
                <a:srgbClr val="B2C404"/>
              </a:buClr>
              <a:buSzPct val="100000"/>
            </a:pPr>
            <a:r>
              <a:rPr lang="pt-BR" sz="2400" baseline="0" dirty="0" smtClean="0">
                <a:solidFill>
                  <a:schemeClr val="accent3">
                    <a:lumMod val="60000"/>
                    <a:lumOff val="40000"/>
                  </a:schemeClr>
                </a:solidFill>
              </a:rPr>
              <a:t>Eliminação</a:t>
            </a:r>
            <a:r>
              <a:rPr lang="pt-BR" sz="2400" dirty="0" smtClean="0">
                <a:solidFill>
                  <a:schemeClr val="accent3">
                    <a:lumMod val="60000"/>
                    <a:lumOff val="40000"/>
                  </a:schemeClr>
                </a:solidFill>
              </a:rPr>
              <a:t> de patógenos;</a:t>
            </a:r>
          </a:p>
          <a:p>
            <a:pPr indent="-342900" algn="just">
              <a:spcBef>
                <a:spcPts val="0"/>
              </a:spcBef>
              <a:buClr>
                <a:srgbClr val="B2C404"/>
              </a:buClr>
              <a:buSzPct val="100000"/>
            </a:pPr>
            <a:r>
              <a:rPr lang="pt-BR" sz="2400" dirty="0" smtClean="0">
                <a:solidFill>
                  <a:schemeClr val="accent3">
                    <a:lumMod val="60000"/>
                    <a:lumOff val="40000"/>
                  </a:schemeClr>
                </a:solidFill>
              </a:rPr>
              <a:t>Evaporação da água;</a:t>
            </a:r>
          </a:p>
          <a:p>
            <a:pPr indent="-342900" algn="just">
              <a:spcBef>
                <a:spcPts val="0"/>
              </a:spcBef>
              <a:buClr>
                <a:srgbClr val="B2C404"/>
              </a:buClr>
              <a:buSzPct val="100000"/>
            </a:pPr>
            <a:r>
              <a:rPr lang="pt-BR" sz="2400" b="0" i="0" u="none" strike="noStrike" cap="none" baseline="0" dirty="0" smtClean="0">
                <a:solidFill>
                  <a:schemeClr val="accent3">
                    <a:lumMod val="60000"/>
                    <a:lumOff val="40000"/>
                  </a:schemeClr>
                </a:solidFill>
                <a:latin typeface="Domine"/>
                <a:ea typeface="Domine"/>
                <a:cs typeface="Domine"/>
                <a:sym typeface="Domine"/>
              </a:rPr>
              <a:t>Diminuição</a:t>
            </a:r>
            <a:r>
              <a:rPr lang="pt-BR" sz="2400" b="0" i="0" u="none" strike="noStrike" cap="none" dirty="0" smtClean="0">
                <a:solidFill>
                  <a:schemeClr val="accent3">
                    <a:lumMod val="60000"/>
                    <a:lumOff val="40000"/>
                  </a:schemeClr>
                </a:solidFill>
                <a:latin typeface="Domine"/>
                <a:ea typeface="Domine"/>
                <a:cs typeface="Domine"/>
                <a:sym typeface="Domine"/>
              </a:rPr>
              <a:t> do volume.</a:t>
            </a:r>
            <a:endParaRPr lang="pt-BR" sz="2400" b="0" i="0" u="none" strike="noStrike" cap="none" baseline="0" dirty="0" smtClean="0">
              <a:solidFill>
                <a:schemeClr val="accent3">
                  <a:lumMod val="60000"/>
                  <a:lumOff val="40000"/>
                </a:schemeClr>
              </a:solidFill>
              <a:latin typeface="Domine"/>
              <a:ea typeface="Domine"/>
              <a:cs typeface="Domine"/>
              <a:sym typeface="Domine"/>
            </a:endParaRPr>
          </a:p>
          <a:p>
            <a:pPr marL="342900" marR="0" lvl="0" indent="-342900" algn="just" rtl="0">
              <a:spcBef>
                <a:spcPts val="0"/>
              </a:spcBef>
              <a:buClr>
                <a:srgbClr val="B2C404"/>
              </a:buClr>
              <a:buSzPct val="100000"/>
              <a:buFont typeface="Arial"/>
              <a:buChar char="•"/>
            </a:pPr>
            <a:endParaRPr lang="pt-B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9FCA02"/>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p:txBody>
      </p:sp>
      <p:sp>
        <p:nvSpPr>
          <p:cNvPr id="7" name="Shape 189"/>
          <p:cNvSpPr/>
          <p:nvPr/>
        </p:nvSpPr>
        <p:spPr>
          <a:xfrm>
            <a:off x="2919531" y="2893375"/>
            <a:ext cx="360040" cy="216023"/>
          </a:xfrm>
          <a:prstGeom prst="rightArrow">
            <a:avLst>
              <a:gd name="adj1" fmla="val 50000"/>
              <a:gd name="adj2" fmla="val 50000"/>
            </a:avLst>
          </a:prstGeom>
          <a:solidFill>
            <a:schemeClr val="accent3"/>
          </a:solidFill>
          <a:ln w="25400" cap="flat" cmpd="sng">
            <a:solidFill>
              <a:srgbClr val="4F61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4F6128"/>
              </a:solidFill>
              <a:latin typeface="Calibri"/>
              <a:ea typeface="Calibri"/>
              <a:cs typeface="Calibri"/>
              <a:sym typeface="Calibri"/>
            </a:endParaRPr>
          </a:p>
        </p:txBody>
      </p:sp>
    </p:spTree>
    <p:extLst>
      <p:ext uri="{BB962C8B-B14F-4D97-AF65-F5344CB8AC3E}">
        <p14:creationId xmlns:p14="http://schemas.microsoft.com/office/powerpoint/2010/main" val="122433789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6010275" y="3932237"/>
            <a:ext cx="3133724" cy="2925763"/>
          </a:xfrm>
          <a:prstGeom prst="rect">
            <a:avLst/>
          </a:prstGeom>
          <a:noFill/>
          <a:ln>
            <a:noFill/>
          </a:ln>
        </p:spPr>
      </p:pic>
      <p:sp>
        <p:nvSpPr>
          <p:cNvPr id="186" name="Shape 1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dirty="0" smtClean="0">
                <a:solidFill>
                  <a:srgbClr val="B2C404"/>
                </a:solidFill>
                <a:latin typeface="Domine"/>
                <a:ea typeface="Domine"/>
                <a:cs typeface="Domine"/>
                <a:sym typeface="Domine"/>
              </a:rPr>
              <a:t>Fases do</a:t>
            </a:r>
            <a:r>
              <a:rPr lang="pt-BR" sz="3959" b="0" i="0" u="none" strike="noStrike" cap="none" dirty="0" smtClean="0">
                <a:solidFill>
                  <a:srgbClr val="B2C404"/>
                </a:solidFill>
                <a:latin typeface="Domine"/>
                <a:ea typeface="Domine"/>
                <a:cs typeface="Domine"/>
                <a:sym typeface="Domine"/>
              </a:rPr>
              <a:t> processo de compostagem</a:t>
            </a:r>
            <a:endParaRPr lang="pt-BR" sz="3959" b="0" i="0" u="none" strike="noStrike" cap="none" baseline="0" dirty="0">
              <a:solidFill>
                <a:srgbClr val="B2C404"/>
              </a:solidFill>
              <a:latin typeface="Domine"/>
              <a:ea typeface="Domine"/>
              <a:cs typeface="Domine"/>
              <a:sym typeface="Domine"/>
            </a:endParaRPr>
          </a:p>
        </p:txBody>
      </p:sp>
      <p:sp>
        <p:nvSpPr>
          <p:cNvPr id="187" name="Shape 1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800" b="0" i="0" u="none" strike="noStrike" cap="none" baseline="0" dirty="0" smtClean="0">
                <a:solidFill>
                  <a:schemeClr val="accent3">
                    <a:lumMod val="75000"/>
                  </a:schemeClr>
                </a:solidFill>
                <a:latin typeface="Domine"/>
                <a:ea typeface="Domine"/>
                <a:cs typeface="Domine"/>
                <a:sym typeface="Domine"/>
              </a:rPr>
              <a:t>Arrefecimento</a:t>
            </a:r>
          </a:p>
          <a:p>
            <a:pPr indent="-342900" algn="just">
              <a:spcBef>
                <a:spcPts val="0"/>
              </a:spcBef>
              <a:buClr>
                <a:srgbClr val="B2C404"/>
              </a:buClr>
              <a:buSzPct val="100000"/>
            </a:pPr>
            <a:r>
              <a:rPr lang="pt-BR" sz="2400" dirty="0" smtClean="0">
                <a:solidFill>
                  <a:schemeClr val="accent3">
                    <a:lumMod val="60000"/>
                    <a:lumOff val="40000"/>
                  </a:schemeClr>
                </a:solidFill>
              </a:rPr>
              <a:t>Diminuição da atividade microbiana;</a:t>
            </a:r>
          </a:p>
          <a:p>
            <a:pPr indent="-342900" algn="just">
              <a:spcBef>
                <a:spcPts val="0"/>
              </a:spcBef>
              <a:buClr>
                <a:srgbClr val="B2C404"/>
              </a:buClr>
              <a:buSzPct val="100000"/>
            </a:pPr>
            <a:r>
              <a:rPr lang="pt-BR" sz="2400" b="0" i="0" u="none" strike="noStrike" cap="none" baseline="0" dirty="0" smtClean="0">
                <a:solidFill>
                  <a:schemeClr val="accent3">
                    <a:lumMod val="60000"/>
                    <a:lumOff val="40000"/>
                  </a:schemeClr>
                </a:solidFill>
                <a:latin typeface="Domine"/>
                <a:ea typeface="Domine"/>
                <a:cs typeface="Domine"/>
                <a:sym typeface="Domine"/>
              </a:rPr>
              <a:t>Diminuição da temperatura</a:t>
            </a:r>
            <a:r>
              <a:rPr lang="pt-BR" sz="2400" b="0" i="0" u="none" strike="noStrike" cap="none" dirty="0" smtClean="0">
                <a:solidFill>
                  <a:schemeClr val="accent3">
                    <a:lumMod val="60000"/>
                    <a:lumOff val="40000"/>
                  </a:schemeClr>
                </a:solidFill>
                <a:latin typeface="Domine"/>
                <a:ea typeface="Domine"/>
                <a:cs typeface="Domine"/>
                <a:sym typeface="Domine"/>
              </a:rPr>
              <a:t>;</a:t>
            </a:r>
          </a:p>
          <a:p>
            <a:pPr indent="-342900" algn="just">
              <a:spcBef>
                <a:spcPts val="0"/>
              </a:spcBef>
              <a:buClr>
                <a:srgbClr val="B2C404"/>
              </a:buClr>
              <a:buSzPct val="100000"/>
            </a:pPr>
            <a:r>
              <a:rPr lang="pt-BR" sz="2400" baseline="0" dirty="0" smtClean="0">
                <a:solidFill>
                  <a:schemeClr val="accent3">
                    <a:lumMod val="60000"/>
                    <a:lumOff val="40000"/>
                  </a:schemeClr>
                </a:solidFill>
              </a:rPr>
              <a:t>Resfriamento favorece o aparecimento de fungos.</a:t>
            </a:r>
            <a:endParaRPr lang="pt-BR" sz="2400" dirty="0" smtClean="0">
              <a:solidFill>
                <a:schemeClr val="accent3">
                  <a:lumMod val="60000"/>
                  <a:lumOff val="40000"/>
                </a:schemeClr>
              </a:solidFill>
            </a:endParaRPr>
          </a:p>
          <a:p>
            <a:pPr marL="0" indent="0" algn="just">
              <a:spcBef>
                <a:spcPts val="0"/>
              </a:spcBef>
              <a:buClr>
                <a:srgbClr val="B2C404"/>
              </a:buClr>
              <a:buSzPct val="100000"/>
              <a:buNone/>
            </a:pPr>
            <a:endParaRPr lang="pt-BR" sz="2400" dirty="0">
              <a:solidFill>
                <a:schemeClr val="accent3">
                  <a:lumMod val="60000"/>
                  <a:lumOff val="40000"/>
                </a:schemeClr>
              </a:solidFill>
            </a:endParaRPr>
          </a:p>
          <a:p>
            <a:pPr marL="457200" indent="-457200" algn="just">
              <a:spcBef>
                <a:spcPts val="0"/>
              </a:spcBef>
              <a:buClr>
                <a:srgbClr val="B2C404"/>
              </a:buClr>
              <a:buSzPct val="100000"/>
            </a:pPr>
            <a:r>
              <a:rPr lang="pt-BR" sz="2800" dirty="0" smtClean="0">
                <a:solidFill>
                  <a:schemeClr val="accent3">
                    <a:lumMod val="75000"/>
                  </a:schemeClr>
                </a:solidFill>
              </a:rPr>
              <a:t>Maturação</a:t>
            </a:r>
            <a:endParaRPr lang="pt-BR" sz="2800" b="0" i="0" u="none" strike="noStrike" cap="none" baseline="0" dirty="0" smtClean="0">
              <a:solidFill>
                <a:schemeClr val="accent3">
                  <a:lumMod val="75000"/>
                </a:schemeClr>
              </a:solidFill>
              <a:sym typeface="Domine"/>
            </a:endParaRPr>
          </a:p>
          <a:p>
            <a:pPr indent="-342900" algn="just">
              <a:spcBef>
                <a:spcPts val="0"/>
              </a:spcBef>
              <a:buClr>
                <a:srgbClr val="B2C404"/>
              </a:buClr>
              <a:buSzPct val="100000"/>
            </a:pPr>
            <a:r>
              <a:rPr lang="pt-BR" sz="2400" dirty="0" smtClean="0">
                <a:solidFill>
                  <a:schemeClr val="accent3">
                    <a:lumMod val="60000"/>
                    <a:lumOff val="40000"/>
                  </a:schemeClr>
                </a:solidFill>
              </a:rPr>
              <a:t>Período de estabilização que produz o composto maturado;</a:t>
            </a:r>
          </a:p>
          <a:p>
            <a:pPr indent="-342900" algn="just">
              <a:spcBef>
                <a:spcPts val="0"/>
              </a:spcBef>
              <a:buClr>
                <a:srgbClr val="B2C404"/>
              </a:buClr>
              <a:buSzPct val="100000"/>
            </a:pPr>
            <a:r>
              <a:rPr lang="pt-BR" sz="2400" dirty="0" smtClean="0">
                <a:solidFill>
                  <a:schemeClr val="accent3">
                    <a:lumMod val="60000"/>
                    <a:lumOff val="40000"/>
                  </a:schemeClr>
                </a:solidFill>
              </a:rPr>
              <a:t>Proliferação de </a:t>
            </a:r>
            <a:r>
              <a:rPr lang="pt-BR" sz="2400" dirty="0" err="1" smtClean="0">
                <a:solidFill>
                  <a:schemeClr val="accent3">
                    <a:lumMod val="60000"/>
                    <a:lumOff val="40000"/>
                  </a:schemeClr>
                </a:solidFill>
              </a:rPr>
              <a:t>macrorganismos</a:t>
            </a:r>
            <a:r>
              <a:rPr lang="pt-BR" sz="2400" dirty="0" smtClean="0">
                <a:solidFill>
                  <a:schemeClr val="accent3">
                    <a:lumMod val="60000"/>
                    <a:lumOff val="40000"/>
                  </a:schemeClr>
                </a:solidFill>
              </a:rPr>
              <a:t>;</a:t>
            </a:r>
          </a:p>
          <a:p>
            <a:pPr indent="-342900" algn="just">
              <a:spcBef>
                <a:spcPts val="0"/>
              </a:spcBef>
              <a:buClr>
                <a:srgbClr val="B2C404"/>
              </a:buClr>
              <a:buSzPct val="100000"/>
            </a:pPr>
            <a:r>
              <a:rPr lang="pt-BR" sz="2400" dirty="0" smtClean="0">
                <a:solidFill>
                  <a:schemeClr val="accent3">
                    <a:lumMod val="60000"/>
                    <a:lumOff val="40000"/>
                  </a:schemeClr>
                </a:solidFill>
              </a:rPr>
              <a:t>Substância com aspecto e cheiro de terra;</a:t>
            </a:r>
          </a:p>
          <a:p>
            <a:pPr indent="-342900" algn="just">
              <a:spcBef>
                <a:spcPts val="0"/>
              </a:spcBef>
              <a:buClr>
                <a:srgbClr val="B2C404"/>
              </a:buClr>
              <a:buSzPct val="100000"/>
            </a:pPr>
            <a:r>
              <a:rPr lang="pt-BR" sz="2400" smtClean="0">
                <a:solidFill>
                  <a:schemeClr val="accent3">
                    <a:lumMod val="60000"/>
                    <a:lumOff val="40000"/>
                  </a:schemeClr>
                </a:solidFill>
              </a:rPr>
              <a:t>O composto está pronto!</a:t>
            </a:r>
            <a:endParaRPr lang="pt-BR" sz="2400" dirty="0" smtClean="0">
              <a:solidFill>
                <a:schemeClr val="accent3">
                  <a:lumMod val="60000"/>
                  <a:lumOff val="40000"/>
                </a:schemeClr>
              </a:solidFill>
            </a:endParaRPr>
          </a:p>
          <a:p>
            <a:pPr marL="342900" marR="0" lvl="0" indent="-342900" algn="just" rtl="0">
              <a:spcBef>
                <a:spcPts val="0"/>
              </a:spcBef>
              <a:buClr>
                <a:srgbClr val="B2C404"/>
              </a:buClr>
              <a:buSzPct val="100000"/>
              <a:buFont typeface="Arial"/>
              <a:buChar char="•"/>
            </a:pPr>
            <a:endParaRPr lang="pt-B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C2D59B"/>
              </a:solidFill>
              <a:latin typeface="Domine"/>
              <a:ea typeface="Domine"/>
              <a:cs typeface="Domine"/>
              <a:sym typeface="Domine"/>
            </a:endParaRPr>
          </a:p>
          <a:p>
            <a:pPr marL="342900" marR="0" lvl="0" indent="-190500" algn="just" rtl="0">
              <a:spcBef>
                <a:spcPts val="480"/>
              </a:spcBef>
              <a:buClr>
                <a:srgbClr val="C2D59B"/>
              </a:buClr>
              <a:buFont typeface="Arial"/>
              <a:buNone/>
            </a:pPr>
            <a:endParaRPr sz="2400" b="0" i="0" u="none" strike="noStrike" cap="none" baseline="0" dirty="0">
              <a:solidFill>
                <a:srgbClr val="9FCA02"/>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dirty="0">
              <a:solidFill>
                <a:srgbClr val="C2D59B"/>
              </a:solidFill>
              <a:latin typeface="Domine"/>
              <a:ea typeface="Domine"/>
              <a:cs typeface="Domine"/>
              <a:sym typeface="Domine"/>
            </a:endParaRPr>
          </a:p>
        </p:txBody>
      </p:sp>
    </p:spTree>
    <p:extLst>
      <p:ext uri="{BB962C8B-B14F-4D97-AF65-F5344CB8AC3E}">
        <p14:creationId xmlns:p14="http://schemas.microsoft.com/office/powerpoint/2010/main" val="60477017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a:t>Usinas de Compostagem</a:t>
            </a:r>
          </a:p>
        </p:txBody>
      </p:sp>
      <p:sp>
        <p:nvSpPr>
          <p:cNvPr id="196" name="Shape 196"/>
          <p:cNvSpPr txBox="1">
            <a:spLocks noGrp="1"/>
          </p:cNvSpPr>
          <p:nvPr>
            <p:ph type="body" idx="1"/>
          </p:nvPr>
        </p:nvSpPr>
        <p:spPr>
          <a:xfrm>
            <a:off x="457200" y="1547012"/>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544"/>
              </a:spcBef>
              <a:buClr>
                <a:srgbClr val="C2D59B"/>
              </a:buClr>
              <a:buSzPct val="85000"/>
              <a:buFont typeface="Arial"/>
              <a:buChar char="•"/>
            </a:pPr>
            <a:r>
              <a:rPr lang="pt-BR" dirty="0"/>
              <a:t>São locais onde a compostagem é feita em larga escala.</a:t>
            </a:r>
          </a:p>
          <a:p>
            <a:pPr marL="0" marR="0" indent="0" algn="l" rtl="0">
              <a:lnSpc>
                <a:spcPct val="80000"/>
              </a:lnSpc>
              <a:spcBef>
                <a:spcPts val="544"/>
              </a:spcBef>
              <a:buNone/>
            </a:pPr>
            <a:endParaRPr dirty="0"/>
          </a:p>
          <a:p>
            <a:pPr marL="0" marR="0" indent="0" algn="l" rtl="0">
              <a:lnSpc>
                <a:spcPct val="80000"/>
              </a:lnSpc>
              <a:spcBef>
                <a:spcPts val="544"/>
              </a:spcBef>
              <a:buNone/>
            </a:pPr>
            <a:endParaRPr dirty="0"/>
          </a:p>
          <a:p>
            <a:pPr marL="0" marR="0" indent="0" algn="l" rtl="0">
              <a:lnSpc>
                <a:spcPct val="80000"/>
              </a:lnSpc>
              <a:spcBef>
                <a:spcPts val="544"/>
              </a:spcBef>
              <a:buNone/>
            </a:pPr>
            <a:endParaRPr dirty="0"/>
          </a:p>
          <a:p>
            <a:pPr marL="0" marR="0" indent="0" algn="l" rtl="0">
              <a:lnSpc>
                <a:spcPct val="80000"/>
              </a:lnSpc>
              <a:spcBef>
                <a:spcPts val="544"/>
              </a:spcBef>
              <a:buNone/>
            </a:pPr>
            <a:endParaRPr dirty="0"/>
          </a:p>
          <a:p>
            <a:pPr marL="457200" marR="0" lvl="0" indent="-228600" algn="l" rtl="0">
              <a:lnSpc>
                <a:spcPct val="80000"/>
              </a:lnSpc>
              <a:spcBef>
                <a:spcPts val="544"/>
              </a:spcBef>
            </a:pPr>
            <a:endParaRPr lang="pt-BR" dirty="0" smtClean="0"/>
          </a:p>
          <a:p>
            <a:pPr marL="457200" marR="0" lvl="0" indent="-228600" algn="l" rtl="0">
              <a:lnSpc>
                <a:spcPct val="80000"/>
              </a:lnSpc>
              <a:spcBef>
                <a:spcPts val="544"/>
              </a:spcBef>
            </a:pPr>
            <a:r>
              <a:rPr lang="pt-BR" dirty="0" smtClean="0"/>
              <a:t>Podem </a:t>
            </a:r>
            <a:r>
              <a:rPr lang="pt-BR" dirty="0"/>
              <a:t>ter um sistema de triagem de material reciclável funcionando em conjunto.</a:t>
            </a:r>
          </a:p>
        </p:txBody>
      </p:sp>
      <p:pic>
        <p:nvPicPr>
          <p:cNvPr id="197" name="Shape 197"/>
          <p:cNvPicPr preferRelativeResize="0"/>
          <p:nvPr/>
        </p:nvPicPr>
        <p:blipFill>
          <a:blip r:embed="rId3">
            <a:alphaModFix/>
          </a:blip>
          <a:stretch>
            <a:fillRect/>
          </a:stretch>
        </p:blipFill>
        <p:spPr>
          <a:xfrm>
            <a:off x="933450" y="2857500"/>
            <a:ext cx="2414414" cy="1435574"/>
          </a:xfrm>
          <a:prstGeom prst="rect">
            <a:avLst/>
          </a:prstGeom>
          <a:noFill/>
          <a:ln>
            <a:noFill/>
          </a:ln>
        </p:spPr>
      </p:pic>
      <p:pic>
        <p:nvPicPr>
          <p:cNvPr id="198" name="Shape 198"/>
          <p:cNvPicPr preferRelativeResize="0"/>
          <p:nvPr/>
        </p:nvPicPr>
        <p:blipFill>
          <a:blip r:embed="rId4">
            <a:alphaModFix/>
          </a:blip>
          <a:stretch>
            <a:fillRect/>
          </a:stretch>
        </p:blipFill>
        <p:spPr>
          <a:xfrm>
            <a:off x="5124450" y="2857500"/>
            <a:ext cx="2615902" cy="1435574"/>
          </a:xfrm>
          <a:prstGeom prst="rect">
            <a:avLst/>
          </a:prstGeom>
          <a:noFill/>
          <a:ln>
            <a:noFill/>
          </a:ln>
        </p:spPr>
      </p:pic>
      <p:sp>
        <p:nvSpPr>
          <p:cNvPr id="199" name="Shape 199"/>
          <p:cNvSpPr txBox="1"/>
          <p:nvPr/>
        </p:nvSpPr>
        <p:spPr>
          <a:xfrm rot="5400000">
            <a:off x="-2647950" y="4008075"/>
            <a:ext cx="5961600" cy="569999"/>
          </a:xfrm>
          <a:prstGeom prst="rect">
            <a:avLst/>
          </a:prstGeom>
          <a:noFill/>
          <a:ln>
            <a:noFill/>
          </a:ln>
        </p:spPr>
        <p:txBody>
          <a:bodyPr lIns="91425" tIns="91425" rIns="91425" bIns="91425" anchor="t" anchorCtr="0">
            <a:noAutofit/>
          </a:bodyPr>
          <a:lstStyle/>
          <a:p>
            <a:pPr>
              <a:spcBef>
                <a:spcPts val="0"/>
              </a:spcBef>
              <a:buNone/>
            </a:pPr>
            <a:r>
              <a:rPr lang="pt-BR">
                <a:solidFill>
                  <a:srgbClr val="C2D59B"/>
                </a:solidFill>
              </a:rPr>
              <a:t>Fonte: http://www.teraambiental.com.br/compostagem</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a:stretch/>
        </p:blipFill>
        <p:spPr>
          <a:xfrm>
            <a:off x="6010275" y="3932237"/>
            <a:ext cx="3133800" cy="2925900"/>
          </a:xfrm>
          <a:prstGeom prst="rect">
            <a:avLst/>
          </a:prstGeom>
          <a:noFill/>
          <a:ln>
            <a:noFill/>
          </a:ln>
        </p:spPr>
      </p:pic>
      <p:sp>
        <p:nvSpPr>
          <p:cNvPr id="205" name="Shape 2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a:t>Usinas de Compostagem no Brasil</a:t>
            </a:r>
          </a:p>
        </p:txBody>
      </p:sp>
      <p:sp>
        <p:nvSpPr>
          <p:cNvPr id="206" name="Shape 20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just" rtl="0">
              <a:spcBef>
                <a:spcPts val="480"/>
              </a:spcBef>
              <a:buClr>
                <a:srgbClr val="C2D59B"/>
              </a:buClr>
              <a:buSzPct val="100000"/>
              <a:buFont typeface="Arial"/>
              <a:buChar char="•"/>
            </a:pPr>
            <a:r>
              <a:rPr lang="pt-BR" sz="2400"/>
              <a:t>Em 1989 existiam 80 usinas de compostagem no Brasil. A maioria desativada.</a:t>
            </a:r>
          </a:p>
          <a:p>
            <a:pPr marR="0" lvl="1" algn="just" rtl="0">
              <a:spcBef>
                <a:spcPts val="480"/>
              </a:spcBef>
              <a:buSzPct val="100000"/>
            </a:pPr>
            <a:r>
              <a:rPr lang="pt-BR" sz="2400"/>
              <a:t>Falta de políticas;</a:t>
            </a:r>
          </a:p>
          <a:p>
            <a:pPr marR="0" lvl="1" algn="just" rtl="0">
              <a:spcBef>
                <a:spcPts val="480"/>
              </a:spcBef>
              <a:buSzPct val="100000"/>
            </a:pPr>
            <a:r>
              <a:rPr lang="pt-BR" sz="2400"/>
              <a:t>Despreparo técnico;</a:t>
            </a:r>
          </a:p>
          <a:p>
            <a:pPr marR="0" lvl="1" algn="just" rtl="0">
              <a:spcBef>
                <a:spcPts val="480"/>
              </a:spcBef>
              <a:buSzPct val="100000"/>
            </a:pPr>
            <a:r>
              <a:rPr lang="pt-BR" sz="2400"/>
              <a:t>Condições de trabalho precárias;</a:t>
            </a:r>
          </a:p>
          <a:p>
            <a:pPr marR="0" lvl="1" algn="just" rtl="0">
              <a:spcBef>
                <a:spcPts val="480"/>
              </a:spcBef>
              <a:buSzPct val="100000"/>
            </a:pPr>
            <a:r>
              <a:rPr lang="pt-BR" sz="2400"/>
              <a:t>Ausência de controle de qualidade do processo e do composto.</a:t>
            </a:r>
          </a:p>
          <a:p>
            <a:pPr marR="0" lvl="2" algn="just" rtl="0">
              <a:spcBef>
                <a:spcPts val="480"/>
              </a:spcBef>
              <a:buSzPct val="75000"/>
            </a:pPr>
            <a:r>
              <a:rPr lang="pt-BR"/>
              <a:t>Composto de má qualidade</a:t>
            </a:r>
          </a:p>
          <a:p>
            <a:pPr marL="0" marR="0" lvl="0" indent="0" algn="just" rtl="0">
              <a:spcBef>
                <a:spcPts val="480"/>
              </a:spcBef>
              <a:buNone/>
            </a:pPr>
            <a:endParaRPr sz="2400"/>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a:p>
            <a:pPr marL="342900" marR="0" lvl="0" indent="-203200" algn="just" rtl="0">
              <a:spcBef>
                <a:spcPts val="440"/>
              </a:spcBef>
              <a:buClr>
                <a:srgbClr val="C2D59B"/>
              </a:buClr>
              <a:buFont typeface="Arial"/>
              <a:buNone/>
            </a:pPr>
            <a:endParaRPr sz="2200" b="0" i="0" u="none" strike="noStrike" cap="none" baseline="0">
              <a:solidFill>
                <a:srgbClr val="C2D59B"/>
              </a:solidFill>
              <a:latin typeface="Domine"/>
              <a:ea typeface="Domine"/>
              <a:cs typeface="Domine"/>
              <a:sym typeface="Domine"/>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6010275" y="3932237"/>
            <a:ext cx="3133800" cy="2925900"/>
          </a:xfrm>
          <a:prstGeom prst="rect">
            <a:avLst/>
          </a:prstGeom>
          <a:noFill/>
          <a:ln>
            <a:noFill/>
          </a:ln>
        </p:spPr>
      </p:pic>
      <p:sp>
        <p:nvSpPr>
          <p:cNvPr id="213" name="Shape 2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a:t>Usinas de Compostagem no Brasil</a:t>
            </a:r>
          </a:p>
        </p:txBody>
      </p:sp>
      <p:sp>
        <p:nvSpPr>
          <p:cNvPr id="214" name="Shape 214"/>
          <p:cNvSpPr txBox="1">
            <a:spLocks noGrp="1"/>
          </p:cNvSpPr>
          <p:nvPr>
            <p:ph type="body" idx="1"/>
          </p:nvPr>
        </p:nvSpPr>
        <p:spPr>
          <a:xfrm>
            <a:off x="457200" y="1524000"/>
            <a:ext cx="8229600" cy="4526100"/>
          </a:xfrm>
          <a:prstGeom prst="rect">
            <a:avLst/>
          </a:prstGeom>
          <a:noFill/>
          <a:ln>
            <a:noFill/>
          </a:ln>
        </p:spPr>
        <p:txBody>
          <a:bodyPr lIns="91425" tIns="45700" rIns="91425" bIns="45700" anchor="t" anchorCtr="0">
            <a:noAutofit/>
          </a:bodyPr>
          <a:lstStyle/>
          <a:p>
            <a:pPr marL="342900" marR="0" lvl="0" indent="-203200" algn="just" rtl="0">
              <a:spcBef>
                <a:spcPts val="440"/>
              </a:spcBef>
              <a:buClr>
                <a:srgbClr val="C2D59B"/>
              </a:buClr>
              <a:buSzPct val="91666"/>
              <a:buFont typeface="Arial"/>
              <a:buNone/>
            </a:pPr>
            <a:r>
              <a:rPr lang="pt-BR" sz="2400"/>
              <a:t>“A compostagem no Brasil vem sendo tratada apenas sob a perspectiva de ‘eliminar o lixo doméstico’ e não como um processo industrial que gera produto, necessitando de cuidados ambientais, ocupacionais, marketing, qualidade do produto, etc.”</a:t>
            </a:r>
          </a:p>
          <a:p>
            <a:pPr marL="342900" marR="0" lvl="0" indent="-203200" algn="just" rtl="0">
              <a:spcBef>
                <a:spcPts val="440"/>
              </a:spcBef>
              <a:buClr>
                <a:srgbClr val="C2D59B"/>
              </a:buClr>
              <a:buFont typeface="Arial"/>
              <a:buNone/>
            </a:pPr>
            <a:endParaRPr sz="2400"/>
          </a:p>
          <a:p>
            <a:pPr marL="342900" marR="0" lvl="0" indent="-203200" algn="r" rtl="0">
              <a:spcBef>
                <a:spcPts val="440"/>
              </a:spcBef>
              <a:buClr>
                <a:srgbClr val="C2D59B"/>
              </a:buClr>
              <a:buSzPct val="91666"/>
              <a:buFont typeface="Arial"/>
              <a:buNone/>
            </a:pPr>
            <a:r>
              <a:rPr lang="pt-BR" sz="2400" i="1"/>
              <a:t>Redação Ambiente Brasil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6010275" y="3932237"/>
            <a:ext cx="3133800" cy="2925900"/>
          </a:xfrm>
          <a:prstGeom prst="rect">
            <a:avLst/>
          </a:prstGeom>
          <a:noFill/>
          <a:ln>
            <a:noFill/>
          </a:ln>
        </p:spPr>
      </p:pic>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a:t>Compostagem e genética</a:t>
            </a:r>
          </a:p>
        </p:txBody>
      </p:sp>
      <p:sp>
        <p:nvSpPr>
          <p:cNvPr id="222" name="Shape 222"/>
          <p:cNvSpPr txBox="1">
            <a:spLocks noGrp="1"/>
          </p:cNvSpPr>
          <p:nvPr>
            <p:ph type="body" idx="1"/>
          </p:nvPr>
        </p:nvSpPr>
        <p:spPr>
          <a:xfrm>
            <a:off x="533400" y="1524000"/>
            <a:ext cx="8229600" cy="4526100"/>
          </a:xfrm>
          <a:prstGeom prst="rect">
            <a:avLst/>
          </a:prstGeom>
          <a:noFill/>
          <a:ln>
            <a:noFill/>
          </a:ln>
        </p:spPr>
        <p:txBody>
          <a:bodyPr lIns="91425" tIns="45700" rIns="91425" bIns="45700" anchor="t" anchorCtr="0">
            <a:noAutofit/>
          </a:bodyPr>
          <a:lstStyle/>
          <a:p>
            <a:pPr marL="342900" marR="0" lvl="0" indent="-203200" algn="just" rtl="0">
              <a:spcBef>
                <a:spcPts val="440"/>
              </a:spcBef>
              <a:buClr>
                <a:srgbClr val="C2D59B"/>
              </a:buClr>
              <a:buSzPct val="91666"/>
              <a:buFont typeface="Arial"/>
              <a:buNone/>
            </a:pPr>
            <a:r>
              <a:rPr lang="pt-BR" sz="2400"/>
              <a:t>Em 2013, pesquisadores do Instituto de Química  utilizaram  a técnica de metagenômica para pesquisar microrganismos na Unidade de Produção de Compostagem da Fundação Parque Zoológico de São Paulo.</a:t>
            </a:r>
          </a:p>
          <a:p>
            <a:pPr marL="342900" marR="0" lvl="0" indent="-203200" algn="just" rtl="0">
              <a:spcBef>
                <a:spcPts val="440"/>
              </a:spcBef>
              <a:buClr>
                <a:srgbClr val="C2D59B"/>
              </a:buClr>
              <a:buSzPct val="91666"/>
              <a:buFont typeface="Arial"/>
              <a:buNone/>
            </a:pPr>
            <a:r>
              <a:rPr lang="pt-BR" sz="2400"/>
              <a:t>Objetivo: encontrar microrganismos de interesse biotecnológico e com possíveis aplicações industriais.</a:t>
            </a:r>
          </a:p>
          <a:p>
            <a:pPr marL="342900" marR="0" lvl="0" indent="-203200" algn="just" rtl="0">
              <a:spcBef>
                <a:spcPts val="440"/>
              </a:spcBef>
              <a:buClr>
                <a:srgbClr val="C2D59B"/>
              </a:buClr>
              <a:buFont typeface="Arial"/>
              <a:buNone/>
            </a:pPr>
            <a:endParaRPr sz="2400"/>
          </a:p>
          <a:p>
            <a:pPr marL="342900" marR="0" lvl="0" indent="-203200" algn="r" rtl="0">
              <a:spcBef>
                <a:spcPts val="440"/>
              </a:spcBef>
              <a:buClr>
                <a:srgbClr val="C2D59B"/>
              </a:buClr>
              <a:buFont typeface="Arial"/>
              <a:buNone/>
            </a:pPr>
            <a:endParaRPr sz="2400" i="1"/>
          </a:p>
        </p:txBody>
      </p:sp>
      <p:sp>
        <p:nvSpPr>
          <p:cNvPr id="223" name="Shape 223"/>
          <p:cNvSpPr/>
          <p:nvPr/>
        </p:nvSpPr>
        <p:spPr>
          <a:xfrm>
            <a:off x="792175" y="4806575"/>
            <a:ext cx="5107800" cy="1658399"/>
          </a:xfrm>
          <a:prstGeom prst="rect">
            <a:avLst/>
          </a:prstGeom>
          <a:solidFill>
            <a:srgbClr val="4F6128"/>
          </a:solidFill>
          <a:ln w="9525" cap="flat" cmpd="sng">
            <a:solidFill>
              <a:srgbClr val="4F612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txBox="1"/>
          <p:nvPr/>
        </p:nvSpPr>
        <p:spPr>
          <a:xfrm>
            <a:off x="792175" y="4806575"/>
            <a:ext cx="5107800" cy="1658399"/>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pt-BR" sz="1800">
                <a:solidFill>
                  <a:srgbClr val="252525"/>
                </a:solidFill>
                <a:latin typeface="Domine"/>
                <a:ea typeface="Domine"/>
                <a:cs typeface="Domine"/>
                <a:sym typeface="Domine"/>
              </a:rPr>
              <a:t>Metagenômica é o estudo de metagenomas - material genético recuperado diretamente a partir de </a:t>
            </a:r>
            <a:r>
              <a:rPr lang="pt-BR" sz="1800">
                <a:solidFill>
                  <a:srgbClr val="252525"/>
                </a:solidFill>
                <a:latin typeface="Domine"/>
                <a:ea typeface="Domine"/>
                <a:cs typeface="Domine"/>
                <a:sym typeface="Domine"/>
                <a:hlinkClick r:id="rId4"/>
              </a:rPr>
              <a:t>amostras</a:t>
            </a:r>
            <a:r>
              <a:rPr lang="pt-BR" sz="1800">
                <a:solidFill>
                  <a:srgbClr val="252525"/>
                </a:solidFill>
                <a:latin typeface="Domine"/>
                <a:ea typeface="Domine"/>
                <a:cs typeface="Domine"/>
                <a:sym typeface="Domine"/>
              </a:rPr>
              <a:t> ambientais sem a necessidade de se isolar e cultivar cada um separadamanete.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4400" b="0" i="0" u="none" strike="noStrike" cap="none" baseline="0">
                <a:solidFill>
                  <a:srgbClr val="B2C404"/>
                </a:solidFill>
                <a:latin typeface="Domine"/>
                <a:ea typeface="Domine"/>
                <a:cs typeface="Domine"/>
                <a:sym typeface="Domine"/>
              </a:rPr>
              <a:t>O que é?</a:t>
            </a:r>
          </a:p>
        </p:txBody>
      </p:sp>
      <p:sp>
        <p:nvSpPr>
          <p:cNvPr id="92" name="Shape 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just" rtl="0">
              <a:spcBef>
                <a:spcPts val="0"/>
              </a:spcBef>
              <a:buClr>
                <a:srgbClr val="C2D59B"/>
              </a:buClr>
              <a:buSzPct val="25000"/>
              <a:buFont typeface="Arial"/>
              <a:buNone/>
            </a:pPr>
            <a:r>
              <a:rPr lang="pt-BR" sz="2800" b="0" i="0" u="none" strike="noStrike" cap="none" baseline="0">
                <a:solidFill>
                  <a:srgbClr val="C2D59B"/>
                </a:solidFill>
                <a:latin typeface="Domine"/>
                <a:ea typeface="Domine"/>
                <a:cs typeface="Domine"/>
                <a:sym typeface="Domine"/>
              </a:rPr>
              <a:t>A compostagem é um processo biológico em que os microrganismos transformam a matéria orgânica em um material semelhante ao solo, a que se chama composto, e que pode ser utilizado como adubo.</a:t>
            </a:r>
          </a:p>
        </p:txBody>
      </p:sp>
      <p:pic>
        <p:nvPicPr>
          <p:cNvPr id="93" name="Shape 93"/>
          <p:cNvPicPr preferRelativeResize="0"/>
          <p:nvPr/>
        </p:nvPicPr>
        <p:blipFill rotWithShape="1">
          <a:blip r:embed="rId3">
            <a:alphaModFix/>
          </a:blip>
          <a:srcRect/>
          <a:stretch/>
        </p:blipFill>
        <p:spPr>
          <a:xfrm>
            <a:off x="2843808" y="3880308"/>
            <a:ext cx="3528300" cy="2694843"/>
          </a:xfrm>
          <a:prstGeom prst="rect">
            <a:avLst/>
          </a:prstGeom>
          <a:noFill/>
          <a:ln>
            <a:noFill/>
          </a:ln>
        </p:spPr>
      </p:pic>
      <p:sp>
        <p:nvSpPr>
          <p:cNvPr id="94" name="Shape 94"/>
          <p:cNvSpPr txBox="1"/>
          <p:nvPr/>
        </p:nvSpPr>
        <p:spPr>
          <a:xfrm>
            <a:off x="797450" y="6684025"/>
            <a:ext cx="2046299" cy="173999"/>
          </a:xfrm>
          <a:prstGeom prst="rect">
            <a:avLst/>
          </a:prstGeom>
          <a:noFill/>
          <a:ln>
            <a:noFill/>
          </a:ln>
        </p:spPr>
        <p:txBody>
          <a:bodyPr lIns="91425" tIns="91425" rIns="91425" bIns="91425" anchor="t" anchorCtr="0">
            <a:noAutofit/>
          </a:bodyPr>
          <a:lstStyle/>
          <a:p>
            <a:pPr>
              <a:spcBef>
                <a:spcPts val="0"/>
              </a:spcBef>
              <a:buNone/>
            </a:pPr>
            <a:endParaRPr/>
          </a:p>
        </p:txBody>
      </p:sp>
      <p:sp>
        <p:nvSpPr>
          <p:cNvPr id="95" name="Shape 95"/>
          <p:cNvSpPr txBox="1"/>
          <p:nvPr/>
        </p:nvSpPr>
        <p:spPr>
          <a:xfrm>
            <a:off x="-11125" y="6426725"/>
            <a:ext cx="8926500" cy="507600"/>
          </a:xfrm>
          <a:prstGeom prst="rect">
            <a:avLst/>
          </a:prstGeom>
          <a:noFill/>
          <a:ln>
            <a:noFill/>
          </a:ln>
        </p:spPr>
        <p:txBody>
          <a:bodyPr lIns="91425" tIns="91425" rIns="91425" bIns="91425" anchor="t" anchorCtr="0">
            <a:noAutofit/>
          </a:bodyPr>
          <a:lstStyle/>
          <a:p>
            <a:pPr>
              <a:spcBef>
                <a:spcPts val="0"/>
              </a:spcBef>
              <a:buNone/>
            </a:pPr>
            <a:r>
              <a:rPr lang="pt-BR">
                <a:solidFill>
                  <a:srgbClr val="C2D59B"/>
                </a:solidFill>
              </a:rPr>
              <a:t>Fonte: http://grupo5tga.blogspot.com.br/2013_11_01_archive.html</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7200" dirty="0" smtClean="0"/>
              <a:t>Obrigada!</a:t>
            </a:r>
            <a:endParaRPr lang="pt-BR" sz="7200" dirty="0"/>
          </a:p>
        </p:txBody>
      </p:sp>
      <p:pic>
        <p:nvPicPr>
          <p:cNvPr id="1026" name="Picture 2" descr="C:\Users\Bruna\Desktop\compostagem-reciclagem-organ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4588421" cy="458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46102"/>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a:t>Referências Bibliográficas</a:t>
            </a:r>
          </a:p>
        </p:txBody>
      </p:sp>
      <p:sp>
        <p:nvSpPr>
          <p:cNvPr id="231" name="Shape 231"/>
          <p:cNvSpPr txBox="1">
            <a:spLocks noGrp="1"/>
          </p:cNvSpPr>
          <p:nvPr>
            <p:ph type="body" idx="1"/>
          </p:nvPr>
        </p:nvSpPr>
        <p:spPr>
          <a:xfrm>
            <a:off x="457200" y="1371600"/>
            <a:ext cx="8229600" cy="4526100"/>
          </a:xfrm>
          <a:prstGeom prst="rect">
            <a:avLst/>
          </a:prstGeom>
          <a:noFill/>
          <a:ln>
            <a:noFill/>
          </a:ln>
        </p:spPr>
        <p:txBody>
          <a:bodyPr lIns="91425" tIns="45700" rIns="91425" bIns="45700" anchor="t" anchorCtr="0">
            <a:noAutofit/>
          </a:bodyPr>
          <a:lstStyle/>
          <a:p>
            <a:pPr marL="342900" marR="0" lvl="0" indent="-271780" algn="l" rtl="0">
              <a:lnSpc>
                <a:spcPct val="90000"/>
              </a:lnSpc>
              <a:spcBef>
                <a:spcPts val="0"/>
              </a:spcBef>
              <a:buClr>
                <a:srgbClr val="C2D59B"/>
              </a:buClr>
              <a:buSzPct val="100000"/>
              <a:buFont typeface="Arial"/>
              <a:buChar char="•"/>
            </a:pPr>
            <a:r>
              <a:rPr lang="pt-BR" sz="1600" b="0" i="0" u="none" strike="noStrike" cap="none" baseline="0">
                <a:solidFill>
                  <a:srgbClr val="C2D59B"/>
                </a:solidFill>
                <a:latin typeface="Domine"/>
                <a:ea typeface="Domine"/>
                <a:cs typeface="Domine"/>
                <a:sym typeface="Domine"/>
              </a:rPr>
              <a:t>http://www.ecycle.com.br/component/content/article/67/2368-o-que-e-como-fazer-compostagem-compostar-composteira-tecnica-processo-reciclagem-decomposicao-destino-util-solucao-materia-organica-residuos-solidos-lixo-organico-urbano-domestico-industrial-rural-transformacao-adubo-natural.html</a:t>
            </a:r>
          </a:p>
          <a:p>
            <a:pPr marL="342900" marR="0" lvl="0" indent="-271780" algn="l" rtl="0">
              <a:lnSpc>
                <a:spcPct val="90000"/>
              </a:lnSpc>
              <a:spcBef>
                <a:spcPts val="544"/>
              </a:spcBef>
              <a:buClr>
                <a:srgbClr val="C2D59B"/>
              </a:buClr>
              <a:buSzPct val="100000"/>
              <a:buFont typeface="Arial"/>
              <a:buChar char="•"/>
            </a:pPr>
            <a:r>
              <a:rPr lang="pt-BR" sz="1600" b="0" i="0" strike="noStrike" cap="none" baseline="0">
                <a:latin typeface="Domine"/>
                <a:ea typeface="Domine"/>
                <a:cs typeface="Domine"/>
                <a:sym typeface="Domine"/>
              </a:rPr>
              <a:t>http://www.ib.usp.br/coletaseletiva/saudecoletiva/compostagem.htm</a:t>
            </a:r>
          </a:p>
          <a:p>
            <a:pPr marL="342900" marR="0" lvl="0" indent="-271780" algn="l" rtl="0">
              <a:lnSpc>
                <a:spcPct val="90000"/>
              </a:lnSpc>
              <a:spcBef>
                <a:spcPts val="544"/>
              </a:spcBef>
              <a:buClr>
                <a:srgbClr val="C2D59B"/>
              </a:buClr>
              <a:buSzPct val="100000"/>
              <a:buFont typeface="Arial"/>
              <a:buChar char="•"/>
            </a:pPr>
            <a:r>
              <a:rPr lang="pt-BR" sz="1600" b="0" i="0" strike="noStrike" cap="none" baseline="0">
                <a:latin typeface="Domine"/>
                <a:ea typeface="Domine"/>
                <a:cs typeface="Domine"/>
                <a:sym typeface="Domine"/>
              </a:rPr>
              <a:t>http://www.jorabrasil.com.br/porque.html</a:t>
            </a:r>
          </a:p>
          <a:p>
            <a:pPr lvl="0" rtl="0">
              <a:lnSpc>
                <a:spcPct val="80000"/>
              </a:lnSpc>
              <a:spcBef>
                <a:spcPts val="0"/>
              </a:spcBef>
              <a:buClr>
                <a:srgbClr val="C2D59B"/>
              </a:buClr>
              <a:buSzPct val="100000"/>
              <a:buFont typeface="Arial"/>
              <a:buChar char="•"/>
            </a:pPr>
            <a:r>
              <a:rPr lang="pt-BR" sz="1600"/>
              <a:t>http://planetaorganico.com.br/site/index.php/compostagem/</a:t>
            </a:r>
          </a:p>
          <a:p>
            <a:pPr lvl="0" rtl="0">
              <a:lnSpc>
                <a:spcPct val="80000"/>
              </a:lnSpc>
              <a:spcBef>
                <a:spcPts val="544"/>
              </a:spcBef>
              <a:buClr>
                <a:srgbClr val="C2D59B"/>
              </a:buClr>
              <a:buSzPct val="100000"/>
              <a:buFont typeface="Arial"/>
              <a:buChar char="•"/>
            </a:pPr>
            <a:r>
              <a:rPr lang="pt-BR" sz="1600"/>
              <a:t>http://www.ecycle.com.br/component/content/article/67/2368-o-que-e-como-fazer-compostagem-compostar-composteira-tecnica-processo-reciclagem-decomposicao-destino-util-solucao-materia-organica-residuos-solidos-lixo-organico-urbano-domestico-industrial-rural-transformacao-adubo-natural.html</a:t>
            </a:r>
          </a:p>
          <a:p>
            <a:pPr lvl="0" rtl="0">
              <a:lnSpc>
                <a:spcPct val="80000"/>
              </a:lnSpc>
              <a:spcBef>
                <a:spcPts val="544"/>
              </a:spcBef>
              <a:buClr>
                <a:srgbClr val="C2D59B"/>
              </a:buClr>
              <a:buSzPct val="100000"/>
              <a:buFont typeface="Arial"/>
              <a:buChar char="•"/>
            </a:pPr>
            <a:r>
              <a:rPr lang="pt-BR" sz="1600"/>
              <a:t>http://www.ib.usp.br/coletaseletiva/saudecoletiva/compostagem.htm</a:t>
            </a:r>
          </a:p>
          <a:p>
            <a:pPr lvl="0" rtl="0">
              <a:lnSpc>
                <a:spcPct val="80000"/>
              </a:lnSpc>
              <a:spcBef>
                <a:spcPts val="544"/>
              </a:spcBef>
              <a:buClr>
                <a:srgbClr val="C2D59B"/>
              </a:buClr>
              <a:buSzPct val="100000"/>
              <a:buFont typeface="Arial"/>
              <a:buChar char="•"/>
            </a:pPr>
            <a:r>
              <a:rPr lang="pt-BR" sz="1600"/>
              <a:t>http://ambientes.ambientebrasil.com.br/residuos/coleta_e_disposicao_do_lixo/usinas_de_compostagem_de_lixo_no_brasil.html</a:t>
            </a:r>
          </a:p>
          <a:p>
            <a:pPr lvl="0" rtl="0">
              <a:lnSpc>
                <a:spcPct val="80000"/>
              </a:lnSpc>
              <a:spcBef>
                <a:spcPts val="544"/>
              </a:spcBef>
              <a:buClr>
                <a:srgbClr val="C2D59B"/>
              </a:buClr>
              <a:buSzPct val="100000"/>
              <a:buFont typeface="Arial"/>
              <a:buChar char="•"/>
            </a:pPr>
            <a:r>
              <a:rPr lang="pt-BR" sz="1600"/>
              <a:t>http://www.teraambiental.com.br/compostagem</a:t>
            </a:r>
          </a:p>
          <a:p>
            <a:pPr lvl="0" rtl="0">
              <a:lnSpc>
                <a:spcPct val="80000"/>
              </a:lnSpc>
              <a:spcBef>
                <a:spcPts val="544"/>
              </a:spcBef>
              <a:buClr>
                <a:srgbClr val="C2D59B"/>
              </a:buClr>
              <a:buSzPct val="100000"/>
              <a:buFont typeface="Arial"/>
              <a:buChar char="•"/>
            </a:pPr>
            <a:r>
              <a:rPr lang="pt-BR" sz="1600"/>
              <a:t>http://www.cruesp.sp.gov.br/?p=4278</a:t>
            </a:r>
          </a:p>
          <a:p>
            <a:pPr lvl="0" rtl="0">
              <a:lnSpc>
                <a:spcPct val="80000"/>
              </a:lnSpc>
              <a:spcBef>
                <a:spcPts val="544"/>
              </a:spcBef>
              <a:buClr>
                <a:srgbClr val="C2D59B"/>
              </a:buClr>
              <a:buSzPct val="100000"/>
              <a:buFont typeface="Arial"/>
              <a:buChar char="•"/>
            </a:pPr>
            <a:r>
              <a:rPr lang="pt-BR" sz="1600"/>
              <a:t>https://pt.wikipedia.org/wiki/Metagen%C3%B4mica</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r="6453" b="9358"/>
          <a:stretch/>
        </p:blipFill>
        <p:spPr>
          <a:xfrm>
            <a:off x="6012160" y="3933055"/>
            <a:ext cx="3131839" cy="2924943"/>
          </a:xfrm>
          <a:prstGeom prst="rect">
            <a:avLst/>
          </a:prstGeom>
          <a:noFill/>
          <a:ln>
            <a:noFill/>
          </a:ln>
        </p:spPr>
      </p:pic>
      <p:sp>
        <p:nvSpPr>
          <p:cNvPr id="101" name="Shape 1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O que é o composto orgânico?</a:t>
            </a:r>
          </a:p>
        </p:txBody>
      </p:sp>
      <p:sp>
        <p:nvSpPr>
          <p:cNvPr id="102" name="Shape 102"/>
          <p:cNvSpPr txBox="1">
            <a:spLocks noGrp="1"/>
          </p:cNvSpPr>
          <p:nvPr>
            <p:ph type="body" idx="1"/>
          </p:nvPr>
        </p:nvSpPr>
        <p:spPr>
          <a:xfrm>
            <a:off x="457200" y="1447800"/>
            <a:ext cx="8229600" cy="4526100"/>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Resultado da degradação biológica da matéria orgânica, em presença de oxigênio do ar, sob condições controladas pelo homem;</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Possui macro e micronutrientes;</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Adubação de disponibilidade controlada;</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Melhora aeração do solo;</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Aumenta o número de minhocas, insetos e microrganismos desejáveis.</a:t>
            </a:r>
          </a:p>
          <a:p>
            <a:pPr marL="342900" marR="0" lvl="0" indent="-190500" algn="just" rtl="0">
              <a:spcBef>
                <a:spcPts val="480"/>
              </a:spcBef>
              <a:buClr>
                <a:srgbClr val="C2D59B"/>
              </a:buClr>
              <a:buFont typeface="Arial"/>
              <a:buNone/>
            </a:pPr>
            <a:endParaRPr sz="2400" b="0" i="0" u="none" strike="noStrike" cap="none" baseline="0">
              <a:solidFill>
                <a:srgbClr val="C2D59B"/>
              </a:solidFill>
              <a:latin typeface="Domine"/>
              <a:ea typeface="Domine"/>
              <a:cs typeface="Domine"/>
              <a:sym typeface="Domine"/>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r="6453" b="9358"/>
          <a:stretch/>
        </p:blipFill>
        <p:spPr>
          <a:xfrm>
            <a:off x="6012160" y="3933055"/>
            <a:ext cx="3131839" cy="2924943"/>
          </a:xfrm>
          <a:prstGeom prst="rect">
            <a:avLst/>
          </a:prstGeom>
          <a:noFill/>
          <a:ln>
            <a:noFill/>
          </a:ln>
        </p:spPr>
      </p:pic>
      <p:sp>
        <p:nvSpPr>
          <p:cNvPr id="109" name="Shape 109"/>
          <p:cNvSpPr txBox="1">
            <a:spLocks noGrp="1"/>
          </p:cNvSpPr>
          <p:nvPr>
            <p:ph type="body" idx="1"/>
          </p:nvPr>
        </p:nvSpPr>
        <p:spPr>
          <a:xfrm>
            <a:off x="395536" y="252263"/>
            <a:ext cx="8229600" cy="4608600"/>
          </a:xfrm>
          <a:prstGeom prst="rect">
            <a:avLst/>
          </a:prstGeom>
          <a:noFill/>
          <a:ln>
            <a:noFill/>
          </a:ln>
        </p:spPr>
        <p:txBody>
          <a:bodyPr lIns="91425" tIns="45700" rIns="91425" bIns="45700" anchor="t" anchorCtr="0">
            <a:noAutofit/>
          </a:bodyPr>
          <a:lstStyle/>
          <a:p>
            <a:pPr marL="0" marR="0" lvl="0" indent="0" algn="just" rtl="0">
              <a:lnSpc>
                <a:spcPct val="90000"/>
              </a:lnSpc>
              <a:spcBef>
                <a:spcPts val="0"/>
              </a:spcBef>
              <a:buClr>
                <a:srgbClr val="B2C404"/>
              </a:buClr>
              <a:buSzPct val="25000"/>
              <a:buFont typeface="Arial"/>
              <a:buNone/>
            </a:pPr>
            <a:r>
              <a:rPr lang="pt-BR" sz="2960" b="0" i="0" u="none" strike="noStrike" cap="none" baseline="0">
                <a:solidFill>
                  <a:srgbClr val="B2C404"/>
                </a:solidFill>
                <a:latin typeface="Domine"/>
                <a:ea typeface="Domine"/>
                <a:cs typeface="Domine"/>
                <a:sym typeface="Domine"/>
              </a:rPr>
              <a:t>Composto orgânico:</a:t>
            </a:r>
          </a:p>
          <a:p>
            <a:pPr marL="0" marR="0" lvl="0" indent="0" algn="just" rtl="0">
              <a:lnSpc>
                <a:spcPct val="90000"/>
              </a:lnSpc>
              <a:spcBef>
                <a:spcPts val="592"/>
              </a:spcBef>
              <a:buClr>
                <a:srgbClr val="C2D59B"/>
              </a:buClr>
              <a:buFont typeface="Arial"/>
              <a:buNone/>
            </a:pPr>
            <a:endParaRPr sz="2960" b="0" i="0" u="none" strike="noStrike" cap="none" baseline="0">
              <a:solidFill>
                <a:srgbClr val="B2C404"/>
              </a:solidFill>
              <a:latin typeface="Domine"/>
              <a:ea typeface="Domine"/>
              <a:cs typeface="Domine"/>
              <a:sym typeface="Domine"/>
            </a:endParaRPr>
          </a:p>
          <a:p>
            <a:pPr marL="342900" marR="0" lvl="0" indent="-342900" algn="just" rtl="0">
              <a:lnSpc>
                <a:spcPct val="90000"/>
              </a:lnSpc>
              <a:spcBef>
                <a:spcPts val="592"/>
              </a:spcBef>
              <a:buClr>
                <a:srgbClr val="C2D59B"/>
              </a:buClr>
              <a:buSzPct val="98666"/>
              <a:buFont typeface="Arial"/>
              <a:buChar char="•"/>
            </a:pPr>
            <a:r>
              <a:rPr lang="pt-BR" sz="2960" b="0" i="0" u="none" strike="noStrike" cap="none" baseline="0">
                <a:solidFill>
                  <a:srgbClr val="C2D59B"/>
                </a:solidFill>
                <a:latin typeface="Domine"/>
                <a:ea typeface="Domine"/>
                <a:cs typeface="Domine"/>
                <a:sym typeface="Domine"/>
              </a:rPr>
              <a:t>Material estável; </a:t>
            </a:r>
          </a:p>
          <a:p>
            <a:pPr marL="342900" marR="0" lvl="0" indent="-342900" algn="just" rtl="0">
              <a:lnSpc>
                <a:spcPct val="90000"/>
              </a:lnSpc>
              <a:spcBef>
                <a:spcPts val="592"/>
              </a:spcBef>
              <a:buClr>
                <a:srgbClr val="C2D59B"/>
              </a:buClr>
              <a:buSzPct val="98666"/>
              <a:buFont typeface="Arial"/>
              <a:buChar char="•"/>
            </a:pPr>
            <a:r>
              <a:rPr lang="pt-BR" sz="2960" b="0" i="0" u="none" strike="noStrike" cap="none" baseline="0">
                <a:solidFill>
                  <a:srgbClr val="C2D59B"/>
                </a:solidFill>
                <a:latin typeface="Domine"/>
                <a:ea typeface="Domine"/>
                <a:cs typeface="Domine"/>
                <a:sym typeface="Domine"/>
              </a:rPr>
              <a:t>Rico em substâncias húmicas e nutrientes minerais; </a:t>
            </a:r>
          </a:p>
          <a:p>
            <a:pPr marL="342900" marR="0" lvl="0" indent="-342900" algn="just" rtl="0">
              <a:lnSpc>
                <a:spcPct val="90000"/>
              </a:lnSpc>
              <a:spcBef>
                <a:spcPts val="592"/>
              </a:spcBef>
              <a:buClr>
                <a:srgbClr val="C2D59B"/>
              </a:buClr>
              <a:buSzPct val="98666"/>
              <a:buFont typeface="Arial"/>
              <a:buChar char="•"/>
            </a:pPr>
            <a:r>
              <a:rPr lang="pt-BR" sz="2960" b="0" i="0" u="none" strike="noStrike" cap="none" baseline="0">
                <a:solidFill>
                  <a:srgbClr val="C2D59B"/>
                </a:solidFill>
                <a:latin typeface="Domine"/>
                <a:ea typeface="Domine"/>
                <a:cs typeface="Domine"/>
                <a:sym typeface="Domine"/>
              </a:rPr>
              <a:t>Pode ser utilizado como adubo orgânico em hortas, jardins e para fins agrícolas, </a:t>
            </a:r>
          </a:p>
          <a:p>
            <a:pPr marL="342900" marR="0" lvl="0" indent="-342900" algn="just" rtl="0">
              <a:lnSpc>
                <a:spcPct val="90000"/>
              </a:lnSpc>
              <a:spcBef>
                <a:spcPts val="592"/>
              </a:spcBef>
              <a:buClr>
                <a:srgbClr val="C2D59B"/>
              </a:buClr>
              <a:buSzPct val="98666"/>
              <a:buFont typeface="Arial"/>
              <a:buChar char="•"/>
            </a:pPr>
            <a:r>
              <a:rPr lang="pt-BR" sz="2960" b="0" i="0" u="none" strike="noStrike" cap="none" baseline="0">
                <a:solidFill>
                  <a:srgbClr val="C2D59B"/>
                </a:solidFill>
                <a:latin typeface="Domine"/>
                <a:ea typeface="Domine"/>
                <a:cs typeface="Domine"/>
                <a:sym typeface="Domine"/>
              </a:rPr>
              <a:t>Devolve à terra os nutrientes evitando o uso de fertilizantes sintéticos.</a:t>
            </a:r>
          </a:p>
          <a:p>
            <a:pPr marL="342900" marR="0" lvl="0" indent="-154940" algn="l" rtl="0">
              <a:lnSpc>
                <a:spcPct val="90000"/>
              </a:lnSpc>
              <a:spcBef>
                <a:spcPts val="592"/>
              </a:spcBef>
              <a:buClr>
                <a:srgbClr val="C2D59B"/>
              </a:buClr>
              <a:buFont typeface="Arial"/>
              <a:buNone/>
            </a:pPr>
            <a:endParaRPr sz="2960" b="0" i="0" u="none" strike="noStrike" cap="none" baseline="0">
              <a:solidFill>
                <a:srgbClr val="C2D59B"/>
              </a:solidFill>
              <a:latin typeface="Domine"/>
              <a:ea typeface="Domine"/>
              <a:cs typeface="Domine"/>
              <a:sym typeface="Domine"/>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4400" b="0" i="0" u="none" strike="noStrike" cap="none" baseline="0">
                <a:solidFill>
                  <a:srgbClr val="B2C404"/>
                </a:solidFill>
                <a:latin typeface="Domine"/>
                <a:ea typeface="Domine"/>
                <a:cs typeface="Domine"/>
                <a:sym typeface="Domine"/>
              </a:rPr>
              <a:t>Por que fazer compostagem?</a:t>
            </a:r>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C2D59B"/>
              </a:buClr>
              <a:buSzPct val="100000"/>
              <a:buFont typeface="Arial"/>
              <a:buChar char="•"/>
            </a:pPr>
            <a:r>
              <a:rPr lang="pt-BR" sz="2800" b="0" i="0" u="none" strike="noStrike" cap="none" baseline="0">
                <a:solidFill>
                  <a:srgbClr val="C2D59B"/>
                </a:solidFill>
                <a:latin typeface="Domine"/>
                <a:ea typeface="Domine"/>
                <a:cs typeface="Domine"/>
                <a:sym typeface="Domine"/>
              </a:rPr>
              <a:t>A maior parte do resíduo domiciliar brasileiro é material orgânico como restos de alimentos crus, cozidos ou fritos, podas de jardim, pó de café, etc., que é enviado para um aterro sanitário ou para um lixão.</a:t>
            </a:r>
          </a:p>
        </p:txBody>
      </p:sp>
      <p:pic>
        <p:nvPicPr>
          <p:cNvPr id="117" name="Shape 117"/>
          <p:cNvPicPr preferRelativeResize="0"/>
          <p:nvPr/>
        </p:nvPicPr>
        <p:blipFill rotWithShape="1">
          <a:blip r:embed="rId3">
            <a:alphaModFix/>
          </a:blip>
          <a:srcRect/>
          <a:stretch/>
        </p:blipFill>
        <p:spPr>
          <a:xfrm>
            <a:off x="3347864" y="4115021"/>
            <a:ext cx="2784228" cy="2554338"/>
          </a:xfrm>
          <a:prstGeom prst="rect">
            <a:avLst/>
          </a:prstGeom>
          <a:noFill/>
          <a:ln>
            <a:noFill/>
          </a:ln>
        </p:spPr>
      </p:pic>
      <p:sp>
        <p:nvSpPr>
          <p:cNvPr id="118" name="Shape 118"/>
          <p:cNvSpPr txBox="1"/>
          <p:nvPr/>
        </p:nvSpPr>
        <p:spPr>
          <a:xfrm>
            <a:off x="458325" y="6535325"/>
            <a:ext cx="6278100" cy="362400"/>
          </a:xfrm>
          <a:prstGeom prst="rect">
            <a:avLst/>
          </a:prstGeom>
          <a:noFill/>
          <a:ln>
            <a:noFill/>
          </a:ln>
        </p:spPr>
        <p:txBody>
          <a:bodyPr lIns="91425" tIns="91425" rIns="91425" bIns="91425" anchor="t" anchorCtr="0">
            <a:noAutofit/>
          </a:bodyPr>
          <a:lstStyle/>
          <a:p>
            <a:pPr>
              <a:spcBef>
                <a:spcPts val="0"/>
              </a:spcBef>
              <a:buNone/>
            </a:pPr>
            <a:r>
              <a:rPr lang="pt-BR" sz="1200">
                <a:solidFill>
                  <a:srgbClr val="C2D59B"/>
                </a:solidFill>
              </a:rPr>
              <a:t>Fonte: http://www.jorabrasil.com.br/porque.html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57200" y="0"/>
            <a:ext cx="8229600" cy="6525343"/>
          </a:xfrm>
          <a:prstGeom prst="rect">
            <a:avLst/>
          </a:prstGeom>
          <a:noFill/>
          <a:ln>
            <a:noFill/>
          </a:ln>
        </p:spPr>
        <p:txBody>
          <a:bodyPr lIns="91425" tIns="45700" rIns="91425" bIns="45700" anchor="t" anchorCtr="0">
            <a:noAutofit/>
          </a:bodyPr>
          <a:lstStyle/>
          <a:p>
            <a:pPr marL="0" marR="0" lvl="0" indent="0" algn="l" rtl="0">
              <a:spcBef>
                <a:spcPts val="0"/>
              </a:spcBef>
              <a:buClr>
                <a:srgbClr val="B2C404"/>
              </a:buClr>
              <a:buSzPct val="25000"/>
              <a:buFont typeface="Arial"/>
              <a:buNone/>
            </a:pPr>
            <a:r>
              <a:rPr lang="pt-BR" sz="2400" b="0" i="0" u="none" strike="noStrike" cap="none" baseline="0">
                <a:solidFill>
                  <a:srgbClr val="B2C404"/>
                </a:solidFill>
                <a:latin typeface="Domine"/>
                <a:ea typeface="Domine"/>
                <a:cs typeface="Domine"/>
                <a:sym typeface="Domine"/>
              </a:rPr>
              <a:t>Com a compostagem conseguimos:</a:t>
            </a:r>
          </a:p>
          <a:p>
            <a:pPr marL="342900" marR="0" lvl="0" indent="-190500" algn="l" rtl="0">
              <a:spcBef>
                <a:spcPts val="480"/>
              </a:spcBef>
              <a:buClr>
                <a:srgbClr val="C2D59B"/>
              </a:buClr>
              <a:buFont typeface="Arial"/>
              <a:buNone/>
            </a:pPr>
            <a:endParaRPr sz="2400" b="0" i="0" u="none" strike="noStrike" cap="none" baseline="0">
              <a:solidFill>
                <a:srgbClr val="C2D59B"/>
              </a:solidFill>
              <a:latin typeface="Domine"/>
              <a:ea typeface="Domine"/>
              <a:cs typeface="Domine"/>
              <a:sym typeface="Domine"/>
            </a:endParaRP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Reduzir a utilização de aterros sanitários;</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Evitar o descarte de resíduos orgânicos sem controle, o que pode causar doenças e impactos ambientais;</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Reduzir a emissão de gases poluentes como dióxido de carbono e metano;</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Produzir um excelente adubo orgânico;</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Reciclar os nutrientes contidos no solo;</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Melhorar a retenção de água no solo, reduzindo erosão;</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Diminuir a utilização de fertilizantes químicos;</a:t>
            </a:r>
          </a:p>
          <a:p>
            <a:pPr marL="342900" marR="0" lvl="0" indent="-342900" algn="l"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Aumentar a possibilidade de reciclagem, pois os resíduos orgânicos são separados de todos os outros resíduos.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4400" b="0" i="0" u="none" strike="noStrike" cap="none" baseline="0">
                <a:solidFill>
                  <a:srgbClr val="B2C404"/>
                </a:solidFill>
                <a:latin typeface="Domine"/>
                <a:ea typeface="Domine"/>
                <a:cs typeface="Domine"/>
                <a:sym typeface="Domine"/>
              </a:rPr>
              <a:t>Composteira</a:t>
            </a:r>
          </a:p>
        </p:txBody>
      </p:sp>
      <p:sp>
        <p:nvSpPr>
          <p:cNvPr id="129" name="Shape 129"/>
          <p:cNvSpPr txBox="1">
            <a:spLocks noGrp="1"/>
          </p:cNvSpPr>
          <p:nvPr>
            <p:ph type="body" idx="1"/>
          </p:nvPr>
        </p:nvSpPr>
        <p:spPr>
          <a:xfrm>
            <a:off x="457200" y="1658175"/>
            <a:ext cx="8229600" cy="4526100"/>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Estrutura própria para o processamento do material orgânico;</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Diversos formatos e tamanhos:</a:t>
            </a:r>
          </a:p>
          <a:p>
            <a:pPr marL="342900" marR="0" lvl="0" indent="-190500" algn="just" rtl="0">
              <a:spcBef>
                <a:spcPts val="480"/>
              </a:spcBef>
              <a:buClr>
                <a:srgbClr val="C2D59B"/>
              </a:buClr>
              <a:buFont typeface="Arial"/>
              <a:buNone/>
            </a:pPr>
            <a:endParaRPr sz="2400" b="0" i="0" u="none" strike="noStrike" cap="none" baseline="0">
              <a:solidFill>
                <a:srgbClr val="C2D59B"/>
              </a:solidFill>
              <a:latin typeface="Domine"/>
              <a:ea typeface="Domine"/>
              <a:cs typeface="Domine"/>
              <a:sym typeface="Domine"/>
            </a:endParaRPr>
          </a:p>
        </p:txBody>
      </p:sp>
      <p:pic>
        <p:nvPicPr>
          <p:cNvPr id="130" name="Shape 130"/>
          <p:cNvPicPr preferRelativeResize="0"/>
          <p:nvPr/>
        </p:nvPicPr>
        <p:blipFill rotWithShape="1">
          <a:blip r:embed="rId3">
            <a:alphaModFix/>
          </a:blip>
          <a:srcRect/>
          <a:stretch/>
        </p:blipFill>
        <p:spPr>
          <a:xfrm>
            <a:off x="755575" y="3572053"/>
            <a:ext cx="1800199" cy="1781746"/>
          </a:xfrm>
          <a:prstGeom prst="rect">
            <a:avLst/>
          </a:prstGeom>
          <a:noFill/>
          <a:ln>
            <a:noFill/>
          </a:ln>
        </p:spPr>
      </p:pic>
      <p:pic>
        <p:nvPicPr>
          <p:cNvPr id="131" name="Shape 131"/>
          <p:cNvPicPr preferRelativeResize="0"/>
          <p:nvPr/>
        </p:nvPicPr>
        <p:blipFill rotWithShape="1">
          <a:blip r:embed="rId4">
            <a:alphaModFix/>
          </a:blip>
          <a:srcRect/>
          <a:stretch/>
        </p:blipFill>
        <p:spPr>
          <a:xfrm>
            <a:off x="3131840" y="3789039"/>
            <a:ext cx="2324099" cy="1552575"/>
          </a:xfrm>
          <a:prstGeom prst="rect">
            <a:avLst/>
          </a:prstGeom>
          <a:noFill/>
          <a:ln>
            <a:noFill/>
          </a:ln>
        </p:spPr>
      </p:pic>
      <p:pic>
        <p:nvPicPr>
          <p:cNvPr id="132" name="Shape 132"/>
          <p:cNvPicPr preferRelativeResize="0"/>
          <p:nvPr/>
        </p:nvPicPr>
        <p:blipFill rotWithShape="1">
          <a:blip r:embed="rId5">
            <a:alphaModFix/>
          </a:blip>
          <a:srcRect/>
          <a:stretch/>
        </p:blipFill>
        <p:spPr>
          <a:xfrm>
            <a:off x="5868144" y="3036564"/>
            <a:ext cx="2867099" cy="2295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4400" b="0" i="0" u="none" strike="noStrike" cap="none" baseline="0">
                <a:solidFill>
                  <a:srgbClr val="B2C404"/>
                </a:solidFill>
                <a:latin typeface="Domine"/>
                <a:ea typeface="Domine"/>
                <a:cs typeface="Domine"/>
                <a:sym typeface="Domine"/>
              </a:rPr>
              <a:t>Mais composteiras...</a:t>
            </a:r>
          </a:p>
        </p:txBody>
      </p:sp>
      <p:pic>
        <p:nvPicPr>
          <p:cNvPr id="139" name="Shape 139"/>
          <p:cNvPicPr preferRelativeResize="0">
            <a:picLocks noGrp="1"/>
          </p:cNvPicPr>
          <p:nvPr>
            <p:ph type="body" idx="1"/>
          </p:nvPr>
        </p:nvPicPr>
        <p:blipFill rotWithShape="1">
          <a:blip r:embed="rId3">
            <a:alphaModFix/>
          </a:blip>
          <a:srcRect/>
          <a:stretch/>
        </p:blipFill>
        <p:spPr>
          <a:xfrm>
            <a:off x="1144948" y="1841399"/>
            <a:ext cx="3338700" cy="2093399"/>
          </a:xfrm>
          <a:prstGeom prst="rect">
            <a:avLst/>
          </a:prstGeom>
          <a:noFill/>
          <a:ln>
            <a:noFill/>
          </a:ln>
        </p:spPr>
      </p:pic>
      <p:pic>
        <p:nvPicPr>
          <p:cNvPr id="140" name="Shape 140"/>
          <p:cNvPicPr preferRelativeResize="0"/>
          <p:nvPr/>
        </p:nvPicPr>
        <p:blipFill rotWithShape="1">
          <a:blip r:embed="rId4">
            <a:alphaModFix/>
          </a:blip>
          <a:srcRect/>
          <a:stretch/>
        </p:blipFill>
        <p:spPr>
          <a:xfrm>
            <a:off x="1103049" y="4097000"/>
            <a:ext cx="2454000" cy="2644800"/>
          </a:xfrm>
          <a:prstGeom prst="rect">
            <a:avLst/>
          </a:prstGeom>
          <a:noFill/>
          <a:ln>
            <a:noFill/>
          </a:ln>
        </p:spPr>
      </p:pic>
      <p:pic>
        <p:nvPicPr>
          <p:cNvPr id="141" name="Shape 141"/>
          <p:cNvPicPr preferRelativeResize="0"/>
          <p:nvPr/>
        </p:nvPicPr>
        <p:blipFill rotWithShape="1">
          <a:blip r:embed="rId5">
            <a:alphaModFix/>
          </a:blip>
          <a:srcRect/>
          <a:stretch/>
        </p:blipFill>
        <p:spPr>
          <a:xfrm>
            <a:off x="4900557" y="1879100"/>
            <a:ext cx="2791200" cy="2093399"/>
          </a:xfrm>
          <a:prstGeom prst="rect">
            <a:avLst/>
          </a:prstGeom>
          <a:noFill/>
          <a:ln>
            <a:noFill/>
          </a:ln>
        </p:spPr>
      </p:pic>
      <p:pic>
        <p:nvPicPr>
          <p:cNvPr id="142" name="Shape 142"/>
          <p:cNvPicPr preferRelativeResize="0"/>
          <p:nvPr/>
        </p:nvPicPr>
        <p:blipFill>
          <a:blip r:embed="rId6">
            <a:alphaModFix/>
          </a:blip>
          <a:stretch>
            <a:fillRect/>
          </a:stretch>
        </p:blipFill>
        <p:spPr>
          <a:xfrm>
            <a:off x="4171375" y="4240075"/>
            <a:ext cx="3436299" cy="25513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B2C404"/>
              </a:buClr>
              <a:buSzPct val="25000"/>
              <a:buFont typeface="Domine"/>
              <a:buNone/>
            </a:pPr>
            <a:r>
              <a:rPr lang="pt-BR" sz="3959" b="0" i="0" u="none" strike="noStrike" cap="none" baseline="0">
                <a:solidFill>
                  <a:srgbClr val="B2C404"/>
                </a:solidFill>
                <a:latin typeface="Domine"/>
                <a:ea typeface="Domine"/>
                <a:cs typeface="Domine"/>
                <a:sym typeface="Domine"/>
              </a:rPr>
              <a:t>Fatores que influenciam o processo.</a:t>
            </a:r>
          </a:p>
        </p:txBody>
      </p:sp>
      <p:sp>
        <p:nvSpPr>
          <p:cNvPr id="148" name="Shape 148"/>
          <p:cNvSpPr txBox="1">
            <a:spLocks noGrp="1"/>
          </p:cNvSpPr>
          <p:nvPr>
            <p:ph type="body" idx="1"/>
          </p:nvPr>
        </p:nvSpPr>
        <p:spPr>
          <a:xfrm>
            <a:off x="457200" y="1648375"/>
            <a:ext cx="8229600" cy="4526100"/>
          </a:xfrm>
          <a:prstGeom prst="rect">
            <a:avLst/>
          </a:prstGeom>
          <a:noFill/>
          <a:ln>
            <a:noFill/>
          </a:ln>
        </p:spPr>
        <p:txBody>
          <a:bodyPr lIns="91425" tIns="45700" rIns="91425" bIns="45700" anchor="t" anchorCtr="0">
            <a:noAutofit/>
          </a:bodyPr>
          <a:lstStyle/>
          <a:p>
            <a:pPr marL="342900" marR="0" lvl="0" indent="-342900" algn="just" rtl="0">
              <a:spcBef>
                <a:spcPts val="0"/>
              </a:spcBef>
              <a:buClr>
                <a:srgbClr val="B2C404"/>
              </a:buClr>
              <a:buSzPct val="100000"/>
              <a:buFont typeface="Arial"/>
              <a:buChar char="•"/>
            </a:pPr>
            <a:r>
              <a:rPr lang="pt-BR" sz="2400" b="0" i="0" u="none" strike="noStrike" cap="none" baseline="0">
                <a:solidFill>
                  <a:srgbClr val="B2C404"/>
                </a:solidFill>
                <a:latin typeface="Domine"/>
                <a:ea typeface="Domine"/>
                <a:cs typeface="Domine"/>
                <a:sym typeface="Domine"/>
              </a:rPr>
              <a:t>Organismos</a:t>
            </a:r>
            <a:r>
              <a:rPr lang="pt-BR" sz="2400" b="0" i="0" u="none" strike="noStrike" cap="none" baseline="0">
                <a:solidFill>
                  <a:srgbClr val="C2D59B"/>
                </a:solidFill>
                <a:latin typeface="Domine"/>
                <a:ea typeface="Domine"/>
                <a:cs typeface="Domine"/>
                <a:sym typeface="Domine"/>
              </a:rPr>
              <a:t>: </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Principalmente fungos e bactérias;</a:t>
            </a:r>
          </a:p>
          <a:p>
            <a:pPr marL="342900" marR="0" lvl="0" indent="-342900" algn="just" rtl="0">
              <a:spcBef>
                <a:spcPts val="480"/>
              </a:spcBef>
              <a:buClr>
                <a:srgbClr val="C2D59B"/>
              </a:buClr>
              <a:buSzPct val="100000"/>
              <a:buFont typeface="Arial"/>
              <a:buChar char="•"/>
            </a:pPr>
            <a:r>
              <a:rPr lang="pt-BR" sz="2400" b="0" i="0" u="none" strike="noStrike" cap="none" baseline="0">
                <a:solidFill>
                  <a:srgbClr val="C2D59B"/>
                </a:solidFill>
                <a:latin typeface="Domine"/>
                <a:ea typeface="Domine"/>
                <a:cs typeface="Domine"/>
                <a:sym typeface="Domine"/>
              </a:rPr>
              <a:t>Colaboração da macro e mesofauna, como minhocas, formigas, besouros e ácaros, durante o processo de decomposição.</a:t>
            </a:r>
          </a:p>
        </p:txBody>
      </p:sp>
      <p:pic>
        <p:nvPicPr>
          <p:cNvPr id="149" name="Shape 149"/>
          <p:cNvPicPr preferRelativeResize="0"/>
          <p:nvPr/>
        </p:nvPicPr>
        <p:blipFill rotWithShape="1">
          <a:blip r:embed="rId3">
            <a:alphaModFix/>
          </a:blip>
          <a:srcRect/>
          <a:stretch/>
        </p:blipFill>
        <p:spPr>
          <a:xfrm>
            <a:off x="5461450" y="4097474"/>
            <a:ext cx="1905899" cy="1905899"/>
          </a:xfrm>
          <a:prstGeom prst="rect">
            <a:avLst/>
          </a:prstGeom>
          <a:noFill/>
          <a:ln>
            <a:noFill/>
          </a:ln>
        </p:spPr>
      </p:pic>
      <p:pic>
        <p:nvPicPr>
          <p:cNvPr id="150" name="Shape 150"/>
          <p:cNvPicPr preferRelativeResize="0"/>
          <p:nvPr/>
        </p:nvPicPr>
        <p:blipFill rotWithShape="1">
          <a:blip r:embed="rId4">
            <a:alphaModFix/>
          </a:blip>
          <a:srcRect/>
          <a:stretch/>
        </p:blipFill>
        <p:spPr>
          <a:xfrm>
            <a:off x="1907703" y="4097487"/>
            <a:ext cx="3097907" cy="1906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1863</Words>
  <Application>Microsoft Office PowerPoint</Application>
  <PresentationFormat>Apresentação na tela (4:3)</PresentationFormat>
  <Paragraphs>182</Paragraphs>
  <Slides>21</Slides>
  <Notes>21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Trebuchet MS</vt:lpstr>
      <vt:lpstr>Domine</vt:lpstr>
      <vt:lpstr>Tema do Office</vt:lpstr>
      <vt:lpstr>Compostagem</vt:lpstr>
      <vt:lpstr>O que é?</vt:lpstr>
      <vt:lpstr>O que é o composto orgânico?</vt:lpstr>
      <vt:lpstr>Apresentação do PowerPoint</vt:lpstr>
      <vt:lpstr>Por que fazer compostagem?</vt:lpstr>
      <vt:lpstr>Apresentação do PowerPoint</vt:lpstr>
      <vt:lpstr>Composteira</vt:lpstr>
      <vt:lpstr>Mais composteiras...</vt:lpstr>
      <vt:lpstr>Fatores que influenciam o processo.</vt:lpstr>
      <vt:lpstr>Fatores que influenciam o processo.</vt:lpstr>
      <vt:lpstr>Fatores que influenciam o processo.</vt:lpstr>
      <vt:lpstr>Fatores que influenciam o processo.</vt:lpstr>
      <vt:lpstr>Fatores que influenciam o processo.</vt:lpstr>
      <vt:lpstr>Fases do processo de compostagem</vt:lpstr>
      <vt:lpstr>Fases do processo de compostagem</vt:lpstr>
      <vt:lpstr>Usinas de Compostagem</vt:lpstr>
      <vt:lpstr>Usinas de Compostagem no Brasil</vt:lpstr>
      <vt:lpstr>Usinas de Compostagem no Brasil</vt:lpstr>
      <vt:lpstr>Compostagem e genética</vt:lpstr>
      <vt:lpstr>Obrigada!</vt:lpstr>
      <vt:lpstr>Referências Bibliográficas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Compostagem</dc:title>
  <cp:lastModifiedBy>Cliente</cp:lastModifiedBy>
  <cp:revision>3</cp:revision>
  <dcterms:modified xsi:type="dcterms:W3CDTF">2015-11-18T19:09:44Z</dcterms:modified>
</cp:coreProperties>
</file>