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89" r:id="rId12"/>
    <p:sldId id="287" r:id="rId13"/>
    <p:sldId id="29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9" r:id="rId26"/>
    <p:sldId id="308" r:id="rId27"/>
    <p:sldId id="310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11" r:id="rId53"/>
    <p:sldId id="306" r:id="rId54"/>
    <p:sldId id="307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484135-A859-4180-95F5-D4DEDA6B3C2A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F97A05-5A52-46AA-BA86-1FBF04786624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package" Target="../embeddings/Hoja_de_c_lculo_de_Microsoft_Excel3.xlsx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Hoja_de_c_lculo_de_Microsoft_Excel4.xlsx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.png"/><Relationship Id="rId7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2.png"/><Relationship Id="rId7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emf"/><Relationship Id="rId5" Type="http://schemas.openxmlformats.org/officeDocument/2006/relationships/package" Target="../embeddings/Hoja_de_c_lculo_de_Microsoft_Excel7.xlsx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jpe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jpe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.jpeg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jpe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e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jpe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2.png"/><Relationship Id="rId7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8.emf"/><Relationship Id="rId11" Type="http://schemas.openxmlformats.org/officeDocument/2006/relationships/image" Target="../media/image102.png"/><Relationship Id="rId5" Type="http://schemas.openxmlformats.org/officeDocument/2006/relationships/package" Target="../embeddings/Hoja_de_c_lculo_de_Microsoft_Excel8.xlsx"/><Relationship Id="rId10" Type="http://schemas.openxmlformats.org/officeDocument/2006/relationships/image" Target="../media/image101.png"/><Relationship Id="rId4" Type="http://schemas.openxmlformats.org/officeDocument/2006/relationships/image" Target="../media/image3.jpeg"/><Relationship Id="rId9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2.png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Hoja_de_c_lculo_de_Microsoft_Excel10.xlsx"/><Relationship Id="rId5" Type="http://schemas.openxmlformats.org/officeDocument/2006/relationships/image" Target="../media/image108.png"/><Relationship Id="rId10" Type="http://schemas.openxmlformats.org/officeDocument/2006/relationships/image" Target="../media/image118.png"/><Relationship Id="rId4" Type="http://schemas.openxmlformats.org/officeDocument/2006/relationships/image" Target="../media/image3.jpeg"/><Relationship Id="rId9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Hoja_de_c_lculo_de_Microsoft_Excel1.xlsx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2"/>
                </a:solidFill>
              </a:rPr>
              <a:t>Comportamento mecânico dos materiais </a:t>
            </a:r>
            <a:endParaRPr lang="es-ES" sz="3200" dirty="0">
              <a:solidFill>
                <a:schemeClr val="bg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600" dirty="0" smtClean="0">
                <a:solidFill>
                  <a:schemeClr val="bg2"/>
                </a:solidFill>
              </a:rPr>
              <a:t>Professor: Waldek Bose Filho </a:t>
            </a:r>
            <a:endParaRPr lang="es-ES" sz="1600" dirty="0">
              <a:solidFill>
                <a:schemeClr val="bg2"/>
              </a:solidFill>
            </a:endParaRPr>
          </a:p>
        </p:txBody>
      </p:sp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60465" y="1052736"/>
            <a:ext cx="6939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AULA EXERCICIOS PROPAGA</a:t>
            </a:r>
            <a:r>
              <a:rPr lang="pt-BR" sz="3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ÇÃO </a:t>
            </a:r>
            <a:r>
              <a:rPr lang="pt-BR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TRINCA POR FADIGA E AMPLITUDE VARIAVEL </a:t>
            </a:r>
            <a:r>
              <a:rPr lang="es-CO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9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35165" y="907907"/>
            <a:ext cx="7941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Para determinar </a:t>
            </a:r>
            <a:r>
              <a:rPr lang="pt-BR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Xn</a:t>
            </a:r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precisamos o valor de </a:t>
            </a:r>
            <a:r>
              <a:rPr lang="pt-BR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Nif</a:t>
            </a:r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3" y="1464715"/>
            <a:ext cx="35178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3" y="2609850"/>
            <a:ext cx="4267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/>
          <a:stretch/>
        </p:blipFill>
        <p:spPr bwMode="auto">
          <a:xfrm>
            <a:off x="371779" y="3383539"/>
            <a:ext cx="46019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48" y="3429000"/>
            <a:ext cx="3419475" cy="132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24" y="2029482"/>
            <a:ext cx="2914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42305" y="1327523"/>
            <a:ext cx="366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chemeClr val="bg2"/>
                </a:solidFill>
              </a:rPr>
              <a:t>Lembrando</a:t>
            </a:r>
            <a:r>
              <a:rPr lang="es-CO" dirty="0" smtClean="0">
                <a:solidFill>
                  <a:schemeClr val="bg2"/>
                </a:solidFill>
              </a:rPr>
              <a:t> que os valores de C e m </a:t>
            </a:r>
            <a:r>
              <a:rPr lang="es-CO" dirty="0" err="1" smtClean="0">
                <a:solidFill>
                  <a:schemeClr val="bg2"/>
                </a:solidFill>
              </a:rPr>
              <a:t>estão</a:t>
            </a:r>
            <a:r>
              <a:rPr lang="es-CO" dirty="0" smtClean="0">
                <a:solidFill>
                  <a:schemeClr val="bg2"/>
                </a:solidFill>
              </a:rPr>
              <a:t> relacionados </a:t>
            </a:r>
            <a:r>
              <a:rPr lang="es-CO" dirty="0" err="1" smtClean="0">
                <a:solidFill>
                  <a:schemeClr val="bg2"/>
                </a:solidFill>
              </a:rPr>
              <a:t>na</a:t>
            </a:r>
            <a:r>
              <a:rPr lang="es-CO" dirty="0" smtClean="0">
                <a:solidFill>
                  <a:schemeClr val="bg2"/>
                </a:solidFill>
              </a:rPr>
              <a:t> </a:t>
            </a:r>
            <a:r>
              <a:rPr lang="es-CO" dirty="0" err="1" smtClean="0">
                <a:solidFill>
                  <a:schemeClr val="bg2"/>
                </a:solidFill>
              </a:rPr>
              <a:t>equ</a:t>
            </a:r>
            <a:r>
              <a:rPr lang="es-CO" dirty="0" smtClean="0">
                <a:solidFill>
                  <a:schemeClr val="bg2"/>
                </a:solidFill>
              </a:rPr>
              <a:t>. de </a:t>
            </a:r>
            <a:r>
              <a:rPr lang="es-CO" dirty="0">
                <a:solidFill>
                  <a:schemeClr val="bg2"/>
                </a:solidFill>
              </a:rPr>
              <a:t>P</a:t>
            </a:r>
            <a:r>
              <a:rPr lang="es-CO" dirty="0" smtClean="0">
                <a:solidFill>
                  <a:schemeClr val="bg2"/>
                </a:solidFill>
              </a:rPr>
              <a:t>aris. 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35165" y="548680"/>
            <a:ext cx="7941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s-E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915450"/>
              </p:ext>
            </p:extLst>
          </p:nvPr>
        </p:nvGraphicFramePr>
        <p:xfrm>
          <a:off x="904730" y="726959"/>
          <a:ext cx="760216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Hoja de cálculo" r:id="rId5" imgW="6134033" imgH="580957" progId="Excel.Sheet.12">
                  <p:embed/>
                </p:oleObj>
              </mc:Choice>
              <mc:Fallback>
                <p:oleObj name="Hoja de cálculo" r:id="rId5" imgW="6134033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4730" y="726959"/>
                        <a:ext cx="760216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284984"/>
            <a:ext cx="652173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68771"/>
            <a:ext cx="35178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45811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2"/>
                </a:solidFill>
              </a:rPr>
              <a:t> 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148478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101956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/>
                </a:solidFill>
              </a:rPr>
              <a:t>a) Fator segurança vida (XN) se a vida em serviço é 8</a:t>
            </a:r>
            <a:r>
              <a:rPr lang="es-CO" sz="2400" dirty="0" smtClean="0">
                <a:solidFill>
                  <a:schemeClr val="bg2"/>
                </a:solidFill>
              </a:rPr>
              <a:t>0.000 ciclos, momento </a:t>
            </a:r>
            <a:r>
              <a:rPr lang="es-CO" sz="2400" dirty="0" err="1" smtClean="0">
                <a:solidFill>
                  <a:schemeClr val="bg2"/>
                </a:solidFill>
              </a:rPr>
              <a:t>fletor</a:t>
            </a:r>
            <a:r>
              <a:rPr lang="es-CO" sz="2400" dirty="0" smtClean="0">
                <a:solidFill>
                  <a:schemeClr val="bg2"/>
                </a:solidFill>
              </a:rPr>
              <a:t> 500 </a:t>
            </a:r>
            <a:r>
              <a:rPr lang="es-CO" sz="2400" dirty="0" err="1" smtClean="0">
                <a:solidFill>
                  <a:schemeClr val="bg2"/>
                </a:solidFill>
              </a:rPr>
              <a:t>N.m</a:t>
            </a:r>
            <a:endParaRPr lang="es-CO" sz="2400" dirty="0">
              <a:solidFill>
                <a:schemeClr val="bg2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15" y="2076287"/>
            <a:ext cx="21050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28" y="3390538"/>
            <a:ext cx="3432259" cy="39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84129" y="3789040"/>
            <a:ext cx="38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139.270	         80.000                  1,74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Ciclos                 </a:t>
            </a:r>
            <a:r>
              <a:rPr lang="pt-BR" dirty="0" err="1" smtClean="0">
                <a:solidFill>
                  <a:schemeClr val="bg2"/>
                </a:solidFill>
              </a:rPr>
              <a:t>ciclos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148478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0374" y="836712"/>
            <a:ext cx="800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400" dirty="0" smtClean="0">
                <a:solidFill>
                  <a:schemeClr val="bg2"/>
                </a:solidFill>
              </a:rPr>
              <a:t>b) </a:t>
            </a:r>
            <a:r>
              <a:rPr lang="pt-BR" sz="2400" dirty="0">
                <a:solidFill>
                  <a:schemeClr val="bg2"/>
                </a:solidFill>
              </a:rPr>
              <a:t>Q</a:t>
            </a:r>
            <a:r>
              <a:rPr lang="pt-BR" sz="2400" dirty="0" smtClean="0">
                <a:solidFill>
                  <a:schemeClr val="bg2"/>
                </a:solidFill>
              </a:rPr>
              <a:t>ual </a:t>
            </a:r>
            <a:r>
              <a:rPr lang="pt-BR" sz="2400" dirty="0">
                <a:solidFill>
                  <a:schemeClr val="bg2"/>
                </a:solidFill>
              </a:rPr>
              <a:t>será o período de inspeção necessário para que seja obtido um fator de segurança em vida de 5.</a:t>
            </a:r>
            <a:endParaRPr lang="es-CO" sz="2400" dirty="0">
              <a:solidFill>
                <a:schemeClr val="bg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58583" y="3717032"/>
            <a:ext cx="38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139.270	              5                27</a:t>
            </a:r>
            <a:r>
              <a:rPr lang="es-CO" dirty="0" smtClean="0">
                <a:solidFill>
                  <a:schemeClr val="bg2"/>
                </a:solidFill>
              </a:rPr>
              <a:t>.854</a:t>
            </a:r>
            <a:endParaRPr lang="pt-BR" dirty="0" smtClean="0">
              <a:solidFill>
                <a:schemeClr val="bg2"/>
              </a:solidFill>
            </a:endParaRPr>
          </a:p>
          <a:p>
            <a:r>
              <a:rPr lang="pt-BR" dirty="0" smtClean="0">
                <a:solidFill>
                  <a:schemeClr val="bg2"/>
                </a:solidFill>
              </a:rPr>
              <a:t>Ciclos		</a:t>
            </a:r>
            <a:r>
              <a:rPr lang="pt-BR" dirty="0">
                <a:solidFill>
                  <a:schemeClr val="bg2"/>
                </a:solidFill>
              </a:rPr>
              <a:t> </a:t>
            </a:r>
            <a:r>
              <a:rPr lang="pt-BR" dirty="0" smtClean="0">
                <a:solidFill>
                  <a:schemeClr val="bg2"/>
                </a:solidFill>
              </a:rPr>
              <a:t>             Ciclos</a:t>
            </a:r>
            <a:endParaRPr lang="es-CO" dirty="0">
              <a:solidFill>
                <a:schemeClr val="bg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93" y="2263441"/>
            <a:ext cx="18833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43" y="3355360"/>
            <a:ext cx="3038547" cy="3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0634" y="548680"/>
            <a:ext cx="76757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2"/>
              </a:solidFill>
            </a:endParaRPr>
          </a:p>
          <a:p>
            <a:r>
              <a:rPr lang="pt-BR" sz="2000" dirty="0" smtClean="0">
                <a:solidFill>
                  <a:schemeClr val="bg2"/>
                </a:solidFill>
              </a:rPr>
              <a:t>2</a:t>
            </a:r>
            <a:r>
              <a:rPr lang="pt-BR" sz="2000" dirty="0">
                <a:solidFill>
                  <a:schemeClr val="bg2"/>
                </a:solidFill>
              </a:rPr>
              <a:t>)</a:t>
            </a:r>
            <a:r>
              <a:rPr lang="pt-BR" sz="2000" dirty="0" smtClean="0">
                <a:solidFill>
                  <a:schemeClr val="bg2"/>
                </a:solidFill>
              </a:rPr>
              <a:t> </a:t>
            </a:r>
            <a:r>
              <a:rPr lang="pt-BR" sz="2000" dirty="0">
                <a:solidFill>
                  <a:schemeClr val="bg2"/>
                </a:solidFill>
              </a:rPr>
              <a:t>Uma peça na forma de uma placa de aço </a:t>
            </a:r>
            <a:r>
              <a:rPr lang="pt-BR" sz="2000" dirty="0" err="1">
                <a:solidFill>
                  <a:schemeClr val="bg2"/>
                </a:solidFill>
              </a:rPr>
              <a:t>Man-Ten</a:t>
            </a:r>
            <a:r>
              <a:rPr lang="pt-BR" sz="2000" dirty="0">
                <a:solidFill>
                  <a:schemeClr val="bg2"/>
                </a:solidFill>
              </a:rPr>
              <a:t> com uma trinca lateral e </a:t>
            </a:r>
            <a:r>
              <a:rPr lang="pt-BR" sz="2000" dirty="0" smtClean="0">
                <a:solidFill>
                  <a:schemeClr val="bg2"/>
                </a:solidFill>
              </a:rPr>
              <a:t>com </a:t>
            </a:r>
            <a:r>
              <a:rPr lang="pt-BR" sz="2000" dirty="0">
                <a:solidFill>
                  <a:schemeClr val="bg2"/>
                </a:solidFill>
              </a:rPr>
              <a:t>as dimensões como </a:t>
            </a:r>
            <a:r>
              <a:rPr lang="pt-BR" sz="2000" dirty="0" smtClean="0">
                <a:solidFill>
                  <a:schemeClr val="bg2"/>
                </a:solidFill>
              </a:rPr>
              <a:t>mostra a </a:t>
            </a:r>
            <a:r>
              <a:rPr lang="pt-BR" sz="2000" dirty="0">
                <a:solidFill>
                  <a:schemeClr val="bg2"/>
                </a:solidFill>
              </a:rPr>
              <a:t>Figura abaixo, sendo b=75 mm, t = 5 mm e um h suficiente grande. Esta placa contem uma trinca de </a:t>
            </a:r>
            <a:r>
              <a:rPr lang="pt-BR" sz="2000" dirty="0" smtClean="0">
                <a:solidFill>
                  <a:schemeClr val="bg2"/>
                </a:solidFill>
              </a:rPr>
              <a:t>canto de 4 </a:t>
            </a:r>
            <a:r>
              <a:rPr lang="pt-BR" sz="2000" dirty="0">
                <a:solidFill>
                  <a:schemeClr val="bg2"/>
                </a:solidFill>
              </a:rPr>
              <a:t>mm e está submetida a um carregamento </a:t>
            </a:r>
            <a:r>
              <a:rPr lang="pt-BR" sz="2000" dirty="0" err="1">
                <a:solidFill>
                  <a:schemeClr val="bg2"/>
                </a:solidFill>
              </a:rPr>
              <a:t>trativo</a:t>
            </a:r>
            <a:r>
              <a:rPr lang="pt-BR" sz="2000" dirty="0">
                <a:solidFill>
                  <a:schemeClr val="bg2"/>
                </a:solidFill>
              </a:rPr>
              <a:t> que varia de zero a 20 </a:t>
            </a:r>
            <a:r>
              <a:rPr lang="pt-BR" sz="2000" dirty="0" err="1">
                <a:solidFill>
                  <a:schemeClr val="bg2"/>
                </a:solidFill>
              </a:rPr>
              <a:t>kN</a:t>
            </a:r>
            <a:r>
              <a:rPr lang="pt-BR" sz="2000" dirty="0">
                <a:solidFill>
                  <a:schemeClr val="bg2"/>
                </a:solidFill>
              </a:rPr>
              <a:t>. Estime quantos ciclos de tensão serão aplicados antes que a falha aconteça?</a:t>
            </a:r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43" y="2780928"/>
            <a:ext cx="1914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22" y="2780928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54" y="3494548"/>
            <a:ext cx="1809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68974" y="3562295"/>
            <a:ext cx="26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Pag. 349 </a:t>
            </a:r>
            <a:r>
              <a:rPr lang="pt-BR" dirty="0" err="1" smtClean="0">
                <a:solidFill>
                  <a:schemeClr val="bg2"/>
                </a:solidFill>
              </a:rPr>
              <a:t>Dowling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66" y="4321727"/>
            <a:ext cx="411885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" y="548680"/>
            <a:ext cx="77819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4" y="2472730"/>
            <a:ext cx="7773893" cy="5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27" y="3212976"/>
            <a:ext cx="6825757" cy="98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15008" y="412635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Comportamento fratura frágil</a:t>
            </a:r>
          </a:p>
          <a:p>
            <a:pPr lvl="0"/>
            <a:r>
              <a:rPr lang="pt-BR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s-ES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" y="1077846"/>
            <a:ext cx="4502592" cy="8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7142"/>
              </p:ext>
            </p:extLst>
          </p:nvPr>
        </p:nvGraphicFramePr>
        <p:xfrm>
          <a:off x="1084618" y="2636912"/>
          <a:ext cx="68961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Planilha" r:id="rId6" imgW="6896100" imgH="2676615" progId="Excel.Sheet.12">
                  <p:embed/>
                </p:oleObj>
              </mc:Choice>
              <mc:Fallback>
                <p:oleObj name="Planilha" r:id="rId6" imgW="6896100" imgH="2676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4618" y="2636912"/>
                        <a:ext cx="6896100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65" y="1093385"/>
            <a:ext cx="3180449" cy="6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0376" y="2132856"/>
            <a:ext cx="836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O </a:t>
            </a:r>
            <a:r>
              <a:rPr lang="es-ES" dirty="0" err="1" smtClean="0">
                <a:solidFill>
                  <a:schemeClr val="bg2"/>
                </a:solidFill>
              </a:rPr>
              <a:t>cumprimento</a:t>
            </a:r>
            <a:r>
              <a:rPr lang="es-ES" dirty="0" smtClean="0">
                <a:solidFill>
                  <a:schemeClr val="bg2"/>
                </a:solidFill>
              </a:rPr>
              <a:t> da trinca (</a:t>
            </a:r>
            <a:r>
              <a:rPr lang="es-ES" dirty="0" err="1" smtClean="0">
                <a:solidFill>
                  <a:schemeClr val="bg2"/>
                </a:solidFill>
              </a:rPr>
              <a:t>ac</a:t>
            </a:r>
            <a:r>
              <a:rPr lang="es-ES" dirty="0" smtClean="0">
                <a:solidFill>
                  <a:schemeClr val="bg2"/>
                </a:solidFill>
              </a:rPr>
              <a:t>) </a:t>
            </a:r>
            <a:r>
              <a:rPr lang="es-ES" dirty="0" err="1" smtClean="0">
                <a:solidFill>
                  <a:schemeClr val="bg2"/>
                </a:solidFill>
              </a:rPr>
              <a:t>não</a:t>
            </a:r>
            <a:r>
              <a:rPr lang="es-ES" dirty="0" smtClean="0">
                <a:solidFill>
                  <a:schemeClr val="bg2"/>
                </a:solidFill>
              </a:rPr>
              <a:t> é </a:t>
            </a:r>
            <a:r>
              <a:rPr lang="es-ES" dirty="0" err="1" smtClean="0">
                <a:solidFill>
                  <a:schemeClr val="bg2"/>
                </a:solidFill>
              </a:rPr>
              <a:t>aceitavel</a:t>
            </a:r>
            <a:r>
              <a:rPr lang="es-ES" dirty="0" smtClean="0">
                <a:solidFill>
                  <a:schemeClr val="bg2"/>
                </a:solidFill>
              </a:rPr>
              <a:t> pelo </a:t>
            </a:r>
            <a:r>
              <a:rPr lang="es-ES" dirty="0" err="1" smtClean="0">
                <a:solidFill>
                  <a:schemeClr val="bg2"/>
                </a:solidFill>
              </a:rPr>
              <a:t>qual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temos</a:t>
            </a:r>
            <a:r>
              <a:rPr lang="es-ES" dirty="0" smtClean="0">
                <a:solidFill>
                  <a:schemeClr val="bg2"/>
                </a:solidFill>
              </a:rPr>
              <a:t> que </a:t>
            </a:r>
            <a:r>
              <a:rPr lang="es-ES" dirty="0" err="1" smtClean="0">
                <a:solidFill>
                  <a:schemeClr val="bg2"/>
                </a:solidFill>
              </a:rPr>
              <a:t>achar</a:t>
            </a:r>
            <a:r>
              <a:rPr lang="es-ES" dirty="0" smtClean="0">
                <a:solidFill>
                  <a:schemeClr val="bg2"/>
                </a:solidFill>
              </a:rPr>
              <a:t> o valor de F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74873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2"/>
                </a:solidFill>
              </a:rPr>
              <a:t>Fratura com deformação plástica</a:t>
            </a:r>
          </a:p>
          <a:p>
            <a:endParaRPr lang="pt-BR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48" y="1570527"/>
            <a:ext cx="5229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38013" y="18677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Pag. 896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48" y="2420888"/>
            <a:ext cx="361729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97774"/>
              </p:ext>
            </p:extLst>
          </p:nvPr>
        </p:nvGraphicFramePr>
        <p:xfrm>
          <a:off x="1048968" y="3789040"/>
          <a:ext cx="6311493" cy="55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Planilha" r:id="rId7" imgW="4438785" imgH="390615" progId="Excel.Sheet.12">
                  <p:embed/>
                </p:oleObj>
              </mc:Choice>
              <mc:Fallback>
                <p:oleObj name="Planilha" r:id="rId7" imgW="4438785" imgH="390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8968" y="3789040"/>
                        <a:ext cx="6311493" cy="55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60465" y="74190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Para o calculo de numero de ciclos para falha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8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5" y="1196752"/>
            <a:ext cx="3517265" cy="100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196752"/>
            <a:ext cx="2376264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17454"/>
              </p:ext>
            </p:extLst>
          </p:nvPr>
        </p:nvGraphicFramePr>
        <p:xfrm>
          <a:off x="1169845" y="2420888"/>
          <a:ext cx="6326080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Planilha" r:id="rId7" imgW="4438785" imgH="580935" progId="Excel.Sheet.12">
                  <p:embed/>
                </p:oleObj>
              </mc:Choice>
              <mc:Fallback>
                <p:oleObj name="Planilha" r:id="rId7" imgW="4438785" imgH="580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9845" y="2420888"/>
                        <a:ext cx="6326080" cy="82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/>
          <p:cNvCxnSpPr/>
          <p:nvPr/>
        </p:nvCxnSpPr>
        <p:spPr>
          <a:xfrm>
            <a:off x="4139952" y="3212976"/>
            <a:ext cx="0" cy="36004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160465" y="3573016"/>
            <a:ext cx="693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Como a variação de F é excessiva o jeito de calcular </a:t>
            </a:r>
            <a:r>
              <a:rPr lang="pt-BR" dirty="0" err="1" smtClean="0">
                <a:solidFill>
                  <a:schemeClr val="bg2"/>
                </a:solidFill>
              </a:rPr>
              <a:t>Nif</a:t>
            </a:r>
            <a:r>
              <a:rPr lang="pt-BR" dirty="0" smtClean="0">
                <a:solidFill>
                  <a:schemeClr val="bg2"/>
                </a:solidFill>
              </a:rPr>
              <a:t> é com o método de integração numérica (Pag. 598 </a:t>
            </a:r>
            <a:r>
              <a:rPr lang="pt-BR" dirty="0" err="1" smtClean="0">
                <a:solidFill>
                  <a:schemeClr val="bg2"/>
                </a:solidFill>
              </a:rPr>
              <a:t>Dowling</a:t>
            </a:r>
            <a:r>
              <a:rPr lang="pt-BR" dirty="0" smtClean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5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548680"/>
            <a:ext cx="70961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83" y="4221088"/>
            <a:ext cx="7305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7975" y="4221088"/>
            <a:ext cx="8368480" cy="22167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1) Uma peça de seção transversal retangular é feita de uma liga de Al 7075-T6 e possui as seguintes dimensões: b= 50 mm e t= 12 </a:t>
            </a:r>
            <a:r>
              <a:rPr lang="pt-BR" sz="32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mm.</a:t>
            </a:r>
            <a:r>
              <a:rPr lang="pt-BR" sz="3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Considere que qualquer trinca de canto e passante maior do que 0,25 mm, pode ser detectada pela inspeção.</a:t>
            </a:r>
            <a:r>
              <a:rPr lang="es-ES" sz="3600" dirty="0" smtClean="0">
                <a:solidFill>
                  <a:schemeClr val="bg2"/>
                </a:solidFill>
              </a:rPr>
              <a:t/>
            </a:r>
            <a:br>
              <a:rPr lang="es-ES" sz="3600" dirty="0" smtClean="0">
                <a:solidFill>
                  <a:schemeClr val="bg2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/>
            </a:r>
            <a:br>
              <a:rPr lang="es-ES" sz="4000" dirty="0" smtClean="0">
                <a:solidFill>
                  <a:schemeClr val="tx1"/>
                </a:solidFill>
              </a:rPr>
            </a:b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37" y="1236289"/>
            <a:ext cx="4968552" cy="19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5" y="3254474"/>
            <a:ext cx="6248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3054"/>
            <a:ext cx="2066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0374" y="332656"/>
            <a:ext cx="8072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desarrolhar esta metodologia primeiro temos que escolher um numero (n) de intervalos entre </a:t>
            </a:r>
            <a:r>
              <a:rPr lang="pt-BR" dirty="0" smtClean="0">
                <a:solidFill>
                  <a:schemeClr val="bg2"/>
                </a:solidFill>
              </a:rPr>
              <a:t>(ai) </a:t>
            </a:r>
            <a:r>
              <a:rPr lang="pt-BR" dirty="0">
                <a:solidFill>
                  <a:schemeClr val="bg2"/>
                </a:solidFill>
              </a:rPr>
              <a:t>inicial e </a:t>
            </a:r>
            <a:r>
              <a:rPr lang="pt-BR" dirty="0" smtClean="0">
                <a:solidFill>
                  <a:schemeClr val="bg2"/>
                </a:solidFill>
              </a:rPr>
              <a:t>(</a:t>
            </a:r>
            <a:r>
              <a:rPr lang="pt-BR" dirty="0" err="1" smtClean="0">
                <a:solidFill>
                  <a:schemeClr val="bg2"/>
                </a:solidFill>
              </a:rPr>
              <a:t>af</a:t>
            </a:r>
            <a:r>
              <a:rPr lang="pt-BR" dirty="0">
                <a:solidFill>
                  <a:schemeClr val="bg2"/>
                </a:solidFill>
              </a:rPr>
              <a:t>)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>
                <a:solidFill>
                  <a:schemeClr val="bg2"/>
                </a:solidFill>
              </a:rPr>
              <a:t>final, para definir o intervalo é ideal utilizar mais o menos 10% ou seja 1,10 de incremento</a:t>
            </a:r>
          </a:p>
        </p:txBody>
      </p:sp>
    </p:spTree>
    <p:extLst>
      <p:ext uri="{BB962C8B-B14F-4D97-AF65-F5344CB8AC3E}">
        <p14:creationId xmlns:p14="http://schemas.microsoft.com/office/powerpoint/2010/main" val="1597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26808"/>
              </p:ext>
            </p:extLst>
          </p:nvPr>
        </p:nvGraphicFramePr>
        <p:xfrm>
          <a:off x="1437345" y="260648"/>
          <a:ext cx="6391275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Planilha" r:id="rId5" imgW="6391343" imgH="5352960" progId="Excel.Sheet.12">
                  <p:embed/>
                </p:oleObj>
              </mc:Choice>
              <mc:Fallback>
                <p:oleObj name="Planilha" r:id="rId5" imgW="6391343" imgH="5352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7345" y="260648"/>
                        <a:ext cx="6391275" cy="535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509"/>
            <a:ext cx="6653864" cy="13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69" y="1629812"/>
            <a:ext cx="5783203" cy="294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39752" y="47971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Estudar exemplo 11,5 livro </a:t>
            </a:r>
            <a:r>
              <a:rPr lang="pt-BR" dirty="0" err="1" smtClean="0">
                <a:solidFill>
                  <a:schemeClr val="bg2"/>
                </a:solidFill>
              </a:rPr>
              <a:t>Dowling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4497" y="547936"/>
            <a:ext cx="78691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chemeClr val="bg2"/>
                </a:solidFill>
              </a:rPr>
              <a:t>3) Uma placa com uma trinca central, CC(T), de alumínio 2024-T3, possui b= 50 mm, t= 4 mm e um h suficientemente grande. Esta placa é submetida a um carregamento cíclico </a:t>
            </a:r>
            <a:r>
              <a:rPr lang="pt-BR" sz="2400" dirty="0" err="1">
                <a:solidFill>
                  <a:schemeClr val="bg2"/>
                </a:solidFill>
              </a:rPr>
              <a:t>Pmin</a:t>
            </a:r>
            <a:r>
              <a:rPr lang="pt-BR" sz="2400" dirty="0">
                <a:solidFill>
                  <a:schemeClr val="bg2"/>
                </a:solidFill>
              </a:rPr>
              <a:t> = 18 e </a:t>
            </a:r>
            <a:r>
              <a:rPr lang="pt-BR" sz="2400" dirty="0" err="1">
                <a:solidFill>
                  <a:schemeClr val="bg2"/>
                </a:solidFill>
              </a:rPr>
              <a:t>Pmax</a:t>
            </a:r>
            <a:r>
              <a:rPr lang="pt-BR" sz="2400" dirty="0">
                <a:solidFill>
                  <a:schemeClr val="bg2"/>
                </a:solidFill>
              </a:rPr>
              <a:t> = 60 </a:t>
            </a:r>
            <a:r>
              <a:rPr lang="pt-BR" sz="2400" dirty="0" err="1">
                <a:solidFill>
                  <a:schemeClr val="bg2"/>
                </a:solidFill>
              </a:rPr>
              <a:t>kN</a:t>
            </a:r>
            <a:r>
              <a:rPr lang="pt-BR" sz="2400" dirty="0">
                <a:solidFill>
                  <a:schemeClr val="bg2"/>
                </a:solidFill>
              </a:rPr>
              <a:t> e possui um trinca inicial de tamanho ai = 2 mm que fornece uma vida </a:t>
            </a:r>
            <a:r>
              <a:rPr lang="pt-BR" sz="2400" dirty="0" err="1">
                <a:solidFill>
                  <a:schemeClr val="bg2"/>
                </a:solidFill>
              </a:rPr>
              <a:t>Nf</a:t>
            </a:r>
            <a:r>
              <a:rPr lang="pt-BR" sz="2400" dirty="0">
                <a:solidFill>
                  <a:schemeClr val="bg2"/>
                </a:solidFill>
              </a:rPr>
              <a:t> = 47.400 ciclos, quando a falha acontece por fratura frágil para um tamanho de trinca final, </a:t>
            </a:r>
            <a:r>
              <a:rPr lang="pt-BR" sz="2400" dirty="0" err="1">
                <a:solidFill>
                  <a:schemeClr val="bg2"/>
                </a:solidFill>
              </a:rPr>
              <a:t>af</a:t>
            </a:r>
            <a:r>
              <a:rPr lang="pt-BR" sz="2400" dirty="0">
                <a:solidFill>
                  <a:schemeClr val="bg2"/>
                </a:solidFill>
              </a:rPr>
              <a:t> = 16,35 </a:t>
            </a:r>
            <a:r>
              <a:rPr lang="pt-BR" sz="2400" dirty="0" err="1">
                <a:solidFill>
                  <a:schemeClr val="bg2"/>
                </a:solidFill>
              </a:rPr>
              <a:t>mm.</a:t>
            </a:r>
            <a:r>
              <a:rPr lang="pt-BR" sz="2400" dirty="0">
                <a:solidFill>
                  <a:schemeClr val="bg2"/>
                </a:solidFill>
              </a:rPr>
              <a:t> </a:t>
            </a:r>
          </a:p>
          <a:p>
            <a:pPr lvl="0"/>
            <a:endParaRPr lang="pt-BR" sz="2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bg2"/>
                </a:solidFill>
              </a:rPr>
              <a:t>a) Qual </a:t>
            </a:r>
            <a:r>
              <a:rPr lang="pt-BR" sz="2400" dirty="0">
                <a:solidFill>
                  <a:schemeClr val="bg2"/>
                </a:solidFill>
              </a:rPr>
              <a:t>seria o maior tamanho de trinca inicial a</a:t>
            </a:r>
            <a:r>
              <a:rPr lang="pt-BR" sz="2400" baseline="-25000" dirty="0">
                <a:solidFill>
                  <a:schemeClr val="bg2"/>
                </a:solidFill>
              </a:rPr>
              <a:t>i</a:t>
            </a:r>
            <a:r>
              <a:rPr lang="pt-BR" sz="2400" dirty="0">
                <a:solidFill>
                  <a:schemeClr val="bg2"/>
                </a:solidFill>
              </a:rPr>
              <a:t> que pode ser </a:t>
            </a:r>
            <a:r>
              <a:rPr lang="pt-BR" sz="2400" dirty="0" smtClean="0">
                <a:solidFill>
                  <a:schemeClr val="bg2"/>
                </a:solidFill>
              </a:rPr>
              <a:t>permitido </a:t>
            </a:r>
            <a:r>
              <a:rPr lang="pt-BR" sz="2400" dirty="0">
                <a:solidFill>
                  <a:schemeClr val="bg2"/>
                </a:solidFill>
              </a:rPr>
              <a:t>se a placa deverá suportar 100.000 ciclos antes que ela falhe?</a:t>
            </a:r>
          </a:p>
          <a:p>
            <a:pPr lvl="0"/>
            <a:endParaRPr lang="es-ES" sz="21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4" y="363002"/>
            <a:ext cx="73723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7" y="1700808"/>
            <a:ext cx="3990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48064" y="20579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Da Fig. 8,12(a)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5" y="3212976"/>
            <a:ext cx="25559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12575" y="2708920"/>
            <a:ext cx="413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Calculando </a:t>
            </a:r>
            <a:r>
              <a:rPr lang="pt-BR" dirty="0" err="1" smtClean="0">
                <a:solidFill>
                  <a:schemeClr val="bg2"/>
                </a:solidFill>
              </a:rPr>
              <a:t>Smax</a:t>
            </a:r>
            <a:r>
              <a:rPr lang="pt-BR" dirty="0" smtClean="0">
                <a:solidFill>
                  <a:schemeClr val="bg2"/>
                </a:solidFill>
              </a:rPr>
              <a:t> de </a:t>
            </a:r>
            <a:r>
              <a:rPr lang="pt-BR" dirty="0" err="1" smtClean="0">
                <a:solidFill>
                  <a:schemeClr val="bg2"/>
                </a:solidFill>
              </a:rPr>
              <a:t>Pmax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4"/>
          <a:stretch/>
        </p:blipFill>
        <p:spPr bwMode="auto">
          <a:xfrm>
            <a:off x="946808" y="3212976"/>
            <a:ext cx="4333875" cy="80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4" y="363002"/>
            <a:ext cx="73723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4" y="1628775"/>
            <a:ext cx="5314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4275" y="1942416"/>
            <a:ext cx="266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Propriedades obtidas da tabela 11.2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52054"/>
            <a:ext cx="3219450" cy="3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8" y="4152054"/>
            <a:ext cx="3124200" cy="3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2338" y="548680"/>
            <a:ext cx="7941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85941" y="3068960"/>
            <a:ext cx="433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4" y="363002"/>
            <a:ext cx="73723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4" y="1628775"/>
            <a:ext cx="5314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4275" y="1942416"/>
            <a:ext cx="266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Propriedades obtidas da tabela 11.2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7074" y="4365104"/>
            <a:ext cx="737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Iterando o valor de ai como incógnita ate atingir o valor dos </a:t>
            </a:r>
            <a:r>
              <a:rPr lang="pt-BR" dirty="0" err="1" smtClean="0">
                <a:solidFill>
                  <a:schemeClr val="bg2"/>
                </a:solidFill>
              </a:rPr>
              <a:t>Nif</a:t>
            </a:r>
            <a:r>
              <a:rPr lang="pt-BR" dirty="0" smtClean="0">
                <a:solidFill>
                  <a:schemeClr val="bg2"/>
                </a:solidFill>
              </a:rPr>
              <a:t> 100.000 ciclos obtemos 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69297" y="2780928"/>
            <a:ext cx="7772400" cy="455364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bg2"/>
                </a:solidFill>
              </a:rPr>
              <a:t>O comprimento da trinca é igual 0,892 mm </a:t>
            </a:r>
            <a:r>
              <a:rPr lang="es-ES" sz="2000" dirty="0" err="1" smtClean="0">
                <a:solidFill>
                  <a:schemeClr val="bg2"/>
                </a:solidFill>
              </a:rPr>
              <a:t>muito</a:t>
            </a:r>
            <a:r>
              <a:rPr lang="es-ES" sz="2000" dirty="0" smtClean="0">
                <a:solidFill>
                  <a:schemeClr val="bg2"/>
                </a:solidFill>
              </a:rPr>
              <a:t> </a:t>
            </a:r>
            <a:r>
              <a:rPr lang="es-ES" sz="2000" dirty="0" err="1" smtClean="0">
                <a:solidFill>
                  <a:schemeClr val="bg2"/>
                </a:solidFill>
              </a:rPr>
              <a:t>pequena</a:t>
            </a:r>
            <a:r>
              <a:rPr lang="es-ES" sz="2000" dirty="0" smtClean="0">
                <a:solidFill>
                  <a:schemeClr val="bg2"/>
                </a:solidFill>
              </a:rPr>
              <a:t> </a:t>
            </a:r>
            <a:r>
              <a:rPr lang="es-ES" sz="2000" dirty="0" smtClean="0">
                <a:solidFill>
                  <a:schemeClr val="bg2"/>
                </a:solidFill>
              </a:rPr>
              <a:t>para </a:t>
            </a:r>
            <a:r>
              <a:rPr lang="es-ES" sz="2000" dirty="0" err="1" smtClean="0">
                <a:solidFill>
                  <a:schemeClr val="bg2"/>
                </a:solidFill>
              </a:rPr>
              <a:t>qualquer</a:t>
            </a:r>
            <a:r>
              <a:rPr lang="es-ES" sz="2000" dirty="0" smtClean="0">
                <a:solidFill>
                  <a:schemeClr val="bg2"/>
                </a:solidFill>
              </a:rPr>
              <a:t> método de </a:t>
            </a:r>
            <a:r>
              <a:rPr lang="es-ES" sz="2000" dirty="0" err="1" smtClean="0">
                <a:solidFill>
                  <a:schemeClr val="bg2"/>
                </a:solidFill>
              </a:rPr>
              <a:t>detecção</a:t>
            </a:r>
            <a:r>
              <a:rPr lang="es-ES" sz="2000" dirty="0" smtClean="0">
                <a:solidFill>
                  <a:schemeClr val="bg2"/>
                </a:solidFill>
              </a:rPr>
              <a:t> </a:t>
            </a:r>
            <a:endParaRPr lang="es-ES" sz="2000" dirty="0">
              <a:solidFill>
                <a:schemeClr val="bg2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40" y="548680"/>
            <a:ext cx="62960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5580111" y="1700808"/>
            <a:ext cx="2125053" cy="72008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69269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chemeClr val="bg2"/>
                </a:solidFill>
              </a:rPr>
              <a:t>b) Assumindo </a:t>
            </a:r>
            <a:r>
              <a:rPr lang="pt-BR" sz="2400" dirty="0">
                <a:solidFill>
                  <a:schemeClr val="bg2"/>
                </a:solidFill>
              </a:rPr>
              <a:t>que a inspeção para encontrar a trinca inicial a</a:t>
            </a:r>
            <a:r>
              <a:rPr lang="pt-BR" sz="2400" baseline="-25000" dirty="0">
                <a:solidFill>
                  <a:schemeClr val="bg2"/>
                </a:solidFill>
              </a:rPr>
              <a:t>i</a:t>
            </a:r>
            <a:r>
              <a:rPr lang="pt-BR" sz="2400" dirty="0">
                <a:solidFill>
                  <a:schemeClr val="bg2"/>
                </a:solidFill>
              </a:rPr>
              <a:t> do item a) é possível, qual seria o intervalo de inspeção que daria um fator de segurança em vida razoável (FS=5)? Assuma que a placa é uma parte importante de uma aeronave</a:t>
            </a:r>
            <a:r>
              <a:rPr lang="pt-BR" sz="2400" dirty="0" smtClean="0">
                <a:solidFill>
                  <a:schemeClr val="bg2"/>
                </a:solidFill>
              </a:rPr>
              <a:t>.</a:t>
            </a:r>
          </a:p>
          <a:p>
            <a:pPr lvl="0"/>
            <a:endParaRPr lang="pt-BR" sz="2400" dirty="0" smtClean="0">
              <a:solidFill>
                <a:schemeClr val="bg2"/>
              </a:solidFill>
            </a:endParaRPr>
          </a:p>
          <a:p>
            <a:pPr lvl="0"/>
            <a:r>
              <a:rPr lang="pt-BR" sz="2400" dirty="0" smtClean="0">
                <a:solidFill>
                  <a:schemeClr val="bg2"/>
                </a:solidFill>
              </a:rPr>
              <a:t>XN entre 3 ate 5  </a:t>
            </a:r>
            <a:endParaRPr lang="pt-BR" sz="2400" dirty="0">
              <a:solidFill>
                <a:schemeClr val="bg2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1" y="3686186"/>
            <a:ext cx="1733871" cy="4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65" y="3667329"/>
            <a:ext cx="3228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6020" y="119675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bg2"/>
                </a:solidFill>
              </a:rPr>
              <a:t>LISTA DE EXERCÍCIOS DE </a:t>
            </a:r>
            <a:r>
              <a:rPr lang="pt-BR" sz="2800" b="1" dirty="0" smtClean="0">
                <a:solidFill>
                  <a:schemeClr val="bg2"/>
                </a:solidFill>
              </a:rPr>
              <a:t>AMPLITUDE </a:t>
            </a:r>
            <a:r>
              <a:rPr lang="pt-BR" sz="2800" b="1" dirty="0" smtClean="0">
                <a:solidFill>
                  <a:schemeClr val="bg2"/>
                </a:solidFill>
              </a:rPr>
              <a:t>VARIÁVEIS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96020" y="1196752"/>
            <a:ext cx="752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chemeClr val="bg2"/>
                </a:solidFill>
              </a:rPr>
              <a:t>1) Uma </a:t>
            </a:r>
            <a:r>
              <a:rPr lang="pt-BR" dirty="0">
                <a:solidFill>
                  <a:schemeClr val="bg2"/>
                </a:solidFill>
              </a:rPr>
              <a:t>determinada peça de uma aeronave, fabricada de uma liga Ti-6Al-4V, é submetida uma história de carregamentos repetitivos de tração mostrado na figura abaixo. Estime o número de repetições necessárias para causar a falha por fadiga.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96" y="2419931"/>
            <a:ext cx="6194449" cy="28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1931" y="3645024"/>
            <a:ext cx="7772400" cy="1780108"/>
          </a:xfrm>
        </p:spPr>
        <p:txBody>
          <a:bodyPr>
            <a:normAutofit/>
          </a:bodyPr>
          <a:lstStyle/>
          <a:p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0634" y="476672"/>
            <a:ext cx="8107829" cy="3744416"/>
          </a:xfrm>
        </p:spPr>
        <p:txBody>
          <a:bodyPr>
            <a:noAutofit/>
          </a:bodyPr>
          <a:lstStyle/>
          <a:p>
            <a:pPr lvl="0"/>
            <a:r>
              <a:rPr lang="pt-BR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pt-BR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</a:t>
            </a:r>
            <a:r>
              <a:rPr lang="pt-BR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será o fator de segurança em vida se é esperado que esta resista uma vida em serviço de 80.000 </a:t>
            </a:r>
            <a:r>
              <a:rPr lang="pt-BR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ciclos, o </a:t>
            </a:r>
            <a:r>
              <a:rPr lang="pt-BR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carregamento é feito através de momentos fletores saindo do zero para um máximo de 500 </a:t>
            </a:r>
            <a:r>
              <a:rPr lang="pt-BR" sz="2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N.m</a:t>
            </a:r>
            <a:r>
              <a:rPr lang="pt-BR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7819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29" y="4632970"/>
            <a:ext cx="7562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009129" y="3140968"/>
            <a:ext cx="1042591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5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47664" y="90872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Para calcular  numero de repetições devemos calcular numero de ciclos para falha </a:t>
            </a:r>
            <a:r>
              <a:rPr lang="pt-BR" dirty="0" err="1" smtClean="0">
                <a:solidFill>
                  <a:schemeClr val="bg2"/>
                </a:solidFill>
              </a:rPr>
              <a:t>Nf</a:t>
            </a:r>
            <a:r>
              <a:rPr lang="pt-BR" dirty="0" smtClean="0">
                <a:solidFill>
                  <a:schemeClr val="bg2"/>
                </a:solidFill>
              </a:rPr>
              <a:t>, como a amplitude é variável devemos calcular uma amplitude corregida </a:t>
            </a:r>
            <a:r>
              <a:rPr lang="el-GR" dirty="0" smtClean="0">
                <a:solidFill>
                  <a:schemeClr val="bg2"/>
                </a:solidFill>
                <a:ea typeface="DFKai-SB"/>
              </a:rPr>
              <a:t>σ</a:t>
            </a:r>
            <a:r>
              <a:rPr lang="pt-BR" dirty="0" smtClean="0">
                <a:solidFill>
                  <a:schemeClr val="bg2"/>
                </a:solidFill>
                <a:ea typeface="DFKai-SB"/>
              </a:rPr>
              <a:t>ar</a:t>
            </a:r>
            <a:r>
              <a:rPr lang="pt-BR" dirty="0" smtClean="0">
                <a:solidFill>
                  <a:schemeClr val="bg2"/>
                </a:solidFill>
              </a:rPr>
              <a:t>, isto é possível utilizando equação de </a:t>
            </a:r>
            <a:r>
              <a:rPr lang="pt-BR" dirty="0" err="1" smtClean="0">
                <a:solidFill>
                  <a:schemeClr val="bg2"/>
                </a:solidFill>
              </a:rPr>
              <a:t>Morrow</a:t>
            </a:r>
            <a:r>
              <a:rPr lang="pt-BR" dirty="0" smtClean="0">
                <a:solidFill>
                  <a:schemeClr val="bg2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5" y="2357681"/>
            <a:ext cx="1595560" cy="110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9308" y="3530302"/>
            <a:ext cx="118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2"/>
                </a:solidFill>
              </a:rPr>
              <a:t>Equ</a:t>
            </a:r>
            <a:r>
              <a:rPr lang="pt-BR" dirty="0" smtClean="0">
                <a:solidFill>
                  <a:schemeClr val="bg2"/>
                </a:solidFill>
              </a:rPr>
              <a:t>. 9.21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49558"/>
            <a:ext cx="1872208" cy="41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33774" y="2693720"/>
            <a:ext cx="82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com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23798" y="3345636"/>
            <a:ext cx="118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2"/>
                </a:solidFill>
              </a:rPr>
              <a:t>Equ</a:t>
            </a:r>
            <a:r>
              <a:rPr lang="pt-BR" dirty="0" smtClean="0">
                <a:solidFill>
                  <a:schemeClr val="bg2"/>
                </a:solidFill>
              </a:rPr>
              <a:t>. 9.22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24902"/>
            <a:ext cx="2219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716016" y="27257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=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20072" y="4410293"/>
            <a:ext cx="323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2"/>
                </a:solidFill>
              </a:rPr>
              <a:t>Equ</a:t>
            </a:r>
            <a:r>
              <a:rPr lang="pt-BR" dirty="0" smtClean="0">
                <a:solidFill>
                  <a:schemeClr val="bg2"/>
                </a:solidFill>
              </a:rPr>
              <a:t>. 9.22 relaciona tensão-vida para tensão media diferente de cero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34" y="3714968"/>
            <a:ext cx="1905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077510" y="31609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=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14785" y="8367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Contagem ciclos método </a:t>
            </a:r>
            <a:r>
              <a:rPr lang="pt-BR" dirty="0" err="1" smtClean="0">
                <a:solidFill>
                  <a:schemeClr val="bg2"/>
                </a:solidFill>
              </a:rPr>
              <a:t>rain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 err="1" smtClean="0">
                <a:solidFill>
                  <a:schemeClr val="bg2"/>
                </a:solidFill>
              </a:rPr>
              <a:t>flow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5" y="1206044"/>
            <a:ext cx="5931815" cy="25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54" y="3710345"/>
            <a:ext cx="2592288" cy="16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60465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lembrando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97" y="3767134"/>
            <a:ext cx="2763463" cy="110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5" y="1052736"/>
            <a:ext cx="4895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59632" y="58703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Lembrando que:</a:t>
            </a:r>
          </a:p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5" y="1844824"/>
            <a:ext cx="602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1" b="39830"/>
          <a:stretch/>
        </p:blipFill>
        <p:spPr bwMode="auto">
          <a:xfrm>
            <a:off x="4860032" y="4511824"/>
            <a:ext cx="2329758" cy="49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5" y="1052736"/>
            <a:ext cx="1905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3476625" cy="93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74" y="548681"/>
            <a:ext cx="8216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2</a:t>
            </a:r>
            <a:r>
              <a:rPr lang="pt-BR" dirty="0" smtClean="0">
                <a:solidFill>
                  <a:schemeClr val="bg2"/>
                </a:solidFill>
              </a:rPr>
              <a:t>) </a:t>
            </a:r>
            <a:r>
              <a:rPr lang="pt-BR" dirty="0">
                <a:solidFill>
                  <a:schemeClr val="bg2"/>
                </a:solidFill>
              </a:rPr>
              <a:t>Em um local de interesse em uma peça fabricada de liga de Al 2024 – T4, o material foi repetidamente carregado com um histórico de carregamento axial como mostrado na figura abaixo. Estime o número de repetições necessárias para causar a falha por fadiga.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9339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97909" y="332656"/>
            <a:ext cx="621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Para desenvolver este exercício vamos utilizar SWT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53286" y="701988"/>
            <a:ext cx="2547439" cy="7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b="7483"/>
          <a:stretch/>
        </p:blipFill>
        <p:spPr bwMode="auto">
          <a:xfrm>
            <a:off x="3851920" y="701988"/>
            <a:ext cx="2228850" cy="8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920" y="1651218"/>
            <a:ext cx="41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/>
                </a:solidFill>
              </a:rPr>
              <a:t>=</a:t>
            </a:r>
            <a:endParaRPr lang="pt-BR" sz="2400" dirty="0">
              <a:solidFill>
                <a:schemeClr val="bg2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8" y="1811078"/>
            <a:ext cx="5435812" cy="26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97564" y="14665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Contagem ciclos método </a:t>
            </a:r>
            <a:r>
              <a:rPr lang="pt-BR" dirty="0" err="1" smtClean="0">
                <a:solidFill>
                  <a:schemeClr val="bg2"/>
                </a:solidFill>
              </a:rPr>
              <a:t>rain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 err="1" smtClean="0">
                <a:solidFill>
                  <a:schemeClr val="bg2"/>
                </a:solidFill>
              </a:rPr>
              <a:t>flow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70" y="1811078"/>
            <a:ext cx="2592288" cy="16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70" y="3494459"/>
            <a:ext cx="2663763" cy="115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895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b="7483"/>
          <a:stretch/>
        </p:blipFill>
        <p:spPr bwMode="auto">
          <a:xfrm>
            <a:off x="5651426" y="692695"/>
            <a:ext cx="2228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75301" cy="298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04769"/>
            <a:ext cx="3348025" cy="9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56721"/>
            <a:ext cx="2335336" cy="6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3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70370" y="383621"/>
            <a:ext cx="7718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3) </a:t>
            </a:r>
            <a:r>
              <a:rPr lang="pt-BR" dirty="0" smtClean="0">
                <a:solidFill>
                  <a:schemeClr val="bg2"/>
                </a:solidFill>
              </a:rPr>
              <a:t>Em </a:t>
            </a:r>
            <a:r>
              <a:rPr lang="pt-BR" dirty="0">
                <a:solidFill>
                  <a:schemeClr val="bg2"/>
                </a:solidFill>
              </a:rPr>
              <a:t>um local de interesse em uma peça fabricada de liga Ti-6Al-4V (solubilizado e envelhecido) , o material foi repetidamente carregado com um histórico carregamento axial como mostrado na figura abaixo. Estime o número de repetições necessárias para causar a falha por fadiga. (use SWT</a:t>
            </a:r>
            <a:r>
              <a:rPr lang="pt-BR" dirty="0" smtClean="0">
                <a:solidFill>
                  <a:schemeClr val="bg2"/>
                </a:solidFill>
              </a:rPr>
              <a:t>) e </a:t>
            </a:r>
            <a:r>
              <a:rPr lang="pt-BR" dirty="0" err="1" smtClean="0">
                <a:solidFill>
                  <a:schemeClr val="bg2"/>
                </a:solidFill>
              </a:rPr>
              <a:t>Palmgren</a:t>
            </a:r>
            <a:r>
              <a:rPr lang="pt-BR" dirty="0" smtClean="0">
                <a:solidFill>
                  <a:schemeClr val="bg2"/>
                </a:solidFill>
              </a:rPr>
              <a:t>-Miner </a:t>
            </a:r>
            <a:r>
              <a:rPr lang="pt-BR" dirty="0" err="1" smtClean="0">
                <a:solidFill>
                  <a:schemeClr val="bg2"/>
                </a:solidFill>
              </a:rPr>
              <a:t>rule</a:t>
            </a:r>
            <a:r>
              <a:rPr lang="pt-BR" dirty="0" smtClean="0">
                <a:solidFill>
                  <a:schemeClr val="bg2"/>
                </a:solidFill>
              </a:rPr>
              <a:t>. 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981200"/>
            <a:ext cx="6819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60464" y="575272"/>
            <a:ext cx="621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Para desenvolver este exercício vamos utilizar SWT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202401" y="1150600"/>
            <a:ext cx="2547439" cy="7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b="7483"/>
          <a:stretch/>
        </p:blipFill>
        <p:spPr bwMode="auto">
          <a:xfrm>
            <a:off x="4304668" y="1095198"/>
            <a:ext cx="2228850" cy="8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5934" y="1478157"/>
            <a:ext cx="41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/>
                </a:solidFill>
              </a:rPr>
              <a:t>=</a:t>
            </a:r>
            <a:endParaRPr lang="pt-BR" sz="2400" dirty="0">
              <a:solidFill>
                <a:schemeClr val="bg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7662" y="202218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Contagem ciclos método </a:t>
            </a:r>
            <a:r>
              <a:rPr lang="pt-BR" dirty="0" err="1" smtClean="0">
                <a:solidFill>
                  <a:schemeClr val="bg2"/>
                </a:solidFill>
              </a:rPr>
              <a:t>rain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 err="1" smtClean="0">
                <a:solidFill>
                  <a:schemeClr val="bg2"/>
                </a:solidFill>
              </a:rPr>
              <a:t>flow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2407010"/>
            <a:ext cx="5428618" cy="222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19" y="2407010"/>
            <a:ext cx="2950918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09" y="3799031"/>
            <a:ext cx="2298865" cy="14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895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b="7483"/>
          <a:stretch/>
        </p:blipFill>
        <p:spPr bwMode="auto">
          <a:xfrm>
            <a:off x="5651426" y="692695"/>
            <a:ext cx="2228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000250"/>
            <a:ext cx="6153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966698"/>
            <a:ext cx="3348025" cy="9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26" y="4834890"/>
            <a:ext cx="1930038" cy="4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6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9086" y="620688"/>
            <a:ext cx="810065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4) Uma placa de liga de Al 2024-T3 com entalhes laterais duplos como mostrado na figura abaixo, apresenta como dimensões: w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=38,1; w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= 57,15, t= 2,29 e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= 8,06 mm, o que produz um </a:t>
            </a:r>
            <a:r>
              <a:rPr kumimoji="0" lang="pt-BR" altLang="pt-BR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pt-BR" altLang="pt-BR" sz="2000" b="0" i="0" u="none" strike="noStrike" cap="none" normalizeH="0" baseline="-3000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=2,15. Esta placa quando submetida a carregamentos </a:t>
            </a:r>
            <a:r>
              <a:rPr kumimoji="0" lang="pt-BR" altLang="pt-BR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trativos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de amplitudes constante, tem uma relação Amplitude de Tensão – Vida (S-N) da forma </a:t>
            </a:r>
            <a:r>
              <a:rPr kumimoji="0" lang="pt-BR" altLang="pt-BR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BR" altLang="pt-BR" sz="2000" b="0" i="0" u="none" strike="noStrike" cap="none" normalizeH="0" baseline="-3000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= A(</a:t>
            </a:r>
            <a:r>
              <a:rPr kumimoji="0" lang="pt-BR" altLang="pt-BR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pt-BR" altLang="pt-BR" sz="2000" b="0" i="0" u="none" strike="noStrike" cap="none" normalizeH="0" baseline="-3000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pt-BR" altLang="pt-BR" sz="2000" b="0" i="0" u="none" strike="noStrike" cap="none" normalizeH="0" baseline="3000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, onde </a:t>
            </a:r>
            <a:r>
              <a:rPr kumimoji="0" lang="pt-BR" altLang="pt-BR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BR" altLang="pt-BR" sz="2000" b="0" i="0" u="none" strike="noStrike" cap="none" normalizeH="0" baseline="-30000" dirty="0" err="1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é fornecida pela relação de Walker, com os seguintes parâmetros para este material: A= 1531 MPa; B= -0,217 e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= 0,7326. Assuma que esta placa será colocada na asa de uma aeronave que é carregada repetidamente em serviço com a história de carregamento mostrada abaixo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Estime o número de repetições da história de carregamento apresentada que será necessária para causar a falha da placa.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0971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bg2"/>
                </a:solidFill>
              </a:rPr>
              <a:t>1)</a:t>
            </a:r>
            <a:r>
              <a:rPr lang="es-ES" sz="4000" dirty="0" err="1" smtClean="0">
                <a:solidFill>
                  <a:schemeClr val="bg2"/>
                </a:solidFill>
              </a:rPr>
              <a:t>Analise</a:t>
            </a:r>
            <a:r>
              <a:rPr lang="es-ES" sz="4000" dirty="0" smtClean="0">
                <a:solidFill>
                  <a:schemeClr val="bg2"/>
                </a:solidFill>
              </a:rPr>
              <a:t> comportamiento frágil</a:t>
            </a:r>
            <a:endParaRPr lang="es-ES" sz="4000" dirty="0">
              <a:solidFill>
                <a:schemeClr val="bg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" y="3555520"/>
            <a:ext cx="20764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28" y="3599109"/>
            <a:ext cx="1206116" cy="9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211960" y="36525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Equação</a:t>
            </a:r>
            <a:r>
              <a:rPr lang="pt-BR" dirty="0">
                <a:solidFill>
                  <a:schemeClr val="bg2"/>
                </a:solidFill>
              </a:rPr>
              <a:t>. </a:t>
            </a:r>
            <a:r>
              <a:rPr lang="pt-BR" dirty="0" smtClean="0">
                <a:solidFill>
                  <a:schemeClr val="bg2"/>
                </a:solidFill>
              </a:rPr>
              <a:t>Pag. 351 livro </a:t>
            </a:r>
            <a:r>
              <a:rPr lang="pt-BR" dirty="0" err="1" smtClean="0">
                <a:solidFill>
                  <a:schemeClr val="bg2"/>
                </a:solidFill>
              </a:rPr>
              <a:t>Dowling</a:t>
            </a:r>
            <a:r>
              <a:rPr lang="pt-BR" dirty="0">
                <a:solidFill>
                  <a:schemeClr val="bg2"/>
                </a:solidFill>
              </a:rPr>
              <a:t>.</a:t>
            </a:r>
            <a:endParaRPr lang="es-CO" dirty="0">
              <a:solidFill>
                <a:schemeClr val="bg2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6" y="1196753"/>
            <a:ext cx="6299225" cy="105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05" y="4073856"/>
            <a:ext cx="4506420" cy="8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" y="2193445"/>
            <a:ext cx="5743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092280" y="27089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Tabela 11.2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592288" cy="2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495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0466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Como a placa do exercício tem concentrador de esforços (</a:t>
            </a:r>
            <a:r>
              <a:rPr lang="pt-BR" dirty="0" err="1" smtClean="0">
                <a:solidFill>
                  <a:schemeClr val="bg2"/>
                </a:solidFill>
              </a:rPr>
              <a:t>Kt</a:t>
            </a:r>
            <a:r>
              <a:rPr lang="pt-BR" dirty="0" smtClean="0">
                <a:solidFill>
                  <a:schemeClr val="bg2"/>
                </a:solidFill>
              </a:rPr>
              <a:t>) o melhor método para determinar a falha no material é utilizando a equação de </a:t>
            </a:r>
            <a:r>
              <a:rPr lang="pt-BR" dirty="0" err="1" smtClean="0">
                <a:solidFill>
                  <a:schemeClr val="bg2"/>
                </a:solidFill>
              </a:rPr>
              <a:t>walker</a:t>
            </a:r>
            <a:r>
              <a:rPr lang="pt-BR" dirty="0" smtClean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02" y="1327994"/>
            <a:ext cx="1266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0488"/>
            <a:ext cx="6448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8" y="335699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Para determinar </a:t>
            </a:r>
            <a:r>
              <a:rPr lang="pt-BR" dirty="0" err="1" smtClean="0">
                <a:solidFill>
                  <a:schemeClr val="bg2"/>
                </a:solidFill>
              </a:rPr>
              <a:t>Nf</a:t>
            </a:r>
            <a:r>
              <a:rPr lang="pt-BR" dirty="0" smtClean="0">
                <a:solidFill>
                  <a:schemeClr val="bg2"/>
                </a:solidFill>
              </a:rPr>
              <a:t> devemos conhecer os parâmetros A , B e </a:t>
            </a:r>
            <a:r>
              <a:rPr lang="el-GR" dirty="0" smtClean="0">
                <a:solidFill>
                  <a:schemeClr val="bg2"/>
                </a:solidFill>
              </a:rPr>
              <a:t>γ</a:t>
            </a:r>
            <a:r>
              <a:rPr lang="pt-BR" dirty="0" smtClean="0">
                <a:solidFill>
                  <a:schemeClr val="bg2"/>
                </a:solidFill>
              </a:rPr>
              <a:t>, estes foram subministrados neste exercício mas se eles não foram fornecidos teriam que ser procurados como se amostra no exemplo 10.4. livro </a:t>
            </a:r>
            <a:r>
              <a:rPr lang="pt-BR" dirty="0" err="1" smtClean="0">
                <a:solidFill>
                  <a:schemeClr val="bg2"/>
                </a:solidFill>
              </a:rPr>
              <a:t>Dowling</a:t>
            </a:r>
            <a:r>
              <a:rPr lang="pt-BR" dirty="0" smtClean="0">
                <a:solidFill>
                  <a:schemeClr val="bg2"/>
                </a:solidFill>
              </a:rPr>
              <a:t>.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15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3" y="3614577"/>
            <a:ext cx="3829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6416"/>
            <a:ext cx="2592288" cy="16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160465" y="5486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Contagem ciclos método </a:t>
            </a:r>
            <a:r>
              <a:rPr lang="pt-BR" dirty="0" err="1" smtClean="0">
                <a:solidFill>
                  <a:schemeClr val="bg2"/>
                </a:solidFill>
              </a:rPr>
              <a:t>rain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 err="1" smtClean="0">
                <a:solidFill>
                  <a:schemeClr val="bg2"/>
                </a:solidFill>
              </a:rPr>
              <a:t>flow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228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162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276475"/>
            <a:ext cx="68199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5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5575" y="404664"/>
            <a:ext cx="8440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dirty="0" smtClean="0">
                <a:solidFill>
                  <a:schemeClr val="bg2"/>
                </a:solidFill>
              </a:rPr>
              <a:t>b) Se </a:t>
            </a:r>
            <a:r>
              <a:rPr lang="pt-BR" dirty="0">
                <a:solidFill>
                  <a:schemeClr val="bg2"/>
                </a:solidFill>
              </a:rPr>
              <a:t>200 repetições da história de carregamento são esperadas serem suportadas pela placa durante o seu tempo em serviço, qual será o fator de segurança em vida?</a:t>
            </a:r>
            <a:endParaRPr lang="pt-BR" sz="2000" dirty="0">
              <a:solidFill>
                <a:schemeClr val="bg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1" y="1556792"/>
            <a:ext cx="12763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7" y="1623466"/>
            <a:ext cx="1428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930" y="476672"/>
            <a:ext cx="7880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2"/>
                </a:solidFill>
              </a:rPr>
              <a:t>5) </a:t>
            </a:r>
            <a:r>
              <a:rPr lang="pt-BR" sz="2000" dirty="0" smtClean="0">
                <a:solidFill>
                  <a:schemeClr val="bg2"/>
                </a:solidFill>
              </a:rPr>
              <a:t>Em </a:t>
            </a:r>
            <a:r>
              <a:rPr lang="pt-BR" sz="2000" dirty="0">
                <a:solidFill>
                  <a:schemeClr val="bg2"/>
                </a:solidFill>
              </a:rPr>
              <a:t>um eixo circular fabricado de uma liga de Al 7075-T6 </a:t>
            </a:r>
            <a:r>
              <a:rPr lang="pt-BR" sz="2000" dirty="0" smtClean="0">
                <a:solidFill>
                  <a:schemeClr val="bg2"/>
                </a:solidFill>
              </a:rPr>
              <a:t>com </a:t>
            </a:r>
            <a:r>
              <a:rPr lang="pt-BR" sz="2000" dirty="0">
                <a:solidFill>
                  <a:schemeClr val="bg2"/>
                </a:solidFill>
              </a:rPr>
              <a:t>diâmetro de 50 mm, o controle de qualidade detectou a existência de uma trinca superficial com geometria que se assemelha a metade de um circulo de tamanho inicial, a</a:t>
            </a:r>
            <a:r>
              <a:rPr lang="pt-BR" sz="2000" baseline="-25000" dirty="0">
                <a:solidFill>
                  <a:schemeClr val="bg2"/>
                </a:solidFill>
              </a:rPr>
              <a:t>i</a:t>
            </a:r>
            <a:r>
              <a:rPr lang="pt-BR" sz="2000" dirty="0">
                <a:solidFill>
                  <a:schemeClr val="bg2"/>
                </a:solidFill>
              </a:rPr>
              <a:t> = 1mm, como mostrado na figura 8.17(d) abaixo. Quantas repetições de uma história de carregamentos fletores, mostrado na figura abaixo, são requeridas para crescer uma trinca até que o componente falhe. Sabe-se que a falha pode ocorrer de maneira frágil e que a trinca é propagada mantendo a sua geometria inicial. Considere que a fratura final acontece de modo </a:t>
            </a:r>
            <a:r>
              <a:rPr lang="pt-BR" sz="2000" dirty="0" smtClean="0">
                <a:solidFill>
                  <a:schemeClr val="bg2"/>
                </a:solidFill>
              </a:rPr>
              <a:t>frágil. </a:t>
            </a:r>
            <a:endParaRPr lang="pt-BR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4416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600400" cy="329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868144" y="3861048"/>
            <a:ext cx="1872208" cy="7782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60465" y="4250159"/>
            <a:ext cx="29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Da fig. 8,17(d)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23" y="1052736"/>
            <a:ext cx="6408712" cy="397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6206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2"/>
                </a:solidFill>
              </a:rPr>
              <a:t>Historial de carregamento 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253919"/>
              </p:ext>
            </p:extLst>
          </p:nvPr>
        </p:nvGraphicFramePr>
        <p:xfrm>
          <a:off x="899592" y="476672"/>
          <a:ext cx="705678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Hoja de cálculo" r:id="rId5" imgW="6067408" imgH="743085" progId="Excel.Sheet.12">
                  <p:embed/>
                </p:oleObj>
              </mc:Choice>
              <mc:Fallback>
                <p:oleObj name="Hoja de cálculo" r:id="rId5" imgW="6067408" imgH="7430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76672"/>
                        <a:ext cx="705678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91844"/>
              </p:ext>
            </p:extLst>
          </p:nvPr>
        </p:nvGraphicFramePr>
        <p:xfrm>
          <a:off x="2411759" y="1556791"/>
          <a:ext cx="3960441" cy="73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Hoja de cálculo" r:id="rId7" imgW="3143216" imgH="580957" progId="Excel.Sheet.12">
                  <p:embed/>
                </p:oleObj>
              </mc:Choice>
              <mc:Fallback>
                <p:oleObj name="Hoja de cálculo" r:id="rId7" imgW="3143216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59" y="1556791"/>
                        <a:ext cx="3960441" cy="732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76115"/>
            <a:ext cx="51625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91" y="3284984"/>
            <a:ext cx="43719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57983"/>
            <a:ext cx="3456384" cy="68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8" y="548680"/>
            <a:ext cx="19526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8" y="1772816"/>
            <a:ext cx="67013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5914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5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30482" y="1484784"/>
            <a:ext cx="7272808" cy="976754"/>
          </a:xfrm>
        </p:spPr>
        <p:txBody>
          <a:bodyPr>
            <a:normAutofit/>
          </a:bodyPr>
          <a:lstStyle/>
          <a:p>
            <a:pPr algn="l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  <a:p>
            <a:pPr marL="457200" indent="-457200" algn="l">
              <a:buAutoNum type="arabicPeriod"/>
            </a:pPr>
            <a:endParaRPr lang="pt-BR" dirty="0" smtClean="0"/>
          </a:p>
          <a:p>
            <a:pPr marL="457200" indent="-457200" algn="just">
              <a:buAutoNum type="arabicPeriod"/>
            </a:pPr>
            <a:endParaRPr lang="es-E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99" y="3861048"/>
            <a:ext cx="53086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3097045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Como  </a:t>
            </a:r>
            <a:r>
              <a:rPr lang="el-GR" dirty="0" smtClean="0">
                <a:solidFill>
                  <a:schemeClr val="bg2"/>
                </a:solidFill>
              </a:rPr>
              <a:t>α</a:t>
            </a:r>
            <a:r>
              <a:rPr lang="es-ES" dirty="0" smtClean="0">
                <a:solidFill>
                  <a:schemeClr val="bg2"/>
                </a:solidFill>
              </a:rPr>
              <a:t>(a/b)&gt; 0,4 temos que aplicar a equaç</a:t>
            </a:r>
            <a:r>
              <a:rPr lang="pt-BR" dirty="0" smtClean="0">
                <a:solidFill>
                  <a:schemeClr val="bg2"/>
                </a:solidFill>
              </a:rPr>
              <a:t>ão de F, e iterar </a:t>
            </a:r>
            <a:r>
              <a:rPr lang="pt-BR" sz="24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em função de F ate atingir o valor de KIC 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450000" cy="23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34" y="3862149"/>
            <a:ext cx="2592288" cy="16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160465" y="5486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Contagem ciclos método </a:t>
            </a:r>
            <a:r>
              <a:rPr lang="pt-BR" dirty="0" err="1" smtClean="0">
                <a:solidFill>
                  <a:schemeClr val="bg2"/>
                </a:solidFill>
              </a:rPr>
              <a:t>rain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  <a:r>
              <a:rPr lang="pt-BR" dirty="0" err="1" smtClean="0">
                <a:solidFill>
                  <a:schemeClr val="bg2"/>
                </a:solidFill>
              </a:rPr>
              <a:t>flow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15" y="952827"/>
            <a:ext cx="6313407" cy="28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45" y="3501008"/>
            <a:ext cx="33054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0634" y="476672"/>
            <a:ext cx="767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Para determinar o numero de repetições precisamos o numero de ciclos para  falha </a:t>
            </a:r>
            <a:r>
              <a:rPr lang="pt-BR" dirty="0" err="1" smtClean="0">
                <a:solidFill>
                  <a:schemeClr val="bg2"/>
                </a:solidFill>
              </a:rPr>
              <a:t>Nif</a:t>
            </a:r>
            <a:r>
              <a:rPr lang="pt-BR" dirty="0" smtClean="0">
                <a:solidFill>
                  <a:schemeClr val="bg2"/>
                </a:solidFill>
              </a:rPr>
              <a:t>, para determinar este fator precisamos um </a:t>
            </a:r>
            <a:r>
              <a:rPr lang="el-GR" dirty="0" smtClean="0">
                <a:solidFill>
                  <a:schemeClr val="bg2"/>
                </a:solidFill>
              </a:rPr>
              <a:t>Δ</a:t>
            </a:r>
            <a:r>
              <a:rPr lang="pt-BR" dirty="0" err="1" smtClean="0">
                <a:solidFill>
                  <a:schemeClr val="bg2"/>
                </a:solidFill>
              </a:rPr>
              <a:t>Sq</a:t>
            </a:r>
            <a:r>
              <a:rPr lang="pt-BR" dirty="0" smtClean="0">
                <a:solidFill>
                  <a:schemeClr val="bg2"/>
                </a:solidFill>
              </a:rPr>
              <a:t>, que seja o equivalente para os diferentes carregamentos com amplitude </a:t>
            </a:r>
            <a:r>
              <a:rPr lang="pt-BR" dirty="0" err="1" smtClean="0">
                <a:solidFill>
                  <a:schemeClr val="bg2"/>
                </a:solidFill>
              </a:rPr>
              <a:t>variavel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2227"/>
            <a:ext cx="3457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851920" y="2064474"/>
            <a:ext cx="432643" cy="402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160465" y="2852936"/>
            <a:ext cx="650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O  valor de </a:t>
            </a:r>
            <a:r>
              <a:rPr lang="el-GR" dirty="0">
                <a:solidFill>
                  <a:schemeClr val="bg2"/>
                </a:solidFill>
              </a:rPr>
              <a:t>Δ</a:t>
            </a:r>
            <a:r>
              <a:rPr lang="pt-BR" dirty="0" err="1" smtClean="0">
                <a:solidFill>
                  <a:schemeClr val="bg2"/>
                </a:solidFill>
              </a:rPr>
              <a:t>Sq</a:t>
            </a:r>
            <a:r>
              <a:rPr lang="pt-BR" dirty="0" smtClean="0">
                <a:solidFill>
                  <a:schemeClr val="bg2"/>
                </a:solidFill>
              </a:rPr>
              <a:t> é dado pela seguinte equação 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12" y="3380508"/>
            <a:ext cx="2516188" cy="98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67" y="586448"/>
            <a:ext cx="6843026" cy="13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66" y="1913678"/>
            <a:ext cx="6843027" cy="7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5" y="2636912"/>
            <a:ext cx="6815828" cy="19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6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26419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7" y="304381"/>
            <a:ext cx="73150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96" y="3501008"/>
            <a:ext cx="668184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V="1">
            <a:off x="6156176" y="2204864"/>
            <a:ext cx="648072" cy="288032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1907704" y="2348880"/>
            <a:ext cx="864096" cy="648073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3457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267232"/>
              </p:ext>
            </p:extLst>
          </p:nvPr>
        </p:nvGraphicFramePr>
        <p:xfrm>
          <a:off x="460374" y="548680"/>
          <a:ext cx="815095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Hoja de cálculo" r:id="rId6" imgW="6800816" imgH="781185" progId="Excel.Sheet.12">
                  <p:embed/>
                </p:oleObj>
              </mc:Choice>
              <mc:Fallback>
                <p:oleObj name="Hoja de cálculo" r:id="rId6" imgW="6800816" imgH="781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374" y="548680"/>
                        <a:ext cx="8150955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3598"/>
            <a:ext cx="3240360" cy="46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5612"/>
            <a:ext cx="12573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27" y="3227243"/>
            <a:ext cx="3150333" cy="45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06984"/>
              </p:ext>
            </p:extLst>
          </p:nvPr>
        </p:nvGraphicFramePr>
        <p:xfrm>
          <a:off x="971600" y="1556792"/>
          <a:ext cx="7259289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Hoja de cálculo" r:id="rId5" imgW="5695984" imgH="2485957" progId="Excel.Sheet.12">
                  <p:embed/>
                </p:oleObj>
              </mc:Choice>
              <mc:Fallback>
                <p:oleObj name="Hoja de cálculo" r:id="rId5" imgW="5695984" imgH="2485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556792"/>
                        <a:ext cx="7259289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331640" y="7647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/>
                </a:solidFill>
              </a:rPr>
              <a:t>Processo de iteração </a:t>
            </a:r>
            <a:endParaRPr lang="es-CO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35165" y="54868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fratura com deformação plástica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96" y="936059"/>
            <a:ext cx="6281730" cy="409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1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664" y="490981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Pagina 896 Dowling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7" y="1196752"/>
            <a:ext cx="759261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4932040" y="3284984"/>
            <a:ext cx="26642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909857" y="529324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fratura com deformação plástica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w8PDw8NDRAQDw8NDQ4NDQ4ODA8PDg4NFREWFhQRFhYYHCgiGRolHBcUITMhJSkrLi4wFx8zODMsNygtLisBCgoKDQ0OGBAQGCwkHiQsLDAsKywsLDcrLC0sLCwsLCwtLC8sLCwsLDAsLC8sLCwsLCwsLCwsLCwsLCwsLCwsLP/AABEIAMoA+QMBEQACEQEDEQH/xAAcAAEBAQADAQEBAAAAAAAAAAAAAgEFBgcEAwj/xABCEAACAgIAAwUGAgYIBAcAAAABAgADBBEFEiEGEzFBUQcUImFxgTKRI1JiobHRFUJDU4KyweEzcpOiJDREVMLS8f/EABoBAQEAAwEBAAAAAAAAAAAAAAABAgQFAwb/xAA0EQEAAgECBAMHAgYCAwAAAAAAAQIDBBESITFBBRNRYXGBobHR8JHhFBUiIzLBsvFCQ1L/2gAMAwEAAhEDEQA/APX5m12QjYUhCAhSAgICAgICAgICAgICAgICAgICAgIQgIVkIQN3AyFbCEKQNgNQGoDUKagNQGoDUBqA1AagNQGoDUBqA1AagNQGoDUBqEICBkBAQMhCBsKQEDYGwrQIG6gNQGoDUBqA1AagNQIqsVxtGDDZXasGGwdEbEsxMdYStotziV6kU1AagNQGoDUBqA1AQM1AyAgZCMgICEZA2FIGiBsK0QN1A2RSAgICAgcHx7tPj4m033t390hHwn9s/wBX+Pym3p9Hkzc+kev2aOq1+LBy629Pv6OgcX7SZOVsO/JWf7Kvapr5+bfednDpMWLpHP1l8/qNdmzcpnaPSPzm9H7L4/d4WMnhuoWH6v8AGf8ANOHqrcWa0+36cn0mipwaekez683KTXbRAQEBAQEBAQEIzUoyBkDIRkAYRkDYUgVCtEDRIqoGwpqA1AagNQOgdsO23KWxsFuo2tuQp8D5rWf/AJfl6zraPQb/ANeSPdH3+zj63XzG9MU++ft93QTcT1J2Sdkk9SZ19nDmu/OV44NjpWvjY61r9WOh/GS0xWJmey0xTa0Vju95RAoCjwUBR9ANCfJzO87vsojaNm6hTUBqA1AagNQGoDUBqBkIzUDIRkoyBMIGBkI2FaIFCFaJBQhWiFbA2AgIHQPaR2qNIOBjtqx13kuD1rQjpWPmR1PyI9enU8P0sW/uW6dvu5uv1M1jy69e7zHvZ2nF4X28J4ffl2inGQ2Oep8lRf1mPgBPPLlpirxWl6YtPfJbasPQ+D9mMXBK2Xt71lIQwCkrRU46jXqQfM/kJxNR4hfJvWvKPm7On8Ppj2tbnPyd6qcMoYeDAEfQzQb64CAgICAgICA1AkiBkIzUDJUSYGGEZAyEbCtEChCqEiqEKoQN1IrdQGoHH8e4muHi3ZT9RTWWCnpzOeiL92IH3nrhxzkvFI7sMl4pWbS/njKzXtse21iz2uzux82J2TPqa1isRWOkPn7b2mZl9nAOF252QmLR+J+rMfw11j8Tt8h+8kDznnmzVxUm9mWLBOS3DD1yuqnAq9ywxrX/AB7v7Syzz2fX+HgJ83mzXy24rO5ixVx14auT4bwbYD3+fUV+HT9r+U8Xq5S2+qkAMVQAdFHjr5AQOLzuMb0KCR6lkXqPlKPkXi14/r7+qL/KB9NXHWH40U/NSV/nA5DH4rS/Tm5D6P0/f4SD7dQN1AagNQM1AwiVGGBJhGGBJlRJhGQMhGwqhCqEgoQqgIVQEKqRSAgec+2rPKY2NjA67+9rG+aVKOh+7qftOp4XTe9rekfVpa221Ij1eP8ANO25mz1/2e4IweGNnMNX5x/Rk+K1AkVgf9z/AD2PScDxHNx5OCOkfV1dJj4Kb95Xzk+pJ+5Jmg2XZsniFlFSUlua/lHO3j3YPgPmdeciuFa0kkkkk9SSdkyonngOeB9fDcY3WBB+EdXPosDmeIHFoGjWrMR0Tz16knwEivz4dkVPoUu1D/3THnrb6A/6aMDmoUgICBhEqJIkRJlEmEYZUSYEwjIRsKoQqxIqhCqECxIybAQEDyL26E99g+nc5GvrzJv/AEnZ8K/xv8Gjrezy8t0nWaMQ957SAUpiYi9FoxkAHloAIP8AKfznyd7Ta02nu7W20RDOA4FguW26t1rrRruZkIU6Gx1Pz0ftMFh8l+QXZnbxdix+8qI54DngVUC7BF1tjobIA+5gdmturwaQqEPa/n+s36x/ZHkP95FdZtvZmLMSWY7JPiTKieeBznCu0BXVeQdr4CzxZf8Am9R8/H6yLu7MjhgGUhgfAgggwrYCBhgSYRJlRJhEkSokwJhGQjYVYhVCRViFWBIqhCq1CmoDUDy/27YROPh5I/srrKW+QsUMD+df751PC77WtX1j6f8AbU1dd6xLxsvrr6dZ2mhEPdO21w7+th4PiVsp+RZ58lPV15dy4s+sW5h4GhtfQr/vIyef88rE54DngOeA54H742PbbvukZ+Xx5VJ1A/FmIJBBBB0QehB9IH18NwLchuWsfCD8Tn8C/f1+Uiu88OwVorFabOurE+LMfEwy2fTqA1AkwMMMUmEQZRJhEGVEwjIGiBYhViRViFWJGShCrgICBwvbLgvv+Bk4g1z2V81JPQC9DzV/bmAB+RM9tPl8rJF/zZjevFWYfzA4IJVgVYEqysNFWHQgjyM+o3crbZ7Dk3NlcL4TmVguxp9ytCgsxur+HwHqUsP3E+Z1VODNaPb9XTpO9Il3/Brtt4ctdqMlzYprKuNNzhSqkj56B+813p2dA55WBzwM54HL5FWFj10e+Pett9Zt5agpCoT8OwR06fwM2MOlyZomatbUazDgmIvPOXytxbhSeC5lvyPdqP4gzYjw3NPWYalvGNNHSJn897vHZ1qzi12VVGpbQbBXz87aJ0CSfEkAGaWbH5d5rvvs6WDJ5mOL7bbvjzseprGt9yssdtbLc3KSBrfKCQZ5vT4OX4fcj1qawFA+EoBrkbzXXlCvpgICBJgSYRJhEGVEmEQZUQYRkChAsSKsQyWIVYkVYhWyK2FICB4T7Z+yhxsj+kqF/wDD5b/pwo6VZR8Sfk/j/wA3N6idzw/UcdfLt1jp7v2aWoxc+KHMewXjYK5PDXPVSMugE+KnSWgfIHuz/jM8fE8X+OSPdP8Apnprctnr05LadO7T9mXLNkYo5ubbWUjx35snr9Py9JWE1dLNuuh6EdCD4gysXJcAxhdbuwhaKFN+S5/CtS9SCfnr8t+kREzO0G8Rzno6p2i7QHLybcg9FZuWpT/VqHRR+XU/MmfUafDGLHFPzd8vqrTnyzf9Pc+3spwG/iFihVZccH9LeRpQvmFJ8W+X5zz1Oqphr7e0MtN4fbNbptHeXt1NSoq1oAqoqoijwVQNAflPmptMzMy+prWKxER0hcjJwecXpyqzSNnIB5696DEeJ+XTrv6ysZ6uckZEBCJMqJMCTDFBlRBhEmEQZUTAoQLEKsSMn6LIqxCrEMmyKQEBA+XifD6sqmzGyED1XIUsU+YPmD5EdCD5ECZUvalotXrCTETG0v584hw7J7NcVovPNZSthem0D/zOKfhsrPl3gUka9eU+Gp363pq8Mx3+k/ZqcPl337P6IxMlLq0uqYPXai2Vup2GRhtWH1Bnz9qzWZiW4/WQdK7d8ENj0WY1e7rrDU4XoH+EsGbyGgp6/wC0rC0Ok9uOKrhUDg+O4a1ytvErkPTm8VxwfQdCft6kTr+Hab/22+H3aGsy7R5cfF17sPxf3fiGMzANXZauParAEd3YQu+voeVv8M6Grx8eK0d+v6NTS/0ZIf0WBroJ8u7rYCBxXFzyXYl2ugtapvl3i6BhJcrCkBAwwiTKiTCIMIgyogysUGETAoQLEirEMliFWJFWIVUjIgICAgcZ2i4Fj8Qx3xMtOet+oI6PXYPCxD5MP5g7BInpiy2xW4qsbVi0bS672Bxsnhxfg2Ye8Svnt4blAEJdjE7ao/quhO+X0PTYWbGptXL/AHa/GPaleXJ3K+5K1ayxlREBZ3dgqqo8SSegE1IiZnaGW7zDtx7VKUVsfhTC20gq2Xr9FUPPu9/jb5/h+vhOppfDrTPFl5R6NXNqYjlXq8ce8sSzEszEszMSWZidkknxM7UcnOmJnnLmuxnDLM3PxqKgT+lS21h4V0IwLufTp0HzIHnPDU5Yx4rWn8l6Ycc2vD+jOJ49xHPjWclg/qt1rsHoQfA/Mf8A58u68+xwmbx7Mxiq5FVO2/Dyv1b56BJlTeYfZj8Q4hYNriogPgbbCP8At8YN5UvDsq6xHy7axXW62CqkHRYeGyf94Np7uckZEBAkyokwiTCIMrFBhEmVEGETA0QLEKsSKsQqxIyUIVcBAQEBAQMKg62AdHY2PA+sDwn23cfvszv6P2y4+NXU/d9Qttrrzd4fUAEAehDTueHYqxj8zvLV1Fp32dP7J9n7+J5PumMUVhW1zvYxCJUpUEnQJPVlGvnNvPnrhpxWeFMU3nZ6Zwv2KqCDmZrMOnwY1Ir+3O5b/KJzr+KT/wCFf1bEaavd6P2f7PYnD6zVh0rUG0Xbq1lhHmznqfP5DfTU52XNfLO953bFaxWNoXxzi9eJUbbOrHpWm9F39Pp6meSzOzi+znDbLHOfmD9K/WpGGu7XyOvL5Dy+phI9XZYUgICAgSYEmESYRBlRJhEGVEGEZA2BYhViRVCFWJFUIVW4U3AbgNwG4DcBuB07t/2Ao4sFtD+75Va8iXhOdXr3vksXY2Op0QdjZ8fCbem1dsPLrHowvSLOh8C9l3G8LJW/Fy8Shl2vfLZa5NZ8Qa2r03l0PTp49AZu5NdgyU2tWZ9n5Lzrims8pevcFw76a+XKyny7mPM9rVVUoP2URANL9ST18fDXKyWraf6a7Q94fczEAkDZA6Detn0mA4nH4KGu97yyLrx/w1/sMdfJUB8T+0fE9dCEcvuFNwG4DcBuA3AwmBJhEmGKDKJMIgyokwjIRsKsQqhIqhCrEgoQyVAQr8nyEU6Z0U+jOoP75lFLT0hjNojrLBl1f3lf/UX+cvl39J/Q46+o2VWCQbEBB0QbFBB9PGTgtPaTir6tTJrJ0roSfAB1JP2iaWjnMSRas922Xop0zqp9GdQf3xFbT0gm0R1krvRuiOrHx0rAnX2ia2jrBFonpLGyawdGxAR4guoI/fEUtPSJOKvqqu1W6qysB0JVgev2kmsx1hYmJ6LkUgfm16A8pdQx1pSwBO/DpMoraY3iGPFEctyy9F6M6qT4BmAJ/OIrM9IJtEdZbZaq9XZV34czAfxkiJnpCzMR1SuTWToWISfAB1JP75ZpaOsSnFX1T73V/eV/9RP5y+Xf/wCZ/Q46+sP1VwRsEEHwIIIMxmNuUru0yCTCIMqMMIgwiTKJhGQjYVQhVCQUIVQhVgyK2FbA8dF1fFOMZKPaKqQ136Usg/R1arXXN06nR+5n0lcltLpa8Mbzy5e/m419PGfPabTy+3J2anshhUA5vvTWph/+IcDuSpFY5+UlfDwmnbxLPk/t8O3Fy79+T3r4fhpPHvPLn27OqdkMKvib5NuVkCjlZW5uasGy2wszfi8hr94m/qtVbTxWuOu/2hrYdHXLM2vO37uxcQ4PRwnGt4nRkNc6VmrHJFRQW2Hu+cFR1IBY/YzTrq8mqvGG9do6z16Rz2bH8HTBE5KTz7dO/JxnY3gFXE6WvtyiLja6mtWre3lAHxPzbOydz31evvp7RSleW3w+Dxw6CmWOK0830dq8ZOCYxFF1jW57rUWblVkorBZ+Xl9SyAzz0+edZkiclY2rz+M9HpfTRp6TFJne30fXwXsEl+NRfbfaj3UpayLXXpeccwHUb3oiY5vFr0yWrWsTET7Up4ZjmsTMzv8AB3Hs9wVMGk01sz81jWM7gBixAHl8gJzNTqbai/FaO2zf0+CuGvDV82f2vwKLjjXXhbFIV/hYrWT5MwGh/p5zLHoc+SnHWvL6pfU4qW4Znn7nOA78Ou/DXnNRsPLMDM9/7QuB8VePdY30THHICPkXCn/FO/afI0G3eY/5c/o5XleZquOe3+v3fnx7iS5PHe6YjusVlFh8QKqEN1u/TqHEun3xaLl1n6zygzYoy6mJnpG3y5vk7NEcayr3y8num5Q6LzJztzMdIgb+qoHl6ieufNOjxVrirv8AnWfbLzpp41F5tkl2Hi3ZunhWPfxAXWO9VLpUHVABbaO6Vug8i+5qY9fk1V64prG0zG/ujn/p7fwWPDE3rM77Tt8eTrvBeCpdwzI4pdY9a0993SqqEWBFGtk+r7X7Tdza61c9cVY3323+P7NfHoKTjm9nY/ZBY705dpP6M3V1qvkLFQs5/J0/KaHi9om1I77T+fKW14fi4It6O/kzjugkwiTKMMIkwiTKJhGQjYVogUIVQkVQhVCBW5FcX2o4p7ng5eX50Y9jp87daQfdionrgx+ZkrX1lJnaHinYHsticQputzMz3bu7RVWotoVn0gZmIfy+ID7Gd7V6vJitEUrv+rUx4a2jeXau09GLwjgWRj4V/f8AvuWlTW89btzMAXU8nQDu6yPvNPBfJqNTW9422j8+cvW1YpjmIcN2T7D4GXh05WXn9xbdzsaluxhyIHIXYbrsgA/ee+o12XHkmtK7xHvYVwVmN5eitwfhn9HU8MuurbGVF7tzlV1u7K5JsDKQN83NvXTxE5nnZvOnLEc/c9+CvDw9nlPtD7PYHDhRZhZhva2xwa2tpsatFG+cMmtdSB1Hn49J2NHqcubeL12/VrZMNY/xfl2hyLMi/hHDciw7qxMOq97X01b5BFj8zN+rW1Y6/qxh2pXJkrHWZ2+HT57revFNay93q4pi/CiZGOfBERcisk+QUAGfPzS/WYlt7w+3cwHkPaX2XZ1+fddjX0DGybnuZrWcW087czjlC/Fok66jfTevGdnD4lSmOK2id4hrW08TO70nieUvD+H22gkrg4bFObqzGuvSA/MkD85zKVnLliPWfq2OkPLvY3lUUJn8Qyrq1KItaiy1RYwUGywgE7O/g+4M6viXFeaY6x+dIa+CsRvZ+PsmWvJyeIZ2cUWt6moc2uEre3KZmsUMSOvKrfZpl4haaUpjp+bdDFXnNpX247H8JxcS7LxMwl6+QJje8UXq5Z1XlGvi8yd7OtGNLrM97xS9fjzj9kvhpEbw6zl8Vtr4JRS9jFcviF99aliwXHorWvQ34A2Meg/UmzWtZ1M2iOkRHxnn9GM1ny4h23B9mPEnorrfPWqmxFdsfmyHRC3xkd3sKSCfzmpbxLDFpmKbz68vqyjBO20zyen9m+C1cPxq8Skkqm2Z2/FZYx2zn+XkABOVnzWzXm9mxWsVjaHIkzyVhgSYRhgSZUSYRkDIRsK0QKEKoSK2BoMKrcD4uM8MqzMe3EyAWqvTkcA6YdQQwPkQQCPpM8d7Y7RavWCY3eeN7EsA/wDqsv79wT/km/8AzTL6R8/ux4IcynsxwBw/+jGe8p70cwXhkW4X8vJv8PKRy9NEfv6zx/jsvm+Zy6bLwxts4U+xLA/91l/lR/8ASe380y+kfP7pwQ+7ivslwsj3cNkZCLi4tWJWqCnXIhZix2v4izMT9ZhTxDJTfaI5zus1iU8K9jvDKLVtsfIyQhDCq1qxSxHhzBVBYfLej57lv4lmtG0bQnBD7u1fsyweI5DZj2X022Kot7lqyjlVChuVlOjoAdPSYYddkxV4Y2mCaxPN8nAfZJg4eVRmLfkWtj2C1EsFPIXA+EnSg9Do/aZZfEcuSk1mI5kViHoW5oMjcD5eK8PqyqLcW8Fqr62rsAOjynzB8j5/aZUvNLRavWB50fYngb371ma9N4+/z5J0P5pl9I+f3YcEOX4n7McG7EowK3ux6Me1727soz33soXvLGZTsgAga0OvyE8qa7LW83naZn5e5lwxts4mj2KcOVgWyMtwCCVDUpzD0JCb19J6z4pmntHz+6cEOY417M8HKtxXL21U4dNVFWLXydz3SOWIPMCTzbOzvrPHHrslItHee/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5" name="Picture 11" descr="http://www.eesc.usp.br/portaleesc/images/novo_logo_eesc/logo_eesc_padr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" y="5537827"/>
            <a:ext cx="1039662" cy="1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imagens.usp.br/wp-content/uploads/U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861812"/>
            <a:ext cx="1332187" cy="7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33003" y="2132856"/>
            <a:ext cx="6115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  <a:p>
            <a:endParaRPr lang="es-ES" b="1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304256" cy="8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8106"/>
            <a:ext cx="7830542" cy="4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35948"/>
              </p:ext>
            </p:extLst>
          </p:nvPr>
        </p:nvGraphicFramePr>
        <p:xfrm>
          <a:off x="970112" y="2616209"/>
          <a:ext cx="7929023" cy="74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Hoja de cálculo" r:id="rId7" imgW="4133951" imgH="390457" progId="Excel.Sheet.12">
                  <p:embed/>
                </p:oleObj>
              </mc:Choice>
              <mc:Fallback>
                <p:oleObj name="Hoja de cálculo" r:id="rId7" imgW="4133951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0112" y="2616209"/>
                        <a:ext cx="7929023" cy="74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71600" y="37890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Fator segurança vida (</a:t>
            </a:r>
            <a:r>
              <a:rPr lang="pt-BR" dirty="0" err="1" smtClean="0">
                <a:solidFill>
                  <a:schemeClr val="bg2"/>
                </a:solidFill>
              </a:rPr>
              <a:t>Xn</a:t>
            </a:r>
            <a:r>
              <a:rPr lang="pt-BR" dirty="0" smtClean="0">
                <a:solidFill>
                  <a:schemeClr val="bg2"/>
                </a:solidFill>
              </a:rPr>
              <a:t>) vida </a:t>
            </a:r>
            <a:r>
              <a:rPr lang="pt-BR" dirty="0" err="1" smtClean="0">
                <a:solidFill>
                  <a:schemeClr val="bg2"/>
                </a:solidFill>
              </a:rPr>
              <a:t>servicio</a:t>
            </a:r>
            <a:r>
              <a:rPr lang="pt-BR" dirty="0" smtClean="0">
                <a:solidFill>
                  <a:schemeClr val="bg2"/>
                </a:solidFill>
              </a:rPr>
              <a:t> 8</a:t>
            </a:r>
            <a:r>
              <a:rPr lang="es-CO" dirty="0" smtClean="0">
                <a:solidFill>
                  <a:schemeClr val="bg2"/>
                </a:solidFill>
              </a:rPr>
              <a:t>0.000 ciclos, carregamento momento </a:t>
            </a:r>
            <a:r>
              <a:rPr lang="es-CO" dirty="0" err="1" smtClean="0">
                <a:solidFill>
                  <a:schemeClr val="bg2"/>
                </a:solidFill>
              </a:rPr>
              <a:t>fletor</a:t>
            </a:r>
            <a:r>
              <a:rPr lang="es-CO" dirty="0" smtClean="0">
                <a:solidFill>
                  <a:schemeClr val="bg2"/>
                </a:solidFill>
              </a:rPr>
              <a:t> 500N.m</a:t>
            </a:r>
            <a:endParaRPr lang="es-CO" dirty="0">
              <a:solidFill>
                <a:schemeClr val="bg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09857" y="529324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fratura com deformação plástica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6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o 14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2438</TotalTime>
  <Words>1344</Words>
  <Application>Microsoft Office PowerPoint</Application>
  <PresentationFormat>Presentación en pantalla (4:3)</PresentationFormat>
  <Paragraphs>95</Paragraphs>
  <Slides>54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57" baseType="lpstr">
      <vt:lpstr>Forma de onda</vt:lpstr>
      <vt:lpstr>Hoja de cálculo</vt:lpstr>
      <vt:lpstr>Planilha</vt:lpstr>
      <vt:lpstr>Comportamento mecânico dos materiais </vt:lpstr>
      <vt:lpstr>1) Uma peça de seção transversal retangular é feita de uma liga de Al 7075-T6 e possui as seguintes dimensões: b= 50 mm e t= 12 mm. Considere que qualquer trinca de canto e passante maior do que 0,25 mm, pode ser detectada pela inspeção.  </vt:lpstr>
      <vt:lpstr> </vt:lpstr>
      <vt:lpstr>1)Analise comportamiento frágil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 comprimento da trinca é igual 0,892 mm muito pequena para qualquer método de detecção </vt:lpstr>
      <vt:lpstr>Presentación de PowerPoint</vt:lpstr>
      <vt:lpstr>LISTA DE EXERCÍCIOS DE AMPLITUDE VARIÁVEIS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113</cp:revision>
  <dcterms:created xsi:type="dcterms:W3CDTF">2015-09-02T00:31:10Z</dcterms:created>
  <dcterms:modified xsi:type="dcterms:W3CDTF">2015-11-09T18:46:09Z</dcterms:modified>
</cp:coreProperties>
</file>