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0" r:id="rId1"/>
  </p:sldMasterIdLst>
  <p:sldIdLst>
    <p:sldId id="256" r:id="rId2"/>
    <p:sldId id="258" r:id="rId3"/>
    <p:sldId id="260" r:id="rId4"/>
    <p:sldId id="263" r:id="rId5"/>
    <p:sldId id="269" r:id="rId6"/>
    <p:sldId id="257" r:id="rId7"/>
    <p:sldId id="261" r:id="rId8"/>
    <p:sldId id="262" r:id="rId9"/>
    <p:sldId id="265" r:id="rId10"/>
    <p:sldId id="268" r:id="rId11"/>
    <p:sldId id="266" r:id="rId12"/>
    <p:sldId id="27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x-none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x-none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716098A-2D57-C445-B756-66719A4677F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4904C8EA-E889-0C45-8E55-828996EA601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  <p:sldLayoutId id="2147484038" r:id="rId18"/>
    <p:sldLayoutId id="2147484039" r:id="rId19"/>
    <p:sldLayoutId id="214748404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alimpsestes.revues.org/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2840"/>
          </a:xfrm>
        </p:spPr>
        <p:txBody>
          <a:bodyPr/>
          <a:lstStyle/>
          <a:p>
            <a:r>
              <a:rPr lang="pt-BR" sz="6000" b="1" dirty="0">
                <a:latin typeface="Avenir Book"/>
                <a:cs typeface="Avenir Book"/>
              </a:rPr>
              <a:t>Tradução Comentada</a:t>
            </a:r>
            <a:br>
              <a:rPr lang="en-US" dirty="0">
                <a:latin typeface="Avenir Book"/>
                <a:cs typeface="Avenir Book"/>
              </a:rPr>
            </a:br>
            <a:br>
              <a:rPr lang="en-US" dirty="0">
                <a:latin typeface="Avenir Book"/>
                <a:cs typeface="Avenir Book"/>
              </a:rPr>
            </a:br>
            <a:br>
              <a:rPr lang="en-US" dirty="0">
                <a:latin typeface="Avenir Book"/>
                <a:cs typeface="Avenir Book"/>
              </a:rPr>
            </a:br>
            <a:r>
              <a:rPr lang="en-US" sz="2600" dirty="0">
                <a:latin typeface="Avenir Book"/>
                <a:cs typeface="Avenir Book"/>
              </a:rPr>
              <a:t> Romance </a:t>
            </a:r>
            <a:r>
              <a:rPr lang="en-US" sz="2600" dirty="0" err="1">
                <a:latin typeface="Avenir Book"/>
                <a:cs typeface="Avenir Book"/>
              </a:rPr>
              <a:t>Francês</a:t>
            </a:r>
            <a:r>
              <a:rPr lang="en-US" sz="2600" dirty="0">
                <a:latin typeface="Avenir Book"/>
                <a:cs typeface="Avenir Book"/>
              </a:rPr>
              <a:t> I - Profª. Claudia Amigo </a:t>
            </a:r>
            <a:r>
              <a:rPr lang="en-US" sz="2600" dirty="0" err="1">
                <a:latin typeface="Avenir Book"/>
                <a:cs typeface="Avenir Book"/>
              </a:rPr>
              <a:t>Pino</a:t>
            </a:r>
            <a:br>
              <a:rPr lang="en-US" sz="2600" dirty="0">
                <a:latin typeface="Avenir Book"/>
                <a:cs typeface="Avenir Book"/>
              </a:rPr>
            </a:br>
            <a:r>
              <a:rPr lang="en-US" sz="2600" dirty="0" err="1">
                <a:latin typeface="Avenir Book"/>
                <a:cs typeface="Avenir Book"/>
              </a:rPr>
              <a:t>Estagiária</a:t>
            </a:r>
            <a:r>
              <a:rPr lang="en-US" sz="2600" dirty="0">
                <a:latin typeface="Avenir Book"/>
                <a:cs typeface="Avenir Book"/>
              </a:rPr>
              <a:t> </a:t>
            </a:r>
            <a:r>
              <a:rPr lang="en-US" sz="2600" dirty="0" err="1">
                <a:latin typeface="Avenir Book"/>
                <a:cs typeface="Avenir Book"/>
              </a:rPr>
              <a:t>docente</a:t>
            </a:r>
            <a:r>
              <a:rPr lang="en-US" sz="2600" dirty="0">
                <a:latin typeface="Avenir Book"/>
                <a:cs typeface="Avenir Book"/>
              </a:rPr>
              <a:t>: Raquel Camargo</a:t>
            </a:r>
            <a:br>
              <a:rPr lang="en-US" sz="2600" dirty="0">
                <a:latin typeface="Avenir Book"/>
                <a:cs typeface="Avenir Book"/>
              </a:rPr>
            </a:br>
            <a:br>
              <a:rPr lang="en-US" sz="3000" dirty="0">
                <a:latin typeface="Avenir Book"/>
                <a:cs typeface="Avenir Book"/>
              </a:rPr>
            </a:br>
            <a:endParaRPr lang="en-US" sz="3000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90076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4096"/>
            <a:ext cx="7313613" cy="636292"/>
          </a:xfrm>
        </p:spPr>
        <p:txBody>
          <a:bodyPr/>
          <a:lstStyle/>
          <a:p>
            <a:r>
              <a:rPr lang="en-US" sz="4200" b="1" dirty="0" err="1"/>
              <a:t>Tradução</a:t>
            </a:r>
            <a:r>
              <a:rPr lang="en-US" sz="4200" b="1" dirty="0"/>
              <a:t> </a:t>
            </a:r>
            <a:r>
              <a:rPr lang="en-US" sz="4200" b="1" dirty="0" err="1"/>
              <a:t>Comentada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43" y="971775"/>
            <a:ext cx="8421336" cy="5345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Observações</a:t>
            </a:r>
          </a:p>
          <a:p>
            <a:pPr marL="0" indent="0">
              <a:buNone/>
            </a:pPr>
            <a:r>
              <a:rPr lang="pt-BR" dirty="0"/>
              <a:t> Os comentários são feitos pelo tradutor para ele mesmo, para elucidar o seu próprio processo, entender a sua prática e tornar mais clara as suas escolhas. Essa é uma maneira de proceder. </a:t>
            </a:r>
          </a:p>
          <a:p>
            <a:pPr marL="0" indent="0">
              <a:buNone/>
            </a:pPr>
            <a:r>
              <a:rPr lang="pt-BR" dirty="0"/>
              <a:t>Em um contexto acadêmico, no entanto, os comentários também são feitos para que o professor avaliador conheça o processo que levou à tradução em questão. </a:t>
            </a:r>
          </a:p>
          <a:p>
            <a:pPr marL="0" indent="0">
              <a:buNone/>
            </a:pPr>
            <a:r>
              <a:rPr lang="pt-BR" dirty="0"/>
              <a:t>No fim das contas, em uma tradução comentada, não é preciso se preocupar tanto com a natureza dos comentários, desde que eles justifiquem, em algum nível as escolhas feitas. Essas podem visar o léxico, o ritmo, a sintaxe, o estilo, o registro etc.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16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027"/>
            <a:ext cx="7313613" cy="868362"/>
          </a:xfrm>
        </p:spPr>
        <p:txBody>
          <a:bodyPr/>
          <a:lstStyle/>
          <a:p>
            <a:r>
              <a:rPr lang="en-US" sz="4200" dirty="0" err="1"/>
              <a:t>Exemplos</a:t>
            </a:r>
            <a:r>
              <a:rPr lang="en-US" sz="4200" dirty="0"/>
              <a:t> de </a:t>
            </a:r>
            <a:r>
              <a:rPr lang="en-US" sz="4200" dirty="0" err="1"/>
              <a:t>comentários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0389"/>
            <a:ext cx="9143999" cy="588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* </a:t>
            </a:r>
            <a:r>
              <a:rPr lang="pt-BR" b="1" dirty="0"/>
              <a:t> Atualização/</a:t>
            </a:r>
            <a:r>
              <a:rPr lang="pt-BR" b="1" dirty="0" err="1"/>
              <a:t>arcaização</a:t>
            </a:r>
            <a:r>
              <a:rPr lang="pt-BR" b="1" dirty="0"/>
              <a:t> da obra</a:t>
            </a:r>
          </a:p>
          <a:p>
            <a:pPr marL="0" indent="0">
              <a:buNone/>
            </a:pPr>
            <a:r>
              <a:rPr lang="pt-BR" dirty="0"/>
              <a:t>Ex.: </a:t>
            </a:r>
            <a:r>
              <a:rPr lang="pt-BR" dirty="0" err="1"/>
              <a:t>fort</a:t>
            </a:r>
            <a:r>
              <a:rPr lang="pt-BR" dirty="0"/>
              <a:t> </a:t>
            </a:r>
            <a:r>
              <a:rPr lang="pt-BR" dirty="0" err="1"/>
              <a:t>honnête</a:t>
            </a:r>
            <a:r>
              <a:rPr lang="pt-BR" dirty="0"/>
              <a:t> </a:t>
            </a:r>
            <a:r>
              <a:rPr lang="pt-BR" dirty="0" err="1"/>
              <a:t>homme</a:t>
            </a:r>
            <a:r>
              <a:rPr lang="pt-BR" dirty="0"/>
              <a:t>. </a:t>
            </a:r>
          </a:p>
          <a:p>
            <a:pPr marL="0" indent="0">
              <a:buNone/>
            </a:pPr>
            <a:r>
              <a:rPr lang="pt-BR" dirty="0"/>
              <a:t>Tradução: </a:t>
            </a:r>
            <a:r>
              <a:rPr lang="pt-BR" u="sng" dirty="0"/>
              <a:t>homem de virtudes</a:t>
            </a:r>
            <a:r>
              <a:rPr lang="pt-BR" dirty="0"/>
              <a:t>; homem distinto; cavalheiro; gentleman </a:t>
            </a:r>
          </a:p>
          <a:p>
            <a:pPr marL="0" indent="0">
              <a:buNone/>
            </a:pPr>
            <a:r>
              <a:rPr lang="pt-BR" dirty="0"/>
              <a:t>* </a:t>
            </a:r>
            <a:r>
              <a:rPr lang="pt-BR" b="1" dirty="0"/>
              <a:t>Explicativo/justificativo</a:t>
            </a:r>
          </a:p>
          <a:p>
            <a:pPr marL="0" indent="0">
              <a:buNone/>
            </a:pPr>
            <a:r>
              <a:rPr lang="pt-BR" dirty="0"/>
              <a:t>Ex.: </a:t>
            </a:r>
            <a:r>
              <a:rPr lang="pt-BR" dirty="0" err="1"/>
              <a:t>huit</a:t>
            </a:r>
            <a:r>
              <a:rPr lang="pt-BR" dirty="0"/>
              <a:t> </a:t>
            </a:r>
            <a:r>
              <a:rPr lang="pt-BR" dirty="0" err="1"/>
              <a:t>jours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Tradução: 8 dias inteiros. </a:t>
            </a:r>
          </a:p>
          <a:p>
            <a:pPr marL="0" indent="0">
              <a:buNone/>
            </a:pPr>
            <a:r>
              <a:rPr lang="pt-BR" dirty="0"/>
              <a:t>Escolhi traduzir por “8 dias inteiros” em virtude da proposta de </a:t>
            </a:r>
            <a:r>
              <a:rPr lang="pt-BR" dirty="0" err="1"/>
              <a:t>estrangeirização</a:t>
            </a:r>
            <a:r>
              <a:rPr lang="pt-BR" dirty="0"/>
              <a:t> do texto. Se quisesse dar mais naturalidade à tradução poderia ter traduzido por “uma semana”. </a:t>
            </a:r>
          </a:p>
        </p:txBody>
      </p:sp>
    </p:spTree>
    <p:extLst>
      <p:ext uri="{BB962C8B-B14F-4D97-AF65-F5344CB8AC3E}">
        <p14:creationId xmlns:p14="http://schemas.microsoft.com/office/powerpoint/2010/main" val="4100570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326" y="99016"/>
            <a:ext cx="7313613" cy="636292"/>
          </a:xfrm>
        </p:spPr>
        <p:txBody>
          <a:bodyPr/>
          <a:lstStyle/>
          <a:p>
            <a:r>
              <a:rPr lang="en-US" sz="4200" dirty="0" err="1"/>
              <a:t>Exemplos</a:t>
            </a:r>
            <a:r>
              <a:rPr lang="en-US" sz="4200" dirty="0"/>
              <a:t> de </a:t>
            </a:r>
            <a:r>
              <a:rPr lang="en-US" sz="4200" dirty="0" err="1"/>
              <a:t>comentários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99" y="735308"/>
            <a:ext cx="8822352" cy="59158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/>
              <a:t>Exemplo de um comentário que justifica a opção pelo ritmo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Retirado da “Nota do Tradutor” escrita por </a:t>
            </a:r>
            <a:r>
              <a:rPr lang="pt-BR" dirty="0" err="1"/>
              <a:t>Idra</a:t>
            </a:r>
            <a:r>
              <a:rPr lang="pt-BR" dirty="0"/>
              <a:t> </a:t>
            </a:r>
            <a:r>
              <a:rPr lang="pt-BR" dirty="0" err="1"/>
              <a:t>Novey</a:t>
            </a:r>
            <a:r>
              <a:rPr lang="pt-BR" dirty="0"/>
              <a:t>, tradutora de Clarice Lispector para o inglês, no </a:t>
            </a:r>
            <a:r>
              <a:rPr lang="en-US" b="1" dirty="0"/>
              <a:t>The Passion According to G.H</a:t>
            </a:r>
            <a:r>
              <a:rPr lang="en-US" dirty="0"/>
              <a:t>, </a:t>
            </a:r>
            <a:r>
              <a:rPr lang="en-US" dirty="0" err="1"/>
              <a:t>tradução</a:t>
            </a:r>
            <a:r>
              <a:rPr lang="en-US" dirty="0"/>
              <a:t> de </a:t>
            </a:r>
            <a:r>
              <a:rPr lang="en-US" b="1" dirty="0"/>
              <a:t>A </a:t>
            </a:r>
            <a:r>
              <a:rPr lang="en-US" b="1" dirty="0" err="1"/>
              <a:t>paixão</a:t>
            </a:r>
            <a:r>
              <a:rPr lang="en-US" b="1" dirty="0"/>
              <a:t> </a:t>
            </a:r>
            <a:r>
              <a:rPr lang="en-US" b="1" dirty="0" err="1"/>
              <a:t>segundo</a:t>
            </a:r>
            <a:r>
              <a:rPr lang="en-US" b="1" dirty="0"/>
              <a:t> G.H</a:t>
            </a:r>
            <a:r>
              <a:rPr lang="en-US" dirty="0"/>
              <a:t>.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“Tantas baratas que </a:t>
            </a:r>
            <a:r>
              <a:rPr lang="pt-BR" u="sng" dirty="0"/>
              <a:t>parece uma prece</a:t>
            </a:r>
            <a:r>
              <a:rPr lang="pt-BR" dirty="0"/>
              <a:t>”. </a:t>
            </a:r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seem</a:t>
            </a:r>
            <a:r>
              <a:rPr lang="pt-BR" dirty="0"/>
              <a:t> a </a:t>
            </a:r>
            <a:r>
              <a:rPr lang="pt-BR" dirty="0" err="1"/>
              <a:t>prayer</a:t>
            </a:r>
            <a:r>
              <a:rPr lang="pt-BR" dirty="0"/>
              <a:t>”</a:t>
            </a:r>
          </a:p>
          <a:p>
            <a:pPr marL="0" indent="0">
              <a:buNone/>
            </a:pPr>
            <a:r>
              <a:rPr lang="pt-BR" dirty="0"/>
              <a:t>“Essa tradução literal, no entanto, falha em capturar o prazer sono da frase em português”.</a:t>
            </a:r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appear</a:t>
            </a:r>
            <a:r>
              <a:rPr lang="pt-BR" dirty="0"/>
              <a:t> a </a:t>
            </a:r>
            <a:r>
              <a:rPr lang="pt-BR" dirty="0" err="1"/>
              <a:t>pray</a:t>
            </a:r>
            <a:r>
              <a:rPr lang="pt-BR" dirty="0"/>
              <a:t>” </a:t>
            </a:r>
          </a:p>
          <a:p>
            <a:pPr marL="0" indent="0">
              <a:buNone/>
            </a:pPr>
            <a:r>
              <a:rPr lang="pt-BR" dirty="0"/>
              <a:t>A repetição dos </a:t>
            </a:r>
            <a:r>
              <a:rPr lang="pt-BR" dirty="0" err="1"/>
              <a:t>p’s</a:t>
            </a:r>
            <a:r>
              <a:rPr lang="pt-BR" dirty="0"/>
              <a:t> e dos </a:t>
            </a:r>
            <a:r>
              <a:rPr lang="pt-BR" dirty="0" err="1"/>
              <a:t>r’s</a:t>
            </a:r>
            <a:r>
              <a:rPr lang="pt-BR" dirty="0"/>
              <a:t> traz algo de literário.</a:t>
            </a:r>
          </a:p>
          <a:p>
            <a:pPr marL="0" indent="0">
              <a:buNone/>
            </a:pPr>
            <a:r>
              <a:rPr lang="pt-BR" dirty="0"/>
              <a:t>Quando priorizar a música, quando priorizar o sentido?                         </a:t>
            </a:r>
          </a:p>
          <a:p>
            <a:pPr marL="0" indent="0">
              <a:buNone/>
            </a:pPr>
            <a:r>
              <a:rPr lang="pt-BR" sz="2200" dirty="0"/>
              <a:t>(NOVEY </a:t>
            </a:r>
            <a:r>
              <a:rPr lang="pt-BR" sz="2200" i="1" dirty="0"/>
              <a:t>in </a:t>
            </a:r>
            <a:r>
              <a:rPr lang="pt-BR" sz="2200" dirty="0"/>
              <a:t>LISPECTOR: 2012, p.192, </a:t>
            </a:r>
            <a:r>
              <a:rPr lang="pt-BR" sz="2000" dirty="0"/>
              <a:t>tradução minha)</a:t>
            </a:r>
            <a:r>
              <a:rPr lang="pt-BR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3208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1825"/>
            <a:ext cx="7313613" cy="719850"/>
          </a:xfrm>
        </p:spPr>
        <p:txBody>
          <a:bodyPr/>
          <a:lstStyle/>
          <a:p>
            <a:r>
              <a:rPr lang="en-US" dirty="0" err="1"/>
              <a:t>Referências</a:t>
            </a:r>
            <a:r>
              <a:rPr lang="en-US" dirty="0"/>
              <a:t> </a:t>
            </a:r>
            <a:r>
              <a:rPr lang="en-US" dirty="0" err="1"/>
              <a:t>Bibliográficas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64" y="1011675"/>
            <a:ext cx="9027036" cy="568965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BOISSEAU, </a:t>
            </a:r>
            <a:r>
              <a:rPr lang="en-US" dirty="0" err="1"/>
              <a:t>Maryvonne</a:t>
            </a:r>
            <a:r>
              <a:rPr lang="en-US" dirty="0"/>
              <a:t>. </a:t>
            </a:r>
            <a:r>
              <a:rPr lang="en-US" dirty="0" err="1"/>
              <a:t>Présentation</a:t>
            </a:r>
            <a:r>
              <a:rPr lang="en-US" dirty="0"/>
              <a:t>. </a:t>
            </a:r>
            <a:r>
              <a:rPr lang="en-US" i="1" dirty="0" err="1"/>
              <a:t>Palimpsestes</a:t>
            </a:r>
            <a:r>
              <a:rPr lang="en-US" dirty="0"/>
              <a:t>, Paris, nº20, p.1-7.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http://palimpsestes.revues.org/59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LISPECTOR, Clarice. </a:t>
            </a:r>
            <a:r>
              <a:rPr lang="en-US" b="1" dirty="0"/>
              <a:t>The Passion According to G.H</a:t>
            </a:r>
            <a:r>
              <a:rPr lang="en-US" dirty="0"/>
              <a:t>. </a:t>
            </a:r>
            <a:r>
              <a:rPr lang="en-US" dirty="0" err="1"/>
              <a:t>Trad</a:t>
            </a:r>
            <a:r>
              <a:rPr lang="en-US" dirty="0"/>
              <a:t>. </a:t>
            </a:r>
            <a:r>
              <a:rPr lang="en-US" dirty="0" err="1"/>
              <a:t>Idra</a:t>
            </a:r>
            <a:r>
              <a:rPr lang="en-US" dirty="0"/>
              <a:t> </a:t>
            </a:r>
            <a:r>
              <a:rPr lang="en-US" dirty="0" err="1"/>
              <a:t>Novey</a:t>
            </a:r>
            <a:r>
              <a:rPr lang="en-US" dirty="0"/>
              <a:t>. Nova York: New Directions Paper Book, 2012. 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SCHLEIERMACHER, Friedrich. Dos diferentes </a:t>
            </a:r>
            <a:r>
              <a:rPr lang="pt-BR" dirty="0" err="1"/>
              <a:t>métodos</a:t>
            </a:r>
            <a:r>
              <a:rPr lang="pt-BR" dirty="0"/>
              <a:t> de traduzir. Trad. Mauri Furlan. In: </a:t>
            </a:r>
            <a:r>
              <a:rPr lang="pt-BR" i="1" dirty="0" err="1"/>
              <a:t>Scientia</a:t>
            </a:r>
            <a:r>
              <a:rPr lang="pt-BR" i="1" dirty="0"/>
              <a:t> </a:t>
            </a:r>
            <a:r>
              <a:rPr lang="pt-BR" i="1" dirty="0" err="1"/>
              <a:t>Traductionis</a:t>
            </a:r>
            <a:r>
              <a:rPr lang="pt-BR" dirty="0"/>
              <a:t>, nº 9. </a:t>
            </a:r>
            <a:r>
              <a:rPr lang="pt-BR" dirty="0" err="1"/>
              <a:t>Florianópolis</a:t>
            </a:r>
            <a:r>
              <a:rPr lang="pt-BR" dirty="0"/>
              <a:t>: UFSC, 2011, p.03- 70. </a:t>
            </a:r>
          </a:p>
          <a:p>
            <a:pPr marL="0" indent="0" algn="just">
              <a:buNone/>
            </a:pPr>
            <a:r>
              <a:rPr lang="pt-BR" dirty="0"/>
              <a:t>*Conferência/ensaio de </a:t>
            </a:r>
            <a:r>
              <a:rPr lang="pt-BR" dirty="0" err="1"/>
              <a:t>Schleiermacher</a:t>
            </a:r>
            <a:r>
              <a:rPr lang="pt-BR" dirty="0"/>
              <a:t>: 1813, Real Academia de </a:t>
            </a:r>
            <a:r>
              <a:rPr lang="pt-BR" dirty="0" err="1"/>
              <a:t>Ciências</a:t>
            </a:r>
            <a:r>
              <a:rPr lang="pt-BR" dirty="0"/>
              <a:t> – Berlin: </a:t>
            </a:r>
            <a:r>
              <a:rPr lang="pt-BR" i="1" dirty="0" err="1"/>
              <a:t>Über</a:t>
            </a:r>
            <a:r>
              <a:rPr lang="pt-BR" i="1" dirty="0"/>
              <a:t> die </a:t>
            </a:r>
            <a:r>
              <a:rPr lang="pt-BR" i="1" dirty="0" err="1"/>
              <a:t>verschiedenen</a:t>
            </a:r>
            <a:r>
              <a:rPr lang="pt-BR" i="1" dirty="0"/>
              <a:t> </a:t>
            </a:r>
            <a:r>
              <a:rPr lang="pt-BR" i="1" dirty="0" err="1"/>
              <a:t>Methoden</a:t>
            </a:r>
            <a:r>
              <a:rPr lang="pt-BR" i="1" dirty="0"/>
              <a:t> </a:t>
            </a:r>
            <a:r>
              <a:rPr lang="pt-BR" i="1" dirty="0" err="1"/>
              <a:t>des</a:t>
            </a:r>
            <a:r>
              <a:rPr lang="pt-BR" i="1" dirty="0"/>
              <a:t> </a:t>
            </a:r>
            <a:r>
              <a:rPr lang="pt-BR" i="1" dirty="0" err="1"/>
              <a:t>Übersetzens</a:t>
            </a:r>
            <a:r>
              <a:rPr lang="pt-BR" i="1" dirty="0"/>
              <a:t>.</a:t>
            </a:r>
          </a:p>
          <a:p>
            <a:pPr marL="0" indent="0" algn="just">
              <a:buNone/>
            </a:pPr>
            <a:r>
              <a:rPr lang="pt-BR" dirty="0"/>
              <a:t>ZAVAGLIA; RENARD; JANCZUR. A tradução comentada em contexto acadêmico: reflexões iniciais e exemplos de um gênero textual em construção. In: </a:t>
            </a:r>
            <a:r>
              <a:rPr lang="pt-BR" i="1" dirty="0"/>
              <a:t>Aletria</a:t>
            </a:r>
            <a:r>
              <a:rPr lang="pt-BR" dirty="0"/>
              <a:t>, Belo Horizonte, v.25, nº 2, p. 331-342, 2015.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1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52834"/>
            <a:ext cx="7313613" cy="868362"/>
          </a:xfrm>
        </p:spPr>
        <p:txBody>
          <a:bodyPr>
            <a:normAutofit/>
          </a:bodyPr>
          <a:lstStyle/>
          <a:p>
            <a:r>
              <a:rPr lang="en-US" sz="4200" b="1" dirty="0" err="1"/>
              <a:t>Tradução</a:t>
            </a:r>
            <a:endParaRPr lang="en-US" sz="4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1144" y="1371599"/>
            <a:ext cx="8237536" cy="47448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“(…) para uma teoria de </a:t>
            </a:r>
            <a:r>
              <a:rPr lang="pt-BR" dirty="0" err="1"/>
              <a:t>tradução</a:t>
            </a:r>
            <a:r>
              <a:rPr lang="pt-BR" dirty="0"/>
              <a:t>, </a:t>
            </a:r>
            <a:r>
              <a:rPr lang="pt-BR" dirty="0" err="1"/>
              <a:t>tão</a:t>
            </a:r>
            <a:r>
              <a:rPr lang="pt-BR" dirty="0"/>
              <a:t> importante quanto determinar o objeto de traduzir e, assim, o </a:t>
            </a:r>
            <a:r>
              <a:rPr lang="pt-BR" dirty="0" err="1"/>
              <a:t>vínculo</a:t>
            </a:r>
            <a:r>
              <a:rPr lang="pt-BR" dirty="0"/>
              <a:t> entre os textos é caracterizar a natureza desse </a:t>
            </a:r>
            <a:r>
              <a:rPr lang="pt-BR" dirty="0" err="1"/>
              <a:t>vínculo</a:t>
            </a:r>
            <a:r>
              <a:rPr lang="pt-BR" dirty="0"/>
              <a:t>. Por longos </a:t>
            </a:r>
            <a:r>
              <a:rPr lang="pt-BR" dirty="0" err="1"/>
              <a:t>séculos</a:t>
            </a:r>
            <a:r>
              <a:rPr lang="pt-BR" dirty="0"/>
              <a:t>, ela foi descrita pela </a:t>
            </a:r>
            <a:r>
              <a:rPr lang="pt-BR" dirty="0" err="1"/>
              <a:t>noção</a:t>
            </a:r>
            <a:r>
              <a:rPr lang="pt-BR" dirty="0"/>
              <a:t> de </a:t>
            </a:r>
            <a:r>
              <a:rPr lang="pt-BR" i="1" dirty="0"/>
              <a:t>fidelidade</a:t>
            </a:r>
            <a:r>
              <a:rPr lang="pt-BR" dirty="0"/>
              <a:t>. Nos anos 1950, com o advento da abordagem </a:t>
            </a:r>
            <a:r>
              <a:rPr lang="pt-BR" dirty="0" err="1"/>
              <a:t>acadêmica</a:t>
            </a:r>
            <a:r>
              <a:rPr lang="pt-BR" dirty="0"/>
              <a:t> </a:t>
            </a:r>
            <a:r>
              <a:rPr lang="pt-BR" dirty="0" err="1"/>
              <a:t>sistemática</a:t>
            </a:r>
            <a:r>
              <a:rPr lang="pt-BR" dirty="0"/>
              <a:t> do </a:t>
            </a:r>
            <a:r>
              <a:rPr lang="pt-BR" dirty="0" err="1"/>
              <a:t>fenômeno</a:t>
            </a:r>
            <a:r>
              <a:rPr lang="pt-BR" dirty="0"/>
              <a:t> </a:t>
            </a:r>
            <a:r>
              <a:rPr lang="pt-BR" dirty="0" err="1"/>
              <a:t>tradutório</a:t>
            </a:r>
            <a:r>
              <a:rPr lang="pt-BR" dirty="0"/>
              <a:t>, a </a:t>
            </a:r>
            <a:r>
              <a:rPr lang="pt-BR" dirty="0" err="1"/>
              <a:t>noção</a:t>
            </a:r>
            <a:r>
              <a:rPr lang="pt-BR" dirty="0"/>
              <a:t> de </a:t>
            </a:r>
            <a:r>
              <a:rPr lang="pt-BR" b="1" u="sng" dirty="0"/>
              <a:t>fidelidade</a:t>
            </a:r>
            <a:r>
              <a:rPr lang="pt-BR" dirty="0"/>
              <a:t> foi </a:t>
            </a:r>
            <a:r>
              <a:rPr lang="pt-BR" i="1" dirty="0" err="1"/>
              <a:t>substituída</a:t>
            </a:r>
            <a:r>
              <a:rPr lang="pt-BR" dirty="0"/>
              <a:t> pela </a:t>
            </a:r>
            <a:r>
              <a:rPr lang="pt-BR" dirty="0" err="1"/>
              <a:t>noção</a:t>
            </a:r>
            <a:r>
              <a:rPr lang="pt-BR" dirty="0"/>
              <a:t> de </a:t>
            </a:r>
            <a:r>
              <a:rPr lang="pt-BR" b="1" u="sng" dirty="0" err="1"/>
              <a:t>equivalência</a:t>
            </a:r>
            <a:r>
              <a:rPr lang="pt-BR" dirty="0"/>
              <a:t>, especialmente significativa até o final da </a:t>
            </a:r>
            <a:r>
              <a:rPr lang="pt-BR" dirty="0" err="1"/>
              <a:t>década</a:t>
            </a:r>
            <a:r>
              <a:rPr lang="pt-BR" dirty="0"/>
              <a:t> de 1970” (MOREIRA, 2014, p. 100) (grifos meus). </a:t>
            </a:r>
          </a:p>
          <a:p>
            <a:pPr marL="0" indent="0" algn="just">
              <a:buNone/>
            </a:pPr>
            <a:r>
              <a:rPr lang="pt-BR" dirty="0"/>
              <a:t>Pensar a tradução a partir da sua relação com o “original” (texto fonte/ texto de partida). O que liga a tradução ao texto de partida é uma relação de </a:t>
            </a:r>
            <a:r>
              <a:rPr lang="pt-BR" i="1" dirty="0"/>
              <a:t>fidelidade </a:t>
            </a:r>
            <a:r>
              <a:rPr lang="pt-BR" dirty="0"/>
              <a:t>ou de </a:t>
            </a:r>
            <a:r>
              <a:rPr lang="pt-BR" i="1" dirty="0"/>
              <a:t>equivalência</a:t>
            </a:r>
            <a:r>
              <a:rPr lang="pt-BR" dirty="0"/>
              <a:t>? Entender a tradução partindo desses conceitos.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4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810"/>
            <a:ext cx="7313613" cy="669715"/>
          </a:xfrm>
        </p:spPr>
        <p:txBody>
          <a:bodyPr>
            <a:normAutofit fontScale="90000"/>
          </a:bodyPr>
          <a:lstStyle/>
          <a:p>
            <a:r>
              <a:rPr lang="en-US" sz="4200" b="1" dirty="0" err="1"/>
              <a:t>Tradução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63" y="754524"/>
            <a:ext cx="9027037" cy="610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Fidelidade na Tradução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pt-BR" sz="16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pt-BR" sz="2200" dirty="0"/>
              <a:t>Transposição/transporte de significados de uma língua para outra</a:t>
            </a:r>
            <a:endParaRPr lang="pt-BR" dirty="0"/>
          </a:p>
          <a:p>
            <a:pPr marL="0" indent="0">
              <a:lnSpc>
                <a:spcPct val="80000"/>
              </a:lnSpc>
              <a:buNone/>
            </a:pPr>
            <a:r>
              <a:rPr lang="pt-BR" u="sng" dirty="0"/>
              <a:t>Eugene </a:t>
            </a:r>
            <a:r>
              <a:rPr lang="pt-BR" u="sng" dirty="0" err="1"/>
              <a:t>Nida</a:t>
            </a:r>
            <a:r>
              <a:rPr lang="pt-BR" dirty="0"/>
              <a:t> (1914-2011) 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t-BR" dirty="0"/>
              <a:t>- As palavras de uma sentença são como fileiras de um vagão de carga;        - Há uma transporte de significados entre duas línguas; - O papel do tradutor é “</a:t>
            </a:r>
            <a:r>
              <a:rPr lang="pt-BR" u="sng" dirty="0"/>
              <a:t>garantir que a carga chegue intacta ao seu destino</a:t>
            </a:r>
            <a:r>
              <a:rPr lang="pt-BR" dirty="0"/>
              <a:t>” (Arrojo: 2003, p.12).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pt-BR" dirty="0"/>
              <a:t>☐—☐—☐—☐—☐             </a:t>
            </a:r>
            <a:r>
              <a:rPr lang="pt-BR" dirty="0">
                <a:sym typeface="Wingdings"/>
              </a:rPr>
              <a:t>————</a:t>
            </a:r>
            <a:endParaRPr lang="pt-BR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dirty="0"/>
              <a:t>“Se pensarmos o processo de tradução como transporte de significados entre língua A e língua </a:t>
            </a:r>
            <a:r>
              <a:rPr lang="pt-BR" dirty="0" err="1"/>
              <a:t>B</a:t>
            </a:r>
            <a:r>
              <a:rPr lang="pt-BR" dirty="0"/>
              <a:t>, acreditamos ser o texto original um objeto estável, “transportável”, de contornos absolutamente claros, cujo conteúdo podemos classificar completa e objetivamente” (Arrojo: 2003, p.12).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79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5854"/>
            <a:ext cx="7313613" cy="868362"/>
          </a:xfrm>
        </p:spPr>
        <p:txBody>
          <a:bodyPr/>
          <a:lstStyle/>
          <a:p>
            <a:r>
              <a:rPr lang="en-US" sz="4200" b="1" dirty="0" err="1"/>
              <a:t>Tradução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2" y="952559"/>
            <a:ext cx="8993618" cy="5681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Desconstruindo a ideia de fidelidade na tradução..</a:t>
            </a:r>
            <a:r>
              <a:rPr lang="pt-BR" dirty="0"/>
              <a:t>.</a:t>
            </a:r>
          </a:p>
          <a:p>
            <a:pPr marL="0" indent="0">
              <a:lnSpc>
                <a:spcPct val="60000"/>
              </a:lnSpc>
              <a:buNone/>
            </a:pPr>
            <a:endParaRPr lang="pt-BR" sz="1800" dirty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 algn="just">
              <a:lnSpc>
                <a:spcPct val="60000"/>
              </a:lnSpc>
              <a:buNone/>
            </a:pPr>
            <a:r>
              <a:rPr lang="pt-BR" sz="1800" dirty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pt-BR" sz="2200" dirty="0"/>
              <a:t>Novos significados na tradução</a:t>
            </a:r>
          </a:p>
          <a:p>
            <a:pPr algn="just">
              <a:lnSpc>
                <a:spcPct val="60000"/>
              </a:lnSpc>
              <a:buFont typeface="Wingdings" charset="0"/>
              <a:buChar char="è"/>
            </a:pPr>
            <a:r>
              <a:rPr lang="pt-BR" sz="2200" dirty="0"/>
              <a:t>Pluralidade de significados do texto fonte</a:t>
            </a:r>
          </a:p>
          <a:p>
            <a:pPr algn="just">
              <a:lnSpc>
                <a:spcPct val="60000"/>
              </a:lnSpc>
              <a:buFont typeface="Wingdings" charset="0"/>
              <a:buChar char="è"/>
            </a:pPr>
            <a:r>
              <a:rPr lang="pt-BR" sz="2200" dirty="0"/>
              <a:t> Construção de significados pelo leitor</a:t>
            </a:r>
          </a:p>
          <a:p>
            <a:pPr algn="just">
              <a:lnSpc>
                <a:spcPct val="60000"/>
              </a:lnSpc>
              <a:buFont typeface="Wingdings" charset="0"/>
              <a:buChar char="è"/>
            </a:pPr>
            <a:r>
              <a:rPr lang="pt-BR" sz="2200" dirty="0"/>
              <a:t>Mudança na maneira de pensar a autoria (leitor também cria a obra)</a:t>
            </a:r>
          </a:p>
          <a:p>
            <a:pPr algn="just">
              <a:lnSpc>
                <a:spcPct val="60000"/>
              </a:lnSpc>
              <a:buFont typeface="Wingdings" charset="0"/>
              <a:buChar char="è"/>
            </a:pPr>
            <a:r>
              <a:rPr lang="pt-BR" sz="2200" dirty="0"/>
              <a:t>Interpretação do tradutor</a:t>
            </a:r>
          </a:p>
          <a:p>
            <a:pPr algn="just">
              <a:lnSpc>
                <a:spcPct val="60000"/>
              </a:lnSpc>
              <a:buFont typeface="Wingdings" charset="0"/>
              <a:buChar char="è"/>
            </a:pPr>
            <a:r>
              <a:rPr lang="pt-BR" sz="2200" dirty="0"/>
              <a:t>Subjetividade do tradutor</a:t>
            </a:r>
          </a:p>
          <a:p>
            <a:pPr algn="just">
              <a:lnSpc>
                <a:spcPct val="60000"/>
              </a:lnSpc>
              <a:buFont typeface="Wingdings" charset="0"/>
              <a:buChar char="è"/>
            </a:pPr>
            <a:r>
              <a:rPr lang="pt-BR" sz="2200" dirty="0"/>
              <a:t>O inconsciente na tradução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4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988"/>
            <a:ext cx="7313613" cy="716705"/>
          </a:xfrm>
        </p:spPr>
        <p:txBody>
          <a:bodyPr/>
          <a:lstStyle/>
          <a:p>
            <a:r>
              <a:rPr lang="pt-BR" sz="4200" b="1" dirty="0"/>
              <a:t>Tradução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2" y="1002693"/>
            <a:ext cx="8521590" cy="55983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r>
              <a:rPr lang="pt-BR" sz="2800" b="1" dirty="0"/>
              <a:t>Ainda é possível pensar a ideia de fidelidade na tradução?</a:t>
            </a:r>
          </a:p>
          <a:p>
            <a:pPr marL="0" indent="0" algn="ctr">
              <a:buNone/>
            </a:pPr>
            <a:r>
              <a:rPr lang="pt-BR" sz="2800" b="1" dirty="0"/>
              <a:t>Fiel a quê?</a:t>
            </a:r>
          </a:p>
          <a:p>
            <a:pPr marL="0" indent="0" algn="ctr">
              <a:buNone/>
            </a:pPr>
            <a:r>
              <a:rPr lang="pt-BR" sz="2800" b="1" dirty="0"/>
              <a:t>Fiel a quem?</a:t>
            </a:r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r>
              <a:rPr lang="pt-BR" sz="2800" b="1" dirty="0"/>
              <a:t>A si mesmo! Ao seu próprio projeto de tradução.</a:t>
            </a:r>
          </a:p>
          <a:p>
            <a:pPr marL="0" indent="0" algn="ctr">
              <a:buNone/>
            </a:pPr>
            <a:r>
              <a:rPr lang="pt-BR" sz="2800" b="1" dirty="0"/>
              <a:t>Fidelidade enquanto </a:t>
            </a:r>
            <a:r>
              <a:rPr lang="pt-BR" sz="2800" b="1" u="sng" dirty="0"/>
              <a:t>coerência</a:t>
            </a:r>
            <a:r>
              <a:rPr lang="pt-BR" sz="2800" b="1" dirty="0"/>
              <a:t> com o seu projeto.</a:t>
            </a:r>
          </a:p>
        </p:txBody>
      </p:sp>
    </p:spTree>
    <p:extLst>
      <p:ext uri="{BB962C8B-B14F-4D97-AF65-F5344CB8AC3E}">
        <p14:creationId xmlns:p14="http://schemas.microsoft.com/office/powerpoint/2010/main" val="243077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2026"/>
            <a:ext cx="7313613" cy="868362"/>
          </a:xfrm>
        </p:spPr>
        <p:txBody>
          <a:bodyPr>
            <a:normAutofit/>
          </a:bodyPr>
          <a:lstStyle/>
          <a:p>
            <a:r>
              <a:rPr lang="en-US" sz="4200" b="1" dirty="0" err="1"/>
              <a:t>Tradução</a:t>
            </a:r>
            <a:endParaRPr lang="en-US" sz="4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0508" y="802154"/>
            <a:ext cx="8738807" cy="5899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 equivalência na tradução</a:t>
            </a:r>
          </a:p>
          <a:p>
            <a:pPr marL="0" indent="0" algn="just">
              <a:buNone/>
            </a:pPr>
            <a:r>
              <a:rPr lang="pt-BR" dirty="0"/>
              <a:t>“Embora a </a:t>
            </a:r>
            <a:r>
              <a:rPr lang="pt-BR" b="1" u="sng" dirty="0"/>
              <a:t>equivalência</a:t>
            </a:r>
            <a:r>
              <a:rPr lang="pt-BR" dirty="0"/>
              <a:t> seja um dos conceitos mais recorrentes das teorias de </a:t>
            </a:r>
            <a:r>
              <a:rPr lang="pt-BR" dirty="0" err="1"/>
              <a:t>tradução</a:t>
            </a:r>
            <a:r>
              <a:rPr lang="pt-BR" dirty="0"/>
              <a:t> ocidentais, trata-se </a:t>
            </a:r>
            <a:r>
              <a:rPr lang="pt-BR" dirty="0" err="1"/>
              <a:t>também</a:t>
            </a:r>
            <a:r>
              <a:rPr lang="pt-BR" dirty="0"/>
              <a:t> de um dos conceitos mais difusos e controversos. (...) o termo foi frequentemente empregado para designar uma </a:t>
            </a:r>
            <a:r>
              <a:rPr lang="pt-BR" dirty="0" err="1"/>
              <a:t>relação</a:t>
            </a:r>
            <a:r>
              <a:rPr lang="pt-BR" dirty="0"/>
              <a:t> entre o texto de partida e o texto de chegada, pela qual ambos compartilham do </a:t>
            </a:r>
            <a:r>
              <a:rPr lang="pt-BR" b="1" u="sng" dirty="0"/>
              <a:t>mesmo valor </a:t>
            </a:r>
            <a:r>
              <a:rPr lang="pt-BR" dirty="0"/>
              <a:t>(...) em algum </a:t>
            </a:r>
            <a:r>
              <a:rPr lang="pt-BR" dirty="0" err="1"/>
              <a:t>nível</a:t>
            </a:r>
            <a:r>
              <a:rPr lang="pt-BR" dirty="0"/>
              <a:t>” (MOREIRA, 2014, p.100).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pt-BR" dirty="0"/>
              <a:t>Texto fonte ————— Texto alvo     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pt-BR" dirty="0"/>
              <a:t>        (x)                        (</a:t>
            </a:r>
            <a:r>
              <a:rPr lang="pt-BR" dirty="0" err="1"/>
              <a:t>y</a:t>
            </a:r>
            <a:r>
              <a:rPr lang="pt-BR" dirty="0"/>
              <a:t>, </a:t>
            </a:r>
            <a:r>
              <a:rPr lang="pt-BR" dirty="0" err="1"/>
              <a:t>z</a:t>
            </a:r>
            <a:r>
              <a:rPr lang="pt-BR" dirty="0"/>
              <a:t>, </a:t>
            </a:r>
            <a:r>
              <a:rPr lang="pt-BR" dirty="0" err="1"/>
              <a:t>w</a:t>
            </a:r>
            <a:r>
              <a:rPr lang="pt-BR" dirty="0"/>
              <a:t> ... ) 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pt-BR" dirty="0"/>
              <a:t>Pode-se buscar uma equivalência em vários níveis: cultural; sintático; lexical; equivalência do efeito, da rima, do ritmo, do referente...  Vai depender do tipo de tradução que o tradutor pretende realizar. O que quer valorizar? Quer dar ênfase a quê? Ao ritmo? À sintaxe? À rima? Ao aspecto literário?</a:t>
            </a:r>
          </a:p>
        </p:txBody>
      </p:sp>
    </p:spTree>
    <p:extLst>
      <p:ext uri="{BB962C8B-B14F-4D97-AF65-F5344CB8AC3E}">
        <p14:creationId xmlns:p14="http://schemas.microsoft.com/office/powerpoint/2010/main" val="340456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3469"/>
            <a:ext cx="7189465" cy="518686"/>
          </a:xfrm>
        </p:spPr>
        <p:txBody>
          <a:bodyPr/>
          <a:lstStyle/>
          <a:p>
            <a:r>
              <a:rPr lang="pt-BR" sz="4000" b="1" dirty="0"/>
              <a:t>Formas de Traduzir</a:t>
            </a:r>
            <a:br>
              <a:rPr lang="pt-BR" sz="4000" b="1" dirty="0"/>
            </a:br>
            <a:endParaRPr lang="pt-BR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99" y="651750"/>
            <a:ext cx="8805643" cy="6206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50000"/>
              </a:lnSpc>
              <a:buNone/>
            </a:pPr>
            <a:endParaRPr lang="pt-BR" dirty="0"/>
          </a:p>
          <a:p>
            <a:pPr marL="0" indent="0" algn="ctr">
              <a:lnSpc>
                <a:spcPct val="70000"/>
              </a:lnSpc>
              <a:buNone/>
            </a:pPr>
            <a:r>
              <a:rPr lang="pt-BR" dirty="0"/>
              <a:t>Há duas maneiras de traduzir consideradas centrais nos E.T.</a:t>
            </a:r>
            <a:endParaRPr lang="pt-BR" dirty="0">
              <a:latin typeface="Goudy Old Style"/>
              <a:cs typeface="Goudy Old Style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pt-BR" dirty="0" err="1">
                <a:latin typeface="Goudy Old Style"/>
                <a:cs typeface="Goudy Old Style"/>
              </a:rPr>
              <a:t>Schleiermacher</a:t>
            </a:r>
            <a:r>
              <a:rPr lang="pt-BR" dirty="0">
                <a:latin typeface="Goudy Old Style"/>
                <a:cs typeface="Goudy Old Style"/>
              </a:rPr>
              <a:t> </a:t>
            </a:r>
            <a:r>
              <a:rPr lang="pt-BR" sz="2000" dirty="0">
                <a:latin typeface="Goudy Old Style"/>
                <a:cs typeface="Goudy Old Style"/>
              </a:rPr>
              <a:t>(1768-1834) </a:t>
            </a:r>
            <a:r>
              <a:rPr lang="pt-BR" sz="1600" dirty="0" err="1">
                <a:latin typeface="Wingdings"/>
              </a:rPr>
              <a:t>è</a:t>
            </a:r>
            <a:r>
              <a:rPr lang="pt-BR" dirty="0">
                <a:latin typeface="Goudy Old Style"/>
                <a:cs typeface="Goudy Old Style"/>
              </a:rPr>
              <a:t> </a:t>
            </a:r>
            <a:r>
              <a:rPr lang="pt-BR" u="sng" dirty="0">
                <a:latin typeface="Goudy Old Style"/>
                <a:cs typeface="Goudy Old Style"/>
              </a:rPr>
              <a:t>Levar o público ao autor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pt-BR" dirty="0">
                <a:latin typeface="Goudy Old Style"/>
                <a:cs typeface="Goudy Old Style"/>
              </a:rPr>
              <a:t>                                             Levar o autor ao público</a:t>
            </a:r>
          </a:p>
          <a:p>
            <a:pPr marL="0" indent="0" algn="just">
              <a:buNone/>
            </a:pPr>
            <a:r>
              <a:rPr lang="pt-BR" sz="1800" dirty="0"/>
              <a:t>“Ou o tradutor deixa o autor o mais possível em paz e leva o leitor ao seu encontro, ou deixa o leitor o mais possível em paz e leva o autor ao seu encontro” (</a:t>
            </a:r>
            <a:r>
              <a:rPr lang="pt-BR" sz="1800" dirty="0" err="1"/>
              <a:t>Schleiermacher</a:t>
            </a:r>
            <a:r>
              <a:rPr lang="pt-BR" sz="1800" dirty="0"/>
              <a:t>: 2011, p.26). </a:t>
            </a:r>
          </a:p>
          <a:p>
            <a:pPr marL="0" indent="0" algn="ctr">
              <a:lnSpc>
                <a:spcPct val="50000"/>
              </a:lnSpc>
              <a:buNone/>
            </a:pPr>
            <a:endParaRPr lang="pt-BR" dirty="0"/>
          </a:p>
          <a:p>
            <a:pPr marL="0" indent="0" algn="ctr">
              <a:lnSpc>
                <a:spcPct val="50000"/>
              </a:lnSpc>
              <a:buNone/>
            </a:pPr>
            <a:r>
              <a:rPr lang="pt-BR" dirty="0" err="1"/>
              <a:t>Berman</a:t>
            </a:r>
            <a:r>
              <a:rPr lang="pt-BR" dirty="0"/>
              <a:t> </a:t>
            </a:r>
            <a:r>
              <a:rPr lang="pt-BR" sz="2000" dirty="0"/>
              <a:t>(1942-1991) </a:t>
            </a:r>
            <a:r>
              <a:rPr lang="pt-BR" sz="1600" dirty="0" err="1">
                <a:latin typeface="Wingdings"/>
              </a:rPr>
              <a:t>è</a:t>
            </a:r>
            <a:r>
              <a:rPr lang="pt-BR" dirty="0">
                <a:latin typeface="Wingdings"/>
              </a:rPr>
              <a:t> </a:t>
            </a:r>
            <a:r>
              <a:rPr lang="pt-BR" u="sng" dirty="0"/>
              <a:t>Literal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pt-BR" dirty="0"/>
              <a:t>                                              Etnocêntrica</a:t>
            </a:r>
          </a:p>
          <a:p>
            <a:pPr marL="0" indent="0" algn="ctr">
              <a:lnSpc>
                <a:spcPct val="50000"/>
              </a:lnSpc>
              <a:buNone/>
            </a:pPr>
            <a:endParaRPr lang="pt-BR" dirty="0"/>
          </a:p>
          <a:p>
            <a:pPr marL="0" indent="0" algn="ctr">
              <a:lnSpc>
                <a:spcPct val="50000"/>
              </a:lnSpc>
              <a:buNone/>
            </a:pPr>
            <a:r>
              <a:rPr lang="pt-BR" dirty="0" err="1"/>
              <a:t>Venuti</a:t>
            </a:r>
            <a:r>
              <a:rPr lang="pt-BR" dirty="0"/>
              <a:t> </a:t>
            </a:r>
            <a:r>
              <a:rPr lang="pt-BR" sz="2000" dirty="0"/>
              <a:t>(1953)  </a:t>
            </a:r>
            <a:r>
              <a:rPr lang="pt-BR" sz="1600" dirty="0" err="1">
                <a:latin typeface="Wingdings"/>
              </a:rPr>
              <a:t>è</a:t>
            </a:r>
            <a:r>
              <a:rPr lang="pt-BR" dirty="0"/>
              <a:t> </a:t>
            </a:r>
            <a:r>
              <a:rPr lang="pt-BR" u="sng" dirty="0" err="1"/>
              <a:t>Estrangeirizadora</a:t>
            </a:r>
            <a:endParaRPr lang="pt-BR" u="sng" dirty="0"/>
          </a:p>
          <a:p>
            <a:pPr marL="0" indent="0" algn="ctr">
              <a:lnSpc>
                <a:spcPct val="50000"/>
              </a:lnSpc>
              <a:buNone/>
            </a:pPr>
            <a:r>
              <a:rPr lang="pt-BR" dirty="0"/>
              <a:t>                      Domesticadora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4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458"/>
            <a:ext cx="7313613" cy="868362"/>
          </a:xfrm>
        </p:spPr>
        <p:txBody>
          <a:bodyPr/>
          <a:lstStyle/>
          <a:p>
            <a:r>
              <a:rPr lang="en-US" sz="4200" b="1" dirty="0" err="1"/>
              <a:t>Tradução</a:t>
            </a:r>
            <a:r>
              <a:rPr lang="en-US" sz="4200" b="1" dirty="0"/>
              <a:t> </a:t>
            </a:r>
            <a:r>
              <a:rPr lang="en-US" sz="4200" b="1" dirty="0" err="1"/>
              <a:t>Comentada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1" y="985981"/>
            <a:ext cx="8822352" cy="574877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50000"/>
              </a:lnSpc>
              <a:buNone/>
            </a:pPr>
            <a:r>
              <a:rPr lang="pt-BR" b="1" dirty="0"/>
              <a:t>O que seria uma tradução comentada? </a:t>
            </a:r>
          </a:p>
          <a:p>
            <a:pPr marL="0" indent="0">
              <a:buNone/>
            </a:pPr>
            <a:r>
              <a:rPr lang="pt-BR" dirty="0"/>
              <a:t>- Seria uma explicitação? Das estratégias de tradução utilizadas ou das justificativas das escolhas feitas?</a:t>
            </a:r>
          </a:p>
          <a:p>
            <a:pPr marL="0" indent="0">
              <a:buNone/>
            </a:pPr>
            <a:r>
              <a:rPr lang="pt-BR" dirty="0"/>
              <a:t>- Seria uma leitura crítica de uma tradução, explicitando os  fundamentos dela?</a:t>
            </a:r>
          </a:p>
          <a:p>
            <a:pPr marL="0" indent="0">
              <a:buNone/>
            </a:pPr>
            <a:r>
              <a:rPr lang="pt-BR" dirty="0"/>
              <a:t>- Seria uma simples realização de comentários sobre uma tradução? Vista enquanto produto ou enquanto processo? Ou os dois?</a:t>
            </a:r>
          </a:p>
          <a:p>
            <a:pPr marL="0" indent="0" algn="ctr">
              <a:buNone/>
            </a:pPr>
            <a:r>
              <a:rPr lang="pt-BR" b="1" dirty="0"/>
              <a:t>Outros questionamentos...</a:t>
            </a:r>
          </a:p>
          <a:p>
            <a:pPr marL="0" indent="0">
              <a:buNone/>
            </a:pPr>
            <a:r>
              <a:rPr lang="pt-BR" dirty="0"/>
              <a:t>- Os comentários feitos pelo tradutor são direcionados para si mesmo ou para um leitor em potencial?</a:t>
            </a:r>
          </a:p>
          <a:p>
            <a:pPr marL="0" indent="0">
              <a:buNone/>
            </a:pPr>
            <a:r>
              <a:rPr lang="pt-BR" dirty="0"/>
              <a:t>- Apenas o tradutor faz traduções comentadas ou um crítico literário, por exemplo, também o faz?</a:t>
            </a:r>
          </a:p>
        </p:txBody>
      </p:sp>
    </p:spTree>
    <p:extLst>
      <p:ext uri="{BB962C8B-B14F-4D97-AF65-F5344CB8AC3E}">
        <p14:creationId xmlns:p14="http://schemas.microsoft.com/office/powerpoint/2010/main" val="214017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2565"/>
            <a:ext cx="7313613" cy="868362"/>
          </a:xfrm>
        </p:spPr>
        <p:txBody>
          <a:bodyPr/>
          <a:lstStyle/>
          <a:p>
            <a:r>
              <a:rPr lang="en-US" sz="4200" b="1" dirty="0" err="1"/>
              <a:t>Tradução</a:t>
            </a:r>
            <a:r>
              <a:rPr lang="en-US" sz="4200" b="1" dirty="0"/>
              <a:t> </a:t>
            </a:r>
            <a:r>
              <a:rPr lang="en-US" sz="4200" b="1" dirty="0" err="1"/>
              <a:t>Comentada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89" y="1300636"/>
            <a:ext cx="8454753" cy="521686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/>
              <a:t>“(…) toda e qualquer análise crítica envolvendo os textos fonte e alvo pode caracterizar o que chamam de tradução com comentários” (ZAVAGLIA; RENARD; JANCZUR: 2015, p.333).</a:t>
            </a:r>
          </a:p>
          <a:p>
            <a:pPr marL="0" indent="0" algn="ctr">
              <a:buNone/>
            </a:pPr>
            <a:r>
              <a:rPr lang="pt-BR" b="1" dirty="0"/>
              <a:t>Por que fazer traduções comentadas?</a:t>
            </a:r>
          </a:p>
          <a:p>
            <a:pPr marL="0" indent="0" algn="just">
              <a:buNone/>
            </a:pPr>
            <a:r>
              <a:rPr lang="pt-BR" dirty="0"/>
              <a:t>- Explicitar os processos de escolha do tradutor; </a:t>
            </a:r>
          </a:p>
          <a:p>
            <a:pPr marL="0" indent="0" algn="just">
              <a:buNone/>
            </a:pPr>
            <a:r>
              <a:rPr lang="pt-BR" dirty="0"/>
              <a:t>- Enxergar a tradução como um processo, não apenas como um produto;</a:t>
            </a:r>
          </a:p>
          <a:p>
            <a:pPr marL="0" indent="0" algn="just">
              <a:buNone/>
            </a:pPr>
            <a:r>
              <a:rPr lang="pt-BR" dirty="0"/>
              <a:t>- Em um contexto acadêmico, diferente do contexto editorial, importa não só a tradução como um produto final, mas a pesquisa que a gerou. Por isso os comentários não são acessórios, fazem parte da tradução.</a:t>
            </a:r>
          </a:p>
          <a:p>
            <a:pPr marL="0" indent="0" algn="just">
              <a:buNone/>
            </a:pPr>
            <a:r>
              <a:rPr lang="pt-BR" dirty="0"/>
              <a:t>“ela [a tradução] mascara para o leitor o trabalho que a gerou” (BOISSEAU </a:t>
            </a:r>
            <a:r>
              <a:rPr lang="pt-BR" i="1" dirty="0"/>
              <a:t>apud </a:t>
            </a:r>
            <a:r>
              <a:rPr lang="pt-BR" dirty="0"/>
              <a:t>ZAVAGLIA (…): 2015, p.2).</a:t>
            </a:r>
          </a:p>
          <a:p>
            <a:pPr algn="just">
              <a:buFontTx/>
              <a:buChar char="-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339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6464</TotalTime>
  <Words>1357</Words>
  <Application>Microsoft Office PowerPoint</Application>
  <PresentationFormat>Apresentação na tela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Avenir Book</vt:lpstr>
      <vt:lpstr>Goudy Old Style</vt:lpstr>
      <vt:lpstr>Impact</vt:lpstr>
      <vt:lpstr>Rockwell</vt:lpstr>
      <vt:lpstr>Wingdings</vt:lpstr>
      <vt:lpstr>Inkwell</vt:lpstr>
      <vt:lpstr>Tradução Comentada    Romance Francês I - Profª. Claudia Amigo Pino Estagiária docente: Raquel Camargo  </vt:lpstr>
      <vt:lpstr>Tradução</vt:lpstr>
      <vt:lpstr>Tradução</vt:lpstr>
      <vt:lpstr>Tradução</vt:lpstr>
      <vt:lpstr>Tradução</vt:lpstr>
      <vt:lpstr>Tradução</vt:lpstr>
      <vt:lpstr>Formas de Traduzir </vt:lpstr>
      <vt:lpstr>Tradução Comentada</vt:lpstr>
      <vt:lpstr>Tradução Comentada</vt:lpstr>
      <vt:lpstr>Tradução Comentada</vt:lpstr>
      <vt:lpstr>Exemplos de comentários</vt:lpstr>
      <vt:lpstr>Exemplos de comentários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Tradução Comentada   Disciplina Romance Francês I  Profª. Claudia Amigo Pino Monitora: Raquel Camargo</dc:title>
  <dc:creator>Raquel Camargo</dc:creator>
  <cp:lastModifiedBy>ELISEU RIBEIRO</cp:lastModifiedBy>
  <cp:revision>117</cp:revision>
  <dcterms:created xsi:type="dcterms:W3CDTF">2016-04-03T23:16:06Z</dcterms:created>
  <dcterms:modified xsi:type="dcterms:W3CDTF">2017-08-10T00:45:31Z</dcterms:modified>
</cp:coreProperties>
</file>