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3"/>
  </p:notesMasterIdLst>
  <p:sldIdLst>
    <p:sldId id="281" r:id="rId2"/>
    <p:sldId id="286" r:id="rId3"/>
    <p:sldId id="364" r:id="rId4"/>
    <p:sldId id="365" r:id="rId5"/>
    <p:sldId id="366" r:id="rId6"/>
    <p:sldId id="344" r:id="rId7"/>
    <p:sldId id="345" r:id="rId8"/>
    <p:sldId id="346" r:id="rId9"/>
    <p:sldId id="347" r:id="rId10"/>
    <p:sldId id="348" r:id="rId11"/>
    <p:sldId id="330" r:id="rId12"/>
    <p:sldId id="331" r:id="rId13"/>
    <p:sldId id="332" r:id="rId14"/>
    <p:sldId id="333" r:id="rId15"/>
    <p:sldId id="335" r:id="rId16"/>
    <p:sldId id="342" r:id="rId17"/>
    <p:sldId id="359" r:id="rId18"/>
    <p:sldId id="360" r:id="rId19"/>
    <p:sldId id="367" r:id="rId20"/>
    <p:sldId id="361" r:id="rId21"/>
    <p:sldId id="362" r:id="rId22"/>
    <p:sldId id="368" r:id="rId23"/>
    <p:sldId id="340" r:id="rId24"/>
    <p:sldId id="369" r:id="rId25"/>
    <p:sldId id="370" r:id="rId26"/>
    <p:sldId id="371" r:id="rId27"/>
    <p:sldId id="341" r:id="rId28"/>
    <p:sldId id="377" r:id="rId29"/>
    <p:sldId id="388" r:id="rId30"/>
    <p:sldId id="378" r:id="rId31"/>
    <p:sldId id="379" r:id="rId32"/>
    <p:sldId id="381" r:id="rId33"/>
    <p:sldId id="380" r:id="rId34"/>
    <p:sldId id="382" r:id="rId35"/>
    <p:sldId id="383" r:id="rId36"/>
    <p:sldId id="384" r:id="rId37"/>
    <p:sldId id="386" r:id="rId38"/>
    <p:sldId id="389" r:id="rId39"/>
    <p:sldId id="385" r:id="rId40"/>
    <p:sldId id="387" r:id="rId41"/>
    <p:sldId id="375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>
      <p:cViewPr varScale="1">
        <p:scale>
          <a:sx n="115" d="100"/>
          <a:sy n="115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A7539B97-7EF9-4BE7-963B-142275C29F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017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539B97-7EF9-4BE7-963B-142275C29FDD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399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B5A6D8-D01B-4B21-B974-BCA9464D386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3666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E9F19-1E00-4618-9391-DE960BCDCE7B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85112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3E8BE-EEF5-4B02-B1F3-AEF368E891A4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027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77B853-404A-4B6B-87A2-D2F1D3CB70D4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7500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FFAC1-13AC-4DB9-ACFB-DE3DECDE12E2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45733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6A85A0-1A14-426A-A954-71CFA81814AB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892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0203A8-A75C-4A91-A5B0-74747DDC46FC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67776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806782-DD7D-4C53-8339-360118244C29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27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/>
            <a:fld id="{BF40C4E9-C3DF-45DA-96DF-FF3F49814649}" type="slidenum">
              <a:rPr lang="en-US" altLang="pt-BR" sz="1400"/>
              <a:pPr algn="r"/>
              <a:t>16</a:t>
            </a:fld>
            <a:endParaRPr lang="en-US" altLang="pt-BR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1633" tIns="45817" rIns="91633" bIns="45817"/>
          <a:lstStyle/>
          <a:p>
            <a:endParaRPr lang="pt-BR" altLang="pt-BR"/>
          </a:p>
        </p:txBody>
      </p:sp>
      <p:sp>
        <p:nvSpPr>
          <p:cNvPr id="27652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80044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5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F9214-88E4-45DD-A9B6-28D3463EB1D2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766980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20D7-DD4A-4E4A-93F5-CF85AAA992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617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165A-24DF-4325-B1AF-CA837A63F8D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2377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3AC94-8FD0-41EB-A0BF-8FC1474465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595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A89312D-9E91-4800-82E9-3A96822D590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50789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endParaRPr lang="pt-BR" altLang="pt-BR" sz="4400" b="1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</a:pPr>
            <a:endParaRPr lang="pt-BR" altLang="pt-BR" sz="3200"/>
          </a:p>
        </p:txBody>
      </p:sp>
    </p:spTree>
    <p:extLst>
      <p:ext uri="{BB962C8B-B14F-4D97-AF65-F5344CB8AC3E}">
        <p14:creationId xmlns:p14="http://schemas.microsoft.com/office/powerpoint/2010/main" val="90001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92CC9-40A7-43B6-8166-CBD0F826DCA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6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DD005-0D00-4658-AF22-09045B53F2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8872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7A9AA-7B79-4054-B8DF-0E4DF4E79B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851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A196F-B48A-4618-9062-8FA10E19E3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75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6165A-4F78-4914-BF3E-E4D816C056D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02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55913-80E3-4078-93A6-E570CA6F3B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815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65F1-D377-4694-B4B8-DBDC73199B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61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81641-E145-4C3B-A318-09ECA37633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1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67CF28D-9C98-499D-877F-5EE706BD572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hyperlink" Target="http://www.youtube.com/watch?v=hKM0R7gPNP8" TargetMode="Externa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W6rWOg6YKtg&amp;feature=relate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2.wmf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3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5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1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8.png"/><Relationship Id="rId1" Type="http://schemas.openxmlformats.org/officeDocument/2006/relationships/vmlDrawing" Target="../drawings/vmlDrawing4.v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39.jpeg"/><Relationship Id="rId15" Type="http://schemas.openxmlformats.org/officeDocument/2006/relationships/image" Target="../media/image47.png"/><Relationship Id="rId10" Type="http://schemas.openxmlformats.org/officeDocument/2006/relationships/image" Target="../media/image37.emf"/><Relationship Id="rId4" Type="http://schemas.openxmlformats.org/officeDocument/2006/relationships/image" Target="../media/image38.jpeg"/><Relationship Id="rId9" Type="http://schemas.openxmlformats.org/officeDocument/2006/relationships/oleObject" Target="../embeddings/oleObject6.bin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54.png"/><Relationship Id="rId3" Type="http://schemas.openxmlformats.org/officeDocument/2006/relationships/image" Target="../media/image50.png"/><Relationship Id="rId7" Type="http://schemas.openxmlformats.org/officeDocument/2006/relationships/image" Target="../media/image42.pn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png"/><Relationship Id="rId11" Type="http://schemas.openxmlformats.org/officeDocument/2006/relationships/image" Target="../media/image53.jpeg"/><Relationship Id="rId5" Type="http://schemas.openxmlformats.org/officeDocument/2006/relationships/image" Target="../media/image46.png"/><Relationship Id="rId10" Type="http://schemas.openxmlformats.org/officeDocument/2006/relationships/image" Target="../media/image43.png"/><Relationship Id="rId4" Type="http://schemas.openxmlformats.org/officeDocument/2006/relationships/image" Target="../media/image51.wmf"/><Relationship Id="rId9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g"/><Relationship Id="rId4" Type="http://schemas.openxmlformats.org/officeDocument/2006/relationships/image" Target="../media/image5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Microsoft_Word_97_-_2003_Document1.doc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Word_97_-_2003_Document3.doc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640" y="260648"/>
            <a:ext cx="6769100" cy="792162"/>
          </a:xfrm>
        </p:spPr>
        <p:txBody>
          <a:bodyPr lIns="92075" tIns="46038" rIns="92075" bIns="46038" anchor="b"/>
          <a:lstStyle/>
          <a:p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dirty="0" smtClean="0">
                <a:solidFill>
                  <a:srgbClr val="FF0000"/>
                </a:solidFill>
              </a:rPr>
              <a:t/>
            </a:r>
            <a:br>
              <a:rPr lang="pt-BR" altLang="pt-BR" sz="2400" dirty="0" smtClean="0">
                <a:solidFill>
                  <a:srgbClr val="FF0000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Radiologia Digital</a:t>
            </a:r>
            <a:br>
              <a:rPr lang="pt-BR" altLang="pt-BR" sz="2400" b="1" dirty="0" smtClean="0">
                <a:solidFill>
                  <a:srgbClr val="FF0000"/>
                </a:solidFill>
              </a:rPr>
            </a:br>
            <a:r>
              <a:rPr lang="pt-BR" altLang="pt-BR" sz="2400" b="1" dirty="0" smtClean="0">
                <a:solidFill>
                  <a:srgbClr val="FF0000"/>
                </a:solidFill>
              </a:rPr>
              <a:t>Infraestrutura e Fluxo de Trabalho</a:t>
            </a:r>
            <a:endParaRPr lang="pt-BR" altLang="pt-BR" b="1" dirty="0" smtClean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843213" y="4306491"/>
            <a:ext cx="5181600" cy="16430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800" u="sng"/>
              <a:t>Prof. Dr. Paulo Mazzoncini de Azevedo Marques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/>
              <a:t>Centro de Ciências das Imagens e Física Médica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/>
              <a:t>Departamento de Clínica Médica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/>
              <a:t>Faculdade de Medicina de Ribeirão Preto - USP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pt-BR" altLang="pt-BR" sz="1400"/>
              <a:t>pmarques@fmrp.usp.br</a:t>
            </a:r>
          </a:p>
        </p:txBody>
      </p:sp>
      <p:pic>
        <p:nvPicPr>
          <p:cNvPr id="2053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261541"/>
            <a:ext cx="14954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-27384"/>
            <a:ext cx="10207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50" y="4327129"/>
            <a:ext cx="1328738" cy="1622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133031"/>
            <a:ext cx="1878521" cy="1972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https://encrypted-tbn1.gstatic.com/images?q=tbn:ANd9GcSa6JNQ2-3By1sXy9Rig7gXdJxdPhfq8XH27NZg60niB3e2QDp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02290"/>
            <a:ext cx="2265809" cy="178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3"/>
            <a:ext cx="2376264" cy="2703109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347864" y="3941671"/>
            <a:ext cx="23762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00" b="1" i="1" dirty="0">
                <a:solidFill>
                  <a:srgbClr val="FF0000"/>
                </a:solidFill>
              </a:rPr>
              <a:t>http://www.glasbergen.com/?s=x-ray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498" name="Picture 2" descr="Mick13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409575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2499" name="Picture 3" descr="Mick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95400"/>
            <a:ext cx="4010025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2501" name="Text Box 5"/>
          <p:cNvSpPr txBox="1">
            <a:spLocks noChangeArrowheads="1"/>
          </p:cNvSpPr>
          <p:nvPr/>
        </p:nvSpPr>
        <p:spPr bwMode="auto">
          <a:xfrm>
            <a:off x="1447800" y="6858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Resolução Espacial</a:t>
            </a:r>
          </a:p>
        </p:txBody>
      </p:sp>
      <p:sp>
        <p:nvSpPr>
          <p:cNvPr id="362502" name="Text Box 6"/>
          <p:cNvSpPr txBox="1">
            <a:spLocks noChangeArrowheads="1"/>
          </p:cNvSpPr>
          <p:nvPr/>
        </p:nvSpPr>
        <p:spPr bwMode="auto">
          <a:xfrm>
            <a:off x="5257800" y="685800"/>
            <a:ext cx="3581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Resolução de Contraste</a:t>
            </a:r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2590800" y="6188075"/>
            <a:ext cx="6553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i="1">
                <a:latin typeface="Tahoma" panose="020B0604030504040204" pitchFamily="34" charset="0"/>
              </a:rPr>
              <a:t>The Essential Physics Of Medical Imaging</a:t>
            </a:r>
            <a:r>
              <a:rPr lang="pt-BR" altLang="pt-BR" sz="1400">
                <a:latin typeface="Tahoma" panose="020B0604030504040204" pitchFamily="34" charset="0"/>
              </a:rPr>
              <a:t>. Bushberg JT, Seibert JA, Leidholdt Jr. EM, Boone JM. Lippincott Williams </a:t>
            </a:r>
            <a:r>
              <a:rPr lang="pt-BR" altLang="pt-BR" sz="1400">
                <a:latin typeface="Tahoma" panose="020B0604030504040204" pitchFamily="34" charset="0"/>
                <a:sym typeface="Symbol" panose="05050102010706020507" pitchFamily="18" charset="2"/>
              </a:rPr>
              <a:t> Wilkins, Philadelphia, USA, 2002.</a:t>
            </a:r>
            <a:endParaRPr lang="pt-BR" altLang="pt-BR"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Freeform 2"/>
          <p:cNvSpPr>
            <a:spLocks noChangeArrowheads="1"/>
          </p:cNvSpPr>
          <p:nvPr/>
        </p:nvSpPr>
        <p:spPr bwMode="auto">
          <a:xfrm>
            <a:off x="3946525" y="2214563"/>
            <a:ext cx="3175" cy="4762"/>
          </a:xfrm>
          <a:custGeom>
            <a:avLst/>
            <a:gdLst>
              <a:gd name="T0" fmla="*/ 0 w 9"/>
              <a:gd name="T1" fmla="*/ 9 h 14"/>
              <a:gd name="T2" fmla="*/ 8 w 9"/>
              <a:gd name="T3" fmla="*/ 0 h 14"/>
              <a:gd name="T4" fmla="*/ 8 w 9"/>
              <a:gd name="T5" fmla="*/ 13 h 14"/>
              <a:gd name="T6" fmla="*/ 0 w 9"/>
              <a:gd name="T7" fmla="*/ 9 h 14"/>
              <a:gd name="T8" fmla="*/ 0 w 9"/>
              <a:gd name="T9" fmla="*/ 9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" h="14">
                <a:moveTo>
                  <a:pt x="0" y="9"/>
                </a:moveTo>
                <a:lnTo>
                  <a:pt x="8" y="0"/>
                </a:lnTo>
                <a:lnTo>
                  <a:pt x="8" y="13"/>
                </a:lnTo>
                <a:lnTo>
                  <a:pt x="0" y="9"/>
                </a:lnTo>
                <a:lnTo>
                  <a:pt x="0" y="9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1555" name="Group 3"/>
          <p:cNvGrpSpPr>
            <a:grpSpLocks/>
          </p:cNvGrpSpPr>
          <p:nvPr/>
        </p:nvGrpSpPr>
        <p:grpSpPr bwMode="auto">
          <a:xfrm>
            <a:off x="107802" y="417513"/>
            <a:ext cx="9036198" cy="766762"/>
            <a:chOff x="26" y="-77"/>
            <a:chExt cx="5732" cy="483"/>
          </a:xfrm>
        </p:grpSpPr>
        <p:sp>
          <p:nvSpPr>
            <p:cNvPr id="151556" name="AutoShape 4"/>
            <p:cNvSpPr>
              <a:spLocks noChangeArrowheads="1"/>
            </p:cNvSpPr>
            <p:nvPr/>
          </p:nvSpPr>
          <p:spPr bwMode="auto">
            <a:xfrm>
              <a:off x="300" y="96"/>
              <a:ext cx="5458" cy="310"/>
            </a:xfrm>
            <a:prstGeom prst="roundRect">
              <a:avLst>
                <a:gd name="adj" fmla="val 3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51557" name="Text Box 5"/>
            <p:cNvSpPr txBox="1">
              <a:spLocks noChangeArrowheads="1"/>
            </p:cNvSpPr>
            <p:nvPr/>
          </p:nvSpPr>
          <p:spPr bwMode="auto">
            <a:xfrm>
              <a:off x="26" y="-77"/>
              <a:ext cx="5458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pt-BR" sz="4400" dirty="0" err="1">
                  <a:cs typeface="Times New Roman" panose="02020603050405020304" pitchFamily="18" charset="0"/>
                </a:rPr>
                <a:t>Radiologia</a:t>
              </a:r>
              <a:r>
                <a:rPr lang="en-US" altLang="pt-BR" sz="4400" dirty="0">
                  <a:cs typeface="Times New Roman" panose="02020603050405020304" pitchFamily="18" charset="0"/>
                </a:rPr>
                <a:t> Digital</a:t>
              </a:r>
            </a:p>
          </p:txBody>
        </p:sp>
      </p:grp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971550" y="2276475"/>
            <a:ext cx="799465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Aproximadamente 70% do total de exames de um serviço de radiodiagnóstico referem-se a exames de radiografia geral (filmes planos).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 Existem três formas de se obter uma radiografia digital: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  <a:p>
            <a:pPr lvl="1" eaLnBrk="1" hangingPunct="1">
              <a:spcBef>
                <a:spcPct val="50000"/>
              </a:spcBef>
            </a:pPr>
            <a:endParaRPr lang="pt-BR" altLang="pt-BR" sz="1800" dirty="0">
              <a:latin typeface="Tahoma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CR (</a:t>
            </a:r>
            <a:r>
              <a:rPr lang="pt-BR" altLang="pt-BR" sz="1800" dirty="0" err="1">
                <a:latin typeface="Tahoma" charset="0"/>
              </a:rPr>
              <a:t>Computed</a:t>
            </a: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 err="1">
                <a:latin typeface="Tahoma" charset="0"/>
              </a:rPr>
              <a:t>Radiography</a:t>
            </a:r>
            <a:r>
              <a:rPr lang="pt-BR" altLang="pt-BR" sz="1800" dirty="0">
                <a:latin typeface="Tahoma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DR (Digital </a:t>
            </a:r>
            <a:r>
              <a:rPr lang="pt-BR" altLang="pt-BR" sz="1800" dirty="0" err="1">
                <a:latin typeface="Tahoma" charset="0"/>
              </a:rPr>
              <a:t>Radiography</a:t>
            </a:r>
            <a:r>
              <a:rPr lang="pt-BR" altLang="pt-BR" sz="1800" dirty="0">
                <a:latin typeface="Tahoma" charset="0"/>
              </a:rPr>
              <a:t>)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</p:txBody>
      </p:sp>
      <p:sp>
        <p:nvSpPr>
          <p:cNvPr id="151559" name="Text Box 7"/>
          <p:cNvSpPr txBox="1">
            <a:spLocks noChangeArrowheads="1"/>
          </p:cNvSpPr>
          <p:nvPr/>
        </p:nvSpPr>
        <p:spPr bwMode="auto">
          <a:xfrm>
            <a:off x="971550" y="3573463"/>
            <a:ext cx="3887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>
                <a:latin typeface="Tahoma" charset="0"/>
              </a:rPr>
              <a:t> Digitalizadores de filme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400" name="Picture 8" descr="http://www.saobernardodiagnosticos.com.br/equip-kodak_clip_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87104"/>
            <a:ext cx="1851999" cy="2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4" name="Picture 2" descr="Folha2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2088" y="161056"/>
            <a:ext cx="4818062" cy="63642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61795" name="Group 3"/>
          <p:cNvGrpSpPr>
            <a:grpSpLocks/>
          </p:cNvGrpSpPr>
          <p:nvPr/>
        </p:nvGrpSpPr>
        <p:grpSpPr bwMode="auto">
          <a:xfrm>
            <a:off x="466998" y="468543"/>
            <a:ext cx="3024676" cy="951104"/>
            <a:chOff x="300" y="-179"/>
            <a:chExt cx="6032" cy="585"/>
          </a:xfrm>
        </p:grpSpPr>
        <p:sp>
          <p:nvSpPr>
            <p:cNvPr id="161796" name="AutoShape 4"/>
            <p:cNvSpPr>
              <a:spLocks noChangeArrowheads="1"/>
            </p:cNvSpPr>
            <p:nvPr/>
          </p:nvSpPr>
          <p:spPr bwMode="auto">
            <a:xfrm>
              <a:off x="300" y="96"/>
              <a:ext cx="5458" cy="310"/>
            </a:xfrm>
            <a:prstGeom prst="roundRect">
              <a:avLst>
                <a:gd name="adj" fmla="val 3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61797" name="Text Box 5"/>
            <p:cNvSpPr txBox="1">
              <a:spLocks noChangeArrowheads="1"/>
            </p:cNvSpPr>
            <p:nvPr/>
          </p:nvSpPr>
          <p:spPr bwMode="auto">
            <a:xfrm>
              <a:off x="300" y="-179"/>
              <a:ext cx="6032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pt-BR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Computed Radiography- </a:t>
              </a:r>
              <a:r>
                <a:rPr lang="en-US" altLang="pt-BR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hlinkClick r:id="rId5"/>
                </a:rPr>
                <a:t>CR</a:t>
              </a:r>
              <a:endParaRPr lang="en-US" alt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pic>
        <p:nvPicPr>
          <p:cNvPr id="59394" name="Picture 2" descr="http://www.radioinmama.com.br/radiodigitali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72866"/>
            <a:ext cx="2069095" cy="146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38" name="Picture 2" descr="http://upload.wikimedia.org/wikibooks/en/1/18/CompRad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56" y="4250994"/>
            <a:ext cx="2852192" cy="233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39" name="Group 3"/>
          <p:cNvGrpSpPr>
            <a:grpSpLocks/>
          </p:cNvGrpSpPr>
          <p:nvPr/>
        </p:nvGrpSpPr>
        <p:grpSpPr bwMode="auto">
          <a:xfrm>
            <a:off x="394990" y="468543"/>
            <a:ext cx="2880763" cy="951104"/>
            <a:chOff x="300" y="-179"/>
            <a:chExt cx="5745" cy="585"/>
          </a:xfrm>
        </p:grpSpPr>
        <p:sp>
          <p:nvSpPr>
            <p:cNvPr id="347140" name="AutoShape 4"/>
            <p:cNvSpPr>
              <a:spLocks noChangeArrowheads="1"/>
            </p:cNvSpPr>
            <p:nvPr/>
          </p:nvSpPr>
          <p:spPr bwMode="auto">
            <a:xfrm>
              <a:off x="300" y="96"/>
              <a:ext cx="5458" cy="310"/>
            </a:xfrm>
            <a:prstGeom prst="roundRect">
              <a:avLst>
                <a:gd name="adj" fmla="val 319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47141" name="Text Box 5"/>
            <p:cNvSpPr txBox="1">
              <a:spLocks noChangeArrowheads="1"/>
            </p:cNvSpPr>
            <p:nvPr/>
          </p:nvSpPr>
          <p:spPr bwMode="auto">
            <a:xfrm>
              <a:off x="300" y="-179"/>
              <a:ext cx="574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360" tIns="44280" rIns="90360" bIns="44280" anchor="b">
              <a:spAutoFit/>
            </a:bodyPr>
            <a:lstStyle>
              <a:lvl1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</a:pPr>
              <a:r>
                <a:rPr lang="en-US" altLang="pt-BR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</a:rPr>
                <a:t>Digital Radiography- </a:t>
              </a:r>
              <a:r>
                <a:rPr lang="en-US" altLang="pt-BR" sz="2800" i="1" dirty="0">
                  <a:effectLst>
                    <a:outerShdw blurRad="38100" dist="38100" dir="2700000" algn="tl">
                      <a:srgbClr val="000000"/>
                    </a:outerShdw>
                  </a:effectLst>
                  <a:latin typeface="Tahoma" charset="0"/>
                  <a:hlinkClick r:id="rId3"/>
                </a:rPr>
                <a:t>DR</a:t>
              </a:r>
              <a:endParaRPr lang="en-US" altLang="pt-BR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endParaRPr>
            </a:p>
          </p:txBody>
        </p:sp>
      </p:grpSp>
      <p:pic>
        <p:nvPicPr>
          <p:cNvPr id="60418" name="Picture 2" descr="http://www.hospitalchama.com.br/site/adm/uploaded/raios_x_digit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6632"/>
            <a:ext cx="4032448" cy="337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http://images03.olx-st.com/ui/12/15/85/1369420132_511201085_5-Mamografo-Digital-Selenia-Tomosintesis-3D-Dimenssions-Hologic-Idisac-Julio-Oyola-Lima-Metropolita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067" y="3410145"/>
            <a:ext cx="3004269" cy="29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64" name="Picture 4" descr="http://www.sprawls.org/resources/DIGRAD/dirre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45" y="2636912"/>
            <a:ext cx="4271863" cy="320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508076" y="6035225"/>
            <a:ext cx="1973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000" dirty="0"/>
              <a:t>www.sprawls.org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60685" y="908720"/>
            <a:ext cx="84597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dirty="0" smtClean="0">
                <a:latin typeface="Tahoma" charset="0"/>
              </a:rPr>
              <a:t>VANTAGENS</a:t>
            </a:r>
            <a:endParaRPr lang="pt-BR" altLang="pt-BR" dirty="0">
              <a:latin typeface="Tahoma" charset="0"/>
            </a:endParaRP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684213" y="1556767"/>
            <a:ext cx="4464050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Redução drástica da repetição de exames por sub ou sobre exposição.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Tahoma" charset="0"/>
              </a:rPr>
              <a:t>(possível) </a:t>
            </a:r>
            <a:r>
              <a:rPr lang="pt-BR" altLang="pt-BR" sz="1800" dirty="0">
                <a:latin typeface="Tahoma" charset="0"/>
              </a:rPr>
              <a:t>Diminuição da dose do paciente.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Tahoma" charset="0"/>
              </a:rPr>
              <a:t>(possível) </a:t>
            </a:r>
            <a:r>
              <a:rPr lang="pt-BR" altLang="pt-BR" sz="1800" dirty="0">
                <a:latin typeface="Tahoma" charset="0"/>
              </a:rPr>
              <a:t>Aumento da eficiência do serviço. </a:t>
            </a:r>
          </a:p>
        </p:txBody>
      </p:sp>
      <p:pic>
        <p:nvPicPr>
          <p:cNvPr id="153607" name="Picture 7" descr="Figura_11_4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59413" y="2133030"/>
            <a:ext cx="2919412" cy="29892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08" name="Rectangle 8"/>
          <p:cNvSpPr>
            <a:spLocks noChangeArrowheads="1"/>
          </p:cNvSpPr>
          <p:nvPr/>
        </p:nvSpPr>
        <p:spPr bwMode="auto">
          <a:xfrm>
            <a:off x="5651500" y="5301680"/>
            <a:ext cx="3382963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altLang="pt-BR" sz="1400" i="1">
                <a:latin typeface="Tahoma" charset="0"/>
              </a:rPr>
              <a:t>The Essential Physics Of Medical Imaging</a:t>
            </a:r>
            <a:r>
              <a:rPr lang="pt-BR" altLang="pt-BR" sz="1400">
                <a:latin typeface="Tahoma" charset="0"/>
              </a:rPr>
              <a:t>. Bushberg JT, Seibert JA, Leidholdt Jr. EM, Boone JM. Lippincott Williams </a:t>
            </a:r>
            <a:r>
              <a:rPr lang="pt-BR" altLang="pt-BR" sz="1400">
                <a:latin typeface="Tahoma" charset="0"/>
                <a:sym typeface="Symbol" pitchFamily="18" charset="2"/>
              </a:rPr>
              <a:t> Wilkins, Philadelphia, USA, 2002.</a:t>
            </a:r>
          </a:p>
        </p:txBody>
      </p:sp>
      <p:sp>
        <p:nvSpPr>
          <p:cNvPr id="153609" name="Text Box 9"/>
          <p:cNvSpPr txBox="1">
            <a:spLocks noChangeArrowheads="1"/>
          </p:cNvSpPr>
          <p:nvPr/>
        </p:nvSpPr>
        <p:spPr bwMode="auto">
          <a:xfrm>
            <a:off x="612775" y="3610992"/>
            <a:ext cx="4464050" cy="284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Não há perda (ou roubo) de filmes.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solidFill>
                  <a:srgbClr val="FF0000"/>
                </a:solidFill>
                <a:latin typeface="Tahoma" charset="0"/>
              </a:rPr>
              <a:t> </a:t>
            </a:r>
            <a:r>
              <a:rPr lang="pt-BR" altLang="pt-BR" sz="1800" b="1" dirty="0">
                <a:solidFill>
                  <a:srgbClr val="FF0000"/>
                </a:solidFill>
                <a:latin typeface="Tahoma" charset="0"/>
              </a:rPr>
              <a:t>Otimização da visualização de tecidos moles.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Tahoma" charset="0"/>
              </a:rPr>
              <a:t>(possível) </a:t>
            </a:r>
            <a:r>
              <a:rPr lang="pt-BR" altLang="pt-BR" sz="1800" dirty="0">
                <a:latin typeface="Tahoma" charset="0"/>
              </a:rPr>
              <a:t>Distribuição e visualização remota de imagens.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solidFill>
                  <a:srgbClr val="FF0000"/>
                </a:solidFill>
                <a:latin typeface="Tahoma" charset="0"/>
              </a:rPr>
              <a:t> (possível) </a:t>
            </a:r>
            <a:r>
              <a:rPr lang="pt-BR" altLang="pt-BR" sz="1800" dirty="0">
                <a:latin typeface="Tahoma" charset="0"/>
              </a:rPr>
              <a:t>Processamento para auxílio ao diagnóstico.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>
                <a:solidFill>
                  <a:srgbClr val="FF0000"/>
                </a:solidFill>
                <a:latin typeface="Tahoma" charset="0"/>
              </a:rPr>
              <a:t>(possível) </a:t>
            </a:r>
            <a:r>
              <a:rPr lang="pt-BR" altLang="pt-BR" sz="1800" dirty="0">
                <a:latin typeface="Tahoma" charset="0"/>
              </a:rPr>
              <a:t>Redução de custos.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07802" y="116632"/>
            <a:ext cx="8926661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360" tIns="44280" rIns="90360" bIns="4428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pt-BR" sz="4400" dirty="0" err="1">
                <a:cs typeface="Times New Roman" panose="02020603050405020304" pitchFamily="18" charset="0"/>
              </a:rPr>
              <a:t>Radiologia</a:t>
            </a:r>
            <a:r>
              <a:rPr lang="en-US" altLang="pt-BR" sz="4400" dirty="0">
                <a:cs typeface="Times New Roman" panose="02020603050405020304" pitchFamily="18" charset="0"/>
              </a:rPr>
              <a:t> 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359990" y="955402"/>
            <a:ext cx="817245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dirty="0" smtClean="0">
                <a:latin typeface="Tahoma" charset="0"/>
              </a:rPr>
              <a:t>DESVANTAGENS</a:t>
            </a:r>
            <a:endParaRPr lang="pt-BR" altLang="pt-BR" dirty="0">
              <a:latin typeface="Tahoma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900113" y="1747490"/>
            <a:ext cx="8243887" cy="463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 smtClean="0">
                <a:latin typeface="Tahoma" charset="0"/>
              </a:rPr>
              <a:t>Investimento inicial elevado</a:t>
            </a:r>
            <a:r>
              <a:rPr lang="pt-BR" altLang="pt-BR" sz="1800" dirty="0">
                <a:latin typeface="Tahoma" charset="0"/>
              </a:rPr>
              <a:t>: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$120.000 - $400.000 para</a:t>
            </a:r>
            <a:r>
              <a:rPr lang="pt-BR" altLang="pt-BR" sz="1800" dirty="0">
                <a:solidFill>
                  <a:srgbClr val="FFFF00"/>
                </a:solidFill>
                <a:latin typeface="Tahoma" charset="0"/>
              </a:rPr>
              <a:t> </a:t>
            </a:r>
            <a:r>
              <a:rPr lang="pt-BR" altLang="pt-BR" sz="1800" dirty="0">
                <a:latin typeface="Tahoma" charset="0"/>
              </a:rPr>
              <a:t>CR ($700 - $800 por reposição de placa de imagem ou cassete - vida útil da placa de imagem de 2000 – 6000 exposições).</a:t>
            </a:r>
          </a:p>
          <a:p>
            <a:pPr lvl="1"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$250.000 por sala para DR.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Resistência de uso por parte de médicos não radiologistas (p.e. cirurgiões).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Rápida obsolescência da tecnologia computacional.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pt-BR" altLang="pt-BR" sz="1800" dirty="0">
                <a:latin typeface="Tahoma" charset="0"/>
              </a:rPr>
              <a:t> Não é “</a:t>
            </a:r>
            <a:r>
              <a:rPr lang="pt-BR" altLang="pt-BR" sz="1800" dirty="0" err="1">
                <a:latin typeface="Tahoma" charset="0"/>
              </a:rPr>
              <a:t>plug</a:t>
            </a:r>
            <a:r>
              <a:rPr lang="pt-BR" altLang="pt-BR" sz="1800" dirty="0">
                <a:latin typeface="Tahoma" charset="0"/>
              </a:rPr>
              <a:t> </a:t>
            </a:r>
            <a:r>
              <a:rPr lang="pt-BR" altLang="pt-BR" sz="1800" dirty="0" err="1">
                <a:latin typeface="Tahoma" charset="0"/>
              </a:rPr>
              <a:t>and</a:t>
            </a:r>
            <a:r>
              <a:rPr lang="pt-BR" altLang="pt-BR" sz="1800" dirty="0">
                <a:latin typeface="Tahoma" charset="0"/>
              </a:rPr>
              <a:t> play”.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Tahoma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07802" y="116632"/>
            <a:ext cx="8604251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360" tIns="44280" rIns="90360" bIns="44280" anchor="b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</a:pPr>
            <a:r>
              <a:rPr lang="en-US" altLang="pt-BR" sz="4400" dirty="0" err="1">
                <a:cs typeface="Times New Roman" panose="02020603050405020304" pitchFamily="18" charset="0"/>
              </a:rPr>
              <a:t>Radiologia</a:t>
            </a:r>
            <a:r>
              <a:rPr lang="en-US" altLang="pt-BR" sz="4400" dirty="0">
                <a:cs typeface="Times New Roman" panose="02020603050405020304" pitchFamily="18" charset="0"/>
              </a:rPr>
              <a:t> Digital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7" name="Group 2"/>
          <p:cNvGrpSpPr>
            <a:grpSpLocks/>
          </p:cNvGrpSpPr>
          <p:nvPr/>
        </p:nvGrpSpPr>
        <p:grpSpPr bwMode="auto">
          <a:xfrm>
            <a:off x="192088" y="4739977"/>
            <a:ext cx="4714875" cy="1857375"/>
            <a:chOff x="121" y="3158"/>
            <a:chExt cx="2970" cy="1170"/>
          </a:xfrm>
        </p:grpSpPr>
        <p:sp>
          <p:nvSpPr>
            <p:cNvPr id="26628" name="Rectangle 3"/>
            <p:cNvSpPr>
              <a:spLocks noChangeArrowheads="1"/>
            </p:cNvSpPr>
            <p:nvPr/>
          </p:nvSpPr>
          <p:spPr bwMode="auto">
            <a:xfrm>
              <a:off x="121" y="3158"/>
              <a:ext cx="310" cy="23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pt-BR" b="1">
                  <a:solidFill>
                    <a:srgbClr val="FFFF00"/>
                  </a:solidFill>
                  <a:latin typeface="Arial Unicode MS" pitchFamily="34" charset="-128"/>
                </a:rPr>
                <a:t>DR</a:t>
              </a:r>
            </a:p>
          </p:txBody>
        </p:sp>
        <p:sp>
          <p:nvSpPr>
            <p:cNvPr id="26629" name="Line 4"/>
            <p:cNvSpPr>
              <a:spLocks noChangeShapeType="1"/>
            </p:cNvSpPr>
            <p:nvPr/>
          </p:nvSpPr>
          <p:spPr bwMode="auto">
            <a:xfrm>
              <a:off x="560" y="3347"/>
              <a:ext cx="2215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30" name="Rectangle 5"/>
            <p:cNvSpPr>
              <a:spLocks noChangeArrowheads="1"/>
            </p:cNvSpPr>
            <p:nvPr/>
          </p:nvSpPr>
          <p:spPr bwMode="auto">
            <a:xfrm>
              <a:off x="121" y="3482"/>
              <a:ext cx="627" cy="435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1" name="Rectangle 6"/>
            <p:cNvSpPr>
              <a:spLocks noChangeArrowheads="1"/>
            </p:cNvSpPr>
            <p:nvPr/>
          </p:nvSpPr>
          <p:spPr bwMode="auto">
            <a:xfrm>
              <a:off x="202" y="3545"/>
              <a:ext cx="542" cy="31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 dirty="0" err="1">
                  <a:latin typeface="Arial" charset="0"/>
                </a:rPr>
                <a:t>Paciente</a:t>
              </a:r>
              <a:endParaRPr lang="en-US" altLang="pt-BR" sz="1400" b="1" dirty="0">
                <a:latin typeface="Arial" charset="0"/>
              </a:endParaRPr>
            </a:p>
            <a:p>
              <a:pPr algn="ctr"/>
              <a:r>
                <a:rPr lang="en-US" altLang="pt-BR" sz="1400" b="1" dirty="0" err="1">
                  <a:latin typeface="Arial" charset="0"/>
                </a:rPr>
                <a:t>na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sala</a:t>
              </a:r>
              <a:endParaRPr lang="en-US" altLang="pt-BR" sz="1400" b="1" dirty="0">
                <a:latin typeface="Arial" charset="0"/>
              </a:endParaRPr>
            </a:p>
          </p:txBody>
        </p:sp>
        <p:sp>
          <p:nvSpPr>
            <p:cNvPr id="26632" name="Rectangle 7"/>
            <p:cNvSpPr>
              <a:spLocks noChangeArrowheads="1"/>
            </p:cNvSpPr>
            <p:nvPr/>
          </p:nvSpPr>
          <p:spPr bwMode="auto">
            <a:xfrm>
              <a:off x="980" y="3452"/>
              <a:ext cx="586" cy="427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3" name="Rectangle 8"/>
            <p:cNvSpPr>
              <a:spLocks noChangeArrowheads="1"/>
            </p:cNvSpPr>
            <p:nvPr/>
          </p:nvSpPr>
          <p:spPr bwMode="auto">
            <a:xfrm>
              <a:off x="1018" y="3476"/>
              <a:ext cx="547" cy="38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 dirty="0">
                  <a:latin typeface="Arial" charset="0"/>
                </a:rPr>
                <a:t>1* </a:t>
              </a:r>
            </a:p>
            <a:p>
              <a:pPr algn="ctr"/>
              <a:r>
                <a:rPr lang="en-US" altLang="pt-BR" sz="1400" b="1" dirty="0" err="1">
                  <a:latin typeface="Arial" charset="0"/>
                </a:rPr>
                <a:t>exposição</a:t>
              </a:r>
              <a:endParaRPr lang="en-US" altLang="pt-BR" sz="1400" b="1" dirty="0">
                <a:latin typeface="Arial" charset="0"/>
              </a:endParaRPr>
            </a:p>
            <a:p>
              <a:pPr algn="ctr"/>
              <a:r>
                <a:rPr lang="en-US" altLang="pt-BR" sz="1400" b="1" dirty="0">
                  <a:latin typeface="Arial" charset="0"/>
                </a:rPr>
                <a:t>e CQ</a:t>
              </a:r>
            </a:p>
          </p:txBody>
        </p:sp>
        <p:sp>
          <p:nvSpPr>
            <p:cNvPr id="26634" name="Rectangle 9"/>
            <p:cNvSpPr>
              <a:spLocks noChangeArrowheads="1"/>
            </p:cNvSpPr>
            <p:nvPr/>
          </p:nvSpPr>
          <p:spPr bwMode="auto">
            <a:xfrm>
              <a:off x="1699" y="3482"/>
              <a:ext cx="576" cy="435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35" name="Rectangle 10"/>
            <p:cNvSpPr>
              <a:spLocks noChangeArrowheads="1"/>
            </p:cNvSpPr>
            <p:nvPr/>
          </p:nvSpPr>
          <p:spPr bwMode="auto">
            <a:xfrm>
              <a:off x="1715" y="3516"/>
              <a:ext cx="558" cy="38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Última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Exposição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e CQ</a:t>
              </a:r>
            </a:p>
          </p:txBody>
        </p:sp>
        <p:sp>
          <p:nvSpPr>
            <p:cNvPr id="26636" name="Rectangle 11"/>
            <p:cNvSpPr>
              <a:spLocks noChangeArrowheads="1"/>
            </p:cNvSpPr>
            <p:nvPr/>
          </p:nvSpPr>
          <p:spPr bwMode="auto">
            <a:xfrm>
              <a:off x="2483" y="3495"/>
              <a:ext cx="608" cy="527"/>
            </a:xfrm>
            <a:prstGeom prst="rect">
              <a:avLst/>
            </a:prstGeom>
            <a:solidFill>
              <a:srgbClr val="C0C3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pt-BR" sz="1400" b="1" dirty="0" err="1">
                  <a:latin typeface="Arial" charset="0"/>
                </a:rPr>
                <a:t>Paciente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liberado</a:t>
              </a:r>
              <a:endParaRPr lang="en-US" altLang="pt-BR" sz="1400" b="1" dirty="0"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pt-BR" sz="1400" b="1" dirty="0" err="1">
                  <a:latin typeface="Arial" charset="0"/>
                </a:rPr>
                <a:t>Exame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na</a:t>
              </a:r>
              <a:r>
                <a:rPr lang="en-US" altLang="pt-BR" sz="1400" b="1" dirty="0">
                  <a:latin typeface="Arial" charset="0"/>
                </a:rPr>
                <a:t> WS</a:t>
              </a:r>
            </a:p>
          </p:txBody>
        </p:sp>
        <p:sp>
          <p:nvSpPr>
            <p:cNvPr id="26637" name="Rectangle 12"/>
            <p:cNvSpPr>
              <a:spLocks noChangeArrowheads="1"/>
            </p:cNvSpPr>
            <p:nvPr/>
          </p:nvSpPr>
          <p:spPr bwMode="auto">
            <a:xfrm>
              <a:off x="736" y="3290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1:30</a:t>
              </a:r>
            </a:p>
          </p:txBody>
        </p:sp>
        <p:sp>
          <p:nvSpPr>
            <p:cNvPr id="26638" name="Rectangle 13"/>
            <p:cNvSpPr>
              <a:spLocks noChangeArrowheads="1"/>
            </p:cNvSpPr>
            <p:nvPr/>
          </p:nvSpPr>
          <p:spPr bwMode="auto">
            <a:xfrm>
              <a:off x="1563" y="3290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:45</a:t>
              </a:r>
            </a:p>
          </p:txBody>
        </p:sp>
        <p:sp>
          <p:nvSpPr>
            <p:cNvPr id="26639" name="Rectangle 14"/>
            <p:cNvSpPr>
              <a:spLocks noChangeArrowheads="1"/>
            </p:cNvSpPr>
            <p:nvPr/>
          </p:nvSpPr>
          <p:spPr bwMode="auto">
            <a:xfrm>
              <a:off x="2215" y="3290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:45</a:t>
              </a:r>
            </a:p>
          </p:txBody>
        </p:sp>
        <p:sp>
          <p:nvSpPr>
            <p:cNvPr id="26640" name="Line 15"/>
            <p:cNvSpPr>
              <a:spLocks noChangeShapeType="1"/>
            </p:cNvSpPr>
            <p:nvPr/>
          </p:nvSpPr>
          <p:spPr bwMode="auto">
            <a:xfrm flipV="1">
              <a:off x="560" y="3280"/>
              <a:ext cx="0" cy="1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1" name="AutoShape 16"/>
            <p:cNvSpPr>
              <a:spLocks noChangeArrowheads="1"/>
            </p:cNvSpPr>
            <p:nvPr/>
          </p:nvSpPr>
          <p:spPr bwMode="auto">
            <a:xfrm>
              <a:off x="809" y="3613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42" name="AutoShape 17"/>
            <p:cNvSpPr>
              <a:spLocks noChangeArrowheads="1"/>
            </p:cNvSpPr>
            <p:nvPr/>
          </p:nvSpPr>
          <p:spPr bwMode="auto">
            <a:xfrm>
              <a:off x="1576" y="3613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43" name="AutoShape 18"/>
            <p:cNvSpPr>
              <a:spLocks noChangeArrowheads="1"/>
            </p:cNvSpPr>
            <p:nvPr/>
          </p:nvSpPr>
          <p:spPr bwMode="auto">
            <a:xfrm>
              <a:off x="2307" y="3613"/>
              <a:ext cx="113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44" name="Line 19"/>
            <p:cNvSpPr>
              <a:spLocks noChangeShapeType="1"/>
            </p:cNvSpPr>
            <p:nvPr/>
          </p:nvSpPr>
          <p:spPr bwMode="auto">
            <a:xfrm flipV="1">
              <a:off x="1284" y="3280"/>
              <a:ext cx="0" cy="1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5" name="Line 20"/>
            <p:cNvSpPr>
              <a:spLocks noChangeShapeType="1"/>
            </p:cNvSpPr>
            <p:nvPr/>
          </p:nvSpPr>
          <p:spPr bwMode="auto">
            <a:xfrm flipV="1">
              <a:off x="2011" y="3286"/>
              <a:ext cx="0" cy="1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6" name="Line 21"/>
            <p:cNvSpPr>
              <a:spLocks noChangeShapeType="1"/>
            </p:cNvSpPr>
            <p:nvPr/>
          </p:nvSpPr>
          <p:spPr bwMode="auto">
            <a:xfrm flipV="1">
              <a:off x="2777" y="3280"/>
              <a:ext cx="0" cy="14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7" name="Line 22"/>
            <p:cNvSpPr>
              <a:spLocks noChangeShapeType="1"/>
            </p:cNvSpPr>
            <p:nvPr/>
          </p:nvSpPr>
          <p:spPr bwMode="auto">
            <a:xfrm>
              <a:off x="2019" y="3932"/>
              <a:ext cx="0" cy="21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8" name="Line 23"/>
            <p:cNvSpPr>
              <a:spLocks noChangeShapeType="1"/>
            </p:cNvSpPr>
            <p:nvPr/>
          </p:nvSpPr>
          <p:spPr bwMode="auto">
            <a:xfrm flipH="1" flipV="1">
              <a:off x="1244" y="4145"/>
              <a:ext cx="765" cy="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49" name="Line 24"/>
            <p:cNvSpPr>
              <a:spLocks noChangeShapeType="1"/>
            </p:cNvSpPr>
            <p:nvPr/>
          </p:nvSpPr>
          <p:spPr bwMode="auto">
            <a:xfrm flipV="1">
              <a:off x="1250" y="3911"/>
              <a:ext cx="0" cy="221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50" name="Rectangle 25"/>
            <p:cNvSpPr>
              <a:spLocks noChangeArrowheads="1"/>
            </p:cNvSpPr>
            <p:nvPr/>
          </p:nvSpPr>
          <p:spPr bwMode="auto">
            <a:xfrm>
              <a:off x="1315" y="4018"/>
              <a:ext cx="694" cy="310"/>
            </a:xfrm>
            <a:prstGeom prst="rect">
              <a:avLst/>
            </a:prstGeom>
            <a:solidFill>
              <a:srgbClr val="C0C3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 dirty="0" err="1">
                  <a:latin typeface="Arial" charset="0"/>
                </a:rPr>
                <a:t>Mínimas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repetições</a:t>
              </a:r>
              <a:endParaRPr lang="en-US" altLang="pt-BR" sz="1400" b="1" dirty="0">
                <a:latin typeface="Arial" charset="0"/>
              </a:endParaRPr>
            </a:p>
          </p:txBody>
        </p:sp>
      </p:grpSp>
      <p:sp>
        <p:nvSpPr>
          <p:cNvPr id="26651" name="Rectangle 26"/>
          <p:cNvSpPr>
            <a:spLocks noGrp="1" noChangeArrowheads="1"/>
          </p:cNvSpPr>
          <p:nvPr>
            <p:ph type="title" idx="4294967295"/>
          </p:nvPr>
        </p:nvSpPr>
        <p:spPr>
          <a:xfrm>
            <a:off x="-6350" y="-12700"/>
            <a:ext cx="8610600" cy="633388"/>
          </a:xfrm>
          <a:solidFill>
            <a:srgbClr val="C0C3B1"/>
          </a:solidFill>
        </p:spPr>
        <p:txBody>
          <a:bodyPr lIns="92075" tIns="46038" rIns="92075" bIns="46038" anchor="b"/>
          <a:lstStyle/>
          <a:p>
            <a:pPr eaLnBrk="1" hangingPunct="1"/>
            <a:r>
              <a:rPr lang="pt-BR" altLang="pt-BR" sz="3200" dirty="0"/>
              <a:t/>
            </a:r>
            <a:br>
              <a:rPr lang="pt-BR" altLang="pt-BR" sz="3200" dirty="0"/>
            </a:br>
            <a:r>
              <a:rPr lang="pt-BR" altLang="pt-BR" sz="3200" dirty="0"/>
              <a:t>F</a:t>
            </a:r>
            <a:r>
              <a:rPr lang="pt-BR" altLang="pt-BR" sz="3200" dirty="0">
                <a:solidFill>
                  <a:schemeClr val="tx1"/>
                </a:solidFill>
              </a:rPr>
              <a:t>luxo de trabalho</a:t>
            </a:r>
          </a:p>
        </p:txBody>
      </p:sp>
      <p:grpSp>
        <p:nvGrpSpPr>
          <p:cNvPr id="26653" name="Group 28"/>
          <p:cNvGrpSpPr>
            <a:grpSpLocks/>
          </p:cNvGrpSpPr>
          <p:nvPr/>
        </p:nvGrpSpPr>
        <p:grpSpPr bwMode="auto">
          <a:xfrm>
            <a:off x="5668963" y="5322590"/>
            <a:ext cx="990600" cy="533400"/>
            <a:chOff x="3571" y="3525"/>
            <a:chExt cx="624" cy="336"/>
          </a:xfrm>
        </p:grpSpPr>
        <p:sp>
          <p:nvSpPr>
            <p:cNvPr id="26654" name="Oval 29"/>
            <p:cNvSpPr>
              <a:spLocks noChangeArrowheads="1"/>
            </p:cNvSpPr>
            <p:nvPr/>
          </p:nvSpPr>
          <p:spPr bwMode="auto">
            <a:xfrm>
              <a:off x="3571" y="3525"/>
              <a:ext cx="624" cy="336"/>
            </a:xfrm>
            <a:prstGeom prst="ellipse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55" name="Rectangle 30"/>
            <p:cNvSpPr>
              <a:spLocks noChangeArrowheads="1"/>
            </p:cNvSpPr>
            <p:nvPr/>
          </p:nvSpPr>
          <p:spPr bwMode="auto">
            <a:xfrm>
              <a:off x="3619" y="3573"/>
              <a:ext cx="533" cy="25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pt-BR" b="1">
                  <a:solidFill>
                    <a:schemeClr val="accent2"/>
                  </a:solidFill>
                  <a:latin typeface="Arial" charset="0"/>
                </a:rPr>
                <a:t>5 min</a:t>
              </a:r>
            </a:p>
          </p:txBody>
        </p:sp>
      </p:grpSp>
      <p:grpSp>
        <p:nvGrpSpPr>
          <p:cNvPr id="26656" name="Group 31"/>
          <p:cNvGrpSpPr>
            <a:grpSpLocks/>
          </p:cNvGrpSpPr>
          <p:nvPr/>
        </p:nvGrpSpPr>
        <p:grpSpPr bwMode="auto">
          <a:xfrm>
            <a:off x="7620000" y="3451522"/>
            <a:ext cx="990600" cy="533400"/>
            <a:chOff x="4800" y="2434"/>
            <a:chExt cx="624" cy="336"/>
          </a:xfrm>
        </p:grpSpPr>
        <p:sp>
          <p:nvSpPr>
            <p:cNvPr id="26657" name="Oval 32"/>
            <p:cNvSpPr>
              <a:spLocks noChangeArrowheads="1"/>
            </p:cNvSpPr>
            <p:nvPr/>
          </p:nvSpPr>
          <p:spPr bwMode="auto">
            <a:xfrm>
              <a:off x="4800" y="2434"/>
              <a:ext cx="624" cy="336"/>
            </a:xfrm>
            <a:prstGeom prst="ellipse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58" name="Rectangle 33"/>
            <p:cNvSpPr>
              <a:spLocks noChangeArrowheads="1"/>
            </p:cNvSpPr>
            <p:nvPr/>
          </p:nvSpPr>
          <p:spPr bwMode="auto">
            <a:xfrm>
              <a:off x="4800" y="2482"/>
              <a:ext cx="622" cy="25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pt-BR" b="1">
                  <a:solidFill>
                    <a:schemeClr val="accent2"/>
                  </a:solidFill>
                  <a:latin typeface="Arial" charset="0"/>
                </a:rPr>
                <a:t>15 min</a:t>
              </a:r>
            </a:p>
          </p:txBody>
        </p:sp>
      </p:grpSp>
      <p:grpSp>
        <p:nvGrpSpPr>
          <p:cNvPr id="26659" name="Group 34"/>
          <p:cNvGrpSpPr>
            <a:grpSpLocks/>
          </p:cNvGrpSpPr>
          <p:nvPr/>
        </p:nvGrpSpPr>
        <p:grpSpPr bwMode="auto">
          <a:xfrm>
            <a:off x="320675" y="635521"/>
            <a:ext cx="6929438" cy="2233613"/>
            <a:chOff x="202" y="831"/>
            <a:chExt cx="4365" cy="1407"/>
          </a:xfrm>
        </p:grpSpPr>
        <p:sp>
          <p:nvSpPr>
            <p:cNvPr id="26660" name="Rectangle 35"/>
            <p:cNvSpPr>
              <a:spLocks noChangeArrowheads="1"/>
            </p:cNvSpPr>
            <p:nvPr/>
          </p:nvSpPr>
          <p:spPr bwMode="auto">
            <a:xfrm>
              <a:off x="2946" y="1398"/>
              <a:ext cx="500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1" name="Rectangle 36"/>
            <p:cNvSpPr>
              <a:spLocks noChangeArrowheads="1"/>
            </p:cNvSpPr>
            <p:nvPr/>
          </p:nvSpPr>
          <p:spPr bwMode="auto">
            <a:xfrm>
              <a:off x="2230" y="1398"/>
              <a:ext cx="508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2" name="Rectangle 37"/>
            <p:cNvSpPr>
              <a:spLocks noChangeArrowheads="1"/>
            </p:cNvSpPr>
            <p:nvPr/>
          </p:nvSpPr>
          <p:spPr bwMode="auto">
            <a:xfrm>
              <a:off x="2247" y="1426"/>
              <a:ext cx="472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1* filme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revelado</a:t>
              </a:r>
            </a:p>
          </p:txBody>
        </p:sp>
        <p:sp>
          <p:nvSpPr>
            <p:cNvPr id="26663" name="Line 38"/>
            <p:cNvSpPr>
              <a:spLocks noChangeShapeType="1"/>
            </p:cNvSpPr>
            <p:nvPr/>
          </p:nvSpPr>
          <p:spPr bwMode="auto">
            <a:xfrm>
              <a:off x="444" y="1261"/>
              <a:ext cx="385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64" name="Rectangle 39"/>
            <p:cNvSpPr>
              <a:spLocks noChangeArrowheads="1"/>
            </p:cNvSpPr>
            <p:nvPr/>
          </p:nvSpPr>
          <p:spPr bwMode="auto">
            <a:xfrm>
              <a:off x="202" y="1398"/>
              <a:ext cx="491" cy="368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5" name="Rectangle 40"/>
            <p:cNvSpPr>
              <a:spLocks noChangeArrowheads="1"/>
            </p:cNvSpPr>
            <p:nvPr/>
          </p:nvSpPr>
          <p:spPr bwMode="auto">
            <a:xfrm>
              <a:off x="210" y="1447"/>
              <a:ext cx="472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Paciente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na sala</a:t>
              </a:r>
            </a:p>
          </p:txBody>
        </p:sp>
        <p:sp>
          <p:nvSpPr>
            <p:cNvPr id="26666" name="Rectangle 41"/>
            <p:cNvSpPr>
              <a:spLocks noChangeArrowheads="1"/>
            </p:cNvSpPr>
            <p:nvPr/>
          </p:nvSpPr>
          <p:spPr bwMode="auto">
            <a:xfrm>
              <a:off x="904" y="1398"/>
              <a:ext cx="464" cy="368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7" name="Rectangle 42"/>
            <p:cNvSpPr>
              <a:spLocks noChangeArrowheads="1"/>
            </p:cNvSpPr>
            <p:nvPr/>
          </p:nvSpPr>
          <p:spPr bwMode="auto">
            <a:xfrm>
              <a:off x="871" y="1450"/>
              <a:ext cx="547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1* 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exposição</a:t>
              </a:r>
            </a:p>
          </p:txBody>
        </p:sp>
        <p:sp>
          <p:nvSpPr>
            <p:cNvPr id="26668" name="Rectangle 43"/>
            <p:cNvSpPr>
              <a:spLocks noChangeArrowheads="1"/>
            </p:cNvSpPr>
            <p:nvPr/>
          </p:nvSpPr>
          <p:spPr bwMode="auto">
            <a:xfrm>
              <a:off x="1570" y="1398"/>
              <a:ext cx="454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69" name="Rectangle 44"/>
            <p:cNvSpPr>
              <a:spLocks noChangeArrowheads="1"/>
            </p:cNvSpPr>
            <p:nvPr/>
          </p:nvSpPr>
          <p:spPr bwMode="auto">
            <a:xfrm>
              <a:off x="1532" y="1482"/>
              <a:ext cx="547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Última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exposição</a:t>
              </a:r>
            </a:p>
          </p:txBody>
        </p:sp>
        <p:sp>
          <p:nvSpPr>
            <p:cNvPr id="26670" name="Rectangle 45"/>
            <p:cNvSpPr>
              <a:spLocks noChangeArrowheads="1"/>
            </p:cNvSpPr>
            <p:nvPr/>
          </p:nvSpPr>
          <p:spPr bwMode="auto">
            <a:xfrm>
              <a:off x="3682" y="1387"/>
              <a:ext cx="214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71" name="Rectangle 46"/>
            <p:cNvSpPr>
              <a:spLocks noChangeArrowheads="1"/>
            </p:cNvSpPr>
            <p:nvPr/>
          </p:nvSpPr>
          <p:spPr bwMode="auto">
            <a:xfrm>
              <a:off x="2961" y="1418"/>
              <a:ext cx="472" cy="38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Último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Filme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revelado</a:t>
              </a:r>
            </a:p>
          </p:txBody>
        </p:sp>
        <p:sp>
          <p:nvSpPr>
            <p:cNvPr id="26672" name="Rectangle 47"/>
            <p:cNvSpPr>
              <a:spLocks noChangeArrowheads="1"/>
            </p:cNvSpPr>
            <p:nvPr/>
          </p:nvSpPr>
          <p:spPr bwMode="auto">
            <a:xfrm>
              <a:off x="3675" y="1523"/>
              <a:ext cx="222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CQ</a:t>
              </a:r>
            </a:p>
          </p:txBody>
        </p:sp>
        <p:sp>
          <p:nvSpPr>
            <p:cNvPr id="26673" name="Rectangle 48"/>
            <p:cNvSpPr>
              <a:spLocks noChangeArrowheads="1"/>
            </p:cNvSpPr>
            <p:nvPr/>
          </p:nvSpPr>
          <p:spPr bwMode="auto">
            <a:xfrm>
              <a:off x="4102" y="1398"/>
              <a:ext cx="424" cy="398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74" name="Rectangle 49"/>
            <p:cNvSpPr>
              <a:spLocks noChangeArrowheads="1"/>
            </p:cNvSpPr>
            <p:nvPr/>
          </p:nvSpPr>
          <p:spPr bwMode="auto">
            <a:xfrm>
              <a:off x="4083" y="1475"/>
              <a:ext cx="484" cy="38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Paciente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Liberado</a:t>
              </a:r>
            </a:p>
            <a:p>
              <a:pPr algn="ctr"/>
              <a:endParaRPr lang="en-US" altLang="pt-BR" sz="1400" b="1">
                <a:latin typeface="Arial" charset="0"/>
              </a:endParaRPr>
            </a:p>
          </p:txBody>
        </p:sp>
        <p:sp>
          <p:nvSpPr>
            <p:cNvPr id="26675" name="Rectangle 50"/>
            <p:cNvSpPr>
              <a:spLocks noChangeArrowheads="1"/>
            </p:cNvSpPr>
            <p:nvPr/>
          </p:nvSpPr>
          <p:spPr bwMode="auto">
            <a:xfrm>
              <a:off x="352" y="831"/>
              <a:ext cx="1717" cy="271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pt-BR" b="1" dirty="0">
                  <a:solidFill>
                    <a:srgbClr val="FFFF00"/>
                  </a:solidFill>
                  <a:latin typeface="Arial" charset="0"/>
                </a:rPr>
                <a:t>Sistema </a:t>
              </a:r>
              <a:r>
                <a:rPr lang="en-US" altLang="pt-BR" b="1" dirty="0" err="1" smtClean="0">
                  <a:solidFill>
                    <a:srgbClr val="FFFF00"/>
                  </a:solidFill>
                  <a:latin typeface="Arial" charset="0"/>
                </a:rPr>
                <a:t>tela</a:t>
              </a:r>
              <a:r>
                <a:rPr lang="en-US" altLang="pt-BR" b="1" dirty="0" smtClean="0">
                  <a:solidFill>
                    <a:srgbClr val="FFFF00"/>
                  </a:solidFill>
                  <a:latin typeface="Arial" charset="0"/>
                </a:rPr>
                <a:t>/</a:t>
              </a:r>
              <a:r>
                <a:rPr lang="en-US" altLang="pt-BR" b="1" dirty="0" err="1" smtClean="0">
                  <a:solidFill>
                    <a:srgbClr val="FFFF00"/>
                  </a:solidFill>
                  <a:latin typeface="Arial" charset="0"/>
                </a:rPr>
                <a:t>filme</a:t>
              </a:r>
              <a:endParaRPr lang="en-US" altLang="pt-BR" b="1" dirty="0">
                <a:solidFill>
                  <a:srgbClr val="FFFF00"/>
                </a:solidFill>
                <a:latin typeface="Arial" charset="0"/>
              </a:endParaRPr>
            </a:p>
          </p:txBody>
        </p:sp>
        <p:sp>
          <p:nvSpPr>
            <p:cNvPr id="26676" name="Rectangle 51"/>
            <p:cNvSpPr>
              <a:spLocks noChangeArrowheads="1"/>
            </p:cNvSpPr>
            <p:nvPr/>
          </p:nvSpPr>
          <p:spPr bwMode="auto">
            <a:xfrm>
              <a:off x="668" y="1204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1:30</a:t>
              </a:r>
            </a:p>
          </p:txBody>
        </p:sp>
        <p:sp>
          <p:nvSpPr>
            <p:cNvPr id="26677" name="Rectangle 52"/>
            <p:cNvSpPr>
              <a:spLocks noChangeArrowheads="1"/>
            </p:cNvSpPr>
            <p:nvPr/>
          </p:nvSpPr>
          <p:spPr bwMode="auto">
            <a:xfrm>
              <a:off x="1325" y="1204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1:00</a:t>
              </a:r>
            </a:p>
          </p:txBody>
        </p:sp>
        <p:sp>
          <p:nvSpPr>
            <p:cNvPr id="26678" name="Rectangle 53"/>
            <p:cNvSpPr>
              <a:spLocks noChangeArrowheads="1"/>
            </p:cNvSpPr>
            <p:nvPr/>
          </p:nvSpPr>
          <p:spPr bwMode="auto">
            <a:xfrm>
              <a:off x="1990" y="1204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2:15</a:t>
              </a:r>
            </a:p>
          </p:txBody>
        </p:sp>
        <p:sp>
          <p:nvSpPr>
            <p:cNvPr id="26679" name="Rectangle 54"/>
            <p:cNvSpPr>
              <a:spLocks noChangeArrowheads="1"/>
            </p:cNvSpPr>
            <p:nvPr/>
          </p:nvSpPr>
          <p:spPr bwMode="auto">
            <a:xfrm>
              <a:off x="3453" y="1204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:10</a:t>
              </a:r>
            </a:p>
          </p:txBody>
        </p:sp>
        <p:sp>
          <p:nvSpPr>
            <p:cNvPr id="26680" name="Rectangle 55"/>
            <p:cNvSpPr>
              <a:spLocks noChangeArrowheads="1"/>
            </p:cNvSpPr>
            <p:nvPr/>
          </p:nvSpPr>
          <p:spPr bwMode="auto">
            <a:xfrm>
              <a:off x="2737" y="1204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:05</a:t>
              </a:r>
            </a:p>
          </p:txBody>
        </p:sp>
        <p:sp>
          <p:nvSpPr>
            <p:cNvPr id="26681" name="Rectangle 56"/>
            <p:cNvSpPr>
              <a:spLocks noChangeArrowheads="1"/>
            </p:cNvSpPr>
            <p:nvPr/>
          </p:nvSpPr>
          <p:spPr bwMode="auto">
            <a:xfrm>
              <a:off x="3890" y="1204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:30</a:t>
              </a:r>
            </a:p>
          </p:txBody>
        </p:sp>
        <p:sp>
          <p:nvSpPr>
            <p:cNvPr id="26682" name="Line 57"/>
            <p:cNvSpPr>
              <a:spLocks noChangeShapeType="1"/>
            </p:cNvSpPr>
            <p:nvPr/>
          </p:nvSpPr>
          <p:spPr bwMode="auto">
            <a:xfrm flipV="1">
              <a:off x="445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83" name="AutoShape 58"/>
            <p:cNvSpPr>
              <a:spLocks noChangeArrowheads="1"/>
            </p:cNvSpPr>
            <p:nvPr/>
          </p:nvSpPr>
          <p:spPr bwMode="auto">
            <a:xfrm>
              <a:off x="742" y="1528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84" name="AutoShape 59"/>
            <p:cNvSpPr>
              <a:spLocks noChangeArrowheads="1"/>
            </p:cNvSpPr>
            <p:nvPr/>
          </p:nvSpPr>
          <p:spPr bwMode="auto">
            <a:xfrm>
              <a:off x="1413" y="1528"/>
              <a:ext cx="114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85" name="AutoShape 60"/>
            <p:cNvSpPr>
              <a:spLocks noChangeArrowheads="1"/>
            </p:cNvSpPr>
            <p:nvPr/>
          </p:nvSpPr>
          <p:spPr bwMode="auto">
            <a:xfrm>
              <a:off x="2072" y="1528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86" name="AutoShape 61"/>
            <p:cNvSpPr>
              <a:spLocks noChangeArrowheads="1"/>
            </p:cNvSpPr>
            <p:nvPr/>
          </p:nvSpPr>
          <p:spPr bwMode="auto">
            <a:xfrm>
              <a:off x="2783" y="1528"/>
              <a:ext cx="117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87" name="AutoShape 62"/>
            <p:cNvSpPr>
              <a:spLocks noChangeArrowheads="1"/>
            </p:cNvSpPr>
            <p:nvPr/>
          </p:nvSpPr>
          <p:spPr bwMode="auto">
            <a:xfrm>
              <a:off x="3528" y="1528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88" name="AutoShape 63"/>
            <p:cNvSpPr>
              <a:spLocks noChangeArrowheads="1"/>
            </p:cNvSpPr>
            <p:nvPr/>
          </p:nvSpPr>
          <p:spPr bwMode="auto">
            <a:xfrm>
              <a:off x="3945" y="1528"/>
              <a:ext cx="116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689" name="Line 64"/>
            <p:cNvSpPr>
              <a:spLocks noChangeShapeType="1"/>
            </p:cNvSpPr>
            <p:nvPr/>
          </p:nvSpPr>
          <p:spPr bwMode="auto">
            <a:xfrm flipV="1">
              <a:off x="1163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0" name="Line 65"/>
            <p:cNvSpPr>
              <a:spLocks noChangeShapeType="1"/>
            </p:cNvSpPr>
            <p:nvPr/>
          </p:nvSpPr>
          <p:spPr bwMode="auto">
            <a:xfrm flipV="1">
              <a:off x="1823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1" name="Line 66"/>
            <p:cNvSpPr>
              <a:spLocks noChangeShapeType="1"/>
            </p:cNvSpPr>
            <p:nvPr/>
          </p:nvSpPr>
          <p:spPr bwMode="auto">
            <a:xfrm flipV="1">
              <a:off x="2499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2" name="Line 67"/>
            <p:cNvSpPr>
              <a:spLocks noChangeShapeType="1"/>
            </p:cNvSpPr>
            <p:nvPr/>
          </p:nvSpPr>
          <p:spPr bwMode="auto">
            <a:xfrm flipV="1">
              <a:off x="3228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3" name="Line 68"/>
            <p:cNvSpPr>
              <a:spLocks noChangeShapeType="1"/>
            </p:cNvSpPr>
            <p:nvPr/>
          </p:nvSpPr>
          <p:spPr bwMode="auto">
            <a:xfrm flipV="1">
              <a:off x="3794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4" name="Line 69"/>
            <p:cNvSpPr>
              <a:spLocks noChangeShapeType="1"/>
            </p:cNvSpPr>
            <p:nvPr/>
          </p:nvSpPr>
          <p:spPr bwMode="auto">
            <a:xfrm flipV="1">
              <a:off x="4301" y="1194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5" name="Line 70"/>
            <p:cNvSpPr>
              <a:spLocks noChangeShapeType="1"/>
            </p:cNvSpPr>
            <p:nvPr/>
          </p:nvSpPr>
          <p:spPr bwMode="auto">
            <a:xfrm>
              <a:off x="3789" y="1811"/>
              <a:ext cx="0" cy="18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6" name="Line 71"/>
            <p:cNvSpPr>
              <a:spLocks noChangeShapeType="1"/>
            </p:cNvSpPr>
            <p:nvPr/>
          </p:nvSpPr>
          <p:spPr bwMode="auto">
            <a:xfrm flipH="1">
              <a:off x="1146" y="1998"/>
              <a:ext cx="2646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7" name="Line 72"/>
            <p:cNvSpPr>
              <a:spLocks noChangeShapeType="1"/>
            </p:cNvSpPr>
            <p:nvPr/>
          </p:nvSpPr>
          <p:spPr bwMode="auto">
            <a:xfrm flipV="1">
              <a:off x="1148" y="1774"/>
              <a:ext cx="0" cy="2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698" name="Rectangle 73"/>
            <p:cNvSpPr>
              <a:spLocks noChangeArrowheads="1"/>
            </p:cNvSpPr>
            <p:nvPr/>
          </p:nvSpPr>
          <p:spPr bwMode="auto">
            <a:xfrm>
              <a:off x="2056" y="1928"/>
              <a:ext cx="790" cy="31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 dirty="0">
                  <a:latin typeface="Arial" charset="0"/>
                </a:rPr>
                <a:t>5% </a:t>
              </a:r>
              <a:r>
                <a:rPr lang="en-US" altLang="pt-BR" sz="1400" b="1" dirty="0" err="1">
                  <a:latin typeface="Arial" charset="0"/>
                </a:rPr>
                <a:t>Repetições</a:t>
              </a:r>
              <a:endParaRPr lang="en-US" altLang="pt-BR" sz="1400" b="1" dirty="0">
                <a:latin typeface="Arial" charset="0"/>
              </a:endParaRPr>
            </a:p>
          </p:txBody>
        </p:sp>
      </p:grpSp>
      <p:grpSp>
        <p:nvGrpSpPr>
          <p:cNvPr id="26699" name="Group 74"/>
          <p:cNvGrpSpPr>
            <a:grpSpLocks/>
          </p:cNvGrpSpPr>
          <p:nvPr/>
        </p:nvGrpSpPr>
        <p:grpSpPr bwMode="auto">
          <a:xfrm>
            <a:off x="7620000" y="1526108"/>
            <a:ext cx="990600" cy="533400"/>
            <a:chOff x="4800" y="1392"/>
            <a:chExt cx="624" cy="336"/>
          </a:xfrm>
        </p:grpSpPr>
        <p:sp>
          <p:nvSpPr>
            <p:cNvPr id="26700" name="Oval 75"/>
            <p:cNvSpPr>
              <a:spLocks noChangeArrowheads="1"/>
            </p:cNvSpPr>
            <p:nvPr/>
          </p:nvSpPr>
          <p:spPr bwMode="auto">
            <a:xfrm>
              <a:off x="4800" y="1392"/>
              <a:ext cx="624" cy="336"/>
            </a:xfrm>
            <a:prstGeom prst="ellipse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01" name="Rectangle 76"/>
            <p:cNvSpPr>
              <a:spLocks noChangeArrowheads="1"/>
            </p:cNvSpPr>
            <p:nvPr/>
          </p:nvSpPr>
          <p:spPr bwMode="auto">
            <a:xfrm>
              <a:off x="4800" y="1440"/>
              <a:ext cx="622" cy="25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pt-BR" b="1">
                  <a:solidFill>
                    <a:schemeClr val="accent2"/>
                  </a:solidFill>
                  <a:latin typeface="Arial" charset="0"/>
                </a:rPr>
                <a:t>15 min</a:t>
              </a:r>
            </a:p>
          </p:txBody>
        </p:sp>
      </p:grpSp>
      <p:grpSp>
        <p:nvGrpSpPr>
          <p:cNvPr id="26702" name="Group 77"/>
          <p:cNvGrpSpPr>
            <a:grpSpLocks/>
          </p:cNvGrpSpPr>
          <p:nvPr/>
        </p:nvGrpSpPr>
        <p:grpSpPr bwMode="auto">
          <a:xfrm>
            <a:off x="107950" y="3011785"/>
            <a:ext cx="7512050" cy="1646237"/>
            <a:chOff x="68" y="2157"/>
            <a:chExt cx="4732" cy="1037"/>
          </a:xfrm>
        </p:grpSpPr>
        <p:sp>
          <p:nvSpPr>
            <p:cNvPr id="26703" name="Rectangle 78"/>
            <p:cNvSpPr>
              <a:spLocks noChangeArrowheads="1"/>
            </p:cNvSpPr>
            <p:nvPr/>
          </p:nvSpPr>
          <p:spPr bwMode="auto">
            <a:xfrm>
              <a:off x="2946" y="2440"/>
              <a:ext cx="500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04" name="Rectangle 79"/>
            <p:cNvSpPr>
              <a:spLocks noChangeArrowheads="1"/>
            </p:cNvSpPr>
            <p:nvPr/>
          </p:nvSpPr>
          <p:spPr bwMode="auto">
            <a:xfrm>
              <a:off x="2230" y="2440"/>
              <a:ext cx="508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05" name="Rectangle 80"/>
            <p:cNvSpPr>
              <a:spLocks noChangeArrowheads="1"/>
            </p:cNvSpPr>
            <p:nvPr/>
          </p:nvSpPr>
          <p:spPr bwMode="auto">
            <a:xfrm>
              <a:off x="2211" y="2468"/>
              <a:ext cx="546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1* chassis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scaneado</a:t>
              </a:r>
            </a:p>
          </p:txBody>
        </p:sp>
        <p:sp>
          <p:nvSpPr>
            <p:cNvPr id="26706" name="Line 81"/>
            <p:cNvSpPr>
              <a:spLocks noChangeShapeType="1"/>
            </p:cNvSpPr>
            <p:nvPr/>
          </p:nvSpPr>
          <p:spPr bwMode="auto">
            <a:xfrm>
              <a:off x="444" y="2303"/>
              <a:ext cx="3857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07" name="Rectangle 82"/>
            <p:cNvSpPr>
              <a:spLocks noChangeArrowheads="1"/>
            </p:cNvSpPr>
            <p:nvPr/>
          </p:nvSpPr>
          <p:spPr bwMode="auto">
            <a:xfrm>
              <a:off x="202" y="2440"/>
              <a:ext cx="491" cy="368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08" name="Rectangle 83"/>
            <p:cNvSpPr>
              <a:spLocks noChangeArrowheads="1"/>
            </p:cNvSpPr>
            <p:nvPr/>
          </p:nvSpPr>
          <p:spPr bwMode="auto">
            <a:xfrm>
              <a:off x="210" y="2489"/>
              <a:ext cx="472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Paciente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na sala</a:t>
              </a:r>
            </a:p>
          </p:txBody>
        </p:sp>
        <p:sp>
          <p:nvSpPr>
            <p:cNvPr id="26709" name="Rectangle 84"/>
            <p:cNvSpPr>
              <a:spLocks noChangeArrowheads="1"/>
            </p:cNvSpPr>
            <p:nvPr/>
          </p:nvSpPr>
          <p:spPr bwMode="auto">
            <a:xfrm>
              <a:off x="904" y="2440"/>
              <a:ext cx="464" cy="368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10" name="Rectangle 85"/>
            <p:cNvSpPr>
              <a:spLocks noChangeArrowheads="1"/>
            </p:cNvSpPr>
            <p:nvPr/>
          </p:nvSpPr>
          <p:spPr bwMode="auto">
            <a:xfrm>
              <a:off x="871" y="2492"/>
              <a:ext cx="547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1* 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exposição</a:t>
              </a:r>
            </a:p>
          </p:txBody>
        </p:sp>
        <p:sp>
          <p:nvSpPr>
            <p:cNvPr id="26711" name="Rectangle 86"/>
            <p:cNvSpPr>
              <a:spLocks noChangeArrowheads="1"/>
            </p:cNvSpPr>
            <p:nvPr/>
          </p:nvSpPr>
          <p:spPr bwMode="auto">
            <a:xfrm>
              <a:off x="1570" y="2440"/>
              <a:ext cx="454" cy="420"/>
            </a:xfrm>
            <a:prstGeom prst="rect">
              <a:avLst/>
            </a:prstGeom>
            <a:solidFill>
              <a:srgbClr val="C0C3B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12" name="Rectangle 87"/>
            <p:cNvSpPr>
              <a:spLocks noChangeArrowheads="1"/>
            </p:cNvSpPr>
            <p:nvPr/>
          </p:nvSpPr>
          <p:spPr bwMode="auto">
            <a:xfrm>
              <a:off x="1532" y="2524"/>
              <a:ext cx="547" cy="268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Última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exposição</a:t>
              </a:r>
            </a:p>
          </p:txBody>
        </p:sp>
        <p:sp>
          <p:nvSpPr>
            <p:cNvPr id="26713" name="Rectangle 88"/>
            <p:cNvSpPr>
              <a:spLocks noChangeArrowheads="1"/>
            </p:cNvSpPr>
            <p:nvPr/>
          </p:nvSpPr>
          <p:spPr bwMode="auto">
            <a:xfrm>
              <a:off x="2937" y="2460"/>
              <a:ext cx="520" cy="38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Último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Chassis</a:t>
              </a:r>
            </a:p>
            <a:p>
              <a:pPr algn="ctr"/>
              <a:r>
                <a:rPr lang="pt-BR" altLang="pt-BR" sz="1400" b="1">
                  <a:latin typeface="Arial" charset="0"/>
                </a:rPr>
                <a:t>scaneado</a:t>
              </a:r>
              <a:endParaRPr lang="en-US" altLang="pt-BR" sz="1400" b="1">
                <a:latin typeface="Arial" charset="0"/>
              </a:endParaRPr>
            </a:p>
          </p:txBody>
        </p:sp>
        <p:sp>
          <p:nvSpPr>
            <p:cNvPr id="26714" name="Rectangle 89"/>
            <p:cNvSpPr>
              <a:spLocks noChangeArrowheads="1"/>
            </p:cNvSpPr>
            <p:nvPr/>
          </p:nvSpPr>
          <p:spPr bwMode="auto">
            <a:xfrm>
              <a:off x="68" y="2157"/>
              <a:ext cx="310" cy="230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altLang="pt-BR" b="1">
                  <a:solidFill>
                    <a:srgbClr val="FFFF00"/>
                  </a:solidFill>
                  <a:latin typeface="Arial" charset="0"/>
                </a:rPr>
                <a:t>CR</a:t>
              </a:r>
            </a:p>
          </p:txBody>
        </p:sp>
        <p:sp>
          <p:nvSpPr>
            <p:cNvPr id="26715" name="Rectangle 90"/>
            <p:cNvSpPr>
              <a:spLocks noChangeArrowheads="1"/>
            </p:cNvSpPr>
            <p:nvPr/>
          </p:nvSpPr>
          <p:spPr bwMode="auto">
            <a:xfrm>
              <a:off x="668" y="2246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1:30</a:t>
              </a:r>
            </a:p>
          </p:txBody>
        </p:sp>
        <p:sp>
          <p:nvSpPr>
            <p:cNvPr id="26716" name="Rectangle 91"/>
            <p:cNvSpPr>
              <a:spLocks noChangeArrowheads="1"/>
            </p:cNvSpPr>
            <p:nvPr/>
          </p:nvSpPr>
          <p:spPr bwMode="auto">
            <a:xfrm>
              <a:off x="1325" y="2246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1:00</a:t>
              </a:r>
            </a:p>
          </p:txBody>
        </p:sp>
        <p:sp>
          <p:nvSpPr>
            <p:cNvPr id="26717" name="Rectangle 92"/>
            <p:cNvSpPr>
              <a:spLocks noChangeArrowheads="1"/>
            </p:cNvSpPr>
            <p:nvPr/>
          </p:nvSpPr>
          <p:spPr bwMode="auto">
            <a:xfrm>
              <a:off x="1990" y="2246"/>
              <a:ext cx="270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2:15</a:t>
              </a:r>
            </a:p>
          </p:txBody>
        </p:sp>
        <p:sp>
          <p:nvSpPr>
            <p:cNvPr id="26718" name="Rectangle 93"/>
            <p:cNvSpPr>
              <a:spLocks noChangeArrowheads="1"/>
            </p:cNvSpPr>
            <p:nvPr/>
          </p:nvSpPr>
          <p:spPr bwMode="auto">
            <a:xfrm>
              <a:off x="2737" y="2246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:05</a:t>
              </a:r>
            </a:p>
          </p:txBody>
        </p:sp>
        <p:sp>
          <p:nvSpPr>
            <p:cNvPr id="26719" name="Rectangle 94"/>
            <p:cNvSpPr>
              <a:spLocks noChangeArrowheads="1"/>
            </p:cNvSpPr>
            <p:nvPr/>
          </p:nvSpPr>
          <p:spPr bwMode="auto">
            <a:xfrm>
              <a:off x="3890" y="2246"/>
              <a:ext cx="217" cy="153"/>
            </a:xfrm>
            <a:prstGeom prst="rect">
              <a:avLst/>
            </a:prstGeom>
            <a:solidFill>
              <a:srgbClr val="C0C3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>
                  <a:latin typeface="Arial" charset="0"/>
                </a:rPr>
                <a:t>:30</a:t>
              </a:r>
            </a:p>
          </p:txBody>
        </p:sp>
        <p:sp>
          <p:nvSpPr>
            <p:cNvPr id="26720" name="Line 95"/>
            <p:cNvSpPr>
              <a:spLocks noChangeShapeType="1"/>
            </p:cNvSpPr>
            <p:nvPr/>
          </p:nvSpPr>
          <p:spPr bwMode="auto">
            <a:xfrm flipV="1">
              <a:off x="445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21" name="AutoShape 96"/>
            <p:cNvSpPr>
              <a:spLocks noChangeArrowheads="1"/>
            </p:cNvSpPr>
            <p:nvPr/>
          </p:nvSpPr>
          <p:spPr bwMode="auto">
            <a:xfrm>
              <a:off x="742" y="2570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22" name="AutoShape 97"/>
            <p:cNvSpPr>
              <a:spLocks noChangeArrowheads="1"/>
            </p:cNvSpPr>
            <p:nvPr/>
          </p:nvSpPr>
          <p:spPr bwMode="auto">
            <a:xfrm>
              <a:off x="1413" y="2570"/>
              <a:ext cx="114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23" name="AutoShape 98"/>
            <p:cNvSpPr>
              <a:spLocks noChangeArrowheads="1"/>
            </p:cNvSpPr>
            <p:nvPr/>
          </p:nvSpPr>
          <p:spPr bwMode="auto">
            <a:xfrm>
              <a:off x="2072" y="2570"/>
              <a:ext cx="115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24" name="AutoShape 99"/>
            <p:cNvSpPr>
              <a:spLocks noChangeArrowheads="1"/>
            </p:cNvSpPr>
            <p:nvPr/>
          </p:nvSpPr>
          <p:spPr bwMode="auto">
            <a:xfrm>
              <a:off x="2783" y="2570"/>
              <a:ext cx="117" cy="122"/>
            </a:xfrm>
            <a:prstGeom prst="rightArrow">
              <a:avLst>
                <a:gd name="adj1" fmla="val 50000"/>
                <a:gd name="adj2" fmla="val 50014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25" name="AutoShape 100"/>
            <p:cNvSpPr>
              <a:spLocks noChangeArrowheads="1"/>
            </p:cNvSpPr>
            <p:nvPr/>
          </p:nvSpPr>
          <p:spPr bwMode="auto">
            <a:xfrm>
              <a:off x="3484" y="2568"/>
              <a:ext cx="568" cy="122"/>
            </a:xfrm>
            <a:prstGeom prst="rightArrow">
              <a:avLst>
                <a:gd name="adj1" fmla="val 50000"/>
                <a:gd name="adj2" fmla="val 232852"/>
              </a:avLst>
            </a:prstGeom>
            <a:solidFill>
              <a:srgbClr val="C0C3B1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6726" name="Line 101"/>
            <p:cNvSpPr>
              <a:spLocks noChangeShapeType="1"/>
            </p:cNvSpPr>
            <p:nvPr/>
          </p:nvSpPr>
          <p:spPr bwMode="auto">
            <a:xfrm flipV="1">
              <a:off x="1163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27" name="Line 102"/>
            <p:cNvSpPr>
              <a:spLocks noChangeShapeType="1"/>
            </p:cNvSpPr>
            <p:nvPr/>
          </p:nvSpPr>
          <p:spPr bwMode="auto">
            <a:xfrm flipV="1">
              <a:off x="1823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28" name="Line 103"/>
            <p:cNvSpPr>
              <a:spLocks noChangeShapeType="1"/>
            </p:cNvSpPr>
            <p:nvPr/>
          </p:nvSpPr>
          <p:spPr bwMode="auto">
            <a:xfrm flipV="1">
              <a:off x="2499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29" name="Line 104"/>
            <p:cNvSpPr>
              <a:spLocks noChangeShapeType="1"/>
            </p:cNvSpPr>
            <p:nvPr/>
          </p:nvSpPr>
          <p:spPr bwMode="auto">
            <a:xfrm flipV="1">
              <a:off x="3228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30" name="Line 105"/>
            <p:cNvSpPr>
              <a:spLocks noChangeShapeType="1"/>
            </p:cNvSpPr>
            <p:nvPr/>
          </p:nvSpPr>
          <p:spPr bwMode="auto">
            <a:xfrm flipV="1">
              <a:off x="3794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31" name="Line 106"/>
            <p:cNvSpPr>
              <a:spLocks noChangeShapeType="1"/>
            </p:cNvSpPr>
            <p:nvPr/>
          </p:nvSpPr>
          <p:spPr bwMode="auto">
            <a:xfrm flipV="1">
              <a:off x="4301" y="2236"/>
              <a:ext cx="0" cy="14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32" name="Line 107"/>
            <p:cNvSpPr>
              <a:spLocks noChangeShapeType="1"/>
            </p:cNvSpPr>
            <p:nvPr/>
          </p:nvSpPr>
          <p:spPr bwMode="auto">
            <a:xfrm>
              <a:off x="3789" y="2853"/>
              <a:ext cx="0" cy="18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33" name="Line 108"/>
            <p:cNvSpPr>
              <a:spLocks noChangeShapeType="1"/>
            </p:cNvSpPr>
            <p:nvPr/>
          </p:nvSpPr>
          <p:spPr bwMode="auto">
            <a:xfrm flipH="1">
              <a:off x="1156" y="3040"/>
              <a:ext cx="2646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34" name="Line 109"/>
            <p:cNvSpPr>
              <a:spLocks noChangeShapeType="1"/>
            </p:cNvSpPr>
            <p:nvPr/>
          </p:nvSpPr>
          <p:spPr bwMode="auto">
            <a:xfrm flipV="1">
              <a:off x="1148" y="2816"/>
              <a:ext cx="0" cy="224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round/>
              <a:headEnd type="none" w="sm" len="sm"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735" name="Rectangle 110"/>
            <p:cNvSpPr>
              <a:spLocks noChangeArrowheads="1"/>
            </p:cNvSpPr>
            <p:nvPr/>
          </p:nvSpPr>
          <p:spPr bwMode="auto">
            <a:xfrm>
              <a:off x="2165" y="2884"/>
              <a:ext cx="681" cy="310"/>
            </a:xfrm>
            <a:prstGeom prst="rect">
              <a:avLst/>
            </a:prstGeom>
            <a:solidFill>
              <a:srgbClr val="C0C3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en-US" altLang="pt-BR" sz="1400" b="1" dirty="0" err="1">
                  <a:latin typeface="Arial" charset="0"/>
                </a:rPr>
                <a:t>Mínimas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repetições</a:t>
              </a:r>
              <a:endParaRPr lang="en-US" altLang="pt-BR" sz="1400" b="1" dirty="0">
                <a:latin typeface="Arial" charset="0"/>
              </a:endParaRPr>
            </a:p>
          </p:txBody>
        </p:sp>
        <p:sp>
          <p:nvSpPr>
            <p:cNvPr id="26736" name="Rectangle 111"/>
            <p:cNvSpPr>
              <a:spLocks noChangeArrowheads="1"/>
            </p:cNvSpPr>
            <p:nvPr/>
          </p:nvSpPr>
          <p:spPr bwMode="auto">
            <a:xfrm>
              <a:off x="4094" y="2432"/>
              <a:ext cx="706" cy="649"/>
            </a:xfrm>
            <a:prstGeom prst="rect">
              <a:avLst/>
            </a:prstGeom>
            <a:solidFill>
              <a:srgbClr val="C0C3B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61913" tIns="30163" rIns="61913" bIns="30163">
              <a:spAutoFit/>
            </a:bodyPr>
            <a:lstStyle>
              <a:lvl1pPr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defTabSz="4000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defTabSz="40005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pt-BR" sz="1400" b="1" dirty="0">
                  <a:latin typeface="Arial" charset="0"/>
                </a:rPr>
                <a:t>CQ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pt-BR" sz="1400" b="1" dirty="0" err="1">
                  <a:latin typeface="Arial" charset="0"/>
                </a:rPr>
                <a:t>Paciente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liberado</a:t>
              </a:r>
              <a:endParaRPr lang="en-US" altLang="pt-BR" sz="1400" b="1" dirty="0">
                <a:latin typeface="Arial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US" altLang="pt-BR" sz="1400" b="1" dirty="0" err="1">
                  <a:latin typeface="Arial" charset="0"/>
                </a:rPr>
                <a:t>Exame</a:t>
              </a:r>
              <a:r>
                <a:rPr lang="en-US" altLang="pt-BR" sz="1400" b="1" dirty="0">
                  <a:latin typeface="Arial" charset="0"/>
                </a:rPr>
                <a:t> </a:t>
              </a:r>
              <a:r>
                <a:rPr lang="en-US" altLang="pt-BR" sz="1400" b="1" dirty="0" err="1">
                  <a:latin typeface="Arial" charset="0"/>
                </a:rPr>
                <a:t>na</a:t>
              </a:r>
              <a:r>
                <a:rPr lang="en-US" altLang="pt-BR" sz="1400" b="1" dirty="0">
                  <a:latin typeface="Arial" charset="0"/>
                </a:rPr>
                <a:t> WS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Text Box 2" descr="Papel de seda rosa"/>
          <p:cNvSpPr txBox="1">
            <a:spLocks noChangeArrowheads="1"/>
          </p:cNvSpPr>
          <p:nvPr/>
        </p:nvSpPr>
        <p:spPr bwMode="auto">
          <a:xfrm>
            <a:off x="1619250" y="1989138"/>
            <a:ext cx="6121400" cy="808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pt-BR" sz="2000" b="1"/>
              <a:t>DEFINIÇÕES </a:t>
            </a:r>
            <a:r>
              <a:rPr lang="en-US" altLang="pt-BR" sz="1600" b="1"/>
              <a:t>(pela NEMA)</a:t>
            </a:r>
            <a:endParaRPr lang="en-US" altLang="pt-BR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pt-BR" b="1"/>
              <a:t>Um PACS deve oferecer</a:t>
            </a:r>
            <a:r>
              <a:rPr lang="en-US" altLang="pt-BR" b="1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endParaRPr lang="pt-BR" altLang="pt-BR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2627" name="Rectangle 3"/>
          <p:cNvSpPr>
            <a:spLocks noChangeArrowheads="1"/>
          </p:cNvSpPr>
          <p:nvPr/>
        </p:nvSpPr>
        <p:spPr bwMode="auto">
          <a:xfrm>
            <a:off x="971550" y="3009900"/>
            <a:ext cx="7848600" cy="301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pt-BR" sz="2200" b="1">
                <a:latin typeface="Arial Narrow" panose="020B0606020202030204" pitchFamily="34" charset="0"/>
              </a:rPr>
              <a:t>visualização em estações locais e remotas de imagens e laudos;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pt-BR" sz="2200" b="1">
                <a:latin typeface="Arial Narrow" panose="020B0606020202030204" pitchFamily="34" charset="0"/>
              </a:rPr>
              <a:t> armazenamento em meios magnéticos ou ópticos usando equipamentos digitais para recuperação a curto e longo prazo.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pt-BR" sz="2200" b="1">
                <a:latin typeface="Arial Narrow" panose="020B0606020202030204" pitchFamily="34" charset="0"/>
              </a:rPr>
              <a:t> comunicação usando LAN or WAN ou outros serviços públicos de telecomunicação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en-US" altLang="pt-BR" sz="2200" b="1">
                <a:latin typeface="Arial Narrow" panose="020B0606020202030204" pitchFamily="34" charset="0"/>
              </a:rPr>
              <a:t> sistemas com interfaces por modalidade e conexões para serviços de saúde e informações departamentais, oferencendo um sistema integrado para o usuário final;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792163" y="692150"/>
            <a:ext cx="8243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 b="1" i="1">
                <a:latin typeface="Arial" panose="020B0604020202020204" pitchFamily="34" charset="0"/>
              </a:rPr>
              <a:t>PACS – Picture Archiving and Communication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115888"/>
            <a:ext cx="7993062" cy="1431925"/>
          </a:xfrm>
        </p:spPr>
        <p:txBody>
          <a:bodyPr/>
          <a:lstStyle/>
          <a:p>
            <a:r>
              <a:rPr lang="en-US" altLang="pt-BR" sz="4000"/>
              <a:t>Fundamentos do DICOM</a:t>
            </a:r>
            <a:br>
              <a:rPr lang="en-US" altLang="pt-BR" sz="4000"/>
            </a:br>
            <a:r>
              <a:rPr lang="en-US" altLang="pt-BR" sz="2400"/>
              <a:t>(Digital Imaging and Communication in Medicine)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2400"/>
              <a:t>A meta inicial para o desenvolvimento de um padrão para a transmissão e armazenamento de imagens digitais foi permitir a recuperação de  imagens e informações associadas de equipamentos diversos em um formato específico, que seria o mesmo para qualquer fabricante;</a:t>
            </a:r>
            <a:endParaRPr lang="en-US" altLang="pt-BR" sz="2400"/>
          </a:p>
          <a:p>
            <a:r>
              <a:rPr lang="pt-BR" altLang="pt-BR" sz="2400"/>
              <a:t>A essência do padrão DICOM é que ele prescreve um conjunto uniforme e bem compreendido de regras para a comunicação de imagens digitais.</a:t>
            </a:r>
            <a:endParaRPr lang="en-US" altLang="pt-BR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</a:rPr>
              <a:t>Domínio de Aplicação do DICOM</a:t>
            </a:r>
          </a:p>
        </p:txBody>
      </p:sp>
      <p:grpSp>
        <p:nvGrpSpPr>
          <p:cNvPr id="23555" name="Group 3"/>
          <p:cNvGrpSpPr>
            <a:grpSpLocks/>
          </p:cNvGrpSpPr>
          <p:nvPr/>
        </p:nvGrpSpPr>
        <p:grpSpPr bwMode="auto">
          <a:xfrm>
            <a:off x="900113" y="2060575"/>
            <a:ext cx="7491412" cy="3940175"/>
            <a:chOff x="337" y="960"/>
            <a:chExt cx="4719" cy="2482"/>
          </a:xfrm>
        </p:grpSpPr>
        <p:pic>
          <p:nvPicPr>
            <p:cNvPr id="23556" name="Picture 4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" y="2542"/>
              <a:ext cx="544" cy="634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557" name="Picture 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" y="1956"/>
              <a:ext cx="492" cy="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983" y="1434"/>
              <a:ext cx="16" cy="178"/>
            </a:xfrm>
            <a:custGeom>
              <a:avLst/>
              <a:gdLst>
                <a:gd name="T0" fmla="*/ 15 w 16"/>
                <a:gd name="T1" fmla="*/ 0 h 178"/>
                <a:gd name="T2" fmla="*/ 15 w 16"/>
                <a:gd name="T3" fmla="*/ 0 h 178"/>
                <a:gd name="T4" fmla="*/ 0 w 16"/>
                <a:gd name="T5" fmla="*/ 26 h 178"/>
                <a:gd name="T6" fmla="*/ 0 w 16"/>
                <a:gd name="T7" fmla="*/ 151 h 178"/>
                <a:gd name="T8" fmla="*/ 15 w 16"/>
                <a:gd name="T9" fmla="*/ 177 h 1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78"/>
                <a:gd name="T17" fmla="*/ 16 w 16"/>
                <a:gd name="T18" fmla="*/ 178 h 17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78">
                  <a:moveTo>
                    <a:pt x="15" y="0"/>
                  </a:moveTo>
                  <a:lnTo>
                    <a:pt x="15" y="0"/>
                  </a:lnTo>
                  <a:lnTo>
                    <a:pt x="0" y="26"/>
                  </a:lnTo>
                  <a:lnTo>
                    <a:pt x="0" y="151"/>
                  </a:lnTo>
                  <a:lnTo>
                    <a:pt x="15" y="1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983" y="1434"/>
              <a:ext cx="16" cy="178"/>
            </a:xfrm>
            <a:custGeom>
              <a:avLst/>
              <a:gdLst>
                <a:gd name="T0" fmla="*/ 15 w 16"/>
                <a:gd name="T1" fmla="*/ 0 h 178"/>
                <a:gd name="T2" fmla="*/ 0 w 16"/>
                <a:gd name="T3" fmla="*/ 26 h 178"/>
                <a:gd name="T4" fmla="*/ 0 w 16"/>
                <a:gd name="T5" fmla="*/ 151 h 178"/>
                <a:gd name="T6" fmla="*/ 15 w 16"/>
                <a:gd name="T7" fmla="*/ 177 h 1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78"/>
                <a:gd name="T14" fmla="*/ 16 w 16"/>
                <a:gd name="T15" fmla="*/ 178 h 1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78">
                  <a:moveTo>
                    <a:pt x="15" y="0"/>
                  </a:moveTo>
                  <a:lnTo>
                    <a:pt x="0" y="26"/>
                  </a:lnTo>
                  <a:lnTo>
                    <a:pt x="0" y="151"/>
                  </a:lnTo>
                  <a:lnTo>
                    <a:pt x="15" y="177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989" y="1460"/>
              <a:ext cx="0" cy="12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1" name="Line 9"/>
            <p:cNvSpPr>
              <a:spLocks noChangeShapeType="1"/>
            </p:cNvSpPr>
            <p:nvPr/>
          </p:nvSpPr>
          <p:spPr bwMode="auto">
            <a:xfrm>
              <a:off x="1004" y="1446"/>
              <a:ext cx="0" cy="14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2" name="Line 10"/>
            <p:cNvSpPr>
              <a:spLocks noChangeShapeType="1"/>
            </p:cNvSpPr>
            <p:nvPr/>
          </p:nvSpPr>
          <p:spPr bwMode="auto">
            <a:xfrm>
              <a:off x="1004" y="1446"/>
              <a:ext cx="0" cy="1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3" name="Line 11"/>
            <p:cNvSpPr>
              <a:spLocks noChangeShapeType="1"/>
            </p:cNvSpPr>
            <p:nvPr/>
          </p:nvSpPr>
          <p:spPr bwMode="auto">
            <a:xfrm>
              <a:off x="1004" y="1446"/>
              <a:ext cx="0" cy="1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4" name="Line 12"/>
            <p:cNvSpPr>
              <a:spLocks noChangeShapeType="1"/>
            </p:cNvSpPr>
            <p:nvPr/>
          </p:nvSpPr>
          <p:spPr bwMode="auto">
            <a:xfrm>
              <a:off x="1004" y="1434"/>
              <a:ext cx="0" cy="1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5" name="Freeform 13"/>
            <p:cNvSpPr>
              <a:spLocks/>
            </p:cNvSpPr>
            <p:nvPr/>
          </p:nvSpPr>
          <p:spPr bwMode="auto">
            <a:xfrm>
              <a:off x="998" y="1320"/>
              <a:ext cx="33" cy="394"/>
            </a:xfrm>
            <a:custGeom>
              <a:avLst/>
              <a:gdLst>
                <a:gd name="T0" fmla="*/ 32 w 33"/>
                <a:gd name="T1" fmla="*/ 0 h 394"/>
                <a:gd name="T2" fmla="*/ 32 w 33"/>
                <a:gd name="T3" fmla="*/ 0 h 394"/>
                <a:gd name="T4" fmla="*/ 15 w 33"/>
                <a:gd name="T5" fmla="*/ 0 h 394"/>
                <a:gd name="T6" fmla="*/ 0 w 33"/>
                <a:gd name="T7" fmla="*/ 25 h 394"/>
                <a:gd name="T8" fmla="*/ 0 w 33"/>
                <a:gd name="T9" fmla="*/ 367 h 394"/>
                <a:gd name="T10" fmla="*/ 15 w 33"/>
                <a:gd name="T11" fmla="*/ 393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394"/>
                <a:gd name="T20" fmla="*/ 33 w 33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394">
                  <a:moveTo>
                    <a:pt x="32" y="0"/>
                  </a:moveTo>
                  <a:lnTo>
                    <a:pt x="32" y="0"/>
                  </a:lnTo>
                  <a:lnTo>
                    <a:pt x="15" y="0"/>
                  </a:lnTo>
                  <a:lnTo>
                    <a:pt x="0" y="25"/>
                  </a:lnTo>
                  <a:lnTo>
                    <a:pt x="0" y="367"/>
                  </a:lnTo>
                  <a:lnTo>
                    <a:pt x="15" y="3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6" name="Freeform 14"/>
            <p:cNvSpPr>
              <a:spLocks/>
            </p:cNvSpPr>
            <p:nvPr/>
          </p:nvSpPr>
          <p:spPr bwMode="auto">
            <a:xfrm>
              <a:off x="998" y="1320"/>
              <a:ext cx="33" cy="394"/>
            </a:xfrm>
            <a:custGeom>
              <a:avLst/>
              <a:gdLst>
                <a:gd name="T0" fmla="*/ 32 w 33"/>
                <a:gd name="T1" fmla="*/ 0 h 394"/>
                <a:gd name="T2" fmla="*/ 15 w 33"/>
                <a:gd name="T3" fmla="*/ 0 h 394"/>
                <a:gd name="T4" fmla="*/ 0 w 33"/>
                <a:gd name="T5" fmla="*/ 25 h 394"/>
                <a:gd name="T6" fmla="*/ 0 w 33"/>
                <a:gd name="T7" fmla="*/ 367 h 394"/>
                <a:gd name="T8" fmla="*/ 15 w 33"/>
                <a:gd name="T9" fmla="*/ 393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3"/>
                <a:gd name="T16" fmla="*/ 0 h 394"/>
                <a:gd name="T17" fmla="*/ 33 w 33"/>
                <a:gd name="T18" fmla="*/ 394 h 3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3" h="394">
                  <a:moveTo>
                    <a:pt x="32" y="0"/>
                  </a:moveTo>
                  <a:lnTo>
                    <a:pt x="15" y="0"/>
                  </a:lnTo>
                  <a:lnTo>
                    <a:pt x="0" y="25"/>
                  </a:lnTo>
                  <a:lnTo>
                    <a:pt x="0" y="367"/>
                  </a:lnTo>
                  <a:lnTo>
                    <a:pt x="15" y="393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1096" y="1755"/>
              <a:ext cx="319" cy="21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1096" y="1742"/>
              <a:ext cx="319" cy="22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69" name="Freeform 17"/>
            <p:cNvSpPr>
              <a:spLocks/>
            </p:cNvSpPr>
            <p:nvPr/>
          </p:nvSpPr>
          <p:spPr bwMode="auto">
            <a:xfrm>
              <a:off x="1369" y="1738"/>
              <a:ext cx="16" cy="26"/>
            </a:xfrm>
            <a:custGeom>
              <a:avLst/>
              <a:gdLst>
                <a:gd name="T0" fmla="*/ 0 w 16"/>
                <a:gd name="T1" fmla="*/ 0 h 26"/>
                <a:gd name="T2" fmla="*/ 0 w 16"/>
                <a:gd name="T3" fmla="*/ 0 h 26"/>
                <a:gd name="T4" fmla="*/ 0 w 16"/>
                <a:gd name="T5" fmla="*/ 25 h 26"/>
                <a:gd name="T6" fmla="*/ 15 w 16"/>
                <a:gd name="T7" fmla="*/ 25 h 26"/>
                <a:gd name="T8" fmla="*/ 15 w 16"/>
                <a:gd name="T9" fmla="*/ 13 h 26"/>
                <a:gd name="T10" fmla="*/ 15 w 16"/>
                <a:gd name="T11" fmla="*/ 0 h 26"/>
                <a:gd name="T12" fmla="*/ 0 w 16"/>
                <a:gd name="T13" fmla="*/ 0 h 26"/>
                <a:gd name="T14" fmla="*/ 0 w 16"/>
                <a:gd name="T15" fmla="*/ 25 h 26"/>
                <a:gd name="T16" fmla="*/ 15 w 16"/>
                <a:gd name="T17" fmla="*/ 25 h 26"/>
                <a:gd name="T18" fmla="*/ 15 w 16"/>
                <a:gd name="T19" fmla="*/ 13 h 26"/>
                <a:gd name="T20" fmla="*/ 15 w 16"/>
                <a:gd name="T21" fmla="*/ 0 h 26"/>
                <a:gd name="T22" fmla="*/ 0 w 16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6"/>
                <a:gd name="T37" fmla="*/ 0 h 26"/>
                <a:gd name="T38" fmla="*/ 16 w 16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6" h="26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5" y="25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25"/>
                  </a:lnTo>
                  <a:lnTo>
                    <a:pt x="15" y="25"/>
                  </a:lnTo>
                  <a:lnTo>
                    <a:pt x="15" y="13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0" name="AutoShape 18"/>
            <p:cNvSpPr>
              <a:spLocks noChangeArrowheads="1"/>
            </p:cNvSpPr>
            <p:nvPr/>
          </p:nvSpPr>
          <p:spPr bwMode="auto">
            <a:xfrm>
              <a:off x="1126" y="1729"/>
              <a:ext cx="259" cy="9"/>
            </a:xfrm>
            <a:prstGeom prst="roundRect">
              <a:avLst>
                <a:gd name="adj" fmla="val 21731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1141" y="1717"/>
              <a:ext cx="12" cy="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1173" y="1717"/>
              <a:ext cx="10" cy="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3" name="Oval 21"/>
            <p:cNvSpPr>
              <a:spLocks noChangeArrowheads="1"/>
            </p:cNvSpPr>
            <p:nvPr/>
          </p:nvSpPr>
          <p:spPr bwMode="auto">
            <a:xfrm>
              <a:off x="1203" y="1717"/>
              <a:ext cx="11" cy="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4" name="Oval 22"/>
            <p:cNvSpPr>
              <a:spLocks noChangeArrowheads="1"/>
            </p:cNvSpPr>
            <p:nvPr/>
          </p:nvSpPr>
          <p:spPr bwMode="auto">
            <a:xfrm>
              <a:off x="1311" y="1717"/>
              <a:ext cx="12" cy="8"/>
            </a:xfrm>
            <a:prstGeom prst="ellipse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5" name="AutoShape 23"/>
            <p:cNvSpPr>
              <a:spLocks noChangeArrowheads="1"/>
            </p:cNvSpPr>
            <p:nvPr/>
          </p:nvSpPr>
          <p:spPr bwMode="auto">
            <a:xfrm>
              <a:off x="1017" y="1324"/>
              <a:ext cx="460" cy="388"/>
            </a:xfrm>
            <a:prstGeom prst="roundRect">
              <a:avLst>
                <a:gd name="adj" fmla="val 1565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6" name="Rectangle 24"/>
            <p:cNvSpPr>
              <a:spLocks noChangeArrowheads="1"/>
            </p:cNvSpPr>
            <p:nvPr/>
          </p:nvSpPr>
          <p:spPr bwMode="auto">
            <a:xfrm>
              <a:off x="1358" y="1717"/>
              <a:ext cx="10" cy="8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77" name="Freeform 25"/>
            <p:cNvSpPr>
              <a:spLocks/>
            </p:cNvSpPr>
            <p:nvPr/>
          </p:nvSpPr>
          <p:spPr bwMode="auto">
            <a:xfrm>
              <a:off x="1354" y="1713"/>
              <a:ext cx="16" cy="26"/>
            </a:xfrm>
            <a:custGeom>
              <a:avLst/>
              <a:gdLst>
                <a:gd name="T0" fmla="*/ 0 w 16"/>
                <a:gd name="T1" fmla="*/ 0 h 26"/>
                <a:gd name="T2" fmla="*/ 0 w 16"/>
                <a:gd name="T3" fmla="*/ 0 h 26"/>
                <a:gd name="T4" fmla="*/ 0 w 16"/>
                <a:gd name="T5" fmla="*/ 25 h 26"/>
                <a:gd name="T6" fmla="*/ 15 w 16"/>
                <a:gd name="T7" fmla="*/ 25 h 26"/>
                <a:gd name="T8" fmla="*/ 15 w 16"/>
                <a:gd name="T9" fmla="*/ 13 h 26"/>
                <a:gd name="T10" fmla="*/ 15 w 16"/>
                <a:gd name="T11" fmla="*/ 25 h 26"/>
                <a:gd name="T12" fmla="*/ 0 w 16"/>
                <a:gd name="T13" fmla="*/ 25 h 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6"/>
                <a:gd name="T23" fmla="*/ 16 w 16"/>
                <a:gd name="T24" fmla="*/ 26 h 2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6">
                  <a:moveTo>
                    <a:pt x="0" y="0"/>
                  </a:moveTo>
                  <a:lnTo>
                    <a:pt x="0" y="0"/>
                  </a:lnTo>
                  <a:lnTo>
                    <a:pt x="0" y="25"/>
                  </a:lnTo>
                  <a:lnTo>
                    <a:pt x="15" y="25"/>
                  </a:lnTo>
                  <a:lnTo>
                    <a:pt x="15" y="13"/>
                  </a:lnTo>
                  <a:lnTo>
                    <a:pt x="15" y="25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8" name="Freeform 26"/>
            <p:cNvSpPr>
              <a:spLocks/>
            </p:cNvSpPr>
            <p:nvPr/>
          </p:nvSpPr>
          <p:spPr bwMode="auto">
            <a:xfrm>
              <a:off x="1354" y="1713"/>
              <a:ext cx="16" cy="26"/>
            </a:xfrm>
            <a:custGeom>
              <a:avLst/>
              <a:gdLst>
                <a:gd name="T0" fmla="*/ 0 w 16"/>
                <a:gd name="T1" fmla="*/ 0 h 26"/>
                <a:gd name="T2" fmla="*/ 0 w 16"/>
                <a:gd name="T3" fmla="*/ 25 h 26"/>
                <a:gd name="T4" fmla="*/ 15 w 16"/>
                <a:gd name="T5" fmla="*/ 25 h 26"/>
                <a:gd name="T6" fmla="*/ 15 w 16"/>
                <a:gd name="T7" fmla="*/ 13 h 26"/>
                <a:gd name="T8" fmla="*/ 15 w 16"/>
                <a:gd name="T9" fmla="*/ 25 h 26"/>
                <a:gd name="T10" fmla="*/ 0 w 16"/>
                <a:gd name="T11" fmla="*/ 25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26"/>
                <a:gd name="T20" fmla="*/ 16 w 16"/>
                <a:gd name="T21" fmla="*/ 26 h 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26">
                  <a:moveTo>
                    <a:pt x="0" y="0"/>
                  </a:moveTo>
                  <a:lnTo>
                    <a:pt x="0" y="25"/>
                  </a:lnTo>
                  <a:lnTo>
                    <a:pt x="15" y="25"/>
                  </a:lnTo>
                  <a:lnTo>
                    <a:pt x="15" y="13"/>
                  </a:lnTo>
                  <a:lnTo>
                    <a:pt x="15" y="25"/>
                  </a:lnTo>
                  <a:lnTo>
                    <a:pt x="0" y="25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79" name="Rectangle 27"/>
            <p:cNvSpPr>
              <a:spLocks noChangeArrowheads="1"/>
            </p:cNvSpPr>
            <p:nvPr/>
          </p:nvSpPr>
          <p:spPr bwMode="auto">
            <a:xfrm flipH="1" flipV="1">
              <a:off x="1323" y="1725"/>
              <a:ext cx="20" cy="17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80" name="Freeform 28"/>
            <p:cNvSpPr>
              <a:spLocks/>
            </p:cNvSpPr>
            <p:nvPr/>
          </p:nvSpPr>
          <p:spPr bwMode="auto">
            <a:xfrm>
              <a:off x="1122" y="1738"/>
              <a:ext cx="33" cy="26"/>
            </a:xfrm>
            <a:custGeom>
              <a:avLst/>
              <a:gdLst>
                <a:gd name="T0" fmla="*/ 32 w 33"/>
                <a:gd name="T1" fmla="*/ 0 h 26"/>
                <a:gd name="T2" fmla="*/ 32 w 33"/>
                <a:gd name="T3" fmla="*/ 0 h 26"/>
                <a:gd name="T4" fmla="*/ 32 w 33"/>
                <a:gd name="T5" fmla="*/ 25 h 26"/>
                <a:gd name="T6" fmla="*/ 15 w 33"/>
                <a:gd name="T7" fmla="*/ 25 h 26"/>
                <a:gd name="T8" fmla="*/ 0 w 33"/>
                <a:gd name="T9" fmla="*/ 25 h 26"/>
                <a:gd name="T10" fmla="*/ 0 w 33"/>
                <a:gd name="T11" fmla="*/ 13 h 26"/>
                <a:gd name="T12" fmla="*/ 0 w 33"/>
                <a:gd name="T13" fmla="*/ 0 h 26"/>
                <a:gd name="T14" fmla="*/ 15 w 33"/>
                <a:gd name="T15" fmla="*/ 0 h 26"/>
                <a:gd name="T16" fmla="*/ 32 w 33"/>
                <a:gd name="T17" fmla="*/ 0 h 26"/>
                <a:gd name="T18" fmla="*/ 32 w 33"/>
                <a:gd name="T19" fmla="*/ 25 h 26"/>
                <a:gd name="T20" fmla="*/ 15 w 33"/>
                <a:gd name="T21" fmla="*/ 25 h 26"/>
                <a:gd name="T22" fmla="*/ 0 w 33"/>
                <a:gd name="T23" fmla="*/ 25 h 26"/>
                <a:gd name="T24" fmla="*/ 0 w 33"/>
                <a:gd name="T25" fmla="*/ 13 h 26"/>
                <a:gd name="T26" fmla="*/ 0 w 33"/>
                <a:gd name="T27" fmla="*/ 0 h 26"/>
                <a:gd name="T28" fmla="*/ 15 w 33"/>
                <a:gd name="T29" fmla="*/ 0 h 26"/>
                <a:gd name="T30" fmla="*/ 32 w 33"/>
                <a:gd name="T31" fmla="*/ 0 h 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3"/>
                <a:gd name="T49" fmla="*/ 0 h 26"/>
                <a:gd name="T50" fmla="*/ 33 w 33"/>
                <a:gd name="T51" fmla="*/ 26 h 2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3" h="26">
                  <a:moveTo>
                    <a:pt x="32" y="0"/>
                  </a:moveTo>
                  <a:lnTo>
                    <a:pt x="32" y="0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  <a:lnTo>
                    <a:pt x="32" y="25"/>
                  </a:lnTo>
                  <a:lnTo>
                    <a:pt x="15" y="25"/>
                  </a:lnTo>
                  <a:lnTo>
                    <a:pt x="0" y="25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32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1" name="Freeform 29"/>
            <p:cNvSpPr>
              <a:spLocks/>
            </p:cNvSpPr>
            <p:nvPr/>
          </p:nvSpPr>
          <p:spPr bwMode="auto">
            <a:xfrm>
              <a:off x="1154" y="1751"/>
              <a:ext cx="16" cy="13"/>
            </a:xfrm>
            <a:custGeom>
              <a:avLst/>
              <a:gdLst>
                <a:gd name="T0" fmla="*/ 0 w 16"/>
                <a:gd name="T1" fmla="*/ 12 h 13"/>
                <a:gd name="T2" fmla="*/ 0 w 16"/>
                <a:gd name="T3" fmla="*/ 12 h 13"/>
                <a:gd name="T4" fmla="*/ 15 w 16"/>
                <a:gd name="T5" fmla="*/ 12 h 13"/>
                <a:gd name="T6" fmla="*/ 15 w 16"/>
                <a:gd name="T7" fmla="*/ 0 h 13"/>
                <a:gd name="T8" fmla="*/ 0 w 16"/>
                <a:gd name="T9" fmla="*/ 0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13"/>
                <a:gd name="T17" fmla="*/ 16 w 16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13">
                  <a:moveTo>
                    <a:pt x="0" y="12"/>
                  </a:moveTo>
                  <a:lnTo>
                    <a:pt x="0" y="12"/>
                  </a:lnTo>
                  <a:lnTo>
                    <a:pt x="15" y="12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2" name="Freeform 30"/>
            <p:cNvSpPr>
              <a:spLocks/>
            </p:cNvSpPr>
            <p:nvPr/>
          </p:nvSpPr>
          <p:spPr bwMode="auto">
            <a:xfrm>
              <a:off x="1154" y="1751"/>
              <a:ext cx="16" cy="13"/>
            </a:xfrm>
            <a:custGeom>
              <a:avLst/>
              <a:gdLst>
                <a:gd name="T0" fmla="*/ 0 w 16"/>
                <a:gd name="T1" fmla="*/ 12 h 13"/>
                <a:gd name="T2" fmla="*/ 15 w 16"/>
                <a:gd name="T3" fmla="*/ 12 h 13"/>
                <a:gd name="T4" fmla="*/ 15 w 16"/>
                <a:gd name="T5" fmla="*/ 0 h 13"/>
                <a:gd name="T6" fmla="*/ 0 w 16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3"/>
                <a:gd name="T14" fmla="*/ 16 w 16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3">
                  <a:moveTo>
                    <a:pt x="0" y="12"/>
                  </a:moveTo>
                  <a:lnTo>
                    <a:pt x="15" y="12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3" name="Freeform 31"/>
            <p:cNvSpPr>
              <a:spLocks/>
            </p:cNvSpPr>
            <p:nvPr/>
          </p:nvSpPr>
          <p:spPr bwMode="auto">
            <a:xfrm>
              <a:off x="1339" y="1738"/>
              <a:ext cx="31" cy="26"/>
            </a:xfrm>
            <a:custGeom>
              <a:avLst/>
              <a:gdLst>
                <a:gd name="T0" fmla="*/ 30 w 31"/>
                <a:gd name="T1" fmla="*/ 25 h 26"/>
                <a:gd name="T2" fmla="*/ 30 w 31"/>
                <a:gd name="T3" fmla="*/ 25 h 26"/>
                <a:gd name="T4" fmla="*/ 0 w 31"/>
                <a:gd name="T5" fmla="*/ 25 h 26"/>
                <a:gd name="T6" fmla="*/ 0 w 31"/>
                <a:gd name="T7" fmla="*/ 0 h 26"/>
                <a:gd name="T8" fmla="*/ 30 w 31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"/>
                <a:gd name="T16" fmla="*/ 0 h 26"/>
                <a:gd name="T17" fmla="*/ 31 w 31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" h="26">
                  <a:moveTo>
                    <a:pt x="30" y="25"/>
                  </a:moveTo>
                  <a:lnTo>
                    <a:pt x="30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4" name="Freeform 32"/>
            <p:cNvSpPr>
              <a:spLocks/>
            </p:cNvSpPr>
            <p:nvPr/>
          </p:nvSpPr>
          <p:spPr bwMode="auto">
            <a:xfrm>
              <a:off x="1339" y="1738"/>
              <a:ext cx="31" cy="26"/>
            </a:xfrm>
            <a:custGeom>
              <a:avLst/>
              <a:gdLst>
                <a:gd name="T0" fmla="*/ 30 w 31"/>
                <a:gd name="T1" fmla="*/ 25 h 26"/>
                <a:gd name="T2" fmla="*/ 0 w 31"/>
                <a:gd name="T3" fmla="*/ 25 h 26"/>
                <a:gd name="T4" fmla="*/ 0 w 31"/>
                <a:gd name="T5" fmla="*/ 0 h 26"/>
                <a:gd name="T6" fmla="*/ 30 w 31"/>
                <a:gd name="T7" fmla="*/ 0 h 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26"/>
                <a:gd name="T14" fmla="*/ 31 w 31"/>
                <a:gd name="T15" fmla="*/ 26 h 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26">
                  <a:moveTo>
                    <a:pt x="30" y="25"/>
                  </a:moveTo>
                  <a:lnTo>
                    <a:pt x="0" y="25"/>
                  </a:lnTo>
                  <a:lnTo>
                    <a:pt x="0" y="0"/>
                  </a:lnTo>
                  <a:lnTo>
                    <a:pt x="30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5" name="Freeform 33"/>
            <p:cNvSpPr>
              <a:spLocks/>
            </p:cNvSpPr>
            <p:nvPr/>
          </p:nvSpPr>
          <p:spPr bwMode="auto">
            <a:xfrm>
              <a:off x="1184" y="1738"/>
              <a:ext cx="156" cy="26"/>
            </a:xfrm>
            <a:custGeom>
              <a:avLst/>
              <a:gdLst>
                <a:gd name="T0" fmla="*/ 155 w 156"/>
                <a:gd name="T1" fmla="*/ 0 h 26"/>
                <a:gd name="T2" fmla="*/ 155 w 156"/>
                <a:gd name="T3" fmla="*/ 0 h 26"/>
                <a:gd name="T4" fmla="*/ 155 w 156"/>
                <a:gd name="T5" fmla="*/ 25 h 26"/>
                <a:gd name="T6" fmla="*/ 138 w 156"/>
                <a:gd name="T7" fmla="*/ 13 h 26"/>
                <a:gd name="T8" fmla="*/ 0 w 156"/>
                <a:gd name="T9" fmla="*/ 13 h 26"/>
                <a:gd name="T10" fmla="*/ 0 w 156"/>
                <a:gd name="T11" fmla="*/ 0 h 26"/>
                <a:gd name="T12" fmla="*/ 155 w 156"/>
                <a:gd name="T13" fmla="*/ 0 h 26"/>
                <a:gd name="T14" fmla="*/ 155 w 156"/>
                <a:gd name="T15" fmla="*/ 25 h 26"/>
                <a:gd name="T16" fmla="*/ 138 w 156"/>
                <a:gd name="T17" fmla="*/ 13 h 26"/>
                <a:gd name="T18" fmla="*/ 0 w 156"/>
                <a:gd name="T19" fmla="*/ 13 h 26"/>
                <a:gd name="T20" fmla="*/ 0 w 156"/>
                <a:gd name="T21" fmla="*/ 0 h 26"/>
                <a:gd name="T22" fmla="*/ 155 w 156"/>
                <a:gd name="T23" fmla="*/ 0 h 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56"/>
                <a:gd name="T37" fmla="*/ 0 h 26"/>
                <a:gd name="T38" fmla="*/ 156 w 156"/>
                <a:gd name="T39" fmla="*/ 26 h 2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56" h="26">
                  <a:moveTo>
                    <a:pt x="155" y="0"/>
                  </a:moveTo>
                  <a:lnTo>
                    <a:pt x="155" y="0"/>
                  </a:lnTo>
                  <a:lnTo>
                    <a:pt x="155" y="25"/>
                  </a:lnTo>
                  <a:lnTo>
                    <a:pt x="13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5" y="0"/>
                  </a:lnTo>
                  <a:lnTo>
                    <a:pt x="155" y="25"/>
                  </a:lnTo>
                  <a:lnTo>
                    <a:pt x="13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155" y="0"/>
                  </a:lnTo>
                </a:path>
              </a:pathLst>
            </a:custGeom>
            <a:noFill/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86" name="AutoShape 34"/>
            <p:cNvSpPr>
              <a:spLocks noChangeArrowheads="1"/>
            </p:cNvSpPr>
            <p:nvPr/>
          </p:nvSpPr>
          <p:spPr bwMode="auto">
            <a:xfrm>
              <a:off x="1034" y="1336"/>
              <a:ext cx="443" cy="364"/>
            </a:xfrm>
            <a:prstGeom prst="roundRect">
              <a:avLst>
                <a:gd name="adj" fmla="val 1620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87" name="AutoShape 35"/>
            <p:cNvSpPr>
              <a:spLocks noChangeArrowheads="1"/>
            </p:cNvSpPr>
            <p:nvPr/>
          </p:nvSpPr>
          <p:spPr bwMode="auto">
            <a:xfrm>
              <a:off x="1064" y="1374"/>
              <a:ext cx="383" cy="288"/>
            </a:xfrm>
            <a:prstGeom prst="roundRect">
              <a:avLst>
                <a:gd name="adj" fmla="val 1866"/>
              </a:avLst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88" name="AutoShape 36"/>
            <p:cNvSpPr>
              <a:spLocks noChangeArrowheads="1"/>
            </p:cNvSpPr>
            <p:nvPr/>
          </p:nvSpPr>
          <p:spPr bwMode="auto">
            <a:xfrm>
              <a:off x="1064" y="1374"/>
              <a:ext cx="366" cy="275"/>
            </a:xfrm>
            <a:prstGeom prst="roundRect">
              <a:avLst>
                <a:gd name="adj" fmla="val 1944"/>
              </a:avLst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589" name="Line 37"/>
            <p:cNvSpPr>
              <a:spLocks noChangeShapeType="1"/>
            </p:cNvSpPr>
            <p:nvPr/>
          </p:nvSpPr>
          <p:spPr bwMode="auto">
            <a:xfrm>
              <a:off x="1452" y="1370"/>
              <a:ext cx="0" cy="1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0" name="Line 38"/>
            <p:cNvSpPr>
              <a:spLocks noChangeShapeType="1"/>
            </p:cNvSpPr>
            <p:nvPr/>
          </p:nvSpPr>
          <p:spPr bwMode="auto">
            <a:xfrm>
              <a:off x="1452" y="1662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1" name="Freeform 39"/>
            <p:cNvSpPr>
              <a:spLocks/>
            </p:cNvSpPr>
            <p:nvPr/>
          </p:nvSpPr>
          <p:spPr bwMode="auto">
            <a:xfrm>
              <a:off x="1092" y="1763"/>
              <a:ext cx="16" cy="15"/>
            </a:xfrm>
            <a:custGeom>
              <a:avLst/>
              <a:gdLst>
                <a:gd name="T0" fmla="*/ 0 w 16"/>
                <a:gd name="T1" fmla="*/ 14 h 15"/>
                <a:gd name="T2" fmla="*/ 0 w 16"/>
                <a:gd name="T3" fmla="*/ 14 h 15"/>
                <a:gd name="T4" fmla="*/ 0 w 16"/>
                <a:gd name="T5" fmla="*/ 0 h 15"/>
                <a:gd name="T6" fmla="*/ 15 w 16"/>
                <a:gd name="T7" fmla="*/ 0 h 15"/>
                <a:gd name="T8" fmla="*/ 0 w 16"/>
                <a:gd name="T9" fmla="*/ 14 h 15"/>
                <a:gd name="T10" fmla="*/ 0 w 16"/>
                <a:gd name="T11" fmla="*/ 0 h 15"/>
                <a:gd name="T12" fmla="*/ 15 w 16"/>
                <a:gd name="T13" fmla="*/ 0 h 15"/>
                <a:gd name="T14" fmla="*/ 0 w 16"/>
                <a:gd name="T15" fmla="*/ 14 h 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5"/>
                <a:gd name="T26" fmla="*/ 16 w 16"/>
                <a:gd name="T27" fmla="*/ 15 h 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5">
                  <a:moveTo>
                    <a:pt x="0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0" y="14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2" name="Line 40"/>
            <p:cNvSpPr>
              <a:spLocks noChangeShapeType="1"/>
            </p:cNvSpPr>
            <p:nvPr/>
          </p:nvSpPr>
          <p:spPr bwMode="auto">
            <a:xfrm>
              <a:off x="1098" y="176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3" name="Freeform 41"/>
            <p:cNvSpPr>
              <a:spLocks/>
            </p:cNvSpPr>
            <p:nvPr/>
          </p:nvSpPr>
          <p:spPr bwMode="auto">
            <a:xfrm>
              <a:off x="1416" y="1763"/>
              <a:ext cx="16" cy="15"/>
            </a:xfrm>
            <a:custGeom>
              <a:avLst/>
              <a:gdLst>
                <a:gd name="T0" fmla="*/ 0 w 16"/>
                <a:gd name="T1" fmla="*/ 0 h 15"/>
                <a:gd name="T2" fmla="*/ 0 w 16"/>
                <a:gd name="T3" fmla="*/ 0 h 15"/>
                <a:gd name="T4" fmla="*/ 15 w 16"/>
                <a:gd name="T5" fmla="*/ 0 h 15"/>
                <a:gd name="T6" fmla="*/ 15 w 16"/>
                <a:gd name="T7" fmla="*/ 14 h 15"/>
                <a:gd name="T8" fmla="*/ 0 w 16"/>
                <a:gd name="T9" fmla="*/ 14 h 15"/>
                <a:gd name="T10" fmla="*/ 0 w 16"/>
                <a:gd name="T11" fmla="*/ 0 h 15"/>
                <a:gd name="T12" fmla="*/ 15 w 16"/>
                <a:gd name="T13" fmla="*/ 0 h 15"/>
                <a:gd name="T14" fmla="*/ 15 w 16"/>
                <a:gd name="T15" fmla="*/ 14 h 15"/>
                <a:gd name="T16" fmla="*/ 0 w 16"/>
                <a:gd name="T17" fmla="*/ 14 h 15"/>
                <a:gd name="T18" fmla="*/ 0 w 16"/>
                <a:gd name="T19" fmla="*/ 0 h 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"/>
                <a:gd name="T31" fmla="*/ 0 h 15"/>
                <a:gd name="T32" fmla="*/ 16 w 16"/>
                <a:gd name="T33" fmla="*/ 15 h 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" h="15">
                  <a:moveTo>
                    <a:pt x="0" y="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4"/>
                  </a:lnTo>
                  <a:lnTo>
                    <a:pt x="0" y="14"/>
                  </a:ln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4" name="Line 42"/>
            <p:cNvSpPr>
              <a:spLocks noChangeShapeType="1"/>
            </p:cNvSpPr>
            <p:nvPr/>
          </p:nvSpPr>
          <p:spPr bwMode="auto">
            <a:xfrm>
              <a:off x="1422" y="1763"/>
              <a:ext cx="0" cy="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595" name="Rectangle 43"/>
            <p:cNvSpPr>
              <a:spLocks noChangeArrowheads="1"/>
            </p:cNvSpPr>
            <p:nvPr/>
          </p:nvSpPr>
          <p:spPr bwMode="auto">
            <a:xfrm flipV="1">
              <a:off x="1060" y="1678"/>
              <a:ext cx="50" cy="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3596" name="Group 44"/>
            <p:cNvGrpSpPr>
              <a:grpSpLocks/>
            </p:cNvGrpSpPr>
            <p:nvPr/>
          </p:nvGrpSpPr>
          <p:grpSpPr bwMode="auto">
            <a:xfrm>
              <a:off x="3908" y="1404"/>
              <a:ext cx="1148" cy="938"/>
              <a:chOff x="3716" y="1596"/>
              <a:chExt cx="1148" cy="938"/>
            </a:xfrm>
          </p:grpSpPr>
          <p:sp>
            <p:nvSpPr>
              <p:cNvPr id="23911" name="Rectangle 45"/>
              <p:cNvSpPr>
                <a:spLocks noChangeArrowheads="1"/>
              </p:cNvSpPr>
              <p:nvPr/>
            </p:nvSpPr>
            <p:spPr bwMode="auto">
              <a:xfrm>
                <a:off x="3854" y="1600"/>
                <a:ext cx="154" cy="51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12" name="Rectangle 46"/>
              <p:cNvSpPr>
                <a:spLocks noChangeArrowheads="1"/>
              </p:cNvSpPr>
              <p:nvPr/>
            </p:nvSpPr>
            <p:spPr bwMode="auto">
              <a:xfrm>
                <a:off x="4012" y="1600"/>
                <a:ext cx="536" cy="113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13" name="Rectangle 47"/>
              <p:cNvSpPr>
                <a:spLocks noChangeArrowheads="1"/>
              </p:cNvSpPr>
              <p:nvPr/>
            </p:nvSpPr>
            <p:spPr bwMode="auto">
              <a:xfrm>
                <a:off x="4551" y="1600"/>
                <a:ext cx="201" cy="72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14" name="Rectangle 48"/>
              <p:cNvSpPr>
                <a:spLocks noChangeArrowheads="1"/>
              </p:cNvSpPr>
              <p:nvPr/>
            </p:nvSpPr>
            <p:spPr bwMode="auto">
              <a:xfrm>
                <a:off x="4012" y="1735"/>
                <a:ext cx="536" cy="54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15" name="Freeform 49"/>
              <p:cNvSpPr>
                <a:spLocks/>
              </p:cNvSpPr>
              <p:nvPr/>
            </p:nvSpPr>
            <p:spPr bwMode="auto">
              <a:xfrm>
                <a:off x="4054" y="1806"/>
                <a:ext cx="472" cy="403"/>
              </a:xfrm>
              <a:custGeom>
                <a:avLst/>
                <a:gdLst>
                  <a:gd name="T0" fmla="*/ 0 w 472"/>
                  <a:gd name="T1" fmla="*/ 0 h 403"/>
                  <a:gd name="T2" fmla="*/ 0 w 472"/>
                  <a:gd name="T3" fmla="*/ 0 h 403"/>
                  <a:gd name="T4" fmla="*/ 0 w 472"/>
                  <a:gd name="T5" fmla="*/ 402 h 403"/>
                  <a:gd name="T6" fmla="*/ 449 w 472"/>
                  <a:gd name="T7" fmla="*/ 402 h 403"/>
                  <a:gd name="T8" fmla="*/ 471 w 472"/>
                  <a:gd name="T9" fmla="*/ 382 h 403"/>
                  <a:gd name="T10" fmla="*/ 471 w 472"/>
                  <a:gd name="T11" fmla="*/ 19 h 403"/>
                  <a:gd name="T12" fmla="*/ 449 w 472"/>
                  <a:gd name="T13" fmla="*/ 0 h 403"/>
                  <a:gd name="T14" fmla="*/ 0 w 472"/>
                  <a:gd name="T15" fmla="*/ 0 h 403"/>
                  <a:gd name="T16" fmla="*/ 0 w 472"/>
                  <a:gd name="T17" fmla="*/ 402 h 403"/>
                  <a:gd name="T18" fmla="*/ 449 w 472"/>
                  <a:gd name="T19" fmla="*/ 402 h 403"/>
                  <a:gd name="T20" fmla="*/ 471 w 472"/>
                  <a:gd name="T21" fmla="*/ 382 h 403"/>
                  <a:gd name="T22" fmla="*/ 471 w 472"/>
                  <a:gd name="T23" fmla="*/ 19 h 403"/>
                  <a:gd name="T24" fmla="*/ 449 w 472"/>
                  <a:gd name="T25" fmla="*/ 0 h 403"/>
                  <a:gd name="T26" fmla="*/ 0 w 472"/>
                  <a:gd name="T27" fmla="*/ 0 h 4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2"/>
                  <a:gd name="T43" fmla="*/ 0 h 403"/>
                  <a:gd name="T44" fmla="*/ 472 w 472"/>
                  <a:gd name="T45" fmla="*/ 403 h 4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2" h="403">
                    <a:moveTo>
                      <a:pt x="0" y="0"/>
                    </a:moveTo>
                    <a:lnTo>
                      <a:pt x="0" y="0"/>
                    </a:lnTo>
                    <a:lnTo>
                      <a:pt x="0" y="402"/>
                    </a:lnTo>
                    <a:lnTo>
                      <a:pt x="449" y="402"/>
                    </a:lnTo>
                    <a:lnTo>
                      <a:pt x="471" y="382"/>
                    </a:lnTo>
                    <a:lnTo>
                      <a:pt x="471" y="19"/>
                    </a:lnTo>
                    <a:lnTo>
                      <a:pt x="449" y="0"/>
                    </a:lnTo>
                    <a:lnTo>
                      <a:pt x="0" y="0"/>
                    </a:lnTo>
                    <a:lnTo>
                      <a:pt x="0" y="402"/>
                    </a:lnTo>
                    <a:lnTo>
                      <a:pt x="449" y="402"/>
                    </a:lnTo>
                    <a:lnTo>
                      <a:pt x="471" y="382"/>
                    </a:lnTo>
                    <a:lnTo>
                      <a:pt x="471" y="19"/>
                    </a:lnTo>
                    <a:lnTo>
                      <a:pt x="449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16" name="Oval 50"/>
              <p:cNvSpPr>
                <a:spLocks noChangeArrowheads="1"/>
              </p:cNvSpPr>
              <p:nvPr/>
            </p:nvSpPr>
            <p:spPr bwMode="auto">
              <a:xfrm>
                <a:off x="4169" y="1867"/>
                <a:ext cx="289" cy="285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17" name="Freeform 51"/>
              <p:cNvSpPr>
                <a:spLocks/>
              </p:cNvSpPr>
              <p:nvPr/>
            </p:nvSpPr>
            <p:spPr bwMode="auto">
              <a:xfrm>
                <a:off x="4749" y="1596"/>
                <a:ext cx="115" cy="728"/>
              </a:xfrm>
              <a:custGeom>
                <a:avLst/>
                <a:gdLst>
                  <a:gd name="T0" fmla="*/ 0 w 115"/>
                  <a:gd name="T1" fmla="*/ 0 h 728"/>
                  <a:gd name="T2" fmla="*/ 0 w 115"/>
                  <a:gd name="T3" fmla="*/ 0 h 728"/>
                  <a:gd name="T4" fmla="*/ 114 w 115"/>
                  <a:gd name="T5" fmla="*/ 39 h 728"/>
                  <a:gd name="T6" fmla="*/ 114 w 115"/>
                  <a:gd name="T7" fmla="*/ 592 h 728"/>
                  <a:gd name="T8" fmla="*/ 0 w 115"/>
                  <a:gd name="T9" fmla="*/ 727 h 728"/>
                  <a:gd name="T10" fmla="*/ 0 w 115"/>
                  <a:gd name="T11" fmla="*/ 0 h 728"/>
                  <a:gd name="T12" fmla="*/ 114 w 115"/>
                  <a:gd name="T13" fmla="*/ 39 h 728"/>
                  <a:gd name="T14" fmla="*/ 114 w 115"/>
                  <a:gd name="T15" fmla="*/ 592 h 728"/>
                  <a:gd name="T16" fmla="*/ 0 w 115"/>
                  <a:gd name="T17" fmla="*/ 727 h 728"/>
                  <a:gd name="T18" fmla="*/ 0 w 115"/>
                  <a:gd name="T19" fmla="*/ 0 h 7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5"/>
                  <a:gd name="T31" fmla="*/ 0 h 728"/>
                  <a:gd name="T32" fmla="*/ 115 w 115"/>
                  <a:gd name="T33" fmla="*/ 728 h 72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5" h="728">
                    <a:moveTo>
                      <a:pt x="0" y="0"/>
                    </a:moveTo>
                    <a:lnTo>
                      <a:pt x="0" y="0"/>
                    </a:lnTo>
                    <a:lnTo>
                      <a:pt x="114" y="39"/>
                    </a:lnTo>
                    <a:lnTo>
                      <a:pt x="114" y="592"/>
                    </a:lnTo>
                    <a:lnTo>
                      <a:pt x="0" y="727"/>
                    </a:lnTo>
                    <a:lnTo>
                      <a:pt x="0" y="0"/>
                    </a:lnTo>
                    <a:lnTo>
                      <a:pt x="114" y="39"/>
                    </a:lnTo>
                    <a:lnTo>
                      <a:pt x="114" y="592"/>
                    </a:lnTo>
                    <a:lnTo>
                      <a:pt x="0" y="727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18" name="Freeform 52"/>
              <p:cNvSpPr>
                <a:spLocks/>
              </p:cNvSpPr>
              <p:nvPr/>
            </p:nvSpPr>
            <p:spPr bwMode="auto">
              <a:xfrm>
                <a:off x="4098" y="2399"/>
                <a:ext cx="159" cy="134"/>
              </a:xfrm>
              <a:custGeom>
                <a:avLst/>
                <a:gdLst>
                  <a:gd name="T0" fmla="*/ 158 w 159"/>
                  <a:gd name="T1" fmla="*/ 0 h 134"/>
                  <a:gd name="T2" fmla="*/ 158 w 159"/>
                  <a:gd name="T3" fmla="*/ 0 h 134"/>
                  <a:gd name="T4" fmla="*/ 158 w 159"/>
                  <a:gd name="T5" fmla="*/ 38 h 134"/>
                  <a:gd name="T6" fmla="*/ 0 w 159"/>
                  <a:gd name="T7" fmla="*/ 133 h 134"/>
                  <a:gd name="T8" fmla="*/ 0 w 159"/>
                  <a:gd name="T9" fmla="*/ 95 h 134"/>
                  <a:gd name="T10" fmla="*/ 158 w 159"/>
                  <a:gd name="T11" fmla="*/ 0 h 134"/>
                  <a:gd name="T12" fmla="*/ 158 w 159"/>
                  <a:gd name="T13" fmla="*/ 38 h 134"/>
                  <a:gd name="T14" fmla="*/ 0 w 159"/>
                  <a:gd name="T15" fmla="*/ 133 h 134"/>
                  <a:gd name="T16" fmla="*/ 0 w 159"/>
                  <a:gd name="T17" fmla="*/ 95 h 134"/>
                  <a:gd name="T18" fmla="*/ 158 w 159"/>
                  <a:gd name="T19" fmla="*/ 0 h 1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59"/>
                  <a:gd name="T31" fmla="*/ 0 h 134"/>
                  <a:gd name="T32" fmla="*/ 159 w 159"/>
                  <a:gd name="T33" fmla="*/ 134 h 1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59" h="134">
                    <a:moveTo>
                      <a:pt x="158" y="0"/>
                    </a:moveTo>
                    <a:lnTo>
                      <a:pt x="158" y="0"/>
                    </a:lnTo>
                    <a:lnTo>
                      <a:pt x="158" y="38"/>
                    </a:lnTo>
                    <a:lnTo>
                      <a:pt x="0" y="133"/>
                    </a:lnTo>
                    <a:lnTo>
                      <a:pt x="0" y="95"/>
                    </a:lnTo>
                    <a:lnTo>
                      <a:pt x="158" y="0"/>
                    </a:lnTo>
                    <a:lnTo>
                      <a:pt x="158" y="38"/>
                    </a:lnTo>
                    <a:lnTo>
                      <a:pt x="0" y="133"/>
                    </a:lnTo>
                    <a:lnTo>
                      <a:pt x="0" y="95"/>
                    </a:lnTo>
                    <a:lnTo>
                      <a:pt x="158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19" name="Line 53"/>
              <p:cNvSpPr>
                <a:spLocks noChangeShapeType="1"/>
              </p:cNvSpPr>
              <p:nvPr/>
            </p:nvSpPr>
            <p:spPr bwMode="auto">
              <a:xfrm>
                <a:off x="4277" y="2330"/>
                <a:ext cx="29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0" name="Oval 54"/>
              <p:cNvSpPr>
                <a:spLocks noChangeArrowheads="1"/>
              </p:cNvSpPr>
              <p:nvPr/>
            </p:nvSpPr>
            <p:spPr bwMode="auto">
              <a:xfrm>
                <a:off x="4260" y="1906"/>
                <a:ext cx="175" cy="207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21" name="Freeform 55"/>
              <p:cNvSpPr>
                <a:spLocks/>
              </p:cNvSpPr>
              <p:nvPr/>
            </p:nvSpPr>
            <p:spPr bwMode="auto">
              <a:xfrm>
                <a:off x="4098" y="2074"/>
                <a:ext cx="339" cy="192"/>
              </a:xfrm>
              <a:custGeom>
                <a:avLst/>
                <a:gdLst>
                  <a:gd name="T0" fmla="*/ 0 w 339"/>
                  <a:gd name="T1" fmla="*/ 191 h 192"/>
                  <a:gd name="T2" fmla="*/ 0 w 339"/>
                  <a:gd name="T3" fmla="*/ 191 h 192"/>
                  <a:gd name="T4" fmla="*/ 316 w 339"/>
                  <a:gd name="T5" fmla="*/ 57 h 192"/>
                  <a:gd name="T6" fmla="*/ 316 w 339"/>
                  <a:gd name="T7" fmla="*/ 0 h 192"/>
                  <a:gd name="T8" fmla="*/ 338 w 339"/>
                  <a:gd name="T9" fmla="*/ 0 h 192"/>
                  <a:gd name="T10" fmla="*/ 0 w 339"/>
                  <a:gd name="T11" fmla="*/ 96 h 192"/>
                  <a:gd name="T12" fmla="*/ 0 w 339"/>
                  <a:gd name="T13" fmla="*/ 191 h 192"/>
                  <a:gd name="T14" fmla="*/ 316 w 339"/>
                  <a:gd name="T15" fmla="*/ 57 h 192"/>
                  <a:gd name="T16" fmla="*/ 316 w 339"/>
                  <a:gd name="T17" fmla="*/ 0 h 192"/>
                  <a:gd name="T18" fmla="*/ 338 w 339"/>
                  <a:gd name="T19" fmla="*/ 0 h 192"/>
                  <a:gd name="T20" fmla="*/ 0 w 339"/>
                  <a:gd name="T21" fmla="*/ 96 h 192"/>
                  <a:gd name="T22" fmla="*/ 0 w 339"/>
                  <a:gd name="T23" fmla="*/ 191 h 19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9"/>
                  <a:gd name="T37" fmla="*/ 0 h 192"/>
                  <a:gd name="T38" fmla="*/ 339 w 339"/>
                  <a:gd name="T39" fmla="*/ 192 h 19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9" h="192">
                    <a:moveTo>
                      <a:pt x="0" y="191"/>
                    </a:moveTo>
                    <a:lnTo>
                      <a:pt x="0" y="191"/>
                    </a:lnTo>
                    <a:lnTo>
                      <a:pt x="316" y="57"/>
                    </a:lnTo>
                    <a:lnTo>
                      <a:pt x="316" y="0"/>
                    </a:lnTo>
                    <a:lnTo>
                      <a:pt x="338" y="0"/>
                    </a:lnTo>
                    <a:lnTo>
                      <a:pt x="0" y="96"/>
                    </a:lnTo>
                    <a:lnTo>
                      <a:pt x="0" y="191"/>
                    </a:lnTo>
                    <a:lnTo>
                      <a:pt x="316" y="57"/>
                    </a:lnTo>
                    <a:lnTo>
                      <a:pt x="316" y="0"/>
                    </a:lnTo>
                    <a:lnTo>
                      <a:pt x="338" y="0"/>
                    </a:lnTo>
                    <a:lnTo>
                      <a:pt x="0" y="96"/>
                    </a:lnTo>
                    <a:lnTo>
                      <a:pt x="0" y="191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2" name="Line 56"/>
              <p:cNvSpPr>
                <a:spLocks noChangeShapeType="1"/>
              </p:cNvSpPr>
              <p:nvPr/>
            </p:nvSpPr>
            <p:spPr bwMode="auto">
              <a:xfrm>
                <a:off x="4054" y="1806"/>
                <a:ext cx="158" cy="11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3" name="Line 57"/>
              <p:cNvSpPr>
                <a:spLocks noChangeShapeType="1"/>
              </p:cNvSpPr>
              <p:nvPr/>
            </p:nvSpPr>
            <p:spPr bwMode="auto">
              <a:xfrm flipH="1" flipV="1">
                <a:off x="4414" y="2113"/>
                <a:ext cx="135" cy="9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4" name="Rectangle 58"/>
              <p:cNvSpPr>
                <a:spLocks noChangeArrowheads="1"/>
              </p:cNvSpPr>
              <p:nvPr/>
            </p:nvSpPr>
            <p:spPr bwMode="auto">
              <a:xfrm>
                <a:off x="3743" y="2384"/>
                <a:ext cx="355" cy="111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25" name="Freeform 59"/>
              <p:cNvSpPr>
                <a:spLocks/>
              </p:cNvSpPr>
              <p:nvPr/>
            </p:nvSpPr>
            <p:spPr bwMode="auto">
              <a:xfrm>
                <a:off x="4098" y="2303"/>
                <a:ext cx="180" cy="193"/>
              </a:xfrm>
              <a:custGeom>
                <a:avLst/>
                <a:gdLst>
                  <a:gd name="T0" fmla="*/ 0 w 180"/>
                  <a:gd name="T1" fmla="*/ 192 h 193"/>
                  <a:gd name="T2" fmla="*/ 0 w 180"/>
                  <a:gd name="T3" fmla="*/ 192 h 193"/>
                  <a:gd name="T4" fmla="*/ 179 w 180"/>
                  <a:gd name="T5" fmla="*/ 96 h 193"/>
                  <a:gd name="T6" fmla="*/ 179 w 180"/>
                  <a:gd name="T7" fmla="*/ 0 h 193"/>
                  <a:gd name="T8" fmla="*/ 0 w 180"/>
                  <a:gd name="T9" fmla="*/ 77 h 193"/>
                  <a:gd name="T10" fmla="*/ 0 w 180"/>
                  <a:gd name="T11" fmla="*/ 192 h 193"/>
                  <a:gd name="T12" fmla="*/ 179 w 180"/>
                  <a:gd name="T13" fmla="*/ 96 h 193"/>
                  <a:gd name="T14" fmla="*/ 179 w 180"/>
                  <a:gd name="T15" fmla="*/ 0 h 193"/>
                  <a:gd name="T16" fmla="*/ 0 w 180"/>
                  <a:gd name="T17" fmla="*/ 77 h 193"/>
                  <a:gd name="T18" fmla="*/ 0 w 180"/>
                  <a:gd name="T19" fmla="*/ 192 h 1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"/>
                  <a:gd name="T31" fmla="*/ 0 h 193"/>
                  <a:gd name="T32" fmla="*/ 180 w 180"/>
                  <a:gd name="T33" fmla="*/ 193 h 1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" h="193">
                    <a:moveTo>
                      <a:pt x="0" y="192"/>
                    </a:moveTo>
                    <a:lnTo>
                      <a:pt x="0" y="192"/>
                    </a:lnTo>
                    <a:lnTo>
                      <a:pt x="179" y="96"/>
                    </a:lnTo>
                    <a:lnTo>
                      <a:pt x="179" y="0"/>
                    </a:lnTo>
                    <a:lnTo>
                      <a:pt x="0" y="77"/>
                    </a:lnTo>
                    <a:lnTo>
                      <a:pt x="0" y="192"/>
                    </a:lnTo>
                    <a:lnTo>
                      <a:pt x="179" y="96"/>
                    </a:lnTo>
                    <a:lnTo>
                      <a:pt x="179" y="0"/>
                    </a:lnTo>
                    <a:lnTo>
                      <a:pt x="0" y="77"/>
                    </a:lnTo>
                    <a:lnTo>
                      <a:pt x="0" y="192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6" name="Freeform 60"/>
              <p:cNvSpPr>
                <a:spLocks/>
              </p:cNvSpPr>
              <p:nvPr/>
            </p:nvSpPr>
            <p:spPr bwMode="auto">
              <a:xfrm>
                <a:off x="4098" y="2188"/>
                <a:ext cx="180" cy="212"/>
              </a:xfrm>
              <a:custGeom>
                <a:avLst/>
                <a:gdLst>
                  <a:gd name="T0" fmla="*/ 0 w 180"/>
                  <a:gd name="T1" fmla="*/ 211 h 212"/>
                  <a:gd name="T2" fmla="*/ 0 w 180"/>
                  <a:gd name="T3" fmla="*/ 211 h 212"/>
                  <a:gd name="T4" fmla="*/ 179 w 180"/>
                  <a:gd name="T5" fmla="*/ 115 h 212"/>
                  <a:gd name="T6" fmla="*/ 179 w 180"/>
                  <a:gd name="T7" fmla="*/ 0 h 212"/>
                  <a:gd name="T8" fmla="*/ 0 w 180"/>
                  <a:gd name="T9" fmla="*/ 78 h 212"/>
                  <a:gd name="T10" fmla="*/ 0 w 180"/>
                  <a:gd name="T11" fmla="*/ 211 h 212"/>
                  <a:gd name="T12" fmla="*/ 179 w 180"/>
                  <a:gd name="T13" fmla="*/ 115 h 212"/>
                  <a:gd name="T14" fmla="*/ 179 w 180"/>
                  <a:gd name="T15" fmla="*/ 0 h 212"/>
                  <a:gd name="T16" fmla="*/ 0 w 180"/>
                  <a:gd name="T17" fmla="*/ 78 h 212"/>
                  <a:gd name="T18" fmla="*/ 0 w 180"/>
                  <a:gd name="T19" fmla="*/ 211 h 2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80"/>
                  <a:gd name="T31" fmla="*/ 0 h 212"/>
                  <a:gd name="T32" fmla="*/ 180 w 180"/>
                  <a:gd name="T33" fmla="*/ 212 h 21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80" h="212">
                    <a:moveTo>
                      <a:pt x="0" y="211"/>
                    </a:moveTo>
                    <a:lnTo>
                      <a:pt x="0" y="211"/>
                    </a:lnTo>
                    <a:lnTo>
                      <a:pt x="179" y="115"/>
                    </a:lnTo>
                    <a:lnTo>
                      <a:pt x="179" y="0"/>
                    </a:lnTo>
                    <a:lnTo>
                      <a:pt x="0" y="78"/>
                    </a:lnTo>
                    <a:lnTo>
                      <a:pt x="0" y="211"/>
                    </a:lnTo>
                    <a:lnTo>
                      <a:pt x="179" y="115"/>
                    </a:lnTo>
                    <a:lnTo>
                      <a:pt x="179" y="0"/>
                    </a:lnTo>
                    <a:lnTo>
                      <a:pt x="0" y="78"/>
                    </a:lnTo>
                    <a:lnTo>
                      <a:pt x="0" y="211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7" name="Rectangle 61"/>
              <p:cNvSpPr>
                <a:spLocks noChangeArrowheads="1"/>
              </p:cNvSpPr>
              <p:nvPr/>
            </p:nvSpPr>
            <p:spPr bwMode="auto">
              <a:xfrm>
                <a:off x="3743" y="2269"/>
                <a:ext cx="355" cy="132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28" name="Rectangle 62"/>
              <p:cNvSpPr>
                <a:spLocks noChangeArrowheads="1"/>
              </p:cNvSpPr>
              <p:nvPr/>
            </p:nvSpPr>
            <p:spPr bwMode="auto">
              <a:xfrm>
                <a:off x="3764" y="2499"/>
                <a:ext cx="334" cy="35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29" name="Line 63"/>
              <p:cNvSpPr>
                <a:spLocks noChangeShapeType="1"/>
              </p:cNvSpPr>
              <p:nvPr/>
            </p:nvSpPr>
            <p:spPr bwMode="auto">
              <a:xfrm flipV="1">
                <a:off x="3784" y="2152"/>
                <a:ext cx="90" cy="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0" name="Line 64"/>
              <p:cNvSpPr>
                <a:spLocks noChangeShapeType="1"/>
              </p:cNvSpPr>
              <p:nvPr/>
            </p:nvSpPr>
            <p:spPr bwMode="auto">
              <a:xfrm flipV="1">
                <a:off x="3806" y="2169"/>
                <a:ext cx="68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1" name="Line 65"/>
              <p:cNvSpPr>
                <a:spLocks noChangeShapeType="1"/>
              </p:cNvSpPr>
              <p:nvPr/>
            </p:nvSpPr>
            <p:spPr bwMode="auto">
              <a:xfrm>
                <a:off x="3827" y="2195"/>
                <a:ext cx="7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2" name="Line 66"/>
              <p:cNvSpPr>
                <a:spLocks noChangeShapeType="1"/>
              </p:cNvSpPr>
              <p:nvPr/>
            </p:nvSpPr>
            <p:spPr bwMode="auto">
              <a:xfrm flipV="1">
                <a:off x="3806" y="2169"/>
                <a:ext cx="92" cy="3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3" name="Line 67"/>
              <p:cNvSpPr>
                <a:spLocks noChangeShapeType="1"/>
              </p:cNvSpPr>
              <p:nvPr/>
            </p:nvSpPr>
            <p:spPr bwMode="auto">
              <a:xfrm flipV="1">
                <a:off x="3784" y="2024"/>
                <a:ext cx="587" cy="13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4" name="Freeform 68"/>
              <p:cNvSpPr>
                <a:spLocks/>
              </p:cNvSpPr>
              <p:nvPr/>
            </p:nvSpPr>
            <p:spPr bwMode="auto">
              <a:xfrm>
                <a:off x="3874" y="2188"/>
                <a:ext cx="135" cy="1"/>
              </a:xfrm>
              <a:custGeom>
                <a:avLst/>
                <a:gdLst>
                  <a:gd name="T0" fmla="*/ 22 w 135"/>
                  <a:gd name="T1" fmla="*/ 0 h 1"/>
                  <a:gd name="T2" fmla="*/ 22 w 135"/>
                  <a:gd name="T3" fmla="*/ 0 h 1"/>
                  <a:gd name="T4" fmla="*/ 0 w 135"/>
                  <a:gd name="T5" fmla="*/ 0 h 1"/>
                  <a:gd name="T6" fmla="*/ 22 w 135"/>
                  <a:gd name="T7" fmla="*/ 0 h 1"/>
                  <a:gd name="T8" fmla="*/ 44 w 135"/>
                  <a:gd name="T9" fmla="*/ 0 h 1"/>
                  <a:gd name="T10" fmla="*/ 90 w 135"/>
                  <a:gd name="T11" fmla="*/ 0 h 1"/>
                  <a:gd name="T12" fmla="*/ 112 w 135"/>
                  <a:gd name="T13" fmla="*/ 0 h 1"/>
                  <a:gd name="T14" fmla="*/ 134 w 135"/>
                  <a:gd name="T15" fmla="*/ 0 h 1"/>
                  <a:gd name="T16" fmla="*/ 22 w 135"/>
                  <a:gd name="T17" fmla="*/ 0 h 1"/>
                  <a:gd name="T18" fmla="*/ 0 w 135"/>
                  <a:gd name="T19" fmla="*/ 0 h 1"/>
                  <a:gd name="T20" fmla="*/ 22 w 135"/>
                  <a:gd name="T21" fmla="*/ 0 h 1"/>
                  <a:gd name="T22" fmla="*/ 44 w 135"/>
                  <a:gd name="T23" fmla="*/ 0 h 1"/>
                  <a:gd name="T24" fmla="*/ 90 w 135"/>
                  <a:gd name="T25" fmla="*/ 0 h 1"/>
                  <a:gd name="T26" fmla="*/ 112 w 135"/>
                  <a:gd name="T27" fmla="*/ 0 h 1"/>
                  <a:gd name="T28" fmla="*/ 134 w 135"/>
                  <a:gd name="T29" fmla="*/ 0 h 1"/>
                  <a:gd name="T30" fmla="*/ 22 w 135"/>
                  <a:gd name="T31" fmla="*/ 0 h 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5"/>
                  <a:gd name="T49" fmla="*/ 0 h 1"/>
                  <a:gd name="T50" fmla="*/ 135 w 135"/>
                  <a:gd name="T51" fmla="*/ 1 h 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5" h="1">
                    <a:moveTo>
                      <a:pt x="22" y="0"/>
                    </a:moveTo>
                    <a:lnTo>
                      <a:pt x="22" y="0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90" y="0"/>
                    </a:lnTo>
                    <a:lnTo>
                      <a:pt x="112" y="0"/>
                    </a:lnTo>
                    <a:lnTo>
                      <a:pt x="134" y="0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44" y="0"/>
                    </a:lnTo>
                    <a:lnTo>
                      <a:pt x="90" y="0"/>
                    </a:lnTo>
                    <a:lnTo>
                      <a:pt x="112" y="0"/>
                    </a:lnTo>
                    <a:lnTo>
                      <a:pt x="134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5" name="Freeform 69"/>
              <p:cNvSpPr>
                <a:spLocks/>
              </p:cNvSpPr>
              <p:nvPr/>
            </p:nvSpPr>
            <p:spPr bwMode="auto">
              <a:xfrm>
                <a:off x="3827" y="2130"/>
                <a:ext cx="228" cy="59"/>
              </a:xfrm>
              <a:custGeom>
                <a:avLst/>
                <a:gdLst>
                  <a:gd name="T0" fmla="*/ 22 w 228"/>
                  <a:gd name="T1" fmla="*/ 0 h 59"/>
                  <a:gd name="T2" fmla="*/ 22 w 228"/>
                  <a:gd name="T3" fmla="*/ 0 h 59"/>
                  <a:gd name="T4" fmla="*/ 0 w 228"/>
                  <a:gd name="T5" fmla="*/ 20 h 59"/>
                  <a:gd name="T6" fmla="*/ 22 w 228"/>
                  <a:gd name="T7" fmla="*/ 20 h 59"/>
                  <a:gd name="T8" fmla="*/ 22 w 228"/>
                  <a:gd name="T9" fmla="*/ 39 h 59"/>
                  <a:gd name="T10" fmla="*/ 46 w 228"/>
                  <a:gd name="T11" fmla="*/ 39 h 59"/>
                  <a:gd name="T12" fmla="*/ 68 w 228"/>
                  <a:gd name="T13" fmla="*/ 58 h 59"/>
                  <a:gd name="T14" fmla="*/ 90 w 228"/>
                  <a:gd name="T15" fmla="*/ 58 h 59"/>
                  <a:gd name="T16" fmla="*/ 112 w 228"/>
                  <a:gd name="T17" fmla="*/ 58 h 59"/>
                  <a:gd name="T18" fmla="*/ 159 w 228"/>
                  <a:gd name="T19" fmla="*/ 58 h 59"/>
                  <a:gd name="T20" fmla="*/ 181 w 228"/>
                  <a:gd name="T21" fmla="*/ 58 h 59"/>
                  <a:gd name="T22" fmla="*/ 227 w 228"/>
                  <a:gd name="T23" fmla="*/ 39 h 59"/>
                  <a:gd name="T24" fmla="*/ 90 w 228"/>
                  <a:gd name="T25" fmla="*/ 20 h 59"/>
                  <a:gd name="T26" fmla="*/ 22 w 228"/>
                  <a:gd name="T27" fmla="*/ 0 h 59"/>
                  <a:gd name="T28" fmla="*/ 0 w 228"/>
                  <a:gd name="T29" fmla="*/ 20 h 59"/>
                  <a:gd name="T30" fmla="*/ 22 w 228"/>
                  <a:gd name="T31" fmla="*/ 20 h 59"/>
                  <a:gd name="T32" fmla="*/ 22 w 228"/>
                  <a:gd name="T33" fmla="*/ 39 h 59"/>
                  <a:gd name="T34" fmla="*/ 46 w 228"/>
                  <a:gd name="T35" fmla="*/ 39 h 59"/>
                  <a:gd name="T36" fmla="*/ 68 w 228"/>
                  <a:gd name="T37" fmla="*/ 58 h 59"/>
                  <a:gd name="T38" fmla="*/ 90 w 228"/>
                  <a:gd name="T39" fmla="*/ 58 h 59"/>
                  <a:gd name="T40" fmla="*/ 112 w 228"/>
                  <a:gd name="T41" fmla="*/ 58 h 59"/>
                  <a:gd name="T42" fmla="*/ 159 w 228"/>
                  <a:gd name="T43" fmla="*/ 58 h 59"/>
                  <a:gd name="T44" fmla="*/ 181 w 228"/>
                  <a:gd name="T45" fmla="*/ 58 h 59"/>
                  <a:gd name="T46" fmla="*/ 227 w 228"/>
                  <a:gd name="T47" fmla="*/ 39 h 59"/>
                  <a:gd name="T48" fmla="*/ 90 w 228"/>
                  <a:gd name="T49" fmla="*/ 20 h 59"/>
                  <a:gd name="T50" fmla="*/ 22 w 228"/>
                  <a:gd name="T51" fmla="*/ 0 h 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228"/>
                  <a:gd name="T79" fmla="*/ 0 h 59"/>
                  <a:gd name="T80" fmla="*/ 228 w 228"/>
                  <a:gd name="T81" fmla="*/ 59 h 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228" h="59">
                    <a:moveTo>
                      <a:pt x="22" y="0"/>
                    </a:moveTo>
                    <a:lnTo>
                      <a:pt x="22" y="0"/>
                    </a:lnTo>
                    <a:lnTo>
                      <a:pt x="0" y="20"/>
                    </a:lnTo>
                    <a:lnTo>
                      <a:pt x="22" y="20"/>
                    </a:lnTo>
                    <a:lnTo>
                      <a:pt x="22" y="39"/>
                    </a:lnTo>
                    <a:lnTo>
                      <a:pt x="46" y="39"/>
                    </a:lnTo>
                    <a:lnTo>
                      <a:pt x="68" y="58"/>
                    </a:lnTo>
                    <a:lnTo>
                      <a:pt x="90" y="58"/>
                    </a:lnTo>
                    <a:lnTo>
                      <a:pt x="112" y="58"/>
                    </a:lnTo>
                    <a:lnTo>
                      <a:pt x="159" y="58"/>
                    </a:lnTo>
                    <a:lnTo>
                      <a:pt x="181" y="58"/>
                    </a:lnTo>
                    <a:lnTo>
                      <a:pt x="227" y="39"/>
                    </a:lnTo>
                    <a:lnTo>
                      <a:pt x="90" y="20"/>
                    </a:lnTo>
                    <a:lnTo>
                      <a:pt x="22" y="0"/>
                    </a:lnTo>
                    <a:lnTo>
                      <a:pt x="0" y="20"/>
                    </a:lnTo>
                    <a:lnTo>
                      <a:pt x="22" y="20"/>
                    </a:lnTo>
                    <a:lnTo>
                      <a:pt x="22" y="39"/>
                    </a:lnTo>
                    <a:lnTo>
                      <a:pt x="46" y="39"/>
                    </a:lnTo>
                    <a:lnTo>
                      <a:pt x="68" y="58"/>
                    </a:lnTo>
                    <a:lnTo>
                      <a:pt x="90" y="58"/>
                    </a:lnTo>
                    <a:lnTo>
                      <a:pt x="112" y="58"/>
                    </a:lnTo>
                    <a:lnTo>
                      <a:pt x="159" y="58"/>
                    </a:lnTo>
                    <a:lnTo>
                      <a:pt x="181" y="58"/>
                    </a:lnTo>
                    <a:lnTo>
                      <a:pt x="227" y="39"/>
                    </a:lnTo>
                    <a:lnTo>
                      <a:pt x="90" y="2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6" name="Freeform 70"/>
              <p:cNvSpPr>
                <a:spLocks/>
              </p:cNvSpPr>
              <p:nvPr/>
            </p:nvSpPr>
            <p:spPr bwMode="auto">
              <a:xfrm>
                <a:off x="3850" y="2017"/>
                <a:ext cx="608" cy="172"/>
              </a:xfrm>
              <a:custGeom>
                <a:avLst/>
                <a:gdLst>
                  <a:gd name="T0" fmla="*/ 0 w 608"/>
                  <a:gd name="T1" fmla="*/ 134 h 172"/>
                  <a:gd name="T2" fmla="*/ 0 w 608"/>
                  <a:gd name="T3" fmla="*/ 134 h 172"/>
                  <a:gd name="T4" fmla="*/ 24 w 608"/>
                  <a:gd name="T5" fmla="*/ 153 h 172"/>
                  <a:gd name="T6" fmla="*/ 46 w 608"/>
                  <a:gd name="T7" fmla="*/ 153 h 172"/>
                  <a:gd name="T8" fmla="*/ 68 w 608"/>
                  <a:gd name="T9" fmla="*/ 153 h 172"/>
                  <a:gd name="T10" fmla="*/ 90 w 608"/>
                  <a:gd name="T11" fmla="*/ 171 h 172"/>
                  <a:gd name="T12" fmla="*/ 114 w 608"/>
                  <a:gd name="T13" fmla="*/ 153 h 172"/>
                  <a:gd name="T14" fmla="*/ 158 w 608"/>
                  <a:gd name="T15" fmla="*/ 153 h 172"/>
                  <a:gd name="T16" fmla="*/ 180 w 608"/>
                  <a:gd name="T17" fmla="*/ 153 h 172"/>
                  <a:gd name="T18" fmla="*/ 607 w 608"/>
                  <a:gd name="T19" fmla="*/ 39 h 172"/>
                  <a:gd name="T20" fmla="*/ 585 w 608"/>
                  <a:gd name="T21" fmla="*/ 18 h 172"/>
                  <a:gd name="T22" fmla="*/ 607 w 608"/>
                  <a:gd name="T23" fmla="*/ 18 h 172"/>
                  <a:gd name="T24" fmla="*/ 607 w 608"/>
                  <a:gd name="T25" fmla="*/ 0 h 172"/>
                  <a:gd name="T26" fmla="*/ 539 w 608"/>
                  <a:gd name="T27" fmla="*/ 0 h 172"/>
                  <a:gd name="T28" fmla="*/ 517 w 608"/>
                  <a:gd name="T29" fmla="*/ 0 h 172"/>
                  <a:gd name="T30" fmla="*/ 495 w 608"/>
                  <a:gd name="T31" fmla="*/ 0 h 172"/>
                  <a:gd name="T32" fmla="*/ 0 w 608"/>
                  <a:gd name="T33" fmla="*/ 114 h 172"/>
                  <a:gd name="T34" fmla="*/ 0 w 608"/>
                  <a:gd name="T35" fmla="*/ 134 h 172"/>
                  <a:gd name="T36" fmla="*/ 24 w 608"/>
                  <a:gd name="T37" fmla="*/ 153 h 172"/>
                  <a:gd name="T38" fmla="*/ 46 w 608"/>
                  <a:gd name="T39" fmla="*/ 153 h 172"/>
                  <a:gd name="T40" fmla="*/ 68 w 608"/>
                  <a:gd name="T41" fmla="*/ 153 h 172"/>
                  <a:gd name="T42" fmla="*/ 90 w 608"/>
                  <a:gd name="T43" fmla="*/ 171 h 172"/>
                  <a:gd name="T44" fmla="*/ 114 w 608"/>
                  <a:gd name="T45" fmla="*/ 153 h 172"/>
                  <a:gd name="T46" fmla="*/ 158 w 608"/>
                  <a:gd name="T47" fmla="*/ 153 h 172"/>
                  <a:gd name="T48" fmla="*/ 180 w 608"/>
                  <a:gd name="T49" fmla="*/ 153 h 172"/>
                  <a:gd name="T50" fmla="*/ 607 w 608"/>
                  <a:gd name="T51" fmla="*/ 39 h 172"/>
                  <a:gd name="T52" fmla="*/ 585 w 608"/>
                  <a:gd name="T53" fmla="*/ 18 h 172"/>
                  <a:gd name="T54" fmla="*/ 607 w 608"/>
                  <a:gd name="T55" fmla="*/ 18 h 172"/>
                  <a:gd name="T56" fmla="*/ 607 w 608"/>
                  <a:gd name="T57" fmla="*/ 0 h 172"/>
                  <a:gd name="T58" fmla="*/ 539 w 608"/>
                  <a:gd name="T59" fmla="*/ 0 h 172"/>
                  <a:gd name="T60" fmla="*/ 517 w 608"/>
                  <a:gd name="T61" fmla="*/ 0 h 172"/>
                  <a:gd name="T62" fmla="*/ 495 w 608"/>
                  <a:gd name="T63" fmla="*/ 0 h 172"/>
                  <a:gd name="T64" fmla="*/ 0 w 608"/>
                  <a:gd name="T65" fmla="*/ 114 h 172"/>
                  <a:gd name="T66" fmla="*/ 0 w 608"/>
                  <a:gd name="T67" fmla="*/ 134 h 17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08"/>
                  <a:gd name="T103" fmla="*/ 0 h 172"/>
                  <a:gd name="T104" fmla="*/ 608 w 608"/>
                  <a:gd name="T105" fmla="*/ 172 h 17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08" h="172">
                    <a:moveTo>
                      <a:pt x="0" y="134"/>
                    </a:moveTo>
                    <a:lnTo>
                      <a:pt x="0" y="134"/>
                    </a:lnTo>
                    <a:lnTo>
                      <a:pt x="24" y="153"/>
                    </a:lnTo>
                    <a:lnTo>
                      <a:pt x="46" y="153"/>
                    </a:lnTo>
                    <a:lnTo>
                      <a:pt x="68" y="153"/>
                    </a:lnTo>
                    <a:lnTo>
                      <a:pt x="90" y="171"/>
                    </a:lnTo>
                    <a:lnTo>
                      <a:pt x="114" y="153"/>
                    </a:lnTo>
                    <a:lnTo>
                      <a:pt x="158" y="153"/>
                    </a:lnTo>
                    <a:lnTo>
                      <a:pt x="180" y="153"/>
                    </a:lnTo>
                    <a:lnTo>
                      <a:pt x="607" y="39"/>
                    </a:lnTo>
                    <a:lnTo>
                      <a:pt x="585" y="18"/>
                    </a:lnTo>
                    <a:lnTo>
                      <a:pt x="607" y="18"/>
                    </a:lnTo>
                    <a:lnTo>
                      <a:pt x="607" y="0"/>
                    </a:lnTo>
                    <a:lnTo>
                      <a:pt x="539" y="0"/>
                    </a:lnTo>
                    <a:lnTo>
                      <a:pt x="517" y="0"/>
                    </a:lnTo>
                    <a:lnTo>
                      <a:pt x="495" y="0"/>
                    </a:lnTo>
                    <a:lnTo>
                      <a:pt x="0" y="114"/>
                    </a:lnTo>
                    <a:lnTo>
                      <a:pt x="0" y="134"/>
                    </a:lnTo>
                    <a:lnTo>
                      <a:pt x="24" y="153"/>
                    </a:lnTo>
                    <a:lnTo>
                      <a:pt x="46" y="153"/>
                    </a:lnTo>
                    <a:lnTo>
                      <a:pt x="68" y="153"/>
                    </a:lnTo>
                    <a:lnTo>
                      <a:pt x="90" y="171"/>
                    </a:lnTo>
                    <a:lnTo>
                      <a:pt x="114" y="153"/>
                    </a:lnTo>
                    <a:lnTo>
                      <a:pt x="158" y="153"/>
                    </a:lnTo>
                    <a:lnTo>
                      <a:pt x="180" y="153"/>
                    </a:lnTo>
                    <a:lnTo>
                      <a:pt x="607" y="39"/>
                    </a:lnTo>
                    <a:lnTo>
                      <a:pt x="585" y="18"/>
                    </a:lnTo>
                    <a:lnTo>
                      <a:pt x="607" y="18"/>
                    </a:lnTo>
                    <a:lnTo>
                      <a:pt x="607" y="0"/>
                    </a:lnTo>
                    <a:lnTo>
                      <a:pt x="539" y="0"/>
                    </a:lnTo>
                    <a:lnTo>
                      <a:pt x="517" y="0"/>
                    </a:lnTo>
                    <a:lnTo>
                      <a:pt x="495" y="0"/>
                    </a:lnTo>
                    <a:lnTo>
                      <a:pt x="0" y="114"/>
                    </a:lnTo>
                    <a:lnTo>
                      <a:pt x="0" y="134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7" name="Freeform 71"/>
              <p:cNvSpPr>
                <a:spLocks/>
              </p:cNvSpPr>
              <p:nvPr/>
            </p:nvSpPr>
            <p:spPr bwMode="auto">
              <a:xfrm>
                <a:off x="3716" y="2035"/>
                <a:ext cx="541" cy="118"/>
              </a:xfrm>
              <a:custGeom>
                <a:avLst/>
                <a:gdLst>
                  <a:gd name="T0" fmla="*/ 68 w 541"/>
                  <a:gd name="T1" fmla="*/ 117 h 118"/>
                  <a:gd name="T2" fmla="*/ 68 w 541"/>
                  <a:gd name="T3" fmla="*/ 117 h 118"/>
                  <a:gd name="T4" fmla="*/ 540 w 541"/>
                  <a:gd name="T5" fmla="*/ 0 h 118"/>
                  <a:gd name="T6" fmla="*/ 0 w 541"/>
                  <a:gd name="T7" fmla="*/ 117 h 118"/>
                  <a:gd name="T8" fmla="*/ 68 w 541"/>
                  <a:gd name="T9" fmla="*/ 117 h 118"/>
                  <a:gd name="T10" fmla="*/ 540 w 541"/>
                  <a:gd name="T11" fmla="*/ 0 h 118"/>
                  <a:gd name="T12" fmla="*/ 0 w 541"/>
                  <a:gd name="T13" fmla="*/ 117 h 118"/>
                  <a:gd name="T14" fmla="*/ 68 w 541"/>
                  <a:gd name="T15" fmla="*/ 117 h 11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541"/>
                  <a:gd name="T25" fmla="*/ 0 h 118"/>
                  <a:gd name="T26" fmla="*/ 541 w 541"/>
                  <a:gd name="T27" fmla="*/ 118 h 11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541" h="118">
                    <a:moveTo>
                      <a:pt x="68" y="117"/>
                    </a:moveTo>
                    <a:lnTo>
                      <a:pt x="68" y="117"/>
                    </a:lnTo>
                    <a:lnTo>
                      <a:pt x="540" y="0"/>
                    </a:lnTo>
                    <a:lnTo>
                      <a:pt x="0" y="117"/>
                    </a:lnTo>
                    <a:lnTo>
                      <a:pt x="68" y="117"/>
                    </a:lnTo>
                    <a:lnTo>
                      <a:pt x="540" y="0"/>
                    </a:lnTo>
                    <a:lnTo>
                      <a:pt x="0" y="117"/>
                    </a:lnTo>
                    <a:lnTo>
                      <a:pt x="68" y="117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8" name="Line 72"/>
              <p:cNvSpPr>
                <a:spLocks noChangeShapeType="1"/>
              </p:cNvSpPr>
              <p:nvPr/>
            </p:nvSpPr>
            <p:spPr bwMode="auto">
              <a:xfrm flipV="1">
                <a:off x="3827" y="2188"/>
                <a:ext cx="93" cy="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39" name="Freeform 73"/>
              <p:cNvSpPr>
                <a:spLocks/>
              </p:cNvSpPr>
              <p:nvPr/>
            </p:nvSpPr>
            <p:spPr bwMode="auto">
              <a:xfrm>
                <a:off x="4119" y="2055"/>
                <a:ext cx="339" cy="98"/>
              </a:xfrm>
              <a:custGeom>
                <a:avLst/>
                <a:gdLst>
                  <a:gd name="T0" fmla="*/ 0 w 339"/>
                  <a:gd name="T1" fmla="*/ 97 h 98"/>
                  <a:gd name="T2" fmla="*/ 0 w 339"/>
                  <a:gd name="T3" fmla="*/ 97 h 98"/>
                  <a:gd name="T4" fmla="*/ 316 w 339"/>
                  <a:gd name="T5" fmla="*/ 19 h 98"/>
                  <a:gd name="T6" fmla="*/ 338 w 339"/>
                  <a:gd name="T7" fmla="*/ 0 h 98"/>
                  <a:gd name="T8" fmla="*/ 0 w 339"/>
                  <a:gd name="T9" fmla="*/ 97 h 98"/>
                  <a:gd name="T10" fmla="*/ 316 w 339"/>
                  <a:gd name="T11" fmla="*/ 19 h 98"/>
                  <a:gd name="T12" fmla="*/ 338 w 339"/>
                  <a:gd name="T13" fmla="*/ 0 h 98"/>
                  <a:gd name="T14" fmla="*/ 0 w 339"/>
                  <a:gd name="T15" fmla="*/ 97 h 9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39"/>
                  <a:gd name="T25" fmla="*/ 0 h 98"/>
                  <a:gd name="T26" fmla="*/ 339 w 339"/>
                  <a:gd name="T27" fmla="*/ 98 h 9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39" h="98">
                    <a:moveTo>
                      <a:pt x="0" y="97"/>
                    </a:moveTo>
                    <a:lnTo>
                      <a:pt x="0" y="97"/>
                    </a:lnTo>
                    <a:lnTo>
                      <a:pt x="316" y="19"/>
                    </a:lnTo>
                    <a:lnTo>
                      <a:pt x="338" y="0"/>
                    </a:lnTo>
                    <a:lnTo>
                      <a:pt x="0" y="97"/>
                    </a:lnTo>
                    <a:lnTo>
                      <a:pt x="316" y="19"/>
                    </a:lnTo>
                    <a:lnTo>
                      <a:pt x="338" y="0"/>
                    </a:lnTo>
                    <a:lnTo>
                      <a:pt x="0" y="97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40" name="Freeform 74"/>
              <p:cNvSpPr>
                <a:spLocks/>
              </p:cNvSpPr>
              <p:nvPr/>
            </p:nvSpPr>
            <p:spPr bwMode="auto">
              <a:xfrm>
                <a:off x="3716" y="2152"/>
                <a:ext cx="404" cy="114"/>
              </a:xfrm>
              <a:custGeom>
                <a:avLst/>
                <a:gdLst>
                  <a:gd name="T0" fmla="*/ 0 w 404"/>
                  <a:gd name="T1" fmla="*/ 0 h 114"/>
                  <a:gd name="T2" fmla="*/ 0 w 404"/>
                  <a:gd name="T3" fmla="*/ 0 h 114"/>
                  <a:gd name="T4" fmla="*/ 0 w 404"/>
                  <a:gd name="T5" fmla="*/ 93 h 114"/>
                  <a:gd name="T6" fmla="*/ 22 w 404"/>
                  <a:gd name="T7" fmla="*/ 113 h 114"/>
                  <a:gd name="T8" fmla="*/ 381 w 404"/>
                  <a:gd name="T9" fmla="*/ 113 h 114"/>
                  <a:gd name="T10" fmla="*/ 403 w 404"/>
                  <a:gd name="T11" fmla="*/ 93 h 114"/>
                  <a:gd name="T12" fmla="*/ 403 w 404"/>
                  <a:gd name="T13" fmla="*/ 0 h 114"/>
                  <a:gd name="T14" fmla="*/ 313 w 404"/>
                  <a:gd name="T15" fmla="*/ 0 h 114"/>
                  <a:gd name="T16" fmla="*/ 313 w 404"/>
                  <a:gd name="T17" fmla="*/ 18 h 114"/>
                  <a:gd name="T18" fmla="*/ 291 w 404"/>
                  <a:gd name="T19" fmla="*/ 37 h 114"/>
                  <a:gd name="T20" fmla="*/ 269 w 404"/>
                  <a:gd name="T21" fmla="*/ 37 h 114"/>
                  <a:gd name="T22" fmla="*/ 269 w 404"/>
                  <a:gd name="T23" fmla="*/ 57 h 114"/>
                  <a:gd name="T24" fmla="*/ 112 w 404"/>
                  <a:gd name="T25" fmla="*/ 57 h 114"/>
                  <a:gd name="T26" fmla="*/ 112 w 404"/>
                  <a:gd name="T27" fmla="*/ 37 h 114"/>
                  <a:gd name="T28" fmla="*/ 90 w 404"/>
                  <a:gd name="T29" fmla="*/ 37 h 114"/>
                  <a:gd name="T30" fmla="*/ 68 w 404"/>
                  <a:gd name="T31" fmla="*/ 18 h 114"/>
                  <a:gd name="T32" fmla="*/ 68 w 404"/>
                  <a:gd name="T33" fmla="*/ 0 h 114"/>
                  <a:gd name="T34" fmla="*/ 0 w 404"/>
                  <a:gd name="T35" fmla="*/ 0 h 114"/>
                  <a:gd name="T36" fmla="*/ 0 w 404"/>
                  <a:gd name="T37" fmla="*/ 93 h 114"/>
                  <a:gd name="T38" fmla="*/ 22 w 404"/>
                  <a:gd name="T39" fmla="*/ 113 h 114"/>
                  <a:gd name="T40" fmla="*/ 381 w 404"/>
                  <a:gd name="T41" fmla="*/ 113 h 114"/>
                  <a:gd name="T42" fmla="*/ 403 w 404"/>
                  <a:gd name="T43" fmla="*/ 93 h 114"/>
                  <a:gd name="T44" fmla="*/ 403 w 404"/>
                  <a:gd name="T45" fmla="*/ 0 h 114"/>
                  <a:gd name="T46" fmla="*/ 313 w 404"/>
                  <a:gd name="T47" fmla="*/ 0 h 114"/>
                  <a:gd name="T48" fmla="*/ 313 w 404"/>
                  <a:gd name="T49" fmla="*/ 18 h 114"/>
                  <a:gd name="T50" fmla="*/ 291 w 404"/>
                  <a:gd name="T51" fmla="*/ 37 h 114"/>
                  <a:gd name="T52" fmla="*/ 269 w 404"/>
                  <a:gd name="T53" fmla="*/ 37 h 114"/>
                  <a:gd name="T54" fmla="*/ 269 w 404"/>
                  <a:gd name="T55" fmla="*/ 57 h 114"/>
                  <a:gd name="T56" fmla="*/ 112 w 404"/>
                  <a:gd name="T57" fmla="*/ 57 h 114"/>
                  <a:gd name="T58" fmla="*/ 112 w 404"/>
                  <a:gd name="T59" fmla="*/ 37 h 114"/>
                  <a:gd name="T60" fmla="*/ 90 w 404"/>
                  <a:gd name="T61" fmla="*/ 37 h 114"/>
                  <a:gd name="T62" fmla="*/ 68 w 404"/>
                  <a:gd name="T63" fmla="*/ 18 h 114"/>
                  <a:gd name="T64" fmla="*/ 68 w 404"/>
                  <a:gd name="T65" fmla="*/ 0 h 114"/>
                  <a:gd name="T66" fmla="*/ 0 w 404"/>
                  <a:gd name="T67" fmla="*/ 0 h 11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4"/>
                  <a:gd name="T103" fmla="*/ 0 h 114"/>
                  <a:gd name="T104" fmla="*/ 404 w 404"/>
                  <a:gd name="T105" fmla="*/ 114 h 11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4" h="114">
                    <a:moveTo>
                      <a:pt x="0" y="0"/>
                    </a:moveTo>
                    <a:lnTo>
                      <a:pt x="0" y="0"/>
                    </a:lnTo>
                    <a:lnTo>
                      <a:pt x="0" y="93"/>
                    </a:lnTo>
                    <a:lnTo>
                      <a:pt x="22" y="113"/>
                    </a:lnTo>
                    <a:lnTo>
                      <a:pt x="381" y="113"/>
                    </a:lnTo>
                    <a:lnTo>
                      <a:pt x="403" y="93"/>
                    </a:lnTo>
                    <a:lnTo>
                      <a:pt x="403" y="0"/>
                    </a:lnTo>
                    <a:lnTo>
                      <a:pt x="313" y="0"/>
                    </a:lnTo>
                    <a:lnTo>
                      <a:pt x="313" y="18"/>
                    </a:lnTo>
                    <a:lnTo>
                      <a:pt x="291" y="37"/>
                    </a:lnTo>
                    <a:lnTo>
                      <a:pt x="269" y="37"/>
                    </a:lnTo>
                    <a:lnTo>
                      <a:pt x="269" y="57"/>
                    </a:lnTo>
                    <a:lnTo>
                      <a:pt x="112" y="57"/>
                    </a:lnTo>
                    <a:lnTo>
                      <a:pt x="112" y="37"/>
                    </a:lnTo>
                    <a:lnTo>
                      <a:pt x="90" y="37"/>
                    </a:lnTo>
                    <a:lnTo>
                      <a:pt x="68" y="18"/>
                    </a:lnTo>
                    <a:lnTo>
                      <a:pt x="68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22" y="113"/>
                    </a:lnTo>
                    <a:lnTo>
                      <a:pt x="381" y="113"/>
                    </a:lnTo>
                    <a:lnTo>
                      <a:pt x="403" y="93"/>
                    </a:lnTo>
                    <a:lnTo>
                      <a:pt x="403" y="0"/>
                    </a:lnTo>
                    <a:lnTo>
                      <a:pt x="313" y="0"/>
                    </a:lnTo>
                    <a:lnTo>
                      <a:pt x="313" y="18"/>
                    </a:lnTo>
                    <a:lnTo>
                      <a:pt x="291" y="37"/>
                    </a:lnTo>
                    <a:lnTo>
                      <a:pt x="269" y="37"/>
                    </a:lnTo>
                    <a:lnTo>
                      <a:pt x="269" y="57"/>
                    </a:lnTo>
                    <a:lnTo>
                      <a:pt x="112" y="57"/>
                    </a:lnTo>
                    <a:lnTo>
                      <a:pt x="112" y="37"/>
                    </a:lnTo>
                    <a:lnTo>
                      <a:pt x="90" y="37"/>
                    </a:lnTo>
                    <a:lnTo>
                      <a:pt x="68" y="18"/>
                    </a:lnTo>
                    <a:lnTo>
                      <a:pt x="68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41" name="Freeform 75"/>
              <p:cNvSpPr>
                <a:spLocks/>
              </p:cNvSpPr>
              <p:nvPr/>
            </p:nvSpPr>
            <p:spPr bwMode="auto">
              <a:xfrm>
                <a:off x="4030" y="2035"/>
                <a:ext cx="428" cy="118"/>
              </a:xfrm>
              <a:custGeom>
                <a:avLst/>
                <a:gdLst>
                  <a:gd name="T0" fmla="*/ 24 w 428"/>
                  <a:gd name="T1" fmla="*/ 117 h 118"/>
                  <a:gd name="T2" fmla="*/ 24 w 428"/>
                  <a:gd name="T3" fmla="*/ 117 h 118"/>
                  <a:gd name="T4" fmla="*/ 90 w 428"/>
                  <a:gd name="T5" fmla="*/ 117 h 118"/>
                  <a:gd name="T6" fmla="*/ 427 w 428"/>
                  <a:gd name="T7" fmla="*/ 20 h 118"/>
                  <a:gd name="T8" fmla="*/ 405 w 428"/>
                  <a:gd name="T9" fmla="*/ 0 h 118"/>
                  <a:gd name="T10" fmla="*/ 0 w 428"/>
                  <a:gd name="T11" fmla="*/ 117 h 118"/>
                  <a:gd name="T12" fmla="*/ 24 w 428"/>
                  <a:gd name="T13" fmla="*/ 117 h 118"/>
                  <a:gd name="T14" fmla="*/ 90 w 428"/>
                  <a:gd name="T15" fmla="*/ 117 h 118"/>
                  <a:gd name="T16" fmla="*/ 427 w 428"/>
                  <a:gd name="T17" fmla="*/ 20 h 118"/>
                  <a:gd name="T18" fmla="*/ 405 w 428"/>
                  <a:gd name="T19" fmla="*/ 0 h 118"/>
                  <a:gd name="T20" fmla="*/ 0 w 428"/>
                  <a:gd name="T21" fmla="*/ 117 h 118"/>
                  <a:gd name="T22" fmla="*/ 24 w 428"/>
                  <a:gd name="T23" fmla="*/ 117 h 1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28"/>
                  <a:gd name="T37" fmla="*/ 0 h 118"/>
                  <a:gd name="T38" fmla="*/ 428 w 428"/>
                  <a:gd name="T39" fmla="*/ 118 h 11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28" h="118">
                    <a:moveTo>
                      <a:pt x="24" y="117"/>
                    </a:moveTo>
                    <a:lnTo>
                      <a:pt x="24" y="117"/>
                    </a:lnTo>
                    <a:lnTo>
                      <a:pt x="90" y="117"/>
                    </a:lnTo>
                    <a:lnTo>
                      <a:pt x="427" y="20"/>
                    </a:lnTo>
                    <a:lnTo>
                      <a:pt x="405" y="0"/>
                    </a:lnTo>
                    <a:lnTo>
                      <a:pt x="0" y="117"/>
                    </a:lnTo>
                    <a:lnTo>
                      <a:pt x="24" y="117"/>
                    </a:lnTo>
                    <a:lnTo>
                      <a:pt x="90" y="117"/>
                    </a:lnTo>
                    <a:lnTo>
                      <a:pt x="427" y="20"/>
                    </a:lnTo>
                    <a:lnTo>
                      <a:pt x="405" y="0"/>
                    </a:lnTo>
                    <a:lnTo>
                      <a:pt x="0" y="117"/>
                    </a:lnTo>
                    <a:lnTo>
                      <a:pt x="24" y="117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42" name="Rectangle 76"/>
              <p:cNvSpPr>
                <a:spLocks noChangeArrowheads="1"/>
              </p:cNvSpPr>
              <p:nvPr/>
            </p:nvSpPr>
            <p:spPr bwMode="auto">
              <a:xfrm>
                <a:off x="4038" y="1615"/>
                <a:ext cx="56" cy="7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pic>
            <p:nvPicPr>
              <p:cNvPr id="23943" name="Picture 77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2" y="1607"/>
                <a:ext cx="103" cy="83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23944" name="Rectangle 78"/>
              <p:cNvSpPr>
                <a:spLocks noChangeArrowheads="1"/>
              </p:cNvSpPr>
              <p:nvPr/>
            </p:nvSpPr>
            <p:spPr bwMode="auto">
              <a:xfrm>
                <a:off x="4390" y="1606"/>
                <a:ext cx="228" cy="106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pt-BR" sz="400" b="1">
                    <a:latin typeface="Arial" charset="0"/>
                  </a:rPr>
                  <a:t>MAGN</a:t>
                </a:r>
              </a:p>
            </p:txBody>
          </p:sp>
          <p:sp>
            <p:nvSpPr>
              <p:cNvPr id="23945" name="Rectangle 79"/>
              <p:cNvSpPr>
                <a:spLocks noChangeArrowheads="1"/>
              </p:cNvSpPr>
              <p:nvPr/>
            </p:nvSpPr>
            <p:spPr bwMode="auto">
              <a:xfrm>
                <a:off x="4390" y="1682"/>
                <a:ext cx="223" cy="106"/>
              </a:xfrm>
              <a:prstGeom prst="rect">
                <a:avLst/>
              </a:prstGeom>
              <a:solidFill>
                <a:schemeClr val="folHlink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0488" tIns="44450" rIns="90488" bIns="4445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</a:pPr>
                <a:r>
                  <a:rPr lang="en-US" altLang="pt-BR" sz="400" b="1">
                    <a:latin typeface="Arial" charset="0"/>
                  </a:rPr>
                  <a:t>ETOM</a:t>
                </a:r>
              </a:p>
            </p:txBody>
          </p:sp>
          <p:sp>
            <p:nvSpPr>
              <p:cNvPr id="23946" name="Oval 80"/>
              <p:cNvSpPr>
                <a:spLocks noChangeArrowheads="1"/>
              </p:cNvSpPr>
              <p:nvPr/>
            </p:nvSpPr>
            <p:spPr bwMode="auto">
              <a:xfrm>
                <a:off x="4034" y="1754"/>
                <a:ext cx="21" cy="1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47" name="Oval 81"/>
              <p:cNvSpPr>
                <a:spLocks noChangeArrowheads="1"/>
              </p:cNvSpPr>
              <p:nvPr/>
            </p:nvSpPr>
            <p:spPr bwMode="auto">
              <a:xfrm>
                <a:off x="4508" y="1754"/>
                <a:ext cx="17" cy="16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48" name="Rectangle 82"/>
              <p:cNvSpPr>
                <a:spLocks noChangeArrowheads="1"/>
              </p:cNvSpPr>
              <p:nvPr/>
            </p:nvSpPr>
            <p:spPr bwMode="auto">
              <a:xfrm>
                <a:off x="4058" y="1754"/>
                <a:ext cx="108" cy="16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49" name="Rectangle 83"/>
              <p:cNvSpPr>
                <a:spLocks noChangeArrowheads="1"/>
              </p:cNvSpPr>
              <p:nvPr/>
            </p:nvSpPr>
            <p:spPr bwMode="auto">
              <a:xfrm>
                <a:off x="4393" y="1754"/>
                <a:ext cx="111" cy="16"/>
              </a:xfrm>
              <a:prstGeom prst="rect">
                <a:avLst/>
              </a:prstGeom>
              <a:solidFill>
                <a:schemeClr val="folHlink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50" name="Line 84"/>
              <p:cNvSpPr>
                <a:spLocks noChangeShapeType="1"/>
              </p:cNvSpPr>
              <p:nvPr/>
            </p:nvSpPr>
            <p:spPr bwMode="auto">
              <a:xfrm flipH="1">
                <a:off x="4436" y="1806"/>
                <a:ext cx="113" cy="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51" name="Freeform 85"/>
              <p:cNvSpPr>
                <a:spLocks/>
              </p:cNvSpPr>
              <p:nvPr/>
            </p:nvSpPr>
            <p:spPr bwMode="auto">
              <a:xfrm>
                <a:off x="4346" y="1921"/>
                <a:ext cx="112" cy="115"/>
              </a:xfrm>
              <a:custGeom>
                <a:avLst/>
                <a:gdLst>
                  <a:gd name="T0" fmla="*/ 67 w 112"/>
                  <a:gd name="T1" fmla="*/ 0 h 115"/>
                  <a:gd name="T2" fmla="*/ 44 w 112"/>
                  <a:gd name="T3" fmla="*/ 0 h 115"/>
                  <a:gd name="T4" fmla="*/ 22 w 112"/>
                  <a:gd name="T5" fmla="*/ 20 h 115"/>
                  <a:gd name="T6" fmla="*/ 22 w 112"/>
                  <a:gd name="T7" fmla="*/ 39 h 115"/>
                  <a:gd name="T8" fmla="*/ 22 w 112"/>
                  <a:gd name="T9" fmla="*/ 57 h 115"/>
                  <a:gd name="T10" fmla="*/ 22 w 112"/>
                  <a:gd name="T11" fmla="*/ 77 h 115"/>
                  <a:gd name="T12" fmla="*/ 0 w 112"/>
                  <a:gd name="T13" fmla="*/ 77 h 115"/>
                  <a:gd name="T14" fmla="*/ 22 w 112"/>
                  <a:gd name="T15" fmla="*/ 96 h 115"/>
                  <a:gd name="T16" fmla="*/ 44 w 112"/>
                  <a:gd name="T17" fmla="*/ 114 h 115"/>
                  <a:gd name="T18" fmla="*/ 67 w 112"/>
                  <a:gd name="T19" fmla="*/ 114 h 115"/>
                  <a:gd name="T20" fmla="*/ 89 w 112"/>
                  <a:gd name="T21" fmla="*/ 114 h 115"/>
                  <a:gd name="T22" fmla="*/ 111 w 112"/>
                  <a:gd name="T23" fmla="*/ 114 h 115"/>
                  <a:gd name="T24" fmla="*/ 111 w 112"/>
                  <a:gd name="T25" fmla="*/ 96 h 115"/>
                  <a:gd name="T26" fmla="*/ 111 w 112"/>
                  <a:gd name="T27" fmla="*/ 77 h 115"/>
                  <a:gd name="T28" fmla="*/ 111 w 112"/>
                  <a:gd name="T29" fmla="*/ 57 h 115"/>
                  <a:gd name="T30" fmla="*/ 111 w 112"/>
                  <a:gd name="T31" fmla="*/ 39 h 115"/>
                  <a:gd name="T32" fmla="*/ 89 w 112"/>
                  <a:gd name="T33" fmla="*/ 39 h 115"/>
                  <a:gd name="T34" fmla="*/ 89 w 112"/>
                  <a:gd name="T35" fmla="*/ 20 h 115"/>
                  <a:gd name="T36" fmla="*/ 67 w 112"/>
                  <a:gd name="T37" fmla="*/ 0 h 115"/>
                  <a:gd name="T38" fmla="*/ 44 w 112"/>
                  <a:gd name="T39" fmla="*/ 0 h 115"/>
                  <a:gd name="T40" fmla="*/ 22 w 112"/>
                  <a:gd name="T41" fmla="*/ 20 h 115"/>
                  <a:gd name="T42" fmla="*/ 22 w 112"/>
                  <a:gd name="T43" fmla="*/ 39 h 115"/>
                  <a:gd name="T44" fmla="*/ 22 w 112"/>
                  <a:gd name="T45" fmla="*/ 57 h 115"/>
                  <a:gd name="T46" fmla="*/ 22 w 112"/>
                  <a:gd name="T47" fmla="*/ 77 h 115"/>
                  <a:gd name="T48" fmla="*/ 0 w 112"/>
                  <a:gd name="T49" fmla="*/ 77 h 115"/>
                  <a:gd name="T50" fmla="*/ 22 w 112"/>
                  <a:gd name="T51" fmla="*/ 96 h 115"/>
                  <a:gd name="T52" fmla="*/ 22 w 112"/>
                  <a:gd name="T53" fmla="*/ 114 h 115"/>
                  <a:gd name="T54" fmla="*/ 44 w 112"/>
                  <a:gd name="T55" fmla="*/ 114 h 115"/>
                  <a:gd name="T56" fmla="*/ 67 w 112"/>
                  <a:gd name="T57" fmla="*/ 114 h 115"/>
                  <a:gd name="T58" fmla="*/ 89 w 112"/>
                  <a:gd name="T59" fmla="*/ 114 h 115"/>
                  <a:gd name="T60" fmla="*/ 111 w 112"/>
                  <a:gd name="T61" fmla="*/ 114 h 115"/>
                  <a:gd name="T62" fmla="*/ 111 w 112"/>
                  <a:gd name="T63" fmla="*/ 96 h 115"/>
                  <a:gd name="T64" fmla="*/ 111 w 112"/>
                  <a:gd name="T65" fmla="*/ 77 h 115"/>
                  <a:gd name="T66" fmla="*/ 111 w 112"/>
                  <a:gd name="T67" fmla="*/ 57 h 115"/>
                  <a:gd name="T68" fmla="*/ 89 w 112"/>
                  <a:gd name="T69" fmla="*/ 39 h 115"/>
                  <a:gd name="T70" fmla="*/ 89 w 112"/>
                  <a:gd name="T71" fmla="*/ 20 h 115"/>
                  <a:gd name="T72" fmla="*/ 67 w 112"/>
                  <a:gd name="T73" fmla="*/ 0 h 11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2"/>
                  <a:gd name="T112" fmla="*/ 0 h 115"/>
                  <a:gd name="T113" fmla="*/ 112 w 112"/>
                  <a:gd name="T114" fmla="*/ 115 h 115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2" h="115">
                    <a:moveTo>
                      <a:pt x="67" y="0"/>
                    </a:moveTo>
                    <a:lnTo>
                      <a:pt x="44" y="0"/>
                    </a:lnTo>
                    <a:lnTo>
                      <a:pt x="22" y="20"/>
                    </a:lnTo>
                    <a:lnTo>
                      <a:pt x="22" y="39"/>
                    </a:lnTo>
                    <a:lnTo>
                      <a:pt x="22" y="57"/>
                    </a:lnTo>
                    <a:lnTo>
                      <a:pt x="22" y="77"/>
                    </a:lnTo>
                    <a:lnTo>
                      <a:pt x="0" y="77"/>
                    </a:lnTo>
                    <a:lnTo>
                      <a:pt x="22" y="96"/>
                    </a:lnTo>
                    <a:lnTo>
                      <a:pt x="44" y="114"/>
                    </a:lnTo>
                    <a:lnTo>
                      <a:pt x="67" y="114"/>
                    </a:lnTo>
                    <a:lnTo>
                      <a:pt x="89" y="114"/>
                    </a:lnTo>
                    <a:lnTo>
                      <a:pt x="111" y="114"/>
                    </a:lnTo>
                    <a:lnTo>
                      <a:pt x="111" y="96"/>
                    </a:lnTo>
                    <a:lnTo>
                      <a:pt x="111" y="77"/>
                    </a:lnTo>
                    <a:lnTo>
                      <a:pt x="111" y="57"/>
                    </a:lnTo>
                    <a:lnTo>
                      <a:pt x="111" y="39"/>
                    </a:lnTo>
                    <a:lnTo>
                      <a:pt x="89" y="39"/>
                    </a:lnTo>
                    <a:lnTo>
                      <a:pt x="89" y="20"/>
                    </a:lnTo>
                    <a:lnTo>
                      <a:pt x="67" y="0"/>
                    </a:lnTo>
                    <a:lnTo>
                      <a:pt x="44" y="0"/>
                    </a:lnTo>
                    <a:lnTo>
                      <a:pt x="22" y="20"/>
                    </a:lnTo>
                    <a:lnTo>
                      <a:pt x="22" y="39"/>
                    </a:lnTo>
                    <a:lnTo>
                      <a:pt x="22" y="57"/>
                    </a:lnTo>
                    <a:lnTo>
                      <a:pt x="22" y="77"/>
                    </a:lnTo>
                    <a:lnTo>
                      <a:pt x="0" y="77"/>
                    </a:lnTo>
                    <a:lnTo>
                      <a:pt x="22" y="96"/>
                    </a:lnTo>
                    <a:lnTo>
                      <a:pt x="22" y="114"/>
                    </a:lnTo>
                    <a:lnTo>
                      <a:pt x="44" y="114"/>
                    </a:lnTo>
                    <a:lnTo>
                      <a:pt x="67" y="114"/>
                    </a:lnTo>
                    <a:lnTo>
                      <a:pt x="89" y="114"/>
                    </a:lnTo>
                    <a:lnTo>
                      <a:pt x="111" y="114"/>
                    </a:lnTo>
                    <a:lnTo>
                      <a:pt x="111" y="96"/>
                    </a:lnTo>
                    <a:lnTo>
                      <a:pt x="111" y="77"/>
                    </a:lnTo>
                    <a:lnTo>
                      <a:pt x="111" y="57"/>
                    </a:lnTo>
                    <a:lnTo>
                      <a:pt x="89" y="39"/>
                    </a:lnTo>
                    <a:lnTo>
                      <a:pt x="89" y="20"/>
                    </a:lnTo>
                    <a:lnTo>
                      <a:pt x="67" y="0"/>
                    </a:lnTo>
                  </a:path>
                </a:pathLst>
              </a:custGeom>
              <a:solidFill>
                <a:schemeClr val="folHlink"/>
              </a:solidFill>
              <a:ln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23597" name="Picture 86"/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" y="1362"/>
              <a:ext cx="300" cy="318"/>
            </a:xfrm>
            <a:prstGeom prst="rect">
              <a:avLst/>
            </a:prstGeom>
            <a:solidFill>
              <a:srgbClr val="FAF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98" name="Group 87"/>
            <p:cNvGrpSpPr>
              <a:grpSpLocks/>
            </p:cNvGrpSpPr>
            <p:nvPr/>
          </p:nvGrpSpPr>
          <p:grpSpPr bwMode="auto">
            <a:xfrm>
              <a:off x="3072" y="1343"/>
              <a:ext cx="956" cy="531"/>
              <a:chOff x="2880" y="1535"/>
              <a:chExt cx="956" cy="531"/>
            </a:xfrm>
          </p:grpSpPr>
          <p:sp>
            <p:nvSpPr>
              <p:cNvPr id="23909" name="Freeform 88"/>
              <p:cNvSpPr>
                <a:spLocks/>
              </p:cNvSpPr>
              <p:nvPr/>
            </p:nvSpPr>
            <p:spPr bwMode="auto">
              <a:xfrm>
                <a:off x="2880" y="1568"/>
                <a:ext cx="956" cy="498"/>
              </a:xfrm>
              <a:custGeom>
                <a:avLst/>
                <a:gdLst>
                  <a:gd name="T0" fmla="*/ 954 w 956"/>
                  <a:gd name="T1" fmla="*/ 66 h 498"/>
                  <a:gd name="T2" fmla="*/ 890 w 956"/>
                  <a:gd name="T3" fmla="*/ 33 h 498"/>
                  <a:gd name="T4" fmla="*/ 845 w 956"/>
                  <a:gd name="T5" fmla="*/ 20 h 498"/>
                  <a:gd name="T6" fmla="*/ 795 w 956"/>
                  <a:gd name="T7" fmla="*/ 8 h 498"/>
                  <a:gd name="T8" fmla="*/ 744 w 956"/>
                  <a:gd name="T9" fmla="*/ 3 h 498"/>
                  <a:gd name="T10" fmla="*/ 686 w 956"/>
                  <a:gd name="T11" fmla="*/ 0 h 498"/>
                  <a:gd name="T12" fmla="*/ 619 w 956"/>
                  <a:gd name="T13" fmla="*/ 2 h 498"/>
                  <a:gd name="T14" fmla="*/ 532 w 956"/>
                  <a:gd name="T15" fmla="*/ 10 h 498"/>
                  <a:gd name="T16" fmla="*/ 454 w 956"/>
                  <a:gd name="T17" fmla="*/ 25 h 498"/>
                  <a:gd name="T18" fmla="*/ 386 w 956"/>
                  <a:gd name="T19" fmla="*/ 44 h 498"/>
                  <a:gd name="T20" fmla="*/ 316 w 956"/>
                  <a:gd name="T21" fmla="*/ 69 h 498"/>
                  <a:gd name="T22" fmla="*/ 256 w 956"/>
                  <a:gd name="T23" fmla="*/ 99 h 498"/>
                  <a:gd name="T24" fmla="*/ 202 w 956"/>
                  <a:gd name="T25" fmla="*/ 136 h 498"/>
                  <a:gd name="T26" fmla="*/ 151 w 956"/>
                  <a:gd name="T27" fmla="*/ 184 h 498"/>
                  <a:gd name="T28" fmla="*/ 115 w 956"/>
                  <a:gd name="T29" fmla="*/ 233 h 498"/>
                  <a:gd name="T30" fmla="*/ 96 w 956"/>
                  <a:gd name="T31" fmla="*/ 264 h 498"/>
                  <a:gd name="T32" fmla="*/ 0 w 956"/>
                  <a:gd name="T33" fmla="*/ 202 h 498"/>
                  <a:gd name="T34" fmla="*/ 14 w 956"/>
                  <a:gd name="T35" fmla="*/ 249 h 498"/>
                  <a:gd name="T36" fmla="*/ 23 w 956"/>
                  <a:gd name="T37" fmla="*/ 298 h 498"/>
                  <a:gd name="T38" fmla="*/ 27 w 956"/>
                  <a:gd name="T39" fmla="*/ 345 h 498"/>
                  <a:gd name="T40" fmla="*/ 26 w 956"/>
                  <a:gd name="T41" fmla="*/ 394 h 498"/>
                  <a:gd name="T42" fmla="*/ 12 w 956"/>
                  <a:gd name="T43" fmla="*/ 461 h 498"/>
                  <a:gd name="T44" fmla="*/ 32 w 956"/>
                  <a:gd name="T45" fmla="*/ 484 h 498"/>
                  <a:gd name="T46" fmla="*/ 78 w 956"/>
                  <a:gd name="T47" fmla="*/ 462 h 498"/>
                  <a:gd name="T48" fmla="*/ 116 w 956"/>
                  <a:gd name="T49" fmla="*/ 449 h 498"/>
                  <a:gd name="T50" fmla="*/ 154 w 956"/>
                  <a:gd name="T51" fmla="*/ 441 h 498"/>
                  <a:gd name="T52" fmla="*/ 194 w 956"/>
                  <a:gd name="T53" fmla="*/ 438 h 498"/>
                  <a:gd name="T54" fmla="*/ 242 w 956"/>
                  <a:gd name="T55" fmla="*/ 441 h 498"/>
                  <a:gd name="T56" fmla="*/ 277 w 956"/>
                  <a:gd name="T57" fmla="*/ 413 h 498"/>
                  <a:gd name="T58" fmla="*/ 197 w 956"/>
                  <a:gd name="T59" fmla="*/ 335 h 498"/>
                  <a:gd name="T60" fmla="*/ 248 w 956"/>
                  <a:gd name="T61" fmla="*/ 278 h 498"/>
                  <a:gd name="T62" fmla="*/ 299 w 956"/>
                  <a:gd name="T63" fmla="*/ 230 h 498"/>
                  <a:gd name="T64" fmla="*/ 345 w 956"/>
                  <a:gd name="T65" fmla="*/ 191 h 498"/>
                  <a:gd name="T66" fmla="*/ 405 w 956"/>
                  <a:gd name="T67" fmla="*/ 152 h 498"/>
                  <a:gd name="T68" fmla="*/ 464 w 956"/>
                  <a:gd name="T69" fmla="*/ 122 h 498"/>
                  <a:gd name="T70" fmla="*/ 521 w 956"/>
                  <a:gd name="T71" fmla="*/ 99 h 498"/>
                  <a:gd name="T72" fmla="*/ 591 w 956"/>
                  <a:gd name="T73" fmla="*/ 80 h 498"/>
                  <a:gd name="T74" fmla="*/ 659 w 956"/>
                  <a:gd name="T75" fmla="*/ 66 h 498"/>
                  <a:gd name="T76" fmla="*/ 741 w 956"/>
                  <a:gd name="T77" fmla="*/ 53 h 498"/>
                  <a:gd name="T78" fmla="*/ 804 w 956"/>
                  <a:gd name="T79" fmla="*/ 50 h 498"/>
                  <a:gd name="T80" fmla="*/ 851 w 956"/>
                  <a:gd name="T81" fmla="*/ 54 h 498"/>
                  <a:gd name="T82" fmla="*/ 892 w 956"/>
                  <a:gd name="T83" fmla="*/ 63 h 4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6"/>
                  <a:gd name="T127" fmla="*/ 0 h 498"/>
                  <a:gd name="T128" fmla="*/ 956 w 956"/>
                  <a:gd name="T129" fmla="*/ 498 h 4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6" h="498">
                    <a:moveTo>
                      <a:pt x="955" y="85"/>
                    </a:moveTo>
                    <a:lnTo>
                      <a:pt x="954" y="66"/>
                    </a:lnTo>
                    <a:lnTo>
                      <a:pt x="914" y="45"/>
                    </a:lnTo>
                    <a:lnTo>
                      <a:pt x="890" y="33"/>
                    </a:lnTo>
                    <a:lnTo>
                      <a:pt x="865" y="27"/>
                    </a:lnTo>
                    <a:lnTo>
                      <a:pt x="845" y="20"/>
                    </a:lnTo>
                    <a:lnTo>
                      <a:pt x="818" y="14"/>
                    </a:lnTo>
                    <a:lnTo>
                      <a:pt x="795" y="8"/>
                    </a:lnTo>
                    <a:lnTo>
                      <a:pt x="767" y="6"/>
                    </a:lnTo>
                    <a:lnTo>
                      <a:pt x="744" y="3"/>
                    </a:lnTo>
                    <a:lnTo>
                      <a:pt x="720" y="0"/>
                    </a:lnTo>
                    <a:lnTo>
                      <a:pt x="686" y="0"/>
                    </a:lnTo>
                    <a:lnTo>
                      <a:pt x="655" y="0"/>
                    </a:lnTo>
                    <a:lnTo>
                      <a:pt x="619" y="2"/>
                    </a:lnTo>
                    <a:lnTo>
                      <a:pt x="571" y="5"/>
                    </a:lnTo>
                    <a:lnTo>
                      <a:pt x="532" y="10"/>
                    </a:lnTo>
                    <a:lnTo>
                      <a:pt x="500" y="16"/>
                    </a:lnTo>
                    <a:lnTo>
                      <a:pt x="454" y="25"/>
                    </a:lnTo>
                    <a:lnTo>
                      <a:pt x="420" y="33"/>
                    </a:lnTo>
                    <a:lnTo>
                      <a:pt x="386" y="44"/>
                    </a:lnTo>
                    <a:lnTo>
                      <a:pt x="351" y="55"/>
                    </a:lnTo>
                    <a:lnTo>
                      <a:pt x="316" y="69"/>
                    </a:lnTo>
                    <a:lnTo>
                      <a:pt x="286" y="83"/>
                    </a:lnTo>
                    <a:lnTo>
                      <a:pt x="256" y="99"/>
                    </a:lnTo>
                    <a:lnTo>
                      <a:pt x="228" y="117"/>
                    </a:lnTo>
                    <a:lnTo>
                      <a:pt x="202" y="136"/>
                    </a:lnTo>
                    <a:lnTo>
                      <a:pt x="175" y="158"/>
                    </a:lnTo>
                    <a:lnTo>
                      <a:pt x="151" y="184"/>
                    </a:lnTo>
                    <a:lnTo>
                      <a:pt x="133" y="206"/>
                    </a:lnTo>
                    <a:lnTo>
                      <a:pt x="115" y="233"/>
                    </a:lnTo>
                    <a:lnTo>
                      <a:pt x="101" y="253"/>
                    </a:lnTo>
                    <a:lnTo>
                      <a:pt x="96" y="264"/>
                    </a:lnTo>
                    <a:lnTo>
                      <a:pt x="0" y="179"/>
                    </a:lnTo>
                    <a:lnTo>
                      <a:pt x="0" y="202"/>
                    </a:lnTo>
                    <a:lnTo>
                      <a:pt x="8" y="226"/>
                    </a:lnTo>
                    <a:lnTo>
                      <a:pt x="14" y="249"/>
                    </a:lnTo>
                    <a:lnTo>
                      <a:pt x="18" y="272"/>
                    </a:lnTo>
                    <a:lnTo>
                      <a:pt x="23" y="298"/>
                    </a:lnTo>
                    <a:lnTo>
                      <a:pt x="25" y="323"/>
                    </a:lnTo>
                    <a:lnTo>
                      <a:pt x="27" y="345"/>
                    </a:lnTo>
                    <a:lnTo>
                      <a:pt x="26" y="370"/>
                    </a:lnTo>
                    <a:lnTo>
                      <a:pt x="26" y="394"/>
                    </a:lnTo>
                    <a:lnTo>
                      <a:pt x="22" y="426"/>
                    </a:lnTo>
                    <a:lnTo>
                      <a:pt x="12" y="461"/>
                    </a:lnTo>
                    <a:lnTo>
                      <a:pt x="11" y="497"/>
                    </a:lnTo>
                    <a:lnTo>
                      <a:pt x="32" y="484"/>
                    </a:lnTo>
                    <a:lnTo>
                      <a:pt x="53" y="473"/>
                    </a:lnTo>
                    <a:lnTo>
                      <a:pt x="78" y="462"/>
                    </a:lnTo>
                    <a:lnTo>
                      <a:pt x="101" y="453"/>
                    </a:lnTo>
                    <a:lnTo>
                      <a:pt x="116" y="449"/>
                    </a:lnTo>
                    <a:lnTo>
                      <a:pt x="131" y="445"/>
                    </a:lnTo>
                    <a:lnTo>
                      <a:pt x="154" y="441"/>
                    </a:lnTo>
                    <a:lnTo>
                      <a:pt x="175" y="439"/>
                    </a:lnTo>
                    <a:lnTo>
                      <a:pt x="194" y="438"/>
                    </a:lnTo>
                    <a:lnTo>
                      <a:pt x="217" y="440"/>
                    </a:lnTo>
                    <a:lnTo>
                      <a:pt x="242" y="441"/>
                    </a:lnTo>
                    <a:lnTo>
                      <a:pt x="277" y="448"/>
                    </a:lnTo>
                    <a:lnTo>
                      <a:pt x="277" y="413"/>
                    </a:lnTo>
                    <a:lnTo>
                      <a:pt x="190" y="346"/>
                    </a:lnTo>
                    <a:lnTo>
                      <a:pt x="197" y="335"/>
                    </a:lnTo>
                    <a:lnTo>
                      <a:pt x="223" y="304"/>
                    </a:lnTo>
                    <a:lnTo>
                      <a:pt x="248" y="278"/>
                    </a:lnTo>
                    <a:lnTo>
                      <a:pt x="278" y="246"/>
                    </a:lnTo>
                    <a:lnTo>
                      <a:pt x="299" y="230"/>
                    </a:lnTo>
                    <a:lnTo>
                      <a:pt x="317" y="212"/>
                    </a:lnTo>
                    <a:lnTo>
                      <a:pt x="345" y="191"/>
                    </a:lnTo>
                    <a:lnTo>
                      <a:pt x="373" y="171"/>
                    </a:lnTo>
                    <a:lnTo>
                      <a:pt x="405" y="152"/>
                    </a:lnTo>
                    <a:lnTo>
                      <a:pt x="433" y="137"/>
                    </a:lnTo>
                    <a:lnTo>
                      <a:pt x="464" y="122"/>
                    </a:lnTo>
                    <a:lnTo>
                      <a:pt x="496" y="107"/>
                    </a:lnTo>
                    <a:lnTo>
                      <a:pt x="521" y="99"/>
                    </a:lnTo>
                    <a:lnTo>
                      <a:pt x="556" y="89"/>
                    </a:lnTo>
                    <a:lnTo>
                      <a:pt x="591" y="80"/>
                    </a:lnTo>
                    <a:lnTo>
                      <a:pt x="624" y="73"/>
                    </a:lnTo>
                    <a:lnTo>
                      <a:pt x="659" y="66"/>
                    </a:lnTo>
                    <a:lnTo>
                      <a:pt x="700" y="59"/>
                    </a:lnTo>
                    <a:lnTo>
                      <a:pt x="741" y="53"/>
                    </a:lnTo>
                    <a:lnTo>
                      <a:pt x="779" y="52"/>
                    </a:lnTo>
                    <a:lnTo>
                      <a:pt x="804" y="50"/>
                    </a:lnTo>
                    <a:lnTo>
                      <a:pt x="831" y="51"/>
                    </a:lnTo>
                    <a:lnTo>
                      <a:pt x="851" y="54"/>
                    </a:lnTo>
                    <a:lnTo>
                      <a:pt x="872" y="58"/>
                    </a:lnTo>
                    <a:lnTo>
                      <a:pt x="892" y="63"/>
                    </a:lnTo>
                    <a:lnTo>
                      <a:pt x="955" y="85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10" name="Freeform 89"/>
              <p:cNvSpPr>
                <a:spLocks/>
              </p:cNvSpPr>
              <p:nvPr/>
            </p:nvSpPr>
            <p:spPr bwMode="auto">
              <a:xfrm>
                <a:off x="2880" y="1535"/>
                <a:ext cx="956" cy="498"/>
              </a:xfrm>
              <a:custGeom>
                <a:avLst/>
                <a:gdLst>
                  <a:gd name="T0" fmla="*/ 909 w 956"/>
                  <a:gd name="T1" fmla="*/ 51 h 498"/>
                  <a:gd name="T2" fmla="*/ 865 w 956"/>
                  <a:gd name="T3" fmla="*/ 32 h 498"/>
                  <a:gd name="T4" fmla="*/ 820 w 956"/>
                  <a:gd name="T5" fmla="*/ 18 h 498"/>
                  <a:gd name="T6" fmla="*/ 767 w 956"/>
                  <a:gd name="T7" fmla="*/ 7 h 498"/>
                  <a:gd name="T8" fmla="*/ 720 w 956"/>
                  <a:gd name="T9" fmla="*/ 1 h 498"/>
                  <a:gd name="T10" fmla="*/ 655 w 956"/>
                  <a:gd name="T11" fmla="*/ 1 h 498"/>
                  <a:gd name="T12" fmla="*/ 571 w 956"/>
                  <a:gd name="T13" fmla="*/ 6 h 498"/>
                  <a:gd name="T14" fmla="*/ 500 w 956"/>
                  <a:gd name="T15" fmla="*/ 17 h 498"/>
                  <a:gd name="T16" fmla="*/ 420 w 956"/>
                  <a:gd name="T17" fmla="*/ 34 h 498"/>
                  <a:gd name="T18" fmla="*/ 351 w 956"/>
                  <a:gd name="T19" fmla="*/ 55 h 498"/>
                  <a:gd name="T20" fmla="*/ 286 w 956"/>
                  <a:gd name="T21" fmla="*/ 83 h 498"/>
                  <a:gd name="T22" fmla="*/ 228 w 956"/>
                  <a:gd name="T23" fmla="*/ 118 h 498"/>
                  <a:gd name="T24" fmla="*/ 175 w 956"/>
                  <a:gd name="T25" fmla="*/ 158 h 498"/>
                  <a:gd name="T26" fmla="*/ 133 w 956"/>
                  <a:gd name="T27" fmla="*/ 206 h 498"/>
                  <a:gd name="T28" fmla="*/ 101 w 956"/>
                  <a:gd name="T29" fmla="*/ 253 h 498"/>
                  <a:gd name="T30" fmla="*/ 0 w 956"/>
                  <a:gd name="T31" fmla="*/ 202 h 498"/>
                  <a:gd name="T32" fmla="*/ 14 w 956"/>
                  <a:gd name="T33" fmla="*/ 249 h 498"/>
                  <a:gd name="T34" fmla="*/ 23 w 956"/>
                  <a:gd name="T35" fmla="*/ 297 h 498"/>
                  <a:gd name="T36" fmla="*/ 27 w 956"/>
                  <a:gd name="T37" fmla="*/ 345 h 498"/>
                  <a:gd name="T38" fmla="*/ 26 w 956"/>
                  <a:gd name="T39" fmla="*/ 394 h 498"/>
                  <a:gd name="T40" fmla="*/ 19 w 956"/>
                  <a:gd name="T41" fmla="*/ 454 h 498"/>
                  <a:gd name="T42" fmla="*/ 12 w 956"/>
                  <a:gd name="T43" fmla="*/ 497 h 498"/>
                  <a:gd name="T44" fmla="*/ 53 w 956"/>
                  <a:gd name="T45" fmla="*/ 473 h 498"/>
                  <a:gd name="T46" fmla="*/ 101 w 956"/>
                  <a:gd name="T47" fmla="*/ 453 h 498"/>
                  <a:gd name="T48" fmla="*/ 131 w 956"/>
                  <a:gd name="T49" fmla="*/ 445 h 498"/>
                  <a:gd name="T50" fmla="*/ 175 w 956"/>
                  <a:gd name="T51" fmla="*/ 439 h 498"/>
                  <a:gd name="T52" fmla="*/ 217 w 956"/>
                  <a:gd name="T53" fmla="*/ 440 h 498"/>
                  <a:gd name="T54" fmla="*/ 277 w 956"/>
                  <a:gd name="T55" fmla="*/ 447 h 498"/>
                  <a:gd name="T56" fmla="*/ 197 w 956"/>
                  <a:gd name="T57" fmla="*/ 335 h 498"/>
                  <a:gd name="T58" fmla="*/ 248 w 956"/>
                  <a:gd name="T59" fmla="*/ 278 h 498"/>
                  <a:gd name="T60" fmla="*/ 299 w 956"/>
                  <a:gd name="T61" fmla="*/ 230 h 498"/>
                  <a:gd name="T62" fmla="*/ 345 w 956"/>
                  <a:gd name="T63" fmla="*/ 191 h 498"/>
                  <a:gd name="T64" fmla="*/ 405 w 956"/>
                  <a:gd name="T65" fmla="*/ 152 h 498"/>
                  <a:gd name="T66" fmla="*/ 464 w 956"/>
                  <a:gd name="T67" fmla="*/ 123 h 498"/>
                  <a:gd name="T68" fmla="*/ 521 w 956"/>
                  <a:gd name="T69" fmla="*/ 99 h 498"/>
                  <a:gd name="T70" fmla="*/ 591 w 956"/>
                  <a:gd name="T71" fmla="*/ 81 h 498"/>
                  <a:gd name="T72" fmla="*/ 659 w 956"/>
                  <a:gd name="T73" fmla="*/ 66 h 498"/>
                  <a:gd name="T74" fmla="*/ 741 w 956"/>
                  <a:gd name="T75" fmla="*/ 53 h 498"/>
                  <a:gd name="T76" fmla="*/ 804 w 956"/>
                  <a:gd name="T77" fmla="*/ 51 h 498"/>
                  <a:gd name="T78" fmla="*/ 852 w 956"/>
                  <a:gd name="T79" fmla="*/ 54 h 498"/>
                  <a:gd name="T80" fmla="*/ 892 w 956"/>
                  <a:gd name="T81" fmla="*/ 63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6"/>
                  <a:gd name="T124" fmla="*/ 0 h 498"/>
                  <a:gd name="T125" fmla="*/ 956 w 956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6" h="498">
                    <a:moveTo>
                      <a:pt x="955" y="85"/>
                    </a:moveTo>
                    <a:lnTo>
                      <a:pt x="909" y="51"/>
                    </a:lnTo>
                    <a:lnTo>
                      <a:pt x="889" y="41"/>
                    </a:lnTo>
                    <a:lnTo>
                      <a:pt x="865" y="32"/>
                    </a:lnTo>
                    <a:lnTo>
                      <a:pt x="845" y="25"/>
                    </a:lnTo>
                    <a:lnTo>
                      <a:pt x="820" y="18"/>
                    </a:lnTo>
                    <a:lnTo>
                      <a:pt x="796" y="12"/>
                    </a:lnTo>
                    <a:lnTo>
                      <a:pt x="767" y="7"/>
                    </a:lnTo>
                    <a:lnTo>
                      <a:pt x="744" y="4"/>
                    </a:lnTo>
                    <a:lnTo>
                      <a:pt x="720" y="1"/>
                    </a:lnTo>
                    <a:lnTo>
                      <a:pt x="686" y="0"/>
                    </a:lnTo>
                    <a:lnTo>
                      <a:pt x="655" y="1"/>
                    </a:lnTo>
                    <a:lnTo>
                      <a:pt x="619" y="3"/>
                    </a:lnTo>
                    <a:lnTo>
                      <a:pt x="571" y="6"/>
                    </a:lnTo>
                    <a:lnTo>
                      <a:pt x="532" y="11"/>
                    </a:lnTo>
                    <a:lnTo>
                      <a:pt x="500" y="17"/>
                    </a:lnTo>
                    <a:lnTo>
                      <a:pt x="454" y="26"/>
                    </a:lnTo>
                    <a:lnTo>
                      <a:pt x="420" y="34"/>
                    </a:lnTo>
                    <a:lnTo>
                      <a:pt x="386" y="44"/>
                    </a:lnTo>
                    <a:lnTo>
                      <a:pt x="351" y="55"/>
                    </a:lnTo>
                    <a:lnTo>
                      <a:pt x="316" y="70"/>
                    </a:lnTo>
                    <a:lnTo>
                      <a:pt x="286" y="83"/>
                    </a:lnTo>
                    <a:lnTo>
                      <a:pt x="256" y="99"/>
                    </a:lnTo>
                    <a:lnTo>
                      <a:pt x="228" y="118"/>
                    </a:lnTo>
                    <a:lnTo>
                      <a:pt x="202" y="136"/>
                    </a:lnTo>
                    <a:lnTo>
                      <a:pt x="175" y="158"/>
                    </a:lnTo>
                    <a:lnTo>
                      <a:pt x="151" y="184"/>
                    </a:lnTo>
                    <a:lnTo>
                      <a:pt x="133" y="206"/>
                    </a:lnTo>
                    <a:lnTo>
                      <a:pt x="115" y="233"/>
                    </a:lnTo>
                    <a:lnTo>
                      <a:pt x="101" y="253"/>
                    </a:lnTo>
                    <a:lnTo>
                      <a:pt x="84" y="281"/>
                    </a:lnTo>
                    <a:lnTo>
                      <a:pt x="0" y="202"/>
                    </a:lnTo>
                    <a:lnTo>
                      <a:pt x="8" y="227"/>
                    </a:lnTo>
                    <a:lnTo>
                      <a:pt x="14" y="249"/>
                    </a:lnTo>
                    <a:lnTo>
                      <a:pt x="18" y="272"/>
                    </a:lnTo>
                    <a:lnTo>
                      <a:pt x="23" y="297"/>
                    </a:lnTo>
                    <a:lnTo>
                      <a:pt x="25" y="323"/>
                    </a:lnTo>
                    <a:lnTo>
                      <a:pt x="27" y="345"/>
                    </a:lnTo>
                    <a:lnTo>
                      <a:pt x="26" y="370"/>
                    </a:lnTo>
                    <a:lnTo>
                      <a:pt x="26" y="394"/>
                    </a:lnTo>
                    <a:lnTo>
                      <a:pt x="22" y="426"/>
                    </a:lnTo>
                    <a:lnTo>
                      <a:pt x="19" y="454"/>
                    </a:lnTo>
                    <a:lnTo>
                      <a:pt x="16" y="473"/>
                    </a:lnTo>
                    <a:lnTo>
                      <a:pt x="12" y="497"/>
                    </a:lnTo>
                    <a:lnTo>
                      <a:pt x="32" y="484"/>
                    </a:lnTo>
                    <a:lnTo>
                      <a:pt x="53" y="473"/>
                    </a:lnTo>
                    <a:lnTo>
                      <a:pt x="78" y="461"/>
                    </a:lnTo>
                    <a:lnTo>
                      <a:pt x="101" y="453"/>
                    </a:lnTo>
                    <a:lnTo>
                      <a:pt x="116" y="448"/>
                    </a:lnTo>
                    <a:lnTo>
                      <a:pt x="131" y="445"/>
                    </a:lnTo>
                    <a:lnTo>
                      <a:pt x="154" y="441"/>
                    </a:lnTo>
                    <a:lnTo>
                      <a:pt x="175" y="439"/>
                    </a:lnTo>
                    <a:lnTo>
                      <a:pt x="194" y="438"/>
                    </a:lnTo>
                    <a:lnTo>
                      <a:pt x="217" y="440"/>
                    </a:lnTo>
                    <a:lnTo>
                      <a:pt x="242" y="441"/>
                    </a:lnTo>
                    <a:lnTo>
                      <a:pt x="277" y="447"/>
                    </a:lnTo>
                    <a:lnTo>
                      <a:pt x="174" y="363"/>
                    </a:lnTo>
                    <a:lnTo>
                      <a:pt x="197" y="335"/>
                    </a:lnTo>
                    <a:lnTo>
                      <a:pt x="223" y="303"/>
                    </a:lnTo>
                    <a:lnTo>
                      <a:pt x="248" y="278"/>
                    </a:lnTo>
                    <a:lnTo>
                      <a:pt x="278" y="247"/>
                    </a:lnTo>
                    <a:lnTo>
                      <a:pt x="299" y="230"/>
                    </a:lnTo>
                    <a:lnTo>
                      <a:pt x="317" y="213"/>
                    </a:lnTo>
                    <a:lnTo>
                      <a:pt x="345" y="191"/>
                    </a:lnTo>
                    <a:lnTo>
                      <a:pt x="373" y="171"/>
                    </a:lnTo>
                    <a:lnTo>
                      <a:pt x="405" y="152"/>
                    </a:lnTo>
                    <a:lnTo>
                      <a:pt x="433" y="137"/>
                    </a:lnTo>
                    <a:lnTo>
                      <a:pt x="464" y="123"/>
                    </a:lnTo>
                    <a:lnTo>
                      <a:pt x="496" y="108"/>
                    </a:lnTo>
                    <a:lnTo>
                      <a:pt x="521" y="99"/>
                    </a:lnTo>
                    <a:lnTo>
                      <a:pt x="556" y="89"/>
                    </a:lnTo>
                    <a:lnTo>
                      <a:pt x="591" y="81"/>
                    </a:lnTo>
                    <a:lnTo>
                      <a:pt x="624" y="74"/>
                    </a:lnTo>
                    <a:lnTo>
                      <a:pt x="659" y="66"/>
                    </a:lnTo>
                    <a:lnTo>
                      <a:pt x="700" y="59"/>
                    </a:lnTo>
                    <a:lnTo>
                      <a:pt x="741" y="53"/>
                    </a:lnTo>
                    <a:lnTo>
                      <a:pt x="779" y="53"/>
                    </a:lnTo>
                    <a:lnTo>
                      <a:pt x="804" y="51"/>
                    </a:lnTo>
                    <a:lnTo>
                      <a:pt x="831" y="52"/>
                    </a:lnTo>
                    <a:lnTo>
                      <a:pt x="852" y="54"/>
                    </a:lnTo>
                    <a:lnTo>
                      <a:pt x="873" y="57"/>
                    </a:lnTo>
                    <a:lnTo>
                      <a:pt x="892" y="63"/>
                    </a:lnTo>
                    <a:lnTo>
                      <a:pt x="955" y="85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599" name="Group 90"/>
            <p:cNvGrpSpPr>
              <a:grpSpLocks/>
            </p:cNvGrpSpPr>
            <p:nvPr/>
          </p:nvGrpSpPr>
          <p:grpSpPr bwMode="auto">
            <a:xfrm>
              <a:off x="896" y="1682"/>
              <a:ext cx="447" cy="824"/>
              <a:chOff x="704" y="1874"/>
              <a:chExt cx="447" cy="824"/>
            </a:xfrm>
          </p:grpSpPr>
          <p:sp>
            <p:nvSpPr>
              <p:cNvPr id="23907" name="Freeform 91"/>
              <p:cNvSpPr>
                <a:spLocks/>
              </p:cNvSpPr>
              <p:nvPr/>
            </p:nvSpPr>
            <p:spPr bwMode="auto">
              <a:xfrm>
                <a:off x="733" y="1874"/>
                <a:ext cx="418" cy="824"/>
              </a:xfrm>
              <a:custGeom>
                <a:avLst/>
                <a:gdLst>
                  <a:gd name="T0" fmla="*/ 55 w 418"/>
                  <a:gd name="T1" fmla="*/ 1 h 824"/>
                  <a:gd name="T2" fmla="*/ 28 w 418"/>
                  <a:gd name="T3" fmla="*/ 56 h 824"/>
                  <a:gd name="T4" fmla="*/ 16 w 418"/>
                  <a:gd name="T5" fmla="*/ 95 h 824"/>
                  <a:gd name="T6" fmla="*/ 7 w 418"/>
                  <a:gd name="T7" fmla="*/ 138 h 824"/>
                  <a:gd name="T8" fmla="*/ 3 w 418"/>
                  <a:gd name="T9" fmla="*/ 182 h 824"/>
                  <a:gd name="T10" fmla="*/ 0 w 418"/>
                  <a:gd name="T11" fmla="*/ 232 h 824"/>
                  <a:gd name="T12" fmla="*/ 2 w 418"/>
                  <a:gd name="T13" fmla="*/ 289 h 824"/>
                  <a:gd name="T14" fmla="*/ 8 w 418"/>
                  <a:gd name="T15" fmla="*/ 365 h 824"/>
                  <a:gd name="T16" fmla="*/ 21 w 418"/>
                  <a:gd name="T17" fmla="*/ 432 h 824"/>
                  <a:gd name="T18" fmla="*/ 37 w 418"/>
                  <a:gd name="T19" fmla="*/ 491 h 824"/>
                  <a:gd name="T20" fmla="*/ 58 w 418"/>
                  <a:gd name="T21" fmla="*/ 550 h 824"/>
                  <a:gd name="T22" fmla="*/ 83 w 418"/>
                  <a:gd name="T23" fmla="*/ 602 h 824"/>
                  <a:gd name="T24" fmla="*/ 114 w 418"/>
                  <a:gd name="T25" fmla="*/ 649 h 824"/>
                  <a:gd name="T26" fmla="*/ 154 w 418"/>
                  <a:gd name="T27" fmla="*/ 693 h 824"/>
                  <a:gd name="T28" fmla="*/ 195 w 418"/>
                  <a:gd name="T29" fmla="*/ 724 h 824"/>
                  <a:gd name="T30" fmla="*/ 221 w 418"/>
                  <a:gd name="T31" fmla="*/ 740 h 824"/>
                  <a:gd name="T32" fmla="*/ 170 w 418"/>
                  <a:gd name="T33" fmla="*/ 823 h 824"/>
                  <a:gd name="T34" fmla="*/ 209 w 418"/>
                  <a:gd name="T35" fmla="*/ 811 h 824"/>
                  <a:gd name="T36" fmla="*/ 250 w 418"/>
                  <a:gd name="T37" fmla="*/ 803 h 824"/>
                  <a:gd name="T38" fmla="*/ 289 w 418"/>
                  <a:gd name="T39" fmla="*/ 800 h 824"/>
                  <a:gd name="T40" fmla="*/ 331 w 418"/>
                  <a:gd name="T41" fmla="*/ 801 h 824"/>
                  <a:gd name="T42" fmla="*/ 387 w 418"/>
                  <a:gd name="T43" fmla="*/ 813 h 824"/>
                  <a:gd name="T44" fmla="*/ 406 w 418"/>
                  <a:gd name="T45" fmla="*/ 795 h 824"/>
                  <a:gd name="T46" fmla="*/ 387 w 418"/>
                  <a:gd name="T47" fmla="*/ 756 h 824"/>
                  <a:gd name="T48" fmla="*/ 376 w 418"/>
                  <a:gd name="T49" fmla="*/ 723 h 824"/>
                  <a:gd name="T50" fmla="*/ 370 w 418"/>
                  <a:gd name="T51" fmla="*/ 691 h 824"/>
                  <a:gd name="T52" fmla="*/ 368 w 418"/>
                  <a:gd name="T53" fmla="*/ 656 h 824"/>
                  <a:gd name="T54" fmla="*/ 370 w 418"/>
                  <a:gd name="T55" fmla="*/ 615 h 824"/>
                  <a:gd name="T56" fmla="*/ 347 w 418"/>
                  <a:gd name="T57" fmla="*/ 585 h 824"/>
                  <a:gd name="T58" fmla="*/ 281 w 418"/>
                  <a:gd name="T59" fmla="*/ 653 h 824"/>
                  <a:gd name="T60" fmla="*/ 233 w 418"/>
                  <a:gd name="T61" fmla="*/ 610 h 824"/>
                  <a:gd name="T62" fmla="*/ 193 w 418"/>
                  <a:gd name="T63" fmla="*/ 565 h 824"/>
                  <a:gd name="T64" fmla="*/ 160 w 418"/>
                  <a:gd name="T65" fmla="*/ 526 h 824"/>
                  <a:gd name="T66" fmla="*/ 127 w 418"/>
                  <a:gd name="T67" fmla="*/ 474 h 824"/>
                  <a:gd name="T68" fmla="*/ 103 w 418"/>
                  <a:gd name="T69" fmla="*/ 423 h 824"/>
                  <a:gd name="T70" fmla="*/ 83 w 418"/>
                  <a:gd name="T71" fmla="*/ 374 h 824"/>
                  <a:gd name="T72" fmla="*/ 67 w 418"/>
                  <a:gd name="T73" fmla="*/ 314 h 824"/>
                  <a:gd name="T74" fmla="*/ 55 w 418"/>
                  <a:gd name="T75" fmla="*/ 255 h 824"/>
                  <a:gd name="T76" fmla="*/ 44 w 418"/>
                  <a:gd name="T77" fmla="*/ 184 h 824"/>
                  <a:gd name="T78" fmla="*/ 42 w 418"/>
                  <a:gd name="T79" fmla="*/ 130 h 824"/>
                  <a:gd name="T80" fmla="*/ 45 w 418"/>
                  <a:gd name="T81" fmla="*/ 90 h 824"/>
                  <a:gd name="T82" fmla="*/ 53 w 418"/>
                  <a:gd name="T83" fmla="*/ 55 h 82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18"/>
                  <a:gd name="T127" fmla="*/ 0 h 824"/>
                  <a:gd name="T128" fmla="*/ 418 w 418"/>
                  <a:gd name="T129" fmla="*/ 824 h 82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18" h="824">
                    <a:moveTo>
                      <a:pt x="71" y="0"/>
                    </a:moveTo>
                    <a:lnTo>
                      <a:pt x="55" y="1"/>
                    </a:lnTo>
                    <a:lnTo>
                      <a:pt x="37" y="35"/>
                    </a:lnTo>
                    <a:lnTo>
                      <a:pt x="28" y="56"/>
                    </a:lnTo>
                    <a:lnTo>
                      <a:pt x="22" y="78"/>
                    </a:lnTo>
                    <a:lnTo>
                      <a:pt x="16" y="95"/>
                    </a:lnTo>
                    <a:lnTo>
                      <a:pt x="12" y="118"/>
                    </a:lnTo>
                    <a:lnTo>
                      <a:pt x="7" y="138"/>
                    </a:lnTo>
                    <a:lnTo>
                      <a:pt x="5" y="162"/>
                    </a:lnTo>
                    <a:lnTo>
                      <a:pt x="3" y="182"/>
                    </a:lnTo>
                    <a:lnTo>
                      <a:pt x="0" y="203"/>
                    </a:lnTo>
                    <a:lnTo>
                      <a:pt x="0" y="232"/>
                    </a:lnTo>
                    <a:lnTo>
                      <a:pt x="0" y="258"/>
                    </a:lnTo>
                    <a:lnTo>
                      <a:pt x="2" y="289"/>
                    </a:lnTo>
                    <a:lnTo>
                      <a:pt x="4" y="331"/>
                    </a:lnTo>
                    <a:lnTo>
                      <a:pt x="8" y="365"/>
                    </a:lnTo>
                    <a:lnTo>
                      <a:pt x="13" y="392"/>
                    </a:lnTo>
                    <a:lnTo>
                      <a:pt x="21" y="432"/>
                    </a:lnTo>
                    <a:lnTo>
                      <a:pt x="28" y="461"/>
                    </a:lnTo>
                    <a:lnTo>
                      <a:pt x="37" y="491"/>
                    </a:lnTo>
                    <a:lnTo>
                      <a:pt x="46" y="521"/>
                    </a:lnTo>
                    <a:lnTo>
                      <a:pt x="58" y="550"/>
                    </a:lnTo>
                    <a:lnTo>
                      <a:pt x="69" y="577"/>
                    </a:lnTo>
                    <a:lnTo>
                      <a:pt x="83" y="602"/>
                    </a:lnTo>
                    <a:lnTo>
                      <a:pt x="98" y="626"/>
                    </a:lnTo>
                    <a:lnTo>
                      <a:pt x="114" y="649"/>
                    </a:lnTo>
                    <a:lnTo>
                      <a:pt x="132" y="672"/>
                    </a:lnTo>
                    <a:lnTo>
                      <a:pt x="154" y="693"/>
                    </a:lnTo>
                    <a:lnTo>
                      <a:pt x="173" y="708"/>
                    </a:lnTo>
                    <a:lnTo>
                      <a:pt x="195" y="724"/>
                    </a:lnTo>
                    <a:lnTo>
                      <a:pt x="212" y="736"/>
                    </a:lnTo>
                    <a:lnTo>
                      <a:pt x="221" y="740"/>
                    </a:lnTo>
                    <a:lnTo>
                      <a:pt x="150" y="823"/>
                    </a:lnTo>
                    <a:lnTo>
                      <a:pt x="170" y="823"/>
                    </a:lnTo>
                    <a:lnTo>
                      <a:pt x="190" y="816"/>
                    </a:lnTo>
                    <a:lnTo>
                      <a:pt x="209" y="811"/>
                    </a:lnTo>
                    <a:lnTo>
                      <a:pt x="228" y="807"/>
                    </a:lnTo>
                    <a:lnTo>
                      <a:pt x="250" y="803"/>
                    </a:lnTo>
                    <a:lnTo>
                      <a:pt x="271" y="802"/>
                    </a:lnTo>
                    <a:lnTo>
                      <a:pt x="289" y="800"/>
                    </a:lnTo>
                    <a:lnTo>
                      <a:pt x="311" y="800"/>
                    </a:lnTo>
                    <a:lnTo>
                      <a:pt x="331" y="801"/>
                    </a:lnTo>
                    <a:lnTo>
                      <a:pt x="357" y="804"/>
                    </a:lnTo>
                    <a:lnTo>
                      <a:pt x="387" y="813"/>
                    </a:lnTo>
                    <a:lnTo>
                      <a:pt x="417" y="813"/>
                    </a:lnTo>
                    <a:lnTo>
                      <a:pt x="406" y="795"/>
                    </a:lnTo>
                    <a:lnTo>
                      <a:pt x="397" y="777"/>
                    </a:lnTo>
                    <a:lnTo>
                      <a:pt x="387" y="756"/>
                    </a:lnTo>
                    <a:lnTo>
                      <a:pt x="380" y="736"/>
                    </a:lnTo>
                    <a:lnTo>
                      <a:pt x="376" y="723"/>
                    </a:lnTo>
                    <a:lnTo>
                      <a:pt x="374" y="710"/>
                    </a:lnTo>
                    <a:lnTo>
                      <a:pt x="370" y="691"/>
                    </a:lnTo>
                    <a:lnTo>
                      <a:pt x="369" y="672"/>
                    </a:lnTo>
                    <a:lnTo>
                      <a:pt x="368" y="656"/>
                    </a:lnTo>
                    <a:lnTo>
                      <a:pt x="369" y="636"/>
                    </a:lnTo>
                    <a:lnTo>
                      <a:pt x="370" y="615"/>
                    </a:lnTo>
                    <a:lnTo>
                      <a:pt x="376" y="585"/>
                    </a:lnTo>
                    <a:lnTo>
                      <a:pt x="347" y="585"/>
                    </a:lnTo>
                    <a:lnTo>
                      <a:pt x="291" y="659"/>
                    </a:lnTo>
                    <a:lnTo>
                      <a:pt x="281" y="653"/>
                    </a:lnTo>
                    <a:lnTo>
                      <a:pt x="255" y="631"/>
                    </a:lnTo>
                    <a:lnTo>
                      <a:pt x="233" y="610"/>
                    </a:lnTo>
                    <a:lnTo>
                      <a:pt x="207" y="583"/>
                    </a:lnTo>
                    <a:lnTo>
                      <a:pt x="193" y="565"/>
                    </a:lnTo>
                    <a:lnTo>
                      <a:pt x="178" y="550"/>
                    </a:lnTo>
                    <a:lnTo>
                      <a:pt x="160" y="526"/>
                    </a:lnTo>
                    <a:lnTo>
                      <a:pt x="143" y="502"/>
                    </a:lnTo>
                    <a:lnTo>
                      <a:pt x="127" y="474"/>
                    </a:lnTo>
                    <a:lnTo>
                      <a:pt x="115" y="450"/>
                    </a:lnTo>
                    <a:lnTo>
                      <a:pt x="103" y="423"/>
                    </a:lnTo>
                    <a:lnTo>
                      <a:pt x="90" y="395"/>
                    </a:lnTo>
                    <a:lnTo>
                      <a:pt x="83" y="374"/>
                    </a:lnTo>
                    <a:lnTo>
                      <a:pt x="75" y="344"/>
                    </a:lnTo>
                    <a:lnTo>
                      <a:pt x="67" y="314"/>
                    </a:lnTo>
                    <a:lnTo>
                      <a:pt x="61" y="286"/>
                    </a:lnTo>
                    <a:lnTo>
                      <a:pt x="55" y="255"/>
                    </a:lnTo>
                    <a:lnTo>
                      <a:pt x="50" y="220"/>
                    </a:lnTo>
                    <a:lnTo>
                      <a:pt x="44" y="184"/>
                    </a:lnTo>
                    <a:lnTo>
                      <a:pt x="44" y="152"/>
                    </a:lnTo>
                    <a:lnTo>
                      <a:pt x="42" y="130"/>
                    </a:lnTo>
                    <a:lnTo>
                      <a:pt x="43" y="107"/>
                    </a:lnTo>
                    <a:lnTo>
                      <a:pt x="45" y="90"/>
                    </a:lnTo>
                    <a:lnTo>
                      <a:pt x="48" y="72"/>
                    </a:lnTo>
                    <a:lnTo>
                      <a:pt x="53" y="55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08" name="Freeform 92"/>
              <p:cNvSpPr>
                <a:spLocks/>
              </p:cNvSpPr>
              <p:nvPr/>
            </p:nvSpPr>
            <p:spPr bwMode="auto">
              <a:xfrm>
                <a:off x="704" y="1874"/>
                <a:ext cx="418" cy="824"/>
              </a:xfrm>
              <a:custGeom>
                <a:avLst/>
                <a:gdLst>
                  <a:gd name="T0" fmla="*/ 42 w 418"/>
                  <a:gd name="T1" fmla="*/ 40 h 824"/>
                  <a:gd name="T2" fmla="*/ 27 w 418"/>
                  <a:gd name="T3" fmla="*/ 77 h 824"/>
                  <a:gd name="T4" fmla="*/ 15 w 418"/>
                  <a:gd name="T5" fmla="*/ 116 h 824"/>
                  <a:gd name="T6" fmla="*/ 6 w 418"/>
                  <a:gd name="T7" fmla="*/ 162 h 824"/>
                  <a:gd name="T8" fmla="*/ 1 w 418"/>
                  <a:gd name="T9" fmla="*/ 203 h 824"/>
                  <a:gd name="T10" fmla="*/ 1 w 418"/>
                  <a:gd name="T11" fmla="*/ 258 h 824"/>
                  <a:gd name="T12" fmla="*/ 5 w 418"/>
                  <a:gd name="T13" fmla="*/ 331 h 824"/>
                  <a:gd name="T14" fmla="*/ 14 w 418"/>
                  <a:gd name="T15" fmla="*/ 392 h 824"/>
                  <a:gd name="T16" fmla="*/ 28 w 418"/>
                  <a:gd name="T17" fmla="*/ 461 h 824"/>
                  <a:gd name="T18" fmla="*/ 47 w 418"/>
                  <a:gd name="T19" fmla="*/ 521 h 824"/>
                  <a:gd name="T20" fmla="*/ 70 w 418"/>
                  <a:gd name="T21" fmla="*/ 577 h 824"/>
                  <a:gd name="T22" fmla="*/ 99 w 418"/>
                  <a:gd name="T23" fmla="*/ 626 h 824"/>
                  <a:gd name="T24" fmla="*/ 133 w 418"/>
                  <a:gd name="T25" fmla="*/ 672 h 824"/>
                  <a:gd name="T26" fmla="*/ 173 w 418"/>
                  <a:gd name="T27" fmla="*/ 708 h 824"/>
                  <a:gd name="T28" fmla="*/ 212 w 418"/>
                  <a:gd name="T29" fmla="*/ 736 h 824"/>
                  <a:gd name="T30" fmla="*/ 170 w 418"/>
                  <a:gd name="T31" fmla="*/ 823 h 824"/>
                  <a:gd name="T32" fmla="*/ 209 w 418"/>
                  <a:gd name="T33" fmla="*/ 811 h 824"/>
                  <a:gd name="T34" fmla="*/ 249 w 418"/>
                  <a:gd name="T35" fmla="*/ 803 h 824"/>
                  <a:gd name="T36" fmla="*/ 289 w 418"/>
                  <a:gd name="T37" fmla="*/ 800 h 824"/>
                  <a:gd name="T38" fmla="*/ 331 w 418"/>
                  <a:gd name="T39" fmla="*/ 801 h 824"/>
                  <a:gd name="T40" fmla="*/ 381 w 418"/>
                  <a:gd name="T41" fmla="*/ 807 h 824"/>
                  <a:gd name="T42" fmla="*/ 417 w 418"/>
                  <a:gd name="T43" fmla="*/ 813 h 824"/>
                  <a:gd name="T44" fmla="*/ 397 w 418"/>
                  <a:gd name="T45" fmla="*/ 777 h 824"/>
                  <a:gd name="T46" fmla="*/ 380 w 418"/>
                  <a:gd name="T47" fmla="*/ 736 h 824"/>
                  <a:gd name="T48" fmla="*/ 374 w 418"/>
                  <a:gd name="T49" fmla="*/ 710 h 824"/>
                  <a:gd name="T50" fmla="*/ 368 w 418"/>
                  <a:gd name="T51" fmla="*/ 672 h 824"/>
                  <a:gd name="T52" fmla="*/ 369 w 418"/>
                  <a:gd name="T53" fmla="*/ 636 h 824"/>
                  <a:gd name="T54" fmla="*/ 375 w 418"/>
                  <a:gd name="T55" fmla="*/ 585 h 824"/>
                  <a:gd name="T56" fmla="*/ 281 w 418"/>
                  <a:gd name="T57" fmla="*/ 653 h 824"/>
                  <a:gd name="T58" fmla="*/ 233 w 418"/>
                  <a:gd name="T59" fmla="*/ 610 h 824"/>
                  <a:gd name="T60" fmla="*/ 193 w 418"/>
                  <a:gd name="T61" fmla="*/ 565 h 824"/>
                  <a:gd name="T62" fmla="*/ 160 w 418"/>
                  <a:gd name="T63" fmla="*/ 526 h 824"/>
                  <a:gd name="T64" fmla="*/ 127 w 418"/>
                  <a:gd name="T65" fmla="*/ 474 h 824"/>
                  <a:gd name="T66" fmla="*/ 103 w 418"/>
                  <a:gd name="T67" fmla="*/ 423 h 824"/>
                  <a:gd name="T68" fmla="*/ 83 w 418"/>
                  <a:gd name="T69" fmla="*/ 374 h 824"/>
                  <a:gd name="T70" fmla="*/ 68 w 418"/>
                  <a:gd name="T71" fmla="*/ 314 h 824"/>
                  <a:gd name="T72" fmla="*/ 56 w 418"/>
                  <a:gd name="T73" fmla="*/ 255 h 824"/>
                  <a:gd name="T74" fmla="*/ 45 w 418"/>
                  <a:gd name="T75" fmla="*/ 184 h 824"/>
                  <a:gd name="T76" fmla="*/ 42 w 418"/>
                  <a:gd name="T77" fmla="*/ 130 h 824"/>
                  <a:gd name="T78" fmla="*/ 45 w 418"/>
                  <a:gd name="T79" fmla="*/ 89 h 824"/>
                  <a:gd name="T80" fmla="*/ 53 w 418"/>
                  <a:gd name="T81" fmla="*/ 55 h 8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824"/>
                  <a:gd name="T125" fmla="*/ 418 w 418"/>
                  <a:gd name="T126" fmla="*/ 824 h 8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824">
                    <a:moveTo>
                      <a:pt x="71" y="0"/>
                    </a:moveTo>
                    <a:lnTo>
                      <a:pt x="42" y="40"/>
                    </a:lnTo>
                    <a:lnTo>
                      <a:pt x="35" y="57"/>
                    </a:lnTo>
                    <a:lnTo>
                      <a:pt x="27" y="77"/>
                    </a:lnTo>
                    <a:lnTo>
                      <a:pt x="21" y="94"/>
                    </a:lnTo>
                    <a:lnTo>
                      <a:pt x="15" y="116"/>
                    </a:lnTo>
                    <a:lnTo>
                      <a:pt x="10" y="137"/>
                    </a:lnTo>
                    <a:lnTo>
                      <a:pt x="6" y="162"/>
                    </a:lnTo>
                    <a:lnTo>
                      <a:pt x="4" y="182"/>
                    </a:lnTo>
                    <a:lnTo>
                      <a:pt x="1" y="203"/>
                    </a:lnTo>
                    <a:lnTo>
                      <a:pt x="0" y="232"/>
                    </a:lnTo>
                    <a:lnTo>
                      <a:pt x="1" y="258"/>
                    </a:lnTo>
                    <a:lnTo>
                      <a:pt x="2" y="289"/>
                    </a:lnTo>
                    <a:lnTo>
                      <a:pt x="5" y="331"/>
                    </a:lnTo>
                    <a:lnTo>
                      <a:pt x="9" y="365"/>
                    </a:lnTo>
                    <a:lnTo>
                      <a:pt x="14" y="392"/>
                    </a:lnTo>
                    <a:lnTo>
                      <a:pt x="22" y="432"/>
                    </a:lnTo>
                    <a:lnTo>
                      <a:pt x="28" y="461"/>
                    </a:lnTo>
                    <a:lnTo>
                      <a:pt x="37" y="491"/>
                    </a:lnTo>
                    <a:lnTo>
                      <a:pt x="47" y="521"/>
                    </a:lnTo>
                    <a:lnTo>
                      <a:pt x="58" y="550"/>
                    </a:lnTo>
                    <a:lnTo>
                      <a:pt x="70" y="577"/>
                    </a:lnTo>
                    <a:lnTo>
                      <a:pt x="83" y="602"/>
                    </a:lnTo>
                    <a:lnTo>
                      <a:pt x="99" y="626"/>
                    </a:lnTo>
                    <a:lnTo>
                      <a:pt x="114" y="649"/>
                    </a:lnTo>
                    <a:lnTo>
                      <a:pt x="133" y="672"/>
                    </a:lnTo>
                    <a:lnTo>
                      <a:pt x="155" y="693"/>
                    </a:lnTo>
                    <a:lnTo>
                      <a:pt x="173" y="708"/>
                    </a:lnTo>
                    <a:lnTo>
                      <a:pt x="196" y="724"/>
                    </a:lnTo>
                    <a:lnTo>
                      <a:pt x="212" y="736"/>
                    </a:lnTo>
                    <a:lnTo>
                      <a:pt x="236" y="751"/>
                    </a:lnTo>
                    <a:lnTo>
                      <a:pt x="170" y="823"/>
                    </a:lnTo>
                    <a:lnTo>
                      <a:pt x="190" y="816"/>
                    </a:lnTo>
                    <a:lnTo>
                      <a:pt x="209" y="811"/>
                    </a:lnTo>
                    <a:lnTo>
                      <a:pt x="228" y="807"/>
                    </a:lnTo>
                    <a:lnTo>
                      <a:pt x="249" y="803"/>
                    </a:lnTo>
                    <a:lnTo>
                      <a:pt x="271" y="802"/>
                    </a:lnTo>
                    <a:lnTo>
                      <a:pt x="289" y="800"/>
                    </a:lnTo>
                    <a:lnTo>
                      <a:pt x="310" y="800"/>
                    </a:lnTo>
                    <a:lnTo>
                      <a:pt x="331" y="801"/>
                    </a:lnTo>
                    <a:lnTo>
                      <a:pt x="357" y="804"/>
                    </a:lnTo>
                    <a:lnTo>
                      <a:pt x="381" y="807"/>
                    </a:lnTo>
                    <a:lnTo>
                      <a:pt x="397" y="810"/>
                    </a:lnTo>
                    <a:lnTo>
                      <a:pt x="417" y="813"/>
                    </a:lnTo>
                    <a:lnTo>
                      <a:pt x="406" y="795"/>
                    </a:lnTo>
                    <a:lnTo>
                      <a:pt x="397" y="777"/>
                    </a:lnTo>
                    <a:lnTo>
                      <a:pt x="387" y="756"/>
                    </a:lnTo>
                    <a:lnTo>
                      <a:pt x="380" y="736"/>
                    </a:lnTo>
                    <a:lnTo>
                      <a:pt x="376" y="723"/>
                    </a:lnTo>
                    <a:lnTo>
                      <a:pt x="374" y="710"/>
                    </a:lnTo>
                    <a:lnTo>
                      <a:pt x="370" y="691"/>
                    </a:lnTo>
                    <a:lnTo>
                      <a:pt x="368" y="672"/>
                    </a:lnTo>
                    <a:lnTo>
                      <a:pt x="368" y="656"/>
                    </a:lnTo>
                    <a:lnTo>
                      <a:pt x="369" y="636"/>
                    </a:lnTo>
                    <a:lnTo>
                      <a:pt x="370" y="615"/>
                    </a:lnTo>
                    <a:lnTo>
                      <a:pt x="375" y="585"/>
                    </a:lnTo>
                    <a:lnTo>
                      <a:pt x="305" y="673"/>
                    </a:lnTo>
                    <a:lnTo>
                      <a:pt x="281" y="653"/>
                    </a:lnTo>
                    <a:lnTo>
                      <a:pt x="254" y="631"/>
                    </a:lnTo>
                    <a:lnTo>
                      <a:pt x="233" y="610"/>
                    </a:lnTo>
                    <a:lnTo>
                      <a:pt x="207" y="583"/>
                    </a:lnTo>
                    <a:lnTo>
                      <a:pt x="193" y="565"/>
                    </a:lnTo>
                    <a:lnTo>
                      <a:pt x="178" y="550"/>
                    </a:lnTo>
                    <a:lnTo>
                      <a:pt x="160" y="526"/>
                    </a:lnTo>
                    <a:lnTo>
                      <a:pt x="143" y="502"/>
                    </a:lnTo>
                    <a:lnTo>
                      <a:pt x="127" y="474"/>
                    </a:lnTo>
                    <a:lnTo>
                      <a:pt x="115" y="450"/>
                    </a:lnTo>
                    <a:lnTo>
                      <a:pt x="103" y="423"/>
                    </a:lnTo>
                    <a:lnTo>
                      <a:pt x="91" y="395"/>
                    </a:lnTo>
                    <a:lnTo>
                      <a:pt x="83" y="374"/>
                    </a:lnTo>
                    <a:lnTo>
                      <a:pt x="75" y="344"/>
                    </a:lnTo>
                    <a:lnTo>
                      <a:pt x="68" y="314"/>
                    </a:lnTo>
                    <a:lnTo>
                      <a:pt x="62" y="286"/>
                    </a:lnTo>
                    <a:lnTo>
                      <a:pt x="56" y="255"/>
                    </a:lnTo>
                    <a:lnTo>
                      <a:pt x="50" y="220"/>
                    </a:lnTo>
                    <a:lnTo>
                      <a:pt x="45" y="184"/>
                    </a:lnTo>
                    <a:lnTo>
                      <a:pt x="44" y="152"/>
                    </a:lnTo>
                    <a:lnTo>
                      <a:pt x="42" y="130"/>
                    </a:lnTo>
                    <a:lnTo>
                      <a:pt x="43" y="107"/>
                    </a:lnTo>
                    <a:lnTo>
                      <a:pt x="45" y="89"/>
                    </a:lnTo>
                    <a:lnTo>
                      <a:pt x="48" y="71"/>
                    </a:lnTo>
                    <a:lnTo>
                      <a:pt x="53" y="55"/>
                    </a:lnTo>
                    <a:lnTo>
                      <a:pt x="71" y="0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00" name="Group 93"/>
            <p:cNvGrpSpPr>
              <a:grpSpLocks/>
            </p:cNvGrpSpPr>
            <p:nvPr/>
          </p:nvGrpSpPr>
          <p:grpSpPr bwMode="auto">
            <a:xfrm>
              <a:off x="524" y="1706"/>
              <a:ext cx="411" cy="836"/>
              <a:chOff x="332" y="1898"/>
              <a:chExt cx="411" cy="836"/>
            </a:xfrm>
          </p:grpSpPr>
          <p:sp>
            <p:nvSpPr>
              <p:cNvPr id="23905" name="Freeform 94"/>
              <p:cNvSpPr>
                <a:spLocks/>
              </p:cNvSpPr>
              <p:nvPr/>
            </p:nvSpPr>
            <p:spPr bwMode="auto">
              <a:xfrm>
                <a:off x="359" y="1898"/>
                <a:ext cx="384" cy="836"/>
              </a:xfrm>
              <a:custGeom>
                <a:avLst/>
                <a:gdLst>
                  <a:gd name="T0" fmla="*/ 51 w 384"/>
                  <a:gd name="T1" fmla="*/ 1 h 836"/>
                  <a:gd name="T2" fmla="*/ 26 w 384"/>
                  <a:gd name="T3" fmla="*/ 57 h 836"/>
                  <a:gd name="T4" fmla="*/ 15 w 384"/>
                  <a:gd name="T5" fmla="*/ 97 h 836"/>
                  <a:gd name="T6" fmla="*/ 6 w 384"/>
                  <a:gd name="T7" fmla="*/ 140 h 836"/>
                  <a:gd name="T8" fmla="*/ 3 w 384"/>
                  <a:gd name="T9" fmla="*/ 185 h 836"/>
                  <a:gd name="T10" fmla="*/ 0 w 384"/>
                  <a:gd name="T11" fmla="*/ 235 h 836"/>
                  <a:gd name="T12" fmla="*/ 1 w 384"/>
                  <a:gd name="T13" fmla="*/ 294 h 836"/>
                  <a:gd name="T14" fmla="*/ 8 w 384"/>
                  <a:gd name="T15" fmla="*/ 370 h 836"/>
                  <a:gd name="T16" fmla="*/ 19 w 384"/>
                  <a:gd name="T17" fmla="*/ 438 h 836"/>
                  <a:gd name="T18" fmla="*/ 34 w 384"/>
                  <a:gd name="T19" fmla="*/ 498 h 836"/>
                  <a:gd name="T20" fmla="*/ 53 w 384"/>
                  <a:gd name="T21" fmla="*/ 558 h 836"/>
                  <a:gd name="T22" fmla="*/ 76 w 384"/>
                  <a:gd name="T23" fmla="*/ 611 h 836"/>
                  <a:gd name="T24" fmla="*/ 105 w 384"/>
                  <a:gd name="T25" fmla="*/ 659 h 836"/>
                  <a:gd name="T26" fmla="*/ 142 w 384"/>
                  <a:gd name="T27" fmla="*/ 703 h 836"/>
                  <a:gd name="T28" fmla="*/ 179 w 384"/>
                  <a:gd name="T29" fmla="*/ 735 h 836"/>
                  <a:gd name="T30" fmla="*/ 203 w 384"/>
                  <a:gd name="T31" fmla="*/ 751 h 836"/>
                  <a:gd name="T32" fmla="*/ 156 w 384"/>
                  <a:gd name="T33" fmla="*/ 835 h 836"/>
                  <a:gd name="T34" fmla="*/ 192 w 384"/>
                  <a:gd name="T35" fmla="*/ 823 h 836"/>
                  <a:gd name="T36" fmla="*/ 229 w 384"/>
                  <a:gd name="T37" fmla="*/ 815 h 836"/>
                  <a:gd name="T38" fmla="*/ 265 w 384"/>
                  <a:gd name="T39" fmla="*/ 812 h 836"/>
                  <a:gd name="T40" fmla="*/ 304 w 384"/>
                  <a:gd name="T41" fmla="*/ 813 h 836"/>
                  <a:gd name="T42" fmla="*/ 355 w 384"/>
                  <a:gd name="T43" fmla="*/ 825 h 836"/>
                  <a:gd name="T44" fmla="*/ 373 w 384"/>
                  <a:gd name="T45" fmla="*/ 807 h 836"/>
                  <a:gd name="T46" fmla="*/ 356 w 384"/>
                  <a:gd name="T47" fmla="*/ 767 h 836"/>
                  <a:gd name="T48" fmla="*/ 346 w 384"/>
                  <a:gd name="T49" fmla="*/ 733 h 836"/>
                  <a:gd name="T50" fmla="*/ 340 w 384"/>
                  <a:gd name="T51" fmla="*/ 701 h 836"/>
                  <a:gd name="T52" fmla="*/ 338 w 384"/>
                  <a:gd name="T53" fmla="*/ 665 h 836"/>
                  <a:gd name="T54" fmla="*/ 340 w 384"/>
                  <a:gd name="T55" fmla="*/ 624 h 836"/>
                  <a:gd name="T56" fmla="*/ 319 w 384"/>
                  <a:gd name="T57" fmla="*/ 593 h 836"/>
                  <a:gd name="T58" fmla="*/ 258 w 384"/>
                  <a:gd name="T59" fmla="*/ 663 h 836"/>
                  <a:gd name="T60" fmla="*/ 214 w 384"/>
                  <a:gd name="T61" fmla="*/ 619 h 836"/>
                  <a:gd name="T62" fmla="*/ 177 w 384"/>
                  <a:gd name="T63" fmla="*/ 574 h 836"/>
                  <a:gd name="T64" fmla="*/ 147 w 384"/>
                  <a:gd name="T65" fmla="*/ 533 h 836"/>
                  <a:gd name="T66" fmla="*/ 117 w 384"/>
                  <a:gd name="T67" fmla="*/ 481 h 836"/>
                  <a:gd name="T68" fmla="*/ 94 w 384"/>
                  <a:gd name="T69" fmla="*/ 429 h 836"/>
                  <a:gd name="T70" fmla="*/ 76 w 384"/>
                  <a:gd name="T71" fmla="*/ 379 h 836"/>
                  <a:gd name="T72" fmla="*/ 62 w 384"/>
                  <a:gd name="T73" fmla="*/ 318 h 836"/>
                  <a:gd name="T74" fmla="*/ 51 w 384"/>
                  <a:gd name="T75" fmla="*/ 258 h 836"/>
                  <a:gd name="T76" fmla="*/ 40 w 384"/>
                  <a:gd name="T77" fmla="*/ 187 h 836"/>
                  <a:gd name="T78" fmla="*/ 39 w 384"/>
                  <a:gd name="T79" fmla="*/ 132 h 836"/>
                  <a:gd name="T80" fmla="*/ 42 w 384"/>
                  <a:gd name="T81" fmla="*/ 91 h 836"/>
                  <a:gd name="T82" fmla="*/ 48 w 384"/>
                  <a:gd name="T83" fmla="*/ 55 h 8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84"/>
                  <a:gd name="T127" fmla="*/ 0 h 836"/>
                  <a:gd name="T128" fmla="*/ 384 w 384"/>
                  <a:gd name="T129" fmla="*/ 836 h 8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84" h="836">
                    <a:moveTo>
                      <a:pt x="65" y="0"/>
                    </a:moveTo>
                    <a:lnTo>
                      <a:pt x="51" y="1"/>
                    </a:lnTo>
                    <a:lnTo>
                      <a:pt x="34" y="36"/>
                    </a:lnTo>
                    <a:lnTo>
                      <a:pt x="26" y="57"/>
                    </a:lnTo>
                    <a:lnTo>
                      <a:pt x="20" y="79"/>
                    </a:lnTo>
                    <a:lnTo>
                      <a:pt x="15" y="97"/>
                    </a:lnTo>
                    <a:lnTo>
                      <a:pt x="11" y="119"/>
                    </a:lnTo>
                    <a:lnTo>
                      <a:pt x="6" y="140"/>
                    </a:lnTo>
                    <a:lnTo>
                      <a:pt x="5" y="165"/>
                    </a:lnTo>
                    <a:lnTo>
                      <a:pt x="3" y="185"/>
                    </a:lnTo>
                    <a:lnTo>
                      <a:pt x="0" y="205"/>
                    </a:lnTo>
                    <a:lnTo>
                      <a:pt x="0" y="235"/>
                    </a:lnTo>
                    <a:lnTo>
                      <a:pt x="0" y="262"/>
                    </a:lnTo>
                    <a:lnTo>
                      <a:pt x="1" y="294"/>
                    </a:lnTo>
                    <a:lnTo>
                      <a:pt x="4" y="336"/>
                    </a:lnTo>
                    <a:lnTo>
                      <a:pt x="8" y="370"/>
                    </a:lnTo>
                    <a:lnTo>
                      <a:pt x="12" y="398"/>
                    </a:lnTo>
                    <a:lnTo>
                      <a:pt x="19" y="438"/>
                    </a:lnTo>
                    <a:lnTo>
                      <a:pt x="25" y="468"/>
                    </a:lnTo>
                    <a:lnTo>
                      <a:pt x="34" y="498"/>
                    </a:lnTo>
                    <a:lnTo>
                      <a:pt x="42" y="528"/>
                    </a:lnTo>
                    <a:lnTo>
                      <a:pt x="53" y="558"/>
                    </a:lnTo>
                    <a:lnTo>
                      <a:pt x="64" y="585"/>
                    </a:lnTo>
                    <a:lnTo>
                      <a:pt x="76" y="611"/>
                    </a:lnTo>
                    <a:lnTo>
                      <a:pt x="90" y="635"/>
                    </a:lnTo>
                    <a:lnTo>
                      <a:pt x="105" y="659"/>
                    </a:lnTo>
                    <a:lnTo>
                      <a:pt x="121" y="682"/>
                    </a:lnTo>
                    <a:lnTo>
                      <a:pt x="142" y="703"/>
                    </a:lnTo>
                    <a:lnTo>
                      <a:pt x="159" y="718"/>
                    </a:lnTo>
                    <a:lnTo>
                      <a:pt x="179" y="735"/>
                    </a:lnTo>
                    <a:lnTo>
                      <a:pt x="195" y="746"/>
                    </a:lnTo>
                    <a:lnTo>
                      <a:pt x="203" y="751"/>
                    </a:lnTo>
                    <a:lnTo>
                      <a:pt x="138" y="835"/>
                    </a:lnTo>
                    <a:lnTo>
                      <a:pt x="156" y="835"/>
                    </a:lnTo>
                    <a:lnTo>
                      <a:pt x="174" y="828"/>
                    </a:lnTo>
                    <a:lnTo>
                      <a:pt x="192" y="823"/>
                    </a:lnTo>
                    <a:lnTo>
                      <a:pt x="209" y="819"/>
                    </a:lnTo>
                    <a:lnTo>
                      <a:pt x="229" y="815"/>
                    </a:lnTo>
                    <a:lnTo>
                      <a:pt x="249" y="813"/>
                    </a:lnTo>
                    <a:lnTo>
                      <a:pt x="265" y="812"/>
                    </a:lnTo>
                    <a:lnTo>
                      <a:pt x="285" y="812"/>
                    </a:lnTo>
                    <a:lnTo>
                      <a:pt x="304" y="813"/>
                    </a:lnTo>
                    <a:lnTo>
                      <a:pt x="328" y="816"/>
                    </a:lnTo>
                    <a:lnTo>
                      <a:pt x="355" y="825"/>
                    </a:lnTo>
                    <a:lnTo>
                      <a:pt x="383" y="825"/>
                    </a:lnTo>
                    <a:lnTo>
                      <a:pt x="373" y="807"/>
                    </a:lnTo>
                    <a:lnTo>
                      <a:pt x="365" y="789"/>
                    </a:lnTo>
                    <a:lnTo>
                      <a:pt x="356" y="767"/>
                    </a:lnTo>
                    <a:lnTo>
                      <a:pt x="349" y="746"/>
                    </a:lnTo>
                    <a:lnTo>
                      <a:pt x="346" y="733"/>
                    </a:lnTo>
                    <a:lnTo>
                      <a:pt x="343" y="721"/>
                    </a:lnTo>
                    <a:lnTo>
                      <a:pt x="340" y="701"/>
                    </a:lnTo>
                    <a:lnTo>
                      <a:pt x="339" y="682"/>
                    </a:lnTo>
                    <a:lnTo>
                      <a:pt x="338" y="665"/>
                    </a:lnTo>
                    <a:lnTo>
                      <a:pt x="339" y="645"/>
                    </a:lnTo>
                    <a:lnTo>
                      <a:pt x="340" y="624"/>
                    </a:lnTo>
                    <a:lnTo>
                      <a:pt x="345" y="593"/>
                    </a:lnTo>
                    <a:lnTo>
                      <a:pt x="319" y="593"/>
                    </a:lnTo>
                    <a:lnTo>
                      <a:pt x="267" y="669"/>
                    </a:lnTo>
                    <a:lnTo>
                      <a:pt x="258" y="663"/>
                    </a:lnTo>
                    <a:lnTo>
                      <a:pt x="234" y="640"/>
                    </a:lnTo>
                    <a:lnTo>
                      <a:pt x="214" y="619"/>
                    </a:lnTo>
                    <a:lnTo>
                      <a:pt x="190" y="592"/>
                    </a:lnTo>
                    <a:lnTo>
                      <a:pt x="177" y="574"/>
                    </a:lnTo>
                    <a:lnTo>
                      <a:pt x="164" y="558"/>
                    </a:lnTo>
                    <a:lnTo>
                      <a:pt x="147" y="533"/>
                    </a:lnTo>
                    <a:lnTo>
                      <a:pt x="131" y="509"/>
                    </a:lnTo>
                    <a:lnTo>
                      <a:pt x="117" y="481"/>
                    </a:lnTo>
                    <a:lnTo>
                      <a:pt x="105" y="456"/>
                    </a:lnTo>
                    <a:lnTo>
                      <a:pt x="94" y="429"/>
                    </a:lnTo>
                    <a:lnTo>
                      <a:pt x="83" y="401"/>
                    </a:lnTo>
                    <a:lnTo>
                      <a:pt x="76" y="379"/>
                    </a:lnTo>
                    <a:lnTo>
                      <a:pt x="68" y="349"/>
                    </a:lnTo>
                    <a:lnTo>
                      <a:pt x="62" y="318"/>
                    </a:lnTo>
                    <a:lnTo>
                      <a:pt x="56" y="290"/>
                    </a:lnTo>
                    <a:lnTo>
                      <a:pt x="51" y="258"/>
                    </a:lnTo>
                    <a:lnTo>
                      <a:pt x="46" y="223"/>
                    </a:lnTo>
                    <a:lnTo>
                      <a:pt x="40" y="187"/>
                    </a:lnTo>
                    <a:lnTo>
                      <a:pt x="40" y="154"/>
                    </a:lnTo>
                    <a:lnTo>
                      <a:pt x="39" y="132"/>
                    </a:lnTo>
                    <a:lnTo>
                      <a:pt x="39" y="108"/>
                    </a:lnTo>
                    <a:lnTo>
                      <a:pt x="42" y="91"/>
                    </a:lnTo>
                    <a:lnTo>
                      <a:pt x="44" y="73"/>
                    </a:lnTo>
                    <a:lnTo>
                      <a:pt x="48" y="55"/>
                    </a:lnTo>
                    <a:lnTo>
                      <a:pt x="65" y="0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06" name="Freeform 95"/>
              <p:cNvSpPr>
                <a:spLocks/>
              </p:cNvSpPr>
              <p:nvPr/>
            </p:nvSpPr>
            <p:spPr bwMode="auto">
              <a:xfrm>
                <a:off x="332" y="1898"/>
                <a:ext cx="384" cy="836"/>
              </a:xfrm>
              <a:custGeom>
                <a:avLst/>
                <a:gdLst>
                  <a:gd name="T0" fmla="*/ 39 w 384"/>
                  <a:gd name="T1" fmla="*/ 40 h 836"/>
                  <a:gd name="T2" fmla="*/ 25 w 384"/>
                  <a:gd name="T3" fmla="*/ 78 h 836"/>
                  <a:gd name="T4" fmla="*/ 14 w 384"/>
                  <a:gd name="T5" fmla="*/ 118 h 836"/>
                  <a:gd name="T6" fmla="*/ 6 w 384"/>
                  <a:gd name="T7" fmla="*/ 165 h 836"/>
                  <a:gd name="T8" fmla="*/ 1 w 384"/>
                  <a:gd name="T9" fmla="*/ 205 h 836"/>
                  <a:gd name="T10" fmla="*/ 1 w 384"/>
                  <a:gd name="T11" fmla="*/ 262 h 836"/>
                  <a:gd name="T12" fmla="*/ 5 w 384"/>
                  <a:gd name="T13" fmla="*/ 336 h 836"/>
                  <a:gd name="T14" fmla="*/ 13 w 384"/>
                  <a:gd name="T15" fmla="*/ 398 h 836"/>
                  <a:gd name="T16" fmla="*/ 26 w 384"/>
                  <a:gd name="T17" fmla="*/ 468 h 836"/>
                  <a:gd name="T18" fmla="*/ 43 w 384"/>
                  <a:gd name="T19" fmla="*/ 528 h 836"/>
                  <a:gd name="T20" fmla="*/ 64 w 384"/>
                  <a:gd name="T21" fmla="*/ 585 h 836"/>
                  <a:gd name="T22" fmla="*/ 91 w 384"/>
                  <a:gd name="T23" fmla="*/ 635 h 836"/>
                  <a:gd name="T24" fmla="*/ 122 w 384"/>
                  <a:gd name="T25" fmla="*/ 682 h 836"/>
                  <a:gd name="T26" fmla="*/ 159 w 384"/>
                  <a:gd name="T27" fmla="*/ 718 h 836"/>
                  <a:gd name="T28" fmla="*/ 195 w 384"/>
                  <a:gd name="T29" fmla="*/ 746 h 836"/>
                  <a:gd name="T30" fmla="*/ 156 w 384"/>
                  <a:gd name="T31" fmla="*/ 835 h 836"/>
                  <a:gd name="T32" fmla="*/ 192 w 384"/>
                  <a:gd name="T33" fmla="*/ 823 h 836"/>
                  <a:gd name="T34" fmla="*/ 229 w 384"/>
                  <a:gd name="T35" fmla="*/ 815 h 836"/>
                  <a:gd name="T36" fmla="*/ 266 w 384"/>
                  <a:gd name="T37" fmla="*/ 812 h 836"/>
                  <a:gd name="T38" fmla="*/ 304 w 384"/>
                  <a:gd name="T39" fmla="*/ 813 h 836"/>
                  <a:gd name="T40" fmla="*/ 350 w 384"/>
                  <a:gd name="T41" fmla="*/ 818 h 836"/>
                  <a:gd name="T42" fmla="*/ 383 w 384"/>
                  <a:gd name="T43" fmla="*/ 825 h 836"/>
                  <a:gd name="T44" fmla="*/ 365 w 384"/>
                  <a:gd name="T45" fmla="*/ 789 h 836"/>
                  <a:gd name="T46" fmla="*/ 349 w 384"/>
                  <a:gd name="T47" fmla="*/ 746 h 836"/>
                  <a:gd name="T48" fmla="*/ 343 w 384"/>
                  <a:gd name="T49" fmla="*/ 721 h 836"/>
                  <a:gd name="T50" fmla="*/ 338 w 384"/>
                  <a:gd name="T51" fmla="*/ 682 h 836"/>
                  <a:gd name="T52" fmla="*/ 339 w 384"/>
                  <a:gd name="T53" fmla="*/ 645 h 836"/>
                  <a:gd name="T54" fmla="*/ 345 w 384"/>
                  <a:gd name="T55" fmla="*/ 593 h 836"/>
                  <a:gd name="T56" fmla="*/ 258 w 384"/>
                  <a:gd name="T57" fmla="*/ 663 h 836"/>
                  <a:gd name="T58" fmla="*/ 214 w 384"/>
                  <a:gd name="T59" fmla="*/ 619 h 836"/>
                  <a:gd name="T60" fmla="*/ 177 w 384"/>
                  <a:gd name="T61" fmla="*/ 574 h 836"/>
                  <a:gd name="T62" fmla="*/ 147 w 384"/>
                  <a:gd name="T63" fmla="*/ 533 h 836"/>
                  <a:gd name="T64" fmla="*/ 117 w 384"/>
                  <a:gd name="T65" fmla="*/ 481 h 836"/>
                  <a:gd name="T66" fmla="*/ 95 w 384"/>
                  <a:gd name="T67" fmla="*/ 429 h 836"/>
                  <a:gd name="T68" fmla="*/ 77 w 384"/>
                  <a:gd name="T69" fmla="*/ 379 h 836"/>
                  <a:gd name="T70" fmla="*/ 62 w 384"/>
                  <a:gd name="T71" fmla="*/ 318 h 836"/>
                  <a:gd name="T72" fmla="*/ 51 w 384"/>
                  <a:gd name="T73" fmla="*/ 258 h 836"/>
                  <a:gd name="T74" fmla="*/ 41 w 384"/>
                  <a:gd name="T75" fmla="*/ 187 h 836"/>
                  <a:gd name="T76" fmla="*/ 39 w 384"/>
                  <a:gd name="T77" fmla="*/ 132 h 836"/>
                  <a:gd name="T78" fmla="*/ 42 w 384"/>
                  <a:gd name="T79" fmla="*/ 90 h 836"/>
                  <a:gd name="T80" fmla="*/ 49 w 384"/>
                  <a:gd name="T81" fmla="*/ 55 h 8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4"/>
                  <a:gd name="T124" fmla="*/ 0 h 836"/>
                  <a:gd name="T125" fmla="*/ 384 w 384"/>
                  <a:gd name="T126" fmla="*/ 836 h 8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4" h="836">
                    <a:moveTo>
                      <a:pt x="66" y="0"/>
                    </a:moveTo>
                    <a:lnTo>
                      <a:pt x="39" y="40"/>
                    </a:lnTo>
                    <a:lnTo>
                      <a:pt x="32" y="58"/>
                    </a:lnTo>
                    <a:lnTo>
                      <a:pt x="25" y="78"/>
                    </a:lnTo>
                    <a:lnTo>
                      <a:pt x="19" y="96"/>
                    </a:lnTo>
                    <a:lnTo>
                      <a:pt x="14" y="118"/>
                    </a:lnTo>
                    <a:lnTo>
                      <a:pt x="9" y="139"/>
                    </a:lnTo>
                    <a:lnTo>
                      <a:pt x="6" y="165"/>
                    </a:lnTo>
                    <a:lnTo>
                      <a:pt x="3" y="185"/>
                    </a:lnTo>
                    <a:lnTo>
                      <a:pt x="1" y="205"/>
                    </a:lnTo>
                    <a:lnTo>
                      <a:pt x="0" y="235"/>
                    </a:lnTo>
                    <a:lnTo>
                      <a:pt x="1" y="262"/>
                    </a:lnTo>
                    <a:lnTo>
                      <a:pt x="2" y="294"/>
                    </a:lnTo>
                    <a:lnTo>
                      <a:pt x="5" y="336"/>
                    </a:lnTo>
                    <a:lnTo>
                      <a:pt x="8" y="370"/>
                    </a:lnTo>
                    <a:lnTo>
                      <a:pt x="13" y="398"/>
                    </a:lnTo>
                    <a:lnTo>
                      <a:pt x="20" y="438"/>
                    </a:lnTo>
                    <a:lnTo>
                      <a:pt x="26" y="468"/>
                    </a:lnTo>
                    <a:lnTo>
                      <a:pt x="34" y="498"/>
                    </a:lnTo>
                    <a:lnTo>
                      <a:pt x="43" y="528"/>
                    </a:lnTo>
                    <a:lnTo>
                      <a:pt x="54" y="558"/>
                    </a:lnTo>
                    <a:lnTo>
                      <a:pt x="64" y="585"/>
                    </a:lnTo>
                    <a:lnTo>
                      <a:pt x="76" y="611"/>
                    </a:lnTo>
                    <a:lnTo>
                      <a:pt x="91" y="635"/>
                    </a:lnTo>
                    <a:lnTo>
                      <a:pt x="105" y="659"/>
                    </a:lnTo>
                    <a:lnTo>
                      <a:pt x="122" y="682"/>
                    </a:lnTo>
                    <a:lnTo>
                      <a:pt x="142" y="703"/>
                    </a:lnTo>
                    <a:lnTo>
                      <a:pt x="159" y="718"/>
                    </a:lnTo>
                    <a:lnTo>
                      <a:pt x="180" y="735"/>
                    </a:lnTo>
                    <a:lnTo>
                      <a:pt x="195" y="746"/>
                    </a:lnTo>
                    <a:lnTo>
                      <a:pt x="217" y="762"/>
                    </a:lnTo>
                    <a:lnTo>
                      <a:pt x="156" y="835"/>
                    </a:lnTo>
                    <a:lnTo>
                      <a:pt x="175" y="828"/>
                    </a:lnTo>
                    <a:lnTo>
                      <a:pt x="192" y="823"/>
                    </a:lnTo>
                    <a:lnTo>
                      <a:pt x="209" y="819"/>
                    </a:lnTo>
                    <a:lnTo>
                      <a:pt x="229" y="815"/>
                    </a:lnTo>
                    <a:lnTo>
                      <a:pt x="249" y="813"/>
                    </a:lnTo>
                    <a:lnTo>
                      <a:pt x="266" y="812"/>
                    </a:lnTo>
                    <a:lnTo>
                      <a:pt x="285" y="812"/>
                    </a:lnTo>
                    <a:lnTo>
                      <a:pt x="304" y="813"/>
                    </a:lnTo>
                    <a:lnTo>
                      <a:pt x="328" y="816"/>
                    </a:lnTo>
                    <a:lnTo>
                      <a:pt x="350" y="818"/>
                    </a:lnTo>
                    <a:lnTo>
                      <a:pt x="365" y="821"/>
                    </a:lnTo>
                    <a:lnTo>
                      <a:pt x="383" y="825"/>
                    </a:lnTo>
                    <a:lnTo>
                      <a:pt x="373" y="807"/>
                    </a:lnTo>
                    <a:lnTo>
                      <a:pt x="365" y="789"/>
                    </a:lnTo>
                    <a:lnTo>
                      <a:pt x="356" y="767"/>
                    </a:lnTo>
                    <a:lnTo>
                      <a:pt x="349" y="746"/>
                    </a:lnTo>
                    <a:lnTo>
                      <a:pt x="345" y="733"/>
                    </a:lnTo>
                    <a:lnTo>
                      <a:pt x="343" y="721"/>
                    </a:lnTo>
                    <a:lnTo>
                      <a:pt x="340" y="701"/>
                    </a:lnTo>
                    <a:lnTo>
                      <a:pt x="338" y="682"/>
                    </a:lnTo>
                    <a:lnTo>
                      <a:pt x="338" y="665"/>
                    </a:lnTo>
                    <a:lnTo>
                      <a:pt x="339" y="645"/>
                    </a:lnTo>
                    <a:lnTo>
                      <a:pt x="340" y="624"/>
                    </a:lnTo>
                    <a:lnTo>
                      <a:pt x="345" y="593"/>
                    </a:lnTo>
                    <a:lnTo>
                      <a:pt x="280" y="683"/>
                    </a:lnTo>
                    <a:lnTo>
                      <a:pt x="258" y="663"/>
                    </a:lnTo>
                    <a:lnTo>
                      <a:pt x="234" y="640"/>
                    </a:lnTo>
                    <a:lnTo>
                      <a:pt x="214" y="619"/>
                    </a:lnTo>
                    <a:lnTo>
                      <a:pt x="190" y="592"/>
                    </a:lnTo>
                    <a:lnTo>
                      <a:pt x="177" y="574"/>
                    </a:lnTo>
                    <a:lnTo>
                      <a:pt x="164" y="558"/>
                    </a:lnTo>
                    <a:lnTo>
                      <a:pt x="147" y="533"/>
                    </a:lnTo>
                    <a:lnTo>
                      <a:pt x="132" y="509"/>
                    </a:lnTo>
                    <a:lnTo>
                      <a:pt x="117" y="481"/>
                    </a:lnTo>
                    <a:lnTo>
                      <a:pt x="106" y="456"/>
                    </a:lnTo>
                    <a:lnTo>
                      <a:pt x="95" y="429"/>
                    </a:lnTo>
                    <a:lnTo>
                      <a:pt x="83" y="401"/>
                    </a:lnTo>
                    <a:lnTo>
                      <a:pt x="77" y="379"/>
                    </a:lnTo>
                    <a:lnTo>
                      <a:pt x="69" y="349"/>
                    </a:lnTo>
                    <a:lnTo>
                      <a:pt x="62" y="318"/>
                    </a:lnTo>
                    <a:lnTo>
                      <a:pt x="57" y="290"/>
                    </a:lnTo>
                    <a:lnTo>
                      <a:pt x="51" y="258"/>
                    </a:lnTo>
                    <a:lnTo>
                      <a:pt x="46" y="223"/>
                    </a:lnTo>
                    <a:lnTo>
                      <a:pt x="41" y="187"/>
                    </a:lnTo>
                    <a:lnTo>
                      <a:pt x="41" y="154"/>
                    </a:lnTo>
                    <a:lnTo>
                      <a:pt x="39" y="132"/>
                    </a:lnTo>
                    <a:lnTo>
                      <a:pt x="40" y="108"/>
                    </a:lnTo>
                    <a:lnTo>
                      <a:pt x="42" y="90"/>
                    </a:lnTo>
                    <a:lnTo>
                      <a:pt x="44" y="72"/>
                    </a:lnTo>
                    <a:lnTo>
                      <a:pt x="49" y="55"/>
                    </a:lnTo>
                    <a:lnTo>
                      <a:pt x="66" y="0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01" name="Group 96"/>
            <p:cNvGrpSpPr>
              <a:grpSpLocks/>
            </p:cNvGrpSpPr>
            <p:nvPr/>
          </p:nvGrpSpPr>
          <p:grpSpPr bwMode="auto">
            <a:xfrm>
              <a:off x="3083" y="2243"/>
              <a:ext cx="956" cy="531"/>
              <a:chOff x="2891" y="2435"/>
              <a:chExt cx="956" cy="531"/>
            </a:xfrm>
          </p:grpSpPr>
          <p:sp>
            <p:nvSpPr>
              <p:cNvPr id="23903" name="Freeform 97"/>
              <p:cNvSpPr>
                <a:spLocks/>
              </p:cNvSpPr>
              <p:nvPr/>
            </p:nvSpPr>
            <p:spPr bwMode="auto">
              <a:xfrm>
                <a:off x="2891" y="2435"/>
                <a:ext cx="956" cy="498"/>
              </a:xfrm>
              <a:custGeom>
                <a:avLst/>
                <a:gdLst>
                  <a:gd name="T0" fmla="*/ 1 w 956"/>
                  <a:gd name="T1" fmla="*/ 431 h 498"/>
                  <a:gd name="T2" fmla="*/ 65 w 956"/>
                  <a:gd name="T3" fmla="*/ 464 h 498"/>
                  <a:gd name="T4" fmla="*/ 110 w 956"/>
                  <a:gd name="T5" fmla="*/ 477 h 498"/>
                  <a:gd name="T6" fmla="*/ 160 w 956"/>
                  <a:gd name="T7" fmla="*/ 489 h 498"/>
                  <a:gd name="T8" fmla="*/ 211 w 956"/>
                  <a:gd name="T9" fmla="*/ 494 h 498"/>
                  <a:gd name="T10" fmla="*/ 269 w 956"/>
                  <a:gd name="T11" fmla="*/ 497 h 498"/>
                  <a:gd name="T12" fmla="*/ 336 w 956"/>
                  <a:gd name="T13" fmla="*/ 495 h 498"/>
                  <a:gd name="T14" fmla="*/ 423 w 956"/>
                  <a:gd name="T15" fmla="*/ 487 h 498"/>
                  <a:gd name="T16" fmla="*/ 501 w 956"/>
                  <a:gd name="T17" fmla="*/ 472 h 498"/>
                  <a:gd name="T18" fmla="*/ 569 w 956"/>
                  <a:gd name="T19" fmla="*/ 453 h 498"/>
                  <a:gd name="T20" fmla="*/ 639 w 956"/>
                  <a:gd name="T21" fmla="*/ 428 h 498"/>
                  <a:gd name="T22" fmla="*/ 699 w 956"/>
                  <a:gd name="T23" fmla="*/ 398 h 498"/>
                  <a:gd name="T24" fmla="*/ 753 w 956"/>
                  <a:gd name="T25" fmla="*/ 361 h 498"/>
                  <a:gd name="T26" fmla="*/ 804 w 956"/>
                  <a:gd name="T27" fmla="*/ 313 h 498"/>
                  <a:gd name="T28" fmla="*/ 840 w 956"/>
                  <a:gd name="T29" fmla="*/ 264 h 498"/>
                  <a:gd name="T30" fmla="*/ 859 w 956"/>
                  <a:gd name="T31" fmla="*/ 233 h 498"/>
                  <a:gd name="T32" fmla="*/ 955 w 956"/>
                  <a:gd name="T33" fmla="*/ 295 h 498"/>
                  <a:gd name="T34" fmla="*/ 941 w 956"/>
                  <a:gd name="T35" fmla="*/ 248 h 498"/>
                  <a:gd name="T36" fmla="*/ 932 w 956"/>
                  <a:gd name="T37" fmla="*/ 199 h 498"/>
                  <a:gd name="T38" fmla="*/ 928 w 956"/>
                  <a:gd name="T39" fmla="*/ 152 h 498"/>
                  <a:gd name="T40" fmla="*/ 929 w 956"/>
                  <a:gd name="T41" fmla="*/ 103 h 498"/>
                  <a:gd name="T42" fmla="*/ 943 w 956"/>
                  <a:gd name="T43" fmla="*/ 36 h 498"/>
                  <a:gd name="T44" fmla="*/ 923 w 956"/>
                  <a:gd name="T45" fmla="*/ 13 h 498"/>
                  <a:gd name="T46" fmla="*/ 877 w 956"/>
                  <a:gd name="T47" fmla="*/ 35 h 498"/>
                  <a:gd name="T48" fmla="*/ 839 w 956"/>
                  <a:gd name="T49" fmla="*/ 48 h 498"/>
                  <a:gd name="T50" fmla="*/ 801 w 956"/>
                  <a:gd name="T51" fmla="*/ 56 h 498"/>
                  <a:gd name="T52" fmla="*/ 761 w 956"/>
                  <a:gd name="T53" fmla="*/ 59 h 498"/>
                  <a:gd name="T54" fmla="*/ 713 w 956"/>
                  <a:gd name="T55" fmla="*/ 56 h 498"/>
                  <a:gd name="T56" fmla="*/ 678 w 956"/>
                  <a:gd name="T57" fmla="*/ 84 h 498"/>
                  <a:gd name="T58" fmla="*/ 758 w 956"/>
                  <a:gd name="T59" fmla="*/ 162 h 498"/>
                  <a:gd name="T60" fmla="*/ 707 w 956"/>
                  <a:gd name="T61" fmla="*/ 219 h 498"/>
                  <a:gd name="T62" fmla="*/ 656 w 956"/>
                  <a:gd name="T63" fmla="*/ 267 h 498"/>
                  <a:gd name="T64" fmla="*/ 610 w 956"/>
                  <a:gd name="T65" fmla="*/ 306 h 498"/>
                  <a:gd name="T66" fmla="*/ 550 w 956"/>
                  <a:gd name="T67" fmla="*/ 345 h 498"/>
                  <a:gd name="T68" fmla="*/ 491 w 956"/>
                  <a:gd name="T69" fmla="*/ 375 h 498"/>
                  <a:gd name="T70" fmla="*/ 434 w 956"/>
                  <a:gd name="T71" fmla="*/ 398 h 498"/>
                  <a:gd name="T72" fmla="*/ 364 w 956"/>
                  <a:gd name="T73" fmla="*/ 417 h 498"/>
                  <a:gd name="T74" fmla="*/ 296 w 956"/>
                  <a:gd name="T75" fmla="*/ 431 h 498"/>
                  <a:gd name="T76" fmla="*/ 214 w 956"/>
                  <a:gd name="T77" fmla="*/ 444 h 498"/>
                  <a:gd name="T78" fmla="*/ 151 w 956"/>
                  <a:gd name="T79" fmla="*/ 447 h 498"/>
                  <a:gd name="T80" fmla="*/ 104 w 956"/>
                  <a:gd name="T81" fmla="*/ 443 h 498"/>
                  <a:gd name="T82" fmla="*/ 63 w 956"/>
                  <a:gd name="T83" fmla="*/ 434 h 4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6"/>
                  <a:gd name="T127" fmla="*/ 0 h 498"/>
                  <a:gd name="T128" fmla="*/ 956 w 956"/>
                  <a:gd name="T129" fmla="*/ 498 h 4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6" h="498">
                    <a:moveTo>
                      <a:pt x="0" y="412"/>
                    </a:moveTo>
                    <a:lnTo>
                      <a:pt x="1" y="431"/>
                    </a:lnTo>
                    <a:lnTo>
                      <a:pt x="41" y="452"/>
                    </a:lnTo>
                    <a:lnTo>
                      <a:pt x="65" y="464"/>
                    </a:lnTo>
                    <a:lnTo>
                      <a:pt x="90" y="470"/>
                    </a:lnTo>
                    <a:lnTo>
                      <a:pt x="110" y="477"/>
                    </a:lnTo>
                    <a:lnTo>
                      <a:pt x="137" y="483"/>
                    </a:lnTo>
                    <a:lnTo>
                      <a:pt x="160" y="489"/>
                    </a:lnTo>
                    <a:lnTo>
                      <a:pt x="188" y="491"/>
                    </a:lnTo>
                    <a:lnTo>
                      <a:pt x="211" y="494"/>
                    </a:lnTo>
                    <a:lnTo>
                      <a:pt x="235" y="497"/>
                    </a:lnTo>
                    <a:lnTo>
                      <a:pt x="269" y="497"/>
                    </a:lnTo>
                    <a:lnTo>
                      <a:pt x="300" y="497"/>
                    </a:lnTo>
                    <a:lnTo>
                      <a:pt x="336" y="495"/>
                    </a:lnTo>
                    <a:lnTo>
                      <a:pt x="384" y="492"/>
                    </a:lnTo>
                    <a:lnTo>
                      <a:pt x="423" y="487"/>
                    </a:lnTo>
                    <a:lnTo>
                      <a:pt x="455" y="481"/>
                    </a:lnTo>
                    <a:lnTo>
                      <a:pt x="501" y="472"/>
                    </a:lnTo>
                    <a:lnTo>
                      <a:pt x="535" y="464"/>
                    </a:lnTo>
                    <a:lnTo>
                      <a:pt x="569" y="453"/>
                    </a:lnTo>
                    <a:lnTo>
                      <a:pt x="604" y="442"/>
                    </a:lnTo>
                    <a:lnTo>
                      <a:pt x="639" y="428"/>
                    </a:lnTo>
                    <a:lnTo>
                      <a:pt x="669" y="414"/>
                    </a:lnTo>
                    <a:lnTo>
                      <a:pt x="699" y="398"/>
                    </a:lnTo>
                    <a:lnTo>
                      <a:pt x="727" y="380"/>
                    </a:lnTo>
                    <a:lnTo>
                      <a:pt x="753" y="361"/>
                    </a:lnTo>
                    <a:lnTo>
                      <a:pt x="780" y="339"/>
                    </a:lnTo>
                    <a:lnTo>
                      <a:pt x="804" y="313"/>
                    </a:lnTo>
                    <a:lnTo>
                      <a:pt x="822" y="291"/>
                    </a:lnTo>
                    <a:lnTo>
                      <a:pt x="840" y="264"/>
                    </a:lnTo>
                    <a:lnTo>
                      <a:pt x="854" y="244"/>
                    </a:lnTo>
                    <a:lnTo>
                      <a:pt x="859" y="233"/>
                    </a:lnTo>
                    <a:lnTo>
                      <a:pt x="955" y="318"/>
                    </a:lnTo>
                    <a:lnTo>
                      <a:pt x="955" y="295"/>
                    </a:lnTo>
                    <a:lnTo>
                      <a:pt x="947" y="271"/>
                    </a:lnTo>
                    <a:lnTo>
                      <a:pt x="941" y="248"/>
                    </a:lnTo>
                    <a:lnTo>
                      <a:pt x="937" y="225"/>
                    </a:lnTo>
                    <a:lnTo>
                      <a:pt x="932" y="199"/>
                    </a:lnTo>
                    <a:lnTo>
                      <a:pt x="930" y="174"/>
                    </a:lnTo>
                    <a:lnTo>
                      <a:pt x="928" y="152"/>
                    </a:lnTo>
                    <a:lnTo>
                      <a:pt x="929" y="127"/>
                    </a:lnTo>
                    <a:lnTo>
                      <a:pt x="929" y="103"/>
                    </a:lnTo>
                    <a:lnTo>
                      <a:pt x="933" y="71"/>
                    </a:lnTo>
                    <a:lnTo>
                      <a:pt x="943" y="36"/>
                    </a:lnTo>
                    <a:lnTo>
                      <a:pt x="944" y="0"/>
                    </a:lnTo>
                    <a:lnTo>
                      <a:pt x="923" y="13"/>
                    </a:lnTo>
                    <a:lnTo>
                      <a:pt x="902" y="24"/>
                    </a:lnTo>
                    <a:lnTo>
                      <a:pt x="877" y="35"/>
                    </a:lnTo>
                    <a:lnTo>
                      <a:pt x="854" y="44"/>
                    </a:lnTo>
                    <a:lnTo>
                      <a:pt x="839" y="48"/>
                    </a:lnTo>
                    <a:lnTo>
                      <a:pt x="824" y="52"/>
                    </a:lnTo>
                    <a:lnTo>
                      <a:pt x="801" y="56"/>
                    </a:lnTo>
                    <a:lnTo>
                      <a:pt x="780" y="58"/>
                    </a:lnTo>
                    <a:lnTo>
                      <a:pt x="761" y="59"/>
                    </a:lnTo>
                    <a:lnTo>
                      <a:pt x="738" y="57"/>
                    </a:lnTo>
                    <a:lnTo>
                      <a:pt x="713" y="56"/>
                    </a:lnTo>
                    <a:lnTo>
                      <a:pt x="678" y="49"/>
                    </a:lnTo>
                    <a:lnTo>
                      <a:pt x="678" y="84"/>
                    </a:lnTo>
                    <a:lnTo>
                      <a:pt x="765" y="151"/>
                    </a:lnTo>
                    <a:lnTo>
                      <a:pt x="758" y="162"/>
                    </a:lnTo>
                    <a:lnTo>
                      <a:pt x="732" y="193"/>
                    </a:lnTo>
                    <a:lnTo>
                      <a:pt x="707" y="219"/>
                    </a:lnTo>
                    <a:lnTo>
                      <a:pt x="677" y="251"/>
                    </a:lnTo>
                    <a:lnTo>
                      <a:pt x="656" y="267"/>
                    </a:lnTo>
                    <a:lnTo>
                      <a:pt x="638" y="285"/>
                    </a:lnTo>
                    <a:lnTo>
                      <a:pt x="610" y="306"/>
                    </a:lnTo>
                    <a:lnTo>
                      <a:pt x="582" y="326"/>
                    </a:lnTo>
                    <a:lnTo>
                      <a:pt x="550" y="345"/>
                    </a:lnTo>
                    <a:lnTo>
                      <a:pt x="522" y="360"/>
                    </a:lnTo>
                    <a:lnTo>
                      <a:pt x="491" y="375"/>
                    </a:lnTo>
                    <a:lnTo>
                      <a:pt x="459" y="390"/>
                    </a:lnTo>
                    <a:lnTo>
                      <a:pt x="434" y="398"/>
                    </a:lnTo>
                    <a:lnTo>
                      <a:pt x="399" y="408"/>
                    </a:lnTo>
                    <a:lnTo>
                      <a:pt x="364" y="417"/>
                    </a:lnTo>
                    <a:lnTo>
                      <a:pt x="331" y="424"/>
                    </a:lnTo>
                    <a:lnTo>
                      <a:pt x="296" y="431"/>
                    </a:lnTo>
                    <a:lnTo>
                      <a:pt x="255" y="438"/>
                    </a:lnTo>
                    <a:lnTo>
                      <a:pt x="214" y="444"/>
                    </a:lnTo>
                    <a:lnTo>
                      <a:pt x="176" y="445"/>
                    </a:lnTo>
                    <a:lnTo>
                      <a:pt x="151" y="447"/>
                    </a:lnTo>
                    <a:lnTo>
                      <a:pt x="124" y="446"/>
                    </a:lnTo>
                    <a:lnTo>
                      <a:pt x="104" y="443"/>
                    </a:lnTo>
                    <a:lnTo>
                      <a:pt x="83" y="439"/>
                    </a:lnTo>
                    <a:lnTo>
                      <a:pt x="63" y="434"/>
                    </a:lnTo>
                    <a:lnTo>
                      <a:pt x="0" y="412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04" name="Freeform 98"/>
              <p:cNvSpPr>
                <a:spLocks/>
              </p:cNvSpPr>
              <p:nvPr/>
            </p:nvSpPr>
            <p:spPr bwMode="auto">
              <a:xfrm>
                <a:off x="2891" y="2468"/>
                <a:ext cx="956" cy="498"/>
              </a:xfrm>
              <a:custGeom>
                <a:avLst/>
                <a:gdLst>
                  <a:gd name="T0" fmla="*/ 46 w 956"/>
                  <a:gd name="T1" fmla="*/ 446 h 498"/>
                  <a:gd name="T2" fmla="*/ 90 w 956"/>
                  <a:gd name="T3" fmla="*/ 465 h 498"/>
                  <a:gd name="T4" fmla="*/ 135 w 956"/>
                  <a:gd name="T5" fmla="*/ 479 h 498"/>
                  <a:gd name="T6" fmla="*/ 188 w 956"/>
                  <a:gd name="T7" fmla="*/ 490 h 498"/>
                  <a:gd name="T8" fmla="*/ 235 w 956"/>
                  <a:gd name="T9" fmla="*/ 496 h 498"/>
                  <a:gd name="T10" fmla="*/ 300 w 956"/>
                  <a:gd name="T11" fmla="*/ 496 h 498"/>
                  <a:gd name="T12" fmla="*/ 384 w 956"/>
                  <a:gd name="T13" fmla="*/ 491 h 498"/>
                  <a:gd name="T14" fmla="*/ 455 w 956"/>
                  <a:gd name="T15" fmla="*/ 480 h 498"/>
                  <a:gd name="T16" fmla="*/ 535 w 956"/>
                  <a:gd name="T17" fmla="*/ 463 h 498"/>
                  <a:gd name="T18" fmla="*/ 604 w 956"/>
                  <a:gd name="T19" fmla="*/ 442 h 498"/>
                  <a:gd name="T20" fmla="*/ 669 w 956"/>
                  <a:gd name="T21" fmla="*/ 414 h 498"/>
                  <a:gd name="T22" fmla="*/ 727 w 956"/>
                  <a:gd name="T23" fmla="*/ 379 h 498"/>
                  <a:gd name="T24" fmla="*/ 780 w 956"/>
                  <a:gd name="T25" fmla="*/ 339 h 498"/>
                  <a:gd name="T26" fmla="*/ 822 w 956"/>
                  <a:gd name="T27" fmla="*/ 291 h 498"/>
                  <a:gd name="T28" fmla="*/ 854 w 956"/>
                  <a:gd name="T29" fmla="*/ 244 h 498"/>
                  <a:gd name="T30" fmla="*/ 955 w 956"/>
                  <a:gd name="T31" fmla="*/ 295 h 498"/>
                  <a:gd name="T32" fmla="*/ 941 w 956"/>
                  <a:gd name="T33" fmla="*/ 248 h 498"/>
                  <a:gd name="T34" fmla="*/ 932 w 956"/>
                  <a:gd name="T35" fmla="*/ 200 h 498"/>
                  <a:gd name="T36" fmla="*/ 928 w 956"/>
                  <a:gd name="T37" fmla="*/ 152 h 498"/>
                  <a:gd name="T38" fmla="*/ 929 w 956"/>
                  <a:gd name="T39" fmla="*/ 103 h 498"/>
                  <a:gd name="T40" fmla="*/ 936 w 956"/>
                  <a:gd name="T41" fmla="*/ 43 h 498"/>
                  <a:gd name="T42" fmla="*/ 943 w 956"/>
                  <a:gd name="T43" fmla="*/ 0 h 498"/>
                  <a:gd name="T44" fmla="*/ 902 w 956"/>
                  <a:gd name="T45" fmla="*/ 24 h 498"/>
                  <a:gd name="T46" fmla="*/ 854 w 956"/>
                  <a:gd name="T47" fmla="*/ 44 h 498"/>
                  <a:gd name="T48" fmla="*/ 824 w 956"/>
                  <a:gd name="T49" fmla="*/ 52 h 498"/>
                  <a:gd name="T50" fmla="*/ 780 w 956"/>
                  <a:gd name="T51" fmla="*/ 58 h 498"/>
                  <a:gd name="T52" fmla="*/ 738 w 956"/>
                  <a:gd name="T53" fmla="*/ 57 h 498"/>
                  <a:gd name="T54" fmla="*/ 678 w 956"/>
                  <a:gd name="T55" fmla="*/ 50 h 498"/>
                  <a:gd name="T56" fmla="*/ 758 w 956"/>
                  <a:gd name="T57" fmla="*/ 162 h 498"/>
                  <a:gd name="T58" fmla="*/ 707 w 956"/>
                  <a:gd name="T59" fmla="*/ 219 h 498"/>
                  <a:gd name="T60" fmla="*/ 656 w 956"/>
                  <a:gd name="T61" fmla="*/ 267 h 498"/>
                  <a:gd name="T62" fmla="*/ 610 w 956"/>
                  <a:gd name="T63" fmla="*/ 306 h 498"/>
                  <a:gd name="T64" fmla="*/ 550 w 956"/>
                  <a:gd name="T65" fmla="*/ 345 h 498"/>
                  <a:gd name="T66" fmla="*/ 491 w 956"/>
                  <a:gd name="T67" fmla="*/ 374 h 498"/>
                  <a:gd name="T68" fmla="*/ 434 w 956"/>
                  <a:gd name="T69" fmla="*/ 398 h 498"/>
                  <a:gd name="T70" fmla="*/ 364 w 956"/>
                  <a:gd name="T71" fmla="*/ 416 h 498"/>
                  <a:gd name="T72" fmla="*/ 296 w 956"/>
                  <a:gd name="T73" fmla="*/ 431 h 498"/>
                  <a:gd name="T74" fmla="*/ 214 w 956"/>
                  <a:gd name="T75" fmla="*/ 444 h 498"/>
                  <a:gd name="T76" fmla="*/ 151 w 956"/>
                  <a:gd name="T77" fmla="*/ 446 h 498"/>
                  <a:gd name="T78" fmla="*/ 103 w 956"/>
                  <a:gd name="T79" fmla="*/ 443 h 498"/>
                  <a:gd name="T80" fmla="*/ 63 w 956"/>
                  <a:gd name="T81" fmla="*/ 434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6"/>
                  <a:gd name="T124" fmla="*/ 0 h 498"/>
                  <a:gd name="T125" fmla="*/ 956 w 956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6" h="498">
                    <a:moveTo>
                      <a:pt x="0" y="412"/>
                    </a:moveTo>
                    <a:lnTo>
                      <a:pt x="46" y="446"/>
                    </a:lnTo>
                    <a:lnTo>
                      <a:pt x="66" y="456"/>
                    </a:lnTo>
                    <a:lnTo>
                      <a:pt x="90" y="465"/>
                    </a:lnTo>
                    <a:lnTo>
                      <a:pt x="110" y="472"/>
                    </a:lnTo>
                    <a:lnTo>
                      <a:pt x="135" y="479"/>
                    </a:lnTo>
                    <a:lnTo>
                      <a:pt x="159" y="485"/>
                    </a:lnTo>
                    <a:lnTo>
                      <a:pt x="188" y="490"/>
                    </a:lnTo>
                    <a:lnTo>
                      <a:pt x="211" y="493"/>
                    </a:lnTo>
                    <a:lnTo>
                      <a:pt x="235" y="496"/>
                    </a:lnTo>
                    <a:lnTo>
                      <a:pt x="269" y="497"/>
                    </a:lnTo>
                    <a:lnTo>
                      <a:pt x="300" y="496"/>
                    </a:lnTo>
                    <a:lnTo>
                      <a:pt x="336" y="494"/>
                    </a:lnTo>
                    <a:lnTo>
                      <a:pt x="384" y="491"/>
                    </a:lnTo>
                    <a:lnTo>
                      <a:pt x="423" y="486"/>
                    </a:lnTo>
                    <a:lnTo>
                      <a:pt x="455" y="480"/>
                    </a:lnTo>
                    <a:lnTo>
                      <a:pt x="501" y="471"/>
                    </a:lnTo>
                    <a:lnTo>
                      <a:pt x="535" y="463"/>
                    </a:lnTo>
                    <a:lnTo>
                      <a:pt x="569" y="453"/>
                    </a:lnTo>
                    <a:lnTo>
                      <a:pt x="604" y="442"/>
                    </a:lnTo>
                    <a:lnTo>
                      <a:pt x="639" y="427"/>
                    </a:lnTo>
                    <a:lnTo>
                      <a:pt x="669" y="414"/>
                    </a:lnTo>
                    <a:lnTo>
                      <a:pt x="699" y="398"/>
                    </a:lnTo>
                    <a:lnTo>
                      <a:pt x="727" y="379"/>
                    </a:lnTo>
                    <a:lnTo>
                      <a:pt x="753" y="361"/>
                    </a:lnTo>
                    <a:lnTo>
                      <a:pt x="780" y="339"/>
                    </a:lnTo>
                    <a:lnTo>
                      <a:pt x="804" y="313"/>
                    </a:lnTo>
                    <a:lnTo>
                      <a:pt x="822" y="291"/>
                    </a:lnTo>
                    <a:lnTo>
                      <a:pt x="840" y="264"/>
                    </a:lnTo>
                    <a:lnTo>
                      <a:pt x="854" y="244"/>
                    </a:lnTo>
                    <a:lnTo>
                      <a:pt x="871" y="216"/>
                    </a:lnTo>
                    <a:lnTo>
                      <a:pt x="955" y="295"/>
                    </a:lnTo>
                    <a:lnTo>
                      <a:pt x="947" y="270"/>
                    </a:lnTo>
                    <a:lnTo>
                      <a:pt x="941" y="248"/>
                    </a:lnTo>
                    <a:lnTo>
                      <a:pt x="937" y="225"/>
                    </a:lnTo>
                    <a:lnTo>
                      <a:pt x="932" y="200"/>
                    </a:lnTo>
                    <a:lnTo>
                      <a:pt x="930" y="174"/>
                    </a:lnTo>
                    <a:lnTo>
                      <a:pt x="928" y="152"/>
                    </a:lnTo>
                    <a:lnTo>
                      <a:pt x="929" y="127"/>
                    </a:lnTo>
                    <a:lnTo>
                      <a:pt x="929" y="103"/>
                    </a:lnTo>
                    <a:lnTo>
                      <a:pt x="933" y="71"/>
                    </a:lnTo>
                    <a:lnTo>
                      <a:pt x="936" y="43"/>
                    </a:lnTo>
                    <a:lnTo>
                      <a:pt x="939" y="24"/>
                    </a:lnTo>
                    <a:lnTo>
                      <a:pt x="943" y="0"/>
                    </a:lnTo>
                    <a:lnTo>
                      <a:pt x="923" y="13"/>
                    </a:lnTo>
                    <a:lnTo>
                      <a:pt x="902" y="24"/>
                    </a:lnTo>
                    <a:lnTo>
                      <a:pt x="877" y="36"/>
                    </a:lnTo>
                    <a:lnTo>
                      <a:pt x="854" y="44"/>
                    </a:lnTo>
                    <a:lnTo>
                      <a:pt x="839" y="49"/>
                    </a:lnTo>
                    <a:lnTo>
                      <a:pt x="824" y="52"/>
                    </a:lnTo>
                    <a:lnTo>
                      <a:pt x="801" y="56"/>
                    </a:lnTo>
                    <a:lnTo>
                      <a:pt x="780" y="58"/>
                    </a:lnTo>
                    <a:lnTo>
                      <a:pt x="761" y="59"/>
                    </a:lnTo>
                    <a:lnTo>
                      <a:pt x="738" y="57"/>
                    </a:lnTo>
                    <a:lnTo>
                      <a:pt x="713" y="56"/>
                    </a:lnTo>
                    <a:lnTo>
                      <a:pt x="678" y="50"/>
                    </a:lnTo>
                    <a:lnTo>
                      <a:pt x="781" y="134"/>
                    </a:lnTo>
                    <a:lnTo>
                      <a:pt x="758" y="162"/>
                    </a:lnTo>
                    <a:lnTo>
                      <a:pt x="732" y="194"/>
                    </a:lnTo>
                    <a:lnTo>
                      <a:pt x="707" y="219"/>
                    </a:lnTo>
                    <a:lnTo>
                      <a:pt x="677" y="250"/>
                    </a:lnTo>
                    <a:lnTo>
                      <a:pt x="656" y="267"/>
                    </a:lnTo>
                    <a:lnTo>
                      <a:pt x="638" y="284"/>
                    </a:lnTo>
                    <a:lnTo>
                      <a:pt x="610" y="306"/>
                    </a:lnTo>
                    <a:lnTo>
                      <a:pt x="582" y="326"/>
                    </a:lnTo>
                    <a:lnTo>
                      <a:pt x="550" y="345"/>
                    </a:lnTo>
                    <a:lnTo>
                      <a:pt x="522" y="360"/>
                    </a:lnTo>
                    <a:lnTo>
                      <a:pt x="491" y="374"/>
                    </a:lnTo>
                    <a:lnTo>
                      <a:pt x="459" y="389"/>
                    </a:lnTo>
                    <a:lnTo>
                      <a:pt x="434" y="398"/>
                    </a:lnTo>
                    <a:lnTo>
                      <a:pt x="399" y="408"/>
                    </a:lnTo>
                    <a:lnTo>
                      <a:pt x="364" y="416"/>
                    </a:lnTo>
                    <a:lnTo>
                      <a:pt x="331" y="423"/>
                    </a:lnTo>
                    <a:lnTo>
                      <a:pt x="296" y="431"/>
                    </a:lnTo>
                    <a:lnTo>
                      <a:pt x="255" y="438"/>
                    </a:lnTo>
                    <a:lnTo>
                      <a:pt x="214" y="444"/>
                    </a:lnTo>
                    <a:lnTo>
                      <a:pt x="176" y="444"/>
                    </a:lnTo>
                    <a:lnTo>
                      <a:pt x="151" y="446"/>
                    </a:lnTo>
                    <a:lnTo>
                      <a:pt x="124" y="445"/>
                    </a:lnTo>
                    <a:lnTo>
                      <a:pt x="103" y="443"/>
                    </a:lnTo>
                    <a:lnTo>
                      <a:pt x="82" y="440"/>
                    </a:lnTo>
                    <a:lnTo>
                      <a:pt x="63" y="434"/>
                    </a:lnTo>
                    <a:lnTo>
                      <a:pt x="0" y="412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02" name="Group 99"/>
            <p:cNvGrpSpPr>
              <a:grpSpLocks/>
            </p:cNvGrpSpPr>
            <p:nvPr/>
          </p:nvGrpSpPr>
          <p:grpSpPr bwMode="auto">
            <a:xfrm>
              <a:off x="1570" y="1847"/>
              <a:ext cx="956" cy="531"/>
              <a:chOff x="1378" y="2039"/>
              <a:chExt cx="956" cy="531"/>
            </a:xfrm>
          </p:grpSpPr>
          <p:sp>
            <p:nvSpPr>
              <p:cNvPr id="23901" name="Freeform 100"/>
              <p:cNvSpPr>
                <a:spLocks/>
              </p:cNvSpPr>
              <p:nvPr/>
            </p:nvSpPr>
            <p:spPr bwMode="auto">
              <a:xfrm>
                <a:off x="1378" y="2039"/>
                <a:ext cx="956" cy="498"/>
              </a:xfrm>
              <a:custGeom>
                <a:avLst/>
                <a:gdLst>
                  <a:gd name="T0" fmla="*/ 954 w 956"/>
                  <a:gd name="T1" fmla="*/ 431 h 498"/>
                  <a:gd name="T2" fmla="*/ 890 w 956"/>
                  <a:gd name="T3" fmla="*/ 464 h 498"/>
                  <a:gd name="T4" fmla="*/ 845 w 956"/>
                  <a:gd name="T5" fmla="*/ 477 h 498"/>
                  <a:gd name="T6" fmla="*/ 795 w 956"/>
                  <a:gd name="T7" fmla="*/ 489 h 498"/>
                  <a:gd name="T8" fmla="*/ 744 w 956"/>
                  <a:gd name="T9" fmla="*/ 494 h 498"/>
                  <a:gd name="T10" fmla="*/ 686 w 956"/>
                  <a:gd name="T11" fmla="*/ 497 h 498"/>
                  <a:gd name="T12" fmla="*/ 619 w 956"/>
                  <a:gd name="T13" fmla="*/ 495 h 498"/>
                  <a:gd name="T14" fmla="*/ 532 w 956"/>
                  <a:gd name="T15" fmla="*/ 487 h 498"/>
                  <a:gd name="T16" fmla="*/ 454 w 956"/>
                  <a:gd name="T17" fmla="*/ 472 h 498"/>
                  <a:gd name="T18" fmla="*/ 386 w 956"/>
                  <a:gd name="T19" fmla="*/ 453 h 498"/>
                  <a:gd name="T20" fmla="*/ 316 w 956"/>
                  <a:gd name="T21" fmla="*/ 428 h 498"/>
                  <a:gd name="T22" fmla="*/ 256 w 956"/>
                  <a:gd name="T23" fmla="*/ 398 h 498"/>
                  <a:gd name="T24" fmla="*/ 202 w 956"/>
                  <a:gd name="T25" fmla="*/ 361 h 498"/>
                  <a:gd name="T26" fmla="*/ 151 w 956"/>
                  <a:gd name="T27" fmla="*/ 313 h 498"/>
                  <a:gd name="T28" fmla="*/ 115 w 956"/>
                  <a:gd name="T29" fmla="*/ 264 h 498"/>
                  <a:gd name="T30" fmla="*/ 96 w 956"/>
                  <a:gd name="T31" fmla="*/ 233 h 498"/>
                  <a:gd name="T32" fmla="*/ 0 w 956"/>
                  <a:gd name="T33" fmla="*/ 295 h 498"/>
                  <a:gd name="T34" fmla="*/ 14 w 956"/>
                  <a:gd name="T35" fmla="*/ 248 h 498"/>
                  <a:gd name="T36" fmla="*/ 23 w 956"/>
                  <a:gd name="T37" fmla="*/ 199 h 498"/>
                  <a:gd name="T38" fmla="*/ 27 w 956"/>
                  <a:gd name="T39" fmla="*/ 152 h 498"/>
                  <a:gd name="T40" fmla="*/ 26 w 956"/>
                  <a:gd name="T41" fmla="*/ 103 h 498"/>
                  <a:gd name="T42" fmla="*/ 12 w 956"/>
                  <a:gd name="T43" fmla="*/ 36 h 498"/>
                  <a:gd name="T44" fmla="*/ 32 w 956"/>
                  <a:gd name="T45" fmla="*/ 13 h 498"/>
                  <a:gd name="T46" fmla="*/ 78 w 956"/>
                  <a:gd name="T47" fmla="*/ 35 h 498"/>
                  <a:gd name="T48" fmla="*/ 116 w 956"/>
                  <a:gd name="T49" fmla="*/ 48 h 498"/>
                  <a:gd name="T50" fmla="*/ 154 w 956"/>
                  <a:gd name="T51" fmla="*/ 56 h 498"/>
                  <a:gd name="T52" fmla="*/ 194 w 956"/>
                  <a:gd name="T53" fmla="*/ 59 h 498"/>
                  <a:gd name="T54" fmla="*/ 242 w 956"/>
                  <a:gd name="T55" fmla="*/ 56 h 498"/>
                  <a:gd name="T56" fmla="*/ 277 w 956"/>
                  <a:gd name="T57" fmla="*/ 84 h 498"/>
                  <a:gd name="T58" fmla="*/ 197 w 956"/>
                  <a:gd name="T59" fmla="*/ 162 h 498"/>
                  <a:gd name="T60" fmla="*/ 248 w 956"/>
                  <a:gd name="T61" fmla="*/ 219 h 498"/>
                  <a:gd name="T62" fmla="*/ 299 w 956"/>
                  <a:gd name="T63" fmla="*/ 267 h 498"/>
                  <a:gd name="T64" fmla="*/ 345 w 956"/>
                  <a:gd name="T65" fmla="*/ 306 h 498"/>
                  <a:gd name="T66" fmla="*/ 405 w 956"/>
                  <a:gd name="T67" fmla="*/ 345 h 498"/>
                  <a:gd name="T68" fmla="*/ 464 w 956"/>
                  <a:gd name="T69" fmla="*/ 375 h 498"/>
                  <a:gd name="T70" fmla="*/ 521 w 956"/>
                  <a:gd name="T71" fmla="*/ 398 h 498"/>
                  <a:gd name="T72" fmla="*/ 591 w 956"/>
                  <a:gd name="T73" fmla="*/ 417 h 498"/>
                  <a:gd name="T74" fmla="*/ 659 w 956"/>
                  <a:gd name="T75" fmla="*/ 431 h 498"/>
                  <a:gd name="T76" fmla="*/ 741 w 956"/>
                  <a:gd name="T77" fmla="*/ 444 h 498"/>
                  <a:gd name="T78" fmla="*/ 804 w 956"/>
                  <a:gd name="T79" fmla="*/ 447 h 498"/>
                  <a:gd name="T80" fmla="*/ 851 w 956"/>
                  <a:gd name="T81" fmla="*/ 443 h 498"/>
                  <a:gd name="T82" fmla="*/ 892 w 956"/>
                  <a:gd name="T83" fmla="*/ 434 h 49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956"/>
                  <a:gd name="T127" fmla="*/ 0 h 498"/>
                  <a:gd name="T128" fmla="*/ 956 w 956"/>
                  <a:gd name="T129" fmla="*/ 498 h 49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956" h="498">
                    <a:moveTo>
                      <a:pt x="955" y="412"/>
                    </a:moveTo>
                    <a:lnTo>
                      <a:pt x="954" y="431"/>
                    </a:lnTo>
                    <a:lnTo>
                      <a:pt x="914" y="452"/>
                    </a:lnTo>
                    <a:lnTo>
                      <a:pt x="890" y="464"/>
                    </a:lnTo>
                    <a:lnTo>
                      <a:pt x="865" y="470"/>
                    </a:lnTo>
                    <a:lnTo>
                      <a:pt x="845" y="477"/>
                    </a:lnTo>
                    <a:lnTo>
                      <a:pt x="818" y="483"/>
                    </a:lnTo>
                    <a:lnTo>
                      <a:pt x="795" y="489"/>
                    </a:lnTo>
                    <a:lnTo>
                      <a:pt x="767" y="491"/>
                    </a:lnTo>
                    <a:lnTo>
                      <a:pt x="744" y="494"/>
                    </a:lnTo>
                    <a:lnTo>
                      <a:pt x="720" y="497"/>
                    </a:lnTo>
                    <a:lnTo>
                      <a:pt x="686" y="497"/>
                    </a:lnTo>
                    <a:lnTo>
                      <a:pt x="655" y="497"/>
                    </a:lnTo>
                    <a:lnTo>
                      <a:pt x="619" y="495"/>
                    </a:lnTo>
                    <a:lnTo>
                      <a:pt x="571" y="492"/>
                    </a:lnTo>
                    <a:lnTo>
                      <a:pt x="532" y="487"/>
                    </a:lnTo>
                    <a:lnTo>
                      <a:pt x="500" y="481"/>
                    </a:lnTo>
                    <a:lnTo>
                      <a:pt x="454" y="472"/>
                    </a:lnTo>
                    <a:lnTo>
                      <a:pt x="420" y="464"/>
                    </a:lnTo>
                    <a:lnTo>
                      <a:pt x="386" y="453"/>
                    </a:lnTo>
                    <a:lnTo>
                      <a:pt x="351" y="442"/>
                    </a:lnTo>
                    <a:lnTo>
                      <a:pt x="316" y="428"/>
                    </a:lnTo>
                    <a:lnTo>
                      <a:pt x="286" y="414"/>
                    </a:lnTo>
                    <a:lnTo>
                      <a:pt x="256" y="398"/>
                    </a:lnTo>
                    <a:lnTo>
                      <a:pt x="228" y="380"/>
                    </a:lnTo>
                    <a:lnTo>
                      <a:pt x="202" y="361"/>
                    </a:lnTo>
                    <a:lnTo>
                      <a:pt x="175" y="339"/>
                    </a:lnTo>
                    <a:lnTo>
                      <a:pt x="151" y="313"/>
                    </a:lnTo>
                    <a:lnTo>
                      <a:pt x="133" y="291"/>
                    </a:lnTo>
                    <a:lnTo>
                      <a:pt x="115" y="264"/>
                    </a:lnTo>
                    <a:lnTo>
                      <a:pt x="101" y="244"/>
                    </a:lnTo>
                    <a:lnTo>
                      <a:pt x="96" y="233"/>
                    </a:lnTo>
                    <a:lnTo>
                      <a:pt x="0" y="318"/>
                    </a:lnTo>
                    <a:lnTo>
                      <a:pt x="0" y="295"/>
                    </a:lnTo>
                    <a:lnTo>
                      <a:pt x="8" y="271"/>
                    </a:lnTo>
                    <a:lnTo>
                      <a:pt x="14" y="248"/>
                    </a:lnTo>
                    <a:lnTo>
                      <a:pt x="18" y="225"/>
                    </a:lnTo>
                    <a:lnTo>
                      <a:pt x="23" y="199"/>
                    </a:lnTo>
                    <a:lnTo>
                      <a:pt x="25" y="174"/>
                    </a:lnTo>
                    <a:lnTo>
                      <a:pt x="27" y="152"/>
                    </a:lnTo>
                    <a:lnTo>
                      <a:pt x="26" y="127"/>
                    </a:lnTo>
                    <a:lnTo>
                      <a:pt x="26" y="103"/>
                    </a:lnTo>
                    <a:lnTo>
                      <a:pt x="22" y="71"/>
                    </a:lnTo>
                    <a:lnTo>
                      <a:pt x="12" y="36"/>
                    </a:lnTo>
                    <a:lnTo>
                      <a:pt x="11" y="0"/>
                    </a:lnTo>
                    <a:lnTo>
                      <a:pt x="32" y="13"/>
                    </a:lnTo>
                    <a:lnTo>
                      <a:pt x="53" y="24"/>
                    </a:lnTo>
                    <a:lnTo>
                      <a:pt x="78" y="35"/>
                    </a:lnTo>
                    <a:lnTo>
                      <a:pt x="101" y="44"/>
                    </a:lnTo>
                    <a:lnTo>
                      <a:pt x="116" y="48"/>
                    </a:lnTo>
                    <a:lnTo>
                      <a:pt x="131" y="52"/>
                    </a:lnTo>
                    <a:lnTo>
                      <a:pt x="154" y="56"/>
                    </a:lnTo>
                    <a:lnTo>
                      <a:pt x="175" y="58"/>
                    </a:lnTo>
                    <a:lnTo>
                      <a:pt x="194" y="59"/>
                    </a:lnTo>
                    <a:lnTo>
                      <a:pt x="217" y="57"/>
                    </a:lnTo>
                    <a:lnTo>
                      <a:pt x="242" y="56"/>
                    </a:lnTo>
                    <a:lnTo>
                      <a:pt x="277" y="49"/>
                    </a:lnTo>
                    <a:lnTo>
                      <a:pt x="277" y="84"/>
                    </a:lnTo>
                    <a:lnTo>
                      <a:pt x="190" y="151"/>
                    </a:lnTo>
                    <a:lnTo>
                      <a:pt x="197" y="162"/>
                    </a:lnTo>
                    <a:lnTo>
                      <a:pt x="223" y="193"/>
                    </a:lnTo>
                    <a:lnTo>
                      <a:pt x="248" y="219"/>
                    </a:lnTo>
                    <a:lnTo>
                      <a:pt x="278" y="251"/>
                    </a:lnTo>
                    <a:lnTo>
                      <a:pt x="299" y="267"/>
                    </a:lnTo>
                    <a:lnTo>
                      <a:pt x="317" y="285"/>
                    </a:lnTo>
                    <a:lnTo>
                      <a:pt x="345" y="306"/>
                    </a:lnTo>
                    <a:lnTo>
                      <a:pt x="373" y="326"/>
                    </a:lnTo>
                    <a:lnTo>
                      <a:pt x="405" y="345"/>
                    </a:lnTo>
                    <a:lnTo>
                      <a:pt x="433" y="360"/>
                    </a:lnTo>
                    <a:lnTo>
                      <a:pt x="464" y="375"/>
                    </a:lnTo>
                    <a:lnTo>
                      <a:pt x="496" y="390"/>
                    </a:lnTo>
                    <a:lnTo>
                      <a:pt x="521" y="398"/>
                    </a:lnTo>
                    <a:lnTo>
                      <a:pt x="556" y="408"/>
                    </a:lnTo>
                    <a:lnTo>
                      <a:pt x="591" y="417"/>
                    </a:lnTo>
                    <a:lnTo>
                      <a:pt x="624" y="424"/>
                    </a:lnTo>
                    <a:lnTo>
                      <a:pt x="659" y="431"/>
                    </a:lnTo>
                    <a:lnTo>
                      <a:pt x="700" y="438"/>
                    </a:lnTo>
                    <a:lnTo>
                      <a:pt x="741" y="444"/>
                    </a:lnTo>
                    <a:lnTo>
                      <a:pt x="779" y="445"/>
                    </a:lnTo>
                    <a:lnTo>
                      <a:pt x="804" y="447"/>
                    </a:lnTo>
                    <a:lnTo>
                      <a:pt x="831" y="446"/>
                    </a:lnTo>
                    <a:lnTo>
                      <a:pt x="851" y="443"/>
                    </a:lnTo>
                    <a:lnTo>
                      <a:pt x="872" y="439"/>
                    </a:lnTo>
                    <a:lnTo>
                      <a:pt x="892" y="434"/>
                    </a:lnTo>
                    <a:lnTo>
                      <a:pt x="955" y="412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02" name="Freeform 101"/>
              <p:cNvSpPr>
                <a:spLocks/>
              </p:cNvSpPr>
              <p:nvPr/>
            </p:nvSpPr>
            <p:spPr bwMode="auto">
              <a:xfrm>
                <a:off x="1378" y="2072"/>
                <a:ext cx="956" cy="498"/>
              </a:xfrm>
              <a:custGeom>
                <a:avLst/>
                <a:gdLst>
                  <a:gd name="T0" fmla="*/ 909 w 956"/>
                  <a:gd name="T1" fmla="*/ 446 h 498"/>
                  <a:gd name="T2" fmla="*/ 865 w 956"/>
                  <a:gd name="T3" fmla="*/ 465 h 498"/>
                  <a:gd name="T4" fmla="*/ 820 w 956"/>
                  <a:gd name="T5" fmla="*/ 479 h 498"/>
                  <a:gd name="T6" fmla="*/ 767 w 956"/>
                  <a:gd name="T7" fmla="*/ 490 h 498"/>
                  <a:gd name="T8" fmla="*/ 720 w 956"/>
                  <a:gd name="T9" fmla="*/ 496 h 498"/>
                  <a:gd name="T10" fmla="*/ 655 w 956"/>
                  <a:gd name="T11" fmla="*/ 496 h 498"/>
                  <a:gd name="T12" fmla="*/ 571 w 956"/>
                  <a:gd name="T13" fmla="*/ 491 h 498"/>
                  <a:gd name="T14" fmla="*/ 500 w 956"/>
                  <a:gd name="T15" fmla="*/ 480 h 498"/>
                  <a:gd name="T16" fmla="*/ 420 w 956"/>
                  <a:gd name="T17" fmla="*/ 463 h 498"/>
                  <a:gd name="T18" fmla="*/ 351 w 956"/>
                  <a:gd name="T19" fmla="*/ 442 h 498"/>
                  <a:gd name="T20" fmla="*/ 286 w 956"/>
                  <a:gd name="T21" fmla="*/ 414 h 498"/>
                  <a:gd name="T22" fmla="*/ 228 w 956"/>
                  <a:gd name="T23" fmla="*/ 379 h 498"/>
                  <a:gd name="T24" fmla="*/ 175 w 956"/>
                  <a:gd name="T25" fmla="*/ 339 h 498"/>
                  <a:gd name="T26" fmla="*/ 133 w 956"/>
                  <a:gd name="T27" fmla="*/ 291 h 498"/>
                  <a:gd name="T28" fmla="*/ 101 w 956"/>
                  <a:gd name="T29" fmla="*/ 244 h 498"/>
                  <a:gd name="T30" fmla="*/ 0 w 956"/>
                  <a:gd name="T31" fmla="*/ 295 h 498"/>
                  <a:gd name="T32" fmla="*/ 14 w 956"/>
                  <a:gd name="T33" fmla="*/ 248 h 498"/>
                  <a:gd name="T34" fmla="*/ 23 w 956"/>
                  <a:gd name="T35" fmla="*/ 200 h 498"/>
                  <a:gd name="T36" fmla="*/ 27 w 956"/>
                  <a:gd name="T37" fmla="*/ 152 h 498"/>
                  <a:gd name="T38" fmla="*/ 26 w 956"/>
                  <a:gd name="T39" fmla="*/ 103 h 498"/>
                  <a:gd name="T40" fmla="*/ 19 w 956"/>
                  <a:gd name="T41" fmla="*/ 43 h 498"/>
                  <a:gd name="T42" fmla="*/ 12 w 956"/>
                  <a:gd name="T43" fmla="*/ 0 h 498"/>
                  <a:gd name="T44" fmla="*/ 53 w 956"/>
                  <a:gd name="T45" fmla="*/ 24 h 498"/>
                  <a:gd name="T46" fmla="*/ 101 w 956"/>
                  <a:gd name="T47" fmla="*/ 44 h 498"/>
                  <a:gd name="T48" fmla="*/ 131 w 956"/>
                  <a:gd name="T49" fmla="*/ 52 h 498"/>
                  <a:gd name="T50" fmla="*/ 175 w 956"/>
                  <a:gd name="T51" fmla="*/ 58 h 498"/>
                  <a:gd name="T52" fmla="*/ 217 w 956"/>
                  <a:gd name="T53" fmla="*/ 57 h 498"/>
                  <a:gd name="T54" fmla="*/ 277 w 956"/>
                  <a:gd name="T55" fmla="*/ 50 h 498"/>
                  <a:gd name="T56" fmla="*/ 197 w 956"/>
                  <a:gd name="T57" fmla="*/ 162 h 498"/>
                  <a:gd name="T58" fmla="*/ 248 w 956"/>
                  <a:gd name="T59" fmla="*/ 219 h 498"/>
                  <a:gd name="T60" fmla="*/ 299 w 956"/>
                  <a:gd name="T61" fmla="*/ 267 h 498"/>
                  <a:gd name="T62" fmla="*/ 345 w 956"/>
                  <a:gd name="T63" fmla="*/ 306 h 498"/>
                  <a:gd name="T64" fmla="*/ 405 w 956"/>
                  <a:gd name="T65" fmla="*/ 345 h 498"/>
                  <a:gd name="T66" fmla="*/ 464 w 956"/>
                  <a:gd name="T67" fmla="*/ 374 h 498"/>
                  <a:gd name="T68" fmla="*/ 521 w 956"/>
                  <a:gd name="T69" fmla="*/ 398 h 498"/>
                  <a:gd name="T70" fmla="*/ 591 w 956"/>
                  <a:gd name="T71" fmla="*/ 416 h 498"/>
                  <a:gd name="T72" fmla="*/ 659 w 956"/>
                  <a:gd name="T73" fmla="*/ 431 h 498"/>
                  <a:gd name="T74" fmla="*/ 741 w 956"/>
                  <a:gd name="T75" fmla="*/ 444 h 498"/>
                  <a:gd name="T76" fmla="*/ 804 w 956"/>
                  <a:gd name="T77" fmla="*/ 446 h 498"/>
                  <a:gd name="T78" fmla="*/ 852 w 956"/>
                  <a:gd name="T79" fmla="*/ 443 h 498"/>
                  <a:gd name="T80" fmla="*/ 892 w 956"/>
                  <a:gd name="T81" fmla="*/ 434 h 49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956"/>
                  <a:gd name="T124" fmla="*/ 0 h 498"/>
                  <a:gd name="T125" fmla="*/ 956 w 956"/>
                  <a:gd name="T126" fmla="*/ 498 h 49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956" h="498">
                    <a:moveTo>
                      <a:pt x="955" y="412"/>
                    </a:moveTo>
                    <a:lnTo>
                      <a:pt x="909" y="446"/>
                    </a:lnTo>
                    <a:lnTo>
                      <a:pt x="889" y="456"/>
                    </a:lnTo>
                    <a:lnTo>
                      <a:pt x="865" y="465"/>
                    </a:lnTo>
                    <a:lnTo>
                      <a:pt x="845" y="472"/>
                    </a:lnTo>
                    <a:lnTo>
                      <a:pt x="820" y="479"/>
                    </a:lnTo>
                    <a:lnTo>
                      <a:pt x="796" y="485"/>
                    </a:lnTo>
                    <a:lnTo>
                      <a:pt x="767" y="490"/>
                    </a:lnTo>
                    <a:lnTo>
                      <a:pt x="744" y="493"/>
                    </a:lnTo>
                    <a:lnTo>
                      <a:pt x="720" y="496"/>
                    </a:lnTo>
                    <a:lnTo>
                      <a:pt x="686" y="497"/>
                    </a:lnTo>
                    <a:lnTo>
                      <a:pt x="655" y="496"/>
                    </a:lnTo>
                    <a:lnTo>
                      <a:pt x="619" y="494"/>
                    </a:lnTo>
                    <a:lnTo>
                      <a:pt x="571" y="491"/>
                    </a:lnTo>
                    <a:lnTo>
                      <a:pt x="532" y="486"/>
                    </a:lnTo>
                    <a:lnTo>
                      <a:pt x="500" y="480"/>
                    </a:lnTo>
                    <a:lnTo>
                      <a:pt x="454" y="471"/>
                    </a:lnTo>
                    <a:lnTo>
                      <a:pt x="420" y="463"/>
                    </a:lnTo>
                    <a:lnTo>
                      <a:pt x="386" y="453"/>
                    </a:lnTo>
                    <a:lnTo>
                      <a:pt x="351" y="442"/>
                    </a:lnTo>
                    <a:lnTo>
                      <a:pt x="316" y="427"/>
                    </a:lnTo>
                    <a:lnTo>
                      <a:pt x="286" y="414"/>
                    </a:lnTo>
                    <a:lnTo>
                      <a:pt x="256" y="398"/>
                    </a:lnTo>
                    <a:lnTo>
                      <a:pt x="228" y="379"/>
                    </a:lnTo>
                    <a:lnTo>
                      <a:pt x="202" y="361"/>
                    </a:lnTo>
                    <a:lnTo>
                      <a:pt x="175" y="339"/>
                    </a:lnTo>
                    <a:lnTo>
                      <a:pt x="151" y="313"/>
                    </a:lnTo>
                    <a:lnTo>
                      <a:pt x="133" y="291"/>
                    </a:lnTo>
                    <a:lnTo>
                      <a:pt x="115" y="264"/>
                    </a:lnTo>
                    <a:lnTo>
                      <a:pt x="101" y="244"/>
                    </a:lnTo>
                    <a:lnTo>
                      <a:pt x="84" y="216"/>
                    </a:lnTo>
                    <a:lnTo>
                      <a:pt x="0" y="295"/>
                    </a:lnTo>
                    <a:lnTo>
                      <a:pt x="8" y="270"/>
                    </a:lnTo>
                    <a:lnTo>
                      <a:pt x="14" y="248"/>
                    </a:lnTo>
                    <a:lnTo>
                      <a:pt x="18" y="225"/>
                    </a:lnTo>
                    <a:lnTo>
                      <a:pt x="23" y="200"/>
                    </a:lnTo>
                    <a:lnTo>
                      <a:pt x="25" y="174"/>
                    </a:lnTo>
                    <a:lnTo>
                      <a:pt x="27" y="152"/>
                    </a:lnTo>
                    <a:lnTo>
                      <a:pt x="26" y="127"/>
                    </a:lnTo>
                    <a:lnTo>
                      <a:pt x="26" y="103"/>
                    </a:lnTo>
                    <a:lnTo>
                      <a:pt x="22" y="71"/>
                    </a:lnTo>
                    <a:lnTo>
                      <a:pt x="19" y="43"/>
                    </a:lnTo>
                    <a:lnTo>
                      <a:pt x="16" y="24"/>
                    </a:lnTo>
                    <a:lnTo>
                      <a:pt x="12" y="0"/>
                    </a:lnTo>
                    <a:lnTo>
                      <a:pt x="32" y="13"/>
                    </a:lnTo>
                    <a:lnTo>
                      <a:pt x="53" y="24"/>
                    </a:lnTo>
                    <a:lnTo>
                      <a:pt x="78" y="36"/>
                    </a:lnTo>
                    <a:lnTo>
                      <a:pt x="101" y="44"/>
                    </a:lnTo>
                    <a:lnTo>
                      <a:pt x="116" y="49"/>
                    </a:lnTo>
                    <a:lnTo>
                      <a:pt x="131" y="52"/>
                    </a:lnTo>
                    <a:lnTo>
                      <a:pt x="154" y="56"/>
                    </a:lnTo>
                    <a:lnTo>
                      <a:pt x="175" y="58"/>
                    </a:lnTo>
                    <a:lnTo>
                      <a:pt x="194" y="59"/>
                    </a:lnTo>
                    <a:lnTo>
                      <a:pt x="217" y="57"/>
                    </a:lnTo>
                    <a:lnTo>
                      <a:pt x="242" y="56"/>
                    </a:lnTo>
                    <a:lnTo>
                      <a:pt x="277" y="50"/>
                    </a:lnTo>
                    <a:lnTo>
                      <a:pt x="174" y="134"/>
                    </a:lnTo>
                    <a:lnTo>
                      <a:pt x="197" y="162"/>
                    </a:lnTo>
                    <a:lnTo>
                      <a:pt x="223" y="194"/>
                    </a:lnTo>
                    <a:lnTo>
                      <a:pt x="248" y="219"/>
                    </a:lnTo>
                    <a:lnTo>
                      <a:pt x="278" y="250"/>
                    </a:lnTo>
                    <a:lnTo>
                      <a:pt x="299" y="267"/>
                    </a:lnTo>
                    <a:lnTo>
                      <a:pt x="317" y="284"/>
                    </a:lnTo>
                    <a:lnTo>
                      <a:pt x="345" y="306"/>
                    </a:lnTo>
                    <a:lnTo>
                      <a:pt x="373" y="326"/>
                    </a:lnTo>
                    <a:lnTo>
                      <a:pt x="405" y="345"/>
                    </a:lnTo>
                    <a:lnTo>
                      <a:pt x="433" y="360"/>
                    </a:lnTo>
                    <a:lnTo>
                      <a:pt x="464" y="374"/>
                    </a:lnTo>
                    <a:lnTo>
                      <a:pt x="496" y="389"/>
                    </a:lnTo>
                    <a:lnTo>
                      <a:pt x="521" y="398"/>
                    </a:lnTo>
                    <a:lnTo>
                      <a:pt x="556" y="408"/>
                    </a:lnTo>
                    <a:lnTo>
                      <a:pt x="591" y="416"/>
                    </a:lnTo>
                    <a:lnTo>
                      <a:pt x="624" y="423"/>
                    </a:lnTo>
                    <a:lnTo>
                      <a:pt x="659" y="431"/>
                    </a:lnTo>
                    <a:lnTo>
                      <a:pt x="700" y="438"/>
                    </a:lnTo>
                    <a:lnTo>
                      <a:pt x="741" y="444"/>
                    </a:lnTo>
                    <a:lnTo>
                      <a:pt x="779" y="444"/>
                    </a:lnTo>
                    <a:lnTo>
                      <a:pt x="804" y="446"/>
                    </a:lnTo>
                    <a:lnTo>
                      <a:pt x="831" y="445"/>
                    </a:lnTo>
                    <a:lnTo>
                      <a:pt x="852" y="443"/>
                    </a:lnTo>
                    <a:lnTo>
                      <a:pt x="873" y="440"/>
                    </a:lnTo>
                    <a:lnTo>
                      <a:pt x="892" y="434"/>
                    </a:lnTo>
                    <a:lnTo>
                      <a:pt x="955" y="412"/>
                    </a:lnTo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603" name="Rectangle 102"/>
            <p:cNvSpPr>
              <a:spLocks noChangeArrowheads="1"/>
            </p:cNvSpPr>
            <p:nvPr/>
          </p:nvSpPr>
          <p:spPr bwMode="auto">
            <a:xfrm>
              <a:off x="2206" y="2796"/>
              <a:ext cx="117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ctr"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Gerenciamento</a:t>
              </a:r>
            </a:p>
            <a:p>
              <a:pPr algn="ctr"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Informação</a:t>
              </a:r>
            </a:p>
          </p:txBody>
        </p:sp>
        <p:sp>
          <p:nvSpPr>
            <p:cNvPr id="23604" name="Rectangle 103"/>
            <p:cNvSpPr>
              <a:spLocks noChangeArrowheads="1"/>
            </p:cNvSpPr>
            <p:nvPr/>
          </p:nvSpPr>
          <p:spPr bwMode="auto">
            <a:xfrm>
              <a:off x="2592" y="960"/>
              <a:ext cx="1246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Armazenamento</a:t>
              </a:r>
            </a:p>
          </p:txBody>
        </p:sp>
        <p:sp>
          <p:nvSpPr>
            <p:cNvPr id="23605" name="Rectangle 104"/>
            <p:cNvSpPr>
              <a:spLocks noChangeArrowheads="1"/>
            </p:cNvSpPr>
            <p:nvPr/>
          </p:nvSpPr>
          <p:spPr bwMode="auto">
            <a:xfrm>
              <a:off x="3600" y="2448"/>
              <a:ext cx="117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Recuperação/</a:t>
              </a:r>
            </a:p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Gerenciamento</a:t>
              </a:r>
            </a:p>
          </p:txBody>
        </p:sp>
        <p:sp>
          <p:nvSpPr>
            <p:cNvPr id="23606" name="Rectangle 105"/>
            <p:cNvSpPr>
              <a:spLocks noChangeArrowheads="1"/>
            </p:cNvSpPr>
            <p:nvPr/>
          </p:nvSpPr>
          <p:spPr bwMode="auto">
            <a:xfrm>
              <a:off x="1104" y="1872"/>
              <a:ext cx="1173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Recuperação</a:t>
              </a:r>
            </a:p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Gerenciamento</a:t>
              </a:r>
            </a:p>
          </p:txBody>
        </p:sp>
        <p:sp>
          <p:nvSpPr>
            <p:cNvPr id="23607" name="Rectangle 106"/>
            <p:cNvSpPr>
              <a:spLocks noChangeArrowheads="1"/>
            </p:cNvSpPr>
            <p:nvPr/>
          </p:nvSpPr>
          <p:spPr bwMode="auto">
            <a:xfrm>
              <a:off x="500" y="3228"/>
              <a:ext cx="84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Impressão</a:t>
              </a:r>
            </a:p>
          </p:txBody>
        </p:sp>
        <p:sp>
          <p:nvSpPr>
            <p:cNvPr id="23608" name="Rectangle 107"/>
            <p:cNvSpPr>
              <a:spLocks noChangeArrowheads="1"/>
            </p:cNvSpPr>
            <p:nvPr/>
          </p:nvSpPr>
          <p:spPr bwMode="auto">
            <a:xfrm>
              <a:off x="337" y="1043"/>
              <a:ext cx="1093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altLang="pt-BR" b="1">
                  <a:latin typeface="Arial" charset="0"/>
                </a:rPr>
                <a:t>Arquivamento</a:t>
              </a:r>
            </a:p>
          </p:txBody>
        </p:sp>
        <p:grpSp>
          <p:nvGrpSpPr>
            <p:cNvPr id="23609" name="Group 108"/>
            <p:cNvGrpSpPr>
              <a:grpSpLocks/>
            </p:cNvGrpSpPr>
            <p:nvPr/>
          </p:nvGrpSpPr>
          <p:grpSpPr bwMode="auto">
            <a:xfrm>
              <a:off x="1469" y="1799"/>
              <a:ext cx="72" cy="49"/>
              <a:chOff x="1277" y="1991"/>
              <a:chExt cx="72" cy="49"/>
            </a:xfrm>
          </p:grpSpPr>
          <p:sp>
            <p:nvSpPr>
              <p:cNvPr id="23892" name="Freeform 109"/>
              <p:cNvSpPr>
                <a:spLocks/>
              </p:cNvSpPr>
              <p:nvPr/>
            </p:nvSpPr>
            <p:spPr bwMode="auto">
              <a:xfrm>
                <a:off x="1277" y="1991"/>
                <a:ext cx="31" cy="24"/>
              </a:xfrm>
              <a:custGeom>
                <a:avLst/>
                <a:gdLst>
                  <a:gd name="T0" fmla="*/ 0 w 31"/>
                  <a:gd name="T1" fmla="*/ 0 h 24"/>
                  <a:gd name="T2" fmla="*/ 20 w 31"/>
                  <a:gd name="T3" fmla="*/ 0 h 24"/>
                  <a:gd name="T4" fmla="*/ 30 w 31"/>
                  <a:gd name="T5" fmla="*/ 0 h 24"/>
                  <a:gd name="T6" fmla="*/ 20 w 31"/>
                  <a:gd name="T7" fmla="*/ 12 h 24"/>
                  <a:gd name="T8" fmla="*/ 10 w 31"/>
                  <a:gd name="T9" fmla="*/ 12 h 24"/>
                  <a:gd name="T10" fmla="*/ 10 w 31"/>
                  <a:gd name="T11" fmla="*/ 23 h 24"/>
                  <a:gd name="T12" fmla="*/ 20 w 31"/>
                  <a:gd name="T13" fmla="*/ 23 h 24"/>
                  <a:gd name="T14" fmla="*/ 30 w 31"/>
                  <a:gd name="T15" fmla="*/ 23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4"/>
                  <a:gd name="T26" fmla="*/ 31 w 3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4">
                    <a:moveTo>
                      <a:pt x="0" y="0"/>
                    </a:moveTo>
                    <a:lnTo>
                      <a:pt x="20" y="0"/>
                    </a:lnTo>
                    <a:lnTo>
                      <a:pt x="30" y="0"/>
                    </a:lnTo>
                    <a:lnTo>
                      <a:pt x="20" y="12"/>
                    </a:lnTo>
                    <a:lnTo>
                      <a:pt x="10" y="12"/>
                    </a:lnTo>
                    <a:lnTo>
                      <a:pt x="10" y="23"/>
                    </a:lnTo>
                    <a:lnTo>
                      <a:pt x="20" y="23"/>
                    </a:lnTo>
                    <a:lnTo>
                      <a:pt x="30" y="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93" name="Freeform 110"/>
              <p:cNvSpPr>
                <a:spLocks/>
              </p:cNvSpPr>
              <p:nvPr/>
            </p:nvSpPr>
            <p:spPr bwMode="auto">
              <a:xfrm>
                <a:off x="1277" y="1991"/>
                <a:ext cx="31" cy="24"/>
              </a:xfrm>
              <a:custGeom>
                <a:avLst/>
                <a:gdLst>
                  <a:gd name="T0" fmla="*/ 0 w 31"/>
                  <a:gd name="T1" fmla="*/ 0 h 24"/>
                  <a:gd name="T2" fmla="*/ 10 w 31"/>
                  <a:gd name="T3" fmla="*/ 0 h 24"/>
                  <a:gd name="T4" fmla="*/ 20 w 31"/>
                  <a:gd name="T5" fmla="*/ 0 h 24"/>
                  <a:gd name="T6" fmla="*/ 30 w 31"/>
                  <a:gd name="T7" fmla="*/ 0 h 24"/>
                  <a:gd name="T8" fmla="*/ 10 w 31"/>
                  <a:gd name="T9" fmla="*/ 12 h 24"/>
                  <a:gd name="T10" fmla="*/ 10 w 31"/>
                  <a:gd name="T11" fmla="*/ 23 h 24"/>
                  <a:gd name="T12" fmla="*/ 20 w 31"/>
                  <a:gd name="T13" fmla="*/ 23 h 24"/>
                  <a:gd name="T14" fmla="*/ 30 w 31"/>
                  <a:gd name="T15" fmla="*/ 23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24"/>
                  <a:gd name="T26" fmla="*/ 31 w 3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24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30" y="0"/>
                    </a:lnTo>
                    <a:lnTo>
                      <a:pt x="10" y="12"/>
                    </a:lnTo>
                    <a:lnTo>
                      <a:pt x="10" y="23"/>
                    </a:lnTo>
                    <a:lnTo>
                      <a:pt x="20" y="23"/>
                    </a:lnTo>
                    <a:lnTo>
                      <a:pt x="30" y="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23894" name="Group 111"/>
              <p:cNvGrpSpPr>
                <a:grpSpLocks/>
              </p:cNvGrpSpPr>
              <p:nvPr/>
            </p:nvGrpSpPr>
            <p:grpSpPr bwMode="auto">
              <a:xfrm>
                <a:off x="1297" y="2014"/>
                <a:ext cx="52" cy="26"/>
                <a:chOff x="1297" y="2014"/>
                <a:chExt cx="52" cy="26"/>
              </a:xfrm>
            </p:grpSpPr>
            <p:sp>
              <p:nvSpPr>
                <p:cNvPr id="23895" name="Freeform 112"/>
                <p:cNvSpPr>
                  <a:spLocks/>
                </p:cNvSpPr>
                <p:nvPr/>
              </p:nvSpPr>
              <p:spPr bwMode="auto">
                <a:xfrm>
                  <a:off x="1297" y="2014"/>
                  <a:ext cx="52" cy="24"/>
                </a:xfrm>
                <a:custGeom>
                  <a:avLst/>
                  <a:gdLst>
                    <a:gd name="T0" fmla="*/ 51 w 52"/>
                    <a:gd name="T1" fmla="*/ 0 h 24"/>
                    <a:gd name="T2" fmla="*/ 51 w 52"/>
                    <a:gd name="T3" fmla="*/ 0 h 24"/>
                    <a:gd name="T4" fmla="*/ 10 w 52"/>
                    <a:gd name="T5" fmla="*/ 0 h 24"/>
                    <a:gd name="T6" fmla="*/ 0 w 52"/>
                    <a:gd name="T7" fmla="*/ 0 h 24"/>
                    <a:gd name="T8" fmla="*/ 0 w 52"/>
                    <a:gd name="T9" fmla="*/ 11 h 24"/>
                    <a:gd name="T10" fmla="*/ 21 w 52"/>
                    <a:gd name="T11" fmla="*/ 23 h 24"/>
                    <a:gd name="T12" fmla="*/ 51 w 52"/>
                    <a:gd name="T13" fmla="*/ 23 h 24"/>
                    <a:gd name="T14" fmla="*/ 51 w 52"/>
                    <a:gd name="T15" fmla="*/ 11 h 24"/>
                    <a:gd name="T16" fmla="*/ 51 w 52"/>
                    <a:gd name="T17" fmla="*/ 0 h 24"/>
                    <a:gd name="T18" fmla="*/ 10 w 52"/>
                    <a:gd name="T19" fmla="*/ 0 h 24"/>
                    <a:gd name="T20" fmla="*/ 0 w 52"/>
                    <a:gd name="T21" fmla="*/ 0 h 24"/>
                    <a:gd name="T22" fmla="*/ 0 w 52"/>
                    <a:gd name="T23" fmla="*/ 11 h 24"/>
                    <a:gd name="T24" fmla="*/ 21 w 52"/>
                    <a:gd name="T25" fmla="*/ 23 h 24"/>
                    <a:gd name="T26" fmla="*/ 51 w 52"/>
                    <a:gd name="T27" fmla="*/ 23 h 24"/>
                    <a:gd name="T28" fmla="*/ 51 w 52"/>
                    <a:gd name="T29" fmla="*/ 11 h 24"/>
                    <a:gd name="T30" fmla="*/ 51 w 52"/>
                    <a:gd name="T31" fmla="*/ 0 h 2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2"/>
                    <a:gd name="T49" fmla="*/ 0 h 24"/>
                    <a:gd name="T50" fmla="*/ 52 w 52"/>
                    <a:gd name="T51" fmla="*/ 24 h 2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2" h="24">
                      <a:moveTo>
                        <a:pt x="51" y="0"/>
                      </a:moveTo>
                      <a:lnTo>
                        <a:pt x="5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1" y="23"/>
                      </a:lnTo>
                      <a:lnTo>
                        <a:pt x="51" y="23"/>
                      </a:lnTo>
                      <a:lnTo>
                        <a:pt x="51" y="11"/>
                      </a:lnTo>
                      <a:lnTo>
                        <a:pt x="51" y="0"/>
                      </a:lnTo>
                      <a:lnTo>
                        <a:pt x="1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21" y="23"/>
                      </a:lnTo>
                      <a:lnTo>
                        <a:pt x="51" y="23"/>
                      </a:lnTo>
                      <a:lnTo>
                        <a:pt x="51" y="11"/>
                      </a:lnTo>
                      <a:lnTo>
                        <a:pt x="51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96" name="Freeform 113"/>
                <p:cNvSpPr>
                  <a:spLocks/>
                </p:cNvSpPr>
                <p:nvPr/>
              </p:nvSpPr>
              <p:spPr bwMode="auto">
                <a:xfrm>
                  <a:off x="1297" y="2014"/>
                  <a:ext cx="52" cy="12"/>
                </a:xfrm>
                <a:custGeom>
                  <a:avLst/>
                  <a:gdLst>
                    <a:gd name="T0" fmla="*/ 51 w 52"/>
                    <a:gd name="T1" fmla="*/ 11 h 12"/>
                    <a:gd name="T2" fmla="*/ 51 w 52"/>
                    <a:gd name="T3" fmla="*/ 11 h 12"/>
                    <a:gd name="T4" fmla="*/ 21 w 52"/>
                    <a:gd name="T5" fmla="*/ 11 h 12"/>
                    <a:gd name="T6" fmla="*/ 10 w 52"/>
                    <a:gd name="T7" fmla="*/ 0 h 12"/>
                    <a:gd name="T8" fmla="*/ 0 w 52"/>
                    <a:gd name="T9" fmla="*/ 1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12"/>
                    <a:gd name="T17" fmla="*/ 52 w 5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12">
                      <a:moveTo>
                        <a:pt x="51" y="11"/>
                      </a:moveTo>
                      <a:lnTo>
                        <a:pt x="51" y="11"/>
                      </a:lnTo>
                      <a:lnTo>
                        <a:pt x="21" y="11"/>
                      </a:lnTo>
                      <a:lnTo>
                        <a:pt x="10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97" name="Freeform 114"/>
                <p:cNvSpPr>
                  <a:spLocks/>
                </p:cNvSpPr>
                <p:nvPr/>
              </p:nvSpPr>
              <p:spPr bwMode="auto">
                <a:xfrm>
                  <a:off x="1297" y="2014"/>
                  <a:ext cx="52" cy="12"/>
                </a:xfrm>
                <a:custGeom>
                  <a:avLst/>
                  <a:gdLst>
                    <a:gd name="T0" fmla="*/ 51 w 52"/>
                    <a:gd name="T1" fmla="*/ 11 h 12"/>
                    <a:gd name="T2" fmla="*/ 51 w 52"/>
                    <a:gd name="T3" fmla="*/ 11 h 12"/>
                    <a:gd name="T4" fmla="*/ 21 w 52"/>
                    <a:gd name="T5" fmla="*/ 11 h 12"/>
                    <a:gd name="T6" fmla="*/ 10 w 52"/>
                    <a:gd name="T7" fmla="*/ 0 h 12"/>
                    <a:gd name="T8" fmla="*/ 0 w 52"/>
                    <a:gd name="T9" fmla="*/ 1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2"/>
                    <a:gd name="T16" fmla="*/ 0 h 12"/>
                    <a:gd name="T17" fmla="*/ 52 w 5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2" h="12">
                      <a:moveTo>
                        <a:pt x="51" y="11"/>
                      </a:moveTo>
                      <a:lnTo>
                        <a:pt x="51" y="11"/>
                      </a:lnTo>
                      <a:lnTo>
                        <a:pt x="21" y="11"/>
                      </a:lnTo>
                      <a:lnTo>
                        <a:pt x="10" y="0"/>
                      </a:lnTo>
                      <a:lnTo>
                        <a:pt x="0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98" name="Freeform 115"/>
                <p:cNvSpPr>
                  <a:spLocks/>
                </p:cNvSpPr>
                <p:nvPr/>
              </p:nvSpPr>
              <p:spPr bwMode="auto">
                <a:xfrm>
                  <a:off x="1307" y="2014"/>
                  <a:ext cx="42" cy="12"/>
                </a:xfrm>
                <a:custGeom>
                  <a:avLst/>
                  <a:gdLst>
                    <a:gd name="T0" fmla="*/ 0 w 42"/>
                    <a:gd name="T1" fmla="*/ 0 h 12"/>
                    <a:gd name="T2" fmla="*/ 0 w 42"/>
                    <a:gd name="T3" fmla="*/ 0 h 12"/>
                    <a:gd name="T4" fmla="*/ 11 w 42"/>
                    <a:gd name="T5" fmla="*/ 0 h 12"/>
                    <a:gd name="T6" fmla="*/ 11 w 42"/>
                    <a:gd name="T7" fmla="*/ 11 h 12"/>
                    <a:gd name="T8" fmla="*/ 41 w 42"/>
                    <a:gd name="T9" fmla="*/ 11 h 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2"/>
                    <a:gd name="T16" fmla="*/ 0 h 12"/>
                    <a:gd name="T17" fmla="*/ 42 w 42"/>
                    <a:gd name="T18" fmla="*/ 12 h 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2" h="1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41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99" name="Freeform 116"/>
                <p:cNvSpPr>
                  <a:spLocks/>
                </p:cNvSpPr>
                <p:nvPr/>
              </p:nvSpPr>
              <p:spPr bwMode="auto">
                <a:xfrm>
                  <a:off x="1307" y="2014"/>
                  <a:ext cx="42" cy="12"/>
                </a:xfrm>
                <a:custGeom>
                  <a:avLst/>
                  <a:gdLst>
                    <a:gd name="T0" fmla="*/ 0 w 42"/>
                    <a:gd name="T1" fmla="*/ 0 h 12"/>
                    <a:gd name="T2" fmla="*/ 11 w 42"/>
                    <a:gd name="T3" fmla="*/ 0 h 12"/>
                    <a:gd name="T4" fmla="*/ 11 w 42"/>
                    <a:gd name="T5" fmla="*/ 11 h 12"/>
                    <a:gd name="T6" fmla="*/ 41 w 42"/>
                    <a:gd name="T7" fmla="*/ 11 h 1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2"/>
                    <a:gd name="T13" fmla="*/ 0 h 12"/>
                    <a:gd name="T14" fmla="*/ 42 w 42"/>
                    <a:gd name="T15" fmla="*/ 12 h 1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2" h="12">
                      <a:moveTo>
                        <a:pt x="0" y="0"/>
                      </a:moveTo>
                      <a:lnTo>
                        <a:pt x="11" y="0"/>
                      </a:lnTo>
                      <a:lnTo>
                        <a:pt x="11" y="11"/>
                      </a:lnTo>
                      <a:lnTo>
                        <a:pt x="41" y="1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900" name="Line 117"/>
                <p:cNvSpPr>
                  <a:spLocks noChangeShapeType="1"/>
                </p:cNvSpPr>
                <p:nvPr/>
              </p:nvSpPr>
              <p:spPr bwMode="auto">
                <a:xfrm flipV="1">
                  <a:off x="1322" y="2025"/>
                  <a:ext cx="0" cy="15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23610" name="Group 118"/>
            <p:cNvGrpSpPr>
              <a:grpSpLocks/>
            </p:cNvGrpSpPr>
            <p:nvPr/>
          </p:nvGrpSpPr>
          <p:grpSpPr bwMode="auto">
            <a:xfrm>
              <a:off x="1556" y="1356"/>
              <a:ext cx="175" cy="462"/>
              <a:chOff x="1318" y="1530"/>
              <a:chExt cx="175" cy="462"/>
            </a:xfrm>
          </p:grpSpPr>
          <p:grpSp>
            <p:nvGrpSpPr>
              <p:cNvPr id="23763" name="Group 119"/>
              <p:cNvGrpSpPr>
                <a:grpSpLocks/>
              </p:cNvGrpSpPr>
              <p:nvPr/>
            </p:nvGrpSpPr>
            <p:grpSpPr bwMode="auto">
              <a:xfrm>
                <a:off x="1338" y="1530"/>
                <a:ext cx="146" cy="443"/>
                <a:chOff x="1338" y="1530"/>
                <a:chExt cx="146" cy="443"/>
              </a:xfrm>
            </p:grpSpPr>
            <p:sp>
              <p:nvSpPr>
                <p:cNvPr id="23770" name="Freeform 120"/>
                <p:cNvSpPr>
                  <a:spLocks/>
                </p:cNvSpPr>
                <p:nvPr/>
              </p:nvSpPr>
              <p:spPr bwMode="auto">
                <a:xfrm>
                  <a:off x="1338" y="1548"/>
                  <a:ext cx="22" cy="422"/>
                </a:xfrm>
                <a:custGeom>
                  <a:avLst/>
                  <a:gdLst>
                    <a:gd name="T0" fmla="*/ 21 w 22"/>
                    <a:gd name="T1" fmla="*/ 0 h 422"/>
                    <a:gd name="T2" fmla="*/ 21 w 22"/>
                    <a:gd name="T3" fmla="*/ 0 h 422"/>
                    <a:gd name="T4" fmla="*/ 0 w 22"/>
                    <a:gd name="T5" fmla="*/ 34 h 422"/>
                    <a:gd name="T6" fmla="*/ 0 w 22"/>
                    <a:gd name="T7" fmla="*/ 386 h 422"/>
                    <a:gd name="T8" fmla="*/ 21 w 22"/>
                    <a:gd name="T9" fmla="*/ 421 h 42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2"/>
                    <a:gd name="T16" fmla="*/ 0 h 422"/>
                    <a:gd name="T17" fmla="*/ 22 w 22"/>
                    <a:gd name="T18" fmla="*/ 422 h 42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2" h="422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34"/>
                      </a:lnTo>
                      <a:lnTo>
                        <a:pt x="0" y="386"/>
                      </a:lnTo>
                      <a:lnTo>
                        <a:pt x="21" y="42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71" name="Freeform 121"/>
                <p:cNvSpPr>
                  <a:spLocks/>
                </p:cNvSpPr>
                <p:nvPr/>
              </p:nvSpPr>
              <p:spPr bwMode="auto">
                <a:xfrm>
                  <a:off x="1338" y="1548"/>
                  <a:ext cx="22" cy="422"/>
                </a:xfrm>
                <a:custGeom>
                  <a:avLst/>
                  <a:gdLst>
                    <a:gd name="T0" fmla="*/ 21 w 22"/>
                    <a:gd name="T1" fmla="*/ 0 h 422"/>
                    <a:gd name="T2" fmla="*/ 0 w 22"/>
                    <a:gd name="T3" fmla="*/ 34 h 422"/>
                    <a:gd name="T4" fmla="*/ 0 w 22"/>
                    <a:gd name="T5" fmla="*/ 386 h 422"/>
                    <a:gd name="T6" fmla="*/ 21 w 22"/>
                    <a:gd name="T7" fmla="*/ 421 h 42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2"/>
                    <a:gd name="T13" fmla="*/ 0 h 422"/>
                    <a:gd name="T14" fmla="*/ 22 w 22"/>
                    <a:gd name="T15" fmla="*/ 422 h 42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2" h="422">
                      <a:moveTo>
                        <a:pt x="21" y="0"/>
                      </a:moveTo>
                      <a:lnTo>
                        <a:pt x="0" y="34"/>
                      </a:lnTo>
                      <a:lnTo>
                        <a:pt x="0" y="386"/>
                      </a:lnTo>
                      <a:lnTo>
                        <a:pt x="21" y="42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72" name="AutoShape 122"/>
                <p:cNvSpPr>
                  <a:spLocks noChangeArrowheads="1"/>
                </p:cNvSpPr>
                <p:nvPr/>
              </p:nvSpPr>
              <p:spPr bwMode="auto">
                <a:xfrm>
                  <a:off x="1434" y="1552"/>
                  <a:ext cx="15" cy="416"/>
                </a:xfrm>
                <a:prstGeom prst="roundRect">
                  <a:avLst>
                    <a:gd name="adj" fmla="val 16120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3773" name="AutoShape 123"/>
                <p:cNvSpPr>
                  <a:spLocks noChangeArrowheads="1"/>
                </p:cNvSpPr>
                <p:nvPr/>
              </p:nvSpPr>
              <p:spPr bwMode="auto">
                <a:xfrm>
                  <a:off x="1363" y="1552"/>
                  <a:ext cx="66" cy="416"/>
                </a:xfrm>
                <a:prstGeom prst="roundRect">
                  <a:avLst>
                    <a:gd name="adj" fmla="val 6093"/>
                  </a:avLst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3774" name="Rectangle 124"/>
                <p:cNvSpPr>
                  <a:spLocks noChangeArrowheads="1"/>
                </p:cNvSpPr>
                <p:nvPr/>
              </p:nvSpPr>
              <p:spPr bwMode="auto">
                <a:xfrm>
                  <a:off x="1379" y="1552"/>
                  <a:ext cx="2" cy="416"/>
                </a:xfrm>
                <a:prstGeom prst="rect">
                  <a:avLst/>
                </a:prstGeom>
                <a:noFill/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3775" name="Line 125"/>
                <p:cNvSpPr>
                  <a:spLocks noChangeShapeType="1"/>
                </p:cNvSpPr>
                <p:nvPr/>
              </p:nvSpPr>
              <p:spPr bwMode="auto">
                <a:xfrm>
                  <a:off x="1393" y="1548"/>
                  <a:ext cx="0" cy="42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76" name="Rectangle 126"/>
                <p:cNvSpPr>
                  <a:spLocks noChangeArrowheads="1"/>
                </p:cNvSpPr>
                <p:nvPr/>
              </p:nvSpPr>
              <p:spPr bwMode="auto">
                <a:xfrm>
                  <a:off x="1379" y="1575"/>
                  <a:ext cx="2" cy="75"/>
                </a:xfrm>
                <a:prstGeom prst="rect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3777" name="Oval 127"/>
                <p:cNvSpPr>
                  <a:spLocks noChangeArrowheads="1"/>
                </p:cNvSpPr>
                <p:nvPr/>
              </p:nvSpPr>
              <p:spPr bwMode="auto">
                <a:xfrm flipH="1" flipV="1">
                  <a:off x="1367" y="1548"/>
                  <a:ext cx="16" cy="16"/>
                </a:xfrm>
                <a:prstGeom prst="ellipse">
                  <a:avLst/>
                </a:prstGeom>
                <a:solidFill>
                  <a:srgbClr val="000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 eaLnBrk="1" hangingPunct="1"/>
                  <a:endParaRPr lang="pt-BR" altLang="pt-BR"/>
                </a:p>
              </p:txBody>
            </p:sp>
            <p:sp>
              <p:nvSpPr>
                <p:cNvPr id="23778" name="Line 128"/>
                <p:cNvSpPr>
                  <a:spLocks noChangeShapeType="1"/>
                </p:cNvSpPr>
                <p:nvPr/>
              </p:nvSpPr>
              <p:spPr bwMode="auto">
                <a:xfrm>
                  <a:off x="1363" y="1560"/>
                  <a:ext cx="0" cy="40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79" name="Line 129"/>
                <p:cNvSpPr>
                  <a:spLocks noChangeShapeType="1"/>
                </p:cNvSpPr>
                <p:nvPr/>
              </p:nvSpPr>
              <p:spPr bwMode="auto">
                <a:xfrm>
                  <a:off x="1430" y="155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0" name="Line 130"/>
                <p:cNvSpPr>
                  <a:spLocks noChangeShapeType="1"/>
                </p:cNvSpPr>
                <p:nvPr/>
              </p:nvSpPr>
              <p:spPr bwMode="auto">
                <a:xfrm>
                  <a:off x="1430" y="156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1" name="Line 131"/>
                <p:cNvSpPr>
                  <a:spLocks noChangeShapeType="1"/>
                </p:cNvSpPr>
                <p:nvPr/>
              </p:nvSpPr>
              <p:spPr bwMode="auto">
                <a:xfrm>
                  <a:off x="1430" y="156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2" name="Line 132"/>
                <p:cNvSpPr>
                  <a:spLocks noChangeShapeType="1"/>
                </p:cNvSpPr>
                <p:nvPr/>
              </p:nvSpPr>
              <p:spPr bwMode="auto">
                <a:xfrm>
                  <a:off x="1430" y="157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3" name="Line 133"/>
                <p:cNvSpPr>
                  <a:spLocks noChangeShapeType="1"/>
                </p:cNvSpPr>
                <p:nvPr/>
              </p:nvSpPr>
              <p:spPr bwMode="auto">
                <a:xfrm>
                  <a:off x="1430" y="157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4" name="Line 134"/>
                <p:cNvSpPr>
                  <a:spLocks noChangeShapeType="1"/>
                </p:cNvSpPr>
                <p:nvPr/>
              </p:nvSpPr>
              <p:spPr bwMode="auto">
                <a:xfrm>
                  <a:off x="1430" y="158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5" name="Line 135"/>
                <p:cNvSpPr>
                  <a:spLocks noChangeShapeType="1"/>
                </p:cNvSpPr>
                <p:nvPr/>
              </p:nvSpPr>
              <p:spPr bwMode="auto">
                <a:xfrm>
                  <a:off x="1430" y="158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6" name="Line 136"/>
                <p:cNvSpPr>
                  <a:spLocks noChangeShapeType="1"/>
                </p:cNvSpPr>
                <p:nvPr/>
              </p:nvSpPr>
              <p:spPr bwMode="auto">
                <a:xfrm>
                  <a:off x="1430" y="159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7" name="Line 137"/>
                <p:cNvSpPr>
                  <a:spLocks noChangeShapeType="1"/>
                </p:cNvSpPr>
                <p:nvPr/>
              </p:nvSpPr>
              <p:spPr bwMode="auto">
                <a:xfrm>
                  <a:off x="1430" y="159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8" name="Line 138"/>
                <p:cNvSpPr>
                  <a:spLocks noChangeShapeType="1"/>
                </p:cNvSpPr>
                <p:nvPr/>
              </p:nvSpPr>
              <p:spPr bwMode="auto">
                <a:xfrm>
                  <a:off x="1430" y="160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89" name="Line 139"/>
                <p:cNvSpPr>
                  <a:spLocks noChangeShapeType="1"/>
                </p:cNvSpPr>
                <p:nvPr/>
              </p:nvSpPr>
              <p:spPr bwMode="auto">
                <a:xfrm>
                  <a:off x="1430" y="160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0" name="Line 140"/>
                <p:cNvSpPr>
                  <a:spLocks noChangeShapeType="1"/>
                </p:cNvSpPr>
                <p:nvPr/>
              </p:nvSpPr>
              <p:spPr bwMode="auto">
                <a:xfrm>
                  <a:off x="1430" y="162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1" name="Line 141"/>
                <p:cNvSpPr>
                  <a:spLocks noChangeShapeType="1"/>
                </p:cNvSpPr>
                <p:nvPr/>
              </p:nvSpPr>
              <p:spPr bwMode="auto">
                <a:xfrm>
                  <a:off x="1430" y="162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2" name="Line 142"/>
                <p:cNvSpPr>
                  <a:spLocks noChangeShapeType="1"/>
                </p:cNvSpPr>
                <p:nvPr/>
              </p:nvSpPr>
              <p:spPr bwMode="auto">
                <a:xfrm>
                  <a:off x="1430" y="162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3" name="Line 143"/>
                <p:cNvSpPr>
                  <a:spLocks noChangeShapeType="1"/>
                </p:cNvSpPr>
                <p:nvPr/>
              </p:nvSpPr>
              <p:spPr bwMode="auto">
                <a:xfrm>
                  <a:off x="1430" y="163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4" name="Line 144"/>
                <p:cNvSpPr>
                  <a:spLocks noChangeShapeType="1"/>
                </p:cNvSpPr>
                <p:nvPr/>
              </p:nvSpPr>
              <p:spPr bwMode="auto">
                <a:xfrm>
                  <a:off x="1430" y="163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5" name="Line 145"/>
                <p:cNvSpPr>
                  <a:spLocks noChangeShapeType="1"/>
                </p:cNvSpPr>
                <p:nvPr/>
              </p:nvSpPr>
              <p:spPr bwMode="auto">
                <a:xfrm>
                  <a:off x="1430" y="164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6" name="Line 146"/>
                <p:cNvSpPr>
                  <a:spLocks noChangeShapeType="1"/>
                </p:cNvSpPr>
                <p:nvPr/>
              </p:nvSpPr>
              <p:spPr bwMode="auto">
                <a:xfrm>
                  <a:off x="1430" y="164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7" name="Line 147"/>
                <p:cNvSpPr>
                  <a:spLocks noChangeShapeType="1"/>
                </p:cNvSpPr>
                <p:nvPr/>
              </p:nvSpPr>
              <p:spPr bwMode="auto">
                <a:xfrm>
                  <a:off x="1430" y="165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8" name="Line 148"/>
                <p:cNvSpPr>
                  <a:spLocks noChangeShapeType="1"/>
                </p:cNvSpPr>
                <p:nvPr/>
              </p:nvSpPr>
              <p:spPr bwMode="auto">
                <a:xfrm>
                  <a:off x="1430" y="165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799" name="Line 149"/>
                <p:cNvSpPr>
                  <a:spLocks noChangeShapeType="1"/>
                </p:cNvSpPr>
                <p:nvPr/>
              </p:nvSpPr>
              <p:spPr bwMode="auto">
                <a:xfrm>
                  <a:off x="1430" y="166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0" name="Line 150"/>
                <p:cNvSpPr>
                  <a:spLocks noChangeShapeType="1"/>
                </p:cNvSpPr>
                <p:nvPr/>
              </p:nvSpPr>
              <p:spPr bwMode="auto">
                <a:xfrm>
                  <a:off x="1430" y="166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1" name="Line 151"/>
                <p:cNvSpPr>
                  <a:spLocks noChangeShapeType="1"/>
                </p:cNvSpPr>
                <p:nvPr/>
              </p:nvSpPr>
              <p:spPr bwMode="auto">
                <a:xfrm>
                  <a:off x="1430" y="167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2" name="Line 152"/>
                <p:cNvSpPr>
                  <a:spLocks noChangeShapeType="1"/>
                </p:cNvSpPr>
                <p:nvPr/>
              </p:nvSpPr>
              <p:spPr bwMode="auto">
                <a:xfrm>
                  <a:off x="1430" y="167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3" name="Line 153"/>
                <p:cNvSpPr>
                  <a:spLocks noChangeShapeType="1"/>
                </p:cNvSpPr>
                <p:nvPr/>
              </p:nvSpPr>
              <p:spPr bwMode="auto">
                <a:xfrm>
                  <a:off x="1430" y="16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4" name="Line 154"/>
                <p:cNvSpPr>
                  <a:spLocks noChangeShapeType="1"/>
                </p:cNvSpPr>
                <p:nvPr/>
              </p:nvSpPr>
              <p:spPr bwMode="auto">
                <a:xfrm>
                  <a:off x="1430" y="168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5" name="Line 155"/>
                <p:cNvSpPr>
                  <a:spLocks noChangeShapeType="1"/>
                </p:cNvSpPr>
                <p:nvPr/>
              </p:nvSpPr>
              <p:spPr bwMode="auto">
                <a:xfrm>
                  <a:off x="1430" y="170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6" name="Line 156"/>
                <p:cNvSpPr>
                  <a:spLocks noChangeShapeType="1"/>
                </p:cNvSpPr>
                <p:nvPr/>
              </p:nvSpPr>
              <p:spPr bwMode="auto">
                <a:xfrm>
                  <a:off x="1430" y="170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7" name="Line 157"/>
                <p:cNvSpPr>
                  <a:spLocks noChangeShapeType="1"/>
                </p:cNvSpPr>
                <p:nvPr/>
              </p:nvSpPr>
              <p:spPr bwMode="auto">
                <a:xfrm>
                  <a:off x="1430" y="171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8" name="Line 158"/>
                <p:cNvSpPr>
                  <a:spLocks noChangeShapeType="1"/>
                </p:cNvSpPr>
                <p:nvPr/>
              </p:nvSpPr>
              <p:spPr bwMode="auto">
                <a:xfrm>
                  <a:off x="1430" y="171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09" name="Line 159"/>
                <p:cNvSpPr>
                  <a:spLocks noChangeShapeType="1"/>
                </p:cNvSpPr>
                <p:nvPr/>
              </p:nvSpPr>
              <p:spPr bwMode="auto">
                <a:xfrm>
                  <a:off x="1430" y="172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0" name="Line 160"/>
                <p:cNvSpPr>
                  <a:spLocks noChangeShapeType="1"/>
                </p:cNvSpPr>
                <p:nvPr/>
              </p:nvSpPr>
              <p:spPr bwMode="auto">
                <a:xfrm>
                  <a:off x="1430" y="172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1" name="Line 161"/>
                <p:cNvSpPr>
                  <a:spLocks noChangeShapeType="1"/>
                </p:cNvSpPr>
                <p:nvPr/>
              </p:nvSpPr>
              <p:spPr bwMode="auto">
                <a:xfrm>
                  <a:off x="1430" y="173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2" name="Line 162"/>
                <p:cNvSpPr>
                  <a:spLocks noChangeShapeType="1"/>
                </p:cNvSpPr>
                <p:nvPr/>
              </p:nvSpPr>
              <p:spPr bwMode="auto">
                <a:xfrm>
                  <a:off x="1430" y="173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3" name="Line 163"/>
                <p:cNvSpPr>
                  <a:spLocks noChangeShapeType="1"/>
                </p:cNvSpPr>
                <p:nvPr/>
              </p:nvSpPr>
              <p:spPr bwMode="auto">
                <a:xfrm>
                  <a:off x="1430" y="174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4" name="Line 164"/>
                <p:cNvSpPr>
                  <a:spLocks noChangeShapeType="1"/>
                </p:cNvSpPr>
                <p:nvPr/>
              </p:nvSpPr>
              <p:spPr bwMode="auto">
                <a:xfrm>
                  <a:off x="1430" y="174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5" name="Line 165"/>
                <p:cNvSpPr>
                  <a:spLocks noChangeShapeType="1"/>
                </p:cNvSpPr>
                <p:nvPr/>
              </p:nvSpPr>
              <p:spPr bwMode="auto">
                <a:xfrm>
                  <a:off x="1430" y="17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6" name="Line 166"/>
                <p:cNvSpPr>
                  <a:spLocks noChangeShapeType="1"/>
                </p:cNvSpPr>
                <p:nvPr/>
              </p:nvSpPr>
              <p:spPr bwMode="auto">
                <a:xfrm>
                  <a:off x="1430" y="17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7" name="Line 167"/>
                <p:cNvSpPr>
                  <a:spLocks noChangeShapeType="1"/>
                </p:cNvSpPr>
                <p:nvPr/>
              </p:nvSpPr>
              <p:spPr bwMode="auto">
                <a:xfrm>
                  <a:off x="1430" y="175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8" name="Line 168"/>
                <p:cNvSpPr>
                  <a:spLocks noChangeShapeType="1"/>
                </p:cNvSpPr>
                <p:nvPr/>
              </p:nvSpPr>
              <p:spPr bwMode="auto">
                <a:xfrm>
                  <a:off x="1430" y="176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19" name="Line 169"/>
                <p:cNvSpPr>
                  <a:spLocks noChangeShapeType="1"/>
                </p:cNvSpPr>
                <p:nvPr/>
              </p:nvSpPr>
              <p:spPr bwMode="auto">
                <a:xfrm>
                  <a:off x="1430" y="176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0" name="Line 170"/>
                <p:cNvSpPr>
                  <a:spLocks noChangeShapeType="1"/>
                </p:cNvSpPr>
                <p:nvPr/>
              </p:nvSpPr>
              <p:spPr bwMode="auto">
                <a:xfrm>
                  <a:off x="1430" y="177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1" name="Line 171"/>
                <p:cNvSpPr>
                  <a:spLocks noChangeShapeType="1"/>
                </p:cNvSpPr>
                <p:nvPr/>
              </p:nvSpPr>
              <p:spPr bwMode="auto">
                <a:xfrm>
                  <a:off x="1430" y="177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2" name="Line 172"/>
                <p:cNvSpPr>
                  <a:spLocks noChangeShapeType="1"/>
                </p:cNvSpPr>
                <p:nvPr/>
              </p:nvSpPr>
              <p:spPr bwMode="auto">
                <a:xfrm>
                  <a:off x="1430" y="179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3" name="Line 173"/>
                <p:cNvSpPr>
                  <a:spLocks noChangeShapeType="1"/>
                </p:cNvSpPr>
                <p:nvPr/>
              </p:nvSpPr>
              <p:spPr bwMode="auto">
                <a:xfrm>
                  <a:off x="1430" y="179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4" name="Line 174"/>
                <p:cNvSpPr>
                  <a:spLocks noChangeShapeType="1"/>
                </p:cNvSpPr>
                <p:nvPr/>
              </p:nvSpPr>
              <p:spPr bwMode="auto">
                <a:xfrm>
                  <a:off x="1430" y="180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5" name="Line 175"/>
                <p:cNvSpPr>
                  <a:spLocks noChangeShapeType="1"/>
                </p:cNvSpPr>
                <p:nvPr/>
              </p:nvSpPr>
              <p:spPr bwMode="auto">
                <a:xfrm>
                  <a:off x="1430" y="180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6" name="Line 176"/>
                <p:cNvSpPr>
                  <a:spLocks noChangeShapeType="1"/>
                </p:cNvSpPr>
                <p:nvPr/>
              </p:nvSpPr>
              <p:spPr bwMode="auto">
                <a:xfrm>
                  <a:off x="1430" y="181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7" name="Line 177"/>
                <p:cNvSpPr>
                  <a:spLocks noChangeShapeType="1"/>
                </p:cNvSpPr>
                <p:nvPr/>
              </p:nvSpPr>
              <p:spPr bwMode="auto">
                <a:xfrm>
                  <a:off x="1430" y="181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8" name="Line 178"/>
                <p:cNvSpPr>
                  <a:spLocks noChangeShapeType="1"/>
                </p:cNvSpPr>
                <p:nvPr/>
              </p:nvSpPr>
              <p:spPr bwMode="auto">
                <a:xfrm>
                  <a:off x="1430" y="182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29" name="Line 179"/>
                <p:cNvSpPr>
                  <a:spLocks noChangeShapeType="1"/>
                </p:cNvSpPr>
                <p:nvPr/>
              </p:nvSpPr>
              <p:spPr bwMode="auto">
                <a:xfrm>
                  <a:off x="1430" y="182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0" name="Line 180"/>
                <p:cNvSpPr>
                  <a:spLocks noChangeShapeType="1"/>
                </p:cNvSpPr>
                <p:nvPr/>
              </p:nvSpPr>
              <p:spPr bwMode="auto">
                <a:xfrm>
                  <a:off x="1430" y="183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1" name="Line 181"/>
                <p:cNvSpPr>
                  <a:spLocks noChangeShapeType="1"/>
                </p:cNvSpPr>
                <p:nvPr/>
              </p:nvSpPr>
              <p:spPr bwMode="auto">
                <a:xfrm>
                  <a:off x="1430" y="183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2" name="Line 182"/>
                <p:cNvSpPr>
                  <a:spLocks noChangeShapeType="1"/>
                </p:cNvSpPr>
                <p:nvPr/>
              </p:nvSpPr>
              <p:spPr bwMode="auto">
                <a:xfrm>
                  <a:off x="1430" y="184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3" name="Line 183"/>
                <p:cNvSpPr>
                  <a:spLocks noChangeShapeType="1"/>
                </p:cNvSpPr>
                <p:nvPr/>
              </p:nvSpPr>
              <p:spPr bwMode="auto">
                <a:xfrm>
                  <a:off x="1430" y="184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4" name="Line 184"/>
                <p:cNvSpPr>
                  <a:spLocks noChangeShapeType="1"/>
                </p:cNvSpPr>
                <p:nvPr/>
              </p:nvSpPr>
              <p:spPr bwMode="auto">
                <a:xfrm>
                  <a:off x="1430" y="185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5" name="Line 185"/>
                <p:cNvSpPr>
                  <a:spLocks noChangeShapeType="1"/>
                </p:cNvSpPr>
                <p:nvPr/>
              </p:nvSpPr>
              <p:spPr bwMode="auto">
                <a:xfrm>
                  <a:off x="1430" y="1859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6" name="Line 186"/>
                <p:cNvSpPr>
                  <a:spLocks noChangeShapeType="1"/>
                </p:cNvSpPr>
                <p:nvPr/>
              </p:nvSpPr>
              <p:spPr bwMode="auto">
                <a:xfrm>
                  <a:off x="1430" y="187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7" name="Line 187"/>
                <p:cNvSpPr>
                  <a:spLocks noChangeShapeType="1"/>
                </p:cNvSpPr>
                <p:nvPr/>
              </p:nvSpPr>
              <p:spPr bwMode="auto">
                <a:xfrm>
                  <a:off x="1430" y="187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8" name="Line 188"/>
                <p:cNvSpPr>
                  <a:spLocks noChangeShapeType="1"/>
                </p:cNvSpPr>
                <p:nvPr/>
              </p:nvSpPr>
              <p:spPr bwMode="auto">
                <a:xfrm>
                  <a:off x="1430" y="188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39" name="Line 189"/>
                <p:cNvSpPr>
                  <a:spLocks noChangeShapeType="1"/>
                </p:cNvSpPr>
                <p:nvPr/>
              </p:nvSpPr>
              <p:spPr bwMode="auto">
                <a:xfrm>
                  <a:off x="1430" y="1882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0" name="Line 190"/>
                <p:cNvSpPr>
                  <a:spLocks noChangeShapeType="1"/>
                </p:cNvSpPr>
                <p:nvPr/>
              </p:nvSpPr>
              <p:spPr bwMode="auto">
                <a:xfrm>
                  <a:off x="1430" y="189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1" name="Line 191"/>
                <p:cNvSpPr>
                  <a:spLocks noChangeShapeType="1"/>
                </p:cNvSpPr>
                <p:nvPr/>
              </p:nvSpPr>
              <p:spPr bwMode="auto">
                <a:xfrm>
                  <a:off x="1430" y="189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2" name="Line 192"/>
                <p:cNvSpPr>
                  <a:spLocks noChangeShapeType="1"/>
                </p:cNvSpPr>
                <p:nvPr/>
              </p:nvSpPr>
              <p:spPr bwMode="auto">
                <a:xfrm>
                  <a:off x="1430" y="190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3" name="Line 193"/>
                <p:cNvSpPr>
                  <a:spLocks noChangeShapeType="1"/>
                </p:cNvSpPr>
                <p:nvPr/>
              </p:nvSpPr>
              <p:spPr bwMode="auto">
                <a:xfrm>
                  <a:off x="1430" y="190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4" name="Line 194"/>
                <p:cNvSpPr>
                  <a:spLocks noChangeShapeType="1"/>
                </p:cNvSpPr>
                <p:nvPr/>
              </p:nvSpPr>
              <p:spPr bwMode="auto">
                <a:xfrm>
                  <a:off x="1430" y="1904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5" name="Line 195"/>
                <p:cNvSpPr>
                  <a:spLocks noChangeShapeType="1"/>
                </p:cNvSpPr>
                <p:nvPr/>
              </p:nvSpPr>
              <p:spPr bwMode="auto">
                <a:xfrm>
                  <a:off x="1430" y="191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6" name="Line 196"/>
                <p:cNvSpPr>
                  <a:spLocks noChangeShapeType="1"/>
                </p:cNvSpPr>
                <p:nvPr/>
              </p:nvSpPr>
              <p:spPr bwMode="auto">
                <a:xfrm>
                  <a:off x="1430" y="1916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7" name="Line 197"/>
                <p:cNvSpPr>
                  <a:spLocks noChangeShapeType="1"/>
                </p:cNvSpPr>
                <p:nvPr/>
              </p:nvSpPr>
              <p:spPr bwMode="auto">
                <a:xfrm>
                  <a:off x="1430" y="192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8" name="Line 198"/>
                <p:cNvSpPr>
                  <a:spLocks noChangeShapeType="1"/>
                </p:cNvSpPr>
                <p:nvPr/>
              </p:nvSpPr>
              <p:spPr bwMode="auto">
                <a:xfrm>
                  <a:off x="1430" y="1927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49" name="Line 199"/>
                <p:cNvSpPr>
                  <a:spLocks noChangeShapeType="1"/>
                </p:cNvSpPr>
                <p:nvPr/>
              </p:nvSpPr>
              <p:spPr bwMode="auto">
                <a:xfrm>
                  <a:off x="1430" y="193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0" name="Line 200"/>
                <p:cNvSpPr>
                  <a:spLocks noChangeShapeType="1"/>
                </p:cNvSpPr>
                <p:nvPr/>
              </p:nvSpPr>
              <p:spPr bwMode="auto">
                <a:xfrm>
                  <a:off x="1430" y="193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1" name="Line 201"/>
                <p:cNvSpPr>
                  <a:spLocks noChangeShapeType="1"/>
                </p:cNvSpPr>
                <p:nvPr/>
              </p:nvSpPr>
              <p:spPr bwMode="auto">
                <a:xfrm>
                  <a:off x="1430" y="195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2" name="Line 202"/>
                <p:cNvSpPr>
                  <a:spLocks noChangeShapeType="1"/>
                </p:cNvSpPr>
                <p:nvPr/>
              </p:nvSpPr>
              <p:spPr bwMode="auto">
                <a:xfrm>
                  <a:off x="1430" y="195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3" name="Line 203"/>
                <p:cNvSpPr>
                  <a:spLocks noChangeShapeType="1"/>
                </p:cNvSpPr>
                <p:nvPr/>
              </p:nvSpPr>
              <p:spPr bwMode="auto">
                <a:xfrm>
                  <a:off x="1430" y="196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4" name="Line 204"/>
                <p:cNvSpPr>
                  <a:spLocks noChangeShapeType="1"/>
                </p:cNvSpPr>
                <p:nvPr/>
              </p:nvSpPr>
              <p:spPr bwMode="auto">
                <a:xfrm>
                  <a:off x="1430" y="196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5" name="Line 205"/>
                <p:cNvSpPr>
                  <a:spLocks noChangeShapeType="1"/>
                </p:cNvSpPr>
                <p:nvPr/>
              </p:nvSpPr>
              <p:spPr bwMode="auto">
                <a:xfrm>
                  <a:off x="1430" y="197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6" name="Line 206"/>
                <p:cNvSpPr>
                  <a:spLocks noChangeShapeType="1"/>
                </p:cNvSpPr>
                <p:nvPr/>
              </p:nvSpPr>
              <p:spPr bwMode="auto">
                <a:xfrm flipV="1">
                  <a:off x="1338" y="1582"/>
                  <a:ext cx="32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7" name="Line 207"/>
                <p:cNvSpPr>
                  <a:spLocks noChangeShapeType="1"/>
                </p:cNvSpPr>
                <p:nvPr/>
              </p:nvSpPr>
              <p:spPr bwMode="auto">
                <a:xfrm>
                  <a:off x="1338" y="176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8" name="Line 208"/>
                <p:cNvSpPr>
                  <a:spLocks noChangeShapeType="1"/>
                </p:cNvSpPr>
                <p:nvPr/>
              </p:nvSpPr>
              <p:spPr bwMode="auto">
                <a:xfrm>
                  <a:off x="1338" y="1768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59" name="Line 209"/>
                <p:cNvSpPr>
                  <a:spLocks noChangeShapeType="1"/>
                </p:cNvSpPr>
                <p:nvPr/>
              </p:nvSpPr>
              <p:spPr bwMode="auto">
                <a:xfrm>
                  <a:off x="1338" y="1757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0" name="Line 210"/>
                <p:cNvSpPr>
                  <a:spLocks noChangeShapeType="1"/>
                </p:cNvSpPr>
                <p:nvPr/>
              </p:nvSpPr>
              <p:spPr bwMode="auto">
                <a:xfrm>
                  <a:off x="1338" y="1745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1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1338" y="1730"/>
                  <a:ext cx="3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2" name="Line 212"/>
                <p:cNvSpPr>
                  <a:spLocks noChangeShapeType="1"/>
                </p:cNvSpPr>
                <p:nvPr/>
              </p:nvSpPr>
              <p:spPr bwMode="auto">
                <a:xfrm>
                  <a:off x="1338" y="1734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3" name="Line 213"/>
                <p:cNvSpPr>
                  <a:spLocks noChangeShapeType="1"/>
                </p:cNvSpPr>
                <p:nvPr/>
              </p:nvSpPr>
              <p:spPr bwMode="auto">
                <a:xfrm>
                  <a:off x="1338" y="1723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4" name="Line 214"/>
                <p:cNvSpPr>
                  <a:spLocks noChangeShapeType="1"/>
                </p:cNvSpPr>
                <p:nvPr/>
              </p:nvSpPr>
              <p:spPr bwMode="auto">
                <a:xfrm>
                  <a:off x="1338" y="1711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5" name="Line 215"/>
                <p:cNvSpPr>
                  <a:spLocks noChangeShapeType="1"/>
                </p:cNvSpPr>
                <p:nvPr/>
              </p:nvSpPr>
              <p:spPr bwMode="auto">
                <a:xfrm>
                  <a:off x="1338" y="1700"/>
                  <a:ext cx="23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6" name="Line 216"/>
                <p:cNvSpPr>
                  <a:spLocks noChangeShapeType="1"/>
                </p:cNvSpPr>
                <p:nvPr/>
              </p:nvSpPr>
              <p:spPr bwMode="auto">
                <a:xfrm>
                  <a:off x="1338" y="1689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7" name="Line 217"/>
                <p:cNvSpPr>
                  <a:spLocks noChangeShapeType="1"/>
                </p:cNvSpPr>
                <p:nvPr/>
              </p:nvSpPr>
              <p:spPr bwMode="auto">
                <a:xfrm flipV="1">
                  <a:off x="1338" y="1673"/>
                  <a:ext cx="2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338" y="1662"/>
                  <a:ext cx="21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69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338" y="1650"/>
                  <a:ext cx="3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0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1338" y="1639"/>
                  <a:ext cx="3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1" name="Line 221"/>
                <p:cNvSpPr>
                  <a:spLocks noChangeShapeType="1"/>
                </p:cNvSpPr>
                <p:nvPr/>
              </p:nvSpPr>
              <p:spPr bwMode="auto">
                <a:xfrm flipV="1">
                  <a:off x="1338" y="1628"/>
                  <a:ext cx="21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2" name="Line 222"/>
                <p:cNvSpPr>
                  <a:spLocks noChangeShapeType="1"/>
                </p:cNvSpPr>
                <p:nvPr/>
              </p:nvSpPr>
              <p:spPr bwMode="auto">
                <a:xfrm flipV="1">
                  <a:off x="1338" y="1616"/>
                  <a:ext cx="3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3" name="Line 223"/>
                <p:cNvSpPr>
                  <a:spLocks noChangeShapeType="1"/>
                </p:cNvSpPr>
                <p:nvPr/>
              </p:nvSpPr>
              <p:spPr bwMode="auto">
                <a:xfrm flipH="1">
                  <a:off x="1338" y="1594"/>
                  <a:ext cx="32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4" name="Line 224"/>
                <p:cNvSpPr>
                  <a:spLocks noChangeShapeType="1"/>
                </p:cNvSpPr>
                <p:nvPr/>
              </p:nvSpPr>
              <p:spPr bwMode="auto">
                <a:xfrm>
                  <a:off x="1338" y="1923"/>
                  <a:ext cx="21" cy="3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5" name="Line 225"/>
                <p:cNvSpPr>
                  <a:spLocks noChangeShapeType="1"/>
                </p:cNvSpPr>
                <p:nvPr/>
              </p:nvSpPr>
              <p:spPr bwMode="auto">
                <a:xfrm>
                  <a:off x="1338" y="1779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6" name="Line 226"/>
                <p:cNvSpPr>
                  <a:spLocks noChangeShapeType="1"/>
                </p:cNvSpPr>
                <p:nvPr/>
              </p:nvSpPr>
              <p:spPr bwMode="auto">
                <a:xfrm>
                  <a:off x="1338" y="1791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7" name="Line 227"/>
                <p:cNvSpPr>
                  <a:spLocks noChangeShapeType="1"/>
                </p:cNvSpPr>
                <p:nvPr/>
              </p:nvSpPr>
              <p:spPr bwMode="auto">
                <a:xfrm>
                  <a:off x="1338" y="1791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8" name="Line 228"/>
                <p:cNvSpPr>
                  <a:spLocks noChangeShapeType="1"/>
                </p:cNvSpPr>
                <p:nvPr/>
              </p:nvSpPr>
              <p:spPr bwMode="auto">
                <a:xfrm>
                  <a:off x="1338" y="1802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79" name="Line 229"/>
                <p:cNvSpPr>
                  <a:spLocks noChangeShapeType="1"/>
                </p:cNvSpPr>
                <p:nvPr/>
              </p:nvSpPr>
              <p:spPr bwMode="auto">
                <a:xfrm>
                  <a:off x="1338" y="1813"/>
                  <a:ext cx="12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0" name="Line 230"/>
                <p:cNvSpPr>
                  <a:spLocks noChangeShapeType="1"/>
                </p:cNvSpPr>
                <p:nvPr/>
              </p:nvSpPr>
              <p:spPr bwMode="auto">
                <a:xfrm>
                  <a:off x="1338" y="1809"/>
                  <a:ext cx="2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1" name="Line 231"/>
                <p:cNvSpPr>
                  <a:spLocks noChangeShapeType="1"/>
                </p:cNvSpPr>
                <p:nvPr/>
              </p:nvSpPr>
              <p:spPr bwMode="auto">
                <a:xfrm>
                  <a:off x="1338" y="1821"/>
                  <a:ext cx="21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2" name="Line 232"/>
                <p:cNvSpPr>
                  <a:spLocks noChangeShapeType="1"/>
                </p:cNvSpPr>
                <p:nvPr/>
              </p:nvSpPr>
              <p:spPr bwMode="auto">
                <a:xfrm>
                  <a:off x="1338" y="1832"/>
                  <a:ext cx="21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3" name="Line 233"/>
                <p:cNvSpPr>
                  <a:spLocks noChangeShapeType="1"/>
                </p:cNvSpPr>
                <p:nvPr/>
              </p:nvSpPr>
              <p:spPr bwMode="auto">
                <a:xfrm>
                  <a:off x="1338" y="1844"/>
                  <a:ext cx="3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4" name="Line 234"/>
                <p:cNvSpPr>
                  <a:spLocks noChangeShapeType="1"/>
                </p:cNvSpPr>
                <p:nvPr/>
              </p:nvSpPr>
              <p:spPr bwMode="auto">
                <a:xfrm>
                  <a:off x="1338" y="1855"/>
                  <a:ext cx="3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5" name="Line 235"/>
                <p:cNvSpPr>
                  <a:spLocks noChangeShapeType="1"/>
                </p:cNvSpPr>
                <p:nvPr/>
              </p:nvSpPr>
              <p:spPr bwMode="auto">
                <a:xfrm>
                  <a:off x="1338" y="1866"/>
                  <a:ext cx="3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6" name="Line 236"/>
                <p:cNvSpPr>
                  <a:spLocks noChangeShapeType="1"/>
                </p:cNvSpPr>
                <p:nvPr/>
              </p:nvSpPr>
              <p:spPr bwMode="auto">
                <a:xfrm>
                  <a:off x="1338" y="1878"/>
                  <a:ext cx="3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7" name="Line 237"/>
                <p:cNvSpPr>
                  <a:spLocks noChangeShapeType="1"/>
                </p:cNvSpPr>
                <p:nvPr/>
              </p:nvSpPr>
              <p:spPr bwMode="auto">
                <a:xfrm>
                  <a:off x="1338" y="1889"/>
                  <a:ext cx="32" cy="2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8" name="Line 238"/>
                <p:cNvSpPr>
                  <a:spLocks noChangeShapeType="1"/>
                </p:cNvSpPr>
                <p:nvPr/>
              </p:nvSpPr>
              <p:spPr bwMode="auto">
                <a:xfrm>
                  <a:off x="1338" y="1900"/>
                  <a:ext cx="32" cy="2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89" name="Line 239"/>
                <p:cNvSpPr>
                  <a:spLocks noChangeShapeType="1"/>
                </p:cNvSpPr>
                <p:nvPr/>
              </p:nvSpPr>
              <p:spPr bwMode="auto">
                <a:xfrm flipH="1" flipV="1">
                  <a:off x="1338" y="1912"/>
                  <a:ext cx="21" cy="3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23890" name="Rectangle 240"/>
                <p:cNvSpPr>
                  <a:spLocks noChangeArrowheads="1"/>
                </p:cNvSpPr>
                <p:nvPr/>
              </p:nvSpPr>
              <p:spPr bwMode="auto">
                <a:xfrm>
                  <a:off x="1341" y="1530"/>
                  <a:ext cx="143" cy="6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Tahoma" pitchFamily="34" charset="0"/>
                    </a:defRPr>
                  </a:lvl9pPr>
                </a:lstStyle>
                <a:p>
                  <a:pPr>
                    <a:lnSpc>
                      <a:spcPct val="90000"/>
                    </a:lnSpc>
                  </a:pPr>
                  <a:r>
                    <a:rPr lang="en-US" altLang="pt-BR" sz="100" b="1">
                      <a:latin typeface="Arial" charset="0"/>
                    </a:rPr>
                    <a:t>LiteBox</a:t>
                  </a:r>
                </a:p>
              </p:txBody>
            </p:sp>
            <p:sp>
              <p:nvSpPr>
                <p:cNvPr id="23891" name="Line 241"/>
                <p:cNvSpPr>
                  <a:spLocks noChangeShapeType="1"/>
                </p:cNvSpPr>
                <p:nvPr/>
              </p:nvSpPr>
              <p:spPr bwMode="auto">
                <a:xfrm>
                  <a:off x="1383" y="1946"/>
                  <a:ext cx="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23764" name="Freeform 242"/>
              <p:cNvSpPr>
                <a:spLocks/>
              </p:cNvSpPr>
              <p:nvPr/>
            </p:nvSpPr>
            <p:spPr bwMode="auto">
              <a:xfrm>
                <a:off x="1318" y="1878"/>
                <a:ext cx="42" cy="103"/>
              </a:xfrm>
              <a:custGeom>
                <a:avLst/>
                <a:gdLst>
                  <a:gd name="T0" fmla="*/ 0 w 42"/>
                  <a:gd name="T1" fmla="*/ 68 h 103"/>
                  <a:gd name="T2" fmla="*/ 0 w 42"/>
                  <a:gd name="T3" fmla="*/ 68 h 103"/>
                  <a:gd name="T4" fmla="*/ 10 w 42"/>
                  <a:gd name="T5" fmla="*/ 68 h 103"/>
                  <a:gd name="T6" fmla="*/ 10 w 42"/>
                  <a:gd name="T7" fmla="*/ 56 h 103"/>
                  <a:gd name="T8" fmla="*/ 20 w 42"/>
                  <a:gd name="T9" fmla="*/ 56 h 103"/>
                  <a:gd name="T10" fmla="*/ 20 w 42"/>
                  <a:gd name="T11" fmla="*/ 45 h 103"/>
                  <a:gd name="T12" fmla="*/ 20 w 42"/>
                  <a:gd name="T13" fmla="*/ 34 h 103"/>
                  <a:gd name="T14" fmla="*/ 20 w 42"/>
                  <a:gd name="T15" fmla="*/ 22 h 103"/>
                  <a:gd name="T16" fmla="*/ 20 w 42"/>
                  <a:gd name="T17" fmla="*/ 11 h 103"/>
                  <a:gd name="T18" fmla="*/ 20 w 42"/>
                  <a:gd name="T19" fmla="*/ 0 h 103"/>
                  <a:gd name="T20" fmla="*/ 41 w 42"/>
                  <a:gd name="T21" fmla="*/ 11 h 103"/>
                  <a:gd name="T22" fmla="*/ 30 w 42"/>
                  <a:gd name="T23" fmla="*/ 91 h 103"/>
                  <a:gd name="T24" fmla="*/ 20 w 42"/>
                  <a:gd name="T25" fmla="*/ 102 h 103"/>
                  <a:gd name="T26" fmla="*/ 0 w 42"/>
                  <a:gd name="T27" fmla="*/ 102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2"/>
                  <a:gd name="T43" fmla="*/ 0 h 103"/>
                  <a:gd name="T44" fmla="*/ 42 w 42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2" h="103">
                    <a:moveTo>
                      <a:pt x="0" y="68"/>
                    </a:moveTo>
                    <a:lnTo>
                      <a:pt x="0" y="68"/>
                    </a:lnTo>
                    <a:lnTo>
                      <a:pt x="10" y="68"/>
                    </a:lnTo>
                    <a:lnTo>
                      <a:pt x="10" y="56"/>
                    </a:lnTo>
                    <a:lnTo>
                      <a:pt x="20" y="56"/>
                    </a:lnTo>
                    <a:lnTo>
                      <a:pt x="20" y="45"/>
                    </a:lnTo>
                    <a:lnTo>
                      <a:pt x="20" y="34"/>
                    </a:lnTo>
                    <a:lnTo>
                      <a:pt x="20" y="22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41" y="11"/>
                    </a:lnTo>
                    <a:lnTo>
                      <a:pt x="30" y="91"/>
                    </a:lnTo>
                    <a:lnTo>
                      <a:pt x="20" y="102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5" name="Freeform 243"/>
              <p:cNvSpPr>
                <a:spLocks/>
              </p:cNvSpPr>
              <p:nvPr/>
            </p:nvSpPr>
            <p:spPr bwMode="auto">
              <a:xfrm>
                <a:off x="1318" y="1878"/>
                <a:ext cx="42" cy="103"/>
              </a:xfrm>
              <a:custGeom>
                <a:avLst/>
                <a:gdLst>
                  <a:gd name="T0" fmla="*/ 0 w 42"/>
                  <a:gd name="T1" fmla="*/ 68 h 103"/>
                  <a:gd name="T2" fmla="*/ 0 w 42"/>
                  <a:gd name="T3" fmla="*/ 68 h 103"/>
                  <a:gd name="T4" fmla="*/ 10 w 42"/>
                  <a:gd name="T5" fmla="*/ 68 h 103"/>
                  <a:gd name="T6" fmla="*/ 10 w 42"/>
                  <a:gd name="T7" fmla="*/ 56 h 103"/>
                  <a:gd name="T8" fmla="*/ 20 w 42"/>
                  <a:gd name="T9" fmla="*/ 56 h 103"/>
                  <a:gd name="T10" fmla="*/ 20 w 42"/>
                  <a:gd name="T11" fmla="*/ 45 h 103"/>
                  <a:gd name="T12" fmla="*/ 20 w 42"/>
                  <a:gd name="T13" fmla="*/ 34 h 103"/>
                  <a:gd name="T14" fmla="*/ 20 w 42"/>
                  <a:gd name="T15" fmla="*/ 22 h 103"/>
                  <a:gd name="T16" fmla="*/ 20 w 42"/>
                  <a:gd name="T17" fmla="*/ 11 h 103"/>
                  <a:gd name="T18" fmla="*/ 20 w 42"/>
                  <a:gd name="T19" fmla="*/ 0 h 103"/>
                  <a:gd name="T20" fmla="*/ 41 w 42"/>
                  <a:gd name="T21" fmla="*/ 11 h 103"/>
                  <a:gd name="T22" fmla="*/ 30 w 42"/>
                  <a:gd name="T23" fmla="*/ 91 h 103"/>
                  <a:gd name="T24" fmla="*/ 20 w 42"/>
                  <a:gd name="T25" fmla="*/ 102 h 103"/>
                  <a:gd name="T26" fmla="*/ 0 w 42"/>
                  <a:gd name="T27" fmla="*/ 102 h 103"/>
                  <a:gd name="T28" fmla="*/ 0 w 42"/>
                  <a:gd name="T29" fmla="*/ 68 h 103"/>
                  <a:gd name="T30" fmla="*/ 0 w 42"/>
                  <a:gd name="T31" fmla="*/ 102 h 103"/>
                  <a:gd name="T32" fmla="*/ 0 w 42"/>
                  <a:gd name="T33" fmla="*/ 68 h 103"/>
                  <a:gd name="T34" fmla="*/ 0 w 42"/>
                  <a:gd name="T35" fmla="*/ 102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42"/>
                  <a:gd name="T55" fmla="*/ 0 h 103"/>
                  <a:gd name="T56" fmla="*/ 42 w 42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42" h="103">
                    <a:moveTo>
                      <a:pt x="0" y="68"/>
                    </a:moveTo>
                    <a:lnTo>
                      <a:pt x="0" y="68"/>
                    </a:lnTo>
                    <a:lnTo>
                      <a:pt x="10" y="68"/>
                    </a:lnTo>
                    <a:lnTo>
                      <a:pt x="10" y="56"/>
                    </a:lnTo>
                    <a:lnTo>
                      <a:pt x="20" y="56"/>
                    </a:lnTo>
                    <a:lnTo>
                      <a:pt x="20" y="45"/>
                    </a:lnTo>
                    <a:lnTo>
                      <a:pt x="20" y="34"/>
                    </a:lnTo>
                    <a:lnTo>
                      <a:pt x="20" y="22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41" y="11"/>
                    </a:lnTo>
                    <a:lnTo>
                      <a:pt x="30" y="91"/>
                    </a:lnTo>
                    <a:lnTo>
                      <a:pt x="20" y="102"/>
                    </a:lnTo>
                    <a:lnTo>
                      <a:pt x="0" y="102"/>
                    </a:lnTo>
                    <a:lnTo>
                      <a:pt x="0" y="68"/>
                    </a:lnTo>
                    <a:lnTo>
                      <a:pt x="0" y="102"/>
                    </a:lnTo>
                    <a:lnTo>
                      <a:pt x="0" y="68"/>
                    </a:lnTo>
                    <a:lnTo>
                      <a:pt x="0" y="1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6" name="Freeform 244"/>
              <p:cNvSpPr>
                <a:spLocks/>
              </p:cNvSpPr>
              <p:nvPr/>
            </p:nvSpPr>
            <p:spPr bwMode="auto">
              <a:xfrm>
                <a:off x="1318" y="1889"/>
                <a:ext cx="175" cy="103"/>
              </a:xfrm>
              <a:custGeom>
                <a:avLst/>
                <a:gdLst>
                  <a:gd name="T0" fmla="*/ 0 w 175"/>
                  <a:gd name="T1" fmla="*/ 102 h 103"/>
                  <a:gd name="T2" fmla="*/ 0 w 175"/>
                  <a:gd name="T3" fmla="*/ 102 h 103"/>
                  <a:gd name="T4" fmla="*/ 174 w 175"/>
                  <a:gd name="T5" fmla="*/ 102 h 103"/>
                  <a:gd name="T6" fmla="*/ 174 w 175"/>
                  <a:gd name="T7" fmla="*/ 91 h 103"/>
                  <a:gd name="T8" fmla="*/ 174 w 175"/>
                  <a:gd name="T9" fmla="*/ 80 h 103"/>
                  <a:gd name="T10" fmla="*/ 164 w 175"/>
                  <a:gd name="T11" fmla="*/ 80 h 103"/>
                  <a:gd name="T12" fmla="*/ 153 w 175"/>
                  <a:gd name="T13" fmla="*/ 68 h 103"/>
                  <a:gd name="T14" fmla="*/ 153 w 175"/>
                  <a:gd name="T15" fmla="*/ 57 h 103"/>
                  <a:gd name="T16" fmla="*/ 143 w 175"/>
                  <a:gd name="T17" fmla="*/ 45 h 103"/>
                  <a:gd name="T18" fmla="*/ 143 w 175"/>
                  <a:gd name="T19" fmla="*/ 34 h 103"/>
                  <a:gd name="T20" fmla="*/ 143 w 175"/>
                  <a:gd name="T21" fmla="*/ 23 h 103"/>
                  <a:gd name="T22" fmla="*/ 143 w 175"/>
                  <a:gd name="T23" fmla="*/ 11 h 103"/>
                  <a:gd name="T24" fmla="*/ 143 w 175"/>
                  <a:gd name="T25" fmla="*/ 80 h 103"/>
                  <a:gd name="T26" fmla="*/ 133 w 175"/>
                  <a:gd name="T27" fmla="*/ 80 h 103"/>
                  <a:gd name="T28" fmla="*/ 41 w 175"/>
                  <a:gd name="T29" fmla="*/ 80 h 103"/>
                  <a:gd name="T30" fmla="*/ 41 w 175"/>
                  <a:gd name="T31" fmla="*/ 0 h 103"/>
                  <a:gd name="T32" fmla="*/ 41 w 175"/>
                  <a:gd name="T33" fmla="*/ 11 h 103"/>
                  <a:gd name="T34" fmla="*/ 30 w 175"/>
                  <a:gd name="T35" fmla="*/ 34 h 103"/>
                  <a:gd name="T36" fmla="*/ 30 w 175"/>
                  <a:gd name="T37" fmla="*/ 45 h 103"/>
                  <a:gd name="T38" fmla="*/ 30 w 175"/>
                  <a:gd name="T39" fmla="*/ 57 h 103"/>
                  <a:gd name="T40" fmla="*/ 30 w 175"/>
                  <a:gd name="T41" fmla="*/ 68 h 103"/>
                  <a:gd name="T42" fmla="*/ 20 w 175"/>
                  <a:gd name="T43" fmla="*/ 80 h 103"/>
                  <a:gd name="T44" fmla="*/ 10 w 175"/>
                  <a:gd name="T45" fmla="*/ 80 h 103"/>
                  <a:gd name="T46" fmla="*/ 10 w 175"/>
                  <a:gd name="T47" fmla="*/ 91 h 103"/>
                  <a:gd name="T48" fmla="*/ 0 w 175"/>
                  <a:gd name="T49" fmla="*/ 91 h 10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5"/>
                  <a:gd name="T76" fmla="*/ 0 h 103"/>
                  <a:gd name="T77" fmla="*/ 175 w 175"/>
                  <a:gd name="T78" fmla="*/ 103 h 10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5" h="103">
                    <a:moveTo>
                      <a:pt x="0" y="102"/>
                    </a:moveTo>
                    <a:lnTo>
                      <a:pt x="0" y="102"/>
                    </a:lnTo>
                    <a:lnTo>
                      <a:pt x="174" y="102"/>
                    </a:lnTo>
                    <a:lnTo>
                      <a:pt x="174" y="91"/>
                    </a:lnTo>
                    <a:lnTo>
                      <a:pt x="174" y="80"/>
                    </a:lnTo>
                    <a:lnTo>
                      <a:pt x="164" y="80"/>
                    </a:lnTo>
                    <a:lnTo>
                      <a:pt x="153" y="68"/>
                    </a:lnTo>
                    <a:lnTo>
                      <a:pt x="153" y="57"/>
                    </a:lnTo>
                    <a:lnTo>
                      <a:pt x="143" y="45"/>
                    </a:lnTo>
                    <a:lnTo>
                      <a:pt x="143" y="34"/>
                    </a:lnTo>
                    <a:lnTo>
                      <a:pt x="143" y="23"/>
                    </a:lnTo>
                    <a:lnTo>
                      <a:pt x="143" y="11"/>
                    </a:lnTo>
                    <a:lnTo>
                      <a:pt x="143" y="80"/>
                    </a:lnTo>
                    <a:lnTo>
                      <a:pt x="133" y="80"/>
                    </a:lnTo>
                    <a:lnTo>
                      <a:pt x="41" y="80"/>
                    </a:lnTo>
                    <a:lnTo>
                      <a:pt x="41" y="0"/>
                    </a:lnTo>
                    <a:lnTo>
                      <a:pt x="41" y="11"/>
                    </a:lnTo>
                    <a:lnTo>
                      <a:pt x="30" y="34"/>
                    </a:lnTo>
                    <a:lnTo>
                      <a:pt x="30" y="45"/>
                    </a:lnTo>
                    <a:lnTo>
                      <a:pt x="30" y="57"/>
                    </a:lnTo>
                    <a:lnTo>
                      <a:pt x="30" y="68"/>
                    </a:lnTo>
                    <a:lnTo>
                      <a:pt x="20" y="80"/>
                    </a:lnTo>
                    <a:lnTo>
                      <a:pt x="10" y="80"/>
                    </a:lnTo>
                    <a:lnTo>
                      <a:pt x="10" y="91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7" name="Freeform 245"/>
              <p:cNvSpPr>
                <a:spLocks/>
              </p:cNvSpPr>
              <p:nvPr/>
            </p:nvSpPr>
            <p:spPr bwMode="auto">
              <a:xfrm>
                <a:off x="1318" y="1889"/>
                <a:ext cx="175" cy="103"/>
              </a:xfrm>
              <a:custGeom>
                <a:avLst/>
                <a:gdLst>
                  <a:gd name="T0" fmla="*/ 0 w 175"/>
                  <a:gd name="T1" fmla="*/ 102 h 103"/>
                  <a:gd name="T2" fmla="*/ 174 w 175"/>
                  <a:gd name="T3" fmla="*/ 102 h 103"/>
                  <a:gd name="T4" fmla="*/ 174 w 175"/>
                  <a:gd name="T5" fmla="*/ 91 h 103"/>
                  <a:gd name="T6" fmla="*/ 174 w 175"/>
                  <a:gd name="T7" fmla="*/ 80 h 103"/>
                  <a:gd name="T8" fmla="*/ 164 w 175"/>
                  <a:gd name="T9" fmla="*/ 80 h 103"/>
                  <a:gd name="T10" fmla="*/ 153 w 175"/>
                  <a:gd name="T11" fmla="*/ 68 h 103"/>
                  <a:gd name="T12" fmla="*/ 153 w 175"/>
                  <a:gd name="T13" fmla="*/ 57 h 103"/>
                  <a:gd name="T14" fmla="*/ 143 w 175"/>
                  <a:gd name="T15" fmla="*/ 45 h 103"/>
                  <a:gd name="T16" fmla="*/ 143 w 175"/>
                  <a:gd name="T17" fmla="*/ 34 h 103"/>
                  <a:gd name="T18" fmla="*/ 143 w 175"/>
                  <a:gd name="T19" fmla="*/ 23 h 103"/>
                  <a:gd name="T20" fmla="*/ 143 w 175"/>
                  <a:gd name="T21" fmla="*/ 11 h 103"/>
                  <a:gd name="T22" fmla="*/ 143 w 175"/>
                  <a:gd name="T23" fmla="*/ 80 h 103"/>
                  <a:gd name="T24" fmla="*/ 133 w 175"/>
                  <a:gd name="T25" fmla="*/ 80 h 103"/>
                  <a:gd name="T26" fmla="*/ 41 w 175"/>
                  <a:gd name="T27" fmla="*/ 80 h 103"/>
                  <a:gd name="T28" fmla="*/ 41 w 175"/>
                  <a:gd name="T29" fmla="*/ 0 h 103"/>
                  <a:gd name="T30" fmla="*/ 41 w 175"/>
                  <a:gd name="T31" fmla="*/ 11 h 103"/>
                  <a:gd name="T32" fmla="*/ 30 w 175"/>
                  <a:gd name="T33" fmla="*/ 34 h 103"/>
                  <a:gd name="T34" fmla="*/ 30 w 175"/>
                  <a:gd name="T35" fmla="*/ 45 h 103"/>
                  <a:gd name="T36" fmla="*/ 30 w 175"/>
                  <a:gd name="T37" fmla="*/ 57 h 103"/>
                  <a:gd name="T38" fmla="*/ 30 w 175"/>
                  <a:gd name="T39" fmla="*/ 68 h 103"/>
                  <a:gd name="T40" fmla="*/ 20 w 175"/>
                  <a:gd name="T41" fmla="*/ 80 h 103"/>
                  <a:gd name="T42" fmla="*/ 10 w 175"/>
                  <a:gd name="T43" fmla="*/ 80 h 103"/>
                  <a:gd name="T44" fmla="*/ 10 w 175"/>
                  <a:gd name="T45" fmla="*/ 91 h 103"/>
                  <a:gd name="T46" fmla="*/ 0 w 175"/>
                  <a:gd name="T47" fmla="*/ 91 h 10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75"/>
                  <a:gd name="T73" fmla="*/ 0 h 103"/>
                  <a:gd name="T74" fmla="*/ 175 w 175"/>
                  <a:gd name="T75" fmla="*/ 103 h 10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75" h="103">
                    <a:moveTo>
                      <a:pt x="0" y="102"/>
                    </a:moveTo>
                    <a:lnTo>
                      <a:pt x="174" y="102"/>
                    </a:lnTo>
                    <a:lnTo>
                      <a:pt x="174" y="91"/>
                    </a:lnTo>
                    <a:lnTo>
                      <a:pt x="174" y="80"/>
                    </a:lnTo>
                    <a:lnTo>
                      <a:pt x="164" y="80"/>
                    </a:lnTo>
                    <a:lnTo>
                      <a:pt x="153" y="68"/>
                    </a:lnTo>
                    <a:lnTo>
                      <a:pt x="153" y="57"/>
                    </a:lnTo>
                    <a:lnTo>
                      <a:pt x="143" y="45"/>
                    </a:lnTo>
                    <a:lnTo>
                      <a:pt x="143" y="34"/>
                    </a:lnTo>
                    <a:lnTo>
                      <a:pt x="143" y="23"/>
                    </a:lnTo>
                    <a:lnTo>
                      <a:pt x="143" y="11"/>
                    </a:lnTo>
                    <a:lnTo>
                      <a:pt x="143" y="80"/>
                    </a:lnTo>
                    <a:lnTo>
                      <a:pt x="133" y="80"/>
                    </a:lnTo>
                    <a:lnTo>
                      <a:pt x="41" y="80"/>
                    </a:lnTo>
                    <a:lnTo>
                      <a:pt x="41" y="0"/>
                    </a:lnTo>
                    <a:lnTo>
                      <a:pt x="41" y="11"/>
                    </a:lnTo>
                    <a:lnTo>
                      <a:pt x="30" y="34"/>
                    </a:lnTo>
                    <a:lnTo>
                      <a:pt x="30" y="45"/>
                    </a:lnTo>
                    <a:lnTo>
                      <a:pt x="30" y="57"/>
                    </a:lnTo>
                    <a:lnTo>
                      <a:pt x="30" y="68"/>
                    </a:lnTo>
                    <a:lnTo>
                      <a:pt x="20" y="80"/>
                    </a:lnTo>
                    <a:lnTo>
                      <a:pt x="10" y="80"/>
                    </a:lnTo>
                    <a:lnTo>
                      <a:pt x="10" y="91"/>
                    </a:lnTo>
                    <a:lnTo>
                      <a:pt x="0" y="9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8" name="Freeform 246"/>
              <p:cNvSpPr>
                <a:spLocks/>
              </p:cNvSpPr>
              <p:nvPr/>
            </p:nvSpPr>
            <p:spPr bwMode="auto">
              <a:xfrm>
                <a:off x="1359" y="1969"/>
                <a:ext cx="93" cy="12"/>
              </a:xfrm>
              <a:custGeom>
                <a:avLst/>
                <a:gdLst>
                  <a:gd name="T0" fmla="*/ 92 w 93"/>
                  <a:gd name="T1" fmla="*/ 11 h 12"/>
                  <a:gd name="T2" fmla="*/ 92 w 93"/>
                  <a:gd name="T3" fmla="*/ 11 h 12"/>
                  <a:gd name="T4" fmla="*/ 0 w 93"/>
                  <a:gd name="T5" fmla="*/ 11 h 12"/>
                  <a:gd name="T6" fmla="*/ 0 w 9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2"/>
                  <a:gd name="T14" fmla="*/ 93 w 9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2">
                    <a:moveTo>
                      <a:pt x="92" y="11"/>
                    </a:moveTo>
                    <a:lnTo>
                      <a:pt x="92" y="1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9" name="Freeform 247"/>
              <p:cNvSpPr>
                <a:spLocks/>
              </p:cNvSpPr>
              <p:nvPr/>
            </p:nvSpPr>
            <p:spPr bwMode="auto">
              <a:xfrm>
                <a:off x="1359" y="1969"/>
                <a:ext cx="93" cy="12"/>
              </a:xfrm>
              <a:custGeom>
                <a:avLst/>
                <a:gdLst>
                  <a:gd name="T0" fmla="*/ 92 w 93"/>
                  <a:gd name="T1" fmla="*/ 11 h 12"/>
                  <a:gd name="T2" fmla="*/ 92 w 93"/>
                  <a:gd name="T3" fmla="*/ 11 h 12"/>
                  <a:gd name="T4" fmla="*/ 0 w 93"/>
                  <a:gd name="T5" fmla="*/ 11 h 12"/>
                  <a:gd name="T6" fmla="*/ 0 w 93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3"/>
                  <a:gd name="T13" fmla="*/ 0 h 12"/>
                  <a:gd name="T14" fmla="*/ 93 w 93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3" h="12">
                    <a:moveTo>
                      <a:pt x="92" y="11"/>
                    </a:moveTo>
                    <a:lnTo>
                      <a:pt x="92" y="11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23611" name="Group 248"/>
            <p:cNvGrpSpPr>
              <a:grpSpLocks/>
            </p:cNvGrpSpPr>
            <p:nvPr/>
          </p:nvGrpSpPr>
          <p:grpSpPr bwMode="auto">
            <a:xfrm>
              <a:off x="1182" y="1788"/>
              <a:ext cx="288" cy="49"/>
              <a:chOff x="990" y="1980"/>
              <a:chExt cx="288" cy="49"/>
            </a:xfrm>
          </p:grpSpPr>
          <p:sp>
            <p:nvSpPr>
              <p:cNvPr id="23620" name="AutoShape 249"/>
              <p:cNvSpPr>
                <a:spLocks noChangeArrowheads="1"/>
              </p:cNvSpPr>
              <p:nvPr/>
            </p:nvSpPr>
            <p:spPr bwMode="auto">
              <a:xfrm>
                <a:off x="994" y="2025"/>
                <a:ext cx="281" cy="4"/>
              </a:xfrm>
              <a:prstGeom prst="roundRect">
                <a:avLst>
                  <a:gd name="adj" fmla="val 41662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621" name="Freeform 250"/>
              <p:cNvSpPr>
                <a:spLocks/>
              </p:cNvSpPr>
              <p:nvPr/>
            </p:nvSpPr>
            <p:spPr bwMode="auto">
              <a:xfrm>
                <a:off x="990" y="1980"/>
                <a:ext cx="288" cy="46"/>
              </a:xfrm>
              <a:custGeom>
                <a:avLst/>
                <a:gdLst>
                  <a:gd name="T0" fmla="*/ 0 w 288"/>
                  <a:gd name="T1" fmla="*/ 0 h 46"/>
                  <a:gd name="T2" fmla="*/ 0 w 288"/>
                  <a:gd name="T3" fmla="*/ 0 h 46"/>
                  <a:gd name="T4" fmla="*/ 287 w 288"/>
                  <a:gd name="T5" fmla="*/ 0 h 46"/>
                  <a:gd name="T6" fmla="*/ 287 w 288"/>
                  <a:gd name="T7" fmla="*/ 11 h 46"/>
                  <a:gd name="T8" fmla="*/ 287 w 288"/>
                  <a:gd name="T9" fmla="*/ 23 h 46"/>
                  <a:gd name="T10" fmla="*/ 287 w 288"/>
                  <a:gd name="T11" fmla="*/ 34 h 46"/>
                  <a:gd name="T12" fmla="*/ 287 w 288"/>
                  <a:gd name="T13" fmla="*/ 45 h 46"/>
                  <a:gd name="T14" fmla="*/ 0 w 288"/>
                  <a:gd name="T15" fmla="*/ 45 h 46"/>
                  <a:gd name="T16" fmla="*/ 0 w 288"/>
                  <a:gd name="T17" fmla="*/ 34 h 46"/>
                  <a:gd name="T18" fmla="*/ 0 w 288"/>
                  <a:gd name="T19" fmla="*/ 23 h 46"/>
                  <a:gd name="T20" fmla="*/ 0 w 288"/>
                  <a:gd name="T21" fmla="*/ 11 h 46"/>
                  <a:gd name="T22" fmla="*/ 0 w 288"/>
                  <a:gd name="T23" fmla="*/ 0 h 46"/>
                  <a:gd name="T24" fmla="*/ 287 w 288"/>
                  <a:gd name="T25" fmla="*/ 0 h 46"/>
                  <a:gd name="T26" fmla="*/ 287 w 288"/>
                  <a:gd name="T27" fmla="*/ 11 h 46"/>
                  <a:gd name="T28" fmla="*/ 287 w 288"/>
                  <a:gd name="T29" fmla="*/ 23 h 46"/>
                  <a:gd name="T30" fmla="*/ 287 w 288"/>
                  <a:gd name="T31" fmla="*/ 34 h 46"/>
                  <a:gd name="T32" fmla="*/ 287 w 288"/>
                  <a:gd name="T33" fmla="*/ 45 h 46"/>
                  <a:gd name="T34" fmla="*/ 0 w 288"/>
                  <a:gd name="T35" fmla="*/ 45 h 46"/>
                  <a:gd name="T36" fmla="*/ 0 w 288"/>
                  <a:gd name="T37" fmla="*/ 34 h 46"/>
                  <a:gd name="T38" fmla="*/ 0 w 288"/>
                  <a:gd name="T39" fmla="*/ 23 h 46"/>
                  <a:gd name="T40" fmla="*/ 0 w 288"/>
                  <a:gd name="T41" fmla="*/ 11 h 46"/>
                  <a:gd name="T42" fmla="*/ 0 w 288"/>
                  <a:gd name="T43" fmla="*/ 0 h 4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88"/>
                  <a:gd name="T67" fmla="*/ 0 h 46"/>
                  <a:gd name="T68" fmla="*/ 288 w 288"/>
                  <a:gd name="T69" fmla="*/ 46 h 4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88" h="46">
                    <a:moveTo>
                      <a:pt x="0" y="0"/>
                    </a:moveTo>
                    <a:lnTo>
                      <a:pt x="0" y="0"/>
                    </a:lnTo>
                    <a:lnTo>
                      <a:pt x="287" y="0"/>
                    </a:lnTo>
                    <a:lnTo>
                      <a:pt x="287" y="11"/>
                    </a:lnTo>
                    <a:lnTo>
                      <a:pt x="287" y="23"/>
                    </a:lnTo>
                    <a:lnTo>
                      <a:pt x="287" y="34"/>
                    </a:lnTo>
                    <a:lnTo>
                      <a:pt x="287" y="45"/>
                    </a:lnTo>
                    <a:lnTo>
                      <a:pt x="0" y="45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287" y="0"/>
                    </a:lnTo>
                    <a:lnTo>
                      <a:pt x="287" y="11"/>
                    </a:lnTo>
                    <a:lnTo>
                      <a:pt x="287" y="23"/>
                    </a:lnTo>
                    <a:lnTo>
                      <a:pt x="287" y="34"/>
                    </a:lnTo>
                    <a:lnTo>
                      <a:pt x="287" y="45"/>
                    </a:lnTo>
                    <a:lnTo>
                      <a:pt x="0" y="45"/>
                    </a:lnTo>
                    <a:lnTo>
                      <a:pt x="0" y="34"/>
                    </a:lnTo>
                    <a:lnTo>
                      <a:pt x="0" y="23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2" name="Freeform 251"/>
              <p:cNvSpPr>
                <a:spLocks/>
              </p:cNvSpPr>
              <p:nvPr/>
            </p:nvSpPr>
            <p:spPr bwMode="auto">
              <a:xfrm>
                <a:off x="990" y="2025"/>
                <a:ext cx="288" cy="1"/>
              </a:xfrm>
              <a:custGeom>
                <a:avLst/>
                <a:gdLst>
                  <a:gd name="T0" fmla="*/ 0 w 288"/>
                  <a:gd name="T1" fmla="*/ 0 h 1"/>
                  <a:gd name="T2" fmla="*/ 0 w 288"/>
                  <a:gd name="T3" fmla="*/ 0 h 1"/>
                  <a:gd name="T4" fmla="*/ 287 w 28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"/>
                  <a:gd name="T11" fmla="*/ 288 w 28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">
                    <a:moveTo>
                      <a:pt x="0" y="0"/>
                    </a:moveTo>
                    <a:lnTo>
                      <a:pt x="0" y="0"/>
                    </a:lnTo>
                    <a:lnTo>
                      <a:pt x="287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3" name="Freeform 252"/>
              <p:cNvSpPr>
                <a:spLocks/>
              </p:cNvSpPr>
              <p:nvPr/>
            </p:nvSpPr>
            <p:spPr bwMode="auto">
              <a:xfrm>
                <a:off x="990" y="2025"/>
                <a:ext cx="288" cy="1"/>
              </a:xfrm>
              <a:custGeom>
                <a:avLst/>
                <a:gdLst>
                  <a:gd name="T0" fmla="*/ 0 w 288"/>
                  <a:gd name="T1" fmla="*/ 0 h 1"/>
                  <a:gd name="T2" fmla="*/ 0 w 288"/>
                  <a:gd name="T3" fmla="*/ 0 h 1"/>
                  <a:gd name="T4" fmla="*/ 287 w 288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88"/>
                  <a:gd name="T10" fmla="*/ 0 h 1"/>
                  <a:gd name="T11" fmla="*/ 288 w 288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8" h="1">
                    <a:moveTo>
                      <a:pt x="0" y="0"/>
                    </a:moveTo>
                    <a:lnTo>
                      <a:pt x="0" y="0"/>
                    </a:lnTo>
                    <a:lnTo>
                      <a:pt x="287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4" name="Freeform 253"/>
              <p:cNvSpPr>
                <a:spLocks/>
              </p:cNvSpPr>
              <p:nvPr/>
            </p:nvSpPr>
            <p:spPr bwMode="auto">
              <a:xfrm>
                <a:off x="1061" y="1980"/>
                <a:ext cx="32" cy="12"/>
              </a:xfrm>
              <a:custGeom>
                <a:avLst/>
                <a:gdLst>
                  <a:gd name="T0" fmla="*/ 0 w 32"/>
                  <a:gd name="T1" fmla="*/ 11 h 12"/>
                  <a:gd name="T2" fmla="*/ 0 w 32"/>
                  <a:gd name="T3" fmla="*/ 0 h 12"/>
                  <a:gd name="T4" fmla="*/ 11 w 32"/>
                  <a:gd name="T5" fmla="*/ 0 h 12"/>
                  <a:gd name="T6" fmla="*/ 21 w 32"/>
                  <a:gd name="T7" fmla="*/ 0 h 12"/>
                  <a:gd name="T8" fmla="*/ 31 w 32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2"/>
                  <a:gd name="T17" fmla="*/ 32 w 3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2">
                    <a:moveTo>
                      <a:pt x="0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3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5" name="Freeform 254"/>
              <p:cNvSpPr>
                <a:spLocks/>
              </p:cNvSpPr>
              <p:nvPr/>
            </p:nvSpPr>
            <p:spPr bwMode="auto">
              <a:xfrm>
                <a:off x="1061" y="1980"/>
                <a:ext cx="32" cy="12"/>
              </a:xfrm>
              <a:custGeom>
                <a:avLst/>
                <a:gdLst>
                  <a:gd name="T0" fmla="*/ 0 w 32"/>
                  <a:gd name="T1" fmla="*/ 11 h 12"/>
                  <a:gd name="T2" fmla="*/ 11 w 32"/>
                  <a:gd name="T3" fmla="*/ 0 h 12"/>
                  <a:gd name="T4" fmla="*/ 21 w 32"/>
                  <a:gd name="T5" fmla="*/ 0 h 12"/>
                  <a:gd name="T6" fmla="*/ 31 w 32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2"/>
                  <a:gd name="T13" fmla="*/ 0 h 12"/>
                  <a:gd name="T14" fmla="*/ 32 w 3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2" h="12">
                    <a:moveTo>
                      <a:pt x="0" y="11"/>
                    </a:moveTo>
                    <a:lnTo>
                      <a:pt x="11" y="0"/>
                    </a:lnTo>
                    <a:lnTo>
                      <a:pt x="21" y="0"/>
                    </a:lnTo>
                    <a:lnTo>
                      <a:pt x="3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6" name="Freeform 255"/>
              <p:cNvSpPr>
                <a:spLocks/>
              </p:cNvSpPr>
              <p:nvPr/>
            </p:nvSpPr>
            <p:spPr bwMode="auto">
              <a:xfrm>
                <a:off x="1000" y="1991"/>
                <a:ext cx="196" cy="24"/>
              </a:xfrm>
              <a:custGeom>
                <a:avLst/>
                <a:gdLst>
                  <a:gd name="T0" fmla="*/ 195 w 196"/>
                  <a:gd name="T1" fmla="*/ 23 h 24"/>
                  <a:gd name="T2" fmla="*/ 195 w 196"/>
                  <a:gd name="T3" fmla="*/ 23 h 24"/>
                  <a:gd name="T4" fmla="*/ 0 w 196"/>
                  <a:gd name="T5" fmla="*/ 23 h 24"/>
                  <a:gd name="T6" fmla="*/ 0 w 196"/>
                  <a:gd name="T7" fmla="*/ 12 h 24"/>
                  <a:gd name="T8" fmla="*/ 0 w 196"/>
                  <a:gd name="T9" fmla="*/ 0 h 24"/>
                  <a:gd name="T10" fmla="*/ 195 w 196"/>
                  <a:gd name="T11" fmla="*/ 0 h 24"/>
                  <a:gd name="T12" fmla="*/ 195 w 196"/>
                  <a:gd name="T13" fmla="*/ 12 h 24"/>
                  <a:gd name="T14" fmla="*/ 195 w 196"/>
                  <a:gd name="T15" fmla="*/ 23 h 24"/>
                  <a:gd name="T16" fmla="*/ 0 w 196"/>
                  <a:gd name="T17" fmla="*/ 23 h 24"/>
                  <a:gd name="T18" fmla="*/ 0 w 196"/>
                  <a:gd name="T19" fmla="*/ 12 h 24"/>
                  <a:gd name="T20" fmla="*/ 0 w 196"/>
                  <a:gd name="T21" fmla="*/ 0 h 24"/>
                  <a:gd name="T22" fmla="*/ 195 w 196"/>
                  <a:gd name="T23" fmla="*/ 0 h 24"/>
                  <a:gd name="T24" fmla="*/ 195 w 196"/>
                  <a:gd name="T25" fmla="*/ 12 h 24"/>
                  <a:gd name="T26" fmla="*/ 195 w 196"/>
                  <a:gd name="T27" fmla="*/ 23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96"/>
                  <a:gd name="T43" fmla="*/ 0 h 24"/>
                  <a:gd name="T44" fmla="*/ 196 w 196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96" h="24">
                    <a:moveTo>
                      <a:pt x="195" y="23"/>
                    </a:moveTo>
                    <a:lnTo>
                      <a:pt x="195" y="23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95" y="0"/>
                    </a:lnTo>
                    <a:lnTo>
                      <a:pt x="195" y="12"/>
                    </a:lnTo>
                    <a:lnTo>
                      <a:pt x="195" y="23"/>
                    </a:lnTo>
                    <a:lnTo>
                      <a:pt x="0" y="2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195" y="0"/>
                    </a:lnTo>
                    <a:lnTo>
                      <a:pt x="195" y="12"/>
                    </a:lnTo>
                    <a:lnTo>
                      <a:pt x="195" y="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7" name="Freeform 256"/>
              <p:cNvSpPr>
                <a:spLocks/>
              </p:cNvSpPr>
              <p:nvPr/>
            </p:nvSpPr>
            <p:spPr bwMode="auto">
              <a:xfrm>
                <a:off x="1000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0 w 11"/>
                  <a:gd name="T5" fmla="*/ 11 h 12"/>
                  <a:gd name="T6" fmla="*/ 10 w 11"/>
                  <a:gd name="T7" fmla="*/ 0 h 12"/>
                  <a:gd name="T8" fmla="*/ 1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8" name="Freeform 257"/>
              <p:cNvSpPr>
                <a:spLocks/>
              </p:cNvSpPr>
              <p:nvPr/>
            </p:nvSpPr>
            <p:spPr bwMode="auto">
              <a:xfrm>
                <a:off x="1000" y="1980"/>
                <a:ext cx="21" cy="12"/>
              </a:xfrm>
              <a:custGeom>
                <a:avLst/>
                <a:gdLst>
                  <a:gd name="T0" fmla="*/ 0 w 21"/>
                  <a:gd name="T1" fmla="*/ 11 h 12"/>
                  <a:gd name="T2" fmla="*/ 0 w 21"/>
                  <a:gd name="T3" fmla="*/ 11 h 12"/>
                  <a:gd name="T4" fmla="*/ 10 w 21"/>
                  <a:gd name="T5" fmla="*/ 11 h 12"/>
                  <a:gd name="T6" fmla="*/ 10 w 21"/>
                  <a:gd name="T7" fmla="*/ 0 h 12"/>
                  <a:gd name="T8" fmla="*/ 20 w 21"/>
                  <a:gd name="T9" fmla="*/ 11 h 12"/>
                  <a:gd name="T10" fmla="*/ 20 w 21"/>
                  <a:gd name="T11" fmla="*/ 0 h 12"/>
                  <a:gd name="T12" fmla="*/ 20 w 21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2"/>
                  <a:gd name="T23" fmla="*/ 21 w 2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9" name="Freeform 258"/>
              <p:cNvSpPr>
                <a:spLocks/>
              </p:cNvSpPr>
              <p:nvPr/>
            </p:nvSpPr>
            <p:spPr bwMode="auto">
              <a:xfrm>
                <a:off x="1010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0 w 22"/>
                  <a:gd name="T5" fmla="*/ 11 h 12"/>
                  <a:gd name="T6" fmla="*/ 10 w 22"/>
                  <a:gd name="T7" fmla="*/ 0 h 12"/>
                  <a:gd name="T8" fmla="*/ 2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0" name="Freeform 259"/>
              <p:cNvSpPr>
                <a:spLocks/>
              </p:cNvSpPr>
              <p:nvPr/>
            </p:nvSpPr>
            <p:spPr bwMode="auto">
              <a:xfrm>
                <a:off x="1020" y="199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11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1" name="Freeform 260"/>
              <p:cNvSpPr>
                <a:spLocks/>
              </p:cNvSpPr>
              <p:nvPr/>
            </p:nvSpPr>
            <p:spPr bwMode="auto">
              <a:xfrm>
                <a:off x="1041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0 w 11"/>
                  <a:gd name="T5" fmla="*/ 11 h 12"/>
                  <a:gd name="T6" fmla="*/ 10 w 11"/>
                  <a:gd name="T7" fmla="*/ 0 h 12"/>
                  <a:gd name="T8" fmla="*/ 1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2" name="Freeform 261"/>
              <p:cNvSpPr>
                <a:spLocks/>
              </p:cNvSpPr>
              <p:nvPr/>
            </p:nvSpPr>
            <p:spPr bwMode="auto">
              <a:xfrm>
                <a:off x="1041" y="1980"/>
                <a:ext cx="21" cy="12"/>
              </a:xfrm>
              <a:custGeom>
                <a:avLst/>
                <a:gdLst>
                  <a:gd name="T0" fmla="*/ 0 w 21"/>
                  <a:gd name="T1" fmla="*/ 11 h 12"/>
                  <a:gd name="T2" fmla="*/ 0 w 21"/>
                  <a:gd name="T3" fmla="*/ 11 h 12"/>
                  <a:gd name="T4" fmla="*/ 10 w 21"/>
                  <a:gd name="T5" fmla="*/ 11 h 12"/>
                  <a:gd name="T6" fmla="*/ 10 w 21"/>
                  <a:gd name="T7" fmla="*/ 0 h 12"/>
                  <a:gd name="T8" fmla="*/ 10 w 21"/>
                  <a:gd name="T9" fmla="*/ 11 h 12"/>
                  <a:gd name="T10" fmla="*/ 20 w 21"/>
                  <a:gd name="T11" fmla="*/ 0 h 12"/>
                  <a:gd name="T12" fmla="*/ 20 w 21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2"/>
                  <a:gd name="T23" fmla="*/ 21 w 2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2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3" name="Freeform 262"/>
              <p:cNvSpPr>
                <a:spLocks/>
              </p:cNvSpPr>
              <p:nvPr/>
            </p:nvSpPr>
            <p:spPr bwMode="auto">
              <a:xfrm>
                <a:off x="1051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0 w 22"/>
                  <a:gd name="T5" fmla="*/ 11 h 12"/>
                  <a:gd name="T6" fmla="*/ 10 w 22"/>
                  <a:gd name="T7" fmla="*/ 0 h 12"/>
                  <a:gd name="T8" fmla="*/ 2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4" name="Freeform 263"/>
              <p:cNvSpPr>
                <a:spLocks/>
              </p:cNvSpPr>
              <p:nvPr/>
            </p:nvSpPr>
            <p:spPr bwMode="auto">
              <a:xfrm>
                <a:off x="1061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1 w 22"/>
                  <a:gd name="T5" fmla="*/ 11 h 12"/>
                  <a:gd name="T6" fmla="*/ 11 w 22"/>
                  <a:gd name="T7" fmla="*/ 0 h 12"/>
                  <a:gd name="T8" fmla="*/ 2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5" name="Freeform 264"/>
              <p:cNvSpPr>
                <a:spLocks/>
              </p:cNvSpPr>
              <p:nvPr/>
            </p:nvSpPr>
            <p:spPr bwMode="auto">
              <a:xfrm>
                <a:off x="1072" y="1991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6" name="Freeform 265"/>
              <p:cNvSpPr>
                <a:spLocks/>
              </p:cNvSpPr>
              <p:nvPr/>
            </p:nvSpPr>
            <p:spPr bwMode="auto">
              <a:xfrm>
                <a:off x="1092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0 w 11"/>
                  <a:gd name="T5" fmla="*/ 11 h 12"/>
                  <a:gd name="T6" fmla="*/ 10 w 11"/>
                  <a:gd name="T7" fmla="*/ 0 h 12"/>
                  <a:gd name="T8" fmla="*/ 1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7" name="Freeform 266"/>
              <p:cNvSpPr>
                <a:spLocks/>
              </p:cNvSpPr>
              <p:nvPr/>
            </p:nvSpPr>
            <p:spPr bwMode="auto">
              <a:xfrm>
                <a:off x="1092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0 w 22"/>
                  <a:gd name="T5" fmla="*/ 11 h 12"/>
                  <a:gd name="T6" fmla="*/ 10 w 22"/>
                  <a:gd name="T7" fmla="*/ 0 h 12"/>
                  <a:gd name="T8" fmla="*/ 2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8" name="Freeform 267"/>
              <p:cNvSpPr>
                <a:spLocks/>
              </p:cNvSpPr>
              <p:nvPr/>
            </p:nvSpPr>
            <p:spPr bwMode="auto">
              <a:xfrm>
                <a:off x="1102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1 w 22"/>
                  <a:gd name="T5" fmla="*/ 11 h 12"/>
                  <a:gd name="T6" fmla="*/ 11 w 22"/>
                  <a:gd name="T7" fmla="*/ 0 h 12"/>
                  <a:gd name="T8" fmla="*/ 2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39" name="Freeform 268"/>
              <p:cNvSpPr>
                <a:spLocks/>
              </p:cNvSpPr>
              <p:nvPr/>
            </p:nvSpPr>
            <p:spPr bwMode="auto">
              <a:xfrm>
                <a:off x="1113" y="1991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0" name="Freeform 269"/>
              <p:cNvSpPr>
                <a:spLocks/>
              </p:cNvSpPr>
              <p:nvPr/>
            </p:nvSpPr>
            <p:spPr bwMode="auto">
              <a:xfrm>
                <a:off x="1133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0 w 11"/>
                  <a:gd name="T5" fmla="*/ 11 h 12"/>
                  <a:gd name="T6" fmla="*/ 0 w 11"/>
                  <a:gd name="T7" fmla="*/ 0 h 12"/>
                  <a:gd name="T8" fmla="*/ 1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1" name="Freeform 270"/>
              <p:cNvSpPr>
                <a:spLocks/>
              </p:cNvSpPr>
              <p:nvPr/>
            </p:nvSpPr>
            <p:spPr bwMode="auto">
              <a:xfrm>
                <a:off x="1133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0 w 22"/>
                  <a:gd name="T5" fmla="*/ 11 h 12"/>
                  <a:gd name="T6" fmla="*/ 10 w 22"/>
                  <a:gd name="T7" fmla="*/ 0 h 12"/>
                  <a:gd name="T8" fmla="*/ 10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2" name="Freeform 271"/>
              <p:cNvSpPr>
                <a:spLocks/>
              </p:cNvSpPr>
              <p:nvPr/>
            </p:nvSpPr>
            <p:spPr bwMode="auto">
              <a:xfrm>
                <a:off x="1143" y="1980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1 w 22"/>
                  <a:gd name="T5" fmla="*/ 11 h 12"/>
                  <a:gd name="T6" fmla="*/ 11 w 22"/>
                  <a:gd name="T7" fmla="*/ 0 h 12"/>
                  <a:gd name="T8" fmla="*/ 2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3" name="Freeform 272"/>
              <p:cNvSpPr>
                <a:spLocks/>
              </p:cNvSpPr>
              <p:nvPr/>
            </p:nvSpPr>
            <p:spPr bwMode="auto">
              <a:xfrm>
                <a:off x="1154" y="1980"/>
                <a:ext cx="21" cy="12"/>
              </a:xfrm>
              <a:custGeom>
                <a:avLst/>
                <a:gdLst>
                  <a:gd name="T0" fmla="*/ 0 w 21"/>
                  <a:gd name="T1" fmla="*/ 11 h 12"/>
                  <a:gd name="T2" fmla="*/ 0 w 21"/>
                  <a:gd name="T3" fmla="*/ 11 h 12"/>
                  <a:gd name="T4" fmla="*/ 10 w 21"/>
                  <a:gd name="T5" fmla="*/ 11 h 12"/>
                  <a:gd name="T6" fmla="*/ 10 w 21"/>
                  <a:gd name="T7" fmla="*/ 0 h 12"/>
                  <a:gd name="T8" fmla="*/ 20 w 21"/>
                  <a:gd name="T9" fmla="*/ 11 h 12"/>
                  <a:gd name="T10" fmla="*/ 20 w 21"/>
                  <a:gd name="T11" fmla="*/ 0 h 12"/>
                  <a:gd name="T12" fmla="*/ 20 w 21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2"/>
                  <a:gd name="T23" fmla="*/ 21 w 2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4" name="Freeform 273"/>
              <p:cNvSpPr>
                <a:spLocks/>
              </p:cNvSpPr>
              <p:nvPr/>
            </p:nvSpPr>
            <p:spPr bwMode="auto">
              <a:xfrm>
                <a:off x="1164" y="1991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5" name="Freeform 274"/>
              <p:cNvSpPr>
                <a:spLocks/>
              </p:cNvSpPr>
              <p:nvPr/>
            </p:nvSpPr>
            <p:spPr bwMode="auto">
              <a:xfrm>
                <a:off x="1184" y="1980"/>
                <a:ext cx="12" cy="12"/>
              </a:xfrm>
              <a:custGeom>
                <a:avLst/>
                <a:gdLst>
                  <a:gd name="T0" fmla="*/ 0 w 12"/>
                  <a:gd name="T1" fmla="*/ 11 h 12"/>
                  <a:gd name="T2" fmla="*/ 0 w 12"/>
                  <a:gd name="T3" fmla="*/ 0 h 12"/>
                  <a:gd name="T4" fmla="*/ 0 w 12"/>
                  <a:gd name="T5" fmla="*/ 11 h 12"/>
                  <a:gd name="T6" fmla="*/ 0 w 12"/>
                  <a:gd name="T7" fmla="*/ 0 h 12"/>
                  <a:gd name="T8" fmla="*/ 11 w 12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6" name="Freeform 275"/>
              <p:cNvSpPr>
                <a:spLocks/>
              </p:cNvSpPr>
              <p:nvPr/>
            </p:nvSpPr>
            <p:spPr bwMode="auto">
              <a:xfrm>
                <a:off x="1184" y="1991"/>
                <a:ext cx="12" cy="1"/>
              </a:xfrm>
              <a:custGeom>
                <a:avLst/>
                <a:gdLst>
                  <a:gd name="T0" fmla="*/ 0 w 12"/>
                  <a:gd name="T1" fmla="*/ 0 h 1"/>
                  <a:gd name="T2" fmla="*/ 0 w 12"/>
                  <a:gd name="T3" fmla="*/ 0 h 1"/>
                  <a:gd name="T4" fmla="*/ 11 w 1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"/>
                  <a:gd name="T11" fmla="*/ 12 w 1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7" name="Freeform 276"/>
              <p:cNvSpPr>
                <a:spLocks/>
              </p:cNvSpPr>
              <p:nvPr/>
            </p:nvSpPr>
            <p:spPr bwMode="auto">
              <a:xfrm>
                <a:off x="1000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0 h 13"/>
                  <a:gd name="T6" fmla="*/ 20 w 2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3"/>
                  <a:gd name="T14" fmla="*/ 21 w 2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8" name="Freeform 277"/>
              <p:cNvSpPr>
                <a:spLocks/>
              </p:cNvSpPr>
              <p:nvPr/>
            </p:nvSpPr>
            <p:spPr bwMode="auto">
              <a:xfrm>
                <a:off x="1000" y="1991"/>
                <a:ext cx="32" cy="13"/>
              </a:xfrm>
              <a:custGeom>
                <a:avLst/>
                <a:gdLst>
                  <a:gd name="T0" fmla="*/ 0 w 32"/>
                  <a:gd name="T1" fmla="*/ 12 h 13"/>
                  <a:gd name="T2" fmla="*/ 0 w 32"/>
                  <a:gd name="T3" fmla="*/ 0 h 13"/>
                  <a:gd name="T4" fmla="*/ 10 w 32"/>
                  <a:gd name="T5" fmla="*/ 0 h 13"/>
                  <a:gd name="T6" fmla="*/ 20 w 32"/>
                  <a:gd name="T7" fmla="*/ 12 h 13"/>
                  <a:gd name="T8" fmla="*/ 20 w 32"/>
                  <a:gd name="T9" fmla="*/ 0 h 13"/>
                  <a:gd name="T10" fmla="*/ 31 w 32"/>
                  <a:gd name="T11" fmla="*/ 0 h 13"/>
                  <a:gd name="T12" fmla="*/ 31 w 3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3"/>
                  <a:gd name="T23" fmla="*/ 32 w 3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12"/>
                    </a:lnTo>
                    <a:lnTo>
                      <a:pt x="20" y="0"/>
                    </a:lnTo>
                    <a:lnTo>
                      <a:pt x="31" y="0"/>
                    </a:lnTo>
                    <a:lnTo>
                      <a:pt x="3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9" name="Freeform 278"/>
              <p:cNvSpPr>
                <a:spLocks/>
              </p:cNvSpPr>
              <p:nvPr/>
            </p:nvSpPr>
            <p:spPr bwMode="auto">
              <a:xfrm>
                <a:off x="1020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1 w 22"/>
                  <a:gd name="T5" fmla="*/ 0 h 13"/>
                  <a:gd name="T6" fmla="*/ 11 w 22"/>
                  <a:gd name="T7" fmla="*/ 12 h 13"/>
                  <a:gd name="T8" fmla="*/ 11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0" name="Freeform 279"/>
              <p:cNvSpPr>
                <a:spLocks/>
              </p:cNvSpPr>
              <p:nvPr/>
            </p:nvSpPr>
            <p:spPr bwMode="auto">
              <a:xfrm>
                <a:off x="1031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0 h 13"/>
                  <a:gd name="T6" fmla="*/ 10 w 21"/>
                  <a:gd name="T7" fmla="*/ 12 h 13"/>
                  <a:gd name="T8" fmla="*/ 10 w 21"/>
                  <a:gd name="T9" fmla="*/ 0 h 13"/>
                  <a:gd name="T10" fmla="*/ 20 w 21"/>
                  <a:gd name="T11" fmla="*/ 0 h 13"/>
                  <a:gd name="T12" fmla="*/ 20 w 21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1" name="Freeform 280"/>
              <p:cNvSpPr>
                <a:spLocks/>
              </p:cNvSpPr>
              <p:nvPr/>
            </p:nvSpPr>
            <p:spPr bwMode="auto">
              <a:xfrm>
                <a:off x="1041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2" name="Freeform 281"/>
              <p:cNvSpPr>
                <a:spLocks/>
              </p:cNvSpPr>
              <p:nvPr/>
            </p:nvSpPr>
            <p:spPr bwMode="auto">
              <a:xfrm>
                <a:off x="1061" y="1991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0 w 12"/>
                  <a:gd name="T3" fmla="*/ 0 h 13"/>
                  <a:gd name="T4" fmla="*/ 11 w 12"/>
                  <a:gd name="T5" fmla="*/ 0 h 13"/>
                  <a:gd name="T6" fmla="*/ 11 w 12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3"/>
                  <a:gd name="T14" fmla="*/ 12 w 1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3" name="Freeform 282"/>
              <p:cNvSpPr>
                <a:spLocks/>
              </p:cNvSpPr>
              <p:nvPr/>
            </p:nvSpPr>
            <p:spPr bwMode="auto">
              <a:xfrm>
                <a:off x="1061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1 w 22"/>
                  <a:gd name="T5" fmla="*/ 12 h 13"/>
                  <a:gd name="T6" fmla="*/ 11 w 22"/>
                  <a:gd name="T7" fmla="*/ 0 h 13"/>
                  <a:gd name="T8" fmla="*/ 21 w 22"/>
                  <a:gd name="T9" fmla="*/ 0 h 13"/>
                  <a:gd name="T10" fmla="*/ 21 w 22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3"/>
                  <a:gd name="T20" fmla="*/ 22 w 2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4" name="Freeform 283"/>
              <p:cNvSpPr>
                <a:spLocks/>
              </p:cNvSpPr>
              <p:nvPr/>
            </p:nvSpPr>
            <p:spPr bwMode="auto">
              <a:xfrm>
                <a:off x="1072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0 h 13"/>
                  <a:gd name="T6" fmla="*/ 10 w 21"/>
                  <a:gd name="T7" fmla="*/ 12 h 13"/>
                  <a:gd name="T8" fmla="*/ 10 w 21"/>
                  <a:gd name="T9" fmla="*/ 0 h 13"/>
                  <a:gd name="T10" fmla="*/ 20 w 21"/>
                  <a:gd name="T11" fmla="*/ 0 h 13"/>
                  <a:gd name="T12" fmla="*/ 20 w 21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5" name="Freeform 284"/>
              <p:cNvSpPr>
                <a:spLocks/>
              </p:cNvSpPr>
              <p:nvPr/>
            </p:nvSpPr>
            <p:spPr bwMode="auto">
              <a:xfrm>
                <a:off x="1082" y="1991"/>
                <a:ext cx="32" cy="13"/>
              </a:xfrm>
              <a:custGeom>
                <a:avLst/>
                <a:gdLst>
                  <a:gd name="T0" fmla="*/ 0 w 32"/>
                  <a:gd name="T1" fmla="*/ 12 h 13"/>
                  <a:gd name="T2" fmla="*/ 0 w 32"/>
                  <a:gd name="T3" fmla="*/ 0 h 13"/>
                  <a:gd name="T4" fmla="*/ 10 w 32"/>
                  <a:gd name="T5" fmla="*/ 0 h 13"/>
                  <a:gd name="T6" fmla="*/ 10 w 32"/>
                  <a:gd name="T7" fmla="*/ 12 h 13"/>
                  <a:gd name="T8" fmla="*/ 20 w 32"/>
                  <a:gd name="T9" fmla="*/ 0 h 13"/>
                  <a:gd name="T10" fmla="*/ 31 w 32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20" y="0"/>
                    </a:lnTo>
                    <a:lnTo>
                      <a:pt x="3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6" name="Freeform 285"/>
              <p:cNvSpPr>
                <a:spLocks/>
              </p:cNvSpPr>
              <p:nvPr/>
            </p:nvSpPr>
            <p:spPr bwMode="auto">
              <a:xfrm>
                <a:off x="1092" y="1991"/>
                <a:ext cx="32" cy="13"/>
              </a:xfrm>
              <a:custGeom>
                <a:avLst/>
                <a:gdLst>
                  <a:gd name="T0" fmla="*/ 0 w 32"/>
                  <a:gd name="T1" fmla="*/ 12 h 13"/>
                  <a:gd name="T2" fmla="*/ 10 w 32"/>
                  <a:gd name="T3" fmla="*/ 0 h 13"/>
                  <a:gd name="T4" fmla="*/ 21 w 32"/>
                  <a:gd name="T5" fmla="*/ 12 h 13"/>
                  <a:gd name="T6" fmla="*/ 21 w 32"/>
                  <a:gd name="T7" fmla="*/ 0 h 13"/>
                  <a:gd name="T8" fmla="*/ 31 w 32"/>
                  <a:gd name="T9" fmla="*/ 0 h 13"/>
                  <a:gd name="T10" fmla="*/ 31 w 32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0" y="12"/>
                    </a:moveTo>
                    <a:lnTo>
                      <a:pt x="10" y="0"/>
                    </a:lnTo>
                    <a:lnTo>
                      <a:pt x="21" y="12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7" name="Freeform 286"/>
              <p:cNvSpPr>
                <a:spLocks/>
              </p:cNvSpPr>
              <p:nvPr/>
            </p:nvSpPr>
            <p:spPr bwMode="auto">
              <a:xfrm>
                <a:off x="1113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12 h 13"/>
                  <a:gd name="T6" fmla="*/ 10 w 21"/>
                  <a:gd name="T7" fmla="*/ 0 h 13"/>
                  <a:gd name="T8" fmla="*/ 20 w 21"/>
                  <a:gd name="T9" fmla="*/ 0 h 13"/>
                  <a:gd name="T10" fmla="*/ 20 w 21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"/>
                  <a:gd name="T20" fmla="*/ 21 w 2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8" name="Freeform 287"/>
              <p:cNvSpPr>
                <a:spLocks/>
              </p:cNvSpPr>
              <p:nvPr/>
            </p:nvSpPr>
            <p:spPr bwMode="auto">
              <a:xfrm>
                <a:off x="1123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0 h 13"/>
                  <a:gd name="T6" fmla="*/ 10 w 21"/>
                  <a:gd name="T7" fmla="*/ 12 h 13"/>
                  <a:gd name="T8" fmla="*/ 10 w 21"/>
                  <a:gd name="T9" fmla="*/ 0 h 13"/>
                  <a:gd name="T10" fmla="*/ 20 w 21"/>
                  <a:gd name="T11" fmla="*/ 0 h 13"/>
                  <a:gd name="T12" fmla="*/ 20 w 21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59" name="Freeform 288"/>
              <p:cNvSpPr>
                <a:spLocks/>
              </p:cNvSpPr>
              <p:nvPr/>
            </p:nvSpPr>
            <p:spPr bwMode="auto">
              <a:xfrm>
                <a:off x="1133" y="1991"/>
                <a:ext cx="32" cy="13"/>
              </a:xfrm>
              <a:custGeom>
                <a:avLst/>
                <a:gdLst>
                  <a:gd name="T0" fmla="*/ 0 w 32"/>
                  <a:gd name="T1" fmla="*/ 12 h 13"/>
                  <a:gd name="T2" fmla="*/ 10 w 32"/>
                  <a:gd name="T3" fmla="*/ 0 h 13"/>
                  <a:gd name="T4" fmla="*/ 10 w 32"/>
                  <a:gd name="T5" fmla="*/ 12 h 13"/>
                  <a:gd name="T6" fmla="*/ 21 w 32"/>
                  <a:gd name="T7" fmla="*/ 0 h 13"/>
                  <a:gd name="T8" fmla="*/ 31 w 32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"/>
                  <a:gd name="T16" fmla="*/ 0 h 13"/>
                  <a:gd name="T17" fmla="*/ 32 w 32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" h="13">
                    <a:moveTo>
                      <a:pt x="0" y="12"/>
                    </a:moveTo>
                    <a:lnTo>
                      <a:pt x="10" y="0"/>
                    </a:lnTo>
                    <a:lnTo>
                      <a:pt x="10" y="12"/>
                    </a:lnTo>
                    <a:lnTo>
                      <a:pt x="21" y="0"/>
                    </a:lnTo>
                    <a:lnTo>
                      <a:pt x="3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0" name="Freeform 289"/>
              <p:cNvSpPr>
                <a:spLocks/>
              </p:cNvSpPr>
              <p:nvPr/>
            </p:nvSpPr>
            <p:spPr bwMode="auto">
              <a:xfrm>
                <a:off x="1143" y="1991"/>
                <a:ext cx="32" cy="13"/>
              </a:xfrm>
              <a:custGeom>
                <a:avLst/>
                <a:gdLst>
                  <a:gd name="T0" fmla="*/ 0 w 32"/>
                  <a:gd name="T1" fmla="*/ 12 h 13"/>
                  <a:gd name="T2" fmla="*/ 11 w 32"/>
                  <a:gd name="T3" fmla="*/ 0 h 13"/>
                  <a:gd name="T4" fmla="*/ 21 w 32"/>
                  <a:gd name="T5" fmla="*/ 12 h 13"/>
                  <a:gd name="T6" fmla="*/ 21 w 32"/>
                  <a:gd name="T7" fmla="*/ 0 h 13"/>
                  <a:gd name="T8" fmla="*/ 31 w 32"/>
                  <a:gd name="T9" fmla="*/ 0 h 13"/>
                  <a:gd name="T10" fmla="*/ 31 w 32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13"/>
                  <a:gd name="T20" fmla="*/ 32 w 3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13">
                    <a:moveTo>
                      <a:pt x="0" y="12"/>
                    </a:moveTo>
                    <a:lnTo>
                      <a:pt x="11" y="0"/>
                    </a:lnTo>
                    <a:lnTo>
                      <a:pt x="21" y="12"/>
                    </a:lnTo>
                    <a:lnTo>
                      <a:pt x="21" y="0"/>
                    </a:lnTo>
                    <a:lnTo>
                      <a:pt x="31" y="0"/>
                    </a:lnTo>
                    <a:lnTo>
                      <a:pt x="3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1" name="Freeform 290"/>
              <p:cNvSpPr>
                <a:spLocks/>
              </p:cNvSpPr>
              <p:nvPr/>
            </p:nvSpPr>
            <p:spPr bwMode="auto">
              <a:xfrm>
                <a:off x="1164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12 h 13"/>
                  <a:gd name="T6" fmla="*/ 10 w 21"/>
                  <a:gd name="T7" fmla="*/ 0 h 13"/>
                  <a:gd name="T8" fmla="*/ 20 w 21"/>
                  <a:gd name="T9" fmla="*/ 0 h 13"/>
                  <a:gd name="T10" fmla="*/ 20 w 21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"/>
                  <a:gd name="T20" fmla="*/ 21 w 2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2" name="Freeform 291"/>
              <p:cNvSpPr>
                <a:spLocks/>
              </p:cNvSpPr>
              <p:nvPr/>
            </p:nvSpPr>
            <p:spPr bwMode="auto">
              <a:xfrm>
                <a:off x="1174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0 w 22"/>
                  <a:gd name="T5" fmla="*/ 0 h 13"/>
                  <a:gd name="T6" fmla="*/ 10 w 22"/>
                  <a:gd name="T7" fmla="*/ 12 h 13"/>
                  <a:gd name="T8" fmla="*/ 10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3" name="Freeform 292"/>
              <p:cNvSpPr>
                <a:spLocks/>
              </p:cNvSpPr>
              <p:nvPr/>
            </p:nvSpPr>
            <p:spPr bwMode="auto">
              <a:xfrm>
                <a:off x="1184" y="1991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0 w 12"/>
                  <a:gd name="T3" fmla="*/ 0 h 13"/>
                  <a:gd name="T4" fmla="*/ 11 w 12"/>
                  <a:gd name="T5" fmla="*/ 0 h 13"/>
                  <a:gd name="T6" fmla="*/ 11 w 12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3"/>
                  <a:gd name="T14" fmla="*/ 12 w 1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4" name="Freeform 293"/>
              <p:cNvSpPr>
                <a:spLocks/>
              </p:cNvSpPr>
              <p:nvPr/>
            </p:nvSpPr>
            <p:spPr bwMode="auto">
              <a:xfrm>
                <a:off x="1000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5" name="Freeform 294"/>
              <p:cNvSpPr>
                <a:spLocks/>
              </p:cNvSpPr>
              <p:nvPr/>
            </p:nvSpPr>
            <p:spPr bwMode="auto">
              <a:xfrm>
                <a:off x="1000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0 h 13"/>
                  <a:gd name="T6" fmla="*/ 10 w 21"/>
                  <a:gd name="T7" fmla="*/ 12 h 13"/>
                  <a:gd name="T8" fmla="*/ 10 w 21"/>
                  <a:gd name="T9" fmla="*/ 0 h 13"/>
                  <a:gd name="T10" fmla="*/ 20 w 21"/>
                  <a:gd name="T11" fmla="*/ 0 h 13"/>
                  <a:gd name="T12" fmla="*/ 20 w 21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6" name="Freeform 295"/>
              <p:cNvSpPr>
                <a:spLocks/>
              </p:cNvSpPr>
              <p:nvPr/>
            </p:nvSpPr>
            <p:spPr bwMode="auto">
              <a:xfrm>
                <a:off x="1010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0 w 22"/>
                  <a:gd name="T5" fmla="*/ 0 h 13"/>
                  <a:gd name="T6" fmla="*/ 10 w 22"/>
                  <a:gd name="T7" fmla="*/ 12 h 13"/>
                  <a:gd name="T8" fmla="*/ 10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7" name="Freeform 296"/>
              <p:cNvSpPr>
                <a:spLocks/>
              </p:cNvSpPr>
              <p:nvPr/>
            </p:nvSpPr>
            <p:spPr bwMode="auto">
              <a:xfrm>
                <a:off x="1020" y="1991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11 w 12"/>
                  <a:gd name="T3" fmla="*/ 0 h 13"/>
                  <a:gd name="T4" fmla="*/ 11 w 12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3"/>
                  <a:gd name="T11" fmla="*/ 12 w 12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3">
                    <a:moveTo>
                      <a:pt x="0" y="12"/>
                    </a:moveTo>
                    <a:lnTo>
                      <a:pt x="11" y="0"/>
                    </a:lnTo>
                    <a:lnTo>
                      <a:pt x="1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8" name="Freeform 297"/>
              <p:cNvSpPr>
                <a:spLocks/>
              </p:cNvSpPr>
              <p:nvPr/>
            </p:nvSpPr>
            <p:spPr bwMode="auto">
              <a:xfrm>
                <a:off x="1041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9" name="Freeform 298"/>
              <p:cNvSpPr>
                <a:spLocks/>
              </p:cNvSpPr>
              <p:nvPr/>
            </p:nvSpPr>
            <p:spPr bwMode="auto">
              <a:xfrm>
                <a:off x="1041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12 h 13"/>
                  <a:gd name="T6" fmla="*/ 10 w 21"/>
                  <a:gd name="T7" fmla="*/ 0 h 13"/>
                  <a:gd name="T8" fmla="*/ 20 w 21"/>
                  <a:gd name="T9" fmla="*/ 0 h 13"/>
                  <a:gd name="T10" fmla="*/ 20 w 21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"/>
                  <a:gd name="T20" fmla="*/ 21 w 2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0" name="Freeform 299"/>
              <p:cNvSpPr>
                <a:spLocks/>
              </p:cNvSpPr>
              <p:nvPr/>
            </p:nvSpPr>
            <p:spPr bwMode="auto">
              <a:xfrm>
                <a:off x="1051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0 w 22"/>
                  <a:gd name="T5" fmla="*/ 0 h 13"/>
                  <a:gd name="T6" fmla="*/ 10 w 22"/>
                  <a:gd name="T7" fmla="*/ 12 h 13"/>
                  <a:gd name="T8" fmla="*/ 10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1" name="Freeform 300"/>
              <p:cNvSpPr>
                <a:spLocks/>
              </p:cNvSpPr>
              <p:nvPr/>
            </p:nvSpPr>
            <p:spPr bwMode="auto">
              <a:xfrm>
                <a:off x="1061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1 w 22"/>
                  <a:gd name="T5" fmla="*/ 0 h 13"/>
                  <a:gd name="T6" fmla="*/ 11 w 22"/>
                  <a:gd name="T7" fmla="*/ 12 h 13"/>
                  <a:gd name="T8" fmla="*/ 11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2" name="Freeform 301"/>
              <p:cNvSpPr>
                <a:spLocks/>
              </p:cNvSpPr>
              <p:nvPr/>
            </p:nvSpPr>
            <p:spPr bwMode="auto">
              <a:xfrm>
                <a:off x="1072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3" name="Freeform 302"/>
              <p:cNvSpPr>
                <a:spLocks/>
              </p:cNvSpPr>
              <p:nvPr/>
            </p:nvSpPr>
            <p:spPr bwMode="auto">
              <a:xfrm>
                <a:off x="1092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4" name="Freeform 303"/>
              <p:cNvSpPr>
                <a:spLocks/>
              </p:cNvSpPr>
              <p:nvPr/>
            </p:nvSpPr>
            <p:spPr bwMode="auto">
              <a:xfrm>
                <a:off x="1092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0 w 22"/>
                  <a:gd name="T5" fmla="*/ 0 h 13"/>
                  <a:gd name="T6" fmla="*/ 10 w 22"/>
                  <a:gd name="T7" fmla="*/ 12 h 13"/>
                  <a:gd name="T8" fmla="*/ 10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5" name="Freeform 304"/>
              <p:cNvSpPr>
                <a:spLocks/>
              </p:cNvSpPr>
              <p:nvPr/>
            </p:nvSpPr>
            <p:spPr bwMode="auto">
              <a:xfrm>
                <a:off x="1102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1 w 22"/>
                  <a:gd name="T5" fmla="*/ 0 h 13"/>
                  <a:gd name="T6" fmla="*/ 11 w 22"/>
                  <a:gd name="T7" fmla="*/ 12 h 13"/>
                  <a:gd name="T8" fmla="*/ 11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6" name="Freeform 305"/>
              <p:cNvSpPr>
                <a:spLocks/>
              </p:cNvSpPr>
              <p:nvPr/>
            </p:nvSpPr>
            <p:spPr bwMode="auto">
              <a:xfrm>
                <a:off x="1113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7" name="Freeform 306"/>
              <p:cNvSpPr>
                <a:spLocks/>
              </p:cNvSpPr>
              <p:nvPr/>
            </p:nvSpPr>
            <p:spPr bwMode="auto">
              <a:xfrm>
                <a:off x="1133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8" name="Freeform 307"/>
              <p:cNvSpPr>
                <a:spLocks/>
              </p:cNvSpPr>
              <p:nvPr/>
            </p:nvSpPr>
            <p:spPr bwMode="auto">
              <a:xfrm>
                <a:off x="1133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0 w 22"/>
                  <a:gd name="T5" fmla="*/ 12 h 13"/>
                  <a:gd name="T6" fmla="*/ 10 w 22"/>
                  <a:gd name="T7" fmla="*/ 0 h 13"/>
                  <a:gd name="T8" fmla="*/ 21 w 22"/>
                  <a:gd name="T9" fmla="*/ 0 h 13"/>
                  <a:gd name="T10" fmla="*/ 21 w 22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3"/>
                  <a:gd name="T20" fmla="*/ 22 w 22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79" name="Freeform 308"/>
              <p:cNvSpPr>
                <a:spLocks/>
              </p:cNvSpPr>
              <p:nvPr/>
            </p:nvSpPr>
            <p:spPr bwMode="auto">
              <a:xfrm>
                <a:off x="1143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1 w 22"/>
                  <a:gd name="T5" fmla="*/ 0 h 13"/>
                  <a:gd name="T6" fmla="*/ 11 w 22"/>
                  <a:gd name="T7" fmla="*/ 12 h 13"/>
                  <a:gd name="T8" fmla="*/ 11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0" name="Freeform 309"/>
              <p:cNvSpPr>
                <a:spLocks/>
              </p:cNvSpPr>
              <p:nvPr/>
            </p:nvSpPr>
            <p:spPr bwMode="auto">
              <a:xfrm>
                <a:off x="1154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0 h 13"/>
                  <a:gd name="T6" fmla="*/ 10 w 21"/>
                  <a:gd name="T7" fmla="*/ 12 h 13"/>
                  <a:gd name="T8" fmla="*/ 10 w 21"/>
                  <a:gd name="T9" fmla="*/ 0 h 13"/>
                  <a:gd name="T10" fmla="*/ 20 w 21"/>
                  <a:gd name="T11" fmla="*/ 0 h 13"/>
                  <a:gd name="T12" fmla="*/ 20 w 21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3"/>
                  <a:gd name="T23" fmla="*/ 21 w 21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1" name="Freeform 310"/>
              <p:cNvSpPr>
                <a:spLocks/>
              </p:cNvSpPr>
              <p:nvPr/>
            </p:nvSpPr>
            <p:spPr bwMode="auto">
              <a:xfrm>
                <a:off x="1164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1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2" name="Freeform 311"/>
              <p:cNvSpPr>
                <a:spLocks/>
              </p:cNvSpPr>
              <p:nvPr/>
            </p:nvSpPr>
            <p:spPr bwMode="auto">
              <a:xfrm>
                <a:off x="1184" y="1991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0 w 12"/>
                  <a:gd name="T3" fmla="*/ 0 h 13"/>
                  <a:gd name="T4" fmla="*/ 11 w 12"/>
                  <a:gd name="T5" fmla="*/ 0 h 13"/>
                  <a:gd name="T6" fmla="*/ 11 w 12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3"/>
                  <a:gd name="T14" fmla="*/ 12 w 1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3" name="Freeform 312"/>
              <p:cNvSpPr>
                <a:spLocks/>
              </p:cNvSpPr>
              <p:nvPr/>
            </p:nvSpPr>
            <p:spPr bwMode="auto">
              <a:xfrm>
                <a:off x="1184" y="1991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0 w 12"/>
                  <a:gd name="T3" fmla="*/ 0 h 13"/>
                  <a:gd name="T4" fmla="*/ 11 w 12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3"/>
                  <a:gd name="T11" fmla="*/ 12 w 12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4" name="Freeform 313"/>
              <p:cNvSpPr>
                <a:spLocks/>
              </p:cNvSpPr>
              <p:nvPr/>
            </p:nvSpPr>
            <p:spPr bwMode="auto">
              <a:xfrm>
                <a:off x="1000" y="2003"/>
                <a:ext cx="21" cy="12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10 w 21"/>
                  <a:gd name="T5" fmla="*/ 0 h 12"/>
                  <a:gd name="T6" fmla="*/ 20 w 2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2"/>
                  <a:gd name="T14" fmla="*/ 21 w 2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5" name="Freeform 314"/>
              <p:cNvSpPr>
                <a:spLocks/>
              </p:cNvSpPr>
              <p:nvPr/>
            </p:nvSpPr>
            <p:spPr bwMode="auto">
              <a:xfrm>
                <a:off x="1000" y="2003"/>
                <a:ext cx="21" cy="12"/>
              </a:xfrm>
              <a:custGeom>
                <a:avLst/>
                <a:gdLst>
                  <a:gd name="T0" fmla="*/ 0 w 21"/>
                  <a:gd name="T1" fmla="*/ 0 h 12"/>
                  <a:gd name="T2" fmla="*/ 0 w 21"/>
                  <a:gd name="T3" fmla="*/ 0 h 12"/>
                  <a:gd name="T4" fmla="*/ 10 w 21"/>
                  <a:gd name="T5" fmla="*/ 0 h 12"/>
                  <a:gd name="T6" fmla="*/ 20 w 2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"/>
                  <a:gd name="T13" fmla="*/ 0 h 12"/>
                  <a:gd name="T14" fmla="*/ 21 w 2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6" name="Freeform 315"/>
              <p:cNvSpPr>
                <a:spLocks/>
              </p:cNvSpPr>
              <p:nvPr/>
            </p:nvSpPr>
            <p:spPr bwMode="auto">
              <a:xfrm>
                <a:off x="1020" y="200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1 w 12"/>
                  <a:gd name="T5" fmla="*/ 0 h 12"/>
                  <a:gd name="T6" fmla="*/ 11 w 12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7" name="Freeform 316"/>
              <p:cNvSpPr>
                <a:spLocks/>
              </p:cNvSpPr>
              <p:nvPr/>
            </p:nvSpPr>
            <p:spPr bwMode="auto">
              <a:xfrm>
                <a:off x="1020" y="2003"/>
                <a:ext cx="22" cy="12"/>
              </a:xfrm>
              <a:custGeom>
                <a:avLst/>
                <a:gdLst>
                  <a:gd name="T0" fmla="*/ 0 w 22"/>
                  <a:gd name="T1" fmla="*/ 0 h 12"/>
                  <a:gd name="T2" fmla="*/ 0 w 22"/>
                  <a:gd name="T3" fmla="*/ 0 h 12"/>
                  <a:gd name="T4" fmla="*/ 11 w 22"/>
                  <a:gd name="T5" fmla="*/ 11 h 12"/>
                  <a:gd name="T6" fmla="*/ 11 w 22"/>
                  <a:gd name="T7" fmla="*/ 0 h 12"/>
                  <a:gd name="T8" fmla="*/ 21 w 22"/>
                  <a:gd name="T9" fmla="*/ 0 h 12"/>
                  <a:gd name="T10" fmla="*/ 21 w 22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2"/>
                  <a:gd name="T20" fmla="*/ 22 w 2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2">
                    <a:moveTo>
                      <a:pt x="0" y="0"/>
                    </a:moveTo>
                    <a:lnTo>
                      <a:pt x="0" y="0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8" name="Freeform 317"/>
              <p:cNvSpPr>
                <a:spLocks/>
              </p:cNvSpPr>
              <p:nvPr/>
            </p:nvSpPr>
            <p:spPr bwMode="auto">
              <a:xfrm>
                <a:off x="1031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9" name="Freeform 318"/>
              <p:cNvSpPr>
                <a:spLocks/>
              </p:cNvSpPr>
              <p:nvPr/>
            </p:nvSpPr>
            <p:spPr bwMode="auto">
              <a:xfrm>
                <a:off x="1041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0" name="Freeform 319"/>
              <p:cNvSpPr>
                <a:spLocks/>
              </p:cNvSpPr>
              <p:nvPr/>
            </p:nvSpPr>
            <p:spPr bwMode="auto">
              <a:xfrm>
                <a:off x="1041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1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0"/>
                    </a:move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1" name="Freeform 320"/>
              <p:cNvSpPr>
                <a:spLocks/>
              </p:cNvSpPr>
              <p:nvPr/>
            </p:nvSpPr>
            <p:spPr bwMode="auto">
              <a:xfrm>
                <a:off x="1051" y="2003"/>
                <a:ext cx="22" cy="12"/>
              </a:xfrm>
              <a:custGeom>
                <a:avLst/>
                <a:gdLst>
                  <a:gd name="T0" fmla="*/ 0 w 22"/>
                  <a:gd name="T1" fmla="*/ 0 h 12"/>
                  <a:gd name="T2" fmla="*/ 10 w 22"/>
                  <a:gd name="T3" fmla="*/ 0 h 12"/>
                  <a:gd name="T4" fmla="*/ 21 w 22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2"/>
                  <a:gd name="T11" fmla="*/ 22 w 2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2">
                    <a:moveTo>
                      <a:pt x="0" y="0"/>
                    </a:moveTo>
                    <a:lnTo>
                      <a:pt x="10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2" name="Freeform 321"/>
              <p:cNvSpPr>
                <a:spLocks/>
              </p:cNvSpPr>
              <p:nvPr/>
            </p:nvSpPr>
            <p:spPr bwMode="auto">
              <a:xfrm>
                <a:off x="1051" y="2003"/>
                <a:ext cx="22" cy="12"/>
              </a:xfrm>
              <a:custGeom>
                <a:avLst/>
                <a:gdLst>
                  <a:gd name="T0" fmla="*/ 0 w 22"/>
                  <a:gd name="T1" fmla="*/ 0 h 12"/>
                  <a:gd name="T2" fmla="*/ 10 w 22"/>
                  <a:gd name="T3" fmla="*/ 0 h 12"/>
                  <a:gd name="T4" fmla="*/ 21 w 22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22"/>
                  <a:gd name="T10" fmla="*/ 0 h 12"/>
                  <a:gd name="T11" fmla="*/ 22 w 2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2" h="12">
                    <a:moveTo>
                      <a:pt x="0" y="0"/>
                    </a:moveTo>
                    <a:lnTo>
                      <a:pt x="10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3" name="Freeform 322"/>
              <p:cNvSpPr>
                <a:spLocks/>
              </p:cNvSpPr>
              <p:nvPr/>
            </p:nvSpPr>
            <p:spPr bwMode="auto">
              <a:xfrm>
                <a:off x="1072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4" name="Freeform 323"/>
              <p:cNvSpPr>
                <a:spLocks/>
              </p:cNvSpPr>
              <p:nvPr/>
            </p:nvSpPr>
            <p:spPr bwMode="auto">
              <a:xfrm>
                <a:off x="1072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5" name="Freeform 324"/>
              <p:cNvSpPr>
                <a:spLocks/>
              </p:cNvSpPr>
              <p:nvPr/>
            </p:nvSpPr>
            <p:spPr bwMode="auto">
              <a:xfrm>
                <a:off x="1082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6" name="Freeform 325"/>
              <p:cNvSpPr>
                <a:spLocks/>
              </p:cNvSpPr>
              <p:nvPr/>
            </p:nvSpPr>
            <p:spPr bwMode="auto">
              <a:xfrm>
                <a:off x="1082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7" name="Freeform 326"/>
              <p:cNvSpPr>
                <a:spLocks/>
              </p:cNvSpPr>
              <p:nvPr/>
            </p:nvSpPr>
            <p:spPr bwMode="auto">
              <a:xfrm>
                <a:off x="1092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8" name="Freeform 327"/>
              <p:cNvSpPr>
                <a:spLocks/>
              </p:cNvSpPr>
              <p:nvPr/>
            </p:nvSpPr>
            <p:spPr bwMode="auto">
              <a:xfrm>
                <a:off x="1092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1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0"/>
                    </a:move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99" name="Freeform 328"/>
              <p:cNvSpPr>
                <a:spLocks/>
              </p:cNvSpPr>
              <p:nvPr/>
            </p:nvSpPr>
            <p:spPr bwMode="auto">
              <a:xfrm>
                <a:off x="1113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0" name="Freeform 329"/>
              <p:cNvSpPr>
                <a:spLocks/>
              </p:cNvSpPr>
              <p:nvPr/>
            </p:nvSpPr>
            <p:spPr bwMode="auto">
              <a:xfrm>
                <a:off x="1113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1" name="Freeform 330"/>
              <p:cNvSpPr>
                <a:spLocks/>
              </p:cNvSpPr>
              <p:nvPr/>
            </p:nvSpPr>
            <p:spPr bwMode="auto">
              <a:xfrm>
                <a:off x="1123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2" name="Freeform 331"/>
              <p:cNvSpPr>
                <a:spLocks/>
              </p:cNvSpPr>
              <p:nvPr/>
            </p:nvSpPr>
            <p:spPr bwMode="auto">
              <a:xfrm>
                <a:off x="1123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3" name="Freeform 332"/>
              <p:cNvSpPr>
                <a:spLocks/>
              </p:cNvSpPr>
              <p:nvPr/>
            </p:nvSpPr>
            <p:spPr bwMode="auto">
              <a:xfrm>
                <a:off x="1133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4" name="Freeform 333"/>
              <p:cNvSpPr>
                <a:spLocks/>
              </p:cNvSpPr>
              <p:nvPr/>
            </p:nvSpPr>
            <p:spPr bwMode="auto">
              <a:xfrm>
                <a:off x="1133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5" name="Freeform 334"/>
              <p:cNvSpPr>
                <a:spLocks/>
              </p:cNvSpPr>
              <p:nvPr/>
            </p:nvSpPr>
            <p:spPr bwMode="auto">
              <a:xfrm>
                <a:off x="1143" y="200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1 w 12"/>
                  <a:gd name="T5" fmla="*/ 0 h 12"/>
                  <a:gd name="T6" fmla="*/ 11 w 12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6" name="Freeform 335"/>
              <p:cNvSpPr>
                <a:spLocks/>
              </p:cNvSpPr>
              <p:nvPr/>
            </p:nvSpPr>
            <p:spPr bwMode="auto">
              <a:xfrm>
                <a:off x="1143" y="200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11 w 12"/>
                  <a:gd name="T3" fmla="*/ 0 h 12"/>
                  <a:gd name="T4" fmla="*/ 11 w 12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0"/>
                    </a:move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7" name="Freeform 336"/>
              <p:cNvSpPr>
                <a:spLocks/>
              </p:cNvSpPr>
              <p:nvPr/>
            </p:nvSpPr>
            <p:spPr bwMode="auto">
              <a:xfrm>
                <a:off x="1164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8" name="Freeform 337"/>
              <p:cNvSpPr>
                <a:spLocks/>
              </p:cNvSpPr>
              <p:nvPr/>
            </p:nvSpPr>
            <p:spPr bwMode="auto">
              <a:xfrm>
                <a:off x="1164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9" name="Freeform 338"/>
              <p:cNvSpPr>
                <a:spLocks/>
              </p:cNvSpPr>
              <p:nvPr/>
            </p:nvSpPr>
            <p:spPr bwMode="auto">
              <a:xfrm>
                <a:off x="1174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0" name="Freeform 339"/>
              <p:cNvSpPr>
                <a:spLocks/>
              </p:cNvSpPr>
              <p:nvPr/>
            </p:nvSpPr>
            <p:spPr bwMode="auto">
              <a:xfrm>
                <a:off x="1174" y="2003"/>
                <a:ext cx="11" cy="12"/>
              </a:xfrm>
              <a:custGeom>
                <a:avLst/>
                <a:gdLst>
                  <a:gd name="T0" fmla="*/ 0 w 11"/>
                  <a:gd name="T1" fmla="*/ 0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1" name="Freeform 340"/>
              <p:cNvSpPr>
                <a:spLocks/>
              </p:cNvSpPr>
              <p:nvPr/>
            </p:nvSpPr>
            <p:spPr bwMode="auto">
              <a:xfrm>
                <a:off x="1184" y="200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1 w 12"/>
                  <a:gd name="T5" fmla="*/ 0 h 12"/>
                  <a:gd name="T6" fmla="*/ 11 w 12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2" name="Freeform 341"/>
              <p:cNvSpPr>
                <a:spLocks/>
              </p:cNvSpPr>
              <p:nvPr/>
            </p:nvSpPr>
            <p:spPr bwMode="auto">
              <a:xfrm>
                <a:off x="1184" y="2003"/>
                <a:ext cx="12" cy="12"/>
              </a:xfrm>
              <a:custGeom>
                <a:avLst/>
                <a:gdLst>
                  <a:gd name="T0" fmla="*/ 0 w 12"/>
                  <a:gd name="T1" fmla="*/ 0 h 12"/>
                  <a:gd name="T2" fmla="*/ 0 w 12"/>
                  <a:gd name="T3" fmla="*/ 0 h 12"/>
                  <a:gd name="T4" fmla="*/ 11 w 12"/>
                  <a:gd name="T5" fmla="*/ 0 h 12"/>
                  <a:gd name="T6" fmla="*/ 11 w 12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2"/>
                  <a:gd name="T14" fmla="*/ 12 w 12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2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3" name="Freeform 342"/>
              <p:cNvSpPr>
                <a:spLocks/>
              </p:cNvSpPr>
              <p:nvPr/>
            </p:nvSpPr>
            <p:spPr bwMode="auto">
              <a:xfrm>
                <a:off x="1000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0 w 11"/>
                  <a:gd name="T5" fmla="*/ 11 h 12"/>
                  <a:gd name="T6" fmla="*/ 10 w 11"/>
                  <a:gd name="T7" fmla="*/ 0 h 12"/>
                  <a:gd name="T8" fmla="*/ 10 w 1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2"/>
                  <a:gd name="T17" fmla="*/ 11 w 1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4" name="Freeform 343"/>
              <p:cNvSpPr>
                <a:spLocks/>
              </p:cNvSpPr>
              <p:nvPr/>
            </p:nvSpPr>
            <p:spPr bwMode="auto">
              <a:xfrm>
                <a:off x="1000" y="2003"/>
                <a:ext cx="32" cy="12"/>
              </a:xfrm>
              <a:custGeom>
                <a:avLst/>
                <a:gdLst>
                  <a:gd name="T0" fmla="*/ 0 w 32"/>
                  <a:gd name="T1" fmla="*/ 11 h 12"/>
                  <a:gd name="T2" fmla="*/ 0 w 32"/>
                  <a:gd name="T3" fmla="*/ 11 h 12"/>
                  <a:gd name="T4" fmla="*/ 10 w 32"/>
                  <a:gd name="T5" fmla="*/ 11 h 12"/>
                  <a:gd name="T6" fmla="*/ 10 w 32"/>
                  <a:gd name="T7" fmla="*/ 0 h 12"/>
                  <a:gd name="T8" fmla="*/ 20 w 32"/>
                  <a:gd name="T9" fmla="*/ 11 h 12"/>
                  <a:gd name="T10" fmla="*/ 31 w 32"/>
                  <a:gd name="T11" fmla="*/ 0 h 12"/>
                  <a:gd name="T12" fmla="*/ 31 w 3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2"/>
                  <a:gd name="T23" fmla="*/ 32 w 3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31" y="0"/>
                    </a:lnTo>
                    <a:lnTo>
                      <a:pt x="3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5" name="Freeform 344"/>
              <p:cNvSpPr>
                <a:spLocks/>
              </p:cNvSpPr>
              <p:nvPr/>
            </p:nvSpPr>
            <p:spPr bwMode="auto">
              <a:xfrm>
                <a:off x="1010" y="2003"/>
                <a:ext cx="32" cy="12"/>
              </a:xfrm>
              <a:custGeom>
                <a:avLst/>
                <a:gdLst>
                  <a:gd name="T0" fmla="*/ 0 w 32"/>
                  <a:gd name="T1" fmla="*/ 11 h 12"/>
                  <a:gd name="T2" fmla="*/ 0 w 32"/>
                  <a:gd name="T3" fmla="*/ 11 h 12"/>
                  <a:gd name="T4" fmla="*/ 10 w 32"/>
                  <a:gd name="T5" fmla="*/ 11 h 12"/>
                  <a:gd name="T6" fmla="*/ 21 w 32"/>
                  <a:gd name="T7" fmla="*/ 11 h 12"/>
                  <a:gd name="T8" fmla="*/ 21 w 32"/>
                  <a:gd name="T9" fmla="*/ 0 h 12"/>
                  <a:gd name="T10" fmla="*/ 31 w 32"/>
                  <a:gd name="T11" fmla="*/ 11 h 12"/>
                  <a:gd name="T12" fmla="*/ 31 w 32"/>
                  <a:gd name="T13" fmla="*/ 0 h 12"/>
                  <a:gd name="T14" fmla="*/ 31 w 32"/>
                  <a:gd name="T15" fmla="*/ 11 h 1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2"/>
                  <a:gd name="T25" fmla="*/ 0 h 12"/>
                  <a:gd name="T26" fmla="*/ 32 w 32"/>
                  <a:gd name="T27" fmla="*/ 12 h 1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21" y="11"/>
                    </a:lnTo>
                    <a:lnTo>
                      <a:pt x="21" y="0"/>
                    </a:lnTo>
                    <a:lnTo>
                      <a:pt x="31" y="11"/>
                    </a:lnTo>
                    <a:lnTo>
                      <a:pt x="31" y="0"/>
                    </a:lnTo>
                    <a:lnTo>
                      <a:pt x="3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6" name="Freeform 345"/>
              <p:cNvSpPr>
                <a:spLocks/>
              </p:cNvSpPr>
              <p:nvPr/>
            </p:nvSpPr>
            <p:spPr bwMode="auto">
              <a:xfrm>
                <a:off x="1031" y="20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7" name="Freeform 346"/>
              <p:cNvSpPr>
                <a:spLocks/>
              </p:cNvSpPr>
              <p:nvPr/>
            </p:nvSpPr>
            <p:spPr bwMode="auto">
              <a:xfrm>
                <a:off x="1041" y="2003"/>
                <a:ext cx="93" cy="12"/>
              </a:xfrm>
              <a:custGeom>
                <a:avLst/>
                <a:gdLst>
                  <a:gd name="T0" fmla="*/ 10 w 93"/>
                  <a:gd name="T1" fmla="*/ 11 h 12"/>
                  <a:gd name="T2" fmla="*/ 0 w 93"/>
                  <a:gd name="T3" fmla="*/ 0 h 12"/>
                  <a:gd name="T4" fmla="*/ 41 w 93"/>
                  <a:gd name="T5" fmla="*/ 0 h 12"/>
                  <a:gd name="T6" fmla="*/ 92 w 93"/>
                  <a:gd name="T7" fmla="*/ 0 h 12"/>
                  <a:gd name="T8" fmla="*/ 82 w 93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3"/>
                  <a:gd name="T16" fmla="*/ 0 h 12"/>
                  <a:gd name="T17" fmla="*/ 93 w 93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3" h="12">
                    <a:moveTo>
                      <a:pt x="10" y="11"/>
                    </a:moveTo>
                    <a:lnTo>
                      <a:pt x="0" y="0"/>
                    </a:lnTo>
                    <a:lnTo>
                      <a:pt x="41" y="0"/>
                    </a:lnTo>
                    <a:lnTo>
                      <a:pt x="92" y="0"/>
                    </a:lnTo>
                    <a:lnTo>
                      <a:pt x="82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8" name="Freeform 347"/>
              <p:cNvSpPr>
                <a:spLocks/>
              </p:cNvSpPr>
              <p:nvPr/>
            </p:nvSpPr>
            <p:spPr bwMode="auto">
              <a:xfrm>
                <a:off x="1051" y="2003"/>
                <a:ext cx="83" cy="12"/>
              </a:xfrm>
              <a:custGeom>
                <a:avLst/>
                <a:gdLst>
                  <a:gd name="T0" fmla="*/ 0 w 83"/>
                  <a:gd name="T1" fmla="*/ 11 h 12"/>
                  <a:gd name="T2" fmla="*/ 0 w 83"/>
                  <a:gd name="T3" fmla="*/ 11 h 12"/>
                  <a:gd name="T4" fmla="*/ 0 w 83"/>
                  <a:gd name="T5" fmla="*/ 0 h 12"/>
                  <a:gd name="T6" fmla="*/ 10 w 83"/>
                  <a:gd name="T7" fmla="*/ 0 h 12"/>
                  <a:gd name="T8" fmla="*/ 51 w 83"/>
                  <a:gd name="T9" fmla="*/ 0 h 12"/>
                  <a:gd name="T10" fmla="*/ 72 w 83"/>
                  <a:gd name="T11" fmla="*/ 0 h 12"/>
                  <a:gd name="T12" fmla="*/ 72 w 83"/>
                  <a:gd name="T13" fmla="*/ 11 h 12"/>
                  <a:gd name="T14" fmla="*/ 72 w 83"/>
                  <a:gd name="T15" fmla="*/ 0 h 12"/>
                  <a:gd name="T16" fmla="*/ 82 w 83"/>
                  <a:gd name="T17" fmla="*/ 11 h 12"/>
                  <a:gd name="T18" fmla="*/ 82 w 83"/>
                  <a:gd name="T19" fmla="*/ 0 h 12"/>
                  <a:gd name="T20" fmla="*/ 82 w 83"/>
                  <a:gd name="T21" fmla="*/ 11 h 1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3"/>
                  <a:gd name="T34" fmla="*/ 0 h 12"/>
                  <a:gd name="T35" fmla="*/ 83 w 83"/>
                  <a:gd name="T36" fmla="*/ 12 h 1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3" h="12">
                    <a:moveTo>
                      <a:pt x="0" y="11"/>
                    </a:moveTo>
                    <a:lnTo>
                      <a:pt x="0" y="1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51" y="0"/>
                    </a:lnTo>
                    <a:lnTo>
                      <a:pt x="72" y="0"/>
                    </a:lnTo>
                    <a:lnTo>
                      <a:pt x="72" y="11"/>
                    </a:lnTo>
                    <a:lnTo>
                      <a:pt x="72" y="0"/>
                    </a:lnTo>
                    <a:lnTo>
                      <a:pt x="82" y="11"/>
                    </a:lnTo>
                    <a:lnTo>
                      <a:pt x="82" y="0"/>
                    </a:lnTo>
                    <a:lnTo>
                      <a:pt x="82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19" name="Freeform 348"/>
              <p:cNvSpPr>
                <a:spLocks/>
              </p:cNvSpPr>
              <p:nvPr/>
            </p:nvSpPr>
            <p:spPr bwMode="auto">
              <a:xfrm>
                <a:off x="1123" y="20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0" name="Freeform 349"/>
              <p:cNvSpPr>
                <a:spLocks/>
              </p:cNvSpPr>
              <p:nvPr/>
            </p:nvSpPr>
            <p:spPr bwMode="auto">
              <a:xfrm>
                <a:off x="1143" y="2003"/>
                <a:ext cx="12" cy="12"/>
              </a:xfrm>
              <a:custGeom>
                <a:avLst/>
                <a:gdLst>
                  <a:gd name="T0" fmla="*/ 0 w 12"/>
                  <a:gd name="T1" fmla="*/ 11 h 12"/>
                  <a:gd name="T2" fmla="*/ 0 w 12"/>
                  <a:gd name="T3" fmla="*/ 0 h 12"/>
                  <a:gd name="T4" fmla="*/ 0 w 12"/>
                  <a:gd name="T5" fmla="*/ 11 h 12"/>
                  <a:gd name="T6" fmla="*/ 11 w 12"/>
                  <a:gd name="T7" fmla="*/ 0 h 12"/>
                  <a:gd name="T8" fmla="*/ 11 w 12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2"/>
                  <a:gd name="T17" fmla="*/ 12 w 12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1" name="Freeform 350"/>
              <p:cNvSpPr>
                <a:spLocks/>
              </p:cNvSpPr>
              <p:nvPr/>
            </p:nvSpPr>
            <p:spPr bwMode="auto">
              <a:xfrm>
                <a:off x="1143" y="2003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0 w 22"/>
                  <a:gd name="T3" fmla="*/ 11 h 12"/>
                  <a:gd name="T4" fmla="*/ 11 w 22"/>
                  <a:gd name="T5" fmla="*/ 11 h 12"/>
                  <a:gd name="T6" fmla="*/ 11 w 22"/>
                  <a:gd name="T7" fmla="*/ 0 h 12"/>
                  <a:gd name="T8" fmla="*/ 11 w 22"/>
                  <a:gd name="T9" fmla="*/ 11 h 12"/>
                  <a:gd name="T10" fmla="*/ 21 w 22"/>
                  <a:gd name="T11" fmla="*/ 0 h 12"/>
                  <a:gd name="T12" fmla="*/ 21 w 2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2"/>
                  <a:gd name="T23" fmla="*/ 22 w 2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1" y="11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2" name="Freeform 351"/>
              <p:cNvSpPr>
                <a:spLocks/>
              </p:cNvSpPr>
              <p:nvPr/>
            </p:nvSpPr>
            <p:spPr bwMode="auto">
              <a:xfrm>
                <a:off x="1154" y="2003"/>
                <a:ext cx="21" cy="12"/>
              </a:xfrm>
              <a:custGeom>
                <a:avLst/>
                <a:gdLst>
                  <a:gd name="T0" fmla="*/ 0 w 21"/>
                  <a:gd name="T1" fmla="*/ 11 h 12"/>
                  <a:gd name="T2" fmla="*/ 0 w 21"/>
                  <a:gd name="T3" fmla="*/ 11 h 12"/>
                  <a:gd name="T4" fmla="*/ 10 w 21"/>
                  <a:gd name="T5" fmla="*/ 11 h 12"/>
                  <a:gd name="T6" fmla="*/ 10 w 21"/>
                  <a:gd name="T7" fmla="*/ 0 h 12"/>
                  <a:gd name="T8" fmla="*/ 20 w 21"/>
                  <a:gd name="T9" fmla="*/ 11 h 12"/>
                  <a:gd name="T10" fmla="*/ 20 w 21"/>
                  <a:gd name="T11" fmla="*/ 0 h 12"/>
                  <a:gd name="T12" fmla="*/ 20 w 21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2"/>
                  <a:gd name="T23" fmla="*/ 21 w 21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2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3" name="Freeform 352"/>
              <p:cNvSpPr>
                <a:spLocks/>
              </p:cNvSpPr>
              <p:nvPr/>
            </p:nvSpPr>
            <p:spPr bwMode="auto">
              <a:xfrm>
                <a:off x="1164" y="2003"/>
                <a:ext cx="32" cy="12"/>
              </a:xfrm>
              <a:custGeom>
                <a:avLst/>
                <a:gdLst>
                  <a:gd name="T0" fmla="*/ 0 w 32"/>
                  <a:gd name="T1" fmla="*/ 11 h 12"/>
                  <a:gd name="T2" fmla="*/ 0 w 32"/>
                  <a:gd name="T3" fmla="*/ 11 h 12"/>
                  <a:gd name="T4" fmla="*/ 10 w 32"/>
                  <a:gd name="T5" fmla="*/ 11 h 12"/>
                  <a:gd name="T6" fmla="*/ 10 w 32"/>
                  <a:gd name="T7" fmla="*/ 0 h 12"/>
                  <a:gd name="T8" fmla="*/ 20 w 32"/>
                  <a:gd name="T9" fmla="*/ 11 h 12"/>
                  <a:gd name="T10" fmla="*/ 31 w 32"/>
                  <a:gd name="T11" fmla="*/ 0 h 12"/>
                  <a:gd name="T12" fmla="*/ 31 w 3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2"/>
                  <a:gd name="T22" fmla="*/ 0 h 12"/>
                  <a:gd name="T23" fmla="*/ 32 w 3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2" h="12">
                    <a:moveTo>
                      <a:pt x="0" y="11"/>
                    </a:moveTo>
                    <a:lnTo>
                      <a:pt x="0" y="11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11"/>
                    </a:lnTo>
                    <a:lnTo>
                      <a:pt x="31" y="0"/>
                    </a:lnTo>
                    <a:lnTo>
                      <a:pt x="3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4" name="Freeform 353"/>
              <p:cNvSpPr>
                <a:spLocks/>
              </p:cNvSpPr>
              <p:nvPr/>
            </p:nvSpPr>
            <p:spPr bwMode="auto">
              <a:xfrm>
                <a:off x="1174" y="201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0 h 1"/>
                  <a:gd name="T4" fmla="*/ 10 w 22"/>
                  <a:gd name="T5" fmla="*/ 0 h 1"/>
                  <a:gd name="T6" fmla="*/ 21 w 2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"/>
                  <a:gd name="T14" fmla="*/ 22 w 2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5" name="Freeform 354"/>
              <p:cNvSpPr>
                <a:spLocks/>
              </p:cNvSpPr>
              <p:nvPr/>
            </p:nvSpPr>
            <p:spPr bwMode="auto">
              <a:xfrm>
                <a:off x="1205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6" name="Freeform 355"/>
              <p:cNvSpPr>
                <a:spLocks/>
              </p:cNvSpPr>
              <p:nvPr/>
            </p:nvSpPr>
            <p:spPr bwMode="auto">
              <a:xfrm>
                <a:off x="1205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2"/>
                  <a:gd name="T11" fmla="*/ 11 w 11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7" name="Freeform 356"/>
              <p:cNvSpPr>
                <a:spLocks/>
              </p:cNvSpPr>
              <p:nvPr/>
            </p:nvSpPr>
            <p:spPr bwMode="auto">
              <a:xfrm>
                <a:off x="1205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8" name="Freeform 357"/>
              <p:cNvSpPr>
                <a:spLocks/>
              </p:cNvSpPr>
              <p:nvPr/>
            </p:nvSpPr>
            <p:spPr bwMode="auto">
              <a:xfrm>
                <a:off x="1205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12 h 13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3"/>
                  <a:gd name="T11" fmla="*/ 11 w 11"/>
                  <a:gd name="T12" fmla="*/ 13 h 1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9" name="Freeform 358"/>
              <p:cNvSpPr>
                <a:spLocks/>
              </p:cNvSpPr>
              <p:nvPr/>
            </p:nvSpPr>
            <p:spPr bwMode="auto">
              <a:xfrm>
                <a:off x="1205" y="200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0" name="Freeform 359"/>
              <p:cNvSpPr>
                <a:spLocks/>
              </p:cNvSpPr>
              <p:nvPr/>
            </p:nvSpPr>
            <p:spPr bwMode="auto">
              <a:xfrm>
                <a:off x="1205" y="2003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1" name="Freeform 360"/>
              <p:cNvSpPr>
                <a:spLocks/>
              </p:cNvSpPr>
              <p:nvPr/>
            </p:nvSpPr>
            <p:spPr bwMode="auto">
              <a:xfrm>
                <a:off x="1205" y="2003"/>
                <a:ext cx="1" cy="12"/>
              </a:xfrm>
              <a:custGeom>
                <a:avLst/>
                <a:gdLst>
                  <a:gd name="T0" fmla="*/ 0 w 1"/>
                  <a:gd name="T1" fmla="*/ 11 h 12"/>
                  <a:gd name="T2" fmla="*/ 0 w 1"/>
                  <a:gd name="T3" fmla="*/ 0 h 12"/>
                  <a:gd name="T4" fmla="*/ 0 w 1"/>
                  <a:gd name="T5" fmla="*/ 11 h 12"/>
                  <a:gd name="T6" fmla="*/ 0 w 1"/>
                  <a:gd name="T7" fmla="*/ 0 h 12"/>
                  <a:gd name="T8" fmla="*/ 0 w 1"/>
                  <a:gd name="T9" fmla="*/ 11 h 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12"/>
                  <a:gd name="T17" fmla="*/ 1 w 1"/>
                  <a:gd name="T18" fmla="*/ 12 h 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12">
                    <a:moveTo>
                      <a:pt x="0" y="11"/>
                    </a:moveTo>
                    <a:lnTo>
                      <a:pt x="0" y="0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2" name="Freeform 361"/>
              <p:cNvSpPr>
                <a:spLocks/>
              </p:cNvSpPr>
              <p:nvPr/>
            </p:nvSpPr>
            <p:spPr bwMode="auto">
              <a:xfrm>
                <a:off x="1215" y="1991"/>
                <a:ext cx="52" cy="24"/>
              </a:xfrm>
              <a:custGeom>
                <a:avLst/>
                <a:gdLst>
                  <a:gd name="T0" fmla="*/ 0 w 52"/>
                  <a:gd name="T1" fmla="*/ 0 h 24"/>
                  <a:gd name="T2" fmla="*/ 0 w 52"/>
                  <a:gd name="T3" fmla="*/ 23 h 24"/>
                  <a:gd name="T4" fmla="*/ 51 w 52"/>
                  <a:gd name="T5" fmla="*/ 23 h 24"/>
                  <a:gd name="T6" fmla="*/ 51 w 52"/>
                  <a:gd name="T7" fmla="*/ 12 h 24"/>
                  <a:gd name="T8" fmla="*/ 51 w 52"/>
                  <a:gd name="T9" fmla="*/ 0 h 24"/>
                  <a:gd name="T10" fmla="*/ 0 w 52"/>
                  <a:gd name="T11" fmla="*/ 0 h 24"/>
                  <a:gd name="T12" fmla="*/ 0 w 52"/>
                  <a:gd name="T13" fmla="*/ 12 h 24"/>
                  <a:gd name="T14" fmla="*/ 0 w 52"/>
                  <a:gd name="T15" fmla="*/ 23 h 24"/>
                  <a:gd name="T16" fmla="*/ 51 w 52"/>
                  <a:gd name="T17" fmla="*/ 23 h 24"/>
                  <a:gd name="T18" fmla="*/ 51 w 52"/>
                  <a:gd name="T19" fmla="*/ 12 h 24"/>
                  <a:gd name="T20" fmla="*/ 51 w 52"/>
                  <a:gd name="T21" fmla="*/ 0 h 24"/>
                  <a:gd name="T22" fmla="*/ 0 w 52"/>
                  <a:gd name="T23" fmla="*/ 0 h 24"/>
                  <a:gd name="T24" fmla="*/ 0 w 52"/>
                  <a:gd name="T25" fmla="*/ 12 h 24"/>
                  <a:gd name="T26" fmla="*/ 0 w 52"/>
                  <a:gd name="T27" fmla="*/ 23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2"/>
                  <a:gd name="T43" fmla="*/ 0 h 24"/>
                  <a:gd name="T44" fmla="*/ 52 w 52"/>
                  <a:gd name="T45" fmla="*/ 24 h 2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2" h="24">
                    <a:moveTo>
                      <a:pt x="0" y="0"/>
                    </a:moveTo>
                    <a:lnTo>
                      <a:pt x="0" y="23"/>
                    </a:lnTo>
                    <a:lnTo>
                      <a:pt x="51" y="23"/>
                    </a:lnTo>
                    <a:lnTo>
                      <a:pt x="51" y="12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  <a:lnTo>
                      <a:pt x="51" y="23"/>
                    </a:lnTo>
                    <a:lnTo>
                      <a:pt x="51" y="12"/>
                    </a:lnTo>
                    <a:lnTo>
                      <a:pt x="51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0" y="2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3" name="Freeform 362"/>
              <p:cNvSpPr>
                <a:spLocks/>
              </p:cNvSpPr>
              <p:nvPr/>
            </p:nvSpPr>
            <p:spPr bwMode="auto">
              <a:xfrm>
                <a:off x="1215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4" name="Freeform 363"/>
              <p:cNvSpPr>
                <a:spLocks/>
              </p:cNvSpPr>
              <p:nvPr/>
            </p:nvSpPr>
            <p:spPr bwMode="auto">
              <a:xfrm>
                <a:off x="1215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5" name="Freeform 364"/>
              <p:cNvSpPr>
                <a:spLocks/>
              </p:cNvSpPr>
              <p:nvPr/>
            </p:nvSpPr>
            <p:spPr bwMode="auto">
              <a:xfrm>
                <a:off x="1225" y="1980"/>
                <a:ext cx="12" cy="12"/>
              </a:xfrm>
              <a:custGeom>
                <a:avLst/>
                <a:gdLst>
                  <a:gd name="T0" fmla="*/ 11 w 12"/>
                  <a:gd name="T1" fmla="*/ 11 h 12"/>
                  <a:gd name="T2" fmla="*/ 0 w 12"/>
                  <a:gd name="T3" fmla="*/ 0 h 12"/>
                  <a:gd name="T4" fmla="*/ 11 w 12"/>
                  <a:gd name="T5" fmla="*/ 0 h 12"/>
                  <a:gd name="T6" fmla="*/ 11 w 12"/>
                  <a:gd name="T7" fmla="*/ 11 h 12"/>
                  <a:gd name="T8" fmla="*/ 0 w 12"/>
                  <a:gd name="T9" fmla="*/ 0 h 12"/>
                  <a:gd name="T10" fmla="*/ 11 w 12"/>
                  <a:gd name="T11" fmla="*/ 0 h 12"/>
                  <a:gd name="T12" fmla="*/ 11 w 12"/>
                  <a:gd name="T13" fmla="*/ 11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"/>
                  <a:gd name="T22" fmla="*/ 0 h 12"/>
                  <a:gd name="T23" fmla="*/ 12 w 12"/>
                  <a:gd name="T24" fmla="*/ 12 h 1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" h="12">
                    <a:moveTo>
                      <a:pt x="11" y="11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6" name="Freeform 365"/>
              <p:cNvSpPr>
                <a:spLocks/>
              </p:cNvSpPr>
              <p:nvPr/>
            </p:nvSpPr>
            <p:spPr bwMode="auto">
              <a:xfrm>
                <a:off x="1246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7" name="Freeform 366"/>
              <p:cNvSpPr>
                <a:spLocks/>
              </p:cNvSpPr>
              <p:nvPr/>
            </p:nvSpPr>
            <p:spPr bwMode="auto">
              <a:xfrm>
                <a:off x="1246" y="1980"/>
                <a:ext cx="21" cy="12"/>
              </a:xfrm>
              <a:custGeom>
                <a:avLst/>
                <a:gdLst>
                  <a:gd name="T0" fmla="*/ 0 w 21"/>
                  <a:gd name="T1" fmla="*/ 11 h 12"/>
                  <a:gd name="T2" fmla="*/ 0 w 21"/>
                  <a:gd name="T3" fmla="*/ 0 h 12"/>
                  <a:gd name="T4" fmla="*/ 10 w 21"/>
                  <a:gd name="T5" fmla="*/ 11 h 12"/>
                  <a:gd name="T6" fmla="*/ 10 w 21"/>
                  <a:gd name="T7" fmla="*/ 0 h 12"/>
                  <a:gd name="T8" fmla="*/ 20 w 21"/>
                  <a:gd name="T9" fmla="*/ 0 h 12"/>
                  <a:gd name="T10" fmla="*/ 20 w 21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8" name="Freeform 367"/>
              <p:cNvSpPr>
                <a:spLocks/>
              </p:cNvSpPr>
              <p:nvPr/>
            </p:nvSpPr>
            <p:spPr bwMode="auto">
              <a:xfrm>
                <a:off x="1256" y="1980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39" name="Freeform 368"/>
              <p:cNvSpPr>
                <a:spLocks/>
              </p:cNvSpPr>
              <p:nvPr/>
            </p:nvSpPr>
            <p:spPr bwMode="auto">
              <a:xfrm>
                <a:off x="1215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0" name="Freeform 369"/>
              <p:cNvSpPr>
                <a:spLocks/>
              </p:cNvSpPr>
              <p:nvPr/>
            </p:nvSpPr>
            <p:spPr bwMode="auto">
              <a:xfrm>
                <a:off x="1215" y="1991"/>
                <a:ext cx="22" cy="13"/>
              </a:xfrm>
              <a:custGeom>
                <a:avLst/>
                <a:gdLst>
                  <a:gd name="T0" fmla="*/ 0 w 22"/>
                  <a:gd name="T1" fmla="*/ 12 h 13"/>
                  <a:gd name="T2" fmla="*/ 0 w 22"/>
                  <a:gd name="T3" fmla="*/ 0 h 13"/>
                  <a:gd name="T4" fmla="*/ 10 w 22"/>
                  <a:gd name="T5" fmla="*/ 0 h 13"/>
                  <a:gd name="T6" fmla="*/ 10 w 22"/>
                  <a:gd name="T7" fmla="*/ 12 h 13"/>
                  <a:gd name="T8" fmla="*/ 10 w 22"/>
                  <a:gd name="T9" fmla="*/ 0 h 13"/>
                  <a:gd name="T10" fmla="*/ 21 w 22"/>
                  <a:gd name="T11" fmla="*/ 0 h 13"/>
                  <a:gd name="T12" fmla="*/ 21 w 22"/>
                  <a:gd name="T13" fmla="*/ 12 h 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"/>
                  <a:gd name="T22" fmla="*/ 0 h 13"/>
                  <a:gd name="T23" fmla="*/ 22 w 22"/>
                  <a:gd name="T24" fmla="*/ 13 h 1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1" name="Freeform 370"/>
              <p:cNvSpPr>
                <a:spLocks/>
              </p:cNvSpPr>
              <p:nvPr/>
            </p:nvSpPr>
            <p:spPr bwMode="auto">
              <a:xfrm>
                <a:off x="1225" y="1991"/>
                <a:ext cx="12" cy="13"/>
              </a:xfrm>
              <a:custGeom>
                <a:avLst/>
                <a:gdLst>
                  <a:gd name="T0" fmla="*/ 0 w 12"/>
                  <a:gd name="T1" fmla="*/ 12 h 13"/>
                  <a:gd name="T2" fmla="*/ 0 w 12"/>
                  <a:gd name="T3" fmla="*/ 0 h 13"/>
                  <a:gd name="T4" fmla="*/ 11 w 12"/>
                  <a:gd name="T5" fmla="*/ 0 h 13"/>
                  <a:gd name="T6" fmla="*/ 11 w 12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"/>
                  <a:gd name="T13" fmla="*/ 0 h 13"/>
                  <a:gd name="T14" fmla="*/ 12 w 12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" h="13">
                    <a:moveTo>
                      <a:pt x="0" y="12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2" name="Freeform 371"/>
              <p:cNvSpPr>
                <a:spLocks/>
              </p:cNvSpPr>
              <p:nvPr/>
            </p:nvSpPr>
            <p:spPr bwMode="auto">
              <a:xfrm>
                <a:off x="1246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3" name="Freeform 372"/>
              <p:cNvSpPr>
                <a:spLocks/>
              </p:cNvSpPr>
              <p:nvPr/>
            </p:nvSpPr>
            <p:spPr bwMode="auto">
              <a:xfrm>
                <a:off x="1246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0 h 13"/>
                  <a:gd name="T4" fmla="*/ 10 w 21"/>
                  <a:gd name="T5" fmla="*/ 12 h 13"/>
                  <a:gd name="T6" fmla="*/ 10 w 21"/>
                  <a:gd name="T7" fmla="*/ 0 h 13"/>
                  <a:gd name="T8" fmla="*/ 20 w 21"/>
                  <a:gd name="T9" fmla="*/ 0 h 13"/>
                  <a:gd name="T10" fmla="*/ 20 w 21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3"/>
                  <a:gd name="T20" fmla="*/ 21 w 2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4" name="Freeform 373"/>
              <p:cNvSpPr>
                <a:spLocks/>
              </p:cNvSpPr>
              <p:nvPr/>
            </p:nvSpPr>
            <p:spPr bwMode="auto">
              <a:xfrm>
                <a:off x="1256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5" name="Freeform 374"/>
              <p:cNvSpPr>
                <a:spLocks/>
              </p:cNvSpPr>
              <p:nvPr/>
            </p:nvSpPr>
            <p:spPr bwMode="auto">
              <a:xfrm>
                <a:off x="1215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6" name="Freeform 375"/>
              <p:cNvSpPr>
                <a:spLocks/>
              </p:cNvSpPr>
              <p:nvPr/>
            </p:nvSpPr>
            <p:spPr bwMode="auto">
              <a:xfrm>
                <a:off x="1215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12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12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7" name="Freeform 376"/>
              <p:cNvSpPr>
                <a:spLocks/>
              </p:cNvSpPr>
              <p:nvPr/>
            </p:nvSpPr>
            <p:spPr bwMode="auto">
              <a:xfrm>
                <a:off x="1236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0 w 11"/>
                  <a:gd name="T7" fmla="*/ 12 h 13"/>
                  <a:gd name="T8" fmla="*/ 0 w 11"/>
                  <a:gd name="T9" fmla="*/ 0 h 13"/>
                  <a:gd name="T10" fmla="*/ 0 w 11"/>
                  <a:gd name="T11" fmla="*/ 12 h 1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"/>
                  <a:gd name="T19" fmla="*/ 0 h 13"/>
                  <a:gd name="T20" fmla="*/ 11 w 11"/>
                  <a:gd name="T21" fmla="*/ 13 h 1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8" name="Freeform 377"/>
              <p:cNvSpPr>
                <a:spLocks/>
              </p:cNvSpPr>
              <p:nvPr/>
            </p:nvSpPr>
            <p:spPr bwMode="auto">
              <a:xfrm>
                <a:off x="1246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0 h 13"/>
                  <a:gd name="T4" fmla="*/ 10 w 11"/>
                  <a:gd name="T5" fmla="*/ 0 h 13"/>
                  <a:gd name="T6" fmla="*/ 10 w 11"/>
                  <a:gd name="T7" fmla="*/ 12 h 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3"/>
                  <a:gd name="T14" fmla="*/ 11 w 11"/>
                  <a:gd name="T15" fmla="*/ 13 h 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3">
                    <a:moveTo>
                      <a:pt x="0" y="12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9" name="Freeform 378"/>
              <p:cNvSpPr>
                <a:spLocks/>
              </p:cNvSpPr>
              <p:nvPr/>
            </p:nvSpPr>
            <p:spPr bwMode="auto">
              <a:xfrm>
                <a:off x="1246" y="1991"/>
                <a:ext cx="21" cy="13"/>
              </a:xfrm>
              <a:custGeom>
                <a:avLst/>
                <a:gdLst>
                  <a:gd name="T0" fmla="*/ 0 w 21"/>
                  <a:gd name="T1" fmla="*/ 12 h 13"/>
                  <a:gd name="T2" fmla="*/ 0 w 21"/>
                  <a:gd name="T3" fmla="*/ 12 h 13"/>
                  <a:gd name="T4" fmla="*/ 0 w 21"/>
                  <a:gd name="T5" fmla="*/ 0 h 13"/>
                  <a:gd name="T6" fmla="*/ 0 w 21"/>
                  <a:gd name="T7" fmla="*/ 12 h 13"/>
                  <a:gd name="T8" fmla="*/ 10 w 21"/>
                  <a:gd name="T9" fmla="*/ 12 h 13"/>
                  <a:gd name="T10" fmla="*/ 10 w 21"/>
                  <a:gd name="T11" fmla="*/ 0 h 13"/>
                  <a:gd name="T12" fmla="*/ 20 w 21"/>
                  <a:gd name="T13" fmla="*/ 0 h 13"/>
                  <a:gd name="T14" fmla="*/ 20 w 21"/>
                  <a:gd name="T15" fmla="*/ 12 h 1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"/>
                  <a:gd name="T25" fmla="*/ 0 h 13"/>
                  <a:gd name="T26" fmla="*/ 21 w 21"/>
                  <a:gd name="T27" fmla="*/ 13 h 1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" h="13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0" y="12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0" name="Freeform 379"/>
              <p:cNvSpPr>
                <a:spLocks/>
              </p:cNvSpPr>
              <p:nvPr/>
            </p:nvSpPr>
            <p:spPr bwMode="auto">
              <a:xfrm>
                <a:off x="1256" y="1991"/>
                <a:ext cx="11" cy="13"/>
              </a:xfrm>
              <a:custGeom>
                <a:avLst/>
                <a:gdLst>
                  <a:gd name="T0" fmla="*/ 0 w 11"/>
                  <a:gd name="T1" fmla="*/ 12 h 13"/>
                  <a:gd name="T2" fmla="*/ 0 w 11"/>
                  <a:gd name="T3" fmla="*/ 12 h 13"/>
                  <a:gd name="T4" fmla="*/ 0 w 11"/>
                  <a:gd name="T5" fmla="*/ 0 h 13"/>
                  <a:gd name="T6" fmla="*/ 10 w 11"/>
                  <a:gd name="T7" fmla="*/ 0 h 13"/>
                  <a:gd name="T8" fmla="*/ 10 w 11"/>
                  <a:gd name="T9" fmla="*/ 12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"/>
                  <a:gd name="T16" fmla="*/ 0 h 13"/>
                  <a:gd name="T17" fmla="*/ 11 w 11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" h="13">
                    <a:moveTo>
                      <a:pt x="0" y="12"/>
                    </a:moveTo>
                    <a:lnTo>
                      <a:pt x="0" y="1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1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1" name="Freeform 380"/>
              <p:cNvSpPr>
                <a:spLocks/>
              </p:cNvSpPr>
              <p:nvPr/>
            </p:nvSpPr>
            <p:spPr bwMode="auto">
              <a:xfrm>
                <a:off x="1215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2" name="Freeform 381"/>
              <p:cNvSpPr>
                <a:spLocks/>
              </p:cNvSpPr>
              <p:nvPr/>
            </p:nvSpPr>
            <p:spPr bwMode="auto">
              <a:xfrm>
                <a:off x="1215" y="2003"/>
                <a:ext cx="22" cy="12"/>
              </a:xfrm>
              <a:custGeom>
                <a:avLst/>
                <a:gdLst>
                  <a:gd name="T0" fmla="*/ 0 w 22"/>
                  <a:gd name="T1" fmla="*/ 11 h 12"/>
                  <a:gd name="T2" fmla="*/ 10 w 22"/>
                  <a:gd name="T3" fmla="*/ 0 h 12"/>
                  <a:gd name="T4" fmla="*/ 10 w 22"/>
                  <a:gd name="T5" fmla="*/ 11 h 12"/>
                  <a:gd name="T6" fmla="*/ 10 w 22"/>
                  <a:gd name="T7" fmla="*/ 0 h 12"/>
                  <a:gd name="T8" fmla="*/ 21 w 22"/>
                  <a:gd name="T9" fmla="*/ 0 h 12"/>
                  <a:gd name="T10" fmla="*/ 21 w 22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"/>
                  <a:gd name="T19" fmla="*/ 0 h 12"/>
                  <a:gd name="T20" fmla="*/ 22 w 22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" h="12">
                    <a:moveTo>
                      <a:pt x="0" y="11"/>
                    </a:moveTo>
                    <a:lnTo>
                      <a:pt x="10" y="0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1" y="0"/>
                    </a:lnTo>
                    <a:lnTo>
                      <a:pt x="2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3" name="Freeform 382"/>
              <p:cNvSpPr>
                <a:spLocks/>
              </p:cNvSpPr>
              <p:nvPr/>
            </p:nvSpPr>
            <p:spPr bwMode="auto">
              <a:xfrm>
                <a:off x="1225" y="2003"/>
                <a:ext cx="12" cy="12"/>
              </a:xfrm>
              <a:custGeom>
                <a:avLst/>
                <a:gdLst>
                  <a:gd name="T0" fmla="*/ 0 w 12"/>
                  <a:gd name="T1" fmla="*/ 11 h 12"/>
                  <a:gd name="T2" fmla="*/ 11 w 12"/>
                  <a:gd name="T3" fmla="*/ 0 h 12"/>
                  <a:gd name="T4" fmla="*/ 11 w 12"/>
                  <a:gd name="T5" fmla="*/ 11 h 1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2"/>
                  <a:gd name="T11" fmla="*/ 12 w 12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2">
                    <a:moveTo>
                      <a:pt x="0" y="11"/>
                    </a:moveTo>
                    <a:lnTo>
                      <a:pt x="11" y="0"/>
                    </a:lnTo>
                    <a:lnTo>
                      <a:pt x="11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4" name="Freeform 383"/>
              <p:cNvSpPr>
                <a:spLocks/>
              </p:cNvSpPr>
              <p:nvPr/>
            </p:nvSpPr>
            <p:spPr bwMode="auto">
              <a:xfrm>
                <a:off x="1246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5" name="Freeform 384"/>
              <p:cNvSpPr>
                <a:spLocks/>
              </p:cNvSpPr>
              <p:nvPr/>
            </p:nvSpPr>
            <p:spPr bwMode="auto">
              <a:xfrm>
                <a:off x="1246" y="2003"/>
                <a:ext cx="21" cy="12"/>
              </a:xfrm>
              <a:custGeom>
                <a:avLst/>
                <a:gdLst>
                  <a:gd name="T0" fmla="*/ 0 w 21"/>
                  <a:gd name="T1" fmla="*/ 11 h 12"/>
                  <a:gd name="T2" fmla="*/ 0 w 21"/>
                  <a:gd name="T3" fmla="*/ 0 h 12"/>
                  <a:gd name="T4" fmla="*/ 10 w 21"/>
                  <a:gd name="T5" fmla="*/ 11 h 12"/>
                  <a:gd name="T6" fmla="*/ 10 w 21"/>
                  <a:gd name="T7" fmla="*/ 0 h 12"/>
                  <a:gd name="T8" fmla="*/ 20 w 21"/>
                  <a:gd name="T9" fmla="*/ 0 h 12"/>
                  <a:gd name="T10" fmla="*/ 20 w 21"/>
                  <a:gd name="T11" fmla="*/ 11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12"/>
                  <a:gd name="T20" fmla="*/ 21 w 21"/>
                  <a:gd name="T21" fmla="*/ 12 h 1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11"/>
                    </a:lnTo>
                    <a:lnTo>
                      <a:pt x="10" y="0"/>
                    </a:lnTo>
                    <a:lnTo>
                      <a:pt x="20" y="0"/>
                    </a:lnTo>
                    <a:lnTo>
                      <a:pt x="2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6" name="Freeform 385"/>
              <p:cNvSpPr>
                <a:spLocks/>
              </p:cNvSpPr>
              <p:nvPr/>
            </p:nvSpPr>
            <p:spPr bwMode="auto">
              <a:xfrm>
                <a:off x="1256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7" name="Freeform 386"/>
              <p:cNvSpPr>
                <a:spLocks/>
              </p:cNvSpPr>
              <p:nvPr/>
            </p:nvSpPr>
            <p:spPr bwMode="auto">
              <a:xfrm>
                <a:off x="1256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8" name="Freeform 387"/>
              <p:cNvSpPr>
                <a:spLocks/>
              </p:cNvSpPr>
              <p:nvPr/>
            </p:nvSpPr>
            <p:spPr bwMode="auto">
              <a:xfrm>
                <a:off x="1256" y="2003"/>
                <a:ext cx="11" cy="12"/>
              </a:xfrm>
              <a:custGeom>
                <a:avLst/>
                <a:gdLst>
                  <a:gd name="T0" fmla="*/ 0 w 11"/>
                  <a:gd name="T1" fmla="*/ 11 h 12"/>
                  <a:gd name="T2" fmla="*/ 0 w 11"/>
                  <a:gd name="T3" fmla="*/ 0 h 12"/>
                  <a:gd name="T4" fmla="*/ 10 w 11"/>
                  <a:gd name="T5" fmla="*/ 0 h 12"/>
                  <a:gd name="T6" fmla="*/ 10 w 11"/>
                  <a:gd name="T7" fmla="*/ 11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"/>
                  <a:gd name="T13" fmla="*/ 0 h 12"/>
                  <a:gd name="T14" fmla="*/ 11 w 11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" h="12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59" name="Freeform 388"/>
              <p:cNvSpPr>
                <a:spLocks/>
              </p:cNvSpPr>
              <p:nvPr/>
            </p:nvSpPr>
            <p:spPr bwMode="auto">
              <a:xfrm>
                <a:off x="1215" y="201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0 h 1"/>
                  <a:gd name="T4" fmla="*/ 10 w 22"/>
                  <a:gd name="T5" fmla="*/ 0 h 1"/>
                  <a:gd name="T6" fmla="*/ 21 w 2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"/>
                  <a:gd name="T14" fmla="*/ 22 w 2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0" name="Freeform 389"/>
              <p:cNvSpPr>
                <a:spLocks/>
              </p:cNvSpPr>
              <p:nvPr/>
            </p:nvSpPr>
            <p:spPr bwMode="auto">
              <a:xfrm>
                <a:off x="1215" y="2014"/>
                <a:ext cx="22" cy="1"/>
              </a:xfrm>
              <a:custGeom>
                <a:avLst/>
                <a:gdLst>
                  <a:gd name="T0" fmla="*/ 0 w 22"/>
                  <a:gd name="T1" fmla="*/ 0 h 1"/>
                  <a:gd name="T2" fmla="*/ 0 w 22"/>
                  <a:gd name="T3" fmla="*/ 0 h 1"/>
                  <a:gd name="T4" fmla="*/ 10 w 22"/>
                  <a:gd name="T5" fmla="*/ 0 h 1"/>
                  <a:gd name="T6" fmla="*/ 21 w 22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"/>
                  <a:gd name="T13" fmla="*/ 0 h 1"/>
                  <a:gd name="T14" fmla="*/ 22 w 22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1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1" name="Freeform 390"/>
              <p:cNvSpPr>
                <a:spLocks/>
              </p:cNvSpPr>
              <p:nvPr/>
            </p:nvSpPr>
            <p:spPr bwMode="auto">
              <a:xfrm>
                <a:off x="1246" y="20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2" name="Freeform 391"/>
              <p:cNvSpPr>
                <a:spLocks/>
              </p:cNvSpPr>
              <p:nvPr/>
            </p:nvSpPr>
            <p:spPr bwMode="auto">
              <a:xfrm>
                <a:off x="1246" y="2014"/>
                <a:ext cx="11" cy="1"/>
              </a:xfrm>
              <a:custGeom>
                <a:avLst/>
                <a:gdLst>
                  <a:gd name="T0" fmla="*/ 0 w 11"/>
                  <a:gd name="T1" fmla="*/ 0 h 1"/>
                  <a:gd name="T2" fmla="*/ 0 w 11"/>
                  <a:gd name="T3" fmla="*/ 0 h 1"/>
                  <a:gd name="T4" fmla="*/ 10 w 1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1"/>
                  <a:gd name="T11" fmla="*/ 11 w 1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1">
                    <a:moveTo>
                      <a:pt x="0" y="0"/>
                    </a:moveTo>
                    <a:lnTo>
                      <a:pt x="0" y="0"/>
                    </a:lnTo>
                    <a:lnTo>
                      <a:pt x="10" y="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3612" name="Line 392"/>
            <p:cNvSpPr>
              <a:spLocks noChangeShapeType="1"/>
            </p:cNvSpPr>
            <p:nvPr/>
          </p:nvSpPr>
          <p:spPr bwMode="auto">
            <a:xfrm>
              <a:off x="1060" y="1387"/>
              <a:ext cx="389" cy="0"/>
            </a:xfrm>
            <a:prstGeom prst="lin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613" name="AutoShape 393"/>
            <p:cNvSpPr>
              <a:spLocks noChangeArrowheads="1"/>
            </p:cNvSpPr>
            <p:nvPr/>
          </p:nvSpPr>
          <p:spPr bwMode="auto">
            <a:xfrm>
              <a:off x="1126" y="1424"/>
              <a:ext cx="73" cy="73"/>
            </a:xfrm>
            <a:prstGeom prst="roundRect">
              <a:avLst>
                <a:gd name="adj" fmla="val 24185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614" name="AutoShape 394"/>
            <p:cNvSpPr>
              <a:spLocks noChangeArrowheads="1"/>
            </p:cNvSpPr>
            <p:nvPr/>
          </p:nvSpPr>
          <p:spPr bwMode="auto">
            <a:xfrm>
              <a:off x="1234" y="1424"/>
              <a:ext cx="72" cy="73"/>
            </a:xfrm>
            <a:prstGeom prst="roundRect">
              <a:avLst>
                <a:gd name="adj" fmla="val 24583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615" name="AutoShape 395"/>
            <p:cNvSpPr>
              <a:spLocks noChangeArrowheads="1"/>
            </p:cNvSpPr>
            <p:nvPr/>
          </p:nvSpPr>
          <p:spPr bwMode="auto">
            <a:xfrm>
              <a:off x="1343" y="1424"/>
              <a:ext cx="72" cy="73"/>
            </a:xfrm>
            <a:prstGeom prst="roundRect">
              <a:avLst>
                <a:gd name="adj" fmla="val 24583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616" name="AutoShape 396"/>
            <p:cNvSpPr>
              <a:spLocks noChangeArrowheads="1"/>
            </p:cNvSpPr>
            <p:nvPr/>
          </p:nvSpPr>
          <p:spPr bwMode="auto">
            <a:xfrm>
              <a:off x="1126" y="1552"/>
              <a:ext cx="73" cy="72"/>
            </a:xfrm>
            <a:prstGeom prst="roundRect">
              <a:avLst>
                <a:gd name="adj" fmla="val 24185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617" name="AutoShape 397"/>
            <p:cNvSpPr>
              <a:spLocks noChangeArrowheads="1"/>
            </p:cNvSpPr>
            <p:nvPr/>
          </p:nvSpPr>
          <p:spPr bwMode="auto">
            <a:xfrm>
              <a:off x="1234" y="1552"/>
              <a:ext cx="72" cy="72"/>
            </a:xfrm>
            <a:prstGeom prst="roundRect">
              <a:avLst>
                <a:gd name="adj" fmla="val 24583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618" name="AutoShape 398"/>
            <p:cNvSpPr>
              <a:spLocks noChangeArrowheads="1"/>
            </p:cNvSpPr>
            <p:nvPr/>
          </p:nvSpPr>
          <p:spPr bwMode="auto">
            <a:xfrm>
              <a:off x="1343" y="1552"/>
              <a:ext cx="72" cy="72"/>
            </a:xfrm>
            <a:prstGeom prst="roundRect">
              <a:avLst>
                <a:gd name="adj" fmla="val 24583"/>
              </a:avLst>
            </a:prstGeom>
            <a:solidFill>
              <a:srgbClr val="80808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3619" name="Rectangle 399"/>
            <p:cNvSpPr>
              <a:spLocks noChangeArrowheads="1"/>
            </p:cNvSpPr>
            <p:nvPr/>
          </p:nvSpPr>
          <p:spPr bwMode="auto">
            <a:xfrm>
              <a:off x="1064" y="1400"/>
              <a:ext cx="27" cy="173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750" y="714375"/>
            <a:ext cx="799269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pt-BR" dirty="0">
                <a:cs typeface="+mn-cs"/>
              </a:rPr>
              <a:t>CONTEÚDO ENVOLVIDO NA APRESENTAÇÃO</a:t>
            </a:r>
          </a:p>
          <a:p>
            <a:pPr eaLnBrk="0" hangingPunct="0">
              <a:defRPr/>
            </a:pPr>
            <a:endParaRPr lang="pt-BR" dirty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endParaRPr lang="pt-BR" dirty="0" smtClean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Introdução ao modelo de imagem digital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endParaRPr lang="pt-BR" dirty="0" smtClean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/>
              <a:t>Radiologia Digital</a:t>
            </a:r>
            <a:r>
              <a:rPr lang="pt-BR" dirty="0"/>
              <a:t>; CR </a:t>
            </a:r>
            <a:r>
              <a:rPr lang="pt-BR" sz="1400" dirty="0"/>
              <a:t>(</a:t>
            </a:r>
            <a:r>
              <a:rPr lang="pt-BR" sz="1400" dirty="0" err="1"/>
              <a:t>Computed</a:t>
            </a:r>
            <a:r>
              <a:rPr lang="pt-BR" sz="1400" dirty="0"/>
              <a:t> </a:t>
            </a:r>
            <a:r>
              <a:rPr lang="pt-BR" sz="1400" dirty="0" err="1" smtClean="0"/>
              <a:t>radiography</a:t>
            </a:r>
            <a:r>
              <a:rPr lang="pt-BR" sz="1400" dirty="0" smtClean="0"/>
              <a:t>)</a:t>
            </a:r>
            <a:r>
              <a:rPr lang="pt-BR" dirty="0" smtClean="0"/>
              <a:t>; DR </a:t>
            </a:r>
            <a:r>
              <a:rPr lang="pt-BR" sz="1600" dirty="0" smtClean="0"/>
              <a:t>(Digital </a:t>
            </a:r>
            <a:r>
              <a:rPr lang="pt-BR" sz="1600" dirty="0" err="1" smtClean="0"/>
              <a:t>Radiography</a:t>
            </a:r>
            <a:r>
              <a:rPr lang="pt-BR" sz="1600" dirty="0" smtClean="0"/>
              <a:t>)</a:t>
            </a:r>
            <a:endParaRPr lang="pt-BR" sz="1600" dirty="0"/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endParaRPr lang="pt-BR" dirty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PACS – Picture </a:t>
            </a:r>
            <a:r>
              <a:rPr lang="pt-BR" dirty="0" err="1" smtClean="0">
                <a:cs typeface="+mn-cs"/>
              </a:rPr>
              <a:t>Archiving</a:t>
            </a:r>
            <a:r>
              <a:rPr lang="pt-BR" dirty="0" smtClean="0">
                <a:cs typeface="+mn-cs"/>
              </a:rPr>
              <a:t> </a:t>
            </a:r>
            <a:r>
              <a:rPr lang="pt-BR" dirty="0" err="1" smtClean="0">
                <a:cs typeface="+mn-cs"/>
              </a:rPr>
              <a:t>and</a:t>
            </a:r>
            <a:r>
              <a:rPr lang="pt-BR" dirty="0" smtClean="0">
                <a:cs typeface="+mn-cs"/>
              </a:rPr>
              <a:t> Communication Systems</a:t>
            </a:r>
          </a:p>
          <a:p>
            <a:pPr eaLnBrk="0" hangingPunct="0">
              <a:defRPr/>
            </a:pPr>
            <a:endParaRPr lang="pt-BR" dirty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 DICOM – Digital </a:t>
            </a:r>
            <a:r>
              <a:rPr lang="pt-BR" dirty="0" err="1" smtClean="0">
                <a:cs typeface="+mn-cs"/>
              </a:rPr>
              <a:t>Imaging</a:t>
            </a:r>
            <a:r>
              <a:rPr lang="pt-BR" dirty="0" smtClean="0">
                <a:cs typeface="+mn-cs"/>
              </a:rPr>
              <a:t> </a:t>
            </a:r>
            <a:r>
              <a:rPr lang="pt-BR" dirty="0" err="1" smtClean="0">
                <a:cs typeface="+mn-cs"/>
              </a:rPr>
              <a:t>and</a:t>
            </a:r>
            <a:r>
              <a:rPr lang="pt-BR" dirty="0" smtClean="0">
                <a:cs typeface="+mn-cs"/>
              </a:rPr>
              <a:t> Communication in Medicine</a:t>
            </a: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endParaRPr lang="pt-BR" dirty="0" smtClean="0">
              <a:cs typeface="+mn-cs"/>
            </a:endParaRPr>
          </a:p>
          <a:p>
            <a:pPr marL="342900" indent="-342900" eaLnBrk="0" hangingPunct="0">
              <a:buFont typeface="Wingdings" panose="05000000000000000000" pitchFamily="2" charset="2"/>
              <a:buChar char="Ø"/>
              <a:defRPr/>
            </a:pPr>
            <a:r>
              <a:rPr lang="pt-BR" dirty="0" smtClean="0">
                <a:cs typeface="+mn-cs"/>
              </a:rPr>
              <a:t>Ambiente CCIFM-HCFMRP</a:t>
            </a:r>
          </a:p>
          <a:p>
            <a:pPr eaLnBrk="0" hangingPunct="0">
              <a:defRPr/>
            </a:pPr>
            <a:endParaRPr lang="pt-BR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1042988" y="-100013"/>
            <a:ext cx="7772400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28398" dir="3806097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70000"/>
              </a:lnSpc>
            </a:pPr>
            <a:r>
              <a:rPr kumimoji="1" lang="en-US" altLang="pt-BR" sz="2800" i="1">
                <a:latin typeface="Arial Narrow" panose="020B0606020202030204" pitchFamily="34" charset="0"/>
              </a:rPr>
              <a:t>Tabela IMD- Information Module Definition</a:t>
            </a:r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827088" y="476250"/>
            <a:ext cx="637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buFontTx/>
              <a:buChar char="•"/>
            </a:pPr>
            <a:r>
              <a:rPr lang="en-US" altLang="pt-BR" sz="1600" b="1"/>
              <a:t>Cada módulo contém:</a:t>
            </a:r>
          </a:p>
          <a:p>
            <a:pPr lvl="1">
              <a:buFontTx/>
              <a:buChar char="•"/>
            </a:pPr>
            <a:r>
              <a:rPr lang="en-US" altLang="pt-BR" sz="1600" b="1"/>
              <a:t>Nome do atributo; Data element tag; Definição do atributo</a:t>
            </a:r>
          </a:p>
          <a:p>
            <a:pPr>
              <a:buFontTx/>
              <a:buChar char="•"/>
            </a:pPr>
            <a:r>
              <a:rPr lang="en-US" altLang="pt-BR" sz="1600" b="1"/>
              <a:t>Ex1: Patient Module</a:t>
            </a:r>
            <a:endParaRPr lang="en-US" altLang="pt-BR" sz="1200"/>
          </a:p>
        </p:txBody>
      </p:sp>
      <p:graphicFrame>
        <p:nvGraphicFramePr>
          <p:cNvPr id="2857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43000" y="1268413"/>
          <a:ext cx="7662863" cy="244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6" name="Documento" r:id="rId3" imgW="5754600" imgH="2557440" progId="Word.Document.8">
                  <p:embed/>
                </p:oleObj>
              </mc:Choice>
              <mc:Fallback>
                <p:oleObj name="Documento" r:id="rId3" imgW="5754600" imgH="255744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68413"/>
                        <a:ext cx="7662863" cy="24431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0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1116013" y="4005263"/>
          <a:ext cx="7704137" cy="278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7" name="Documento" r:id="rId5" imgW="5754600" imgH="2917080" progId="Word.Document.8">
                  <p:embed/>
                </p:oleObj>
              </mc:Choice>
              <mc:Fallback>
                <p:oleObj name="Documento" r:id="rId5" imgW="5754600" imgH="2917080" progId="Word.Documen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005263"/>
                        <a:ext cx="7704137" cy="2781300"/>
                      </a:xfrm>
                      <a:prstGeom prst="rect">
                        <a:avLst/>
                      </a:prstGeom>
                      <a:solidFill>
                        <a:srgbClr val="33CC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702" name="Rectangle 6"/>
          <p:cNvSpPr>
            <a:spLocks noChangeArrowheads="1"/>
          </p:cNvSpPr>
          <p:nvPr/>
        </p:nvSpPr>
        <p:spPr bwMode="auto">
          <a:xfrm>
            <a:off x="971550" y="3671888"/>
            <a:ext cx="1863725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1414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pt-BR" sz="1600" b="1"/>
              <a:t>Ex2: Study Module</a:t>
            </a:r>
          </a:p>
        </p:txBody>
      </p:sp>
      <p:sp>
        <p:nvSpPr>
          <p:cNvPr id="285703" name="Rectangle 7"/>
          <p:cNvSpPr>
            <a:spLocks noChangeArrowheads="1"/>
          </p:cNvSpPr>
          <p:nvPr/>
        </p:nvSpPr>
        <p:spPr bwMode="auto">
          <a:xfrm>
            <a:off x="1116013" y="1844675"/>
            <a:ext cx="7704137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/>
          <a:p>
            <a:endParaRPr lang="pt-BR"/>
          </a:p>
        </p:txBody>
      </p:sp>
      <p:sp>
        <p:nvSpPr>
          <p:cNvPr id="285704" name="Rectangle 8"/>
          <p:cNvSpPr>
            <a:spLocks noChangeArrowheads="1"/>
          </p:cNvSpPr>
          <p:nvPr/>
        </p:nvSpPr>
        <p:spPr bwMode="auto">
          <a:xfrm>
            <a:off x="1187450" y="4508500"/>
            <a:ext cx="71438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/>
          <a:p>
            <a:endParaRPr lang="pt-BR"/>
          </a:p>
        </p:txBody>
      </p:sp>
      <p:sp>
        <p:nvSpPr>
          <p:cNvPr id="285705" name="Rectangle 9"/>
          <p:cNvSpPr>
            <a:spLocks noChangeArrowheads="1"/>
          </p:cNvSpPr>
          <p:nvPr/>
        </p:nvSpPr>
        <p:spPr bwMode="auto">
          <a:xfrm>
            <a:off x="1116013" y="4508500"/>
            <a:ext cx="7704137" cy="234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2160" tIns="46080" rIns="92160" bIns="46080" anchor="ctr">
            <a:spAutoFit/>
          </a:bodyPr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746" name="Group 2"/>
          <p:cNvGrpSpPr>
            <a:grpSpLocks/>
          </p:cNvGrpSpPr>
          <p:nvPr/>
        </p:nvGrpSpPr>
        <p:grpSpPr bwMode="auto">
          <a:xfrm>
            <a:off x="827088" y="188913"/>
            <a:ext cx="8245475" cy="6264275"/>
            <a:chOff x="249" y="255"/>
            <a:chExt cx="5353" cy="3758"/>
          </a:xfrm>
        </p:grpSpPr>
        <p:pic>
          <p:nvPicPr>
            <p:cNvPr id="2877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55"/>
              <a:ext cx="5353" cy="37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87748" name="Rectangle 4"/>
            <p:cNvSpPr>
              <a:spLocks noChangeArrowheads="1"/>
            </p:cNvSpPr>
            <p:nvPr/>
          </p:nvSpPr>
          <p:spPr bwMode="auto">
            <a:xfrm>
              <a:off x="2789" y="890"/>
              <a:ext cx="499" cy="91"/>
            </a:xfrm>
            <a:prstGeom prst="rect">
              <a:avLst/>
            </a:prstGeom>
            <a:solidFill>
              <a:srgbClr val="FF0000">
                <a:alpha val="25000"/>
              </a:srgbClr>
            </a:solidFill>
            <a:ln w="12700" algn="ctr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047750" y="4445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lnSpc>
                <a:spcPct val="70000"/>
              </a:lnSpc>
            </a:pPr>
            <a:r>
              <a:rPr kumimoji="1" lang="en-US" altLang="pt-BR" sz="2800" i="1"/>
              <a:t>DICOM- estruturas de elementos e conjuntos de dados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1290638" y="1504950"/>
            <a:ext cx="1506537" cy="5619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400">
                <a:latin typeface="Arial" charset="0"/>
              </a:rPr>
              <a:t>Elemento	1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1258888" y="1052513"/>
            <a:ext cx="2827337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pt-BR" sz="2400">
                <a:latin typeface="Arial" charset="0"/>
              </a:rPr>
              <a:t>Conjunto de dados: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822575" y="1509713"/>
            <a:ext cx="1508125" cy="5619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200">
                <a:latin typeface="Arial" charset="0"/>
              </a:rPr>
              <a:t>Elemento	2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4346575" y="1509713"/>
            <a:ext cx="1508125" cy="5619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200">
                <a:latin typeface="Arial" charset="0"/>
              </a:rPr>
              <a:t>Elemento	3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5870575" y="1509713"/>
            <a:ext cx="1508125" cy="5619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200">
                <a:latin typeface="Arial" charset="0"/>
              </a:rPr>
              <a:t>......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394575" y="1509713"/>
            <a:ext cx="1508125" cy="56197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200">
                <a:latin typeface="Arial" charset="0"/>
              </a:rPr>
              <a:t>Elemento	x</a:t>
            </a:r>
          </a:p>
        </p:txBody>
      </p:sp>
      <p:sp>
        <p:nvSpPr>
          <p:cNvPr id="26633" name="Line 9"/>
          <p:cNvSpPr>
            <a:spLocks noChangeShapeType="1"/>
          </p:cNvSpPr>
          <p:nvPr/>
        </p:nvSpPr>
        <p:spPr bwMode="auto">
          <a:xfrm>
            <a:off x="1425575" y="2419350"/>
            <a:ext cx="7248525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4210050" y="2128838"/>
            <a:ext cx="23495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pt-BR" sz="1600" b="1">
                <a:latin typeface="Arial" charset="0"/>
              </a:rPr>
              <a:t>ordem de transmissão</a:t>
            </a:r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2111375" y="3167063"/>
            <a:ext cx="1203325" cy="5048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2000">
                <a:latin typeface="Arial" charset="0"/>
              </a:rPr>
              <a:t>TAG</a:t>
            </a:r>
          </a:p>
        </p:txBody>
      </p:sp>
      <p:sp>
        <p:nvSpPr>
          <p:cNvPr id="26636" name="Rectangle 12" descr="70%"/>
          <p:cNvSpPr>
            <a:spLocks noChangeArrowheads="1"/>
          </p:cNvSpPr>
          <p:nvPr/>
        </p:nvSpPr>
        <p:spPr bwMode="auto">
          <a:xfrm>
            <a:off x="3330575" y="3167063"/>
            <a:ext cx="1203325" cy="504825"/>
          </a:xfrm>
          <a:prstGeom prst="rect">
            <a:avLst/>
          </a:prstGeom>
          <a:pattFill prst="pct70">
            <a:fgClr>
              <a:srgbClr val="414141"/>
            </a:fgClr>
            <a:bgClr>
              <a:schemeClr val="bg1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2000">
                <a:latin typeface="Arial" charset="0"/>
              </a:rPr>
              <a:t>VR</a:t>
            </a:r>
          </a:p>
        </p:txBody>
      </p:sp>
      <p:sp>
        <p:nvSpPr>
          <p:cNvPr id="26637" name="Rectangle 13"/>
          <p:cNvSpPr>
            <a:spLocks noChangeArrowheads="1"/>
          </p:cNvSpPr>
          <p:nvPr/>
        </p:nvSpPr>
        <p:spPr bwMode="auto">
          <a:xfrm>
            <a:off x="4549775" y="3167063"/>
            <a:ext cx="1203325" cy="5048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600" b="1" dirty="0">
                <a:latin typeface="Arial" charset="0"/>
              </a:rPr>
              <a:t>Value</a:t>
            </a:r>
          </a:p>
          <a:p>
            <a:pPr algn="ctr"/>
            <a:r>
              <a:rPr lang="en-US" altLang="pt-BR" sz="1600" b="1" dirty="0">
                <a:latin typeface="Arial" charset="0"/>
              </a:rPr>
              <a:t>length</a:t>
            </a:r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5768975" y="3167063"/>
            <a:ext cx="3235325" cy="504825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8" tIns="44450" rIns="90488" bIns="44450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2000">
                <a:latin typeface="Arial" charset="0"/>
              </a:rPr>
              <a:t>Value Field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>
            <a:off x="1298575" y="2081213"/>
            <a:ext cx="796925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40" name="Line 16"/>
          <p:cNvSpPr>
            <a:spLocks noChangeShapeType="1"/>
          </p:cNvSpPr>
          <p:nvPr/>
        </p:nvSpPr>
        <p:spPr bwMode="auto">
          <a:xfrm>
            <a:off x="2822575" y="2081213"/>
            <a:ext cx="6181725" cy="1076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6641" name="Rectangle 17"/>
          <p:cNvSpPr>
            <a:spLocks noChangeArrowheads="1"/>
          </p:cNvSpPr>
          <p:nvPr/>
        </p:nvSpPr>
        <p:spPr bwMode="auto">
          <a:xfrm>
            <a:off x="2076450" y="2746375"/>
            <a:ext cx="2741613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pt-BR" sz="2400">
                <a:latin typeface="Arial" charset="0"/>
              </a:rPr>
              <a:t>Elemento de dado:</a:t>
            </a:r>
          </a:p>
        </p:txBody>
      </p:sp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586038" y="4002088"/>
            <a:ext cx="5214937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/>
            <a:r>
              <a:rPr lang="en-US" altLang="pt-BR" sz="1600">
                <a:latin typeface="Arial" charset="0"/>
              </a:rPr>
              <a:t>Campo opcional- depende de Sintaxe de Transferência </a:t>
            </a:r>
          </a:p>
          <a:p>
            <a:pPr algn="ctr"/>
            <a:r>
              <a:rPr lang="en-US" altLang="pt-BR" sz="1600">
                <a:latin typeface="Arial" charset="0"/>
              </a:rPr>
              <a:t>negociada entre duas aplicações</a:t>
            </a:r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3619500" y="3681413"/>
            <a:ext cx="320675" cy="333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pic>
        <p:nvPicPr>
          <p:cNvPr id="20" name="Picture 4" descr="j023637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350" y="4725144"/>
            <a:ext cx="2095632" cy="197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4782617" y="5381626"/>
            <a:ext cx="246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Interoperabilidade</a:t>
            </a:r>
            <a:endParaRPr lang="pt-BR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4242" name="Group 2"/>
          <p:cNvGrpSpPr>
            <a:grpSpLocks/>
          </p:cNvGrpSpPr>
          <p:nvPr/>
        </p:nvGrpSpPr>
        <p:grpSpPr bwMode="auto">
          <a:xfrm>
            <a:off x="539552" y="620688"/>
            <a:ext cx="8355012" cy="5761037"/>
            <a:chOff x="521" y="527"/>
            <a:chExt cx="5263" cy="3629"/>
          </a:xfrm>
        </p:grpSpPr>
        <p:sp>
          <p:nvSpPr>
            <p:cNvPr id="394243" name="Rectangle 3"/>
            <p:cNvSpPr>
              <a:spLocks noChangeArrowheads="1"/>
            </p:cNvSpPr>
            <p:nvPr/>
          </p:nvSpPr>
          <p:spPr bwMode="auto">
            <a:xfrm>
              <a:off x="1542" y="678"/>
              <a:ext cx="2822" cy="3478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prstDash val="lg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394244" name="Rectangle 4"/>
            <p:cNvSpPr>
              <a:spLocks noChangeArrowheads="1"/>
            </p:cNvSpPr>
            <p:nvPr/>
          </p:nvSpPr>
          <p:spPr bwMode="auto">
            <a:xfrm>
              <a:off x="2538" y="2107"/>
              <a:ext cx="904" cy="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en-US" sz="1600" b="1">
                  <a:latin typeface="Arial" charset="0"/>
                </a:rPr>
                <a:t>Rede de alta </a:t>
              </a:r>
            </a:p>
            <a:p>
              <a:pPr algn="ctr"/>
              <a:r>
                <a:rPr lang="en-US" altLang="en-US" sz="1600" b="1">
                  <a:latin typeface="Arial" charset="0"/>
                </a:rPr>
                <a:t>velocidade</a:t>
              </a:r>
            </a:p>
          </p:txBody>
        </p:sp>
        <p:sp>
          <p:nvSpPr>
            <p:cNvPr id="394245" name="Oval 5"/>
            <p:cNvSpPr>
              <a:spLocks noChangeArrowheads="1"/>
            </p:cNvSpPr>
            <p:nvPr/>
          </p:nvSpPr>
          <p:spPr bwMode="auto">
            <a:xfrm>
              <a:off x="2329" y="1964"/>
              <a:ext cx="1343" cy="763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pic>
          <p:nvPicPr>
            <p:cNvPr id="394246" name="Picture 6" descr="CT1Larg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" y="2077"/>
              <a:ext cx="648" cy="551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</p:pic>
        <p:pic>
          <p:nvPicPr>
            <p:cNvPr id="394247" name="Picture 7" descr="juke&amp;raid 2 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26" t="20152" b="18825"/>
            <a:stretch>
              <a:fillRect/>
            </a:stretch>
          </p:blipFill>
          <p:spPr bwMode="auto">
            <a:xfrm>
              <a:off x="2606" y="3298"/>
              <a:ext cx="719" cy="53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</p:pic>
        <p:pic>
          <p:nvPicPr>
            <p:cNvPr id="394248" name="Picture 8" descr="0008new"/>
            <p:cNvPicPr>
              <a:picLocks noChangeAspect="1" noChangeArrowheads="1"/>
            </p:cNvPicPr>
            <p:nvPr/>
          </p:nvPicPr>
          <p:blipFill>
            <a:blip r:embed="rId6">
              <a:lum bright="34000" contrast="3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9" y="821"/>
              <a:ext cx="786" cy="610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2"/>
                  </a:solidFill>
                </a14:hiddenFill>
              </a:ext>
            </a:extLst>
          </p:spPr>
        </p:pic>
        <p:pic>
          <p:nvPicPr>
            <p:cNvPr id="394249" name="Picture 9" descr="serverne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" y="1250"/>
              <a:ext cx="484" cy="42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94250" name="Group 10"/>
            <p:cNvGrpSpPr>
              <a:grpSpLocks/>
            </p:cNvGrpSpPr>
            <p:nvPr/>
          </p:nvGrpSpPr>
          <p:grpSpPr bwMode="auto">
            <a:xfrm>
              <a:off x="4780" y="2203"/>
              <a:ext cx="950" cy="653"/>
              <a:chOff x="4628" y="909"/>
              <a:chExt cx="1020" cy="660"/>
            </a:xfrm>
          </p:grpSpPr>
          <p:pic>
            <p:nvPicPr>
              <p:cNvPr id="394251" name="Picture 11"/>
              <p:cNvPicPr>
                <a:picLocks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8" y="909"/>
                <a:ext cx="1020" cy="4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94252" name="Rectangle 12"/>
              <p:cNvSpPr>
                <a:spLocks noChangeArrowheads="1"/>
              </p:cNvSpPr>
              <p:nvPr/>
            </p:nvSpPr>
            <p:spPr bwMode="auto">
              <a:xfrm>
                <a:off x="4661" y="1376"/>
                <a:ext cx="958" cy="1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92075" tIns="46038" rIns="92075" bIns="46038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pt-BR" sz="1400">
                    <a:latin typeface="Arial" charset="0"/>
                  </a:rPr>
                  <a:t>HIS/MIS</a:t>
                </a:r>
                <a:endParaRPr lang="en-US" altLang="pt-BR" sz="1800">
                  <a:latin typeface="Arial" charset="0"/>
                </a:endParaRPr>
              </a:p>
            </p:txBody>
          </p:sp>
        </p:grpSp>
        <p:sp>
          <p:nvSpPr>
            <p:cNvPr id="394253" name="Text Box 13"/>
            <p:cNvSpPr txBox="1">
              <a:spLocks noChangeArrowheads="1"/>
            </p:cNvSpPr>
            <p:nvPr/>
          </p:nvSpPr>
          <p:spPr bwMode="auto">
            <a:xfrm>
              <a:off x="2510" y="3822"/>
              <a:ext cx="8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pt-BR" sz="1400" b="1">
                  <a:latin typeface="Arial" charset="0"/>
                </a:rPr>
                <a:t>Arquivamento</a:t>
              </a:r>
            </a:p>
          </p:txBody>
        </p:sp>
        <p:sp>
          <p:nvSpPr>
            <p:cNvPr id="394254" name="Text Box 14"/>
            <p:cNvSpPr txBox="1">
              <a:spLocks noChangeArrowheads="1"/>
            </p:cNvSpPr>
            <p:nvPr/>
          </p:nvSpPr>
          <p:spPr bwMode="auto">
            <a:xfrm>
              <a:off x="521" y="964"/>
              <a:ext cx="747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pt-BR" sz="1400" b="1">
                  <a:latin typeface="Arial" charset="0"/>
                </a:rPr>
                <a:t>Modalidade 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de Imagem</a:t>
              </a:r>
            </a:p>
          </p:txBody>
        </p:sp>
        <p:sp>
          <p:nvSpPr>
            <p:cNvPr id="394255" name="Text Box 15"/>
            <p:cNvSpPr txBox="1">
              <a:spLocks noChangeArrowheads="1"/>
            </p:cNvSpPr>
            <p:nvPr/>
          </p:nvSpPr>
          <p:spPr bwMode="auto">
            <a:xfrm>
              <a:off x="4641" y="3584"/>
              <a:ext cx="114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pt-BR" sz="1400" b="1">
                  <a:latin typeface="Arial" charset="0"/>
                </a:rPr>
                <a:t>Web-based RIS/PACS/EMR</a:t>
              </a:r>
            </a:p>
          </p:txBody>
        </p:sp>
        <p:sp>
          <p:nvSpPr>
            <p:cNvPr id="394256" name="Text Box 16"/>
            <p:cNvSpPr txBox="1">
              <a:spLocks noChangeArrowheads="1"/>
            </p:cNvSpPr>
            <p:nvPr/>
          </p:nvSpPr>
          <p:spPr bwMode="auto">
            <a:xfrm>
              <a:off x="5335" y="1297"/>
              <a:ext cx="30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1400" b="1">
                  <a:latin typeface="Arial" charset="0"/>
                </a:rPr>
                <a:t>RIS</a:t>
              </a:r>
            </a:p>
          </p:txBody>
        </p:sp>
        <p:sp>
          <p:nvSpPr>
            <p:cNvPr id="394257" name="Text Box 17"/>
            <p:cNvSpPr txBox="1">
              <a:spLocks noChangeArrowheads="1"/>
            </p:cNvSpPr>
            <p:nvPr/>
          </p:nvSpPr>
          <p:spPr bwMode="auto">
            <a:xfrm>
              <a:off x="3564" y="773"/>
              <a:ext cx="773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pt-BR" sz="1400" b="1">
                  <a:latin typeface="Arial" charset="0"/>
                </a:rPr>
                <a:t>Estação de </a:t>
              </a:r>
            </a:p>
            <a:p>
              <a:pPr algn="ctr"/>
              <a:r>
                <a:rPr lang="en-US" altLang="pt-BR" sz="1400" b="1">
                  <a:latin typeface="Arial" charset="0"/>
                </a:rPr>
                <a:t>visualização</a:t>
              </a:r>
            </a:p>
          </p:txBody>
        </p:sp>
        <p:cxnSp>
          <p:nvCxnSpPr>
            <p:cNvPr id="394258" name="AutoShape 18"/>
            <p:cNvCxnSpPr>
              <a:cxnSpLocks noChangeShapeType="1"/>
              <a:stCxn id="394246" idx="3"/>
              <a:endCxn id="394245" idx="2"/>
            </p:cNvCxnSpPr>
            <p:nvPr/>
          </p:nvCxnSpPr>
          <p:spPr bwMode="auto">
            <a:xfrm flipV="1">
              <a:off x="1219" y="2345"/>
              <a:ext cx="1098" cy="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259" name="AutoShape 19"/>
            <p:cNvCxnSpPr>
              <a:cxnSpLocks noChangeShapeType="1"/>
              <a:stCxn id="394245" idx="5"/>
            </p:cNvCxnSpPr>
            <p:nvPr/>
          </p:nvCxnSpPr>
          <p:spPr bwMode="auto">
            <a:xfrm rot="16200000" flipH="1">
              <a:off x="3575" y="2527"/>
              <a:ext cx="458" cy="65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260" name="AutoShape 20"/>
            <p:cNvCxnSpPr>
              <a:cxnSpLocks noChangeShapeType="1"/>
              <a:endCxn id="394279" idx="0"/>
            </p:cNvCxnSpPr>
            <p:nvPr/>
          </p:nvCxnSpPr>
          <p:spPr bwMode="auto">
            <a:xfrm>
              <a:off x="4599" y="3085"/>
              <a:ext cx="638" cy="166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261" name="AutoShape 21"/>
            <p:cNvCxnSpPr>
              <a:cxnSpLocks noChangeShapeType="1"/>
              <a:stCxn id="394248" idx="2"/>
              <a:endCxn id="394245" idx="0"/>
            </p:cNvCxnSpPr>
            <p:nvPr/>
          </p:nvCxnSpPr>
          <p:spPr bwMode="auto">
            <a:xfrm rot="5400000">
              <a:off x="2785" y="1646"/>
              <a:ext cx="521" cy="92"/>
            </a:xfrm>
            <a:prstGeom prst="curvedConnector3">
              <a:avLst>
                <a:gd name="adj1" fmla="val 51046"/>
              </a:avLst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262" name="AutoShape 22"/>
            <p:cNvCxnSpPr>
              <a:cxnSpLocks noChangeShapeType="1"/>
              <a:stCxn id="394245" idx="7"/>
              <a:endCxn id="394249" idx="1"/>
            </p:cNvCxnSpPr>
            <p:nvPr/>
          </p:nvCxnSpPr>
          <p:spPr bwMode="auto">
            <a:xfrm rot="16200000">
              <a:off x="3873" y="1064"/>
              <a:ext cx="602" cy="1397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263" name="AutoShape 23"/>
            <p:cNvCxnSpPr>
              <a:cxnSpLocks noChangeShapeType="1"/>
              <a:stCxn id="394249" idx="2"/>
              <a:endCxn id="394251" idx="0"/>
            </p:cNvCxnSpPr>
            <p:nvPr/>
          </p:nvCxnSpPr>
          <p:spPr bwMode="auto">
            <a:xfrm rot="16200000" flipH="1">
              <a:off x="4920" y="1868"/>
              <a:ext cx="529" cy="141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4264" name="Text Box 24"/>
            <p:cNvSpPr txBox="1">
              <a:spLocks noChangeArrowheads="1"/>
            </p:cNvSpPr>
            <p:nvPr/>
          </p:nvSpPr>
          <p:spPr bwMode="auto">
            <a:xfrm>
              <a:off x="5150" y="1821"/>
              <a:ext cx="364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1400" b="1">
                  <a:solidFill>
                    <a:srgbClr val="FF0000"/>
                  </a:solidFill>
                  <a:latin typeface="Arial" charset="0"/>
                </a:rPr>
                <a:t>HL-7</a:t>
              </a:r>
            </a:p>
          </p:txBody>
        </p:sp>
        <p:sp>
          <p:nvSpPr>
            <p:cNvPr id="394265" name="Text Box 25"/>
            <p:cNvSpPr txBox="1">
              <a:spLocks noChangeArrowheads="1"/>
            </p:cNvSpPr>
            <p:nvPr/>
          </p:nvSpPr>
          <p:spPr bwMode="auto">
            <a:xfrm>
              <a:off x="3624" y="1488"/>
              <a:ext cx="489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1400" b="1">
                  <a:solidFill>
                    <a:srgbClr val="FF0000"/>
                  </a:solidFill>
                  <a:latin typeface="Arial" charset="0"/>
                </a:rPr>
                <a:t>DICOM</a:t>
              </a:r>
            </a:p>
          </p:txBody>
        </p:sp>
        <p:sp>
          <p:nvSpPr>
            <p:cNvPr id="394266" name="Text Box 26"/>
            <p:cNvSpPr txBox="1">
              <a:spLocks noChangeArrowheads="1"/>
            </p:cNvSpPr>
            <p:nvPr/>
          </p:nvSpPr>
          <p:spPr bwMode="auto">
            <a:xfrm>
              <a:off x="1541" y="3870"/>
              <a:ext cx="51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altLang="pt-BR" sz="1800" b="1" u="sng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rPr>
                <a:t>PACS</a:t>
              </a:r>
            </a:p>
          </p:txBody>
        </p:sp>
        <p:graphicFrame>
          <p:nvGraphicFramePr>
            <p:cNvPr id="394267" name="Object 27"/>
            <p:cNvGraphicFramePr>
              <a:graphicFrameLocks noChangeAspect="1"/>
            </p:cNvGraphicFramePr>
            <p:nvPr/>
          </p:nvGraphicFramePr>
          <p:xfrm>
            <a:off x="4132" y="2870"/>
            <a:ext cx="467" cy="4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7411" name="VISIO" r:id="rId9" imgW="1135440" imgH="1018440" progId="Visio.Drawing.6">
                    <p:embed/>
                  </p:oleObj>
                </mc:Choice>
                <mc:Fallback>
                  <p:oleObj name="VISIO" r:id="rId9" imgW="1135440" imgH="1018440" progId="Visio.Drawing.6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32" y="2870"/>
                          <a:ext cx="467" cy="4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4268" name="Text Box 28"/>
            <p:cNvSpPr txBox="1">
              <a:spLocks noChangeArrowheads="1"/>
            </p:cNvSpPr>
            <p:nvPr/>
          </p:nvSpPr>
          <p:spPr bwMode="auto">
            <a:xfrm>
              <a:off x="3716" y="3203"/>
              <a:ext cx="53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1400" b="1">
                  <a:latin typeface="Arial" charset="0"/>
                </a:rPr>
                <a:t>Firewall</a:t>
              </a:r>
            </a:p>
          </p:txBody>
        </p:sp>
        <p:sp>
          <p:nvSpPr>
            <p:cNvPr id="394269" name="AutoShape 29"/>
            <p:cNvSpPr>
              <a:spLocks noChangeArrowheads="1"/>
            </p:cNvSpPr>
            <p:nvPr/>
          </p:nvSpPr>
          <p:spPr bwMode="auto">
            <a:xfrm>
              <a:off x="1774" y="1059"/>
              <a:ext cx="491" cy="618"/>
            </a:xfrm>
            <a:prstGeom prst="flowChartMagneticDisk">
              <a:avLst/>
            </a:prstGeom>
            <a:solidFill>
              <a:srgbClr val="FFCC99"/>
            </a:solidFill>
            <a:ln w="31750">
              <a:solidFill>
                <a:srgbClr val="3399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r>
                <a:rPr lang="en-US" altLang="pt-BR" sz="1200" b="1">
                  <a:latin typeface="Arial" charset="0"/>
                </a:rPr>
                <a:t>PACS</a:t>
              </a:r>
            </a:p>
            <a:p>
              <a:pPr algn="ctr" eaLnBrk="1" hangingPunct="1"/>
              <a:r>
                <a:rPr lang="en-US" altLang="pt-BR" sz="1200" b="1">
                  <a:latin typeface="Arial" charset="0"/>
                </a:rPr>
                <a:t>DB</a:t>
              </a:r>
            </a:p>
          </p:txBody>
        </p:sp>
        <p:sp>
          <p:nvSpPr>
            <p:cNvPr id="394270" name="Text Box 30"/>
            <p:cNvSpPr txBox="1">
              <a:spLocks noChangeArrowheads="1"/>
            </p:cNvSpPr>
            <p:nvPr/>
          </p:nvSpPr>
          <p:spPr bwMode="auto">
            <a:xfrm>
              <a:off x="1311" y="2250"/>
              <a:ext cx="489" cy="192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8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1400" b="1">
                  <a:solidFill>
                    <a:srgbClr val="FF0000"/>
                  </a:solidFill>
                  <a:latin typeface="Arial" charset="0"/>
                </a:rPr>
                <a:t>DICOM</a:t>
              </a:r>
            </a:p>
          </p:txBody>
        </p:sp>
        <p:pic>
          <p:nvPicPr>
            <p:cNvPr id="394271" name="Picture 31" descr="Siemens MRI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" y="1462"/>
              <a:ext cx="694" cy="51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4272" name="Picture 3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" y="2727"/>
              <a:ext cx="537" cy="64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94273" name="AutoShape 33"/>
            <p:cNvCxnSpPr>
              <a:cxnSpLocks noChangeShapeType="1"/>
              <a:stCxn id="394245" idx="1"/>
              <a:endCxn id="394269" idx="3"/>
            </p:cNvCxnSpPr>
            <p:nvPr/>
          </p:nvCxnSpPr>
          <p:spPr bwMode="auto">
            <a:xfrm rot="5400000" flipH="1">
              <a:off x="2083" y="1623"/>
              <a:ext cx="377" cy="506"/>
            </a:xfrm>
            <a:prstGeom prst="curvedConnector3">
              <a:avLst>
                <a:gd name="adj1" fmla="val 64380"/>
              </a:avLst>
            </a:prstGeom>
            <a:noFill/>
            <a:ln w="2540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94274" name="Picture 34" descr="megadriv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0" y="2727"/>
              <a:ext cx="263" cy="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4275" name="Text Box 35"/>
            <p:cNvSpPr txBox="1">
              <a:spLocks noChangeArrowheads="1"/>
            </p:cNvSpPr>
            <p:nvPr/>
          </p:nvSpPr>
          <p:spPr bwMode="auto">
            <a:xfrm>
              <a:off x="1681" y="3251"/>
              <a:ext cx="41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pt-BR" sz="1400" b="1">
                  <a:latin typeface="Tahoma" charset="0"/>
                </a:rPr>
                <a:t>RAID</a:t>
              </a:r>
            </a:p>
          </p:txBody>
        </p:sp>
        <p:cxnSp>
          <p:nvCxnSpPr>
            <p:cNvPr id="394276" name="AutoShape 36"/>
            <p:cNvCxnSpPr>
              <a:cxnSpLocks noChangeShapeType="1"/>
              <a:stCxn id="394245" idx="3"/>
              <a:endCxn id="394274" idx="3"/>
            </p:cNvCxnSpPr>
            <p:nvPr/>
          </p:nvCxnSpPr>
          <p:spPr bwMode="auto">
            <a:xfrm rot="5400000">
              <a:off x="2111" y="2599"/>
              <a:ext cx="386" cy="442"/>
            </a:xfrm>
            <a:prstGeom prst="curvedConnector2">
              <a:avLst/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4277" name="AutoShape 37"/>
            <p:cNvCxnSpPr>
              <a:cxnSpLocks noChangeShapeType="1"/>
              <a:stCxn id="394245" idx="4"/>
              <a:endCxn id="394247" idx="0"/>
            </p:cNvCxnSpPr>
            <p:nvPr/>
          </p:nvCxnSpPr>
          <p:spPr bwMode="auto">
            <a:xfrm rot="5400000">
              <a:off x="2703" y="3002"/>
              <a:ext cx="559" cy="34"/>
            </a:xfrm>
            <a:prstGeom prst="curvedConnector3">
              <a:avLst>
                <a:gd name="adj1" fmla="val 48935"/>
              </a:avLst>
            </a:prstGeom>
            <a:noFill/>
            <a:ln w="31750">
              <a:solidFill>
                <a:schemeClr val="tx1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394278" name="Group 38"/>
            <p:cNvGrpSpPr>
              <a:grpSpLocks/>
            </p:cNvGrpSpPr>
            <p:nvPr/>
          </p:nvGrpSpPr>
          <p:grpSpPr bwMode="auto">
            <a:xfrm>
              <a:off x="5011" y="3251"/>
              <a:ext cx="450" cy="381"/>
              <a:chOff x="2016" y="1632"/>
              <a:chExt cx="2592" cy="1889"/>
            </a:xfrm>
          </p:grpSpPr>
          <p:pic>
            <p:nvPicPr>
              <p:cNvPr id="394279" name="Picture 39" descr="xu"/>
              <p:cNvPicPr>
                <a:picLocks noChangeAspect="1" noChangeArrowheads="1"/>
              </p:cNvPicPr>
              <p:nvPr/>
            </p:nvPicPr>
            <p:blipFill>
              <a:blip r:embed="rId14" cstate="print">
                <a:lum bright="-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632"/>
                <a:ext cx="2592" cy="1889"/>
              </a:xfrm>
              <a:prstGeom prst="rect">
                <a:avLst/>
              </a:prstGeom>
              <a:noFill/>
              <a:ln w="9525">
                <a:solidFill>
                  <a:srgbClr val="CC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94280" name="Group 40"/>
              <p:cNvGrpSpPr>
                <a:grpSpLocks/>
              </p:cNvGrpSpPr>
              <p:nvPr/>
            </p:nvGrpSpPr>
            <p:grpSpPr bwMode="auto">
              <a:xfrm>
                <a:off x="2304" y="1920"/>
                <a:ext cx="1248" cy="816"/>
                <a:chOff x="2160" y="1152"/>
                <a:chExt cx="1296" cy="672"/>
              </a:xfrm>
            </p:grpSpPr>
            <p:pic>
              <p:nvPicPr>
                <p:cNvPr id="394281" name="Picture 41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152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2" name="Picture 42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488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3" name="Picture 43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" y="1488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4" name="Picture 44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60" y="1152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5" name="Picture 45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496" y="1152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6" name="Picture 46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1152"/>
                  <a:ext cx="288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7" name="Picture 47"/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832" y="1488"/>
                  <a:ext cx="288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4288" name="Picture 48"/>
                <p:cNvPicPr>
                  <a:picLocks noChangeAspect="1" noChangeArrowheads="1"/>
                </p:cNvPicPr>
                <p:nvPr/>
              </p:nvPicPr>
              <p:blipFill>
                <a:blip r:embed="rId15" cstate="print">
                  <a:lum bright="48000" contrast="66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20" y="1488"/>
                  <a:ext cx="336" cy="336"/>
                </a:xfrm>
                <a:prstGeom prst="rect">
                  <a:avLst/>
                </a:prstGeom>
                <a:noFill/>
                <a:ln w="9525">
                  <a:solidFill>
                    <a:srgbClr val="CC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94289" name="Rectangle 49"/>
            <p:cNvSpPr>
              <a:spLocks noChangeArrowheads="1"/>
            </p:cNvSpPr>
            <p:nvPr/>
          </p:nvSpPr>
          <p:spPr bwMode="auto">
            <a:xfrm>
              <a:off x="4819" y="527"/>
              <a:ext cx="384" cy="3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0" name="Rectangle 50"/>
            <p:cNvSpPr>
              <a:spLocks noChangeArrowheads="1"/>
            </p:cNvSpPr>
            <p:nvPr/>
          </p:nvSpPr>
          <p:spPr bwMode="auto">
            <a:xfrm>
              <a:off x="4819" y="527"/>
              <a:ext cx="384" cy="397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1" name="Freeform 51"/>
            <p:cNvSpPr>
              <a:spLocks/>
            </p:cNvSpPr>
            <p:nvPr/>
          </p:nvSpPr>
          <p:spPr bwMode="auto">
            <a:xfrm>
              <a:off x="4849" y="554"/>
              <a:ext cx="113" cy="346"/>
            </a:xfrm>
            <a:custGeom>
              <a:avLst/>
              <a:gdLst>
                <a:gd name="T0" fmla="*/ 0 w 117"/>
                <a:gd name="T1" fmla="*/ 74 h 349"/>
                <a:gd name="T2" fmla="*/ 0 w 117"/>
                <a:gd name="T3" fmla="*/ 10 h 349"/>
                <a:gd name="T4" fmla="*/ 19 w 117"/>
                <a:gd name="T5" fmla="*/ 0 h 349"/>
                <a:gd name="T6" fmla="*/ 102 w 117"/>
                <a:gd name="T7" fmla="*/ 0 h 349"/>
                <a:gd name="T8" fmla="*/ 117 w 117"/>
                <a:gd name="T9" fmla="*/ 10 h 349"/>
                <a:gd name="T10" fmla="*/ 117 w 117"/>
                <a:gd name="T11" fmla="*/ 74 h 349"/>
                <a:gd name="T12" fmla="*/ 102 w 117"/>
                <a:gd name="T13" fmla="*/ 98 h 349"/>
                <a:gd name="T14" fmla="*/ 102 w 117"/>
                <a:gd name="T15" fmla="*/ 251 h 349"/>
                <a:gd name="T16" fmla="*/ 117 w 117"/>
                <a:gd name="T17" fmla="*/ 275 h 349"/>
                <a:gd name="T18" fmla="*/ 117 w 117"/>
                <a:gd name="T19" fmla="*/ 336 h 349"/>
                <a:gd name="T20" fmla="*/ 102 w 117"/>
                <a:gd name="T21" fmla="*/ 349 h 349"/>
                <a:gd name="T22" fmla="*/ 19 w 117"/>
                <a:gd name="T23" fmla="*/ 349 h 349"/>
                <a:gd name="T24" fmla="*/ 0 w 117"/>
                <a:gd name="T25" fmla="*/ 336 h 349"/>
                <a:gd name="T26" fmla="*/ 0 w 117"/>
                <a:gd name="T27" fmla="*/ 275 h 349"/>
                <a:gd name="T28" fmla="*/ 19 w 117"/>
                <a:gd name="T29" fmla="*/ 251 h 349"/>
                <a:gd name="T30" fmla="*/ 19 w 117"/>
                <a:gd name="T31" fmla="*/ 98 h 349"/>
                <a:gd name="T32" fmla="*/ 0 w 117"/>
                <a:gd name="T33" fmla="*/ 7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349">
                  <a:moveTo>
                    <a:pt x="0" y="74"/>
                  </a:moveTo>
                  <a:lnTo>
                    <a:pt x="0" y="10"/>
                  </a:lnTo>
                  <a:lnTo>
                    <a:pt x="19" y="0"/>
                  </a:lnTo>
                  <a:lnTo>
                    <a:pt x="102" y="0"/>
                  </a:lnTo>
                  <a:lnTo>
                    <a:pt x="117" y="10"/>
                  </a:lnTo>
                  <a:lnTo>
                    <a:pt x="117" y="74"/>
                  </a:lnTo>
                  <a:lnTo>
                    <a:pt x="102" y="98"/>
                  </a:lnTo>
                  <a:lnTo>
                    <a:pt x="102" y="251"/>
                  </a:lnTo>
                  <a:lnTo>
                    <a:pt x="117" y="275"/>
                  </a:lnTo>
                  <a:lnTo>
                    <a:pt x="117" y="336"/>
                  </a:lnTo>
                  <a:lnTo>
                    <a:pt x="102" y="349"/>
                  </a:lnTo>
                  <a:lnTo>
                    <a:pt x="19" y="349"/>
                  </a:lnTo>
                  <a:lnTo>
                    <a:pt x="0" y="336"/>
                  </a:lnTo>
                  <a:lnTo>
                    <a:pt x="0" y="275"/>
                  </a:lnTo>
                  <a:lnTo>
                    <a:pt x="19" y="251"/>
                  </a:lnTo>
                  <a:lnTo>
                    <a:pt x="19" y="98"/>
                  </a:lnTo>
                  <a:lnTo>
                    <a:pt x="0" y="74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2" name="Freeform 52"/>
            <p:cNvSpPr>
              <a:spLocks noEditPoints="1"/>
            </p:cNvSpPr>
            <p:nvPr/>
          </p:nvSpPr>
          <p:spPr bwMode="auto">
            <a:xfrm>
              <a:off x="4996" y="554"/>
              <a:ext cx="177" cy="346"/>
            </a:xfrm>
            <a:custGeom>
              <a:avLst/>
              <a:gdLst>
                <a:gd name="T0" fmla="*/ 0 w 184"/>
                <a:gd name="T1" fmla="*/ 125 h 349"/>
                <a:gd name="T2" fmla="*/ 82 w 184"/>
                <a:gd name="T3" fmla="*/ 125 h 349"/>
                <a:gd name="T4" fmla="*/ 82 w 184"/>
                <a:gd name="T5" fmla="*/ 0 h 349"/>
                <a:gd name="T6" fmla="*/ 0 w 184"/>
                <a:gd name="T7" fmla="*/ 0 h 349"/>
                <a:gd name="T8" fmla="*/ 0 w 184"/>
                <a:gd name="T9" fmla="*/ 125 h 349"/>
                <a:gd name="T10" fmla="*/ 98 w 184"/>
                <a:gd name="T11" fmla="*/ 125 h 349"/>
                <a:gd name="T12" fmla="*/ 184 w 184"/>
                <a:gd name="T13" fmla="*/ 125 h 349"/>
                <a:gd name="T14" fmla="*/ 184 w 184"/>
                <a:gd name="T15" fmla="*/ 0 h 349"/>
                <a:gd name="T16" fmla="*/ 98 w 184"/>
                <a:gd name="T17" fmla="*/ 0 h 349"/>
                <a:gd name="T18" fmla="*/ 98 w 184"/>
                <a:gd name="T19" fmla="*/ 125 h 349"/>
                <a:gd name="T20" fmla="*/ 0 w 184"/>
                <a:gd name="T21" fmla="*/ 349 h 349"/>
                <a:gd name="T22" fmla="*/ 184 w 184"/>
                <a:gd name="T23" fmla="*/ 349 h 349"/>
                <a:gd name="T24" fmla="*/ 184 w 184"/>
                <a:gd name="T25" fmla="*/ 224 h 349"/>
                <a:gd name="T26" fmla="*/ 0 w 184"/>
                <a:gd name="T27" fmla="*/ 224 h 349"/>
                <a:gd name="T28" fmla="*/ 0 w 184"/>
                <a:gd name="T29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4" h="349">
                  <a:moveTo>
                    <a:pt x="0" y="125"/>
                  </a:moveTo>
                  <a:lnTo>
                    <a:pt x="82" y="125"/>
                  </a:lnTo>
                  <a:lnTo>
                    <a:pt x="82" y="0"/>
                  </a:lnTo>
                  <a:lnTo>
                    <a:pt x="0" y="0"/>
                  </a:lnTo>
                  <a:lnTo>
                    <a:pt x="0" y="125"/>
                  </a:lnTo>
                  <a:close/>
                  <a:moveTo>
                    <a:pt x="98" y="125"/>
                  </a:moveTo>
                  <a:lnTo>
                    <a:pt x="184" y="125"/>
                  </a:lnTo>
                  <a:lnTo>
                    <a:pt x="184" y="0"/>
                  </a:lnTo>
                  <a:lnTo>
                    <a:pt x="98" y="0"/>
                  </a:lnTo>
                  <a:lnTo>
                    <a:pt x="98" y="125"/>
                  </a:lnTo>
                  <a:close/>
                  <a:moveTo>
                    <a:pt x="0" y="349"/>
                  </a:moveTo>
                  <a:lnTo>
                    <a:pt x="184" y="349"/>
                  </a:lnTo>
                  <a:lnTo>
                    <a:pt x="184" y="224"/>
                  </a:lnTo>
                  <a:lnTo>
                    <a:pt x="0" y="224"/>
                  </a:lnTo>
                  <a:lnTo>
                    <a:pt x="0" y="3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3" name="Rectangle 53"/>
            <p:cNvSpPr>
              <a:spLocks noChangeArrowheads="1"/>
            </p:cNvSpPr>
            <p:nvPr/>
          </p:nvSpPr>
          <p:spPr bwMode="auto">
            <a:xfrm>
              <a:off x="4996" y="554"/>
              <a:ext cx="79" cy="1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4" name="Rectangle 54"/>
            <p:cNvSpPr>
              <a:spLocks noChangeArrowheads="1"/>
            </p:cNvSpPr>
            <p:nvPr/>
          </p:nvSpPr>
          <p:spPr bwMode="auto">
            <a:xfrm>
              <a:off x="5090" y="554"/>
              <a:ext cx="83" cy="1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5" name="Line 55"/>
            <p:cNvSpPr>
              <a:spLocks noChangeShapeType="1"/>
            </p:cNvSpPr>
            <p:nvPr/>
          </p:nvSpPr>
          <p:spPr bwMode="auto">
            <a:xfrm>
              <a:off x="4996" y="752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6" name="Line 56"/>
            <p:cNvSpPr>
              <a:spLocks noChangeShapeType="1"/>
            </p:cNvSpPr>
            <p:nvPr/>
          </p:nvSpPr>
          <p:spPr bwMode="auto">
            <a:xfrm>
              <a:off x="4996" y="739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7" name="Line 57"/>
            <p:cNvSpPr>
              <a:spLocks noChangeShapeType="1"/>
            </p:cNvSpPr>
            <p:nvPr/>
          </p:nvSpPr>
          <p:spPr bwMode="auto">
            <a:xfrm>
              <a:off x="4996" y="726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8" name="Line 58"/>
            <p:cNvSpPr>
              <a:spLocks noChangeShapeType="1"/>
            </p:cNvSpPr>
            <p:nvPr/>
          </p:nvSpPr>
          <p:spPr bwMode="auto">
            <a:xfrm>
              <a:off x="4996" y="716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299" name="Line 59"/>
            <p:cNvSpPr>
              <a:spLocks noChangeShapeType="1"/>
            </p:cNvSpPr>
            <p:nvPr/>
          </p:nvSpPr>
          <p:spPr bwMode="auto">
            <a:xfrm>
              <a:off x="4996" y="702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0" name="Rectangle 60"/>
            <p:cNvSpPr>
              <a:spLocks noChangeArrowheads="1"/>
            </p:cNvSpPr>
            <p:nvPr/>
          </p:nvSpPr>
          <p:spPr bwMode="auto">
            <a:xfrm>
              <a:off x="4996" y="776"/>
              <a:ext cx="177" cy="124"/>
            </a:xfrm>
            <a:prstGeom prst="rect">
              <a:avLst/>
            </a:prstGeom>
            <a:noFill/>
            <a:ln w="79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1" name="Line 61"/>
            <p:cNvSpPr>
              <a:spLocks noChangeShapeType="1"/>
            </p:cNvSpPr>
            <p:nvPr/>
          </p:nvSpPr>
          <p:spPr bwMode="auto">
            <a:xfrm>
              <a:off x="5090" y="583"/>
              <a:ext cx="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2" name="Line 62"/>
            <p:cNvSpPr>
              <a:spLocks noChangeShapeType="1"/>
            </p:cNvSpPr>
            <p:nvPr/>
          </p:nvSpPr>
          <p:spPr bwMode="auto">
            <a:xfrm>
              <a:off x="5090" y="646"/>
              <a:ext cx="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3" name="Line 63"/>
            <p:cNvSpPr>
              <a:spLocks noChangeShapeType="1"/>
            </p:cNvSpPr>
            <p:nvPr/>
          </p:nvSpPr>
          <p:spPr bwMode="auto">
            <a:xfrm>
              <a:off x="5090" y="614"/>
              <a:ext cx="83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4" name="Line 64"/>
            <p:cNvSpPr>
              <a:spLocks noChangeShapeType="1"/>
            </p:cNvSpPr>
            <p:nvPr/>
          </p:nvSpPr>
          <p:spPr bwMode="auto">
            <a:xfrm>
              <a:off x="4996" y="583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5" name="Line 65"/>
            <p:cNvSpPr>
              <a:spLocks noChangeShapeType="1"/>
            </p:cNvSpPr>
            <p:nvPr/>
          </p:nvSpPr>
          <p:spPr bwMode="auto">
            <a:xfrm>
              <a:off x="4996" y="646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6" name="Line 66"/>
            <p:cNvSpPr>
              <a:spLocks noChangeShapeType="1"/>
            </p:cNvSpPr>
            <p:nvPr/>
          </p:nvSpPr>
          <p:spPr bwMode="auto">
            <a:xfrm>
              <a:off x="4996" y="614"/>
              <a:ext cx="79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7" name="Line 67"/>
            <p:cNvSpPr>
              <a:spLocks noChangeShapeType="1"/>
            </p:cNvSpPr>
            <p:nvPr/>
          </p:nvSpPr>
          <p:spPr bwMode="auto">
            <a:xfrm>
              <a:off x="4996" y="868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8" name="Line 68"/>
            <p:cNvSpPr>
              <a:spLocks noChangeShapeType="1"/>
            </p:cNvSpPr>
            <p:nvPr/>
          </p:nvSpPr>
          <p:spPr bwMode="auto">
            <a:xfrm>
              <a:off x="4996" y="837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09" name="Line 69"/>
            <p:cNvSpPr>
              <a:spLocks noChangeShapeType="1"/>
            </p:cNvSpPr>
            <p:nvPr/>
          </p:nvSpPr>
          <p:spPr bwMode="auto">
            <a:xfrm>
              <a:off x="4996" y="808"/>
              <a:ext cx="177" cy="1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10" name="Line 70"/>
            <p:cNvSpPr>
              <a:spLocks noChangeShapeType="1"/>
            </p:cNvSpPr>
            <p:nvPr/>
          </p:nvSpPr>
          <p:spPr bwMode="auto">
            <a:xfrm>
              <a:off x="5113" y="776"/>
              <a:ext cx="1" cy="1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11" name="Line 71"/>
            <p:cNvSpPr>
              <a:spLocks noChangeShapeType="1"/>
            </p:cNvSpPr>
            <p:nvPr/>
          </p:nvSpPr>
          <p:spPr bwMode="auto">
            <a:xfrm>
              <a:off x="5055" y="776"/>
              <a:ext cx="1" cy="124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4312" name="Rectangle 72"/>
            <p:cNvSpPr>
              <a:spLocks noChangeArrowheads="1"/>
            </p:cNvSpPr>
            <p:nvPr/>
          </p:nvSpPr>
          <p:spPr bwMode="auto">
            <a:xfrm>
              <a:off x="4431" y="973"/>
              <a:ext cx="1277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pt-BR" altLang="pt-BR" sz="1400" b="1">
                  <a:latin typeface="Arial" charset="0"/>
                </a:rPr>
                <a:t>Reconhecimento de voz</a:t>
              </a:r>
              <a:endParaRPr lang="pt-BR" altLang="pt-BR" sz="1400" b="1">
                <a:latin typeface="Tahoma" charset="0"/>
              </a:endParaRPr>
            </a:p>
          </p:txBody>
        </p:sp>
      </p:grpSp>
      <p:sp>
        <p:nvSpPr>
          <p:cNvPr id="394313" name="Rectangle 73"/>
          <p:cNvSpPr>
            <a:spLocks noChangeArrowheads="1"/>
          </p:cNvSpPr>
          <p:nvPr/>
        </p:nvSpPr>
        <p:spPr bwMode="auto">
          <a:xfrm>
            <a:off x="395535" y="-27384"/>
            <a:ext cx="8657961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pt-BR" altLang="pt-BR" sz="3200" b="1" dirty="0" err="1" smtClean="0"/>
              <a:t>Picutre</a:t>
            </a:r>
            <a:r>
              <a:rPr lang="pt-BR" altLang="pt-BR" sz="3200" b="1" dirty="0" smtClean="0"/>
              <a:t> </a:t>
            </a:r>
            <a:r>
              <a:rPr lang="pt-BR" altLang="pt-BR" sz="3200" b="1" dirty="0" err="1" smtClean="0"/>
              <a:t>Archiving</a:t>
            </a:r>
            <a:r>
              <a:rPr lang="pt-BR" altLang="pt-BR" sz="3200" b="1" dirty="0" smtClean="0"/>
              <a:t> </a:t>
            </a:r>
            <a:r>
              <a:rPr lang="pt-BR" altLang="pt-BR" sz="3200" b="1" dirty="0" err="1" smtClean="0"/>
              <a:t>and</a:t>
            </a:r>
            <a:r>
              <a:rPr lang="pt-BR" altLang="pt-BR" sz="3200" b="1" dirty="0" smtClean="0"/>
              <a:t> Communication System</a:t>
            </a:r>
            <a:endParaRPr lang="en-US" altLang="pt-B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8864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sz="2800" dirty="0" smtClean="0"/>
              <a:t>Sete classes de serviços DICOM relevantes</a:t>
            </a:r>
            <a:r>
              <a:rPr lang="pt-BR" sz="4000" dirty="0" smtClean="0"/>
              <a:t/>
            </a:r>
            <a:br>
              <a:rPr lang="pt-BR" sz="4000" dirty="0" smtClean="0"/>
            </a:br>
            <a:r>
              <a:rPr lang="pt-BR" sz="2000" u="sng" dirty="0" smtClean="0"/>
              <a:t>Opcionais de Compra</a:t>
            </a:r>
            <a:r>
              <a:rPr lang="pt-BR" sz="2000" dirty="0" smtClean="0"/>
              <a:t/>
            </a:r>
            <a:br>
              <a:rPr lang="pt-BR" sz="2000" dirty="0" smtClean="0"/>
            </a:br>
            <a:endParaRPr lang="en-US" sz="2000" dirty="0" smtClean="0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916113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err="1" smtClean="0"/>
              <a:t>Verification</a:t>
            </a:r>
            <a:r>
              <a:rPr lang="pt-BR" sz="2000" dirty="0" smtClean="0"/>
              <a:t> - Serviço para verificar uma comunicação DICOM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000" dirty="0" smtClean="0"/>
              <a:t>DICOM </a:t>
            </a:r>
            <a:r>
              <a:rPr lang="pt-BR" sz="2000" dirty="0" err="1" smtClean="0"/>
              <a:t>Ping</a:t>
            </a:r>
            <a:r>
              <a:rPr lang="pt-BR" sz="2000" dirty="0" smtClean="0"/>
              <a:t> ou C-ECHO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smtClean="0"/>
              <a:t>MWM – </a:t>
            </a:r>
            <a:r>
              <a:rPr lang="pt-BR" sz="2000" b="1" i="1" dirty="0" err="1" smtClean="0"/>
              <a:t>Modality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Worklist</a:t>
            </a:r>
            <a:r>
              <a:rPr lang="pt-BR" sz="2000" b="1" i="1" dirty="0" smtClean="0"/>
              <a:t> Management </a:t>
            </a:r>
            <a:r>
              <a:rPr lang="pt-BR" sz="2000" dirty="0" smtClean="0"/>
              <a:t>– Tráfego de informações com o servidor </a:t>
            </a:r>
            <a:r>
              <a:rPr lang="pt-BR" sz="2000" dirty="0" err="1" smtClean="0"/>
              <a:t>Worklist</a:t>
            </a:r>
            <a:r>
              <a:rPr lang="pt-BR" sz="2000" dirty="0" smtClean="0"/>
              <a:t> (Ex. nome do paciente, tipo de estudo, data de nascimento , numero de registro, etc.)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smtClean="0"/>
              <a:t>MPPS – </a:t>
            </a:r>
            <a:r>
              <a:rPr lang="pt-BR" sz="2000" b="1" i="1" dirty="0" err="1" smtClean="0"/>
              <a:t>Modality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Performed</a:t>
            </a:r>
            <a:r>
              <a:rPr lang="pt-BR" sz="2000" b="1" i="1" dirty="0" smtClean="0"/>
              <a:t> Procedure </a:t>
            </a:r>
            <a:r>
              <a:rPr lang="pt-BR" sz="2000" b="1" i="1" dirty="0" err="1" smtClean="0"/>
              <a:t>Step</a:t>
            </a:r>
            <a:r>
              <a:rPr lang="pt-BR" sz="2000" b="1" i="1" dirty="0" smtClean="0"/>
              <a:t> </a:t>
            </a:r>
            <a:r>
              <a:rPr lang="pt-BR" sz="2000" dirty="0" smtClean="0"/>
              <a:t>– Monitora os passos do exame e do paciente (ex. Exame agendado, exame realizado, exame impresso, exame assinado, etc.).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smtClean="0"/>
              <a:t>C-</a:t>
            </a:r>
            <a:r>
              <a:rPr lang="pt-BR" sz="2000" b="1" i="1" dirty="0" err="1" smtClean="0"/>
              <a:t>Store</a:t>
            </a:r>
            <a:r>
              <a:rPr lang="pt-BR" sz="2000" dirty="0" smtClean="0"/>
              <a:t> – Envio do exame para outro local (Ex. Armazenamento no DICOM Server e envio para Workstation).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err="1" smtClean="0"/>
              <a:t>Storage</a:t>
            </a:r>
            <a:r>
              <a:rPr lang="pt-BR" sz="2000" b="1" i="1" dirty="0" smtClean="0"/>
              <a:t> </a:t>
            </a:r>
            <a:r>
              <a:rPr lang="pt-BR" sz="2000" b="1" i="1" dirty="0" err="1" smtClean="0"/>
              <a:t>Commitment</a:t>
            </a:r>
            <a:r>
              <a:rPr lang="pt-BR" sz="2000" b="1" i="1" dirty="0" smtClean="0"/>
              <a:t> </a:t>
            </a:r>
            <a:r>
              <a:rPr lang="pt-BR" sz="2000" dirty="0" smtClean="0"/>
              <a:t>– Confirma se todas as imagens do exame foram transferidas para o destino.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smtClean="0"/>
              <a:t>Print</a:t>
            </a:r>
            <a:r>
              <a:rPr lang="pt-BR" sz="2000" dirty="0" smtClean="0"/>
              <a:t> – Impressão das imagens em impressora DICOM.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pt-BR" sz="2000" b="1" i="1" dirty="0" smtClean="0"/>
              <a:t>Query/</a:t>
            </a:r>
            <a:r>
              <a:rPr lang="pt-BR" sz="2000" b="1" i="1" dirty="0" err="1" smtClean="0"/>
              <a:t>Retrive</a:t>
            </a:r>
            <a:r>
              <a:rPr lang="pt-BR" sz="2000" dirty="0" smtClean="0"/>
              <a:t> – Pesquisa no banco de dados e transferência do arquivo.</a:t>
            </a:r>
            <a:endParaRPr lang="en-US" sz="2000" dirty="0" smtClean="0"/>
          </a:p>
        </p:txBody>
      </p:sp>
      <p:pic>
        <p:nvPicPr>
          <p:cNvPr id="470020" name="Picture 4" descr="dicom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833"/>
          <a:stretch>
            <a:fillRect/>
          </a:stretch>
        </p:blipFill>
        <p:spPr bwMode="auto">
          <a:xfrm>
            <a:off x="5953695" y="1212275"/>
            <a:ext cx="2290713" cy="63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02432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/>
              <a:t>Documentação técnica (Hardware e Software) com instrução para cada componente DICOM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Descreve os serviços DICOM suportados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pt-BR" sz="2400" dirty="0" smtClean="0"/>
              <a:t>Prever possíveis funcionalidades</a:t>
            </a:r>
          </a:p>
          <a:p>
            <a:pPr lvl="1" eaLnBrk="1" hangingPunct="1">
              <a:lnSpc>
                <a:spcPct val="80000"/>
              </a:lnSpc>
              <a:defRPr/>
            </a:pPr>
            <a:endParaRPr lang="pt-BR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/>
              <a:t>Deve-se especificar os serviços DICOM na proposta de compra, pois são vendidos separadamente como opcionais</a:t>
            </a:r>
          </a:p>
          <a:p>
            <a:pPr eaLnBrk="1" hangingPunct="1">
              <a:lnSpc>
                <a:spcPct val="80000"/>
              </a:lnSpc>
              <a:defRPr/>
            </a:pPr>
            <a:endParaRPr lang="pt-BR" sz="2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pt-BR" sz="2800" dirty="0" smtClean="0"/>
              <a:t>A compra de um equipamento não-DICOM ou sem determinado serviço DICOM pode significar o isolamento do equipamento no momento da integração com outros sistemas.</a:t>
            </a:r>
            <a:endParaRPr lang="en-US" sz="2800" dirty="0" smtClean="0"/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8569325" cy="703263"/>
          </a:xfrm>
        </p:spPr>
        <p:txBody>
          <a:bodyPr/>
          <a:lstStyle/>
          <a:p>
            <a:pPr eaLnBrk="1" hangingPunct="1">
              <a:defRPr/>
            </a:pPr>
            <a:r>
              <a:rPr lang="pt-BR" sz="3600" smtClean="0"/>
              <a:t>DICOM Conformance Statement.</a:t>
            </a:r>
            <a:r>
              <a:rPr lang="en-US" sz="3600" smtClean="0"/>
              <a:t/>
            </a:r>
            <a:br>
              <a:rPr lang="en-US" sz="3600" smtClean="0"/>
            </a:b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ChangeArrowheads="1"/>
          </p:cNvSpPr>
          <p:nvPr/>
        </p:nvSpPr>
        <p:spPr bwMode="auto">
          <a:xfrm>
            <a:off x="6172200" y="990600"/>
            <a:ext cx="2095500" cy="1846263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647700" y="3751263"/>
            <a:ext cx="4876800" cy="2819400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3446463"/>
            <a:ext cx="490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5981700" y="3675063"/>
            <a:ext cx="838200" cy="914400"/>
          </a:xfrm>
          <a:prstGeom prst="flowChartMagneticDisk">
            <a:avLst/>
          </a:prstGeom>
          <a:solidFill>
            <a:srgbClr val="FFCC99"/>
          </a:solidFill>
          <a:ln w="317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pic>
        <p:nvPicPr>
          <p:cNvPr id="2055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455863"/>
            <a:ext cx="11176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4610100" y="3141663"/>
            <a:ext cx="838200" cy="914400"/>
          </a:xfrm>
          <a:prstGeom prst="flowChartMagneticDisk">
            <a:avLst/>
          </a:prstGeom>
          <a:solidFill>
            <a:srgbClr val="FFCC99"/>
          </a:solidFill>
          <a:ln w="317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057" name="Group 8"/>
          <p:cNvGrpSpPr>
            <a:grpSpLocks/>
          </p:cNvGrpSpPr>
          <p:nvPr/>
        </p:nvGrpSpPr>
        <p:grpSpPr bwMode="auto">
          <a:xfrm>
            <a:off x="3848100" y="2074863"/>
            <a:ext cx="838200" cy="674687"/>
            <a:chOff x="2208" y="2496"/>
            <a:chExt cx="528" cy="353"/>
          </a:xfrm>
        </p:grpSpPr>
        <p:pic>
          <p:nvPicPr>
            <p:cNvPr id="21333" name="Picture 9" descr="xu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8" y="2496"/>
              <a:ext cx="528" cy="353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334" name="Picture 10" descr="BrokerUI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1" y="2538"/>
              <a:ext cx="247" cy="182"/>
            </a:xfrm>
            <a:prstGeom prst="rect">
              <a:avLst/>
            </a:prstGeom>
            <a:noFill/>
            <a:ln w="95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58" name="AutoShape 11"/>
          <p:cNvSpPr>
            <a:spLocks noChangeArrowheads="1"/>
          </p:cNvSpPr>
          <p:nvPr/>
        </p:nvSpPr>
        <p:spPr bwMode="auto">
          <a:xfrm>
            <a:off x="3238500" y="2532063"/>
            <a:ext cx="838200" cy="914400"/>
          </a:xfrm>
          <a:prstGeom prst="flowChartMagneticDisk">
            <a:avLst/>
          </a:prstGeom>
          <a:solidFill>
            <a:srgbClr val="FFCC99"/>
          </a:solidFill>
          <a:ln w="317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59" name="Text Box 12"/>
          <p:cNvSpPr txBox="1">
            <a:spLocks noChangeArrowheads="1"/>
          </p:cNvSpPr>
          <p:nvPr/>
        </p:nvSpPr>
        <p:spPr bwMode="auto">
          <a:xfrm>
            <a:off x="4610100" y="3446463"/>
            <a:ext cx="887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sz="2400"/>
              <a:t>PACS</a:t>
            </a:r>
          </a:p>
        </p:txBody>
      </p:sp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6010275" y="3979863"/>
            <a:ext cx="692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sz="2400"/>
              <a:t>PEP</a:t>
            </a:r>
          </a:p>
        </p:txBody>
      </p:sp>
      <p:sp>
        <p:nvSpPr>
          <p:cNvPr id="463886" name="Rectangle 14"/>
          <p:cNvSpPr>
            <a:spLocks noChangeArrowheads="1"/>
          </p:cNvSpPr>
          <p:nvPr/>
        </p:nvSpPr>
        <p:spPr bwMode="auto">
          <a:xfrm>
            <a:off x="467544" y="1059458"/>
            <a:ext cx="49688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Consistência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de dados de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cima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para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baixo</a:t>
            </a: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(do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sistema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mais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geral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para o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mais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16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específico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)</a:t>
            </a:r>
          </a:p>
        </p:txBody>
      </p:sp>
      <p:cxnSp>
        <p:nvCxnSpPr>
          <p:cNvPr id="2062" name="AutoShape 15"/>
          <p:cNvCxnSpPr>
            <a:cxnSpLocks noChangeShapeType="1"/>
            <a:stCxn id="2066" idx="4"/>
            <a:endCxn id="2058" idx="2"/>
          </p:cNvCxnSpPr>
          <p:nvPr/>
        </p:nvCxnSpPr>
        <p:spPr bwMode="auto">
          <a:xfrm>
            <a:off x="2720975" y="2455863"/>
            <a:ext cx="501650" cy="533400"/>
          </a:xfrm>
          <a:prstGeom prst="curvedConnector3">
            <a:avLst>
              <a:gd name="adj1" fmla="val 50000"/>
            </a:avLst>
          </a:prstGeom>
          <a:noFill/>
          <a:ln w="3175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3" name="AutoShape 16"/>
          <p:cNvCxnSpPr>
            <a:cxnSpLocks noChangeShapeType="1"/>
            <a:stCxn id="2058" idx="4"/>
            <a:endCxn id="2059" idx="1"/>
          </p:cNvCxnSpPr>
          <p:nvPr/>
        </p:nvCxnSpPr>
        <p:spPr bwMode="auto">
          <a:xfrm>
            <a:off x="4092575" y="2989263"/>
            <a:ext cx="517525" cy="685800"/>
          </a:xfrm>
          <a:prstGeom prst="curvedConnector3">
            <a:avLst>
              <a:gd name="adj1" fmla="val 48468"/>
            </a:avLst>
          </a:prstGeom>
          <a:noFill/>
          <a:ln w="3175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4" name="AutoShape 17"/>
          <p:cNvCxnSpPr>
            <a:cxnSpLocks noChangeShapeType="1"/>
            <a:stCxn id="2059" idx="3"/>
            <a:endCxn id="2060" idx="1"/>
          </p:cNvCxnSpPr>
          <p:nvPr/>
        </p:nvCxnSpPr>
        <p:spPr bwMode="auto">
          <a:xfrm>
            <a:off x="5497513" y="3675063"/>
            <a:ext cx="512762" cy="533400"/>
          </a:xfrm>
          <a:prstGeom prst="curvedConnector3">
            <a:avLst>
              <a:gd name="adj1" fmla="val 49847"/>
            </a:avLst>
          </a:prstGeom>
          <a:noFill/>
          <a:ln w="31750">
            <a:solidFill>
              <a:srgbClr val="0000FF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065" name="Picture 18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693863"/>
            <a:ext cx="9906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AutoShape 19"/>
          <p:cNvSpPr>
            <a:spLocks noChangeArrowheads="1"/>
          </p:cNvSpPr>
          <p:nvPr/>
        </p:nvSpPr>
        <p:spPr bwMode="auto">
          <a:xfrm>
            <a:off x="1866900" y="1998663"/>
            <a:ext cx="838200" cy="914400"/>
          </a:xfrm>
          <a:prstGeom prst="flowChartMagneticDisk">
            <a:avLst/>
          </a:prstGeom>
          <a:solidFill>
            <a:srgbClr val="FFCC99"/>
          </a:solidFill>
          <a:ln w="31750">
            <a:solidFill>
              <a:srgbClr val="339966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67" name="Text Box 20"/>
          <p:cNvSpPr txBox="1">
            <a:spLocks noChangeArrowheads="1"/>
          </p:cNvSpPr>
          <p:nvPr/>
        </p:nvSpPr>
        <p:spPr bwMode="auto">
          <a:xfrm>
            <a:off x="1947863" y="2303463"/>
            <a:ext cx="67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sz="2400"/>
              <a:t>HIS</a:t>
            </a:r>
          </a:p>
        </p:txBody>
      </p:sp>
      <p:sp>
        <p:nvSpPr>
          <p:cNvPr id="2068" name="Text Box 21"/>
          <p:cNvSpPr txBox="1">
            <a:spLocks noChangeArrowheads="1"/>
          </p:cNvSpPr>
          <p:nvPr/>
        </p:nvSpPr>
        <p:spPr bwMode="auto">
          <a:xfrm>
            <a:off x="3328988" y="2836863"/>
            <a:ext cx="657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sz="2400"/>
              <a:t>RIS</a:t>
            </a:r>
          </a:p>
        </p:txBody>
      </p:sp>
      <p:sp>
        <p:nvSpPr>
          <p:cNvPr id="2069" name="Rectangle 22"/>
          <p:cNvSpPr>
            <a:spLocks noChangeArrowheads="1"/>
          </p:cNvSpPr>
          <p:nvPr/>
        </p:nvSpPr>
        <p:spPr bwMode="auto">
          <a:xfrm>
            <a:off x="3086100" y="3827463"/>
            <a:ext cx="119856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2070" name="Group 23"/>
          <p:cNvGrpSpPr>
            <a:grpSpLocks/>
          </p:cNvGrpSpPr>
          <p:nvPr/>
        </p:nvGrpSpPr>
        <p:grpSpPr bwMode="auto">
          <a:xfrm>
            <a:off x="4991100" y="5656263"/>
            <a:ext cx="325438" cy="398462"/>
            <a:chOff x="2352" y="3112"/>
            <a:chExt cx="392" cy="483"/>
          </a:xfrm>
        </p:grpSpPr>
        <p:sp>
          <p:nvSpPr>
            <p:cNvPr id="21323" name="Rectangle 24"/>
            <p:cNvSpPr>
              <a:spLocks noChangeArrowheads="1"/>
            </p:cNvSpPr>
            <p:nvPr/>
          </p:nvSpPr>
          <p:spPr bwMode="auto">
            <a:xfrm>
              <a:off x="2352" y="3112"/>
              <a:ext cx="392" cy="483"/>
            </a:xfrm>
            <a:prstGeom prst="rect">
              <a:avLst/>
            </a:prstGeom>
            <a:solidFill>
              <a:srgbClr val="C0C0C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4" name="Rectangle 25"/>
            <p:cNvSpPr>
              <a:spLocks noChangeArrowheads="1"/>
            </p:cNvSpPr>
            <p:nvPr/>
          </p:nvSpPr>
          <p:spPr bwMode="auto">
            <a:xfrm>
              <a:off x="2361" y="3496"/>
              <a:ext cx="183" cy="92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5" name="Rectangle 26"/>
            <p:cNvSpPr>
              <a:spLocks noChangeArrowheads="1"/>
            </p:cNvSpPr>
            <p:nvPr/>
          </p:nvSpPr>
          <p:spPr bwMode="auto">
            <a:xfrm>
              <a:off x="2552" y="3496"/>
              <a:ext cx="183" cy="92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6" name="Rectangle 27"/>
            <p:cNvSpPr>
              <a:spLocks noChangeArrowheads="1"/>
            </p:cNvSpPr>
            <p:nvPr/>
          </p:nvSpPr>
          <p:spPr bwMode="auto">
            <a:xfrm>
              <a:off x="2363" y="3438"/>
              <a:ext cx="370" cy="51"/>
            </a:xfrm>
            <a:prstGeom prst="rect">
              <a:avLst/>
            </a:prstGeom>
            <a:pattFill prst="openDmnd">
              <a:fgClr>
                <a:srgbClr val="000000"/>
              </a:fgClr>
              <a:bgClr>
                <a:srgbClr val="C0C0C0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7" name="Rectangle 28"/>
            <p:cNvSpPr>
              <a:spLocks noChangeArrowheads="1"/>
            </p:cNvSpPr>
            <p:nvPr/>
          </p:nvSpPr>
          <p:spPr bwMode="auto">
            <a:xfrm>
              <a:off x="2384" y="3126"/>
              <a:ext cx="326" cy="50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8" name="Rectangle 29"/>
            <p:cNvSpPr>
              <a:spLocks noChangeArrowheads="1"/>
            </p:cNvSpPr>
            <p:nvPr/>
          </p:nvSpPr>
          <p:spPr bwMode="auto">
            <a:xfrm>
              <a:off x="2366" y="3189"/>
              <a:ext cx="364" cy="243"/>
            </a:xfrm>
            <a:prstGeom prst="rect">
              <a:avLst/>
            </a:prstGeom>
            <a:solidFill>
              <a:srgbClr val="8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9" name="Freeform 30"/>
            <p:cNvSpPr>
              <a:spLocks noEditPoints="1"/>
            </p:cNvSpPr>
            <p:nvPr/>
          </p:nvSpPr>
          <p:spPr bwMode="auto">
            <a:xfrm>
              <a:off x="2395" y="3190"/>
              <a:ext cx="140" cy="240"/>
            </a:xfrm>
            <a:custGeom>
              <a:avLst/>
              <a:gdLst>
                <a:gd name="T0" fmla="*/ 0 w 140"/>
                <a:gd name="T1" fmla="*/ 0 h 240"/>
                <a:gd name="T2" fmla="*/ 0 w 140"/>
                <a:gd name="T3" fmla="*/ 240 h 240"/>
                <a:gd name="T4" fmla="*/ 29 w 140"/>
                <a:gd name="T5" fmla="*/ 0 h 240"/>
                <a:gd name="T6" fmla="*/ 29 w 140"/>
                <a:gd name="T7" fmla="*/ 240 h 240"/>
                <a:gd name="T8" fmla="*/ 55 w 140"/>
                <a:gd name="T9" fmla="*/ 0 h 240"/>
                <a:gd name="T10" fmla="*/ 55 w 140"/>
                <a:gd name="T11" fmla="*/ 240 h 240"/>
                <a:gd name="T12" fmla="*/ 84 w 140"/>
                <a:gd name="T13" fmla="*/ 0 h 240"/>
                <a:gd name="T14" fmla="*/ 84 w 140"/>
                <a:gd name="T15" fmla="*/ 240 h 240"/>
                <a:gd name="T16" fmla="*/ 113 w 140"/>
                <a:gd name="T17" fmla="*/ 0 h 240"/>
                <a:gd name="T18" fmla="*/ 113 w 140"/>
                <a:gd name="T19" fmla="*/ 240 h 240"/>
                <a:gd name="T20" fmla="*/ 140 w 140"/>
                <a:gd name="T21" fmla="*/ 0 h 240"/>
                <a:gd name="T22" fmla="*/ 140 w 140"/>
                <a:gd name="T23" fmla="*/ 240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"/>
                <a:gd name="T37" fmla="*/ 0 h 240"/>
                <a:gd name="T38" fmla="*/ 140 w 140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" h="240">
                  <a:moveTo>
                    <a:pt x="0" y="0"/>
                  </a:moveTo>
                  <a:lnTo>
                    <a:pt x="0" y="240"/>
                  </a:lnTo>
                  <a:moveTo>
                    <a:pt x="29" y="0"/>
                  </a:moveTo>
                  <a:lnTo>
                    <a:pt x="29" y="240"/>
                  </a:lnTo>
                  <a:moveTo>
                    <a:pt x="55" y="0"/>
                  </a:moveTo>
                  <a:lnTo>
                    <a:pt x="55" y="240"/>
                  </a:lnTo>
                  <a:moveTo>
                    <a:pt x="84" y="0"/>
                  </a:moveTo>
                  <a:lnTo>
                    <a:pt x="84" y="240"/>
                  </a:lnTo>
                  <a:moveTo>
                    <a:pt x="113" y="0"/>
                  </a:moveTo>
                  <a:lnTo>
                    <a:pt x="113" y="240"/>
                  </a:lnTo>
                  <a:moveTo>
                    <a:pt x="140" y="0"/>
                  </a:moveTo>
                  <a:lnTo>
                    <a:pt x="140" y="240"/>
                  </a:lnTo>
                </a:path>
              </a:pathLst>
            </a:custGeom>
            <a:noFill/>
            <a:ln w="3175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30" name="Freeform 31"/>
            <p:cNvSpPr>
              <a:spLocks noEditPoints="1"/>
            </p:cNvSpPr>
            <p:nvPr/>
          </p:nvSpPr>
          <p:spPr bwMode="auto">
            <a:xfrm>
              <a:off x="2565" y="3190"/>
              <a:ext cx="140" cy="240"/>
            </a:xfrm>
            <a:custGeom>
              <a:avLst/>
              <a:gdLst>
                <a:gd name="T0" fmla="*/ 0 w 140"/>
                <a:gd name="T1" fmla="*/ 0 h 240"/>
                <a:gd name="T2" fmla="*/ 0 w 140"/>
                <a:gd name="T3" fmla="*/ 240 h 240"/>
                <a:gd name="T4" fmla="*/ 27 w 140"/>
                <a:gd name="T5" fmla="*/ 0 h 240"/>
                <a:gd name="T6" fmla="*/ 27 w 140"/>
                <a:gd name="T7" fmla="*/ 240 h 240"/>
                <a:gd name="T8" fmla="*/ 55 w 140"/>
                <a:gd name="T9" fmla="*/ 0 h 240"/>
                <a:gd name="T10" fmla="*/ 55 w 140"/>
                <a:gd name="T11" fmla="*/ 240 h 240"/>
                <a:gd name="T12" fmla="*/ 82 w 140"/>
                <a:gd name="T13" fmla="*/ 0 h 240"/>
                <a:gd name="T14" fmla="*/ 82 w 140"/>
                <a:gd name="T15" fmla="*/ 240 h 240"/>
                <a:gd name="T16" fmla="*/ 111 w 140"/>
                <a:gd name="T17" fmla="*/ 0 h 240"/>
                <a:gd name="T18" fmla="*/ 111 w 140"/>
                <a:gd name="T19" fmla="*/ 240 h 240"/>
                <a:gd name="T20" fmla="*/ 140 w 140"/>
                <a:gd name="T21" fmla="*/ 0 h 240"/>
                <a:gd name="T22" fmla="*/ 140 w 140"/>
                <a:gd name="T23" fmla="*/ 240 h 24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0"/>
                <a:gd name="T37" fmla="*/ 0 h 240"/>
                <a:gd name="T38" fmla="*/ 140 w 140"/>
                <a:gd name="T39" fmla="*/ 240 h 24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0" h="240">
                  <a:moveTo>
                    <a:pt x="0" y="0"/>
                  </a:moveTo>
                  <a:lnTo>
                    <a:pt x="0" y="240"/>
                  </a:lnTo>
                  <a:moveTo>
                    <a:pt x="27" y="0"/>
                  </a:moveTo>
                  <a:lnTo>
                    <a:pt x="27" y="240"/>
                  </a:lnTo>
                  <a:moveTo>
                    <a:pt x="55" y="0"/>
                  </a:moveTo>
                  <a:lnTo>
                    <a:pt x="55" y="240"/>
                  </a:lnTo>
                  <a:moveTo>
                    <a:pt x="82" y="0"/>
                  </a:moveTo>
                  <a:lnTo>
                    <a:pt x="82" y="240"/>
                  </a:lnTo>
                  <a:moveTo>
                    <a:pt x="111" y="0"/>
                  </a:moveTo>
                  <a:lnTo>
                    <a:pt x="111" y="240"/>
                  </a:lnTo>
                  <a:moveTo>
                    <a:pt x="140" y="0"/>
                  </a:moveTo>
                  <a:lnTo>
                    <a:pt x="140" y="240"/>
                  </a:lnTo>
                </a:path>
              </a:pathLst>
            </a:custGeom>
            <a:noFill/>
            <a:ln w="3175">
              <a:solidFill>
                <a:srgbClr val="C0C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31" name="Rectangle 32"/>
            <p:cNvSpPr>
              <a:spLocks noChangeArrowheads="1"/>
            </p:cNvSpPr>
            <p:nvPr/>
          </p:nvSpPr>
          <p:spPr bwMode="auto">
            <a:xfrm>
              <a:off x="2501" y="3148"/>
              <a:ext cx="9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32" name="Rectangle 33"/>
            <p:cNvSpPr>
              <a:spLocks noChangeArrowheads="1"/>
            </p:cNvSpPr>
            <p:nvPr/>
          </p:nvSpPr>
          <p:spPr bwMode="auto">
            <a:xfrm>
              <a:off x="2366" y="3181"/>
              <a:ext cx="365" cy="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</p:grpSp>
      <p:graphicFrame>
        <p:nvGraphicFramePr>
          <p:cNvPr id="2050" name="Object 34"/>
          <p:cNvGraphicFramePr>
            <a:graphicFrameLocks noChangeAspect="1"/>
          </p:cNvGraphicFramePr>
          <p:nvPr/>
        </p:nvGraphicFramePr>
        <p:xfrm>
          <a:off x="1395413" y="5105400"/>
          <a:ext cx="403225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3" name="VISIO" r:id="rId8" imgW="1135440" imgH="1018440" progId="Visio.Drawing.6">
                  <p:embed/>
                </p:oleObj>
              </mc:Choice>
              <mc:Fallback>
                <p:oleObj name="VISIO" r:id="rId8" imgW="1135440" imgH="101844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5413" y="5105400"/>
                        <a:ext cx="403225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1" name="Oval 35"/>
          <p:cNvSpPr>
            <a:spLocks noChangeArrowheads="1"/>
          </p:cNvSpPr>
          <p:nvPr/>
        </p:nvSpPr>
        <p:spPr bwMode="auto">
          <a:xfrm>
            <a:off x="1954213" y="5816600"/>
            <a:ext cx="1279525" cy="55245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2072" name="Oval 36"/>
          <p:cNvSpPr>
            <a:spLocks noChangeArrowheads="1"/>
          </p:cNvSpPr>
          <p:nvPr/>
        </p:nvSpPr>
        <p:spPr bwMode="auto">
          <a:xfrm>
            <a:off x="2035175" y="5895975"/>
            <a:ext cx="1119188" cy="393700"/>
          </a:xfrm>
          <a:prstGeom prst="ellips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cxnSp>
        <p:nvCxnSpPr>
          <p:cNvPr id="2073" name="AutoShape 37"/>
          <p:cNvCxnSpPr>
            <a:cxnSpLocks noChangeShapeType="1"/>
            <a:stCxn id="21285" idx="3"/>
            <a:endCxn id="2071" idx="2"/>
          </p:cNvCxnSpPr>
          <p:nvPr/>
        </p:nvCxnSpPr>
        <p:spPr bwMode="auto">
          <a:xfrm>
            <a:off x="1763713" y="6062663"/>
            <a:ext cx="174625" cy="30162"/>
          </a:xfrm>
          <a:prstGeom prst="bentConnector3">
            <a:avLst>
              <a:gd name="adj1" fmla="val 54546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4" name="AutoShape 38"/>
          <p:cNvCxnSpPr>
            <a:cxnSpLocks noChangeShapeType="1"/>
            <a:stCxn id="21214" idx="0"/>
          </p:cNvCxnSpPr>
          <p:nvPr/>
        </p:nvCxnSpPr>
        <p:spPr bwMode="auto">
          <a:xfrm rot="5400000" flipH="1">
            <a:off x="1145381" y="5534820"/>
            <a:ext cx="688975" cy="188912"/>
          </a:xfrm>
          <a:prstGeom prst="bentConnector4">
            <a:avLst>
              <a:gd name="adj1" fmla="val 37097"/>
              <a:gd name="adj2" fmla="val 221009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75" name="AutoShape 39"/>
          <p:cNvCxnSpPr>
            <a:cxnSpLocks noChangeShapeType="1"/>
            <a:endCxn id="2114" idx="0"/>
          </p:cNvCxnSpPr>
          <p:nvPr/>
        </p:nvCxnSpPr>
        <p:spPr bwMode="auto">
          <a:xfrm flipV="1">
            <a:off x="1798638" y="5218113"/>
            <a:ext cx="452437" cy="66675"/>
          </a:xfrm>
          <a:prstGeom prst="bentConnector4">
            <a:avLst>
              <a:gd name="adj1" fmla="val 49472"/>
              <a:gd name="adj2" fmla="val 442856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076" name="Group 40"/>
          <p:cNvGrpSpPr>
            <a:grpSpLocks/>
          </p:cNvGrpSpPr>
          <p:nvPr/>
        </p:nvGrpSpPr>
        <p:grpSpPr bwMode="auto">
          <a:xfrm>
            <a:off x="1395413" y="5973763"/>
            <a:ext cx="377825" cy="200025"/>
            <a:chOff x="988" y="2056"/>
            <a:chExt cx="454" cy="243"/>
          </a:xfrm>
        </p:grpSpPr>
        <p:sp>
          <p:nvSpPr>
            <p:cNvPr id="21214" name="Rectangle 41"/>
            <p:cNvSpPr>
              <a:spLocks noChangeArrowheads="1"/>
            </p:cNvSpPr>
            <p:nvPr/>
          </p:nvSpPr>
          <p:spPr bwMode="auto">
            <a:xfrm>
              <a:off x="988" y="2056"/>
              <a:ext cx="454" cy="243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15" name="Rectangle 42"/>
            <p:cNvSpPr>
              <a:spLocks noChangeArrowheads="1"/>
            </p:cNvSpPr>
            <p:nvPr/>
          </p:nvSpPr>
          <p:spPr bwMode="auto">
            <a:xfrm>
              <a:off x="997" y="2074"/>
              <a:ext cx="60" cy="20"/>
            </a:xfrm>
            <a:prstGeom prst="rect">
              <a:avLst/>
            </a:prstGeom>
            <a:solidFill>
              <a:srgbClr val="008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16" name="Line 43"/>
            <p:cNvSpPr>
              <a:spLocks noChangeShapeType="1"/>
            </p:cNvSpPr>
            <p:nvPr/>
          </p:nvSpPr>
          <p:spPr bwMode="auto">
            <a:xfrm>
              <a:off x="1002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17" name="Line 44"/>
            <p:cNvSpPr>
              <a:spLocks noChangeShapeType="1"/>
            </p:cNvSpPr>
            <p:nvPr/>
          </p:nvSpPr>
          <p:spPr bwMode="auto">
            <a:xfrm>
              <a:off x="1024" y="2092"/>
              <a:ext cx="1" cy="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18" name="Line 45"/>
            <p:cNvSpPr>
              <a:spLocks noChangeShapeType="1"/>
            </p:cNvSpPr>
            <p:nvPr/>
          </p:nvSpPr>
          <p:spPr bwMode="auto">
            <a:xfrm>
              <a:off x="1006" y="2091"/>
              <a:ext cx="1" cy="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19" name="Line 46"/>
            <p:cNvSpPr>
              <a:spLocks noChangeShapeType="1"/>
            </p:cNvSpPr>
            <p:nvPr/>
          </p:nvSpPr>
          <p:spPr bwMode="auto">
            <a:xfrm>
              <a:off x="1007" y="2090"/>
              <a:ext cx="1" cy="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0" name="Line 47"/>
            <p:cNvSpPr>
              <a:spLocks noChangeShapeType="1"/>
            </p:cNvSpPr>
            <p:nvPr/>
          </p:nvSpPr>
          <p:spPr bwMode="auto">
            <a:xfrm>
              <a:off x="1009" y="2089"/>
              <a:ext cx="1" cy="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1" name="Line 48"/>
            <p:cNvSpPr>
              <a:spLocks noChangeShapeType="1"/>
            </p:cNvSpPr>
            <p:nvPr/>
          </p:nvSpPr>
          <p:spPr bwMode="auto">
            <a:xfrm>
              <a:off x="1010" y="2087"/>
              <a:ext cx="1" cy="7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2" name="Line 49"/>
            <p:cNvSpPr>
              <a:spLocks noChangeShapeType="1"/>
            </p:cNvSpPr>
            <p:nvPr/>
          </p:nvSpPr>
          <p:spPr bwMode="auto">
            <a:xfrm>
              <a:off x="1011" y="2085"/>
              <a:ext cx="1" cy="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3" name="Line 50"/>
            <p:cNvSpPr>
              <a:spLocks noChangeShapeType="1"/>
            </p:cNvSpPr>
            <p:nvPr/>
          </p:nvSpPr>
          <p:spPr bwMode="auto">
            <a:xfrm>
              <a:off x="1012" y="2083"/>
              <a:ext cx="1" cy="1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4" name="Line 51"/>
            <p:cNvSpPr>
              <a:spLocks noChangeShapeType="1"/>
            </p:cNvSpPr>
            <p:nvPr/>
          </p:nvSpPr>
          <p:spPr bwMode="auto">
            <a:xfrm>
              <a:off x="1013" y="2081"/>
              <a:ext cx="1" cy="1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5" name="Line 52"/>
            <p:cNvSpPr>
              <a:spLocks noChangeShapeType="1"/>
            </p:cNvSpPr>
            <p:nvPr/>
          </p:nvSpPr>
          <p:spPr bwMode="auto">
            <a:xfrm>
              <a:off x="1014" y="2078"/>
              <a:ext cx="1" cy="16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6" name="Line 53"/>
            <p:cNvSpPr>
              <a:spLocks noChangeShapeType="1"/>
            </p:cNvSpPr>
            <p:nvPr/>
          </p:nvSpPr>
          <p:spPr bwMode="auto">
            <a:xfrm>
              <a:off x="1015" y="2080"/>
              <a:ext cx="1" cy="1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7" name="Line 54"/>
            <p:cNvSpPr>
              <a:spLocks noChangeShapeType="1"/>
            </p:cNvSpPr>
            <p:nvPr/>
          </p:nvSpPr>
          <p:spPr bwMode="auto">
            <a:xfrm>
              <a:off x="1016" y="2083"/>
              <a:ext cx="1" cy="1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8" name="Line 55"/>
            <p:cNvSpPr>
              <a:spLocks noChangeShapeType="1"/>
            </p:cNvSpPr>
            <p:nvPr/>
          </p:nvSpPr>
          <p:spPr bwMode="auto">
            <a:xfrm>
              <a:off x="1017" y="2085"/>
              <a:ext cx="1" cy="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29" name="Line 56"/>
            <p:cNvSpPr>
              <a:spLocks noChangeShapeType="1"/>
            </p:cNvSpPr>
            <p:nvPr/>
          </p:nvSpPr>
          <p:spPr bwMode="auto">
            <a:xfrm>
              <a:off x="1018" y="2087"/>
              <a:ext cx="1" cy="7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0" name="Line 57"/>
            <p:cNvSpPr>
              <a:spLocks noChangeShapeType="1"/>
            </p:cNvSpPr>
            <p:nvPr/>
          </p:nvSpPr>
          <p:spPr bwMode="auto">
            <a:xfrm>
              <a:off x="1019" y="2089"/>
              <a:ext cx="1" cy="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1" name="Line 58"/>
            <p:cNvSpPr>
              <a:spLocks noChangeShapeType="1"/>
            </p:cNvSpPr>
            <p:nvPr/>
          </p:nvSpPr>
          <p:spPr bwMode="auto">
            <a:xfrm>
              <a:off x="1021" y="2090"/>
              <a:ext cx="1" cy="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2" name="Line 59"/>
            <p:cNvSpPr>
              <a:spLocks noChangeShapeType="1"/>
            </p:cNvSpPr>
            <p:nvPr/>
          </p:nvSpPr>
          <p:spPr bwMode="auto">
            <a:xfrm>
              <a:off x="1022" y="2091"/>
              <a:ext cx="1" cy="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3" name="Line 60"/>
            <p:cNvSpPr>
              <a:spLocks noChangeShapeType="1"/>
            </p:cNvSpPr>
            <p:nvPr/>
          </p:nvSpPr>
          <p:spPr bwMode="auto">
            <a:xfrm>
              <a:off x="1026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4" name="Line 61"/>
            <p:cNvSpPr>
              <a:spLocks noChangeShapeType="1"/>
            </p:cNvSpPr>
            <p:nvPr/>
          </p:nvSpPr>
          <p:spPr bwMode="auto">
            <a:xfrm>
              <a:off x="1004" y="2092"/>
              <a:ext cx="1" cy="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5" name="Line 62"/>
            <p:cNvSpPr>
              <a:spLocks noChangeShapeType="1"/>
            </p:cNvSpPr>
            <p:nvPr/>
          </p:nvSpPr>
          <p:spPr bwMode="auto">
            <a:xfrm>
              <a:off x="1000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6" name="Line 63"/>
            <p:cNvSpPr>
              <a:spLocks noChangeShapeType="1"/>
            </p:cNvSpPr>
            <p:nvPr/>
          </p:nvSpPr>
          <p:spPr bwMode="auto">
            <a:xfrm>
              <a:off x="1027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7" name="Line 64"/>
            <p:cNvSpPr>
              <a:spLocks noChangeShapeType="1"/>
            </p:cNvSpPr>
            <p:nvPr/>
          </p:nvSpPr>
          <p:spPr bwMode="auto">
            <a:xfrm>
              <a:off x="1029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8" name="Line 65"/>
            <p:cNvSpPr>
              <a:spLocks noChangeShapeType="1"/>
            </p:cNvSpPr>
            <p:nvPr/>
          </p:nvSpPr>
          <p:spPr bwMode="auto">
            <a:xfrm>
              <a:off x="1052" y="2092"/>
              <a:ext cx="1" cy="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9" name="Line 66"/>
            <p:cNvSpPr>
              <a:spLocks noChangeShapeType="1"/>
            </p:cNvSpPr>
            <p:nvPr/>
          </p:nvSpPr>
          <p:spPr bwMode="auto">
            <a:xfrm>
              <a:off x="1033" y="2091"/>
              <a:ext cx="1" cy="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0" name="Line 67"/>
            <p:cNvSpPr>
              <a:spLocks noChangeShapeType="1"/>
            </p:cNvSpPr>
            <p:nvPr/>
          </p:nvSpPr>
          <p:spPr bwMode="auto">
            <a:xfrm>
              <a:off x="1035" y="2090"/>
              <a:ext cx="1" cy="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1" name="Line 68"/>
            <p:cNvSpPr>
              <a:spLocks noChangeShapeType="1"/>
            </p:cNvSpPr>
            <p:nvPr/>
          </p:nvSpPr>
          <p:spPr bwMode="auto">
            <a:xfrm>
              <a:off x="1036" y="2089"/>
              <a:ext cx="1" cy="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2" name="Line 69"/>
            <p:cNvSpPr>
              <a:spLocks noChangeShapeType="1"/>
            </p:cNvSpPr>
            <p:nvPr/>
          </p:nvSpPr>
          <p:spPr bwMode="auto">
            <a:xfrm>
              <a:off x="1038" y="2087"/>
              <a:ext cx="1" cy="7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3" name="Line 70"/>
            <p:cNvSpPr>
              <a:spLocks noChangeShapeType="1"/>
            </p:cNvSpPr>
            <p:nvPr/>
          </p:nvSpPr>
          <p:spPr bwMode="auto">
            <a:xfrm>
              <a:off x="1039" y="2085"/>
              <a:ext cx="1" cy="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4" name="Line 71"/>
            <p:cNvSpPr>
              <a:spLocks noChangeShapeType="1"/>
            </p:cNvSpPr>
            <p:nvPr/>
          </p:nvSpPr>
          <p:spPr bwMode="auto">
            <a:xfrm>
              <a:off x="1040" y="2083"/>
              <a:ext cx="1" cy="1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5" name="Line 72"/>
            <p:cNvSpPr>
              <a:spLocks noChangeShapeType="1"/>
            </p:cNvSpPr>
            <p:nvPr/>
          </p:nvSpPr>
          <p:spPr bwMode="auto">
            <a:xfrm>
              <a:off x="1041" y="2081"/>
              <a:ext cx="1" cy="1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6" name="Line 73"/>
            <p:cNvSpPr>
              <a:spLocks noChangeShapeType="1"/>
            </p:cNvSpPr>
            <p:nvPr/>
          </p:nvSpPr>
          <p:spPr bwMode="auto">
            <a:xfrm>
              <a:off x="1042" y="2078"/>
              <a:ext cx="1" cy="16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7" name="Line 74"/>
            <p:cNvSpPr>
              <a:spLocks noChangeShapeType="1"/>
            </p:cNvSpPr>
            <p:nvPr/>
          </p:nvSpPr>
          <p:spPr bwMode="auto">
            <a:xfrm>
              <a:off x="1043" y="2080"/>
              <a:ext cx="1" cy="1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8" name="Line 75"/>
            <p:cNvSpPr>
              <a:spLocks noChangeShapeType="1"/>
            </p:cNvSpPr>
            <p:nvPr/>
          </p:nvSpPr>
          <p:spPr bwMode="auto">
            <a:xfrm>
              <a:off x="1044" y="2083"/>
              <a:ext cx="1" cy="1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9" name="Line 76"/>
            <p:cNvSpPr>
              <a:spLocks noChangeShapeType="1"/>
            </p:cNvSpPr>
            <p:nvPr/>
          </p:nvSpPr>
          <p:spPr bwMode="auto">
            <a:xfrm>
              <a:off x="1045" y="2085"/>
              <a:ext cx="1" cy="9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0" name="Line 77"/>
            <p:cNvSpPr>
              <a:spLocks noChangeShapeType="1"/>
            </p:cNvSpPr>
            <p:nvPr/>
          </p:nvSpPr>
          <p:spPr bwMode="auto">
            <a:xfrm>
              <a:off x="1046" y="2087"/>
              <a:ext cx="1" cy="7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1" name="Line 78"/>
            <p:cNvSpPr>
              <a:spLocks noChangeShapeType="1"/>
            </p:cNvSpPr>
            <p:nvPr/>
          </p:nvSpPr>
          <p:spPr bwMode="auto">
            <a:xfrm>
              <a:off x="1047" y="2089"/>
              <a:ext cx="1" cy="5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2" name="Line 79"/>
            <p:cNvSpPr>
              <a:spLocks noChangeShapeType="1"/>
            </p:cNvSpPr>
            <p:nvPr/>
          </p:nvSpPr>
          <p:spPr bwMode="auto">
            <a:xfrm>
              <a:off x="1049" y="2090"/>
              <a:ext cx="1" cy="4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3" name="Line 80"/>
            <p:cNvSpPr>
              <a:spLocks noChangeShapeType="1"/>
            </p:cNvSpPr>
            <p:nvPr/>
          </p:nvSpPr>
          <p:spPr bwMode="auto">
            <a:xfrm>
              <a:off x="1050" y="2091"/>
              <a:ext cx="1" cy="3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4" name="Line 81"/>
            <p:cNvSpPr>
              <a:spLocks noChangeShapeType="1"/>
            </p:cNvSpPr>
            <p:nvPr/>
          </p:nvSpPr>
          <p:spPr bwMode="auto">
            <a:xfrm>
              <a:off x="1054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5" name="Line 82"/>
            <p:cNvSpPr>
              <a:spLocks noChangeShapeType="1"/>
            </p:cNvSpPr>
            <p:nvPr/>
          </p:nvSpPr>
          <p:spPr bwMode="auto">
            <a:xfrm>
              <a:off x="1031" y="2092"/>
              <a:ext cx="1" cy="2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6" name="Line 83"/>
            <p:cNvSpPr>
              <a:spLocks noChangeShapeType="1"/>
            </p:cNvSpPr>
            <p:nvPr/>
          </p:nvSpPr>
          <p:spPr bwMode="auto">
            <a:xfrm>
              <a:off x="1027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57" name="Line 84"/>
            <p:cNvSpPr>
              <a:spLocks noChangeShapeType="1"/>
            </p:cNvSpPr>
            <p:nvPr/>
          </p:nvSpPr>
          <p:spPr bwMode="auto">
            <a:xfrm>
              <a:off x="1055" y="2093"/>
              <a:ext cx="1" cy="1"/>
            </a:xfrm>
            <a:prstGeom prst="line">
              <a:avLst/>
            </a:prstGeom>
            <a:noFill/>
            <a:ln w="158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258" name="Group 85"/>
            <p:cNvGrpSpPr>
              <a:grpSpLocks/>
            </p:cNvGrpSpPr>
            <p:nvPr/>
          </p:nvGrpSpPr>
          <p:grpSpPr bwMode="auto">
            <a:xfrm>
              <a:off x="1000" y="2095"/>
              <a:ext cx="57" cy="4"/>
              <a:chOff x="320" y="2112"/>
              <a:chExt cx="57" cy="4"/>
            </a:xfrm>
          </p:grpSpPr>
          <p:sp>
            <p:nvSpPr>
              <p:cNvPr id="21311" name="Freeform 86"/>
              <p:cNvSpPr>
                <a:spLocks/>
              </p:cNvSpPr>
              <p:nvPr/>
            </p:nvSpPr>
            <p:spPr bwMode="auto">
              <a:xfrm>
                <a:off x="320" y="2113"/>
                <a:ext cx="3" cy="3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3 w 3"/>
                  <a:gd name="T5" fmla="*/ 2 h 3"/>
                  <a:gd name="T6" fmla="*/ 3 w 3"/>
                  <a:gd name="T7" fmla="*/ 2 h 3"/>
                  <a:gd name="T8" fmla="*/ 3 w 3"/>
                  <a:gd name="T9" fmla="*/ 3 h 3"/>
                  <a:gd name="T10" fmla="*/ 3 w 3"/>
                  <a:gd name="T11" fmla="*/ 3 h 3"/>
                  <a:gd name="T12" fmla="*/ 2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2 w 3"/>
                  <a:gd name="T19" fmla="*/ 3 h 3"/>
                  <a:gd name="T20" fmla="*/ 1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0 w 3"/>
                  <a:gd name="T29" fmla="*/ 2 h 3"/>
                  <a:gd name="T30" fmla="*/ 0 w 3"/>
                  <a:gd name="T31" fmla="*/ 2 h 3"/>
                  <a:gd name="T32" fmla="*/ 0 w 3"/>
                  <a:gd name="T33" fmla="*/ 2 h 3"/>
                  <a:gd name="T34" fmla="*/ 0 w 3"/>
                  <a:gd name="T35" fmla="*/ 1 h 3"/>
                  <a:gd name="T36" fmla="*/ 0 w 3"/>
                  <a:gd name="T37" fmla="*/ 1 h 3"/>
                  <a:gd name="T38" fmla="*/ 0 w 3"/>
                  <a:gd name="T39" fmla="*/ 1 h 3"/>
                  <a:gd name="T40" fmla="*/ 0 w 3"/>
                  <a:gd name="T41" fmla="*/ 0 h 3"/>
                  <a:gd name="T42" fmla="*/ 1 w 3"/>
                  <a:gd name="T43" fmla="*/ 0 h 3"/>
                  <a:gd name="T44" fmla="*/ 1 w 3"/>
                  <a:gd name="T45" fmla="*/ 0 h 3"/>
                  <a:gd name="T46" fmla="*/ 1 w 3"/>
                  <a:gd name="T47" fmla="*/ 0 h 3"/>
                  <a:gd name="T48" fmla="*/ 1 w 3"/>
                  <a:gd name="T49" fmla="*/ 0 h 3"/>
                  <a:gd name="T50" fmla="*/ 2 w 3"/>
                  <a:gd name="T51" fmla="*/ 0 h 3"/>
                  <a:gd name="T52" fmla="*/ 2 w 3"/>
                  <a:gd name="T53" fmla="*/ 0 h 3"/>
                  <a:gd name="T54" fmla="*/ 2 w 3"/>
                  <a:gd name="T55" fmla="*/ 0 h 3"/>
                  <a:gd name="T56" fmla="*/ 3 w 3"/>
                  <a:gd name="T57" fmla="*/ 0 h 3"/>
                  <a:gd name="T58" fmla="*/ 3 w 3"/>
                  <a:gd name="T59" fmla="*/ 0 h 3"/>
                  <a:gd name="T60" fmla="*/ 3 w 3"/>
                  <a:gd name="T61" fmla="*/ 0 h 3"/>
                  <a:gd name="T62" fmla="*/ 3 w 3"/>
                  <a:gd name="T63" fmla="*/ 1 h 3"/>
                  <a:gd name="T64" fmla="*/ 2 w 3"/>
                  <a:gd name="T65" fmla="*/ 1 h 3"/>
                  <a:gd name="T66" fmla="*/ 2 w 3"/>
                  <a:gd name="T67" fmla="*/ 1 h 3"/>
                  <a:gd name="T68" fmla="*/ 2 w 3"/>
                  <a:gd name="T69" fmla="*/ 1 h 3"/>
                  <a:gd name="T70" fmla="*/ 2 w 3"/>
                  <a:gd name="T71" fmla="*/ 0 h 3"/>
                  <a:gd name="T72" fmla="*/ 2 w 3"/>
                  <a:gd name="T73" fmla="*/ 0 h 3"/>
                  <a:gd name="T74" fmla="*/ 2 w 3"/>
                  <a:gd name="T75" fmla="*/ 0 h 3"/>
                  <a:gd name="T76" fmla="*/ 1 w 3"/>
                  <a:gd name="T77" fmla="*/ 0 h 3"/>
                  <a:gd name="T78" fmla="*/ 1 w 3"/>
                  <a:gd name="T79" fmla="*/ 1 h 3"/>
                  <a:gd name="T80" fmla="*/ 1 w 3"/>
                  <a:gd name="T81" fmla="*/ 1 h 3"/>
                  <a:gd name="T82" fmla="*/ 1 w 3"/>
                  <a:gd name="T83" fmla="*/ 1 h 3"/>
                  <a:gd name="T84" fmla="*/ 1 w 3"/>
                  <a:gd name="T85" fmla="*/ 1 h 3"/>
                  <a:gd name="T86" fmla="*/ 1 w 3"/>
                  <a:gd name="T87" fmla="*/ 1 h 3"/>
                  <a:gd name="T88" fmla="*/ 1 w 3"/>
                  <a:gd name="T89" fmla="*/ 1 h 3"/>
                  <a:gd name="T90" fmla="*/ 1 w 3"/>
                  <a:gd name="T91" fmla="*/ 2 h 3"/>
                  <a:gd name="T92" fmla="*/ 1 w 3"/>
                  <a:gd name="T93" fmla="*/ 2 h 3"/>
                  <a:gd name="T94" fmla="*/ 1 w 3"/>
                  <a:gd name="T95" fmla="*/ 2 h 3"/>
                  <a:gd name="T96" fmla="*/ 1 w 3"/>
                  <a:gd name="T97" fmla="*/ 2 h 3"/>
                  <a:gd name="T98" fmla="*/ 1 w 3"/>
                  <a:gd name="T99" fmla="*/ 2 h 3"/>
                  <a:gd name="T100" fmla="*/ 1 w 3"/>
                  <a:gd name="T101" fmla="*/ 2 h 3"/>
                  <a:gd name="T102" fmla="*/ 2 w 3"/>
                  <a:gd name="T103" fmla="*/ 2 h 3"/>
                  <a:gd name="T104" fmla="*/ 2 w 3"/>
                  <a:gd name="T105" fmla="*/ 3 h 3"/>
                  <a:gd name="T106" fmla="*/ 2 w 3"/>
                  <a:gd name="T107" fmla="*/ 2 h 3"/>
                  <a:gd name="T108" fmla="*/ 2 w 3"/>
                  <a:gd name="T109" fmla="*/ 2 h 3"/>
                  <a:gd name="T110" fmla="*/ 2 w 3"/>
                  <a:gd name="T111" fmla="*/ 2 h 3"/>
                  <a:gd name="T112" fmla="*/ 2 w 3"/>
                  <a:gd name="T113" fmla="*/ 2 h 3"/>
                  <a:gd name="T114" fmla="*/ 2 w 3"/>
                  <a:gd name="T115" fmla="*/ 2 h 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"/>
                  <a:gd name="T175" fmla="*/ 0 h 3"/>
                  <a:gd name="T176" fmla="*/ 3 w 3"/>
                  <a:gd name="T177" fmla="*/ 3 h 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" h="3">
                    <a:moveTo>
                      <a:pt x="2" y="2"/>
                    </a:move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2" name="Rectangle 87"/>
              <p:cNvSpPr>
                <a:spLocks noChangeArrowheads="1"/>
              </p:cNvSpPr>
              <p:nvPr/>
            </p:nvSpPr>
            <p:spPr bwMode="auto">
              <a:xfrm>
                <a:off x="325" y="2113"/>
                <a:ext cx="1" cy="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313" name="Freeform 88"/>
              <p:cNvSpPr>
                <a:spLocks/>
              </p:cNvSpPr>
              <p:nvPr/>
            </p:nvSpPr>
            <p:spPr bwMode="auto">
              <a:xfrm>
                <a:off x="327" y="2113"/>
                <a:ext cx="3" cy="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2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2 w 3"/>
                  <a:gd name="T11" fmla="*/ 2 h 3"/>
                  <a:gd name="T12" fmla="*/ 1 w 3"/>
                  <a:gd name="T13" fmla="*/ 2 h 3"/>
                  <a:gd name="T14" fmla="*/ 1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0 h 3"/>
                  <a:gd name="T22" fmla="*/ 1 w 3"/>
                  <a:gd name="T23" fmla="*/ 0 h 3"/>
                  <a:gd name="T24" fmla="*/ 2 w 3"/>
                  <a:gd name="T25" fmla="*/ 0 h 3"/>
                  <a:gd name="T26" fmla="*/ 2 w 3"/>
                  <a:gd name="T27" fmla="*/ 0 h 3"/>
                  <a:gd name="T28" fmla="*/ 2 w 3"/>
                  <a:gd name="T29" fmla="*/ 0 h 3"/>
                  <a:gd name="T30" fmla="*/ 3 w 3"/>
                  <a:gd name="T31" fmla="*/ 0 h 3"/>
                  <a:gd name="T32" fmla="*/ 3 w 3"/>
                  <a:gd name="T33" fmla="*/ 1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1 w 3"/>
                  <a:gd name="T41" fmla="*/ 1 h 3"/>
                  <a:gd name="T42" fmla="*/ 1 w 3"/>
                  <a:gd name="T43" fmla="*/ 1 h 3"/>
                  <a:gd name="T44" fmla="*/ 1 w 3"/>
                  <a:gd name="T45" fmla="*/ 1 h 3"/>
                  <a:gd name="T46" fmla="*/ 2 w 3"/>
                  <a:gd name="T47" fmla="*/ 1 h 3"/>
                  <a:gd name="T48" fmla="*/ 3 w 3"/>
                  <a:gd name="T49" fmla="*/ 1 h 3"/>
                  <a:gd name="T50" fmla="*/ 3 w 3"/>
                  <a:gd name="T51" fmla="*/ 2 h 3"/>
                  <a:gd name="T52" fmla="*/ 3 w 3"/>
                  <a:gd name="T53" fmla="*/ 2 h 3"/>
                  <a:gd name="T54" fmla="*/ 3 w 3"/>
                  <a:gd name="T55" fmla="*/ 3 h 3"/>
                  <a:gd name="T56" fmla="*/ 2 w 3"/>
                  <a:gd name="T57" fmla="*/ 3 h 3"/>
                  <a:gd name="T58" fmla="*/ 2 w 3"/>
                  <a:gd name="T59" fmla="*/ 3 h 3"/>
                  <a:gd name="T60" fmla="*/ 1 w 3"/>
                  <a:gd name="T61" fmla="*/ 3 h 3"/>
                  <a:gd name="T62" fmla="*/ 1 w 3"/>
                  <a:gd name="T63" fmla="*/ 3 h 3"/>
                  <a:gd name="T64" fmla="*/ 0 w 3"/>
                  <a:gd name="T65" fmla="*/ 3 h 3"/>
                  <a:gd name="T66" fmla="*/ 0 w 3"/>
                  <a:gd name="T67" fmla="*/ 2 h 3"/>
                  <a:gd name="T68" fmla="*/ 0 w 3"/>
                  <a:gd name="T69" fmla="*/ 2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"/>
                  <a:gd name="T106" fmla="*/ 0 h 3"/>
                  <a:gd name="T107" fmla="*/ 3 w 3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" h="3">
                    <a:moveTo>
                      <a:pt x="0" y="2"/>
                    </a:moveTo>
                    <a:lnTo>
                      <a:pt x="1" y="2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4" name="Freeform 89"/>
              <p:cNvSpPr>
                <a:spLocks/>
              </p:cNvSpPr>
              <p:nvPr/>
            </p:nvSpPr>
            <p:spPr bwMode="auto">
              <a:xfrm>
                <a:off x="332" y="2113"/>
                <a:ext cx="3" cy="3"/>
              </a:xfrm>
              <a:custGeom>
                <a:avLst/>
                <a:gdLst>
                  <a:gd name="T0" fmla="*/ 2 w 3"/>
                  <a:gd name="T1" fmla="*/ 2 h 3"/>
                  <a:gd name="T2" fmla="*/ 3 w 3"/>
                  <a:gd name="T3" fmla="*/ 2 h 3"/>
                  <a:gd name="T4" fmla="*/ 3 w 3"/>
                  <a:gd name="T5" fmla="*/ 2 h 3"/>
                  <a:gd name="T6" fmla="*/ 3 w 3"/>
                  <a:gd name="T7" fmla="*/ 2 h 3"/>
                  <a:gd name="T8" fmla="*/ 2 w 3"/>
                  <a:gd name="T9" fmla="*/ 3 h 3"/>
                  <a:gd name="T10" fmla="*/ 2 w 3"/>
                  <a:gd name="T11" fmla="*/ 3 h 3"/>
                  <a:gd name="T12" fmla="*/ 2 w 3"/>
                  <a:gd name="T13" fmla="*/ 3 h 3"/>
                  <a:gd name="T14" fmla="*/ 2 w 3"/>
                  <a:gd name="T15" fmla="*/ 3 h 3"/>
                  <a:gd name="T16" fmla="*/ 2 w 3"/>
                  <a:gd name="T17" fmla="*/ 3 h 3"/>
                  <a:gd name="T18" fmla="*/ 1 w 3"/>
                  <a:gd name="T19" fmla="*/ 3 h 3"/>
                  <a:gd name="T20" fmla="*/ 1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  <a:gd name="T26" fmla="*/ 0 w 3"/>
                  <a:gd name="T27" fmla="*/ 3 h 3"/>
                  <a:gd name="T28" fmla="*/ 0 w 3"/>
                  <a:gd name="T29" fmla="*/ 2 h 3"/>
                  <a:gd name="T30" fmla="*/ 0 w 3"/>
                  <a:gd name="T31" fmla="*/ 2 h 3"/>
                  <a:gd name="T32" fmla="*/ 0 w 3"/>
                  <a:gd name="T33" fmla="*/ 2 h 3"/>
                  <a:gd name="T34" fmla="*/ 0 w 3"/>
                  <a:gd name="T35" fmla="*/ 1 h 3"/>
                  <a:gd name="T36" fmla="*/ 0 w 3"/>
                  <a:gd name="T37" fmla="*/ 1 h 3"/>
                  <a:gd name="T38" fmla="*/ 0 w 3"/>
                  <a:gd name="T39" fmla="*/ 1 h 3"/>
                  <a:gd name="T40" fmla="*/ 0 w 3"/>
                  <a:gd name="T41" fmla="*/ 0 h 3"/>
                  <a:gd name="T42" fmla="*/ 0 w 3"/>
                  <a:gd name="T43" fmla="*/ 0 h 3"/>
                  <a:gd name="T44" fmla="*/ 1 w 3"/>
                  <a:gd name="T45" fmla="*/ 0 h 3"/>
                  <a:gd name="T46" fmla="*/ 1 w 3"/>
                  <a:gd name="T47" fmla="*/ 0 h 3"/>
                  <a:gd name="T48" fmla="*/ 1 w 3"/>
                  <a:gd name="T49" fmla="*/ 0 h 3"/>
                  <a:gd name="T50" fmla="*/ 1 w 3"/>
                  <a:gd name="T51" fmla="*/ 0 h 3"/>
                  <a:gd name="T52" fmla="*/ 2 w 3"/>
                  <a:gd name="T53" fmla="*/ 0 h 3"/>
                  <a:gd name="T54" fmla="*/ 2 w 3"/>
                  <a:gd name="T55" fmla="*/ 0 h 3"/>
                  <a:gd name="T56" fmla="*/ 2 w 3"/>
                  <a:gd name="T57" fmla="*/ 0 h 3"/>
                  <a:gd name="T58" fmla="*/ 2 w 3"/>
                  <a:gd name="T59" fmla="*/ 0 h 3"/>
                  <a:gd name="T60" fmla="*/ 3 w 3"/>
                  <a:gd name="T61" fmla="*/ 0 h 3"/>
                  <a:gd name="T62" fmla="*/ 3 w 3"/>
                  <a:gd name="T63" fmla="*/ 1 h 3"/>
                  <a:gd name="T64" fmla="*/ 2 w 3"/>
                  <a:gd name="T65" fmla="*/ 1 h 3"/>
                  <a:gd name="T66" fmla="*/ 2 w 3"/>
                  <a:gd name="T67" fmla="*/ 1 h 3"/>
                  <a:gd name="T68" fmla="*/ 2 w 3"/>
                  <a:gd name="T69" fmla="*/ 1 h 3"/>
                  <a:gd name="T70" fmla="*/ 2 w 3"/>
                  <a:gd name="T71" fmla="*/ 0 h 3"/>
                  <a:gd name="T72" fmla="*/ 1 w 3"/>
                  <a:gd name="T73" fmla="*/ 0 h 3"/>
                  <a:gd name="T74" fmla="*/ 1 w 3"/>
                  <a:gd name="T75" fmla="*/ 0 h 3"/>
                  <a:gd name="T76" fmla="*/ 1 w 3"/>
                  <a:gd name="T77" fmla="*/ 0 h 3"/>
                  <a:gd name="T78" fmla="*/ 1 w 3"/>
                  <a:gd name="T79" fmla="*/ 1 h 3"/>
                  <a:gd name="T80" fmla="*/ 1 w 3"/>
                  <a:gd name="T81" fmla="*/ 1 h 3"/>
                  <a:gd name="T82" fmla="*/ 1 w 3"/>
                  <a:gd name="T83" fmla="*/ 1 h 3"/>
                  <a:gd name="T84" fmla="*/ 1 w 3"/>
                  <a:gd name="T85" fmla="*/ 1 h 3"/>
                  <a:gd name="T86" fmla="*/ 1 w 3"/>
                  <a:gd name="T87" fmla="*/ 1 h 3"/>
                  <a:gd name="T88" fmla="*/ 1 w 3"/>
                  <a:gd name="T89" fmla="*/ 1 h 3"/>
                  <a:gd name="T90" fmla="*/ 1 w 3"/>
                  <a:gd name="T91" fmla="*/ 2 h 3"/>
                  <a:gd name="T92" fmla="*/ 1 w 3"/>
                  <a:gd name="T93" fmla="*/ 2 h 3"/>
                  <a:gd name="T94" fmla="*/ 1 w 3"/>
                  <a:gd name="T95" fmla="*/ 2 h 3"/>
                  <a:gd name="T96" fmla="*/ 1 w 3"/>
                  <a:gd name="T97" fmla="*/ 2 h 3"/>
                  <a:gd name="T98" fmla="*/ 1 w 3"/>
                  <a:gd name="T99" fmla="*/ 2 h 3"/>
                  <a:gd name="T100" fmla="*/ 1 w 3"/>
                  <a:gd name="T101" fmla="*/ 2 h 3"/>
                  <a:gd name="T102" fmla="*/ 1 w 3"/>
                  <a:gd name="T103" fmla="*/ 2 h 3"/>
                  <a:gd name="T104" fmla="*/ 1 w 3"/>
                  <a:gd name="T105" fmla="*/ 3 h 3"/>
                  <a:gd name="T106" fmla="*/ 2 w 3"/>
                  <a:gd name="T107" fmla="*/ 2 h 3"/>
                  <a:gd name="T108" fmla="*/ 2 w 3"/>
                  <a:gd name="T109" fmla="*/ 2 h 3"/>
                  <a:gd name="T110" fmla="*/ 2 w 3"/>
                  <a:gd name="T111" fmla="*/ 2 h 3"/>
                  <a:gd name="T112" fmla="*/ 2 w 3"/>
                  <a:gd name="T113" fmla="*/ 2 h 3"/>
                  <a:gd name="T114" fmla="*/ 2 w 3"/>
                  <a:gd name="T115" fmla="*/ 2 h 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3"/>
                  <a:gd name="T175" fmla="*/ 0 h 3"/>
                  <a:gd name="T176" fmla="*/ 3 w 3"/>
                  <a:gd name="T177" fmla="*/ 3 h 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3" h="3">
                    <a:moveTo>
                      <a:pt x="2" y="2"/>
                    </a:moveTo>
                    <a:lnTo>
                      <a:pt x="3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5" name="Freeform 90"/>
              <p:cNvSpPr>
                <a:spLocks noEditPoints="1"/>
              </p:cNvSpPr>
              <p:nvPr/>
            </p:nvSpPr>
            <p:spPr bwMode="auto">
              <a:xfrm>
                <a:off x="337" y="2113"/>
                <a:ext cx="3" cy="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0 w 3"/>
                  <a:gd name="T5" fmla="*/ 0 h 3"/>
                  <a:gd name="T6" fmla="*/ 1 w 3"/>
                  <a:gd name="T7" fmla="*/ 0 h 3"/>
                  <a:gd name="T8" fmla="*/ 1 w 3"/>
                  <a:gd name="T9" fmla="*/ 0 h 3"/>
                  <a:gd name="T10" fmla="*/ 2 w 3"/>
                  <a:gd name="T11" fmla="*/ 0 h 3"/>
                  <a:gd name="T12" fmla="*/ 3 w 3"/>
                  <a:gd name="T13" fmla="*/ 0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2 h 3"/>
                  <a:gd name="T20" fmla="*/ 3 w 3"/>
                  <a:gd name="T21" fmla="*/ 3 h 3"/>
                  <a:gd name="T22" fmla="*/ 2 w 3"/>
                  <a:gd name="T23" fmla="*/ 3 h 3"/>
                  <a:gd name="T24" fmla="*/ 1 w 3"/>
                  <a:gd name="T25" fmla="*/ 3 h 3"/>
                  <a:gd name="T26" fmla="*/ 1 w 3"/>
                  <a:gd name="T27" fmla="*/ 3 h 3"/>
                  <a:gd name="T28" fmla="*/ 0 w 3"/>
                  <a:gd name="T29" fmla="*/ 3 h 3"/>
                  <a:gd name="T30" fmla="*/ 0 w 3"/>
                  <a:gd name="T31" fmla="*/ 2 h 3"/>
                  <a:gd name="T32" fmla="*/ 0 w 3"/>
                  <a:gd name="T33" fmla="*/ 1 h 3"/>
                  <a:gd name="T34" fmla="*/ 1 w 3"/>
                  <a:gd name="T35" fmla="*/ 1 h 3"/>
                  <a:gd name="T36" fmla="*/ 1 w 3"/>
                  <a:gd name="T37" fmla="*/ 2 h 3"/>
                  <a:gd name="T38" fmla="*/ 1 w 3"/>
                  <a:gd name="T39" fmla="*/ 2 h 3"/>
                  <a:gd name="T40" fmla="*/ 1 w 3"/>
                  <a:gd name="T41" fmla="*/ 2 h 3"/>
                  <a:gd name="T42" fmla="*/ 1 w 3"/>
                  <a:gd name="T43" fmla="*/ 3 h 3"/>
                  <a:gd name="T44" fmla="*/ 2 w 3"/>
                  <a:gd name="T45" fmla="*/ 2 h 3"/>
                  <a:gd name="T46" fmla="*/ 2 w 3"/>
                  <a:gd name="T47" fmla="*/ 2 h 3"/>
                  <a:gd name="T48" fmla="*/ 2 w 3"/>
                  <a:gd name="T49" fmla="*/ 2 h 3"/>
                  <a:gd name="T50" fmla="*/ 2 w 3"/>
                  <a:gd name="T51" fmla="*/ 1 h 3"/>
                  <a:gd name="T52" fmla="*/ 2 w 3"/>
                  <a:gd name="T53" fmla="*/ 1 h 3"/>
                  <a:gd name="T54" fmla="*/ 2 w 3"/>
                  <a:gd name="T55" fmla="*/ 1 h 3"/>
                  <a:gd name="T56" fmla="*/ 2 w 3"/>
                  <a:gd name="T57" fmla="*/ 0 h 3"/>
                  <a:gd name="T58" fmla="*/ 1 w 3"/>
                  <a:gd name="T59" fmla="*/ 0 h 3"/>
                  <a:gd name="T60" fmla="*/ 1 w 3"/>
                  <a:gd name="T61" fmla="*/ 0 h 3"/>
                  <a:gd name="T62" fmla="*/ 1 w 3"/>
                  <a:gd name="T63" fmla="*/ 1 h 3"/>
                  <a:gd name="T64" fmla="*/ 1 w 3"/>
                  <a:gd name="T65" fmla="*/ 1 h 3"/>
                  <a:gd name="T66" fmla="*/ 1 w 3"/>
                  <a:gd name="T67" fmla="*/ 1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0" y="1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1"/>
                    </a:lnTo>
                    <a:close/>
                    <a:moveTo>
                      <a:pt x="1" y="1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6" name="Freeform 91"/>
              <p:cNvSpPr>
                <a:spLocks/>
              </p:cNvSpPr>
              <p:nvPr/>
            </p:nvSpPr>
            <p:spPr bwMode="auto">
              <a:xfrm>
                <a:off x="350" y="211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2 h 3"/>
                  <a:gd name="T4" fmla="*/ 0 w 3"/>
                  <a:gd name="T5" fmla="*/ 0 h 3"/>
                  <a:gd name="T6" fmla="*/ 1 w 3"/>
                  <a:gd name="T7" fmla="*/ 0 h 3"/>
                  <a:gd name="T8" fmla="*/ 1 w 3"/>
                  <a:gd name="T9" fmla="*/ 1 h 3"/>
                  <a:gd name="T10" fmla="*/ 2 w 3"/>
                  <a:gd name="T11" fmla="*/ 0 h 3"/>
                  <a:gd name="T12" fmla="*/ 3 w 3"/>
                  <a:gd name="T13" fmla="*/ 0 h 3"/>
                  <a:gd name="T14" fmla="*/ 2 w 3"/>
                  <a:gd name="T15" fmla="*/ 2 h 3"/>
                  <a:gd name="T16" fmla="*/ 2 w 3"/>
                  <a:gd name="T17" fmla="*/ 3 h 3"/>
                  <a:gd name="T18" fmla="*/ 1 w 3"/>
                  <a:gd name="T19" fmla="*/ 3 h 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"/>
                  <a:gd name="T31" fmla="*/ 0 h 3"/>
                  <a:gd name="T32" fmla="*/ 3 w 3"/>
                  <a:gd name="T33" fmla="*/ 3 h 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" h="3">
                    <a:moveTo>
                      <a:pt x="1" y="3"/>
                    </a:moveTo>
                    <a:lnTo>
                      <a:pt x="1" y="2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7" name="Freeform 92"/>
              <p:cNvSpPr>
                <a:spLocks/>
              </p:cNvSpPr>
              <p:nvPr/>
            </p:nvSpPr>
            <p:spPr bwMode="auto">
              <a:xfrm>
                <a:off x="355" y="2113"/>
                <a:ext cx="2" cy="3"/>
              </a:xfrm>
              <a:custGeom>
                <a:avLst/>
                <a:gdLst>
                  <a:gd name="T0" fmla="*/ 0 w 2"/>
                  <a:gd name="T1" fmla="*/ 2 h 3"/>
                  <a:gd name="T2" fmla="*/ 0 w 2"/>
                  <a:gd name="T3" fmla="*/ 2 h 3"/>
                  <a:gd name="T4" fmla="*/ 1 w 2"/>
                  <a:gd name="T5" fmla="*/ 3 h 3"/>
                  <a:gd name="T6" fmla="*/ 1 w 2"/>
                  <a:gd name="T7" fmla="*/ 2 h 3"/>
                  <a:gd name="T8" fmla="*/ 2 w 2"/>
                  <a:gd name="T9" fmla="*/ 2 h 3"/>
                  <a:gd name="T10" fmla="*/ 2 w 2"/>
                  <a:gd name="T11" fmla="*/ 2 h 3"/>
                  <a:gd name="T12" fmla="*/ 1 w 2"/>
                  <a:gd name="T13" fmla="*/ 2 h 3"/>
                  <a:gd name="T14" fmla="*/ 0 w 2"/>
                  <a:gd name="T15" fmla="*/ 1 h 3"/>
                  <a:gd name="T16" fmla="*/ 0 w 2"/>
                  <a:gd name="T17" fmla="*/ 1 h 3"/>
                  <a:gd name="T18" fmla="*/ 0 w 2"/>
                  <a:gd name="T19" fmla="*/ 1 h 3"/>
                  <a:gd name="T20" fmla="*/ 0 w 2"/>
                  <a:gd name="T21" fmla="*/ 0 h 3"/>
                  <a:gd name="T22" fmla="*/ 0 w 2"/>
                  <a:gd name="T23" fmla="*/ 0 h 3"/>
                  <a:gd name="T24" fmla="*/ 1 w 2"/>
                  <a:gd name="T25" fmla="*/ 0 h 3"/>
                  <a:gd name="T26" fmla="*/ 1 w 2"/>
                  <a:gd name="T27" fmla="*/ 0 h 3"/>
                  <a:gd name="T28" fmla="*/ 2 w 2"/>
                  <a:gd name="T29" fmla="*/ 0 h 3"/>
                  <a:gd name="T30" fmla="*/ 2 w 2"/>
                  <a:gd name="T31" fmla="*/ 0 h 3"/>
                  <a:gd name="T32" fmla="*/ 2 w 2"/>
                  <a:gd name="T33" fmla="*/ 1 h 3"/>
                  <a:gd name="T34" fmla="*/ 1 w 2"/>
                  <a:gd name="T35" fmla="*/ 1 h 3"/>
                  <a:gd name="T36" fmla="*/ 1 w 2"/>
                  <a:gd name="T37" fmla="*/ 0 h 3"/>
                  <a:gd name="T38" fmla="*/ 1 w 2"/>
                  <a:gd name="T39" fmla="*/ 0 h 3"/>
                  <a:gd name="T40" fmla="*/ 0 w 2"/>
                  <a:gd name="T41" fmla="*/ 1 h 3"/>
                  <a:gd name="T42" fmla="*/ 0 w 2"/>
                  <a:gd name="T43" fmla="*/ 1 h 3"/>
                  <a:gd name="T44" fmla="*/ 1 w 2"/>
                  <a:gd name="T45" fmla="*/ 1 h 3"/>
                  <a:gd name="T46" fmla="*/ 2 w 2"/>
                  <a:gd name="T47" fmla="*/ 1 h 3"/>
                  <a:gd name="T48" fmla="*/ 2 w 2"/>
                  <a:gd name="T49" fmla="*/ 1 h 3"/>
                  <a:gd name="T50" fmla="*/ 2 w 2"/>
                  <a:gd name="T51" fmla="*/ 2 h 3"/>
                  <a:gd name="T52" fmla="*/ 2 w 2"/>
                  <a:gd name="T53" fmla="*/ 2 h 3"/>
                  <a:gd name="T54" fmla="*/ 2 w 2"/>
                  <a:gd name="T55" fmla="*/ 3 h 3"/>
                  <a:gd name="T56" fmla="*/ 2 w 2"/>
                  <a:gd name="T57" fmla="*/ 3 h 3"/>
                  <a:gd name="T58" fmla="*/ 1 w 2"/>
                  <a:gd name="T59" fmla="*/ 3 h 3"/>
                  <a:gd name="T60" fmla="*/ 1 w 2"/>
                  <a:gd name="T61" fmla="*/ 3 h 3"/>
                  <a:gd name="T62" fmla="*/ 0 w 2"/>
                  <a:gd name="T63" fmla="*/ 3 h 3"/>
                  <a:gd name="T64" fmla="*/ 0 w 2"/>
                  <a:gd name="T65" fmla="*/ 3 h 3"/>
                  <a:gd name="T66" fmla="*/ 0 w 2"/>
                  <a:gd name="T67" fmla="*/ 2 h 3"/>
                  <a:gd name="T68" fmla="*/ 0 w 2"/>
                  <a:gd name="T69" fmla="*/ 2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"/>
                  <a:gd name="T106" fmla="*/ 0 h 3"/>
                  <a:gd name="T107" fmla="*/ 2 w 2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" h="3">
                    <a:moveTo>
                      <a:pt x="0" y="2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8" name="Freeform 93"/>
              <p:cNvSpPr>
                <a:spLocks/>
              </p:cNvSpPr>
              <p:nvPr/>
            </p:nvSpPr>
            <p:spPr bwMode="auto">
              <a:xfrm>
                <a:off x="359" y="2113"/>
                <a:ext cx="3" cy="3"/>
              </a:xfrm>
              <a:custGeom>
                <a:avLst/>
                <a:gdLst>
                  <a:gd name="T0" fmla="*/ 1 w 3"/>
                  <a:gd name="T1" fmla="*/ 3 h 3"/>
                  <a:gd name="T2" fmla="*/ 1 w 3"/>
                  <a:gd name="T3" fmla="*/ 0 h 3"/>
                  <a:gd name="T4" fmla="*/ 0 w 3"/>
                  <a:gd name="T5" fmla="*/ 0 h 3"/>
                  <a:gd name="T6" fmla="*/ 0 w 3"/>
                  <a:gd name="T7" fmla="*/ 0 h 3"/>
                  <a:gd name="T8" fmla="*/ 3 w 3"/>
                  <a:gd name="T9" fmla="*/ 0 h 3"/>
                  <a:gd name="T10" fmla="*/ 3 w 3"/>
                  <a:gd name="T11" fmla="*/ 0 h 3"/>
                  <a:gd name="T12" fmla="*/ 2 w 3"/>
                  <a:gd name="T13" fmla="*/ 0 h 3"/>
                  <a:gd name="T14" fmla="*/ 2 w 3"/>
                  <a:gd name="T15" fmla="*/ 3 h 3"/>
                  <a:gd name="T16" fmla="*/ 1 w 3"/>
                  <a:gd name="T17" fmla="*/ 3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1" y="3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3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9" name="Freeform 94"/>
              <p:cNvSpPr>
                <a:spLocks/>
              </p:cNvSpPr>
              <p:nvPr/>
            </p:nvSpPr>
            <p:spPr bwMode="auto">
              <a:xfrm>
                <a:off x="364" y="2113"/>
                <a:ext cx="2" cy="3"/>
              </a:xfrm>
              <a:custGeom>
                <a:avLst/>
                <a:gdLst>
                  <a:gd name="T0" fmla="*/ 0 w 2"/>
                  <a:gd name="T1" fmla="*/ 3 h 3"/>
                  <a:gd name="T2" fmla="*/ 0 w 2"/>
                  <a:gd name="T3" fmla="*/ 0 h 3"/>
                  <a:gd name="T4" fmla="*/ 2 w 2"/>
                  <a:gd name="T5" fmla="*/ 0 h 3"/>
                  <a:gd name="T6" fmla="*/ 2 w 2"/>
                  <a:gd name="T7" fmla="*/ 0 h 3"/>
                  <a:gd name="T8" fmla="*/ 0 w 2"/>
                  <a:gd name="T9" fmla="*/ 0 h 3"/>
                  <a:gd name="T10" fmla="*/ 0 w 2"/>
                  <a:gd name="T11" fmla="*/ 1 h 3"/>
                  <a:gd name="T12" fmla="*/ 2 w 2"/>
                  <a:gd name="T13" fmla="*/ 1 h 3"/>
                  <a:gd name="T14" fmla="*/ 2 w 2"/>
                  <a:gd name="T15" fmla="*/ 2 h 3"/>
                  <a:gd name="T16" fmla="*/ 0 w 2"/>
                  <a:gd name="T17" fmla="*/ 2 h 3"/>
                  <a:gd name="T18" fmla="*/ 0 w 2"/>
                  <a:gd name="T19" fmla="*/ 2 h 3"/>
                  <a:gd name="T20" fmla="*/ 2 w 2"/>
                  <a:gd name="T21" fmla="*/ 2 h 3"/>
                  <a:gd name="T22" fmla="*/ 2 w 2"/>
                  <a:gd name="T23" fmla="*/ 3 h 3"/>
                  <a:gd name="T24" fmla="*/ 0 w 2"/>
                  <a:gd name="T25" fmla="*/ 3 h 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"/>
                  <a:gd name="T40" fmla="*/ 0 h 3"/>
                  <a:gd name="T41" fmla="*/ 2 w 2"/>
                  <a:gd name="T42" fmla="*/ 3 h 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" h="3">
                    <a:moveTo>
                      <a:pt x="0" y="3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20" name="Freeform 95"/>
              <p:cNvSpPr>
                <a:spLocks/>
              </p:cNvSpPr>
              <p:nvPr/>
            </p:nvSpPr>
            <p:spPr bwMode="auto">
              <a:xfrm>
                <a:off x="368" y="2113"/>
                <a:ext cx="4" cy="3"/>
              </a:xfrm>
              <a:custGeom>
                <a:avLst/>
                <a:gdLst>
                  <a:gd name="T0" fmla="*/ 0 w 4"/>
                  <a:gd name="T1" fmla="*/ 3 h 3"/>
                  <a:gd name="T2" fmla="*/ 0 w 4"/>
                  <a:gd name="T3" fmla="*/ 0 h 3"/>
                  <a:gd name="T4" fmla="*/ 1 w 4"/>
                  <a:gd name="T5" fmla="*/ 0 h 3"/>
                  <a:gd name="T6" fmla="*/ 2 w 4"/>
                  <a:gd name="T7" fmla="*/ 2 h 3"/>
                  <a:gd name="T8" fmla="*/ 3 w 4"/>
                  <a:gd name="T9" fmla="*/ 0 h 3"/>
                  <a:gd name="T10" fmla="*/ 4 w 4"/>
                  <a:gd name="T11" fmla="*/ 0 h 3"/>
                  <a:gd name="T12" fmla="*/ 4 w 4"/>
                  <a:gd name="T13" fmla="*/ 3 h 3"/>
                  <a:gd name="T14" fmla="*/ 3 w 4"/>
                  <a:gd name="T15" fmla="*/ 3 h 3"/>
                  <a:gd name="T16" fmla="*/ 3 w 4"/>
                  <a:gd name="T17" fmla="*/ 1 h 3"/>
                  <a:gd name="T18" fmla="*/ 2 w 4"/>
                  <a:gd name="T19" fmla="*/ 3 h 3"/>
                  <a:gd name="T20" fmla="*/ 2 w 4"/>
                  <a:gd name="T21" fmla="*/ 3 h 3"/>
                  <a:gd name="T22" fmla="*/ 1 w 4"/>
                  <a:gd name="T23" fmla="*/ 1 h 3"/>
                  <a:gd name="T24" fmla="*/ 1 w 4"/>
                  <a:gd name="T25" fmla="*/ 3 h 3"/>
                  <a:gd name="T26" fmla="*/ 0 w 4"/>
                  <a:gd name="T27" fmla="*/ 3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"/>
                  <a:gd name="T43" fmla="*/ 0 h 3"/>
                  <a:gd name="T44" fmla="*/ 4 w 4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" h="3">
                    <a:moveTo>
                      <a:pt x="0" y="3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2" y="3"/>
                    </a:lnTo>
                    <a:lnTo>
                      <a:pt x="1" y="1"/>
                    </a:lnTo>
                    <a:lnTo>
                      <a:pt x="1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21" name="Freeform 96"/>
              <p:cNvSpPr>
                <a:spLocks/>
              </p:cNvSpPr>
              <p:nvPr/>
            </p:nvSpPr>
            <p:spPr bwMode="auto">
              <a:xfrm>
                <a:off x="374" y="2113"/>
                <a:ext cx="3" cy="3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2 h 3"/>
                  <a:gd name="T4" fmla="*/ 1 w 3"/>
                  <a:gd name="T5" fmla="*/ 3 h 3"/>
                  <a:gd name="T6" fmla="*/ 2 w 3"/>
                  <a:gd name="T7" fmla="*/ 2 h 3"/>
                  <a:gd name="T8" fmla="*/ 2 w 3"/>
                  <a:gd name="T9" fmla="*/ 2 h 3"/>
                  <a:gd name="T10" fmla="*/ 2 w 3"/>
                  <a:gd name="T11" fmla="*/ 2 h 3"/>
                  <a:gd name="T12" fmla="*/ 1 w 3"/>
                  <a:gd name="T13" fmla="*/ 2 h 3"/>
                  <a:gd name="T14" fmla="*/ 1 w 3"/>
                  <a:gd name="T15" fmla="*/ 1 h 3"/>
                  <a:gd name="T16" fmla="*/ 0 w 3"/>
                  <a:gd name="T17" fmla="*/ 1 h 3"/>
                  <a:gd name="T18" fmla="*/ 0 w 3"/>
                  <a:gd name="T19" fmla="*/ 1 h 3"/>
                  <a:gd name="T20" fmla="*/ 0 w 3"/>
                  <a:gd name="T21" fmla="*/ 0 h 3"/>
                  <a:gd name="T22" fmla="*/ 1 w 3"/>
                  <a:gd name="T23" fmla="*/ 0 h 3"/>
                  <a:gd name="T24" fmla="*/ 1 w 3"/>
                  <a:gd name="T25" fmla="*/ 0 h 3"/>
                  <a:gd name="T26" fmla="*/ 2 w 3"/>
                  <a:gd name="T27" fmla="*/ 0 h 3"/>
                  <a:gd name="T28" fmla="*/ 2 w 3"/>
                  <a:gd name="T29" fmla="*/ 0 h 3"/>
                  <a:gd name="T30" fmla="*/ 3 w 3"/>
                  <a:gd name="T31" fmla="*/ 0 h 3"/>
                  <a:gd name="T32" fmla="*/ 3 w 3"/>
                  <a:gd name="T33" fmla="*/ 1 h 3"/>
                  <a:gd name="T34" fmla="*/ 2 w 3"/>
                  <a:gd name="T35" fmla="*/ 1 h 3"/>
                  <a:gd name="T36" fmla="*/ 2 w 3"/>
                  <a:gd name="T37" fmla="*/ 0 h 3"/>
                  <a:gd name="T38" fmla="*/ 1 w 3"/>
                  <a:gd name="T39" fmla="*/ 0 h 3"/>
                  <a:gd name="T40" fmla="*/ 1 w 3"/>
                  <a:gd name="T41" fmla="*/ 1 h 3"/>
                  <a:gd name="T42" fmla="*/ 1 w 3"/>
                  <a:gd name="T43" fmla="*/ 1 h 3"/>
                  <a:gd name="T44" fmla="*/ 1 w 3"/>
                  <a:gd name="T45" fmla="*/ 1 h 3"/>
                  <a:gd name="T46" fmla="*/ 2 w 3"/>
                  <a:gd name="T47" fmla="*/ 1 h 3"/>
                  <a:gd name="T48" fmla="*/ 2 w 3"/>
                  <a:gd name="T49" fmla="*/ 1 h 3"/>
                  <a:gd name="T50" fmla="*/ 3 w 3"/>
                  <a:gd name="T51" fmla="*/ 2 h 3"/>
                  <a:gd name="T52" fmla="*/ 3 w 3"/>
                  <a:gd name="T53" fmla="*/ 2 h 3"/>
                  <a:gd name="T54" fmla="*/ 3 w 3"/>
                  <a:gd name="T55" fmla="*/ 3 h 3"/>
                  <a:gd name="T56" fmla="*/ 2 w 3"/>
                  <a:gd name="T57" fmla="*/ 3 h 3"/>
                  <a:gd name="T58" fmla="*/ 2 w 3"/>
                  <a:gd name="T59" fmla="*/ 3 h 3"/>
                  <a:gd name="T60" fmla="*/ 1 w 3"/>
                  <a:gd name="T61" fmla="*/ 3 h 3"/>
                  <a:gd name="T62" fmla="*/ 1 w 3"/>
                  <a:gd name="T63" fmla="*/ 3 h 3"/>
                  <a:gd name="T64" fmla="*/ 0 w 3"/>
                  <a:gd name="T65" fmla="*/ 3 h 3"/>
                  <a:gd name="T66" fmla="*/ 0 w 3"/>
                  <a:gd name="T67" fmla="*/ 2 h 3"/>
                  <a:gd name="T68" fmla="*/ 0 w 3"/>
                  <a:gd name="T69" fmla="*/ 2 h 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3"/>
                  <a:gd name="T106" fmla="*/ 0 h 3"/>
                  <a:gd name="T107" fmla="*/ 3 w 3"/>
                  <a:gd name="T108" fmla="*/ 3 h 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3" h="3">
                    <a:moveTo>
                      <a:pt x="0" y="2"/>
                    </a:moveTo>
                    <a:lnTo>
                      <a:pt x="1" y="2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22" name="Freeform 97"/>
              <p:cNvSpPr>
                <a:spLocks/>
              </p:cNvSpPr>
              <p:nvPr/>
            </p:nvSpPr>
            <p:spPr bwMode="auto">
              <a:xfrm>
                <a:off x="342" y="2112"/>
                <a:ext cx="4" cy="4"/>
              </a:xfrm>
              <a:custGeom>
                <a:avLst/>
                <a:gdLst>
                  <a:gd name="T0" fmla="*/ 1 w 4"/>
                  <a:gd name="T1" fmla="*/ 3 h 4"/>
                  <a:gd name="T2" fmla="*/ 1 w 4"/>
                  <a:gd name="T3" fmla="*/ 3 h 4"/>
                  <a:gd name="T4" fmla="*/ 1 w 4"/>
                  <a:gd name="T5" fmla="*/ 3 h 4"/>
                  <a:gd name="T6" fmla="*/ 1 w 4"/>
                  <a:gd name="T7" fmla="*/ 3 h 4"/>
                  <a:gd name="T8" fmla="*/ 2 w 4"/>
                  <a:gd name="T9" fmla="*/ 3 h 4"/>
                  <a:gd name="T10" fmla="*/ 2 w 4"/>
                  <a:gd name="T11" fmla="*/ 3 h 4"/>
                  <a:gd name="T12" fmla="*/ 3 w 4"/>
                  <a:gd name="T13" fmla="*/ 3 h 4"/>
                  <a:gd name="T14" fmla="*/ 3 w 4"/>
                  <a:gd name="T15" fmla="*/ 3 h 4"/>
                  <a:gd name="T16" fmla="*/ 2 w 4"/>
                  <a:gd name="T17" fmla="*/ 2 h 4"/>
                  <a:gd name="T18" fmla="*/ 1 w 4"/>
                  <a:gd name="T19" fmla="*/ 2 h 4"/>
                  <a:gd name="T20" fmla="*/ 1 w 4"/>
                  <a:gd name="T21" fmla="*/ 2 h 4"/>
                  <a:gd name="T22" fmla="*/ 0 w 4"/>
                  <a:gd name="T23" fmla="*/ 1 h 4"/>
                  <a:gd name="T24" fmla="*/ 0 w 4"/>
                  <a:gd name="T25" fmla="*/ 1 h 4"/>
                  <a:gd name="T26" fmla="*/ 0 w 4"/>
                  <a:gd name="T27" fmla="*/ 0 h 4"/>
                  <a:gd name="T28" fmla="*/ 1 w 4"/>
                  <a:gd name="T29" fmla="*/ 0 h 4"/>
                  <a:gd name="T30" fmla="*/ 2 w 4"/>
                  <a:gd name="T31" fmla="*/ 0 h 4"/>
                  <a:gd name="T32" fmla="*/ 2 w 4"/>
                  <a:gd name="T33" fmla="*/ 0 h 4"/>
                  <a:gd name="T34" fmla="*/ 3 w 4"/>
                  <a:gd name="T35" fmla="*/ 0 h 4"/>
                  <a:gd name="T36" fmla="*/ 3 w 4"/>
                  <a:gd name="T37" fmla="*/ 0 h 4"/>
                  <a:gd name="T38" fmla="*/ 3 w 4"/>
                  <a:gd name="T39" fmla="*/ 1 h 4"/>
                  <a:gd name="T40" fmla="*/ 2 w 4"/>
                  <a:gd name="T41" fmla="*/ 1 h 4"/>
                  <a:gd name="T42" fmla="*/ 2 w 4"/>
                  <a:gd name="T43" fmla="*/ 0 h 4"/>
                  <a:gd name="T44" fmla="*/ 1 w 4"/>
                  <a:gd name="T45" fmla="*/ 0 h 4"/>
                  <a:gd name="T46" fmla="*/ 1 w 4"/>
                  <a:gd name="T47" fmla="*/ 1 h 4"/>
                  <a:gd name="T48" fmla="*/ 1 w 4"/>
                  <a:gd name="T49" fmla="*/ 1 h 4"/>
                  <a:gd name="T50" fmla="*/ 1 w 4"/>
                  <a:gd name="T51" fmla="*/ 1 h 4"/>
                  <a:gd name="T52" fmla="*/ 3 w 4"/>
                  <a:gd name="T53" fmla="*/ 1 h 4"/>
                  <a:gd name="T54" fmla="*/ 3 w 4"/>
                  <a:gd name="T55" fmla="*/ 2 h 4"/>
                  <a:gd name="T56" fmla="*/ 4 w 4"/>
                  <a:gd name="T57" fmla="*/ 2 h 4"/>
                  <a:gd name="T58" fmla="*/ 4 w 4"/>
                  <a:gd name="T59" fmla="*/ 3 h 4"/>
                  <a:gd name="T60" fmla="*/ 3 w 4"/>
                  <a:gd name="T61" fmla="*/ 3 h 4"/>
                  <a:gd name="T62" fmla="*/ 3 w 4"/>
                  <a:gd name="T63" fmla="*/ 4 h 4"/>
                  <a:gd name="T64" fmla="*/ 2 w 4"/>
                  <a:gd name="T65" fmla="*/ 4 h 4"/>
                  <a:gd name="T66" fmla="*/ 1 w 4"/>
                  <a:gd name="T67" fmla="*/ 4 h 4"/>
                  <a:gd name="T68" fmla="*/ 1 w 4"/>
                  <a:gd name="T69" fmla="*/ 4 h 4"/>
                  <a:gd name="T70" fmla="*/ 0 w 4"/>
                  <a:gd name="T71" fmla="*/ 4 h 4"/>
                  <a:gd name="T72" fmla="*/ 0 w 4"/>
                  <a:gd name="T73" fmla="*/ 3 h 4"/>
                  <a:gd name="T74" fmla="*/ 0 w 4"/>
                  <a:gd name="T75" fmla="*/ 3 h 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4"/>
                  <a:gd name="T115" fmla="*/ 0 h 4"/>
                  <a:gd name="T116" fmla="*/ 4 w 4"/>
                  <a:gd name="T117" fmla="*/ 4 h 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4" h="4">
                    <a:moveTo>
                      <a:pt x="0" y="3"/>
                    </a:move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3" y="3"/>
                    </a:lnTo>
                    <a:lnTo>
                      <a:pt x="3" y="4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259" name="Rectangle 98"/>
            <p:cNvSpPr>
              <a:spLocks noChangeArrowheads="1"/>
            </p:cNvSpPr>
            <p:nvPr/>
          </p:nvSpPr>
          <p:spPr bwMode="auto">
            <a:xfrm>
              <a:off x="1257" y="2066"/>
              <a:ext cx="168" cy="6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60" name="Freeform 99"/>
            <p:cNvSpPr>
              <a:spLocks/>
            </p:cNvSpPr>
            <p:nvPr/>
          </p:nvSpPr>
          <p:spPr bwMode="auto">
            <a:xfrm>
              <a:off x="1263" y="2094"/>
              <a:ext cx="8" cy="8"/>
            </a:xfrm>
            <a:custGeom>
              <a:avLst/>
              <a:gdLst>
                <a:gd name="T0" fmla="*/ 0 w 33"/>
                <a:gd name="T1" fmla="*/ 22 h 43"/>
                <a:gd name="T2" fmla="*/ 2 w 33"/>
                <a:gd name="T3" fmla="*/ 13 h 43"/>
                <a:gd name="T4" fmla="*/ 7 w 33"/>
                <a:gd name="T5" fmla="*/ 4 h 43"/>
                <a:gd name="T6" fmla="*/ 12 w 33"/>
                <a:gd name="T7" fmla="*/ 0 h 43"/>
                <a:gd name="T8" fmla="*/ 21 w 33"/>
                <a:gd name="T9" fmla="*/ 0 h 43"/>
                <a:gd name="T10" fmla="*/ 28 w 33"/>
                <a:gd name="T11" fmla="*/ 4 h 43"/>
                <a:gd name="T12" fmla="*/ 32 w 33"/>
                <a:gd name="T13" fmla="*/ 13 h 43"/>
                <a:gd name="T14" fmla="*/ 33 w 33"/>
                <a:gd name="T15" fmla="*/ 22 h 43"/>
                <a:gd name="T16" fmla="*/ 32 w 33"/>
                <a:gd name="T17" fmla="*/ 31 h 43"/>
                <a:gd name="T18" fmla="*/ 28 w 33"/>
                <a:gd name="T19" fmla="*/ 39 h 43"/>
                <a:gd name="T20" fmla="*/ 21 w 33"/>
                <a:gd name="T21" fmla="*/ 43 h 43"/>
                <a:gd name="T22" fmla="*/ 12 w 33"/>
                <a:gd name="T23" fmla="*/ 43 h 43"/>
                <a:gd name="T24" fmla="*/ 7 w 33"/>
                <a:gd name="T25" fmla="*/ 39 h 43"/>
                <a:gd name="T26" fmla="*/ 2 w 33"/>
                <a:gd name="T27" fmla="*/ 31 h 43"/>
                <a:gd name="T28" fmla="*/ 0 w 33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3"/>
                <a:gd name="T47" fmla="*/ 33 w 3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3">
                  <a:moveTo>
                    <a:pt x="0" y="22"/>
                  </a:moveTo>
                  <a:lnTo>
                    <a:pt x="2" y="13"/>
                  </a:lnTo>
                  <a:lnTo>
                    <a:pt x="7" y="4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28" y="4"/>
                  </a:lnTo>
                  <a:lnTo>
                    <a:pt x="32" y="13"/>
                  </a:lnTo>
                  <a:lnTo>
                    <a:pt x="33" y="22"/>
                  </a:lnTo>
                  <a:lnTo>
                    <a:pt x="32" y="31"/>
                  </a:lnTo>
                  <a:lnTo>
                    <a:pt x="28" y="39"/>
                  </a:lnTo>
                  <a:lnTo>
                    <a:pt x="21" y="43"/>
                  </a:lnTo>
                  <a:lnTo>
                    <a:pt x="12" y="43"/>
                  </a:lnTo>
                  <a:lnTo>
                    <a:pt x="7" y="39"/>
                  </a:lnTo>
                  <a:lnTo>
                    <a:pt x="2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1" name="Freeform 100"/>
            <p:cNvSpPr>
              <a:spLocks/>
            </p:cNvSpPr>
            <p:nvPr/>
          </p:nvSpPr>
          <p:spPr bwMode="auto">
            <a:xfrm>
              <a:off x="1410" y="2094"/>
              <a:ext cx="9" cy="7"/>
            </a:xfrm>
            <a:custGeom>
              <a:avLst/>
              <a:gdLst>
                <a:gd name="T0" fmla="*/ 0 w 34"/>
                <a:gd name="T1" fmla="*/ 18 h 36"/>
                <a:gd name="T2" fmla="*/ 1 w 34"/>
                <a:gd name="T3" fmla="*/ 10 h 36"/>
                <a:gd name="T4" fmla="*/ 6 w 34"/>
                <a:gd name="T5" fmla="*/ 3 h 36"/>
                <a:gd name="T6" fmla="*/ 13 w 34"/>
                <a:gd name="T7" fmla="*/ 0 h 36"/>
                <a:gd name="T8" fmla="*/ 20 w 34"/>
                <a:gd name="T9" fmla="*/ 0 h 36"/>
                <a:gd name="T10" fmla="*/ 27 w 34"/>
                <a:gd name="T11" fmla="*/ 3 h 36"/>
                <a:gd name="T12" fmla="*/ 31 w 34"/>
                <a:gd name="T13" fmla="*/ 10 h 36"/>
                <a:gd name="T14" fmla="*/ 34 w 34"/>
                <a:gd name="T15" fmla="*/ 18 h 36"/>
                <a:gd name="T16" fmla="*/ 31 w 34"/>
                <a:gd name="T17" fmla="*/ 25 h 36"/>
                <a:gd name="T18" fmla="*/ 27 w 34"/>
                <a:gd name="T19" fmla="*/ 32 h 36"/>
                <a:gd name="T20" fmla="*/ 20 w 34"/>
                <a:gd name="T21" fmla="*/ 36 h 36"/>
                <a:gd name="T22" fmla="*/ 13 w 34"/>
                <a:gd name="T23" fmla="*/ 36 h 36"/>
                <a:gd name="T24" fmla="*/ 6 w 34"/>
                <a:gd name="T25" fmla="*/ 32 h 36"/>
                <a:gd name="T26" fmla="*/ 1 w 34"/>
                <a:gd name="T27" fmla="*/ 25 h 36"/>
                <a:gd name="T28" fmla="*/ 0 w 34"/>
                <a:gd name="T29" fmla="*/ 1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6"/>
                <a:gd name="T47" fmla="*/ 34 w 3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6">
                  <a:moveTo>
                    <a:pt x="0" y="18"/>
                  </a:moveTo>
                  <a:lnTo>
                    <a:pt x="1" y="10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3"/>
                  </a:lnTo>
                  <a:lnTo>
                    <a:pt x="31" y="10"/>
                  </a:lnTo>
                  <a:lnTo>
                    <a:pt x="34" y="18"/>
                  </a:lnTo>
                  <a:lnTo>
                    <a:pt x="31" y="25"/>
                  </a:lnTo>
                  <a:lnTo>
                    <a:pt x="27" y="32"/>
                  </a:lnTo>
                  <a:lnTo>
                    <a:pt x="20" y="36"/>
                  </a:lnTo>
                  <a:lnTo>
                    <a:pt x="13" y="36"/>
                  </a:lnTo>
                  <a:lnTo>
                    <a:pt x="6" y="32"/>
                  </a:lnTo>
                  <a:lnTo>
                    <a:pt x="1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2" name="Rectangle 101"/>
            <p:cNvSpPr>
              <a:spLocks noChangeArrowheads="1"/>
            </p:cNvSpPr>
            <p:nvPr/>
          </p:nvSpPr>
          <p:spPr bwMode="auto">
            <a:xfrm>
              <a:off x="1067" y="2066"/>
              <a:ext cx="169" cy="6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63" name="Freeform 102"/>
            <p:cNvSpPr>
              <a:spLocks/>
            </p:cNvSpPr>
            <p:nvPr/>
          </p:nvSpPr>
          <p:spPr bwMode="auto">
            <a:xfrm>
              <a:off x="1074" y="2094"/>
              <a:ext cx="8" cy="8"/>
            </a:xfrm>
            <a:custGeom>
              <a:avLst/>
              <a:gdLst>
                <a:gd name="T0" fmla="*/ 0 w 34"/>
                <a:gd name="T1" fmla="*/ 22 h 43"/>
                <a:gd name="T2" fmla="*/ 1 w 34"/>
                <a:gd name="T3" fmla="*/ 13 h 43"/>
                <a:gd name="T4" fmla="*/ 6 w 34"/>
                <a:gd name="T5" fmla="*/ 4 h 43"/>
                <a:gd name="T6" fmla="*/ 13 w 34"/>
                <a:gd name="T7" fmla="*/ 0 h 43"/>
                <a:gd name="T8" fmla="*/ 20 w 34"/>
                <a:gd name="T9" fmla="*/ 0 h 43"/>
                <a:gd name="T10" fmla="*/ 27 w 34"/>
                <a:gd name="T11" fmla="*/ 4 h 43"/>
                <a:gd name="T12" fmla="*/ 32 w 34"/>
                <a:gd name="T13" fmla="*/ 13 h 43"/>
                <a:gd name="T14" fmla="*/ 34 w 34"/>
                <a:gd name="T15" fmla="*/ 22 h 43"/>
                <a:gd name="T16" fmla="*/ 32 w 34"/>
                <a:gd name="T17" fmla="*/ 31 h 43"/>
                <a:gd name="T18" fmla="*/ 27 w 34"/>
                <a:gd name="T19" fmla="*/ 39 h 43"/>
                <a:gd name="T20" fmla="*/ 20 w 34"/>
                <a:gd name="T21" fmla="*/ 43 h 43"/>
                <a:gd name="T22" fmla="*/ 13 w 34"/>
                <a:gd name="T23" fmla="*/ 43 h 43"/>
                <a:gd name="T24" fmla="*/ 6 w 34"/>
                <a:gd name="T25" fmla="*/ 39 h 43"/>
                <a:gd name="T26" fmla="*/ 1 w 34"/>
                <a:gd name="T27" fmla="*/ 31 h 43"/>
                <a:gd name="T28" fmla="*/ 0 w 34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43"/>
                <a:gd name="T47" fmla="*/ 34 w 34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43">
                  <a:moveTo>
                    <a:pt x="0" y="22"/>
                  </a:moveTo>
                  <a:lnTo>
                    <a:pt x="1" y="13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2" y="13"/>
                  </a:lnTo>
                  <a:lnTo>
                    <a:pt x="34" y="22"/>
                  </a:lnTo>
                  <a:lnTo>
                    <a:pt x="32" y="31"/>
                  </a:lnTo>
                  <a:lnTo>
                    <a:pt x="27" y="39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39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4" name="Freeform 103"/>
            <p:cNvSpPr>
              <a:spLocks/>
            </p:cNvSpPr>
            <p:nvPr/>
          </p:nvSpPr>
          <p:spPr bwMode="auto">
            <a:xfrm>
              <a:off x="1221" y="2094"/>
              <a:ext cx="8" cy="7"/>
            </a:xfrm>
            <a:custGeom>
              <a:avLst/>
              <a:gdLst>
                <a:gd name="T0" fmla="*/ 0 w 34"/>
                <a:gd name="T1" fmla="*/ 18 h 36"/>
                <a:gd name="T2" fmla="*/ 3 w 34"/>
                <a:gd name="T3" fmla="*/ 10 h 36"/>
                <a:gd name="T4" fmla="*/ 7 w 34"/>
                <a:gd name="T5" fmla="*/ 3 h 36"/>
                <a:gd name="T6" fmla="*/ 13 w 34"/>
                <a:gd name="T7" fmla="*/ 0 h 36"/>
                <a:gd name="T8" fmla="*/ 21 w 34"/>
                <a:gd name="T9" fmla="*/ 0 h 36"/>
                <a:gd name="T10" fmla="*/ 28 w 34"/>
                <a:gd name="T11" fmla="*/ 3 h 36"/>
                <a:gd name="T12" fmla="*/ 33 w 34"/>
                <a:gd name="T13" fmla="*/ 10 h 36"/>
                <a:gd name="T14" fmla="*/ 34 w 34"/>
                <a:gd name="T15" fmla="*/ 18 h 36"/>
                <a:gd name="T16" fmla="*/ 33 w 34"/>
                <a:gd name="T17" fmla="*/ 25 h 36"/>
                <a:gd name="T18" fmla="*/ 28 w 34"/>
                <a:gd name="T19" fmla="*/ 32 h 36"/>
                <a:gd name="T20" fmla="*/ 21 w 34"/>
                <a:gd name="T21" fmla="*/ 36 h 36"/>
                <a:gd name="T22" fmla="*/ 13 w 34"/>
                <a:gd name="T23" fmla="*/ 36 h 36"/>
                <a:gd name="T24" fmla="*/ 7 w 34"/>
                <a:gd name="T25" fmla="*/ 32 h 36"/>
                <a:gd name="T26" fmla="*/ 3 w 34"/>
                <a:gd name="T27" fmla="*/ 25 h 36"/>
                <a:gd name="T28" fmla="*/ 0 w 34"/>
                <a:gd name="T29" fmla="*/ 18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4"/>
                <a:gd name="T46" fmla="*/ 0 h 36"/>
                <a:gd name="T47" fmla="*/ 34 w 34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4" h="36">
                  <a:moveTo>
                    <a:pt x="0" y="18"/>
                  </a:moveTo>
                  <a:lnTo>
                    <a:pt x="3" y="10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10"/>
                  </a:lnTo>
                  <a:lnTo>
                    <a:pt x="34" y="18"/>
                  </a:lnTo>
                  <a:lnTo>
                    <a:pt x="33" y="25"/>
                  </a:lnTo>
                  <a:lnTo>
                    <a:pt x="28" y="32"/>
                  </a:lnTo>
                  <a:lnTo>
                    <a:pt x="21" y="36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3" y="25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5" name="Rectangle 104"/>
            <p:cNvSpPr>
              <a:spLocks noChangeArrowheads="1"/>
            </p:cNvSpPr>
            <p:nvPr/>
          </p:nvSpPr>
          <p:spPr bwMode="auto">
            <a:xfrm>
              <a:off x="1002" y="2146"/>
              <a:ext cx="35" cy="145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66" name="Freeform 105"/>
            <p:cNvSpPr>
              <a:spLocks/>
            </p:cNvSpPr>
            <p:nvPr/>
          </p:nvSpPr>
          <p:spPr bwMode="auto">
            <a:xfrm>
              <a:off x="1015" y="2153"/>
              <a:ext cx="9" cy="8"/>
            </a:xfrm>
            <a:custGeom>
              <a:avLst/>
              <a:gdLst>
                <a:gd name="T0" fmla="*/ 0 w 33"/>
                <a:gd name="T1" fmla="*/ 20 h 41"/>
                <a:gd name="T2" fmla="*/ 2 w 33"/>
                <a:gd name="T3" fmla="*/ 11 h 41"/>
                <a:gd name="T4" fmla="*/ 7 w 33"/>
                <a:gd name="T5" fmla="*/ 3 h 41"/>
                <a:gd name="T6" fmla="*/ 13 w 33"/>
                <a:gd name="T7" fmla="*/ 0 h 41"/>
                <a:gd name="T8" fmla="*/ 21 w 33"/>
                <a:gd name="T9" fmla="*/ 0 h 41"/>
                <a:gd name="T10" fmla="*/ 28 w 33"/>
                <a:gd name="T11" fmla="*/ 3 h 41"/>
                <a:gd name="T12" fmla="*/ 32 w 33"/>
                <a:gd name="T13" fmla="*/ 11 h 41"/>
                <a:gd name="T14" fmla="*/ 33 w 33"/>
                <a:gd name="T15" fmla="*/ 20 h 41"/>
                <a:gd name="T16" fmla="*/ 32 w 33"/>
                <a:gd name="T17" fmla="*/ 30 h 41"/>
                <a:gd name="T18" fmla="*/ 28 w 33"/>
                <a:gd name="T19" fmla="*/ 38 h 41"/>
                <a:gd name="T20" fmla="*/ 21 w 33"/>
                <a:gd name="T21" fmla="*/ 41 h 41"/>
                <a:gd name="T22" fmla="*/ 13 w 33"/>
                <a:gd name="T23" fmla="*/ 41 h 41"/>
                <a:gd name="T24" fmla="*/ 7 w 33"/>
                <a:gd name="T25" fmla="*/ 38 h 41"/>
                <a:gd name="T26" fmla="*/ 2 w 33"/>
                <a:gd name="T27" fmla="*/ 30 h 41"/>
                <a:gd name="T28" fmla="*/ 0 w 33"/>
                <a:gd name="T29" fmla="*/ 2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1"/>
                <a:gd name="T47" fmla="*/ 33 w 33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1">
                  <a:moveTo>
                    <a:pt x="0" y="20"/>
                  </a:moveTo>
                  <a:lnTo>
                    <a:pt x="2" y="11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2" y="11"/>
                  </a:lnTo>
                  <a:lnTo>
                    <a:pt x="33" y="20"/>
                  </a:lnTo>
                  <a:lnTo>
                    <a:pt x="32" y="30"/>
                  </a:lnTo>
                  <a:lnTo>
                    <a:pt x="28" y="38"/>
                  </a:lnTo>
                  <a:lnTo>
                    <a:pt x="21" y="41"/>
                  </a:lnTo>
                  <a:lnTo>
                    <a:pt x="13" y="41"/>
                  </a:lnTo>
                  <a:lnTo>
                    <a:pt x="7" y="38"/>
                  </a:lnTo>
                  <a:lnTo>
                    <a:pt x="2" y="3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7" name="Freeform 106"/>
            <p:cNvSpPr>
              <a:spLocks/>
            </p:cNvSpPr>
            <p:nvPr/>
          </p:nvSpPr>
          <p:spPr bwMode="auto">
            <a:xfrm>
              <a:off x="1015" y="2277"/>
              <a:ext cx="9" cy="7"/>
            </a:xfrm>
            <a:custGeom>
              <a:avLst/>
              <a:gdLst>
                <a:gd name="T0" fmla="*/ 0 w 33"/>
                <a:gd name="T1" fmla="*/ 17 h 36"/>
                <a:gd name="T2" fmla="*/ 2 w 33"/>
                <a:gd name="T3" fmla="*/ 10 h 36"/>
                <a:gd name="T4" fmla="*/ 7 w 33"/>
                <a:gd name="T5" fmla="*/ 3 h 36"/>
                <a:gd name="T6" fmla="*/ 13 w 33"/>
                <a:gd name="T7" fmla="*/ 0 h 36"/>
                <a:gd name="T8" fmla="*/ 21 w 33"/>
                <a:gd name="T9" fmla="*/ 0 h 36"/>
                <a:gd name="T10" fmla="*/ 28 w 33"/>
                <a:gd name="T11" fmla="*/ 3 h 36"/>
                <a:gd name="T12" fmla="*/ 32 w 33"/>
                <a:gd name="T13" fmla="*/ 10 h 36"/>
                <a:gd name="T14" fmla="*/ 33 w 33"/>
                <a:gd name="T15" fmla="*/ 17 h 36"/>
                <a:gd name="T16" fmla="*/ 32 w 33"/>
                <a:gd name="T17" fmla="*/ 25 h 36"/>
                <a:gd name="T18" fmla="*/ 28 w 33"/>
                <a:gd name="T19" fmla="*/ 32 h 36"/>
                <a:gd name="T20" fmla="*/ 21 w 33"/>
                <a:gd name="T21" fmla="*/ 36 h 36"/>
                <a:gd name="T22" fmla="*/ 13 w 33"/>
                <a:gd name="T23" fmla="*/ 36 h 36"/>
                <a:gd name="T24" fmla="*/ 7 w 33"/>
                <a:gd name="T25" fmla="*/ 32 h 36"/>
                <a:gd name="T26" fmla="*/ 2 w 33"/>
                <a:gd name="T27" fmla="*/ 25 h 36"/>
                <a:gd name="T28" fmla="*/ 0 w 33"/>
                <a:gd name="T29" fmla="*/ 17 h 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36"/>
                <a:gd name="T47" fmla="*/ 33 w 33"/>
                <a:gd name="T48" fmla="*/ 36 h 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36">
                  <a:moveTo>
                    <a:pt x="0" y="17"/>
                  </a:moveTo>
                  <a:lnTo>
                    <a:pt x="2" y="10"/>
                  </a:lnTo>
                  <a:lnTo>
                    <a:pt x="7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2" y="10"/>
                  </a:lnTo>
                  <a:lnTo>
                    <a:pt x="33" y="17"/>
                  </a:lnTo>
                  <a:lnTo>
                    <a:pt x="32" y="25"/>
                  </a:lnTo>
                  <a:lnTo>
                    <a:pt x="28" y="32"/>
                  </a:lnTo>
                  <a:lnTo>
                    <a:pt x="21" y="36"/>
                  </a:lnTo>
                  <a:lnTo>
                    <a:pt x="13" y="36"/>
                  </a:lnTo>
                  <a:lnTo>
                    <a:pt x="7" y="32"/>
                  </a:lnTo>
                  <a:lnTo>
                    <a:pt x="2" y="2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8" name="Rectangle 107"/>
            <p:cNvSpPr>
              <a:spLocks noChangeArrowheads="1"/>
            </p:cNvSpPr>
            <p:nvPr/>
          </p:nvSpPr>
          <p:spPr bwMode="auto">
            <a:xfrm>
              <a:off x="1051" y="2178"/>
              <a:ext cx="380" cy="2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69" name="Rectangle 108"/>
            <p:cNvSpPr>
              <a:spLocks noChangeArrowheads="1"/>
            </p:cNvSpPr>
            <p:nvPr/>
          </p:nvSpPr>
          <p:spPr bwMode="auto">
            <a:xfrm>
              <a:off x="1051" y="2261"/>
              <a:ext cx="380" cy="2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70" name="Rectangle 109"/>
            <p:cNvSpPr>
              <a:spLocks noChangeArrowheads="1"/>
            </p:cNvSpPr>
            <p:nvPr/>
          </p:nvSpPr>
          <p:spPr bwMode="auto">
            <a:xfrm>
              <a:off x="1051" y="2233"/>
              <a:ext cx="380" cy="2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71" name="Rectangle 110"/>
            <p:cNvSpPr>
              <a:spLocks noChangeArrowheads="1"/>
            </p:cNvSpPr>
            <p:nvPr/>
          </p:nvSpPr>
          <p:spPr bwMode="auto">
            <a:xfrm>
              <a:off x="1051" y="2206"/>
              <a:ext cx="380" cy="27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72" name="Rectangle 111"/>
            <p:cNvSpPr>
              <a:spLocks noChangeArrowheads="1"/>
            </p:cNvSpPr>
            <p:nvPr/>
          </p:nvSpPr>
          <p:spPr bwMode="auto">
            <a:xfrm>
              <a:off x="1051" y="2150"/>
              <a:ext cx="380" cy="28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73" name="Freeform 112"/>
            <p:cNvSpPr>
              <a:spLocks/>
            </p:cNvSpPr>
            <p:nvPr/>
          </p:nvSpPr>
          <p:spPr bwMode="auto">
            <a:xfrm>
              <a:off x="1056" y="2160"/>
              <a:ext cx="9" cy="8"/>
            </a:xfrm>
            <a:custGeom>
              <a:avLst/>
              <a:gdLst>
                <a:gd name="T0" fmla="*/ 0 w 32"/>
                <a:gd name="T1" fmla="*/ 22 h 43"/>
                <a:gd name="T2" fmla="*/ 1 w 32"/>
                <a:gd name="T3" fmla="*/ 11 h 43"/>
                <a:gd name="T4" fmla="*/ 6 w 32"/>
                <a:gd name="T5" fmla="*/ 4 h 43"/>
                <a:gd name="T6" fmla="*/ 12 w 32"/>
                <a:gd name="T7" fmla="*/ 0 h 43"/>
                <a:gd name="T8" fmla="*/ 19 w 32"/>
                <a:gd name="T9" fmla="*/ 0 h 43"/>
                <a:gd name="T10" fmla="*/ 26 w 32"/>
                <a:gd name="T11" fmla="*/ 4 h 43"/>
                <a:gd name="T12" fmla="*/ 31 w 32"/>
                <a:gd name="T13" fmla="*/ 11 h 43"/>
                <a:gd name="T14" fmla="*/ 32 w 32"/>
                <a:gd name="T15" fmla="*/ 22 h 43"/>
                <a:gd name="T16" fmla="*/ 31 w 32"/>
                <a:gd name="T17" fmla="*/ 31 h 43"/>
                <a:gd name="T18" fmla="*/ 26 w 32"/>
                <a:gd name="T19" fmla="*/ 38 h 43"/>
                <a:gd name="T20" fmla="*/ 19 w 32"/>
                <a:gd name="T21" fmla="*/ 43 h 43"/>
                <a:gd name="T22" fmla="*/ 12 w 32"/>
                <a:gd name="T23" fmla="*/ 43 h 43"/>
                <a:gd name="T24" fmla="*/ 6 w 32"/>
                <a:gd name="T25" fmla="*/ 38 h 43"/>
                <a:gd name="T26" fmla="*/ 1 w 32"/>
                <a:gd name="T27" fmla="*/ 31 h 43"/>
                <a:gd name="T28" fmla="*/ 0 w 32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3"/>
                <a:gd name="T47" fmla="*/ 32 w 32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3">
                  <a:moveTo>
                    <a:pt x="0" y="22"/>
                  </a:moveTo>
                  <a:lnTo>
                    <a:pt x="1" y="11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31" y="11"/>
                  </a:lnTo>
                  <a:lnTo>
                    <a:pt x="32" y="22"/>
                  </a:lnTo>
                  <a:lnTo>
                    <a:pt x="31" y="31"/>
                  </a:lnTo>
                  <a:lnTo>
                    <a:pt x="26" y="38"/>
                  </a:lnTo>
                  <a:lnTo>
                    <a:pt x="19" y="43"/>
                  </a:lnTo>
                  <a:lnTo>
                    <a:pt x="12" y="43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4" name="Freeform 113"/>
            <p:cNvSpPr>
              <a:spLocks/>
            </p:cNvSpPr>
            <p:nvPr/>
          </p:nvSpPr>
          <p:spPr bwMode="auto">
            <a:xfrm>
              <a:off x="1418" y="2160"/>
              <a:ext cx="8" cy="8"/>
            </a:xfrm>
            <a:custGeom>
              <a:avLst/>
              <a:gdLst>
                <a:gd name="T0" fmla="*/ 0 w 33"/>
                <a:gd name="T1" fmla="*/ 22 h 43"/>
                <a:gd name="T2" fmla="*/ 1 w 33"/>
                <a:gd name="T3" fmla="*/ 11 h 43"/>
                <a:gd name="T4" fmla="*/ 6 w 33"/>
                <a:gd name="T5" fmla="*/ 4 h 43"/>
                <a:gd name="T6" fmla="*/ 13 w 33"/>
                <a:gd name="T7" fmla="*/ 0 h 43"/>
                <a:gd name="T8" fmla="*/ 20 w 33"/>
                <a:gd name="T9" fmla="*/ 0 h 43"/>
                <a:gd name="T10" fmla="*/ 27 w 33"/>
                <a:gd name="T11" fmla="*/ 4 h 43"/>
                <a:gd name="T12" fmla="*/ 30 w 33"/>
                <a:gd name="T13" fmla="*/ 11 h 43"/>
                <a:gd name="T14" fmla="*/ 33 w 33"/>
                <a:gd name="T15" fmla="*/ 22 h 43"/>
                <a:gd name="T16" fmla="*/ 30 w 33"/>
                <a:gd name="T17" fmla="*/ 31 h 43"/>
                <a:gd name="T18" fmla="*/ 27 w 33"/>
                <a:gd name="T19" fmla="*/ 38 h 43"/>
                <a:gd name="T20" fmla="*/ 20 w 33"/>
                <a:gd name="T21" fmla="*/ 43 h 43"/>
                <a:gd name="T22" fmla="*/ 13 w 33"/>
                <a:gd name="T23" fmla="*/ 43 h 43"/>
                <a:gd name="T24" fmla="*/ 6 w 33"/>
                <a:gd name="T25" fmla="*/ 38 h 43"/>
                <a:gd name="T26" fmla="*/ 1 w 33"/>
                <a:gd name="T27" fmla="*/ 31 h 43"/>
                <a:gd name="T28" fmla="*/ 0 w 33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3"/>
                <a:gd name="T47" fmla="*/ 33 w 3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3">
                  <a:moveTo>
                    <a:pt x="0" y="22"/>
                  </a:moveTo>
                  <a:lnTo>
                    <a:pt x="1" y="11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3" y="22"/>
                  </a:lnTo>
                  <a:lnTo>
                    <a:pt x="30" y="31"/>
                  </a:lnTo>
                  <a:lnTo>
                    <a:pt x="27" y="38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5" name="Freeform 114"/>
            <p:cNvSpPr>
              <a:spLocks/>
            </p:cNvSpPr>
            <p:nvPr/>
          </p:nvSpPr>
          <p:spPr bwMode="auto">
            <a:xfrm>
              <a:off x="1056" y="2187"/>
              <a:ext cx="9" cy="9"/>
            </a:xfrm>
            <a:custGeom>
              <a:avLst/>
              <a:gdLst>
                <a:gd name="T0" fmla="*/ 0 w 32"/>
                <a:gd name="T1" fmla="*/ 22 h 43"/>
                <a:gd name="T2" fmla="*/ 1 w 32"/>
                <a:gd name="T3" fmla="*/ 13 h 43"/>
                <a:gd name="T4" fmla="*/ 6 w 32"/>
                <a:gd name="T5" fmla="*/ 5 h 43"/>
                <a:gd name="T6" fmla="*/ 12 w 32"/>
                <a:gd name="T7" fmla="*/ 0 h 43"/>
                <a:gd name="T8" fmla="*/ 19 w 32"/>
                <a:gd name="T9" fmla="*/ 0 h 43"/>
                <a:gd name="T10" fmla="*/ 26 w 32"/>
                <a:gd name="T11" fmla="*/ 5 h 43"/>
                <a:gd name="T12" fmla="*/ 31 w 32"/>
                <a:gd name="T13" fmla="*/ 13 h 43"/>
                <a:gd name="T14" fmla="*/ 32 w 32"/>
                <a:gd name="T15" fmla="*/ 22 h 43"/>
                <a:gd name="T16" fmla="*/ 31 w 32"/>
                <a:gd name="T17" fmla="*/ 32 h 43"/>
                <a:gd name="T18" fmla="*/ 26 w 32"/>
                <a:gd name="T19" fmla="*/ 40 h 43"/>
                <a:gd name="T20" fmla="*/ 19 w 32"/>
                <a:gd name="T21" fmla="*/ 43 h 43"/>
                <a:gd name="T22" fmla="*/ 12 w 32"/>
                <a:gd name="T23" fmla="*/ 43 h 43"/>
                <a:gd name="T24" fmla="*/ 6 w 32"/>
                <a:gd name="T25" fmla="*/ 40 h 43"/>
                <a:gd name="T26" fmla="*/ 1 w 32"/>
                <a:gd name="T27" fmla="*/ 32 h 43"/>
                <a:gd name="T28" fmla="*/ 0 w 32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3"/>
                <a:gd name="T47" fmla="*/ 32 w 32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3">
                  <a:moveTo>
                    <a:pt x="0" y="22"/>
                  </a:moveTo>
                  <a:lnTo>
                    <a:pt x="1" y="13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5"/>
                  </a:lnTo>
                  <a:lnTo>
                    <a:pt x="31" y="13"/>
                  </a:lnTo>
                  <a:lnTo>
                    <a:pt x="32" y="22"/>
                  </a:lnTo>
                  <a:lnTo>
                    <a:pt x="31" y="32"/>
                  </a:lnTo>
                  <a:lnTo>
                    <a:pt x="26" y="40"/>
                  </a:lnTo>
                  <a:lnTo>
                    <a:pt x="19" y="43"/>
                  </a:lnTo>
                  <a:lnTo>
                    <a:pt x="12" y="43"/>
                  </a:lnTo>
                  <a:lnTo>
                    <a:pt x="6" y="40"/>
                  </a:lnTo>
                  <a:lnTo>
                    <a:pt x="1" y="3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6" name="Freeform 115"/>
            <p:cNvSpPr>
              <a:spLocks/>
            </p:cNvSpPr>
            <p:nvPr/>
          </p:nvSpPr>
          <p:spPr bwMode="auto">
            <a:xfrm>
              <a:off x="1418" y="2187"/>
              <a:ext cx="8" cy="9"/>
            </a:xfrm>
            <a:custGeom>
              <a:avLst/>
              <a:gdLst>
                <a:gd name="T0" fmla="*/ 0 w 33"/>
                <a:gd name="T1" fmla="*/ 22 h 43"/>
                <a:gd name="T2" fmla="*/ 1 w 33"/>
                <a:gd name="T3" fmla="*/ 13 h 43"/>
                <a:gd name="T4" fmla="*/ 6 w 33"/>
                <a:gd name="T5" fmla="*/ 5 h 43"/>
                <a:gd name="T6" fmla="*/ 13 w 33"/>
                <a:gd name="T7" fmla="*/ 0 h 43"/>
                <a:gd name="T8" fmla="*/ 20 w 33"/>
                <a:gd name="T9" fmla="*/ 0 h 43"/>
                <a:gd name="T10" fmla="*/ 27 w 33"/>
                <a:gd name="T11" fmla="*/ 5 h 43"/>
                <a:gd name="T12" fmla="*/ 30 w 33"/>
                <a:gd name="T13" fmla="*/ 13 h 43"/>
                <a:gd name="T14" fmla="*/ 33 w 33"/>
                <a:gd name="T15" fmla="*/ 22 h 43"/>
                <a:gd name="T16" fmla="*/ 30 w 33"/>
                <a:gd name="T17" fmla="*/ 32 h 43"/>
                <a:gd name="T18" fmla="*/ 27 w 33"/>
                <a:gd name="T19" fmla="*/ 40 h 43"/>
                <a:gd name="T20" fmla="*/ 20 w 33"/>
                <a:gd name="T21" fmla="*/ 43 h 43"/>
                <a:gd name="T22" fmla="*/ 13 w 33"/>
                <a:gd name="T23" fmla="*/ 43 h 43"/>
                <a:gd name="T24" fmla="*/ 6 w 33"/>
                <a:gd name="T25" fmla="*/ 40 h 43"/>
                <a:gd name="T26" fmla="*/ 1 w 33"/>
                <a:gd name="T27" fmla="*/ 32 h 43"/>
                <a:gd name="T28" fmla="*/ 0 w 33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3"/>
                <a:gd name="T47" fmla="*/ 33 w 3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3">
                  <a:moveTo>
                    <a:pt x="0" y="22"/>
                  </a:moveTo>
                  <a:lnTo>
                    <a:pt x="1" y="13"/>
                  </a:lnTo>
                  <a:lnTo>
                    <a:pt x="6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5"/>
                  </a:lnTo>
                  <a:lnTo>
                    <a:pt x="30" y="13"/>
                  </a:lnTo>
                  <a:lnTo>
                    <a:pt x="33" y="22"/>
                  </a:lnTo>
                  <a:lnTo>
                    <a:pt x="30" y="32"/>
                  </a:lnTo>
                  <a:lnTo>
                    <a:pt x="27" y="40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40"/>
                  </a:lnTo>
                  <a:lnTo>
                    <a:pt x="1" y="32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7" name="Freeform 116"/>
            <p:cNvSpPr>
              <a:spLocks/>
            </p:cNvSpPr>
            <p:nvPr/>
          </p:nvSpPr>
          <p:spPr bwMode="auto">
            <a:xfrm>
              <a:off x="1056" y="2215"/>
              <a:ext cx="9" cy="9"/>
            </a:xfrm>
            <a:custGeom>
              <a:avLst/>
              <a:gdLst>
                <a:gd name="T0" fmla="*/ 0 w 32"/>
                <a:gd name="T1" fmla="*/ 22 h 43"/>
                <a:gd name="T2" fmla="*/ 1 w 32"/>
                <a:gd name="T3" fmla="*/ 11 h 43"/>
                <a:gd name="T4" fmla="*/ 6 w 32"/>
                <a:gd name="T5" fmla="*/ 4 h 43"/>
                <a:gd name="T6" fmla="*/ 12 w 32"/>
                <a:gd name="T7" fmla="*/ 0 h 43"/>
                <a:gd name="T8" fmla="*/ 19 w 32"/>
                <a:gd name="T9" fmla="*/ 0 h 43"/>
                <a:gd name="T10" fmla="*/ 26 w 32"/>
                <a:gd name="T11" fmla="*/ 4 h 43"/>
                <a:gd name="T12" fmla="*/ 31 w 32"/>
                <a:gd name="T13" fmla="*/ 11 h 43"/>
                <a:gd name="T14" fmla="*/ 32 w 32"/>
                <a:gd name="T15" fmla="*/ 22 h 43"/>
                <a:gd name="T16" fmla="*/ 31 w 32"/>
                <a:gd name="T17" fmla="*/ 31 h 43"/>
                <a:gd name="T18" fmla="*/ 26 w 32"/>
                <a:gd name="T19" fmla="*/ 38 h 43"/>
                <a:gd name="T20" fmla="*/ 19 w 32"/>
                <a:gd name="T21" fmla="*/ 43 h 43"/>
                <a:gd name="T22" fmla="*/ 12 w 32"/>
                <a:gd name="T23" fmla="*/ 43 h 43"/>
                <a:gd name="T24" fmla="*/ 6 w 32"/>
                <a:gd name="T25" fmla="*/ 38 h 43"/>
                <a:gd name="T26" fmla="*/ 1 w 32"/>
                <a:gd name="T27" fmla="*/ 31 h 43"/>
                <a:gd name="T28" fmla="*/ 0 w 32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3"/>
                <a:gd name="T47" fmla="*/ 32 w 32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3">
                  <a:moveTo>
                    <a:pt x="0" y="22"/>
                  </a:moveTo>
                  <a:lnTo>
                    <a:pt x="1" y="11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31" y="11"/>
                  </a:lnTo>
                  <a:lnTo>
                    <a:pt x="32" y="22"/>
                  </a:lnTo>
                  <a:lnTo>
                    <a:pt x="31" y="31"/>
                  </a:lnTo>
                  <a:lnTo>
                    <a:pt x="26" y="38"/>
                  </a:lnTo>
                  <a:lnTo>
                    <a:pt x="19" y="43"/>
                  </a:lnTo>
                  <a:lnTo>
                    <a:pt x="12" y="43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8" name="Freeform 117"/>
            <p:cNvSpPr>
              <a:spLocks/>
            </p:cNvSpPr>
            <p:nvPr/>
          </p:nvSpPr>
          <p:spPr bwMode="auto">
            <a:xfrm>
              <a:off x="1418" y="2215"/>
              <a:ext cx="8" cy="9"/>
            </a:xfrm>
            <a:custGeom>
              <a:avLst/>
              <a:gdLst>
                <a:gd name="T0" fmla="*/ 0 w 33"/>
                <a:gd name="T1" fmla="*/ 22 h 43"/>
                <a:gd name="T2" fmla="*/ 1 w 33"/>
                <a:gd name="T3" fmla="*/ 11 h 43"/>
                <a:gd name="T4" fmla="*/ 6 w 33"/>
                <a:gd name="T5" fmla="*/ 4 h 43"/>
                <a:gd name="T6" fmla="*/ 13 w 33"/>
                <a:gd name="T7" fmla="*/ 0 h 43"/>
                <a:gd name="T8" fmla="*/ 20 w 33"/>
                <a:gd name="T9" fmla="*/ 0 h 43"/>
                <a:gd name="T10" fmla="*/ 27 w 33"/>
                <a:gd name="T11" fmla="*/ 4 h 43"/>
                <a:gd name="T12" fmla="*/ 30 w 33"/>
                <a:gd name="T13" fmla="*/ 11 h 43"/>
                <a:gd name="T14" fmla="*/ 33 w 33"/>
                <a:gd name="T15" fmla="*/ 22 h 43"/>
                <a:gd name="T16" fmla="*/ 30 w 33"/>
                <a:gd name="T17" fmla="*/ 31 h 43"/>
                <a:gd name="T18" fmla="*/ 27 w 33"/>
                <a:gd name="T19" fmla="*/ 38 h 43"/>
                <a:gd name="T20" fmla="*/ 20 w 33"/>
                <a:gd name="T21" fmla="*/ 43 h 43"/>
                <a:gd name="T22" fmla="*/ 13 w 33"/>
                <a:gd name="T23" fmla="*/ 43 h 43"/>
                <a:gd name="T24" fmla="*/ 6 w 33"/>
                <a:gd name="T25" fmla="*/ 38 h 43"/>
                <a:gd name="T26" fmla="*/ 1 w 33"/>
                <a:gd name="T27" fmla="*/ 31 h 43"/>
                <a:gd name="T28" fmla="*/ 0 w 33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3"/>
                <a:gd name="T47" fmla="*/ 33 w 3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3">
                  <a:moveTo>
                    <a:pt x="0" y="22"/>
                  </a:moveTo>
                  <a:lnTo>
                    <a:pt x="1" y="11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3" y="22"/>
                  </a:lnTo>
                  <a:lnTo>
                    <a:pt x="30" y="31"/>
                  </a:lnTo>
                  <a:lnTo>
                    <a:pt x="27" y="38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9" name="Freeform 118"/>
            <p:cNvSpPr>
              <a:spLocks/>
            </p:cNvSpPr>
            <p:nvPr/>
          </p:nvSpPr>
          <p:spPr bwMode="auto">
            <a:xfrm>
              <a:off x="1056" y="2243"/>
              <a:ext cx="9" cy="8"/>
            </a:xfrm>
            <a:custGeom>
              <a:avLst/>
              <a:gdLst>
                <a:gd name="T0" fmla="*/ 0 w 32"/>
                <a:gd name="T1" fmla="*/ 22 h 43"/>
                <a:gd name="T2" fmla="*/ 1 w 32"/>
                <a:gd name="T3" fmla="*/ 12 h 43"/>
                <a:gd name="T4" fmla="*/ 6 w 32"/>
                <a:gd name="T5" fmla="*/ 5 h 43"/>
                <a:gd name="T6" fmla="*/ 12 w 32"/>
                <a:gd name="T7" fmla="*/ 0 h 43"/>
                <a:gd name="T8" fmla="*/ 19 w 32"/>
                <a:gd name="T9" fmla="*/ 0 h 43"/>
                <a:gd name="T10" fmla="*/ 26 w 32"/>
                <a:gd name="T11" fmla="*/ 5 h 43"/>
                <a:gd name="T12" fmla="*/ 31 w 32"/>
                <a:gd name="T13" fmla="*/ 12 h 43"/>
                <a:gd name="T14" fmla="*/ 32 w 32"/>
                <a:gd name="T15" fmla="*/ 22 h 43"/>
                <a:gd name="T16" fmla="*/ 31 w 32"/>
                <a:gd name="T17" fmla="*/ 31 h 43"/>
                <a:gd name="T18" fmla="*/ 26 w 32"/>
                <a:gd name="T19" fmla="*/ 38 h 43"/>
                <a:gd name="T20" fmla="*/ 19 w 32"/>
                <a:gd name="T21" fmla="*/ 43 h 43"/>
                <a:gd name="T22" fmla="*/ 12 w 32"/>
                <a:gd name="T23" fmla="*/ 43 h 43"/>
                <a:gd name="T24" fmla="*/ 6 w 32"/>
                <a:gd name="T25" fmla="*/ 38 h 43"/>
                <a:gd name="T26" fmla="*/ 1 w 32"/>
                <a:gd name="T27" fmla="*/ 31 h 43"/>
                <a:gd name="T28" fmla="*/ 0 w 32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3"/>
                <a:gd name="T47" fmla="*/ 32 w 32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3">
                  <a:moveTo>
                    <a:pt x="0" y="22"/>
                  </a:moveTo>
                  <a:lnTo>
                    <a:pt x="1" y="12"/>
                  </a:lnTo>
                  <a:lnTo>
                    <a:pt x="6" y="5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5"/>
                  </a:lnTo>
                  <a:lnTo>
                    <a:pt x="31" y="12"/>
                  </a:lnTo>
                  <a:lnTo>
                    <a:pt x="32" y="22"/>
                  </a:lnTo>
                  <a:lnTo>
                    <a:pt x="31" y="31"/>
                  </a:lnTo>
                  <a:lnTo>
                    <a:pt x="26" y="38"/>
                  </a:lnTo>
                  <a:lnTo>
                    <a:pt x="19" y="43"/>
                  </a:lnTo>
                  <a:lnTo>
                    <a:pt x="12" y="43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80" name="Freeform 119"/>
            <p:cNvSpPr>
              <a:spLocks/>
            </p:cNvSpPr>
            <p:nvPr/>
          </p:nvSpPr>
          <p:spPr bwMode="auto">
            <a:xfrm>
              <a:off x="1418" y="2243"/>
              <a:ext cx="8" cy="8"/>
            </a:xfrm>
            <a:custGeom>
              <a:avLst/>
              <a:gdLst>
                <a:gd name="T0" fmla="*/ 0 w 33"/>
                <a:gd name="T1" fmla="*/ 22 h 43"/>
                <a:gd name="T2" fmla="*/ 1 w 33"/>
                <a:gd name="T3" fmla="*/ 12 h 43"/>
                <a:gd name="T4" fmla="*/ 6 w 33"/>
                <a:gd name="T5" fmla="*/ 5 h 43"/>
                <a:gd name="T6" fmla="*/ 13 w 33"/>
                <a:gd name="T7" fmla="*/ 0 h 43"/>
                <a:gd name="T8" fmla="*/ 20 w 33"/>
                <a:gd name="T9" fmla="*/ 0 h 43"/>
                <a:gd name="T10" fmla="*/ 27 w 33"/>
                <a:gd name="T11" fmla="*/ 5 h 43"/>
                <a:gd name="T12" fmla="*/ 30 w 33"/>
                <a:gd name="T13" fmla="*/ 12 h 43"/>
                <a:gd name="T14" fmla="*/ 33 w 33"/>
                <a:gd name="T15" fmla="*/ 22 h 43"/>
                <a:gd name="T16" fmla="*/ 30 w 33"/>
                <a:gd name="T17" fmla="*/ 31 h 43"/>
                <a:gd name="T18" fmla="*/ 27 w 33"/>
                <a:gd name="T19" fmla="*/ 38 h 43"/>
                <a:gd name="T20" fmla="*/ 20 w 33"/>
                <a:gd name="T21" fmla="*/ 43 h 43"/>
                <a:gd name="T22" fmla="*/ 13 w 33"/>
                <a:gd name="T23" fmla="*/ 43 h 43"/>
                <a:gd name="T24" fmla="*/ 6 w 33"/>
                <a:gd name="T25" fmla="*/ 38 h 43"/>
                <a:gd name="T26" fmla="*/ 1 w 33"/>
                <a:gd name="T27" fmla="*/ 31 h 43"/>
                <a:gd name="T28" fmla="*/ 0 w 33"/>
                <a:gd name="T29" fmla="*/ 22 h 4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3"/>
                <a:gd name="T47" fmla="*/ 33 w 33"/>
                <a:gd name="T48" fmla="*/ 43 h 4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3">
                  <a:moveTo>
                    <a:pt x="0" y="22"/>
                  </a:moveTo>
                  <a:lnTo>
                    <a:pt x="1" y="12"/>
                  </a:lnTo>
                  <a:lnTo>
                    <a:pt x="6" y="5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5"/>
                  </a:lnTo>
                  <a:lnTo>
                    <a:pt x="30" y="12"/>
                  </a:lnTo>
                  <a:lnTo>
                    <a:pt x="33" y="22"/>
                  </a:lnTo>
                  <a:lnTo>
                    <a:pt x="30" y="31"/>
                  </a:lnTo>
                  <a:lnTo>
                    <a:pt x="27" y="38"/>
                  </a:lnTo>
                  <a:lnTo>
                    <a:pt x="20" y="43"/>
                  </a:lnTo>
                  <a:lnTo>
                    <a:pt x="13" y="43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81" name="Freeform 120"/>
            <p:cNvSpPr>
              <a:spLocks/>
            </p:cNvSpPr>
            <p:nvPr/>
          </p:nvSpPr>
          <p:spPr bwMode="auto">
            <a:xfrm>
              <a:off x="1056" y="2270"/>
              <a:ext cx="9" cy="9"/>
            </a:xfrm>
            <a:custGeom>
              <a:avLst/>
              <a:gdLst>
                <a:gd name="T0" fmla="*/ 0 w 32"/>
                <a:gd name="T1" fmla="*/ 22 h 42"/>
                <a:gd name="T2" fmla="*/ 1 w 32"/>
                <a:gd name="T3" fmla="*/ 11 h 42"/>
                <a:gd name="T4" fmla="*/ 6 w 32"/>
                <a:gd name="T5" fmla="*/ 4 h 42"/>
                <a:gd name="T6" fmla="*/ 12 w 32"/>
                <a:gd name="T7" fmla="*/ 0 h 42"/>
                <a:gd name="T8" fmla="*/ 19 w 32"/>
                <a:gd name="T9" fmla="*/ 0 h 42"/>
                <a:gd name="T10" fmla="*/ 26 w 32"/>
                <a:gd name="T11" fmla="*/ 4 h 42"/>
                <a:gd name="T12" fmla="*/ 31 w 32"/>
                <a:gd name="T13" fmla="*/ 11 h 42"/>
                <a:gd name="T14" fmla="*/ 32 w 32"/>
                <a:gd name="T15" fmla="*/ 22 h 42"/>
                <a:gd name="T16" fmla="*/ 31 w 32"/>
                <a:gd name="T17" fmla="*/ 31 h 42"/>
                <a:gd name="T18" fmla="*/ 26 w 32"/>
                <a:gd name="T19" fmla="*/ 38 h 42"/>
                <a:gd name="T20" fmla="*/ 19 w 32"/>
                <a:gd name="T21" fmla="*/ 42 h 42"/>
                <a:gd name="T22" fmla="*/ 12 w 32"/>
                <a:gd name="T23" fmla="*/ 42 h 42"/>
                <a:gd name="T24" fmla="*/ 6 w 32"/>
                <a:gd name="T25" fmla="*/ 38 h 42"/>
                <a:gd name="T26" fmla="*/ 1 w 32"/>
                <a:gd name="T27" fmla="*/ 31 h 42"/>
                <a:gd name="T28" fmla="*/ 0 w 32"/>
                <a:gd name="T29" fmla="*/ 22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2"/>
                <a:gd name="T46" fmla="*/ 0 h 42"/>
                <a:gd name="T47" fmla="*/ 32 w 32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2" h="42">
                  <a:moveTo>
                    <a:pt x="0" y="22"/>
                  </a:moveTo>
                  <a:lnTo>
                    <a:pt x="1" y="11"/>
                  </a:lnTo>
                  <a:lnTo>
                    <a:pt x="6" y="4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26" y="4"/>
                  </a:lnTo>
                  <a:lnTo>
                    <a:pt x="31" y="11"/>
                  </a:lnTo>
                  <a:lnTo>
                    <a:pt x="32" y="22"/>
                  </a:lnTo>
                  <a:lnTo>
                    <a:pt x="31" y="31"/>
                  </a:lnTo>
                  <a:lnTo>
                    <a:pt x="26" y="38"/>
                  </a:lnTo>
                  <a:lnTo>
                    <a:pt x="19" y="42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82" name="Freeform 121"/>
            <p:cNvSpPr>
              <a:spLocks/>
            </p:cNvSpPr>
            <p:nvPr/>
          </p:nvSpPr>
          <p:spPr bwMode="auto">
            <a:xfrm>
              <a:off x="1418" y="2270"/>
              <a:ext cx="8" cy="9"/>
            </a:xfrm>
            <a:custGeom>
              <a:avLst/>
              <a:gdLst>
                <a:gd name="T0" fmla="*/ 0 w 33"/>
                <a:gd name="T1" fmla="*/ 22 h 42"/>
                <a:gd name="T2" fmla="*/ 1 w 33"/>
                <a:gd name="T3" fmla="*/ 11 h 42"/>
                <a:gd name="T4" fmla="*/ 6 w 33"/>
                <a:gd name="T5" fmla="*/ 4 h 42"/>
                <a:gd name="T6" fmla="*/ 13 w 33"/>
                <a:gd name="T7" fmla="*/ 0 h 42"/>
                <a:gd name="T8" fmla="*/ 20 w 33"/>
                <a:gd name="T9" fmla="*/ 0 h 42"/>
                <a:gd name="T10" fmla="*/ 27 w 33"/>
                <a:gd name="T11" fmla="*/ 4 h 42"/>
                <a:gd name="T12" fmla="*/ 30 w 33"/>
                <a:gd name="T13" fmla="*/ 11 h 42"/>
                <a:gd name="T14" fmla="*/ 33 w 33"/>
                <a:gd name="T15" fmla="*/ 22 h 42"/>
                <a:gd name="T16" fmla="*/ 30 w 33"/>
                <a:gd name="T17" fmla="*/ 31 h 42"/>
                <a:gd name="T18" fmla="*/ 27 w 33"/>
                <a:gd name="T19" fmla="*/ 38 h 42"/>
                <a:gd name="T20" fmla="*/ 20 w 33"/>
                <a:gd name="T21" fmla="*/ 42 h 42"/>
                <a:gd name="T22" fmla="*/ 13 w 33"/>
                <a:gd name="T23" fmla="*/ 42 h 42"/>
                <a:gd name="T24" fmla="*/ 6 w 33"/>
                <a:gd name="T25" fmla="*/ 38 h 42"/>
                <a:gd name="T26" fmla="*/ 1 w 33"/>
                <a:gd name="T27" fmla="*/ 31 h 42"/>
                <a:gd name="T28" fmla="*/ 0 w 33"/>
                <a:gd name="T29" fmla="*/ 22 h 4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3"/>
                <a:gd name="T46" fmla="*/ 0 h 42"/>
                <a:gd name="T47" fmla="*/ 33 w 33"/>
                <a:gd name="T48" fmla="*/ 42 h 4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3" h="42">
                  <a:moveTo>
                    <a:pt x="0" y="22"/>
                  </a:moveTo>
                  <a:lnTo>
                    <a:pt x="1" y="11"/>
                  </a:lnTo>
                  <a:lnTo>
                    <a:pt x="6" y="4"/>
                  </a:lnTo>
                  <a:lnTo>
                    <a:pt x="13" y="0"/>
                  </a:lnTo>
                  <a:lnTo>
                    <a:pt x="20" y="0"/>
                  </a:lnTo>
                  <a:lnTo>
                    <a:pt x="27" y="4"/>
                  </a:lnTo>
                  <a:lnTo>
                    <a:pt x="30" y="11"/>
                  </a:lnTo>
                  <a:lnTo>
                    <a:pt x="33" y="22"/>
                  </a:lnTo>
                  <a:lnTo>
                    <a:pt x="30" y="31"/>
                  </a:lnTo>
                  <a:lnTo>
                    <a:pt x="27" y="38"/>
                  </a:lnTo>
                  <a:lnTo>
                    <a:pt x="20" y="42"/>
                  </a:lnTo>
                  <a:lnTo>
                    <a:pt x="13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83" name="Rectangle 122"/>
            <p:cNvSpPr>
              <a:spLocks noChangeArrowheads="1"/>
            </p:cNvSpPr>
            <p:nvPr/>
          </p:nvSpPr>
          <p:spPr bwMode="auto">
            <a:xfrm>
              <a:off x="1051" y="2260"/>
              <a:ext cx="380" cy="30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284" name="Group 123"/>
            <p:cNvGrpSpPr>
              <a:grpSpLocks/>
            </p:cNvGrpSpPr>
            <p:nvPr/>
          </p:nvGrpSpPr>
          <p:grpSpPr bwMode="auto">
            <a:xfrm>
              <a:off x="1073" y="2264"/>
              <a:ext cx="335" cy="21"/>
              <a:chOff x="393" y="2281"/>
              <a:chExt cx="335" cy="21"/>
            </a:xfrm>
          </p:grpSpPr>
          <p:sp>
            <p:nvSpPr>
              <p:cNvPr id="21296" name="Freeform 124"/>
              <p:cNvSpPr>
                <a:spLocks/>
              </p:cNvSpPr>
              <p:nvPr/>
            </p:nvSpPr>
            <p:spPr bwMode="auto">
              <a:xfrm>
                <a:off x="393" y="2294"/>
                <a:ext cx="6" cy="6"/>
              </a:xfrm>
              <a:custGeom>
                <a:avLst/>
                <a:gdLst>
                  <a:gd name="T0" fmla="*/ 0 w 6"/>
                  <a:gd name="T1" fmla="*/ 2 h 6"/>
                  <a:gd name="T2" fmla="*/ 2 w 6"/>
                  <a:gd name="T3" fmla="*/ 0 h 6"/>
                  <a:gd name="T4" fmla="*/ 6 w 6"/>
                  <a:gd name="T5" fmla="*/ 2 h 6"/>
                  <a:gd name="T6" fmla="*/ 2 w 6"/>
                  <a:gd name="T7" fmla="*/ 6 h 6"/>
                  <a:gd name="T8" fmla="*/ 0 w 6"/>
                  <a:gd name="T9" fmla="*/ 2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0" y="2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7" name="Freeform 125"/>
              <p:cNvSpPr>
                <a:spLocks/>
              </p:cNvSpPr>
              <p:nvPr/>
            </p:nvSpPr>
            <p:spPr bwMode="auto">
              <a:xfrm>
                <a:off x="404" y="2298"/>
                <a:ext cx="6" cy="4"/>
              </a:xfrm>
              <a:custGeom>
                <a:avLst/>
                <a:gdLst>
                  <a:gd name="T0" fmla="*/ 2 w 6"/>
                  <a:gd name="T1" fmla="*/ 4 h 4"/>
                  <a:gd name="T2" fmla="*/ 0 w 6"/>
                  <a:gd name="T3" fmla="*/ 2 h 4"/>
                  <a:gd name="T4" fmla="*/ 2 w 6"/>
                  <a:gd name="T5" fmla="*/ 0 h 4"/>
                  <a:gd name="T6" fmla="*/ 6 w 6"/>
                  <a:gd name="T7" fmla="*/ 2 h 4"/>
                  <a:gd name="T8" fmla="*/ 2 w 6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2" y="4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8" name="Freeform 126"/>
              <p:cNvSpPr>
                <a:spLocks/>
              </p:cNvSpPr>
              <p:nvPr/>
            </p:nvSpPr>
            <p:spPr bwMode="auto">
              <a:xfrm>
                <a:off x="404" y="2289"/>
                <a:ext cx="6" cy="5"/>
              </a:xfrm>
              <a:custGeom>
                <a:avLst/>
                <a:gdLst>
                  <a:gd name="T0" fmla="*/ 2 w 6"/>
                  <a:gd name="T1" fmla="*/ 5 h 5"/>
                  <a:gd name="T2" fmla="*/ 0 w 6"/>
                  <a:gd name="T3" fmla="*/ 3 h 5"/>
                  <a:gd name="T4" fmla="*/ 2 w 6"/>
                  <a:gd name="T5" fmla="*/ 0 h 5"/>
                  <a:gd name="T6" fmla="*/ 6 w 6"/>
                  <a:gd name="T7" fmla="*/ 3 h 5"/>
                  <a:gd name="T8" fmla="*/ 2 w 6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5"/>
                  <a:gd name="T17" fmla="*/ 6 w 6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5">
                    <a:moveTo>
                      <a:pt x="2" y="5"/>
                    </a:moveTo>
                    <a:lnTo>
                      <a:pt x="0" y="3"/>
                    </a:lnTo>
                    <a:lnTo>
                      <a:pt x="2" y="0"/>
                    </a:lnTo>
                    <a:lnTo>
                      <a:pt x="6" y="3"/>
                    </a:ln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9" name="Freeform 127"/>
              <p:cNvSpPr>
                <a:spLocks/>
              </p:cNvSpPr>
              <p:nvPr/>
            </p:nvSpPr>
            <p:spPr bwMode="auto">
              <a:xfrm>
                <a:off x="404" y="2281"/>
                <a:ext cx="6" cy="6"/>
              </a:xfrm>
              <a:custGeom>
                <a:avLst/>
                <a:gdLst>
                  <a:gd name="T0" fmla="*/ 2 w 6"/>
                  <a:gd name="T1" fmla="*/ 6 h 6"/>
                  <a:gd name="T2" fmla="*/ 0 w 6"/>
                  <a:gd name="T3" fmla="*/ 4 h 6"/>
                  <a:gd name="T4" fmla="*/ 2 w 6"/>
                  <a:gd name="T5" fmla="*/ 0 h 6"/>
                  <a:gd name="T6" fmla="*/ 6 w 6"/>
                  <a:gd name="T7" fmla="*/ 4 h 6"/>
                  <a:gd name="T8" fmla="*/ 2 w 6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6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0" name="Rectangle 128"/>
              <p:cNvSpPr>
                <a:spLocks noChangeArrowheads="1"/>
              </p:cNvSpPr>
              <p:nvPr/>
            </p:nvSpPr>
            <p:spPr bwMode="auto">
              <a:xfrm>
                <a:off x="469" y="2285"/>
                <a:ext cx="21" cy="15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301" name="Freeform 129"/>
              <p:cNvSpPr>
                <a:spLocks/>
              </p:cNvSpPr>
              <p:nvPr/>
            </p:nvSpPr>
            <p:spPr bwMode="auto">
              <a:xfrm>
                <a:off x="473" y="2287"/>
                <a:ext cx="13" cy="11"/>
              </a:xfrm>
              <a:custGeom>
                <a:avLst/>
                <a:gdLst>
                  <a:gd name="T0" fmla="*/ 0 w 13"/>
                  <a:gd name="T1" fmla="*/ 7 h 11"/>
                  <a:gd name="T2" fmla="*/ 0 w 13"/>
                  <a:gd name="T3" fmla="*/ 0 h 11"/>
                  <a:gd name="T4" fmla="*/ 13 w 13"/>
                  <a:gd name="T5" fmla="*/ 0 h 11"/>
                  <a:gd name="T6" fmla="*/ 13 w 13"/>
                  <a:gd name="T7" fmla="*/ 7 h 11"/>
                  <a:gd name="T8" fmla="*/ 11 w 13"/>
                  <a:gd name="T9" fmla="*/ 7 h 11"/>
                  <a:gd name="T10" fmla="*/ 11 w 13"/>
                  <a:gd name="T11" fmla="*/ 9 h 11"/>
                  <a:gd name="T12" fmla="*/ 9 w 13"/>
                  <a:gd name="T13" fmla="*/ 9 h 11"/>
                  <a:gd name="T14" fmla="*/ 9 w 13"/>
                  <a:gd name="T15" fmla="*/ 11 h 11"/>
                  <a:gd name="T16" fmla="*/ 4 w 13"/>
                  <a:gd name="T17" fmla="*/ 11 h 11"/>
                  <a:gd name="T18" fmla="*/ 4 w 13"/>
                  <a:gd name="T19" fmla="*/ 9 h 11"/>
                  <a:gd name="T20" fmla="*/ 2 w 13"/>
                  <a:gd name="T21" fmla="*/ 9 h 11"/>
                  <a:gd name="T22" fmla="*/ 2 w 13"/>
                  <a:gd name="T23" fmla="*/ 7 h 11"/>
                  <a:gd name="T24" fmla="*/ 0 w 13"/>
                  <a:gd name="T25" fmla="*/ 7 h 1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11"/>
                  <a:gd name="T41" fmla="*/ 13 w 13"/>
                  <a:gd name="T42" fmla="*/ 11 h 1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11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9" y="11"/>
                    </a:lnTo>
                    <a:lnTo>
                      <a:pt x="4" y="11"/>
                    </a:lnTo>
                    <a:lnTo>
                      <a:pt x="4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2" name="Freeform 130"/>
              <p:cNvSpPr>
                <a:spLocks/>
              </p:cNvSpPr>
              <p:nvPr/>
            </p:nvSpPr>
            <p:spPr bwMode="auto">
              <a:xfrm>
                <a:off x="625" y="2289"/>
                <a:ext cx="46" cy="7"/>
              </a:xfrm>
              <a:custGeom>
                <a:avLst/>
                <a:gdLst>
                  <a:gd name="T0" fmla="*/ 42 w 46"/>
                  <a:gd name="T1" fmla="*/ 0 h 7"/>
                  <a:gd name="T2" fmla="*/ 4 w 46"/>
                  <a:gd name="T3" fmla="*/ 0 h 7"/>
                  <a:gd name="T4" fmla="*/ 0 w 46"/>
                  <a:gd name="T5" fmla="*/ 0 h 7"/>
                  <a:gd name="T6" fmla="*/ 0 w 46"/>
                  <a:gd name="T7" fmla="*/ 3 h 7"/>
                  <a:gd name="T8" fmla="*/ 0 w 46"/>
                  <a:gd name="T9" fmla="*/ 7 h 7"/>
                  <a:gd name="T10" fmla="*/ 4 w 46"/>
                  <a:gd name="T11" fmla="*/ 7 h 7"/>
                  <a:gd name="T12" fmla="*/ 42 w 46"/>
                  <a:gd name="T13" fmla="*/ 7 h 7"/>
                  <a:gd name="T14" fmla="*/ 44 w 46"/>
                  <a:gd name="T15" fmla="*/ 7 h 7"/>
                  <a:gd name="T16" fmla="*/ 46 w 46"/>
                  <a:gd name="T17" fmla="*/ 3 h 7"/>
                  <a:gd name="T18" fmla="*/ 46 w 46"/>
                  <a:gd name="T19" fmla="*/ 3 h 7"/>
                  <a:gd name="T20" fmla="*/ 44 w 46"/>
                  <a:gd name="T21" fmla="*/ 0 h 7"/>
                  <a:gd name="T22" fmla="*/ 42 w 46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6"/>
                  <a:gd name="T37" fmla="*/ 0 h 7"/>
                  <a:gd name="T38" fmla="*/ 46 w 46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6" h="7">
                    <a:moveTo>
                      <a:pt x="42" y="0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4" y="7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6" y="3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3" name="Freeform 131"/>
              <p:cNvSpPr>
                <a:spLocks/>
              </p:cNvSpPr>
              <p:nvPr/>
            </p:nvSpPr>
            <p:spPr bwMode="auto">
              <a:xfrm>
                <a:off x="680" y="2289"/>
                <a:ext cx="48" cy="7"/>
              </a:xfrm>
              <a:custGeom>
                <a:avLst/>
                <a:gdLst>
                  <a:gd name="T0" fmla="*/ 42 w 48"/>
                  <a:gd name="T1" fmla="*/ 0 h 7"/>
                  <a:gd name="T2" fmla="*/ 6 w 48"/>
                  <a:gd name="T3" fmla="*/ 0 h 7"/>
                  <a:gd name="T4" fmla="*/ 2 w 48"/>
                  <a:gd name="T5" fmla="*/ 0 h 7"/>
                  <a:gd name="T6" fmla="*/ 0 w 48"/>
                  <a:gd name="T7" fmla="*/ 3 h 7"/>
                  <a:gd name="T8" fmla="*/ 2 w 48"/>
                  <a:gd name="T9" fmla="*/ 7 h 7"/>
                  <a:gd name="T10" fmla="*/ 6 w 48"/>
                  <a:gd name="T11" fmla="*/ 7 h 7"/>
                  <a:gd name="T12" fmla="*/ 42 w 48"/>
                  <a:gd name="T13" fmla="*/ 7 h 7"/>
                  <a:gd name="T14" fmla="*/ 46 w 48"/>
                  <a:gd name="T15" fmla="*/ 7 h 7"/>
                  <a:gd name="T16" fmla="*/ 48 w 48"/>
                  <a:gd name="T17" fmla="*/ 3 h 7"/>
                  <a:gd name="T18" fmla="*/ 48 w 48"/>
                  <a:gd name="T19" fmla="*/ 3 h 7"/>
                  <a:gd name="T20" fmla="*/ 46 w 48"/>
                  <a:gd name="T21" fmla="*/ 0 h 7"/>
                  <a:gd name="T22" fmla="*/ 42 w 48"/>
                  <a:gd name="T23" fmla="*/ 0 h 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48"/>
                  <a:gd name="T37" fmla="*/ 0 h 7"/>
                  <a:gd name="T38" fmla="*/ 48 w 48"/>
                  <a:gd name="T39" fmla="*/ 7 h 7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48" h="7">
                    <a:moveTo>
                      <a:pt x="42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3"/>
                    </a:lnTo>
                    <a:lnTo>
                      <a:pt x="2" y="7"/>
                    </a:lnTo>
                    <a:lnTo>
                      <a:pt x="6" y="7"/>
                    </a:lnTo>
                    <a:lnTo>
                      <a:pt x="42" y="7"/>
                    </a:lnTo>
                    <a:lnTo>
                      <a:pt x="46" y="7"/>
                    </a:lnTo>
                    <a:lnTo>
                      <a:pt x="48" y="3"/>
                    </a:lnTo>
                    <a:lnTo>
                      <a:pt x="46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4" name="Freeform 132"/>
              <p:cNvSpPr>
                <a:spLocks/>
              </p:cNvSpPr>
              <p:nvPr/>
            </p:nvSpPr>
            <p:spPr bwMode="auto">
              <a:xfrm>
                <a:off x="463" y="2294"/>
                <a:ext cx="6" cy="4"/>
              </a:xfrm>
              <a:custGeom>
                <a:avLst/>
                <a:gdLst>
                  <a:gd name="T0" fmla="*/ 4 w 6"/>
                  <a:gd name="T1" fmla="*/ 4 h 4"/>
                  <a:gd name="T2" fmla="*/ 0 w 6"/>
                  <a:gd name="T3" fmla="*/ 2 h 4"/>
                  <a:gd name="T4" fmla="*/ 4 w 6"/>
                  <a:gd name="T5" fmla="*/ 0 h 4"/>
                  <a:gd name="T6" fmla="*/ 6 w 6"/>
                  <a:gd name="T7" fmla="*/ 2 h 4"/>
                  <a:gd name="T8" fmla="*/ 4 w 6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4" y="4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5" name="Freeform 133"/>
              <p:cNvSpPr>
                <a:spLocks/>
              </p:cNvSpPr>
              <p:nvPr/>
            </p:nvSpPr>
            <p:spPr bwMode="auto">
              <a:xfrm>
                <a:off x="463" y="2287"/>
                <a:ext cx="6" cy="3"/>
              </a:xfrm>
              <a:custGeom>
                <a:avLst/>
                <a:gdLst>
                  <a:gd name="T0" fmla="*/ 4 w 6"/>
                  <a:gd name="T1" fmla="*/ 3 h 3"/>
                  <a:gd name="T2" fmla="*/ 0 w 6"/>
                  <a:gd name="T3" fmla="*/ 2 h 3"/>
                  <a:gd name="T4" fmla="*/ 4 w 6"/>
                  <a:gd name="T5" fmla="*/ 0 h 3"/>
                  <a:gd name="T6" fmla="*/ 6 w 6"/>
                  <a:gd name="T7" fmla="*/ 2 h 3"/>
                  <a:gd name="T8" fmla="*/ 4 w 6"/>
                  <a:gd name="T9" fmla="*/ 3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4" y="3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6" name="Rectangle 134"/>
              <p:cNvSpPr>
                <a:spLocks noChangeArrowheads="1"/>
              </p:cNvSpPr>
              <p:nvPr/>
            </p:nvSpPr>
            <p:spPr bwMode="auto">
              <a:xfrm>
                <a:off x="520" y="2287"/>
                <a:ext cx="82" cy="11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307" name="Line 135"/>
              <p:cNvSpPr>
                <a:spLocks noChangeShapeType="1"/>
              </p:cNvSpPr>
              <p:nvPr/>
            </p:nvSpPr>
            <p:spPr bwMode="auto">
              <a:xfrm flipH="1">
                <a:off x="686" y="2294"/>
                <a:ext cx="34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8" name="Line 136"/>
              <p:cNvSpPr>
                <a:spLocks noChangeShapeType="1"/>
              </p:cNvSpPr>
              <p:nvPr/>
            </p:nvSpPr>
            <p:spPr bwMode="auto">
              <a:xfrm flipH="1">
                <a:off x="686" y="2290"/>
                <a:ext cx="34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09" name="Line 137"/>
              <p:cNvSpPr>
                <a:spLocks noChangeShapeType="1"/>
              </p:cNvSpPr>
              <p:nvPr/>
            </p:nvSpPr>
            <p:spPr bwMode="auto">
              <a:xfrm flipH="1">
                <a:off x="631" y="2294"/>
                <a:ext cx="34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310" name="Line 138"/>
              <p:cNvSpPr>
                <a:spLocks noChangeShapeType="1"/>
              </p:cNvSpPr>
              <p:nvPr/>
            </p:nvSpPr>
            <p:spPr bwMode="auto">
              <a:xfrm flipH="1">
                <a:off x="631" y="2290"/>
                <a:ext cx="34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285" name="Rectangle 139"/>
            <p:cNvSpPr>
              <a:spLocks noChangeArrowheads="1"/>
            </p:cNvSpPr>
            <p:nvPr/>
          </p:nvSpPr>
          <p:spPr bwMode="auto">
            <a:xfrm>
              <a:off x="1051" y="2151"/>
              <a:ext cx="380" cy="26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86" name="Line 140"/>
            <p:cNvSpPr>
              <a:spLocks noChangeShapeType="1"/>
            </p:cNvSpPr>
            <p:nvPr/>
          </p:nvSpPr>
          <p:spPr bwMode="auto">
            <a:xfrm>
              <a:off x="1241" y="2152"/>
              <a:ext cx="1" cy="25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87" name="Rectangle 141"/>
            <p:cNvSpPr>
              <a:spLocks noChangeArrowheads="1"/>
            </p:cNvSpPr>
            <p:nvPr/>
          </p:nvSpPr>
          <p:spPr bwMode="auto">
            <a:xfrm>
              <a:off x="1051" y="2151"/>
              <a:ext cx="190" cy="26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288" name="Group 142"/>
            <p:cNvGrpSpPr>
              <a:grpSpLocks/>
            </p:cNvGrpSpPr>
            <p:nvPr/>
          </p:nvGrpSpPr>
          <p:grpSpPr bwMode="auto">
            <a:xfrm>
              <a:off x="1061" y="2157"/>
              <a:ext cx="90" cy="14"/>
              <a:chOff x="381" y="2174"/>
              <a:chExt cx="90" cy="14"/>
            </a:xfrm>
          </p:grpSpPr>
          <p:sp>
            <p:nvSpPr>
              <p:cNvPr id="21289" name="Rectangle 143"/>
              <p:cNvSpPr>
                <a:spLocks noChangeArrowheads="1"/>
              </p:cNvSpPr>
              <p:nvPr/>
            </p:nvSpPr>
            <p:spPr bwMode="auto">
              <a:xfrm>
                <a:off x="381" y="2176"/>
                <a:ext cx="14" cy="1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90" name="Rectangle 144"/>
              <p:cNvSpPr>
                <a:spLocks noChangeArrowheads="1"/>
              </p:cNvSpPr>
              <p:nvPr/>
            </p:nvSpPr>
            <p:spPr bwMode="auto">
              <a:xfrm>
                <a:off x="395" y="2176"/>
                <a:ext cx="13" cy="10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91" name="Freeform 145"/>
              <p:cNvSpPr>
                <a:spLocks/>
              </p:cNvSpPr>
              <p:nvPr/>
            </p:nvSpPr>
            <p:spPr bwMode="auto">
              <a:xfrm>
                <a:off x="412" y="2176"/>
                <a:ext cx="4" cy="3"/>
              </a:xfrm>
              <a:custGeom>
                <a:avLst/>
                <a:gdLst>
                  <a:gd name="T0" fmla="*/ 0 w 4"/>
                  <a:gd name="T1" fmla="*/ 1 h 3"/>
                  <a:gd name="T2" fmla="*/ 2 w 4"/>
                  <a:gd name="T3" fmla="*/ 0 h 3"/>
                  <a:gd name="T4" fmla="*/ 4 w 4"/>
                  <a:gd name="T5" fmla="*/ 1 h 3"/>
                  <a:gd name="T6" fmla="*/ 2 w 4"/>
                  <a:gd name="T7" fmla="*/ 3 h 3"/>
                  <a:gd name="T8" fmla="*/ 0 w 4"/>
                  <a:gd name="T9" fmla="*/ 1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0" y="1"/>
                    </a:moveTo>
                    <a:lnTo>
                      <a:pt x="2" y="0"/>
                    </a:lnTo>
                    <a:lnTo>
                      <a:pt x="4" y="1"/>
                    </a:lnTo>
                    <a:lnTo>
                      <a:pt x="2" y="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2" name="Freeform 146"/>
              <p:cNvSpPr>
                <a:spLocks/>
              </p:cNvSpPr>
              <p:nvPr/>
            </p:nvSpPr>
            <p:spPr bwMode="auto">
              <a:xfrm>
                <a:off x="412" y="2182"/>
                <a:ext cx="4" cy="4"/>
              </a:xfrm>
              <a:custGeom>
                <a:avLst/>
                <a:gdLst>
                  <a:gd name="T0" fmla="*/ 0 w 4"/>
                  <a:gd name="T1" fmla="*/ 2 h 4"/>
                  <a:gd name="T2" fmla="*/ 2 w 4"/>
                  <a:gd name="T3" fmla="*/ 0 h 4"/>
                  <a:gd name="T4" fmla="*/ 4 w 4"/>
                  <a:gd name="T5" fmla="*/ 2 h 4"/>
                  <a:gd name="T6" fmla="*/ 2 w 4"/>
                  <a:gd name="T7" fmla="*/ 4 h 4"/>
                  <a:gd name="T8" fmla="*/ 0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0" y="2"/>
                    </a:move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3" name="Freeform 147"/>
              <p:cNvSpPr>
                <a:spLocks/>
              </p:cNvSpPr>
              <p:nvPr/>
            </p:nvSpPr>
            <p:spPr bwMode="auto">
              <a:xfrm>
                <a:off x="455" y="2174"/>
                <a:ext cx="16" cy="14"/>
              </a:xfrm>
              <a:custGeom>
                <a:avLst/>
                <a:gdLst>
                  <a:gd name="T0" fmla="*/ 0 w 16"/>
                  <a:gd name="T1" fmla="*/ 7 h 14"/>
                  <a:gd name="T2" fmla="*/ 2 w 16"/>
                  <a:gd name="T3" fmla="*/ 2 h 14"/>
                  <a:gd name="T4" fmla="*/ 8 w 16"/>
                  <a:gd name="T5" fmla="*/ 0 h 14"/>
                  <a:gd name="T6" fmla="*/ 14 w 16"/>
                  <a:gd name="T7" fmla="*/ 2 h 14"/>
                  <a:gd name="T8" fmla="*/ 16 w 16"/>
                  <a:gd name="T9" fmla="*/ 7 h 14"/>
                  <a:gd name="T10" fmla="*/ 14 w 16"/>
                  <a:gd name="T11" fmla="*/ 12 h 14"/>
                  <a:gd name="T12" fmla="*/ 8 w 16"/>
                  <a:gd name="T13" fmla="*/ 14 h 14"/>
                  <a:gd name="T14" fmla="*/ 2 w 16"/>
                  <a:gd name="T15" fmla="*/ 12 h 14"/>
                  <a:gd name="T16" fmla="*/ 0 w 16"/>
                  <a:gd name="T17" fmla="*/ 7 h 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14"/>
                  <a:gd name="T29" fmla="*/ 16 w 16"/>
                  <a:gd name="T30" fmla="*/ 14 h 1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14">
                    <a:moveTo>
                      <a:pt x="0" y="7"/>
                    </a:moveTo>
                    <a:lnTo>
                      <a:pt x="2" y="2"/>
                    </a:lnTo>
                    <a:lnTo>
                      <a:pt x="8" y="0"/>
                    </a:lnTo>
                    <a:lnTo>
                      <a:pt x="14" y="2"/>
                    </a:lnTo>
                    <a:lnTo>
                      <a:pt x="16" y="7"/>
                    </a:lnTo>
                    <a:lnTo>
                      <a:pt x="14" y="12"/>
                    </a:lnTo>
                    <a:lnTo>
                      <a:pt x="8" y="14"/>
                    </a:lnTo>
                    <a:lnTo>
                      <a:pt x="2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4" name="Freeform 148"/>
              <p:cNvSpPr>
                <a:spLocks/>
              </p:cNvSpPr>
              <p:nvPr/>
            </p:nvSpPr>
            <p:spPr bwMode="auto">
              <a:xfrm>
                <a:off x="385" y="2179"/>
                <a:ext cx="6" cy="3"/>
              </a:xfrm>
              <a:custGeom>
                <a:avLst/>
                <a:gdLst>
                  <a:gd name="T0" fmla="*/ 0 w 6"/>
                  <a:gd name="T1" fmla="*/ 2 h 3"/>
                  <a:gd name="T2" fmla="*/ 2 w 6"/>
                  <a:gd name="T3" fmla="*/ 0 h 3"/>
                  <a:gd name="T4" fmla="*/ 6 w 6"/>
                  <a:gd name="T5" fmla="*/ 2 h 3"/>
                  <a:gd name="T6" fmla="*/ 2 w 6"/>
                  <a:gd name="T7" fmla="*/ 3 h 3"/>
                  <a:gd name="T8" fmla="*/ 0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0" y="2"/>
                    </a:moveTo>
                    <a:lnTo>
                      <a:pt x="2" y="0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95" name="Freeform 149"/>
              <p:cNvSpPr>
                <a:spLocks/>
              </p:cNvSpPr>
              <p:nvPr/>
            </p:nvSpPr>
            <p:spPr bwMode="auto">
              <a:xfrm>
                <a:off x="399" y="2179"/>
                <a:ext cx="5" cy="3"/>
              </a:xfrm>
              <a:custGeom>
                <a:avLst/>
                <a:gdLst>
                  <a:gd name="T0" fmla="*/ 0 w 5"/>
                  <a:gd name="T1" fmla="*/ 2 h 3"/>
                  <a:gd name="T2" fmla="*/ 3 w 5"/>
                  <a:gd name="T3" fmla="*/ 0 h 3"/>
                  <a:gd name="T4" fmla="*/ 5 w 5"/>
                  <a:gd name="T5" fmla="*/ 2 h 3"/>
                  <a:gd name="T6" fmla="*/ 3 w 5"/>
                  <a:gd name="T7" fmla="*/ 3 h 3"/>
                  <a:gd name="T8" fmla="*/ 0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0" y="2"/>
                    </a:moveTo>
                    <a:lnTo>
                      <a:pt x="3" y="0"/>
                    </a:lnTo>
                    <a:lnTo>
                      <a:pt x="5" y="2"/>
                    </a:lnTo>
                    <a:lnTo>
                      <a:pt x="3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077" name="Line 150"/>
          <p:cNvSpPr>
            <a:spLocks noChangeShapeType="1"/>
          </p:cNvSpPr>
          <p:nvPr/>
        </p:nvSpPr>
        <p:spPr bwMode="auto">
          <a:xfrm>
            <a:off x="2354263" y="4513263"/>
            <a:ext cx="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78" name="Line 151"/>
          <p:cNvSpPr>
            <a:spLocks noChangeShapeType="1"/>
          </p:cNvSpPr>
          <p:nvPr/>
        </p:nvSpPr>
        <p:spPr bwMode="auto">
          <a:xfrm>
            <a:off x="2433638" y="4513263"/>
            <a:ext cx="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79" name="Line 152"/>
          <p:cNvSpPr>
            <a:spLocks noChangeShapeType="1"/>
          </p:cNvSpPr>
          <p:nvPr/>
        </p:nvSpPr>
        <p:spPr bwMode="auto">
          <a:xfrm>
            <a:off x="2593975" y="4117975"/>
            <a:ext cx="1398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0" name="Line 153"/>
          <p:cNvSpPr>
            <a:spLocks noChangeShapeType="1"/>
          </p:cNvSpPr>
          <p:nvPr/>
        </p:nvSpPr>
        <p:spPr bwMode="auto">
          <a:xfrm>
            <a:off x="2593975" y="4197350"/>
            <a:ext cx="13985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1" name="Line 154"/>
          <p:cNvSpPr>
            <a:spLocks noChangeShapeType="1"/>
          </p:cNvSpPr>
          <p:nvPr/>
        </p:nvSpPr>
        <p:spPr bwMode="auto">
          <a:xfrm>
            <a:off x="4152900" y="4513263"/>
            <a:ext cx="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2" name="Line 155"/>
          <p:cNvSpPr>
            <a:spLocks noChangeShapeType="1"/>
          </p:cNvSpPr>
          <p:nvPr/>
        </p:nvSpPr>
        <p:spPr bwMode="auto">
          <a:xfrm>
            <a:off x="4232275" y="4513263"/>
            <a:ext cx="0" cy="5921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3" name="Line 156"/>
          <p:cNvSpPr>
            <a:spLocks noChangeShapeType="1"/>
          </p:cNvSpPr>
          <p:nvPr/>
        </p:nvSpPr>
        <p:spPr bwMode="auto">
          <a:xfrm>
            <a:off x="2633663" y="5381625"/>
            <a:ext cx="139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84" name="Line 157"/>
          <p:cNvSpPr>
            <a:spLocks noChangeShapeType="1"/>
          </p:cNvSpPr>
          <p:nvPr/>
        </p:nvSpPr>
        <p:spPr bwMode="auto">
          <a:xfrm>
            <a:off x="2633663" y="5461000"/>
            <a:ext cx="139858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grpSp>
        <p:nvGrpSpPr>
          <p:cNvPr id="2085" name="Group 158"/>
          <p:cNvGrpSpPr>
            <a:grpSpLocks/>
          </p:cNvGrpSpPr>
          <p:nvPr/>
        </p:nvGrpSpPr>
        <p:grpSpPr bwMode="auto">
          <a:xfrm>
            <a:off x="2193925" y="3998913"/>
            <a:ext cx="457200" cy="528637"/>
            <a:chOff x="1965" y="2695"/>
            <a:chExt cx="549" cy="642"/>
          </a:xfrm>
        </p:grpSpPr>
        <p:sp>
          <p:nvSpPr>
            <p:cNvPr id="20534" name="Rectangle 159"/>
            <p:cNvSpPr>
              <a:spLocks noChangeArrowheads="1"/>
            </p:cNvSpPr>
            <p:nvPr/>
          </p:nvSpPr>
          <p:spPr bwMode="auto">
            <a:xfrm>
              <a:off x="1965" y="2789"/>
              <a:ext cx="473" cy="548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35" name="Rectangle 160"/>
            <p:cNvSpPr>
              <a:spLocks noChangeArrowheads="1"/>
            </p:cNvSpPr>
            <p:nvPr/>
          </p:nvSpPr>
          <p:spPr bwMode="auto">
            <a:xfrm>
              <a:off x="1965" y="2789"/>
              <a:ext cx="36" cy="383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36" name="Freeform 161"/>
            <p:cNvSpPr>
              <a:spLocks/>
            </p:cNvSpPr>
            <p:nvPr/>
          </p:nvSpPr>
          <p:spPr bwMode="auto">
            <a:xfrm>
              <a:off x="1979" y="2797"/>
              <a:ext cx="8" cy="9"/>
            </a:xfrm>
            <a:custGeom>
              <a:avLst/>
              <a:gdLst>
                <a:gd name="T0" fmla="*/ 0 w 35"/>
                <a:gd name="T1" fmla="*/ 20 h 41"/>
                <a:gd name="T2" fmla="*/ 3 w 35"/>
                <a:gd name="T3" fmla="*/ 12 h 41"/>
                <a:gd name="T4" fmla="*/ 7 w 35"/>
                <a:gd name="T5" fmla="*/ 4 h 41"/>
                <a:gd name="T6" fmla="*/ 14 w 35"/>
                <a:gd name="T7" fmla="*/ 0 h 41"/>
                <a:gd name="T8" fmla="*/ 22 w 35"/>
                <a:gd name="T9" fmla="*/ 0 h 41"/>
                <a:gd name="T10" fmla="*/ 29 w 35"/>
                <a:gd name="T11" fmla="*/ 4 h 41"/>
                <a:gd name="T12" fmla="*/ 34 w 35"/>
                <a:gd name="T13" fmla="*/ 12 h 41"/>
                <a:gd name="T14" fmla="*/ 35 w 35"/>
                <a:gd name="T15" fmla="*/ 20 h 41"/>
                <a:gd name="T16" fmla="*/ 34 w 35"/>
                <a:gd name="T17" fmla="*/ 29 h 41"/>
                <a:gd name="T18" fmla="*/ 29 w 35"/>
                <a:gd name="T19" fmla="*/ 36 h 41"/>
                <a:gd name="T20" fmla="*/ 22 w 35"/>
                <a:gd name="T21" fmla="*/ 41 h 41"/>
                <a:gd name="T22" fmla="*/ 14 w 35"/>
                <a:gd name="T23" fmla="*/ 41 h 41"/>
                <a:gd name="T24" fmla="*/ 7 w 35"/>
                <a:gd name="T25" fmla="*/ 36 h 41"/>
                <a:gd name="T26" fmla="*/ 3 w 35"/>
                <a:gd name="T27" fmla="*/ 29 h 41"/>
                <a:gd name="T28" fmla="*/ 0 w 35"/>
                <a:gd name="T29" fmla="*/ 2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41"/>
                <a:gd name="T47" fmla="*/ 35 w 35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41">
                  <a:moveTo>
                    <a:pt x="0" y="20"/>
                  </a:moveTo>
                  <a:lnTo>
                    <a:pt x="3" y="12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4" y="12"/>
                  </a:lnTo>
                  <a:lnTo>
                    <a:pt x="35" y="20"/>
                  </a:lnTo>
                  <a:lnTo>
                    <a:pt x="34" y="29"/>
                  </a:lnTo>
                  <a:lnTo>
                    <a:pt x="29" y="36"/>
                  </a:lnTo>
                  <a:lnTo>
                    <a:pt x="22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37" name="Freeform 162"/>
            <p:cNvSpPr>
              <a:spLocks/>
            </p:cNvSpPr>
            <p:nvPr/>
          </p:nvSpPr>
          <p:spPr bwMode="auto">
            <a:xfrm>
              <a:off x="1979" y="3158"/>
              <a:ext cx="8" cy="7"/>
            </a:xfrm>
            <a:custGeom>
              <a:avLst/>
              <a:gdLst>
                <a:gd name="T0" fmla="*/ 0 w 35"/>
                <a:gd name="T1" fmla="*/ 17 h 33"/>
                <a:gd name="T2" fmla="*/ 3 w 35"/>
                <a:gd name="T3" fmla="*/ 9 h 33"/>
                <a:gd name="T4" fmla="*/ 7 w 35"/>
                <a:gd name="T5" fmla="*/ 3 h 33"/>
                <a:gd name="T6" fmla="*/ 14 w 35"/>
                <a:gd name="T7" fmla="*/ 0 h 33"/>
                <a:gd name="T8" fmla="*/ 22 w 35"/>
                <a:gd name="T9" fmla="*/ 0 h 33"/>
                <a:gd name="T10" fmla="*/ 29 w 35"/>
                <a:gd name="T11" fmla="*/ 3 h 33"/>
                <a:gd name="T12" fmla="*/ 34 w 35"/>
                <a:gd name="T13" fmla="*/ 9 h 33"/>
                <a:gd name="T14" fmla="*/ 35 w 35"/>
                <a:gd name="T15" fmla="*/ 17 h 33"/>
                <a:gd name="T16" fmla="*/ 34 w 35"/>
                <a:gd name="T17" fmla="*/ 24 h 33"/>
                <a:gd name="T18" fmla="*/ 29 w 35"/>
                <a:gd name="T19" fmla="*/ 30 h 33"/>
                <a:gd name="T20" fmla="*/ 22 w 35"/>
                <a:gd name="T21" fmla="*/ 33 h 33"/>
                <a:gd name="T22" fmla="*/ 14 w 35"/>
                <a:gd name="T23" fmla="*/ 33 h 33"/>
                <a:gd name="T24" fmla="*/ 7 w 35"/>
                <a:gd name="T25" fmla="*/ 30 h 33"/>
                <a:gd name="T26" fmla="*/ 3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3" y="9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4" y="9"/>
                  </a:lnTo>
                  <a:lnTo>
                    <a:pt x="35" y="17"/>
                  </a:lnTo>
                  <a:lnTo>
                    <a:pt x="34" y="24"/>
                  </a:lnTo>
                  <a:lnTo>
                    <a:pt x="29" y="30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0"/>
                  </a:lnTo>
                  <a:lnTo>
                    <a:pt x="3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38" name="Rectangle 163"/>
            <p:cNvSpPr>
              <a:spLocks noChangeArrowheads="1"/>
            </p:cNvSpPr>
            <p:nvPr/>
          </p:nvSpPr>
          <p:spPr bwMode="auto">
            <a:xfrm>
              <a:off x="1979" y="2929"/>
              <a:ext cx="8" cy="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39" name="Freeform 164"/>
            <p:cNvSpPr>
              <a:spLocks/>
            </p:cNvSpPr>
            <p:nvPr/>
          </p:nvSpPr>
          <p:spPr bwMode="auto">
            <a:xfrm>
              <a:off x="2015" y="280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8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8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0" name="Freeform 165"/>
            <p:cNvSpPr>
              <a:spLocks/>
            </p:cNvSpPr>
            <p:nvPr/>
          </p:nvSpPr>
          <p:spPr bwMode="auto">
            <a:xfrm>
              <a:off x="2416" y="280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8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8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8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1" name="Freeform 166"/>
            <p:cNvSpPr>
              <a:spLocks/>
            </p:cNvSpPr>
            <p:nvPr/>
          </p:nvSpPr>
          <p:spPr bwMode="auto">
            <a:xfrm>
              <a:off x="2015" y="285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2" name="Freeform 167"/>
            <p:cNvSpPr>
              <a:spLocks/>
            </p:cNvSpPr>
            <p:nvPr/>
          </p:nvSpPr>
          <p:spPr bwMode="auto">
            <a:xfrm>
              <a:off x="2416" y="285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3" name="Freeform 168"/>
            <p:cNvSpPr>
              <a:spLocks/>
            </p:cNvSpPr>
            <p:nvPr/>
          </p:nvSpPr>
          <p:spPr bwMode="auto">
            <a:xfrm>
              <a:off x="2015" y="2893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4" name="Freeform 169"/>
            <p:cNvSpPr>
              <a:spLocks/>
            </p:cNvSpPr>
            <p:nvPr/>
          </p:nvSpPr>
          <p:spPr bwMode="auto">
            <a:xfrm>
              <a:off x="2416" y="2893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5" name="Rectangle 170"/>
            <p:cNvSpPr>
              <a:spLocks noChangeArrowheads="1"/>
            </p:cNvSpPr>
            <p:nvPr/>
          </p:nvSpPr>
          <p:spPr bwMode="auto">
            <a:xfrm>
              <a:off x="1979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46" name="Freeform 171"/>
            <p:cNvSpPr>
              <a:spLocks/>
            </p:cNvSpPr>
            <p:nvPr/>
          </p:nvSpPr>
          <p:spPr bwMode="auto">
            <a:xfrm>
              <a:off x="1987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1 w 35"/>
                <a:gd name="T3" fmla="*/ 9 h 33"/>
                <a:gd name="T4" fmla="*/ 6 w 35"/>
                <a:gd name="T5" fmla="*/ 3 h 33"/>
                <a:gd name="T6" fmla="*/ 14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4 w 35"/>
                <a:gd name="T23" fmla="*/ 33 h 33"/>
                <a:gd name="T24" fmla="*/ 6 w 35"/>
                <a:gd name="T25" fmla="*/ 30 h 33"/>
                <a:gd name="T26" fmla="*/ 1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1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4" y="33"/>
                  </a:lnTo>
                  <a:lnTo>
                    <a:pt x="6" y="30"/>
                  </a:lnTo>
                  <a:lnTo>
                    <a:pt x="1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7" name="Freeform 172"/>
            <p:cNvSpPr>
              <a:spLocks/>
            </p:cNvSpPr>
            <p:nvPr/>
          </p:nvSpPr>
          <p:spPr bwMode="auto">
            <a:xfrm>
              <a:off x="2181" y="3253"/>
              <a:ext cx="9" cy="6"/>
            </a:xfrm>
            <a:custGeom>
              <a:avLst/>
              <a:gdLst>
                <a:gd name="T0" fmla="*/ 0 w 35"/>
                <a:gd name="T1" fmla="*/ 14 h 28"/>
                <a:gd name="T2" fmla="*/ 2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2 w 35"/>
                <a:gd name="T9" fmla="*/ 0 h 28"/>
                <a:gd name="T10" fmla="*/ 29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9 w 35"/>
                <a:gd name="T19" fmla="*/ 24 h 28"/>
                <a:gd name="T20" fmla="*/ 22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2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2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9" y="24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48" name="Rectangle 173"/>
            <p:cNvSpPr>
              <a:spLocks noChangeArrowheads="1"/>
            </p:cNvSpPr>
            <p:nvPr/>
          </p:nvSpPr>
          <p:spPr bwMode="auto">
            <a:xfrm>
              <a:off x="2207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49" name="Freeform 174"/>
            <p:cNvSpPr>
              <a:spLocks/>
            </p:cNvSpPr>
            <p:nvPr/>
          </p:nvSpPr>
          <p:spPr bwMode="auto">
            <a:xfrm>
              <a:off x="2216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2 w 35"/>
                <a:gd name="T3" fmla="*/ 9 h 33"/>
                <a:gd name="T4" fmla="*/ 6 w 35"/>
                <a:gd name="T5" fmla="*/ 3 h 33"/>
                <a:gd name="T6" fmla="*/ 13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3 w 35"/>
                <a:gd name="T23" fmla="*/ 33 h 33"/>
                <a:gd name="T24" fmla="*/ 6 w 35"/>
                <a:gd name="T25" fmla="*/ 30 h 33"/>
                <a:gd name="T26" fmla="*/ 2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2" y="9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3" y="33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50" name="Freeform 175"/>
            <p:cNvSpPr>
              <a:spLocks/>
            </p:cNvSpPr>
            <p:nvPr/>
          </p:nvSpPr>
          <p:spPr bwMode="auto">
            <a:xfrm>
              <a:off x="2410" y="3253"/>
              <a:ext cx="8" cy="6"/>
            </a:xfrm>
            <a:custGeom>
              <a:avLst/>
              <a:gdLst>
                <a:gd name="T0" fmla="*/ 0 w 35"/>
                <a:gd name="T1" fmla="*/ 14 h 28"/>
                <a:gd name="T2" fmla="*/ 1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1 w 35"/>
                <a:gd name="T9" fmla="*/ 0 h 28"/>
                <a:gd name="T10" fmla="*/ 28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8 w 35"/>
                <a:gd name="T19" fmla="*/ 24 h 28"/>
                <a:gd name="T20" fmla="*/ 21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1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1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1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51" name="Rectangle 176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2" name="Rectangle 177"/>
            <p:cNvSpPr>
              <a:spLocks noChangeArrowheads="1"/>
            </p:cNvSpPr>
            <p:nvPr/>
          </p:nvSpPr>
          <p:spPr bwMode="auto">
            <a:xfrm>
              <a:off x="2006" y="2960"/>
              <a:ext cx="428" cy="4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3" name="Rectangle 178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4" name="Rectangle 179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5" name="Rectangle 180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6" name="Rectangle 181"/>
            <p:cNvSpPr>
              <a:spLocks noChangeArrowheads="1"/>
            </p:cNvSpPr>
            <p:nvPr/>
          </p:nvSpPr>
          <p:spPr bwMode="auto">
            <a:xfrm>
              <a:off x="2006" y="2918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7" name="Rectangle 182"/>
            <p:cNvSpPr>
              <a:spLocks noChangeArrowheads="1"/>
            </p:cNvSpPr>
            <p:nvPr/>
          </p:nvSpPr>
          <p:spPr bwMode="auto">
            <a:xfrm>
              <a:off x="2006" y="283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8" name="Rectangle 183"/>
            <p:cNvSpPr>
              <a:spLocks noChangeArrowheads="1"/>
            </p:cNvSpPr>
            <p:nvPr/>
          </p:nvSpPr>
          <p:spPr bwMode="auto">
            <a:xfrm>
              <a:off x="2006" y="287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59" name="Rectangle 184"/>
            <p:cNvSpPr>
              <a:spLocks noChangeArrowheads="1"/>
            </p:cNvSpPr>
            <p:nvPr/>
          </p:nvSpPr>
          <p:spPr bwMode="auto">
            <a:xfrm>
              <a:off x="2006" y="279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60" name="Freeform 185"/>
            <p:cNvSpPr>
              <a:spLocks/>
            </p:cNvSpPr>
            <p:nvPr/>
          </p:nvSpPr>
          <p:spPr bwMode="auto">
            <a:xfrm>
              <a:off x="2015" y="306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1" name="Freeform 186"/>
            <p:cNvSpPr>
              <a:spLocks/>
            </p:cNvSpPr>
            <p:nvPr/>
          </p:nvSpPr>
          <p:spPr bwMode="auto">
            <a:xfrm>
              <a:off x="2416" y="306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2" name="Freeform 187"/>
            <p:cNvSpPr>
              <a:spLocks/>
            </p:cNvSpPr>
            <p:nvPr/>
          </p:nvSpPr>
          <p:spPr bwMode="auto">
            <a:xfrm>
              <a:off x="2015" y="3103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3" name="Freeform 188"/>
            <p:cNvSpPr>
              <a:spLocks/>
            </p:cNvSpPr>
            <p:nvPr/>
          </p:nvSpPr>
          <p:spPr bwMode="auto">
            <a:xfrm>
              <a:off x="2416" y="3103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4" name="Freeform 189"/>
            <p:cNvSpPr>
              <a:spLocks/>
            </p:cNvSpPr>
            <p:nvPr/>
          </p:nvSpPr>
          <p:spPr bwMode="auto">
            <a:xfrm>
              <a:off x="2015" y="3145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5" name="Freeform 190"/>
            <p:cNvSpPr>
              <a:spLocks/>
            </p:cNvSpPr>
            <p:nvPr/>
          </p:nvSpPr>
          <p:spPr bwMode="auto">
            <a:xfrm>
              <a:off x="2416" y="3145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6" name="Freeform 191"/>
            <p:cNvSpPr>
              <a:spLocks/>
            </p:cNvSpPr>
            <p:nvPr/>
          </p:nvSpPr>
          <p:spPr bwMode="auto">
            <a:xfrm>
              <a:off x="2015" y="2935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7" name="Freeform 192"/>
            <p:cNvSpPr>
              <a:spLocks/>
            </p:cNvSpPr>
            <p:nvPr/>
          </p:nvSpPr>
          <p:spPr bwMode="auto">
            <a:xfrm>
              <a:off x="2416" y="2935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8" name="Freeform 193"/>
            <p:cNvSpPr>
              <a:spLocks/>
            </p:cNvSpPr>
            <p:nvPr/>
          </p:nvSpPr>
          <p:spPr bwMode="auto">
            <a:xfrm>
              <a:off x="2015" y="2977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69" name="Freeform 194"/>
            <p:cNvSpPr>
              <a:spLocks/>
            </p:cNvSpPr>
            <p:nvPr/>
          </p:nvSpPr>
          <p:spPr bwMode="auto">
            <a:xfrm>
              <a:off x="2416" y="2977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70" name="Freeform 195"/>
            <p:cNvSpPr>
              <a:spLocks/>
            </p:cNvSpPr>
            <p:nvPr/>
          </p:nvSpPr>
          <p:spPr bwMode="auto">
            <a:xfrm>
              <a:off x="2015" y="301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71" name="Freeform 196"/>
            <p:cNvSpPr>
              <a:spLocks/>
            </p:cNvSpPr>
            <p:nvPr/>
          </p:nvSpPr>
          <p:spPr bwMode="auto">
            <a:xfrm>
              <a:off x="2416" y="301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72" name="Rectangle 197"/>
            <p:cNvSpPr>
              <a:spLocks noChangeArrowheads="1"/>
            </p:cNvSpPr>
            <p:nvPr/>
          </p:nvSpPr>
          <p:spPr bwMode="auto">
            <a:xfrm>
              <a:off x="2207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73" name="Group 198"/>
            <p:cNvGrpSpPr>
              <a:grpSpLocks/>
            </p:cNvGrpSpPr>
            <p:nvPr/>
          </p:nvGrpSpPr>
          <p:grpSpPr bwMode="auto">
            <a:xfrm>
              <a:off x="2220" y="3188"/>
              <a:ext cx="192" cy="135"/>
              <a:chOff x="1540" y="3205"/>
              <a:chExt cx="192" cy="135"/>
            </a:xfrm>
          </p:grpSpPr>
          <p:sp>
            <p:nvSpPr>
              <p:cNvPr id="21198" name="Rectangle 199"/>
              <p:cNvSpPr>
                <a:spLocks noChangeArrowheads="1"/>
              </p:cNvSpPr>
              <p:nvPr/>
            </p:nvSpPr>
            <p:spPr bwMode="auto">
              <a:xfrm>
                <a:off x="1540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99" name="Freeform 200"/>
              <p:cNvSpPr>
                <a:spLocks/>
              </p:cNvSpPr>
              <p:nvPr/>
            </p:nvSpPr>
            <p:spPr bwMode="auto">
              <a:xfrm>
                <a:off x="1551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00" name="Rectangle 201"/>
              <p:cNvSpPr>
                <a:spLocks noChangeArrowheads="1"/>
              </p:cNvSpPr>
              <p:nvPr/>
            </p:nvSpPr>
            <p:spPr bwMode="auto">
              <a:xfrm>
                <a:off x="1547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01" name="Line 202"/>
              <p:cNvSpPr>
                <a:spLocks noChangeShapeType="1"/>
              </p:cNvSpPr>
              <p:nvPr/>
            </p:nvSpPr>
            <p:spPr bwMode="auto">
              <a:xfrm>
                <a:off x="1566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02" name="Line 203"/>
              <p:cNvSpPr>
                <a:spLocks noChangeShapeType="1"/>
              </p:cNvSpPr>
              <p:nvPr/>
            </p:nvSpPr>
            <p:spPr bwMode="auto">
              <a:xfrm>
                <a:off x="1553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03" name="Line 204"/>
              <p:cNvSpPr>
                <a:spLocks noChangeShapeType="1"/>
              </p:cNvSpPr>
              <p:nvPr/>
            </p:nvSpPr>
            <p:spPr bwMode="auto">
              <a:xfrm>
                <a:off x="1553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04" name="Rectangle 205"/>
              <p:cNvSpPr>
                <a:spLocks noChangeArrowheads="1"/>
              </p:cNvSpPr>
              <p:nvPr/>
            </p:nvSpPr>
            <p:spPr bwMode="auto">
              <a:xfrm>
                <a:off x="1573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05" name="Rectangle 206"/>
              <p:cNvSpPr>
                <a:spLocks noChangeArrowheads="1"/>
              </p:cNvSpPr>
              <p:nvPr/>
            </p:nvSpPr>
            <p:spPr bwMode="auto">
              <a:xfrm>
                <a:off x="1562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06" name="Rectangle 207"/>
              <p:cNvSpPr>
                <a:spLocks noChangeArrowheads="1"/>
              </p:cNvSpPr>
              <p:nvPr/>
            </p:nvSpPr>
            <p:spPr bwMode="auto">
              <a:xfrm>
                <a:off x="1549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07" name="Freeform 208"/>
              <p:cNvSpPr>
                <a:spLocks/>
              </p:cNvSpPr>
              <p:nvPr/>
            </p:nvSpPr>
            <p:spPr bwMode="auto">
              <a:xfrm>
                <a:off x="1625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08" name="Freeform 209"/>
              <p:cNvSpPr>
                <a:spLocks/>
              </p:cNvSpPr>
              <p:nvPr/>
            </p:nvSpPr>
            <p:spPr bwMode="auto">
              <a:xfrm>
                <a:off x="1601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09" name="Rectangle 210"/>
              <p:cNvSpPr>
                <a:spLocks noChangeArrowheads="1"/>
              </p:cNvSpPr>
              <p:nvPr/>
            </p:nvSpPr>
            <p:spPr bwMode="auto">
              <a:xfrm>
                <a:off x="1597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210" name="Freeform 211"/>
              <p:cNvSpPr>
                <a:spLocks/>
              </p:cNvSpPr>
              <p:nvPr/>
            </p:nvSpPr>
            <p:spPr bwMode="auto">
              <a:xfrm>
                <a:off x="1605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11" name="Freeform 212"/>
              <p:cNvSpPr>
                <a:spLocks/>
              </p:cNvSpPr>
              <p:nvPr/>
            </p:nvSpPr>
            <p:spPr bwMode="auto">
              <a:xfrm>
                <a:off x="1715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12" name="Freeform 213"/>
              <p:cNvSpPr>
                <a:spLocks/>
              </p:cNvSpPr>
              <p:nvPr/>
            </p:nvSpPr>
            <p:spPr bwMode="auto">
              <a:xfrm>
                <a:off x="1605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213" name="Freeform 214"/>
              <p:cNvSpPr>
                <a:spLocks/>
              </p:cNvSpPr>
              <p:nvPr/>
            </p:nvSpPr>
            <p:spPr bwMode="auto">
              <a:xfrm>
                <a:off x="1715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74" name="Rectangle 215"/>
            <p:cNvSpPr>
              <a:spLocks noChangeArrowheads="1"/>
            </p:cNvSpPr>
            <p:nvPr/>
          </p:nvSpPr>
          <p:spPr bwMode="auto">
            <a:xfrm>
              <a:off x="2006" y="2917"/>
              <a:ext cx="428" cy="46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75" name="Freeform 216"/>
            <p:cNvSpPr>
              <a:spLocks/>
            </p:cNvSpPr>
            <p:nvPr/>
          </p:nvSpPr>
          <p:spPr bwMode="auto">
            <a:xfrm>
              <a:off x="2011" y="2950"/>
              <a:ext cx="6" cy="4"/>
            </a:xfrm>
            <a:custGeom>
              <a:avLst/>
              <a:gdLst>
                <a:gd name="T0" fmla="*/ 23 w 23"/>
                <a:gd name="T1" fmla="*/ 10 h 21"/>
                <a:gd name="T2" fmla="*/ 20 w 23"/>
                <a:gd name="T3" fmla="*/ 17 h 21"/>
                <a:gd name="T4" fmla="*/ 15 w 23"/>
                <a:gd name="T5" fmla="*/ 21 h 21"/>
                <a:gd name="T6" fmla="*/ 8 w 23"/>
                <a:gd name="T7" fmla="*/ 21 h 21"/>
                <a:gd name="T8" fmla="*/ 2 w 23"/>
                <a:gd name="T9" fmla="*/ 17 h 21"/>
                <a:gd name="T10" fmla="*/ 0 w 23"/>
                <a:gd name="T11" fmla="*/ 10 h 21"/>
                <a:gd name="T12" fmla="*/ 2 w 23"/>
                <a:gd name="T13" fmla="*/ 5 h 21"/>
                <a:gd name="T14" fmla="*/ 8 w 23"/>
                <a:gd name="T15" fmla="*/ 0 h 21"/>
                <a:gd name="T16" fmla="*/ 15 w 23"/>
                <a:gd name="T17" fmla="*/ 0 h 21"/>
                <a:gd name="T18" fmla="*/ 20 w 23"/>
                <a:gd name="T19" fmla="*/ 5 h 21"/>
                <a:gd name="T20" fmla="*/ 23 w 23"/>
                <a:gd name="T21" fmla="*/ 1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23" y="10"/>
                  </a:moveTo>
                  <a:lnTo>
                    <a:pt x="20" y="17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0576" name="Group 217"/>
            <p:cNvGrpSpPr>
              <a:grpSpLocks/>
            </p:cNvGrpSpPr>
            <p:nvPr/>
          </p:nvGrpSpPr>
          <p:grpSpPr bwMode="auto">
            <a:xfrm>
              <a:off x="2028" y="2933"/>
              <a:ext cx="383" cy="14"/>
              <a:chOff x="1348" y="2950"/>
              <a:chExt cx="383" cy="14"/>
            </a:xfrm>
          </p:grpSpPr>
          <p:sp>
            <p:nvSpPr>
              <p:cNvPr id="21166" name="Rectangle 218"/>
              <p:cNvSpPr>
                <a:spLocks noChangeArrowheads="1"/>
              </p:cNvSpPr>
              <p:nvPr/>
            </p:nvSpPr>
            <p:spPr bwMode="auto">
              <a:xfrm>
                <a:off x="1643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67" name="Rectangle 219"/>
              <p:cNvSpPr>
                <a:spLocks noChangeArrowheads="1"/>
              </p:cNvSpPr>
              <p:nvPr/>
            </p:nvSpPr>
            <p:spPr bwMode="auto">
              <a:xfrm>
                <a:off x="1665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68" name="Freeform 220"/>
              <p:cNvSpPr>
                <a:spLocks/>
              </p:cNvSpPr>
              <p:nvPr/>
            </p:nvSpPr>
            <p:spPr bwMode="auto">
              <a:xfrm>
                <a:off x="1648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69" name="Freeform 221"/>
              <p:cNvSpPr>
                <a:spLocks/>
              </p:cNvSpPr>
              <p:nvPr/>
            </p:nvSpPr>
            <p:spPr bwMode="auto">
              <a:xfrm>
                <a:off x="167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6 w 9"/>
                  <a:gd name="T5" fmla="*/ 0 h 7"/>
                  <a:gd name="T6" fmla="*/ 9 w 9"/>
                  <a:gd name="T7" fmla="*/ 4 h 7"/>
                  <a:gd name="T8" fmla="*/ 6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70" name="Rectangle 222"/>
              <p:cNvSpPr>
                <a:spLocks noChangeArrowheads="1"/>
              </p:cNvSpPr>
              <p:nvPr/>
            </p:nvSpPr>
            <p:spPr bwMode="auto">
              <a:xfrm>
                <a:off x="1692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71" name="Rectangle 223"/>
              <p:cNvSpPr>
                <a:spLocks noChangeArrowheads="1"/>
              </p:cNvSpPr>
              <p:nvPr/>
            </p:nvSpPr>
            <p:spPr bwMode="auto">
              <a:xfrm>
                <a:off x="1714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72" name="Freeform 224"/>
              <p:cNvSpPr>
                <a:spLocks/>
              </p:cNvSpPr>
              <p:nvPr/>
            </p:nvSpPr>
            <p:spPr bwMode="auto">
              <a:xfrm>
                <a:off x="1698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3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73" name="Freeform 225"/>
              <p:cNvSpPr>
                <a:spLocks/>
              </p:cNvSpPr>
              <p:nvPr/>
            </p:nvSpPr>
            <p:spPr bwMode="auto">
              <a:xfrm>
                <a:off x="1718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74" name="Rectangle 226"/>
              <p:cNvSpPr>
                <a:spLocks noChangeArrowheads="1"/>
              </p:cNvSpPr>
              <p:nvPr/>
            </p:nvSpPr>
            <p:spPr bwMode="auto">
              <a:xfrm>
                <a:off x="159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75" name="Rectangle 227"/>
              <p:cNvSpPr>
                <a:spLocks noChangeArrowheads="1"/>
              </p:cNvSpPr>
              <p:nvPr/>
            </p:nvSpPr>
            <p:spPr bwMode="auto">
              <a:xfrm>
                <a:off x="161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76" name="Freeform 228"/>
              <p:cNvSpPr>
                <a:spLocks/>
              </p:cNvSpPr>
              <p:nvPr/>
            </p:nvSpPr>
            <p:spPr bwMode="auto">
              <a:xfrm>
                <a:off x="1599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77" name="Freeform 229"/>
              <p:cNvSpPr>
                <a:spLocks/>
              </p:cNvSpPr>
              <p:nvPr/>
            </p:nvSpPr>
            <p:spPr bwMode="auto">
              <a:xfrm>
                <a:off x="1621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78" name="Rectangle 230"/>
              <p:cNvSpPr>
                <a:spLocks noChangeArrowheads="1"/>
              </p:cNvSpPr>
              <p:nvPr/>
            </p:nvSpPr>
            <p:spPr bwMode="auto">
              <a:xfrm>
                <a:off x="1544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79" name="Rectangle 231"/>
              <p:cNvSpPr>
                <a:spLocks noChangeArrowheads="1"/>
              </p:cNvSpPr>
              <p:nvPr/>
            </p:nvSpPr>
            <p:spPr bwMode="auto">
              <a:xfrm>
                <a:off x="1566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80" name="Freeform 232"/>
              <p:cNvSpPr>
                <a:spLocks/>
              </p:cNvSpPr>
              <p:nvPr/>
            </p:nvSpPr>
            <p:spPr bwMode="auto">
              <a:xfrm>
                <a:off x="1551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81" name="Freeform 233"/>
              <p:cNvSpPr>
                <a:spLocks/>
              </p:cNvSpPr>
              <p:nvPr/>
            </p:nvSpPr>
            <p:spPr bwMode="auto">
              <a:xfrm>
                <a:off x="1571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82" name="Rectangle 234"/>
              <p:cNvSpPr>
                <a:spLocks noChangeArrowheads="1"/>
              </p:cNvSpPr>
              <p:nvPr/>
            </p:nvSpPr>
            <p:spPr bwMode="auto">
              <a:xfrm>
                <a:off x="1496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83" name="Rectangle 235"/>
              <p:cNvSpPr>
                <a:spLocks noChangeArrowheads="1"/>
              </p:cNvSpPr>
              <p:nvPr/>
            </p:nvSpPr>
            <p:spPr bwMode="auto">
              <a:xfrm>
                <a:off x="1518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84" name="Freeform 236"/>
              <p:cNvSpPr>
                <a:spLocks/>
              </p:cNvSpPr>
              <p:nvPr/>
            </p:nvSpPr>
            <p:spPr bwMode="auto">
              <a:xfrm>
                <a:off x="150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85" name="Freeform 237"/>
              <p:cNvSpPr>
                <a:spLocks/>
              </p:cNvSpPr>
              <p:nvPr/>
            </p:nvSpPr>
            <p:spPr bwMode="auto">
              <a:xfrm>
                <a:off x="152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86" name="Rectangle 238"/>
              <p:cNvSpPr>
                <a:spLocks noChangeArrowheads="1"/>
              </p:cNvSpPr>
              <p:nvPr/>
            </p:nvSpPr>
            <p:spPr bwMode="auto">
              <a:xfrm>
                <a:off x="1447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87" name="Rectangle 239"/>
              <p:cNvSpPr>
                <a:spLocks noChangeArrowheads="1"/>
              </p:cNvSpPr>
              <p:nvPr/>
            </p:nvSpPr>
            <p:spPr bwMode="auto">
              <a:xfrm>
                <a:off x="1467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88" name="Freeform 240"/>
              <p:cNvSpPr>
                <a:spLocks/>
              </p:cNvSpPr>
              <p:nvPr/>
            </p:nvSpPr>
            <p:spPr bwMode="auto">
              <a:xfrm>
                <a:off x="1452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89" name="Freeform 241"/>
              <p:cNvSpPr>
                <a:spLocks/>
              </p:cNvSpPr>
              <p:nvPr/>
            </p:nvSpPr>
            <p:spPr bwMode="auto">
              <a:xfrm>
                <a:off x="1474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90" name="Rectangle 242"/>
              <p:cNvSpPr>
                <a:spLocks noChangeArrowheads="1"/>
              </p:cNvSpPr>
              <p:nvPr/>
            </p:nvSpPr>
            <p:spPr bwMode="auto">
              <a:xfrm>
                <a:off x="1396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91" name="Rectangle 243"/>
              <p:cNvSpPr>
                <a:spLocks noChangeArrowheads="1"/>
              </p:cNvSpPr>
              <p:nvPr/>
            </p:nvSpPr>
            <p:spPr bwMode="auto">
              <a:xfrm>
                <a:off x="1419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92" name="Freeform 244"/>
              <p:cNvSpPr>
                <a:spLocks/>
              </p:cNvSpPr>
              <p:nvPr/>
            </p:nvSpPr>
            <p:spPr bwMode="auto">
              <a:xfrm>
                <a:off x="1403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4 w 7"/>
                  <a:gd name="T5" fmla="*/ 0 h 7"/>
                  <a:gd name="T6" fmla="*/ 7 w 7"/>
                  <a:gd name="T7" fmla="*/ 4 h 7"/>
                  <a:gd name="T8" fmla="*/ 4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93" name="Freeform 245"/>
              <p:cNvSpPr>
                <a:spLocks/>
              </p:cNvSpPr>
              <p:nvPr/>
            </p:nvSpPr>
            <p:spPr bwMode="auto">
              <a:xfrm>
                <a:off x="1423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94" name="Rectangle 246"/>
              <p:cNvSpPr>
                <a:spLocks noChangeArrowheads="1"/>
              </p:cNvSpPr>
              <p:nvPr/>
            </p:nvSpPr>
            <p:spPr bwMode="auto">
              <a:xfrm>
                <a:off x="1348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95" name="Rectangle 247"/>
              <p:cNvSpPr>
                <a:spLocks noChangeArrowheads="1"/>
              </p:cNvSpPr>
              <p:nvPr/>
            </p:nvSpPr>
            <p:spPr bwMode="auto">
              <a:xfrm>
                <a:off x="1370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96" name="Freeform 248"/>
              <p:cNvSpPr>
                <a:spLocks/>
              </p:cNvSpPr>
              <p:nvPr/>
            </p:nvSpPr>
            <p:spPr bwMode="auto">
              <a:xfrm>
                <a:off x="135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97" name="Freeform 249"/>
              <p:cNvSpPr>
                <a:spLocks/>
              </p:cNvSpPr>
              <p:nvPr/>
            </p:nvSpPr>
            <p:spPr bwMode="auto">
              <a:xfrm>
                <a:off x="1374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77" name="Rectangle 250"/>
            <p:cNvSpPr>
              <a:spLocks noChangeArrowheads="1"/>
            </p:cNvSpPr>
            <p:nvPr/>
          </p:nvSpPr>
          <p:spPr bwMode="auto">
            <a:xfrm>
              <a:off x="2006" y="2792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78" name="Group 251"/>
            <p:cNvGrpSpPr>
              <a:grpSpLocks/>
            </p:cNvGrpSpPr>
            <p:nvPr/>
          </p:nvGrpSpPr>
          <p:grpSpPr bwMode="auto">
            <a:xfrm>
              <a:off x="2033" y="2796"/>
              <a:ext cx="374" cy="35"/>
              <a:chOff x="1353" y="2813"/>
              <a:chExt cx="374" cy="35"/>
            </a:xfrm>
          </p:grpSpPr>
          <p:sp>
            <p:nvSpPr>
              <p:cNvPr id="21148" name="Rectangle 252"/>
              <p:cNvSpPr>
                <a:spLocks noChangeArrowheads="1"/>
              </p:cNvSpPr>
              <p:nvPr/>
            </p:nvSpPr>
            <p:spPr bwMode="auto">
              <a:xfrm>
                <a:off x="1467" y="2813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49" name="Freeform 253"/>
              <p:cNvSpPr>
                <a:spLocks/>
              </p:cNvSpPr>
              <p:nvPr/>
            </p:nvSpPr>
            <p:spPr bwMode="auto">
              <a:xfrm>
                <a:off x="1373" y="2831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0" name="Freeform 254"/>
              <p:cNvSpPr>
                <a:spLocks/>
              </p:cNvSpPr>
              <p:nvPr/>
            </p:nvSpPr>
            <p:spPr bwMode="auto">
              <a:xfrm>
                <a:off x="1364" y="2831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1" name="Freeform 255"/>
              <p:cNvSpPr>
                <a:spLocks/>
              </p:cNvSpPr>
              <p:nvPr/>
            </p:nvSpPr>
            <p:spPr bwMode="auto">
              <a:xfrm>
                <a:off x="1353" y="283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2" name="Freeform 256"/>
              <p:cNvSpPr>
                <a:spLocks/>
              </p:cNvSpPr>
              <p:nvPr/>
            </p:nvSpPr>
            <p:spPr bwMode="auto">
              <a:xfrm>
                <a:off x="1384" y="283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3" name="Rectangle 257"/>
              <p:cNvSpPr>
                <a:spLocks noChangeArrowheads="1"/>
              </p:cNvSpPr>
              <p:nvPr/>
            </p:nvSpPr>
            <p:spPr bwMode="auto">
              <a:xfrm>
                <a:off x="1509" y="2835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54" name="Rectangle 258"/>
              <p:cNvSpPr>
                <a:spLocks noChangeArrowheads="1"/>
              </p:cNvSpPr>
              <p:nvPr/>
            </p:nvSpPr>
            <p:spPr bwMode="auto">
              <a:xfrm>
                <a:off x="1421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55" name="Freeform 259"/>
              <p:cNvSpPr>
                <a:spLocks/>
              </p:cNvSpPr>
              <p:nvPr/>
            </p:nvSpPr>
            <p:spPr bwMode="auto">
              <a:xfrm>
                <a:off x="1423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6" name="Rectangle 260"/>
              <p:cNvSpPr>
                <a:spLocks noChangeArrowheads="1"/>
              </p:cNvSpPr>
              <p:nvPr/>
            </p:nvSpPr>
            <p:spPr bwMode="auto">
              <a:xfrm>
                <a:off x="1399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57" name="Freeform 261"/>
              <p:cNvSpPr>
                <a:spLocks/>
              </p:cNvSpPr>
              <p:nvPr/>
            </p:nvSpPr>
            <p:spPr bwMode="auto">
              <a:xfrm>
                <a:off x="1401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58" name="Rectangle 262"/>
              <p:cNvSpPr>
                <a:spLocks noChangeArrowheads="1"/>
              </p:cNvSpPr>
              <p:nvPr/>
            </p:nvSpPr>
            <p:spPr bwMode="auto">
              <a:xfrm>
                <a:off x="1621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59" name="Rectangle 263"/>
              <p:cNvSpPr>
                <a:spLocks noChangeArrowheads="1"/>
              </p:cNvSpPr>
              <p:nvPr/>
            </p:nvSpPr>
            <p:spPr bwMode="auto">
              <a:xfrm>
                <a:off x="1643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60" name="Freeform 264"/>
              <p:cNvSpPr>
                <a:spLocks/>
              </p:cNvSpPr>
              <p:nvPr/>
            </p:nvSpPr>
            <p:spPr bwMode="auto">
              <a:xfrm>
                <a:off x="1626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61" name="Freeform 265"/>
              <p:cNvSpPr>
                <a:spLocks/>
              </p:cNvSpPr>
              <p:nvPr/>
            </p:nvSpPr>
            <p:spPr bwMode="auto">
              <a:xfrm>
                <a:off x="1648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62" name="Rectangle 266"/>
              <p:cNvSpPr>
                <a:spLocks noChangeArrowheads="1"/>
              </p:cNvSpPr>
              <p:nvPr/>
            </p:nvSpPr>
            <p:spPr bwMode="auto">
              <a:xfrm>
                <a:off x="1687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63" name="Rectangle 267"/>
              <p:cNvSpPr>
                <a:spLocks noChangeArrowheads="1"/>
              </p:cNvSpPr>
              <p:nvPr/>
            </p:nvSpPr>
            <p:spPr bwMode="auto">
              <a:xfrm>
                <a:off x="1707" y="2824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64" name="Freeform 268"/>
              <p:cNvSpPr>
                <a:spLocks/>
              </p:cNvSpPr>
              <p:nvPr/>
            </p:nvSpPr>
            <p:spPr bwMode="auto">
              <a:xfrm>
                <a:off x="1692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65" name="Freeform 269"/>
              <p:cNvSpPr>
                <a:spLocks/>
              </p:cNvSpPr>
              <p:nvPr/>
            </p:nvSpPr>
            <p:spPr bwMode="auto">
              <a:xfrm>
                <a:off x="1714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79" name="Rectangle 270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80" name="Group 271"/>
            <p:cNvGrpSpPr>
              <a:grpSpLocks/>
            </p:cNvGrpSpPr>
            <p:nvPr/>
          </p:nvGrpSpPr>
          <p:grpSpPr bwMode="auto">
            <a:xfrm>
              <a:off x="2009" y="3134"/>
              <a:ext cx="420" cy="31"/>
              <a:chOff x="1329" y="3151"/>
              <a:chExt cx="420" cy="31"/>
            </a:xfrm>
          </p:grpSpPr>
          <p:sp>
            <p:nvSpPr>
              <p:cNvPr id="21019" name="Freeform 272"/>
              <p:cNvSpPr>
                <a:spLocks/>
              </p:cNvSpPr>
              <p:nvPr/>
            </p:nvSpPr>
            <p:spPr bwMode="auto">
              <a:xfrm>
                <a:off x="1329" y="317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20" name="Rectangle 273"/>
              <p:cNvSpPr>
                <a:spLocks noChangeArrowheads="1"/>
              </p:cNvSpPr>
              <p:nvPr/>
            </p:nvSpPr>
            <p:spPr bwMode="auto">
              <a:xfrm>
                <a:off x="135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21" name="Freeform 274"/>
              <p:cNvSpPr>
                <a:spLocks/>
              </p:cNvSpPr>
              <p:nvPr/>
            </p:nvSpPr>
            <p:spPr bwMode="auto">
              <a:xfrm>
                <a:off x="136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22" name="Rectangle 275"/>
              <p:cNvSpPr>
                <a:spLocks noChangeArrowheads="1"/>
              </p:cNvSpPr>
              <p:nvPr/>
            </p:nvSpPr>
            <p:spPr bwMode="auto">
              <a:xfrm>
                <a:off x="134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23" name="Freeform 276"/>
              <p:cNvSpPr>
                <a:spLocks/>
              </p:cNvSpPr>
              <p:nvPr/>
            </p:nvSpPr>
            <p:spPr bwMode="auto">
              <a:xfrm>
                <a:off x="1342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24" name="Rectangle 277"/>
              <p:cNvSpPr>
                <a:spLocks noChangeArrowheads="1"/>
              </p:cNvSpPr>
              <p:nvPr/>
            </p:nvSpPr>
            <p:spPr bwMode="auto">
              <a:xfrm>
                <a:off x="1714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25" name="Freeform 278"/>
              <p:cNvSpPr>
                <a:spLocks/>
              </p:cNvSpPr>
              <p:nvPr/>
            </p:nvSpPr>
            <p:spPr bwMode="auto">
              <a:xfrm>
                <a:off x="1716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26" name="Rectangle 279"/>
              <p:cNvSpPr>
                <a:spLocks noChangeArrowheads="1"/>
              </p:cNvSpPr>
              <p:nvPr/>
            </p:nvSpPr>
            <p:spPr bwMode="auto">
              <a:xfrm>
                <a:off x="1542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27" name="Freeform 280"/>
              <p:cNvSpPr>
                <a:spLocks/>
              </p:cNvSpPr>
              <p:nvPr/>
            </p:nvSpPr>
            <p:spPr bwMode="auto">
              <a:xfrm>
                <a:off x="154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28" name="Rectangle 281"/>
              <p:cNvSpPr>
                <a:spLocks noChangeArrowheads="1"/>
              </p:cNvSpPr>
              <p:nvPr/>
            </p:nvSpPr>
            <p:spPr bwMode="auto">
              <a:xfrm>
                <a:off x="1696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29" name="Freeform 282"/>
              <p:cNvSpPr>
                <a:spLocks/>
              </p:cNvSpPr>
              <p:nvPr/>
            </p:nvSpPr>
            <p:spPr bwMode="auto">
              <a:xfrm>
                <a:off x="1699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30" name="Rectangle 283"/>
              <p:cNvSpPr>
                <a:spLocks noChangeArrowheads="1"/>
              </p:cNvSpPr>
              <p:nvPr/>
            </p:nvSpPr>
            <p:spPr bwMode="auto">
              <a:xfrm>
                <a:off x="1527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31" name="Freeform 284"/>
              <p:cNvSpPr>
                <a:spLocks/>
              </p:cNvSpPr>
              <p:nvPr/>
            </p:nvSpPr>
            <p:spPr bwMode="auto">
              <a:xfrm>
                <a:off x="152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32" name="Rectangle 285"/>
              <p:cNvSpPr>
                <a:spLocks noChangeArrowheads="1"/>
              </p:cNvSpPr>
              <p:nvPr/>
            </p:nvSpPr>
            <p:spPr bwMode="auto">
              <a:xfrm>
                <a:off x="167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33" name="Freeform 286"/>
              <p:cNvSpPr>
                <a:spLocks/>
              </p:cNvSpPr>
              <p:nvPr/>
            </p:nvSpPr>
            <p:spPr bwMode="auto">
              <a:xfrm>
                <a:off x="1683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34" name="Rectangle 287"/>
              <p:cNvSpPr>
                <a:spLocks noChangeArrowheads="1"/>
              </p:cNvSpPr>
              <p:nvPr/>
            </p:nvSpPr>
            <p:spPr bwMode="auto">
              <a:xfrm>
                <a:off x="1509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35" name="Freeform 288"/>
              <p:cNvSpPr>
                <a:spLocks/>
              </p:cNvSpPr>
              <p:nvPr/>
            </p:nvSpPr>
            <p:spPr bwMode="auto">
              <a:xfrm>
                <a:off x="151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36" name="Rectangle 289"/>
              <p:cNvSpPr>
                <a:spLocks noChangeArrowheads="1"/>
              </p:cNvSpPr>
              <p:nvPr/>
            </p:nvSpPr>
            <p:spPr bwMode="auto">
              <a:xfrm>
                <a:off x="166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37" name="Freeform 290"/>
              <p:cNvSpPr>
                <a:spLocks/>
              </p:cNvSpPr>
              <p:nvPr/>
            </p:nvSpPr>
            <p:spPr bwMode="auto">
              <a:xfrm>
                <a:off x="1666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38" name="Rectangle 291"/>
              <p:cNvSpPr>
                <a:spLocks noChangeArrowheads="1"/>
              </p:cNvSpPr>
              <p:nvPr/>
            </p:nvSpPr>
            <p:spPr bwMode="auto">
              <a:xfrm>
                <a:off x="1492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39" name="Freeform 292"/>
              <p:cNvSpPr>
                <a:spLocks/>
              </p:cNvSpPr>
              <p:nvPr/>
            </p:nvSpPr>
            <p:spPr bwMode="auto">
              <a:xfrm>
                <a:off x="1494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40" name="Rectangle 293"/>
              <p:cNvSpPr>
                <a:spLocks noChangeArrowheads="1"/>
              </p:cNvSpPr>
              <p:nvPr/>
            </p:nvSpPr>
            <p:spPr bwMode="auto">
              <a:xfrm>
                <a:off x="1646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41" name="Freeform 294"/>
              <p:cNvSpPr>
                <a:spLocks/>
              </p:cNvSpPr>
              <p:nvPr/>
            </p:nvSpPr>
            <p:spPr bwMode="auto">
              <a:xfrm>
                <a:off x="1648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42" name="Rectangle 295"/>
              <p:cNvSpPr>
                <a:spLocks noChangeArrowheads="1"/>
              </p:cNvSpPr>
              <p:nvPr/>
            </p:nvSpPr>
            <p:spPr bwMode="auto">
              <a:xfrm>
                <a:off x="1476" y="316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43" name="Freeform 296"/>
              <p:cNvSpPr>
                <a:spLocks/>
              </p:cNvSpPr>
              <p:nvPr/>
            </p:nvSpPr>
            <p:spPr bwMode="auto">
              <a:xfrm>
                <a:off x="147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44" name="Rectangle 297"/>
              <p:cNvSpPr>
                <a:spLocks noChangeArrowheads="1"/>
              </p:cNvSpPr>
              <p:nvPr/>
            </p:nvSpPr>
            <p:spPr bwMode="auto">
              <a:xfrm>
                <a:off x="162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45" name="Freeform 298"/>
              <p:cNvSpPr>
                <a:spLocks/>
              </p:cNvSpPr>
              <p:nvPr/>
            </p:nvSpPr>
            <p:spPr bwMode="auto">
              <a:xfrm>
                <a:off x="1630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46" name="Rectangle 299"/>
              <p:cNvSpPr>
                <a:spLocks noChangeArrowheads="1"/>
              </p:cNvSpPr>
              <p:nvPr/>
            </p:nvSpPr>
            <p:spPr bwMode="auto">
              <a:xfrm>
                <a:off x="145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47" name="Freeform 300"/>
              <p:cNvSpPr>
                <a:spLocks/>
              </p:cNvSpPr>
              <p:nvPr/>
            </p:nvSpPr>
            <p:spPr bwMode="auto">
              <a:xfrm>
                <a:off x="1461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48" name="Rectangle 301"/>
              <p:cNvSpPr>
                <a:spLocks noChangeArrowheads="1"/>
              </p:cNvSpPr>
              <p:nvPr/>
            </p:nvSpPr>
            <p:spPr bwMode="auto">
              <a:xfrm>
                <a:off x="161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49" name="Freeform 302"/>
              <p:cNvSpPr>
                <a:spLocks/>
              </p:cNvSpPr>
              <p:nvPr/>
            </p:nvSpPr>
            <p:spPr bwMode="auto">
              <a:xfrm>
                <a:off x="1615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50" name="Rectangle 303"/>
              <p:cNvSpPr>
                <a:spLocks noChangeArrowheads="1"/>
              </p:cNvSpPr>
              <p:nvPr/>
            </p:nvSpPr>
            <p:spPr bwMode="auto">
              <a:xfrm>
                <a:off x="1441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51" name="Freeform 304"/>
              <p:cNvSpPr>
                <a:spLocks/>
              </p:cNvSpPr>
              <p:nvPr/>
            </p:nvSpPr>
            <p:spPr bwMode="auto">
              <a:xfrm>
                <a:off x="1443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52" name="Rectangle 305"/>
              <p:cNvSpPr>
                <a:spLocks noChangeArrowheads="1"/>
              </p:cNvSpPr>
              <p:nvPr/>
            </p:nvSpPr>
            <p:spPr bwMode="auto">
              <a:xfrm>
                <a:off x="159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53" name="Freeform 306"/>
              <p:cNvSpPr>
                <a:spLocks/>
              </p:cNvSpPr>
              <p:nvPr/>
            </p:nvSpPr>
            <p:spPr bwMode="auto">
              <a:xfrm>
                <a:off x="159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54" name="Rectangle 307"/>
              <p:cNvSpPr>
                <a:spLocks noChangeArrowheads="1"/>
              </p:cNvSpPr>
              <p:nvPr/>
            </p:nvSpPr>
            <p:spPr bwMode="auto">
              <a:xfrm>
                <a:off x="1424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55" name="Freeform 308"/>
              <p:cNvSpPr>
                <a:spLocks/>
              </p:cNvSpPr>
              <p:nvPr/>
            </p:nvSpPr>
            <p:spPr bwMode="auto">
              <a:xfrm>
                <a:off x="1428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56" name="Rectangle 309"/>
              <p:cNvSpPr>
                <a:spLocks noChangeArrowheads="1"/>
              </p:cNvSpPr>
              <p:nvPr/>
            </p:nvSpPr>
            <p:spPr bwMode="auto">
              <a:xfrm>
                <a:off x="1578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57" name="Freeform 310"/>
              <p:cNvSpPr>
                <a:spLocks/>
              </p:cNvSpPr>
              <p:nvPr/>
            </p:nvSpPr>
            <p:spPr bwMode="auto">
              <a:xfrm>
                <a:off x="1580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58" name="Rectangle 311"/>
              <p:cNvSpPr>
                <a:spLocks noChangeArrowheads="1"/>
              </p:cNvSpPr>
              <p:nvPr/>
            </p:nvSpPr>
            <p:spPr bwMode="auto">
              <a:xfrm>
                <a:off x="140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59" name="Freeform 312"/>
              <p:cNvSpPr>
                <a:spLocks/>
              </p:cNvSpPr>
              <p:nvPr/>
            </p:nvSpPr>
            <p:spPr bwMode="auto">
              <a:xfrm>
                <a:off x="141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0" name="Rectangle 313"/>
              <p:cNvSpPr>
                <a:spLocks noChangeArrowheads="1"/>
              </p:cNvSpPr>
              <p:nvPr/>
            </p:nvSpPr>
            <p:spPr bwMode="auto">
              <a:xfrm>
                <a:off x="156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61" name="Freeform 314"/>
              <p:cNvSpPr>
                <a:spLocks/>
              </p:cNvSpPr>
              <p:nvPr/>
            </p:nvSpPr>
            <p:spPr bwMode="auto">
              <a:xfrm>
                <a:off x="156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2" name="Rectangle 315"/>
              <p:cNvSpPr>
                <a:spLocks noChangeArrowheads="1"/>
              </p:cNvSpPr>
              <p:nvPr/>
            </p:nvSpPr>
            <p:spPr bwMode="auto">
              <a:xfrm>
                <a:off x="139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63" name="Freeform 316"/>
              <p:cNvSpPr>
                <a:spLocks/>
              </p:cNvSpPr>
              <p:nvPr/>
            </p:nvSpPr>
            <p:spPr bwMode="auto">
              <a:xfrm>
                <a:off x="1393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4" name="Rectangle 317"/>
              <p:cNvSpPr>
                <a:spLocks noChangeArrowheads="1"/>
              </p:cNvSpPr>
              <p:nvPr/>
            </p:nvSpPr>
            <p:spPr bwMode="auto">
              <a:xfrm>
                <a:off x="1732" y="316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65" name="Freeform 318"/>
              <p:cNvSpPr>
                <a:spLocks/>
              </p:cNvSpPr>
              <p:nvPr/>
            </p:nvSpPr>
            <p:spPr bwMode="auto">
              <a:xfrm>
                <a:off x="1734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6" name="Rectangle 319"/>
              <p:cNvSpPr>
                <a:spLocks noChangeArrowheads="1"/>
              </p:cNvSpPr>
              <p:nvPr/>
            </p:nvSpPr>
            <p:spPr bwMode="auto">
              <a:xfrm>
                <a:off x="137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67" name="Freeform 320"/>
              <p:cNvSpPr>
                <a:spLocks/>
              </p:cNvSpPr>
              <p:nvPr/>
            </p:nvSpPr>
            <p:spPr bwMode="auto">
              <a:xfrm>
                <a:off x="1375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68" name="Rectangle 321"/>
              <p:cNvSpPr>
                <a:spLocks noChangeArrowheads="1"/>
              </p:cNvSpPr>
              <p:nvPr/>
            </p:nvSpPr>
            <p:spPr bwMode="auto">
              <a:xfrm>
                <a:off x="135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69" name="Freeform 322"/>
              <p:cNvSpPr>
                <a:spLocks/>
              </p:cNvSpPr>
              <p:nvPr/>
            </p:nvSpPr>
            <p:spPr bwMode="auto">
              <a:xfrm>
                <a:off x="136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0" name="Rectangle 323"/>
              <p:cNvSpPr>
                <a:spLocks noChangeArrowheads="1"/>
              </p:cNvSpPr>
              <p:nvPr/>
            </p:nvSpPr>
            <p:spPr bwMode="auto">
              <a:xfrm>
                <a:off x="134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71" name="Freeform 324"/>
              <p:cNvSpPr>
                <a:spLocks/>
              </p:cNvSpPr>
              <p:nvPr/>
            </p:nvSpPr>
            <p:spPr bwMode="auto">
              <a:xfrm>
                <a:off x="1342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2" name="Rectangle 325"/>
              <p:cNvSpPr>
                <a:spLocks noChangeArrowheads="1"/>
              </p:cNvSpPr>
              <p:nvPr/>
            </p:nvSpPr>
            <p:spPr bwMode="auto">
              <a:xfrm>
                <a:off x="1714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73" name="Freeform 326"/>
              <p:cNvSpPr>
                <a:spLocks/>
              </p:cNvSpPr>
              <p:nvPr/>
            </p:nvSpPr>
            <p:spPr bwMode="auto">
              <a:xfrm>
                <a:off x="1716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4" name="Rectangle 327"/>
              <p:cNvSpPr>
                <a:spLocks noChangeArrowheads="1"/>
              </p:cNvSpPr>
              <p:nvPr/>
            </p:nvSpPr>
            <p:spPr bwMode="auto">
              <a:xfrm>
                <a:off x="1542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75" name="Freeform 328"/>
              <p:cNvSpPr>
                <a:spLocks/>
              </p:cNvSpPr>
              <p:nvPr/>
            </p:nvSpPr>
            <p:spPr bwMode="auto">
              <a:xfrm>
                <a:off x="154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6" name="Rectangle 329"/>
              <p:cNvSpPr>
                <a:spLocks noChangeArrowheads="1"/>
              </p:cNvSpPr>
              <p:nvPr/>
            </p:nvSpPr>
            <p:spPr bwMode="auto">
              <a:xfrm>
                <a:off x="1696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77" name="Freeform 330"/>
              <p:cNvSpPr>
                <a:spLocks/>
              </p:cNvSpPr>
              <p:nvPr/>
            </p:nvSpPr>
            <p:spPr bwMode="auto">
              <a:xfrm>
                <a:off x="1699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78" name="Rectangle 331"/>
              <p:cNvSpPr>
                <a:spLocks noChangeArrowheads="1"/>
              </p:cNvSpPr>
              <p:nvPr/>
            </p:nvSpPr>
            <p:spPr bwMode="auto">
              <a:xfrm>
                <a:off x="1527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79" name="Freeform 332"/>
              <p:cNvSpPr>
                <a:spLocks/>
              </p:cNvSpPr>
              <p:nvPr/>
            </p:nvSpPr>
            <p:spPr bwMode="auto">
              <a:xfrm>
                <a:off x="152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0" name="Rectangle 333"/>
              <p:cNvSpPr>
                <a:spLocks noChangeArrowheads="1"/>
              </p:cNvSpPr>
              <p:nvPr/>
            </p:nvSpPr>
            <p:spPr bwMode="auto">
              <a:xfrm>
                <a:off x="167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81" name="Freeform 334"/>
              <p:cNvSpPr>
                <a:spLocks/>
              </p:cNvSpPr>
              <p:nvPr/>
            </p:nvSpPr>
            <p:spPr bwMode="auto">
              <a:xfrm>
                <a:off x="1683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2" name="Rectangle 335"/>
              <p:cNvSpPr>
                <a:spLocks noChangeArrowheads="1"/>
              </p:cNvSpPr>
              <p:nvPr/>
            </p:nvSpPr>
            <p:spPr bwMode="auto">
              <a:xfrm>
                <a:off x="1509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83" name="Freeform 336"/>
              <p:cNvSpPr>
                <a:spLocks/>
              </p:cNvSpPr>
              <p:nvPr/>
            </p:nvSpPr>
            <p:spPr bwMode="auto">
              <a:xfrm>
                <a:off x="151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4" name="Rectangle 337"/>
              <p:cNvSpPr>
                <a:spLocks noChangeArrowheads="1"/>
              </p:cNvSpPr>
              <p:nvPr/>
            </p:nvSpPr>
            <p:spPr bwMode="auto">
              <a:xfrm>
                <a:off x="166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85" name="Freeform 338"/>
              <p:cNvSpPr>
                <a:spLocks/>
              </p:cNvSpPr>
              <p:nvPr/>
            </p:nvSpPr>
            <p:spPr bwMode="auto">
              <a:xfrm>
                <a:off x="1666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6" name="Rectangle 339"/>
              <p:cNvSpPr>
                <a:spLocks noChangeArrowheads="1"/>
              </p:cNvSpPr>
              <p:nvPr/>
            </p:nvSpPr>
            <p:spPr bwMode="auto">
              <a:xfrm>
                <a:off x="1492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87" name="Freeform 340"/>
              <p:cNvSpPr>
                <a:spLocks/>
              </p:cNvSpPr>
              <p:nvPr/>
            </p:nvSpPr>
            <p:spPr bwMode="auto">
              <a:xfrm>
                <a:off x="1494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88" name="Rectangle 341"/>
              <p:cNvSpPr>
                <a:spLocks noChangeArrowheads="1"/>
              </p:cNvSpPr>
              <p:nvPr/>
            </p:nvSpPr>
            <p:spPr bwMode="auto">
              <a:xfrm>
                <a:off x="1646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89" name="Freeform 342"/>
              <p:cNvSpPr>
                <a:spLocks/>
              </p:cNvSpPr>
              <p:nvPr/>
            </p:nvSpPr>
            <p:spPr bwMode="auto">
              <a:xfrm>
                <a:off x="1648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90" name="Rectangle 343"/>
              <p:cNvSpPr>
                <a:spLocks noChangeArrowheads="1"/>
              </p:cNvSpPr>
              <p:nvPr/>
            </p:nvSpPr>
            <p:spPr bwMode="auto">
              <a:xfrm>
                <a:off x="1476" y="315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91" name="Freeform 344"/>
              <p:cNvSpPr>
                <a:spLocks/>
              </p:cNvSpPr>
              <p:nvPr/>
            </p:nvSpPr>
            <p:spPr bwMode="auto">
              <a:xfrm>
                <a:off x="147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92" name="Rectangle 345"/>
              <p:cNvSpPr>
                <a:spLocks noChangeArrowheads="1"/>
              </p:cNvSpPr>
              <p:nvPr/>
            </p:nvSpPr>
            <p:spPr bwMode="auto">
              <a:xfrm>
                <a:off x="162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93" name="Freeform 346"/>
              <p:cNvSpPr>
                <a:spLocks/>
              </p:cNvSpPr>
              <p:nvPr/>
            </p:nvSpPr>
            <p:spPr bwMode="auto">
              <a:xfrm>
                <a:off x="1630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94" name="Rectangle 347"/>
              <p:cNvSpPr>
                <a:spLocks noChangeArrowheads="1"/>
              </p:cNvSpPr>
              <p:nvPr/>
            </p:nvSpPr>
            <p:spPr bwMode="auto">
              <a:xfrm>
                <a:off x="145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95" name="Freeform 348"/>
              <p:cNvSpPr>
                <a:spLocks/>
              </p:cNvSpPr>
              <p:nvPr/>
            </p:nvSpPr>
            <p:spPr bwMode="auto">
              <a:xfrm>
                <a:off x="1461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96" name="Rectangle 349"/>
              <p:cNvSpPr>
                <a:spLocks noChangeArrowheads="1"/>
              </p:cNvSpPr>
              <p:nvPr/>
            </p:nvSpPr>
            <p:spPr bwMode="auto">
              <a:xfrm>
                <a:off x="161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97" name="Freeform 350"/>
              <p:cNvSpPr>
                <a:spLocks/>
              </p:cNvSpPr>
              <p:nvPr/>
            </p:nvSpPr>
            <p:spPr bwMode="auto">
              <a:xfrm>
                <a:off x="1615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98" name="Rectangle 351"/>
              <p:cNvSpPr>
                <a:spLocks noChangeArrowheads="1"/>
              </p:cNvSpPr>
              <p:nvPr/>
            </p:nvSpPr>
            <p:spPr bwMode="auto">
              <a:xfrm>
                <a:off x="1441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99" name="Freeform 352"/>
              <p:cNvSpPr>
                <a:spLocks/>
              </p:cNvSpPr>
              <p:nvPr/>
            </p:nvSpPr>
            <p:spPr bwMode="auto">
              <a:xfrm>
                <a:off x="1443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0" name="Rectangle 353"/>
              <p:cNvSpPr>
                <a:spLocks noChangeArrowheads="1"/>
              </p:cNvSpPr>
              <p:nvPr/>
            </p:nvSpPr>
            <p:spPr bwMode="auto">
              <a:xfrm>
                <a:off x="159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01" name="Freeform 354"/>
              <p:cNvSpPr>
                <a:spLocks/>
              </p:cNvSpPr>
              <p:nvPr/>
            </p:nvSpPr>
            <p:spPr bwMode="auto">
              <a:xfrm>
                <a:off x="159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2" name="Rectangle 355"/>
              <p:cNvSpPr>
                <a:spLocks noChangeArrowheads="1"/>
              </p:cNvSpPr>
              <p:nvPr/>
            </p:nvSpPr>
            <p:spPr bwMode="auto">
              <a:xfrm>
                <a:off x="1424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03" name="Freeform 356"/>
              <p:cNvSpPr>
                <a:spLocks/>
              </p:cNvSpPr>
              <p:nvPr/>
            </p:nvSpPr>
            <p:spPr bwMode="auto">
              <a:xfrm>
                <a:off x="1428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4" name="Rectangle 357"/>
              <p:cNvSpPr>
                <a:spLocks noChangeArrowheads="1"/>
              </p:cNvSpPr>
              <p:nvPr/>
            </p:nvSpPr>
            <p:spPr bwMode="auto">
              <a:xfrm>
                <a:off x="1578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05" name="Freeform 358"/>
              <p:cNvSpPr>
                <a:spLocks/>
              </p:cNvSpPr>
              <p:nvPr/>
            </p:nvSpPr>
            <p:spPr bwMode="auto">
              <a:xfrm>
                <a:off x="1580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6" name="Rectangle 359"/>
              <p:cNvSpPr>
                <a:spLocks noChangeArrowheads="1"/>
              </p:cNvSpPr>
              <p:nvPr/>
            </p:nvSpPr>
            <p:spPr bwMode="auto">
              <a:xfrm>
                <a:off x="140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07" name="Freeform 360"/>
              <p:cNvSpPr>
                <a:spLocks/>
              </p:cNvSpPr>
              <p:nvPr/>
            </p:nvSpPr>
            <p:spPr bwMode="auto">
              <a:xfrm>
                <a:off x="141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08" name="Rectangle 361"/>
              <p:cNvSpPr>
                <a:spLocks noChangeArrowheads="1"/>
              </p:cNvSpPr>
              <p:nvPr/>
            </p:nvSpPr>
            <p:spPr bwMode="auto">
              <a:xfrm>
                <a:off x="156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09" name="Freeform 362"/>
              <p:cNvSpPr>
                <a:spLocks/>
              </p:cNvSpPr>
              <p:nvPr/>
            </p:nvSpPr>
            <p:spPr bwMode="auto">
              <a:xfrm>
                <a:off x="156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0" name="Rectangle 363"/>
              <p:cNvSpPr>
                <a:spLocks noChangeArrowheads="1"/>
              </p:cNvSpPr>
              <p:nvPr/>
            </p:nvSpPr>
            <p:spPr bwMode="auto">
              <a:xfrm>
                <a:off x="139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11" name="Freeform 364"/>
              <p:cNvSpPr>
                <a:spLocks/>
              </p:cNvSpPr>
              <p:nvPr/>
            </p:nvSpPr>
            <p:spPr bwMode="auto">
              <a:xfrm>
                <a:off x="1393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2" name="Rectangle 365"/>
              <p:cNvSpPr>
                <a:spLocks noChangeArrowheads="1"/>
              </p:cNvSpPr>
              <p:nvPr/>
            </p:nvSpPr>
            <p:spPr bwMode="auto">
              <a:xfrm>
                <a:off x="1732" y="315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13" name="Freeform 366"/>
              <p:cNvSpPr>
                <a:spLocks/>
              </p:cNvSpPr>
              <p:nvPr/>
            </p:nvSpPr>
            <p:spPr bwMode="auto">
              <a:xfrm>
                <a:off x="1734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4" name="Rectangle 367"/>
              <p:cNvSpPr>
                <a:spLocks noChangeArrowheads="1"/>
              </p:cNvSpPr>
              <p:nvPr/>
            </p:nvSpPr>
            <p:spPr bwMode="auto">
              <a:xfrm>
                <a:off x="137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115" name="Freeform 368"/>
              <p:cNvSpPr>
                <a:spLocks/>
              </p:cNvSpPr>
              <p:nvPr/>
            </p:nvSpPr>
            <p:spPr bwMode="auto">
              <a:xfrm>
                <a:off x="1375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6" name="Freeform 369"/>
              <p:cNvSpPr>
                <a:spLocks/>
              </p:cNvSpPr>
              <p:nvPr/>
            </p:nvSpPr>
            <p:spPr bwMode="auto">
              <a:xfrm>
                <a:off x="170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7" name="Freeform 370"/>
              <p:cNvSpPr>
                <a:spLocks/>
              </p:cNvSpPr>
              <p:nvPr/>
            </p:nvSpPr>
            <p:spPr bwMode="auto">
              <a:xfrm>
                <a:off x="167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8" name="Freeform 371"/>
              <p:cNvSpPr>
                <a:spLocks/>
              </p:cNvSpPr>
              <p:nvPr/>
            </p:nvSpPr>
            <p:spPr bwMode="auto">
              <a:xfrm>
                <a:off x="165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19" name="Freeform 372"/>
              <p:cNvSpPr>
                <a:spLocks/>
              </p:cNvSpPr>
              <p:nvPr/>
            </p:nvSpPr>
            <p:spPr bwMode="auto">
              <a:xfrm>
                <a:off x="162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0" name="Freeform 373"/>
              <p:cNvSpPr>
                <a:spLocks/>
              </p:cNvSpPr>
              <p:nvPr/>
            </p:nvSpPr>
            <p:spPr bwMode="auto">
              <a:xfrm>
                <a:off x="160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1" name="Freeform 374"/>
              <p:cNvSpPr>
                <a:spLocks/>
              </p:cNvSpPr>
              <p:nvPr/>
            </p:nvSpPr>
            <p:spPr bwMode="auto">
              <a:xfrm>
                <a:off x="157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2" name="Freeform 375"/>
              <p:cNvSpPr>
                <a:spLocks/>
              </p:cNvSpPr>
              <p:nvPr/>
            </p:nvSpPr>
            <p:spPr bwMode="auto">
              <a:xfrm>
                <a:off x="155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3" name="Freeform 376"/>
              <p:cNvSpPr>
                <a:spLocks/>
              </p:cNvSpPr>
              <p:nvPr/>
            </p:nvSpPr>
            <p:spPr bwMode="auto">
              <a:xfrm>
                <a:off x="1525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4" name="Freeform 377"/>
              <p:cNvSpPr>
                <a:spLocks/>
              </p:cNvSpPr>
              <p:nvPr/>
            </p:nvSpPr>
            <p:spPr bwMode="auto">
              <a:xfrm>
                <a:off x="149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5" name="Freeform 378"/>
              <p:cNvSpPr>
                <a:spLocks/>
              </p:cNvSpPr>
              <p:nvPr/>
            </p:nvSpPr>
            <p:spPr bwMode="auto">
              <a:xfrm>
                <a:off x="147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6" name="Freeform 379"/>
              <p:cNvSpPr>
                <a:spLocks/>
              </p:cNvSpPr>
              <p:nvPr/>
            </p:nvSpPr>
            <p:spPr bwMode="auto">
              <a:xfrm>
                <a:off x="144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7" name="Freeform 380"/>
              <p:cNvSpPr>
                <a:spLocks/>
              </p:cNvSpPr>
              <p:nvPr/>
            </p:nvSpPr>
            <p:spPr bwMode="auto">
              <a:xfrm>
                <a:off x="1421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8" name="Freeform 381"/>
              <p:cNvSpPr>
                <a:spLocks/>
              </p:cNvSpPr>
              <p:nvPr/>
            </p:nvSpPr>
            <p:spPr bwMode="auto">
              <a:xfrm>
                <a:off x="139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29" name="Freeform 382"/>
              <p:cNvSpPr>
                <a:spLocks/>
              </p:cNvSpPr>
              <p:nvPr/>
            </p:nvSpPr>
            <p:spPr bwMode="auto">
              <a:xfrm>
                <a:off x="137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0" name="Freeform 383"/>
              <p:cNvSpPr>
                <a:spLocks/>
              </p:cNvSpPr>
              <p:nvPr/>
            </p:nvSpPr>
            <p:spPr bwMode="auto">
              <a:xfrm>
                <a:off x="134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1" name="Freeform 384"/>
              <p:cNvSpPr>
                <a:spLocks/>
              </p:cNvSpPr>
              <p:nvPr/>
            </p:nvSpPr>
            <p:spPr bwMode="auto">
              <a:xfrm>
                <a:off x="173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2" name="Freeform 385"/>
              <p:cNvSpPr>
                <a:spLocks/>
              </p:cNvSpPr>
              <p:nvPr/>
            </p:nvSpPr>
            <p:spPr bwMode="auto">
              <a:xfrm>
                <a:off x="171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3" name="Freeform 386"/>
              <p:cNvSpPr>
                <a:spLocks/>
              </p:cNvSpPr>
              <p:nvPr/>
            </p:nvSpPr>
            <p:spPr bwMode="auto">
              <a:xfrm>
                <a:off x="169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4" name="Freeform 387"/>
              <p:cNvSpPr>
                <a:spLocks/>
              </p:cNvSpPr>
              <p:nvPr/>
            </p:nvSpPr>
            <p:spPr bwMode="auto">
              <a:xfrm>
                <a:off x="166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5" name="Freeform 388"/>
              <p:cNvSpPr>
                <a:spLocks/>
              </p:cNvSpPr>
              <p:nvPr/>
            </p:nvSpPr>
            <p:spPr bwMode="auto">
              <a:xfrm>
                <a:off x="164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6" name="Freeform 389"/>
              <p:cNvSpPr>
                <a:spLocks/>
              </p:cNvSpPr>
              <p:nvPr/>
            </p:nvSpPr>
            <p:spPr bwMode="auto">
              <a:xfrm>
                <a:off x="161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7" name="Freeform 390"/>
              <p:cNvSpPr>
                <a:spLocks/>
              </p:cNvSpPr>
              <p:nvPr/>
            </p:nvSpPr>
            <p:spPr bwMode="auto">
              <a:xfrm>
                <a:off x="158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8" name="Freeform 391"/>
              <p:cNvSpPr>
                <a:spLocks/>
              </p:cNvSpPr>
              <p:nvPr/>
            </p:nvSpPr>
            <p:spPr bwMode="auto">
              <a:xfrm>
                <a:off x="156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39" name="Freeform 392"/>
              <p:cNvSpPr>
                <a:spLocks/>
              </p:cNvSpPr>
              <p:nvPr/>
            </p:nvSpPr>
            <p:spPr bwMode="auto">
              <a:xfrm>
                <a:off x="153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0" name="Freeform 393"/>
              <p:cNvSpPr>
                <a:spLocks/>
              </p:cNvSpPr>
              <p:nvPr/>
            </p:nvSpPr>
            <p:spPr bwMode="auto">
              <a:xfrm>
                <a:off x="151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1" name="Freeform 394"/>
              <p:cNvSpPr>
                <a:spLocks/>
              </p:cNvSpPr>
              <p:nvPr/>
            </p:nvSpPr>
            <p:spPr bwMode="auto">
              <a:xfrm>
                <a:off x="148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2" name="Freeform 395"/>
              <p:cNvSpPr>
                <a:spLocks/>
              </p:cNvSpPr>
              <p:nvPr/>
            </p:nvSpPr>
            <p:spPr bwMode="auto">
              <a:xfrm>
                <a:off x="146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3" name="Freeform 396"/>
              <p:cNvSpPr>
                <a:spLocks/>
              </p:cNvSpPr>
              <p:nvPr/>
            </p:nvSpPr>
            <p:spPr bwMode="auto">
              <a:xfrm>
                <a:off x="143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4" name="Freeform 397"/>
              <p:cNvSpPr>
                <a:spLocks/>
              </p:cNvSpPr>
              <p:nvPr/>
            </p:nvSpPr>
            <p:spPr bwMode="auto">
              <a:xfrm>
                <a:off x="140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5" name="Freeform 398"/>
              <p:cNvSpPr>
                <a:spLocks/>
              </p:cNvSpPr>
              <p:nvPr/>
            </p:nvSpPr>
            <p:spPr bwMode="auto">
              <a:xfrm>
                <a:off x="138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6" name="Freeform 399"/>
              <p:cNvSpPr>
                <a:spLocks/>
              </p:cNvSpPr>
              <p:nvPr/>
            </p:nvSpPr>
            <p:spPr bwMode="auto">
              <a:xfrm>
                <a:off x="135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147" name="Freeform 400"/>
              <p:cNvSpPr>
                <a:spLocks/>
              </p:cNvSpPr>
              <p:nvPr/>
            </p:nvSpPr>
            <p:spPr bwMode="auto">
              <a:xfrm>
                <a:off x="174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81" name="Rectangle 401"/>
            <p:cNvSpPr>
              <a:spLocks noChangeArrowheads="1"/>
            </p:cNvSpPr>
            <p:nvPr/>
          </p:nvSpPr>
          <p:spPr bwMode="auto">
            <a:xfrm>
              <a:off x="1979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82" name="Group 402"/>
            <p:cNvGrpSpPr>
              <a:grpSpLocks/>
            </p:cNvGrpSpPr>
            <p:nvPr/>
          </p:nvGrpSpPr>
          <p:grpSpPr bwMode="auto">
            <a:xfrm>
              <a:off x="1991" y="3188"/>
              <a:ext cx="192" cy="135"/>
              <a:chOff x="1311" y="3205"/>
              <a:chExt cx="192" cy="135"/>
            </a:xfrm>
          </p:grpSpPr>
          <p:sp>
            <p:nvSpPr>
              <p:cNvPr id="21003" name="Rectangle 403"/>
              <p:cNvSpPr>
                <a:spLocks noChangeArrowheads="1"/>
              </p:cNvSpPr>
              <p:nvPr/>
            </p:nvSpPr>
            <p:spPr bwMode="auto">
              <a:xfrm>
                <a:off x="1311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04" name="Freeform 404"/>
              <p:cNvSpPr>
                <a:spLocks/>
              </p:cNvSpPr>
              <p:nvPr/>
            </p:nvSpPr>
            <p:spPr bwMode="auto">
              <a:xfrm>
                <a:off x="1322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5" name="Rectangle 405"/>
              <p:cNvSpPr>
                <a:spLocks noChangeArrowheads="1"/>
              </p:cNvSpPr>
              <p:nvPr/>
            </p:nvSpPr>
            <p:spPr bwMode="auto">
              <a:xfrm>
                <a:off x="1318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06" name="Line 406"/>
              <p:cNvSpPr>
                <a:spLocks noChangeShapeType="1"/>
              </p:cNvSpPr>
              <p:nvPr/>
            </p:nvSpPr>
            <p:spPr bwMode="auto">
              <a:xfrm>
                <a:off x="1337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7" name="Line 407"/>
              <p:cNvSpPr>
                <a:spLocks noChangeShapeType="1"/>
              </p:cNvSpPr>
              <p:nvPr/>
            </p:nvSpPr>
            <p:spPr bwMode="auto">
              <a:xfrm>
                <a:off x="1324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8" name="Line 408"/>
              <p:cNvSpPr>
                <a:spLocks noChangeShapeType="1"/>
              </p:cNvSpPr>
              <p:nvPr/>
            </p:nvSpPr>
            <p:spPr bwMode="auto">
              <a:xfrm>
                <a:off x="1324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9" name="Rectangle 409"/>
              <p:cNvSpPr>
                <a:spLocks noChangeArrowheads="1"/>
              </p:cNvSpPr>
              <p:nvPr/>
            </p:nvSpPr>
            <p:spPr bwMode="auto">
              <a:xfrm>
                <a:off x="1344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10" name="Rectangle 410"/>
              <p:cNvSpPr>
                <a:spLocks noChangeArrowheads="1"/>
              </p:cNvSpPr>
              <p:nvPr/>
            </p:nvSpPr>
            <p:spPr bwMode="auto">
              <a:xfrm>
                <a:off x="1333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11" name="Rectangle 411"/>
              <p:cNvSpPr>
                <a:spLocks noChangeArrowheads="1"/>
              </p:cNvSpPr>
              <p:nvPr/>
            </p:nvSpPr>
            <p:spPr bwMode="auto">
              <a:xfrm>
                <a:off x="1320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12" name="Freeform 412"/>
              <p:cNvSpPr>
                <a:spLocks/>
              </p:cNvSpPr>
              <p:nvPr/>
            </p:nvSpPr>
            <p:spPr bwMode="auto">
              <a:xfrm>
                <a:off x="1396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13" name="Freeform 413"/>
              <p:cNvSpPr>
                <a:spLocks/>
              </p:cNvSpPr>
              <p:nvPr/>
            </p:nvSpPr>
            <p:spPr bwMode="auto">
              <a:xfrm>
                <a:off x="1372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14" name="Rectangle 414"/>
              <p:cNvSpPr>
                <a:spLocks noChangeArrowheads="1"/>
              </p:cNvSpPr>
              <p:nvPr/>
            </p:nvSpPr>
            <p:spPr bwMode="auto">
              <a:xfrm>
                <a:off x="1368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015" name="Freeform 415"/>
              <p:cNvSpPr>
                <a:spLocks/>
              </p:cNvSpPr>
              <p:nvPr/>
            </p:nvSpPr>
            <p:spPr bwMode="auto">
              <a:xfrm>
                <a:off x="1376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16" name="Freeform 416"/>
              <p:cNvSpPr>
                <a:spLocks/>
              </p:cNvSpPr>
              <p:nvPr/>
            </p:nvSpPr>
            <p:spPr bwMode="auto">
              <a:xfrm>
                <a:off x="1486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17" name="Freeform 417"/>
              <p:cNvSpPr>
                <a:spLocks/>
              </p:cNvSpPr>
              <p:nvPr/>
            </p:nvSpPr>
            <p:spPr bwMode="auto">
              <a:xfrm>
                <a:off x="1376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18" name="Freeform 418"/>
              <p:cNvSpPr>
                <a:spLocks/>
              </p:cNvSpPr>
              <p:nvPr/>
            </p:nvSpPr>
            <p:spPr bwMode="auto">
              <a:xfrm>
                <a:off x="1486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83" name="Rectangle 419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84" name="Group 420"/>
            <p:cNvGrpSpPr>
              <a:grpSpLocks/>
            </p:cNvGrpSpPr>
            <p:nvPr/>
          </p:nvGrpSpPr>
          <p:grpSpPr bwMode="auto">
            <a:xfrm>
              <a:off x="2009" y="3092"/>
              <a:ext cx="420" cy="31"/>
              <a:chOff x="1329" y="3109"/>
              <a:chExt cx="420" cy="31"/>
            </a:xfrm>
          </p:grpSpPr>
          <p:sp>
            <p:nvSpPr>
              <p:cNvPr id="20874" name="Freeform 421"/>
              <p:cNvSpPr>
                <a:spLocks/>
              </p:cNvSpPr>
              <p:nvPr/>
            </p:nvSpPr>
            <p:spPr bwMode="auto">
              <a:xfrm>
                <a:off x="1329" y="3129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5" name="Rectangle 422"/>
              <p:cNvSpPr>
                <a:spLocks noChangeArrowheads="1"/>
              </p:cNvSpPr>
              <p:nvPr/>
            </p:nvSpPr>
            <p:spPr bwMode="auto">
              <a:xfrm>
                <a:off x="135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76" name="Freeform 423"/>
              <p:cNvSpPr>
                <a:spLocks/>
              </p:cNvSpPr>
              <p:nvPr/>
            </p:nvSpPr>
            <p:spPr bwMode="auto">
              <a:xfrm>
                <a:off x="136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7" name="Rectangle 424"/>
              <p:cNvSpPr>
                <a:spLocks noChangeArrowheads="1"/>
              </p:cNvSpPr>
              <p:nvPr/>
            </p:nvSpPr>
            <p:spPr bwMode="auto">
              <a:xfrm>
                <a:off x="134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78" name="Freeform 425"/>
              <p:cNvSpPr>
                <a:spLocks/>
              </p:cNvSpPr>
              <p:nvPr/>
            </p:nvSpPr>
            <p:spPr bwMode="auto">
              <a:xfrm>
                <a:off x="1342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9" name="Rectangle 426"/>
              <p:cNvSpPr>
                <a:spLocks noChangeArrowheads="1"/>
              </p:cNvSpPr>
              <p:nvPr/>
            </p:nvSpPr>
            <p:spPr bwMode="auto">
              <a:xfrm>
                <a:off x="1714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80" name="Freeform 427"/>
              <p:cNvSpPr>
                <a:spLocks/>
              </p:cNvSpPr>
              <p:nvPr/>
            </p:nvSpPr>
            <p:spPr bwMode="auto">
              <a:xfrm>
                <a:off x="1716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81" name="Rectangle 428"/>
              <p:cNvSpPr>
                <a:spLocks noChangeArrowheads="1"/>
              </p:cNvSpPr>
              <p:nvPr/>
            </p:nvSpPr>
            <p:spPr bwMode="auto">
              <a:xfrm>
                <a:off x="1542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82" name="Freeform 429"/>
              <p:cNvSpPr>
                <a:spLocks/>
              </p:cNvSpPr>
              <p:nvPr/>
            </p:nvSpPr>
            <p:spPr bwMode="auto">
              <a:xfrm>
                <a:off x="154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83" name="Rectangle 430"/>
              <p:cNvSpPr>
                <a:spLocks noChangeArrowheads="1"/>
              </p:cNvSpPr>
              <p:nvPr/>
            </p:nvSpPr>
            <p:spPr bwMode="auto">
              <a:xfrm>
                <a:off x="1696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84" name="Freeform 431"/>
              <p:cNvSpPr>
                <a:spLocks/>
              </p:cNvSpPr>
              <p:nvPr/>
            </p:nvSpPr>
            <p:spPr bwMode="auto">
              <a:xfrm>
                <a:off x="1699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85" name="Rectangle 432"/>
              <p:cNvSpPr>
                <a:spLocks noChangeArrowheads="1"/>
              </p:cNvSpPr>
              <p:nvPr/>
            </p:nvSpPr>
            <p:spPr bwMode="auto">
              <a:xfrm>
                <a:off x="1527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86" name="Freeform 433"/>
              <p:cNvSpPr>
                <a:spLocks/>
              </p:cNvSpPr>
              <p:nvPr/>
            </p:nvSpPr>
            <p:spPr bwMode="auto">
              <a:xfrm>
                <a:off x="152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87" name="Rectangle 434"/>
              <p:cNvSpPr>
                <a:spLocks noChangeArrowheads="1"/>
              </p:cNvSpPr>
              <p:nvPr/>
            </p:nvSpPr>
            <p:spPr bwMode="auto">
              <a:xfrm>
                <a:off x="167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88" name="Freeform 435"/>
              <p:cNvSpPr>
                <a:spLocks/>
              </p:cNvSpPr>
              <p:nvPr/>
            </p:nvSpPr>
            <p:spPr bwMode="auto">
              <a:xfrm>
                <a:off x="1683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89" name="Rectangle 436"/>
              <p:cNvSpPr>
                <a:spLocks noChangeArrowheads="1"/>
              </p:cNvSpPr>
              <p:nvPr/>
            </p:nvSpPr>
            <p:spPr bwMode="auto">
              <a:xfrm>
                <a:off x="1509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90" name="Freeform 437"/>
              <p:cNvSpPr>
                <a:spLocks/>
              </p:cNvSpPr>
              <p:nvPr/>
            </p:nvSpPr>
            <p:spPr bwMode="auto">
              <a:xfrm>
                <a:off x="151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91" name="Rectangle 438"/>
              <p:cNvSpPr>
                <a:spLocks noChangeArrowheads="1"/>
              </p:cNvSpPr>
              <p:nvPr/>
            </p:nvSpPr>
            <p:spPr bwMode="auto">
              <a:xfrm>
                <a:off x="166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92" name="Freeform 439"/>
              <p:cNvSpPr>
                <a:spLocks/>
              </p:cNvSpPr>
              <p:nvPr/>
            </p:nvSpPr>
            <p:spPr bwMode="auto">
              <a:xfrm>
                <a:off x="1666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93" name="Rectangle 440"/>
              <p:cNvSpPr>
                <a:spLocks noChangeArrowheads="1"/>
              </p:cNvSpPr>
              <p:nvPr/>
            </p:nvSpPr>
            <p:spPr bwMode="auto">
              <a:xfrm>
                <a:off x="1492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94" name="Freeform 441"/>
              <p:cNvSpPr>
                <a:spLocks/>
              </p:cNvSpPr>
              <p:nvPr/>
            </p:nvSpPr>
            <p:spPr bwMode="auto">
              <a:xfrm>
                <a:off x="1494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95" name="Rectangle 442"/>
              <p:cNvSpPr>
                <a:spLocks noChangeArrowheads="1"/>
              </p:cNvSpPr>
              <p:nvPr/>
            </p:nvSpPr>
            <p:spPr bwMode="auto">
              <a:xfrm>
                <a:off x="1646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96" name="Freeform 443"/>
              <p:cNvSpPr>
                <a:spLocks/>
              </p:cNvSpPr>
              <p:nvPr/>
            </p:nvSpPr>
            <p:spPr bwMode="auto">
              <a:xfrm>
                <a:off x="1648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97" name="Rectangle 444"/>
              <p:cNvSpPr>
                <a:spLocks noChangeArrowheads="1"/>
              </p:cNvSpPr>
              <p:nvPr/>
            </p:nvSpPr>
            <p:spPr bwMode="auto">
              <a:xfrm>
                <a:off x="1476" y="3123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98" name="Freeform 445"/>
              <p:cNvSpPr>
                <a:spLocks/>
              </p:cNvSpPr>
              <p:nvPr/>
            </p:nvSpPr>
            <p:spPr bwMode="auto">
              <a:xfrm>
                <a:off x="147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99" name="Rectangle 446"/>
              <p:cNvSpPr>
                <a:spLocks noChangeArrowheads="1"/>
              </p:cNvSpPr>
              <p:nvPr/>
            </p:nvSpPr>
            <p:spPr bwMode="auto">
              <a:xfrm>
                <a:off x="162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00" name="Freeform 447"/>
              <p:cNvSpPr>
                <a:spLocks/>
              </p:cNvSpPr>
              <p:nvPr/>
            </p:nvSpPr>
            <p:spPr bwMode="auto">
              <a:xfrm>
                <a:off x="1630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01" name="Rectangle 448"/>
              <p:cNvSpPr>
                <a:spLocks noChangeArrowheads="1"/>
              </p:cNvSpPr>
              <p:nvPr/>
            </p:nvSpPr>
            <p:spPr bwMode="auto">
              <a:xfrm>
                <a:off x="145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02" name="Freeform 449"/>
              <p:cNvSpPr>
                <a:spLocks/>
              </p:cNvSpPr>
              <p:nvPr/>
            </p:nvSpPr>
            <p:spPr bwMode="auto">
              <a:xfrm>
                <a:off x="1461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03" name="Rectangle 450"/>
              <p:cNvSpPr>
                <a:spLocks noChangeArrowheads="1"/>
              </p:cNvSpPr>
              <p:nvPr/>
            </p:nvSpPr>
            <p:spPr bwMode="auto">
              <a:xfrm>
                <a:off x="161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04" name="Freeform 451"/>
              <p:cNvSpPr>
                <a:spLocks/>
              </p:cNvSpPr>
              <p:nvPr/>
            </p:nvSpPr>
            <p:spPr bwMode="auto">
              <a:xfrm>
                <a:off x="1615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05" name="Rectangle 452"/>
              <p:cNvSpPr>
                <a:spLocks noChangeArrowheads="1"/>
              </p:cNvSpPr>
              <p:nvPr/>
            </p:nvSpPr>
            <p:spPr bwMode="auto">
              <a:xfrm>
                <a:off x="1441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06" name="Freeform 453"/>
              <p:cNvSpPr>
                <a:spLocks/>
              </p:cNvSpPr>
              <p:nvPr/>
            </p:nvSpPr>
            <p:spPr bwMode="auto">
              <a:xfrm>
                <a:off x="1443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07" name="Rectangle 454"/>
              <p:cNvSpPr>
                <a:spLocks noChangeArrowheads="1"/>
              </p:cNvSpPr>
              <p:nvPr/>
            </p:nvSpPr>
            <p:spPr bwMode="auto">
              <a:xfrm>
                <a:off x="159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08" name="Freeform 455"/>
              <p:cNvSpPr>
                <a:spLocks/>
              </p:cNvSpPr>
              <p:nvPr/>
            </p:nvSpPr>
            <p:spPr bwMode="auto">
              <a:xfrm>
                <a:off x="159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09" name="Rectangle 456"/>
              <p:cNvSpPr>
                <a:spLocks noChangeArrowheads="1"/>
              </p:cNvSpPr>
              <p:nvPr/>
            </p:nvSpPr>
            <p:spPr bwMode="auto">
              <a:xfrm>
                <a:off x="1424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10" name="Freeform 457"/>
              <p:cNvSpPr>
                <a:spLocks/>
              </p:cNvSpPr>
              <p:nvPr/>
            </p:nvSpPr>
            <p:spPr bwMode="auto">
              <a:xfrm>
                <a:off x="1428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11" name="Rectangle 458"/>
              <p:cNvSpPr>
                <a:spLocks noChangeArrowheads="1"/>
              </p:cNvSpPr>
              <p:nvPr/>
            </p:nvSpPr>
            <p:spPr bwMode="auto">
              <a:xfrm>
                <a:off x="1578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12" name="Freeform 459"/>
              <p:cNvSpPr>
                <a:spLocks/>
              </p:cNvSpPr>
              <p:nvPr/>
            </p:nvSpPr>
            <p:spPr bwMode="auto">
              <a:xfrm>
                <a:off x="1580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13" name="Rectangle 460"/>
              <p:cNvSpPr>
                <a:spLocks noChangeArrowheads="1"/>
              </p:cNvSpPr>
              <p:nvPr/>
            </p:nvSpPr>
            <p:spPr bwMode="auto">
              <a:xfrm>
                <a:off x="140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14" name="Freeform 461"/>
              <p:cNvSpPr>
                <a:spLocks/>
              </p:cNvSpPr>
              <p:nvPr/>
            </p:nvSpPr>
            <p:spPr bwMode="auto">
              <a:xfrm>
                <a:off x="141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15" name="Rectangle 462"/>
              <p:cNvSpPr>
                <a:spLocks noChangeArrowheads="1"/>
              </p:cNvSpPr>
              <p:nvPr/>
            </p:nvSpPr>
            <p:spPr bwMode="auto">
              <a:xfrm>
                <a:off x="156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16" name="Freeform 463"/>
              <p:cNvSpPr>
                <a:spLocks/>
              </p:cNvSpPr>
              <p:nvPr/>
            </p:nvSpPr>
            <p:spPr bwMode="auto">
              <a:xfrm>
                <a:off x="156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17" name="Rectangle 464"/>
              <p:cNvSpPr>
                <a:spLocks noChangeArrowheads="1"/>
              </p:cNvSpPr>
              <p:nvPr/>
            </p:nvSpPr>
            <p:spPr bwMode="auto">
              <a:xfrm>
                <a:off x="139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18" name="Freeform 465"/>
              <p:cNvSpPr>
                <a:spLocks/>
              </p:cNvSpPr>
              <p:nvPr/>
            </p:nvSpPr>
            <p:spPr bwMode="auto">
              <a:xfrm>
                <a:off x="1393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19" name="Rectangle 466"/>
              <p:cNvSpPr>
                <a:spLocks noChangeArrowheads="1"/>
              </p:cNvSpPr>
              <p:nvPr/>
            </p:nvSpPr>
            <p:spPr bwMode="auto">
              <a:xfrm>
                <a:off x="1732" y="3123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20" name="Freeform 467"/>
              <p:cNvSpPr>
                <a:spLocks/>
              </p:cNvSpPr>
              <p:nvPr/>
            </p:nvSpPr>
            <p:spPr bwMode="auto">
              <a:xfrm>
                <a:off x="1734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21" name="Rectangle 468"/>
              <p:cNvSpPr>
                <a:spLocks noChangeArrowheads="1"/>
              </p:cNvSpPr>
              <p:nvPr/>
            </p:nvSpPr>
            <p:spPr bwMode="auto">
              <a:xfrm>
                <a:off x="137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22" name="Freeform 469"/>
              <p:cNvSpPr>
                <a:spLocks/>
              </p:cNvSpPr>
              <p:nvPr/>
            </p:nvSpPr>
            <p:spPr bwMode="auto">
              <a:xfrm>
                <a:off x="1375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23" name="Rectangle 470"/>
              <p:cNvSpPr>
                <a:spLocks noChangeArrowheads="1"/>
              </p:cNvSpPr>
              <p:nvPr/>
            </p:nvSpPr>
            <p:spPr bwMode="auto">
              <a:xfrm>
                <a:off x="135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24" name="Freeform 471"/>
              <p:cNvSpPr>
                <a:spLocks/>
              </p:cNvSpPr>
              <p:nvPr/>
            </p:nvSpPr>
            <p:spPr bwMode="auto">
              <a:xfrm>
                <a:off x="136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25" name="Rectangle 472"/>
              <p:cNvSpPr>
                <a:spLocks noChangeArrowheads="1"/>
              </p:cNvSpPr>
              <p:nvPr/>
            </p:nvSpPr>
            <p:spPr bwMode="auto">
              <a:xfrm>
                <a:off x="134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26" name="Freeform 473"/>
              <p:cNvSpPr>
                <a:spLocks/>
              </p:cNvSpPr>
              <p:nvPr/>
            </p:nvSpPr>
            <p:spPr bwMode="auto">
              <a:xfrm>
                <a:off x="1342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27" name="Rectangle 474"/>
              <p:cNvSpPr>
                <a:spLocks noChangeArrowheads="1"/>
              </p:cNvSpPr>
              <p:nvPr/>
            </p:nvSpPr>
            <p:spPr bwMode="auto">
              <a:xfrm>
                <a:off x="1714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28" name="Freeform 475"/>
              <p:cNvSpPr>
                <a:spLocks/>
              </p:cNvSpPr>
              <p:nvPr/>
            </p:nvSpPr>
            <p:spPr bwMode="auto">
              <a:xfrm>
                <a:off x="1716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29" name="Rectangle 476"/>
              <p:cNvSpPr>
                <a:spLocks noChangeArrowheads="1"/>
              </p:cNvSpPr>
              <p:nvPr/>
            </p:nvSpPr>
            <p:spPr bwMode="auto">
              <a:xfrm>
                <a:off x="1542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30" name="Freeform 477"/>
              <p:cNvSpPr>
                <a:spLocks/>
              </p:cNvSpPr>
              <p:nvPr/>
            </p:nvSpPr>
            <p:spPr bwMode="auto">
              <a:xfrm>
                <a:off x="154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31" name="Rectangle 478"/>
              <p:cNvSpPr>
                <a:spLocks noChangeArrowheads="1"/>
              </p:cNvSpPr>
              <p:nvPr/>
            </p:nvSpPr>
            <p:spPr bwMode="auto">
              <a:xfrm>
                <a:off x="1696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32" name="Freeform 479"/>
              <p:cNvSpPr>
                <a:spLocks/>
              </p:cNvSpPr>
              <p:nvPr/>
            </p:nvSpPr>
            <p:spPr bwMode="auto">
              <a:xfrm>
                <a:off x="1699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33" name="Rectangle 480"/>
              <p:cNvSpPr>
                <a:spLocks noChangeArrowheads="1"/>
              </p:cNvSpPr>
              <p:nvPr/>
            </p:nvSpPr>
            <p:spPr bwMode="auto">
              <a:xfrm>
                <a:off x="1527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34" name="Freeform 481"/>
              <p:cNvSpPr>
                <a:spLocks/>
              </p:cNvSpPr>
              <p:nvPr/>
            </p:nvSpPr>
            <p:spPr bwMode="auto">
              <a:xfrm>
                <a:off x="152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35" name="Rectangle 482"/>
              <p:cNvSpPr>
                <a:spLocks noChangeArrowheads="1"/>
              </p:cNvSpPr>
              <p:nvPr/>
            </p:nvSpPr>
            <p:spPr bwMode="auto">
              <a:xfrm>
                <a:off x="167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36" name="Freeform 483"/>
              <p:cNvSpPr>
                <a:spLocks/>
              </p:cNvSpPr>
              <p:nvPr/>
            </p:nvSpPr>
            <p:spPr bwMode="auto">
              <a:xfrm>
                <a:off x="1683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37" name="Rectangle 484"/>
              <p:cNvSpPr>
                <a:spLocks noChangeArrowheads="1"/>
              </p:cNvSpPr>
              <p:nvPr/>
            </p:nvSpPr>
            <p:spPr bwMode="auto">
              <a:xfrm>
                <a:off x="1509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38" name="Freeform 485"/>
              <p:cNvSpPr>
                <a:spLocks/>
              </p:cNvSpPr>
              <p:nvPr/>
            </p:nvSpPr>
            <p:spPr bwMode="auto">
              <a:xfrm>
                <a:off x="151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39" name="Rectangle 486"/>
              <p:cNvSpPr>
                <a:spLocks noChangeArrowheads="1"/>
              </p:cNvSpPr>
              <p:nvPr/>
            </p:nvSpPr>
            <p:spPr bwMode="auto">
              <a:xfrm>
                <a:off x="166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40" name="Freeform 487"/>
              <p:cNvSpPr>
                <a:spLocks/>
              </p:cNvSpPr>
              <p:nvPr/>
            </p:nvSpPr>
            <p:spPr bwMode="auto">
              <a:xfrm>
                <a:off x="1666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41" name="Rectangle 488"/>
              <p:cNvSpPr>
                <a:spLocks noChangeArrowheads="1"/>
              </p:cNvSpPr>
              <p:nvPr/>
            </p:nvSpPr>
            <p:spPr bwMode="auto">
              <a:xfrm>
                <a:off x="1492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42" name="Freeform 489"/>
              <p:cNvSpPr>
                <a:spLocks/>
              </p:cNvSpPr>
              <p:nvPr/>
            </p:nvSpPr>
            <p:spPr bwMode="auto">
              <a:xfrm>
                <a:off x="1494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43" name="Rectangle 490"/>
              <p:cNvSpPr>
                <a:spLocks noChangeArrowheads="1"/>
              </p:cNvSpPr>
              <p:nvPr/>
            </p:nvSpPr>
            <p:spPr bwMode="auto">
              <a:xfrm>
                <a:off x="1646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44" name="Freeform 491"/>
              <p:cNvSpPr>
                <a:spLocks/>
              </p:cNvSpPr>
              <p:nvPr/>
            </p:nvSpPr>
            <p:spPr bwMode="auto">
              <a:xfrm>
                <a:off x="1648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45" name="Rectangle 492"/>
              <p:cNvSpPr>
                <a:spLocks noChangeArrowheads="1"/>
              </p:cNvSpPr>
              <p:nvPr/>
            </p:nvSpPr>
            <p:spPr bwMode="auto">
              <a:xfrm>
                <a:off x="1476" y="3109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46" name="Freeform 493"/>
              <p:cNvSpPr>
                <a:spLocks/>
              </p:cNvSpPr>
              <p:nvPr/>
            </p:nvSpPr>
            <p:spPr bwMode="auto">
              <a:xfrm>
                <a:off x="147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47" name="Rectangle 494"/>
              <p:cNvSpPr>
                <a:spLocks noChangeArrowheads="1"/>
              </p:cNvSpPr>
              <p:nvPr/>
            </p:nvSpPr>
            <p:spPr bwMode="auto">
              <a:xfrm>
                <a:off x="162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48" name="Freeform 495"/>
              <p:cNvSpPr>
                <a:spLocks/>
              </p:cNvSpPr>
              <p:nvPr/>
            </p:nvSpPr>
            <p:spPr bwMode="auto">
              <a:xfrm>
                <a:off x="1630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49" name="Rectangle 496"/>
              <p:cNvSpPr>
                <a:spLocks noChangeArrowheads="1"/>
              </p:cNvSpPr>
              <p:nvPr/>
            </p:nvSpPr>
            <p:spPr bwMode="auto">
              <a:xfrm>
                <a:off x="145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50" name="Freeform 497"/>
              <p:cNvSpPr>
                <a:spLocks/>
              </p:cNvSpPr>
              <p:nvPr/>
            </p:nvSpPr>
            <p:spPr bwMode="auto">
              <a:xfrm>
                <a:off x="1461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51" name="Rectangle 498"/>
              <p:cNvSpPr>
                <a:spLocks noChangeArrowheads="1"/>
              </p:cNvSpPr>
              <p:nvPr/>
            </p:nvSpPr>
            <p:spPr bwMode="auto">
              <a:xfrm>
                <a:off x="161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52" name="Freeform 499"/>
              <p:cNvSpPr>
                <a:spLocks/>
              </p:cNvSpPr>
              <p:nvPr/>
            </p:nvSpPr>
            <p:spPr bwMode="auto">
              <a:xfrm>
                <a:off x="1615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53" name="Rectangle 500"/>
              <p:cNvSpPr>
                <a:spLocks noChangeArrowheads="1"/>
              </p:cNvSpPr>
              <p:nvPr/>
            </p:nvSpPr>
            <p:spPr bwMode="auto">
              <a:xfrm>
                <a:off x="1441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54" name="Freeform 501"/>
              <p:cNvSpPr>
                <a:spLocks/>
              </p:cNvSpPr>
              <p:nvPr/>
            </p:nvSpPr>
            <p:spPr bwMode="auto">
              <a:xfrm>
                <a:off x="1443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55" name="Rectangle 502"/>
              <p:cNvSpPr>
                <a:spLocks noChangeArrowheads="1"/>
              </p:cNvSpPr>
              <p:nvPr/>
            </p:nvSpPr>
            <p:spPr bwMode="auto">
              <a:xfrm>
                <a:off x="159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56" name="Freeform 503"/>
              <p:cNvSpPr>
                <a:spLocks/>
              </p:cNvSpPr>
              <p:nvPr/>
            </p:nvSpPr>
            <p:spPr bwMode="auto">
              <a:xfrm>
                <a:off x="159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57" name="Rectangle 504"/>
              <p:cNvSpPr>
                <a:spLocks noChangeArrowheads="1"/>
              </p:cNvSpPr>
              <p:nvPr/>
            </p:nvSpPr>
            <p:spPr bwMode="auto">
              <a:xfrm>
                <a:off x="1424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58" name="Freeform 505"/>
              <p:cNvSpPr>
                <a:spLocks/>
              </p:cNvSpPr>
              <p:nvPr/>
            </p:nvSpPr>
            <p:spPr bwMode="auto">
              <a:xfrm>
                <a:off x="1428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59" name="Rectangle 506"/>
              <p:cNvSpPr>
                <a:spLocks noChangeArrowheads="1"/>
              </p:cNvSpPr>
              <p:nvPr/>
            </p:nvSpPr>
            <p:spPr bwMode="auto">
              <a:xfrm>
                <a:off x="1578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60" name="Freeform 507"/>
              <p:cNvSpPr>
                <a:spLocks/>
              </p:cNvSpPr>
              <p:nvPr/>
            </p:nvSpPr>
            <p:spPr bwMode="auto">
              <a:xfrm>
                <a:off x="1580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61" name="Rectangle 508"/>
              <p:cNvSpPr>
                <a:spLocks noChangeArrowheads="1"/>
              </p:cNvSpPr>
              <p:nvPr/>
            </p:nvSpPr>
            <p:spPr bwMode="auto">
              <a:xfrm>
                <a:off x="140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62" name="Freeform 509"/>
              <p:cNvSpPr>
                <a:spLocks/>
              </p:cNvSpPr>
              <p:nvPr/>
            </p:nvSpPr>
            <p:spPr bwMode="auto">
              <a:xfrm>
                <a:off x="141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63" name="Rectangle 510"/>
              <p:cNvSpPr>
                <a:spLocks noChangeArrowheads="1"/>
              </p:cNvSpPr>
              <p:nvPr/>
            </p:nvSpPr>
            <p:spPr bwMode="auto">
              <a:xfrm>
                <a:off x="156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64" name="Freeform 511"/>
              <p:cNvSpPr>
                <a:spLocks/>
              </p:cNvSpPr>
              <p:nvPr/>
            </p:nvSpPr>
            <p:spPr bwMode="auto">
              <a:xfrm>
                <a:off x="156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65" name="Rectangle 512"/>
              <p:cNvSpPr>
                <a:spLocks noChangeArrowheads="1"/>
              </p:cNvSpPr>
              <p:nvPr/>
            </p:nvSpPr>
            <p:spPr bwMode="auto">
              <a:xfrm>
                <a:off x="139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66" name="Freeform 513"/>
              <p:cNvSpPr>
                <a:spLocks/>
              </p:cNvSpPr>
              <p:nvPr/>
            </p:nvSpPr>
            <p:spPr bwMode="auto">
              <a:xfrm>
                <a:off x="1393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67" name="Rectangle 514"/>
              <p:cNvSpPr>
                <a:spLocks noChangeArrowheads="1"/>
              </p:cNvSpPr>
              <p:nvPr/>
            </p:nvSpPr>
            <p:spPr bwMode="auto">
              <a:xfrm>
                <a:off x="1732" y="3109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68" name="Freeform 515"/>
              <p:cNvSpPr>
                <a:spLocks/>
              </p:cNvSpPr>
              <p:nvPr/>
            </p:nvSpPr>
            <p:spPr bwMode="auto">
              <a:xfrm>
                <a:off x="1734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69" name="Rectangle 516"/>
              <p:cNvSpPr>
                <a:spLocks noChangeArrowheads="1"/>
              </p:cNvSpPr>
              <p:nvPr/>
            </p:nvSpPr>
            <p:spPr bwMode="auto">
              <a:xfrm>
                <a:off x="137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970" name="Freeform 517"/>
              <p:cNvSpPr>
                <a:spLocks/>
              </p:cNvSpPr>
              <p:nvPr/>
            </p:nvSpPr>
            <p:spPr bwMode="auto">
              <a:xfrm>
                <a:off x="1375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1" name="Freeform 518"/>
              <p:cNvSpPr>
                <a:spLocks/>
              </p:cNvSpPr>
              <p:nvPr/>
            </p:nvSpPr>
            <p:spPr bwMode="auto">
              <a:xfrm>
                <a:off x="170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2" name="Freeform 519"/>
              <p:cNvSpPr>
                <a:spLocks/>
              </p:cNvSpPr>
              <p:nvPr/>
            </p:nvSpPr>
            <p:spPr bwMode="auto">
              <a:xfrm>
                <a:off x="167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3" name="Freeform 520"/>
              <p:cNvSpPr>
                <a:spLocks/>
              </p:cNvSpPr>
              <p:nvPr/>
            </p:nvSpPr>
            <p:spPr bwMode="auto">
              <a:xfrm>
                <a:off x="165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4" name="Freeform 521"/>
              <p:cNvSpPr>
                <a:spLocks/>
              </p:cNvSpPr>
              <p:nvPr/>
            </p:nvSpPr>
            <p:spPr bwMode="auto">
              <a:xfrm>
                <a:off x="162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5" name="Freeform 522"/>
              <p:cNvSpPr>
                <a:spLocks/>
              </p:cNvSpPr>
              <p:nvPr/>
            </p:nvSpPr>
            <p:spPr bwMode="auto">
              <a:xfrm>
                <a:off x="160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6" name="Freeform 523"/>
              <p:cNvSpPr>
                <a:spLocks/>
              </p:cNvSpPr>
              <p:nvPr/>
            </p:nvSpPr>
            <p:spPr bwMode="auto">
              <a:xfrm>
                <a:off x="157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7" name="Freeform 524"/>
              <p:cNvSpPr>
                <a:spLocks/>
              </p:cNvSpPr>
              <p:nvPr/>
            </p:nvSpPr>
            <p:spPr bwMode="auto">
              <a:xfrm>
                <a:off x="155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8" name="Freeform 525"/>
              <p:cNvSpPr>
                <a:spLocks/>
              </p:cNvSpPr>
              <p:nvPr/>
            </p:nvSpPr>
            <p:spPr bwMode="auto">
              <a:xfrm>
                <a:off x="1525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79" name="Freeform 526"/>
              <p:cNvSpPr>
                <a:spLocks/>
              </p:cNvSpPr>
              <p:nvPr/>
            </p:nvSpPr>
            <p:spPr bwMode="auto">
              <a:xfrm>
                <a:off x="149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0" name="Freeform 527"/>
              <p:cNvSpPr>
                <a:spLocks/>
              </p:cNvSpPr>
              <p:nvPr/>
            </p:nvSpPr>
            <p:spPr bwMode="auto">
              <a:xfrm>
                <a:off x="147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1" name="Freeform 528"/>
              <p:cNvSpPr>
                <a:spLocks/>
              </p:cNvSpPr>
              <p:nvPr/>
            </p:nvSpPr>
            <p:spPr bwMode="auto">
              <a:xfrm>
                <a:off x="144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2" name="Freeform 529"/>
              <p:cNvSpPr>
                <a:spLocks/>
              </p:cNvSpPr>
              <p:nvPr/>
            </p:nvSpPr>
            <p:spPr bwMode="auto">
              <a:xfrm>
                <a:off x="1421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3" name="Freeform 530"/>
              <p:cNvSpPr>
                <a:spLocks/>
              </p:cNvSpPr>
              <p:nvPr/>
            </p:nvSpPr>
            <p:spPr bwMode="auto">
              <a:xfrm>
                <a:off x="139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4" name="Freeform 531"/>
              <p:cNvSpPr>
                <a:spLocks/>
              </p:cNvSpPr>
              <p:nvPr/>
            </p:nvSpPr>
            <p:spPr bwMode="auto">
              <a:xfrm>
                <a:off x="137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5" name="Freeform 532"/>
              <p:cNvSpPr>
                <a:spLocks/>
              </p:cNvSpPr>
              <p:nvPr/>
            </p:nvSpPr>
            <p:spPr bwMode="auto">
              <a:xfrm>
                <a:off x="134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6" name="Freeform 533"/>
              <p:cNvSpPr>
                <a:spLocks/>
              </p:cNvSpPr>
              <p:nvPr/>
            </p:nvSpPr>
            <p:spPr bwMode="auto">
              <a:xfrm>
                <a:off x="173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7" name="Freeform 534"/>
              <p:cNvSpPr>
                <a:spLocks/>
              </p:cNvSpPr>
              <p:nvPr/>
            </p:nvSpPr>
            <p:spPr bwMode="auto">
              <a:xfrm>
                <a:off x="171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8" name="Freeform 535"/>
              <p:cNvSpPr>
                <a:spLocks/>
              </p:cNvSpPr>
              <p:nvPr/>
            </p:nvSpPr>
            <p:spPr bwMode="auto">
              <a:xfrm>
                <a:off x="169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89" name="Freeform 536"/>
              <p:cNvSpPr>
                <a:spLocks/>
              </p:cNvSpPr>
              <p:nvPr/>
            </p:nvSpPr>
            <p:spPr bwMode="auto">
              <a:xfrm>
                <a:off x="166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0" name="Freeform 537"/>
              <p:cNvSpPr>
                <a:spLocks/>
              </p:cNvSpPr>
              <p:nvPr/>
            </p:nvSpPr>
            <p:spPr bwMode="auto">
              <a:xfrm>
                <a:off x="164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1" name="Freeform 538"/>
              <p:cNvSpPr>
                <a:spLocks/>
              </p:cNvSpPr>
              <p:nvPr/>
            </p:nvSpPr>
            <p:spPr bwMode="auto">
              <a:xfrm>
                <a:off x="161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2" name="Freeform 539"/>
              <p:cNvSpPr>
                <a:spLocks/>
              </p:cNvSpPr>
              <p:nvPr/>
            </p:nvSpPr>
            <p:spPr bwMode="auto">
              <a:xfrm>
                <a:off x="158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3" name="Freeform 540"/>
              <p:cNvSpPr>
                <a:spLocks/>
              </p:cNvSpPr>
              <p:nvPr/>
            </p:nvSpPr>
            <p:spPr bwMode="auto">
              <a:xfrm>
                <a:off x="156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4" name="Freeform 541"/>
              <p:cNvSpPr>
                <a:spLocks/>
              </p:cNvSpPr>
              <p:nvPr/>
            </p:nvSpPr>
            <p:spPr bwMode="auto">
              <a:xfrm>
                <a:off x="153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5" name="Freeform 542"/>
              <p:cNvSpPr>
                <a:spLocks/>
              </p:cNvSpPr>
              <p:nvPr/>
            </p:nvSpPr>
            <p:spPr bwMode="auto">
              <a:xfrm>
                <a:off x="151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6" name="Freeform 543"/>
              <p:cNvSpPr>
                <a:spLocks/>
              </p:cNvSpPr>
              <p:nvPr/>
            </p:nvSpPr>
            <p:spPr bwMode="auto">
              <a:xfrm>
                <a:off x="148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7" name="Freeform 544"/>
              <p:cNvSpPr>
                <a:spLocks/>
              </p:cNvSpPr>
              <p:nvPr/>
            </p:nvSpPr>
            <p:spPr bwMode="auto">
              <a:xfrm>
                <a:off x="146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8" name="Freeform 545"/>
              <p:cNvSpPr>
                <a:spLocks/>
              </p:cNvSpPr>
              <p:nvPr/>
            </p:nvSpPr>
            <p:spPr bwMode="auto">
              <a:xfrm>
                <a:off x="143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999" name="Freeform 546"/>
              <p:cNvSpPr>
                <a:spLocks/>
              </p:cNvSpPr>
              <p:nvPr/>
            </p:nvSpPr>
            <p:spPr bwMode="auto">
              <a:xfrm>
                <a:off x="140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0" name="Freeform 547"/>
              <p:cNvSpPr>
                <a:spLocks/>
              </p:cNvSpPr>
              <p:nvPr/>
            </p:nvSpPr>
            <p:spPr bwMode="auto">
              <a:xfrm>
                <a:off x="138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1" name="Freeform 548"/>
              <p:cNvSpPr>
                <a:spLocks/>
              </p:cNvSpPr>
              <p:nvPr/>
            </p:nvSpPr>
            <p:spPr bwMode="auto">
              <a:xfrm>
                <a:off x="135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002" name="Freeform 549"/>
              <p:cNvSpPr>
                <a:spLocks/>
              </p:cNvSpPr>
              <p:nvPr/>
            </p:nvSpPr>
            <p:spPr bwMode="auto">
              <a:xfrm>
                <a:off x="174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85" name="Rectangle 550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86" name="Group 551"/>
            <p:cNvGrpSpPr>
              <a:grpSpLocks/>
            </p:cNvGrpSpPr>
            <p:nvPr/>
          </p:nvGrpSpPr>
          <p:grpSpPr bwMode="auto">
            <a:xfrm>
              <a:off x="2009" y="3050"/>
              <a:ext cx="420" cy="31"/>
              <a:chOff x="1329" y="3067"/>
              <a:chExt cx="420" cy="31"/>
            </a:xfrm>
          </p:grpSpPr>
          <p:sp>
            <p:nvSpPr>
              <p:cNvPr id="20745" name="Freeform 552"/>
              <p:cNvSpPr>
                <a:spLocks/>
              </p:cNvSpPr>
              <p:nvPr/>
            </p:nvSpPr>
            <p:spPr bwMode="auto">
              <a:xfrm>
                <a:off x="1329" y="3087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6" name="Rectangle 553"/>
              <p:cNvSpPr>
                <a:spLocks noChangeArrowheads="1"/>
              </p:cNvSpPr>
              <p:nvPr/>
            </p:nvSpPr>
            <p:spPr bwMode="auto">
              <a:xfrm>
                <a:off x="135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47" name="Freeform 554"/>
              <p:cNvSpPr>
                <a:spLocks/>
              </p:cNvSpPr>
              <p:nvPr/>
            </p:nvSpPr>
            <p:spPr bwMode="auto">
              <a:xfrm>
                <a:off x="136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8" name="Rectangle 555"/>
              <p:cNvSpPr>
                <a:spLocks noChangeArrowheads="1"/>
              </p:cNvSpPr>
              <p:nvPr/>
            </p:nvSpPr>
            <p:spPr bwMode="auto">
              <a:xfrm>
                <a:off x="134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49" name="Freeform 556"/>
              <p:cNvSpPr>
                <a:spLocks/>
              </p:cNvSpPr>
              <p:nvPr/>
            </p:nvSpPr>
            <p:spPr bwMode="auto">
              <a:xfrm>
                <a:off x="1342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50" name="Rectangle 557"/>
              <p:cNvSpPr>
                <a:spLocks noChangeArrowheads="1"/>
              </p:cNvSpPr>
              <p:nvPr/>
            </p:nvSpPr>
            <p:spPr bwMode="auto">
              <a:xfrm>
                <a:off x="1714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51" name="Freeform 558"/>
              <p:cNvSpPr>
                <a:spLocks/>
              </p:cNvSpPr>
              <p:nvPr/>
            </p:nvSpPr>
            <p:spPr bwMode="auto">
              <a:xfrm>
                <a:off x="1716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52" name="Rectangle 559"/>
              <p:cNvSpPr>
                <a:spLocks noChangeArrowheads="1"/>
              </p:cNvSpPr>
              <p:nvPr/>
            </p:nvSpPr>
            <p:spPr bwMode="auto">
              <a:xfrm>
                <a:off x="1542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53" name="Freeform 560"/>
              <p:cNvSpPr>
                <a:spLocks/>
              </p:cNvSpPr>
              <p:nvPr/>
            </p:nvSpPr>
            <p:spPr bwMode="auto">
              <a:xfrm>
                <a:off x="154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54" name="Rectangle 561"/>
              <p:cNvSpPr>
                <a:spLocks noChangeArrowheads="1"/>
              </p:cNvSpPr>
              <p:nvPr/>
            </p:nvSpPr>
            <p:spPr bwMode="auto">
              <a:xfrm>
                <a:off x="1696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55" name="Freeform 562"/>
              <p:cNvSpPr>
                <a:spLocks/>
              </p:cNvSpPr>
              <p:nvPr/>
            </p:nvSpPr>
            <p:spPr bwMode="auto">
              <a:xfrm>
                <a:off x="1699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56" name="Rectangle 563"/>
              <p:cNvSpPr>
                <a:spLocks noChangeArrowheads="1"/>
              </p:cNvSpPr>
              <p:nvPr/>
            </p:nvSpPr>
            <p:spPr bwMode="auto">
              <a:xfrm>
                <a:off x="1527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57" name="Freeform 564"/>
              <p:cNvSpPr>
                <a:spLocks/>
              </p:cNvSpPr>
              <p:nvPr/>
            </p:nvSpPr>
            <p:spPr bwMode="auto">
              <a:xfrm>
                <a:off x="152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58" name="Rectangle 565"/>
              <p:cNvSpPr>
                <a:spLocks noChangeArrowheads="1"/>
              </p:cNvSpPr>
              <p:nvPr/>
            </p:nvSpPr>
            <p:spPr bwMode="auto">
              <a:xfrm>
                <a:off x="167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59" name="Freeform 566"/>
              <p:cNvSpPr>
                <a:spLocks/>
              </p:cNvSpPr>
              <p:nvPr/>
            </p:nvSpPr>
            <p:spPr bwMode="auto">
              <a:xfrm>
                <a:off x="1683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60" name="Rectangle 567"/>
              <p:cNvSpPr>
                <a:spLocks noChangeArrowheads="1"/>
              </p:cNvSpPr>
              <p:nvPr/>
            </p:nvSpPr>
            <p:spPr bwMode="auto">
              <a:xfrm>
                <a:off x="1509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61" name="Freeform 568"/>
              <p:cNvSpPr>
                <a:spLocks/>
              </p:cNvSpPr>
              <p:nvPr/>
            </p:nvSpPr>
            <p:spPr bwMode="auto">
              <a:xfrm>
                <a:off x="151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62" name="Rectangle 569"/>
              <p:cNvSpPr>
                <a:spLocks noChangeArrowheads="1"/>
              </p:cNvSpPr>
              <p:nvPr/>
            </p:nvSpPr>
            <p:spPr bwMode="auto">
              <a:xfrm>
                <a:off x="166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63" name="Freeform 570"/>
              <p:cNvSpPr>
                <a:spLocks/>
              </p:cNvSpPr>
              <p:nvPr/>
            </p:nvSpPr>
            <p:spPr bwMode="auto">
              <a:xfrm>
                <a:off x="1666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64" name="Rectangle 571"/>
              <p:cNvSpPr>
                <a:spLocks noChangeArrowheads="1"/>
              </p:cNvSpPr>
              <p:nvPr/>
            </p:nvSpPr>
            <p:spPr bwMode="auto">
              <a:xfrm>
                <a:off x="1492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65" name="Freeform 572"/>
              <p:cNvSpPr>
                <a:spLocks/>
              </p:cNvSpPr>
              <p:nvPr/>
            </p:nvSpPr>
            <p:spPr bwMode="auto">
              <a:xfrm>
                <a:off x="1494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66" name="Rectangle 573"/>
              <p:cNvSpPr>
                <a:spLocks noChangeArrowheads="1"/>
              </p:cNvSpPr>
              <p:nvPr/>
            </p:nvSpPr>
            <p:spPr bwMode="auto">
              <a:xfrm>
                <a:off x="1646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67" name="Freeform 574"/>
              <p:cNvSpPr>
                <a:spLocks/>
              </p:cNvSpPr>
              <p:nvPr/>
            </p:nvSpPr>
            <p:spPr bwMode="auto">
              <a:xfrm>
                <a:off x="1648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68" name="Rectangle 575"/>
              <p:cNvSpPr>
                <a:spLocks noChangeArrowheads="1"/>
              </p:cNvSpPr>
              <p:nvPr/>
            </p:nvSpPr>
            <p:spPr bwMode="auto">
              <a:xfrm>
                <a:off x="1476" y="308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69" name="Freeform 576"/>
              <p:cNvSpPr>
                <a:spLocks/>
              </p:cNvSpPr>
              <p:nvPr/>
            </p:nvSpPr>
            <p:spPr bwMode="auto">
              <a:xfrm>
                <a:off x="147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70" name="Rectangle 577"/>
              <p:cNvSpPr>
                <a:spLocks noChangeArrowheads="1"/>
              </p:cNvSpPr>
              <p:nvPr/>
            </p:nvSpPr>
            <p:spPr bwMode="auto">
              <a:xfrm>
                <a:off x="162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71" name="Freeform 578"/>
              <p:cNvSpPr>
                <a:spLocks/>
              </p:cNvSpPr>
              <p:nvPr/>
            </p:nvSpPr>
            <p:spPr bwMode="auto">
              <a:xfrm>
                <a:off x="1630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72" name="Rectangle 579"/>
              <p:cNvSpPr>
                <a:spLocks noChangeArrowheads="1"/>
              </p:cNvSpPr>
              <p:nvPr/>
            </p:nvSpPr>
            <p:spPr bwMode="auto">
              <a:xfrm>
                <a:off x="145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73" name="Freeform 580"/>
              <p:cNvSpPr>
                <a:spLocks/>
              </p:cNvSpPr>
              <p:nvPr/>
            </p:nvSpPr>
            <p:spPr bwMode="auto">
              <a:xfrm>
                <a:off x="1461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74" name="Rectangle 581"/>
              <p:cNvSpPr>
                <a:spLocks noChangeArrowheads="1"/>
              </p:cNvSpPr>
              <p:nvPr/>
            </p:nvSpPr>
            <p:spPr bwMode="auto">
              <a:xfrm>
                <a:off x="161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75" name="Freeform 582"/>
              <p:cNvSpPr>
                <a:spLocks/>
              </p:cNvSpPr>
              <p:nvPr/>
            </p:nvSpPr>
            <p:spPr bwMode="auto">
              <a:xfrm>
                <a:off x="1615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76" name="Rectangle 583"/>
              <p:cNvSpPr>
                <a:spLocks noChangeArrowheads="1"/>
              </p:cNvSpPr>
              <p:nvPr/>
            </p:nvSpPr>
            <p:spPr bwMode="auto">
              <a:xfrm>
                <a:off x="1441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77" name="Freeform 584"/>
              <p:cNvSpPr>
                <a:spLocks/>
              </p:cNvSpPr>
              <p:nvPr/>
            </p:nvSpPr>
            <p:spPr bwMode="auto">
              <a:xfrm>
                <a:off x="1443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78" name="Rectangle 585"/>
              <p:cNvSpPr>
                <a:spLocks noChangeArrowheads="1"/>
              </p:cNvSpPr>
              <p:nvPr/>
            </p:nvSpPr>
            <p:spPr bwMode="auto">
              <a:xfrm>
                <a:off x="159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79" name="Freeform 586"/>
              <p:cNvSpPr>
                <a:spLocks/>
              </p:cNvSpPr>
              <p:nvPr/>
            </p:nvSpPr>
            <p:spPr bwMode="auto">
              <a:xfrm>
                <a:off x="159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80" name="Rectangle 587"/>
              <p:cNvSpPr>
                <a:spLocks noChangeArrowheads="1"/>
              </p:cNvSpPr>
              <p:nvPr/>
            </p:nvSpPr>
            <p:spPr bwMode="auto">
              <a:xfrm>
                <a:off x="1424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81" name="Freeform 588"/>
              <p:cNvSpPr>
                <a:spLocks/>
              </p:cNvSpPr>
              <p:nvPr/>
            </p:nvSpPr>
            <p:spPr bwMode="auto">
              <a:xfrm>
                <a:off x="1428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82" name="Rectangle 589"/>
              <p:cNvSpPr>
                <a:spLocks noChangeArrowheads="1"/>
              </p:cNvSpPr>
              <p:nvPr/>
            </p:nvSpPr>
            <p:spPr bwMode="auto">
              <a:xfrm>
                <a:off x="1578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83" name="Freeform 590"/>
              <p:cNvSpPr>
                <a:spLocks/>
              </p:cNvSpPr>
              <p:nvPr/>
            </p:nvSpPr>
            <p:spPr bwMode="auto">
              <a:xfrm>
                <a:off x="1580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84" name="Rectangle 591"/>
              <p:cNvSpPr>
                <a:spLocks noChangeArrowheads="1"/>
              </p:cNvSpPr>
              <p:nvPr/>
            </p:nvSpPr>
            <p:spPr bwMode="auto">
              <a:xfrm>
                <a:off x="140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85" name="Freeform 592"/>
              <p:cNvSpPr>
                <a:spLocks/>
              </p:cNvSpPr>
              <p:nvPr/>
            </p:nvSpPr>
            <p:spPr bwMode="auto">
              <a:xfrm>
                <a:off x="141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86" name="Rectangle 593"/>
              <p:cNvSpPr>
                <a:spLocks noChangeArrowheads="1"/>
              </p:cNvSpPr>
              <p:nvPr/>
            </p:nvSpPr>
            <p:spPr bwMode="auto">
              <a:xfrm>
                <a:off x="156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87" name="Freeform 594"/>
              <p:cNvSpPr>
                <a:spLocks/>
              </p:cNvSpPr>
              <p:nvPr/>
            </p:nvSpPr>
            <p:spPr bwMode="auto">
              <a:xfrm>
                <a:off x="156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88" name="Rectangle 595"/>
              <p:cNvSpPr>
                <a:spLocks noChangeArrowheads="1"/>
              </p:cNvSpPr>
              <p:nvPr/>
            </p:nvSpPr>
            <p:spPr bwMode="auto">
              <a:xfrm>
                <a:off x="139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89" name="Freeform 596"/>
              <p:cNvSpPr>
                <a:spLocks/>
              </p:cNvSpPr>
              <p:nvPr/>
            </p:nvSpPr>
            <p:spPr bwMode="auto">
              <a:xfrm>
                <a:off x="1393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0" name="Rectangle 597"/>
              <p:cNvSpPr>
                <a:spLocks noChangeArrowheads="1"/>
              </p:cNvSpPr>
              <p:nvPr/>
            </p:nvSpPr>
            <p:spPr bwMode="auto">
              <a:xfrm>
                <a:off x="1732" y="308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91" name="Freeform 598"/>
              <p:cNvSpPr>
                <a:spLocks/>
              </p:cNvSpPr>
              <p:nvPr/>
            </p:nvSpPr>
            <p:spPr bwMode="auto">
              <a:xfrm>
                <a:off x="1734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2" name="Rectangle 599"/>
              <p:cNvSpPr>
                <a:spLocks noChangeArrowheads="1"/>
              </p:cNvSpPr>
              <p:nvPr/>
            </p:nvSpPr>
            <p:spPr bwMode="auto">
              <a:xfrm>
                <a:off x="137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93" name="Freeform 600"/>
              <p:cNvSpPr>
                <a:spLocks/>
              </p:cNvSpPr>
              <p:nvPr/>
            </p:nvSpPr>
            <p:spPr bwMode="auto">
              <a:xfrm>
                <a:off x="1375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4" name="Rectangle 601"/>
              <p:cNvSpPr>
                <a:spLocks noChangeArrowheads="1"/>
              </p:cNvSpPr>
              <p:nvPr/>
            </p:nvSpPr>
            <p:spPr bwMode="auto">
              <a:xfrm>
                <a:off x="135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95" name="Freeform 602"/>
              <p:cNvSpPr>
                <a:spLocks/>
              </p:cNvSpPr>
              <p:nvPr/>
            </p:nvSpPr>
            <p:spPr bwMode="auto">
              <a:xfrm>
                <a:off x="136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6" name="Rectangle 603"/>
              <p:cNvSpPr>
                <a:spLocks noChangeArrowheads="1"/>
              </p:cNvSpPr>
              <p:nvPr/>
            </p:nvSpPr>
            <p:spPr bwMode="auto">
              <a:xfrm>
                <a:off x="134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97" name="Freeform 604"/>
              <p:cNvSpPr>
                <a:spLocks/>
              </p:cNvSpPr>
              <p:nvPr/>
            </p:nvSpPr>
            <p:spPr bwMode="auto">
              <a:xfrm>
                <a:off x="1342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98" name="Rectangle 605"/>
              <p:cNvSpPr>
                <a:spLocks noChangeArrowheads="1"/>
              </p:cNvSpPr>
              <p:nvPr/>
            </p:nvSpPr>
            <p:spPr bwMode="auto">
              <a:xfrm>
                <a:off x="1714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99" name="Freeform 606"/>
              <p:cNvSpPr>
                <a:spLocks/>
              </p:cNvSpPr>
              <p:nvPr/>
            </p:nvSpPr>
            <p:spPr bwMode="auto">
              <a:xfrm>
                <a:off x="1716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0" name="Rectangle 607"/>
              <p:cNvSpPr>
                <a:spLocks noChangeArrowheads="1"/>
              </p:cNvSpPr>
              <p:nvPr/>
            </p:nvSpPr>
            <p:spPr bwMode="auto">
              <a:xfrm>
                <a:off x="1542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01" name="Freeform 608"/>
              <p:cNvSpPr>
                <a:spLocks/>
              </p:cNvSpPr>
              <p:nvPr/>
            </p:nvSpPr>
            <p:spPr bwMode="auto">
              <a:xfrm>
                <a:off x="154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2" name="Rectangle 609"/>
              <p:cNvSpPr>
                <a:spLocks noChangeArrowheads="1"/>
              </p:cNvSpPr>
              <p:nvPr/>
            </p:nvSpPr>
            <p:spPr bwMode="auto">
              <a:xfrm>
                <a:off x="1696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03" name="Freeform 610"/>
              <p:cNvSpPr>
                <a:spLocks/>
              </p:cNvSpPr>
              <p:nvPr/>
            </p:nvSpPr>
            <p:spPr bwMode="auto">
              <a:xfrm>
                <a:off x="1699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4" name="Rectangle 611"/>
              <p:cNvSpPr>
                <a:spLocks noChangeArrowheads="1"/>
              </p:cNvSpPr>
              <p:nvPr/>
            </p:nvSpPr>
            <p:spPr bwMode="auto">
              <a:xfrm>
                <a:off x="1527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05" name="Freeform 612"/>
              <p:cNvSpPr>
                <a:spLocks/>
              </p:cNvSpPr>
              <p:nvPr/>
            </p:nvSpPr>
            <p:spPr bwMode="auto">
              <a:xfrm>
                <a:off x="152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6" name="Rectangle 613"/>
              <p:cNvSpPr>
                <a:spLocks noChangeArrowheads="1"/>
              </p:cNvSpPr>
              <p:nvPr/>
            </p:nvSpPr>
            <p:spPr bwMode="auto">
              <a:xfrm>
                <a:off x="167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07" name="Freeform 614"/>
              <p:cNvSpPr>
                <a:spLocks/>
              </p:cNvSpPr>
              <p:nvPr/>
            </p:nvSpPr>
            <p:spPr bwMode="auto">
              <a:xfrm>
                <a:off x="1683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08" name="Rectangle 615"/>
              <p:cNvSpPr>
                <a:spLocks noChangeArrowheads="1"/>
              </p:cNvSpPr>
              <p:nvPr/>
            </p:nvSpPr>
            <p:spPr bwMode="auto">
              <a:xfrm>
                <a:off x="1509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09" name="Freeform 616"/>
              <p:cNvSpPr>
                <a:spLocks/>
              </p:cNvSpPr>
              <p:nvPr/>
            </p:nvSpPr>
            <p:spPr bwMode="auto">
              <a:xfrm>
                <a:off x="151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10" name="Rectangle 617"/>
              <p:cNvSpPr>
                <a:spLocks noChangeArrowheads="1"/>
              </p:cNvSpPr>
              <p:nvPr/>
            </p:nvSpPr>
            <p:spPr bwMode="auto">
              <a:xfrm>
                <a:off x="166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11" name="Freeform 618"/>
              <p:cNvSpPr>
                <a:spLocks/>
              </p:cNvSpPr>
              <p:nvPr/>
            </p:nvSpPr>
            <p:spPr bwMode="auto">
              <a:xfrm>
                <a:off x="1666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12" name="Rectangle 619"/>
              <p:cNvSpPr>
                <a:spLocks noChangeArrowheads="1"/>
              </p:cNvSpPr>
              <p:nvPr/>
            </p:nvSpPr>
            <p:spPr bwMode="auto">
              <a:xfrm>
                <a:off x="1492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13" name="Freeform 620"/>
              <p:cNvSpPr>
                <a:spLocks/>
              </p:cNvSpPr>
              <p:nvPr/>
            </p:nvSpPr>
            <p:spPr bwMode="auto">
              <a:xfrm>
                <a:off x="1494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14" name="Rectangle 621"/>
              <p:cNvSpPr>
                <a:spLocks noChangeArrowheads="1"/>
              </p:cNvSpPr>
              <p:nvPr/>
            </p:nvSpPr>
            <p:spPr bwMode="auto">
              <a:xfrm>
                <a:off x="1646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15" name="Freeform 622"/>
              <p:cNvSpPr>
                <a:spLocks/>
              </p:cNvSpPr>
              <p:nvPr/>
            </p:nvSpPr>
            <p:spPr bwMode="auto">
              <a:xfrm>
                <a:off x="1648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16" name="Rectangle 623"/>
              <p:cNvSpPr>
                <a:spLocks noChangeArrowheads="1"/>
              </p:cNvSpPr>
              <p:nvPr/>
            </p:nvSpPr>
            <p:spPr bwMode="auto">
              <a:xfrm>
                <a:off x="1476" y="3067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17" name="Freeform 624"/>
              <p:cNvSpPr>
                <a:spLocks/>
              </p:cNvSpPr>
              <p:nvPr/>
            </p:nvSpPr>
            <p:spPr bwMode="auto">
              <a:xfrm>
                <a:off x="147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18" name="Rectangle 625"/>
              <p:cNvSpPr>
                <a:spLocks noChangeArrowheads="1"/>
              </p:cNvSpPr>
              <p:nvPr/>
            </p:nvSpPr>
            <p:spPr bwMode="auto">
              <a:xfrm>
                <a:off x="162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19" name="Freeform 626"/>
              <p:cNvSpPr>
                <a:spLocks/>
              </p:cNvSpPr>
              <p:nvPr/>
            </p:nvSpPr>
            <p:spPr bwMode="auto">
              <a:xfrm>
                <a:off x="1630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20" name="Rectangle 627"/>
              <p:cNvSpPr>
                <a:spLocks noChangeArrowheads="1"/>
              </p:cNvSpPr>
              <p:nvPr/>
            </p:nvSpPr>
            <p:spPr bwMode="auto">
              <a:xfrm>
                <a:off x="145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21" name="Freeform 628"/>
              <p:cNvSpPr>
                <a:spLocks/>
              </p:cNvSpPr>
              <p:nvPr/>
            </p:nvSpPr>
            <p:spPr bwMode="auto">
              <a:xfrm>
                <a:off x="1461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22" name="Rectangle 629"/>
              <p:cNvSpPr>
                <a:spLocks noChangeArrowheads="1"/>
              </p:cNvSpPr>
              <p:nvPr/>
            </p:nvSpPr>
            <p:spPr bwMode="auto">
              <a:xfrm>
                <a:off x="161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23" name="Freeform 630"/>
              <p:cNvSpPr>
                <a:spLocks/>
              </p:cNvSpPr>
              <p:nvPr/>
            </p:nvSpPr>
            <p:spPr bwMode="auto">
              <a:xfrm>
                <a:off x="1615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24" name="Rectangle 631"/>
              <p:cNvSpPr>
                <a:spLocks noChangeArrowheads="1"/>
              </p:cNvSpPr>
              <p:nvPr/>
            </p:nvSpPr>
            <p:spPr bwMode="auto">
              <a:xfrm>
                <a:off x="1441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25" name="Freeform 632"/>
              <p:cNvSpPr>
                <a:spLocks/>
              </p:cNvSpPr>
              <p:nvPr/>
            </p:nvSpPr>
            <p:spPr bwMode="auto">
              <a:xfrm>
                <a:off x="1443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26" name="Rectangle 633"/>
              <p:cNvSpPr>
                <a:spLocks noChangeArrowheads="1"/>
              </p:cNvSpPr>
              <p:nvPr/>
            </p:nvSpPr>
            <p:spPr bwMode="auto">
              <a:xfrm>
                <a:off x="159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27" name="Freeform 634"/>
              <p:cNvSpPr>
                <a:spLocks/>
              </p:cNvSpPr>
              <p:nvPr/>
            </p:nvSpPr>
            <p:spPr bwMode="auto">
              <a:xfrm>
                <a:off x="159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28" name="Rectangle 635"/>
              <p:cNvSpPr>
                <a:spLocks noChangeArrowheads="1"/>
              </p:cNvSpPr>
              <p:nvPr/>
            </p:nvSpPr>
            <p:spPr bwMode="auto">
              <a:xfrm>
                <a:off x="1424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29" name="Freeform 636"/>
              <p:cNvSpPr>
                <a:spLocks/>
              </p:cNvSpPr>
              <p:nvPr/>
            </p:nvSpPr>
            <p:spPr bwMode="auto">
              <a:xfrm>
                <a:off x="1428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30" name="Rectangle 637"/>
              <p:cNvSpPr>
                <a:spLocks noChangeArrowheads="1"/>
              </p:cNvSpPr>
              <p:nvPr/>
            </p:nvSpPr>
            <p:spPr bwMode="auto">
              <a:xfrm>
                <a:off x="1578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31" name="Freeform 638"/>
              <p:cNvSpPr>
                <a:spLocks/>
              </p:cNvSpPr>
              <p:nvPr/>
            </p:nvSpPr>
            <p:spPr bwMode="auto">
              <a:xfrm>
                <a:off x="1580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32" name="Rectangle 639"/>
              <p:cNvSpPr>
                <a:spLocks noChangeArrowheads="1"/>
              </p:cNvSpPr>
              <p:nvPr/>
            </p:nvSpPr>
            <p:spPr bwMode="auto">
              <a:xfrm>
                <a:off x="140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33" name="Freeform 640"/>
              <p:cNvSpPr>
                <a:spLocks/>
              </p:cNvSpPr>
              <p:nvPr/>
            </p:nvSpPr>
            <p:spPr bwMode="auto">
              <a:xfrm>
                <a:off x="141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34" name="Rectangle 641"/>
              <p:cNvSpPr>
                <a:spLocks noChangeArrowheads="1"/>
              </p:cNvSpPr>
              <p:nvPr/>
            </p:nvSpPr>
            <p:spPr bwMode="auto">
              <a:xfrm>
                <a:off x="156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35" name="Freeform 642"/>
              <p:cNvSpPr>
                <a:spLocks/>
              </p:cNvSpPr>
              <p:nvPr/>
            </p:nvSpPr>
            <p:spPr bwMode="auto">
              <a:xfrm>
                <a:off x="156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36" name="Rectangle 643"/>
              <p:cNvSpPr>
                <a:spLocks noChangeArrowheads="1"/>
              </p:cNvSpPr>
              <p:nvPr/>
            </p:nvSpPr>
            <p:spPr bwMode="auto">
              <a:xfrm>
                <a:off x="139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37" name="Freeform 644"/>
              <p:cNvSpPr>
                <a:spLocks/>
              </p:cNvSpPr>
              <p:nvPr/>
            </p:nvSpPr>
            <p:spPr bwMode="auto">
              <a:xfrm>
                <a:off x="1393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38" name="Rectangle 645"/>
              <p:cNvSpPr>
                <a:spLocks noChangeArrowheads="1"/>
              </p:cNvSpPr>
              <p:nvPr/>
            </p:nvSpPr>
            <p:spPr bwMode="auto">
              <a:xfrm>
                <a:off x="1732" y="3067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39" name="Freeform 646"/>
              <p:cNvSpPr>
                <a:spLocks/>
              </p:cNvSpPr>
              <p:nvPr/>
            </p:nvSpPr>
            <p:spPr bwMode="auto">
              <a:xfrm>
                <a:off x="1734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0" name="Rectangle 647"/>
              <p:cNvSpPr>
                <a:spLocks noChangeArrowheads="1"/>
              </p:cNvSpPr>
              <p:nvPr/>
            </p:nvSpPr>
            <p:spPr bwMode="auto">
              <a:xfrm>
                <a:off x="137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841" name="Freeform 648"/>
              <p:cNvSpPr>
                <a:spLocks/>
              </p:cNvSpPr>
              <p:nvPr/>
            </p:nvSpPr>
            <p:spPr bwMode="auto">
              <a:xfrm>
                <a:off x="1375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2" name="Freeform 649"/>
              <p:cNvSpPr>
                <a:spLocks/>
              </p:cNvSpPr>
              <p:nvPr/>
            </p:nvSpPr>
            <p:spPr bwMode="auto">
              <a:xfrm>
                <a:off x="170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3" name="Freeform 650"/>
              <p:cNvSpPr>
                <a:spLocks/>
              </p:cNvSpPr>
              <p:nvPr/>
            </p:nvSpPr>
            <p:spPr bwMode="auto">
              <a:xfrm>
                <a:off x="167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4" name="Freeform 651"/>
              <p:cNvSpPr>
                <a:spLocks/>
              </p:cNvSpPr>
              <p:nvPr/>
            </p:nvSpPr>
            <p:spPr bwMode="auto">
              <a:xfrm>
                <a:off x="165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5" name="Freeform 652"/>
              <p:cNvSpPr>
                <a:spLocks/>
              </p:cNvSpPr>
              <p:nvPr/>
            </p:nvSpPr>
            <p:spPr bwMode="auto">
              <a:xfrm>
                <a:off x="162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6" name="Freeform 653"/>
              <p:cNvSpPr>
                <a:spLocks/>
              </p:cNvSpPr>
              <p:nvPr/>
            </p:nvSpPr>
            <p:spPr bwMode="auto">
              <a:xfrm>
                <a:off x="160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7" name="Freeform 654"/>
              <p:cNvSpPr>
                <a:spLocks/>
              </p:cNvSpPr>
              <p:nvPr/>
            </p:nvSpPr>
            <p:spPr bwMode="auto">
              <a:xfrm>
                <a:off x="157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8" name="Freeform 655"/>
              <p:cNvSpPr>
                <a:spLocks/>
              </p:cNvSpPr>
              <p:nvPr/>
            </p:nvSpPr>
            <p:spPr bwMode="auto">
              <a:xfrm>
                <a:off x="155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49" name="Freeform 656"/>
              <p:cNvSpPr>
                <a:spLocks/>
              </p:cNvSpPr>
              <p:nvPr/>
            </p:nvSpPr>
            <p:spPr bwMode="auto">
              <a:xfrm>
                <a:off x="1525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0" name="Freeform 657"/>
              <p:cNvSpPr>
                <a:spLocks/>
              </p:cNvSpPr>
              <p:nvPr/>
            </p:nvSpPr>
            <p:spPr bwMode="auto">
              <a:xfrm>
                <a:off x="149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1" name="Freeform 658"/>
              <p:cNvSpPr>
                <a:spLocks/>
              </p:cNvSpPr>
              <p:nvPr/>
            </p:nvSpPr>
            <p:spPr bwMode="auto">
              <a:xfrm>
                <a:off x="147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2" name="Freeform 659"/>
              <p:cNvSpPr>
                <a:spLocks/>
              </p:cNvSpPr>
              <p:nvPr/>
            </p:nvSpPr>
            <p:spPr bwMode="auto">
              <a:xfrm>
                <a:off x="144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3" name="Freeform 660"/>
              <p:cNvSpPr>
                <a:spLocks/>
              </p:cNvSpPr>
              <p:nvPr/>
            </p:nvSpPr>
            <p:spPr bwMode="auto">
              <a:xfrm>
                <a:off x="1421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4" name="Freeform 661"/>
              <p:cNvSpPr>
                <a:spLocks/>
              </p:cNvSpPr>
              <p:nvPr/>
            </p:nvSpPr>
            <p:spPr bwMode="auto">
              <a:xfrm>
                <a:off x="139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5" name="Freeform 662"/>
              <p:cNvSpPr>
                <a:spLocks/>
              </p:cNvSpPr>
              <p:nvPr/>
            </p:nvSpPr>
            <p:spPr bwMode="auto">
              <a:xfrm>
                <a:off x="137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6" name="Freeform 663"/>
              <p:cNvSpPr>
                <a:spLocks/>
              </p:cNvSpPr>
              <p:nvPr/>
            </p:nvSpPr>
            <p:spPr bwMode="auto">
              <a:xfrm>
                <a:off x="134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7" name="Freeform 664"/>
              <p:cNvSpPr>
                <a:spLocks/>
              </p:cNvSpPr>
              <p:nvPr/>
            </p:nvSpPr>
            <p:spPr bwMode="auto">
              <a:xfrm>
                <a:off x="173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8" name="Freeform 665"/>
              <p:cNvSpPr>
                <a:spLocks/>
              </p:cNvSpPr>
              <p:nvPr/>
            </p:nvSpPr>
            <p:spPr bwMode="auto">
              <a:xfrm>
                <a:off x="171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59" name="Freeform 666"/>
              <p:cNvSpPr>
                <a:spLocks/>
              </p:cNvSpPr>
              <p:nvPr/>
            </p:nvSpPr>
            <p:spPr bwMode="auto">
              <a:xfrm>
                <a:off x="169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0" name="Freeform 667"/>
              <p:cNvSpPr>
                <a:spLocks/>
              </p:cNvSpPr>
              <p:nvPr/>
            </p:nvSpPr>
            <p:spPr bwMode="auto">
              <a:xfrm>
                <a:off x="166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1" name="Freeform 668"/>
              <p:cNvSpPr>
                <a:spLocks/>
              </p:cNvSpPr>
              <p:nvPr/>
            </p:nvSpPr>
            <p:spPr bwMode="auto">
              <a:xfrm>
                <a:off x="164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2" name="Freeform 669"/>
              <p:cNvSpPr>
                <a:spLocks/>
              </p:cNvSpPr>
              <p:nvPr/>
            </p:nvSpPr>
            <p:spPr bwMode="auto">
              <a:xfrm>
                <a:off x="161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3" name="Freeform 670"/>
              <p:cNvSpPr>
                <a:spLocks/>
              </p:cNvSpPr>
              <p:nvPr/>
            </p:nvSpPr>
            <p:spPr bwMode="auto">
              <a:xfrm>
                <a:off x="158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4" name="Freeform 671"/>
              <p:cNvSpPr>
                <a:spLocks/>
              </p:cNvSpPr>
              <p:nvPr/>
            </p:nvSpPr>
            <p:spPr bwMode="auto">
              <a:xfrm>
                <a:off x="156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5" name="Freeform 672"/>
              <p:cNvSpPr>
                <a:spLocks/>
              </p:cNvSpPr>
              <p:nvPr/>
            </p:nvSpPr>
            <p:spPr bwMode="auto">
              <a:xfrm>
                <a:off x="153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6" name="Freeform 673"/>
              <p:cNvSpPr>
                <a:spLocks/>
              </p:cNvSpPr>
              <p:nvPr/>
            </p:nvSpPr>
            <p:spPr bwMode="auto">
              <a:xfrm>
                <a:off x="151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7" name="Freeform 674"/>
              <p:cNvSpPr>
                <a:spLocks/>
              </p:cNvSpPr>
              <p:nvPr/>
            </p:nvSpPr>
            <p:spPr bwMode="auto">
              <a:xfrm>
                <a:off x="148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8" name="Freeform 675"/>
              <p:cNvSpPr>
                <a:spLocks/>
              </p:cNvSpPr>
              <p:nvPr/>
            </p:nvSpPr>
            <p:spPr bwMode="auto">
              <a:xfrm>
                <a:off x="146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69" name="Freeform 676"/>
              <p:cNvSpPr>
                <a:spLocks/>
              </p:cNvSpPr>
              <p:nvPr/>
            </p:nvSpPr>
            <p:spPr bwMode="auto">
              <a:xfrm>
                <a:off x="143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0" name="Freeform 677"/>
              <p:cNvSpPr>
                <a:spLocks/>
              </p:cNvSpPr>
              <p:nvPr/>
            </p:nvSpPr>
            <p:spPr bwMode="auto">
              <a:xfrm>
                <a:off x="140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1" name="Freeform 678"/>
              <p:cNvSpPr>
                <a:spLocks/>
              </p:cNvSpPr>
              <p:nvPr/>
            </p:nvSpPr>
            <p:spPr bwMode="auto">
              <a:xfrm>
                <a:off x="138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2" name="Freeform 679"/>
              <p:cNvSpPr>
                <a:spLocks/>
              </p:cNvSpPr>
              <p:nvPr/>
            </p:nvSpPr>
            <p:spPr bwMode="auto">
              <a:xfrm>
                <a:off x="135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873" name="Freeform 680"/>
              <p:cNvSpPr>
                <a:spLocks/>
              </p:cNvSpPr>
              <p:nvPr/>
            </p:nvSpPr>
            <p:spPr bwMode="auto">
              <a:xfrm>
                <a:off x="174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87" name="Rectangle 681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88" name="Group 682"/>
            <p:cNvGrpSpPr>
              <a:grpSpLocks/>
            </p:cNvGrpSpPr>
            <p:nvPr/>
          </p:nvGrpSpPr>
          <p:grpSpPr bwMode="auto">
            <a:xfrm>
              <a:off x="2009" y="3008"/>
              <a:ext cx="420" cy="30"/>
              <a:chOff x="1329" y="3025"/>
              <a:chExt cx="420" cy="30"/>
            </a:xfrm>
          </p:grpSpPr>
          <p:sp>
            <p:nvSpPr>
              <p:cNvPr id="20616" name="Freeform 683"/>
              <p:cNvSpPr>
                <a:spLocks/>
              </p:cNvSpPr>
              <p:nvPr/>
            </p:nvSpPr>
            <p:spPr bwMode="auto">
              <a:xfrm>
                <a:off x="1329" y="3045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4 w 7"/>
                  <a:gd name="T3" fmla="*/ 5 h 5"/>
                  <a:gd name="T4" fmla="*/ 0 w 7"/>
                  <a:gd name="T5" fmla="*/ 4 h 5"/>
                  <a:gd name="T6" fmla="*/ 4 w 7"/>
                  <a:gd name="T7" fmla="*/ 0 h 5"/>
                  <a:gd name="T8" fmla="*/ 7 w 7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4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7" name="Rectangle 684"/>
              <p:cNvSpPr>
                <a:spLocks noChangeArrowheads="1"/>
              </p:cNvSpPr>
              <p:nvPr/>
            </p:nvSpPr>
            <p:spPr bwMode="auto">
              <a:xfrm>
                <a:off x="135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18" name="Freeform 685"/>
              <p:cNvSpPr>
                <a:spLocks/>
              </p:cNvSpPr>
              <p:nvPr/>
            </p:nvSpPr>
            <p:spPr bwMode="auto">
              <a:xfrm>
                <a:off x="136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9" name="Rectangle 686"/>
              <p:cNvSpPr>
                <a:spLocks noChangeArrowheads="1"/>
              </p:cNvSpPr>
              <p:nvPr/>
            </p:nvSpPr>
            <p:spPr bwMode="auto">
              <a:xfrm>
                <a:off x="134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20" name="Freeform 687"/>
              <p:cNvSpPr>
                <a:spLocks/>
              </p:cNvSpPr>
              <p:nvPr/>
            </p:nvSpPr>
            <p:spPr bwMode="auto">
              <a:xfrm>
                <a:off x="1342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1" name="Rectangle 688"/>
              <p:cNvSpPr>
                <a:spLocks noChangeArrowheads="1"/>
              </p:cNvSpPr>
              <p:nvPr/>
            </p:nvSpPr>
            <p:spPr bwMode="auto">
              <a:xfrm>
                <a:off x="1714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22" name="Freeform 689"/>
              <p:cNvSpPr>
                <a:spLocks/>
              </p:cNvSpPr>
              <p:nvPr/>
            </p:nvSpPr>
            <p:spPr bwMode="auto">
              <a:xfrm>
                <a:off x="1716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3" name="Rectangle 690"/>
              <p:cNvSpPr>
                <a:spLocks noChangeArrowheads="1"/>
              </p:cNvSpPr>
              <p:nvPr/>
            </p:nvSpPr>
            <p:spPr bwMode="auto">
              <a:xfrm>
                <a:off x="1542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24" name="Freeform 691"/>
              <p:cNvSpPr>
                <a:spLocks/>
              </p:cNvSpPr>
              <p:nvPr/>
            </p:nvSpPr>
            <p:spPr bwMode="auto">
              <a:xfrm>
                <a:off x="154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5" name="Rectangle 692"/>
              <p:cNvSpPr>
                <a:spLocks noChangeArrowheads="1"/>
              </p:cNvSpPr>
              <p:nvPr/>
            </p:nvSpPr>
            <p:spPr bwMode="auto">
              <a:xfrm>
                <a:off x="1696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26" name="Freeform 693"/>
              <p:cNvSpPr>
                <a:spLocks/>
              </p:cNvSpPr>
              <p:nvPr/>
            </p:nvSpPr>
            <p:spPr bwMode="auto">
              <a:xfrm>
                <a:off x="1699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7" name="Rectangle 694"/>
              <p:cNvSpPr>
                <a:spLocks noChangeArrowheads="1"/>
              </p:cNvSpPr>
              <p:nvPr/>
            </p:nvSpPr>
            <p:spPr bwMode="auto">
              <a:xfrm>
                <a:off x="1527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28" name="Freeform 695"/>
              <p:cNvSpPr>
                <a:spLocks/>
              </p:cNvSpPr>
              <p:nvPr/>
            </p:nvSpPr>
            <p:spPr bwMode="auto">
              <a:xfrm>
                <a:off x="152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29" name="Rectangle 696"/>
              <p:cNvSpPr>
                <a:spLocks noChangeArrowheads="1"/>
              </p:cNvSpPr>
              <p:nvPr/>
            </p:nvSpPr>
            <p:spPr bwMode="auto">
              <a:xfrm>
                <a:off x="167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30" name="Freeform 697"/>
              <p:cNvSpPr>
                <a:spLocks/>
              </p:cNvSpPr>
              <p:nvPr/>
            </p:nvSpPr>
            <p:spPr bwMode="auto">
              <a:xfrm>
                <a:off x="1683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1" name="Rectangle 698"/>
              <p:cNvSpPr>
                <a:spLocks noChangeArrowheads="1"/>
              </p:cNvSpPr>
              <p:nvPr/>
            </p:nvSpPr>
            <p:spPr bwMode="auto">
              <a:xfrm>
                <a:off x="1509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32" name="Freeform 699"/>
              <p:cNvSpPr>
                <a:spLocks/>
              </p:cNvSpPr>
              <p:nvPr/>
            </p:nvSpPr>
            <p:spPr bwMode="auto">
              <a:xfrm>
                <a:off x="151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3" name="Rectangle 700"/>
              <p:cNvSpPr>
                <a:spLocks noChangeArrowheads="1"/>
              </p:cNvSpPr>
              <p:nvPr/>
            </p:nvSpPr>
            <p:spPr bwMode="auto">
              <a:xfrm>
                <a:off x="166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34" name="Freeform 701"/>
              <p:cNvSpPr>
                <a:spLocks/>
              </p:cNvSpPr>
              <p:nvPr/>
            </p:nvSpPr>
            <p:spPr bwMode="auto">
              <a:xfrm>
                <a:off x="1666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5" name="Rectangle 702"/>
              <p:cNvSpPr>
                <a:spLocks noChangeArrowheads="1"/>
              </p:cNvSpPr>
              <p:nvPr/>
            </p:nvSpPr>
            <p:spPr bwMode="auto">
              <a:xfrm>
                <a:off x="1492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36" name="Freeform 703"/>
              <p:cNvSpPr>
                <a:spLocks/>
              </p:cNvSpPr>
              <p:nvPr/>
            </p:nvSpPr>
            <p:spPr bwMode="auto">
              <a:xfrm>
                <a:off x="1494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7" name="Rectangle 704"/>
              <p:cNvSpPr>
                <a:spLocks noChangeArrowheads="1"/>
              </p:cNvSpPr>
              <p:nvPr/>
            </p:nvSpPr>
            <p:spPr bwMode="auto">
              <a:xfrm>
                <a:off x="1646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38" name="Freeform 705"/>
              <p:cNvSpPr>
                <a:spLocks/>
              </p:cNvSpPr>
              <p:nvPr/>
            </p:nvSpPr>
            <p:spPr bwMode="auto">
              <a:xfrm>
                <a:off x="1648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39" name="Rectangle 706"/>
              <p:cNvSpPr>
                <a:spLocks noChangeArrowheads="1"/>
              </p:cNvSpPr>
              <p:nvPr/>
            </p:nvSpPr>
            <p:spPr bwMode="auto">
              <a:xfrm>
                <a:off x="1476" y="3039"/>
                <a:ext cx="16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40" name="Freeform 707"/>
              <p:cNvSpPr>
                <a:spLocks/>
              </p:cNvSpPr>
              <p:nvPr/>
            </p:nvSpPr>
            <p:spPr bwMode="auto">
              <a:xfrm>
                <a:off x="147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41" name="Rectangle 708"/>
              <p:cNvSpPr>
                <a:spLocks noChangeArrowheads="1"/>
              </p:cNvSpPr>
              <p:nvPr/>
            </p:nvSpPr>
            <p:spPr bwMode="auto">
              <a:xfrm>
                <a:off x="162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42" name="Freeform 709"/>
              <p:cNvSpPr>
                <a:spLocks/>
              </p:cNvSpPr>
              <p:nvPr/>
            </p:nvSpPr>
            <p:spPr bwMode="auto">
              <a:xfrm>
                <a:off x="1630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43" name="Rectangle 710"/>
              <p:cNvSpPr>
                <a:spLocks noChangeArrowheads="1"/>
              </p:cNvSpPr>
              <p:nvPr/>
            </p:nvSpPr>
            <p:spPr bwMode="auto">
              <a:xfrm>
                <a:off x="145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44" name="Freeform 711"/>
              <p:cNvSpPr>
                <a:spLocks/>
              </p:cNvSpPr>
              <p:nvPr/>
            </p:nvSpPr>
            <p:spPr bwMode="auto">
              <a:xfrm>
                <a:off x="1461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45" name="Rectangle 712"/>
              <p:cNvSpPr>
                <a:spLocks noChangeArrowheads="1"/>
              </p:cNvSpPr>
              <p:nvPr/>
            </p:nvSpPr>
            <p:spPr bwMode="auto">
              <a:xfrm>
                <a:off x="161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46" name="Freeform 713"/>
              <p:cNvSpPr>
                <a:spLocks/>
              </p:cNvSpPr>
              <p:nvPr/>
            </p:nvSpPr>
            <p:spPr bwMode="auto">
              <a:xfrm>
                <a:off x="1615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47" name="Rectangle 714"/>
              <p:cNvSpPr>
                <a:spLocks noChangeArrowheads="1"/>
              </p:cNvSpPr>
              <p:nvPr/>
            </p:nvSpPr>
            <p:spPr bwMode="auto">
              <a:xfrm>
                <a:off x="1441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48" name="Freeform 715"/>
              <p:cNvSpPr>
                <a:spLocks/>
              </p:cNvSpPr>
              <p:nvPr/>
            </p:nvSpPr>
            <p:spPr bwMode="auto">
              <a:xfrm>
                <a:off x="1443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49" name="Rectangle 716"/>
              <p:cNvSpPr>
                <a:spLocks noChangeArrowheads="1"/>
              </p:cNvSpPr>
              <p:nvPr/>
            </p:nvSpPr>
            <p:spPr bwMode="auto">
              <a:xfrm>
                <a:off x="159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50" name="Freeform 717"/>
              <p:cNvSpPr>
                <a:spLocks/>
              </p:cNvSpPr>
              <p:nvPr/>
            </p:nvSpPr>
            <p:spPr bwMode="auto">
              <a:xfrm>
                <a:off x="159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51" name="Rectangle 718"/>
              <p:cNvSpPr>
                <a:spLocks noChangeArrowheads="1"/>
              </p:cNvSpPr>
              <p:nvPr/>
            </p:nvSpPr>
            <p:spPr bwMode="auto">
              <a:xfrm>
                <a:off x="1424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52" name="Freeform 719"/>
              <p:cNvSpPr>
                <a:spLocks/>
              </p:cNvSpPr>
              <p:nvPr/>
            </p:nvSpPr>
            <p:spPr bwMode="auto">
              <a:xfrm>
                <a:off x="1428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53" name="Rectangle 720"/>
              <p:cNvSpPr>
                <a:spLocks noChangeArrowheads="1"/>
              </p:cNvSpPr>
              <p:nvPr/>
            </p:nvSpPr>
            <p:spPr bwMode="auto">
              <a:xfrm>
                <a:off x="1578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54" name="Freeform 721"/>
              <p:cNvSpPr>
                <a:spLocks/>
              </p:cNvSpPr>
              <p:nvPr/>
            </p:nvSpPr>
            <p:spPr bwMode="auto">
              <a:xfrm>
                <a:off x="1580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55" name="Rectangle 722"/>
              <p:cNvSpPr>
                <a:spLocks noChangeArrowheads="1"/>
              </p:cNvSpPr>
              <p:nvPr/>
            </p:nvSpPr>
            <p:spPr bwMode="auto">
              <a:xfrm>
                <a:off x="140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56" name="Freeform 723"/>
              <p:cNvSpPr>
                <a:spLocks/>
              </p:cNvSpPr>
              <p:nvPr/>
            </p:nvSpPr>
            <p:spPr bwMode="auto">
              <a:xfrm>
                <a:off x="141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57" name="Rectangle 724"/>
              <p:cNvSpPr>
                <a:spLocks noChangeArrowheads="1"/>
              </p:cNvSpPr>
              <p:nvPr/>
            </p:nvSpPr>
            <p:spPr bwMode="auto">
              <a:xfrm>
                <a:off x="156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58" name="Freeform 725"/>
              <p:cNvSpPr>
                <a:spLocks/>
              </p:cNvSpPr>
              <p:nvPr/>
            </p:nvSpPr>
            <p:spPr bwMode="auto">
              <a:xfrm>
                <a:off x="156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59" name="Rectangle 726"/>
              <p:cNvSpPr>
                <a:spLocks noChangeArrowheads="1"/>
              </p:cNvSpPr>
              <p:nvPr/>
            </p:nvSpPr>
            <p:spPr bwMode="auto">
              <a:xfrm>
                <a:off x="139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60" name="Freeform 727"/>
              <p:cNvSpPr>
                <a:spLocks/>
              </p:cNvSpPr>
              <p:nvPr/>
            </p:nvSpPr>
            <p:spPr bwMode="auto">
              <a:xfrm>
                <a:off x="1393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61" name="Rectangle 728"/>
              <p:cNvSpPr>
                <a:spLocks noChangeArrowheads="1"/>
              </p:cNvSpPr>
              <p:nvPr/>
            </p:nvSpPr>
            <p:spPr bwMode="auto">
              <a:xfrm>
                <a:off x="1732" y="3039"/>
                <a:ext cx="15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62" name="Freeform 729"/>
              <p:cNvSpPr>
                <a:spLocks/>
              </p:cNvSpPr>
              <p:nvPr/>
            </p:nvSpPr>
            <p:spPr bwMode="auto">
              <a:xfrm>
                <a:off x="1734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63" name="Rectangle 730"/>
              <p:cNvSpPr>
                <a:spLocks noChangeArrowheads="1"/>
              </p:cNvSpPr>
              <p:nvPr/>
            </p:nvSpPr>
            <p:spPr bwMode="auto">
              <a:xfrm>
                <a:off x="137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64" name="Freeform 731"/>
              <p:cNvSpPr>
                <a:spLocks/>
              </p:cNvSpPr>
              <p:nvPr/>
            </p:nvSpPr>
            <p:spPr bwMode="auto">
              <a:xfrm>
                <a:off x="1375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65" name="Rectangle 732"/>
              <p:cNvSpPr>
                <a:spLocks noChangeArrowheads="1"/>
              </p:cNvSpPr>
              <p:nvPr/>
            </p:nvSpPr>
            <p:spPr bwMode="auto">
              <a:xfrm>
                <a:off x="135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66" name="Freeform 733"/>
              <p:cNvSpPr>
                <a:spLocks/>
              </p:cNvSpPr>
              <p:nvPr/>
            </p:nvSpPr>
            <p:spPr bwMode="auto">
              <a:xfrm>
                <a:off x="136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67" name="Rectangle 734"/>
              <p:cNvSpPr>
                <a:spLocks noChangeArrowheads="1"/>
              </p:cNvSpPr>
              <p:nvPr/>
            </p:nvSpPr>
            <p:spPr bwMode="auto">
              <a:xfrm>
                <a:off x="134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68" name="Freeform 735"/>
              <p:cNvSpPr>
                <a:spLocks/>
              </p:cNvSpPr>
              <p:nvPr/>
            </p:nvSpPr>
            <p:spPr bwMode="auto">
              <a:xfrm>
                <a:off x="1342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69" name="Rectangle 736"/>
              <p:cNvSpPr>
                <a:spLocks noChangeArrowheads="1"/>
              </p:cNvSpPr>
              <p:nvPr/>
            </p:nvSpPr>
            <p:spPr bwMode="auto">
              <a:xfrm>
                <a:off x="1714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70" name="Freeform 737"/>
              <p:cNvSpPr>
                <a:spLocks/>
              </p:cNvSpPr>
              <p:nvPr/>
            </p:nvSpPr>
            <p:spPr bwMode="auto">
              <a:xfrm>
                <a:off x="1716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71" name="Rectangle 738"/>
              <p:cNvSpPr>
                <a:spLocks noChangeArrowheads="1"/>
              </p:cNvSpPr>
              <p:nvPr/>
            </p:nvSpPr>
            <p:spPr bwMode="auto">
              <a:xfrm>
                <a:off x="1542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72" name="Freeform 739"/>
              <p:cNvSpPr>
                <a:spLocks/>
              </p:cNvSpPr>
              <p:nvPr/>
            </p:nvSpPr>
            <p:spPr bwMode="auto">
              <a:xfrm>
                <a:off x="154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73" name="Rectangle 740"/>
              <p:cNvSpPr>
                <a:spLocks noChangeArrowheads="1"/>
              </p:cNvSpPr>
              <p:nvPr/>
            </p:nvSpPr>
            <p:spPr bwMode="auto">
              <a:xfrm>
                <a:off x="1696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74" name="Freeform 741"/>
              <p:cNvSpPr>
                <a:spLocks/>
              </p:cNvSpPr>
              <p:nvPr/>
            </p:nvSpPr>
            <p:spPr bwMode="auto">
              <a:xfrm>
                <a:off x="1699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75" name="Rectangle 742"/>
              <p:cNvSpPr>
                <a:spLocks noChangeArrowheads="1"/>
              </p:cNvSpPr>
              <p:nvPr/>
            </p:nvSpPr>
            <p:spPr bwMode="auto">
              <a:xfrm>
                <a:off x="1527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76" name="Freeform 743"/>
              <p:cNvSpPr>
                <a:spLocks/>
              </p:cNvSpPr>
              <p:nvPr/>
            </p:nvSpPr>
            <p:spPr bwMode="auto">
              <a:xfrm>
                <a:off x="152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77" name="Rectangle 744"/>
              <p:cNvSpPr>
                <a:spLocks noChangeArrowheads="1"/>
              </p:cNvSpPr>
              <p:nvPr/>
            </p:nvSpPr>
            <p:spPr bwMode="auto">
              <a:xfrm>
                <a:off x="167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78" name="Freeform 745"/>
              <p:cNvSpPr>
                <a:spLocks/>
              </p:cNvSpPr>
              <p:nvPr/>
            </p:nvSpPr>
            <p:spPr bwMode="auto">
              <a:xfrm>
                <a:off x="1683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79" name="Rectangle 746"/>
              <p:cNvSpPr>
                <a:spLocks noChangeArrowheads="1"/>
              </p:cNvSpPr>
              <p:nvPr/>
            </p:nvSpPr>
            <p:spPr bwMode="auto">
              <a:xfrm>
                <a:off x="1509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80" name="Freeform 747"/>
              <p:cNvSpPr>
                <a:spLocks/>
              </p:cNvSpPr>
              <p:nvPr/>
            </p:nvSpPr>
            <p:spPr bwMode="auto">
              <a:xfrm>
                <a:off x="151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81" name="Rectangle 748"/>
              <p:cNvSpPr>
                <a:spLocks noChangeArrowheads="1"/>
              </p:cNvSpPr>
              <p:nvPr/>
            </p:nvSpPr>
            <p:spPr bwMode="auto">
              <a:xfrm>
                <a:off x="166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82" name="Freeform 749"/>
              <p:cNvSpPr>
                <a:spLocks/>
              </p:cNvSpPr>
              <p:nvPr/>
            </p:nvSpPr>
            <p:spPr bwMode="auto">
              <a:xfrm>
                <a:off x="1666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83" name="Rectangle 750"/>
              <p:cNvSpPr>
                <a:spLocks noChangeArrowheads="1"/>
              </p:cNvSpPr>
              <p:nvPr/>
            </p:nvSpPr>
            <p:spPr bwMode="auto">
              <a:xfrm>
                <a:off x="1492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84" name="Freeform 751"/>
              <p:cNvSpPr>
                <a:spLocks/>
              </p:cNvSpPr>
              <p:nvPr/>
            </p:nvSpPr>
            <p:spPr bwMode="auto">
              <a:xfrm>
                <a:off x="1494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85" name="Rectangle 752"/>
              <p:cNvSpPr>
                <a:spLocks noChangeArrowheads="1"/>
              </p:cNvSpPr>
              <p:nvPr/>
            </p:nvSpPr>
            <p:spPr bwMode="auto">
              <a:xfrm>
                <a:off x="1646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86" name="Freeform 753"/>
              <p:cNvSpPr>
                <a:spLocks/>
              </p:cNvSpPr>
              <p:nvPr/>
            </p:nvSpPr>
            <p:spPr bwMode="auto">
              <a:xfrm>
                <a:off x="1648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87" name="Rectangle 754"/>
              <p:cNvSpPr>
                <a:spLocks noChangeArrowheads="1"/>
              </p:cNvSpPr>
              <p:nvPr/>
            </p:nvSpPr>
            <p:spPr bwMode="auto">
              <a:xfrm>
                <a:off x="1476" y="302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88" name="Freeform 755"/>
              <p:cNvSpPr>
                <a:spLocks/>
              </p:cNvSpPr>
              <p:nvPr/>
            </p:nvSpPr>
            <p:spPr bwMode="auto">
              <a:xfrm>
                <a:off x="147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89" name="Rectangle 756"/>
              <p:cNvSpPr>
                <a:spLocks noChangeArrowheads="1"/>
              </p:cNvSpPr>
              <p:nvPr/>
            </p:nvSpPr>
            <p:spPr bwMode="auto">
              <a:xfrm>
                <a:off x="162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90" name="Freeform 757"/>
              <p:cNvSpPr>
                <a:spLocks/>
              </p:cNvSpPr>
              <p:nvPr/>
            </p:nvSpPr>
            <p:spPr bwMode="auto">
              <a:xfrm>
                <a:off x="1630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91" name="Rectangle 758"/>
              <p:cNvSpPr>
                <a:spLocks noChangeArrowheads="1"/>
              </p:cNvSpPr>
              <p:nvPr/>
            </p:nvSpPr>
            <p:spPr bwMode="auto">
              <a:xfrm>
                <a:off x="145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92" name="Freeform 759"/>
              <p:cNvSpPr>
                <a:spLocks/>
              </p:cNvSpPr>
              <p:nvPr/>
            </p:nvSpPr>
            <p:spPr bwMode="auto">
              <a:xfrm>
                <a:off x="1461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93" name="Rectangle 760"/>
              <p:cNvSpPr>
                <a:spLocks noChangeArrowheads="1"/>
              </p:cNvSpPr>
              <p:nvPr/>
            </p:nvSpPr>
            <p:spPr bwMode="auto">
              <a:xfrm>
                <a:off x="161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94" name="Freeform 761"/>
              <p:cNvSpPr>
                <a:spLocks/>
              </p:cNvSpPr>
              <p:nvPr/>
            </p:nvSpPr>
            <p:spPr bwMode="auto">
              <a:xfrm>
                <a:off x="1615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95" name="Rectangle 762"/>
              <p:cNvSpPr>
                <a:spLocks noChangeArrowheads="1"/>
              </p:cNvSpPr>
              <p:nvPr/>
            </p:nvSpPr>
            <p:spPr bwMode="auto">
              <a:xfrm>
                <a:off x="1441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96" name="Freeform 763"/>
              <p:cNvSpPr>
                <a:spLocks/>
              </p:cNvSpPr>
              <p:nvPr/>
            </p:nvSpPr>
            <p:spPr bwMode="auto">
              <a:xfrm>
                <a:off x="1443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97" name="Rectangle 764"/>
              <p:cNvSpPr>
                <a:spLocks noChangeArrowheads="1"/>
              </p:cNvSpPr>
              <p:nvPr/>
            </p:nvSpPr>
            <p:spPr bwMode="auto">
              <a:xfrm>
                <a:off x="159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98" name="Freeform 765"/>
              <p:cNvSpPr>
                <a:spLocks/>
              </p:cNvSpPr>
              <p:nvPr/>
            </p:nvSpPr>
            <p:spPr bwMode="auto">
              <a:xfrm>
                <a:off x="159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99" name="Rectangle 766"/>
              <p:cNvSpPr>
                <a:spLocks noChangeArrowheads="1"/>
              </p:cNvSpPr>
              <p:nvPr/>
            </p:nvSpPr>
            <p:spPr bwMode="auto">
              <a:xfrm>
                <a:off x="1424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00" name="Freeform 767"/>
              <p:cNvSpPr>
                <a:spLocks/>
              </p:cNvSpPr>
              <p:nvPr/>
            </p:nvSpPr>
            <p:spPr bwMode="auto">
              <a:xfrm>
                <a:off x="1428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01" name="Rectangle 768"/>
              <p:cNvSpPr>
                <a:spLocks noChangeArrowheads="1"/>
              </p:cNvSpPr>
              <p:nvPr/>
            </p:nvSpPr>
            <p:spPr bwMode="auto">
              <a:xfrm>
                <a:off x="1578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02" name="Freeform 769"/>
              <p:cNvSpPr>
                <a:spLocks/>
              </p:cNvSpPr>
              <p:nvPr/>
            </p:nvSpPr>
            <p:spPr bwMode="auto">
              <a:xfrm>
                <a:off x="1580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03" name="Rectangle 770"/>
              <p:cNvSpPr>
                <a:spLocks noChangeArrowheads="1"/>
              </p:cNvSpPr>
              <p:nvPr/>
            </p:nvSpPr>
            <p:spPr bwMode="auto">
              <a:xfrm>
                <a:off x="140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04" name="Freeform 771"/>
              <p:cNvSpPr>
                <a:spLocks/>
              </p:cNvSpPr>
              <p:nvPr/>
            </p:nvSpPr>
            <p:spPr bwMode="auto">
              <a:xfrm>
                <a:off x="141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05" name="Rectangle 772"/>
              <p:cNvSpPr>
                <a:spLocks noChangeArrowheads="1"/>
              </p:cNvSpPr>
              <p:nvPr/>
            </p:nvSpPr>
            <p:spPr bwMode="auto">
              <a:xfrm>
                <a:off x="156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06" name="Freeform 773"/>
              <p:cNvSpPr>
                <a:spLocks/>
              </p:cNvSpPr>
              <p:nvPr/>
            </p:nvSpPr>
            <p:spPr bwMode="auto">
              <a:xfrm>
                <a:off x="156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07" name="Rectangle 774"/>
              <p:cNvSpPr>
                <a:spLocks noChangeArrowheads="1"/>
              </p:cNvSpPr>
              <p:nvPr/>
            </p:nvSpPr>
            <p:spPr bwMode="auto">
              <a:xfrm>
                <a:off x="139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08" name="Freeform 775"/>
              <p:cNvSpPr>
                <a:spLocks/>
              </p:cNvSpPr>
              <p:nvPr/>
            </p:nvSpPr>
            <p:spPr bwMode="auto">
              <a:xfrm>
                <a:off x="1393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09" name="Rectangle 776"/>
              <p:cNvSpPr>
                <a:spLocks noChangeArrowheads="1"/>
              </p:cNvSpPr>
              <p:nvPr/>
            </p:nvSpPr>
            <p:spPr bwMode="auto">
              <a:xfrm>
                <a:off x="1732" y="302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10" name="Freeform 777"/>
              <p:cNvSpPr>
                <a:spLocks/>
              </p:cNvSpPr>
              <p:nvPr/>
            </p:nvSpPr>
            <p:spPr bwMode="auto">
              <a:xfrm>
                <a:off x="1734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1" name="Rectangle 778"/>
              <p:cNvSpPr>
                <a:spLocks noChangeArrowheads="1"/>
              </p:cNvSpPr>
              <p:nvPr/>
            </p:nvSpPr>
            <p:spPr bwMode="auto">
              <a:xfrm>
                <a:off x="137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712" name="Freeform 779"/>
              <p:cNvSpPr>
                <a:spLocks/>
              </p:cNvSpPr>
              <p:nvPr/>
            </p:nvSpPr>
            <p:spPr bwMode="auto">
              <a:xfrm>
                <a:off x="1375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3" name="Freeform 780"/>
              <p:cNvSpPr>
                <a:spLocks/>
              </p:cNvSpPr>
              <p:nvPr/>
            </p:nvSpPr>
            <p:spPr bwMode="auto">
              <a:xfrm>
                <a:off x="170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4" name="Freeform 781"/>
              <p:cNvSpPr>
                <a:spLocks/>
              </p:cNvSpPr>
              <p:nvPr/>
            </p:nvSpPr>
            <p:spPr bwMode="auto">
              <a:xfrm>
                <a:off x="167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5" name="Freeform 782"/>
              <p:cNvSpPr>
                <a:spLocks/>
              </p:cNvSpPr>
              <p:nvPr/>
            </p:nvSpPr>
            <p:spPr bwMode="auto">
              <a:xfrm>
                <a:off x="165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6" name="Freeform 783"/>
              <p:cNvSpPr>
                <a:spLocks/>
              </p:cNvSpPr>
              <p:nvPr/>
            </p:nvSpPr>
            <p:spPr bwMode="auto">
              <a:xfrm>
                <a:off x="162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7" name="Freeform 784"/>
              <p:cNvSpPr>
                <a:spLocks/>
              </p:cNvSpPr>
              <p:nvPr/>
            </p:nvSpPr>
            <p:spPr bwMode="auto">
              <a:xfrm>
                <a:off x="160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8" name="Freeform 785"/>
              <p:cNvSpPr>
                <a:spLocks/>
              </p:cNvSpPr>
              <p:nvPr/>
            </p:nvSpPr>
            <p:spPr bwMode="auto">
              <a:xfrm>
                <a:off x="157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19" name="Freeform 786"/>
              <p:cNvSpPr>
                <a:spLocks/>
              </p:cNvSpPr>
              <p:nvPr/>
            </p:nvSpPr>
            <p:spPr bwMode="auto">
              <a:xfrm>
                <a:off x="155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3 h 3"/>
                  <a:gd name="T4" fmla="*/ 0 w 5"/>
                  <a:gd name="T5" fmla="*/ 2 h 3"/>
                  <a:gd name="T6" fmla="*/ 2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0" name="Freeform 787"/>
              <p:cNvSpPr>
                <a:spLocks/>
              </p:cNvSpPr>
              <p:nvPr/>
            </p:nvSpPr>
            <p:spPr bwMode="auto">
              <a:xfrm>
                <a:off x="1525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1" name="Freeform 788"/>
              <p:cNvSpPr>
                <a:spLocks/>
              </p:cNvSpPr>
              <p:nvPr/>
            </p:nvSpPr>
            <p:spPr bwMode="auto">
              <a:xfrm>
                <a:off x="149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2" name="Freeform 789"/>
              <p:cNvSpPr>
                <a:spLocks/>
              </p:cNvSpPr>
              <p:nvPr/>
            </p:nvSpPr>
            <p:spPr bwMode="auto">
              <a:xfrm>
                <a:off x="147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3" name="Freeform 790"/>
              <p:cNvSpPr>
                <a:spLocks/>
              </p:cNvSpPr>
              <p:nvPr/>
            </p:nvSpPr>
            <p:spPr bwMode="auto">
              <a:xfrm>
                <a:off x="144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4" name="Freeform 791"/>
              <p:cNvSpPr>
                <a:spLocks/>
              </p:cNvSpPr>
              <p:nvPr/>
            </p:nvSpPr>
            <p:spPr bwMode="auto">
              <a:xfrm>
                <a:off x="1421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5" name="Freeform 792"/>
              <p:cNvSpPr>
                <a:spLocks/>
              </p:cNvSpPr>
              <p:nvPr/>
            </p:nvSpPr>
            <p:spPr bwMode="auto">
              <a:xfrm>
                <a:off x="139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6" name="Freeform 793"/>
              <p:cNvSpPr>
                <a:spLocks/>
              </p:cNvSpPr>
              <p:nvPr/>
            </p:nvSpPr>
            <p:spPr bwMode="auto">
              <a:xfrm>
                <a:off x="137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7" name="Freeform 794"/>
              <p:cNvSpPr>
                <a:spLocks/>
              </p:cNvSpPr>
              <p:nvPr/>
            </p:nvSpPr>
            <p:spPr bwMode="auto">
              <a:xfrm>
                <a:off x="134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8" name="Freeform 795"/>
              <p:cNvSpPr>
                <a:spLocks/>
              </p:cNvSpPr>
              <p:nvPr/>
            </p:nvSpPr>
            <p:spPr bwMode="auto">
              <a:xfrm>
                <a:off x="173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29" name="Freeform 796"/>
              <p:cNvSpPr>
                <a:spLocks/>
              </p:cNvSpPr>
              <p:nvPr/>
            </p:nvSpPr>
            <p:spPr bwMode="auto">
              <a:xfrm>
                <a:off x="171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0" name="Freeform 797"/>
              <p:cNvSpPr>
                <a:spLocks/>
              </p:cNvSpPr>
              <p:nvPr/>
            </p:nvSpPr>
            <p:spPr bwMode="auto">
              <a:xfrm>
                <a:off x="169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1" name="Freeform 798"/>
              <p:cNvSpPr>
                <a:spLocks/>
              </p:cNvSpPr>
              <p:nvPr/>
            </p:nvSpPr>
            <p:spPr bwMode="auto">
              <a:xfrm>
                <a:off x="166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2" name="Freeform 799"/>
              <p:cNvSpPr>
                <a:spLocks/>
              </p:cNvSpPr>
              <p:nvPr/>
            </p:nvSpPr>
            <p:spPr bwMode="auto">
              <a:xfrm>
                <a:off x="164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3" name="Freeform 800"/>
              <p:cNvSpPr>
                <a:spLocks/>
              </p:cNvSpPr>
              <p:nvPr/>
            </p:nvSpPr>
            <p:spPr bwMode="auto">
              <a:xfrm>
                <a:off x="161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4" name="Freeform 801"/>
              <p:cNvSpPr>
                <a:spLocks/>
              </p:cNvSpPr>
              <p:nvPr/>
            </p:nvSpPr>
            <p:spPr bwMode="auto">
              <a:xfrm>
                <a:off x="158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5" name="Freeform 802"/>
              <p:cNvSpPr>
                <a:spLocks/>
              </p:cNvSpPr>
              <p:nvPr/>
            </p:nvSpPr>
            <p:spPr bwMode="auto">
              <a:xfrm>
                <a:off x="156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6" name="Freeform 803"/>
              <p:cNvSpPr>
                <a:spLocks/>
              </p:cNvSpPr>
              <p:nvPr/>
            </p:nvSpPr>
            <p:spPr bwMode="auto">
              <a:xfrm>
                <a:off x="153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7" name="Freeform 804"/>
              <p:cNvSpPr>
                <a:spLocks/>
              </p:cNvSpPr>
              <p:nvPr/>
            </p:nvSpPr>
            <p:spPr bwMode="auto">
              <a:xfrm>
                <a:off x="151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8" name="Freeform 805"/>
              <p:cNvSpPr>
                <a:spLocks/>
              </p:cNvSpPr>
              <p:nvPr/>
            </p:nvSpPr>
            <p:spPr bwMode="auto">
              <a:xfrm>
                <a:off x="148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39" name="Freeform 806"/>
              <p:cNvSpPr>
                <a:spLocks/>
              </p:cNvSpPr>
              <p:nvPr/>
            </p:nvSpPr>
            <p:spPr bwMode="auto">
              <a:xfrm>
                <a:off x="146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0" name="Freeform 807"/>
              <p:cNvSpPr>
                <a:spLocks/>
              </p:cNvSpPr>
              <p:nvPr/>
            </p:nvSpPr>
            <p:spPr bwMode="auto">
              <a:xfrm>
                <a:off x="143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1" name="Freeform 808"/>
              <p:cNvSpPr>
                <a:spLocks/>
              </p:cNvSpPr>
              <p:nvPr/>
            </p:nvSpPr>
            <p:spPr bwMode="auto">
              <a:xfrm>
                <a:off x="140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2" name="Freeform 809"/>
              <p:cNvSpPr>
                <a:spLocks/>
              </p:cNvSpPr>
              <p:nvPr/>
            </p:nvSpPr>
            <p:spPr bwMode="auto">
              <a:xfrm>
                <a:off x="138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3" name="Freeform 810"/>
              <p:cNvSpPr>
                <a:spLocks/>
              </p:cNvSpPr>
              <p:nvPr/>
            </p:nvSpPr>
            <p:spPr bwMode="auto">
              <a:xfrm>
                <a:off x="135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744" name="Freeform 811"/>
              <p:cNvSpPr>
                <a:spLocks/>
              </p:cNvSpPr>
              <p:nvPr/>
            </p:nvSpPr>
            <p:spPr bwMode="auto">
              <a:xfrm>
                <a:off x="174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0589" name="Line 812"/>
            <p:cNvSpPr>
              <a:spLocks noChangeShapeType="1"/>
            </p:cNvSpPr>
            <p:nvPr/>
          </p:nvSpPr>
          <p:spPr bwMode="auto">
            <a:xfrm flipH="1">
              <a:off x="2454" y="3025"/>
              <a:ext cx="60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90" name="Freeform 813"/>
            <p:cNvSpPr>
              <a:spLocks/>
            </p:cNvSpPr>
            <p:nvPr/>
          </p:nvSpPr>
          <p:spPr bwMode="auto">
            <a:xfrm>
              <a:off x="2357" y="3019"/>
              <a:ext cx="59" cy="6"/>
            </a:xfrm>
            <a:custGeom>
              <a:avLst/>
              <a:gdLst>
                <a:gd name="T0" fmla="*/ 202 w 202"/>
                <a:gd name="T1" fmla="*/ 27 h 27"/>
                <a:gd name="T2" fmla="*/ 73 w 202"/>
                <a:gd name="T3" fmla="*/ 27 h 27"/>
                <a:gd name="T4" fmla="*/ 54 w 202"/>
                <a:gd name="T5" fmla="*/ 25 h 27"/>
                <a:gd name="T6" fmla="*/ 35 w 202"/>
                <a:gd name="T7" fmla="*/ 20 h 27"/>
                <a:gd name="T8" fmla="*/ 17 w 202"/>
                <a:gd name="T9" fmla="*/ 12 h 27"/>
                <a:gd name="T10" fmla="*/ 1 w 202"/>
                <a:gd name="T11" fmla="*/ 1 h 27"/>
                <a:gd name="T12" fmla="*/ 0 w 20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7"/>
                <a:gd name="T23" fmla="*/ 202 w 20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7">
                  <a:moveTo>
                    <a:pt x="202" y="27"/>
                  </a:moveTo>
                  <a:lnTo>
                    <a:pt x="73" y="27"/>
                  </a:lnTo>
                  <a:lnTo>
                    <a:pt x="54" y="25"/>
                  </a:lnTo>
                  <a:lnTo>
                    <a:pt x="35" y="20"/>
                  </a:lnTo>
                  <a:lnTo>
                    <a:pt x="17" y="1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91" name="Line 814"/>
            <p:cNvSpPr>
              <a:spLocks noChangeShapeType="1"/>
            </p:cNvSpPr>
            <p:nvPr/>
          </p:nvSpPr>
          <p:spPr bwMode="auto">
            <a:xfrm flipV="1">
              <a:off x="2346" y="2944"/>
              <a:ext cx="1" cy="48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92" name="Rectangle 815"/>
            <p:cNvSpPr>
              <a:spLocks noChangeArrowheads="1"/>
            </p:cNvSpPr>
            <p:nvPr/>
          </p:nvSpPr>
          <p:spPr bwMode="auto">
            <a:xfrm>
              <a:off x="2261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93" name="Rectangle 816"/>
            <p:cNvSpPr>
              <a:spLocks noChangeArrowheads="1"/>
            </p:cNvSpPr>
            <p:nvPr/>
          </p:nvSpPr>
          <p:spPr bwMode="auto">
            <a:xfrm>
              <a:off x="2266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0594" name="Freeform 817"/>
            <p:cNvSpPr>
              <a:spLocks/>
            </p:cNvSpPr>
            <p:nvPr/>
          </p:nvSpPr>
          <p:spPr bwMode="auto">
            <a:xfrm>
              <a:off x="2262" y="2696"/>
              <a:ext cx="2" cy="1"/>
            </a:xfrm>
            <a:custGeom>
              <a:avLst/>
              <a:gdLst>
                <a:gd name="T0" fmla="*/ 0 w 8"/>
                <a:gd name="T1" fmla="*/ 2 h 4"/>
                <a:gd name="T2" fmla="*/ 2 w 8"/>
                <a:gd name="T3" fmla="*/ 0 h 4"/>
                <a:gd name="T4" fmla="*/ 6 w 8"/>
                <a:gd name="T5" fmla="*/ 0 h 4"/>
                <a:gd name="T6" fmla="*/ 8 w 8"/>
                <a:gd name="T7" fmla="*/ 2 h 4"/>
                <a:gd name="T8" fmla="*/ 6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95" name="Freeform 818"/>
            <p:cNvSpPr>
              <a:spLocks/>
            </p:cNvSpPr>
            <p:nvPr/>
          </p:nvSpPr>
          <p:spPr bwMode="auto">
            <a:xfrm>
              <a:off x="2267" y="2696"/>
              <a:ext cx="1" cy="1"/>
            </a:xfrm>
            <a:custGeom>
              <a:avLst/>
              <a:gdLst>
                <a:gd name="T0" fmla="*/ 0 w 7"/>
                <a:gd name="T1" fmla="*/ 2 h 4"/>
                <a:gd name="T2" fmla="*/ 2 w 7"/>
                <a:gd name="T3" fmla="*/ 0 h 4"/>
                <a:gd name="T4" fmla="*/ 6 w 7"/>
                <a:gd name="T5" fmla="*/ 0 h 4"/>
                <a:gd name="T6" fmla="*/ 7 w 7"/>
                <a:gd name="T7" fmla="*/ 2 h 4"/>
                <a:gd name="T8" fmla="*/ 6 w 7"/>
                <a:gd name="T9" fmla="*/ 4 h 4"/>
                <a:gd name="T10" fmla="*/ 2 w 7"/>
                <a:gd name="T11" fmla="*/ 4 h 4"/>
                <a:gd name="T12" fmla="*/ 0 w 7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0596" name="Rectangle 819"/>
            <p:cNvSpPr>
              <a:spLocks noChangeArrowheads="1"/>
            </p:cNvSpPr>
            <p:nvPr/>
          </p:nvSpPr>
          <p:spPr bwMode="auto">
            <a:xfrm>
              <a:off x="2006" y="2834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0597" name="Group 820"/>
            <p:cNvGrpSpPr>
              <a:grpSpLocks/>
            </p:cNvGrpSpPr>
            <p:nvPr/>
          </p:nvGrpSpPr>
          <p:grpSpPr bwMode="auto">
            <a:xfrm>
              <a:off x="2033" y="2838"/>
              <a:ext cx="374" cy="35"/>
              <a:chOff x="1353" y="2855"/>
              <a:chExt cx="374" cy="35"/>
            </a:xfrm>
          </p:grpSpPr>
          <p:sp>
            <p:nvSpPr>
              <p:cNvPr id="20598" name="Rectangle 821"/>
              <p:cNvSpPr>
                <a:spLocks noChangeArrowheads="1"/>
              </p:cNvSpPr>
              <p:nvPr/>
            </p:nvSpPr>
            <p:spPr bwMode="auto">
              <a:xfrm>
                <a:off x="1467" y="2855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99" name="Freeform 822"/>
              <p:cNvSpPr>
                <a:spLocks/>
              </p:cNvSpPr>
              <p:nvPr/>
            </p:nvSpPr>
            <p:spPr bwMode="auto">
              <a:xfrm>
                <a:off x="1373" y="2873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00" name="Freeform 823"/>
              <p:cNvSpPr>
                <a:spLocks/>
              </p:cNvSpPr>
              <p:nvPr/>
            </p:nvSpPr>
            <p:spPr bwMode="auto">
              <a:xfrm>
                <a:off x="1364" y="2873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01" name="Freeform 824"/>
              <p:cNvSpPr>
                <a:spLocks/>
              </p:cNvSpPr>
              <p:nvPr/>
            </p:nvSpPr>
            <p:spPr bwMode="auto">
              <a:xfrm>
                <a:off x="1353" y="2873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02" name="Freeform 825"/>
              <p:cNvSpPr>
                <a:spLocks/>
              </p:cNvSpPr>
              <p:nvPr/>
            </p:nvSpPr>
            <p:spPr bwMode="auto">
              <a:xfrm>
                <a:off x="1384" y="287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03" name="Rectangle 826"/>
              <p:cNvSpPr>
                <a:spLocks noChangeArrowheads="1"/>
              </p:cNvSpPr>
              <p:nvPr/>
            </p:nvSpPr>
            <p:spPr bwMode="auto">
              <a:xfrm>
                <a:off x="1509" y="2877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04" name="Rectangle 827"/>
              <p:cNvSpPr>
                <a:spLocks noChangeArrowheads="1"/>
              </p:cNvSpPr>
              <p:nvPr/>
            </p:nvSpPr>
            <p:spPr bwMode="auto">
              <a:xfrm>
                <a:off x="1421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05" name="Freeform 828"/>
              <p:cNvSpPr>
                <a:spLocks/>
              </p:cNvSpPr>
              <p:nvPr/>
            </p:nvSpPr>
            <p:spPr bwMode="auto">
              <a:xfrm>
                <a:off x="1423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06" name="Rectangle 829"/>
              <p:cNvSpPr>
                <a:spLocks noChangeArrowheads="1"/>
              </p:cNvSpPr>
              <p:nvPr/>
            </p:nvSpPr>
            <p:spPr bwMode="auto">
              <a:xfrm>
                <a:off x="1399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07" name="Freeform 830"/>
              <p:cNvSpPr>
                <a:spLocks/>
              </p:cNvSpPr>
              <p:nvPr/>
            </p:nvSpPr>
            <p:spPr bwMode="auto">
              <a:xfrm>
                <a:off x="1401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08" name="Rectangle 831"/>
              <p:cNvSpPr>
                <a:spLocks noChangeArrowheads="1"/>
              </p:cNvSpPr>
              <p:nvPr/>
            </p:nvSpPr>
            <p:spPr bwMode="auto">
              <a:xfrm>
                <a:off x="1621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09" name="Rectangle 832"/>
              <p:cNvSpPr>
                <a:spLocks noChangeArrowheads="1"/>
              </p:cNvSpPr>
              <p:nvPr/>
            </p:nvSpPr>
            <p:spPr bwMode="auto">
              <a:xfrm>
                <a:off x="1643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10" name="Freeform 833"/>
              <p:cNvSpPr>
                <a:spLocks/>
              </p:cNvSpPr>
              <p:nvPr/>
            </p:nvSpPr>
            <p:spPr bwMode="auto">
              <a:xfrm>
                <a:off x="1626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1" name="Freeform 834"/>
              <p:cNvSpPr>
                <a:spLocks/>
              </p:cNvSpPr>
              <p:nvPr/>
            </p:nvSpPr>
            <p:spPr bwMode="auto">
              <a:xfrm>
                <a:off x="1648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2" name="Rectangle 835"/>
              <p:cNvSpPr>
                <a:spLocks noChangeArrowheads="1"/>
              </p:cNvSpPr>
              <p:nvPr/>
            </p:nvSpPr>
            <p:spPr bwMode="auto">
              <a:xfrm>
                <a:off x="1687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13" name="Rectangle 836"/>
              <p:cNvSpPr>
                <a:spLocks noChangeArrowheads="1"/>
              </p:cNvSpPr>
              <p:nvPr/>
            </p:nvSpPr>
            <p:spPr bwMode="auto">
              <a:xfrm>
                <a:off x="1707" y="2866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614" name="Freeform 837"/>
              <p:cNvSpPr>
                <a:spLocks/>
              </p:cNvSpPr>
              <p:nvPr/>
            </p:nvSpPr>
            <p:spPr bwMode="auto">
              <a:xfrm>
                <a:off x="1692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615" name="Freeform 838"/>
              <p:cNvSpPr>
                <a:spLocks/>
              </p:cNvSpPr>
              <p:nvPr/>
            </p:nvSpPr>
            <p:spPr bwMode="auto">
              <a:xfrm>
                <a:off x="1714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086" name="Group 839"/>
          <p:cNvGrpSpPr>
            <a:grpSpLocks/>
          </p:cNvGrpSpPr>
          <p:nvPr/>
        </p:nvGrpSpPr>
        <p:grpSpPr bwMode="auto">
          <a:xfrm>
            <a:off x="3992563" y="5026025"/>
            <a:ext cx="457200" cy="528638"/>
            <a:chOff x="1965" y="2695"/>
            <a:chExt cx="549" cy="642"/>
          </a:xfrm>
        </p:grpSpPr>
        <p:sp>
          <p:nvSpPr>
            <p:cNvPr id="19854" name="Rectangle 840"/>
            <p:cNvSpPr>
              <a:spLocks noChangeArrowheads="1"/>
            </p:cNvSpPr>
            <p:nvPr/>
          </p:nvSpPr>
          <p:spPr bwMode="auto">
            <a:xfrm>
              <a:off x="1965" y="2789"/>
              <a:ext cx="473" cy="548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55" name="Rectangle 841"/>
            <p:cNvSpPr>
              <a:spLocks noChangeArrowheads="1"/>
            </p:cNvSpPr>
            <p:nvPr/>
          </p:nvSpPr>
          <p:spPr bwMode="auto">
            <a:xfrm>
              <a:off x="1965" y="2789"/>
              <a:ext cx="36" cy="383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56" name="Freeform 842"/>
            <p:cNvSpPr>
              <a:spLocks/>
            </p:cNvSpPr>
            <p:nvPr/>
          </p:nvSpPr>
          <p:spPr bwMode="auto">
            <a:xfrm>
              <a:off x="1979" y="2797"/>
              <a:ext cx="8" cy="9"/>
            </a:xfrm>
            <a:custGeom>
              <a:avLst/>
              <a:gdLst>
                <a:gd name="T0" fmla="*/ 0 w 35"/>
                <a:gd name="T1" fmla="*/ 20 h 41"/>
                <a:gd name="T2" fmla="*/ 3 w 35"/>
                <a:gd name="T3" fmla="*/ 12 h 41"/>
                <a:gd name="T4" fmla="*/ 7 w 35"/>
                <a:gd name="T5" fmla="*/ 4 h 41"/>
                <a:gd name="T6" fmla="*/ 14 w 35"/>
                <a:gd name="T7" fmla="*/ 0 h 41"/>
                <a:gd name="T8" fmla="*/ 22 w 35"/>
                <a:gd name="T9" fmla="*/ 0 h 41"/>
                <a:gd name="T10" fmla="*/ 29 w 35"/>
                <a:gd name="T11" fmla="*/ 4 h 41"/>
                <a:gd name="T12" fmla="*/ 34 w 35"/>
                <a:gd name="T13" fmla="*/ 12 h 41"/>
                <a:gd name="T14" fmla="*/ 35 w 35"/>
                <a:gd name="T15" fmla="*/ 20 h 41"/>
                <a:gd name="T16" fmla="*/ 34 w 35"/>
                <a:gd name="T17" fmla="*/ 29 h 41"/>
                <a:gd name="T18" fmla="*/ 29 w 35"/>
                <a:gd name="T19" fmla="*/ 36 h 41"/>
                <a:gd name="T20" fmla="*/ 22 w 35"/>
                <a:gd name="T21" fmla="*/ 41 h 41"/>
                <a:gd name="T22" fmla="*/ 14 w 35"/>
                <a:gd name="T23" fmla="*/ 41 h 41"/>
                <a:gd name="T24" fmla="*/ 7 w 35"/>
                <a:gd name="T25" fmla="*/ 36 h 41"/>
                <a:gd name="T26" fmla="*/ 3 w 35"/>
                <a:gd name="T27" fmla="*/ 29 h 41"/>
                <a:gd name="T28" fmla="*/ 0 w 35"/>
                <a:gd name="T29" fmla="*/ 2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41"/>
                <a:gd name="T47" fmla="*/ 35 w 35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41">
                  <a:moveTo>
                    <a:pt x="0" y="20"/>
                  </a:moveTo>
                  <a:lnTo>
                    <a:pt x="3" y="12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4" y="12"/>
                  </a:lnTo>
                  <a:lnTo>
                    <a:pt x="35" y="20"/>
                  </a:lnTo>
                  <a:lnTo>
                    <a:pt x="34" y="29"/>
                  </a:lnTo>
                  <a:lnTo>
                    <a:pt x="29" y="36"/>
                  </a:lnTo>
                  <a:lnTo>
                    <a:pt x="22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57" name="Freeform 843"/>
            <p:cNvSpPr>
              <a:spLocks/>
            </p:cNvSpPr>
            <p:nvPr/>
          </p:nvSpPr>
          <p:spPr bwMode="auto">
            <a:xfrm>
              <a:off x="1979" y="3158"/>
              <a:ext cx="8" cy="7"/>
            </a:xfrm>
            <a:custGeom>
              <a:avLst/>
              <a:gdLst>
                <a:gd name="T0" fmla="*/ 0 w 35"/>
                <a:gd name="T1" fmla="*/ 17 h 33"/>
                <a:gd name="T2" fmla="*/ 3 w 35"/>
                <a:gd name="T3" fmla="*/ 9 h 33"/>
                <a:gd name="T4" fmla="*/ 7 w 35"/>
                <a:gd name="T5" fmla="*/ 3 h 33"/>
                <a:gd name="T6" fmla="*/ 14 w 35"/>
                <a:gd name="T7" fmla="*/ 0 h 33"/>
                <a:gd name="T8" fmla="*/ 22 w 35"/>
                <a:gd name="T9" fmla="*/ 0 h 33"/>
                <a:gd name="T10" fmla="*/ 29 w 35"/>
                <a:gd name="T11" fmla="*/ 3 h 33"/>
                <a:gd name="T12" fmla="*/ 34 w 35"/>
                <a:gd name="T13" fmla="*/ 9 h 33"/>
                <a:gd name="T14" fmla="*/ 35 w 35"/>
                <a:gd name="T15" fmla="*/ 17 h 33"/>
                <a:gd name="T16" fmla="*/ 34 w 35"/>
                <a:gd name="T17" fmla="*/ 24 h 33"/>
                <a:gd name="T18" fmla="*/ 29 w 35"/>
                <a:gd name="T19" fmla="*/ 30 h 33"/>
                <a:gd name="T20" fmla="*/ 22 w 35"/>
                <a:gd name="T21" fmla="*/ 33 h 33"/>
                <a:gd name="T22" fmla="*/ 14 w 35"/>
                <a:gd name="T23" fmla="*/ 33 h 33"/>
                <a:gd name="T24" fmla="*/ 7 w 35"/>
                <a:gd name="T25" fmla="*/ 30 h 33"/>
                <a:gd name="T26" fmla="*/ 3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3" y="9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4" y="9"/>
                  </a:lnTo>
                  <a:lnTo>
                    <a:pt x="35" y="17"/>
                  </a:lnTo>
                  <a:lnTo>
                    <a:pt x="34" y="24"/>
                  </a:lnTo>
                  <a:lnTo>
                    <a:pt x="29" y="30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0"/>
                  </a:lnTo>
                  <a:lnTo>
                    <a:pt x="3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58" name="Rectangle 844"/>
            <p:cNvSpPr>
              <a:spLocks noChangeArrowheads="1"/>
            </p:cNvSpPr>
            <p:nvPr/>
          </p:nvSpPr>
          <p:spPr bwMode="auto">
            <a:xfrm>
              <a:off x="1979" y="2929"/>
              <a:ext cx="8" cy="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59" name="Freeform 845"/>
            <p:cNvSpPr>
              <a:spLocks/>
            </p:cNvSpPr>
            <p:nvPr/>
          </p:nvSpPr>
          <p:spPr bwMode="auto">
            <a:xfrm>
              <a:off x="2015" y="280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8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8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0" name="Freeform 846"/>
            <p:cNvSpPr>
              <a:spLocks/>
            </p:cNvSpPr>
            <p:nvPr/>
          </p:nvSpPr>
          <p:spPr bwMode="auto">
            <a:xfrm>
              <a:off x="2416" y="280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8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8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8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1" name="Freeform 847"/>
            <p:cNvSpPr>
              <a:spLocks/>
            </p:cNvSpPr>
            <p:nvPr/>
          </p:nvSpPr>
          <p:spPr bwMode="auto">
            <a:xfrm>
              <a:off x="2015" y="285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2" name="Freeform 848"/>
            <p:cNvSpPr>
              <a:spLocks/>
            </p:cNvSpPr>
            <p:nvPr/>
          </p:nvSpPr>
          <p:spPr bwMode="auto">
            <a:xfrm>
              <a:off x="2416" y="285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3" name="Freeform 849"/>
            <p:cNvSpPr>
              <a:spLocks/>
            </p:cNvSpPr>
            <p:nvPr/>
          </p:nvSpPr>
          <p:spPr bwMode="auto">
            <a:xfrm>
              <a:off x="2015" y="2893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4" name="Freeform 850"/>
            <p:cNvSpPr>
              <a:spLocks/>
            </p:cNvSpPr>
            <p:nvPr/>
          </p:nvSpPr>
          <p:spPr bwMode="auto">
            <a:xfrm>
              <a:off x="2416" y="2893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5" name="Rectangle 851"/>
            <p:cNvSpPr>
              <a:spLocks noChangeArrowheads="1"/>
            </p:cNvSpPr>
            <p:nvPr/>
          </p:nvSpPr>
          <p:spPr bwMode="auto">
            <a:xfrm>
              <a:off x="1979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66" name="Freeform 852"/>
            <p:cNvSpPr>
              <a:spLocks/>
            </p:cNvSpPr>
            <p:nvPr/>
          </p:nvSpPr>
          <p:spPr bwMode="auto">
            <a:xfrm>
              <a:off x="1987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1 w 35"/>
                <a:gd name="T3" fmla="*/ 9 h 33"/>
                <a:gd name="T4" fmla="*/ 6 w 35"/>
                <a:gd name="T5" fmla="*/ 3 h 33"/>
                <a:gd name="T6" fmla="*/ 14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4 w 35"/>
                <a:gd name="T23" fmla="*/ 33 h 33"/>
                <a:gd name="T24" fmla="*/ 6 w 35"/>
                <a:gd name="T25" fmla="*/ 30 h 33"/>
                <a:gd name="T26" fmla="*/ 1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1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4" y="33"/>
                  </a:lnTo>
                  <a:lnTo>
                    <a:pt x="6" y="30"/>
                  </a:lnTo>
                  <a:lnTo>
                    <a:pt x="1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7" name="Freeform 853"/>
            <p:cNvSpPr>
              <a:spLocks/>
            </p:cNvSpPr>
            <p:nvPr/>
          </p:nvSpPr>
          <p:spPr bwMode="auto">
            <a:xfrm>
              <a:off x="2181" y="3253"/>
              <a:ext cx="9" cy="6"/>
            </a:xfrm>
            <a:custGeom>
              <a:avLst/>
              <a:gdLst>
                <a:gd name="T0" fmla="*/ 0 w 35"/>
                <a:gd name="T1" fmla="*/ 14 h 28"/>
                <a:gd name="T2" fmla="*/ 2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2 w 35"/>
                <a:gd name="T9" fmla="*/ 0 h 28"/>
                <a:gd name="T10" fmla="*/ 29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9 w 35"/>
                <a:gd name="T19" fmla="*/ 24 h 28"/>
                <a:gd name="T20" fmla="*/ 22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2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2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9" y="24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68" name="Rectangle 854"/>
            <p:cNvSpPr>
              <a:spLocks noChangeArrowheads="1"/>
            </p:cNvSpPr>
            <p:nvPr/>
          </p:nvSpPr>
          <p:spPr bwMode="auto">
            <a:xfrm>
              <a:off x="2207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69" name="Freeform 855"/>
            <p:cNvSpPr>
              <a:spLocks/>
            </p:cNvSpPr>
            <p:nvPr/>
          </p:nvSpPr>
          <p:spPr bwMode="auto">
            <a:xfrm>
              <a:off x="2216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2 w 35"/>
                <a:gd name="T3" fmla="*/ 9 h 33"/>
                <a:gd name="T4" fmla="*/ 6 w 35"/>
                <a:gd name="T5" fmla="*/ 3 h 33"/>
                <a:gd name="T6" fmla="*/ 13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3 w 35"/>
                <a:gd name="T23" fmla="*/ 33 h 33"/>
                <a:gd name="T24" fmla="*/ 6 w 35"/>
                <a:gd name="T25" fmla="*/ 30 h 33"/>
                <a:gd name="T26" fmla="*/ 2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2" y="9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3" y="33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70" name="Freeform 856"/>
            <p:cNvSpPr>
              <a:spLocks/>
            </p:cNvSpPr>
            <p:nvPr/>
          </p:nvSpPr>
          <p:spPr bwMode="auto">
            <a:xfrm>
              <a:off x="2410" y="3253"/>
              <a:ext cx="8" cy="6"/>
            </a:xfrm>
            <a:custGeom>
              <a:avLst/>
              <a:gdLst>
                <a:gd name="T0" fmla="*/ 0 w 35"/>
                <a:gd name="T1" fmla="*/ 14 h 28"/>
                <a:gd name="T2" fmla="*/ 1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1 w 35"/>
                <a:gd name="T9" fmla="*/ 0 h 28"/>
                <a:gd name="T10" fmla="*/ 28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8 w 35"/>
                <a:gd name="T19" fmla="*/ 24 h 28"/>
                <a:gd name="T20" fmla="*/ 21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1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1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1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71" name="Rectangle 857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2" name="Rectangle 858"/>
            <p:cNvSpPr>
              <a:spLocks noChangeArrowheads="1"/>
            </p:cNvSpPr>
            <p:nvPr/>
          </p:nvSpPr>
          <p:spPr bwMode="auto">
            <a:xfrm>
              <a:off x="2006" y="2960"/>
              <a:ext cx="428" cy="4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3" name="Rectangle 859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4" name="Rectangle 860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5" name="Rectangle 861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6" name="Rectangle 862"/>
            <p:cNvSpPr>
              <a:spLocks noChangeArrowheads="1"/>
            </p:cNvSpPr>
            <p:nvPr/>
          </p:nvSpPr>
          <p:spPr bwMode="auto">
            <a:xfrm>
              <a:off x="2006" y="2918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7" name="Rectangle 863"/>
            <p:cNvSpPr>
              <a:spLocks noChangeArrowheads="1"/>
            </p:cNvSpPr>
            <p:nvPr/>
          </p:nvSpPr>
          <p:spPr bwMode="auto">
            <a:xfrm>
              <a:off x="2006" y="283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8" name="Rectangle 864"/>
            <p:cNvSpPr>
              <a:spLocks noChangeArrowheads="1"/>
            </p:cNvSpPr>
            <p:nvPr/>
          </p:nvSpPr>
          <p:spPr bwMode="auto">
            <a:xfrm>
              <a:off x="2006" y="287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79" name="Rectangle 865"/>
            <p:cNvSpPr>
              <a:spLocks noChangeArrowheads="1"/>
            </p:cNvSpPr>
            <p:nvPr/>
          </p:nvSpPr>
          <p:spPr bwMode="auto">
            <a:xfrm>
              <a:off x="2006" y="279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80" name="Freeform 866"/>
            <p:cNvSpPr>
              <a:spLocks/>
            </p:cNvSpPr>
            <p:nvPr/>
          </p:nvSpPr>
          <p:spPr bwMode="auto">
            <a:xfrm>
              <a:off x="2015" y="306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1" name="Freeform 867"/>
            <p:cNvSpPr>
              <a:spLocks/>
            </p:cNvSpPr>
            <p:nvPr/>
          </p:nvSpPr>
          <p:spPr bwMode="auto">
            <a:xfrm>
              <a:off x="2416" y="306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2" name="Freeform 868"/>
            <p:cNvSpPr>
              <a:spLocks/>
            </p:cNvSpPr>
            <p:nvPr/>
          </p:nvSpPr>
          <p:spPr bwMode="auto">
            <a:xfrm>
              <a:off x="2015" y="3103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3" name="Freeform 869"/>
            <p:cNvSpPr>
              <a:spLocks/>
            </p:cNvSpPr>
            <p:nvPr/>
          </p:nvSpPr>
          <p:spPr bwMode="auto">
            <a:xfrm>
              <a:off x="2416" y="3103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4" name="Freeform 870"/>
            <p:cNvSpPr>
              <a:spLocks/>
            </p:cNvSpPr>
            <p:nvPr/>
          </p:nvSpPr>
          <p:spPr bwMode="auto">
            <a:xfrm>
              <a:off x="2015" y="3145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5" name="Freeform 871"/>
            <p:cNvSpPr>
              <a:spLocks/>
            </p:cNvSpPr>
            <p:nvPr/>
          </p:nvSpPr>
          <p:spPr bwMode="auto">
            <a:xfrm>
              <a:off x="2416" y="3145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6" name="Freeform 872"/>
            <p:cNvSpPr>
              <a:spLocks/>
            </p:cNvSpPr>
            <p:nvPr/>
          </p:nvSpPr>
          <p:spPr bwMode="auto">
            <a:xfrm>
              <a:off x="2015" y="2935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7" name="Freeform 873"/>
            <p:cNvSpPr>
              <a:spLocks/>
            </p:cNvSpPr>
            <p:nvPr/>
          </p:nvSpPr>
          <p:spPr bwMode="auto">
            <a:xfrm>
              <a:off x="2416" y="2935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8" name="Freeform 874"/>
            <p:cNvSpPr>
              <a:spLocks/>
            </p:cNvSpPr>
            <p:nvPr/>
          </p:nvSpPr>
          <p:spPr bwMode="auto">
            <a:xfrm>
              <a:off x="2015" y="2977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89" name="Freeform 875"/>
            <p:cNvSpPr>
              <a:spLocks/>
            </p:cNvSpPr>
            <p:nvPr/>
          </p:nvSpPr>
          <p:spPr bwMode="auto">
            <a:xfrm>
              <a:off x="2416" y="2977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90" name="Freeform 876"/>
            <p:cNvSpPr>
              <a:spLocks/>
            </p:cNvSpPr>
            <p:nvPr/>
          </p:nvSpPr>
          <p:spPr bwMode="auto">
            <a:xfrm>
              <a:off x="2015" y="301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91" name="Freeform 877"/>
            <p:cNvSpPr>
              <a:spLocks/>
            </p:cNvSpPr>
            <p:nvPr/>
          </p:nvSpPr>
          <p:spPr bwMode="auto">
            <a:xfrm>
              <a:off x="2416" y="301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892" name="Rectangle 878"/>
            <p:cNvSpPr>
              <a:spLocks noChangeArrowheads="1"/>
            </p:cNvSpPr>
            <p:nvPr/>
          </p:nvSpPr>
          <p:spPr bwMode="auto">
            <a:xfrm>
              <a:off x="2207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893" name="Group 879"/>
            <p:cNvGrpSpPr>
              <a:grpSpLocks/>
            </p:cNvGrpSpPr>
            <p:nvPr/>
          </p:nvGrpSpPr>
          <p:grpSpPr bwMode="auto">
            <a:xfrm>
              <a:off x="2220" y="3188"/>
              <a:ext cx="192" cy="135"/>
              <a:chOff x="1540" y="3205"/>
              <a:chExt cx="192" cy="135"/>
            </a:xfrm>
          </p:grpSpPr>
          <p:sp>
            <p:nvSpPr>
              <p:cNvPr id="20518" name="Rectangle 880"/>
              <p:cNvSpPr>
                <a:spLocks noChangeArrowheads="1"/>
              </p:cNvSpPr>
              <p:nvPr/>
            </p:nvSpPr>
            <p:spPr bwMode="auto">
              <a:xfrm>
                <a:off x="1540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19" name="Freeform 881"/>
              <p:cNvSpPr>
                <a:spLocks/>
              </p:cNvSpPr>
              <p:nvPr/>
            </p:nvSpPr>
            <p:spPr bwMode="auto">
              <a:xfrm>
                <a:off x="1551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0" name="Rectangle 882"/>
              <p:cNvSpPr>
                <a:spLocks noChangeArrowheads="1"/>
              </p:cNvSpPr>
              <p:nvPr/>
            </p:nvSpPr>
            <p:spPr bwMode="auto">
              <a:xfrm>
                <a:off x="1547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21" name="Line 883"/>
              <p:cNvSpPr>
                <a:spLocks noChangeShapeType="1"/>
              </p:cNvSpPr>
              <p:nvPr/>
            </p:nvSpPr>
            <p:spPr bwMode="auto">
              <a:xfrm>
                <a:off x="1566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2" name="Line 884"/>
              <p:cNvSpPr>
                <a:spLocks noChangeShapeType="1"/>
              </p:cNvSpPr>
              <p:nvPr/>
            </p:nvSpPr>
            <p:spPr bwMode="auto">
              <a:xfrm>
                <a:off x="1553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3" name="Line 885"/>
              <p:cNvSpPr>
                <a:spLocks noChangeShapeType="1"/>
              </p:cNvSpPr>
              <p:nvPr/>
            </p:nvSpPr>
            <p:spPr bwMode="auto">
              <a:xfrm>
                <a:off x="1553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4" name="Rectangle 886"/>
              <p:cNvSpPr>
                <a:spLocks noChangeArrowheads="1"/>
              </p:cNvSpPr>
              <p:nvPr/>
            </p:nvSpPr>
            <p:spPr bwMode="auto">
              <a:xfrm>
                <a:off x="1573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25" name="Rectangle 887"/>
              <p:cNvSpPr>
                <a:spLocks noChangeArrowheads="1"/>
              </p:cNvSpPr>
              <p:nvPr/>
            </p:nvSpPr>
            <p:spPr bwMode="auto">
              <a:xfrm>
                <a:off x="1562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26" name="Rectangle 888"/>
              <p:cNvSpPr>
                <a:spLocks noChangeArrowheads="1"/>
              </p:cNvSpPr>
              <p:nvPr/>
            </p:nvSpPr>
            <p:spPr bwMode="auto">
              <a:xfrm>
                <a:off x="1549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27" name="Freeform 889"/>
              <p:cNvSpPr>
                <a:spLocks/>
              </p:cNvSpPr>
              <p:nvPr/>
            </p:nvSpPr>
            <p:spPr bwMode="auto">
              <a:xfrm>
                <a:off x="1625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8" name="Freeform 890"/>
              <p:cNvSpPr>
                <a:spLocks/>
              </p:cNvSpPr>
              <p:nvPr/>
            </p:nvSpPr>
            <p:spPr bwMode="auto">
              <a:xfrm>
                <a:off x="1601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29" name="Rectangle 891"/>
              <p:cNvSpPr>
                <a:spLocks noChangeArrowheads="1"/>
              </p:cNvSpPr>
              <p:nvPr/>
            </p:nvSpPr>
            <p:spPr bwMode="auto">
              <a:xfrm>
                <a:off x="1597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30" name="Freeform 892"/>
              <p:cNvSpPr>
                <a:spLocks/>
              </p:cNvSpPr>
              <p:nvPr/>
            </p:nvSpPr>
            <p:spPr bwMode="auto">
              <a:xfrm>
                <a:off x="1605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1" name="Freeform 893"/>
              <p:cNvSpPr>
                <a:spLocks/>
              </p:cNvSpPr>
              <p:nvPr/>
            </p:nvSpPr>
            <p:spPr bwMode="auto">
              <a:xfrm>
                <a:off x="1715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2" name="Freeform 894"/>
              <p:cNvSpPr>
                <a:spLocks/>
              </p:cNvSpPr>
              <p:nvPr/>
            </p:nvSpPr>
            <p:spPr bwMode="auto">
              <a:xfrm>
                <a:off x="1605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33" name="Freeform 895"/>
              <p:cNvSpPr>
                <a:spLocks/>
              </p:cNvSpPr>
              <p:nvPr/>
            </p:nvSpPr>
            <p:spPr bwMode="auto">
              <a:xfrm>
                <a:off x="1715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894" name="Rectangle 896"/>
            <p:cNvSpPr>
              <a:spLocks noChangeArrowheads="1"/>
            </p:cNvSpPr>
            <p:nvPr/>
          </p:nvSpPr>
          <p:spPr bwMode="auto">
            <a:xfrm>
              <a:off x="2006" y="2917"/>
              <a:ext cx="428" cy="46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895" name="Freeform 897"/>
            <p:cNvSpPr>
              <a:spLocks/>
            </p:cNvSpPr>
            <p:nvPr/>
          </p:nvSpPr>
          <p:spPr bwMode="auto">
            <a:xfrm>
              <a:off x="2011" y="2950"/>
              <a:ext cx="6" cy="4"/>
            </a:xfrm>
            <a:custGeom>
              <a:avLst/>
              <a:gdLst>
                <a:gd name="T0" fmla="*/ 23 w 23"/>
                <a:gd name="T1" fmla="*/ 10 h 21"/>
                <a:gd name="T2" fmla="*/ 20 w 23"/>
                <a:gd name="T3" fmla="*/ 17 h 21"/>
                <a:gd name="T4" fmla="*/ 15 w 23"/>
                <a:gd name="T5" fmla="*/ 21 h 21"/>
                <a:gd name="T6" fmla="*/ 8 w 23"/>
                <a:gd name="T7" fmla="*/ 21 h 21"/>
                <a:gd name="T8" fmla="*/ 2 w 23"/>
                <a:gd name="T9" fmla="*/ 17 h 21"/>
                <a:gd name="T10" fmla="*/ 0 w 23"/>
                <a:gd name="T11" fmla="*/ 10 h 21"/>
                <a:gd name="T12" fmla="*/ 2 w 23"/>
                <a:gd name="T13" fmla="*/ 5 h 21"/>
                <a:gd name="T14" fmla="*/ 8 w 23"/>
                <a:gd name="T15" fmla="*/ 0 h 21"/>
                <a:gd name="T16" fmla="*/ 15 w 23"/>
                <a:gd name="T17" fmla="*/ 0 h 21"/>
                <a:gd name="T18" fmla="*/ 20 w 23"/>
                <a:gd name="T19" fmla="*/ 5 h 21"/>
                <a:gd name="T20" fmla="*/ 23 w 23"/>
                <a:gd name="T21" fmla="*/ 1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23" y="10"/>
                  </a:moveTo>
                  <a:lnTo>
                    <a:pt x="20" y="17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9896" name="Group 898"/>
            <p:cNvGrpSpPr>
              <a:grpSpLocks/>
            </p:cNvGrpSpPr>
            <p:nvPr/>
          </p:nvGrpSpPr>
          <p:grpSpPr bwMode="auto">
            <a:xfrm>
              <a:off x="2028" y="2933"/>
              <a:ext cx="383" cy="14"/>
              <a:chOff x="1348" y="2950"/>
              <a:chExt cx="383" cy="14"/>
            </a:xfrm>
          </p:grpSpPr>
          <p:sp>
            <p:nvSpPr>
              <p:cNvPr id="20486" name="Rectangle 899"/>
              <p:cNvSpPr>
                <a:spLocks noChangeArrowheads="1"/>
              </p:cNvSpPr>
              <p:nvPr/>
            </p:nvSpPr>
            <p:spPr bwMode="auto">
              <a:xfrm>
                <a:off x="1643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87" name="Rectangle 900"/>
              <p:cNvSpPr>
                <a:spLocks noChangeArrowheads="1"/>
              </p:cNvSpPr>
              <p:nvPr/>
            </p:nvSpPr>
            <p:spPr bwMode="auto">
              <a:xfrm>
                <a:off x="1665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88" name="Freeform 901"/>
              <p:cNvSpPr>
                <a:spLocks/>
              </p:cNvSpPr>
              <p:nvPr/>
            </p:nvSpPr>
            <p:spPr bwMode="auto">
              <a:xfrm>
                <a:off x="1648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89" name="Freeform 902"/>
              <p:cNvSpPr>
                <a:spLocks/>
              </p:cNvSpPr>
              <p:nvPr/>
            </p:nvSpPr>
            <p:spPr bwMode="auto">
              <a:xfrm>
                <a:off x="167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6 w 9"/>
                  <a:gd name="T5" fmla="*/ 0 h 7"/>
                  <a:gd name="T6" fmla="*/ 9 w 9"/>
                  <a:gd name="T7" fmla="*/ 4 h 7"/>
                  <a:gd name="T8" fmla="*/ 6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90" name="Rectangle 903"/>
              <p:cNvSpPr>
                <a:spLocks noChangeArrowheads="1"/>
              </p:cNvSpPr>
              <p:nvPr/>
            </p:nvSpPr>
            <p:spPr bwMode="auto">
              <a:xfrm>
                <a:off x="1692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91" name="Rectangle 904"/>
              <p:cNvSpPr>
                <a:spLocks noChangeArrowheads="1"/>
              </p:cNvSpPr>
              <p:nvPr/>
            </p:nvSpPr>
            <p:spPr bwMode="auto">
              <a:xfrm>
                <a:off x="1714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92" name="Freeform 905"/>
              <p:cNvSpPr>
                <a:spLocks/>
              </p:cNvSpPr>
              <p:nvPr/>
            </p:nvSpPr>
            <p:spPr bwMode="auto">
              <a:xfrm>
                <a:off x="1698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3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93" name="Freeform 906"/>
              <p:cNvSpPr>
                <a:spLocks/>
              </p:cNvSpPr>
              <p:nvPr/>
            </p:nvSpPr>
            <p:spPr bwMode="auto">
              <a:xfrm>
                <a:off x="1718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94" name="Rectangle 907"/>
              <p:cNvSpPr>
                <a:spLocks noChangeArrowheads="1"/>
              </p:cNvSpPr>
              <p:nvPr/>
            </p:nvSpPr>
            <p:spPr bwMode="auto">
              <a:xfrm>
                <a:off x="159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95" name="Rectangle 908"/>
              <p:cNvSpPr>
                <a:spLocks noChangeArrowheads="1"/>
              </p:cNvSpPr>
              <p:nvPr/>
            </p:nvSpPr>
            <p:spPr bwMode="auto">
              <a:xfrm>
                <a:off x="161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96" name="Freeform 909"/>
              <p:cNvSpPr>
                <a:spLocks/>
              </p:cNvSpPr>
              <p:nvPr/>
            </p:nvSpPr>
            <p:spPr bwMode="auto">
              <a:xfrm>
                <a:off x="1599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97" name="Freeform 910"/>
              <p:cNvSpPr>
                <a:spLocks/>
              </p:cNvSpPr>
              <p:nvPr/>
            </p:nvSpPr>
            <p:spPr bwMode="auto">
              <a:xfrm>
                <a:off x="1621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98" name="Rectangle 911"/>
              <p:cNvSpPr>
                <a:spLocks noChangeArrowheads="1"/>
              </p:cNvSpPr>
              <p:nvPr/>
            </p:nvSpPr>
            <p:spPr bwMode="auto">
              <a:xfrm>
                <a:off x="1544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99" name="Rectangle 912"/>
              <p:cNvSpPr>
                <a:spLocks noChangeArrowheads="1"/>
              </p:cNvSpPr>
              <p:nvPr/>
            </p:nvSpPr>
            <p:spPr bwMode="auto">
              <a:xfrm>
                <a:off x="1566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00" name="Freeform 913"/>
              <p:cNvSpPr>
                <a:spLocks/>
              </p:cNvSpPr>
              <p:nvPr/>
            </p:nvSpPr>
            <p:spPr bwMode="auto">
              <a:xfrm>
                <a:off x="1551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1" name="Freeform 914"/>
              <p:cNvSpPr>
                <a:spLocks/>
              </p:cNvSpPr>
              <p:nvPr/>
            </p:nvSpPr>
            <p:spPr bwMode="auto">
              <a:xfrm>
                <a:off x="1571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2" name="Rectangle 915"/>
              <p:cNvSpPr>
                <a:spLocks noChangeArrowheads="1"/>
              </p:cNvSpPr>
              <p:nvPr/>
            </p:nvSpPr>
            <p:spPr bwMode="auto">
              <a:xfrm>
                <a:off x="1496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03" name="Rectangle 916"/>
              <p:cNvSpPr>
                <a:spLocks noChangeArrowheads="1"/>
              </p:cNvSpPr>
              <p:nvPr/>
            </p:nvSpPr>
            <p:spPr bwMode="auto">
              <a:xfrm>
                <a:off x="1518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04" name="Freeform 917"/>
              <p:cNvSpPr>
                <a:spLocks/>
              </p:cNvSpPr>
              <p:nvPr/>
            </p:nvSpPr>
            <p:spPr bwMode="auto">
              <a:xfrm>
                <a:off x="150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5" name="Freeform 918"/>
              <p:cNvSpPr>
                <a:spLocks/>
              </p:cNvSpPr>
              <p:nvPr/>
            </p:nvSpPr>
            <p:spPr bwMode="auto">
              <a:xfrm>
                <a:off x="152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6" name="Rectangle 919"/>
              <p:cNvSpPr>
                <a:spLocks noChangeArrowheads="1"/>
              </p:cNvSpPr>
              <p:nvPr/>
            </p:nvSpPr>
            <p:spPr bwMode="auto">
              <a:xfrm>
                <a:off x="1447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07" name="Rectangle 920"/>
              <p:cNvSpPr>
                <a:spLocks noChangeArrowheads="1"/>
              </p:cNvSpPr>
              <p:nvPr/>
            </p:nvSpPr>
            <p:spPr bwMode="auto">
              <a:xfrm>
                <a:off x="1467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08" name="Freeform 921"/>
              <p:cNvSpPr>
                <a:spLocks/>
              </p:cNvSpPr>
              <p:nvPr/>
            </p:nvSpPr>
            <p:spPr bwMode="auto">
              <a:xfrm>
                <a:off x="1452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09" name="Freeform 922"/>
              <p:cNvSpPr>
                <a:spLocks/>
              </p:cNvSpPr>
              <p:nvPr/>
            </p:nvSpPr>
            <p:spPr bwMode="auto">
              <a:xfrm>
                <a:off x="1474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10" name="Rectangle 923"/>
              <p:cNvSpPr>
                <a:spLocks noChangeArrowheads="1"/>
              </p:cNvSpPr>
              <p:nvPr/>
            </p:nvSpPr>
            <p:spPr bwMode="auto">
              <a:xfrm>
                <a:off x="1396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11" name="Rectangle 924"/>
              <p:cNvSpPr>
                <a:spLocks noChangeArrowheads="1"/>
              </p:cNvSpPr>
              <p:nvPr/>
            </p:nvSpPr>
            <p:spPr bwMode="auto">
              <a:xfrm>
                <a:off x="1419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12" name="Freeform 925"/>
              <p:cNvSpPr>
                <a:spLocks/>
              </p:cNvSpPr>
              <p:nvPr/>
            </p:nvSpPr>
            <p:spPr bwMode="auto">
              <a:xfrm>
                <a:off x="1403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4 w 7"/>
                  <a:gd name="T5" fmla="*/ 0 h 7"/>
                  <a:gd name="T6" fmla="*/ 7 w 7"/>
                  <a:gd name="T7" fmla="*/ 4 h 7"/>
                  <a:gd name="T8" fmla="*/ 4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13" name="Freeform 926"/>
              <p:cNvSpPr>
                <a:spLocks/>
              </p:cNvSpPr>
              <p:nvPr/>
            </p:nvSpPr>
            <p:spPr bwMode="auto">
              <a:xfrm>
                <a:off x="1423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14" name="Rectangle 927"/>
              <p:cNvSpPr>
                <a:spLocks noChangeArrowheads="1"/>
              </p:cNvSpPr>
              <p:nvPr/>
            </p:nvSpPr>
            <p:spPr bwMode="auto">
              <a:xfrm>
                <a:off x="1348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15" name="Rectangle 928"/>
              <p:cNvSpPr>
                <a:spLocks noChangeArrowheads="1"/>
              </p:cNvSpPr>
              <p:nvPr/>
            </p:nvSpPr>
            <p:spPr bwMode="auto">
              <a:xfrm>
                <a:off x="1370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516" name="Freeform 929"/>
              <p:cNvSpPr>
                <a:spLocks/>
              </p:cNvSpPr>
              <p:nvPr/>
            </p:nvSpPr>
            <p:spPr bwMode="auto">
              <a:xfrm>
                <a:off x="135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517" name="Freeform 930"/>
              <p:cNvSpPr>
                <a:spLocks/>
              </p:cNvSpPr>
              <p:nvPr/>
            </p:nvSpPr>
            <p:spPr bwMode="auto">
              <a:xfrm>
                <a:off x="1374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897" name="Rectangle 931"/>
            <p:cNvSpPr>
              <a:spLocks noChangeArrowheads="1"/>
            </p:cNvSpPr>
            <p:nvPr/>
          </p:nvSpPr>
          <p:spPr bwMode="auto">
            <a:xfrm>
              <a:off x="2006" y="2792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898" name="Group 932"/>
            <p:cNvGrpSpPr>
              <a:grpSpLocks/>
            </p:cNvGrpSpPr>
            <p:nvPr/>
          </p:nvGrpSpPr>
          <p:grpSpPr bwMode="auto">
            <a:xfrm>
              <a:off x="2033" y="2796"/>
              <a:ext cx="374" cy="35"/>
              <a:chOff x="1353" y="2813"/>
              <a:chExt cx="374" cy="35"/>
            </a:xfrm>
          </p:grpSpPr>
          <p:sp>
            <p:nvSpPr>
              <p:cNvPr id="20468" name="Rectangle 933"/>
              <p:cNvSpPr>
                <a:spLocks noChangeArrowheads="1"/>
              </p:cNvSpPr>
              <p:nvPr/>
            </p:nvSpPr>
            <p:spPr bwMode="auto">
              <a:xfrm>
                <a:off x="1467" y="2813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69" name="Freeform 934"/>
              <p:cNvSpPr>
                <a:spLocks/>
              </p:cNvSpPr>
              <p:nvPr/>
            </p:nvSpPr>
            <p:spPr bwMode="auto">
              <a:xfrm>
                <a:off x="1373" y="2831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0" name="Freeform 935"/>
              <p:cNvSpPr>
                <a:spLocks/>
              </p:cNvSpPr>
              <p:nvPr/>
            </p:nvSpPr>
            <p:spPr bwMode="auto">
              <a:xfrm>
                <a:off x="1364" y="2831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1" name="Freeform 936"/>
              <p:cNvSpPr>
                <a:spLocks/>
              </p:cNvSpPr>
              <p:nvPr/>
            </p:nvSpPr>
            <p:spPr bwMode="auto">
              <a:xfrm>
                <a:off x="1353" y="283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2" name="Freeform 937"/>
              <p:cNvSpPr>
                <a:spLocks/>
              </p:cNvSpPr>
              <p:nvPr/>
            </p:nvSpPr>
            <p:spPr bwMode="auto">
              <a:xfrm>
                <a:off x="1384" y="283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3" name="Rectangle 938"/>
              <p:cNvSpPr>
                <a:spLocks noChangeArrowheads="1"/>
              </p:cNvSpPr>
              <p:nvPr/>
            </p:nvSpPr>
            <p:spPr bwMode="auto">
              <a:xfrm>
                <a:off x="1509" y="2835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74" name="Rectangle 939"/>
              <p:cNvSpPr>
                <a:spLocks noChangeArrowheads="1"/>
              </p:cNvSpPr>
              <p:nvPr/>
            </p:nvSpPr>
            <p:spPr bwMode="auto">
              <a:xfrm>
                <a:off x="1421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75" name="Freeform 940"/>
              <p:cNvSpPr>
                <a:spLocks/>
              </p:cNvSpPr>
              <p:nvPr/>
            </p:nvSpPr>
            <p:spPr bwMode="auto">
              <a:xfrm>
                <a:off x="1423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6" name="Rectangle 941"/>
              <p:cNvSpPr>
                <a:spLocks noChangeArrowheads="1"/>
              </p:cNvSpPr>
              <p:nvPr/>
            </p:nvSpPr>
            <p:spPr bwMode="auto">
              <a:xfrm>
                <a:off x="1399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77" name="Freeform 942"/>
              <p:cNvSpPr>
                <a:spLocks/>
              </p:cNvSpPr>
              <p:nvPr/>
            </p:nvSpPr>
            <p:spPr bwMode="auto">
              <a:xfrm>
                <a:off x="1401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78" name="Rectangle 943"/>
              <p:cNvSpPr>
                <a:spLocks noChangeArrowheads="1"/>
              </p:cNvSpPr>
              <p:nvPr/>
            </p:nvSpPr>
            <p:spPr bwMode="auto">
              <a:xfrm>
                <a:off x="1621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79" name="Rectangle 944"/>
              <p:cNvSpPr>
                <a:spLocks noChangeArrowheads="1"/>
              </p:cNvSpPr>
              <p:nvPr/>
            </p:nvSpPr>
            <p:spPr bwMode="auto">
              <a:xfrm>
                <a:off x="1643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80" name="Freeform 945"/>
              <p:cNvSpPr>
                <a:spLocks/>
              </p:cNvSpPr>
              <p:nvPr/>
            </p:nvSpPr>
            <p:spPr bwMode="auto">
              <a:xfrm>
                <a:off x="1626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81" name="Freeform 946"/>
              <p:cNvSpPr>
                <a:spLocks/>
              </p:cNvSpPr>
              <p:nvPr/>
            </p:nvSpPr>
            <p:spPr bwMode="auto">
              <a:xfrm>
                <a:off x="1648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82" name="Rectangle 947"/>
              <p:cNvSpPr>
                <a:spLocks noChangeArrowheads="1"/>
              </p:cNvSpPr>
              <p:nvPr/>
            </p:nvSpPr>
            <p:spPr bwMode="auto">
              <a:xfrm>
                <a:off x="1687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83" name="Rectangle 948"/>
              <p:cNvSpPr>
                <a:spLocks noChangeArrowheads="1"/>
              </p:cNvSpPr>
              <p:nvPr/>
            </p:nvSpPr>
            <p:spPr bwMode="auto">
              <a:xfrm>
                <a:off x="1707" y="2824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84" name="Freeform 949"/>
              <p:cNvSpPr>
                <a:spLocks/>
              </p:cNvSpPr>
              <p:nvPr/>
            </p:nvSpPr>
            <p:spPr bwMode="auto">
              <a:xfrm>
                <a:off x="1692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85" name="Freeform 950"/>
              <p:cNvSpPr>
                <a:spLocks/>
              </p:cNvSpPr>
              <p:nvPr/>
            </p:nvSpPr>
            <p:spPr bwMode="auto">
              <a:xfrm>
                <a:off x="1714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899" name="Rectangle 951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900" name="Group 952"/>
            <p:cNvGrpSpPr>
              <a:grpSpLocks/>
            </p:cNvGrpSpPr>
            <p:nvPr/>
          </p:nvGrpSpPr>
          <p:grpSpPr bwMode="auto">
            <a:xfrm>
              <a:off x="2009" y="3134"/>
              <a:ext cx="420" cy="31"/>
              <a:chOff x="1329" y="3151"/>
              <a:chExt cx="420" cy="31"/>
            </a:xfrm>
          </p:grpSpPr>
          <p:sp>
            <p:nvSpPr>
              <p:cNvPr id="20339" name="Freeform 953"/>
              <p:cNvSpPr>
                <a:spLocks/>
              </p:cNvSpPr>
              <p:nvPr/>
            </p:nvSpPr>
            <p:spPr bwMode="auto">
              <a:xfrm>
                <a:off x="1329" y="317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40" name="Rectangle 954"/>
              <p:cNvSpPr>
                <a:spLocks noChangeArrowheads="1"/>
              </p:cNvSpPr>
              <p:nvPr/>
            </p:nvSpPr>
            <p:spPr bwMode="auto">
              <a:xfrm>
                <a:off x="135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41" name="Freeform 955"/>
              <p:cNvSpPr>
                <a:spLocks/>
              </p:cNvSpPr>
              <p:nvPr/>
            </p:nvSpPr>
            <p:spPr bwMode="auto">
              <a:xfrm>
                <a:off x="136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42" name="Rectangle 956"/>
              <p:cNvSpPr>
                <a:spLocks noChangeArrowheads="1"/>
              </p:cNvSpPr>
              <p:nvPr/>
            </p:nvSpPr>
            <p:spPr bwMode="auto">
              <a:xfrm>
                <a:off x="134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43" name="Freeform 957"/>
              <p:cNvSpPr>
                <a:spLocks/>
              </p:cNvSpPr>
              <p:nvPr/>
            </p:nvSpPr>
            <p:spPr bwMode="auto">
              <a:xfrm>
                <a:off x="1342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44" name="Rectangle 958"/>
              <p:cNvSpPr>
                <a:spLocks noChangeArrowheads="1"/>
              </p:cNvSpPr>
              <p:nvPr/>
            </p:nvSpPr>
            <p:spPr bwMode="auto">
              <a:xfrm>
                <a:off x="1714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45" name="Freeform 959"/>
              <p:cNvSpPr>
                <a:spLocks/>
              </p:cNvSpPr>
              <p:nvPr/>
            </p:nvSpPr>
            <p:spPr bwMode="auto">
              <a:xfrm>
                <a:off x="1716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46" name="Rectangle 960"/>
              <p:cNvSpPr>
                <a:spLocks noChangeArrowheads="1"/>
              </p:cNvSpPr>
              <p:nvPr/>
            </p:nvSpPr>
            <p:spPr bwMode="auto">
              <a:xfrm>
                <a:off x="1542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47" name="Freeform 961"/>
              <p:cNvSpPr>
                <a:spLocks/>
              </p:cNvSpPr>
              <p:nvPr/>
            </p:nvSpPr>
            <p:spPr bwMode="auto">
              <a:xfrm>
                <a:off x="154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48" name="Rectangle 962"/>
              <p:cNvSpPr>
                <a:spLocks noChangeArrowheads="1"/>
              </p:cNvSpPr>
              <p:nvPr/>
            </p:nvSpPr>
            <p:spPr bwMode="auto">
              <a:xfrm>
                <a:off x="1696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49" name="Freeform 963"/>
              <p:cNvSpPr>
                <a:spLocks/>
              </p:cNvSpPr>
              <p:nvPr/>
            </p:nvSpPr>
            <p:spPr bwMode="auto">
              <a:xfrm>
                <a:off x="1699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50" name="Rectangle 964"/>
              <p:cNvSpPr>
                <a:spLocks noChangeArrowheads="1"/>
              </p:cNvSpPr>
              <p:nvPr/>
            </p:nvSpPr>
            <p:spPr bwMode="auto">
              <a:xfrm>
                <a:off x="1527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51" name="Freeform 965"/>
              <p:cNvSpPr>
                <a:spLocks/>
              </p:cNvSpPr>
              <p:nvPr/>
            </p:nvSpPr>
            <p:spPr bwMode="auto">
              <a:xfrm>
                <a:off x="152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52" name="Rectangle 966"/>
              <p:cNvSpPr>
                <a:spLocks noChangeArrowheads="1"/>
              </p:cNvSpPr>
              <p:nvPr/>
            </p:nvSpPr>
            <p:spPr bwMode="auto">
              <a:xfrm>
                <a:off x="167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53" name="Freeform 967"/>
              <p:cNvSpPr>
                <a:spLocks/>
              </p:cNvSpPr>
              <p:nvPr/>
            </p:nvSpPr>
            <p:spPr bwMode="auto">
              <a:xfrm>
                <a:off x="1683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54" name="Rectangle 968"/>
              <p:cNvSpPr>
                <a:spLocks noChangeArrowheads="1"/>
              </p:cNvSpPr>
              <p:nvPr/>
            </p:nvSpPr>
            <p:spPr bwMode="auto">
              <a:xfrm>
                <a:off x="1509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55" name="Freeform 969"/>
              <p:cNvSpPr>
                <a:spLocks/>
              </p:cNvSpPr>
              <p:nvPr/>
            </p:nvSpPr>
            <p:spPr bwMode="auto">
              <a:xfrm>
                <a:off x="151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56" name="Rectangle 970"/>
              <p:cNvSpPr>
                <a:spLocks noChangeArrowheads="1"/>
              </p:cNvSpPr>
              <p:nvPr/>
            </p:nvSpPr>
            <p:spPr bwMode="auto">
              <a:xfrm>
                <a:off x="166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57" name="Freeform 971"/>
              <p:cNvSpPr>
                <a:spLocks/>
              </p:cNvSpPr>
              <p:nvPr/>
            </p:nvSpPr>
            <p:spPr bwMode="auto">
              <a:xfrm>
                <a:off x="1666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58" name="Rectangle 972"/>
              <p:cNvSpPr>
                <a:spLocks noChangeArrowheads="1"/>
              </p:cNvSpPr>
              <p:nvPr/>
            </p:nvSpPr>
            <p:spPr bwMode="auto">
              <a:xfrm>
                <a:off x="1492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59" name="Freeform 973"/>
              <p:cNvSpPr>
                <a:spLocks/>
              </p:cNvSpPr>
              <p:nvPr/>
            </p:nvSpPr>
            <p:spPr bwMode="auto">
              <a:xfrm>
                <a:off x="1494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60" name="Rectangle 974"/>
              <p:cNvSpPr>
                <a:spLocks noChangeArrowheads="1"/>
              </p:cNvSpPr>
              <p:nvPr/>
            </p:nvSpPr>
            <p:spPr bwMode="auto">
              <a:xfrm>
                <a:off x="1646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61" name="Freeform 975"/>
              <p:cNvSpPr>
                <a:spLocks/>
              </p:cNvSpPr>
              <p:nvPr/>
            </p:nvSpPr>
            <p:spPr bwMode="auto">
              <a:xfrm>
                <a:off x="1648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62" name="Rectangle 976"/>
              <p:cNvSpPr>
                <a:spLocks noChangeArrowheads="1"/>
              </p:cNvSpPr>
              <p:nvPr/>
            </p:nvSpPr>
            <p:spPr bwMode="auto">
              <a:xfrm>
                <a:off x="1476" y="316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63" name="Freeform 977"/>
              <p:cNvSpPr>
                <a:spLocks/>
              </p:cNvSpPr>
              <p:nvPr/>
            </p:nvSpPr>
            <p:spPr bwMode="auto">
              <a:xfrm>
                <a:off x="147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64" name="Rectangle 978"/>
              <p:cNvSpPr>
                <a:spLocks noChangeArrowheads="1"/>
              </p:cNvSpPr>
              <p:nvPr/>
            </p:nvSpPr>
            <p:spPr bwMode="auto">
              <a:xfrm>
                <a:off x="162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65" name="Freeform 979"/>
              <p:cNvSpPr>
                <a:spLocks/>
              </p:cNvSpPr>
              <p:nvPr/>
            </p:nvSpPr>
            <p:spPr bwMode="auto">
              <a:xfrm>
                <a:off x="1630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66" name="Rectangle 980"/>
              <p:cNvSpPr>
                <a:spLocks noChangeArrowheads="1"/>
              </p:cNvSpPr>
              <p:nvPr/>
            </p:nvSpPr>
            <p:spPr bwMode="auto">
              <a:xfrm>
                <a:off x="145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67" name="Freeform 981"/>
              <p:cNvSpPr>
                <a:spLocks/>
              </p:cNvSpPr>
              <p:nvPr/>
            </p:nvSpPr>
            <p:spPr bwMode="auto">
              <a:xfrm>
                <a:off x="1461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68" name="Rectangle 982"/>
              <p:cNvSpPr>
                <a:spLocks noChangeArrowheads="1"/>
              </p:cNvSpPr>
              <p:nvPr/>
            </p:nvSpPr>
            <p:spPr bwMode="auto">
              <a:xfrm>
                <a:off x="161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69" name="Freeform 983"/>
              <p:cNvSpPr>
                <a:spLocks/>
              </p:cNvSpPr>
              <p:nvPr/>
            </p:nvSpPr>
            <p:spPr bwMode="auto">
              <a:xfrm>
                <a:off x="1615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0" name="Rectangle 984"/>
              <p:cNvSpPr>
                <a:spLocks noChangeArrowheads="1"/>
              </p:cNvSpPr>
              <p:nvPr/>
            </p:nvSpPr>
            <p:spPr bwMode="auto">
              <a:xfrm>
                <a:off x="1441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71" name="Freeform 985"/>
              <p:cNvSpPr>
                <a:spLocks/>
              </p:cNvSpPr>
              <p:nvPr/>
            </p:nvSpPr>
            <p:spPr bwMode="auto">
              <a:xfrm>
                <a:off x="1443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2" name="Rectangle 986"/>
              <p:cNvSpPr>
                <a:spLocks noChangeArrowheads="1"/>
              </p:cNvSpPr>
              <p:nvPr/>
            </p:nvSpPr>
            <p:spPr bwMode="auto">
              <a:xfrm>
                <a:off x="159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73" name="Freeform 987"/>
              <p:cNvSpPr>
                <a:spLocks/>
              </p:cNvSpPr>
              <p:nvPr/>
            </p:nvSpPr>
            <p:spPr bwMode="auto">
              <a:xfrm>
                <a:off x="159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4" name="Rectangle 988"/>
              <p:cNvSpPr>
                <a:spLocks noChangeArrowheads="1"/>
              </p:cNvSpPr>
              <p:nvPr/>
            </p:nvSpPr>
            <p:spPr bwMode="auto">
              <a:xfrm>
                <a:off x="1424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75" name="Freeform 989"/>
              <p:cNvSpPr>
                <a:spLocks/>
              </p:cNvSpPr>
              <p:nvPr/>
            </p:nvSpPr>
            <p:spPr bwMode="auto">
              <a:xfrm>
                <a:off x="1428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6" name="Rectangle 990"/>
              <p:cNvSpPr>
                <a:spLocks noChangeArrowheads="1"/>
              </p:cNvSpPr>
              <p:nvPr/>
            </p:nvSpPr>
            <p:spPr bwMode="auto">
              <a:xfrm>
                <a:off x="1578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77" name="Freeform 991"/>
              <p:cNvSpPr>
                <a:spLocks/>
              </p:cNvSpPr>
              <p:nvPr/>
            </p:nvSpPr>
            <p:spPr bwMode="auto">
              <a:xfrm>
                <a:off x="1580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78" name="Rectangle 992"/>
              <p:cNvSpPr>
                <a:spLocks noChangeArrowheads="1"/>
              </p:cNvSpPr>
              <p:nvPr/>
            </p:nvSpPr>
            <p:spPr bwMode="auto">
              <a:xfrm>
                <a:off x="140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79" name="Freeform 993"/>
              <p:cNvSpPr>
                <a:spLocks/>
              </p:cNvSpPr>
              <p:nvPr/>
            </p:nvSpPr>
            <p:spPr bwMode="auto">
              <a:xfrm>
                <a:off x="141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0" name="Rectangle 994"/>
              <p:cNvSpPr>
                <a:spLocks noChangeArrowheads="1"/>
              </p:cNvSpPr>
              <p:nvPr/>
            </p:nvSpPr>
            <p:spPr bwMode="auto">
              <a:xfrm>
                <a:off x="156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81" name="Freeform 995"/>
              <p:cNvSpPr>
                <a:spLocks/>
              </p:cNvSpPr>
              <p:nvPr/>
            </p:nvSpPr>
            <p:spPr bwMode="auto">
              <a:xfrm>
                <a:off x="156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2" name="Rectangle 996"/>
              <p:cNvSpPr>
                <a:spLocks noChangeArrowheads="1"/>
              </p:cNvSpPr>
              <p:nvPr/>
            </p:nvSpPr>
            <p:spPr bwMode="auto">
              <a:xfrm>
                <a:off x="139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83" name="Freeform 997"/>
              <p:cNvSpPr>
                <a:spLocks/>
              </p:cNvSpPr>
              <p:nvPr/>
            </p:nvSpPr>
            <p:spPr bwMode="auto">
              <a:xfrm>
                <a:off x="1393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4" name="Rectangle 998"/>
              <p:cNvSpPr>
                <a:spLocks noChangeArrowheads="1"/>
              </p:cNvSpPr>
              <p:nvPr/>
            </p:nvSpPr>
            <p:spPr bwMode="auto">
              <a:xfrm>
                <a:off x="1732" y="316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85" name="Freeform 999"/>
              <p:cNvSpPr>
                <a:spLocks/>
              </p:cNvSpPr>
              <p:nvPr/>
            </p:nvSpPr>
            <p:spPr bwMode="auto">
              <a:xfrm>
                <a:off x="1734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6" name="Rectangle 1000"/>
              <p:cNvSpPr>
                <a:spLocks noChangeArrowheads="1"/>
              </p:cNvSpPr>
              <p:nvPr/>
            </p:nvSpPr>
            <p:spPr bwMode="auto">
              <a:xfrm>
                <a:off x="137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87" name="Freeform 1001"/>
              <p:cNvSpPr>
                <a:spLocks/>
              </p:cNvSpPr>
              <p:nvPr/>
            </p:nvSpPr>
            <p:spPr bwMode="auto">
              <a:xfrm>
                <a:off x="1375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88" name="Rectangle 1002"/>
              <p:cNvSpPr>
                <a:spLocks noChangeArrowheads="1"/>
              </p:cNvSpPr>
              <p:nvPr/>
            </p:nvSpPr>
            <p:spPr bwMode="auto">
              <a:xfrm>
                <a:off x="135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89" name="Freeform 1003"/>
              <p:cNvSpPr>
                <a:spLocks/>
              </p:cNvSpPr>
              <p:nvPr/>
            </p:nvSpPr>
            <p:spPr bwMode="auto">
              <a:xfrm>
                <a:off x="136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0" name="Rectangle 1004"/>
              <p:cNvSpPr>
                <a:spLocks noChangeArrowheads="1"/>
              </p:cNvSpPr>
              <p:nvPr/>
            </p:nvSpPr>
            <p:spPr bwMode="auto">
              <a:xfrm>
                <a:off x="134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91" name="Freeform 1005"/>
              <p:cNvSpPr>
                <a:spLocks/>
              </p:cNvSpPr>
              <p:nvPr/>
            </p:nvSpPr>
            <p:spPr bwMode="auto">
              <a:xfrm>
                <a:off x="1342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2" name="Rectangle 1006"/>
              <p:cNvSpPr>
                <a:spLocks noChangeArrowheads="1"/>
              </p:cNvSpPr>
              <p:nvPr/>
            </p:nvSpPr>
            <p:spPr bwMode="auto">
              <a:xfrm>
                <a:off x="1714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93" name="Freeform 1007"/>
              <p:cNvSpPr>
                <a:spLocks/>
              </p:cNvSpPr>
              <p:nvPr/>
            </p:nvSpPr>
            <p:spPr bwMode="auto">
              <a:xfrm>
                <a:off x="1716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4" name="Rectangle 1008"/>
              <p:cNvSpPr>
                <a:spLocks noChangeArrowheads="1"/>
              </p:cNvSpPr>
              <p:nvPr/>
            </p:nvSpPr>
            <p:spPr bwMode="auto">
              <a:xfrm>
                <a:off x="1542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95" name="Freeform 1009"/>
              <p:cNvSpPr>
                <a:spLocks/>
              </p:cNvSpPr>
              <p:nvPr/>
            </p:nvSpPr>
            <p:spPr bwMode="auto">
              <a:xfrm>
                <a:off x="154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6" name="Rectangle 1010"/>
              <p:cNvSpPr>
                <a:spLocks noChangeArrowheads="1"/>
              </p:cNvSpPr>
              <p:nvPr/>
            </p:nvSpPr>
            <p:spPr bwMode="auto">
              <a:xfrm>
                <a:off x="1696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97" name="Freeform 1011"/>
              <p:cNvSpPr>
                <a:spLocks/>
              </p:cNvSpPr>
              <p:nvPr/>
            </p:nvSpPr>
            <p:spPr bwMode="auto">
              <a:xfrm>
                <a:off x="1699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98" name="Rectangle 1012"/>
              <p:cNvSpPr>
                <a:spLocks noChangeArrowheads="1"/>
              </p:cNvSpPr>
              <p:nvPr/>
            </p:nvSpPr>
            <p:spPr bwMode="auto">
              <a:xfrm>
                <a:off x="1527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99" name="Freeform 1013"/>
              <p:cNvSpPr>
                <a:spLocks/>
              </p:cNvSpPr>
              <p:nvPr/>
            </p:nvSpPr>
            <p:spPr bwMode="auto">
              <a:xfrm>
                <a:off x="152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0" name="Rectangle 1014"/>
              <p:cNvSpPr>
                <a:spLocks noChangeArrowheads="1"/>
              </p:cNvSpPr>
              <p:nvPr/>
            </p:nvSpPr>
            <p:spPr bwMode="auto">
              <a:xfrm>
                <a:off x="167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01" name="Freeform 1015"/>
              <p:cNvSpPr>
                <a:spLocks/>
              </p:cNvSpPr>
              <p:nvPr/>
            </p:nvSpPr>
            <p:spPr bwMode="auto">
              <a:xfrm>
                <a:off x="1683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2" name="Rectangle 1016"/>
              <p:cNvSpPr>
                <a:spLocks noChangeArrowheads="1"/>
              </p:cNvSpPr>
              <p:nvPr/>
            </p:nvSpPr>
            <p:spPr bwMode="auto">
              <a:xfrm>
                <a:off x="1509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03" name="Freeform 1017"/>
              <p:cNvSpPr>
                <a:spLocks/>
              </p:cNvSpPr>
              <p:nvPr/>
            </p:nvSpPr>
            <p:spPr bwMode="auto">
              <a:xfrm>
                <a:off x="151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4" name="Rectangle 1018"/>
              <p:cNvSpPr>
                <a:spLocks noChangeArrowheads="1"/>
              </p:cNvSpPr>
              <p:nvPr/>
            </p:nvSpPr>
            <p:spPr bwMode="auto">
              <a:xfrm>
                <a:off x="166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05" name="Freeform 1019"/>
              <p:cNvSpPr>
                <a:spLocks/>
              </p:cNvSpPr>
              <p:nvPr/>
            </p:nvSpPr>
            <p:spPr bwMode="auto">
              <a:xfrm>
                <a:off x="1666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6" name="Rectangle 1020"/>
              <p:cNvSpPr>
                <a:spLocks noChangeArrowheads="1"/>
              </p:cNvSpPr>
              <p:nvPr/>
            </p:nvSpPr>
            <p:spPr bwMode="auto">
              <a:xfrm>
                <a:off x="1492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07" name="Freeform 1021"/>
              <p:cNvSpPr>
                <a:spLocks/>
              </p:cNvSpPr>
              <p:nvPr/>
            </p:nvSpPr>
            <p:spPr bwMode="auto">
              <a:xfrm>
                <a:off x="1494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08" name="Rectangle 1022"/>
              <p:cNvSpPr>
                <a:spLocks noChangeArrowheads="1"/>
              </p:cNvSpPr>
              <p:nvPr/>
            </p:nvSpPr>
            <p:spPr bwMode="auto">
              <a:xfrm>
                <a:off x="1646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09" name="Freeform 1023"/>
              <p:cNvSpPr>
                <a:spLocks/>
              </p:cNvSpPr>
              <p:nvPr/>
            </p:nvSpPr>
            <p:spPr bwMode="auto">
              <a:xfrm>
                <a:off x="1648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0" name="Rectangle 1024"/>
              <p:cNvSpPr>
                <a:spLocks noChangeArrowheads="1"/>
              </p:cNvSpPr>
              <p:nvPr/>
            </p:nvSpPr>
            <p:spPr bwMode="auto">
              <a:xfrm>
                <a:off x="1476" y="315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11" name="Freeform 1025"/>
              <p:cNvSpPr>
                <a:spLocks/>
              </p:cNvSpPr>
              <p:nvPr/>
            </p:nvSpPr>
            <p:spPr bwMode="auto">
              <a:xfrm>
                <a:off x="147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2" name="Rectangle 1026"/>
              <p:cNvSpPr>
                <a:spLocks noChangeArrowheads="1"/>
              </p:cNvSpPr>
              <p:nvPr/>
            </p:nvSpPr>
            <p:spPr bwMode="auto">
              <a:xfrm>
                <a:off x="162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13" name="Freeform 1027"/>
              <p:cNvSpPr>
                <a:spLocks/>
              </p:cNvSpPr>
              <p:nvPr/>
            </p:nvSpPr>
            <p:spPr bwMode="auto">
              <a:xfrm>
                <a:off x="1630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4" name="Rectangle 1028"/>
              <p:cNvSpPr>
                <a:spLocks noChangeArrowheads="1"/>
              </p:cNvSpPr>
              <p:nvPr/>
            </p:nvSpPr>
            <p:spPr bwMode="auto">
              <a:xfrm>
                <a:off x="145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15" name="Freeform 1029"/>
              <p:cNvSpPr>
                <a:spLocks/>
              </p:cNvSpPr>
              <p:nvPr/>
            </p:nvSpPr>
            <p:spPr bwMode="auto">
              <a:xfrm>
                <a:off x="1461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6" name="Rectangle 1030"/>
              <p:cNvSpPr>
                <a:spLocks noChangeArrowheads="1"/>
              </p:cNvSpPr>
              <p:nvPr/>
            </p:nvSpPr>
            <p:spPr bwMode="auto">
              <a:xfrm>
                <a:off x="161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17" name="Freeform 1031"/>
              <p:cNvSpPr>
                <a:spLocks/>
              </p:cNvSpPr>
              <p:nvPr/>
            </p:nvSpPr>
            <p:spPr bwMode="auto">
              <a:xfrm>
                <a:off x="1615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18" name="Rectangle 1032"/>
              <p:cNvSpPr>
                <a:spLocks noChangeArrowheads="1"/>
              </p:cNvSpPr>
              <p:nvPr/>
            </p:nvSpPr>
            <p:spPr bwMode="auto">
              <a:xfrm>
                <a:off x="1441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19" name="Freeform 1033"/>
              <p:cNvSpPr>
                <a:spLocks/>
              </p:cNvSpPr>
              <p:nvPr/>
            </p:nvSpPr>
            <p:spPr bwMode="auto">
              <a:xfrm>
                <a:off x="1443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0" name="Rectangle 1034"/>
              <p:cNvSpPr>
                <a:spLocks noChangeArrowheads="1"/>
              </p:cNvSpPr>
              <p:nvPr/>
            </p:nvSpPr>
            <p:spPr bwMode="auto">
              <a:xfrm>
                <a:off x="159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21" name="Freeform 1035"/>
              <p:cNvSpPr>
                <a:spLocks/>
              </p:cNvSpPr>
              <p:nvPr/>
            </p:nvSpPr>
            <p:spPr bwMode="auto">
              <a:xfrm>
                <a:off x="159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2" name="Rectangle 1036"/>
              <p:cNvSpPr>
                <a:spLocks noChangeArrowheads="1"/>
              </p:cNvSpPr>
              <p:nvPr/>
            </p:nvSpPr>
            <p:spPr bwMode="auto">
              <a:xfrm>
                <a:off x="1424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23" name="Freeform 1037"/>
              <p:cNvSpPr>
                <a:spLocks/>
              </p:cNvSpPr>
              <p:nvPr/>
            </p:nvSpPr>
            <p:spPr bwMode="auto">
              <a:xfrm>
                <a:off x="1428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4" name="Rectangle 1038"/>
              <p:cNvSpPr>
                <a:spLocks noChangeArrowheads="1"/>
              </p:cNvSpPr>
              <p:nvPr/>
            </p:nvSpPr>
            <p:spPr bwMode="auto">
              <a:xfrm>
                <a:off x="1578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25" name="Freeform 1039"/>
              <p:cNvSpPr>
                <a:spLocks/>
              </p:cNvSpPr>
              <p:nvPr/>
            </p:nvSpPr>
            <p:spPr bwMode="auto">
              <a:xfrm>
                <a:off x="1580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6" name="Rectangle 1040"/>
              <p:cNvSpPr>
                <a:spLocks noChangeArrowheads="1"/>
              </p:cNvSpPr>
              <p:nvPr/>
            </p:nvSpPr>
            <p:spPr bwMode="auto">
              <a:xfrm>
                <a:off x="140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27" name="Freeform 1041"/>
              <p:cNvSpPr>
                <a:spLocks/>
              </p:cNvSpPr>
              <p:nvPr/>
            </p:nvSpPr>
            <p:spPr bwMode="auto">
              <a:xfrm>
                <a:off x="141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28" name="Rectangle 1042"/>
              <p:cNvSpPr>
                <a:spLocks noChangeArrowheads="1"/>
              </p:cNvSpPr>
              <p:nvPr/>
            </p:nvSpPr>
            <p:spPr bwMode="auto">
              <a:xfrm>
                <a:off x="156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29" name="Freeform 1043"/>
              <p:cNvSpPr>
                <a:spLocks/>
              </p:cNvSpPr>
              <p:nvPr/>
            </p:nvSpPr>
            <p:spPr bwMode="auto">
              <a:xfrm>
                <a:off x="156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0" name="Rectangle 1044"/>
              <p:cNvSpPr>
                <a:spLocks noChangeArrowheads="1"/>
              </p:cNvSpPr>
              <p:nvPr/>
            </p:nvSpPr>
            <p:spPr bwMode="auto">
              <a:xfrm>
                <a:off x="139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31" name="Freeform 1045"/>
              <p:cNvSpPr>
                <a:spLocks/>
              </p:cNvSpPr>
              <p:nvPr/>
            </p:nvSpPr>
            <p:spPr bwMode="auto">
              <a:xfrm>
                <a:off x="1393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2" name="Rectangle 1046"/>
              <p:cNvSpPr>
                <a:spLocks noChangeArrowheads="1"/>
              </p:cNvSpPr>
              <p:nvPr/>
            </p:nvSpPr>
            <p:spPr bwMode="auto">
              <a:xfrm>
                <a:off x="1732" y="315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33" name="Freeform 1047"/>
              <p:cNvSpPr>
                <a:spLocks/>
              </p:cNvSpPr>
              <p:nvPr/>
            </p:nvSpPr>
            <p:spPr bwMode="auto">
              <a:xfrm>
                <a:off x="1734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4" name="Rectangle 1048"/>
              <p:cNvSpPr>
                <a:spLocks noChangeArrowheads="1"/>
              </p:cNvSpPr>
              <p:nvPr/>
            </p:nvSpPr>
            <p:spPr bwMode="auto">
              <a:xfrm>
                <a:off x="137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435" name="Freeform 1049"/>
              <p:cNvSpPr>
                <a:spLocks/>
              </p:cNvSpPr>
              <p:nvPr/>
            </p:nvSpPr>
            <p:spPr bwMode="auto">
              <a:xfrm>
                <a:off x="1375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6" name="Freeform 1050"/>
              <p:cNvSpPr>
                <a:spLocks/>
              </p:cNvSpPr>
              <p:nvPr/>
            </p:nvSpPr>
            <p:spPr bwMode="auto">
              <a:xfrm>
                <a:off x="170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7" name="Freeform 1051"/>
              <p:cNvSpPr>
                <a:spLocks/>
              </p:cNvSpPr>
              <p:nvPr/>
            </p:nvSpPr>
            <p:spPr bwMode="auto">
              <a:xfrm>
                <a:off x="167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8" name="Freeform 1052"/>
              <p:cNvSpPr>
                <a:spLocks/>
              </p:cNvSpPr>
              <p:nvPr/>
            </p:nvSpPr>
            <p:spPr bwMode="auto">
              <a:xfrm>
                <a:off x="165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39" name="Freeform 1053"/>
              <p:cNvSpPr>
                <a:spLocks/>
              </p:cNvSpPr>
              <p:nvPr/>
            </p:nvSpPr>
            <p:spPr bwMode="auto">
              <a:xfrm>
                <a:off x="162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0" name="Freeform 1054"/>
              <p:cNvSpPr>
                <a:spLocks/>
              </p:cNvSpPr>
              <p:nvPr/>
            </p:nvSpPr>
            <p:spPr bwMode="auto">
              <a:xfrm>
                <a:off x="160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1" name="Freeform 1055"/>
              <p:cNvSpPr>
                <a:spLocks/>
              </p:cNvSpPr>
              <p:nvPr/>
            </p:nvSpPr>
            <p:spPr bwMode="auto">
              <a:xfrm>
                <a:off x="157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2" name="Freeform 1056"/>
              <p:cNvSpPr>
                <a:spLocks/>
              </p:cNvSpPr>
              <p:nvPr/>
            </p:nvSpPr>
            <p:spPr bwMode="auto">
              <a:xfrm>
                <a:off x="155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3" name="Freeform 1057"/>
              <p:cNvSpPr>
                <a:spLocks/>
              </p:cNvSpPr>
              <p:nvPr/>
            </p:nvSpPr>
            <p:spPr bwMode="auto">
              <a:xfrm>
                <a:off x="1525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4" name="Freeform 1058"/>
              <p:cNvSpPr>
                <a:spLocks/>
              </p:cNvSpPr>
              <p:nvPr/>
            </p:nvSpPr>
            <p:spPr bwMode="auto">
              <a:xfrm>
                <a:off x="149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5" name="Freeform 1059"/>
              <p:cNvSpPr>
                <a:spLocks/>
              </p:cNvSpPr>
              <p:nvPr/>
            </p:nvSpPr>
            <p:spPr bwMode="auto">
              <a:xfrm>
                <a:off x="147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6" name="Freeform 1060"/>
              <p:cNvSpPr>
                <a:spLocks/>
              </p:cNvSpPr>
              <p:nvPr/>
            </p:nvSpPr>
            <p:spPr bwMode="auto">
              <a:xfrm>
                <a:off x="144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7" name="Freeform 1061"/>
              <p:cNvSpPr>
                <a:spLocks/>
              </p:cNvSpPr>
              <p:nvPr/>
            </p:nvSpPr>
            <p:spPr bwMode="auto">
              <a:xfrm>
                <a:off x="1421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8" name="Freeform 1062"/>
              <p:cNvSpPr>
                <a:spLocks/>
              </p:cNvSpPr>
              <p:nvPr/>
            </p:nvSpPr>
            <p:spPr bwMode="auto">
              <a:xfrm>
                <a:off x="139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49" name="Freeform 1063"/>
              <p:cNvSpPr>
                <a:spLocks/>
              </p:cNvSpPr>
              <p:nvPr/>
            </p:nvSpPr>
            <p:spPr bwMode="auto">
              <a:xfrm>
                <a:off x="137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0" name="Freeform 1064"/>
              <p:cNvSpPr>
                <a:spLocks/>
              </p:cNvSpPr>
              <p:nvPr/>
            </p:nvSpPr>
            <p:spPr bwMode="auto">
              <a:xfrm>
                <a:off x="134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1" name="Freeform 1065"/>
              <p:cNvSpPr>
                <a:spLocks/>
              </p:cNvSpPr>
              <p:nvPr/>
            </p:nvSpPr>
            <p:spPr bwMode="auto">
              <a:xfrm>
                <a:off x="173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2" name="Freeform 1066"/>
              <p:cNvSpPr>
                <a:spLocks/>
              </p:cNvSpPr>
              <p:nvPr/>
            </p:nvSpPr>
            <p:spPr bwMode="auto">
              <a:xfrm>
                <a:off x="171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3" name="Freeform 1067"/>
              <p:cNvSpPr>
                <a:spLocks/>
              </p:cNvSpPr>
              <p:nvPr/>
            </p:nvSpPr>
            <p:spPr bwMode="auto">
              <a:xfrm>
                <a:off x="169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4" name="Freeform 1068"/>
              <p:cNvSpPr>
                <a:spLocks/>
              </p:cNvSpPr>
              <p:nvPr/>
            </p:nvSpPr>
            <p:spPr bwMode="auto">
              <a:xfrm>
                <a:off x="166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5" name="Freeform 1069"/>
              <p:cNvSpPr>
                <a:spLocks/>
              </p:cNvSpPr>
              <p:nvPr/>
            </p:nvSpPr>
            <p:spPr bwMode="auto">
              <a:xfrm>
                <a:off x="164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6" name="Freeform 1070"/>
              <p:cNvSpPr>
                <a:spLocks/>
              </p:cNvSpPr>
              <p:nvPr/>
            </p:nvSpPr>
            <p:spPr bwMode="auto">
              <a:xfrm>
                <a:off x="161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7" name="Freeform 1071"/>
              <p:cNvSpPr>
                <a:spLocks/>
              </p:cNvSpPr>
              <p:nvPr/>
            </p:nvSpPr>
            <p:spPr bwMode="auto">
              <a:xfrm>
                <a:off x="158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8" name="Freeform 1072"/>
              <p:cNvSpPr>
                <a:spLocks/>
              </p:cNvSpPr>
              <p:nvPr/>
            </p:nvSpPr>
            <p:spPr bwMode="auto">
              <a:xfrm>
                <a:off x="156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59" name="Freeform 1073"/>
              <p:cNvSpPr>
                <a:spLocks/>
              </p:cNvSpPr>
              <p:nvPr/>
            </p:nvSpPr>
            <p:spPr bwMode="auto">
              <a:xfrm>
                <a:off x="153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0" name="Freeform 1074"/>
              <p:cNvSpPr>
                <a:spLocks/>
              </p:cNvSpPr>
              <p:nvPr/>
            </p:nvSpPr>
            <p:spPr bwMode="auto">
              <a:xfrm>
                <a:off x="151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1" name="Freeform 1075"/>
              <p:cNvSpPr>
                <a:spLocks/>
              </p:cNvSpPr>
              <p:nvPr/>
            </p:nvSpPr>
            <p:spPr bwMode="auto">
              <a:xfrm>
                <a:off x="148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2" name="Freeform 1076"/>
              <p:cNvSpPr>
                <a:spLocks/>
              </p:cNvSpPr>
              <p:nvPr/>
            </p:nvSpPr>
            <p:spPr bwMode="auto">
              <a:xfrm>
                <a:off x="146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3" name="Freeform 1077"/>
              <p:cNvSpPr>
                <a:spLocks/>
              </p:cNvSpPr>
              <p:nvPr/>
            </p:nvSpPr>
            <p:spPr bwMode="auto">
              <a:xfrm>
                <a:off x="143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4" name="Freeform 1078"/>
              <p:cNvSpPr>
                <a:spLocks/>
              </p:cNvSpPr>
              <p:nvPr/>
            </p:nvSpPr>
            <p:spPr bwMode="auto">
              <a:xfrm>
                <a:off x="140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5" name="Freeform 1079"/>
              <p:cNvSpPr>
                <a:spLocks/>
              </p:cNvSpPr>
              <p:nvPr/>
            </p:nvSpPr>
            <p:spPr bwMode="auto">
              <a:xfrm>
                <a:off x="138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6" name="Freeform 1080"/>
              <p:cNvSpPr>
                <a:spLocks/>
              </p:cNvSpPr>
              <p:nvPr/>
            </p:nvSpPr>
            <p:spPr bwMode="auto">
              <a:xfrm>
                <a:off x="135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467" name="Freeform 1081"/>
              <p:cNvSpPr>
                <a:spLocks/>
              </p:cNvSpPr>
              <p:nvPr/>
            </p:nvSpPr>
            <p:spPr bwMode="auto">
              <a:xfrm>
                <a:off x="174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901" name="Rectangle 1082"/>
            <p:cNvSpPr>
              <a:spLocks noChangeArrowheads="1"/>
            </p:cNvSpPr>
            <p:nvPr/>
          </p:nvSpPr>
          <p:spPr bwMode="auto">
            <a:xfrm>
              <a:off x="1979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902" name="Group 1083"/>
            <p:cNvGrpSpPr>
              <a:grpSpLocks/>
            </p:cNvGrpSpPr>
            <p:nvPr/>
          </p:nvGrpSpPr>
          <p:grpSpPr bwMode="auto">
            <a:xfrm>
              <a:off x="1991" y="3188"/>
              <a:ext cx="192" cy="135"/>
              <a:chOff x="1311" y="3205"/>
              <a:chExt cx="192" cy="135"/>
            </a:xfrm>
          </p:grpSpPr>
          <p:sp>
            <p:nvSpPr>
              <p:cNvPr id="20323" name="Rectangle 1084"/>
              <p:cNvSpPr>
                <a:spLocks noChangeArrowheads="1"/>
              </p:cNvSpPr>
              <p:nvPr/>
            </p:nvSpPr>
            <p:spPr bwMode="auto">
              <a:xfrm>
                <a:off x="1311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24" name="Freeform 1085"/>
              <p:cNvSpPr>
                <a:spLocks/>
              </p:cNvSpPr>
              <p:nvPr/>
            </p:nvSpPr>
            <p:spPr bwMode="auto">
              <a:xfrm>
                <a:off x="1322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5" name="Rectangle 1086"/>
              <p:cNvSpPr>
                <a:spLocks noChangeArrowheads="1"/>
              </p:cNvSpPr>
              <p:nvPr/>
            </p:nvSpPr>
            <p:spPr bwMode="auto">
              <a:xfrm>
                <a:off x="1318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26" name="Line 1087"/>
              <p:cNvSpPr>
                <a:spLocks noChangeShapeType="1"/>
              </p:cNvSpPr>
              <p:nvPr/>
            </p:nvSpPr>
            <p:spPr bwMode="auto">
              <a:xfrm>
                <a:off x="1337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7" name="Line 1088"/>
              <p:cNvSpPr>
                <a:spLocks noChangeShapeType="1"/>
              </p:cNvSpPr>
              <p:nvPr/>
            </p:nvSpPr>
            <p:spPr bwMode="auto">
              <a:xfrm>
                <a:off x="1324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8" name="Line 1089"/>
              <p:cNvSpPr>
                <a:spLocks noChangeShapeType="1"/>
              </p:cNvSpPr>
              <p:nvPr/>
            </p:nvSpPr>
            <p:spPr bwMode="auto">
              <a:xfrm>
                <a:off x="1324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9" name="Rectangle 1090"/>
              <p:cNvSpPr>
                <a:spLocks noChangeArrowheads="1"/>
              </p:cNvSpPr>
              <p:nvPr/>
            </p:nvSpPr>
            <p:spPr bwMode="auto">
              <a:xfrm>
                <a:off x="1344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30" name="Rectangle 1091"/>
              <p:cNvSpPr>
                <a:spLocks noChangeArrowheads="1"/>
              </p:cNvSpPr>
              <p:nvPr/>
            </p:nvSpPr>
            <p:spPr bwMode="auto">
              <a:xfrm>
                <a:off x="1333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31" name="Rectangle 1092"/>
              <p:cNvSpPr>
                <a:spLocks noChangeArrowheads="1"/>
              </p:cNvSpPr>
              <p:nvPr/>
            </p:nvSpPr>
            <p:spPr bwMode="auto">
              <a:xfrm>
                <a:off x="1320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32" name="Freeform 1093"/>
              <p:cNvSpPr>
                <a:spLocks/>
              </p:cNvSpPr>
              <p:nvPr/>
            </p:nvSpPr>
            <p:spPr bwMode="auto">
              <a:xfrm>
                <a:off x="1396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33" name="Freeform 1094"/>
              <p:cNvSpPr>
                <a:spLocks/>
              </p:cNvSpPr>
              <p:nvPr/>
            </p:nvSpPr>
            <p:spPr bwMode="auto">
              <a:xfrm>
                <a:off x="1372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34" name="Rectangle 1095"/>
              <p:cNvSpPr>
                <a:spLocks noChangeArrowheads="1"/>
              </p:cNvSpPr>
              <p:nvPr/>
            </p:nvSpPr>
            <p:spPr bwMode="auto">
              <a:xfrm>
                <a:off x="1368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335" name="Freeform 1096"/>
              <p:cNvSpPr>
                <a:spLocks/>
              </p:cNvSpPr>
              <p:nvPr/>
            </p:nvSpPr>
            <p:spPr bwMode="auto">
              <a:xfrm>
                <a:off x="1376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36" name="Freeform 1097"/>
              <p:cNvSpPr>
                <a:spLocks/>
              </p:cNvSpPr>
              <p:nvPr/>
            </p:nvSpPr>
            <p:spPr bwMode="auto">
              <a:xfrm>
                <a:off x="1486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37" name="Freeform 1098"/>
              <p:cNvSpPr>
                <a:spLocks/>
              </p:cNvSpPr>
              <p:nvPr/>
            </p:nvSpPr>
            <p:spPr bwMode="auto">
              <a:xfrm>
                <a:off x="1376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38" name="Freeform 1099"/>
              <p:cNvSpPr>
                <a:spLocks/>
              </p:cNvSpPr>
              <p:nvPr/>
            </p:nvSpPr>
            <p:spPr bwMode="auto">
              <a:xfrm>
                <a:off x="1486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903" name="Rectangle 1100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904" name="Group 1101"/>
            <p:cNvGrpSpPr>
              <a:grpSpLocks/>
            </p:cNvGrpSpPr>
            <p:nvPr/>
          </p:nvGrpSpPr>
          <p:grpSpPr bwMode="auto">
            <a:xfrm>
              <a:off x="2009" y="3092"/>
              <a:ext cx="420" cy="31"/>
              <a:chOff x="1329" y="3109"/>
              <a:chExt cx="420" cy="31"/>
            </a:xfrm>
          </p:grpSpPr>
          <p:sp>
            <p:nvSpPr>
              <p:cNvPr id="20194" name="Freeform 1102"/>
              <p:cNvSpPr>
                <a:spLocks/>
              </p:cNvSpPr>
              <p:nvPr/>
            </p:nvSpPr>
            <p:spPr bwMode="auto">
              <a:xfrm>
                <a:off x="1329" y="3129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5" name="Rectangle 1103"/>
              <p:cNvSpPr>
                <a:spLocks noChangeArrowheads="1"/>
              </p:cNvSpPr>
              <p:nvPr/>
            </p:nvSpPr>
            <p:spPr bwMode="auto">
              <a:xfrm>
                <a:off x="135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96" name="Freeform 1104"/>
              <p:cNvSpPr>
                <a:spLocks/>
              </p:cNvSpPr>
              <p:nvPr/>
            </p:nvSpPr>
            <p:spPr bwMode="auto">
              <a:xfrm>
                <a:off x="136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7" name="Rectangle 1105"/>
              <p:cNvSpPr>
                <a:spLocks noChangeArrowheads="1"/>
              </p:cNvSpPr>
              <p:nvPr/>
            </p:nvSpPr>
            <p:spPr bwMode="auto">
              <a:xfrm>
                <a:off x="134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98" name="Freeform 1106"/>
              <p:cNvSpPr>
                <a:spLocks/>
              </p:cNvSpPr>
              <p:nvPr/>
            </p:nvSpPr>
            <p:spPr bwMode="auto">
              <a:xfrm>
                <a:off x="1342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9" name="Rectangle 1107"/>
              <p:cNvSpPr>
                <a:spLocks noChangeArrowheads="1"/>
              </p:cNvSpPr>
              <p:nvPr/>
            </p:nvSpPr>
            <p:spPr bwMode="auto">
              <a:xfrm>
                <a:off x="1714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00" name="Freeform 1108"/>
              <p:cNvSpPr>
                <a:spLocks/>
              </p:cNvSpPr>
              <p:nvPr/>
            </p:nvSpPr>
            <p:spPr bwMode="auto">
              <a:xfrm>
                <a:off x="1716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01" name="Rectangle 1109"/>
              <p:cNvSpPr>
                <a:spLocks noChangeArrowheads="1"/>
              </p:cNvSpPr>
              <p:nvPr/>
            </p:nvSpPr>
            <p:spPr bwMode="auto">
              <a:xfrm>
                <a:off x="1542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02" name="Freeform 1110"/>
              <p:cNvSpPr>
                <a:spLocks/>
              </p:cNvSpPr>
              <p:nvPr/>
            </p:nvSpPr>
            <p:spPr bwMode="auto">
              <a:xfrm>
                <a:off x="154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03" name="Rectangle 1111"/>
              <p:cNvSpPr>
                <a:spLocks noChangeArrowheads="1"/>
              </p:cNvSpPr>
              <p:nvPr/>
            </p:nvSpPr>
            <p:spPr bwMode="auto">
              <a:xfrm>
                <a:off x="1696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04" name="Freeform 1112"/>
              <p:cNvSpPr>
                <a:spLocks/>
              </p:cNvSpPr>
              <p:nvPr/>
            </p:nvSpPr>
            <p:spPr bwMode="auto">
              <a:xfrm>
                <a:off x="1699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05" name="Rectangle 1113"/>
              <p:cNvSpPr>
                <a:spLocks noChangeArrowheads="1"/>
              </p:cNvSpPr>
              <p:nvPr/>
            </p:nvSpPr>
            <p:spPr bwMode="auto">
              <a:xfrm>
                <a:off x="1527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06" name="Freeform 1114"/>
              <p:cNvSpPr>
                <a:spLocks/>
              </p:cNvSpPr>
              <p:nvPr/>
            </p:nvSpPr>
            <p:spPr bwMode="auto">
              <a:xfrm>
                <a:off x="152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07" name="Rectangle 1115"/>
              <p:cNvSpPr>
                <a:spLocks noChangeArrowheads="1"/>
              </p:cNvSpPr>
              <p:nvPr/>
            </p:nvSpPr>
            <p:spPr bwMode="auto">
              <a:xfrm>
                <a:off x="167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08" name="Freeform 1116"/>
              <p:cNvSpPr>
                <a:spLocks/>
              </p:cNvSpPr>
              <p:nvPr/>
            </p:nvSpPr>
            <p:spPr bwMode="auto">
              <a:xfrm>
                <a:off x="1683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09" name="Rectangle 1117"/>
              <p:cNvSpPr>
                <a:spLocks noChangeArrowheads="1"/>
              </p:cNvSpPr>
              <p:nvPr/>
            </p:nvSpPr>
            <p:spPr bwMode="auto">
              <a:xfrm>
                <a:off x="1509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10" name="Freeform 1118"/>
              <p:cNvSpPr>
                <a:spLocks/>
              </p:cNvSpPr>
              <p:nvPr/>
            </p:nvSpPr>
            <p:spPr bwMode="auto">
              <a:xfrm>
                <a:off x="151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11" name="Rectangle 1119"/>
              <p:cNvSpPr>
                <a:spLocks noChangeArrowheads="1"/>
              </p:cNvSpPr>
              <p:nvPr/>
            </p:nvSpPr>
            <p:spPr bwMode="auto">
              <a:xfrm>
                <a:off x="166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12" name="Freeform 1120"/>
              <p:cNvSpPr>
                <a:spLocks/>
              </p:cNvSpPr>
              <p:nvPr/>
            </p:nvSpPr>
            <p:spPr bwMode="auto">
              <a:xfrm>
                <a:off x="1666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13" name="Rectangle 1121"/>
              <p:cNvSpPr>
                <a:spLocks noChangeArrowheads="1"/>
              </p:cNvSpPr>
              <p:nvPr/>
            </p:nvSpPr>
            <p:spPr bwMode="auto">
              <a:xfrm>
                <a:off x="1492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14" name="Freeform 1122"/>
              <p:cNvSpPr>
                <a:spLocks/>
              </p:cNvSpPr>
              <p:nvPr/>
            </p:nvSpPr>
            <p:spPr bwMode="auto">
              <a:xfrm>
                <a:off x="1494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15" name="Rectangle 1123"/>
              <p:cNvSpPr>
                <a:spLocks noChangeArrowheads="1"/>
              </p:cNvSpPr>
              <p:nvPr/>
            </p:nvSpPr>
            <p:spPr bwMode="auto">
              <a:xfrm>
                <a:off x="1646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16" name="Freeform 1124"/>
              <p:cNvSpPr>
                <a:spLocks/>
              </p:cNvSpPr>
              <p:nvPr/>
            </p:nvSpPr>
            <p:spPr bwMode="auto">
              <a:xfrm>
                <a:off x="1648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17" name="Rectangle 1125"/>
              <p:cNvSpPr>
                <a:spLocks noChangeArrowheads="1"/>
              </p:cNvSpPr>
              <p:nvPr/>
            </p:nvSpPr>
            <p:spPr bwMode="auto">
              <a:xfrm>
                <a:off x="1476" y="3123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18" name="Freeform 1126"/>
              <p:cNvSpPr>
                <a:spLocks/>
              </p:cNvSpPr>
              <p:nvPr/>
            </p:nvSpPr>
            <p:spPr bwMode="auto">
              <a:xfrm>
                <a:off x="147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19" name="Rectangle 1127"/>
              <p:cNvSpPr>
                <a:spLocks noChangeArrowheads="1"/>
              </p:cNvSpPr>
              <p:nvPr/>
            </p:nvSpPr>
            <p:spPr bwMode="auto">
              <a:xfrm>
                <a:off x="162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20" name="Freeform 1128"/>
              <p:cNvSpPr>
                <a:spLocks/>
              </p:cNvSpPr>
              <p:nvPr/>
            </p:nvSpPr>
            <p:spPr bwMode="auto">
              <a:xfrm>
                <a:off x="1630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21" name="Rectangle 1129"/>
              <p:cNvSpPr>
                <a:spLocks noChangeArrowheads="1"/>
              </p:cNvSpPr>
              <p:nvPr/>
            </p:nvSpPr>
            <p:spPr bwMode="auto">
              <a:xfrm>
                <a:off x="145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22" name="Freeform 1130"/>
              <p:cNvSpPr>
                <a:spLocks/>
              </p:cNvSpPr>
              <p:nvPr/>
            </p:nvSpPr>
            <p:spPr bwMode="auto">
              <a:xfrm>
                <a:off x="1461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23" name="Rectangle 1131"/>
              <p:cNvSpPr>
                <a:spLocks noChangeArrowheads="1"/>
              </p:cNvSpPr>
              <p:nvPr/>
            </p:nvSpPr>
            <p:spPr bwMode="auto">
              <a:xfrm>
                <a:off x="161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24" name="Freeform 1132"/>
              <p:cNvSpPr>
                <a:spLocks/>
              </p:cNvSpPr>
              <p:nvPr/>
            </p:nvSpPr>
            <p:spPr bwMode="auto">
              <a:xfrm>
                <a:off x="1615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25" name="Rectangle 1133"/>
              <p:cNvSpPr>
                <a:spLocks noChangeArrowheads="1"/>
              </p:cNvSpPr>
              <p:nvPr/>
            </p:nvSpPr>
            <p:spPr bwMode="auto">
              <a:xfrm>
                <a:off x="1441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26" name="Freeform 1134"/>
              <p:cNvSpPr>
                <a:spLocks/>
              </p:cNvSpPr>
              <p:nvPr/>
            </p:nvSpPr>
            <p:spPr bwMode="auto">
              <a:xfrm>
                <a:off x="1443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27" name="Rectangle 1135"/>
              <p:cNvSpPr>
                <a:spLocks noChangeArrowheads="1"/>
              </p:cNvSpPr>
              <p:nvPr/>
            </p:nvSpPr>
            <p:spPr bwMode="auto">
              <a:xfrm>
                <a:off x="159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28" name="Freeform 1136"/>
              <p:cNvSpPr>
                <a:spLocks/>
              </p:cNvSpPr>
              <p:nvPr/>
            </p:nvSpPr>
            <p:spPr bwMode="auto">
              <a:xfrm>
                <a:off x="159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29" name="Rectangle 1137"/>
              <p:cNvSpPr>
                <a:spLocks noChangeArrowheads="1"/>
              </p:cNvSpPr>
              <p:nvPr/>
            </p:nvSpPr>
            <p:spPr bwMode="auto">
              <a:xfrm>
                <a:off x="1424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30" name="Freeform 1138"/>
              <p:cNvSpPr>
                <a:spLocks/>
              </p:cNvSpPr>
              <p:nvPr/>
            </p:nvSpPr>
            <p:spPr bwMode="auto">
              <a:xfrm>
                <a:off x="1428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31" name="Rectangle 1139"/>
              <p:cNvSpPr>
                <a:spLocks noChangeArrowheads="1"/>
              </p:cNvSpPr>
              <p:nvPr/>
            </p:nvSpPr>
            <p:spPr bwMode="auto">
              <a:xfrm>
                <a:off x="1578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32" name="Freeform 1140"/>
              <p:cNvSpPr>
                <a:spLocks/>
              </p:cNvSpPr>
              <p:nvPr/>
            </p:nvSpPr>
            <p:spPr bwMode="auto">
              <a:xfrm>
                <a:off x="1580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33" name="Rectangle 1141"/>
              <p:cNvSpPr>
                <a:spLocks noChangeArrowheads="1"/>
              </p:cNvSpPr>
              <p:nvPr/>
            </p:nvSpPr>
            <p:spPr bwMode="auto">
              <a:xfrm>
                <a:off x="140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34" name="Freeform 1142"/>
              <p:cNvSpPr>
                <a:spLocks/>
              </p:cNvSpPr>
              <p:nvPr/>
            </p:nvSpPr>
            <p:spPr bwMode="auto">
              <a:xfrm>
                <a:off x="141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35" name="Rectangle 1143"/>
              <p:cNvSpPr>
                <a:spLocks noChangeArrowheads="1"/>
              </p:cNvSpPr>
              <p:nvPr/>
            </p:nvSpPr>
            <p:spPr bwMode="auto">
              <a:xfrm>
                <a:off x="156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36" name="Freeform 1144"/>
              <p:cNvSpPr>
                <a:spLocks/>
              </p:cNvSpPr>
              <p:nvPr/>
            </p:nvSpPr>
            <p:spPr bwMode="auto">
              <a:xfrm>
                <a:off x="156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37" name="Rectangle 1145"/>
              <p:cNvSpPr>
                <a:spLocks noChangeArrowheads="1"/>
              </p:cNvSpPr>
              <p:nvPr/>
            </p:nvSpPr>
            <p:spPr bwMode="auto">
              <a:xfrm>
                <a:off x="139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38" name="Freeform 1146"/>
              <p:cNvSpPr>
                <a:spLocks/>
              </p:cNvSpPr>
              <p:nvPr/>
            </p:nvSpPr>
            <p:spPr bwMode="auto">
              <a:xfrm>
                <a:off x="1393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39" name="Rectangle 1147"/>
              <p:cNvSpPr>
                <a:spLocks noChangeArrowheads="1"/>
              </p:cNvSpPr>
              <p:nvPr/>
            </p:nvSpPr>
            <p:spPr bwMode="auto">
              <a:xfrm>
                <a:off x="1732" y="3123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40" name="Freeform 1148"/>
              <p:cNvSpPr>
                <a:spLocks/>
              </p:cNvSpPr>
              <p:nvPr/>
            </p:nvSpPr>
            <p:spPr bwMode="auto">
              <a:xfrm>
                <a:off x="1734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41" name="Rectangle 1149"/>
              <p:cNvSpPr>
                <a:spLocks noChangeArrowheads="1"/>
              </p:cNvSpPr>
              <p:nvPr/>
            </p:nvSpPr>
            <p:spPr bwMode="auto">
              <a:xfrm>
                <a:off x="137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42" name="Freeform 1150"/>
              <p:cNvSpPr>
                <a:spLocks/>
              </p:cNvSpPr>
              <p:nvPr/>
            </p:nvSpPr>
            <p:spPr bwMode="auto">
              <a:xfrm>
                <a:off x="1375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43" name="Rectangle 1151"/>
              <p:cNvSpPr>
                <a:spLocks noChangeArrowheads="1"/>
              </p:cNvSpPr>
              <p:nvPr/>
            </p:nvSpPr>
            <p:spPr bwMode="auto">
              <a:xfrm>
                <a:off x="135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44" name="Freeform 1152"/>
              <p:cNvSpPr>
                <a:spLocks/>
              </p:cNvSpPr>
              <p:nvPr/>
            </p:nvSpPr>
            <p:spPr bwMode="auto">
              <a:xfrm>
                <a:off x="136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45" name="Rectangle 1153"/>
              <p:cNvSpPr>
                <a:spLocks noChangeArrowheads="1"/>
              </p:cNvSpPr>
              <p:nvPr/>
            </p:nvSpPr>
            <p:spPr bwMode="auto">
              <a:xfrm>
                <a:off x="134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46" name="Freeform 1154"/>
              <p:cNvSpPr>
                <a:spLocks/>
              </p:cNvSpPr>
              <p:nvPr/>
            </p:nvSpPr>
            <p:spPr bwMode="auto">
              <a:xfrm>
                <a:off x="1342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47" name="Rectangle 1155"/>
              <p:cNvSpPr>
                <a:spLocks noChangeArrowheads="1"/>
              </p:cNvSpPr>
              <p:nvPr/>
            </p:nvSpPr>
            <p:spPr bwMode="auto">
              <a:xfrm>
                <a:off x="1714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48" name="Freeform 1156"/>
              <p:cNvSpPr>
                <a:spLocks/>
              </p:cNvSpPr>
              <p:nvPr/>
            </p:nvSpPr>
            <p:spPr bwMode="auto">
              <a:xfrm>
                <a:off x="1716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49" name="Rectangle 1157"/>
              <p:cNvSpPr>
                <a:spLocks noChangeArrowheads="1"/>
              </p:cNvSpPr>
              <p:nvPr/>
            </p:nvSpPr>
            <p:spPr bwMode="auto">
              <a:xfrm>
                <a:off x="1542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50" name="Freeform 1158"/>
              <p:cNvSpPr>
                <a:spLocks/>
              </p:cNvSpPr>
              <p:nvPr/>
            </p:nvSpPr>
            <p:spPr bwMode="auto">
              <a:xfrm>
                <a:off x="154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51" name="Rectangle 1159"/>
              <p:cNvSpPr>
                <a:spLocks noChangeArrowheads="1"/>
              </p:cNvSpPr>
              <p:nvPr/>
            </p:nvSpPr>
            <p:spPr bwMode="auto">
              <a:xfrm>
                <a:off x="1696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52" name="Freeform 1160"/>
              <p:cNvSpPr>
                <a:spLocks/>
              </p:cNvSpPr>
              <p:nvPr/>
            </p:nvSpPr>
            <p:spPr bwMode="auto">
              <a:xfrm>
                <a:off x="1699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53" name="Rectangle 1161"/>
              <p:cNvSpPr>
                <a:spLocks noChangeArrowheads="1"/>
              </p:cNvSpPr>
              <p:nvPr/>
            </p:nvSpPr>
            <p:spPr bwMode="auto">
              <a:xfrm>
                <a:off x="1527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54" name="Freeform 1162"/>
              <p:cNvSpPr>
                <a:spLocks/>
              </p:cNvSpPr>
              <p:nvPr/>
            </p:nvSpPr>
            <p:spPr bwMode="auto">
              <a:xfrm>
                <a:off x="152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55" name="Rectangle 1163"/>
              <p:cNvSpPr>
                <a:spLocks noChangeArrowheads="1"/>
              </p:cNvSpPr>
              <p:nvPr/>
            </p:nvSpPr>
            <p:spPr bwMode="auto">
              <a:xfrm>
                <a:off x="167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56" name="Freeform 1164"/>
              <p:cNvSpPr>
                <a:spLocks/>
              </p:cNvSpPr>
              <p:nvPr/>
            </p:nvSpPr>
            <p:spPr bwMode="auto">
              <a:xfrm>
                <a:off x="1683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57" name="Rectangle 1165"/>
              <p:cNvSpPr>
                <a:spLocks noChangeArrowheads="1"/>
              </p:cNvSpPr>
              <p:nvPr/>
            </p:nvSpPr>
            <p:spPr bwMode="auto">
              <a:xfrm>
                <a:off x="1509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58" name="Freeform 1166"/>
              <p:cNvSpPr>
                <a:spLocks/>
              </p:cNvSpPr>
              <p:nvPr/>
            </p:nvSpPr>
            <p:spPr bwMode="auto">
              <a:xfrm>
                <a:off x="151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59" name="Rectangle 1167"/>
              <p:cNvSpPr>
                <a:spLocks noChangeArrowheads="1"/>
              </p:cNvSpPr>
              <p:nvPr/>
            </p:nvSpPr>
            <p:spPr bwMode="auto">
              <a:xfrm>
                <a:off x="166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60" name="Freeform 1168"/>
              <p:cNvSpPr>
                <a:spLocks/>
              </p:cNvSpPr>
              <p:nvPr/>
            </p:nvSpPr>
            <p:spPr bwMode="auto">
              <a:xfrm>
                <a:off x="1666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61" name="Rectangle 1169"/>
              <p:cNvSpPr>
                <a:spLocks noChangeArrowheads="1"/>
              </p:cNvSpPr>
              <p:nvPr/>
            </p:nvSpPr>
            <p:spPr bwMode="auto">
              <a:xfrm>
                <a:off x="1492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62" name="Freeform 1170"/>
              <p:cNvSpPr>
                <a:spLocks/>
              </p:cNvSpPr>
              <p:nvPr/>
            </p:nvSpPr>
            <p:spPr bwMode="auto">
              <a:xfrm>
                <a:off x="1494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63" name="Rectangle 1171"/>
              <p:cNvSpPr>
                <a:spLocks noChangeArrowheads="1"/>
              </p:cNvSpPr>
              <p:nvPr/>
            </p:nvSpPr>
            <p:spPr bwMode="auto">
              <a:xfrm>
                <a:off x="1646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64" name="Freeform 1172"/>
              <p:cNvSpPr>
                <a:spLocks/>
              </p:cNvSpPr>
              <p:nvPr/>
            </p:nvSpPr>
            <p:spPr bwMode="auto">
              <a:xfrm>
                <a:off x="1648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65" name="Rectangle 1173"/>
              <p:cNvSpPr>
                <a:spLocks noChangeArrowheads="1"/>
              </p:cNvSpPr>
              <p:nvPr/>
            </p:nvSpPr>
            <p:spPr bwMode="auto">
              <a:xfrm>
                <a:off x="1476" y="3109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66" name="Freeform 1174"/>
              <p:cNvSpPr>
                <a:spLocks/>
              </p:cNvSpPr>
              <p:nvPr/>
            </p:nvSpPr>
            <p:spPr bwMode="auto">
              <a:xfrm>
                <a:off x="147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67" name="Rectangle 1175"/>
              <p:cNvSpPr>
                <a:spLocks noChangeArrowheads="1"/>
              </p:cNvSpPr>
              <p:nvPr/>
            </p:nvSpPr>
            <p:spPr bwMode="auto">
              <a:xfrm>
                <a:off x="162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68" name="Freeform 1176"/>
              <p:cNvSpPr>
                <a:spLocks/>
              </p:cNvSpPr>
              <p:nvPr/>
            </p:nvSpPr>
            <p:spPr bwMode="auto">
              <a:xfrm>
                <a:off x="1630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69" name="Rectangle 1177"/>
              <p:cNvSpPr>
                <a:spLocks noChangeArrowheads="1"/>
              </p:cNvSpPr>
              <p:nvPr/>
            </p:nvSpPr>
            <p:spPr bwMode="auto">
              <a:xfrm>
                <a:off x="145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70" name="Freeform 1178"/>
              <p:cNvSpPr>
                <a:spLocks/>
              </p:cNvSpPr>
              <p:nvPr/>
            </p:nvSpPr>
            <p:spPr bwMode="auto">
              <a:xfrm>
                <a:off x="1461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71" name="Rectangle 1179"/>
              <p:cNvSpPr>
                <a:spLocks noChangeArrowheads="1"/>
              </p:cNvSpPr>
              <p:nvPr/>
            </p:nvSpPr>
            <p:spPr bwMode="auto">
              <a:xfrm>
                <a:off x="161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72" name="Freeform 1180"/>
              <p:cNvSpPr>
                <a:spLocks/>
              </p:cNvSpPr>
              <p:nvPr/>
            </p:nvSpPr>
            <p:spPr bwMode="auto">
              <a:xfrm>
                <a:off x="1615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73" name="Rectangle 1181"/>
              <p:cNvSpPr>
                <a:spLocks noChangeArrowheads="1"/>
              </p:cNvSpPr>
              <p:nvPr/>
            </p:nvSpPr>
            <p:spPr bwMode="auto">
              <a:xfrm>
                <a:off x="1441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74" name="Freeform 1182"/>
              <p:cNvSpPr>
                <a:spLocks/>
              </p:cNvSpPr>
              <p:nvPr/>
            </p:nvSpPr>
            <p:spPr bwMode="auto">
              <a:xfrm>
                <a:off x="1443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75" name="Rectangle 1183"/>
              <p:cNvSpPr>
                <a:spLocks noChangeArrowheads="1"/>
              </p:cNvSpPr>
              <p:nvPr/>
            </p:nvSpPr>
            <p:spPr bwMode="auto">
              <a:xfrm>
                <a:off x="159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76" name="Freeform 1184"/>
              <p:cNvSpPr>
                <a:spLocks/>
              </p:cNvSpPr>
              <p:nvPr/>
            </p:nvSpPr>
            <p:spPr bwMode="auto">
              <a:xfrm>
                <a:off x="159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77" name="Rectangle 1185"/>
              <p:cNvSpPr>
                <a:spLocks noChangeArrowheads="1"/>
              </p:cNvSpPr>
              <p:nvPr/>
            </p:nvSpPr>
            <p:spPr bwMode="auto">
              <a:xfrm>
                <a:off x="1424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78" name="Freeform 1186"/>
              <p:cNvSpPr>
                <a:spLocks/>
              </p:cNvSpPr>
              <p:nvPr/>
            </p:nvSpPr>
            <p:spPr bwMode="auto">
              <a:xfrm>
                <a:off x="1428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79" name="Rectangle 1187"/>
              <p:cNvSpPr>
                <a:spLocks noChangeArrowheads="1"/>
              </p:cNvSpPr>
              <p:nvPr/>
            </p:nvSpPr>
            <p:spPr bwMode="auto">
              <a:xfrm>
                <a:off x="1578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80" name="Freeform 1188"/>
              <p:cNvSpPr>
                <a:spLocks/>
              </p:cNvSpPr>
              <p:nvPr/>
            </p:nvSpPr>
            <p:spPr bwMode="auto">
              <a:xfrm>
                <a:off x="1580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81" name="Rectangle 1189"/>
              <p:cNvSpPr>
                <a:spLocks noChangeArrowheads="1"/>
              </p:cNvSpPr>
              <p:nvPr/>
            </p:nvSpPr>
            <p:spPr bwMode="auto">
              <a:xfrm>
                <a:off x="140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82" name="Freeform 1190"/>
              <p:cNvSpPr>
                <a:spLocks/>
              </p:cNvSpPr>
              <p:nvPr/>
            </p:nvSpPr>
            <p:spPr bwMode="auto">
              <a:xfrm>
                <a:off x="141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83" name="Rectangle 1191"/>
              <p:cNvSpPr>
                <a:spLocks noChangeArrowheads="1"/>
              </p:cNvSpPr>
              <p:nvPr/>
            </p:nvSpPr>
            <p:spPr bwMode="auto">
              <a:xfrm>
                <a:off x="156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84" name="Freeform 1192"/>
              <p:cNvSpPr>
                <a:spLocks/>
              </p:cNvSpPr>
              <p:nvPr/>
            </p:nvSpPr>
            <p:spPr bwMode="auto">
              <a:xfrm>
                <a:off x="156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85" name="Rectangle 1193"/>
              <p:cNvSpPr>
                <a:spLocks noChangeArrowheads="1"/>
              </p:cNvSpPr>
              <p:nvPr/>
            </p:nvSpPr>
            <p:spPr bwMode="auto">
              <a:xfrm>
                <a:off x="139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86" name="Freeform 1194"/>
              <p:cNvSpPr>
                <a:spLocks/>
              </p:cNvSpPr>
              <p:nvPr/>
            </p:nvSpPr>
            <p:spPr bwMode="auto">
              <a:xfrm>
                <a:off x="1393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87" name="Rectangle 1195"/>
              <p:cNvSpPr>
                <a:spLocks noChangeArrowheads="1"/>
              </p:cNvSpPr>
              <p:nvPr/>
            </p:nvSpPr>
            <p:spPr bwMode="auto">
              <a:xfrm>
                <a:off x="1732" y="3109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88" name="Freeform 1196"/>
              <p:cNvSpPr>
                <a:spLocks/>
              </p:cNvSpPr>
              <p:nvPr/>
            </p:nvSpPr>
            <p:spPr bwMode="auto">
              <a:xfrm>
                <a:off x="1734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89" name="Rectangle 1197"/>
              <p:cNvSpPr>
                <a:spLocks noChangeArrowheads="1"/>
              </p:cNvSpPr>
              <p:nvPr/>
            </p:nvSpPr>
            <p:spPr bwMode="auto">
              <a:xfrm>
                <a:off x="137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290" name="Freeform 1198"/>
              <p:cNvSpPr>
                <a:spLocks/>
              </p:cNvSpPr>
              <p:nvPr/>
            </p:nvSpPr>
            <p:spPr bwMode="auto">
              <a:xfrm>
                <a:off x="1375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1" name="Freeform 1199"/>
              <p:cNvSpPr>
                <a:spLocks/>
              </p:cNvSpPr>
              <p:nvPr/>
            </p:nvSpPr>
            <p:spPr bwMode="auto">
              <a:xfrm>
                <a:off x="170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2" name="Freeform 1200"/>
              <p:cNvSpPr>
                <a:spLocks/>
              </p:cNvSpPr>
              <p:nvPr/>
            </p:nvSpPr>
            <p:spPr bwMode="auto">
              <a:xfrm>
                <a:off x="167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3" name="Freeform 1201"/>
              <p:cNvSpPr>
                <a:spLocks/>
              </p:cNvSpPr>
              <p:nvPr/>
            </p:nvSpPr>
            <p:spPr bwMode="auto">
              <a:xfrm>
                <a:off x="165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4" name="Freeform 1202"/>
              <p:cNvSpPr>
                <a:spLocks/>
              </p:cNvSpPr>
              <p:nvPr/>
            </p:nvSpPr>
            <p:spPr bwMode="auto">
              <a:xfrm>
                <a:off x="162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5" name="Freeform 1203"/>
              <p:cNvSpPr>
                <a:spLocks/>
              </p:cNvSpPr>
              <p:nvPr/>
            </p:nvSpPr>
            <p:spPr bwMode="auto">
              <a:xfrm>
                <a:off x="160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6" name="Freeform 1204"/>
              <p:cNvSpPr>
                <a:spLocks/>
              </p:cNvSpPr>
              <p:nvPr/>
            </p:nvSpPr>
            <p:spPr bwMode="auto">
              <a:xfrm>
                <a:off x="157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7" name="Freeform 1205"/>
              <p:cNvSpPr>
                <a:spLocks/>
              </p:cNvSpPr>
              <p:nvPr/>
            </p:nvSpPr>
            <p:spPr bwMode="auto">
              <a:xfrm>
                <a:off x="155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8" name="Freeform 1206"/>
              <p:cNvSpPr>
                <a:spLocks/>
              </p:cNvSpPr>
              <p:nvPr/>
            </p:nvSpPr>
            <p:spPr bwMode="auto">
              <a:xfrm>
                <a:off x="1525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299" name="Freeform 1207"/>
              <p:cNvSpPr>
                <a:spLocks/>
              </p:cNvSpPr>
              <p:nvPr/>
            </p:nvSpPr>
            <p:spPr bwMode="auto">
              <a:xfrm>
                <a:off x="149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0" name="Freeform 1208"/>
              <p:cNvSpPr>
                <a:spLocks/>
              </p:cNvSpPr>
              <p:nvPr/>
            </p:nvSpPr>
            <p:spPr bwMode="auto">
              <a:xfrm>
                <a:off x="147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1" name="Freeform 1209"/>
              <p:cNvSpPr>
                <a:spLocks/>
              </p:cNvSpPr>
              <p:nvPr/>
            </p:nvSpPr>
            <p:spPr bwMode="auto">
              <a:xfrm>
                <a:off x="144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2" name="Freeform 1210"/>
              <p:cNvSpPr>
                <a:spLocks/>
              </p:cNvSpPr>
              <p:nvPr/>
            </p:nvSpPr>
            <p:spPr bwMode="auto">
              <a:xfrm>
                <a:off x="1421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3" name="Freeform 1211"/>
              <p:cNvSpPr>
                <a:spLocks/>
              </p:cNvSpPr>
              <p:nvPr/>
            </p:nvSpPr>
            <p:spPr bwMode="auto">
              <a:xfrm>
                <a:off x="139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4" name="Freeform 1212"/>
              <p:cNvSpPr>
                <a:spLocks/>
              </p:cNvSpPr>
              <p:nvPr/>
            </p:nvSpPr>
            <p:spPr bwMode="auto">
              <a:xfrm>
                <a:off x="137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5" name="Freeform 1213"/>
              <p:cNvSpPr>
                <a:spLocks/>
              </p:cNvSpPr>
              <p:nvPr/>
            </p:nvSpPr>
            <p:spPr bwMode="auto">
              <a:xfrm>
                <a:off x="134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6" name="Freeform 1214"/>
              <p:cNvSpPr>
                <a:spLocks/>
              </p:cNvSpPr>
              <p:nvPr/>
            </p:nvSpPr>
            <p:spPr bwMode="auto">
              <a:xfrm>
                <a:off x="173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7" name="Freeform 1215"/>
              <p:cNvSpPr>
                <a:spLocks/>
              </p:cNvSpPr>
              <p:nvPr/>
            </p:nvSpPr>
            <p:spPr bwMode="auto">
              <a:xfrm>
                <a:off x="171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8" name="Freeform 1216"/>
              <p:cNvSpPr>
                <a:spLocks/>
              </p:cNvSpPr>
              <p:nvPr/>
            </p:nvSpPr>
            <p:spPr bwMode="auto">
              <a:xfrm>
                <a:off x="169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09" name="Freeform 1217"/>
              <p:cNvSpPr>
                <a:spLocks/>
              </p:cNvSpPr>
              <p:nvPr/>
            </p:nvSpPr>
            <p:spPr bwMode="auto">
              <a:xfrm>
                <a:off x="166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0" name="Freeform 1218"/>
              <p:cNvSpPr>
                <a:spLocks/>
              </p:cNvSpPr>
              <p:nvPr/>
            </p:nvSpPr>
            <p:spPr bwMode="auto">
              <a:xfrm>
                <a:off x="164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1" name="Freeform 1219"/>
              <p:cNvSpPr>
                <a:spLocks/>
              </p:cNvSpPr>
              <p:nvPr/>
            </p:nvSpPr>
            <p:spPr bwMode="auto">
              <a:xfrm>
                <a:off x="161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2" name="Freeform 1220"/>
              <p:cNvSpPr>
                <a:spLocks/>
              </p:cNvSpPr>
              <p:nvPr/>
            </p:nvSpPr>
            <p:spPr bwMode="auto">
              <a:xfrm>
                <a:off x="158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3" name="Freeform 1221"/>
              <p:cNvSpPr>
                <a:spLocks/>
              </p:cNvSpPr>
              <p:nvPr/>
            </p:nvSpPr>
            <p:spPr bwMode="auto">
              <a:xfrm>
                <a:off x="156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4" name="Freeform 1222"/>
              <p:cNvSpPr>
                <a:spLocks/>
              </p:cNvSpPr>
              <p:nvPr/>
            </p:nvSpPr>
            <p:spPr bwMode="auto">
              <a:xfrm>
                <a:off x="153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5" name="Freeform 1223"/>
              <p:cNvSpPr>
                <a:spLocks/>
              </p:cNvSpPr>
              <p:nvPr/>
            </p:nvSpPr>
            <p:spPr bwMode="auto">
              <a:xfrm>
                <a:off x="151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6" name="Freeform 1224"/>
              <p:cNvSpPr>
                <a:spLocks/>
              </p:cNvSpPr>
              <p:nvPr/>
            </p:nvSpPr>
            <p:spPr bwMode="auto">
              <a:xfrm>
                <a:off x="148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7" name="Freeform 1225"/>
              <p:cNvSpPr>
                <a:spLocks/>
              </p:cNvSpPr>
              <p:nvPr/>
            </p:nvSpPr>
            <p:spPr bwMode="auto">
              <a:xfrm>
                <a:off x="146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8" name="Freeform 1226"/>
              <p:cNvSpPr>
                <a:spLocks/>
              </p:cNvSpPr>
              <p:nvPr/>
            </p:nvSpPr>
            <p:spPr bwMode="auto">
              <a:xfrm>
                <a:off x="143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19" name="Freeform 1227"/>
              <p:cNvSpPr>
                <a:spLocks/>
              </p:cNvSpPr>
              <p:nvPr/>
            </p:nvSpPr>
            <p:spPr bwMode="auto">
              <a:xfrm>
                <a:off x="140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0" name="Freeform 1228"/>
              <p:cNvSpPr>
                <a:spLocks/>
              </p:cNvSpPr>
              <p:nvPr/>
            </p:nvSpPr>
            <p:spPr bwMode="auto">
              <a:xfrm>
                <a:off x="138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1" name="Freeform 1229"/>
              <p:cNvSpPr>
                <a:spLocks/>
              </p:cNvSpPr>
              <p:nvPr/>
            </p:nvSpPr>
            <p:spPr bwMode="auto">
              <a:xfrm>
                <a:off x="135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322" name="Freeform 1230"/>
              <p:cNvSpPr>
                <a:spLocks/>
              </p:cNvSpPr>
              <p:nvPr/>
            </p:nvSpPr>
            <p:spPr bwMode="auto">
              <a:xfrm>
                <a:off x="174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905" name="Rectangle 1231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906" name="Group 1232"/>
            <p:cNvGrpSpPr>
              <a:grpSpLocks/>
            </p:cNvGrpSpPr>
            <p:nvPr/>
          </p:nvGrpSpPr>
          <p:grpSpPr bwMode="auto">
            <a:xfrm>
              <a:off x="2009" y="3050"/>
              <a:ext cx="420" cy="31"/>
              <a:chOff x="1329" y="3067"/>
              <a:chExt cx="420" cy="31"/>
            </a:xfrm>
          </p:grpSpPr>
          <p:sp>
            <p:nvSpPr>
              <p:cNvPr id="20065" name="Freeform 1233"/>
              <p:cNvSpPr>
                <a:spLocks/>
              </p:cNvSpPr>
              <p:nvPr/>
            </p:nvSpPr>
            <p:spPr bwMode="auto">
              <a:xfrm>
                <a:off x="1329" y="3087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6" name="Rectangle 1234"/>
              <p:cNvSpPr>
                <a:spLocks noChangeArrowheads="1"/>
              </p:cNvSpPr>
              <p:nvPr/>
            </p:nvSpPr>
            <p:spPr bwMode="auto">
              <a:xfrm>
                <a:off x="135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67" name="Freeform 1235"/>
              <p:cNvSpPr>
                <a:spLocks/>
              </p:cNvSpPr>
              <p:nvPr/>
            </p:nvSpPr>
            <p:spPr bwMode="auto">
              <a:xfrm>
                <a:off x="136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8" name="Rectangle 1236"/>
              <p:cNvSpPr>
                <a:spLocks noChangeArrowheads="1"/>
              </p:cNvSpPr>
              <p:nvPr/>
            </p:nvSpPr>
            <p:spPr bwMode="auto">
              <a:xfrm>
                <a:off x="134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69" name="Freeform 1237"/>
              <p:cNvSpPr>
                <a:spLocks/>
              </p:cNvSpPr>
              <p:nvPr/>
            </p:nvSpPr>
            <p:spPr bwMode="auto">
              <a:xfrm>
                <a:off x="1342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70" name="Rectangle 1238"/>
              <p:cNvSpPr>
                <a:spLocks noChangeArrowheads="1"/>
              </p:cNvSpPr>
              <p:nvPr/>
            </p:nvSpPr>
            <p:spPr bwMode="auto">
              <a:xfrm>
                <a:off x="1714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71" name="Freeform 1239"/>
              <p:cNvSpPr>
                <a:spLocks/>
              </p:cNvSpPr>
              <p:nvPr/>
            </p:nvSpPr>
            <p:spPr bwMode="auto">
              <a:xfrm>
                <a:off x="1716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72" name="Rectangle 1240"/>
              <p:cNvSpPr>
                <a:spLocks noChangeArrowheads="1"/>
              </p:cNvSpPr>
              <p:nvPr/>
            </p:nvSpPr>
            <p:spPr bwMode="auto">
              <a:xfrm>
                <a:off x="1542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73" name="Freeform 1241"/>
              <p:cNvSpPr>
                <a:spLocks/>
              </p:cNvSpPr>
              <p:nvPr/>
            </p:nvSpPr>
            <p:spPr bwMode="auto">
              <a:xfrm>
                <a:off x="154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74" name="Rectangle 1242"/>
              <p:cNvSpPr>
                <a:spLocks noChangeArrowheads="1"/>
              </p:cNvSpPr>
              <p:nvPr/>
            </p:nvSpPr>
            <p:spPr bwMode="auto">
              <a:xfrm>
                <a:off x="1696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75" name="Freeform 1243"/>
              <p:cNvSpPr>
                <a:spLocks/>
              </p:cNvSpPr>
              <p:nvPr/>
            </p:nvSpPr>
            <p:spPr bwMode="auto">
              <a:xfrm>
                <a:off x="1699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76" name="Rectangle 1244"/>
              <p:cNvSpPr>
                <a:spLocks noChangeArrowheads="1"/>
              </p:cNvSpPr>
              <p:nvPr/>
            </p:nvSpPr>
            <p:spPr bwMode="auto">
              <a:xfrm>
                <a:off x="1527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77" name="Freeform 1245"/>
              <p:cNvSpPr>
                <a:spLocks/>
              </p:cNvSpPr>
              <p:nvPr/>
            </p:nvSpPr>
            <p:spPr bwMode="auto">
              <a:xfrm>
                <a:off x="152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78" name="Rectangle 1246"/>
              <p:cNvSpPr>
                <a:spLocks noChangeArrowheads="1"/>
              </p:cNvSpPr>
              <p:nvPr/>
            </p:nvSpPr>
            <p:spPr bwMode="auto">
              <a:xfrm>
                <a:off x="167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79" name="Freeform 1247"/>
              <p:cNvSpPr>
                <a:spLocks/>
              </p:cNvSpPr>
              <p:nvPr/>
            </p:nvSpPr>
            <p:spPr bwMode="auto">
              <a:xfrm>
                <a:off x="1683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80" name="Rectangle 1248"/>
              <p:cNvSpPr>
                <a:spLocks noChangeArrowheads="1"/>
              </p:cNvSpPr>
              <p:nvPr/>
            </p:nvSpPr>
            <p:spPr bwMode="auto">
              <a:xfrm>
                <a:off x="1509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81" name="Freeform 1249"/>
              <p:cNvSpPr>
                <a:spLocks/>
              </p:cNvSpPr>
              <p:nvPr/>
            </p:nvSpPr>
            <p:spPr bwMode="auto">
              <a:xfrm>
                <a:off x="151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82" name="Rectangle 1250"/>
              <p:cNvSpPr>
                <a:spLocks noChangeArrowheads="1"/>
              </p:cNvSpPr>
              <p:nvPr/>
            </p:nvSpPr>
            <p:spPr bwMode="auto">
              <a:xfrm>
                <a:off x="166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83" name="Freeform 1251"/>
              <p:cNvSpPr>
                <a:spLocks/>
              </p:cNvSpPr>
              <p:nvPr/>
            </p:nvSpPr>
            <p:spPr bwMode="auto">
              <a:xfrm>
                <a:off x="1666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84" name="Rectangle 1252"/>
              <p:cNvSpPr>
                <a:spLocks noChangeArrowheads="1"/>
              </p:cNvSpPr>
              <p:nvPr/>
            </p:nvSpPr>
            <p:spPr bwMode="auto">
              <a:xfrm>
                <a:off x="1492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85" name="Freeform 1253"/>
              <p:cNvSpPr>
                <a:spLocks/>
              </p:cNvSpPr>
              <p:nvPr/>
            </p:nvSpPr>
            <p:spPr bwMode="auto">
              <a:xfrm>
                <a:off x="1494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86" name="Rectangle 1254"/>
              <p:cNvSpPr>
                <a:spLocks noChangeArrowheads="1"/>
              </p:cNvSpPr>
              <p:nvPr/>
            </p:nvSpPr>
            <p:spPr bwMode="auto">
              <a:xfrm>
                <a:off x="1646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87" name="Freeform 1255"/>
              <p:cNvSpPr>
                <a:spLocks/>
              </p:cNvSpPr>
              <p:nvPr/>
            </p:nvSpPr>
            <p:spPr bwMode="auto">
              <a:xfrm>
                <a:off x="1648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88" name="Rectangle 1256"/>
              <p:cNvSpPr>
                <a:spLocks noChangeArrowheads="1"/>
              </p:cNvSpPr>
              <p:nvPr/>
            </p:nvSpPr>
            <p:spPr bwMode="auto">
              <a:xfrm>
                <a:off x="1476" y="308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89" name="Freeform 1257"/>
              <p:cNvSpPr>
                <a:spLocks/>
              </p:cNvSpPr>
              <p:nvPr/>
            </p:nvSpPr>
            <p:spPr bwMode="auto">
              <a:xfrm>
                <a:off x="147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90" name="Rectangle 1258"/>
              <p:cNvSpPr>
                <a:spLocks noChangeArrowheads="1"/>
              </p:cNvSpPr>
              <p:nvPr/>
            </p:nvSpPr>
            <p:spPr bwMode="auto">
              <a:xfrm>
                <a:off x="162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91" name="Freeform 1259"/>
              <p:cNvSpPr>
                <a:spLocks/>
              </p:cNvSpPr>
              <p:nvPr/>
            </p:nvSpPr>
            <p:spPr bwMode="auto">
              <a:xfrm>
                <a:off x="1630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92" name="Rectangle 1260"/>
              <p:cNvSpPr>
                <a:spLocks noChangeArrowheads="1"/>
              </p:cNvSpPr>
              <p:nvPr/>
            </p:nvSpPr>
            <p:spPr bwMode="auto">
              <a:xfrm>
                <a:off x="145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93" name="Freeform 1261"/>
              <p:cNvSpPr>
                <a:spLocks/>
              </p:cNvSpPr>
              <p:nvPr/>
            </p:nvSpPr>
            <p:spPr bwMode="auto">
              <a:xfrm>
                <a:off x="1461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94" name="Rectangle 1262"/>
              <p:cNvSpPr>
                <a:spLocks noChangeArrowheads="1"/>
              </p:cNvSpPr>
              <p:nvPr/>
            </p:nvSpPr>
            <p:spPr bwMode="auto">
              <a:xfrm>
                <a:off x="161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95" name="Freeform 1263"/>
              <p:cNvSpPr>
                <a:spLocks/>
              </p:cNvSpPr>
              <p:nvPr/>
            </p:nvSpPr>
            <p:spPr bwMode="auto">
              <a:xfrm>
                <a:off x="1615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96" name="Rectangle 1264"/>
              <p:cNvSpPr>
                <a:spLocks noChangeArrowheads="1"/>
              </p:cNvSpPr>
              <p:nvPr/>
            </p:nvSpPr>
            <p:spPr bwMode="auto">
              <a:xfrm>
                <a:off x="1441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97" name="Freeform 1265"/>
              <p:cNvSpPr>
                <a:spLocks/>
              </p:cNvSpPr>
              <p:nvPr/>
            </p:nvSpPr>
            <p:spPr bwMode="auto">
              <a:xfrm>
                <a:off x="1443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98" name="Rectangle 1266"/>
              <p:cNvSpPr>
                <a:spLocks noChangeArrowheads="1"/>
              </p:cNvSpPr>
              <p:nvPr/>
            </p:nvSpPr>
            <p:spPr bwMode="auto">
              <a:xfrm>
                <a:off x="159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99" name="Freeform 1267"/>
              <p:cNvSpPr>
                <a:spLocks/>
              </p:cNvSpPr>
              <p:nvPr/>
            </p:nvSpPr>
            <p:spPr bwMode="auto">
              <a:xfrm>
                <a:off x="159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00" name="Rectangle 1268"/>
              <p:cNvSpPr>
                <a:spLocks noChangeArrowheads="1"/>
              </p:cNvSpPr>
              <p:nvPr/>
            </p:nvSpPr>
            <p:spPr bwMode="auto">
              <a:xfrm>
                <a:off x="1424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01" name="Freeform 1269"/>
              <p:cNvSpPr>
                <a:spLocks/>
              </p:cNvSpPr>
              <p:nvPr/>
            </p:nvSpPr>
            <p:spPr bwMode="auto">
              <a:xfrm>
                <a:off x="1428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02" name="Rectangle 1270"/>
              <p:cNvSpPr>
                <a:spLocks noChangeArrowheads="1"/>
              </p:cNvSpPr>
              <p:nvPr/>
            </p:nvSpPr>
            <p:spPr bwMode="auto">
              <a:xfrm>
                <a:off x="1578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03" name="Freeform 1271"/>
              <p:cNvSpPr>
                <a:spLocks/>
              </p:cNvSpPr>
              <p:nvPr/>
            </p:nvSpPr>
            <p:spPr bwMode="auto">
              <a:xfrm>
                <a:off x="1580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04" name="Rectangle 1272"/>
              <p:cNvSpPr>
                <a:spLocks noChangeArrowheads="1"/>
              </p:cNvSpPr>
              <p:nvPr/>
            </p:nvSpPr>
            <p:spPr bwMode="auto">
              <a:xfrm>
                <a:off x="140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05" name="Freeform 1273"/>
              <p:cNvSpPr>
                <a:spLocks/>
              </p:cNvSpPr>
              <p:nvPr/>
            </p:nvSpPr>
            <p:spPr bwMode="auto">
              <a:xfrm>
                <a:off x="141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06" name="Rectangle 1274"/>
              <p:cNvSpPr>
                <a:spLocks noChangeArrowheads="1"/>
              </p:cNvSpPr>
              <p:nvPr/>
            </p:nvSpPr>
            <p:spPr bwMode="auto">
              <a:xfrm>
                <a:off x="156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07" name="Freeform 1275"/>
              <p:cNvSpPr>
                <a:spLocks/>
              </p:cNvSpPr>
              <p:nvPr/>
            </p:nvSpPr>
            <p:spPr bwMode="auto">
              <a:xfrm>
                <a:off x="156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08" name="Rectangle 1276"/>
              <p:cNvSpPr>
                <a:spLocks noChangeArrowheads="1"/>
              </p:cNvSpPr>
              <p:nvPr/>
            </p:nvSpPr>
            <p:spPr bwMode="auto">
              <a:xfrm>
                <a:off x="139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09" name="Freeform 1277"/>
              <p:cNvSpPr>
                <a:spLocks/>
              </p:cNvSpPr>
              <p:nvPr/>
            </p:nvSpPr>
            <p:spPr bwMode="auto">
              <a:xfrm>
                <a:off x="1393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10" name="Rectangle 1278"/>
              <p:cNvSpPr>
                <a:spLocks noChangeArrowheads="1"/>
              </p:cNvSpPr>
              <p:nvPr/>
            </p:nvSpPr>
            <p:spPr bwMode="auto">
              <a:xfrm>
                <a:off x="1732" y="308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11" name="Freeform 1279"/>
              <p:cNvSpPr>
                <a:spLocks/>
              </p:cNvSpPr>
              <p:nvPr/>
            </p:nvSpPr>
            <p:spPr bwMode="auto">
              <a:xfrm>
                <a:off x="1734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12" name="Rectangle 1280"/>
              <p:cNvSpPr>
                <a:spLocks noChangeArrowheads="1"/>
              </p:cNvSpPr>
              <p:nvPr/>
            </p:nvSpPr>
            <p:spPr bwMode="auto">
              <a:xfrm>
                <a:off x="137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13" name="Freeform 1281"/>
              <p:cNvSpPr>
                <a:spLocks/>
              </p:cNvSpPr>
              <p:nvPr/>
            </p:nvSpPr>
            <p:spPr bwMode="auto">
              <a:xfrm>
                <a:off x="1375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14" name="Rectangle 1282"/>
              <p:cNvSpPr>
                <a:spLocks noChangeArrowheads="1"/>
              </p:cNvSpPr>
              <p:nvPr/>
            </p:nvSpPr>
            <p:spPr bwMode="auto">
              <a:xfrm>
                <a:off x="135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15" name="Freeform 1283"/>
              <p:cNvSpPr>
                <a:spLocks/>
              </p:cNvSpPr>
              <p:nvPr/>
            </p:nvSpPr>
            <p:spPr bwMode="auto">
              <a:xfrm>
                <a:off x="136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16" name="Rectangle 1284"/>
              <p:cNvSpPr>
                <a:spLocks noChangeArrowheads="1"/>
              </p:cNvSpPr>
              <p:nvPr/>
            </p:nvSpPr>
            <p:spPr bwMode="auto">
              <a:xfrm>
                <a:off x="134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17" name="Freeform 1285"/>
              <p:cNvSpPr>
                <a:spLocks/>
              </p:cNvSpPr>
              <p:nvPr/>
            </p:nvSpPr>
            <p:spPr bwMode="auto">
              <a:xfrm>
                <a:off x="1342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18" name="Rectangle 1286"/>
              <p:cNvSpPr>
                <a:spLocks noChangeArrowheads="1"/>
              </p:cNvSpPr>
              <p:nvPr/>
            </p:nvSpPr>
            <p:spPr bwMode="auto">
              <a:xfrm>
                <a:off x="1714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19" name="Freeform 1287"/>
              <p:cNvSpPr>
                <a:spLocks/>
              </p:cNvSpPr>
              <p:nvPr/>
            </p:nvSpPr>
            <p:spPr bwMode="auto">
              <a:xfrm>
                <a:off x="1716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20" name="Rectangle 1288"/>
              <p:cNvSpPr>
                <a:spLocks noChangeArrowheads="1"/>
              </p:cNvSpPr>
              <p:nvPr/>
            </p:nvSpPr>
            <p:spPr bwMode="auto">
              <a:xfrm>
                <a:off x="1542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21" name="Freeform 1289"/>
              <p:cNvSpPr>
                <a:spLocks/>
              </p:cNvSpPr>
              <p:nvPr/>
            </p:nvSpPr>
            <p:spPr bwMode="auto">
              <a:xfrm>
                <a:off x="154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22" name="Rectangle 1290"/>
              <p:cNvSpPr>
                <a:spLocks noChangeArrowheads="1"/>
              </p:cNvSpPr>
              <p:nvPr/>
            </p:nvSpPr>
            <p:spPr bwMode="auto">
              <a:xfrm>
                <a:off x="1696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23" name="Freeform 1291"/>
              <p:cNvSpPr>
                <a:spLocks/>
              </p:cNvSpPr>
              <p:nvPr/>
            </p:nvSpPr>
            <p:spPr bwMode="auto">
              <a:xfrm>
                <a:off x="1699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24" name="Rectangle 1292"/>
              <p:cNvSpPr>
                <a:spLocks noChangeArrowheads="1"/>
              </p:cNvSpPr>
              <p:nvPr/>
            </p:nvSpPr>
            <p:spPr bwMode="auto">
              <a:xfrm>
                <a:off x="1527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25" name="Freeform 1293"/>
              <p:cNvSpPr>
                <a:spLocks/>
              </p:cNvSpPr>
              <p:nvPr/>
            </p:nvSpPr>
            <p:spPr bwMode="auto">
              <a:xfrm>
                <a:off x="152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26" name="Rectangle 1294"/>
              <p:cNvSpPr>
                <a:spLocks noChangeArrowheads="1"/>
              </p:cNvSpPr>
              <p:nvPr/>
            </p:nvSpPr>
            <p:spPr bwMode="auto">
              <a:xfrm>
                <a:off x="167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27" name="Freeform 1295"/>
              <p:cNvSpPr>
                <a:spLocks/>
              </p:cNvSpPr>
              <p:nvPr/>
            </p:nvSpPr>
            <p:spPr bwMode="auto">
              <a:xfrm>
                <a:off x="1683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28" name="Rectangle 1296"/>
              <p:cNvSpPr>
                <a:spLocks noChangeArrowheads="1"/>
              </p:cNvSpPr>
              <p:nvPr/>
            </p:nvSpPr>
            <p:spPr bwMode="auto">
              <a:xfrm>
                <a:off x="1509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29" name="Freeform 1297"/>
              <p:cNvSpPr>
                <a:spLocks/>
              </p:cNvSpPr>
              <p:nvPr/>
            </p:nvSpPr>
            <p:spPr bwMode="auto">
              <a:xfrm>
                <a:off x="151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30" name="Rectangle 1298"/>
              <p:cNvSpPr>
                <a:spLocks noChangeArrowheads="1"/>
              </p:cNvSpPr>
              <p:nvPr/>
            </p:nvSpPr>
            <p:spPr bwMode="auto">
              <a:xfrm>
                <a:off x="166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31" name="Freeform 1299"/>
              <p:cNvSpPr>
                <a:spLocks/>
              </p:cNvSpPr>
              <p:nvPr/>
            </p:nvSpPr>
            <p:spPr bwMode="auto">
              <a:xfrm>
                <a:off x="1666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32" name="Rectangle 1300"/>
              <p:cNvSpPr>
                <a:spLocks noChangeArrowheads="1"/>
              </p:cNvSpPr>
              <p:nvPr/>
            </p:nvSpPr>
            <p:spPr bwMode="auto">
              <a:xfrm>
                <a:off x="1492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33" name="Freeform 1301"/>
              <p:cNvSpPr>
                <a:spLocks/>
              </p:cNvSpPr>
              <p:nvPr/>
            </p:nvSpPr>
            <p:spPr bwMode="auto">
              <a:xfrm>
                <a:off x="1494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34" name="Rectangle 1302"/>
              <p:cNvSpPr>
                <a:spLocks noChangeArrowheads="1"/>
              </p:cNvSpPr>
              <p:nvPr/>
            </p:nvSpPr>
            <p:spPr bwMode="auto">
              <a:xfrm>
                <a:off x="1646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35" name="Freeform 1303"/>
              <p:cNvSpPr>
                <a:spLocks/>
              </p:cNvSpPr>
              <p:nvPr/>
            </p:nvSpPr>
            <p:spPr bwMode="auto">
              <a:xfrm>
                <a:off x="1648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36" name="Rectangle 1304"/>
              <p:cNvSpPr>
                <a:spLocks noChangeArrowheads="1"/>
              </p:cNvSpPr>
              <p:nvPr/>
            </p:nvSpPr>
            <p:spPr bwMode="auto">
              <a:xfrm>
                <a:off x="1476" y="3067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37" name="Freeform 1305"/>
              <p:cNvSpPr>
                <a:spLocks/>
              </p:cNvSpPr>
              <p:nvPr/>
            </p:nvSpPr>
            <p:spPr bwMode="auto">
              <a:xfrm>
                <a:off x="147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38" name="Rectangle 1306"/>
              <p:cNvSpPr>
                <a:spLocks noChangeArrowheads="1"/>
              </p:cNvSpPr>
              <p:nvPr/>
            </p:nvSpPr>
            <p:spPr bwMode="auto">
              <a:xfrm>
                <a:off x="162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39" name="Freeform 1307"/>
              <p:cNvSpPr>
                <a:spLocks/>
              </p:cNvSpPr>
              <p:nvPr/>
            </p:nvSpPr>
            <p:spPr bwMode="auto">
              <a:xfrm>
                <a:off x="1630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40" name="Rectangle 1308"/>
              <p:cNvSpPr>
                <a:spLocks noChangeArrowheads="1"/>
              </p:cNvSpPr>
              <p:nvPr/>
            </p:nvSpPr>
            <p:spPr bwMode="auto">
              <a:xfrm>
                <a:off x="145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41" name="Freeform 1309"/>
              <p:cNvSpPr>
                <a:spLocks/>
              </p:cNvSpPr>
              <p:nvPr/>
            </p:nvSpPr>
            <p:spPr bwMode="auto">
              <a:xfrm>
                <a:off x="1461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42" name="Rectangle 1310"/>
              <p:cNvSpPr>
                <a:spLocks noChangeArrowheads="1"/>
              </p:cNvSpPr>
              <p:nvPr/>
            </p:nvSpPr>
            <p:spPr bwMode="auto">
              <a:xfrm>
                <a:off x="161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43" name="Freeform 1311"/>
              <p:cNvSpPr>
                <a:spLocks/>
              </p:cNvSpPr>
              <p:nvPr/>
            </p:nvSpPr>
            <p:spPr bwMode="auto">
              <a:xfrm>
                <a:off x="1615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44" name="Rectangle 1312"/>
              <p:cNvSpPr>
                <a:spLocks noChangeArrowheads="1"/>
              </p:cNvSpPr>
              <p:nvPr/>
            </p:nvSpPr>
            <p:spPr bwMode="auto">
              <a:xfrm>
                <a:off x="1441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45" name="Freeform 1313"/>
              <p:cNvSpPr>
                <a:spLocks/>
              </p:cNvSpPr>
              <p:nvPr/>
            </p:nvSpPr>
            <p:spPr bwMode="auto">
              <a:xfrm>
                <a:off x="1443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46" name="Rectangle 1314"/>
              <p:cNvSpPr>
                <a:spLocks noChangeArrowheads="1"/>
              </p:cNvSpPr>
              <p:nvPr/>
            </p:nvSpPr>
            <p:spPr bwMode="auto">
              <a:xfrm>
                <a:off x="159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47" name="Freeform 1315"/>
              <p:cNvSpPr>
                <a:spLocks/>
              </p:cNvSpPr>
              <p:nvPr/>
            </p:nvSpPr>
            <p:spPr bwMode="auto">
              <a:xfrm>
                <a:off x="159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48" name="Rectangle 1316"/>
              <p:cNvSpPr>
                <a:spLocks noChangeArrowheads="1"/>
              </p:cNvSpPr>
              <p:nvPr/>
            </p:nvSpPr>
            <p:spPr bwMode="auto">
              <a:xfrm>
                <a:off x="1424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49" name="Freeform 1317"/>
              <p:cNvSpPr>
                <a:spLocks/>
              </p:cNvSpPr>
              <p:nvPr/>
            </p:nvSpPr>
            <p:spPr bwMode="auto">
              <a:xfrm>
                <a:off x="1428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50" name="Rectangle 1318"/>
              <p:cNvSpPr>
                <a:spLocks noChangeArrowheads="1"/>
              </p:cNvSpPr>
              <p:nvPr/>
            </p:nvSpPr>
            <p:spPr bwMode="auto">
              <a:xfrm>
                <a:off x="1578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51" name="Freeform 1319"/>
              <p:cNvSpPr>
                <a:spLocks/>
              </p:cNvSpPr>
              <p:nvPr/>
            </p:nvSpPr>
            <p:spPr bwMode="auto">
              <a:xfrm>
                <a:off x="1580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52" name="Rectangle 1320"/>
              <p:cNvSpPr>
                <a:spLocks noChangeArrowheads="1"/>
              </p:cNvSpPr>
              <p:nvPr/>
            </p:nvSpPr>
            <p:spPr bwMode="auto">
              <a:xfrm>
                <a:off x="140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53" name="Freeform 1321"/>
              <p:cNvSpPr>
                <a:spLocks/>
              </p:cNvSpPr>
              <p:nvPr/>
            </p:nvSpPr>
            <p:spPr bwMode="auto">
              <a:xfrm>
                <a:off x="141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54" name="Rectangle 1322"/>
              <p:cNvSpPr>
                <a:spLocks noChangeArrowheads="1"/>
              </p:cNvSpPr>
              <p:nvPr/>
            </p:nvSpPr>
            <p:spPr bwMode="auto">
              <a:xfrm>
                <a:off x="156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55" name="Freeform 1323"/>
              <p:cNvSpPr>
                <a:spLocks/>
              </p:cNvSpPr>
              <p:nvPr/>
            </p:nvSpPr>
            <p:spPr bwMode="auto">
              <a:xfrm>
                <a:off x="156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56" name="Rectangle 1324"/>
              <p:cNvSpPr>
                <a:spLocks noChangeArrowheads="1"/>
              </p:cNvSpPr>
              <p:nvPr/>
            </p:nvSpPr>
            <p:spPr bwMode="auto">
              <a:xfrm>
                <a:off x="139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57" name="Freeform 1325"/>
              <p:cNvSpPr>
                <a:spLocks/>
              </p:cNvSpPr>
              <p:nvPr/>
            </p:nvSpPr>
            <p:spPr bwMode="auto">
              <a:xfrm>
                <a:off x="1393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58" name="Rectangle 1326"/>
              <p:cNvSpPr>
                <a:spLocks noChangeArrowheads="1"/>
              </p:cNvSpPr>
              <p:nvPr/>
            </p:nvSpPr>
            <p:spPr bwMode="auto">
              <a:xfrm>
                <a:off x="1732" y="3067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59" name="Freeform 1327"/>
              <p:cNvSpPr>
                <a:spLocks/>
              </p:cNvSpPr>
              <p:nvPr/>
            </p:nvSpPr>
            <p:spPr bwMode="auto">
              <a:xfrm>
                <a:off x="1734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0" name="Rectangle 1328"/>
              <p:cNvSpPr>
                <a:spLocks noChangeArrowheads="1"/>
              </p:cNvSpPr>
              <p:nvPr/>
            </p:nvSpPr>
            <p:spPr bwMode="auto">
              <a:xfrm>
                <a:off x="137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161" name="Freeform 1329"/>
              <p:cNvSpPr>
                <a:spLocks/>
              </p:cNvSpPr>
              <p:nvPr/>
            </p:nvSpPr>
            <p:spPr bwMode="auto">
              <a:xfrm>
                <a:off x="1375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2" name="Freeform 1330"/>
              <p:cNvSpPr>
                <a:spLocks/>
              </p:cNvSpPr>
              <p:nvPr/>
            </p:nvSpPr>
            <p:spPr bwMode="auto">
              <a:xfrm>
                <a:off x="170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3" name="Freeform 1331"/>
              <p:cNvSpPr>
                <a:spLocks/>
              </p:cNvSpPr>
              <p:nvPr/>
            </p:nvSpPr>
            <p:spPr bwMode="auto">
              <a:xfrm>
                <a:off x="167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4" name="Freeform 1332"/>
              <p:cNvSpPr>
                <a:spLocks/>
              </p:cNvSpPr>
              <p:nvPr/>
            </p:nvSpPr>
            <p:spPr bwMode="auto">
              <a:xfrm>
                <a:off x="165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5" name="Freeform 1333"/>
              <p:cNvSpPr>
                <a:spLocks/>
              </p:cNvSpPr>
              <p:nvPr/>
            </p:nvSpPr>
            <p:spPr bwMode="auto">
              <a:xfrm>
                <a:off x="162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6" name="Freeform 1334"/>
              <p:cNvSpPr>
                <a:spLocks/>
              </p:cNvSpPr>
              <p:nvPr/>
            </p:nvSpPr>
            <p:spPr bwMode="auto">
              <a:xfrm>
                <a:off x="160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7" name="Freeform 1335"/>
              <p:cNvSpPr>
                <a:spLocks/>
              </p:cNvSpPr>
              <p:nvPr/>
            </p:nvSpPr>
            <p:spPr bwMode="auto">
              <a:xfrm>
                <a:off x="157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8" name="Freeform 1336"/>
              <p:cNvSpPr>
                <a:spLocks/>
              </p:cNvSpPr>
              <p:nvPr/>
            </p:nvSpPr>
            <p:spPr bwMode="auto">
              <a:xfrm>
                <a:off x="155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69" name="Freeform 1337"/>
              <p:cNvSpPr>
                <a:spLocks/>
              </p:cNvSpPr>
              <p:nvPr/>
            </p:nvSpPr>
            <p:spPr bwMode="auto">
              <a:xfrm>
                <a:off x="1525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0" name="Freeform 1338"/>
              <p:cNvSpPr>
                <a:spLocks/>
              </p:cNvSpPr>
              <p:nvPr/>
            </p:nvSpPr>
            <p:spPr bwMode="auto">
              <a:xfrm>
                <a:off x="149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1" name="Freeform 1339"/>
              <p:cNvSpPr>
                <a:spLocks/>
              </p:cNvSpPr>
              <p:nvPr/>
            </p:nvSpPr>
            <p:spPr bwMode="auto">
              <a:xfrm>
                <a:off x="147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2" name="Freeform 1340"/>
              <p:cNvSpPr>
                <a:spLocks/>
              </p:cNvSpPr>
              <p:nvPr/>
            </p:nvSpPr>
            <p:spPr bwMode="auto">
              <a:xfrm>
                <a:off x="144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3" name="Freeform 1341"/>
              <p:cNvSpPr>
                <a:spLocks/>
              </p:cNvSpPr>
              <p:nvPr/>
            </p:nvSpPr>
            <p:spPr bwMode="auto">
              <a:xfrm>
                <a:off x="1421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4" name="Freeform 1342"/>
              <p:cNvSpPr>
                <a:spLocks/>
              </p:cNvSpPr>
              <p:nvPr/>
            </p:nvSpPr>
            <p:spPr bwMode="auto">
              <a:xfrm>
                <a:off x="139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5" name="Freeform 1343"/>
              <p:cNvSpPr>
                <a:spLocks/>
              </p:cNvSpPr>
              <p:nvPr/>
            </p:nvSpPr>
            <p:spPr bwMode="auto">
              <a:xfrm>
                <a:off x="137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6" name="Freeform 1344"/>
              <p:cNvSpPr>
                <a:spLocks/>
              </p:cNvSpPr>
              <p:nvPr/>
            </p:nvSpPr>
            <p:spPr bwMode="auto">
              <a:xfrm>
                <a:off x="134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7" name="Freeform 1345"/>
              <p:cNvSpPr>
                <a:spLocks/>
              </p:cNvSpPr>
              <p:nvPr/>
            </p:nvSpPr>
            <p:spPr bwMode="auto">
              <a:xfrm>
                <a:off x="173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8" name="Freeform 1346"/>
              <p:cNvSpPr>
                <a:spLocks/>
              </p:cNvSpPr>
              <p:nvPr/>
            </p:nvSpPr>
            <p:spPr bwMode="auto">
              <a:xfrm>
                <a:off x="171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79" name="Freeform 1347"/>
              <p:cNvSpPr>
                <a:spLocks/>
              </p:cNvSpPr>
              <p:nvPr/>
            </p:nvSpPr>
            <p:spPr bwMode="auto">
              <a:xfrm>
                <a:off x="169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0" name="Freeform 1348"/>
              <p:cNvSpPr>
                <a:spLocks/>
              </p:cNvSpPr>
              <p:nvPr/>
            </p:nvSpPr>
            <p:spPr bwMode="auto">
              <a:xfrm>
                <a:off x="166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1" name="Freeform 1349"/>
              <p:cNvSpPr>
                <a:spLocks/>
              </p:cNvSpPr>
              <p:nvPr/>
            </p:nvSpPr>
            <p:spPr bwMode="auto">
              <a:xfrm>
                <a:off x="164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2" name="Freeform 1350"/>
              <p:cNvSpPr>
                <a:spLocks/>
              </p:cNvSpPr>
              <p:nvPr/>
            </p:nvSpPr>
            <p:spPr bwMode="auto">
              <a:xfrm>
                <a:off x="161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3" name="Freeform 1351"/>
              <p:cNvSpPr>
                <a:spLocks/>
              </p:cNvSpPr>
              <p:nvPr/>
            </p:nvSpPr>
            <p:spPr bwMode="auto">
              <a:xfrm>
                <a:off x="158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4" name="Freeform 1352"/>
              <p:cNvSpPr>
                <a:spLocks/>
              </p:cNvSpPr>
              <p:nvPr/>
            </p:nvSpPr>
            <p:spPr bwMode="auto">
              <a:xfrm>
                <a:off x="156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5" name="Freeform 1353"/>
              <p:cNvSpPr>
                <a:spLocks/>
              </p:cNvSpPr>
              <p:nvPr/>
            </p:nvSpPr>
            <p:spPr bwMode="auto">
              <a:xfrm>
                <a:off x="153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6" name="Freeform 1354"/>
              <p:cNvSpPr>
                <a:spLocks/>
              </p:cNvSpPr>
              <p:nvPr/>
            </p:nvSpPr>
            <p:spPr bwMode="auto">
              <a:xfrm>
                <a:off x="151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7" name="Freeform 1355"/>
              <p:cNvSpPr>
                <a:spLocks/>
              </p:cNvSpPr>
              <p:nvPr/>
            </p:nvSpPr>
            <p:spPr bwMode="auto">
              <a:xfrm>
                <a:off x="148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8" name="Freeform 1356"/>
              <p:cNvSpPr>
                <a:spLocks/>
              </p:cNvSpPr>
              <p:nvPr/>
            </p:nvSpPr>
            <p:spPr bwMode="auto">
              <a:xfrm>
                <a:off x="146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89" name="Freeform 1357"/>
              <p:cNvSpPr>
                <a:spLocks/>
              </p:cNvSpPr>
              <p:nvPr/>
            </p:nvSpPr>
            <p:spPr bwMode="auto">
              <a:xfrm>
                <a:off x="143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0" name="Freeform 1358"/>
              <p:cNvSpPr>
                <a:spLocks/>
              </p:cNvSpPr>
              <p:nvPr/>
            </p:nvSpPr>
            <p:spPr bwMode="auto">
              <a:xfrm>
                <a:off x="140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1" name="Freeform 1359"/>
              <p:cNvSpPr>
                <a:spLocks/>
              </p:cNvSpPr>
              <p:nvPr/>
            </p:nvSpPr>
            <p:spPr bwMode="auto">
              <a:xfrm>
                <a:off x="138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2" name="Freeform 1360"/>
              <p:cNvSpPr>
                <a:spLocks/>
              </p:cNvSpPr>
              <p:nvPr/>
            </p:nvSpPr>
            <p:spPr bwMode="auto">
              <a:xfrm>
                <a:off x="135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193" name="Freeform 1361"/>
              <p:cNvSpPr>
                <a:spLocks/>
              </p:cNvSpPr>
              <p:nvPr/>
            </p:nvSpPr>
            <p:spPr bwMode="auto">
              <a:xfrm>
                <a:off x="174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907" name="Rectangle 1362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908" name="Group 1363"/>
            <p:cNvGrpSpPr>
              <a:grpSpLocks/>
            </p:cNvGrpSpPr>
            <p:nvPr/>
          </p:nvGrpSpPr>
          <p:grpSpPr bwMode="auto">
            <a:xfrm>
              <a:off x="2009" y="3008"/>
              <a:ext cx="420" cy="30"/>
              <a:chOff x="1329" y="3025"/>
              <a:chExt cx="420" cy="30"/>
            </a:xfrm>
          </p:grpSpPr>
          <p:sp>
            <p:nvSpPr>
              <p:cNvPr id="19936" name="Freeform 1364"/>
              <p:cNvSpPr>
                <a:spLocks/>
              </p:cNvSpPr>
              <p:nvPr/>
            </p:nvSpPr>
            <p:spPr bwMode="auto">
              <a:xfrm>
                <a:off x="1329" y="3045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4 w 7"/>
                  <a:gd name="T3" fmla="*/ 5 h 5"/>
                  <a:gd name="T4" fmla="*/ 0 w 7"/>
                  <a:gd name="T5" fmla="*/ 4 h 5"/>
                  <a:gd name="T6" fmla="*/ 4 w 7"/>
                  <a:gd name="T7" fmla="*/ 0 h 5"/>
                  <a:gd name="T8" fmla="*/ 7 w 7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4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37" name="Rectangle 1365"/>
              <p:cNvSpPr>
                <a:spLocks noChangeArrowheads="1"/>
              </p:cNvSpPr>
              <p:nvPr/>
            </p:nvSpPr>
            <p:spPr bwMode="auto">
              <a:xfrm>
                <a:off x="135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38" name="Freeform 1366"/>
              <p:cNvSpPr>
                <a:spLocks/>
              </p:cNvSpPr>
              <p:nvPr/>
            </p:nvSpPr>
            <p:spPr bwMode="auto">
              <a:xfrm>
                <a:off x="136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39" name="Rectangle 1367"/>
              <p:cNvSpPr>
                <a:spLocks noChangeArrowheads="1"/>
              </p:cNvSpPr>
              <p:nvPr/>
            </p:nvSpPr>
            <p:spPr bwMode="auto">
              <a:xfrm>
                <a:off x="134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40" name="Freeform 1368"/>
              <p:cNvSpPr>
                <a:spLocks/>
              </p:cNvSpPr>
              <p:nvPr/>
            </p:nvSpPr>
            <p:spPr bwMode="auto">
              <a:xfrm>
                <a:off x="1342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41" name="Rectangle 1369"/>
              <p:cNvSpPr>
                <a:spLocks noChangeArrowheads="1"/>
              </p:cNvSpPr>
              <p:nvPr/>
            </p:nvSpPr>
            <p:spPr bwMode="auto">
              <a:xfrm>
                <a:off x="1714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42" name="Freeform 1370"/>
              <p:cNvSpPr>
                <a:spLocks/>
              </p:cNvSpPr>
              <p:nvPr/>
            </p:nvSpPr>
            <p:spPr bwMode="auto">
              <a:xfrm>
                <a:off x="1716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43" name="Rectangle 1371"/>
              <p:cNvSpPr>
                <a:spLocks noChangeArrowheads="1"/>
              </p:cNvSpPr>
              <p:nvPr/>
            </p:nvSpPr>
            <p:spPr bwMode="auto">
              <a:xfrm>
                <a:off x="1542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44" name="Freeform 1372"/>
              <p:cNvSpPr>
                <a:spLocks/>
              </p:cNvSpPr>
              <p:nvPr/>
            </p:nvSpPr>
            <p:spPr bwMode="auto">
              <a:xfrm>
                <a:off x="154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45" name="Rectangle 1373"/>
              <p:cNvSpPr>
                <a:spLocks noChangeArrowheads="1"/>
              </p:cNvSpPr>
              <p:nvPr/>
            </p:nvSpPr>
            <p:spPr bwMode="auto">
              <a:xfrm>
                <a:off x="1696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46" name="Freeform 1374"/>
              <p:cNvSpPr>
                <a:spLocks/>
              </p:cNvSpPr>
              <p:nvPr/>
            </p:nvSpPr>
            <p:spPr bwMode="auto">
              <a:xfrm>
                <a:off x="1699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47" name="Rectangle 1375"/>
              <p:cNvSpPr>
                <a:spLocks noChangeArrowheads="1"/>
              </p:cNvSpPr>
              <p:nvPr/>
            </p:nvSpPr>
            <p:spPr bwMode="auto">
              <a:xfrm>
                <a:off x="1527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48" name="Freeform 1376"/>
              <p:cNvSpPr>
                <a:spLocks/>
              </p:cNvSpPr>
              <p:nvPr/>
            </p:nvSpPr>
            <p:spPr bwMode="auto">
              <a:xfrm>
                <a:off x="152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49" name="Rectangle 1377"/>
              <p:cNvSpPr>
                <a:spLocks noChangeArrowheads="1"/>
              </p:cNvSpPr>
              <p:nvPr/>
            </p:nvSpPr>
            <p:spPr bwMode="auto">
              <a:xfrm>
                <a:off x="167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50" name="Freeform 1378"/>
              <p:cNvSpPr>
                <a:spLocks/>
              </p:cNvSpPr>
              <p:nvPr/>
            </p:nvSpPr>
            <p:spPr bwMode="auto">
              <a:xfrm>
                <a:off x="1683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51" name="Rectangle 1379"/>
              <p:cNvSpPr>
                <a:spLocks noChangeArrowheads="1"/>
              </p:cNvSpPr>
              <p:nvPr/>
            </p:nvSpPr>
            <p:spPr bwMode="auto">
              <a:xfrm>
                <a:off x="1509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52" name="Freeform 1380"/>
              <p:cNvSpPr>
                <a:spLocks/>
              </p:cNvSpPr>
              <p:nvPr/>
            </p:nvSpPr>
            <p:spPr bwMode="auto">
              <a:xfrm>
                <a:off x="151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53" name="Rectangle 1381"/>
              <p:cNvSpPr>
                <a:spLocks noChangeArrowheads="1"/>
              </p:cNvSpPr>
              <p:nvPr/>
            </p:nvSpPr>
            <p:spPr bwMode="auto">
              <a:xfrm>
                <a:off x="166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54" name="Freeform 1382"/>
              <p:cNvSpPr>
                <a:spLocks/>
              </p:cNvSpPr>
              <p:nvPr/>
            </p:nvSpPr>
            <p:spPr bwMode="auto">
              <a:xfrm>
                <a:off x="1666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55" name="Rectangle 1383"/>
              <p:cNvSpPr>
                <a:spLocks noChangeArrowheads="1"/>
              </p:cNvSpPr>
              <p:nvPr/>
            </p:nvSpPr>
            <p:spPr bwMode="auto">
              <a:xfrm>
                <a:off x="1492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56" name="Freeform 1384"/>
              <p:cNvSpPr>
                <a:spLocks/>
              </p:cNvSpPr>
              <p:nvPr/>
            </p:nvSpPr>
            <p:spPr bwMode="auto">
              <a:xfrm>
                <a:off x="1494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57" name="Rectangle 1385"/>
              <p:cNvSpPr>
                <a:spLocks noChangeArrowheads="1"/>
              </p:cNvSpPr>
              <p:nvPr/>
            </p:nvSpPr>
            <p:spPr bwMode="auto">
              <a:xfrm>
                <a:off x="1646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58" name="Freeform 1386"/>
              <p:cNvSpPr>
                <a:spLocks/>
              </p:cNvSpPr>
              <p:nvPr/>
            </p:nvSpPr>
            <p:spPr bwMode="auto">
              <a:xfrm>
                <a:off x="1648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59" name="Rectangle 1387"/>
              <p:cNvSpPr>
                <a:spLocks noChangeArrowheads="1"/>
              </p:cNvSpPr>
              <p:nvPr/>
            </p:nvSpPr>
            <p:spPr bwMode="auto">
              <a:xfrm>
                <a:off x="1476" y="3039"/>
                <a:ext cx="16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60" name="Freeform 1388"/>
              <p:cNvSpPr>
                <a:spLocks/>
              </p:cNvSpPr>
              <p:nvPr/>
            </p:nvSpPr>
            <p:spPr bwMode="auto">
              <a:xfrm>
                <a:off x="147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61" name="Rectangle 1389"/>
              <p:cNvSpPr>
                <a:spLocks noChangeArrowheads="1"/>
              </p:cNvSpPr>
              <p:nvPr/>
            </p:nvSpPr>
            <p:spPr bwMode="auto">
              <a:xfrm>
                <a:off x="162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62" name="Freeform 1390"/>
              <p:cNvSpPr>
                <a:spLocks/>
              </p:cNvSpPr>
              <p:nvPr/>
            </p:nvSpPr>
            <p:spPr bwMode="auto">
              <a:xfrm>
                <a:off x="1630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63" name="Rectangle 1391"/>
              <p:cNvSpPr>
                <a:spLocks noChangeArrowheads="1"/>
              </p:cNvSpPr>
              <p:nvPr/>
            </p:nvSpPr>
            <p:spPr bwMode="auto">
              <a:xfrm>
                <a:off x="145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64" name="Freeform 1392"/>
              <p:cNvSpPr>
                <a:spLocks/>
              </p:cNvSpPr>
              <p:nvPr/>
            </p:nvSpPr>
            <p:spPr bwMode="auto">
              <a:xfrm>
                <a:off x="1461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65" name="Rectangle 1393"/>
              <p:cNvSpPr>
                <a:spLocks noChangeArrowheads="1"/>
              </p:cNvSpPr>
              <p:nvPr/>
            </p:nvSpPr>
            <p:spPr bwMode="auto">
              <a:xfrm>
                <a:off x="161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66" name="Freeform 1394"/>
              <p:cNvSpPr>
                <a:spLocks/>
              </p:cNvSpPr>
              <p:nvPr/>
            </p:nvSpPr>
            <p:spPr bwMode="auto">
              <a:xfrm>
                <a:off x="1615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67" name="Rectangle 1395"/>
              <p:cNvSpPr>
                <a:spLocks noChangeArrowheads="1"/>
              </p:cNvSpPr>
              <p:nvPr/>
            </p:nvSpPr>
            <p:spPr bwMode="auto">
              <a:xfrm>
                <a:off x="1441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68" name="Freeform 1396"/>
              <p:cNvSpPr>
                <a:spLocks/>
              </p:cNvSpPr>
              <p:nvPr/>
            </p:nvSpPr>
            <p:spPr bwMode="auto">
              <a:xfrm>
                <a:off x="1443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69" name="Rectangle 1397"/>
              <p:cNvSpPr>
                <a:spLocks noChangeArrowheads="1"/>
              </p:cNvSpPr>
              <p:nvPr/>
            </p:nvSpPr>
            <p:spPr bwMode="auto">
              <a:xfrm>
                <a:off x="159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70" name="Freeform 1398"/>
              <p:cNvSpPr>
                <a:spLocks/>
              </p:cNvSpPr>
              <p:nvPr/>
            </p:nvSpPr>
            <p:spPr bwMode="auto">
              <a:xfrm>
                <a:off x="159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71" name="Rectangle 1399"/>
              <p:cNvSpPr>
                <a:spLocks noChangeArrowheads="1"/>
              </p:cNvSpPr>
              <p:nvPr/>
            </p:nvSpPr>
            <p:spPr bwMode="auto">
              <a:xfrm>
                <a:off x="1424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72" name="Freeform 1400"/>
              <p:cNvSpPr>
                <a:spLocks/>
              </p:cNvSpPr>
              <p:nvPr/>
            </p:nvSpPr>
            <p:spPr bwMode="auto">
              <a:xfrm>
                <a:off x="1428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73" name="Rectangle 1401"/>
              <p:cNvSpPr>
                <a:spLocks noChangeArrowheads="1"/>
              </p:cNvSpPr>
              <p:nvPr/>
            </p:nvSpPr>
            <p:spPr bwMode="auto">
              <a:xfrm>
                <a:off x="1578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74" name="Freeform 1402"/>
              <p:cNvSpPr>
                <a:spLocks/>
              </p:cNvSpPr>
              <p:nvPr/>
            </p:nvSpPr>
            <p:spPr bwMode="auto">
              <a:xfrm>
                <a:off x="1580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75" name="Rectangle 1403"/>
              <p:cNvSpPr>
                <a:spLocks noChangeArrowheads="1"/>
              </p:cNvSpPr>
              <p:nvPr/>
            </p:nvSpPr>
            <p:spPr bwMode="auto">
              <a:xfrm>
                <a:off x="140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76" name="Freeform 1404"/>
              <p:cNvSpPr>
                <a:spLocks/>
              </p:cNvSpPr>
              <p:nvPr/>
            </p:nvSpPr>
            <p:spPr bwMode="auto">
              <a:xfrm>
                <a:off x="141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77" name="Rectangle 1405"/>
              <p:cNvSpPr>
                <a:spLocks noChangeArrowheads="1"/>
              </p:cNvSpPr>
              <p:nvPr/>
            </p:nvSpPr>
            <p:spPr bwMode="auto">
              <a:xfrm>
                <a:off x="156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78" name="Freeform 1406"/>
              <p:cNvSpPr>
                <a:spLocks/>
              </p:cNvSpPr>
              <p:nvPr/>
            </p:nvSpPr>
            <p:spPr bwMode="auto">
              <a:xfrm>
                <a:off x="156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79" name="Rectangle 1407"/>
              <p:cNvSpPr>
                <a:spLocks noChangeArrowheads="1"/>
              </p:cNvSpPr>
              <p:nvPr/>
            </p:nvSpPr>
            <p:spPr bwMode="auto">
              <a:xfrm>
                <a:off x="139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80" name="Freeform 1408"/>
              <p:cNvSpPr>
                <a:spLocks/>
              </p:cNvSpPr>
              <p:nvPr/>
            </p:nvSpPr>
            <p:spPr bwMode="auto">
              <a:xfrm>
                <a:off x="1393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81" name="Rectangle 1409"/>
              <p:cNvSpPr>
                <a:spLocks noChangeArrowheads="1"/>
              </p:cNvSpPr>
              <p:nvPr/>
            </p:nvSpPr>
            <p:spPr bwMode="auto">
              <a:xfrm>
                <a:off x="1732" y="3039"/>
                <a:ext cx="15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82" name="Freeform 1410"/>
              <p:cNvSpPr>
                <a:spLocks/>
              </p:cNvSpPr>
              <p:nvPr/>
            </p:nvSpPr>
            <p:spPr bwMode="auto">
              <a:xfrm>
                <a:off x="1734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83" name="Rectangle 1411"/>
              <p:cNvSpPr>
                <a:spLocks noChangeArrowheads="1"/>
              </p:cNvSpPr>
              <p:nvPr/>
            </p:nvSpPr>
            <p:spPr bwMode="auto">
              <a:xfrm>
                <a:off x="137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84" name="Freeform 1412"/>
              <p:cNvSpPr>
                <a:spLocks/>
              </p:cNvSpPr>
              <p:nvPr/>
            </p:nvSpPr>
            <p:spPr bwMode="auto">
              <a:xfrm>
                <a:off x="1375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85" name="Rectangle 1413"/>
              <p:cNvSpPr>
                <a:spLocks noChangeArrowheads="1"/>
              </p:cNvSpPr>
              <p:nvPr/>
            </p:nvSpPr>
            <p:spPr bwMode="auto">
              <a:xfrm>
                <a:off x="135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86" name="Freeform 1414"/>
              <p:cNvSpPr>
                <a:spLocks/>
              </p:cNvSpPr>
              <p:nvPr/>
            </p:nvSpPr>
            <p:spPr bwMode="auto">
              <a:xfrm>
                <a:off x="136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87" name="Rectangle 1415"/>
              <p:cNvSpPr>
                <a:spLocks noChangeArrowheads="1"/>
              </p:cNvSpPr>
              <p:nvPr/>
            </p:nvSpPr>
            <p:spPr bwMode="auto">
              <a:xfrm>
                <a:off x="134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88" name="Freeform 1416"/>
              <p:cNvSpPr>
                <a:spLocks/>
              </p:cNvSpPr>
              <p:nvPr/>
            </p:nvSpPr>
            <p:spPr bwMode="auto">
              <a:xfrm>
                <a:off x="1342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89" name="Rectangle 1417"/>
              <p:cNvSpPr>
                <a:spLocks noChangeArrowheads="1"/>
              </p:cNvSpPr>
              <p:nvPr/>
            </p:nvSpPr>
            <p:spPr bwMode="auto">
              <a:xfrm>
                <a:off x="1714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90" name="Freeform 1418"/>
              <p:cNvSpPr>
                <a:spLocks/>
              </p:cNvSpPr>
              <p:nvPr/>
            </p:nvSpPr>
            <p:spPr bwMode="auto">
              <a:xfrm>
                <a:off x="1716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91" name="Rectangle 1419"/>
              <p:cNvSpPr>
                <a:spLocks noChangeArrowheads="1"/>
              </p:cNvSpPr>
              <p:nvPr/>
            </p:nvSpPr>
            <p:spPr bwMode="auto">
              <a:xfrm>
                <a:off x="1542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92" name="Freeform 1420"/>
              <p:cNvSpPr>
                <a:spLocks/>
              </p:cNvSpPr>
              <p:nvPr/>
            </p:nvSpPr>
            <p:spPr bwMode="auto">
              <a:xfrm>
                <a:off x="154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93" name="Rectangle 1421"/>
              <p:cNvSpPr>
                <a:spLocks noChangeArrowheads="1"/>
              </p:cNvSpPr>
              <p:nvPr/>
            </p:nvSpPr>
            <p:spPr bwMode="auto">
              <a:xfrm>
                <a:off x="1696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94" name="Freeform 1422"/>
              <p:cNvSpPr>
                <a:spLocks/>
              </p:cNvSpPr>
              <p:nvPr/>
            </p:nvSpPr>
            <p:spPr bwMode="auto">
              <a:xfrm>
                <a:off x="1699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95" name="Rectangle 1423"/>
              <p:cNvSpPr>
                <a:spLocks noChangeArrowheads="1"/>
              </p:cNvSpPr>
              <p:nvPr/>
            </p:nvSpPr>
            <p:spPr bwMode="auto">
              <a:xfrm>
                <a:off x="1527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96" name="Freeform 1424"/>
              <p:cNvSpPr>
                <a:spLocks/>
              </p:cNvSpPr>
              <p:nvPr/>
            </p:nvSpPr>
            <p:spPr bwMode="auto">
              <a:xfrm>
                <a:off x="152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97" name="Rectangle 1425"/>
              <p:cNvSpPr>
                <a:spLocks noChangeArrowheads="1"/>
              </p:cNvSpPr>
              <p:nvPr/>
            </p:nvSpPr>
            <p:spPr bwMode="auto">
              <a:xfrm>
                <a:off x="167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98" name="Freeform 1426"/>
              <p:cNvSpPr>
                <a:spLocks/>
              </p:cNvSpPr>
              <p:nvPr/>
            </p:nvSpPr>
            <p:spPr bwMode="auto">
              <a:xfrm>
                <a:off x="1683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99" name="Rectangle 1427"/>
              <p:cNvSpPr>
                <a:spLocks noChangeArrowheads="1"/>
              </p:cNvSpPr>
              <p:nvPr/>
            </p:nvSpPr>
            <p:spPr bwMode="auto">
              <a:xfrm>
                <a:off x="1509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00" name="Freeform 1428"/>
              <p:cNvSpPr>
                <a:spLocks/>
              </p:cNvSpPr>
              <p:nvPr/>
            </p:nvSpPr>
            <p:spPr bwMode="auto">
              <a:xfrm>
                <a:off x="151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01" name="Rectangle 1429"/>
              <p:cNvSpPr>
                <a:spLocks noChangeArrowheads="1"/>
              </p:cNvSpPr>
              <p:nvPr/>
            </p:nvSpPr>
            <p:spPr bwMode="auto">
              <a:xfrm>
                <a:off x="166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02" name="Freeform 1430"/>
              <p:cNvSpPr>
                <a:spLocks/>
              </p:cNvSpPr>
              <p:nvPr/>
            </p:nvSpPr>
            <p:spPr bwMode="auto">
              <a:xfrm>
                <a:off x="1666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03" name="Rectangle 1431"/>
              <p:cNvSpPr>
                <a:spLocks noChangeArrowheads="1"/>
              </p:cNvSpPr>
              <p:nvPr/>
            </p:nvSpPr>
            <p:spPr bwMode="auto">
              <a:xfrm>
                <a:off x="1492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04" name="Freeform 1432"/>
              <p:cNvSpPr>
                <a:spLocks/>
              </p:cNvSpPr>
              <p:nvPr/>
            </p:nvSpPr>
            <p:spPr bwMode="auto">
              <a:xfrm>
                <a:off x="1494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05" name="Rectangle 1433"/>
              <p:cNvSpPr>
                <a:spLocks noChangeArrowheads="1"/>
              </p:cNvSpPr>
              <p:nvPr/>
            </p:nvSpPr>
            <p:spPr bwMode="auto">
              <a:xfrm>
                <a:off x="1646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06" name="Freeform 1434"/>
              <p:cNvSpPr>
                <a:spLocks/>
              </p:cNvSpPr>
              <p:nvPr/>
            </p:nvSpPr>
            <p:spPr bwMode="auto">
              <a:xfrm>
                <a:off x="1648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07" name="Rectangle 1435"/>
              <p:cNvSpPr>
                <a:spLocks noChangeArrowheads="1"/>
              </p:cNvSpPr>
              <p:nvPr/>
            </p:nvSpPr>
            <p:spPr bwMode="auto">
              <a:xfrm>
                <a:off x="1476" y="302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08" name="Freeform 1436"/>
              <p:cNvSpPr>
                <a:spLocks/>
              </p:cNvSpPr>
              <p:nvPr/>
            </p:nvSpPr>
            <p:spPr bwMode="auto">
              <a:xfrm>
                <a:off x="147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09" name="Rectangle 1437"/>
              <p:cNvSpPr>
                <a:spLocks noChangeArrowheads="1"/>
              </p:cNvSpPr>
              <p:nvPr/>
            </p:nvSpPr>
            <p:spPr bwMode="auto">
              <a:xfrm>
                <a:off x="162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10" name="Freeform 1438"/>
              <p:cNvSpPr>
                <a:spLocks/>
              </p:cNvSpPr>
              <p:nvPr/>
            </p:nvSpPr>
            <p:spPr bwMode="auto">
              <a:xfrm>
                <a:off x="1630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11" name="Rectangle 1439"/>
              <p:cNvSpPr>
                <a:spLocks noChangeArrowheads="1"/>
              </p:cNvSpPr>
              <p:nvPr/>
            </p:nvSpPr>
            <p:spPr bwMode="auto">
              <a:xfrm>
                <a:off x="145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12" name="Freeform 1440"/>
              <p:cNvSpPr>
                <a:spLocks/>
              </p:cNvSpPr>
              <p:nvPr/>
            </p:nvSpPr>
            <p:spPr bwMode="auto">
              <a:xfrm>
                <a:off x="1461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13" name="Rectangle 1441"/>
              <p:cNvSpPr>
                <a:spLocks noChangeArrowheads="1"/>
              </p:cNvSpPr>
              <p:nvPr/>
            </p:nvSpPr>
            <p:spPr bwMode="auto">
              <a:xfrm>
                <a:off x="161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14" name="Freeform 1442"/>
              <p:cNvSpPr>
                <a:spLocks/>
              </p:cNvSpPr>
              <p:nvPr/>
            </p:nvSpPr>
            <p:spPr bwMode="auto">
              <a:xfrm>
                <a:off x="1615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15" name="Rectangle 1443"/>
              <p:cNvSpPr>
                <a:spLocks noChangeArrowheads="1"/>
              </p:cNvSpPr>
              <p:nvPr/>
            </p:nvSpPr>
            <p:spPr bwMode="auto">
              <a:xfrm>
                <a:off x="1441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16" name="Freeform 1444"/>
              <p:cNvSpPr>
                <a:spLocks/>
              </p:cNvSpPr>
              <p:nvPr/>
            </p:nvSpPr>
            <p:spPr bwMode="auto">
              <a:xfrm>
                <a:off x="1443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17" name="Rectangle 1445"/>
              <p:cNvSpPr>
                <a:spLocks noChangeArrowheads="1"/>
              </p:cNvSpPr>
              <p:nvPr/>
            </p:nvSpPr>
            <p:spPr bwMode="auto">
              <a:xfrm>
                <a:off x="159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18" name="Freeform 1446"/>
              <p:cNvSpPr>
                <a:spLocks/>
              </p:cNvSpPr>
              <p:nvPr/>
            </p:nvSpPr>
            <p:spPr bwMode="auto">
              <a:xfrm>
                <a:off x="159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19" name="Rectangle 1447"/>
              <p:cNvSpPr>
                <a:spLocks noChangeArrowheads="1"/>
              </p:cNvSpPr>
              <p:nvPr/>
            </p:nvSpPr>
            <p:spPr bwMode="auto">
              <a:xfrm>
                <a:off x="1424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20" name="Freeform 1448"/>
              <p:cNvSpPr>
                <a:spLocks/>
              </p:cNvSpPr>
              <p:nvPr/>
            </p:nvSpPr>
            <p:spPr bwMode="auto">
              <a:xfrm>
                <a:off x="1428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21" name="Rectangle 1449"/>
              <p:cNvSpPr>
                <a:spLocks noChangeArrowheads="1"/>
              </p:cNvSpPr>
              <p:nvPr/>
            </p:nvSpPr>
            <p:spPr bwMode="auto">
              <a:xfrm>
                <a:off x="1578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22" name="Freeform 1450"/>
              <p:cNvSpPr>
                <a:spLocks/>
              </p:cNvSpPr>
              <p:nvPr/>
            </p:nvSpPr>
            <p:spPr bwMode="auto">
              <a:xfrm>
                <a:off x="1580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23" name="Rectangle 1451"/>
              <p:cNvSpPr>
                <a:spLocks noChangeArrowheads="1"/>
              </p:cNvSpPr>
              <p:nvPr/>
            </p:nvSpPr>
            <p:spPr bwMode="auto">
              <a:xfrm>
                <a:off x="140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24" name="Freeform 1452"/>
              <p:cNvSpPr>
                <a:spLocks/>
              </p:cNvSpPr>
              <p:nvPr/>
            </p:nvSpPr>
            <p:spPr bwMode="auto">
              <a:xfrm>
                <a:off x="141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25" name="Rectangle 1453"/>
              <p:cNvSpPr>
                <a:spLocks noChangeArrowheads="1"/>
              </p:cNvSpPr>
              <p:nvPr/>
            </p:nvSpPr>
            <p:spPr bwMode="auto">
              <a:xfrm>
                <a:off x="156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26" name="Freeform 1454"/>
              <p:cNvSpPr>
                <a:spLocks/>
              </p:cNvSpPr>
              <p:nvPr/>
            </p:nvSpPr>
            <p:spPr bwMode="auto">
              <a:xfrm>
                <a:off x="156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27" name="Rectangle 1455"/>
              <p:cNvSpPr>
                <a:spLocks noChangeArrowheads="1"/>
              </p:cNvSpPr>
              <p:nvPr/>
            </p:nvSpPr>
            <p:spPr bwMode="auto">
              <a:xfrm>
                <a:off x="139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28" name="Freeform 1456"/>
              <p:cNvSpPr>
                <a:spLocks/>
              </p:cNvSpPr>
              <p:nvPr/>
            </p:nvSpPr>
            <p:spPr bwMode="auto">
              <a:xfrm>
                <a:off x="1393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29" name="Rectangle 1457"/>
              <p:cNvSpPr>
                <a:spLocks noChangeArrowheads="1"/>
              </p:cNvSpPr>
              <p:nvPr/>
            </p:nvSpPr>
            <p:spPr bwMode="auto">
              <a:xfrm>
                <a:off x="1732" y="302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30" name="Freeform 1458"/>
              <p:cNvSpPr>
                <a:spLocks/>
              </p:cNvSpPr>
              <p:nvPr/>
            </p:nvSpPr>
            <p:spPr bwMode="auto">
              <a:xfrm>
                <a:off x="1734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1" name="Rectangle 1459"/>
              <p:cNvSpPr>
                <a:spLocks noChangeArrowheads="1"/>
              </p:cNvSpPr>
              <p:nvPr/>
            </p:nvSpPr>
            <p:spPr bwMode="auto">
              <a:xfrm>
                <a:off x="137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0032" name="Freeform 1460"/>
              <p:cNvSpPr>
                <a:spLocks/>
              </p:cNvSpPr>
              <p:nvPr/>
            </p:nvSpPr>
            <p:spPr bwMode="auto">
              <a:xfrm>
                <a:off x="1375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3" name="Freeform 1461"/>
              <p:cNvSpPr>
                <a:spLocks/>
              </p:cNvSpPr>
              <p:nvPr/>
            </p:nvSpPr>
            <p:spPr bwMode="auto">
              <a:xfrm>
                <a:off x="170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4" name="Freeform 1462"/>
              <p:cNvSpPr>
                <a:spLocks/>
              </p:cNvSpPr>
              <p:nvPr/>
            </p:nvSpPr>
            <p:spPr bwMode="auto">
              <a:xfrm>
                <a:off x="167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5" name="Freeform 1463"/>
              <p:cNvSpPr>
                <a:spLocks/>
              </p:cNvSpPr>
              <p:nvPr/>
            </p:nvSpPr>
            <p:spPr bwMode="auto">
              <a:xfrm>
                <a:off x="165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6" name="Freeform 1464"/>
              <p:cNvSpPr>
                <a:spLocks/>
              </p:cNvSpPr>
              <p:nvPr/>
            </p:nvSpPr>
            <p:spPr bwMode="auto">
              <a:xfrm>
                <a:off x="162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7" name="Freeform 1465"/>
              <p:cNvSpPr>
                <a:spLocks/>
              </p:cNvSpPr>
              <p:nvPr/>
            </p:nvSpPr>
            <p:spPr bwMode="auto">
              <a:xfrm>
                <a:off x="160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8" name="Freeform 1466"/>
              <p:cNvSpPr>
                <a:spLocks/>
              </p:cNvSpPr>
              <p:nvPr/>
            </p:nvSpPr>
            <p:spPr bwMode="auto">
              <a:xfrm>
                <a:off x="157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39" name="Freeform 1467"/>
              <p:cNvSpPr>
                <a:spLocks/>
              </p:cNvSpPr>
              <p:nvPr/>
            </p:nvSpPr>
            <p:spPr bwMode="auto">
              <a:xfrm>
                <a:off x="155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3 h 3"/>
                  <a:gd name="T4" fmla="*/ 0 w 5"/>
                  <a:gd name="T5" fmla="*/ 2 h 3"/>
                  <a:gd name="T6" fmla="*/ 2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0" name="Freeform 1468"/>
              <p:cNvSpPr>
                <a:spLocks/>
              </p:cNvSpPr>
              <p:nvPr/>
            </p:nvSpPr>
            <p:spPr bwMode="auto">
              <a:xfrm>
                <a:off x="1525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1" name="Freeform 1469"/>
              <p:cNvSpPr>
                <a:spLocks/>
              </p:cNvSpPr>
              <p:nvPr/>
            </p:nvSpPr>
            <p:spPr bwMode="auto">
              <a:xfrm>
                <a:off x="149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2" name="Freeform 1470"/>
              <p:cNvSpPr>
                <a:spLocks/>
              </p:cNvSpPr>
              <p:nvPr/>
            </p:nvSpPr>
            <p:spPr bwMode="auto">
              <a:xfrm>
                <a:off x="147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3" name="Freeform 1471"/>
              <p:cNvSpPr>
                <a:spLocks/>
              </p:cNvSpPr>
              <p:nvPr/>
            </p:nvSpPr>
            <p:spPr bwMode="auto">
              <a:xfrm>
                <a:off x="144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4" name="Freeform 1472"/>
              <p:cNvSpPr>
                <a:spLocks/>
              </p:cNvSpPr>
              <p:nvPr/>
            </p:nvSpPr>
            <p:spPr bwMode="auto">
              <a:xfrm>
                <a:off x="1421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5" name="Freeform 1473"/>
              <p:cNvSpPr>
                <a:spLocks/>
              </p:cNvSpPr>
              <p:nvPr/>
            </p:nvSpPr>
            <p:spPr bwMode="auto">
              <a:xfrm>
                <a:off x="139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6" name="Freeform 1474"/>
              <p:cNvSpPr>
                <a:spLocks/>
              </p:cNvSpPr>
              <p:nvPr/>
            </p:nvSpPr>
            <p:spPr bwMode="auto">
              <a:xfrm>
                <a:off x="137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7" name="Freeform 1475"/>
              <p:cNvSpPr>
                <a:spLocks/>
              </p:cNvSpPr>
              <p:nvPr/>
            </p:nvSpPr>
            <p:spPr bwMode="auto">
              <a:xfrm>
                <a:off x="134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8" name="Freeform 1476"/>
              <p:cNvSpPr>
                <a:spLocks/>
              </p:cNvSpPr>
              <p:nvPr/>
            </p:nvSpPr>
            <p:spPr bwMode="auto">
              <a:xfrm>
                <a:off x="173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49" name="Freeform 1477"/>
              <p:cNvSpPr>
                <a:spLocks/>
              </p:cNvSpPr>
              <p:nvPr/>
            </p:nvSpPr>
            <p:spPr bwMode="auto">
              <a:xfrm>
                <a:off x="171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0" name="Freeform 1478"/>
              <p:cNvSpPr>
                <a:spLocks/>
              </p:cNvSpPr>
              <p:nvPr/>
            </p:nvSpPr>
            <p:spPr bwMode="auto">
              <a:xfrm>
                <a:off x="169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1" name="Freeform 1479"/>
              <p:cNvSpPr>
                <a:spLocks/>
              </p:cNvSpPr>
              <p:nvPr/>
            </p:nvSpPr>
            <p:spPr bwMode="auto">
              <a:xfrm>
                <a:off x="166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2" name="Freeform 1480"/>
              <p:cNvSpPr>
                <a:spLocks/>
              </p:cNvSpPr>
              <p:nvPr/>
            </p:nvSpPr>
            <p:spPr bwMode="auto">
              <a:xfrm>
                <a:off x="164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3" name="Freeform 1481"/>
              <p:cNvSpPr>
                <a:spLocks/>
              </p:cNvSpPr>
              <p:nvPr/>
            </p:nvSpPr>
            <p:spPr bwMode="auto">
              <a:xfrm>
                <a:off x="161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4" name="Freeform 1482"/>
              <p:cNvSpPr>
                <a:spLocks/>
              </p:cNvSpPr>
              <p:nvPr/>
            </p:nvSpPr>
            <p:spPr bwMode="auto">
              <a:xfrm>
                <a:off x="158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5" name="Freeform 1483"/>
              <p:cNvSpPr>
                <a:spLocks/>
              </p:cNvSpPr>
              <p:nvPr/>
            </p:nvSpPr>
            <p:spPr bwMode="auto">
              <a:xfrm>
                <a:off x="156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6" name="Freeform 1484"/>
              <p:cNvSpPr>
                <a:spLocks/>
              </p:cNvSpPr>
              <p:nvPr/>
            </p:nvSpPr>
            <p:spPr bwMode="auto">
              <a:xfrm>
                <a:off x="153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7" name="Freeform 1485"/>
              <p:cNvSpPr>
                <a:spLocks/>
              </p:cNvSpPr>
              <p:nvPr/>
            </p:nvSpPr>
            <p:spPr bwMode="auto">
              <a:xfrm>
                <a:off x="151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8" name="Freeform 1486"/>
              <p:cNvSpPr>
                <a:spLocks/>
              </p:cNvSpPr>
              <p:nvPr/>
            </p:nvSpPr>
            <p:spPr bwMode="auto">
              <a:xfrm>
                <a:off x="148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59" name="Freeform 1487"/>
              <p:cNvSpPr>
                <a:spLocks/>
              </p:cNvSpPr>
              <p:nvPr/>
            </p:nvSpPr>
            <p:spPr bwMode="auto">
              <a:xfrm>
                <a:off x="146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0" name="Freeform 1488"/>
              <p:cNvSpPr>
                <a:spLocks/>
              </p:cNvSpPr>
              <p:nvPr/>
            </p:nvSpPr>
            <p:spPr bwMode="auto">
              <a:xfrm>
                <a:off x="143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1" name="Freeform 1489"/>
              <p:cNvSpPr>
                <a:spLocks/>
              </p:cNvSpPr>
              <p:nvPr/>
            </p:nvSpPr>
            <p:spPr bwMode="auto">
              <a:xfrm>
                <a:off x="140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2" name="Freeform 1490"/>
              <p:cNvSpPr>
                <a:spLocks/>
              </p:cNvSpPr>
              <p:nvPr/>
            </p:nvSpPr>
            <p:spPr bwMode="auto">
              <a:xfrm>
                <a:off x="138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3" name="Freeform 1491"/>
              <p:cNvSpPr>
                <a:spLocks/>
              </p:cNvSpPr>
              <p:nvPr/>
            </p:nvSpPr>
            <p:spPr bwMode="auto">
              <a:xfrm>
                <a:off x="135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0064" name="Freeform 1492"/>
              <p:cNvSpPr>
                <a:spLocks/>
              </p:cNvSpPr>
              <p:nvPr/>
            </p:nvSpPr>
            <p:spPr bwMode="auto">
              <a:xfrm>
                <a:off x="174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9909" name="Line 1493"/>
            <p:cNvSpPr>
              <a:spLocks noChangeShapeType="1"/>
            </p:cNvSpPr>
            <p:nvPr/>
          </p:nvSpPr>
          <p:spPr bwMode="auto">
            <a:xfrm flipH="1">
              <a:off x="2454" y="3025"/>
              <a:ext cx="60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10" name="Freeform 1494"/>
            <p:cNvSpPr>
              <a:spLocks/>
            </p:cNvSpPr>
            <p:nvPr/>
          </p:nvSpPr>
          <p:spPr bwMode="auto">
            <a:xfrm>
              <a:off x="2357" y="3019"/>
              <a:ext cx="59" cy="6"/>
            </a:xfrm>
            <a:custGeom>
              <a:avLst/>
              <a:gdLst>
                <a:gd name="T0" fmla="*/ 202 w 202"/>
                <a:gd name="T1" fmla="*/ 27 h 27"/>
                <a:gd name="T2" fmla="*/ 73 w 202"/>
                <a:gd name="T3" fmla="*/ 27 h 27"/>
                <a:gd name="T4" fmla="*/ 54 w 202"/>
                <a:gd name="T5" fmla="*/ 25 h 27"/>
                <a:gd name="T6" fmla="*/ 35 w 202"/>
                <a:gd name="T7" fmla="*/ 20 h 27"/>
                <a:gd name="T8" fmla="*/ 17 w 202"/>
                <a:gd name="T9" fmla="*/ 12 h 27"/>
                <a:gd name="T10" fmla="*/ 1 w 202"/>
                <a:gd name="T11" fmla="*/ 1 h 27"/>
                <a:gd name="T12" fmla="*/ 0 w 20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7"/>
                <a:gd name="T23" fmla="*/ 202 w 20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7">
                  <a:moveTo>
                    <a:pt x="202" y="27"/>
                  </a:moveTo>
                  <a:lnTo>
                    <a:pt x="73" y="27"/>
                  </a:lnTo>
                  <a:lnTo>
                    <a:pt x="54" y="25"/>
                  </a:lnTo>
                  <a:lnTo>
                    <a:pt x="35" y="20"/>
                  </a:lnTo>
                  <a:lnTo>
                    <a:pt x="17" y="1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11" name="Line 1495"/>
            <p:cNvSpPr>
              <a:spLocks noChangeShapeType="1"/>
            </p:cNvSpPr>
            <p:nvPr/>
          </p:nvSpPr>
          <p:spPr bwMode="auto">
            <a:xfrm flipV="1">
              <a:off x="2346" y="2944"/>
              <a:ext cx="1" cy="48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12" name="Rectangle 1496"/>
            <p:cNvSpPr>
              <a:spLocks noChangeArrowheads="1"/>
            </p:cNvSpPr>
            <p:nvPr/>
          </p:nvSpPr>
          <p:spPr bwMode="auto">
            <a:xfrm>
              <a:off x="2261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913" name="Rectangle 1497"/>
            <p:cNvSpPr>
              <a:spLocks noChangeArrowheads="1"/>
            </p:cNvSpPr>
            <p:nvPr/>
          </p:nvSpPr>
          <p:spPr bwMode="auto">
            <a:xfrm>
              <a:off x="2266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19914" name="Freeform 1498"/>
            <p:cNvSpPr>
              <a:spLocks/>
            </p:cNvSpPr>
            <p:nvPr/>
          </p:nvSpPr>
          <p:spPr bwMode="auto">
            <a:xfrm>
              <a:off x="2262" y="2696"/>
              <a:ext cx="2" cy="1"/>
            </a:xfrm>
            <a:custGeom>
              <a:avLst/>
              <a:gdLst>
                <a:gd name="T0" fmla="*/ 0 w 8"/>
                <a:gd name="T1" fmla="*/ 2 h 4"/>
                <a:gd name="T2" fmla="*/ 2 w 8"/>
                <a:gd name="T3" fmla="*/ 0 h 4"/>
                <a:gd name="T4" fmla="*/ 6 w 8"/>
                <a:gd name="T5" fmla="*/ 0 h 4"/>
                <a:gd name="T6" fmla="*/ 8 w 8"/>
                <a:gd name="T7" fmla="*/ 2 h 4"/>
                <a:gd name="T8" fmla="*/ 6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15" name="Freeform 1499"/>
            <p:cNvSpPr>
              <a:spLocks/>
            </p:cNvSpPr>
            <p:nvPr/>
          </p:nvSpPr>
          <p:spPr bwMode="auto">
            <a:xfrm>
              <a:off x="2267" y="2696"/>
              <a:ext cx="1" cy="1"/>
            </a:xfrm>
            <a:custGeom>
              <a:avLst/>
              <a:gdLst>
                <a:gd name="T0" fmla="*/ 0 w 7"/>
                <a:gd name="T1" fmla="*/ 2 h 4"/>
                <a:gd name="T2" fmla="*/ 2 w 7"/>
                <a:gd name="T3" fmla="*/ 0 h 4"/>
                <a:gd name="T4" fmla="*/ 6 w 7"/>
                <a:gd name="T5" fmla="*/ 0 h 4"/>
                <a:gd name="T6" fmla="*/ 7 w 7"/>
                <a:gd name="T7" fmla="*/ 2 h 4"/>
                <a:gd name="T8" fmla="*/ 6 w 7"/>
                <a:gd name="T9" fmla="*/ 4 h 4"/>
                <a:gd name="T10" fmla="*/ 2 w 7"/>
                <a:gd name="T11" fmla="*/ 4 h 4"/>
                <a:gd name="T12" fmla="*/ 0 w 7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9916" name="Rectangle 1500"/>
            <p:cNvSpPr>
              <a:spLocks noChangeArrowheads="1"/>
            </p:cNvSpPr>
            <p:nvPr/>
          </p:nvSpPr>
          <p:spPr bwMode="auto">
            <a:xfrm>
              <a:off x="2006" y="2834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19917" name="Group 1501"/>
            <p:cNvGrpSpPr>
              <a:grpSpLocks/>
            </p:cNvGrpSpPr>
            <p:nvPr/>
          </p:nvGrpSpPr>
          <p:grpSpPr bwMode="auto">
            <a:xfrm>
              <a:off x="2033" y="2838"/>
              <a:ext cx="374" cy="35"/>
              <a:chOff x="1353" y="2855"/>
              <a:chExt cx="374" cy="35"/>
            </a:xfrm>
          </p:grpSpPr>
          <p:sp>
            <p:nvSpPr>
              <p:cNvPr id="19918" name="Rectangle 1502"/>
              <p:cNvSpPr>
                <a:spLocks noChangeArrowheads="1"/>
              </p:cNvSpPr>
              <p:nvPr/>
            </p:nvSpPr>
            <p:spPr bwMode="auto">
              <a:xfrm>
                <a:off x="1467" y="2855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19" name="Freeform 1503"/>
              <p:cNvSpPr>
                <a:spLocks/>
              </p:cNvSpPr>
              <p:nvPr/>
            </p:nvSpPr>
            <p:spPr bwMode="auto">
              <a:xfrm>
                <a:off x="1373" y="2873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20" name="Freeform 1504"/>
              <p:cNvSpPr>
                <a:spLocks/>
              </p:cNvSpPr>
              <p:nvPr/>
            </p:nvSpPr>
            <p:spPr bwMode="auto">
              <a:xfrm>
                <a:off x="1364" y="2873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21" name="Freeform 1505"/>
              <p:cNvSpPr>
                <a:spLocks/>
              </p:cNvSpPr>
              <p:nvPr/>
            </p:nvSpPr>
            <p:spPr bwMode="auto">
              <a:xfrm>
                <a:off x="1353" y="2873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22" name="Freeform 1506"/>
              <p:cNvSpPr>
                <a:spLocks/>
              </p:cNvSpPr>
              <p:nvPr/>
            </p:nvSpPr>
            <p:spPr bwMode="auto">
              <a:xfrm>
                <a:off x="1384" y="287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23" name="Rectangle 1507"/>
              <p:cNvSpPr>
                <a:spLocks noChangeArrowheads="1"/>
              </p:cNvSpPr>
              <p:nvPr/>
            </p:nvSpPr>
            <p:spPr bwMode="auto">
              <a:xfrm>
                <a:off x="1509" y="2877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24" name="Rectangle 1508"/>
              <p:cNvSpPr>
                <a:spLocks noChangeArrowheads="1"/>
              </p:cNvSpPr>
              <p:nvPr/>
            </p:nvSpPr>
            <p:spPr bwMode="auto">
              <a:xfrm>
                <a:off x="1421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25" name="Freeform 1509"/>
              <p:cNvSpPr>
                <a:spLocks/>
              </p:cNvSpPr>
              <p:nvPr/>
            </p:nvSpPr>
            <p:spPr bwMode="auto">
              <a:xfrm>
                <a:off x="1423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26" name="Rectangle 1510"/>
              <p:cNvSpPr>
                <a:spLocks noChangeArrowheads="1"/>
              </p:cNvSpPr>
              <p:nvPr/>
            </p:nvSpPr>
            <p:spPr bwMode="auto">
              <a:xfrm>
                <a:off x="1399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27" name="Freeform 1511"/>
              <p:cNvSpPr>
                <a:spLocks/>
              </p:cNvSpPr>
              <p:nvPr/>
            </p:nvSpPr>
            <p:spPr bwMode="auto">
              <a:xfrm>
                <a:off x="1401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28" name="Rectangle 1512"/>
              <p:cNvSpPr>
                <a:spLocks noChangeArrowheads="1"/>
              </p:cNvSpPr>
              <p:nvPr/>
            </p:nvSpPr>
            <p:spPr bwMode="auto">
              <a:xfrm>
                <a:off x="1621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29" name="Rectangle 1513"/>
              <p:cNvSpPr>
                <a:spLocks noChangeArrowheads="1"/>
              </p:cNvSpPr>
              <p:nvPr/>
            </p:nvSpPr>
            <p:spPr bwMode="auto">
              <a:xfrm>
                <a:off x="1643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30" name="Freeform 1514"/>
              <p:cNvSpPr>
                <a:spLocks/>
              </p:cNvSpPr>
              <p:nvPr/>
            </p:nvSpPr>
            <p:spPr bwMode="auto">
              <a:xfrm>
                <a:off x="1626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31" name="Freeform 1515"/>
              <p:cNvSpPr>
                <a:spLocks/>
              </p:cNvSpPr>
              <p:nvPr/>
            </p:nvSpPr>
            <p:spPr bwMode="auto">
              <a:xfrm>
                <a:off x="1648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32" name="Rectangle 1516"/>
              <p:cNvSpPr>
                <a:spLocks noChangeArrowheads="1"/>
              </p:cNvSpPr>
              <p:nvPr/>
            </p:nvSpPr>
            <p:spPr bwMode="auto">
              <a:xfrm>
                <a:off x="1687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33" name="Rectangle 1517"/>
              <p:cNvSpPr>
                <a:spLocks noChangeArrowheads="1"/>
              </p:cNvSpPr>
              <p:nvPr/>
            </p:nvSpPr>
            <p:spPr bwMode="auto">
              <a:xfrm>
                <a:off x="1707" y="2866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934" name="Freeform 1518"/>
              <p:cNvSpPr>
                <a:spLocks/>
              </p:cNvSpPr>
              <p:nvPr/>
            </p:nvSpPr>
            <p:spPr bwMode="auto">
              <a:xfrm>
                <a:off x="1692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935" name="Freeform 1519"/>
              <p:cNvSpPr>
                <a:spLocks/>
              </p:cNvSpPr>
              <p:nvPr/>
            </p:nvSpPr>
            <p:spPr bwMode="auto">
              <a:xfrm>
                <a:off x="1714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087" name="Group 1520"/>
          <p:cNvGrpSpPr>
            <a:grpSpLocks/>
          </p:cNvGrpSpPr>
          <p:nvPr/>
        </p:nvGrpSpPr>
        <p:grpSpPr bwMode="auto">
          <a:xfrm>
            <a:off x="3992563" y="3998913"/>
            <a:ext cx="457200" cy="528637"/>
            <a:chOff x="1965" y="2695"/>
            <a:chExt cx="549" cy="642"/>
          </a:xfrm>
        </p:grpSpPr>
        <p:sp>
          <p:nvSpPr>
            <p:cNvPr id="2790" name="Rectangle 1521"/>
            <p:cNvSpPr>
              <a:spLocks noChangeArrowheads="1"/>
            </p:cNvSpPr>
            <p:nvPr/>
          </p:nvSpPr>
          <p:spPr bwMode="auto">
            <a:xfrm>
              <a:off x="1965" y="2789"/>
              <a:ext cx="473" cy="548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91" name="Rectangle 1522"/>
            <p:cNvSpPr>
              <a:spLocks noChangeArrowheads="1"/>
            </p:cNvSpPr>
            <p:nvPr/>
          </p:nvSpPr>
          <p:spPr bwMode="auto">
            <a:xfrm>
              <a:off x="1965" y="2789"/>
              <a:ext cx="36" cy="383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92" name="Freeform 1523"/>
            <p:cNvSpPr>
              <a:spLocks/>
            </p:cNvSpPr>
            <p:nvPr/>
          </p:nvSpPr>
          <p:spPr bwMode="auto">
            <a:xfrm>
              <a:off x="1979" y="2797"/>
              <a:ext cx="8" cy="9"/>
            </a:xfrm>
            <a:custGeom>
              <a:avLst/>
              <a:gdLst>
                <a:gd name="T0" fmla="*/ 0 w 35"/>
                <a:gd name="T1" fmla="*/ 20 h 41"/>
                <a:gd name="T2" fmla="*/ 3 w 35"/>
                <a:gd name="T3" fmla="*/ 12 h 41"/>
                <a:gd name="T4" fmla="*/ 7 w 35"/>
                <a:gd name="T5" fmla="*/ 4 h 41"/>
                <a:gd name="T6" fmla="*/ 14 w 35"/>
                <a:gd name="T7" fmla="*/ 0 h 41"/>
                <a:gd name="T8" fmla="*/ 22 w 35"/>
                <a:gd name="T9" fmla="*/ 0 h 41"/>
                <a:gd name="T10" fmla="*/ 29 w 35"/>
                <a:gd name="T11" fmla="*/ 4 h 41"/>
                <a:gd name="T12" fmla="*/ 34 w 35"/>
                <a:gd name="T13" fmla="*/ 12 h 41"/>
                <a:gd name="T14" fmla="*/ 35 w 35"/>
                <a:gd name="T15" fmla="*/ 20 h 41"/>
                <a:gd name="T16" fmla="*/ 34 w 35"/>
                <a:gd name="T17" fmla="*/ 29 h 41"/>
                <a:gd name="T18" fmla="*/ 29 w 35"/>
                <a:gd name="T19" fmla="*/ 36 h 41"/>
                <a:gd name="T20" fmla="*/ 22 w 35"/>
                <a:gd name="T21" fmla="*/ 41 h 41"/>
                <a:gd name="T22" fmla="*/ 14 w 35"/>
                <a:gd name="T23" fmla="*/ 41 h 41"/>
                <a:gd name="T24" fmla="*/ 7 w 35"/>
                <a:gd name="T25" fmla="*/ 36 h 41"/>
                <a:gd name="T26" fmla="*/ 3 w 35"/>
                <a:gd name="T27" fmla="*/ 29 h 41"/>
                <a:gd name="T28" fmla="*/ 0 w 35"/>
                <a:gd name="T29" fmla="*/ 2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41"/>
                <a:gd name="T47" fmla="*/ 35 w 35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41">
                  <a:moveTo>
                    <a:pt x="0" y="20"/>
                  </a:moveTo>
                  <a:lnTo>
                    <a:pt x="3" y="12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4" y="12"/>
                  </a:lnTo>
                  <a:lnTo>
                    <a:pt x="35" y="20"/>
                  </a:lnTo>
                  <a:lnTo>
                    <a:pt x="34" y="29"/>
                  </a:lnTo>
                  <a:lnTo>
                    <a:pt x="29" y="36"/>
                  </a:lnTo>
                  <a:lnTo>
                    <a:pt x="22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3" name="Freeform 1524"/>
            <p:cNvSpPr>
              <a:spLocks/>
            </p:cNvSpPr>
            <p:nvPr/>
          </p:nvSpPr>
          <p:spPr bwMode="auto">
            <a:xfrm>
              <a:off x="1979" y="3158"/>
              <a:ext cx="8" cy="7"/>
            </a:xfrm>
            <a:custGeom>
              <a:avLst/>
              <a:gdLst>
                <a:gd name="T0" fmla="*/ 0 w 35"/>
                <a:gd name="T1" fmla="*/ 17 h 33"/>
                <a:gd name="T2" fmla="*/ 3 w 35"/>
                <a:gd name="T3" fmla="*/ 9 h 33"/>
                <a:gd name="T4" fmla="*/ 7 w 35"/>
                <a:gd name="T5" fmla="*/ 3 h 33"/>
                <a:gd name="T6" fmla="*/ 14 w 35"/>
                <a:gd name="T7" fmla="*/ 0 h 33"/>
                <a:gd name="T8" fmla="*/ 22 w 35"/>
                <a:gd name="T9" fmla="*/ 0 h 33"/>
                <a:gd name="T10" fmla="*/ 29 w 35"/>
                <a:gd name="T11" fmla="*/ 3 h 33"/>
                <a:gd name="T12" fmla="*/ 34 w 35"/>
                <a:gd name="T13" fmla="*/ 9 h 33"/>
                <a:gd name="T14" fmla="*/ 35 w 35"/>
                <a:gd name="T15" fmla="*/ 17 h 33"/>
                <a:gd name="T16" fmla="*/ 34 w 35"/>
                <a:gd name="T17" fmla="*/ 24 h 33"/>
                <a:gd name="T18" fmla="*/ 29 w 35"/>
                <a:gd name="T19" fmla="*/ 30 h 33"/>
                <a:gd name="T20" fmla="*/ 22 w 35"/>
                <a:gd name="T21" fmla="*/ 33 h 33"/>
                <a:gd name="T22" fmla="*/ 14 w 35"/>
                <a:gd name="T23" fmla="*/ 33 h 33"/>
                <a:gd name="T24" fmla="*/ 7 w 35"/>
                <a:gd name="T25" fmla="*/ 30 h 33"/>
                <a:gd name="T26" fmla="*/ 3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3" y="9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4" y="9"/>
                  </a:lnTo>
                  <a:lnTo>
                    <a:pt x="35" y="17"/>
                  </a:lnTo>
                  <a:lnTo>
                    <a:pt x="34" y="24"/>
                  </a:lnTo>
                  <a:lnTo>
                    <a:pt x="29" y="30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0"/>
                  </a:lnTo>
                  <a:lnTo>
                    <a:pt x="3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4" name="Rectangle 1525"/>
            <p:cNvSpPr>
              <a:spLocks noChangeArrowheads="1"/>
            </p:cNvSpPr>
            <p:nvPr/>
          </p:nvSpPr>
          <p:spPr bwMode="auto">
            <a:xfrm>
              <a:off x="1979" y="2929"/>
              <a:ext cx="8" cy="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795" name="Freeform 1526"/>
            <p:cNvSpPr>
              <a:spLocks/>
            </p:cNvSpPr>
            <p:nvPr/>
          </p:nvSpPr>
          <p:spPr bwMode="auto">
            <a:xfrm>
              <a:off x="2015" y="280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8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8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6" name="Freeform 1527"/>
            <p:cNvSpPr>
              <a:spLocks/>
            </p:cNvSpPr>
            <p:nvPr/>
          </p:nvSpPr>
          <p:spPr bwMode="auto">
            <a:xfrm>
              <a:off x="2416" y="280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8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8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8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7" name="Freeform 1528"/>
            <p:cNvSpPr>
              <a:spLocks/>
            </p:cNvSpPr>
            <p:nvPr/>
          </p:nvSpPr>
          <p:spPr bwMode="auto">
            <a:xfrm>
              <a:off x="2015" y="285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8" name="Freeform 1529"/>
            <p:cNvSpPr>
              <a:spLocks/>
            </p:cNvSpPr>
            <p:nvPr/>
          </p:nvSpPr>
          <p:spPr bwMode="auto">
            <a:xfrm>
              <a:off x="2416" y="285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99" name="Freeform 1530"/>
            <p:cNvSpPr>
              <a:spLocks/>
            </p:cNvSpPr>
            <p:nvPr/>
          </p:nvSpPr>
          <p:spPr bwMode="auto">
            <a:xfrm>
              <a:off x="2015" y="2893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0" name="Freeform 1531"/>
            <p:cNvSpPr>
              <a:spLocks/>
            </p:cNvSpPr>
            <p:nvPr/>
          </p:nvSpPr>
          <p:spPr bwMode="auto">
            <a:xfrm>
              <a:off x="2416" y="2893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1" name="Rectangle 1532"/>
            <p:cNvSpPr>
              <a:spLocks noChangeArrowheads="1"/>
            </p:cNvSpPr>
            <p:nvPr/>
          </p:nvSpPr>
          <p:spPr bwMode="auto">
            <a:xfrm>
              <a:off x="1979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02" name="Freeform 1533"/>
            <p:cNvSpPr>
              <a:spLocks/>
            </p:cNvSpPr>
            <p:nvPr/>
          </p:nvSpPr>
          <p:spPr bwMode="auto">
            <a:xfrm>
              <a:off x="1987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1 w 35"/>
                <a:gd name="T3" fmla="*/ 9 h 33"/>
                <a:gd name="T4" fmla="*/ 6 w 35"/>
                <a:gd name="T5" fmla="*/ 3 h 33"/>
                <a:gd name="T6" fmla="*/ 14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4 w 35"/>
                <a:gd name="T23" fmla="*/ 33 h 33"/>
                <a:gd name="T24" fmla="*/ 6 w 35"/>
                <a:gd name="T25" fmla="*/ 30 h 33"/>
                <a:gd name="T26" fmla="*/ 1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1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4" y="33"/>
                  </a:lnTo>
                  <a:lnTo>
                    <a:pt x="6" y="30"/>
                  </a:lnTo>
                  <a:lnTo>
                    <a:pt x="1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3" name="Freeform 1534"/>
            <p:cNvSpPr>
              <a:spLocks/>
            </p:cNvSpPr>
            <p:nvPr/>
          </p:nvSpPr>
          <p:spPr bwMode="auto">
            <a:xfrm>
              <a:off x="2181" y="3253"/>
              <a:ext cx="9" cy="6"/>
            </a:xfrm>
            <a:custGeom>
              <a:avLst/>
              <a:gdLst>
                <a:gd name="T0" fmla="*/ 0 w 35"/>
                <a:gd name="T1" fmla="*/ 14 h 28"/>
                <a:gd name="T2" fmla="*/ 2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2 w 35"/>
                <a:gd name="T9" fmla="*/ 0 h 28"/>
                <a:gd name="T10" fmla="*/ 29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9 w 35"/>
                <a:gd name="T19" fmla="*/ 24 h 28"/>
                <a:gd name="T20" fmla="*/ 22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2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2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9" y="24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4" name="Rectangle 1535"/>
            <p:cNvSpPr>
              <a:spLocks noChangeArrowheads="1"/>
            </p:cNvSpPr>
            <p:nvPr/>
          </p:nvSpPr>
          <p:spPr bwMode="auto">
            <a:xfrm>
              <a:off x="2207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05" name="Freeform 1536"/>
            <p:cNvSpPr>
              <a:spLocks/>
            </p:cNvSpPr>
            <p:nvPr/>
          </p:nvSpPr>
          <p:spPr bwMode="auto">
            <a:xfrm>
              <a:off x="2216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2 w 35"/>
                <a:gd name="T3" fmla="*/ 9 h 33"/>
                <a:gd name="T4" fmla="*/ 6 w 35"/>
                <a:gd name="T5" fmla="*/ 3 h 33"/>
                <a:gd name="T6" fmla="*/ 13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3 w 35"/>
                <a:gd name="T23" fmla="*/ 33 h 33"/>
                <a:gd name="T24" fmla="*/ 6 w 35"/>
                <a:gd name="T25" fmla="*/ 30 h 33"/>
                <a:gd name="T26" fmla="*/ 2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2" y="9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3" y="33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6" name="Freeform 1537"/>
            <p:cNvSpPr>
              <a:spLocks/>
            </p:cNvSpPr>
            <p:nvPr/>
          </p:nvSpPr>
          <p:spPr bwMode="auto">
            <a:xfrm>
              <a:off x="2410" y="3253"/>
              <a:ext cx="8" cy="6"/>
            </a:xfrm>
            <a:custGeom>
              <a:avLst/>
              <a:gdLst>
                <a:gd name="T0" fmla="*/ 0 w 35"/>
                <a:gd name="T1" fmla="*/ 14 h 28"/>
                <a:gd name="T2" fmla="*/ 1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1 w 35"/>
                <a:gd name="T9" fmla="*/ 0 h 28"/>
                <a:gd name="T10" fmla="*/ 28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8 w 35"/>
                <a:gd name="T19" fmla="*/ 24 h 28"/>
                <a:gd name="T20" fmla="*/ 21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1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1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1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07" name="Rectangle 1538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08" name="Rectangle 1539"/>
            <p:cNvSpPr>
              <a:spLocks noChangeArrowheads="1"/>
            </p:cNvSpPr>
            <p:nvPr/>
          </p:nvSpPr>
          <p:spPr bwMode="auto">
            <a:xfrm>
              <a:off x="2006" y="2960"/>
              <a:ext cx="428" cy="4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09" name="Rectangle 1540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0" name="Rectangle 1541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1" name="Rectangle 1542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2" name="Rectangle 1543"/>
            <p:cNvSpPr>
              <a:spLocks noChangeArrowheads="1"/>
            </p:cNvSpPr>
            <p:nvPr/>
          </p:nvSpPr>
          <p:spPr bwMode="auto">
            <a:xfrm>
              <a:off x="2006" y="2918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3" name="Rectangle 1544"/>
            <p:cNvSpPr>
              <a:spLocks noChangeArrowheads="1"/>
            </p:cNvSpPr>
            <p:nvPr/>
          </p:nvSpPr>
          <p:spPr bwMode="auto">
            <a:xfrm>
              <a:off x="2006" y="283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4" name="Rectangle 1545"/>
            <p:cNvSpPr>
              <a:spLocks noChangeArrowheads="1"/>
            </p:cNvSpPr>
            <p:nvPr/>
          </p:nvSpPr>
          <p:spPr bwMode="auto">
            <a:xfrm>
              <a:off x="2006" y="287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5" name="Rectangle 1546"/>
            <p:cNvSpPr>
              <a:spLocks noChangeArrowheads="1"/>
            </p:cNvSpPr>
            <p:nvPr/>
          </p:nvSpPr>
          <p:spPr bwMode="auto">
            <a:xfrm>
              <a:off x="2006" y="279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16" name="Freeform 1547"/>
            <p:cNvSpPr>
              <a:spLocks/>
            </p:cNvSpPr>
            <p:nvPr/>
          </p:nvSpPr>
          <p:spPr bwMode="auto">
            <a:xfrm>
              <a:off x="2015" y="306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7" name="Freeform 1548"/>
            <p:cNvSpPr>
              <a:spLocks/>
            </p:cNvSpPr>
            <p:nvPr/>
          </p:nvSpPr>
          <p:spPr bwMode="auto">
            <a:xfrm>
              <a:off x="2416" y="306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8" name="Freeform 1549"/>
            <p:cNvSpPr>
              <a:spLocks/>
            </p:cNvSpPr>
            <p:nvPr/>
          </p:nvSpPr>
          <p:spPr bwMode="auto">
            <a:xfrm>
              <a:off x="2015" y="3103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19" name="Freeform 1550"/>
            <p:cNvSpPr>
              <a:spLocks/>
            </p:cNvSpPr>
            <p:nvPr/>
          </p:nvSpPr>
          <p:spPr bwMode="auto">
            <a:xfrm>
              <a:off x="2416" y="3103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0" name="Freeform 1551"/>
            <p:cNvSpPr>
              <a:spLocks/>
            </p:cNvSpPr>
            <p:nvPr/>
          </p:nvSpPr>
          <p:spPr bwMode="auto">
            <a:xfrm>
              <a:off x="2015" y="3145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1" name="Freeform 1552"/>
            <p:cNvSpPr>
              <a:spLocks/>
            </p:cNvSpPr>
            <p:nvPr/>
          </p:nvSpPr>
          <p:spPr bwMode="auto">
            <a:xfrm>
              <a:off x="2416" y="3145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2" name="Freeform 1553"/>
            <p:cNvSpPr>
              <a:spLocks/>
            </p:cNvSpPr>
            <p:nvPr/>
          </p:nvSpPr>
          <p:spPr bwMode="auto">
            <a:xfrm>
              <a:off x="2015" y="2935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3" name="Freeform 1554"/>
            <p:cNvSpPr>
              <a:spLocks/>
            </p:cNvSpPr>
            <p:nvPr/>
          </p:nvSpPr>
          <p:spPr bwMode="auto">
            <a:xfrm>
              <a:off x="2416" y="2935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4" name="Freeform 1555"/>
            <p:cNvSpPr>
              <a:spLocks/>
            </p:cNvSpPr>
            <p:nvPr/>
          </p:nvSpPr>
          <p:spPr bwMode="auto">
            <a:xfrm>
              <a:off x="2015" y="2977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5" name="Freeform 1556"/>
            <p:cNvSpPr>
              <a:spLocks/>
            </p:cNvSpPr>
            <p:nvPr/>
          </p:nvSpPr>
          <p:spPr bwMode="auto">
            <a:xfrm>
              <a:off x="2416" y="2977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6" name="Freeform 1557"/>
            <p:cNvSpPr>
              <a:spLocks/>
            </p:cNvSpPr>
            <p:nvPr/>
          </p:nvSpPr>
          <p:spPr bwMode="auto">
            <a:xfrm>
              <a:off x="2015" y="301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7" name="Freeform 1558"/>
            <p:cNvSpPr>
              <a:spLocks/>
            </p:cNvSpPr>
            <p:nvPr/>
          </p:nvSpPr>
          <p:spPr bwMode="auto">
            <a:xfrm>
              <a:off x="2416" y="301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28" name="Rectangle 1559"/>
            <p:cNvSpPr>
              <a:spLocks noChangeArrowheads="1"/>
            </p:cNvSpPr>
            <p:nvPr/>
          </p:nvSpPr>
          <p:spPr bwMode="auto">
            <a:xfrm>
              <a:off x="2207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29" name="Group 1560"/>
            <p:cNvGrpSpPr>
              <a:grpSpLocks/>
            </p:cNvGrpSpPr>
            <p:nvPr/>
          </p:nvGrpSpPr>
          <p:grpSpPr bwMode="auto">
            <a:xfrm>
              <a:off x="2220" y="3188"/>
              <a:ext cx="192" cy="135"/>
              <a:chOff x="1540" y="3205"/>
              <a:chExt cx="192" cy="135"/>
            </a:xfrm>
          </p:grpSpPr>
          <p:sp>
            <p:nvSpPr>
              <p:cNvPr id="19838" name="Rectangle 1561"/>
              <p:cNvSpPr>
                <a:spLocks noChangeArrowheads="1"/>
              </p:cNvSpPr>
              <p:nvPr/>
            </p:nvSpPr>
            <p:spPr bwMode="auto">
              <a:xfrm>
                <a:off x="1540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39" name="Freeform 1562"/>
              <p:cNvSpPr>
                <a:spLocks/>
              </p:cNvSpPr>
              <p:nvPr/>
            </p:nvSpPr>
            <p:spPr bwMode="auto">
              <a:xfrm>
                <a:off x="1551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40" name="Rectangle 1563"/>
              <p:cNvSpPr>
                <a:spLocks noChangeArrowheads="1"/>
              </p:cNvSpPr>
              <p:nvPr/>
            </p:nvSpPr>
            <p:spPr bwMode="auto">
              <a:xfrm>
                <a:off x="1547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41" name="Line 1564"/>
              <p:cNvSpPr>
                <a:spLocks noChangeShapeType="1"/>
              </p:cNvSpPr>
              <p:nvPr/>
            </p:nvSpPr>
            <p:spPr bwMode="auto">
              <a:xfrm>
                <a:off x="1566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42" name="Line 1565"/>
              <p:cNvSpPr>
                <a:spLocks noChangeShapeType="1"/>
              </p:cNvSpPr>
              <p:nvPr/>
            </p:nvSpPr>
            <p:spPr bwMode="auto">
              <a:xfrm>
                <a:off x="1553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43" name="Line 1566"/>
              <p:cNvSpPr>
                <a:spLocks noChangeShapeType="1"/>
              </p:cNvSpPr>
              <p:nvPr/>
            </p:nvSpPr>
            <p:spPr bwMode="auto">
              <a:xfrm>
                <a:off x="1553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44" name="Rectangle 1567"/>
              <p:cNvSpPr>
                <a:spLocks noChangeArrowheads="1"/>
              </p:cNvSpPr>
              <p:nvPr/>
            </p:nvSpPr>
            <p:spPr bwMode="auto">
              <a:xfrm>
                <a:off x="1573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45" name="Rectangle 1568"/>
              <p:cNvSpPr>
                <a:spLocks noChangeArrowheads="1"/>
              </p:cNvSpPr>
              <p:nvPr/>
            </p:nvSpPr>
            <p:spPr bwMode="auto">
              <a:xfrm>
                <a:off x="1562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46" name="Rectangle 1569"/>
              <p:cNvSpPr>
                <a:spLocks noChangeArrowheads="1"/>
              </p:cNvSpPr>
              <p:nvPr/>
            </p:nvSpPr>
            <p:spPr bwMode="auto">
              <a:xfrm>
                <a:off x="1549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47" name="Freeform 1570"/>
              <p:cNvSpPr>
                <a:spLocks/>
              </p:cNvSpPr>
              <p:nvPr/>
            </p:nvSpPr>
            <p:spPr bwMode="auto">
              <a:xfrm>
                <a:off x="1625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48" name="Freeform 1571"/>
              <p:cNvSpPr>
                <a:spLocks/>
              </p:cNvSpPr>
              <p:nvPr/>
            </p:nvSpPr>
            <p:spPr bwMode="auto">
              <a:xfrm>
                <a:off x="1601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49" name="Rectangle 1572"/>
              <p:cNvSpPr>
                <a:spLocks noChangeArrowheads="1"/>
              </p:cNvSpPr>
              <p:nvPr/>
            </p:nvSpPr>
            <p:spPr bwMode="auto">
              <a:xfrm>
                <a:off x="1597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50" name="Freeform 1573"/>
              <p:cNvSpPr>
                <a:spLocks/>
              </p:cNvSpPr>
              <p:nvPr/>
            </p:nvSpPr>
            <p:spPr bwMode="auto">
              <a:xfrm>
                <a:off x="1605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51" name="Freeform 1574"/>
              <p:cNvSpPr>
                <a:spLocks/>
              </p:cNvSpPr>
              <p:nvPr/>
            </p:nvSpPr>
            <p:spPr bwMode="auto">
              <a:xfrm>
                <a:off x="1715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52" name="Freeform 1575"/>
              <p:cNvSpPr>
                <a:spLocks/>
              </p:cNvSpPr>
              <p:nvPr/>
            </p:nvSpPr>
            <p:spPr bwMode="auto">
              <a:xfrm>
                <a:off x="1605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53" name="Freeform 1576"/>
              <p:cNvSpPr>
                <a:spLocks/>
              </p:cNvSpPr>
              <p:nvPr/>
            </p:nvSpPr>
            <p:spPr bwMode="auto">
              <a:xfrm>
                <a:off x="1715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30" name="Rectangle 1577"/>
            <p:cNvSpPr>
              <a:spLocks noChangeArrowheads="1"/>
            </p:cNvSpPr>
            <p:nvPr/>
          </p:nvSpPr>
          <p:spPr bwMode="auto">
            <a:xfrm>
              <a:off x="2006" y="2917"/>
              <a:ext cx="428" cy="46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31" name="Freeform 1578"/>
            <p:cNvSpPr>
              <a:spLocks/>
            </p:cNvSpPr>
            <p:nvPr/>
          </p:nvSpPr>
          <p:spPr bwMode="auto">
            <a:xfrm>
              <a:off x="2011" y="2950"/>
              <a:ext cx="6" cy="4"/>
            </a:xfrm>
            <a:custGeom>
              <a:avLst/>
              <a:gdLst>
                <a:gd name="T0" fmla="*/ 23 w 23"/>
                <a:gd name="T1" fmla="*/ 10 h 21"/>
                <a:gd name="T2" fmla="*/ 20 w 23"/>
                <a:gd name="T3" fmla="*/ 17 h 21"/>
                <a:gd name="T4" fmla="*/ 15 w 23"/>
                <a:gd name="T5" fmla="*/ 21 h 21"/>
                <a:gd name="T6" fmla="*/ 8 w 23"/>
                <a:gd name="T7" fmla="*/ 21 h 21"/>
                <a:gd name="T8" fmla="*/ 2 w 23"/>
                <a:gd name="T9" fmla="*/ 17 h 21"/>
                <a:gd name="T10" fmla="*/ 0 w 23"/>
                <a:gd name="T11" fmla="*/ 10 h 21"/>
                <a:gd name="T12" fmla="*/ 2 w 23"/>
                <a:gd name="T13" fmla="*/ 5 h 21"/>
                <a:gd name="T14" fmla="*/ 8 w 23"/>
                <a:gd name="T15" fmla="*/ 0 h 21"/>
                <a:gd name="T16" fmla="*/ 15 w 23"/>
                <a:gd name="T17" fmla="*/ 0 h 21"/>
                <a:gd name="T18" fmla="*/ 20 w 23"/>
                <a:gd name="T19" fmla="*/ 5 h 21"/>
                <a:gd name="T20" fmla="*/ 23 w 23"/>
                <a:gd name="T21" fmla="*/ 1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23" y="10"/>
                  </a:moveTo>
                  <a:lnTo>
                    <a:pt x="20" y="17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832" name="Group 1579"/>
            <p:cNvGrpSpPr>
              <a:grpSpLocks/>
            </p:cNvGrpSpPr>
            <p:nvPr/>
          </p:nvGrpSpPr>
          <p:grpSpPr bwMode="auto">
            <a:xfrm>
              <a:off x="2028" y="2933"/>
              <a:ext cx="383" cy="14"/>
              <a:chOff x="1348" y="2950"/>
              <a:chExt cx="383" cy="14"/>
            </a:xfrm>
          </p:grpSpPr>
          <p:sp>
            <p:nvSpPr>
              <p:cNvPr id="19806" name="Rectangle 1580"/>
              <p:cNvSpPr>
                <a:spLocks noChangeArrowheads="1"/>
              </p:cNvSpPr>
              <p:nvPr/>
            </p:nvSpPr>
            <p:spPr bwMode="auto">
              <a:xfrm>
                <a:off x="1643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07" name="Rectangle 1581"/>
              <p:cNvSpPr>
                <a:spLocks noChangeArrowheads="1"/>
              </p:cNvSpPr>
              <p:nvPr/>
            </p:nvSpPr>
            <p:spPr bwMode="auto">
              <a:xfrm>
                <a:off x="1665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08" name="Freeform 1582"/>
              <p:cNvSpPr>
                <a:spLocks/>
              </p:cNvSpPr>
              <p:nvPr/>
            </p:nvSpPr>
            <p:spPr bwMode="auto">
              <a:xfrm>
                <a:off x="1648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9" name="Freeform 1583"/>
              <p:cNvSpPr>
                <a:spLocks/>
              </p:cNvSpPr>
              <p:nvPr/>
            </p:nvSpPr>
            <p:spPr bwMode="auto">
              <a:xfrm>
                <a:off x="167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6 w 9"/>
                  <a:gd name="T5" fmla="*/ 0 h 7"/>
                  <a:gd name="T6" fmla="*/ 9 w 9"/>
                  <a:gd name="T7" fmla="*/ 4 h 7"/>
                  <a:gd name="T8" fmla="*/ 6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0" name="Rectangle 1584"/>
              <p:cNvSpPr>
                <a:spLocks noChangeArrowheads="1"/>
              </p:cNvSpPr>
              <p:nvPr/>
            </p:nvSpPr>
            <p:spPr bwMode="auto">
              <a:xfrm>
                <a:off x="1692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11" name="Rectangle 1585"/>
              <p:cNvSpPr>
                <a:spLocks noChangeArrowheads="1"/>
              </p:cNvSpPr>
              <p:nvPr/>
            </p:nvSpPr>
            <p:spPr bwMode="auto">
              <a:xfrm>
                <a:off x="1714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12" name="Freeform 1586"/>
              <p:cNvSpPr>
                <a:spLocks/>
              </p:cNvSpPr>
              <p:nvPr/>
            </p:nvSpPr>
            <p:spPr bwMode="auto">
              <a:xfrm>
                <a:off x="1698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3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3" name="Freeform 1587"/>
              <p:cNvSpPr>
                <a:spLocks/>
              </p:cNvSpPr>
              <p:nvPr/>
            </p:nvSpPr>
            <p:spPr bwMode="auto">
              <a:xfrm>
                <a:off x="1718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4" name="Rectangle 1588"/>
              <p:cNvSpPr>
                <a:spLocks noChangeArrowheads="1"/>
              </p:cNvSpPr>
              <p:nvPr/>
            </p:nvSpPr>
            <p:spPr bwMode="auto">
              <a:xfrm>
                <a:off x="159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15" name="Rectangle 1589"/>
              <p:cNvSpPr>
                <a:spLocks noChangeArrowheads="1"/>
              </p:cNvSpPr>
              <p:nvPr/>
            </p:nvSpPr>
            <p:spPr bwMode="auto">
              <a:xfrm>
                <a:off x="161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16" name="Freeform 1590"/>
              <p:cNvSpPr>
                <a:spLocks/>
              </p:cNvSpPr>
              <p:nvPr/>
            </p:nvSpPr>
            <p:spPr bwMode="auto">
              <a:xfrm>
                <a:off x="1599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7" name="Freeform 1591"/>
              <p:cNvSpPr>
                <a:spLocks/>
              </p:cNvSpPr>
              <p:nvPr/>
            </p:nvSpPr>
            <p:spPr bwMode="auto">
              <a:xfrm>
                <a:off x="1621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18" name="Rectangle 1592"/>
              <p:cNvSpPr>
                <a:spLocks noChangeArrowheads="1"/>
              </p:cNvSpPr>
              <p:nvPr/>
            </p:nvSpPr>
            <p:spPr bwMode="auto">
              <a:xfrm>
                <a:off x="1544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19" name="Rectangle 1593"/>
              <p:cNvSpPr>
                <a:spLocks noChangeArrowheads="1"/>
              </p:cNvSpPr>
              <p:nvPr/>
            </p:nvSpPr>
            <p:spPr bwMode="auto">
              <a:xfrm>
                <a:off x="1566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20" name="Freeform 1594"/>
              <p:cNvSpPr>
                <a:spLocks/>
              </p:cNvSpPr>
              <p:nvPr/>
            </p:nvSpPr>
            <p:spPr bwMode="auto">
              <a:xfrm>
                <a:off x="1551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1" name="Freeform 1595"/>
              <p:cNvSpPr>
                <a:spLocks/>
              </p:cNvSpPr>
              <p:nvPr/>
            </p:nvSpPr>
            <p:spPr bwMode="auto">
              <a:xfrm>
                <a:off x="1571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2" name="Rectangle 1596"/>
              <p:cNvSpPr>
                <a:spLocks noChangeArrowheads="1"/>
              </p:cNvSpPr>
              <p:nvPr/>
            </p:nvSpPr>
            <p:spPr bwMode="auto">
              <a:xfrm>
                <a:off x="1496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23" name="Rectangle 1597"/>
              <p:cNvSpPr>
                <a:spLocks noChangeArrowheads="1"/>
              </p:cNvSpPr>
              <p:nvPr/>
            </p:nvSpPr>
            <p:spPr bwMode="auto">
              <a:xfrm>
                <a:off x="1518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24" name="Freeform 1598"/>
              <p:cNvSpPr>
                <a:spLocks/>
              </p:cNvSpPr>
              <p:nvPr/>
            </p:nvSpPr>
            <p:spPr bwMode="auto">
              <a:xfrm>
                <a:off x="150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5" name="Freeform 1599"/>
              <p:cNvSpPr>
                <a:spLocks/>
              </p:cNvSpPr>
              <p:nvPr/>
            </p:nvSpPr>
            <p:spPr bwMode="auto">
              <a:xfrm>
                <a:off x="152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6" name="Rectangle 1600"/>
              <p:cNvSpPr>
                <a:spLocks noChangeArrowheads="1"/>
              </p:cNvSpPr>
              <p:nvPr/>
            </p:nvSpPr>
            <p:spPr bwMode="auto">
              <a:xfrm>
                <a:off x="1447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27" name="Rectangle 1601"/>
              <p:cNvSpPr>
                <a:spLocks noChangeArrowheads="1"/>
              </p:cNvSpPr>
              <p:nvPr/>
            </p:nvSpPr>
            <p:spPr bwMode="auto">
              <a:xfrm>
                <a:off x="1467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28" name="Freeform 1602"/>
              <p:cNvSpPr>
                <a:spLocks/>
              </p:cNvSpPr>
              <p:nvPr/>
            </p:nvSpPr>
            <p:spPr bwMode="auto">
              <a:xfrm>
                <a:off x="1452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29" name="Freeform 1603"/>
              <p:cNvSpPr>
                <a:spLocks/>
              </p:cNvSpPr>
              <p:nvPr/>
            </p:nvSpPr>
            <p:spPr bwMode="auto">
              <a:xfrm>
                <a:off x="1474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30" name="Rectangle 1604"/>
              <p:cNvSpPr>
                <a:spLocks noChangeArrowheads="1"/>
              </p:cNvSpPr>
              <p:nvPr/>
            </p:nvSpPr>
            <p:spPr bwMode="auto">
              <a:xfrm>
                <a:off x="1396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31" name="Rectangle 1605"/>
              <p:cNvSpPr>
                <a:spLocks noChangeArrowheads="1"/>
              </p:cNvSpPr>
              <p:nvPr/>
            </p:nvSpPr>
            <p:spPr bwMode="auto">
              <a:xfrm>
                <a:off x="1419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32" name="Freeform 1606"/>
              <p:cNvSpPr>
                <a:spLocks/>
              </p:cNvSpPr>
              <p:nvPr/>
            </p:nvSpPr>
            <p:spPr bwMode="auto">
              <a:xfrm>
                <a:off x="1403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4 w 7"/>
                  <a:gd name="T5" fmla="*/ 0 h 7"/>
                  <a:gd name="T6" fmla="*/ 7 w 7"/>
                  <a:gd name="T7" fmla="*/ 4 h 7"/>
                  <a:gd name="T8" fmla="*/ 4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33" name="Freeform 1607"/>
              <p:cNvSpPr>
                <a:spLocks/>
              </p:cNvSpPr>
              <p:nvPr/>
            </p:nvSpPr>
            <p:spPr bwMode="auto">
              <a:xfrm>
                <a:off x="1423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34" name="Rectangle 1608"/>
              <p:cNvSpPr>
                <a:spLocks noChangeArrowheads="1"/>
              </p:cNvSpPr>
              <p:nvPr/>
            </p:nvSpPr>
            <p:spPr bwMode="auto">
              <a:xfrm>
                <a:off x="1348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35" name="Rectangle 1609"/>
              <p:cNvSpPr>
                <a:spLocks noChangeArrowheads="1"/>
              </p:cNvSpPr>
              <p:nvPr/>
            </p:nvSpPr>
            <p:spPr bwMode="auto">
              <a:xfrm>
                <a:off x="1370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36" name="Freeform 1610"/>
              <p:cNvSpPr>
                <a:spLocks/>
              </p:cNvSpPr>
              <p:nvPr/>
            </p:nvSpPr>
            <p:spPr bwMode="auto">
              <a:xfrm>
                <a:off x="135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37" name="Freeform 1611"/>
              <p:cNvSpPr>
                <a:spLocks/>
              </p:cNvSpPr>
              <p:nvPr/>
            </p:nvSpPr>
            <p:spPr bwMode="auto">
              <a:xfrm>
                <a:off x="1374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33" name="Rectangle 1612"/>
            <p:cNvSpPr>
              <a:spLocks noChangeArrowheads="1"/>
            </p:cNvSpPr>
            <p:nvPr/>
          </p:nvSpPr>
          <p:spPr bwMode="auto">
            <a:xfrm>
              <a:off x="2006" y="2792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34" name="Group 1613"/>
            <p:cNvGrpSpPr>
              <a:grpSpLocks/>
            </p:cNvGrpSpPr>
            <p:nvPr/>
          </p:nvGrpSpPr>
          <p:grpSpPr bwMode="auto">
            <a:xfrm>
              <a:off x="2033" y="2796"/>
              <a:ext cx="374" cy="35"/>
              <a:chOff x="1353" y="2813"/>
              <a:chExt cx="374" cy="35"/>
            </a:xfrm>
          </p:grpSpPr>
          <p:sp>
            <p:nvSpPr>
              <p:cNvPr id="19788" name="Rectangle 1614"/>
              <p:cNvSpPr>
                <a:spLocks noChangeArrowheads="1"/>
              </p:cNvSpPr>
              <p:nvPr/>
            </p:nvSpPr>
            <p:spPr bwMode="auto">
              <a:xfrm>
                <a:off x="1467" y="2813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89" name="Freeform 1615"/>
              <p:cNvSpPr>
                <a:spLocks/>
              </p:cNvSpPr>
              <p:nvPr/>
            </p:nvSpPr>
            <p:spPr bwMode="auto">
              <a:xfrm>
                <a:off x="1373" y="2831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0" name="Freeform 1616"/>
              <p:cNvSpPr>
                <a:spLocks/>
              </p:cNvSpPr>
              <p:nvPr/>
            </p:nvSpPr>
            <p:spPr bwMode="auto">
              <a:xfrm>
                <a:off x="1364" y="2831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1" name="Freeform 1617"/>
              <p:cNvSpPr>
                <a:spLocks/>
              </p:cNvSpPr>
              <p:nvPr/>
            </p:nvSpPr>
            <p:spPr bwMode="auto">
              <a:xfrm>
                <a:off x="1353" y="283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2" name="Freeform 1618"/>
              <p:cNvSpPr>
                <a:spLocks/>
              </p:cNvSpPr>
              <p:nvPr/>
            </p:nvSpPr>
            <p:spPr bwMode="auto">
              <a:xfrm>
                <a:off x="1384" y="283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3" name="Rectangle 1619"/>
              <p:cNvSpPr>
                <a:spLocks noChangeArrowheads="1"/>
              </p:cNvSpPr>
              <p:nvPr/>
            </p:nvSpPr>
            <p:spPr bwMode="auto">
              <a:xfrm>
                <a:off x="1509" y="2835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94" name="Rectangle 1620"/>
              <p:cNvSpPr>
                <a:spLocks noChangeArrowheads="1"/>
              </p:cNvSpPr>
              <p:nvPr/>
            </p:nvSpPr>
            <p:spPr bwMode="auto">
              <a:xfrm>
                <a:off x="1421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95" name="Freeform 1621"/>
              <p:cNvSpPr>
                <a:spLocks/>
              </p:cNvSpPr>
              <p:nvPr/>
            </p:nvSpPr>
            <p:spPr bwMode="auto">
              <a:xfrm>
                <a:off x="1423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6" name="Rectangle 1622"/>
              <p:cNvSpPr>
                <a:spLocks noChangeArrowheads="1"/>
              </p:cNvSpPr>
              <p:nvPr/>
            </p:nvSpPr>
            <p:spPr bwMode="auto">
              <a:xfrm>
                <a:off x="1399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97" name="Freeform 1623"/>
              <p:cNvSpPr>
                <a:spLocks/>
              </p:cNvSpPr>
              <p:nvPr/>
            </p:nvSpPr>
            <p:spPr bwMode="auto">
              <a:xfrm>
                <a:off x="1401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98" name="Rectangle 1624"/>
              <p:cNvSpPr>
                <a:spLocks noChangeArrowheads="1"/>
              </p:cNvSpPr>
              <p:nvPr/>
            </p:nvSpPr>
            <p:spPr bwMode="auto">
              <a:xfrm>
                <a:off x="1621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99" name="Rectangle 1625"/>
              <p:cNvSpPr>
                <a:spLocks noChangeArrowheads="1"/>
              </p:cNvSpPr>
              <p:nvPr/>
            </p:nvSpPr>
            <p:spPr bwMode="auto">
              <a:xfrm>
                <a:off x="1643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00" name="Freeform 1626"/>
              <p:cNvSpPr>
                <a:spLocks/>
              </p:cNvSpPr>
              <p:nvPr/>
            </p:nvSpPr>
            <p:spPr bwMode="auto">
              <a:xfrm>
                <a:off x="1626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1" name="Freeform 1627"/>
              <p:cNvSpPr>
                <a:spLocks/>
              </p:cNvSpPr>
              <p:nvPr/>
            </p:nvSpPr>
            <p:spPr bwMode="auto">
              <a:xfrm>
                <a:off x="1648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2" name="Rectangle 1628"/>
              <p:cNvSpPr>
                <a:spLocks noChangeArrowheads="1"/>
              </p:cNvSpPr>
              <p:nvPr/>
            </p:nvSpPr>
            <p:spPr bwMode="auto">
              <a:xfrm>
                <a:off x="1687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03" name="Rectangle 1629"/>
              <p:cNvSpPr>
                <a:spLocks noChangeArrowheads="1"/>
              </p:cNvSpPr>
              <p:nvPr/>
            </p:nvSpPr>
            <p:spPr bwMode="auto">
              <a:xfrm>
                <a:off x="1707" y="2824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804" name="Freeform 1630"/>
              <p:cNvSpPr>
                <a:spLocks/>
              </p:cNvSpPr>
              <p:nvPr/>
            </p:nvSpPr>
            <p:spPr bwMode="auto">
              <a:xfrm>
                <a:off x="1692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805" name="Freeform 1631"/>
              <p:cNvSpPr>
                <a:spLocks/>
              </p:cNvSpPr>
              <p:nvPr/>
            </p:nvSpPr>
            <p:spPr bwMode="auto">
              <a:xfrm>
                <a:off x="1714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35" name="Rectangle 1632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36" name="Group 1633"/>
            <p:cNvGrpSpPr>
              <a:grpSpLocks/>
            </p:cNvGrpSpPr>
            <p:nvPr/>
          </p:nvGrpSpPr>
          <p:grpSpPr bwMode="auto">
            <a:xfrm>
              <a:off x="2009" y="3134"/>
              <a:ext cx="420" cy="31"/>
              <a:chOff x="1329" y="3151"/>
              <a:chExt cx="420" cy="31"/>
            </a:xfrm>
          </p:grpSpPr>
          <p:sp>
            <p:nvSpPr>
              <p:cNvPr id="19659" name="Freeform 1634"/>
              <p:cNvSpPr>
                <a:spLocks/>
              </p:cNvSpPr>
              <p:nvPr/>
            </p:nvSpPr>
            <p:spPr bwMode="auto">
              <a:xfrm>
                <a:off x="1329" y="317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60" name="Rectangle 1635"/>
              <p:cNvSpPr>
                <a:spLocks noChangeArrowheads="1"/>
              </p:cNvSpPr>
              <p:nvPr/>
            </p:nvSpPr>
            <p:spPr bwMode="auto">
              <a:xfrm>
                <a:off x="135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61" name="Freeform 1636"/>
              <p:cNvSpPr>
                <a:spLocks/>
              </p:cNvSpPr>
              <p:nvPr/>
            </p:nvSpPr>
            <p:spPr bwMode="auto">
              <a:xfrm>
                <a:off x="136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62" name="Rectangle 1637"/>
              <p:cNvSpPr>
                <a:spLocks noChangeArrowheads="1"/>
              </p:cNvSpPr>
              <p:nvPr/>
            </p:nvSpPr>
            <p:spPr bwMode="auto">
              <a:xfrm>
                <a:off x="134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63" name="Freeform 1638"/>
              <p:cNvSpPr>
                <a:spLocks/>
              </p:cNvSpPr>
              <p:nvPr/>
            </p:nvSpPr>
            <p:spPr bwMode="auto">
              <a:xfrm>
                <a:off x="1342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64" name="Rectangle 1639"/>
              <p:cNvSpPr>
                <a:spLocks noChangeArrowheads="1"/>
              </p:cNvSpPr>
              <p:nvPr/>
            </p:nvSpPr>
            <p:spPr bwMode="auto">
              <a:xfrm>
                <a:off x="1714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65" name="Freeform 1640"/>
              <p:cNvSpPr>
                <a:spLocks/>
              </p:cNvSpPr>
              <p:nvPr/>
            </p:nvSpPr>
            <p:spPr bwMode="auto">
              <a:xfrm>
                <a:off x="1716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66" name="Rectangle 1641"/>
              <p:cNvSpPr>
                <a:spLocks noChangeArrowheads="1"/>
              </p:cNvSpPr>
              <p:nvPr/>
            </p:nvSpPr>
            <p:spPr bwMode="auto">
              <a:xfrm>
                <a:off x="1542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67" name="Freeform 1642"/>
              <p:cNvSpPr>
                <a:spLocks/>
              </p:cNvSpPr>
              <p:nvPr/>
            </p:nvSpPr>
            <p:spPr bwMode="auto">
              <a:xfrm>
                <a:off x="154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68" name="Rectangle 1643"/>
              <p:cNvSpPr>
                <a:spLocks noChangeArrowheads="1"/>
              </p:cNvSpPr>
              <p:nvPr/>
            </p:nvSpPr>
            <p:spPr bwMode="auto">
              <a:xfrm>
                <a:off x="1696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69" name="Freeform 1644"/>
              <p:cNvSpPr>
                <a:spLocks/>
              </p:cNvSpPr>
              <p:nvPr/>
            </p:nvSpPr>
            <p:spPr bwMode="auto">
              <a:xfrm>
                <a:off x="1699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70" name="Rectangle 1645"/>
              <p:cNvSpPr>
                <a:spLocks noChangeArrowheads="1"/>
              </p:cNvSpPr>
              <p:nvPr/>
            </p:nvSpPr>
            <p:spPr bwMode="auto">
              <a:xfrm>
                <a:off x="1527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71" name="Freeform 1646"/>
              <p:cNvSpPr>
                <a:spLocks/>
              </p:cNvSpPr>
              <p:nvPr/>
            </p:nvSpPr>
            <p:spPr bwMode="auto">
              <a:xfrm>
                <a:off x="152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72" name="Rectangle 1647"/>
              <p:cNvSpPr>
                <a:spLocks noChangeArrowheads="1"/>
              </p:cNvSpPr>
              <p:nvPr/>
            </p:nvSpPr>
            <p:spPr bwMode="auto">
              <a:xfrm>
                <a:off x="167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73" name="Freeform 1648"/>
              <p:cNvSpPr>
                <a:spLocks/>
              </p:cNvSpPr>
              <p:nvPr/>
            </p:nvSpPr>
            <p:spPr bwMode="auto">
              <a:xfrm>
                <a:off x="1683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74" name="Rectangle 1649"/>
              <p:cNvSpPr>
                <a:spLocks noChangeArrowheads="1"/>
              </p:cNvSpPr>
              <p:nvPr/>
            </p:nvSpPr>
            <p:spPr bwMode="auto">
              <a:xfrm>
                <a:off x="1509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75" name="Freeform 1650"/>
              <p:cNvSpPr>
                <a:spLocks/>
              </p:cNvSpPr>
              <p:nvPr/>
            </p:nvSpPr>
            <p:spPr bwMode="auto">
              <a:xfrm>
                <a:off x="151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76" name="Rectangle 1651"/>
              <p:cNvSpPr>
                <a:spLocks noChangeArrowheads="1"/>
              </p:cNvSpPr>
              <p:nvPr/>
            </p:nvSpPr>
            <p:spPr bwMode="auto">
              <a:xfrm>
                <a:off x="166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77" name="Freeform 1652"/>
              <p:cNvSpPr>
                <a:spLocks/>
              </p:cNvSpPr>
              <p:nvPr/>
            </p:nvSpPr>
            <p:spPr bwMode="auto">
              <a:xfrm>
                <a:off x="1666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78" name="Rectangle 1653"/>
              <p:cNvSpPr>
                <a:spLocks noChangeArrowheads="1"/>
              </p:cNvSpPr>
              <p:nvPr/>
            </p:nvSpPr>
            <p:spPr bwMode="auto">
              <a:xfrm>
                <a:off x="1492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79" name="Freeform 1654"/>
              <p:cNvSpPr>
                <a:spLocks/>
              </p:cNvSpPr>
              <p:nvPr/>
            </p:nvSpPr>
            <p:spPr bwMode="auto">
              <a:xfrm>
                <a:off x="1494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80" name="Rectangle 1655"/>
              <p:cNvSpPr>
                <a:spLocks noChangeArrowheads="1"/>
              </p:cNvSpPr>
              <p:nvPr/>
            </p:nvSpPr>
            <p:spPr bwMode="auto">
              <a:xfrm>
                <a:off x="1646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81" name="Freeform 1656"/>
              <p:cNvSpPr>
                <a:spLocks/>
              </p:cNvSpPr>
              <p:nvPr/>
            </p:nvSpPr>
            <p:spPr bwMode="auto">
              <a:xfrm>
                <a:off x="1648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82" name="Rectangle 1657"/>
              <p:cNvSpPr>
                <a:spLocks noChangeArrowheads="1"/>
              </p:cNvSpPr>
              <p:nvPr/>
            </p:nvSpPr>
            <p:spPr bwMode="auto">
              <a:xfrm>
                <a:off x="1476" y="316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83" name="Freeform 1658"/>
              <p:cNvSpPr>
                <a:spLocks/>
              </p:cNvSpPr>
              <p:nvPr/>
            </p:nvSpPr>
            <p:spPr bwMode="auto">
              <a:xfrm>
                <a:off x="147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84" name="Rectangle 1659"/>
              <p:cNvSpPr>
                <a:spLocks noChangeArrowheads="1"/>
              </p:cNvSpPr>
              <p:nvPr/>
            </p:nvSpPr>
            <p:spPr bwMode="auto">
              <a:xfrm>
                <a:off x="162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85" name="Freeform 1660"/>
              <p:cNvSpPr>
                <a:spLocks/>
              </p:cNvSpPr>
              <p:nvPr/>
            </p:nvSpPr>
            <p:spPr bwMode="auto">
              <a:xfrm>
                <a:off x="1630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86" name="Rectangle 1661"/>
              <p:cNvSpPr>
                <a:spLocks noChangeArrowheads="1"/>
              </p:cNvSpPr>
              <p:nvPr/>
            </p:nvSpPr>
            <p:spPr bwMode="auto">
              <a:xfrm>
                <a:off x="145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87" name="Freeform 1662"/>
              <p:cNvSpPr>
                <a:spLocks/>
              </p:cNvSpPr>
              <p:nvPr/>
            </p:nvSpPr>
            <p:spPr bwMode="auto">
              <a:xfrm>
                <a:off x="1461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88" name="Rectangle 1663"/>
              <p:cNvSpPr>
                <a:spLocks noChangeArrowheads="1"/>
              </p:cNvSpPr>
              <p:nvPr/>
            </p:nvSpPr>
            <p:spPr bwMode="auto">
              <a:xfrm>
                <a:off x="161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89" name="Freeform 1664"/>
              <p:cNvSpPr>
                <a:spLocks/>
              </p:cNvSpPr>
              <p:nvPr/>
            </p:nvSpPr>
            <p:spPr bwMode="auto">
              <a:xfrm>
                <a:off x="1615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90" name="Rectangle 1665"/>
              <p:cNvSpPr>
                <a:spLocks noChangeArrowheads="1"/>
              </p:cNvSpPr>
              <p:nvPr/>
            </p:nvSpPr>
            <p:spPr bwMode="auto">
              <a:xfrm>
                <a:off x="1441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91" name="Freeform 1666"/>
              <p:cNvSpPr>
                <a:spLocks/>
              </p:cNvSpPr>
              <p:nvPr/>
            </p:nvSpPr>
            <p:spPr bwMode="auto">
              <a:xfrm>
                <a:off x="1443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92" name="Rectangle 1667"/>
              <p:cNvSpPr>
                <a:spLocks noChangeArrowheads="1"/>
              </p:cNvSpPr>
              <p:nvPr/>
            </p:nvSpPr>
            <p:spPr bwMode="auto">
              <a:xfrm>
                <a:off x="159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93" name="Freeform 1668"/>
              <p:cNvSpPr>
                <a:spLocks/>
              </p:cNvSpPr>
              <p:nvPr/>
            </p:nvSpPr>
            <p:spPr bwMode="auto">
              <a:xfrm>
                <a:off x="159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94" name="Rectangle 1669"/>
              <p:cNvSpPr>
                <a:spLocks noChangeArrowheads="1"/>
              </p:cNvSpPr>
              <p:nvPr/>
            </p:nvSpPr>
            <p:spPr bwMode="auto">
              <a:xfrm>
                <a:off x="1424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95" name="Freeform 1670"/>
              <p:cNvSpPr>
                <a:spLocks/>
              </p:cNvSpPr>
              <p:nvPr/>
            </p:nvSpPr>
            <p:spPr bwMode="auto">
              <a:xfrm>
                <a:off x="1428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96" name="Rectangle 1671"/>
              <p:cNvSpPr>
                <a:spLocks noChangeArrowheads="1"/>
              </p:cNvSpPr>
              <p:nvPr/>
            </p:nvSpPr>
            <p:spPr bwMode="auto">
              <a:xfrm>
                <a:off x="1578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97" name="Freeform 1672"/>
              <p:cNvSpPr>
                <a:spLocks/>
              </p:cNvSpPr>
              <p:nvPr/>
            </p:nvSpPr>
            <p:spPr bwMode="auto">
              <a:xfrm>
                <a:off x="1580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98" name="Rectangle 1673"/>
              <p:cNvSpPr>
                <a:spLocks noChangeArrowheads="1"/>
              </p:cNvSpPr>
              <p:nvPr/>
            </p:nvSpPr>
            <p:spPr bwMode="auto">
              <a:xfrm>
                <a:off x="140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99" name="Freeform 1674"/>
              <p:cNvSpPr>
                <a:spLocks/>
              </p:cNvSpPr>
              <p:nvPr/>
            </p:nvSpPr>
            <p:spPr bwMode="auto">
              <a:xfrm>
                <a:off x="141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0" name="Rectangle 1675"/>
              <p:cNvSpPr>
                <a:spLocks noChangeArrowheads="1"/>
              </p:cNvSpPr>
              <p:nvPr/>
            </p:nvSpPr>
            <p:spPr bwMode="auto">
              <a:xfrm>
                <a:off x="156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01" name="Freeform 1676"/>
              <p:cNvSpPr>
                <a:spLocks/>
              </p:cNvSpPr>
              <p:nvPr/>
            </p:nvSpPr>
            <p:spPr bwMode="auto">
              <a:xfrm>
                <a:off x="156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2" name="Rectangle 1677"/>
              <p:cNvSpPr>
                <a:spLocks noChangeArrowheads="1"/>
              </p:cNvSpPr>
              <p:nvPr/>
            </p:nvSpPr>
            <p:spPr bwMode="auto">
              <a:xfrm>
                <a:off x="139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03" name="Freeform 1678"/>
              <p:cNvSpPr>
                <a:spLocks/>
              </p:cNvSpPr>
              <p:nvPr/>
            </p:nvSpPr>
            <p:spPr bwMode="auto">
              <a:xfrm>
                <a:off x="1393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4" name="Rectangle 1679"/>
              <p:cNvSpPr>
                <a:spLocks noChangeArrowheads="1"/>
              </p:cNvSpPr>
              <p:nvPr/>
            </p:nvSpPr>
            <p:spPr bwMode="auto">
              <a:xfrm>
                <a:off x="1732" y="316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05" name="Freeform 1680"/>
              <p:cNvSpPr>
                <a:spLocks/>
              </p:cNvSpPr>
              <p:nvPr/>
            </p:nvSpPr>
            <p:spPr bwMode="auto">
              <a:xfrm>
                <a:off x="1734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6" name="Rectangle 1681"/>
              <p:cNvSpPr>
                <a:spLocks noChangeArrowheads="1"/>
              </p:cNvSpPr>
              <p:nvPr/>
            </p:nvSpPr>
            <p:spPr bwMode="auto">
              <a:xfrm>
                <a:off x="137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07" name="Freeform 1682"/>
              <p:cNvSpPr>
                <a:spLocks/>
              </p:cNvSpPr>
              <p:nvPr/>
            </p:nvSpPr>
            <p:spPr bwMode="auto">
              <a:xfrm>
                <a:off x="1375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08" name="Rectangle 1683"/>
              <p:cNvSpPr>
                <a:spLocks noChangeArrowheads="1"/>
              </p:cNvSpPr>
              <p:nvPr/>
            </p:nvSpPr>
            <p:spPr bwMode="auto">
              <a:xfrm>
                <a:off x="135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09" name="Freeform 1684"/>
              <p:cNvSpPr>
                <a:spLocks/>
              </p:cNvSpPr>
              <p:nvPr/>
            </p:nvSpPr>
            <p:spPr bwMode="auto">
              <a:xfrm>
                <a:off x="136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0" name="Rectangle 1685"/>
              <p:cNvSpPr>
                <a:spLocks noChangeArrowheads="1"/>
              </p:cNvSpPr>
              <p:nvPr/>
            </p:nvSpPr>
            <p:spPr bwMode="auto">
              <a:xfrm>
                <a:off x="134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11" name="Freeform 1686"/>
              <p:cNvSpPr>
                <a:spLocks/>
              </p:cNvSpPr>
              <p:nvPr/>
            </p:nvSpPr>
            <p:spPr bwMode="auto">
              <a:xfrm>
                <a:off x="1342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2" name="Rectangle 1687"/>
              <p:cNvSpPr>
                <a:spLocks noChangeArrowheads="1"/>
              </p:cNvSpPr>
              <p:nvPr/>
            </p:nvSpPr>
            <p:spPr bwMode="auto">
              <a:xfrm>
                <a:off x="1714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13" name="Freeform 1688"/>
              <p:cNvSpPr>
                <a:spLocks/>
              </p:cNvSpPr>
              <p:nvPr/>
            </p:nvSpPr>
            <p:spPr bwMode="auto">
              <a:xfrm>
                <a:off x="1716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4" name="Rectangle 1689"/>
              <p:cNvSpPr>
                <a:spLocks noChangeArrowheads="1"/>
              </p:cNvSpPr>
              <p:nvPr/>
            </p:nvSpPr>
            <p:spPr bwMode="auto">
              <a:xfrm>
                <a:off x="1542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15" name="Freeform 1690"/>
              <p:cNvSpPr>
                <a:spLocks/>
              </p:cNvSpPr>
              <p:nvPr/>
            </p:nvSpPr>
            <p:spPr bwMode="auto">
              <a:xfrm>
                <a:off x="154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6" name="Rectangle 1691"/>
              <p:cNvSpPr>
                <a:spLocks noChangeArrowheads="1"/>
              </p:cNvSpPr>
              <p:nvPr/>
            </p:nvSpPr>
            <p:spPr bwMode="auto">
              <a:xfrm>
                <a:off x="1696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17" name="Freeform 1692"/>
              <p:cNvSpPr>
                <a:spLocks/>
              </p:cNvSpPr>
              <p:nvPr/>
            </p:nvSpPr>
            <p:spPr bwMode="auto">
              <a:xfrm>
                <a:off x="1699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18" name="Rectangle 1693"/>
              <p:cNvSpPr>
                <a:spLocks noChangeArrowheads="1"/>
              </p:cNvSpPr>
              <p:nvPr/>
            </p:nvSpPr>
            <p:spPr bwMode="auto">
              <a:xfrm>
                <a:off x="1527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19" name="Freeform 1694"/>
              <p:cNvSpPr>
                <a:spLocks/>
              </p:cNvSpPr>
              <p:nvPr/>
            </p:nvSpPr>
            <p:spPr bwMode="auto">
              <a:xfrm>
                <a:off x="152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0" name="Rectangle 1695"/>
              <p:cNvSpPr>
                <a:spLocks noChangeArrowheads="1"/>
              </p:cNvSpPr>
              <p:nvPr/>
            </p:nvSpPr>
            <p:spPr bwMode="auto">
              <a:xfrm>
                <a:off x="167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21" name="Freeform 1696"/>
              <p:cNvSpPr>
                <a:spLocks/>
              </p:cNvSpPr>
              <p:nvPr/>
            </p:nvSpPr>
            <p:spPr bwMode="auto">
              <a:xfrm>
                <a:off x="1683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2" name="Rectangle 1697"/>
              <p:cNvSpPr>
                <a:spLocks noChangeArrowheads="1"/>
              </p:cNvSpPr>
              <p:nvPr/>
            </p:nvSpPr>
            <p:spPr bwMode="auto">
              <a:xfrm>
                <a:off x="1509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23" name="Freeform 1698"/>
              <p:cNvSpPr>
                <a:spLocks/>
              </p:cNvSpPr>
              <p:nvPr/>
            </p:nvSpPr>
            <p:spPr bwMode="auto">
              <a:xfrm>
                <a:off x="151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4" name="Rectangle 1699"/>
              <p:cNvSpPr>
                <a:spLocks noChangeArrowheads="1"/>
              </p:cNvSpPr>
              <p:nvPr/>
            </p:nvSpPr>
            <p:spPr bwMode="auto">
              <a:xfrm>
                <a:off x="166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25" name="Freeform 1700"/>
              <p:cNvSpPr>
                <a:spLocks/>
              </p:cNvSpPr>
              <p:nvPr/>
            </p:nvSpPr>
            <p:spPr bwMode="auto">
              <a:xfrm>
                <a:off x="1666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6" name="Rectangle 1701"/>
              <p:cNvSpPr>
                <a:spLocks noChangeArrowheads="1"/>
              </p:cNvSpPr>
              <p:nvPr/>
            </p:nvSpPr>
            <p:spPr bwMode="auto">
              <a:xfrm>
                <a:off x="1492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27" name="Freeform 1702"/>
              <p:cNvSpPr>
                <a:spLocks/>
              </p:cNvSpPr>
              <p:nvPr/>
            </p:nvSpPr>
            <p:spPr bwMode="auto">
              <a:xfrm>
                <a:off x="1494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28" name="Rectangle 1703"/>
              <p:cNvSpPr>
                <a:spLocks noChangeArrowheads="1"/>
              </p:cNvSpPr>
              <p:nvPr/>
            </p:nvSpPr>
            <p:spPr bwMode="auto">
              <a:xfrm>
                <a:off x="1646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29" name="Freeform 1704"/>
              <p:cNvSpPr>
                <a:spLocks/>
              </p:cNvSpPr>
              <p:nvPr/>
            </p:nvSpPr>
            <p:spPr bwMode="auto">
              <a:xfrm>
                <a:off x="1648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0" name="Rectangle 1705"/>
              <p:cNvSpPr>
                <a:spLocks noChangeArrowheads="1"/>
              </p:cNvSpPr>
              <p:nvPr/>
            </p:nvSpPr>
            <p:spPr bwMode="auto">
              <a:xfrm>
                <a:off x="1476" y="315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31" name="Freeform 1706"/>
              <p:cNvSpPr>
                <a:spLocks/>
              </p:cNvSpPr>
              <p:nvPr/>
            </p:nvSpPr>
            <p:spPr bwMode="auto">
              <a:xfrm>
                <a:off x="147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2" name="Rectangle 1707"/>
              <p:cNvSpPr>
                <a:spLocks noChangeArrowheads="1"/>
              </p:cNvSpPr>
              <p:nvPr/>
            </p:nvSpPr>
            <p:spPr bwMode="auto">
              <a:xfrm>
                <a:off x="162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33" name="Freeform 1708"/>
              <p:cNvSpPr>
                <a:spLocks/>
              </p:cNvSpPr>
              <p:nvPr/>
            </p:nvSpPr>
            <p:spPr bwMode="auto">
              <a:xfrm>
                <a:off x="1630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4" name="Rectangle 1709"/>
              <p:cNvSpPr>
                <a:spLocks noChangeArrowheads="1"/>
              </p:cNvSpPr>
              <p:nvPr/>
            </p:nvSpPr>
            <p:spPr bwMode="auto">
              <a:xfrm>
                <a:off x="145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35" name="Freeform 1710"/>
              <p:cNvSpPr>
                <a:spLocks/>
              </p:cNvSpPr>
              <p:nvPr/>
            </p:nvSpPr>
            <p:spPr bwMode="auto">
              <a:xfrm>
                <a:off x="1461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6" name="Rectangle 1711"/>
              <p:cNvSpPr>
                <a:spLocks noChangeArrowheads="1"/>
              </p:cNvSpPr>
              <p:nvPr/>
            </p:nvSpPr>
            <p:spPr bwMode="auto">
              <a:xfrm>
                <a:off x="161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37" name="Freeform 1712"/>
              <p:cNvSpPr>
                <a:spLocks/>
              </p:cNvSpPr>
              <p:nvPr/>
            </p:nvSpPr>
            <p:spPr bwMode="auto">
              <a:xfrm>
                <a:off x="1615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38" name="Rectangle 1713"/>
              <p:cNvSpPr>
                <a:spLocks noChangeArrowheads="1"/>
              </p:cNvSpPr>
              <p:nvPr/>
            </p:nvSpPr>
            <p:spPr bwMode="auto">
              <a:xfrm>
                <a:off x="1441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39" name="Freeform 1714"/>
              <p:cNvSpPr>
                <a:spLocks/>
              </p:cNvSpPr>
              <p:nvPr/>
            </p:nvSpPr>
            <p:spPr bwMode="auto">
              <a:xfrm>
                <a:off x="1443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0" name="Rectangle 1715"/>
              <p:cNvSpPr>
                <a:spLocks noChangeArrowheads="1"/>
              </p:cNvSpPr>
              <p:nvPr/>
            </p:nvSpPr>
            <p:spPr bwMode="auto">
              <a:xfrm>
                <a:off x="159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41" name="Freeform 1716"/>
              <p:cNvSpPr>
                <a:spLocks/>
              </p:cNvSpPr>
              <p:nvPr/>
            </p:nvSpPr>
            <p:spPr bwMode="auto">
              <a:xfrm>
                <a:off x="159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2" name="Rectangle 1717"/>
              <p:cNvSpPr>
                <a:spLocks noChangeArrowheads="1"/>
              </p:cNvSpPr>
              <p:nvPr/>
            </p:nvSpPr>
            <p:spPr bwMode="auto">
              <a:xfrm>
                <a:off x="1424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43" name="Freeform 1718"/>
              <p:cNvSpPr>
                <a:spLocks/>
              </p:cNvSpPr>
              <p:nvPr/>
            </p:nvSpPr>
            <p:spPr bwMode="auto">
              <a:xfrm>
                <a:off x="1428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4" name="Rectangle 1719"/>
              <p:cNvSpPr>
                <a:spLocks noChangeArrowheads="1"/>
              </p:cNvSpPr>
              <p:nvPr/>
            </p:nvSpPr>
            <p:spPr bwMode="auto">
              <a:xfrm>
                <a:off x="1578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45" name="Freeform 1720"/>
              <p:cNvSpPr>
                <a:spLocks/>
              </p:cNvSpPr>
              <p:nvPr/>
            </p:nvSpPr>
            <p:spPr bwMode="auto">
              <a:xfrm>
                <a:off x="1580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6" name="Rectangle 1721"/>
              <p:cNvSpPr>
                <a:spLocks noChangeArrowheads="1"/>
              </p:cNvSpPr>
              <p:nvPr/>
            </p:nvSpPr>
            <p:spPr bwMode="auto">
              <a:xfrm>
                <a:off x="140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47" name="Freeform 1722"/>
              <p:cNvSpPr>
                <a:spLocks/>
              </p:cNvSpPr>
              <p:nvPr/>
            </p:nvSpPr>
            <p:spPr bwMode="auto">
              <a:xfrm>
                <a:off x="141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48" name="Rectangle 1723"/>
              <p:cNvSpPr>
                <a:spLocks noChangeArrowheads="1"/>
              </p:cNvSpPr>
              <p:nvPr/>
            </p:nvSpPr>
            <p:spPr bwMode="auto">
              <a:xfrm>
                <a:off x="156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49" name="Freeform 1724"/>
              <p:cNvSpPr>
                <a:spLocks/>
              </p:cNvSpPr>
              <p:nvPr/>
            </p:nvSpPr>
            <p:spPr bwMode="auto">
              <a:xfrm>
                <a:off x="156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0" name="Rectangle 1725"/>
              <p:cNvSpPr>
                <a:spLocks noChangeArrowheads="1"/>
              </p:cNvSpPr>
              <p:nvPr/>
            </p:nvSpPr>
            <p:spPr bwMode="auto">
              <a:xfrm>
                <a:off x="139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51" name="Freeform 1726"/>
              <p:cNvSpPr>
                <a:spLocks/>
              </p:cNvSpPr>
              <p:nvPr/>
            </p:nvSpPr>
            <p:spPr bwMode="auto">
              <a:xfrm>
                <a:off x="1393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2" name="Rectangle 1727"/>
              <p:cNvSpPr>
                <a:spLocks noChangeArrowheads="1"/>
              </p:cNvSpPr>
              <p:nvPr/>
            </p:nvSpPr>
            <p:spPr bwMode="auto">
              <a:xfrm>
                <a:off x="1732" y="315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53" name="Freeform 1728"/>
              <p:cNvSpPr>
                <a:spLocks/>
              </p:cNvSpPr>
              <p:nvPr/>
            </p:nvSpPr>
            <p:spPr bwMode="auto">
              <a:xfrm>
                <a:off x="1734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4" name="Rectangle 1729"/>
              <p:cNvSpPr>
                <a:spLocks noChangeArrowheads="1"/>
              </p:cNvSpPr>
              <p:nvPr/>
            </p:nvSpPr>
            <p:spPr bwMode="auto">
              <a:xfrm>
                <a:off x="137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755" name="Freeform 1730"/>
              <p:cNvSpPr>
                <a:spLocks/>
              </p:cNvSpPr>
              <p:nvPr/>
            </p:nvSpPr>
            <p:spPr bwMode="auto">
              <a:xfrm>
                <a:off x="1375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6" name="Freeform 1731"/>
              <p:cNvSpPr>
                <a:spLocks/>
              </p:cNvSpPr>
              <p:nvPr/>
            </p:nvSpPr>
            <p:spPr bwMode="auto">
              <a:xfrm>
                <a:off x="170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7" name="Freeform 1732"/>
              <p:cNvSpPr>
                <a:spLocks/>
              </p:cNvSpPr>
              <p:nvPr/>
            </p:nvSpPr>
            <p:spPr bwMode="auto">
              <a:xfrm>
                <a:off x="167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8" name="Freeform 1733"/>
              <p:cNvSpPr>
                <a:spLocks/>
              </p:cNvSpPr>
              <p:nvPr/>
            </p:nvSpPr>
            <p:spPr bwMode="auto">
              <a:xfrm>
                <a:off x="165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59" name="Freeform 1734"/>
              <p:cNvSpPr>
                <a:spLocks/>
              </p:cNvSpPr>
              <p:nvPr/>
            </p:nvSpPr>
            <p:spPr bwMode="auto">
              <a:xfrm>
                <a:off x="162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0" name="Freeform 1735"/>
              <p:cNvSpPr>
                <a:spLocks/>
              </p:cNvSpPr>
              <p:nvPr/>
            </p:nvSpPr>
            <p:spPr bwMode="auto">
              <a:xfrm>
                <a:off x="160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1" name="Freeform 1736"/>
              <p:cNvSpPr>
                <a:spLocks/>
              </p:cNvSpPr>
              <p:nvPr/>
            </p:nvSpPr>
            <p:spPr bwMode="auto">
              <a:xfrm>
                <a:off x="157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2" name="Freeform 1737"/>
              <p:cNvSpPr>
                <a:spLocks/>
              </p:cNvSpPr>
              <p:nvPr/>
            </p:nvSpPr>
            <p:spPr bwMode="auto">
              <a:xfrm>
                <a:off x="155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3" name="Freeform 1738"/>
              <p:cNvSpPr>
                <a:spLocks/>
              </p:cNvSpPr>
              <p:nvPr/>
            </p:nvSpPr>
            <p:spPr bwMode="auto">
              <a:xfrm>
                <a:off x="1525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4" name="Freeform 1739"/>
              <p:cNvSpPr>
                <a:spLocks/>
              </p:cNvSpPr>
              <p:nvPr/>
            </p:nvSpPr>
            <p:spPr bwMode="auto">
              <a:xfrm>
                <a:off x="149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5" name="Freeform 1740"/>
              <p:cNvSpPr>
                <a:spLocks/>
              </p:cNvSpPr>
              <p:nvPr/>
            </p:nvSpPr>
            <p:spPr bwMode="auto">
              <a:xfrm>
                <a:off x="147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6" name="Freeform 1741"/>
              <p:cNvSpPr>
                <a:spLocks/>
              </p:cNvSpPr>
              <p:nvPr/>
            </p:nvSpPr>
            <p:spPr bwMode="auto">
              <a:xfrm>
                <a:off x="144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7" name="Freeform 1742"/>
              <p:cNvSpPr>
                <a:spLocks/>
              </p:cNvSpPr>
              <p:nvPr/>
            </p:nvSpPr>
            <p:spPr bwMode="auto">
              <a:xfrm>
                <a:off x="1421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8" name="Freeform 1743"/>
              <p:cNvSpPr>
                <a:spLocks/>
              </p:cNvSpPr>
              <p:nvPr/>
            </p:nvSpPr>
            <p:spPr bwMode="auto">
              <a:xfrm>
                <a:off x="139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69" name="Freeform 1744"/>
              <p:cNvSpPr>
                <a:spLocks/>
              </p:cNvSpPr>
              <p:nvPr/>
            </p:nvSpPr>
            <p:spPr bwMode="auto">
              <a:xfrm>
                <a:off x="137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0" name="Freeform 1745"/>
              <p:cNvSpPr>
                <a:spLocks/>
              </p:cNvSpPr>
              <p:nvPr/>
            </p:nvSpPr>
            <p:spPr bwMode="auto">
              <a:xfrm>
                <a:off x="134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1" name="Freeform 1746"/>
              <p:cNvSpPr>
                <a:spLocks/>
              </p:cNvSpPr>
              <p:nvPr/>
            </p:nvSpPr>
            <p:spPr bwMode="auto">
              <a:xfrm>
                <a:off x="173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2" name="Freeform 1747"/>
              <p:cNvSpPr>
                <a:spLocks/>
              </p:cNvSpPr>
              <p:nvPr/>
            </p:nvSpPr>
            <p:spPr bwMode="auto">
              <a:xfrm>
                <a:off x="171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3" name="Freeform 1748"/>
              <p:cNvSpPr>
                <a:spLocks/>
              </p:cNvSpPr>
              <p:nvPr/>
            </p:nvSpPr>
            <p:spPr bwMode="auto">
              <a:xfrm>
                <a:off x="169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4" name="Freeform 1749"/>
              <p:cNvSpPr>
                <a:spLocks/>
              </p:cNvSpPr>
              <p:nvPr/>
            </p:nvSpPr>
            <p:spPr bwMode="auto">
              <a:xfrm>
                <a:off x="166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5" name="Freeform 1750"/>
              <p:cNvSpPr>
                <a:spLocks/>
              </p:cNvSpPr>
              <p:nvPr/>
            </p:nvSpPr>
            <p:spPr bwMode="auto">
              <a:xfrm>
                <a:off x="164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6" name="Freeform 1751"/>
              <p:cNvSpPr>
                <a:spLocks/>
              </p:cNvSpPr>
              <p:nvPr/>
            </p:nvSpPr>
            <p:spPr bwMode="auto">
              <a:xfrm>
                <a:off x="161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7" name="Freeform 1752"/>
              <p:cNvSpPr>
                <a:spLocks/>
              </p:cNvSpPr>
              <p:nvPr/>
            </p:nvSpPr>
            <p:spPr bwMode="auto">
              <a:xfrm>
                <a:off x="158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8" name="Freeform 1753"/>
              <p:cNvSpPr>
                <a:spLocks/>
              </p:cNvSpPr>
              <p:nvPr/>
            </p:nvSpPr>
            <p:spPr bwMode="auto">
              <a:xfrm>
                <a:off x="156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79" name="Freeform 1754"/>
              <p:cNvSpPr>
                <a:spLocks/>
              </p:cNvSpPr>
              <p:nvPr/>
            </p:nvSpPr>
            <p:spPr bwMode="auto">
              <a:xfrm>
                <a:off x="153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0" name="Freeform 1755"/>
              <p:cNvSpPr>
                <a:spLocks/>
              </p:cNvSpPr>
              <p:nvPr/>
            </p:nvSpPr>
            <p:spPr bwMode="auto">
              <a:xfrm>
                <a:off x="151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1" name="Freeform 1756"/>
              <p:cNvSpPr>
                <a:spLocks/>
              </p:cNvSpPr>
              <p:nvPr/>
            </p:nvSpPr>
            <p:spPr bwMode="auto">
              <a:xfrm>
                <a:off x="148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2" name="Freeform 1757"/>
              <p:cNvSpPr>
                <a:spLocks/>
              </p:cNvSpPr>
              <p:nvPr/>
            </p:nvSpPr>
            <p:spPr bwMode="auto">
              <a:xfrm>
                <a:off x="146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3" name="Freeform 1758"/>
              <p:cNvSpPr>
                <a:spLocks/>
              </p:cNvSpPr>
              <p:nvPr/>
            </p:nvSpPr>
            <p:spPr bwMode="auto">
              <a:xfrm>
                <a:off x="143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4" name="Freeform 1759"/>
              <p:cNvSpPr>
                <a:spLocks/>
              </p:cNvSpPr>
              <p:nvPr/>
            </p:nvSpPr>
            <p:spPr bwMode="auto">
              <a:xfrm>
                <a:off x="140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5" name="Freeform 1760"/>
              <p:cNvSpPr>
                <a:spLocks/>
              </p:cNvSpPr>
              <p:nvPr/>
            </p:nvSpPr>
            <p:spPr bwMode="auto">
              <a:xfrm>
                <a:off x="138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6" name="Freeform 1761"/>
              <p:cNvSpPr>
                <a:spLocks/>
              </p:cNvSpPr>
              <p:nvPr/>
            </p:nvSpPr>
            <p:spPr bwMode="auto">
              <a:xfrm>
                <a:off x="135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787" name="Freeform 1762"/>
              <p:cNvSpPr>
                <a:spLocks/>
              </p:cNvSpPr>
              <p:nvPr/>
            </p:nvSpPr>
            <p:spPr bwMode="auto">
              <a:xfrm>
                <a:off x="174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37" name="Rectangle 1763"/>
            <p:cNvSpPr>
              <a:spLocks noChangeArrowheads="1"/>
            </p:cNvSpPr>
            <p:nvPr/>
          </p:nvSpPr>
          <p:spPr bwMode="auto">
            <a:xfrm>
              <a:off x="1979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38" name="Group 1764"/>
            <p:cNvGrpSpPr>
              <a:grpSpLocks/>
            </p:cNvGrpSpPr>
            <p:nvPr/>
          </p:nvGrpSpPr>
          <p:grpSpPr bwMode="auto">
            <a:xfrm>
              <a:off x="1991" y="3188"/>
              <a:ext cx="192" cy="135"/>
              <a:chOff x="1311" y="3205"/>
              <a:chExt cx="192" cy="135"/>
            </a:xfrm>
          </p:grpSpPr>
          <p:sp>
            <p:nvSpPr>
              <p:cNvPr id="19643" name="Rectangle 1765"/>
              <p:cNvSpPr>
                <a:spLocks noChangeArrowheads="1"/>
              </p:cNvSpPr>
              <p:nvPr/>
            </p:nvSpPr>
            <p:spPr bwMode="auto">
              <a:xfrm>
                <a:off x="1311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44" name="Freeform 1766"/>
              <p:cNvSpPr>
                <a:spLocks/>
              </p:cNvSpPr>
              <p:nvPr/>
            </p:nvSpPr>
            <p:spPr bwMode="auto">
              <a:xfrm>
                <a:off x="1322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5" name="Rectangle 1767"/>
              <p:cNvSpPr>
                <a:spLocks noChangeArrowheads="1"/>
              </p:cNvSpPr>
              <p:nvPr/>
            </p:nvSpPr>
            <p:spPr bwMode="auto">
              <a:xfrm>
                <a:off x="1318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46" name="Line 1768"/>
              <p:cNvSpPr>
                <a:spLocks noChangeShapeType="1"/>
              </p:cNvSpPr>
              <p:nvPr/>
            </p:nvSpPr>
            <p:spPr bwMode="auto">
              <a:xfrm>
                <a:off x="1337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7" name="Line 1769"/>
              <p:cNvSpPr>
                <a:spLocks noChangeShapeType="1"/>
              </p:cNvSpPr>
              <p:nvPr/>
            </p:nvSpPr>
            <p:spPr bwMode="auto">
              <a:xfrm>
                <a:off x="1324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8" name="Line 1770"/>
              <p:cNvSpPr>
                <a:spLocks noChangeShapeType="1"/>
              </p:cNvSpPr>
              <p:nvPr/>
            </p:nvSpPr>
            <p:spPr bwMode="auto">
              <a:xfrm>
                <a:off x="1324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9" name="Rectangle 1771"/>
              <p:cNvSpPr>
                <a:spLocks noChangeArrowheads="1"/>
              </p:cNvSpPr>
              <p:nvPr/>
            </p:nvSpPr>
            <p:spPr bwMode="auto">
              <a:xfrm>
                <a:off x="1344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50" name="Rectangle 1772"/>
              <p:cNvSpPr>
                <a:spLocks noChangeArrowheads="1"/>
              </p:cNvSpPr>
              <p:nvPr/>
            </p:nvSpPr>
            <p:spPr bwMode="auto">
              <a:xfrm>
                <a:off x="1333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51" name="Rectangle 1773"/>
              <p:cNvSpPr>
                <a:spLocks noChangeArrowheads="1"/>
              </p:cNvSpPr>
              <p:nvPr/>
            </p:nvSpPr>
            <p:spPr bwMode="auto">
              <a:xfrm>
                <a:off x="1320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52" name="Freeform 1774"/>
              <p:cNvSpPr>
                <a:spLocks/>
              </p:cNvSpPr>
              <p:nvPr/>
            </p:nvSpPr>
            <p:spPr bwMode="auto">
              <a:xfrm>
                <a:off x="1396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53" name="Freeform 1775"/>
              <p:cNvSpPr>
                <a:spLocks/>
              </p:cNvSpPr>
              <p:nvPr/>
            </p:nvSpPr>
            <p:spPr bwMode="auto">
              <a:xfrm>
                <a:off x="1372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54" name="Rectangle 1776"/>
              <p:cNvSpPr>
                <a:spLocks noChangeArrowheads="1"/>
              </p:cNvSpPr>
              <p:nvPr/>
            </p:nvSpPr>
            <p:spPr bwMode="auto">
              <a:xfrm>
                <a:off x="1368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55" name="Freeform 1777"/>
              <p:cNvSpPr>
                <a:spLocks/>
              </p:cNvSpPr>
              <p:nvPr/>
            </p:nvSpPr>
            <p:spPr bwMode="auto">
              <a:xfrm>
                <a:off x="1376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56" name="Freeform 1778"/>
              <p:cNvSpPr>
                <a:spLocks/>
              </p:cNvSpPr>
              <p:nvPr/>
            </p:nvSpPr>
            <p:spPr bwMode="auto">
              <a:xfrm>
                <a:off x="1486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57" name="Freeform 1779"/>
              <p:cNvSpPr>
                <a:spLocks/>
              </p:cNvSpPr>
              <p:nvPr/>
            </p:nvSpPr>
            <p:spPr bwMode="auto">
              <a:xfrm>
                <a:off x="1376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58" name="Freeform 1780"/>
              <p:cNvSpPr>
                <a:spLocks/>
              </p:cNvSpPr>
              <p:nvPr/>
            </p:nvSpPr>
            <p:spPr bwMode="auto">
              <a:xfrm>
                <a:off x="1486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39" name="Rectangle 1781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40" name="Group 1782"/>
            <p:cNvGrpSpPr>
              <a:grpSpLocks/>
            </p:cNvGrpSpPr>
            <p:nvPr/>
          </p:nvGrpSpPr>
          <p:grpSpPr bwMode="auto">
            <a:xfrm>
              <a:off x="2009" y="3092"/>
              <a:ext cx="420" cy="31"/>
              <a:chOff x="1329" y="3109"/>
              <a:chExt cx="420" cy="31"/>
            </a:xfrm>
          </p:grpSpPr>
          <p:sp>
            <p:nvSpPr>
              <p:cNvPr id="19514" name="Freeform 1783"/>
              <p:cNvSpPr>
                <a:spLocks/>
              </p:cNvSpPr>
              <p:nvPr/>
            </p:nvSpPr>
            <p:spPr bwMode="auto">
              <a:xfrm>
                <a:off x="1329" y="3129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5" name="Rectangle 1784"/>
              <p:cNvSpPr>
                <a:spLocks noChangeArrowheads="1"/>
              </p:cNvSpPr>
              <p:nvPr/>
            </p:nvSpPr>
            <p:spPr bwMode="auto">
              <a:xfrm>
                <a:off x="135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16" name="Freeform 1785"/>
              <p:cNvSpPr>
                <a:spLocks/>
              </p:cNvSpPr>
              <p:nvPr/>
            </p:nvSpPr>
            <p:spPr bwMode="auto">
              <a:xfrm>
                <a:off x="136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7" name="Rectangle 1786"/>
              <p:cNvSpPr>
                <a:spLocks noChangeArrowheads="1"/>
              </p:cNvSpPr>
              <p:nvPr/>
            </p:nvSpPr>
            <p:spPr bwMode="auto">
              <a:xfrm>
                <a:off x="134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18" name="Freeform 1787"/>
              <p:cNvSpPr>
                <a:spLocks/>
              </p:cNvSpPr>
              <p:nvPr/>
            </p:nvSpPr>
            <p:spPr bwMode="auto">
              <a:xfrm>
                <a:off x="1342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9" name="Rectangle 1788"/>
              <p:cNvSpPr>
                <a:spLocks noChangeArrowheads="1"/>
              </p:cNvSpPr>
              <p:nvPr/>
            </p:nvSpPr>
            <p:spPr bwMode="auto">
              <a:xfrm>
                <a:off x="1714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20" name="Freeform 1789"/>
              <p:cNvSpPr>
                <a:spLocks/>
              </p:cNvSpPr>
              <p:nvPr/>
            </p:nvSpPr>
            <p:spPr bwMode="auto">
              <a:xfrm>
                <a:off x="1716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1" name="Rectangle 1790"/>
              <p:cNvSpPr>
                <a:spLocks noChangeArrowheads="1"/>
              </p:cNvSpPr>
              <p:nvPr/>
            </p:nvSpPr>
            <p:spPr bwMode="auto">
              <a:xfrm>
                <a:off x="1542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22" name="Freeform 1791"/>
              <p:cNvSpPr>
                <a:spLocks/>
              </p:cNvSpPr>
              <p:nvPr/>
            </p:nvSpPr>
            <p:spPr bwMode="auto">
              <a:xfrm>
                <a:off x="154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3" name="Rectangle 1792"/>
              <p:cNvSpPr>
                <a:spLocks noChangeArrowheads="1"/>
              </p:cNvSpPr>
              <p:nvPr/>
            </p:nvSpPr>
            <p:spPr bwMode="auto">
              <a:xfrm>
                <a:off x="1696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24" name="Freeform 1793"/>
              <p:cNvSpPr>
                <a:spLocks/>
              </p:cNvSpPr>
              <p:nvPr/>
            </p:nvSpPr>
            <p:spPr bwMode="auto">
              <a:xfrm>
                <a:off x="1699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5" name="Rectangle 1794"/>
              <p:cNvSpPr>
                <a:spLocks noChangeArrowheads="1"/>
              </p:cNvSpPr>
              <p:nvPr/>
            </p:nvSpPr>
            <p:spPr bwMode="auto">
              <a:xfrm>
                <a:off x="1527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26" name="Freeform 1795"/>
              <p:cNvSpPr>
                <a:spLocks/>
              </p:cNvSpPr>
              <p:nvPr/>
            </p:nvSpPr>
            <p:spPr bwMode="auto">
              <a:xfrm>
                <a:off x="152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7" name="Rectangle 1796"/>
              <p:cNvSpPr>
                <a:spLocks noChangeArrowheads="1"/>
              </p:cNvSpPr>
              <p:nvPr/>
            </p:nvSpPr>
            <p:spPr bwMode="auto">
              <a:xfrm>
                <a:off x="167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28" name="Freeform 1797"/>
              <p:cNvSpPr>
                <a:spLocks/>
              </p:cNvSpPr>
              <p:nvPr/>
            </p:nvSpPr>
            <p:spPr bwMode="auto">
              <a:xfrm>
                <a:off x="1683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29" name="Rectangle 1798"/>
              <p:cNvSpPr>
                <a:spLocks noChangeArrowheads="1"/>
              </p:cNvSpPr>
              <p:nvPr/>
            </p:nvSpPr>
            <p:spPr bwMode="auto">
              <a:xfrm>
                <a:off x="1509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30" name="Freeform 1799"/>
              <p:cNvSpPr>
                <a:spLocks/>
              </p:cNvSpPr>
              <p:nvPr/>
            </p:nvSpPr>
            <p:spPr bwMode="auto">
              <a:xfrm>
                <a:off x="151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1" name="Rectangle 1800"/>
              <p:cNvSpPr>
                <a:spLocks noChangeArrowheads="1"/>
              </p:cNvSpPr>
              <p:nvPr/>
            </p:nvSpPr>
            <p:spPr bwMode="auto">
              <a:xfrm>
                <a:off x="166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32" name="Freeform 1801"/>
              <p:cNvSpPr>
                <a:spLocks/>
              </p:cNvSpPr>
              <p:nvPr/>
            </p:nvSpPr>
            <p:spPr bwMode="auto">
              <a:xfrm>
                <a:off x="1666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3" name="Rectangle 1802"/>
              <p:cNvSpPr>
                <a:spLocks noChangeArrowheads="1"/>
              </p:cNvSpPr>
              <p:nvPr/>
            </p:nvSpPr>
            <p:spPr bwMode="auto">
              <a:xfrm>
                <a:off x="1492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34" name="Freeform 1803"/>
              <p:cNvSpPr>
                <a:spLocks/>
              </p:cNvSpPr>
              <p:nvPr/>
            </p:nvSpPr>
            <p:spPr bwMode="auto">
              <a:xfrm>
                <a:off x="1494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5" name="Rectangle 1804"/>
              <p:cNvSpPr>
                <a:spLocks noChangeArrowheads="1"/>
              </p:cNvSpPr>
              <p:nvPr/>
            </p:nvSpPr>
            <p:spPr bwMode="auto">
              <a:xfrm>
                <a:off x="1646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36" name="Freeform 1805"/>
              <p:cNvSpPr>
                <a:spLocks/>
              </p:cNvSpPr>
              <p:nvPr/>
            </p:nvSpPr>
            <p:spPr bwMode="auto">
              <a:xfrm>
                <a:off x="1648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7" name="Rectangle 1806"/>
              <p:cNvSpPr>
                <a:spLocks noChangeArrowheads="1"/>
              </p:cNvSpPr>
              <p:nvPr/>
            </p:nvSpPr>
            <p:spPr bwMode="auto">
              <a:xfrm>
                <a:off x="1476" y="3123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38" name="Freeform 1807"/>
              <p:cNvSpPr>
                <a:spLocks/>
              </p:cNvSpPr>
              <p:nvPr/>
            </p:nvSpPr>
            <p:spPr bwMode="auto">
              <a:xfrm>
                <a:off x="147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39" name="Rectangle 1808"/>
              <p:cNvSpPr>
                <a:spLocks noChangeArrowheads="1"/>
              </p:cNvSpPr>
              <p:nvPr/>
            </p:nvSpPr>
            <p:spPr bwMode="auto">
              <a:xfrm>
                <a:off x="162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40" name="Freeform 1809"/>
              <p:cNvSpPr>
                <a:spLocks/>
              </p:cNvSpPr>
              <p:nvPr/>
            </p:nvSpPr>
            <p:spPr bwMode="auto">
              <a:xfrm>
                <a:off x="1630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1" name="Rectangle 1810"/>
              <p:cNvSpPr>
                <a:spLocks noChangeArrowheads="1"/>
              </p:cNvSpPr>
              <p:nvPr/>
            </p:nvSpPr>
            <p:spPr bwMode="auto">
              <a:xfrm>
                <a:off x="145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42" name="Freeform 1811"/>
              <p:cNvSpPr>
                <a:spLocks/>
              </p:cNvSpPr>
              <p:nvPr/>
            </p:nvSpPr>
            <p:spPr bwMode="auto">
              <a:xfrm>
                <a:off x="1461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3" name="Rectangle 1812"/>
              <p:cNvSpPr>
                <a:spLocks noChangeArrowheads="1"/>
              </p:cNvSpPr>
              <p:nvPr/>
            </p:nvSpPr>
            <p:spPr bwMode="auto">
              <a:xfrm>
                <a:off x="161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44" name="Freeform 1813"/>
              <p:cNvSpPr>
                <a:spLocks/>
              </p:cNvSpPr>
              <p:nvPr/>
            </p:nvSpPr>
            <p:spPr bwMode="auto">
              <a:xfrm>
                <a:off x="1615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5" name="Rectangle 1814"/>
              <p:cNvSpPr>
                <a:spLocks noChangeArrowheads="1"/>
              </p:cNvSpPr>
              <p:nvPr/>
            </p:nvSpPr>
            <p:spPr bwMode="auto">
              <a:xfrm>
                <a:off x="1441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46" name="Freeform 1815"/>
              <p:cNvSpPr>
                <a:spLocks/>
              </p:cNvSpPr>
              <p:nvPr/>
            </p:nvSpPr>
            <p:spPr bwMode="auto">
              <a:xfrm>
                <a:off x="1443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7" name="Rectangle 1816"/>
              <p:cNvSpPr>
                <a:spLocks noChangeArrowheads="1"/>
              </p:cNvSpPr>
              <p:nvPr/>
            </p:nvSpPr>
            <p:spPr bwMode="auto">
              <a:xfrm>
                <a:off x="159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48" name="Freeform 1817"/>
              <p:cNvSpPr>
                <a:spLocks/>
              </p:cNvSpPr>
              <p:nvPr/>
            </p:nvSpPr>
            <p:spPr bwMode="auto">
              <a:xfrm>
                <a:off x="159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49" name="Rectangle 1818"/>
              <p:cNvSpPr>
                <a:spLocks noChangeArrowheads="1"/>
              </p:cNvSpPr>
              <p:nvPr/>
            </p:nvSpPr>
            <p:spPr bwMode="auto">
              <a:xfrm>
                <a:off x="1424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50" name="Freeform 1819"/>
              <p:cNvSpPr>
                <a:spLocks/>
              </p:cNvSpPr>
              <p:nvPr/>
            </p:nvSpPr>
            <p:spPr bwMode="auto">
              <a:xfrm>
                <a:off x="1428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1" name="Rectangle 1820"/>
              <p:cNvSpPr>
                <a:spLocks noChangeArrowheads="1"/>
              </p:cNvSpPr>
              <p:nvPr/>
            </p:nvSpPr>
            <p:spPr bwMode="auto">
              <a:xfrm>
                <a:off x="1578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52" name="Freeform 1821"/>
              <p:cNvSpPr>
                <a:spLocks/>
              </p:cNvSpPr>
              <p:nvPr/>
            </p:nvSpPr>
            <p:spPr bwMode="auto">
              <a:xfrm>
                <a:off x="1580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3" name="Rectangle 1822"/>
              <p:cNvSpPr>
                <a:spLocks noChangeArrowheads="1"/>
              </p:cNvSpPr>
              <p:nvPr/>
            </p:nvSpPr>
            <p:spPr bwMode="auto">
              <a:xfrm>
                <a:off x="140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54" name="Freeform 1823"/>
              <p:cNvSpPr>
                <a:spLocks/>
              </p:cNvSpPr>
              <p:nvPr/>
            </p:nvSpPr>
            <p:spPr bwMode="auto">
              <a:xfrm>
                <a:off x="141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5" name="Rectangle 1824"/>
              <p:cNvSpPr>
                <a:spLocks noChangeArrowheads="1"/>
              </p:cNvSpPr>
              <p:nvPr/>
            </p:nvSpPr>
            <p:spPr bwMode="auto">
              <a:xfrm>
                <a:off x="156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56" name="Freeform 1825"/>
              <p:cNvSpPr>
                <a:spLocks/>
              </p:cNvSpPr>
              <p:nvPr/>
            </p:nvSpPr>
            <p:spPr bwMode="auto">
              <a:xfrm>
                <a:off x="156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7" name="Rectangle 1826"/>
              <p:cNvSpPr>
                <a:spLocks noChangeArrowheads="1"/>
              </p:cNvSpPr>
              <p:nvPr/>
            </p:nvSpPr>
            <p:spPr bwMode="auto">
              <a:xfrm>
                <a:off x="139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58" name="Freeform 1827"/>
              <p:cNvSpPr>
                <a:spLocks/>
              </p:cNvSpPr>
              <p:nvPr/>
            </p:nvSpPr>
            <p:spPr bwMode="auto">
              <a:xfrm>
                <a:off x="1393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59" name="Rectangle 1828"/>
              <p:cNvSpPr>
                <a:spLocks noChangeArrowheads="1"/>
              </p:cNvSpPr>
              <p:nvPr/>
            </p:nvSpPr>
            <p:spPr bwMode="auto">
              <a:xfrm>
                <a:off x="1732" y="3123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60" name="Freeform 1829"/>
              <p:cNvSpPr>
                <a:spLocks/>
              </p:cNvSpPr>
              <p:nvPr/>
            </p:nvSpPr>
            <p:spPr bwMode="auto">
              <a:xfrm>
                <a:off x="1734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1" name="Rectangle 1830"/>
              <p:cNvSpPr>
                <a:spLocks noChangeArrowheads="1"/>
              </p:cNvSpPr>
              <p:nvPr/>
            </p:nvSpPr>
            <p:spPr bwMode="auto">
              <a:xfrm>
                <a:off x="137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62" name="Freeform 1831"/>
              <p:cNvSpPr>
                <a:spLocks/>
              </p:cNvSpPr>
              <p:nvPr/>
            </p:nvSpPr>
            <p:spPr bwMode="auto">
              <a:xfrm>
                <a:off x="1375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3" name="Rectangle 1832"/>
              <p:cNvSpPr>
                <a:spLocks noChangeArrowheads="1"/>
              </p:cNvSpPr>
              <p:nvPr/>
            </p:nvSpPr>
            <p:spPr bwMode="auto">
              <a:xfrm>
                <a:off x="135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64" name="Freeform 1833"/>
              <p:cNvSpPr>
                <a:spLocks/>
              </p:cNvSpPr>
              <p:nvPr/>
            </p:nvSpPr>
            <p:spPr bwMode="auto">
              <a:xfrm>
                <a:off x="136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5" name="Rectangle 1834"/>
              <p:cNvSpPr>
                <a:spLocks noChangeArrowheads="1"/>
              </p:cNvSpPr>
              <p:nvPr/>
            </p:nvSpPr>
            <p:spPr bwMode="auto">
              <a:xfrm>
                <a:off x="134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66" name="Freeform 1835"/>
              <p:cNvSpPr>
                <a:spLocks/>
              </p:cNvSpPr>
              <p:nvPr/>
            </p:nvSpPr>
            <p:spPr bwMode="auto">
              <a:xfrm>
                <a:off x="1342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7" name="Rectangle 1836"/>
              <p:cNvSpPr>
                <a:spLocks noChangeArrowheads="1"/>
              </p:cNvSpPr>
              <p:nvPr/>
            </p:nvSpPr>
            <p:spPr bwMode="auto">
              <a:xfrm>
                <a:off x="1714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68" name="Freeform 1837"/>
              <p:cNvSpPr>
                <a:spLocks/>
              </p:cNvSpPr>
              <p:nvPr/>
            </p:nvSpPr>
            <p:spPr bwMode="auto">
              <a:xfrm>
                <a:off x="1716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69" name="Rectangle 1838"/>
              <p:cNvSpPr>
                <a:spLocks noChangeArrowheads="1"/>
              </p:cNvSpPr>
              <p:nvPr/>
            </p:nvSpPr>
            <p:spPr bwMode="auto">
              <a:xfrm>
                <a:off x="1542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70" name="Freeform 1839"/>
              <p:cNvSpPr>
                <a:spLocks/>
              </p:cNvSpPr>
              <p:nvPr/>
            </p:nvSpPr>
            <p:spPr bwMode="auto">
              <a:xfrm>
                <a:off x="154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71" name="Rectangle 1840"/>
              <p:cNvSpPr>
                <a:spLocks noChangeArrowheads="1"/>
              </p:cNvSpPr>
              <p:nvPr/>
            </p:nvSpPr>
            <p:spPr bwMode="auto">
              <a:xfrm>
                <a:off x="1696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72" name="Freeform 1841"/>
              <p:cNvSpPr>
                <a:spLocks/>
              </p:cNvSpPr>
              <p:nvPr/>
            </p:nvSpPr>
            <p:spPr bwMode="auto">
              <a:xfrm>
                <a:off x="1699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73" name="Rectangle 1842"/>
              <p:cNvSpPr>
                <a:spLocks noChangeArrowheads="1"/>
              </p:cNvSpPr>
              <p:nvPr/>
            </p:nvSpPr>
            <p:spPr bwMode="auto">
              <a:xfrm>
                <a:off x="1527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74" name="Freeform 1843"/>
              <p:cNvSpPr>
                <a:spLocks/>
              </p:cNvSpPr>
              <p:nvPr/>
            </p:nvSpPr>
            <p:spPr bwMode="auto">
              <a:xfrm>
                <a:off x="152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75" name="Rectangle 1844"/>
              <p:cNvSpPr>
                <a:spLocks noChangeArrowheads="1"/>
              </p:cNvSpPr>
              <p:nvPr/>
            </p:nvSpPr>
            <p:spPr bwMode="auto">
              <a:xfrm>
                <a:off x="167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76" name="Freeform 1845"/>
              <p:cNvSpPr>
                <a:spLocks/>
              </p:cNvSpPr>
              <p:nvPr/>
            </p:nvSpPr>
            <p:spPr bwMode="auto">
              <a:xfrm>
                <a:off x="1683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77" name="Rectangle 1846"/>
              <p:cNvSpPr>
                <a:spLocks noChangeArrowheads="1"/>
              </p:cNvSpPr>
              <p:nvPr/>
            </p:nvSpPr>
            <p:spPr bwMode="auto">
              <a:xfrm>
                <a:off x="1509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78" name="Freeform 1847"/>
              <p:cNvSpPr>
                <a:spLocks/>
              </p:cNvSpPr>
              <p:nvPr/>
            </p:nvSpPr>
            <p:spPr bwMode="auto">
              <a:xfrm>
                <a:off x="151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79" name="Rectangle 1848"/>
              <p:cNvSpPr>
                <a:spLocks noChangeArrowheads="1"/>
              </p:cNvSpPr>
              <p:nvPr/>
            </p:nvSpPr>
            <p:spPr bwMode="auto">
              <a:xfrm>
                <a:off x="166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80" name="Freeform 1849"/>
              <p:cNvSpPr>
                <a:spLocks/>
              </p:cNvSpPr>
              <p:nvPr/>
            </p:nvSpPr>
            <p:spPr bwMode="auto">
              <a:xfrm>
                <a:off x="1666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81" name="Rectangle 1850"/>
              <p:cNvSpPr>
                <a:spLocks noChangeArrowheads="1"/>
              </p:cNvSpPr>
              <p:nvPr/>
            </p:nvSpPr>
            <p:spPr bwMode="auto">
              <a:xfrm>
                <a:off x="1492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82" name="Freeform 1851"/>
              <p:cNvSpPr>
                <a:spLocks/>
              </p:cNvSpPr>
              <p:nvPr/>
            </p:nvSpPr>
            <p:spPr bwMode="auto">
              <a:xfrm>
                <a:off x="1494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83" name="Rectangle 1852"/>
              <p:cNvSpPr>
                <a:spLocks noChangeArrowheads="1"/>
              </p:cNvSpPr>
              <p:nvPr/>
            </p:nvSpPr>
            <p:spPr bwMode="auto">
              <a:xfrm>
                <a:off x="1646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84" name="Freeform 1853"/>
              <p:cNvSpPr>
                <a:spLocks/>
              </p:cNvSpPr>
              <p:nvPr/>
            </p:nvSpPr>
            <p:spPr bwMode="auto">
              <a:xfrm>
                <a:off x="1648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85" name="Rectangle 1854"/>
              <p:cNvSpPr>
                <a:spLocks noChangeArrowheads="1"/>
              </p:cNvSpPr>
              <p:nvPr/>
            </p:nvSpPr>
            <p:spPr bwMode="auto">
              <a:xfrm>
                <a:off x="1476" y="3109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86" name="Freeform 1855"/>
              <p:cNvSpPr>
                <a:spLocks/>
              </p:cNvSpPr>
              <p:nvPr/>
            </p:nvSpPr>
            <p:spPr bwMode="auto">
              <a:xfrm>
                <a:off x="147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87" name="Rectangle 1856"/>
              <p:cNvSpPr>
                <a:spLocks noChangeArrowheads="1"/>
              </p:cNvSpPr>
              <p:nvPr/>
            </p:nvSpPr>
            <p:spPr bwMode="auto">
              <a:xfrm>
                <a:off x="162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88" name="Freeform 1857"/>
              <p:cNvSpPr>
                <a:spLocks/>
              </p:cNvSpPr>
              <p:nvPr/>
            </p:nvSpPr>
            <p:spPr bwMode="auto">
              <a:xfrm>
                <a:off x="1630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89" name="Rectangle 1858"/>
              <p:cNvSpPr>
                <a:spLocks noChangeArrowheads="1"/>
              </p:cNvSpPr>
              <p:nvPr/>
            </p:nvSpPr>
            <p:spPr bwMode="auto">
              <a:xfrm>
                <a:off x="145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90" name="Freeform 1859"/>
              <p:cNvSpPr>
                <a:spLocks/>
              </p:cNvSpPr>
              <p:nvPr/>
            </p:nvSpPr>
            <p:spPr bwMode="auto">
              <a:xfrm>
                <a:off x="1461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91" name="Rectangle 1860"/>
              <p:cNvSpPr>
                <a:spLocks noChangeArrowheads="1"/>
              </p:cNvSpPr>
              <p:nvPr/>
            </p:nvSpPr>
            <p:spPr bwMode="auto">
              <a:xfrm>
                <a:off x="161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92" name="Freeform 1861"/>
              <p:cNvSpPr>
                <a:spLocks/>
              </p:cNvSpPr>
              <p:nvPr/>
            </p:nvSpPr>
            <p:spPr bwMode="auto">
              <a:xfrm>
                <a:off x="1615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93" name="Rectangle 1862"/>
              <p:cNvSpPr>
                <a:spLocks noChangeArrowheads="1"/>
              </p:cNvSpPr>
              <p:nvPr/>
            </p:nvSpPr>
            <p:spPr bwMode="auto">
              <a:xfrm>
                <a:off x="1441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94" name="Freeform 1863"/>
              <p:cNvSpPr>
                <a:spLocks/>
              </p:cNvSpPr>
              <p:nvPr/>
            </p:nvSpPr>
            <p:spPr bwMode="auto">
              <a:xfrm>
                <a:off x="1443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95" name="Rectangle 1864"/>
              <p:cNvSpPr>
                <a:spLocks noChangeArrowheads="1"/>
              </p:cNvSpPr>
              <p:nvPr/>
            </p:nvSpPr>
            <p:spPr bwMode="auto">
              <a:xfrm>
                <a:off x="159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96" name="Freeform 1865"/>
              <p:cNvSpPr>
                <a:spLocks/>
              </p:cNvSpPr>
              <p:nvPr/>
            </p:nvSpPr>
            <p:spPr bwMode="auto">
              <a:xfrm>
                <a:off x="159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97" name="Rectangle 1866"/>
              <p:cNvSpPr>
                <a:spLocks noChangeArrowheads="1"/>
              </p:cNvSpPr>
              <p:nvPr/>
            </p:nvSpPr>
            <p:spPr bwMode="auto">
              <a:xfrm>
                <a:off x="1424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598" name="Freeform 1867"/>
              <p:cNvSpPr>
                <a:spLocks/>
              </p:cNvSpPr>
              <p:nvPr/>
            </p:nvSpPr>
            <p:spPr bwMode="auto">
              <a:xfrm>
                <a:off x="1428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99" name="Rectangle 1868"/>
              <p:cNvSpPr>
                <a:spLocks noChangeArrowheads="1"/>
              </p:cNvSpPr>
              <p:nvPr/>
            </p:nvSpPr>
            <p:spPr bwMode="auto">
              <a:xfrm>
                <a:off x="1578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00" name="Freeform 1869"/>
              <p:cNvSpPr>
                <a:spLocks/>
              </p:cNvSpPr>
              <p:nvPr/>
            </p:nvSpPr>
            <p:spPr bwMode="auto">
              <a:xfrm>
                <a:off x="1580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01" name="Rectangle 1870"/>
              <p:cNvSpPr>
                <a:spLocks noChangeArrowheads="1"/>
              </p:cNvSpPr>
              <p:nvPr/>
            </p:nvSpPr>
            <p:spPr bwMode="auto">
              <a:xfrm>
                <a:off x="140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02" name="Freeform 1871"/>
              <p:cNvSpPr>
                <a:spLocks/>
              </p:cNvSpPr>
              <p:nvPr/>
            </p:nvSpPr>
            <p:spPr bwMode="auto">
              <a:xfrm>
                <a:off x="141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03" name="Rectangle 1872"/>
              <p:cNvSpPr>
                <a:spLocks noChangeArrowheads="1"/>
              </p:cNvSpPr>
              <p:nvPr/>
            </p:nvSpPr>
            <p:spPr bwMode="auto">
              <a:xfrm>
                <a:off x="156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04" name="Freeform 1873"/>
              <p:cNvSpPr>
                <a:spLocks/>
              </p:cNvSpPr>
              <p:nvPr/>
            </p:nvSpPr>
            <p:spPr bwMode="auto">
              <a:xfrm>
                <a:off x="156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05" name="Rectangle 1874"/>
              <p:cNvSpPr>
                <a:spLocks noChangeArrowheads="1"/>
              </p:cNvSpPr>
              <p:nvPr/>
            </p:nvSpPr>
            <p:spPr bwMode="auto">
              <a:xfrm>
                <a:off x="139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06" name="Freeform 1875"/>
              <p:cNvSpPr>
                <a:spLocks/>
              </p:cNvSpPr>
              <p:nvPr/>
            </p:nvSpPr>
            <p:spPr bwMode="auto">
              <a:xfrm>
                <a:off x="1393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07" name="Rectangle 1876"/>
              <p:cNvSpPr>
                <a:spLocks noChangeArrowheads="1"/>
              </p:cNvSpPr>
              <p:nvPr/>
            </p:nvSpPr>
            <p:spPr bwMode="auto">
              <a:xfrm>
                <a:off x="1732" y="3109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08" name="Freeform 1877"/>
              <p:cNvSpPr>
                <a:spLocks/>
              </p:cNvSpPr>
              <p:nvPr/>
            </p:nvSpPr>
            <p:spPr bwMode="auto">
              <a:xfrm>
                <a:off x="1734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09" name="Rectangle 1878"/>
              <p:cNvSpPr>
                <a:spLocks noChangeArrowheads="1"/>
              </p:cNvSpPr>
              <p:nvPr/>
            </p:nvSpPr>
            <p:spPr bwMode="auto">
              <a:xfrm>
                <a:off x="137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610" name="Freeform 1879"/>
              <p:cNvSpPr>
                <a:spLocks/>
              </p:cNvSpPr>
              <p:nvPr/>
            </p:nvSpPr>
            <p:spPr bwMode="auto">
              <a:xfrm>
                <a:off x="1375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1" name="Freeform 1880"/>
              <p:cNvSpPr>
                <a:spLocks/>
              </p:cNvSpPr>
              <p:nvPr/>
            </p:nvSpPr>
            <p:spPr bwMode="auto">
              <a:xfrm>
                <a:off x="170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2" name="Freeform 1881"/>
              <p:cNvSpPr>
                <a:spLocks/>
              </p:cNvSpPr>
              <p:nvPr/>
            </p:nvSpPr>
            <p:spPr bwMode="auto">
              <a:xfrm>
                <a:off x="167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3" name="Freeform 1882"/>
              <p:cNvSpPr>
                <a:spLocks/>
              </p:cNvSpPr>
              <p:nvPr/>
            </p:nvSpPr>
            <p:spPr bwMode="auto">
              <a:xfrm>
                <a:off x="165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4" name="Freeform 1883"/>
              <p:cNvSpPr>
                <a:spLocks/>
              </p:cNvSpPr>
              <p:nvPr/>
            </p:nvSpPr>
            <p:spPr bwMode="auto">
              <a:xfrm>
                <a:off x="162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5" name="Freeform 1884"/>
              <p:cNvSpPr>
                <a:spLocks/>
              </p:cNvSpPr>
              <p:nvPr/>
            </p:nvSpPr>
            <p:spPr bwMode="auto">
              <a:xfrm>
                <a:off x="160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6" name="Freeform 1885"/>
              <p:cNvSpPr>
                <a:spLocks/>
              </p:cNvSpPr>
              <p:nvPr/>
            </p:nvSpPr>
            <p:spPr bwMode="auto">
              <a:xfrm>
                <a:off x="157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7" name="Freeform 1886"/>
              <p:cNvSpPr>
                <a:spLocks/>
              </p:cNvSpPr>
              <p:nvPr/>
            </p:nvSpPr>
            <p:spPr bwMode="auto">
              <a:xfrm>
                <a:off x="155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8" name="Freeform 1887"/>
              <p:cNvSpPr>
                <a:spLocks/>
              </p:cNvSpPr>
              <p:nvPr/>
            </p:nvSpPr>
            <p:spPr bwMode="auto">
              <a:xfrm>
                <a:off x="1525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19" name="Freeform 1888"/>
              <p:cNvSpPr>
                <a:spLocks/>
              </p:cNvSpPr>
              <p:nvPr/>
            </p:nvSpPr>
            <p:spPr bwMode="auto">
              <a:xfrm>
                <a:off x="149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0" name="Freeform 1889"/>
              <p:cNvSpPr>
                <a:spLocks/>
              </p:cNvSpPr>
              <p:nvPr/>
            </p:nvSpPr>
            <p:spPr bwMode="auto">
              <a:xfrm>
                <a:off x="147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1" name="Freeform 1890"/>
              <p:cNvSpPr>
                <a:spLocks/>
              </p:cNvSpPr>
              <p:nvPr/>
            </p:nvSpPr>
            <p:spPr bwMode="auto">
              <a:xfrm>
                <a:off x="144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2" name="Freeform 1891"/>
              <p:cNvSpPr>
                <a:spLocks/>
              </p:cNvSpPr>
              <p:nvPr/>
            </p:nvSpPr>
            <p:spPr bwMode="auto">
              <a:xfrm>
                <a:off x="1421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3" name="Freeform 1892"/>
              <p:cNvSpPr>
                <a:spLocks/>
              </p:cNvSpPr>
              <p:nvPr/>
            </p:nvSpPr>
            <p:spPr bwMode="auto">
              <a:xfrm>
                <a:off x="139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4" name="Freeform 1893"/>
              <p:cNvSpPr>
                <a:spLocks/>
              </p:cNvSpPr>
              <p:nvPr/>
            </p:nvSpPr>
            <p:spPr bwMode="auto">
              <a:xfrm>
                <a:off x="137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5" name="Freeform 1894"/>
              <p:cNvSpPr>
                <a:spLocks/>
              </p:cNvSpPr>
              <p:nvPr/>
            </p:nvSpPr>
            <p:spPr bwMode="auto">
              <a:xfrm>
                <a:off x="134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6" name="Freeform 1895"/>
              <p:cNvSpPr>
                <a:spLocks/>
              </p:cNvSpPr>
              <p:nvPr/>
            </p:nvSpPr>
            <p:spPr bwMode="auto">
              <a:xfrm>
                <a:off x="173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7" name="Freeform 1896"/>
              <p:cNvSpPr>
                <a:spLocks/>
              </p:cNvSpPr>
              <p:nvPr/>
            </p:nvSpPr>
            <p:spPr bwMode="auto">
              <a:xfrm>
                <a:off x="171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8" name="Freeform 1897"/>
              <p:cNvSpPr>
                <a:spLocks/>
              </p:cNvSpPr>
              <p:nvPr/>
            </p:nvSpPr>
            <p:spPr bwMode="auto">
              <a:xfrm>
                <a:off x="169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29" name="Freeform 1898"/>
              <p:cNvSpPr>
                <a:spLocks/>
              </p:cNvSpPr>
              <p:nvPr/>
            </p:nvSpPr>
            <p:spPr bwMode="auto">
              <a:xfrm>
                <a:off x="166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0" name="Freeform 1899"/>
              <p:cNvSpPr>
                <a:spLocks/>
              </p:cNvSpPr>
              <p:nvPr/>
            </p:nvSpPr>
            <p:spPr bwMode="auto">
              <a:xfrm>
                <a:off x="164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1" name="Freeform 1900"/>
              <p:cNvSpPr>
                <a:spLocks/>
              </p:cNvSpPr>
              <p:nvPr/>
            </p:nvSpPr>
            <p:spPr bwMode="auto">
              <a:xfrm>
                <a:off x="161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2" name="Freeform 1901"/>
              <p:cNvSpPr>
                <a:spLocks/>
              </p:cNvSpPr>
              <p:nvPr/>
            </p:nvSpPr>
            <p:spPr bwMode="auto">
              <a:xfrm>
                <a:off x="158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3" name="Freeform 1902"/>
              <p:cNvSpPr>
                <a:spLocks/>
              </p:cNvSpPr>
              <p:nvPr/>
            </p:nvSpPr>
            <p:spPr bwMode="auto">
              <a:xfrm>
                <a:off x="156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4" name="Freeform 1903"/>
              <p:cNvSpPr>
                <a:spLocks/>
              </p:cNvSpPr>
              <p:nvPr/>
            </p:nvSpPr>
            <p:spPr bwMode="auto">
              <a:xfrm>
                <a:off x="153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5" name="Freeform 1904"/>
              <p:cNvSpPr>
                <a:spLocks/>
              </p:cNvSpPr>
              <p:nvPr/>
            </p:nvSpPr>
            <p:spPr bwMode="auto">
              <a:xfrm>
                <a:off x="151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6" name="Freeform 1905"/>
              <p:cNvSpPr>
                <a:spLocks/>
              </p:cNvSpPr>
              <p:nvPr/>
            </p:nvSpPr>
            <p:spPr bwMode="auto">
              <a:xfrm>
                <a:off x="148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7" name="Freeform 1906"/>
              <p:cNvSpPr>
                <a:spLocks/>
              </p:cNvSpPr>
              <p:nvPr/>
            </p:nvSpPr>
            <p:spPr bwMode="auto">
              <a:xfrm>
                <a:off x="146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8" name="Freeform 1907"/>
              <p:cNvSpPr>
                <a:spLocks/>
              </p:cNvSpPr>
              <p:nvPr/>
            </p:nvSpPr>
            <p:spPr bwMode="auto">
              <a:xfrm>
                <a:off x="143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39" name="Freeform 1908"/>
              <p:cNvSpPr>
                <a:spLocks/>
              </p:cNvSpPr>
              <p:nvPr/>
            </p:nvSpPr>
            <p:spPr bwMode="auto">
              <a:xfrm>
                <a:off x="140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0" name="Freeform 1909"/>
              <p:cNvSpPr>
                <a:spLocks/>
              </p:cNvSpPr>
              <p:nvPr/>
            </p:nvSpPr>
            <p:spPr bwMode="auto">
              <a:xfrm>
                <a:off x="138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1" name="Freeform 1910"/>
              <p:cNvSpPr>
                <a:spLocks/>
              </p:cNvSpPr>
              <p:nvPr/>
            </p:nvSpPr>
            <p:spPr bwMode="auto">
              <a:xfrm>
                <a:off x="135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642" name="Freeform 1911"/>
              <p:cNvSpPr>
                <a:spLocks/>
              </p:cNvSpPr>
              <p:nvPr/>
            </p:nvSpPr>
            <p:spPr bwMode="auto">
              <a:xfrm>
                <a:off x="174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41" name="Rectangle 1912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42" name="Group 1913"/>
            <p:cNvGrpSpPr>
              <a:grpSpLocks/>
            </p:cNvGrpSpPr>
            <p:nvPr/>
          </p:nvGrpSpPr>
          <p:grpSpPr bwMode="auto">
            <a:xfrm>
              <a:off x="2009" y="3050"/>
              <a:ext cx="420" cy="31"/>
              <a:chOff x="1329" y="3067"/>
              <a:chExt cx="420" cy="31"/>
            </a:xfrm>
          </p:grpSpPr>
          <p:sp>
            <p:nvSpPr>
              <p:cNvPr id="3001" name="Freeform 1914"/>
              <p:cNvSpPr>
                <a:spLocks/>
              </p:cNvSpPr>
              <p:nvPr/>
            </p:nvSpPr>
            <p:spPr bwMode="auto">
              <a:xfrm>
                <a:off x="1329" y="3087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02" name="Rectangle 1915"/>
              <p:cNvSpPr>
                <a:spLocks noChangeArrowheads="1"/>
              </p:cNvSpPr>
              <p:nvPr/>
            </p:nvSpPr>
            <p:spPr bwMode="auto">
              <a:xfrm>
                <a:off x="135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03" name="Freeform 1916"/>
              <p:cNvSpPr>
                <a:spLocks/>
              </p:cNvSpPr>
              <p:nvPr/>
            </p:nvSpPr>
            <p:spPr bwMode="auto">
              <a:xfrm>
                <a:off x="136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04" name="Rectangle 1917"/>
              <p:cNvSpPr>
                <a:spLocks noChangeArrowheads="1"/>
              </p:cNvSpPr>
              <p:nvPr/>
            </p:nvSpPr>
            <p:spPr bwMode="auto">
              <a:xfrm>
                <a:off x="134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05" name="Freeform 1918"/>
              <p:cNvSpPr>
                <a:spLocks/>
              </p:cNvSpPr>
              <p:nvPr/>
            </p:nvSpPr>
            <p:spPr bwMode="auto">
              <a:xfrm>
                <a:off x="1342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06" name="Rectangle 1919"/>
              <p:cNvSpPr>
                <a:spLocks noChangeArrowheads="1"/>
              </p:cNvSpPr>
              <p:nvPr/>
            </p:nvSpPr>
            <p:spPr bwMode="auto">
              <a:xfrm>
                <a:off x="1714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07" name="Freeform 1920"/>
              <p:cNvSpPr>
                <a:spLocks/>
              </p:cNvSpPr>
              <p:nvPr/>
            </p:nvSpPr>
            <p:spPr bwMode="auto">
              <a:xfrm>
                <a:off x="1716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08" name="Rectangle 1921"/>
              <p:cNvSpPr>
                <a:spLocks noChangeArrowheads="1"/>
              </p:cNvSpPr>
              <p:nvPr/>
            </p:nvSpPr>
            <p:spPr bwMode="auto">
              <a:xfrm>
                <a:off x="1542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09" name="Freeform 1922"/>
              <p:cNvSpPr>
                <a:spLocks/>
              </p:cNvSpPr>
              <p:nvPr/>
            </p:nvSpPr>
            <p:spPr bwMode="auto">
              <a:xfrm>
                <a:off x="154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10" name="Rectangle 1923"/>
              <p:cNvSpPr>
                <a:spLocks noChangeArrowheads="1"/>
              </p:cNvSpPr>
              <p:nvPr/>
            </p:nvSpPr>
            <p:spPr bwMode="auto">
              <a:xfrm>
                <a:off x="1696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11" name="Freeform 1924"/>
              <p:cNvSpPr>
                <a:spLocks/>
              </p:cNvSpPr>
              <p:nvPr/>
            </p:nvSpPr>
            <p:spPr bwMode="auto">
              <a:xfrm>
                <a:off x="1699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12" name="Rectangle 1925"/>
              <p:cNvSpPr>
                <a:spLocks noChangeArrowheads="1"/>
              </p:cNvSpPr>
              <p:nvPr/>
            </p:nvSpPr>
            <p:spPr bwMode="auto">
              <a:xfrm>
                <a:off x="1527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13" name="Freeform 1926"/>
              <p:cNvSpPr>
                <a:spLocks/>
              </p:cNvSpPr>
              <p:nvPr/>
            </p:nvSpPr>
            <p:spPr bwMode="auto">
              <a:xfrm>
                <a:off x="152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14" name="Rectangle 1927"/>
              <p:cNvSpPr>
                <a:spLocks noChangeArrowheads="1"/>
              </p:cNvSpPr>
              <p:nvPr/>
            </p:nvSpPr>
            <p:spPr bwMode="auto">
              <a:xfrm>
                <a:off x="167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15" name="Freeform 1928"/>
              <p:cNvSpPr>
                <a:spLocks/>
              </p:cNvSpPr>
              <p:nvPr/>
            </p:nvSpPr>
            <p:spPr bwMode="auto">
              <a:xfrm>
                <a:off x="1683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16" name="Rectangle 1929"/>
              <p:cNvSpPr>
                <a:spLocks noChangeArrowheads="1"/>
              </p:cNvSpPr>
              <p:nvPr/>
            </p:nvSpPr>
            <p:spPr bwMode="auto">
              <a:xfrm>
                <a:off x="1509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17" name="Freeform 1930"/>
              <p:cNvSpPr>
                <a:spLocks/>
              </p:cNvSpPr>
              <p:nvPr/>
            </p:nvSpPr>
            <p:spPr bwMode="auto">
              <a:xfrm>
                <a:off x="151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18" name="Rectangle 1931"/>
              <p:cNvSpPr>
                <a:spLocks noChangeArrowheads="1"/>
              </p:cNvSpPr>
              <p:nvPr/>
            </p:nvSpPr>
            <p:spPr bwMode="auto">
              <a:xfrm>
                <a:off x="166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19" name="Freeform 1932"/>
              <p:cNvSpPr>
                <a:spLocks/>
              </p:cNvSpPr>
              <p:nvPr/>
            </p:nvSpPr>
            <p:spPr bwMode="auto">
              <a:xfrm>
                <a:off x="1666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20" name="Rectangle 1933"/>
              <p:cNvSpPr>
                <a:spLocks noChangeArrowheads="1"/>
              </p:cNvSpPr>
              <p:nvPr/>
            </p:nvSpPr>
            <p:spPr bwMode="auto">
              <a:xfrm>
                <a:off x="1492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21" name="Freeform 1934"/>
              <p:cNvSpPr>
                <a:spLocks/>
              </p:cNvSpPr>
              <p:nvPr/>
            </p:nvSpPr>
            <p:spPr bwMode="auto">
              <a:xfrm>
                <a:off x="1494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22" name="Rectangle 1935"/>
              <p:cNvSpPr>
                <a:spLocks noChangeArrowheads="1"/>
              </p:cNvSpPr>
              <p:nvPr/>
            </p:nvSpPr>
            <p:spPr bwMode="auto">
              <a:xfrm>
                <a:off x="1646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23" name="Freeform 1936"/>
              <p:cNvSpPr>
                <a:spLocks/>
              </p:cNvSpPr>
              <p:nvPr/>
            </p:nvSpPr>
            <p:spPr bwMode="auto">
              <a:xfrm>
                <a:off x="1648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24" name="Rectangle 1937"/>
              <p:cNvSpPr>
                <a:spLocks noChangeArrowheads="1"/>
              </p:cNvSpPr>
              <p:nvPr/>
            </p:nvSpPr>
            <p:spPr bwMode="auto">
              <a:xfrm>
                <a:off x="1476" y="308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25" name="Freeform 1938"/>
              <p:cNvSpPr>
                <a:spLocks/>
              </p:cNvSpPr>
              <p:nvPr/>
            </p:nvSpPr>
            <p:spPr bwMode="auto">
              <a:xfrm>
                <a:off x="147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26" name="Rectangle 1939"/>
              <p:cNvSpPr>
                <a:spLocks noChangeArrowheads="1"/>
              </p:cNvSpPr>
              <p:nvPr/>
            </p:nvSpPr>
            <p:spPr bwMode="auto">
              <a:xfrm>
                <a:off x="162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27" name="Freeform 1940"/>
              <p:cNvSpPr>
                <a:spLocks/>
              </p:cNvSpPr>
              <p:nvPr/>
            </p:nvSpPr>
            <p:spPr bwMode="auto">
              <a:xfrm>
                <a:off x="1630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28" name="Rectangle 1941"/>
              <p:cNvSpPr>
                <a:spLocks noChangeArrowheads="1"/>
              </p:cNvSpPr>
              <p:nvPr/>
            </p:nvSpPr>
            <p:spPr bwMode="auto">
              <a:xfrm>
                <a:off x="145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29" name="Freeform 1942"/>
              <p:cNvSpPr>
                <a:spLocks/>
              </p:cNvSpPr>
              <p:nvPr/>
            </p:nvSpPr>
            <p:spPr bwMode="auto">
              <a:xfrm>
                <a:off x="1461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30" name="Rectangle 1943"/>
              <p:cNvSpPr>
                <a:spLocks noChangeArrowheads="1"/>
              </p:cNvSpPr>
              <p:nvPr/>
            </p:nvSpPr>
            <p:spPr bwMode="auto">
              <a:xfrm>
                <a:off x="161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31" name="Freeform 1944"/>
              <p:cNvSpPr>
                <a:spLocks/>
              </p:cNvSpPr>
              <p:nvPr/>
            </p:nvSpPr>
            <p:spPr bwMode="auto">
              <a:xfrm>
                <a:off x="1615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32" name="Rectangle 1945"/>
              <p:cNvSpPr>
                <a:spLocks noChangeArrowheads="1"/>
              </p:cNvSpPr>
              <p:nvPr/>
            </p:nvSpPr>
            <p:spPr bwMode="auto">
              <a:xfrm>
                <a:off x="1441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33" name="Freeform 1946"/>
              <p:cNvSpPr>
                <a:spLocks/>
              </p:cNvSpPr>
              <p:nvPr/>
            </p:nvSpPr>
            <p:spPr bwMode="auto">
              <a:xfrm>
                <a:off x="1443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34" name="Rectangle 1947"/>
              <p:cNvSpPr>
                <a:spLocks noChangeArrowheads="1"/>
              </p:cNvSpPr>
              <p:nvPr/>
            </p:nvSpPr>
            <p:spPr bwMode="auto">
              <a:xfrm>
                <a:off x="159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35" name="Freeform 1948"/>
              <p:cNvSpPr>
                <a:spLocks/>
              </p:cNvSpPr>
              <p:nvPr/>
            </p:nvSpPr>
            <p:spPr bwMode="auto">
              <a:xfrm>
                <a:off x="159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36" name="Rectangle 1949"/>
              <p:cNvSpPr>
                <a:spLocks noChangeArrowheads="1"/>
              </p:cNvSpPr>
              <p:nvPr/>
            </p:nvSpPr>
            <p:spPr bwMode="auto">
              <a:xfrm>
                <a:off x="1424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37" name="Freeform 1950"/>
              <p:cNvSpPr>
                <a:spLocks/>
              </p:cNvSpPr>
              <p:nvPr/>
            </p:nvSpPr>
            <p:spPr bwMode="auto">
              <a:xfrm>
                <a:off x="1428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38" name="Rectangle 1951"/>
              <p:cNvSpPr>
                <a:spLocks noChangeArrowheads="1"/>
              </p:cNvSpPr>
              <p:nvPr/>
            </p:nvSpPr>
            <p:spPr bwMode="auto">
              <a:xfrm>
                <a:off x="1578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39" name="Freeform 1952"/>
              <p:cNvSpPr>
                <a:spLocks/>
              </p:cNvSpPr>
              <p:nvPr/>
            </p:nvSpPr>
            <p:spPr bwMode="auto">
              <a:xfrm>
                <a:off x="1580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40" name="Rectangle 1953"/>
              <p:cNvSpPr>
                <a:spLocks noChangeArrowheads="1"/>
              </p:cNvSpPr>
              <p:nvPr/>
            </p:nvSpPr>
            <p:spPr bwMode="auto">
              <a:xfrm>
                <a:off x="140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41" name="Freeform 1954"/>
              <p:cNvSpPr>
                <a:spLocks/>
              </p:cNvSpPr>
              <p:nvPr/>
            </p:nvSpPr>
            <p:spPr bwMode="auto">
              <a:xfrm>
                <a:off x="141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42" name="Rectangle 1955"/>
              <p:cNvSpPr>
                <a:spLocks noChangeArrowheads="1"/>
              </p:cNvSpPr>
              <p:nvPr/>
            </p:nvSpPr>
            <p:spPr bwMode="auto">
              <a:xfrm>
                <a:off x="156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43" name="Freeform 1956"/>
              <p:cNvSpPr>
                <a:spLocks/>
              </p:cNvSpPr>
              <p:nvPr/>
            </p:nvSpPr>
            <p:spPr bwMode="auto">
              <a:xfrm>
                <a:off x="156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44" name="Rectangle 1957"/>
              <p:cNvSpPr>
                <a:spLocks noChangeArrowheads="1"/>
              </p:cNvSpPr>
              <p:nvPr/>
            </p:nvSpPr>
            <p:spPr bwMode="auto">
              <a:xfrm>
                <a:off x="139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45" name="Freeform 1958"/>
              <p:cNvSpPr>
                <a:spLocks/>
              </p:cNvSpPr>
              <p:nvPr/>
            </p:nvSpPr>
            <p:spPr bwMode="auto">
              <a:xfrm>
                <a:off x="1393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46" name="Rectangle 1959"/>
              <p:cNvSpPr>
                <a:spLocks noChangeArrowheads="1"/>
              </p:cNvSpPr>
              <p:nvPr/>
            </p:nvSpPr>
            <p:spPr bwMode="auto">
              <a:xfrm>
                <a:off x="1732" y="308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47" name="Freeform 1960"/>
              <p:cNvSpPr>
                <a:spLocks/>
              </p:cNvSpPr>
              <p:nvPr/>
            </p:nvSpPr>
            <p:spPr bwMode="auto">
              <a:xfrm>
                <a:off x="1734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48" name="Rectangle 1961"/>
              <p:cNvSpPr>
                <a:spLocks noChangeArrowheads="1"/>
              </p:cNvSpPr>
              <p:nvPr/>
            </p:nvSpPr>
            <p:spPr bwMode="auto">
              <a:xfrm>
                <a:off x="137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49" name="Freeform 1962"/>
              <p:cNvSpPr>
                <a:spLocks/>
              </p:cNvSpPr>
              <p:nvPr/>
            </p:nvSpPr>
            <p:spPr bwMode="auto">
              <a:xfrm>
                <a:off x="1375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50" name="Rectangle 1963"/>
              <p:cNvSpPr>
                <a:spLocks noChangeArrowheads="1"/>
              </p:cNvSpPr>
              <p:nvPr/>
            </p:nvSpPr>
            <p:spPr bwMode="auto">
              <a:xfrm>
                <a:off x="135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51" name="Freeform 1964"/>
              <p:cNvSpPr>
                <a:spLocks/>
              </p:cNvSpPr>
              <p:nvPr/>
            </p:nvSpPr>
            <p:spPr bwMode="auto">
              <a:xfrm>
                <a:off x="136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52" name="Rectangle 1965"/>
              <p:cNvSpPr>
                <a:spLocks noChangeArrowheads="1"/>
              </p:cNvSpPr>
              <p:nvPr/>
            </p:nvSpPr>
            <p:spPr bwMode="auto">
              <a:xfrm>
                <a:off x="134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53" name="Freeform 1966"/>
              <p:cNvSpPr>
                <a:spLocks/>
              </p:cNvSpPr>
              <p:nvPr/>
            </p:nvSpPr>
            <p:spPr bwMode="auto">
              <a:xfrm>
                <a:off x="1342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54" name="Rectangle 1967"/>
              <p:cNvSpPr>
                <a:spLocks noChangeArrowheads="1"/>
              </p:cNvSpPr>
              <p:nvPr/>
            </p:nvSpPr>
            <p:spPr bwMode="auto">
              <a:xfrm>
                <a:off x="1714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55" name="Freeform 1968"/>
              <p:cNvSpPr>
                <a:spLocks/>
              </p:cNvSpPr>
              <p:nvPr/>
            </p:nvSpPr>
            <p:spPr bwMode="auto">
              <a:xfrm>
                <a:off x="1716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56" name="Rectangle 1969"/>
              <p:cNvSpPr>
                <a:spLocks noChangeArrowheads="1"/>
              </p:cNvSpPr>
              <p:nvPr/>
            </p:nvSpPr>
            <p:spPr bwMode="auto">
              <a:xfrm>
                <a:off x="1542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57" name="Freeform 1970"/>
              <p:cNvSpPr>
                <a:spLocks/>
              </p:cNvSpPr>
              <p:nvPr/>
            </p:nvSpPr>
            <p:spPr bwMode="auto">
              <a:xfrm>
                <a:off x="154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58" name="Rectangle 1971"/>
              <p:cNvSpPr>
                <a:spLocks noChangeArrowheads="1"/>
              </p:cNvSpPr>
              <p:nvPr/>
            </p:nvSpPr>
            <p:spPr bwMode="auto">
              <a:xfrm>
                <a:off x="1696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59" name="Freeform 1972"/>
              <p:cNvSpPr>
                <a:spLocks/>
              </p:cNvSpPr>
              <p:nvPr/>
            </p:nvSpPr>
            <p:spPr bwMode="auto">
              <a:xfrm>
                <a:off x="1699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60" name="Rectangle 1973"/>
              <p:cNvSpPr>
                <a:spLocks noChangeArrowheads="1"/>
              </p:cNvSpPr>
              <p:nvPr/>
            </p:nvSpPr>
            <p:spPr bwMode="auto">
              <a:xfrm>
                <a:off x="1527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61" name="Freeform 1974"/>
              <p:cNvSpPr>
                <a:spLocks/>
              </p:cNvSpPr>
              <p:nvPr/>
            </p:nvSpPr>
            <p:spPr bwMode="auto">
              <a:xfrm>
                <a:off x="152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62" name="Rectangle 1975"/>
              <p:cNvSpPr>
                <a:spLocks noChangeArrowheads="1"/>
              </p:cNvSpPr>
              <p:nvPr/>
            </p:nvSpPr>
            <p:spPr bwMode="auto">
              <a:xfrm>
                <a:off x="167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63" name="Freeform 1976"/>
              <p:cNvSpPr>
                <a:spLocks/>
              </p:cNvSpPr>
              <p:nvPr/>
            </p:nvSpPr>
            <p:spPr bwMode="auto">
              <a:xfrm>
                <a:off x="1683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64" name="Rectangle 1977"/>
              <p:cNvSpPr>
                <a:spLocks noChangeArrowheads="1"/>
              </p:cNvSpPr>
              <p:nvPr/>
            </p:nvSpPr>
            <p:spPr bwMode="auto">
              <a:xfrm>
                <a:off x="1509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65" name="Freeform 1978"/>
              <p:cNvSpPr>
                <a:spLocks/>
              </p:cNvSpPr>
              <p:nvPr/>
            </p:nvSpPr>
            <p:spPr bwMode="auto">
              <a:xfrm>
                <a:off x="151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66" name="Rectangle 1979"/>
              <p:cNvSpPr>
                <a:spLocks noChangeArrowheads="1"/>
              </p:cNvSpPr>
              <p:nvPr/>
            </p:nvSpPr>
            <p:spPr bwMode="auto">
              <a:xfrm>
                <a:off x="166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67" name="Freeform 1980"/>
              <p:cNvSpPr>
                <a:spLocks/>
              </p:cNvSpPr>
              <p:nvPr/>
            </p:nvSpPr>
            <p:spPr bwMode="auto">
              <a:xfrm>
                <a:off x="1666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68" name="Rectangle 1981"/>
              <p:cNvSpPr>
                <a:spLocks noChangeArrowheads="1"/>
              </p:cNvSpPr>
              <p:nvPr/>
            </p:nvSpPr>
            <p:spPr bwMode="auto">
              <a:xfrm>
                <a:off x="1492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69" name="Freeform 1982"/>
              <p:cNvSpPr>
                <a:spLocks/>
              </p:cNvSpPr>
              <p:nvPr/>
            </p:nvSpPr>
            <p:spPr bwMode="auto">
              <a:xfrm>
                <a:off x="1494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70" name="Rectangle 1983"/>
              <p:cNvSpPr>
                <a:spLocks noChangeArrowheads="1"/>
              </p:cNvSpPr>
              <p:nvPr/>
            </p:nvSpPr>
            <p:spPr bwMode="auto">
              <a:xfrm>
                <a:off x="1646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3071" name="Freeform 1984"/>
              <p:cNvSpPr>
                <a:spLocks/>
              </p:cNvSpPr>
              <p:nvPr/>
            </p:nvSpPr>
            <p:spPr bwMode="auto">
              <a:xfrm>
                <a:off x="1648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56" name="Rectangle 1985"/>
              <p:cNvSpPr>
                <a:spLocks noChangeArrowheads="1"/>
              </p:cNvSpPr>
              <p:nvPr/>
            </p:nvSpPr>
            <p:spPr bwMode="auto">
              <a:xfrm>
                <a:off x="1476" y="3067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57" name="Freeform 1986"/>
              <p:cNvSpPr>
                <a:spLocks/>
              </p:cNvSpPr>
              <p:nvPr/>
            </p:nvSpPr>
            <p:spPr bwMode="auto">
              <a:xfrm>
                <a:off x="147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58" name="Rectangle 1987"/>
              <p:cNvSpPr>
                <a:spLocks noChangeArrowheads="1"/>
              </p:cNvSpPr>
              <p:nvPr/>
            </p:nvSpPr>
            <p:spPr bwMode="auto">
              <a:xfrm>
                <a:off x="162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59" name="Freeform 1988"/>
              <p:cNvSpPr>
                <a:spLocks/>
              </p:cNvSpPr>
              <p:nvPr/>
            </p:nvSpPr>
            <p:spPr bwMode="auto">
              <a:xfrm>
                <a:off x="1630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60" name="Rectangle 1989"/>
              <p:cNvSpPr>
                <a:spLocks noChangeArrowheads="1"/>
              </p:cNvSpPr>
              <p:nvPr/>
            </p:nvSpPr>
            <p:spPr bwMode="auto">
              <a:xfrm>
                <a:off x="145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61" name="Freeform 1990"/>
              <p:cNvSpPr>
                <a:spLocks/>
              </p:cNvSpPr>
              <p:nvPr/>
            </p:nvSpPr>
            <p:spPr bwMode="auto">
              <a:xfrm>
                <a:off x="1461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62" name="Rectangle 1991"/>
              <p:cNvSpPr>
                <a:spLocks noChangeArrowheads="1"/>
              </p:cNvSpPr>
              <p:nvPr/>
            </p:nvSpPr>
            <p:spPr bwMode="auto">
              <a:xfrm>
                <a:off x="161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63" name="Freeform 1992"/>
              <p:cNvSpPr>
                <a:spLocks/>
              </p:cNvSpPr>
              <p:nvPr/>
            </p:nvSpPr>
            <p:spPr bwMode="auto">
              <a:xfrm>
                <a:off x="1615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64" name="Rectangle 1993"/>
              <p:cNvSpPr>
                <a:spLocks noChangeArrowheads="1"/>
              </p:cNvSpPr>
              <p:nvPr/>
            </p:nvSpPr>
            <p:spPr bwMode="auto">
              <a:xfrm>
                <a:off x="1441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65" name="Freeform 1994"/>
              <p:cNvSpPr>
                <a:spLocks/>
              </p:cNvSpPr>
              <p:nvPr/>
            </p:nvSpPr>
            <p:spPr bwMode="auto">
              <a:xfrm>
                <a:off x="1443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66" name="Rectangle 1995"/>
              <p:cNvSpPr>
                <a:spLocks noChangeArrowheads="1"/>
              </p:cNvSpPr>
              <p:nvPr/>
            </p:nvSpPr>
            <p:spPr bwMode="auto">
              <a:xfrm>
                <a:off x="159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67" name="Freeform 1996"/>
              <p:cNvSpPr>
                <a:spLocks/>
              </p:cNvSpPr>
              <p:nvPr/>
            </p:nvSpPr>
            <p:spPr bwMode="auto">
              <a:xfrm>
                <a:off x="159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68" name="Rectangle 1997"/>
              <p:cNvSpPr>
                <a:spLocks noChangeArrowheads="1"/>
              </p:cNvSpPr>
              <p:nvPr/>
            </p:nvSpPr>
            <p:spPr bwMode="auto">
              <a:xfrm>
                <a:off x="1424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69" name="Freeform 1998"/>
              <p:cNvSpPr>
                <a:spLocks/>
              </p:cNvSpPr>
              <p:nvPr/>
            </p:nvSpPr>
            <p:spPr bwMode="auto">
              <a:xfrm>
                <a:off x="1428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0" name="Rectangle 1999"/>
              <p:cNvSpPr>
                <a:spLocks noChangeArrowheads="1"/>
              </p:cNvSpPr>
              <p:nvPr/>
            </p:nvSpPr>
            <p:spPr bwMode="auto">
              <a:xfrm>
                <a:off x="1578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71" name="Freeform 2000"/>
              <p:cNvSpPr>
                <a:spLocks/>
              </p:cNvSpPr>
              <p:nvPr/>
            </p:nvSpPr>
            <p:spPr bwMode="auto">
              <a:xfrm>
                <a:off x="1580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2" name="Rectangle 2001"/>
              <p:cNvSpPr>
                <a:spLocks noChangeArrowheads="1"/>
              </p:cNvSpPr>
              <p:nvPr/>
            </p:nvSpPr>
            <p:spPr bwMode="auto">
              <a:xfrm>
                <a:off x="140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73" name="Freeform 2002"/>
              <p:cNvSpPr>
                <a:spLocks/>
              </p:cNvSpPr>
              <p:nvPr/>
            </p:nvSpPr>
            <p:spPr bwMode="auto">
              <a:xfrm>
                <a:off x="141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4" name="Rectangle 2003"/>
              <p:cNvSpPr>
                <a:spLocks noChangeArrowheads="1"/>
              </p:cNvSpPr>
              <p:nvPr/>
            </p:nvSpPr>
            <p:spPr bwMode="auto">
              <a:xfrm>
                <a:off x="156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75" name="Freeform 2004"/>
              <p:cNvSpPr>
                <a:spLocks/>
              </p:cNvSpPr>
              <p:nvPr/>
            </p:nvSpPr>
            <p:spPr bwMode="auto">
              <a:xfrm>
                <a:off x="156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6" name="Rectangle 2005"/>
              <p:cNvSpPr>
                <a:spLocks noChangeArrowheads="1"/>
              </p:cNvSpPr>
              <p:nvPr/>
            </p:nvSpPr>
            <p:spPr bwMode="auto">
              <a:xfrm>
                <a:off x="139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77" name="Freeform 2006"/>
              <p:cNvSpPr>
                <a:spLocks/>
              </p:cNvSpPr>
              <p:nvPr/>
            </p:nvSpPr>
            <p:spPr bwMode="auto">
              <a:xfrm>
                <a:off x="1393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78" name="Rectangle 2007"/>
              <p:cNvSpPr>
                <a:spLocks noChangeArrowheads="1"/>
              </p:cNvSpPr>
              <p:nvPr/>
            </p:nvSpPr>
            <p:spPr bwMode="auto">
              <a:xfrm>
                <a:off x="1732" y="3067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79" name="Freeform 2008"/>
              <p:cNvSpPr>
                <a:spLocks/>
              </p:cNvSpPr>
              <p:nvPr/>
            </p:nvSpPr>
            <p:spPr bwMode="auto">
              <a:xfrm>
                <a:off x="1734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0" name="Rectangle 2009"/>
              <p:cNvSpPr>
                <a:spLocks noChangeArrowheads="1"/>
              </p:cNvSpPr>
              <p:nvPr/>
            </p:nvSpPr>
            <p:spPr bwMode="auto">
              <a:xfrm>
                <a:off x="137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19481" name="Freeform 2010"/>
              <p:cNvSpPr>
                <a:spLocks/>
              </p:cNvSpPr>
              <p:nvPr/>
            </p:nvSpPr>
            <p:spPr bwMode="auto">
              <a:xfrm>
                <a:off x="1375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2" name="Freeform 2011"/>
              <p:cNvSpPr>
                <a:spLocks/>
              </p:cNvSpPr>
              <p:nvPr/>
            </p:nvSpPr>
            <p:spPr bwMode="auto">
              <a:xfrm>
                <a:off x="170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3" name="Freeform 2012"/>
              <p:cNvSpPr>
                <a:spLocks/>
              </p:cNvSpPr>
              <p:nvPr/>
            </p:nvSpPr>
            <p:spPr bwMode="auto">
              <a:xfrm>
                <a:off x="167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4" name="Freeform 2013"/>
              <p:cNvSpPr>
                <a:spLocks/>
              </p:cNvSpPr>
              <p:nvPr/>
            </p:nvSpPr>
            <p:spPr bwMode="auto">
              <a:xfrm>
                <a:off x="165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5" name="Freeform 2014"/>
              <p:cNvSpPr>
                <a:spLocks/>
              </p:cNvSpPr>
              <p:nvPr/>
            </p:nvSpPr>
            <p:spPr bwMode="auto">
              <a:xfrm>
                <a:off x="162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6" name="Freeform 2015"/>
              <p:cNvSpPr>
                <a:spLocks/>
              </p:cNvSpPr>
              <p:nvPr/>
            </p:nvSpPr>
            <p:spPr bwMode="auto">
              <a:xfrm>
                <a:off x="160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7" name="Freeform 2016"/>
              <p:cNvSpPr>
                <a:spLocks/>
              </p:cNvSpPr>
              <p:nvPr/>
            </p:nvSpPr>
            <p:spPr bwMode="auto">
              <a:xfrm>
                <a:off x="157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8" name="Freeform 2017"/>
              <p:cNvSpPr>
                <a:spLocks/>
              </p:cNvSpPr>
              <p:nvPr/>
            </p:nvSpPr>
            <p:spPr bwMode="auto">
              <a:xfrm>
                <a:off x="155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89" name="Freeform 2018"/>
              <p:cNvSpPr>
                <a:spLocks/>
              </p:cNvSpPr>
              <p:nvPr/>
            </p:nvSpPr>
            <p:spPr bwMode="auto">
              <a:xfrm>
                <a:off x="1525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0" name="Freeform 2019"/>
              <p:cNvSpPr>
                <a:spLocks/>
              </p:cNvSpPr>
              <p:nvPr/>
            </p:nvSpPr>
            <p:spPr bwMode="auto">
              <a:xfrm>
                <a:off x="149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1" name="Freeform 2020"/>
              <p:cNvSpPr>
                <a:spLocks/>
              </p:cNvSpPr>
              <p:nvPr/>
            </p:nvSpPr>
            <p:spPr bwMode="auto">
              <a:xfrm>
                <a:off x="147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2" name="Freeform 2021"/>
              <p:cNvSpPr>
                <a:spLocks/>
              </p:cNvSpPr>
              <p:nvPr/>
            </p:nvSpPr>
            <p:spPr bwMode="auto">
              <a:xfrm>
                <a:off x="144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3" name="Freeform 2022"/>
              <p:cNvSpPr>
                <a:spLocks/>
              </p:cNvSpPr>
              <p:nvPr/>
            </p:nvSpPr>
            <p:spPr bwMode="auto">
              <a:xfrm>
                <a:off x="1421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4" name="Freeform 2023"/>
              <p:cNvSpPr>
                <a:spLocks/>
              </p:cNvSpPr>
              <p:nvPr/>
            </p:nvSpPr>
            <p:spPr bwMode="auto">
              <a:xfrm>
                <a:off x="139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5" name="Freeform 2024"/>
              <p:cNvSpPr>
                <a:spLocks/>
              </p:cNvSpPr>
              <p:nvPr/>
            </p:nvSpPr>
            <p:spPr bwMode="auto">
              <a:xfrm>
                <a:off x="137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6" name="Freeform 2025"/>
              <p:cNvSpPr>
                <a:spLocks/>
              </p:cNvSpPr>
              <p:nvPr/>
            </p:nvSpPr>
            <p:spPr bwMode="auto">
              <a:xfrm>
                <a:off x="134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7" name="Freeform 2026"/>
              <p:cNvSpPr>
                <a:spLocks/>
              </p:cNvSpPr>
              <p:nvPr/>
            </p:nvSpPr>
            <p:spPr bwMode="auto">
              <a:xfrm>
                <a:off x="173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8" name="Freeform 2027"/>
              <p:cNvSpPr>
                <a:spLocks/>
              </p:cNvSpPr>
              <p:nvPr/>
            </p:nvSpPr>
            <p:spPr bwMode="auto">
              <a:xfrm>
                <a:off x="171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499" name="Freeform 2028"/>
              <p:cNvSpPr>
                <a:spLocks/>
              </p:cNvSpPr>
              <p:nvPr/>
            </p:nvSpPr>
            <p:spPr bwMode="auto">
              <a:xfrm>
                <a:off x="169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0" name="Freeform 2029"/>
              <p:cNvSpPr>
                <a:spLocks/>
              </p:cNvSpPr>
              <p:nvPr/>
            </p:nvSpPr>
            <p:spPr bwMode="auto">
              <a:xfrm>
                <a:off x="166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1" name="Freeform 2030"/>
              <p:cNvSpPr>
                <a:spLocks/>
              </p:cNvSpPr>
              <p:nvPr/>
            </p:nvSpPr>
            <p:spPr bwMode="auto">
              <a:xfrm>
                <a:off x="164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2" name="Freeform 2031"/>
              <p:cNvSpPr>
                <a:spLocks/>
              </p:cNvSpPr>
              <p:nvPr/>
            </p:nvSpPr>
            <p:spPr bwMode="auto">
              <a:xfrm>
                <a:off x="161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3" name="Freeform 2032"/>
              <p:cNvSpPr>
                <a:spLocks/>
              </p:cNvSpPr>
              <p:nvPr/>
            </p:nvSpPr>
            <p:spPr bwMode="auto">
              <a:xfrm>
                <a:off x="158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4" name="Freeform 2033"/>
              <p:cNvSpPr>
                <a:spLocks/>
              </p:cNvSpPr>
              <p:nvPr/>
            </p:nvSpPr>
            <p:spPr bwMode="auto">
              <a:xfrm>
                <a:off x="156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5" name="Freeform 2034"/>
              <p:cNvSpPr>
                <a:spLocks/>
              </p:cNvSpPr>
              <p:nvPr/>
            </p:nvSpPr>
            <p:spPr bwMode="auto">
              <a:xfrm>
                <a:off x="153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6" name="Freeform 2035"/>
              <p:cNvSpPr>
                <a:spLocks/>
              </p:cNvSpPr>
              <p:nvPr/>
            </p:nvSpPr>
            <p:spPr bwMode="auto">
              <a:xfrm>
                <a:off x="151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7" name="Freeform 2036"/>
              <p:cNvSpPr>
                <a:spLocks/>
              </p:cNvSpPr>
              <p:nvPr/>
            </p:nvSpPr>
            <p:spPr bwMode="auto">
              <a:xfrm>
                <a:off x="148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8" name="Freeform 2037"/>
              <p:cNvSpPr>
                <a:spLocks/>
              </p:cNvSpPr>
              <p:nvPr/>
            </p:nvSpPr>
            <p:spPr bwMode="auto">
              <a:xfrm>
                <a:off x="146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09" name="Freeform 2038"/>
              <p:cNvSpPr>
                <a:spLocks/>
              </p:cNvSpPr>
              <p:nvPr/>
            </p:nvSpPr>
            <p:spPr bwMode="auto">
              <a:xfrm>
                <a:off x="143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0" name="Freeform 2039"/>
              <p:cNvSpPr>
                <a:spLocks/>
              </p:cNvSpPr>
              <p:nvPr/>
            </p:nvSpPr>
            <p:spPr bwMode="auto">
              <a:xfrm>
                <a:off x="140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1" name="Freeform 2040"/>
              <p:cNvSpPr>
                <a:spLocks/>
              </p:cNvSpPr>
              <p:nvPr/>
            </p:nvSpPr>
            <p:spPr bwMode="auto">
              <a:xfrm>
                <a:off x="138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2" name="Freeform 2041"/>
              <p:cNvSpPr>
                <a:spLocks/>
              </p:cNvSpPr>
              <p:nvPr/>
            </p:nvSpPr>
            <p:spPr bwMode="auto">
              <a:xfrm>
                <a:off x="135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9513" name="Freeform 2042"/>
              <p:cNvSpPr>
                <a:spLocks/>
              </p:cNvSpPr>
              <p:nvPr/>
            </p:nvSpPr>
            <p:spPr bwMode="auto">
              <a:xfrm>
                <a:off x="174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43" name="Rectangle 2043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44" name="Group 2044"/>
            <p:cNvGrpSpPr>
              <a:grpSpLocks/>
            </p:cNvGrpSpPr>
            <p:nvPr/>
          </p:nvGrpSpPr>
          <p:grpSpPr bwMode="auto">
            <a:xfrm>
              <a:off x="2009" y="3008"/>
              <a:ext cx="420" cy="30"/>
              <a:chOff x="1329" y="3025"/>
              <a:chExt cx="420" cy="30"/>
            </a:xfrm>
          </p:grpSpPr>
          <p:sp>
            <p:nvSpPr>
              <p:cNvPr id="2872" name="Freeform 2045"/>
              <p:cNvSpPr>
                <a:spLocks/>
              </p:cNvSpPr>
              <p:nvPr/>
            </p:nvSpPr>
            <p:spPr bwMode="auto">
              <a:xfrm>
                <a:off x="1329" y="3045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4 w 7"/>
                  <a:gd name="T3" fmla="*/ 5 h 5"/>
                  <a:gd name="T4" fmla="*/ 0 w 7"/>
                  <a:gd name="T5" fmla="*/ 4 h 5"/>
                  <a:gd name="T6" fmla="*/ 4 w 7"/>
                  <a:gd name="T7" fmla="*/ 0 h 5"/>
                  <a:gd name="T8" fmla="*/ 7 w 7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4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3" name="Rectangle 2046"/>
              <p:cNvSpPr>
                <a:spLocks noChangeArrowheads="1"/>
              </p:cNvSpPr>
              <p:nvPr/>
            </p:nvSpPr>
            <p:spPr bwMode="auto">
              <a:xfrm>
                <a:off x="135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74" name="Freeform 2047"/>
              <p:cNvSpPr>
                <a:spLocks/>
              </p:cNvSpPr>
              <p:nvPr/>
            </p:nvSpPr>
            <p:spPr bwMode="auto">
              <a:xfrm>
                <a:off x="136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5" name="Rectangle 2048"/>
              <p:cNvSpPr>
                <a:spLocks noChangeArrowheads="1"/>
              </p:cNvSpPr>
              <p:nvPr/>
            </p:nvSpPr>
            <p:spPr bwMode="auto">
              <a:xfrm>
                <a:off x="134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76" name="Freeform 2049"/>
              <p:cNvSpPr>
                <a:spLocks/>
              </p:cNvSpPr>
              <p:nvPr/>
            </p:nvSpPr>
            <p:spPr bwMode="auto">
              <a:xfrm>
                <a:off x="1342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7" name="Rectangle 2050"/>
              <p:cNvSpPr>
                <a:spLocks noChangeArrowheads="1"/>
              </p:cNvSpPr>
              <p:nvPr/>
            </p:nvSpPr>
            <p:spPr bwMode="auto">
              <a:xfrm>
                <a:off x="1714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78" name="Freeform 2051"/>
              <p:cNvSpPr>
                <a:spLocks/>
              </p:cNvSpPr>
              <p:nvPr/>
            </p:nvSpPr>
            <p:spPr bwMode="auto">
              <a:xfrm>
                <a:off x="1716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9" name="Rectangle 2052"/>
              <p:cNvSpPr>
                <a:spLocks noChangeArrowheads="1"/>
              </p:cNvSpPr>
              <p:nvPr/>
            </p:nvSpPr>
            <p:spPr bwMode="auto">
              <a:xfrm>
                <a:off x="1542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80" name="Freeform 2053"/>
              <p:cNvSpPr>
                <a:spLocks/>
              </p:cNvSpPr>
              <p:nvPr/>
            </p:nvSpPr>
            <p:spPr bwMode="auto">
              <a:xfrm>
                <a:off x="154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1" name="Rectangle 2054"/>
              <p:cNvSpPr>
                <a:spLocks noChangeArrowheads="1"/>
              </p:cNvSpPr>
              <p:nvPr/>
            </p:nvSpPr>
            <p:spPr bwMode="auto">
              <a:xfrm>
                <a:off x="1696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82" name="Freeform 2055"/>
              <p:cNvSpPr>
                <a:spLocks/>
              </p:cNvSpPr>
              <p:nvPr/>
            </p:nvSpPr>
            <p:spPr bwMode="auto">
              <a:xfrm>
                <a:off x="1699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3" name="Rectangle 2056"/>
              <p:cNvSpPr>
                <a:spLocks noChangeArrowheads="1"/>
              </p:cNvSpPr>
              <p:nvPr/>
            </p:nvSpPr>
            <p:spPr bwMode="auto">
              <a:xfrm>
                <a:off x="1527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84" name="Freeform 2057"/>
              <p:cNvSpPr>
                <a:spLocks/>
              </p:cNvSpPr>
              <p:nvPr/>
            </p:nvSpPr>
            <p:spPr bwMode="auto">
              <a:xfrm>
                <a:off x="152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5" name="Rectangle 2058"/>
              <p:cNvSpPr>
                <a:spLocks noChangeArrowheads="1"/>
              </p:cNvSpPr>
              <p:nvPr/>
            </p:nvSpPr>
            <p:spPr bwMode="auto">
              <a:xfrm>
                <a:off x="167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86" name="Freeform 2059"/>
              <p:cNvSpPr>
                <a:spLocks/>
              </p:cNvSpPr>
              <p:nvPr/>
            </p:nvSpPr>
            <p:spPr bwMode="auto">
              <a:xfrm>
                <a:off x="1683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7" name="Rectangle 2060"/>
              <p:cNvSpPr>
                <a:spLocks noChangeArrowheads="1"/>
              </p:cNvSpPr>
              <p:nvPr/>
            </p:nvSpPr>
            <p:spPr bwMode="auto">
              <a:xfrm>
                <a:off x="1509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88" name="Freeform 2061"/>
              <p:cNvSpPr>
                <a:spLocks/>
              </p:cNvSpPr>
              <p:nvPr/>
            </p:nvSpPr>
            <p:spPr bwMode="auto">
              <a:xfrm>
                <a:off x="151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89" name="Rectangle 2062"/>
              <p:cNvSpPr>
                <a:spLocks noChangeArrowheads="1"/>
              </p:cNvSpPr>
              <p:nvPr/>
            </p:nvSpPr>
            <p:spPr bwMode="auto">
              <a:xfrm>
                <a:off x="166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90" name="Freeform 2063"/>
              <p:cNvSpPr>
                <a:spLocks/>
              </p:cNvSpPr>
              <p:nvPr/>
            </p:nvSpPr>
            <p:spPr bwMode="auto">
              <a:xfrm>
                <a:off x="1666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1" name="Rectangle 2064"/>
              <p:cNvSpPr>
                <a:spLocks noChangeArrowheads="1"/>
              </p:cNvSpPr>
              <p:nvPr/>
            </p:nvSpPr>
            <p:spPr bwMode="auto">
              <a:xfrm>
                <a:off x="1492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92" name="Freeform 2065"/>
              <p:cNvSpPr>
                <a:spLocks/>
              </p:cNvSpPr>
              <p:nvPr/>
            </p:nvSpPr>
            <p:spPr bwMode="auto">
              <a:xfrm>
                <a:off x="1494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3" name="Rectangle 2066"/>
              <p:cNvSpPr>
                <a:spLocks noChangeArrowheads="1"/>
              </p:cNvSpPr>
              <p:nvPr/>
            </p:nvSpPr>
            <p:spPr bwMode="auto">
              <a:xfrm>
                <a:off x="1646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94" name="Freeform 2067"/>
              <p:cNvSpPr>
                <a:spLocks/>
              </p:cNvSpPr>
              <p:nvPr/>
            </p:nvSpPr>
            <p:spPr bwMode="auto">
              <a:xfrm>
                <a:off x="1648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5" name="Rectangle 2068"/>
              <p:cNvSpPr>
                <a:spLocks noChangeArrowheads="1"/>
              </p:cNvSpPr>
              <p:nvPr/>
            </p:nvSpPr>
            <p:spPr bwMode="auto">
              <a:xfrm>
                <a:off x="1476" y="3039"/>
                <a:ext cx="16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96" name="Freeform 2069"/>
              <p:cNvSpPr>
                <a:spLocks/>
              </p:cNvSpPr>
              <p:nvPr/>
            </p:nvSpPr>
            <p:spPr bwMode="auto">
              <a:xfrm>
                <a:off x="147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7" name="Rectangle 2070"/>
              <p:cNvSpPr>
                <a:spLocks noChangeArrowheads="1"/>
              </p:cNvSpPr>
              <p:nvPr/>
            </p:nvSpPr>
            <p:spPr bwMode="auto">
              <a:xfrm>
                <a:off x="162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98" name="Freeform 2071"/>
              <p:cNvSpPr>
                <a:spLocks/>
              </p:cNvSpPr>
              <p:nvPr/>
            </p:nvSpPr>
            <p:spPr bwMode="auto">
              <a:xfrm>
                <a:off x="1630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99" name="Rectangle 2072"/>
              <p:cNvSpPr>
                <a:spLocks noChangeArrowheads="1"/>
              </p:cNvSpPr>
              <p:nvPr/>
            </p:nvSpPr>
            <p:spPr bwMode="auto">
              <a:xfrm>
                <a:off x="145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00" name="Freeform 2073"/>
              <p:cNvSpPr>
                <a:spLocks/>
              </p:cNvSpPr>
              <p:nvPr/>
            </p:nvSpPr>
            <p:spPr bwMode="auto">
              <a:xfrm>
                <a:off x="1461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01" name="Rectangle 2074"/>
              <p:cNvSpPr>
                <a:spLocks noChangeArrowheads="1"/>
              </p:cNvSpPr>
              <p:nvPr/>
            </p:nvSpPr>
            <p:spPr bwMode="auto">
              <a:xfrm>
                <a:off x="161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02" name="Freeform 2075"/>
              <p:cNvSpPr>
                <a:spLocks/>
              </p:cNvSpPr>
              <p:nvPr/>
            </p:nvSpPr>
            <p:spPr bwMode="auto">
              <a:xfrm>
                <a:off x="1615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03" name="Rectangle 2076"/>
              <p:cNvSpPr>
                <a:spLocks noChangeArrowheads="1"/>
              </p:cNvSpPr>
              <p:nvPr/>
            </p:nvSpPr>
            <p:spPr bwMode="auto">
              <a:xfrm>
                <a:off x="1441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04" name="Freeform 2077"/>
              <p:cNvSpPr>
                <a:spLocks/>
              </p:cNvSpPr>
              <p:nvPr/>
            </p:nvSpPr>
            <p:spPr bwMode="auto">
              <a:xfrm>
                <a:off x="1443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05" name="Rectangle 2078"/>
              <p:cNvSpPr>
                <a:spLocks noChangeArrowheads="1"/>
              </p:cNvSpPr>
              <p:nvPr/>
            </p:nvSpPr>
            <p:spPr bwMode="auto">
              <a:xfrm>
                <a:off x="159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06" name="Freeform 2079"/>
              <p:cNvSpPr>
                <a:spLocks/>
              </p:cNvSpPr>
              <p:nvPr/>
            </p:nvSpPr>
            <p:spPr bwMode="auto">
              <a:xfrm>
                <a:off x="159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07" name="Rectangle 2080"/>
              <p:cNvSpPr>
                <a:spLocks noChangeArrowheads="1"/>
              </p:cNvSpPr>
              <p:nvPr/>
            </p:nvSpPr>
            <p:spPr bwMode="auto">
              <a:xfrm>
                <a:off x="1424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08" name="Freeform 2081"/>
              <p:cNvSpPr>
                <a:spLocks/>
              </p:cNvSpPr>
              <p:nvPr/>
            </p:nvSpPr>
            <p:spPr bwMode="auto">
              <a:xfrm>
                <a:off x="1428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09" name="Rectangle 2082"/>
              <p:cNvSpPr>
                <a:spLocks noChangeArrowheads="1"/>
              </p:cNvSpPr>
              <p:nvPr/>
            </p:nvSpPr>
            <p:spPr bwMode="auto">
              <a:xfrm>
                <a:off x="1578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10" name="Freeform 2083"/>
              <p:cNvSpPr>
                <a:spLocks/>
              </p:cNvSpPr>
              <p:nvPr/>
            </p:nvSpPr>
            <p:spPr bwMode="auto">
              <a:xfrm>
                <a:off x="1580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11" name="Rectangle 2084"/>
              <p:cNvSpPr>
                <a:spLocks noChangeArrowheads="1"/>
              </p:cNvSpPr>
              <p:nvPr/>
            </p:nvSpPr>
            <p:spPr bwMode="auto">
              <a:xfrm>
                <a:off x="140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12" name="Freeform 2085"/>
              <p:cNvSpPr>
                <a:spLocks/>
              </p:cNvSpPr>
              <p:nvPr/>
            </p:nvSpPr>
            <p:spPr bwMode="auto">
              <a:xfrm>
                <a:off x="141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13" name="Rectangle 2086"/>
              <p:cNvSpPr>
                <a:spLocks noChangeArrowheads="1"/>
              </p:cNvSpPr>
              <p:nvPr/>
            </p:nvSpPr>
            <p:spPr bwMode="auto">
              <a:xfrm>
                <a:off x="156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14" name="Freeform 2087"/>
              <p:cNvSpPr>
                <a:spLocks/>
              </p:cNvSpPr>
              <p:nvPr/>
            </p:nvSpPr>
            <p:spPr bwMode="auto">
              <a:xfrm>
                <a:off x="156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15" name="Rectangle 2088"/>
              <p:cNvSpPr>
                <a:spLocks noChangeArrowheads="1"/>
              </p:cNvSpPr>
              <p:nvPr/>
            </p:nvSpPr>
            <p:spPr bwMode="auto">
              <a:xfrm>
                <a:off x="139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16" name="Freeform 2089"/>
              <p:cNvSpPr>
                <a:spLocks/>
              </p:cNvSpPr>
              <p:nvPr/>
            </p:nvSpPr>
            <p:spPr bwMode="auto">
              <a:xfrm>
                <a:off x="1393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17" name="Rectangle 2090"/>
              <p:cNvSpPr>
                <a:spLocks noChangeArrowheads="1"/>
              </p:cNvSpPr>
              <p:nvPr/>
            </p:nvSpPr>
            <p:spPr bwMode="auto">
              <a:xfrm>
                <a:off x="1732" y="3039"/>
                <a:ext cx="15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18" name="Freeform 2091"/>
              <p:cNvSpPr>
                <a:spLocks/>
              </p:cNvSpPr>
              <p:nvPr/>
            </p:nvSpPr>
            <p:spPr bwMode="auto">
              <a:xfrm>
                <a:off x="1734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19" name="Rectangle 2092"/>
              <p:cNvSpPr>
                <a:spLocks noChangeArrowheads="1"/>
              </p:cNvSpPr>
              <p:nvPr/>
            </p:nvSpPr>
            <p:spPr bwMode="auto">
              <a:xfrm>
                <a:off x="137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20" name="Freeform 2093"/>
              <p:cNvSpPr>
                <a:spLocks/>
              </p:cNvSpPr>
              <p:nvPr/>
            </p:nvSpPr>
            <p:spPr bwMode="auto">
              <a:xfrm>
                <a:off x="1375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1" name="Rectangle 2094"/>
              <p:cNvSpPr>
                <a:spLocks noChangeArrowheads="1"/>
              </p:cNvSpPr>
              <p:nvPr/>
            </p:nvSpPr>
            <p:spPr bwMode="auto">
              <a:xfrm>
                <a:off x="135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22" name="Freeform 2095"/>
              <p:cNvSpPr>
                <a:spLocks/>
              </p:cNvSpPr>
              <p:nvPr/>
            </p:nvSpPr>
            <p:spPr bwMode="auto">
              <a:xfrm>
                <a:off x="136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3" name="Rectangle 2096"/>
              <p:cNvSpPr>
                <a:spLocks noChangeArrowheads="1"/>
              </p:cNvSpPr>
              <p:nvPr/>
            </p:nvSpPr>
            <p:spPr bwMode="auto">
              <a:xfrm>
                <a:off x="134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24" name="Freeform 2097"/>
              <p:cNvSpPr>
                <a:spLocks/>
              </p:cNvSpPr>
              <p:nvPr/>
            </p:nvSpPr>
            <p:spPr bwMode="auto">
              <a:xfrm>
                <a:off x="1342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5" name="Rectangle 2098"/>
              <p:cNvSpPr>
                <a:spLocks noChangeArrowheads="1"/>
              </p:cNvSpPr>
              <p:nvPr/>
            </p:nvSpPr>
            <p:spPr bwMode="auto">
              <a:xfrm>
                <a:off x="1714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26" name="Freeform 2099"/>
              <p:cNvSpPr>
                <a:spLocks/>
              </p:cNvSpPr>
              <p:nvPr/>
            </p:nvSpPr>
            <p:spPr bwMode="auto">
              <a:xfrm>
                <a:off x="1716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7" name="Rectangle 2100"/>
              <p:cNvSpPr>
                <a:spLocks noChangeArrowheads="1"/>
              </p:cNvSpPr>
              <p:nvPr/>
            </p:nvSpPr>
            <p:spPr bwMode="auto">
              <a:xfrm>
                <a:off x="1542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28" name="Freeform 2101"/>
              <p:cNvSpPr>
                <a:spLocks/>
              </p:cNvSpPr>
              <p:nvPr/>
            </p:nvSpPr>
            <p:spPr bwMode="auto">
              <a:xfrm>
                <a:off x="154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29" name="Rectangle 2102"/>
              <p:cNvSpPr>
                <a:spLocks noChangeArrowheads="1"/>
              </p:cNvSpPr>
              <p:nvPr/>
            </p:nvSpPr>
            <p:spPr bwMode="auto">
              <a:xfrm>
                <a:off x="1696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30" name="Freeform 2103"/>
              <p:cNvSpPr>
                <a:spLocks/>
              </p:cNvSpPr>
              <p:nvPr/>
            </p:nvSpPr>
            <p:spPr bwMode="auto">
              <a:xfrm>
                <a:off x="1699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31" name="Rectangle 2104"/>
              <p:cNvSpPr>
                <a:spLocks noChangeArrowheads="1"/>
              </p:cNvSpPr>
              <p:nvPr/>
            </p:nvSpPr>
            <p:spPr bwMode="auto">
              <a:xfrm>
                <a:off x="1527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32" name="Freeform 2105"/>
              <p:cNvSpPr>
                <a:spLocks/>
              </p:cNvSpPr>
              <p:nvPr/>
            </p:nvSpPr>
            <p:spPr bwMode="auto">
              <a:xfrm>
                <a:off x="152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33" name="Rectangle 2106"/>
              <p:cNvSpPr>
                <a:spLocks noChangeArrowheads="1"/>
              </p:cNvSpPr>
              <p:nvPr/>
            </p:nvSpPr>
            <p:spPr bwMode="auto">
              <a:xfrm>
                <a:off x="167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34" name="Freeform 2107"/>
              <p:cNvSpPr>
                <a:spLocks/>
              </p:cNvSpPr>
              <p:nvPr/>
            </p:nvSpPr>
            <p:spPr bwMode="auto">
              <a:xfrm>
                <a:off x="1683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35" name="Rectangle 2108"/>
              <p:cNvSpPr>
                <a:spLocks noChangeArrowheads="1"/>
              </p:cNvSpPr>
              <p:nvPr/>
            </p:nvSpPr>
            <p:spPr bwMode="auto">
              <a:xfrm>
                <a:off x="1509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36" name="Freeform 2109"/>
              <p:cNvSpPr>
                <a:spLocks/>
              </p:cNvSpPr>
              <p:nvPr/>
            </p:nvSpPr>
            <p:spPr bwMode="auto">
              <a:xfrm>
                <a:off x="151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37" name="Rectangle 2110"/>
              <p:cNvSpPr>
                <a:spLocks noChangeArrowheads="1"/>
              </p:cNvSpPr>
              <p:nvPr/>
            </p:nvSpPr>
            <p:spPr bwMode="auto">
              <a:xfrm>
                <a:off x="166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38" name="Freeform 2111"/>
              <p:cNvSpPr>
                <a:spLocks/>
              </p:cNvSpPr>
              <p:nvPr/>
            </p:nvSpPr>
            <p:spPr bwMode="auto">
              <a:xfrm>
                <a:off x="1666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39" name="Rectangle 2112"/>
              <p:cNvSpPr>
                <a:spLocks noChangeArrowheads="1"/>
              </p:cNvSpPr>
              <p:nvPr/>
            </p:nvSpPr>
            <p:spPr bwMode="auto">
              <a:xfrm>
                <a:off x="1492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40" name="Freeform 2113"/>
              <p:cNvSpPr>
                <a:spLocks/>
              </p:cNvSpPr>
              <p:nvPr/>
            </p:nvSpPr>
            <p:spPr bwMode="auto">
              <a:xfrm>
                <a:off x="1494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41" name="Rectangle 2114"/>
              <p:cNvSpPr>
                <a:spLocks noChangeArrowheads="1"/>
              </p:cNvSpPr>
              <p:nvPr/>
            </p:nvSpPr>
            <p:spPr bwMode="auto">
              <a:xfrm>
                <a:off x="1646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42" name="Freeform 2115"/>
              <p:cNvSpPr>
                <a:spLocks/>
              </p:cNvSpPr>
              <p:nvPr/>
            </p:nvSpPr>
            <p:spPr bwMode="auto">
              <a:xfrm>
                <a:off x="1648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43" name="Rectangle 2116"/>
              <p:cNvSpPr>
                <a:spLocks noChangeArrowheads="1"/>
              </p:cNvSpPr>
              <p:nvPr/>
            </p:nvSpPr>
            <p:spPr bwMode="auto">
              <a:xfrm>
                <a:off x="1476" y="302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44" name="Freeform 2117"/>
              <p:cNvSpPr>
                <a:spLocks/>
              </p:cNvSpPr>
              <p:nvPr/>
            </p:nvSpPr>
            <p:spPr bwMode="auto">
              <a:xfrm>
                <a:off x="147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45" name="Rectangle 2118"/>
              <p:cNvSpPr>
                <a:spLocks noChangeArrowheads="1"/>
              </p:cNvSpPr>
              <p:nvPr/>
            </p:nvSpPr>
            <p:spPr bwMode="auto">
              <a:xfrm>
                <a:off x="162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46" name="Freeform 2119"/>
              <p:cNvSpPr>
                <a:spLocks/>
              </p:cNvSpPr>
              <p:nvPr/>
            </p:nvSpPr>
            <p:spPr bwMode="auto">
              <a:xfrm>
                <a:off x="1630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47" name="Rectangle 2120"/>
              <p:cNvSpPr>
                <a:spLocks noChangeArrowheads="1"/>
              </p:cNvSpPr>
              <p:nvPr/>
            </p:nvSpPr>
            <p:spPr bwMode="auto">
              <a:xfrm>
                <a:off x="145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48" name="Freeform 2121"/>
              <p:cNvSpPr>
                <a:spLocks/>
              </p:cNvSpPr>
              <p:nvPr/>
            </p:nvSpPr>
            <p:spPr bwMode="auto">
              <a:xfrm>
                <a:off x="1461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49" name="Rectangle 2122"/>
              <p:cNvSpPr>
                <a:spLocks noChangeArrowheads="1"/>
              </p:cNvSpPr>
              <p:nvPr/>
            </p:nvSpPr>
            <p:spPr bwMode="auto">
              <a:xfrm>
                <a:off x="161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50" name="Freeform 2123"/>
              <p:cNvSpPr>
                <a:spLocks/>
              </p:cNvSpPr>
              <p:nvPr/>
            </p:nvSpPr>
            <p:spPr bwMode="auto">
              <a:xfrm>
                <a:off x="1615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51" name="Rectangle 2124"/>
              <p:cNvSpPr>
                <a:spLocks noChangeArrowheads="1"/>
              </p:cNvSpPr>
              <p:nvPr/>
            </p:nvSpPr>
            <p:spPr bwMode="auto">
              <a:xfrm>
                <a:off x="1441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52" name="Freeform 2125"/>
              <p:cNvSpPr>
                <a:spLocks/>
              </p:cNvSpPr>
              <p:nvPr/>
            </p:nvSpPr>
            <p:spPr bwMode="auto">
              <a:xfrm>
                <a:off x="1443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53" name="Rectangle 2126"/>
              <p:cNvSpPr>
                <a:spLocks noChangeArrowheads="1"/>
              </p:cNvSpPr>
              <p:nvPr/>
            </p:nvSpPr>
            <p:spPr bwMode="auto">
              <a:xfrm>
                <a:off x="159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54" name="Freeform 2127"/>
              <p:cNvSpPr>
                <a:spLocks/>
              </p:cNvSpPr>
              <p:nvPr/>
            </p:nvSpPr>
            <p:spPr bwMode="auto">
              <a:xfrm>
                <a:off x="159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55" name="Rectangle 2128"/>
              <p:cNvSpPr>
                <a:spLocks noChangeArrowheads="1"/>
              </p:cNvSpPr>
              <p:nvPr/>
            </p:nvSpPr>
            <p:spPr bwMode="auto">
              <a:xfrm>
                <a:off x="1424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56" name="Freeform 2129"/>
              <p:cNvSpPr>
                <a:spLocks/>
              </p:cNvSpPr>
              <p:nvPr/>
            </p:nvSpPr>
            <p:spPr bwMode="auto">
              <a:xfrm>
                <a:off x="1428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57" name="Rectangle 2130"/>
              <p:cNvSpPr>
                <a:spLocks noChangeArrowheads="1"/>
              </p:cNvSpPr>
              <p:nvPr/>
            </p:nvSpPr>
            <p:spPr bwMode="auto">
              <a:xfrm>
                <a:off x="1578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58" name="Freeform 2131"/>
              <p:cNvSpPr>
                <a:spLocks/>
              </p:cNvSpPr>
              <p:nvPr/>
            </p:nvSpPr>
            <p:spPr bwMode="auto">
              <a:xfrm>
                <a:off x="1580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59" name="Rectangle 2132"/>
              <p:cNvSpPr>
                <a:spLocks noChangeArrowheads="1"/>
              </p:cNvSpPr>
              <p:nvPr/>
            </p:nvSpPr>
            <p:spPr bwMode="auto">
              <a:xfrm>
                <a:off x="140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60" name="Freeform 2133"/>
              <p:cNvSpPr>
                <a:spLocks/>
              </p:cNvSpPr>
              <p:nvPr/>
            </p:nvSpPr>
            <p:spPr bwMode="auto">
              <a:xfrm>
                <a:off x="141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61" name="Rectangle 2134"/>
              <p:cNvSpPr>
                <a:spLocks noChangeArrowheads="1"/>
              </p:cNvSpPr>
              <p:nvPr/>
            </p:nvSpPr>
            <p:spPr bwMode="auto">
              <a:xfrm>
                <a:off x="156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62" name="Freeform 2135"/>
              <p:cNvSpPr>
                <a:spLocks/>
              </p:cNvSpPr>
              <p:nvPr/>
            </p:nvSpPr>
            <p:spPr bwMode="auto">
              <a:xfrm>
                <a:off x="156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63" name="Rectangle 2136"/>
              <p:cNvSpPr>
                <a:spLocks noChangeArrowheads="1"/>
              </p:cNvSpPr>
              <p:nvPr/>
            </p:nvSpPr>
            <p:spPr bwMode="auto">
              <a:xfrm>
                <a:off x="139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64" name="Freeform 2137"/>
              <p:cNvSpPr>
                <a:spLocks/>
              </p:cNvSpPr>
              <p:nvPr/>
            </p:nvSpPr>
            <p:spPr bwMode="auto">
              <a:xfrm>
                <a:off x="1393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65" name="Rectangle 2138"/>
              <p:cNvSpPr>
                <a:spLocks noChangeArrowheads="1"/>
              </p:cNvSpPr>
              <p:nvPr/>
            </p:nvSpPr>
            <p:spPr bwMode="auto">
              <a:xfrm>
                <a:off x="1732" y="302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66" name="Freeform 2139"/>
              <p:cNvSpPr>
                <a:spLocks/>
              </p:cNvSpPr>
              <p:nvPr/>
            </p:nvSpPr>
            <p:spPr bwMode="auto">
              <a:xfrm>
                <a:off x="1734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67" name="Rectangle 2140"/>
              <p:cNvSpPr>
                <a:spLocks noChangeArrowheads="1"/>
              </p:cNvSpPr>
              <p:nvPr/>
            </p:nvSpPr>
            <p:spPr bwMode="auto">
              <a:xfrm>
                <a:off x="137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968" name="Freeform 2141"/>
              <p:cNvSpPr>
                <a:spLocks/>
              </p:cNvSpPr>
              <p:nvPr/>
            </p:nvSpPr>
            <p:spPr bwMode="auto">
              <a:xfrm>
                <a:off x="1375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69" name="Freeform 2142"/>
              <p:cNvSpPr>
                <a:spLocks/>
              </p:cNvSpPr>
              <p:nvPr/>
            </p:nvSpPr>
            <p:spPr bwMode="auto">
              <a:xfrm>
                <a:off x="170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0" name="Freeform 2143"/>
              <p:cNvSpPr>
                <a:spLocks/>
              </p:cNvSpPr>
              <p:nvPr/>
            </p:nvSpPr>
            <p:spPr bwMode="auto">
              <a:xfrm>
                <a:off x="167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1" name="Freeform 2144"/>
              <p:cNvSpPr>
                <a:spLocks/>
              </p:cNvSpPr>
              <p:nvPr/>
            </p:nvSpPr>
            <p:spPr bwMode="auto">
              <a:xfrm>
                <a:off x="165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2" name="Freeform 2145"/>
              <p:cNvSpPr>
                <a:spLocks/>
              </p:cNvSpPr>
              <p:nvPr/>
            </p:nvSpPr>
            <p:spPr bwMode="auto">
              <a:xfrm>
                <a:off x="162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3" name="Freeform 2146"/>
              <p:cNvSpPr>
                <a:spLocks/>
              </p:cNvSpPr>
              <p:nvPr/>
            </p:nvSpPr>
            <p:spPr bwMode="auto">
              <a:xfrm>
                <a:off x="160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4" name="Freeform 2147"/>
              <p:cNvSpPr>
                <a:spLocks/>
              </p:cNvSpPr>
              <p:nvPr/>
            </p:nvSpPr>
            <p:spPr bwMode="auto">
              <a:xfrm>
                <a:off x="157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5" name="Freeform 2148"/>
              <p:cNvSpPr>
                <a:spLocks/>
              </p:cNvSpPr>
              <p:nvPr/>
            </p:nvSpPr>
            <p:spPr bwMode="auto">
              <a:xfrm>
                <a:off x="155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3 h 3"/>
                  <a:gd name="T4" fmla="*/ 0 w 5"/>
                  <a:gd name="T5" fmla="*/ 2 h 3"/>
                  <a:gd name="T6" fmla="*/ 2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6" name="Freeform 2149"/>
              <p:cNvSpPr>
                <a:spLocks/>
              </p:cNvSpPr>
              <p:nvPr/>
            </p:nvSpPr>
            <p:spPr bwMode="auto">
              <a:xfrm>
                <a:off x="1525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7" name="Freeform 2150"/>
              <p:cNvSpPr>
                <a:spLocks/>
              </p:cNvSpPr>
              <p:nvPr/>
            </p:nvSpPr>
            <p:spPr bwMode="auto">
              <a:xfrm>
                <a:off x="149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8" name="Freeform 2151"/>
              <p:cNvSpPr>
                <a:spLocks/>
              </p:cNvSpPr>
              <p:nvPr/>
            </p:nvSpPr>
            <p:spPr bwMode="auto">
              <a:xfrm>
                <a:off x="147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79" name="Freeform 2152"/>
              <p:cNvSpPr>
                <a:spLocks/>
              </p:cNvSpPr>
              <p:nvPr/>
            </p:nvSpPr>
            <p:spPr bwMode="auto">
              <a:xfrm>
                <a:off x="144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0" name="Freeform 2153"/>
              <p:cNvSpPr>
                <a:spLocks/>
              </p:cNvSpPr>
              <p:nvPr/>
            </p:nvSpPr>
            <p:spPr bwMode="auto">
              <a:xfrm>
                <a:off x="1421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1" name="Freeform 2154"/>
              <p:cNvSpPr>
                <a:spLocks/>
              </p:cNvSpPr>
              <p:nvPr/>
            </p:nvSpPr>
            <p:spPr bwMode="auto">
              <a:xfrm>
                <a:off x="139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2" name="Freeform 2155"/>
              <p:cNvSpPr>
                <a:spLocks/>
              </p:cNvSpPr>
              <p:nvPr/>
            </p:nvSpPr>
            <p:spPr bwMode="auto">
              <a:xfrm>
                <a:off x="137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3" name="Freeform 2156"/>
              <p:cNvSpPr>
                <a:spLocks/>
              </p:cNvSpPr>
              <p:nvPr/>
            </p:nvSpPr>
            <p:spPr bwMode="auto">
              <a:xfrm>
                <a:off x="134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4" name="Freeform 2157"/>
              <p:cNvSpPr>
                <a:spLocks/>
              </p:cNvSpPr>
              <p:nvPr/>
            </p:nvSpPr>
            <p:spPr bwMode="auto">
              <a:xfrm>
                <a:off x="173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5" name="Freeform 2158"/>
              <p:cNvSpPr>
                <a:spLocks/>
              </p:cNvSpPr>
              <p:nvPr/>
            </p:nvSpPr>
            <p:spPr bwMode="auto">
              <a:xfrm>
                <a:off x="171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6" name="Freeform 2159"/>
              <p:cNvSpPr>
                <a:spLocks/>
              </p:cNvSpPr>
              <p:nvPr/>
            </p:nvSpPr>
            <p:spPr bwMode="auto">
              <a:xfrm>
                <a:off x="169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7" name="Freeform 2160"/>
              <p:cNvSpPr>
                <a:spLocks/>
              </p:cNvSpPr>
              <p:nvPr/>
            </p:nvSpPr>
            <p:spPr bwMode="auto">
              <a:xfrm>
                <a:off x="166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8" name="Freeform 2161"/>
              <p:cNvSpPr>
                <a:spLocks/>
              </p:cNvSpPr>
              <p:nvPr/>
            </p:nvSpPr>
            <p:spPr bwMode="auto">
              <a:xfrm>
                <a:off x="164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89" name="Freeform 2162"/>
              <p:cNvSpPr>
                <a:spLocks/>
              </p:cNvSpPr>
              <p:nvPr/>
            </p:nvSpPr>
            <p:spPr bwMode="auto">
              <a:xfrm>
                <a:off x="161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0" name="Freeform 2163"/>
              <p:cNvSpPr>
                <a:spLocks/>
              </p:cNvSpPr>
              <p:nvPr/>
            </p:nvSpPr>
            <p:spPr bwMode="auto">
              <a:xfrm>
                <a:off x="158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1" name="Freeform 2164"/>
              <p:cNvSpPr>
                <a:spLocks/>
              </p:cNvSpPr>
              <p:nvPr/>
            </p:nvSpPr>
            <p:spPr bwMode="auto">
              <a:xfrm>
                <a:off x="156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2" name="Freeform 2165"/>
              <p:cNvSpPr>
                <a:spLocks/>
              </p:cNvSpPr>
              <p:nvPr/>
            </p:nvSpPr>
            <p:spPr bwMode="auto">
              <a:xfrm>
                <a:off x="153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3" name="Freeform 2166"/>
              <p:cNvSpPr>
                <a:spLocks/>
              </p:cNvSpPr>
              <p:nvPr/>
            </p:nvSpPr>
            <p:spPr bwMode="auto">
              <a:xfrm>
                <a:off x="151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4" name="Freeform 2167"/>
              <p:cNvSpPr>
                <a:spLocks/>
              </p:cNvSpPr>
              <p:nvPr/>
            </p:nvSpPr>
            <p:spPr bwMode="auto">
              <a:xfrm>
                <a:off x="148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5" name="Freeform 2168"/>
              <p:cNvSpPr>
                <a:spLocks/>
              </p:cNvSpPr>
              <p:nvPr/>
            </p:nvSpPr>
            <p:spPr bwMode="auto">
              <a:xfrm>
                <a:off x="146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6" name="Freeform 2169"/>
              <p:cNvSpPr>
                <a:spLocks/>
              </p:cNvSpPr>
              <p:nvPr/>
            </p:nvSpPr>
            <p:spPr bwMode="auto">
              <a:xfrm>
                <a:off x="143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7" name="Freeform 2170"/>
              <p:cNvSpPr>
                <a:spLocks/>
              </p:cNvSpPr>
              <p:nvPr/>
            </p:nvSpPr>
            <p:spPr bwMode="auto">
              <a:xfrm>
                <a:off x="140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8" name="Freeform 2171"/>
              <p:cNvSpPr>
                <a:spLocks/>
              </p:cNvSpPr>
              <p:nvPr/>
            </p:nvSpPr>
            <p:spPr bwMode="auto">
              <a:xfrm>
                <a:off x="138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999" name="Freeform 2172"/>
              <p:cNvSpPr>
                <a:spLocks/>
              </p:cNvSpPr>
              <p:nvPr/>
            </p:nvSpPr>
            <p:spPr bwMode="auto">
              <a:xfrm>
                <a:off x="135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000" name="Freeform 2173"/>
              <p:cNvSpPr>
                <a:spLocks/>
              </p:cNvSpPr>
              <p:nvPr/>
            </p:nvSpPr>
            <p:spPr bwMode="auto">
              <a:xfrm>
                <a:off x="174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845" name="Line 2174"/>
            <p:cNvSpPr>
              <a:spLocks noChangeShapeType="1"/>
            </p:cNvSpPr>
            <p:nvPr/>
          </p:nvSpPr>
          <p:spPr bwMode="auto">
            <a:xfrm flipH="1">
              <a:off x="2454" y="3025"/>
              <a:ext cx="60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6" name="Freeform 2175"/>
            <p:cNvSpPr>
              <a:spLocks/>
            </p:cNvSpPr>
            <p:nvPr/>
          </p:nvSpPr>
          <p:spPr bwMode="auto">
            <a:xfrm>
              <a:off x="2357" y="3019"/>
              <a:ext cx="59" cy="6"/>
            </a:xfrm>
            <a:custGeom>
              <a:avLst/>
              <a:gdLst>
                <a:gd name="T0" fmla="*/ 202 w 202"/>
                <a:gd name="T1" fmla="*/ 27 h 27"/>
                <a:gd name="T2" fmla="*/ 73 w 202"/>
                <a:gd name="T3" fmla="*/ 27 h 27"/>
                <a:gd name="T4" fmla="*/ 54 w 202"/>
                <a:gd name="T5" fmla="*/ 25 h 27"/>
                <a:gd name="T6" fmla="*/ 35 w 202"/>
                <a:gd name="T7" fmla="*/ 20 h 27"/>
                <a:gd name="T8" fmla="*/ 17 w 202"/>
                <a:gd name="T9" fmla="*/ 12 h 27"/>
                <a:gd name="T10" fmla="*/ 1 w 202"/>
                <a:gd name="T11" fmla="*/ 1 h 27"/>
                <a:gd name="T12" fmla="*/ 0 w 20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7"/>
                <a:gd name="T23" fmla="*/ 202 w 20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7">
                  <a:moveTo>
                    <a:pt x="202" y="27"/>
                  </a:moveTo>
                  <a:lnTo>
                    <a:pt x="73" y="27"/>
                  </a:lnTo>
                  <a:lnTo>
                    <a:pt x="54" y="25"/>
                  </a:lnTo>
                  <a:lnTo>
                    <a:pt x="35" y="20"/>
                  </a:lnTo>
                  <a:lnTo>
                    <a:pt x="17" y="1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7" name="Line 2176"/>
            <p:cNvSpPr>
              <a:spLocks noChangeShapeType="1"/>
            </p:cNvSpPr>
            <p:nvPr/>
          </p:nvSpPr>
          <p:spPr bwMode="auto">
            <a:xfrm flipV="1">
              <a:off x="2346" y="2944"/>
              <a:ext cx="1" cy="48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48" name="Rectangle 2177"/>
            <p:cNvSpPr>
              <a:spLocks noChangeArrowheads="1"/>
            </p:cNvSpPr>
            <p:nvPr/>
          </p:nvSpPr>
          <p:spPr bwMode="auto">
            <a:xfrm>
              <a:off x="2261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49" name="Rectangle 2178"/>
            <p:cNvSpPr>
              <a:spLocks noChangeArrowheads="1"/>
            </p:cNvSpPr>
            <p:nvPr/>
          </p:nvSpPr>
          <p:spPr bwMode="auto">
            <a:xfrm>
              <a:off x="2266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850" name="Freeform 2179"/>
            <p:cNvSpPr>
              <a:spLocks/>
            </p:cNvSpPr>
            <p:nvPr/>
          </p:nvSpPr>
          <p:spPr bwMode="auto">
            <a:xfrm>
              <a:off x="2262" y="2696"/>
              <a:ext cx="2" cy="1"/>
            </a:xfrm>
            <a:custGeom>
              <a:avLst/>
              <a:gdLst>
                <a:gd name="T0" fmla="*/ 0 w 8"/>
                <a:gd name="T1" fmla="*/ 2 h 4"/>
                <a:gd name="T2" fmla="*/ 2 w 8"/>
                <a:gd name="T3" fmla="*/ 0 h 4"/>
                <a:gd name="T4" fmla="*/ 6 w 8"/>
                <a:gd name="T5" fmla="*/ 0 h 4"/>
                <a:gd name="T6" fmla="*/ 8 w 8"/>
                <a:gd name="T7" fmla="*/ 2 h 4"/>
                <a:gd name="T8" fmla="*/ 6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1" name="Freeform 2180"/>
            <p:cNvSpPr>
              <a:spLocks/>
            </p:cNvSpPr>
            <p:nvPr/>
          </p:nvSpPr>
          <p:spPr bwMode="auto">
            <a:xfrm>
              <a:off x="2267" y="2696"/>
              <a:ext cx="1" cy="1"/>
            </a:xfrm>
            <a:custGeom>
              <a:avLst/>
              <a:gdLst>
                <a:gd name="T0" fmla="*/ 0 w 7"/>
                <a:gd name="T1" fmla="*/ 2 h 4"/>
                <a:gd name="T2" fmla="*/ 2 w 7"/>
                <a:gd name="T3" fmla="*/ 0 h 4"/>
                <a:gd name="T4" fmla="*/ 6 w 7"/>
                <a:gd name="T5" fmla="*/ 0 h 4"/>
                <a:gd name="T6" fmla="*/ 7 w 7"/>
                <a:gd name="T7" fmla="*/ 2 h 4"/>
                <a:gd name="T8" fmla="*/ 6 w 7"/>
                <a:gd name="T9" fmla="*/ 4 h 4"/>
                <a:gd name="T10" fmla="*/ 2 w 7"/>
                <a:gd name="T11" fmla="*/ 4 h 4"/>
                <a:gd name="T12" fmla="*/ 0 w 7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52" name="Rectangle 2181"/>
            <p:cNvSpPr>
              <a:spLocks noChangeArrowheads="1"/>
            </p:cNvSpPr>
            <p:nvPr/>
          </p:nvSpPr>
          <p:spPr bwMode="auto">
            <a:xfrm>
              <a:off x="2006" y="2834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853" name="Group 2182"/>
            <p:cNvGrpSpPr>
              <a:grpSpLocks/>
            </p:cNvGrpSpPr>
            <p:nvPr/>
          </p:nvGrpSpPr>
          <p:grpSpPr bwMode="auto">
            <a:xfrm>
              <a:off x="2033" y="2838"/>
              <a:ext cx="374" cy="35"/>
              <a:chOff x="1353" y="2855"/>
              <a:chExt cx="374" cy="35"/>
            </a:xfrm>
          </p:grpSpPr>
          <p:sp>
            <p:nvSpPr>
              <p:cNvPr id="2854" name="Rectangle 2183"/>
              <p:cNvSpPr>
                <a:spLocks noChangeArrowheads="1"/>
              </p:cNvSpPr>
              <p:nvPr/>
            </p:nvSpPr>
            <p:spPr bwMode="auto">
              <a:xfrm>
                <a:off x="1467" y="2855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55" name="Freeform 2184"/>
              <p:cNvSpPr>
                <a:spLocks/>
              </p:cNvSpPr>
              <p:nvPr/>
            </p:nvSpPr>
            <p:spPr bwMode="auto">
              <a:xfrm>
                <a:off x="1373" y="2873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56" name="Freeform 2185"/>
              <p:cNvSpPr>
                <a:spLocks/>
              </p:cNvSpPr>
              <p:nvPr/>
            </p:nvSpPr>
            <p:spPr bwMode="auto">
              <a:xfrm>
                <a:off x="1364" y="2873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57" name="Freeform 2186"/>
              <p:cNvSpPr>
                <a:spLocks/>
              </p:cNvSpPr>
              <p:nvPr/>
            </p:nvSpPr>
            <p:spPr bwMode="auto">
              <a:xfrm>
                <a:off x="1353" y="2873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58" name="Freeform 2187"/>
              <p:cNvSpPr>
                <a:spLocks/>
              </p:cNvSpPr>
              <p:nvPr/>
            </p:nvSpPr>
            <p:spPr bwMode="auto">
              <a:xfrm>
                <a:off x="1384" y="287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59" name="Rectangle 2188"/>
              <p:cNvSpPr>
                <a:spLocks noChangeArrowheads="1"/>
              </p:cNvSpPr>
              <p:nvPr/>
            </p:nvSpPr>
            <p:spPr bwMode="auto">
              <a:xfrm>
                <a:off x="1509" y="2877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60" name="Rectangle 2189"/>
              <p:cNvSpPr>
                <a:spLocks noChangeArrowheads="1"/>
              </p:cNvSpPr>
              <p:nvPr/>
            </p:nvSpPr>
            <p:spPr bwMode="auto">
              <a:xfrm>
                <a:off x="1421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61" name="Freeform 2190"/>
              <p:cNvSpPr>
                <a:spLocks/>
              </p:cNvSpPr>
              <p:nvPr/>
            </p:nvSpPr>
            <p:spPr bwMode="auto">
              <a:xfrm>
                <a:off x="1423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2" name="Rectangle 2191"/>
              <p:cNvSpPr>
                <a:spLocks noChangeArrowheads="1"/>
              </p:cNvSpPr>
              <p:nvPr/>
            </p:nvSpPr>
            <p:spPr bwMode="auto">
              <a:xfrm>
                <a:off x="1399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63" name="Freeform 2192"/>
              <p:cNvSpPr>
                <a:spLocks/>
              </p:cNvSpPr>
              <p:nvPr/>
            </p:nvSpPr>
            <p:spPr bwMode="auto">
              <a:xfrm>
                <a:off x="1401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4" name="Rectangle 2193"/>
              <p:cNvSpPr>
                <a:spLocks noChangeArrowheads="1"/>
              </p:cNvSpPr>
              <p:nvPr/>
            </p:nvSpPr>
            <p:spPr bwMode="auto">
              <a:xfrm>
                <a:off x="1621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65" name="Rectangle 2194"/>
              <p:cNvSpPr>
                <a:spLocks noChangeArrowheads="1"/>
              </p:cNvSpPr>
              <p:nvPr/>
            </p:nvSpPr>
            <p:spPr bwMode="auto">
              <a:xfrm>
                <a:off x="1643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66" name="Freeform 2195"/>
              <p:cNvSpPr>
                <a:spLocks/>
              </p:cNvSpPr>
              <p:nvPr/>
            </p:nvSpPr>
            <p:spPr bwMode="auto">
              <a:xfrm>
                <a:off x="1626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7" name="Freeform 2196"/>
              <p:cNvSpPr>
                <a:spLocks/>
              </p:cNvSpPr>
              <p:nvPr/>
            </p:nvSpPr>
            <p:spPr bwMode="auto">
              <a:xfrm>
                <a:off x="1648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68" name="Rectangle 2197"/>
              <p:cNvSpPr>
                <a:spLocks noChangeArrowheads="1"/>
              </p:cNvSpPr>
              <p:nvPr/>
            </p:nvSpPr>
            <p:spPr bwMode="auto">
              <a:xfrm>
                <a:off x="1687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69" name="Rectangle 2198"/>
              <p:cNvSpPr>
                <a:spLocks noChangeArrowheads="1"/>
              </p:cNvSpPr>
              <p:nvPr/>
            </p:nvSpPr>
            <p:spPr bwMode="auto">
              <a:xfrm>
                <a:off x="1707" y="2866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870" name="Freeform 2199"/>
              <p:cNvSpPr>
                <a:spLocks/>
              </p:cNvSpPr>
              <p:nvPr/>
            </p:nvSpPr>
            <p:spPr bwMode="auto">
              <a:xfrm>
                <a:off x="1692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871" name="Freeform 2200"/>
              <p:cNvSpPr>
                <a:spLocks/>
              </p:cNvSpPr>
              <p:nvPr/>
            </p:nvSpPr>
            <p:spPr bwMode="auto">
              <a:xfrm>
                <a:off x="1714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2088" name="Group 2201"/>
          <p:cNvGrpSpPr>
            <a:grpSpLocks/>
          </p:cNvGrpSpPr>
          <p:nvPr/>
        </p:nvGrpSpPr>
        <p:grpSpPr bwMode="auto">
          <a:xfrm>
            <a:off x="2235200" y="5026025"/>
            <a:ext cx="455613" cy="528638"/>
            <a:chOff x="1965" y="2695"/>
            <a:chExt cx="549" cy="642"/>
          </a:xfrm>
        </p:grpSpPr>
        <p:sp>
          <p:nvSpPr>
            <p:cNvPr id="2110" name="Rectangle 2202"/>
            <p:cNvSpPr>
              <a:spLocks noChangeArrowheads="1"/>
            </p:cNvSpPr>
            <p:nvPr/>
          </p:nvSpPr>
          <p:spPr bwMode="auto">
            <a:xfrm>
              <a:off x="1965" y="2789"/>
              <a:ext cx="473" cy="548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11" name="Rectangle 2203"/>
            <p:cNvSpPr>
              <a:spLocks noChangeArrowheads="1"/>
            </p:cNvSpPr>
            <p:nvPr/>
          </p:nvSpPr>
          <p:spPr bwMode="auto">
            <a:xfrm>
              <a:off x="1965" y="2789"/>
              <a:ext cx="36" cy="383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12" name="Freeform 2204"/>
            <p:cNvSpPr>
              <a:spLocks/>
            </p:cNvSpPr>
            <p:nvPr/>
          </p:nvSpPr>
          <p:spPr bwMode="auto">
            <a:xfrm>
              <a:off x="1979" y="2797"/>
              <a:ext cx="8" cy="9"/>
            </a:xfrm>
            <a:custGeom>
              <a:avLst/>
              <a:gdLst>
                <a:gd name="T0" fmla="*/ 0 w 35"/>
                <a:gd name="T1" fmla="*/ 20 h 41"/>
                <a:gd name="T2" fmla="*/ 3 w 35"/>
                <a:gd name="T3" fmla="*/ 12 h 41"/>
                <a:gd name="T4" fmla="*/ 7 w 35"/>
                <a:gd name="T5" fmla="*/ 4 h 41"/>
                <a:gd name="T6" fmla="*/ 14 w 35"/>
                <a:gd name="T7" fmla="*/ 0 h 41"/>
                <a:gd name="T8" fmla="*/ 22 w 35"/>
                <a:gd name="T9" fmla="*/ 0 h 41"/>
                <a:gd name="T10" fmla="*/ 29 w 35"/>
                <a:gd name="T11" fmla="*/ 4 h 41"/>
                <a:gd name="T12" fmla="*/ 34 w 35"/>
                <a:gd name="T13" fmla="*/ 12 h 41"/>
                <a:gd name="T14" fmla="*/ 35 w 35"/>
                <a:gd name="T15" fmla="*/ 20 h 41"/>
                <a:gd name="T16" fmla="*/ 34 w 35"/>
                <a:gd name="T17" fmla="*/ 29 h 41"/>
                <a:gd name="T18" fmla="*/ 29 w 35"/>
                <a:gd name="T19" fmla="*/ 36 h 41"/>
                <a:gd name="T20" fmla="*/ 22 w 35"/>
                <a:gd name="T21" fmla="*/ 41 h 41"/>
                <a:gd name="T22" fmla="*/ 14 w 35"/>
                <a:gd name="T23" fmla="*/ 41 h 41"/>
                <a:gd name="T24" fmla="*/ 7 w 35"/>
                <a:gd name="T25" fmla="*/ 36 h 41"/>
                <a:gd name="T26" fmla="*/ 3 w 35"/>
                <a:gd name="T27" fmla="*/ 29 h 41"/>
                <a:gd name="T28" fmla="*/ 0 w 35"/>
                <a:gd name="T29" fmla="*/ 20 h 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41"/>
                <a:gd name="T47" fmla="*/ 35 w 35"/>
                <a:gd name="T48" fmla="*/ 41 h 41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41">
                  <a:moveTo>
                    <a:pt x="0" y="20"/>
                  </a:moveTo>
                  <a:lnTo>
                    <a:pt x="3" y="12"/>
                  </a:lnTo>
                  <a:lnTo>
                    <a:pt x="7" y="4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4"/>
                  </a:lnTo>
                  <a:lnTo>
                    <a:pt x="34" y="12"/>
                  </a:lnTo>
                  <a:lnTo>
                    <a:pt x="35" y="20"/>
                  </a:lnTo>
                  <a:lnTo>
                    <a:pt x="34" y="29"/>
                  </a:lnTo>
                  <a:lnTo>
                    <a:pt x="29" y="36"/>
                  </a:lnTo>
                  <a:lnTo>
                    <a:pt x="22" y="41"/>
                  </a:lnTo>
                  <a:lnTo>
                    <a:pt x="14" y="41"/>
                  </a:lnTo>
                  <a:lnTo>
                    <a:pt x="7" y="36"/>
                  </a:lnTo>
                  <a:lnTo>
                    <a:pt x="3" y="29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3" name="Freeform 2205"/>
            <p:cNvSpPr>
              <a:spLocks/>
            </p:cNvSpPr>
            <p:nvPr/>
          </p:nvSpPr>
          <p:spPr bwMode="auto">
            <a:xfrm>
              <a:off x="1979" y="3158"/>
              <a:ext cx="8" cy="7"/>
            </a:xfrm>
            <a:custGeom>
              <a:avLst/>
              <a:gdLst>
                <a:gd name="T0" fmla="*/ 0 w 35"/>
                <a:gd name="T1" fmla="*/ 17 h 33"/>
                <a:gd name="T2" fmla="*/ 3 w 35"/>
                <a:gd name="T3" fmla="*/ 9 h 33"/>
                <a:gd name="T4" fmla="*/ 7 w 35"/>
                <a:gd name="T5" fmla="*/ 3 h 33"/>
                <a:gd name="T6" fmla="*/ 14 w 35"/>
                <a:gd name="T7" fmla="*/ 0 h 33"/>
                <a:gd name="T8" fmla="*/ 22 w 35"/>
                <a:gd name="T9" fmla="*/ 0 h 33"/>
                <a:gd name="T10" fmla="*/ 29 w 35"/>
                <a:gd name="T11" fmla="*/ 3 h 33"/>
                <a:gd name="T12" fmla="*/ 34 w 35"/>
                <a:gd name="T13" fmla="*/ 9 h 33"/>
                <a:gd name="T14" fmla="*/ 35 w 35"/>
                <a:gd name="T15" fmla="*/ 17 h 33"/>
                <a:gd name="T16" fmla="*/ 34 w 35"/>
                <a:gd name="T17" fmla="*/ 24 h 33"/>
                <a:gd name="T18" fmla="*/ 29 w 35"/>
                <a:gd name="T19" fmla="*/ 30 h 33"/>
                <a:gd name="T20" fmla="*/ 22 w 35"/>
                <a:gd name="T21" fmla="*/ 33 h 33"/>
                <a:gd name="T22" fmla="*/ 14 w 35"/>
                <a:gd name="T23" fmla="*/ 33 h 33"/>
                <a:gd name="T24" fmla="*/ 7 w 35"/>
                <a:gd name="T25" fmla="*/ 30 h 33"/>
                <a:gd name="T26" fmla="*/ 3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3" y="9"/>
                  </a:lnTo>
                  <a:lnTo>
                    <a:pt x="7" y="3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3"/>
                  </a:lnTo>
                  <a:lnTo>
                    <a:pt x="34" y="9"/>
                  </a:lnTo>
                  <a:lnTo>
                    <a:pt x="35" y="17"/>
                  </a:lnTo>
                  <a:lnTo>
                    <a:pt x="34" y="24"/>
                  </a:lnTo>
                  <a:lnTo>
                    <a:pt x="29" y="30"/>
                  </a:lnTo>
                  <a:lnTo>
                    <a:pt x="22" y="33"/>
                  </a:lnTo>
                  <a:lnTo>
                    <a:pt x="14" y="33"/>
                  </a:lnTo>
                  <a:lnTo>
                    <a:pt x="7" y="30"/>
                  </a:lnTo>
                  <a:lnTo>
                    <a:pt x="3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4" name="Rectangle 2206"/>
            <p:cNvSpPr>
              <a:spLocks noChangeArrowheads="1"/>
            </p:cNvSpPr>
            <p:nvPr/>
          </p:nvSpPr>
          <p:spPr bwMode="auto">
            <a:xfrm>
              <a:off x="1979" y="2929"/>
              <a:ext cx="8" cy="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15" name="Freeform 2207"/>
            <p:cNvSpPr>
              <a:spLocks/>
            </p:cNvSpPr>
            <p:nvPr/>
          </p:nvSpPr>
          <p:spPr bwMode="auto">
            <a:xfrm>
              <a:off x="2015" y="280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8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8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8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6" name="Freeform 2208"/>
            <p:cNvSpPr>
              <a:spLocks/>
            </p:cNvSpPr>
            <p:nvPr/>
          </p:nvSpPr>
          <p:spPr bwMode="auto">
            <a:xfrm>
              <a:off x="2416" y="280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8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8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8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8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7" name="Freeform 2209"/>
            <p:cNvSpPr>
              <a:spLocks/>
            </p:cNvSpPr>
            <p:nvPr/>
          </p:nvSpPr>
          <p:spPr bwMode="auto">
            <a:xfrm>
              <a:off x="2015" y="285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8" name="Freeform 2210"/>
            <p:cNvSpPr>
              <a:spLocks/>
            </p:cNvSpPr>
            <p:nvPr/>
          </p:nvSpPr>
          <p:spPr bwMode="auto">
            <a:xfrm>
              <a:off x="2416" y="285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19" name="Freeform 2211"/>
            <p:cNvSpPr>
              <a:spLocks/>
            </p:cNvSpPr>
            <p:nvPr/>
          </p:nvSpPr>
          <p:spPr bwMode="auto">
            <a:xfrm>
              <a:off x="2015" y="2893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0" name="Freeform 2212"/>
            <p:cNvSpPr>
              <a:spLocks/>
            </p:cNvSpPr>
            <p:nvPr/>
          </p:nvSpPr>
          <p:spPr bwMode="auto">
            <a:xfrm>
              <a:off x="2416" y="2893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1" name="Rectangle 2213"/>
            <p:cNvSpPr>
              <a:spLocks noChangeArrowheads="1"/>
            </p:cNvSpPr>
            <p:nvPr/>
          </p:nvSpPr>
          <p:spPr bwMode="auto">
            <a:xfrm>
              <a:off x="1979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2" name="Freeform 2214"/>
            <p:cNvSpPr>
              <a:spLocks/>
            </p:cNvSpPr>
            <p:nvPr/>
          </p:nvSpPr>
          <p:spPr bwMode="auto">
            <a:xfrm>
              <a:off x="1987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1 w 35"/>
                <a:gd name="T3" fmla="*/ 9 h 33"/>
                <a:gd name="T4" fmla="*/ 6 w 35"/>
                <a:gd name="T5" fmla="*/ 3 h 33"/>
                <a:gd name="T6" fmla="*/ 14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4 w 35"/>
                <a:gd name="T23" fmla="*/ 33 h 33"/>
                <a:gd name="T24" fmla="*/ 6 w 35"/>
                <a:gd name="T25" fmla="*/ 30 h 33"/>
                <a:gd name="T26" fmla="*/ 1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1" y="9"/>
                  </a:lnTo>
                  <a:lnTo>
                    <a:pt x="6" y="3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4" y="33"/>
                  </a:lnTo>
                  <a:lnTo>
                    <a:pt x="6" y="30"/>
                  </a:lnTo>
                  <a:lnTo>
                    <a:pt x="1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3" name="Freeform 2215"/>
            <p:cNvSpPr>
              <a:spLocks/>
            </p:cNvSpPr>
            <p:nvPr/>
          </p:nvSpPr>
          <p:spPr bwMode="auto">
            <a:xfrm>
              <a:off x="2181" y="3253"/>
              <a:ext cx="9" cy="6"/>
            </a:xfrm>
            <a:custGeom>
              <a:avLst/>
              <a:gdLst>
                <a:gd name="T0" fmla="*/ 0 w 35"/>
                <a:gd name="T1" fmla="*/ 14 h 28"/>
                <a:gd name="T2" fmla="*/ 2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2 w 35"/>
                <a:gd name="T9" fmla="*/ 0 h 28"/>
                <a:gd name="T10" fmla="*/ 29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9 w 35"/>
                <a:gd name="T19" fmla="*/ 24 h 28"/>
                <a:gd name="T20" fmla="*/ 22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2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2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2" y="0"/>
                  </a:lnTo>
                  <a:lnTo>
                    <a:pt x="29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9" y="24"/>
                  </a:lnTo>
                  <a:lnTo>
                    <a:pt x="22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2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4" name="Rectangle 2216"/>
            <p:cNvSpPr>
              <a:spLocks noChangeArrowheads="1"/>
            </p:cNvSpPr>
            <p:nvPr/>
          </p:nvSpPr>
          <p:spPr bwMode="auto">
            <a:xfrm>
              <a:off x="2207" y="3179"/>
              <a:ext cx="219" cy="154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5" name="Freeform 2217"/>
            <p:cNvSpPr>
              <a:spLocks/>
            </p:cNvSpPr>
            <p:nvPr/>
          </p:nvSpPr>
          <p:spPr bwMode="auto">
            <a:xfrm>
              <a:off x="2216" y="3253"/>
              <a:ext cx="9" cy="6"/>
            </a:xfrm>
            <a:custGeom>
              <a:avLst/>
              <a:gdLst>
                <a:gd name="T0" fmla="*/ 0 w 35"/>
                <a:gd name="T1" fmla="*/ 17 h 33"/>
                <a:gd name="T2" fmla="*/ 2 w 35"/>
                <a:gd name="T3" fmla="*/ 9 h 33"/>
                <a:gd name="T4" fmla="*/ 6 w 35"/>
                <a:gd name="T5" fmla="*/ 3 h 33"/>
                <a:gd name="T6" fmla="*/ 13 w 35"/>
                <a:gd name="T7" fmla="*/ 0 h 33"/>
                <a:gd name="T8" fmla="*/ 21 w 35"/>
                <a:gd name="T9" fmla="*/ 0 h 33"/>
                <a:gd name="T10" fmla="*/ 28 w 35"/>
                <a:gd name="T11" fmla="*/ 3 h 33"/>
                <a:gd name="T12" fmla="*/ 33 w 35"/>
                <a:gd name="T13" fmla="*/ 9 h 33"/>
                <a:gd name="T14" fmla="*/ 35 w 35"/>
                <a:gd name="T15" fmla="*/ 17 h 33"/>
                <a:gd name="T16" fmla="*/ 33 w 35"/>
                <a:gd name="T17" fmla="*/ 24 h 33"/>
                <a:gd name="T18" fmla="*/ 28 w 35"/>
                <a:gd name="T19" fmla="*/ 30 h 33"/>
                <a:gd name="T20" fmla="*/ 21 w 35"/>
                <a:gd name="T21" fmla="*/ 33 h 33"/>
                <a:gd name="T22" fmla="*/ 13 w 35"/>
                <a:gd name="T23" fmla="*/ 33 h 33"/>
                <a:gd name="T24" fmla="*/ 6 w 35"/>
                <a:gd name="T25" fmla="*/ 30 h 33"/>
                <a:gd name="T26" fmla="*/ 2 w 35"/>
                <a:gd name="T27" fmla="*/ 24 h 33"/>
                <a:gd name="T28" fmla="*/ 0 w 35"/>
                <a:gd name="T29" fmla="*/ 17 h 3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33"/>
                <a:gd name="T47" fmla="*/ 35 w 35"/>
                <a:gd name="T48" fmla="*/ 33 h 3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33">
                  <a:moveTo>
                    <a:pt x="0" y="17"/>
                  </a:moveTo>
                  <a:lnTo>
                    <a:pt x="2" y="9"/>
                  </a:lnTo>
                  <a:lnTo>
                    <a:pt x="6" y="3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8" y="3"/>
                  </a:lnTo>
                  <a:lnTo>
                    <a:pt x="33" y="9"/>
                  </a:lnTo>
                  <a:lnTo>
                    <a:pt x="35" y="17"/>
                  </a:lnTo>
                  <a:lnTo>
                    <a:pt x="33" y="24"/>
                  </a:lnTo>
                  <a:lnTo>
                    <a:pt x="28" y="30"/>
                  </a:lnTo>
                  <a:lnTo>
                    <a:pt x="21" y="33"/>
                  </a:lnTo>
                  <a:lnTo>
                    <a:pt x="13" y="33"/>
                  </a:lnTo>
                  <a:lnTo>
                    <a:pt x="6" y="30"/>
                  </a:lnTo>
                  <a:lnTo>
                    <a:pt x="2" y="24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6" name="Freeform 2218"/>
            <p:cNvSpPr>
              <a:spLocks/>
            </p:cNvSpPr>
            <p:nvPr/>
          </p:nvSpPr>
          <p:spPr bwMode="auto">
            <a:xfrm>
              <a:off x="2410" y="3253"/>
              <a:ext cx="8" cy="6"/>
            </a:xfrm>
            <a:custGeom>
              <a:avLst/>
              <a:gdLst>
                <a:gd name="T0" fmla="*/ 0 w 35"/>
                <a:gd name="T1" fmla="*/ 14 h 28"/>
                <a:gd name="T2" fmla="*/ 1 w 35"/>
                <a:gd name="T3" fmla="*/ 7 h 28"/>
                <a:gd name="T4" fmla="*/ 7 w 35"/>
                <a:gd name="T5" fmla="*/ 2 h 28"/>
                <a:gd name="T6" fmla="*/ 14 w 35"/>
                <a:gd name="T7" fmla="*/ 0 h 28"/>
                <a:gd name="T8" fmla="*/ 21 w 35"/>
                <a:gd name="T9" fmla="*/ 0 h 28"/>
                <a:gd name="T10" fmla="*/ 28 w 35"/>
                <a:gd name="T11" fmla="*/ 2 h 28"/>
                <a:gd name="T12" fmla="*/ 34 w 35"/>
                <a:gd name="T13" fmla="*/ 7 h 28"/>
                <a:gd name="T14" fmla="*/ 35 w 35"/>
                <a:gd name="T15" fmla="*/ 14 h 28"/>
                <a:gd name="T16" fmla="*/ 34 w 35"/>
                <a:gd name="T17" fmla="*/ 20 h 28"/>
                <a:gd name="T18" fmla="*/ 28 w 35"/>
                <a:gd name="T19" fmla="*/ 24 h 28"/>
                <a:gd name="T20" fmla="*/ 21 w 35"/>
                <a:gd name="T21" fmla="*/ 28 h 28"/>
                <a:gd name="T22" fmla="*/ 14 w 35"/>
                <a:gd name="T23" fmla="*/ 28 h 28"/>
                <a:gd name="T24" fmla="*/ 7 w 35"/>
                <a:gd name="T25" fmla="*/ 24 h 28"/>
                <a:gd name="T26" fmla="*/ 1 w 35"/>
                <a:gd name="T27" fmla="*/ 20 h 28"/>
                <a:gd name="T28" fmla="*/ 0 w 35"/>
                <a:gd name="T29" fmla="*/ 14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5"/>
                <a:gd name="T46" fmla="*/ 0 h 28"/>
                <a:gd name="T47" fmla="*/ 35 w 35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5" h="28">
                  <a:moveTo>
                    <a:pt x="0" y="14"/>
                  </a:moveTo>
                  <a:lnTo>
                    <a:pt x="1" y="7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1" y="0"/>
                  </a:lnTo>
                  <a:lnTo>
                    <a:pt x="28" y="2"/>
                  </a:lnTo>
                  <a:lnTo>
                    <a:pt x="34" y="7"/>
                  </a:lnTo>
                  <a:lnTo>
                    <a:pt x="35" y="14"/>
                  </a:lnTo>
                  <a:lnTo>
                    <a:pt x="34" y="20"/>
                  </a:lnTo>
                  <a:lnTo>
                    <a:pt x="28" y="24"/>
                  </a:lnTo>
                  <a:lnTo>
                    <a:pt x="21" y="28"/>
                  </a:lnTo>
                  <a:lnTo>
                    <a:pt x="14" y="28"/>
                  </a:lnTo>
                  <a:lnTo>
                    <a:pt x="7" y="24"/>
                  </a:lnTo>
                  <a:lnTo>
                    <a:pt x="1" y="2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27" name="Rectangle 2219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8" name="Rectangle 2220"/>
            <p:cNvSpPr>
              <a:spLocks noChangeArrowheads="1"/>
            </p:cNvSpPr>
            <p:nvPr/>
          </p:nvSpPr>
          <p:spPr bwMode="auto">
            <a:xfrm>
              <a:off x="2006" y="2960"/>
              <a:ext cx="428" cy="43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29" name="Rectangle 2221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0" name="Rectangle 2222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1" name="Rectangle 2223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2" name="Rectangle 2224"/>
            <p:cNvSpPr>
              <a:spLocks noChangeArrowheads="1"/>
            </p:cNvSpPr>
            <p:nvPr/>
          </p:nvSpPr>
          <p:spPr bwMode="auto">
            <a:xfrm>
              <a:off x="2006" y="2918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3" name="Rectangle 2225"/>
            <p:cNvSpPr>
              <a:spLocks noChangeArrowheads="1"/>
            </p:cNvSpPr>
            <p:nvPr/>
          </p:nvSpPr>
          <p:spPr bwMode="auto">
            <a:xfrm>
              <a:off x="2006" y="2835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4" name="Rectangle 2226"/>
            <p:cNvSpPr>
              <a:spLocks noChangeArrowheads="1"/>
            </p:cNvSpPr>
            <p:nvPr/>
          </p:nvSpPr>
          <p:spPr bwMode="auto">
            <a:xfrm>
              <a:off x="2006" y="2877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5" name="Rectangle 2227"/>
            <p:cNvSpPr>
              <a:spLocks noChangeArrowheads="1"/>
            </p:cNvSpPr>
            <p:nvPr/>
          </p:nvSpPr>
          <p:spPr bwMode="auto">
            <a:xfrm>
              <a:off x="2006" y="2793"/>
              <a:ext cx="428" cy="42"/>
            </a:xfrm>
            <a:prstGeom prst="rect">
              <a:avLst/>
            </a:prstGeom>
            <a:noFill/>
            <a:ln w="158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36" name="Freeform 2228"/>
            <p:cNvSpPr>
              <a:spLocks/>
            </p:cNvSpPr>
            <p:nvPr/>
          </p:nvSpPr>
          <p:spPr bwMode="auto">
            <a:xfrm>
              <a:off x="2015" y="3061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7" name="Freeform 2229"/>
            <p:cNvSpPr>
              <a:spLocks/>
            </p:cNvSpPr>
            <p:nvPr/>
          </p:nvSpPr>
          <p:spPr bwMode="auto">
            <a:xfrm>
              <a:off x="2416" y="3061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8" name="Freeform 2230"/>
            <p:cNvSpPr>
              <a:spLocks/>
            </p:cNvSpPr>
            <p:nvPr/>
          </p:nvSpPr>
          <p:spPr bwMode="auto">
            <a:xfrm>
              <a:off x="2015" y="3103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39" name="Freeform 2231"/>
            <p:cNvSpPr>
              <a:spLocks/>
            </p:cNvSpPr>
            <p:nvPr/>
          </p:nvSpPr>
          <p:spPr bwMode="auto">
            <a:xfrm>
              <a:off x="2416" y="3103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0" name="Freeform 2232"/>
            <p:cNvSpPr>
              <a:spLocks/>
            </p:cNvSpPr>
            <p:nvPr/>
          </p:nvSpPr>
          <p:spPr bwMode="auto">
            <a:xfrm>
              <a:off x="2015" y="3145"/>
              <a:ext cx="9" cy="10"/>
            </a:xfrm>
            <a:custGeom>
              <a:avLst/>
              <a:gdLst>
                <a:gd name="T0" fmla="*/ 0 w 38"/>
                <a:gd name="T1" fmla="*/ 25 h 51"/>
                <a:gd name="T2" fmla="*/ 1 w 38"/>
                <a:gd name="T3" fmla="*/ 15 h 51"/>
                <a:gd name="T4" fmla="*/ 6 w 38"/>
                <a:gd name="T5" fmla="*/ 7 h 51"/>
                <a:gd name="T6" fmla="*/ 12 w 38"/>
                <a:gd name="T7" fmla="*/ 1 h 51"/>
                <a:gd name="T8" fmla="*/ 19 w 38"/>
                <a:gd name="T9" fmla="*/ 0 h 51"/>
                <a:gd name="T10" fmla="*/ 26 w 38"/>
                <a:gd name="T11" fmla="*/ 1 h 51"/>
                <a:gd name="T12" fmla="*/ 32 w 38"/>
                <a:gd name="T13" fmla="*/ 7 h 51"/>
                <a:gd name="T14" fmla="*/ 35 w 38"/>
                <a:gd name="T15" fmla="*/ 15 h 51"/>
                <a:gd name="T16" fmla="*/ 38 w 38"/>
                <a:gd name="T17" fmla="*/ 25 h 51"/>
                <a:gd name="T18" fmla="*/ 35 w 38"/>
                <a:gd name="T19" fmla="*/ 36 h 51"/>
                <a:gd name="T20" fmla="*/ 32 w 38"/>
                <a:gd name="T21" fmla="*/ 44 h 51"/>
                <a:gd name="T22" fmla="*/ 26 w 38"/>
                <a:gd name="T23" fmla="*/ 49 h 51"/>
                <a:gd name="T24" fmla="*/ 19 w 38"/>
                <a:gd name="T25" fmla="*/ 51 h 51"/>
                <a:gd name="T26" fmla="*/ 12 w 38"/>
                <a:gd name="T27" fmla="*/ 49 h 51"/>
                <a:gd name="T28" fmla="*/ 6 w 38"/>
                <a:gd name="T29" fmla="*/ 44 h 51"/>
                <a:gd name="T30" fmla="*/ 1 w 38"/>
                <a:gd name="T31" fmla="*/ 36 h 51"/>
                <a:gd name="T32" fmla="*/ 0 w 38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1"/>
                <a:gd name="T53" fmla="*/ 38 w 38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5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1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1" name="Freeform 2233"/>
            <p:cNvSpPr>
              <a:spLocks/>
            </p:cNvSpPr>
            <p:nvPr/>
          </p:nvSpPr>
          <p:spPr bwMode="auto">
            <a:xfrm>
              <a:off x="2416" y="3145"/>
              <a:ext cx="9" cy="10"/>
            </a:xfrm>
            <a:custGeom>
              <a:avLst/>
              <a:gdLst>
                <a:gd name="T0" fmla="*/ 0 w 36"/>
                <a:gd name="T1" fmla="*/ 25 h 51"/>
                <a:gd name="T2" fmla="*/ 1 w 36"/>
                <a:gd name="T3" fmla="*/ 15 h 51"/>
                <a:gd name="T4" fmla="*/ 6 w 36"/>
                <a:gd name="T5" fmla="*/ 7 h 51"/>
                <a:gd name="T6" fmla="*/ 11 w 36"/>
                <a:gd name="T7" fmla="*/ 1 h 51"/>
                <a:gd name="T8" fmla="*/ 18 w 36"/>
                <a:gd name="T9" fmla="*/ 0 h 51"/>
                <a:gd name="T10" fmla="*/ 25 w 36"/>
                <a:gd name="T11" fmla="*/ 1 h 51"/>
                <a:gd name="T12" fmla="*/ 31 w 36"/>
                <a:gd name="T13" fmla="*/ 7 h 51"/>
                <a:gd name="T14" fmla="*/ 35 w 36"/>
                <a:gd name="T15" fmla="*/ 15 h 51"/>
                <a:gd name="T16" fmla="*/ 36 w 36"/>
                <a:gd name="T17" fmla="*/ 25 h 51"/>
                <a:gd name="T18" fmla="*/ 35 w 36"/>
                <a:gd name="T19" fmla="*/ 36 h 51"/>
                <a:gd name="T20" fmla="*/ 31 w 36"/>
                <a:gd name="T21" fmla="*/ 44 h 51"/>
                <a:gd name="T22" fmla="*/ 25 w 36"/>
                <a:gd name="T23" fmla="*/ 49 h 51"/>
                <a:gd name="T24" fmla="*/ 18 w 36"/>
                <a:gd name="T25" fmla="*/ 51 h 51"/>
                <a:gd name="T26" fmla="*/ 11 w 36"/>
                <a:gd name="T27" fmla="*/ 49 h 51"/>
                <a:gd name="T28" fmla="*/ 6 w 36"/>
                <a:gd name="T29" fmla="*/ 44 h 51"/>
                <a:gd name="T30" fmla="*/ 1 w 36"/>
                <a:gd name="T31" fmla="*/ 36 h 51"/>
                <a:gd name="T32" fmla="*/ 0 w 36"/>
                <a:gd name="T33" fmla="*/ 25 h 5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1"/>
                <a:gd name="T53" fmla="*/ 36 w 36"/>
                <a:gd name="T54" fmla="*/ 51 h 5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1">
                  <a:moveTo>
                    <a:pt x="0" y="25"/>
                  </a:moveTo>
                  <a:lnTo>
                    <a:pt x="1" y="15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5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1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2" name="Freeform 2234"/>
            <p:cNvSpPr>
              <a:spLocks/>
            </p:cNvSpPr>
            <p:nvPr/>
          </p:nvSpPr>
          <p:spPr bwMode="auto">
            <a:xfrm>
              <a:off x="2015" y="2935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2 h 52"/>
                <a:gd name="T8" fmla="*/ 19 w 38"/>
                <a:gd name="T9" fmla="*/ 0 h 52"/>
                <a:gd name="T10" fmla="*/ 26 w 38"/>
                <a:gd name="T11" fmla="*/ 2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3" name="Freeform 2235"/>
            <p:cNvSpPr>
              <a:spLocks/>
            </p:cNvSpPr>
            <p:nvPr/>
          </p:nvSpPr>
          <p:spPr bwMode="auto">
            <a:xfrm>
              <a:off x="2416" y="2935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2 h 52"/>
                <a:gd name="T8" fmla="*/ 18 w 36"/>
                <a:gd name="T9" fmla="*/ 0 h 52"/>
                <a:gd name="T10" fmla="*/ 25 w 36"/>
                <a:gd name="T11" fmla="*/ 2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2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4" name="Freeform 2236"/>
            <p:cNvSpPr>
              <a:spLocks/>
            </p:cNvSpPr>
            <p:nvPr/>
          </p:nvSpPr>
          <p:spPr bwMode="auto">
            <a:xfrm>
              <a:off x="2015" y="2977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5" name="Freeform 2237"/>
            <p:cNvSpPr>
              <a:spLocks/>
            </p:cNvSpPr>
            <p:nvPr/>
          </p:nvSpPr>
          <p:spPr bwMode="auto">
            <a:xfrm>
              <a:off x="2416" y="2977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6" name="Freeform 2238"/>
            <p:cNvSpPr>
              <a:spLocks/>
            </p:cNvSpPr>
            <p:nvPr/>
          </p:nvSpPr>
          <p:spPr bwMode="auto">
            <a:xfrm>
              <a:off x="2015" y="3019"/>
              <a:ext cx="9" cy="10"/>
            </a:xfrm>
            <a:custGeom>
              <a:avLst/>
              <a:gdLst>
                <a:gd name="T0" fmla="*/ 0 w 38"/>
                <a:gd name="T1" fmla="*/ 25 h 52"/>
                <a:gd name="T2" fmla="*/ 1 w 38"/>
                <a:gd name="T3" fmla="*/ 16 h 52"/>
                <a:gd name="T4" fmla="*/ 6 w 38"/>
                <a:gd name="T5" fmla="*/ 7 h 52"/>
                <a:gd name="T6" fmla="*/ 12 w 38"/>
                <a:gd name="T7" fmla="*/ 1 h 52"/>
                <a:gd name="T8" fmla="*/ 19 w 38"/>
                <a:gd name="T9" fmla="*/ 0 h 52"/>
                <a:gd name="T10" fmla="*/ 26 w 38"/>
                <a:gd name="T11" fmla="*/ 1 h 52"/>
                <a:gd name="T12" fmla="*/ 32 w 38"/>
                <a:gd name="T13" fmla="*/ 7 h 52"/>
                <a:gd name="T14" fmla="*/ 35 w 38"/>
                <a:gd name="T15" fmla="*/ 16 h 52"/>
                <a:gd name="T16" fmla="*/ 38 w 38"/>
                <a:gd name="T17" fmla="*/ 25 h 52"/>
                <a:gd name="T18" fmla="*/ 35 w 38"/>
                <a:gd name="T19" fmla="*/ 36 h 52"/>
                <a:gd name="T20" fmla="*/ 32 w 38"/>
                <a:gd name="T21" fmla="*/ 44 h 52"/>
                <a:gd name="T22" fmla="*/ 26 w 38"/>
                <a:gd name="T23" fmla="*/ 49 h 52"/>
                <a:gd name="T24" fmla="*/ 19 w 38"/>
                <a:gd name="T25" fmla="*/ 52 h 52"/>
                <a:gd name="T26" fmla="*/ 12 w 38"/>
                <a:gd name="T27" fmla="*/ 49 h 52"/>
                <a:gd name="T28" fmla="*/ 6 w 38"/>
                <a:gd name="T29" fmla="*/ 44 h 52"/>
                <a:gd name="T30" fmla="*/ 1 w 38"/>
                <a:gd name="T31" fmla="*/ 36 h 52"/>
                <a:gd name="T32" fmla="*/ 0 w 38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"/>
                <a:gd name="T52" fmla="*/ 0 h 52"/>
                <a:gd name="T53" fmla="*/ 38 w 38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2" y="1"/>
                  </a:lnTo>
                  <a:lnTo>
                    <a:pt x="19" y="0"/>
                  </a:lnTo>
                  <a:lnTo>
                    <a:pt x="26" y="1"/>
                  </a:lnTo>
                  <a:lnTo>
                    <a:pt x="32" y="7"/>
                  </a:lnTo>
                  <a:lnTo>
                    <a:pt x="35" y="16"/>
                  </a:lnTo>
                  <a:lnTo>
                    <a:pt x="38" y="25"/>
                  </a:lnTo>
                  <a:lnTo>
                    <a:pt x="35" y="36"/>
                  </a:lnTo>
                  <a:lnTo>
                    <a:pt x="32" y="44"/>
                  </a:lnTo>
                  <a:lnTo>
                    <a:pt x="26" y="49"/>
                  </a:lnTo>
                  <a:lnTo>
                    <a:pt x="19" y="52"/>
                  </a:lnTo>
                  <a:lnTo>
                    <a:pt x="12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7" name="Freeform 2239"/>
            <p:cNvSpPr>
              <a:spLocks/>
            </p:cNvSpPr>
            <p:nvPr/>
          </p:nvSpPr>
          <p:spPr bwMode="auto">
            <a:xfrm>
              <a:off x="2416" y="3019"/>
              <a:ext cx="9" cy="10"/>
            </a:xfrm>
            <a:custGeom>
              <a:avLst/>
              <a:gdLst>
                <a:gd name="T0" fmla="*/ 0 w 36"/>
                <a:gd name="T1" fmla="*/ 25 h 52"/>
                <a:gd name="T2" fmla="*/ 1 w 36"/>
                <a:gd name="T3" fmla="*/ 16 h 52"/>
                <a:gd name="T4" fmla="*/ 6 w 36"/>
                <a:gd name="T5" fmla="*/ 7 h 52"/>
                <a:gd name="T6" fmla="*/ 11 w 36"/>
                <a:gd name="T7" fmla="*/ 1 h 52"/>
                <a:gd name="T8" fmla="*/ 18 w 36"/>
                <a:gd name="T9" fmla="*/ 0 h 52"/>
                <a:gd name="T10" fmla="*/ 25 w 36"/>
                <a:gd name="T11" fmla="*/ 1 h 52"/>
                <a:gd name="T12" fmla="*/ 31 w 36"/>
                <a:gd name="T13" fmla="*/ 7 h 52"/>
                <a:gd name="T14" fmla="*/ 35 w 36"/>
                <a:gd name="T15" fmla="*/ 16 h 52"/>
                <a:gd name="T16" fmla="*/ 36 w 36"/>
                <a:gd name="T17" fmla="*/ 25 h 52"/>
                <a:gd name="T18" fmla="*/ 35 w 36"/>
                <a:gd name="T19" fmla="*/ 36 h 52"/>
                <a:gd name="T20" fmla="*/ 31 w 36"/>
                <a:gd name="T21" fmla="*/ 44 h 52"/>
                <a:gd name="T22" fmla="*/ 25 w 36"/>
                <a:gd name="T23" fmla="*/ 49 h 52"/>
                <a:gd name="T24" fmla="*/ 18 w 36"/>
                <a:gd name="T25" fmla="*/ 52 h 52"/>
                <a:gd name="T26" fmla="*/ 11 w 36"/>
                <a:gd name="T27" fmla="*/ 49 h 52"/>
                <a:gd name="T28" fmla="*/ 6 w 36"/>
                <a:gd name="T29" fmla="*/ 44 h 52"/>
                <a:gd name="T30" fmla="*/ 1 w 36"/>
                <a:gd name="T31" fmla="*/ 36 h 52"/>
                <a:gd name="T32" fmla="*/ 0 w 36"/>
                <a:gd name="T33" fmla="*/ 25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6"/>
                <a:gd name="T52" fmla="*/ 0 h 52"/>
                <a:gd name="T53" fmla="*/ 36 w 36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6" h="52">
                  <a:moveTo>
                    <a:pt x="0" y="25"/>
                  </a:moveTo>
                  <a:lnTo>
                    <a:pt x="1" y="16"/>
                  </a:lnTo>
                  <a:lnTo>
                    <a:pt x="6" y="7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5" y="1"/>
                  </a:lnTo>
                  <a:lnTo>
                    <a:pt x="31" y="7"/>
                  </a:lnTo>
                  <a:lnTo>
                    <a:pt x="35" y="16"/>
                  </a:lnTo>
                  <a:lnTo>
                    <a:pt x="36" y="25"/>
                  </a:lnTo>
                  <a:lnTo>
                    <a:pt x="35" y="36"/>
                  </a:lnTo>
                  <a:lnTo>
                    <a:pt x="31" y="44"/>
                  </a:lnTo>
                  <a:lnTo>
                    <a:pt x="25" y="49"/>
                  </a:lnTo>
                  <a:lnTo>
                    <a:pt x="18" y="52"/>
                  </a:lnTo>
                  <a:lnTo>
                    <a:pt x="11" y="49"/>
                  </a:lnTo>
                  <a:lnTo>
                    <a:pt x="6" y="44"/>
                  </a:lnTo>
                  <a:lnTo>
                    <a:pt x="1" y="36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48" name="Rectangle 2240"/>
            <p:cNvSpPr>
              <a:spLocks noChangeArrowheads="1"/>
            </p:cNvSpPr>
            <p:nvPr/>
          </p:nvSpPr>
          <p:spPr bwMode="auto">
            <a:xfrm>
              <a:off x="2207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49" name="Group 2241"/>
            <p:cNvGrpSpPr>
              <a:grpSpLocks/>
            </p:cNvGrpSpPr>
            <p:nvPr/>
          </p:nvGrpSpPr>
          <p:grpSpPr bwMode="auto">
            <a:xfrm>
              <a:off x="2220" y="3188"/>
              <a:ext cx="192" cy="135"/>
              <a:chOff x="1540" y="3205"/>
              <a:chExt cx="192" cy="135"/>
            </a:xfrm>
          </p:grpSpPr>
          <p:sp>
            <p:nvSpPr>
              <p:cNvPr id="2774" name="Rectangle 2242"/>
              <p:cNvSpPr>
                <a:spLocks noChangeArrowheads="1"/>
              </p:cNvSpPr>
              <p:nvPr/>
            </p:nvSpPr>
            <p:spPr bwMode="auto">
              <a:xfrm>
                <a:off x="1540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75" name="Freeform 2243"/>
              <p:cNvSpPr>
                <a:spLocks/>
              </p:cNvSpPr>
              <p:nvPr/>
            </p:nvSpPr>
            <p:spPr bwMode="auto">
              <a:xfrm>
                <a:off x="1551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6" name="Rectangle 2244"/>
              <p:cNvSpPr>
                <a:spLocks noChangeArrowheads="1"/>
              </p:cNvSpPr>
              <p:nvPr/>
            </p:nvSpPr>
            <p:spPr bwMode="auto">
              <a:xfrm>
                <a:off x="1547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77" name="Line 2245"/>
              <p:cNvSpPr>
                <a:spLocks noChangeShapeType="1"/>
              </p:cNvSpPr>
              <p:nvPr/>
            </p:nvSpPr>
            <p:spPr bwMode="auto">
              <a:xfrm>
                <a:off x="1566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8" name="Line 2246"/>
              <p:cNvSpPr>
                <a:spLocks noChangeShapeType="1"/>
              </p:cNvSpPr>
              <p:nvPr/>
            </p:nvSpPr>
            <p:spPr bwMode="auto">
              <a:xfrm>
                <a:off x="1553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9" name="Line 2247"/>
              <p:cNvSpPr>
                <a:spLocks noChangeShapeType="1"/>
              </p:cNvSpPr>
              <p:nvPr/>
            </p:nvSpPr>
            <p:spPr bwMode="auto">
              <a:xfrm>
                <a:off x="1553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0" name="Rectangle 2248"/>
              <p:cNvSpPr>
                <a:spLocks noChangeArrowheads="1"/>
              </p:cNvSpPr>
              <p:nvPr/>
            </p:nvSpPr>
            <p:spPr bwMode="auto">
              <a:xfrm>
                <a:off x="1573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81" name="Rectangle 2249"/>
              <p:cNvSpPr>
                <a:spLocks noChangeArrowheads="1"/>
              </p:cNvSpPr>
              <p:nvPr/>
            </p:nvSpPr>
            <p:spPr bwMode="auto">
              <a:xfrm>
                <a:off x="1562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82" name="Rectangle 2250"/>
              <p:cNvSpPr>
                <a:spLocks noChangeArrowheads="1"/>
              </p:cNvSpPr>
              <p:nvPr/>
            </p:nvSpPr>
            <p:spPr bwMode="auto">
              <a:xfrm>
                <a:off x="1549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83" name="Freeform 2251"/>
              <p:cNvSpPr>
                <a:spLocks/>
              </p:cNvSpPr>
              <p:nvPr/>
            </p:nvSpPr>
            <p:spPr bwMode="auto">
              <a:xfrm>
                <a:off x="1625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4" name="Freeform 2252"/>
              <p:cNvSpPr>
                <a:spLocks/>
              </p:cNvSpPr>
              <p:nvPr/>
            </p:nvSpPr>
            <p:spPr bwMode="auto">
              <a:xfrm>
                <a:off x="1601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5" name="Rectangle 2253"/>
              <p:cNvSpPr>
                <a:spLocks noChangeArrowheads="1"/>
              </p:cNvSpPr>
              <p:nvPr/>
            </p:nvSpPr>
            <p:spPr bwMode="auto">
              <a:xfrm>
                <a:off x="1597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86" name="Freeform 2254"/>
              <p:cNvSpPr>
                <a:spLocks/>
              </p:cNvSpPr>
              <p:nvPr/>
            </p:nvSpPr>
            <p:spPr bwMode="auto">
              <a:xfrm>
                <a:off x="1605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7" name="Freeform 2255"/>
              <p:cNvSpPr>
                <a:spLocks/>
              </p:cNvSpPr>
              <p:nvPr/>
            </p:nvSpPr>
            <p:spPr bwMode="auto">
              <a:xfrm>
                <a:off x="1715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8" name="Freeform 2256"/>
              <p:cNvSpPr>
                <a:spLocks/>
              </p:cNvSpPr>
              <p:nvPr/>
            </p:nvSpPr>
            <p:spPr bwMode="auto">
              <a:xfrm>
                <a:off x="1605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89" name="Freeform 2257"/>
              <p:cNvSpPr>
                <a:spLocks/>
              </p:cNvSpPr>
              <p:nvPr/>
            </p:nvSpPr>
            <p:spPr bwMode="auto">
              <a:xfrm>
                <a:off x="1715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0" name="Rectangle 2258"/>
            <p:cNvSpPr>
              <a:spLocks noChangeArrowheads="1"/>
            </p:cNvSpPr>
            <p:nvPr/>
          </p:nvSpPr>
          <p:spPr bwMode="auto">
            <a:xfrm>
              <a:off x="2006" y="2917"/>
              <a:ext cx="428" cy="46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51" name="Freeform 2259"/>
            <p:cNvSpPr>
              <a:spLocks/>
            </p:cNvSpPr>
            <p:nvPr/>
          </p:nvSpPr>
          <p:spPr bwMode="auto">
            <a:xfrm>
              <a:off x="2011" y="2950"/>
              <a:ext cx="6" cy="4"/>
            </a:xfrm>
            <a:custGeom>
              <a:avLst/>
              <a:gdLst>
                <a:gd name="T0" fmla="*/ 23 w 23"/>
                <a:gd name="T1" fmla="*/ 10 h 21"/>
                <a:gd name="T2" fmla="*/ 20 w 23"/>
                <a:gd name="T3" fmla="*/ 17 h 21"/>
                <a:gd name="T4" fmla="*/ 15 w 23"/>
                <a:gd name="T5" fmla="*/ 21 h 21"/>
                <a:gd name="T6" fmla="*/ 8 w 23"/>
                <a:gd name="T7" fmla="*/ 21 h 21"/>
                <a:gd name="T8" fmla="*/ 2 w 23"/>
                <a:gd name="T9" fmla="*/ 17 h 21"/>
                <a:gd name="T10" fmla="*/ 0 w 23"/>
                <a:gd name="T11" fmla="*/ 10 h 21"/>
                <a:gd name="T12" fmla="*/ 2 w 23"/>
                <a:gd name="T13" fmla="*/ 5 h 21"/>
                <a:gd name="T14" fmla="*/ 8 w 23"/>
                <a:gd name="T15" fmla="*/ 0 h 21"/>
                <a:gd name="T16" fmla="*/ 15 w 23"/>
                <a:gd name="T17" fmla="*/ 0 h 21"/>
                <a:gd name="T18" fmla="*/ 20 w 23"/>
                <a:gd name="T19" fmla="*/ 5 h 21"/>
                <a:gd name="T20" fmla="*/ 23 w 23"/>
                <a:gd name="T21" fmla="*/ 10 h 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3"/>
                <a:gd name="T34" fmla="*/ 0 h 21"/>
                <a:gd name="T35" fmla="*/ 23 w 23"/>
                <a:gd name="T36" fmla="*/ 21 h 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3" h="21">
                  <a:moveTo>
                    <a:pt x="23" y="10"/>
                  </a:moveTo>
                  <a:lnTo>
                    <a:pt x="20" y="17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2" y="17"/>
                  </a:lnTo>
                  <a:lnTo>
                    <a:pt x="0" y="10"/>
                  </a:lnTo>
                  <a:lnTo>
                    <a:pt x="2" y="5"/>
                  </a:lnTo>
                  <a:lnTo>
                    <a:pt x="8" y="0"/>
                  </a:lnTo>
                  <a:lnTo>
                    <a:pt x="15" y="0"/>
                  </a:lnTo>
                  <a:lnTo>
                    <a:pt x="20" y="5"/>
                  </a:lnTo>
                  <a:lnTo>
                    <a:pt x="23" y="10"/>
                  </a:lnTo>
                  <a:close/>
                </a:path>
              </a:pathLst>
            </a:cu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152" name="Group 2260"/>
            <p:cNvGrpSpPr>
              <a:grpSpLocks/>
            </p:cNvGrpSpPr>
            <p:nvPr/>
          </p:nvGrpSpPr>
          <p:grpSpPr bwMode="auto">
            <a:xfrm>
              <a:off x="2028" y="2933"/>
              <a:ext cx="383" cy="14"/>
              <a:chOff x="1348" y="2950"/>
              <a:chExt cx="383" cy="14"/>
            </a:xfrm>
          </p:grpSpPr>
          <p:sp>
            <p:nvSpPr>
              <p:cNvPr id="2742" name="Rectangle 2261"/>
              <p:cNvSpPr>
                <a:spLocks noChangeArrowheads="1"/>
              </p:cNvSpPr>
              <p:nvPr/>
            </p:nvSpPr>
            <p:spPr bwMode="auto">
              <a:xfrm>
                <a:off x="1643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43" name="Rectangle 2262"/>
              <p:cNvSpPr>
                <a:spLocks noChangeArrowheads="1"/>
              </p:cNvSpPr>
              <p:nvPr/>
            </p:nvSpPr>
            <p:spPr bwMode="auto">
              <a:xfrm>
                <a:off x="1665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44" name="Freeform 2263"/>
              <p:cNvSpPr>
                <a:spLocks/>
              </p:cNvSpPr>
              <p:nvPr/>
            </p:nvSpPr>
            <p:spPr bwMode="auto">
              <a:xfrm>
                <a:off x="1648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5" name="Freeform 2264"/>
              <p:cNvSpPr>
                <a:spLocks/>
              </p:cNvSpPr>
              <p:nvPr/>
            </p:nvSpPr>
            <p:spPr bwMode="auto">
              <a:xfrm>
                <a:off x="167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6 w 9"/>
                  <a:gd name="T5" fmla="*/ 0 h 7"/>
                  <a:gd name="T6" fmla="*/ 9 w 9"/>
                  <a:gd name="T7" fmla="*/ 4 h 7"/>
                  <a:gd name="T8" fmla="*/ 6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9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6" name="Rectangle 2265"/>
              <p:cNvSpPr>
                <a:spLocks noChangeArrowheads="1"/>
              </p:cNvSpPr>
              <p:nvPr/>
            </p:nvSpPr>
            <p:spPr bwMode="auto">
              <a:xfrm>
                <a:off x="1692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47" name="Rectangle 2266"/>
              <p:cNvSpPr>
                <a:spLocks noChangeArrowheads="1"/>
              </p:cNvSpPr>
              <p:nvPr/>
            </p:nvSpPr>
            <p:spPr bwMode="auto">
              <a:xfrm>
                <a:off x="1714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48" name="Freeform 2267"/>
              <p:cNvSpPr>
                <a:spLocks/>
              </p:cNvSpPr>
              <p:nvPr/>
            </p:nvSpPr>
            <p:spPr bwMode="auto">
              <a:xfrm>
                <a:off x="1698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3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3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3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9" name="Freeform 2268"/>
              <p:cNvSpPr>
                <a:spLocks/>
              </p:cNvSpPr>
              <p:nvPr/>
            </p:nvSpPr>
            <p:spPr bwMode="auto">
              <a:xfrm>
                <a:off x="1718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0" name="Rectangle 2269"/>
              <p:cNvSpPr>
                <a:spLocks noChangeArrowheads="1"/>
              </p:cNvSpPr>
              <p:nvPr/>
            </p:nvSpPr>
            <p:spPr bwMode="auto">
              <a:xfrm>
                <a:off x="159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51" name="Rectangle 2270"/>
              <p:cNvSpPr>
                <a:spLocks noChangeArrowheads="1"/>
              </p:cNvSpPr>
              <p:nvPr/>
            </p:nvSpPr>
            <p:spPr bwMode="auto">
              <a:xfrm>
                <a:off x="1615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52" name="Freeform 2271"/>
              <p:cNvSpPr>
                <a:spLocks/>
              </p:cNvSpPr>
              <p:nvPr/>
            </p:nvSpPr>
            <p:spPr bwMode="auto">
              <a:xfrm>
                <a:off x="1599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3" name="Freeform 2272"/>
              <p:cNvSpPr>
                <a:spLocks/>
              </p:cNvSpPr>
              <p:nvPr/>
            </p:nvSpPr>
            <p:spPr bwMode="auto">
              <a:xfrm>
                <a:off x="1621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5 w 7"/>
                  <a:gd name="T5" fmla="*/ 0 h 7"/>
                  <a:gd name="T6" fmla="*/ 7 w 7"/>
                  <a:gd name="T7" fmla="*/ 4 h 7"/>
                  <a:gd name="T8" fmla="*/ 5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5" y="0"/>
                    </a:lnTo>
                    <a:lnTo>
                      <a:pt x="7" y="4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4" name="Rectangle 2273"/>
              <p:cNvSpPr>
                <a:spLocks noChangeArrowheads="1"/>
              </p:cNvSpPr>
              <p:nvPr/>
            </p:nvSpPr>
            <p:spPr bwMode="auto">
              <a:xfrm>
                <a:off x="1544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55" name="Rectangle 2274"/>
              <p:cNvSpPr>
                <a:spLocks noChangeArrowheads="1"/>
              </p:cNvSpPr>
              <p:nvPr/>
            </p:nvSpPr>
            <p:spPr bwMode="auto">
              <a:xfrm>
                <a:off x="1566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56" name="Freeform 2275"/>
              <p:cNvSpPr>
                <a:spLocks/>
              </p:cNvSpPr>
              <p:nvPr/>
            </p:nvSpPr>
            <p:spPr bwMode="auto">
              <a:xfrm>
                <a:off x="1551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7" name="Freeform 2276"/>
              <p:cNvSpPr>
                <a:spLocks/>
              </p:cNvSpPr>
              <p:nvPr/>
            </p:nvSpPr>
            <p:spPr bwMode="auto">
              <a:xfrm>
                <a:off x="1571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58" name="Rectangle 2277"/>
              <p:cNvSpPr>
                <a:spLocks noChangeArrowheads="1"/>
              </p:cNvSpPr>
              <p:nvPr/>
            </p:nvSpPr>
            <p:spPr bwMode="auto">
              <a:xfrm>
                <a:off x="1496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59" name="Rectangle 2278"/>
              <p:cNvSpPr>
                <a:spLocks noChangeArrowheads="1"/>
              </p:cNvSpPr>
              <p:nvPr/>
            </p:nvSpPr>
            <p:spPr bwMode="auto">
              <a:xfrm>
                <a:off x="1518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60" name="Freeform 2279"/>
              <p:cNvSpPr>
                <a:spLocks/>
              </p:cNvSpPr>
              <p:nvPr/>
            </p:nvSpPr>
            <p:spPr bwMode="auto">
              <a:xfrm>
                <a:off x="1500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1" name="Freeform 2280"/>
              <p:cNvSpPr>
                <a:spLocks/>
              </p:cNvSpPr>
              <p:nvPr/>
            </p:nvSpPr>
            <p:spPr bwMode="auto">
              <a:xfrm>
                <a:off x="152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2" name="Rectangle 2281"/>
              <p:cNvSpPr>
                <a:spLocks noChangeArrowheads="1"/>
              </p:cNvSpPr>
              <p:nvPr/>
            </p:nvSpPr>
            <p:spPr bwMode="auto">
              <a:xfrm>
                <a:off x="1447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63" name="Rectangle 2282"/>
              <p:cNvSpPr>
                <a:spLocks noChangeArrowheads="1"/>
              </p:cNvSpPr>
              <p:nvPr/>
            </p:nvSpPr>
            <p:spPr bwMode="auto">
              <a:xfrm>
                <a:off x="1467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64" name="Freeform 2283"/>
              <p:cNvSpPr>
                <a:spLocks/>
              </p:cNvSpPr>
              <p:nvPr/>
            </p:nvSpPr>
            <p:spPr bwMode="auto">
              <a:xfrm>
                <a:off x="1452" y="2953"/>
                <a:ext cx="8" cy="7"/>
              </a:xfrm>
              <a:custGeom>
                <a:avLst/>
                <a:gdLst>
                  <a:gd name="T0" fmla="*/ 0 w 8"/>
                  <a:gd name="T1" fmla="*/ 4 h 7"/>
                  <a:gd name="T2" fmla="*/ 2 w 8"/>
                  <a:gd name="T3" fmla="*/ 0 h 7"/>
                  <a:gd name="T4" fmla="*/ 6 w 8"/>
                  <a:gd name="T5" fmla="*/ 0 h 7"/>
                  <a:gd name="T6" fmla="*/ 8 w 8"/>
                  <a:gd name="T7" fmla="*/ 4 h 7"/>
                  <a:gd name="T8" fmla="*/ 6 w 8"/>
                  <a:gd name="T9" fmla="*/ 7 h 7"/>
                  <a:gd name="T10" fmla="*/ 2 w 8"/>
                  <a:gd name="T11" fmla="*/ 7 h 7"/>
                  <a:gd name="T12" fmla="*/ 0 w 8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5" name="Freeform 2284"/>
              <p:cNvSpPr>
                <a:spLocks/>
              </p:cNvSpPr>
              <p:nvPr/>
            </p:nvSpPr>
            <p:spPr bwMode="auto">
              <a:xfrm>
                <a:off x="1474" y="2953"/>
                <a:ext cx="6" cy="7"/>
              </a:xfrm>
              <a:custGeom>
                <a:avLst/>
                <a:gdLst>
                  <a:gd name="T0" fmla="*/ 0 w 6"/>
                  <a:gd name="T1" fmla="*/ 4 h 7"/>
                  <a:gd name="T2" fmla="*/ 2 w 6"/>
                  <a:gd name="T3" fmla="*/ 0 h 7"/>
                  <a:gd name="T4" fmla="*/ 4 w 6"/>
                  <a:gd name="T5" fmla="*/ 0 h 7"/>
                  <a:gd name="T6" fmla="*/ 6 w 6"/>
                  <a:gd name="T7" fmla="*/ 4 h 7"/>
                  <a:gd name="T8" fmla="*/ 4 w 6"/>
                  <a:gd name="T9" fmla="*/ 7 h 7"/>
                  <a:gd name="T10" fmla="*/ 2 w 6"/>
                  <a:gd name="T11" fmla="*/ 7 h 7"/>
                  <a:gd name="T12" fmla="*/ 0 w 6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7"/>
                  <a:gd name="T23" fmla="*/ 6 w 6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6" name="Rectangle 2285"/>
              <p:cNvSpPr>
                <a:spLocks noChangeArrowheads="1"/>
              </p:cNvSpPr>
              <p:nvPr/>
            </p:nvSpPr>
            <p:spPr bwMode="auto">
              <a:xfrm>
                <a:off x="1396" y="2950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67" name="Rectangle 2286"/>
              <p:cNvSpPr>
                <a:spLocks noChangeArrowheads="1"/>
              </p:cNvSpPr>
              <p:nvPr/>
            </p:nvSpPr>
            <p:spPr bwMode="auto">
              <a:xfrm>
                <a:off x="1419" y="2950"/>
                <a:ext cx="17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68" name="Freeform 2287"/>
              <p:cNvSpPr>
                <a:spLocks/>
              </p:cNvSpPr>
              <p:nvPr/>
            </p:nvSpPr>
            <p:spPr bwMode="auto">
              <a:xfrm>
                <a:off x="1403" y="2953"/>
                <a:ext cx="7" cy="7"/>
              </a:xfrm>
              <a:custGeom>
                <a:avLst/>
                <a:gdLst>
                  <a:gd name="T0" fmla="*/ 0 w 7"/>
                  <a:gd name="T1" fmla="*/ 4 h 7"/>
                  <a:gd name="T2" fmla="*/ 2 w 7"/>
                  <a:gd name="T3" fmla="*/ 0 h 7"/>
                  <a:gd name="T4" fmla="*/ 4 w 7"/>
                  <a:gd name="T5" fmla="*/ 0 h 7"/>
                  <a:gd name="T6" fmla="*/ 7 w 7"/>
                  <a:gd name="T7" fmla="*/ 4 h 7"/>
                  <a:gd name="T8" fmla="*/ 4 w 7"/>
                  <a:gd name="T9" fmla="*/ 7 h 7"/>
                  <a:gd name="T10" fmla="*/ 2 w 7"/>
                  <a:gd name="T11" fmla="*/ 7 h 7"/>
                  <a:gd name="T12" fmla="*/ 0 w 7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"/>
                  <a:gd name="T22" fmla="*/ 0 h 7"/>
                  <a:gd name="T23" fmla="*/ 7 w 7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" h="7">
                    <a:moveTo>
                      <a:pt x="0" y="4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7" y="4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69" name="Freeform 2288"/>
              <p:cNvSpPr>
                <a:spLocks/>
              </p:cNvSpPr>
              <p:nvPr/>
            </p:nvSpPr>
            <p:spPr bwMode="auto">
              <a:xfrm>
                <a:off x="1423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2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2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2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2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0" name="Rectangle 2289"/>
              <p:cNvSpPr>
                <a:spLocks noChangeArrowheads="1"/>
              </p:cNvSpPr>
              <p:nvPr/>
            </p:nvSpPr>
            <p:spPr bwMode="auto">
              <a:xfrm>
                <a:off x="1348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71" name="Rectangle 2290"/>
              <p:cNvSpPr>
                <a:spLocks noChangeArrowheads="1"/>
              </p:cNvSpPr>
              <p:nvPr/>
            </p:nvSpPr>
            <p:spPr bwMode="auto">
              <a:xfrm>
                <a:off x="1370" y="2950"/>
                <a:ext cx="18" cy="14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72" name="Freeform 2291"/>
              <p:cNvSpPr>
                <a:spLocks/>
              </p:cNvSpPr>
              <p:nvPr/>
            </p:nvSpPr>
            <p:spPr bwMode="auto">
              <a:xfrm>
                <a:off x="1352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73" name="Freeform 2292"/>
              <p:cNvSpPr>
                <a:spLocks/>
              </p:cNvSpPr>
              <p:nvPr/>
            </p:nvSpPr>
            <p:spPr bwMode="auto">
              <a:xfrm>
                <a:off x="1374" y="2953"/>
                <a:ext cx="9" cy="7"/>
              </a:xfrm>
              <a:custGeom>
                <a:avLst/>
                <a:gdLst>
                  <a:gd name="T0" fmla="*/ 0 w 9"/>
                  <a:gd name="T1" fmla="*/ 4 h 7"/>
                  <a:gd name="T2" fmla="*/ 3 w 9"/>
                  <a:gd name="T3" fmla="*/ 0 h 7"/>
                  <a:gd name="T4" fmla="*/ 7 w 9"/>
                  <a:gd name="T5" fmla="*/ 0 h 7"/>
                  <a:gd name="T6" fmla="*/ 9 w 9"/>
                  <a:gd name="T7" fmla="*/ 4 h 7"/>
                  <a:gd name="T8" fmla="*/ 7 w 9"/>
                  <a:gd name="T9" fmla="*/ 7 h 7"/>
                  <a:gd name="T10" fmla="*/ 3 w 9"/>
                  <a:gd name="T11" fmla="*/ 7 h 7"/>
                  <a:gd name="T12" fmla="*/ 0 w 9"/>
                  <a:gd name="T13" fmla="*/ 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7"/>
                  <a:gd name="T23" fmla="*/ 9 w 9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7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7"/>
                    </a:lnTo>
                    <a:lnTo>
                      <a:pt x="3" y="7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3" name="Rectangle 2293"/>
            <p:cNvSpPr>
              <a:spLocks noChangeArrowheads="1"/>
            </p:cNvSpPr>
            <p:nvPr/>
          </p:nvSpPr>
          <p:spPr bwMode="auto">
            <a:xfrm>
              <a:off x="2006" y="2792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54" name="Group 2294"/>
            <p:cNvGrpSpPr>
              <a:grpSpLocks/>
            </p:cNvGrpSpPr>
            <p:nvPr/>
          </p:nvGrpSpPr>
          <p:grpSpPr bwMode="auto">
            <a:xfrm>
              <a:off x="2033" y="2796"/>
              <a:ext cx="374" cy="35"/>
              <a:chOff x="1353" y="2813"/>
              <a:chExt cx="374" cy="35"/>
            </a:xfrm>
          </p:grpSpPr>
          <p:sp>
            <p:nvSpPr>
              <p:cNvPr id="2724" name="Rectangle 2295"/>
              <p:cNvSpPr>
                <a:spLocks noChangeArrowheads="1"/>
              </p:cNvSpPr>
              <p:nvPr/>
            </p:nvSpPr>
            <p:spPr bwMode="auto">
              <a:xfrm>
                <a:off x="1467" y="2813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25" name="Freeform 2296"/>
              <p:cNvSpPr>
                <a:spLocks/>
              </p:cNvSpPr>
              <p:nvPr/>
            </p:nvSpPr>
            <p:spPr bwMode="auto">
              <a:xfrm>
                <a:off x="1373" y="2831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6" name="Freeform 2297"/>
              <p:cNvSpPr>
                <a:spLocks/>
              </p:cNvSpPr>
              <p:nvPr/>
            </p:nvSpPr>
            <p:spPr bwMode="auto">
              <a:xfrm>
                <a:off x="1364" y="2831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7" name="Freeform 2298"/>
              <p:cNvSpPr>
                <a:spLocks/>
              </p:cNvSpPr>
              <p:nvPr/>
            </p:nvSpPr>
            <p:spPr bwMode="auto">
              <a:xfrm>
                <a:off x="1353" y="283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8" name="Freeform 2299"/>
              <p:cNvSpPr>
                <a:spLocks/>
              </p:cNvSpPr>
              <p:nvPr/>
            </p:nvSpPr>
            <p:spPr bwMode="auto">
              <a:xfrm>
                <a:off x="1384" y="2831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9" name="Rectangle 2300"/>
              <p:cNvSpPr>
                <a:spLocks noChangeArrowheads="1"/>
              </p:cNvSpPr>
              <p:nvPr/>
            </p:nvSpPr>
            <p:spPr bwMode="auto">
              <a:xfrm>
                <a:off x="1509" y="2835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30" name="Rectangle 2301"/>
              <p:cNvSpPr>
                <a:spLocks noChangeArrowheads="1"/>
              </p:cNvSpPr>
              <p:nvPr/>
            </p:nvSpPr>
            <p:spPr bwMode="auto">
              <a:xfrm>
                <a:off x="1421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31" name="Freeform 2302"/>
              <p:cNvSpPr>
                <a:spLocks/>
              </p:cNvSpPr>
              <p:nvPr/>
            </p:nvSpPr>
            <p:spPr bwMode="auto">
              <a:xfrm>
                <a:off x="1423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2" name="Rectangle 2303"/>
              <p:cNvSpPr>
                <a:spLocks noChangeArrowheads="1"/>
              </p:cNvSpPr>
              <p:nvPr/>
            </p:nvSpPr>
            <p:spPr bwMode="auto">
              <a:xfrm>
                <a:off x="1399" y="2822"/>
                <a:ext cx="20" cy="16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33" name="Freeform 2304"/>
              <p:cNvSpPr>
                <a:spLocks/>
              </p:cNvSpPr>
              <p:nvPr/>
            </p:nvSpPr>
            <p:spPr bwMode="auto">
              <a:xfrm>
                <a:off x="1401" y="2824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4" name="Rectangle 2305"/>
              <p:cNvSpPr>
                <a:spLocks noChangeArrowheads="1"/>
              </p:cNvSpPr>
              <p:nvPr/>
            </p:nvSpPr>
            <p:spPr bwMode="auto">
              <a:xfrm>
                <a:off x="1621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35" name="Rectangle 2306"/>
              <p:cNvSpPr>
                <a:spLocks noChangeArrowheads="1"/>
              </p:cNvSpPr>
              <p:nvPr/>
            </p:nvSpPr>
            <p:spPr bwMode="auto">
              <a:xfrm>
                <a:off x="1643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36" name="Freeform 2307"/>
              <p:cNvSpPr>
                <a:spLocks/>
              </p:cNvSpPr>
              <p:nvPr/>
            </p:nvSpPr>
            <p:spPr bwMode="auto">
              <a:xfrm>
                <a:off x="1626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7" name="Freeform 2308"/>
              <p:cNvSpPr>
                <a:spLocks/>
              </p:cNvSpPr>
              <p:nvPr/>
            </p:nvSpPr>
            <p:spPr bwMode="auto">
              <a:xfrm>
                <a:off x="1648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38" name="Rectangle 2309"/>
              <p:cNvSpPr>
                <a:spLocks noChangeArrowheads="1"/>
              </p:cNvSpPr>
              <p:nvPr/>
            </p:nvSpPr>
            <p:spPr bwMode="auto">
              <a:xfrm>
                <a:off x="1687" y="2824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39" name="Rectangle 2310"/>
              <p:cNvSpPr>
                <a:spLocks noChangeArrowheads="1"/>
              </p:cNvSpPr>
              <p:nvPr/>
            </p:nvSpPr>
            <p:spPr bwMode="auto">
              <a:xfrm>
                <a:off x="1707" y="2824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740" name="Freeform 2311"/>
              <p:cNvSpPr>
                <a:spLocks/>
              </p:cNvSpPr>
              <p:nvPr/>
            </p:nvSpPr>
            <p:spPr bwMode="auto">
              <a:xfrm>
                <a:off x="1692" y="2828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41" name="Freeform 2312"/>
              <p:cNvSpPr>
                <a:spLocks/>
              </p:cNvSpPr>
              <p:nvPr/>
            </p:nvSpPr>
            <p:spPr bwMode="auto">
              <a:xfrm>
                <a:off x="1714" y="2828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5" name="Rectangle 2313"/>
            <p:cNvSpPr>
              <a:spLocks noChangeArrowheads="1"/>
            </p:cNvSpPr>
            <p:nvPr/>
          </p:nvSpPr>
          <p:spPr bwMode="auto">
            <a:xfrm>
              <a:off x="2006" y="3129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56" name="Group 2314"/>
            <p:cNvGrpSpPr>
              <a:grpSpLocks/>
            </p:cNvGrpSpPr>
            <p:nvPr/>
          </p:nvGrpSpPr>
          <p:grpSpPr bwMode="auto">
            <a:xfrm>
              <a:off x="2009" y="3134"/>
              <a:ext cx="420" cy="31"/>
              <a:chOff x="1329" y="3151"/>
              <a:chExt cx="420" cy="31"/>
            </a:xfrm>
          </p:grpSpPr>
          <p:sp>
            <p:nvSpPr>
              <p:cNvPr id="2595" name="Freeform 2315"/>
              <p:cNvSpPr>
                <a:spLocks/>
              </p:cNvSpPr>
              <p:nvPr/>
            </p:nvSpPr>
            <p:spPr bwMode="auto">
              <a:xfrm>
                <a:off x="1329" y="3171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6" name="Rectangle 2316"/>
              <p:cNvSpPr>
                <a:spLocks noChangeArrowheads="1"/>
              </p:cNvSpPr>
              <p:nvPr/>
            </p:nvSpPr>
            <p:spPr bwMode="auto">
              <a:xfrm>
                <a:off x="135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97" name="Freeform 2317"/>
              <p:cNvSpPr>
                <a:spLocks/>
              </p:cNvSpPr>
              <p:nvPr/>
            </p:nvSpPr>
            <p:spPr bwMode="auto">
              <a:xfrm>
                <a:off x="136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8" name="Rectangle 2318"/>
              <p:cNvSpPr>
                <a:spLocks noChangeArrowheads="1"/>
              </p:cNvSpPr>
              <p:nvPr/>
            </p:nvSpPr>
            <p:spPr bwMode="auto">
              <a:xfrm>
                <a:off x="134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99" name="Freeform 2319"/>
              <p:cNvSpPr>
                <a:spLocks/>
              </p:cNvSpPr>
              <p:nvPr/>
            </p:nvSpPr>
            <p:spPr bwMode="auto">
              <a:xfrm>
                <a:off x="1342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0" name="Rectangle 2320"/>
              <p:cNvSpPr>
                <a:spLocks noChangeArrowheads="1"/>
              </p:cNvSpPr>
              <p:nvPr/>
            </p:nvSpPr>
            <p:spPr bwMode="auto">
              <a:xfrm>
                <a:off x="1714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01" name="Freeform 2321"/>
              <p:cNvSpPr>
                <a:spLocks/>
              </p:cNvSpPr>
              <p:nvPr/>
            </p:nvSpPr>
            <p:spPr bwMode="auto">
              <a:xfrm>
                <a:off x="1716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2" name="Rectangle 2322"/>
              <p:cNvSpPr>
                <a:spLocks noChangeArrowheads="1"/>
              </p:cNvSpPr>
              <p:nvPr/>
            </p:nvSpPr>
            <p:spPr bwMode="auto">
              <a:xfrm>
                <a:off x="1542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03" name="Freeform 2323"/>
              <p:cNvSpPr>
                <a:spLocks/>
              </p:cNvSpPr>
              <p:nvPr/>
            </p:nvSpPr>
            <p:spPr bwMode="auto">
              <a:xfrm>
                <a:off x="154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4" name="Rectangle 2324"/>
              <p:cNvSpPr>
                <a:spLocks noChangeArrowheads="1"/>
              </p:cNvSpPr>
              <p:nvPr/>
            </p:nvSpPr>
            <p:spPr bwMode="auto">
              <a:xfrm>
                <a:off x="1696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05" name="Freeform 2325"/>
              <p:cNvSpPr>
                <a:spLocks/>
              </p:cNvSpPr>
              <p:nvPr/>
            </p:nvSpPr>
            <p:spPr bwMode="auto">
              <a:xfrm>
                <a:off x="1699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6" name="Rectangle 2326"/>
              <p:cNvSpPr>
                <a:spLocks noChangeArrowheads="1"/>
              </p:cNvSpPr>
              <p:nvPr/>
            </p:nvSpPr>
            <p:spPr bwMode="auto">
              <a:xfrm>
                <a:off x="1527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07" name="Freeform 2327"/>
              <p:cNvSpPr>
                <a:spLocks/>
              </p:cNvSpPr>
              <p:nvPr/>
            </p:nvSpPr>
            <p:spPr bwMode="auto">
              <a:xfrm>
                <a:off x="152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08" name="Rectangle 2328"/>
              <p:cNvSpPr>
                <a:spLocks noChangeArrowheads="1"/>
              </p:cNvSpPr>
              <p:nvPr/>
            </p:nvSpPr>
            <p:spPr bwMode="auto">
              <a:xfrm>
                <a:off x="167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09" name="Freeform 2329"/>
              <p:cNvSpPr>
                <a:spLocks/>
              </p:cNvSpPr>
              <p:nvPr/>
            </p:nvSpPr>
            <p:spPr bwMode="auto">
              <a:xfrm>
                <a:off x="1683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0" name="Rectangle 2330"/>
              <p:cNvSpPr>
                <a:spLocks noChangeArrowheads="1"/>
              </p:cNvSpPr>
              <p:nvPr/>
            </p:nvSpPr>
            <p:spPr bwMode="auto">
              <a:xfrm>
                <a:off x="1509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11" name="Freeform 2331"/>
              <p:cNvSpPr>
                <a:spLocks/>
              </p:cNvSpPr>
              <p:nvPr/>
            </p:nvSpPr>
            <p:spPr bwMode="auto">
              <a:xfrm>
                <a:off x="151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2" name="Rectangle 2332"/>
              <p:cNvSpPr>
                <a:spLocks noChangeArrowheads="1"/>
              </p:cNvSpPr>
              <p:nvPr/>
            </p:nvSpPr>
            <p:spPr bwMode="auto">
              <a:xfrm>
                <a:off x="166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13" name="Freeform 2333"/>
              <p:cNvSpPr>
                <a:spLocks/>
              </p:cNvSpPr>
              <p:nvPr/>
            </p:nvSpPr>
            <p:spPr bwMode="auto">
              <a:xfrm>
                <a:off x="1666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4" name="Rectangle 2334"/>
              <p:cNvSpPr>
                <a:spLocks noChangeArrowheads="1"/>
              </p:cNvSpPr>
              <p:nvPr/>
            </p:nvSpPr>
            <p:spPr bwMode="auto">
              <a:xfrm>
                <a:off x="1492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15" name="Freeform 2335"/>
              <p:cNvSpPr>
                <a:spLocks/>
              </p:cNvSpPr>
              <p:nvPr/>
            </p:nvSpPr>
            <p:spPr bwMode="auto">
              <a:xfrm>
                <a:off x="1494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6" name="Rectangle 2336"/>
              <p:cNvSpPr>
                <a:spLocks noChangeArrowheads="1"/>
              </p:cNvSpPr>
              <p:nvPr/>
            </p:nvSpPr>
            <p:spPr bwMode="auto">
              <a:xfrm>
                <a:off x="1646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17" name="Freeform 2337"/>
              <p:cNvSpPr>
                <a:spLocks/>
              </p:cNvSpPr>
              <p:nvPr/>
            </p:nvSpPr>
            <p:spPr bwMode="auto">
              <a:xfrm>
                <a:off x="1648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18" name="Rectangle 2338"/>
              <p:cNvSpPr>
                <a:spLocks noChangeArrowheads="1"/>
              </p:cNvSpPr>
              <p:nvPr/>
            </p:nvSpPr>
            <p:spPr bwMode="auto">
              <a:xfrm>
                <a:off x="1476" y="316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19" name="Freeform 2339"/>
              <p:cNvSpPr>
                <a:spLocks/>
              </p:cNvSpPr>
              <p:nvPr/>
            </p:nvSpPr>
            <p:spPr bwMode="auto">
              <a:xfrm>
                <a:off x="1479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0" name="Rectangle 2340"/>
              <p:cNvSpPr>
                <a:spLocks noChangeArrowheads="1"/>
              </p:cNvSpPr>
              <p:nvPr/>
            </p:nvSpPr>
            <p:spPr bwMode="auto">
              <a:xfrm>
                <a:off x="162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21" name="Freeform 2341"/>
              <p:cNvSpPr>
                <a:spLocks/>
              </p:cNvSpPr>
              <p:nvPr/>
            </p:nvSpPr>
            <p:spPr bwMode="auto">
              <a:xfrm>
                <a:off x="1630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2" name="Rectangle 2342"/>
              <p:cNvSpPr>
                <a:spLocks noChangeArrowheads="1"/>
              </p:cNvSpPr>
              <p:nvPr/>
            </p:nvSpPr>
            <p:spPr bwMode="auto">
              <a:xfrm>
                <a:off x="1459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23" name="Freeform 2343"/>
              <p:cNvSpPr>
                <a:spLocks/>
              </p:cNvSpPr>
              <p:nvPr/>
            </p:nvSpPr>
            <p:spPr bwMode="auto">
              <a:xfrm>
                <a:off x="1461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4" name="Rectangle 2344"/>
              <p:cNvSpPr>
                <a:spLocks noChangeArrowheads="1"/>
              </p:cNvSpPr>
              <p:nvPr/>
            </p:nvSpPr>
            <p:spPr bwMode="auto">
              <a:xfrm>
                <a:off x="161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25" name="Freeform 2345"/>
              <p:cNvSpPr>
                <a:spLocks/>
              </p:cNvSpPr>
              <p:nvPr/>
            </p:nvSpPr>
            <p:spPr bwMode="auto">
              <a:xfrm>
                <a:off x="1615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6" name="Rectangle 2346"/>
              <p:cNvSpPr>
                <a:spLocks noChangeArrowheads="1"/>
              </p:cNvSpPr>
              <p:nvPr/>
            </p:nvSpPr>
            <p:spPr bwMode="auto">
              <a:xfrm>
                <a:off x="1441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27" name="Freeform 2347"/>
              <p:cNvSpPr>
                <a:spLocks/>
              </p:cNvSpPr>
              <p:nvPr/>
            </p:nvSpPr>
            <p:spPr bwMode="auto">
              <a:xfrm>
                <a:off x="1443" y="3166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28" name="Rectangle 2348"/>
              <p:cNvSpPr>
                <a:spLocks noChangeArrowheads="1"/>
              </p:cNvSpPr>
              <p:nvPr/>
            </p:nvSpPr>
            <p:spPr bwMode="auto">
              <a:xfrm>
                <a:off x="1595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29" name="Freeform 2349"/>
              <p:cNvSpPr>
                <a:spLocks/>
              </p:cNvSpPr>
              <p:nvPr/>
            </p:nvSpPr>
            <p:spPr bwMode="auto">
              <a:xfrm>
                <a:off x="1597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0" name="Rectangle 2350"/>
              <p:cNvSpPr>
                <a:spLocks noChangeArrowheads="1"/>
              </p:cNvSpPr>
              <p:nvPr/>
            </p:nvSpPr>
            <p:spPr bwMode="auto">
              <a:xfrm>
                <a:off x="1424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31" name="Freeform 2351"/>
              <p:cNvSpPr>
                <a:spLocks/>
              </p:cNvSpPr>
              <p:nvPr/>
            </p:nvSpPr>
            <p:spPr bwMode="auto">
              <a:xfrm>
                <a:off x="1428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2" name="Rectangle 2352"/>
              <p:cNvSpPr>
                <a:spLocks noChangeArrowheads="1"/>
              </p:cNvSpPr>
              <p:nvPr/>
            </p:nvSpPr>
            <p:spPr bwMode="auto">
              <a:xfrm>
                <a:off x="1578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33" name="Freeform 2353"/>
              <p:cNvSpPr>
                <a:spLocks/>
              </p:cNvSpPr>
              <p:nvPr/>
            </p:nvSpPr>
            <p:spPr bwMode="auto">
              <a:xfrm>
                <a:off x="1580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4" name="Rectangle 2354"/>
              <p:cNvSpPr>
                <a:spLocks noChangeArrowheads="1"/>
              </p:cNvSpPr>
              <p:nvPr/>
            </p:nvSpPr>
            <p:spPr bwMode="auto">
              <a:xfrm>
                <a:off x="1408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35" name="Freeform 2355"/>
              <p:cNvSpPr>
                <a:spLocks/>
              </p:cNvSpPr>
              <p:nvPr/>
            </p:nvSpPr>
            <p:spPr bwMode="auto">
              <a:xfrm>
                <a:off x="1410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6" name="Rectangle 2356"/>
              <p:cNvSpPr>
                <a:spLocks noChangeArrowheads="1"/>
              </p:cNvSpPr>
              <p:nvPr/>
            </p:nvSpPr>
            <p:spPr bwMode="auto">
              <a:xfrm>
                <a:off x="1560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37" name="Freeform 2357"/>
              <p:cNvSpPr>
                <a:spLocks/>
              </p:cNvSpPr>
              <p:nvPr/>
            </p:nvSpPr>
            <p:spPr bwMode="auto">
              <a:xfrm>
                <a:off x="1562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38" name="Rectangle 2358"/>
              <p:cNvSpPr>
                <a:spLocks noChangeArrowheads="1"/>
              </p:cNvSpPr>
              <p:nvPr/>
            </p:nvSpPr>
            <p:spPr bwMode="auto">
              <a:xfrm>
                <a:off x="1391" y="316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39" name="Freeform 2359"/>
              <p:cNvSpPr>
                <a:spLocks/>
              </p:cNvSpPr>
              <p:nvPr/>
            </p:nvSpPr>
            <p:spPr bwMode="auto">
              <a:xfrm>
                <a:off x="1393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0" name="Rectangle 2360"/>
              <p:cNvSpPr>
                <a:spLocks noChangeArrowheads="1"/>
              </p:cNvSpPr>
              <p:nvPr/>
            </p:nvSpPr>
            <p:spPr bwMode="auto">
              <a:xfrm>
                <a:off x="1732" y="316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41" name="Freeform 2361"/>
              <p:cNvSpPr>
                <a:spLocks/>
              </p:cNvSpPr>
              <p:nvPr/>
            </p:nvSpPr>
            <p:spPr bwMode="auto">
              <a:xfrm>
                <a:off x="1734" y="3166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2" name="Rectangle 2362"/>
              <p:cNvSpPr>
                <a:spLocks noChangeArrowheads="1"/>
              </p:cNvSpPr>
              <p:nvPr/>
            </p:nvSpPr>
            <p:spPr bwMode="auto">
              <a:xfrm>
                <a:off x="1373" y="316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43" name="Freeform 2363"/>
              <p:cNvSpPr>
                <a:spLocks/>
              </p:cNvSpPr>
              <p:nvPr/>
            </p:nvSpPr>
            <p:spPr bwMode="auto">
              <a:xfrm>
                <a:off x="1375" y="3166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4" name="Rectangle 2364"/>
              <p:cNvSpPr>
                <a:spLocks noChangeArrowheads="1"/>
              </p:cNvSpPr>
              <p:nvPr/>
            </p:nvSpPr>
            <p:spPr bwMode="auto">
              <a:xfrm>
                <a:off x="135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45" name="Freeform 2365"/>
              <p:cNvSpPr>
                <a:spLocks/>
              </p:cNvSpPr>
              <p:nvPr/>
            </p:nvSpPr>
            <p:spPr bwMode="auto">
              <a:xfrm>
                <a:off x="136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6" name="Rectangle 2366"/>
              <p:cNvSpPr>
                <a:spLocks noChangeArrowheads="1"/>
              </p:cNvSpPr>
              <p:nvPr/>
            </p:nvSpPr>
            <p:spPr bwMode="auto">
              <a:xfrm>
                <a:off x="134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47" name="Freeform 2367"/>
              <p:cNvSpPr>
                <a:spLocks/>
              </p:cNvSpPr>
              <p:nvPr/>
            </p:nvSpPr>
            <p:spPr bwMode="auto">
              <a:xfrm>
                <a:off x="1342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48" name="Rectangle 2368"/>
              <p:cNvSpPr>
                <a:spLocks noChangeArrowheads="1"/>
              </p:cNvSpPr>
              <p:nvPr/>
            </p:nvSpPr>
            <p:spPr bwMode="auto">
              <a:xfrm>
                <a:off x="1714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49" name="Freeform 2369"/>
              <p:cNvSpPr>
                <a:spLocks/>
              </p:cNvSpPr>
              <p:nvPr/>
            </p:nvSpPr>
            <p:spPr bwMode="auto">
              <a:xfrm>
                <a:off x="1716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0" name="Rectangle 2370"/>
              <p:cNvSpPr>
                <a:spLocks noChangeArrowheads="1"/>
              </p:cNvSpPr>
              <p:nvPr/>
            </p:nvSpPr>
            <p:spPr bwMode="auto">
              <a:xfrm>
                <a:off x="1542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51" name="Freeform 2371"/>
              <p:cNvSpPr>
                <a:spLocks/>
              </p:cNvSpPr>
              <p:nvPr/>
            </p:nvSpPr>
            <p:spPr bwMode="auto">
              <a:xfrm>
                <a:off x="154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2" name="Rectangle 2372"/>
              <p:cNvSpPr>
                <a:spLocks noChangeArrowheads="1"/>
              </p:cNvSpPr>
              <p:nvPr/>
            </p:nvSpPr>
            <p:spPr bwMode="auto">
              <a:xfrm>
                <a:off x="1696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53" name="Freeform 2373"/>
              <p:cNvSpPr>
                <a:spLocks/>
              </p:cNvSpPr>
              <p:nvPr/>
            </p:nvSpPr>
            <p:spPr bwMode="auto">
              <a:xfrm>
                <a:off x="1699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4" name="Rectangle 2374"/>
              <p:cNvSpPr>
                <a:spLocks noChangeArrowheads="1"/>
              </p:cNvSpPr>
              <p:nvPr/>
            </p:nvSpPr>
            <p:spPr bwMode="auto">
              <a:xfrm>
                <a:off x="1527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55" name="Freeform 2375"/>
              <p:cNvSpPr>
                <a:spLocks/>
              </p:cNvSpPr>
              <p:nvPr/>
            </p:nvSpPr>
            <p:spPr bwMode="auto">
              <a:xfrm>
                <a:off x="152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6" name="Rectangle 2376"/>
              <p:cNvSpPr>
                <a:spLocks noChangeArrowheads="1"/>
              </p:cNvSpPr>
              <p:nvPr/>
            </p:nvSpPr>
            <p:spPr bwMode="auto">
              <a:xfrm>
                <a:off x="167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57" name="Freeform 2377"/>
              <p:cNvSpPr>
                <a:spLocks/>
              </p:cNvSpPr>
              <p:nvPr/>
            </p:nvSpPr>
            <p:spPr bwMode="auto">
              <a:xfrm>
                <a:off x="1683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58" name="Rectangle 2378"/>
              <p:cNvSpPr>
                <a:spLocks noChangeArrowheads="1"/>
              </p:cNvSpPr>
              <p:nvPr/>
            </p:nvSpPr>
            <p:spPr bwMode="auto">
              <a:xfrm>
                <a:off x="1509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59" name="Freeform 2379"/>
              <p:cNvSpPr>
                <a:spLocks/>
              </p:cNvSpPr>
              <p:nvPr/>
            </p:nvSpPr>
            <p:spPr bwMode="auto">
              <a:xfrm>
                <a:off x="151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0" name="Rectangle 2380"/>
              <p:cNvSpPr>
                <a:spLocks noChangeArrowheads="1"/>
              </p:cNvSpPr>
              <p:nvPr/>
            </p:nvSpPr>
            <p:spPr bwMode="auto">
              <a:xfrm>
                <a:off x="166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1" name="Freeform 2381"/>
              <p:cNvSpPr>
                <a:spLocks/>
              </p:cNvSpPr>
              <p:nvPr/>
            </p:nvSpPr>
            <p:spPr bwMode="auto">
              <a:xfrm>
                <a:off x="1666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2" name="Rectangle 2382"/>
              <p:cNvSpPr>
                <a:spLocks noChangeArrowheads="1"/>
              </p:cNvSpPr>
              <p:nvPr/>
            </p:nvSpPr>
            <p:spPr bwMode="auto">
              <a:xfrm>
                <a:off x="1492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3" name="Freeform 2383"/>
              <p:cNvSpPr>
                <a:spLocks/>
              </p:cNvSpPr>
              <p:nvPr/>
            </p:nvSpPr>
            <p:spPr bwMode="auto">
              <a:xfrm>
                <a:off x="1494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4" name="Rectangle 2384"/>
              <p:cNvSpPr>
                <a:spLocks noChangeArrowheads="1"/>
              </p:cNvSpPr>
              <p:nvPr/>
            </p:nvSpPr>
            <p:spPr bwMode="auto">
              <a:xfrm>
                <a:off x="1646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5" name="Freeform 2385"/>
              <p:cNvSpPr>
                <a:spLocks/>
              </p:cNvSpPr>
              <p:nvPr/>
            </p:nvSpPr>
            <p:spPr bwMode="auto">
              <a:xfrm>
                <a:off x="1648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6" name="Rectangle 2386"/>
              <p:cNvSpPr>
                <a:spLocks noChangeArrowheads="1"/>
              </p:cNvSpPr>
              <p:nvPr/>
            </p:nvSpPr>
            <p:spPr bwMode="auto">
              <a:xfrm>
                <a:off x="1476" y="315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7" name="Freeform 2387"/>
              <p:cNvSpPr>
                <a:spLocks/>
              </p:cNvSpPr>
              <p:nvPr/>
            </p:nvSpPr>
            <p:spPr bwMode="auto">
              <a:xfrm>
                <a:off x="1479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68" name="Rectangle 2388"/>
              <p:cNvSpPr>
                <a:spLocks noChangeArrowheads="1"/>
              </p:cNvSpPr>
              <p:nvPr/>
            </p:nvSpPr>
            <p:spPr bwMode="auto">
              <a:xfrm>
                <a:off x="162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69" name="Freeform 2389"/>
              <p:cNvSpPr>
                <a:spLocks/>
              </p:cNvSpPr>
              <p:nvPr/>
            </p:nvSpPr>
            <p:spPr bwMode="auto">
              <a:xfrm>
                <a:off x="1630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0" name="Rectangle 2390"/>
              <p:cNvSpPr>
                <a:spLocks noChangeArrowheads="1"/>
              </p:cNvSpPr>
              <p:nvPr/>
            </p:nvSpPr>
            <p:spPr bwMode="auto">
              <a:xfrm>
                <a:off x="1459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71" name="Freeform 2391"/>
              <p:cNvSpPr>
                <a:spLocks/>
              </p:cNvSpPr>
              <p:nvPr/>
            </p:nvSpPr>
            <p:spPr bwMode="auto">
              <a:xfrm>
                <a:off x="1461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2" name="Rectangle 2392"/>
              <p:cNvSpPr>
                <a:spLocks noChangeArrowheads="1"/>
              </p:cNvSpPr>
              <p:nvPr/>
            </p:nvSpPr>
            <p:spPr bwMode="auto">
              <a:xfrm>
                <a:off x="161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73" name="Freeform 2393"/>
              <p:cNvSpPr>
                <a:spLocks/>
              </p:cNvSpPr>
              <p:nvPr/>
            </p:nvSpPr>
            <p:spPr bwMode="auto">
              <a:xfrm>
                <a:off x="1615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4" name="Rectangle 2394"/>
              <p:cNvSpPr>
                <a:spLocks noChangeArrowheads="1"/>
              </p:cNvSpPr>
              <p:nvPr/>
            </p:nvSpPr>
            <p:spPr bwMode="auto">
              <a:xfrm>
                <a:off x="1441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75" name="Freeform 2395"/>
              <p:cNvSpPr>
                <a:spLocks/>
              </p:cNvSpPr>
              <p:nvPr/>
            </p:nvSpPr>
            <p:spPr bwMode="auto">
              <a:xfrm>
                <a:off x="1443" y="3153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6" name="Rectangle 2396"/>
              <p:cNvSpPr>
                <a:spLocks noChangeArrowheads="1"/>
              </p:cNvSpPr>
              <p:nvPr/>
            </p:nvSpPr>
            <p:spPr bwMode="auto">
              <a:xfrm>
                <a:off x="1595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77" name="Freeform 2397"/>
              <p:cNvSpPr>
                <a:spLocks/>
              </p:cNvSpPr>
              <p:nvPr/>
            </p:nvSpPr>
            <p:spPr bwMode="auto">
              <a:xfrm>
                <a:off x="1597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78" name="Rectangle 2398"/>
              <p:cNvSpPr>
                <a:spLocks noChangeArrowheads="1"/>
              </p:cNvSpPr>
              <p:nvPr/>
            </p:nvSpPr>
            <p:spPr bwMode="auto">
              <a:xfrm>
                <a:off x="1424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79" name="Freeform 2399"/>
              <p:cNvSpPr>
                <a:spLocks/>
              </p:cNvSpPr>
              <p:nvPr/>
            </p:nvSpPr>
            <p:spPr bwMode="auto">
              <a:xfrm>
                <a:off x="1428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0" name="Rectangle 2400"/>
              <p:cNvSpPr>
                <a:spLocks noChangeArrowheads="1"/>
              </p:cNvSpPr>
              <p:nvPr/>
            </p:nvSpPr>
            <p:spPr bwMode="auto">
              <a:xfrm>
                <a:off x="1578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81" name="Freeform 2401"/>
              <p:cNvSpPr>
                <a:spLocks/>
              </p:cNvSpPr>
              <p:nvPr/>
            </p:nvSpPr>
            <p:spPr bwMode="auto">
              <a:xfrm>
                <a:off x="1580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2" name="Rectangle 2402"/>
              <p:cNvSpPr>
                <a:spLocks noChangeArrowheads="1"/>
              </p:cNvSpPr>
              <p:nvPr/>
            </p:nvSpPr>
            <p:spPr bwMode="auto">
              <a:xfrm>
                <a:off x="1408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83" name="Freeform 2403"/>
              <p:cNvSpPr>
                <a:spLocks/>
              </p:cNvSpPr>
              <p:nvPr/>
            </p:nvSpPr>
            <p:spPr bwMode="auto">
              <a:xfrm>
                <a:off x="1410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4" name="Rectangle 2404"/>
              <p:cNvSpPr>
                <a:spLocks noChangeArrowheads="1"/>
              </p:cNvSpPr>
              <p:nvPr/>
            </p:nvSpPr>
            <p:spPr bwMode="auto">
              <a:xfrm>
                <a:off x="1560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85" name="Freeform 2405"/>
              <p:cNvSpPr>
                <a:spLocks/>
              </p:cNvSpPr>
              <p:nvPr/>
            </p:nvSpPr>
            <p:spPr bwMode="auto">
              <a:xfrm>
                <a:off x="1562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6" name="Rectangle 2406"/>
              <p:cNvSpPr>
                <a:spLocks noChangeArrowheads="1"/>
              </p:cNvSpPr>
              <p:nvPr/>
            </p:nvSpPr>
            <p:spPr bwMode="auto">
              <a:xfrm>
                <a:off x="1391" y="315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87" name="Freeform 2407"/>
              <p:cNvSpPr>
                <a:spLocks/>
              </p:cNvSpPr>
              <p:nvPr/>
            </p:nvSpPr>
            <p:spPr bwMode="auto">
              <a:xfrm>
                <a:off x="1393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88" name="Rectangle 2408"/>
              <p:cNvSpPr>
                <a:spLocks noChangeArrowheads="1"/>
              </p:cNvSpPr>
              <p:nvPr/>
            </p:nvSpPr>
            <p:spPr bwMode="auto">
              <a:xfrm>
                <a:off x="1732" y="315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89" name="Freeform 2409"/>
              <p:cNvSpPr>
                <a:spLocks/>
              </p:cNvSpPr>
              <p:nvPr/>
            </p:nvSpPr>
            <p:spPr bwMode="auto">
              <a:xfrm>
                <a:off x="1734" y="3153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0" name="Rectangle 2410"/>
              <p:cNvSpPr>
                <a:spLocks noChangeArrowheads="1"/>
              </p:cNvSpPr>
              <p:nvPr/>
            </p:nvSpPr>
            <p:spPr bwMode="auto">
              <a:xfrm>
                <a:off x="1373" y="315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691" name="Freeform 2411"/>
              <p:cNvSpPr>
                <a:spLocks/>
              </p:cNvSpPr>
              <p:nvPr/>
            </p:nvSpPr>
            <p:spPr bwMode="auto">
              <a:xfrm>
                <a:off x="1375" y="3153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2" name="Freeform 2412"/>
              <p:cNvSpPr>
                <a:spLocks/>
              </p:cNvSpPr>
              <p:nvPr/>
            </p:nvSpPr>
            <p:spPr bwMode="auto">
              <a:xfrm>
                <a:off x="170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3" name="Freeform 2413"/>
              <p:cNvSpPr>
                <a:spLocks/>
              </p:cNvSpPr>
              <p:nvPr/>
            </p:nvSpPr>
            <p:spPr bwMode="auto">
              <a:xfrm>
                <a:off x="167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4" name="Freeform 2414"/>
              <p:cNvSpPr>
                <a:spLocks/>
              </p:cNvSpPr>
              <p:nvPr/>
            </p:nvSpPr>
            <p:spPr bwMode="auto">
              <a:xfrm>
                <a:off x="165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5" name="Freeform 2415"/>
              <p:cNvSpPr>
                <a:spLocks/>
              </p:cNvSpPr>
              <p:nvPr/>
            </p:nvSpPr>
            <p:spPr bwMode="auto">
              <a:xfrm>
                <a:off x="162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6" name="Freeform 2416"/>
              <p:cNvSpPr>
                <a:spLocks/>
              </p:cNvSpPr>
              <p:nvPr/>
            </p:nvSpPr>
            <p:spPr bwMode="auto">
              <a:xfrm>
                <a:off x="160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7" name="Freeform 2417"/>
              <p:cNvSpPr>
                <a:spLocks/>
              </p:cNvSpPr>
              <p:nvPr/>
            </p:nvSpPr>
            <p:spPr bwMode="auto">
              <a:xfrm>
                <a:off x="157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8" name="Freeform 2418"/>
              <p:cNvSpPr>
                <a:spLocks/>
              </p:cNvSpPr>
              <p:nvPr/>
            </p:nvSpPr>
            <p:spPr bwMode="auto">
              <a:xfrm>
                <a:off x="155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699" name="Freeform 2419"/>
              <p:cNvSpPr>
                <a:spLocks/>
              </p:cNvSpPr>
              <p:nvPr/>
            </p:nvSpPr>
            <p:spPr bwMode="auto">
              <a:xfrm>
                <a:off x="1525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0" name="Freeform 2420"/>
              <p:cNvSpPr>
                <a:spLocks/>
              </p:cNvSpPr>
              <p:nvPr/>
            </p:nvSpPr>
            <p:spPr bwMode="auto">
              <a:xfrm>
                <a:off x="149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1" name="Freeform 2421"/>
              <p:cNvSpPr>
                <a:spLocks/>
              </p:cNvSpPr>
              <p:nvPr/>
            </p:nvSpPr>
            <p:spPr bwMode="auto">
              <a:xfrm>
                <a:off x="147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2" name="Freeform 2422"/>
              <p:cNvSpPr>
                <a:spLocks/>
              </p:cNvSpPr>
              <p:nvPr/>
            </p:nvSpPr>
            <p:spPr bwMode="auto">
              <a:xfrm>
                <a:off x="144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3" name="Freeform 2423"/>
              <p:cNvSpPr>
                <a:spLocks/>
              </p:cNvSpPr>
              <p:nvPr/>
            </p:nvSpPr>
            <p:spPr bwMode="auto">
              <a:xfrm>
                <a:off x="1421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4" name="Freeform 2424"/>
              <p:cNvSpPr>
                <a:spLocks/>
              </p:cNvSpPr>
              <p:nvPr/>
            </p:nvSpPr>
            <p:spPr bwMode="auto">
              <a:xfrm>
                <a:off x="139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5" name="Freeform 2425"/>
              <p:cNvSpPr>
                <a:spLocks/>
              </p:cNvSpPr>
              <p:nvPr/>
            </p:nvSpPr>
            <p:spPr bwMode="auto">
              <a:xfrm>
                <a:off x="137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6" name="Freeform 2426"/>
              <p:cNvSpPr>
                <a:spLocks/>
              </p:cNvSpPr>
              <p:nvPr/>
            </p:nvSpPr>
            <p:spPr bwMode="auto">
              <a:xfrm>
                <a:off x="134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7" name="Freeform 2427"/>
              <p:cNvSpPr>
                <a:spLocks/>
              </p:cNvSpPr>
              <p:nvPr/>
            </p:nvSpPr>
            <p:spPr bwMode="auto">
              <a:xfrm>
                <a:off x="173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8" name="Freeform 2428"/>
              <p:cNvSpPr>
                <a:spLocks/>
              </p:cNvSpPr>
              <p:nvPr/>
            </p:nvSpPr>
            <p:spPr bwMode="auto">
              <a:xfrm>
                <a:off x="171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09" name="Freeform 2429"/>
              <p:cNvSpPr>
                <a:spLocks/>
              </p:cNvSpPr>
              <p:nvPr/>
            </p:nvSpPr>
            <p:spPr bwMode="auto">
              <a:xfrm>
                <a:off x="1692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0" name="Freeform 2430"/>
              <p:cNvSpPr>
                <a:spLocks/>
              </p:cNvSpPr>
              <p:nvPr/>
            </p:nvSpPr>
            <p:spPr bwMode="auto">
              <a:xfrm>
                <a:off x="166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1" name="Freeform 2431"/>
              <p:cNvSpPr>
                <a:spLocks/>
              </p:cNvSpPr>
              <p:nvPr/>
            </p:nvSpPr>
            <p:spPr bwMode="auto">
              <a:xfrm>
                <a:off x="1641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2" name="Freeform 2432"/>
              <p:cNvSpPr>
                <a:spLocks/>
              </p:cNvSpPr>
              <p:nvPr/>
            </p:nvSpPr>
            <p:spPr bwMode="auto">
              <a:xfrm>
                <a:off x="161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3" name="Freeform 2433"/>
              <p:cNvSpPr>
                <a:spLocks/>
              </p:cNvSpPr>
              <p:nvPr/>
            </p:nvSpPr>
            <p:spPr bwMode="auto">
              <a:xfrm>
                <a:off x="1589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4" name="Freeform 2434"/>
              <p:cNvSpPr>
                <a:spLocks/>
              </p:cNvSpPr>
              <p:nvPr/>
            </p:nvSpPr>
            <p:spPr bwMode="auto">
              <a:xfrm>
                <a:off x="1564" y="3178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5" name="Freeform 2435"/>
              <p:cNvSpPr>
                <a:spLocks/>
              </p:cNvSpPr>
              <p:nvPr/>
            </p:nvSpPr>
            <p:spPr bwMode="auto">
              <a:xfrm>
                <a:off x="153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6" name="Freeform 2436"/>
              <p:cNvSpPr>
                <a:spLocks/>
              </p:cNvSpPr>
              <p:nvPr/>
            </p:nvSpPr>
            <p:spPr bwMode="auto">
              <a:xfrm>
                <a:off x="151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7" name="Freeform 2437"/>
              <p:cNvSpPr>
                <a:spLocks/>
              </p:cNvSpPr>
              <p:nvPr/>
            </p:nvSpPr>
            <p:spPr bwMode="auto">
              <a:xfrm>
                <a:off x="1485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8" name="Freeform 2438"/>
              <p:cNvSpPr>
                <a:spLocks/>
              </p:cNvSpPr>
              <p:nvPr/>
            </p:nvSpPr>
            <p:spPr bwMode="auto">
              <a:xfrm>
                <a:off x="1461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19" name="Freeform 2439"/>
              <p:cNvSpPr>
                <a:spLocks/>
              </p:cNvSpPr>
              <p:nvPr/>
            </p:nvSpPr>
            <p:spPr bwMode="auto">
              <a:xfrm>
                <a:off x="143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0" name="Freeform 2440"/>
              <p:cNvSpPr>
                <a:spLocks/>
              </p:cNvSpPr>
              <p:nvPr/>
            </p:nvSpPr>
            <p:spPr bwMode="auto">
              <a:xfrm>
                <a:off x="1408" y="3178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1" name="Freeform 2441"/>
              <p:cNvSpPr>
                <a:spLocks/>
              </p:cNvSpPr>
              <p:nvPr/>
            </p:nvSpPr>
            <p:spPr bwMode="auto">
              <a:xfrm>
                <a:off x="1382" y="3178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2" name="Freeform 2442"/>
              <p:cNvSpPr>
                <a:spLocks/>
              </p:cNvSpPr>
              <p:nvPr/>
            </p:nvSpPr>
            <p:spPr bwMode="auto">
              <a:xfrm>
                <a:off x="1358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723" name="Freeform 2443"/>
              <p:cNvSpPr>
                <a:spLocks/>
              </p:cNvSpPr>
              <p:nvPr/>
            </p:nvSpPr>
            <p:spPr bwMode="auto">
              <a:xfrm>
                <a:off x="1745" y="3178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7" name="Rectangle 2444"/>
            <p:cNvSpPr>
              <a:spLocks noChangeArrowheads="1"/>
            </p:cNvSpPr>
            <p:nvPr/>
          </p:nvSpPr>
          <p:spPr bwMode="auto">
            <a:xfrm>
              <a:off x="1979" y="3181"/>
              <a:ext cx="219" cy="150"/>
            </a:xfrm>
            <a:prstGeom prst="rect">
              <a:avLst/>
            </a:prstGeom>
            <a:solidFill>
              <a:srgbClr val="80808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58" name="Group 2445"/>
            <p:cNvGrpSpPr>
              <a:grpSpLocks/>
            </p:cNvGrpSpPr>
            <p:nvPr/>
          </p:nvGrpSpPr>
          <p:grpSpPr bwMode="auto">
            <a:xfrm>
              <a:off x="1991" y="3188"/>
              <a:ext cx="192" cy="135"/>
              <a:chOff x="1311" y="3205"/>
              <a:chExt cx="192" cy="135"/>
            </a:xfrm>
          </p:grpSpPr>
          <p:sp>
            <p:nvSpPr>
              <p:cNvPr id="2579" name="Rectangle 2446"/>
              <p:cNvSpPr>
                <a:spLocks noChangeArrowheads="1"/>
              </p:cNvSpPr>
              <p:nvPr/>
            </p:nvSpPr>
            <p:spPr bwMode="auto">
              <a:xfrm>
                <a:off x="1311" y="3303"/>
                <a:ext cx="48" cy="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80" name="Freeform 2447"/>
              <p:cNvSpPr>
                <a:spLocks/>
              </p:cNvSpPr>
              <p:nvPr/>
            </p:nvSpPr>
            <p:spPr bwMode="auto">
              <a:xfrm>
                <a:off x="1322" y="3296"/>
                <a:ext cx="26" cy="21"/>
              </a:xfrm>
              <a:custGeom>
                <a:avLst/>
                <a:gdLst>
                  <a:gd name="T0" fmla="*/ 0 w 26"/>
                  <a:gd name="T1" fmla="*/ 10 h 21"/>
                  <a:gd name="T2" fmla="*/ 4 w 26"/>
                  <a:gd name="T3" fmla="*/ 4 h 21"/>
                  <a:gd name="T4" fmla="*/ 13 w 26"/>
                  <a:gd name="T5" fmla="*/ 0 h 21"/>
                  <a:gd name="T6" fmla="*/ 24 w 26"/>
                  <a:gd name="T7" fmla="*/ 4 h 21"/>
                  <a:gd name="T8" fmla="*/ 26 w 26"/>
                  <a:gd name="T9" fmla="*/ 10 h 21"/>
                  <a:gd name="T10" fmla="*/ 24 w 26"/>
                  <a:gd name="T11" fmla="*/ 17 h 21"/>
                  <a:gd name="T12" fmla="*/ 13 w 26"/>
                  <a:gd name="T13" fmla="*/ 21 h 21"/>
                  <a:gd name="T14" fmla="*/ 4 w 26"/>
                  <a:gd name="T15" fmla="*/ 17 h 21"/>
                  <a:gd name="T16" fmla="*/ 0 w 26"/>
                  <a:gd name="T17" fmla="*/ 10 h 2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6"/>
                  <a:gd name="T28" fmla="*/ 0 h 21"/>
                  <a:gd name="T29" fmla="*/ 26 w 26"/>
                  <a:gd name="T30" fmla="*/ 21 h 2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6" h="21">
                    <a:moveTo>
                      <a:pt x="0" y="10"/>
                    </a:moveTo>
                    <a:lnTo>
                      <a:pt x="4" y="4"/>
                    </a:lnTo>
                    <a:lnTo>
                      <a:pt x="13" y="0"/>
                    </a:lnTo>
                    <a:lnTo>
                      <a:pt x="24" y="4"/>
                    </a:lnTo>
                    <a:lnTo>
                      <a:pt x="26" y="10"/>
                    </a:lnTo>
                    <a:lnTo>
                      <a:pt x="24" y="17"/>
                    </a:lnTo>
                    <a:lnTo>
                      <a:pt x="13" y="21"/>
                    </a:lnTo>
                    <a:lnTo>
                      <a:pt x="4" y="17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1" name="Rectangle 2448"/>
              <p:cNvSpPr>
                <a:spLocks noChangeArrowheads="1"/>
              </p:cNvSpPr>
              <p:nvPr/>
            </p:nvSpPr>
            <p:spPr bwMode="auto">
              <a:xfrm>
                <a:off x="1318" y="3227"/>
                <a:ext cx="34" cy="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82" name="Line 2449"/>
              <p:cNvSpPr>
                <a:spLocks noChangeShapeType="1"/>
              </p:cNvSpPr>
              <p:nvPr/>
            </p:nvSpPr>
            <p:spPr bwMode="auto">
              <a:xfrm>
                <a:off x="1337" y="3247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3" name="Line 2450"/>
              <p:cNvSpPr>
                <a:spLocks noChangeShapeType="1"/>
              </p:cNvSpPr>
              <p:nvPr/>
            </p:nvSpPr>
            <p:spPr bwMode="auto">
              <a:xfrm>
                <a:off x="1324" y="3259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4" name="Line 2451"/>
              <p:cNvSpPr>
                <a:spLocks noChangeShapeType="1"/>
              </p:cNvSpPr>
              <p:nvPr/>
            </p:nvSpPr>
            <p:spPr bwMode="auto">
              <a:xfrm>
                <a:off x="1324" y="3235"/>
                <a:ext cx="9" cy="1"/>
              </a:xfrm>
              <a:prstGeom prst="line">
                <a:avLst/>
              </a:prstGeom>
              <a:noFill/>
              <a:ln w="3175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5" name="Rectangle 2452"/>
              <p:cNvSpPr>
                <a:spLocks noChangeArrowheads="1"/>
              </p:cNvSpPr>
              <p:nvPr/>
            </p:nvSpPr>
            <p:spPr bwMode="auto">
              <a:xfrm>
                <a:off x="1344" y="3205"/>
                <a:ext cx="8" cy="12"/>
              </a:xfrm>
              <a:prstGeom prst="rect">
                <a:avLst/>
              </a:prstGeom>
              <a:solidFill>
                <a:srgbClr val="FF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86" name="Rectangle 2453"/>
              <p:cNvSpPr>
                <a:spLocks noChangeArrowheads="1"/>
              </p:cNvSpPr>
              <p:nvPr/>
            </p:nvSpPr>
            <p:spPr bwMode="auto">
              <a:xfrm>
                <a:off x="1333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87" name="Rectangle 2454"/>
              <p:cNvSpPr>
                <a:spLocks noChangeArrowheads="1"/>
              </p:cNvSpPr>
              <p:nvPr/>
            </p:nvSpPr>
            <p:spPr bwMode="auto">
              <a:xfrm>
                <a:off x="1320" y="3205"/>
                <a:ext cx="6" cy="12"/>
              </a:xfrm>
              <a:prstGeom prst="rect">
                <a:avLst/>
              </a:prstGeom>
              <a:solidFill>
                <a:srgbClr val="00FF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88" name="Freeform 2455"/>
              <p:cNvSpPr>
                <a:spLocks/>
              </p:cNvSpPr>
              <p:nvPr/>
            </p:nvSpPr>
            <p:spPr bwMode="auto">
              <a:xfrm>
                <a:off x="1396" y="3328"/>
                <a:ext cx="22" cy="12"/>
              </a:xfrm>
              <a:custGeom>
                <a:avLst/>
                <a:gdLst>
                  <a:gd name="T0" fmla="*/ 0 w 22"/>
                  <a:gd name="T1" fmla="*/ 6 h 12"/>
                  <a:gd name="T2" fmla="*/ 2 w 22"/>
                  <a:gd name="T3" fmla="*/ 2 h 12"/>
                  <a:gd name="T4" fmla="*/ 11 w 22"/>
                  <a:gd name="T5" fmla="*/ 0 h 12"/>
                  <a:gd name="T6" fmla="*/ 18 w 22"/>
                  <a:gd name="T7" fmla="*/ 2 h 12"/>
                  <a:gd name="T8" fmla="*/ 22 w 22"/>
                  <a:gd name="T9" fmla="*/ 6 h 12"/>
                  <a:gd name="T10" fmla="*/ 18 w 22"/>
                  <a:gd name="T11" fmla="*/ 11 h 12"/>
                  <a:gd name="T12" fmla="*/ 11 w 22"/>
                  <a:gd name="T13" fmla="*/ 12 h 12"/>
                  <a:gd name="T14" fmla="*/ 2 w 22"/>
                  <a:gd name="T15" fmla="*/ 11 h 12"/>
                  <a:gd name="T16" fmla="*/ 0 w 22"/>
                  <a:gd name="T17" fmla="*/ 6 h 1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2"/>
                  <a:gd name="T28" fmla="*/ 0 h 12"/>
                  <a:gd name="T29" fmla="*/ 22 w 22"/>
                  <a:gd name="T30" fmla="*/ 12 h 1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2" h="12">
                    <a:moveTo>
                      <a:pt x="0" y="6"/>
                    </a:moveTo>
                    <a:lnTo>
                      <a:pt x="2" y="2"/>
                    </a:lnTo>
                    <a:lnTo>
                      <a:pt x="11" y="0"/>
                    </a:lnTo>
                    <a:lnTo>
                      <a:pt x="18" y="2"/>
                    </a:lnTo>
                    <a:lnTo>
                      <a:pt x="22" y="6"/>
                    </a:lnTo>
                    <a:lnTo>
                      <a:pt x="18" y="11"/>
                    </a:lnTo>
                    <a:lnTo>
                      <a:pt x="11" y="12"/>
                    </a:lnTo>
                    <a:lnTo>
                      <a:pt x="2" y="11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89" name="Freeform 2456"/>
              <p:cNvSpPr>
                <a:spLocks/>
              </p:cNvSpPr>
              <p:nvPr/>
            </p:nvSpPr>
            <p:spPr bwMode="auto">
              <a:xfrm>
                <a:off x="1372" y="3213"/>
                <a:ext cx="127" cy="77"/>
              </a:xfrm>
              <a:custGeom>
                <a:avLst/>
                <a:gdLst>
                  <a:gd name="T0" fmla="*/ 50 w 127"/>
                  <a:gd name="T1" fmla="*/ 77 h 77"/>
                  <a:gd name="T2" fmla="*/ 76 w 127"/>
                  <a:gd name="T3" fmla="*/ 77 h 77"/>
                  <a:gd name="T4" fmla="*/ 96 w 127"/>
                  <a:gd name="T5" fmla="*/ 73 h 77"/>
                  <a:gd name="T6" fmla="*/ 111 w 127"/>
                  <a:gd name="T7" fmla="*/ 65 h 77"/>
                  <a:gd name="T8" fmla="*/ 122 w 127"/>
                  <a:gd name="T9" fmla="*/ 53 h 77"/>
                  <a:gd name="T10" fmla="*/ 127 w 127"/>
                  <a:gd name="T11" fmla="*/ 38 h 77"/>
                  <a:gd name="T12" fmla="*/ 122 w 127"/>
                  <a:gd name="T13" fmla="*/ 24 h 77"/>
                  <a:gd name="T14" fmla="*/ 111 w 127"/>
                  <a:gd name="T15" fmla="*/ 11 h 77"/>
                  <a:gd name="T16" fmla="*/ 96 w 127"/>
                  <a:gd name="T17" fmla="*/ 2 h 77"/>
                  <a:gd name="T18" fmla="*/ 76 w 127"/>
                  <a:gd name="T19" fmla="*/ 0 h 77"/>
                  <a:gd name="T20" fmla="*/ 50 w 127"/>
                  <a:gd name="T21" fmla="*/ 0 h 77"/>
                  <a:gd name="T22" fmla="*/ 31 w 127"/>
                  <a:gd name="T23" fmla="*/ 2 h 77"/>
                  <a:gd name="T24" fmla="*/ 15 w 127"/>
                  <a:gd name="T25" fmla="*/ 11 h 77"/>
                  <a:gd name="T26" fmla="*/ 4 w 127"/>
                  <a:gd name="T27" fmla="*/ 24 h 77"/>
                  <a:gd name="T28" fmla="*/ 0 w 127"/>
                  <a:gd name="T29" fmla="*/ 38 h 77"/>
                  <a:gd name="T30" fmla="*/ 0 w 127"/>
                  <a:gd name="T31" fmla="*/ 38 h 77"/>
                  <a:gd name="T32" fmla="*/ 4 w 127"/>
                  <a:gd name="T33" fmla="*/ 53 h 77"/>
                  <a:gd name="T34" fmla="*/ 15 w 127"/>
                  <a:gd name="T35" fmla="*/ 65 h 77"/>
                  <a:gd name="T36" fmla="*/ 31 w 127"/>
                  <a:gd name="T37" fmla="*/ 73 h 77"/>
                  <a:gd name="T38" fmla="*/ 50 w 127"/>
                  <a:gd name="T39" fmla="*/ 77 h 7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27"/>
                  <a:gd name="T61" fmla="*/ 0 h 77"/>
                  <a:gd name="T62" fmla="*/ 127 w 127"/>
                  <a:gd name="T63" fmla="*/ 77 h 7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27" h="77">
                    <a:moveTo>
                      <a:pt x="50" y="77"/>
                    </a:moveTo>
                    <a:lnTo>
                      <a:pt x="76" y="77"/>
                    </a:lnTo>
                    <a:lnTo>
                      <a:pt x="96" y="73"/>
                    </a:lnTo>
                    <a:lnTo>
                      <a:pt x="111" y="65"/>
                    </a:lnTo>
                    <a:lnTo>
                      <a:pt x="122" y="53"/>
                    </a:lnTo>
                    <a:lnTo>
                      <a:pt x="127" y="38"/>
                    </a:lnTo>
                    <a:lnTo>
                      <a:pt x="122" y="24"/>
                    </a:lnTo>
                    <a:lnTo>
                      <a:pt x="111" y="11"/>
                    </a:lnTo>
                    <a:lnTo>
                      <a:pt x="96" y="2"/>
                    </a:lnTo>
                    <a:lnTo>
                      <a:pt x="76" y="0"/>
                    </a:lnTo>
                    <a:lnTo>
                      <a:pt x="50" y="0"/>
                    </a:lnTo>
                    <a:lnTo>
                      <a:pt x="31" y="2"/>
                    </a:lnTo>
                    <a:lnTo>
                      <a:pt x="15" y="11"/>
                    </a:lnTo>
                    <a:lnTo>
                      <a:pt x="4" y="24"/>
                    </a:lnTo>
                    <a:lnTo>
                      <a:pt x="0" y="38"/>
                    </a:lnTo>
                    <a:lnTo>
                      <a:pt x="4" y="53"/>
                    </a:lnTo>
                    <a:lnTo>
                      <a:pt x="15" y="65"/>
                    </a:lnTo>
                    <a:lnTo>
                      <a:pt x="31" y="73"/>
                    </a:lnTo>
                    <a:lnTo>
                      <a:pt x="50" y="77"/>
                    </a:lnTo>
                    <a:close/>
                  </a:path>
                </a:pathLst>
              </a:custGeom>
              <a:pattFill prst="openDmnd">
                <a:fgClr>
                  <a:srgbClr val="1A1A1A"/>
                </a:fgClr>
                <a:bgClr>
                  <a:srgbClr val="808080"/>
                </a:bgClr>
              </a:pattFill>
              <a:ln w="317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0" name="Rectangle 2457"/>
              <p:cNvSpPr>
                <a:spLocks noChangeArrowheads="1"/>
              </p:cNvSpPr>
              <p:nvPr/>
            </p:nvSpPr>
            <p:spPr bwMode="auto">
              <a:xfrm>
                <a:off x="1368" y="3246"/>
                <a:ext cx="135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91" name="Freeform 2458"/>
              <p:cNvSpPr>
                <a:spLocks/>
              </p:cNvSpPr>
              <p:nvPr/>
            </p:nvSpPr>
            <p:spPr bwMode="auto">
              <a:xfrm>
                <a:off x="1376" y="3217"/>
                <a:ext cx="9" cy="5"/>
              </a:xfrm>
              <a:custGeom>
                <a:avLst/>
                <a:gdLst>
                  <a:gd name="T0" fmla="*/ 0 w 9"/>
                  <a:gd name="T1" fmla="*/ 2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2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2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2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2" name="Freeform 2459"/>
              <p:cNvSpPr>
                <a:spLocks/>
              </p:cNvSpPr>
              <p:nvPr/>
            </p:nvSpPr>
            <p:spPr bwMode="auto">
              <a:xfrm>
                <a:off x="1486" y="3217"/>
                <a:ext cx="8" cy="5"/>
              </a:xfrm>
              <a:custGeom>
                <a:avLst/>
                <a:gdLst>
                  <a:gd name="T0" fmla="*/ 0 w 8"/>
                  <a:gd name="T1" fmla="*/ 2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2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2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2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3" name="Freeform 2460"/>
              <p:cNvSpPr>
                <a:spLocks/>
              </p:cNvSpPr>
              <p:nvPr/>
            </p:nvSpPr>
            <p:spPr bwMode="auto">
              <a:xfrm>
                <a:off x="1376" y="3279"/>
                <a:ext cx="9" cy="5"/>
              </a:xfrm>
              <a:custGeom>
                <a:avLst/>
                <a:gdLst>
                  <a:gd name="T0" fmla="*/ 0 w 9"/>
                  <a:gd name="T1" fmla="*/ 4 h 5"/>
                  <a:gd name="T2" fmla="*/ 3 w 9"/>
                  <a:gd name="T3" fmla="*/ 0 h 5"/>
                  <a:gd name="T4" fmla="*/ 7 w 9"/>
                  <a:gd name="T5" fmla="*/ 0 h 5"/>
                  <a:gd name="T6" fmla="*/ 9 w 9"/>
                  <a:gd name="T7" fmla="*/ 4 h 5"/>
                  <a:gd name="T8" fmla="*/ 7 w 9"/>
                  <a:gd name="T9" fmla="*/ 5 h 5"/>
                  <a:gd name="T10" fmla="*/ 3 w 9"/>
                  <a:gd name="T11" fmla="*/ 5 h 5"/>
                  <a:gd name="T12" fmla="*/ 0 w 9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"/>
                  <a:gd name="T22" fmla="*/ 0 h 5"/>
                  <a:gd name="T23" fmla="*/ 9 w 9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" h="5">
                    <a:moveTo>
                      <a:pt x="0" y="4"/>
                    </a:moveTo>
                    <a:lnTo>
                      <a:pt x="3" y="0"/>
                    </a:lnTo>
                    <a:lnTo>
                      <a:pt x="7" y="0"/>
                    </a:lnTo>
                    <a:lnTo>
                      <a:pt x="9" y="4"/>
                    </a:lnTo>
                    <a:lnTo>
                      <a:pt x="7" y="5"/>
                    </a:lnTo>
                    <a:lnTo>
                      <a:pt x="3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94" name="Freeform 2461"/>
              <p:cNvSpPr>
                <a:spLocks/>
              </p:cNvSpPr>
              <p:nvPr/>
            </p:nvSpPr>
            <p:spPr bwMode="auto">
              <a:xfrm>
                <a:off x="1486" y="3279"/>
                <a:ext cx="8" cy="5"/>
              </a:xfrm>
              <a:custGeom>
                <a:avLst/>
                <a:gdLst>
                  <a:gd name="T0" fmla="*/ 0 w 8"/>
                  <a:gd name="T1" fmla="*/ 4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4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4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4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4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59" name="Rectangle 2462"/>
            <p:cNvSpPr>
              <a:spLocks noChangeArrowheads="1"/>
            </p:cNvSpPr>
            <p:nvPr/>
          </p:nvSpPr>
          <p:spPr bwMode="auto">
            <a:xfrm>
              <a:off x="2006" y="3087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60" name="Group 2463"/>
            <p:cNvGrpSpPr>
              <a:grpSpLocks/>
            </p:cNvGrpSpPr>
            <p:nvPr/>
          </p:nvGrpSpPr>
          <p:grpSpPr bwMode="auto">
            <a:xfrm>
              <a:off x="2009" y="3092"/>
              <a:ext cx="420" cy="31"/>
              <a:chOff x="1329" y="3109"/>
              <a:chExt cx="420" cy="31"/>
            </a:xfrm>
          </p:grpSpPr>
          <p:sp>
            <p:nvSpPr>
              <p:cNvPr id="2450" name="Freeform 2464"/>
              <p:cNvSpPr>
                <a:spLocks/>
              </p:cNvSpPr>
              <p:nvPr/>
            </p:nvSpPr>
            <p:spPr bwMode="auto">
              <a:xfrm>
                <a:off x="1329" y="3129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1" name="Rectangle 2465"/>
              <p:cNvSpPr>
                <a:spLocks noChangeArrowheads="1"/>
              </p:cNvSpPr>
              <p:nvPr/>
            </p:nvSpPr>
            <p:spPr bwMode="auto">
              <a:xfrm>
                <a:off x="135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52" name="Freeform 2466"/>
              <p:cNvSpPr>
                <a:spLocks/>
              </p:cNvSpPr>
              <p:nvPr/>
            </p:nvSpPr>
            <p:spPr bwMode="auto">
              <a:xfrm>
                <a:off x="136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3" name="Rectangle 2467"/>
              <p:cNvSpPr>
                <a:spLocks noChangeArrowheads="1"/>
              </p:cNvSpPr>
              <p:nvPr/>
            </p:nvSpPr>
            <p:spPr bwMode="auto">
              <a:xfrm>
                <a:off x="134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54" name="Freeform 2468"/>
              <p:cNvSpPr>
                <a:spLocks/>
              </p:cNvSpPr>
              <p:nvPr/>
            </p:nvSpPr>
            <p:spPr bwMode="auto">
              <a:xfrm>
                <a:off x="1342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5" name="Rectangle 2469"/>
              <p:cNvSpPr>
                <a:spLocks noChangeArrowheads="1"/>
              </p:cNvSpPr>
              <p:nvPr/>
            </p:nvSpPr>
            <p:spPr bwMode="auto">
              <a:xfrm>
                <a:off x="1714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56" name="Freeform 2470"/>
              <p:cNvSpPr>
                <a:spLocks/>
              </p:cNvSpPr>
              <p:nvPr/>
            </p:nvSpPr>
            <p:spPr bwMode="auto">
              <a:xfrm>
                <a:off x="1716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7" name="Rectangle 2471"/>
              <p:cNvSpPr>
                <a:spLocks noChangeArrowheads="1"/>
              </p:cNvSpPr>
              <p:nvPr/>
            </p:nvSpPr>
            <p:spPr bwMode="auto">
              <a:xfrm>
                <a:off x="1542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58" name="Freeform 2472"/>
              <p:cNvSpPr>
                <a:spLocks/>
              </p:cNvSpPr>
              <p:nvPr/>
            </p:nvSpPr>
            <p:spPr bwMode="auto">
              <a:xfrm>
                <a:off x="154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59" name="Rectangle 2473"/>
              <p:cNvSpPr>
                <a:spLocks noChangeArrowheads="1"/>
              </p:cNvSpPr>
              <p:nvPr/>
            </p:nvSpPr>
            <p:spPr bwMode="auto">
              <a:xfrm>
                <a:off x="1696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60" name="Freeform 2474"/>
              <p:cNvSpPr>
                <a:spLocks/>
              </p:cNvSpPr>
              <p:nvPr/>
            </p:nvSpPr>
            <p:spPr bwMode="auto">
              <a:xfrm>
                <a:off x="1699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1" name="Rectangle 2475"/>
              <p:cNvSpPr>
                <a:spLocks noChangeArrowheads="1"/>
              </p:cNvSpPr>
              <p:nvPr/>
            </p:nvSpPr>
            <p:spPr bwMode="auto">
              <a:xfrm>
                <a:off x="1527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62" name="Freeform 2476"/>
              <p:cNvSpPr>
                <a:spLocks/>
              </p:cNvSpPr>
              <p:nvPr/>
            </p:nvSpPr>
            <p:spPr bwMode="auto">
              <a:xfrm>
                <a:off x="152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3" name="Rectangle 2477"/>
              <p:cNvSpPr>
                <a:spLocks noChangeArrowheads="1"/>
              </p:cNvSpPr>
              <p:nvPr/>
            </p:nvSpPr>
            <p:spPr bwMode="auto">
              <a:xfrm>
                <a:off x="167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64" name="Freeform 2478"/>
              <p:cNvSpPr>
                <a:spLocks/>
              </p:cNvSpPr>
              <p:nvPr/>
            </p:nvSpPr>
            <p:spPr bwMode="auto">
              <a:xfrm>
                <a:off x="1683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5" name="Rectangle 2479"/>
              <p:cNvSpPr>
                <a:spLocks noChangeArrowheads="1"/>
              </p:cNvSpPr>
              <p:nvPr/>
            </p:nvSpPr>
            <p:spPr bwMode="auto">
              <a:xfrm>
                <a:off x="1509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66" name="Freeform 2480"/>
              <p:cNvSpPr>
                <a:spLocks/>
              </p:cNvSpPr>
              <p:nvPr/>
            </p:nvSpPr>
            <p:spPr bwMode="auto">
              <a:xfrm>
                <a:off x="151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7" name="Rectangle 2481"/>
              <p:cNvSpPr>
                <a:spLocks noChangeArrowheads="1"/>
              </p:cNvSpPr>
              <p:nvPr/>
            </p:nvSpPr>
            <p:spPr bwMode="auto">
              <a:xfrm>
                <a:off x="166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68" name="Freeform 2482"/>
              <p:cNvSpPr>
                <a:spLocks/>
              </p:cNvSpPr>
              <p:nvPr/>
            </p:nvSpPr>
            <p:spPr bwMode="auto">
              <a:xfrm>
                <a:off x="1666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69" name="Rectangle 2483"/>
              <p:cNvSpPr>
                <a:spLocks noChangeArrowheads="1"/>
              </p:cNvSpPr>
              <p:nvPr/>
            </p:nvSpPr>
            <p:spPr bwMode="auto">
              <a:xfrm>
                <a:off x="1492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70" name="Freeform 2484"/>
              <p:cNvSpPr>
                <a:spLocks/>
              </p:cNvSpPr>
              <p:nvPr/>
            </p:nvSpPr>
            <p:spPr bwMode="auto">
              <a:xfrm>
                <a:off x="1494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1" name="Rectangle 2485"/>
              <p:cNvSpPr>
                <a:spLocks noChangeArrowheads="1"/>
              </p:cNvSpPr>
              <p:nvPr/>
            </p:nvSpPr>
            <p:spPr bwMode="auto">
              <a:xfrm>
                <a:off x="1646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72" name="Freeform 2486"/>
              <p:cNvSpPr>
                <a:spLocks/>
              </p:cNvSpPr>
              <p:nvPr/>
            </p:nvSpPr>
            <p:spPr bwMode="auto">
              <a:xfrm>
                <a:off x="1648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3" name="Rectangle 2487"/>
              <p:cNvSpPr>
                <a:spLocks noChangeArrowheads="1"/>
              </p:cNvSpPr>
              <p:nvPr/>
            </p:nvSpPr>
            <p:spPr bwMode="auto">
              <a:xfrm>
                <a:off x="1476" y="3123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74" name="Freeform 2488"/>
              <p:cNvSpPr>
                <a:spLocks/>
              </p:cNvSpPr>
              <p:nvPr/>
            </p:nvSpPr>
            <p:spPr bwMode="auto">
              <a:xfrm>
                <a:off x="1479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5" name="Rectangle 2489"/>
              <p:cNvSpPr>
                <a:spLocks noChangeArrowheads="1"/>
              </p:cNvSpPr>
              <p:nvPr/>
            </p:nvSpPr>
            <p:spPr bwMode="auto">
              <a:xfrm>
                <a:off x="162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76" name="Freeform 2490"/>
              <p:cNvSpPr>
                <a:spLocks/>
              </p:cNvSpPr>
              <p:nvPr/>
            </p:nvSpPr>
            <p:spPr bwMode="auto">
              <a:xfrm>
                <a:off x="1630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7" name="Rectangle 2491"/>
              <p:cNvSpPr>
                <a:spLocks noChangeArrowheads="1"/>
              </p:cNvSpPr>
              <p:nvPr/>
            </p:nvSpPr>
            <p:spPr bwMode="auto">
              <a:xfrm>
                <a:off x="1459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78" name="Freeform 2492"/>
              <p:cNvSpPr>
                <a:spLocks/>
              </p:cNvSpPr>
              <p:nvPr/>
            </p:nvSpPr>
            <p:spPr bwMode="auto">
              <a:xfrm>
                <a:off x="1461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79" name="Rectangle 2493"/>
              <p:cNvSpPr>
                <a:spLocks noChangeArrowheads="1"/>
              </p:cNvSpPr>
              <p:nvPr/>
            </p:nvSpPr>
            <p:spPr bwMode="auto">
              <a:xfrm>
                <a:off x="161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80" name="Freeform 2494"/>
              <p:cNvSpPr>
                <a:spLocks/>
              </p:cNvSpPr>
              <p:nvPr/>
            </p:nvSpPr>
            <p:spPr bwMode="auto">
              <a:xfrm>
                <a:off x="1615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81" name="Rectangle 2495"/>
              <p:cNvSpPr>
                <a:spLocks noChangeArrowheads="1"/>
              </p:cNvSpPr>
              <p:nvPr/>
            </p:nvSpPr>
            <p:spPr bwMode="auto">
              <a:xfrm>
                <a:off x="1441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82" name="Freeform 2496"/>
              <p:cNvSpPr>
                <a:spLocks/>
              </p:cNvSpPr>
              <p:nvPr/>
            </p:nvSpPr>
            <p:spPr bwMode="auto">
              <a:xfrm>
                <a:off x="1443" y="3124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83" name="Rectangle 2497"/>
              <p:cNvSpPr>
                <a:spLocks noChangeArrowheads="1"/>
              </p:cNvSpPr>
              <p:nvPr/>
            </p:nvSpPr>
            <p:spPr bwMode="auto">
              <a:xfrm>
                <a:off x="1595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84" name="Freeform 2498"/>
              <p:cNvSpPr>
                <a:spLocks/>
              </p:cNvSpPr>
              <p:nvPr/>
            </p:nvSpPr>
            <p:spPr bwMode="auto">
              <a:xfrm>
                <a:off x="1597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85" name="Rectangle 2499"/>
              <p:cNvSpPr>
                <a:spLocks noChangeArrowheads="1"/>
              </p:cNvSpPr>
              <p:nvPr/>
            </p:nvSpPr>
            <p:spPr bwMode="auto">
              <a:xfrm>
                <a:off x="1424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86" name="Freeform 2500"/>
              <p:cNvSpPr>
                <a:spLocks/>
              </p:cNvSpPr>
              <p:nvPr/>
            </p:nvSpPr>
            <p:spPr bwMode="auto">
              <a:xfrm>
                <a:off x="1428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87" name="Rectangle 2501"/>
              <p:cNvSpPr>
                <a:spLocks noChangeArrowheads="1"/>
              </p:cNvSpPr>
              <p:nvPr/>
            </p:nvSpPr>
            <p:spPr bwMode="auto">
              <a:xfrm>
                <a:off x="1578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88" name="Freeform 2502"/>
              <p:cNvSpPr>
                <a:spLocks/>
              </p:cNvSpPr>
              <p:nvPr/>
            </p:nvSpPr>
            <p:spPr bwMode="auto">
              <a:xfrm>
                <a:off x="1580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89" name="Rectangle 2503"/>
              <p:cNvSpPr>
                <a:spLocks noChangeArrowheads="1"/>
              </p:cNvSpPr>
              <p:nvPr/>
            </p:nvSpPr>
            <p:spPr bwMode="auto">
              <a:xfrm>
                <a:off x="1408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90" name="Freeform 2504"/>
              <p:cNvSpPr>
                <a:spLocks/>
              </p:cNvSpPr>
              <p:nvPr/>
            </p:nvSpPr>
            <p:spPr bwMode="auto">
              <a:xfrm>
                <a:off x="1410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1" name="Rectangle 2505"/>
              <p:cNvSpPr>
                <a:spLocks noChangeArrowheads="1"/>
              </p:cNvSpPr>
              <p:nvPr/>
            </p:nvSpPr>
            <p:spPr bwMode="auto">
              <a:xfrm>
                <a:off x="1560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92" name="Freeform 2506"/>
              <p:cNvSpPr>
                <a:spLocks/>
              </p:cNvSpPr>
              <p:nvPr/>
            </p:nvSpPr>
            <p:spPr bwMode="auto">
              <a:xfrm>
                <a:off x="1562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3" name="Rectangle 2507"/>
              <p:cNvSpPr>
                <a:spLocks noChangeArrowheads="1"/>
              </p:cNvSpPr>
              <p:nvPr/>
            </p:nvSpPr>
            <p:spPr bwMode="auto">
              <a:xfrm>
                <a:off x="1391" y="3123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94" name="Freeform 2508"/>
              <p:cNvSpPr>
                <a:spLocks/>
              </p:cNvSpPr>
              <p:nvPr/>
            </p:nvSpPr>
            <p:spPr bwMode="auto">
              <a:xfrm>
                <a:off x="1393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5" name="Rectangle 2509"/>
              <p:cNvSpPr>
                <a:spLocks noChangeArrowheads="1"/>
              </p:cNvSpPr>
              <p:nvPr/>
            </p:nvSpPr>
            <p:spPr bwMode="auto">
              <a:xfrm>
                <a:off x="1732" y="3123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96" name="Freeform 2510"/>
              <p:cNvSpPr>
                <a:spLocks/>
              </p:cNvSpPr>
              <p:nvPr/>
            </p:nvSpPr>
            <p:spPr bwMode="auto">
              <a:xfrm>
                <a:off x="1734" y="3124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7" name="Rectangle 2511"/>
              <p:cNvSpPr>
                <a:spLocks noChangeArrowheads="1"/>
              </p:cNvSpPr>
              <p:nvPr/>
            </p:nvSpPr>
            <p:spPr bwMode="auto">
              <a:xfrm>
                <a:off x="1373" y="3123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98" name="Freeform 2512"/>
              <p:cNvSpPr>
                <a:spLocks/>
              </p:cNvSpPr>
              <p:nvPr/>
            </p:nvSpPr>
            <p:spPr bwMode="auto">
              <a:xfrm>
                <a:off x="1375" y="3124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99" name="Rectangle 2513"/>
              <p:cNvSpPr>
                <a:spLocks noChangeArrowheads="1"/>
              </p:cNvSpPr>
              <p:nvPr/>
            </p:nvSpPr>
            <p:spPr bwMode="auto">
              <a:xfrm>
                <a:off x="135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00" name="Freeform 2514"/>
              <p:cNvSpPr>
                <a:spLocks/>
              </p:cNvSpPr>
              <p:nvPr/>
            </p:nvSpPr>
            <p:spPr bwMode="auto">
              <a:xfrm>
                <a:off x="136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1" name="Rectangle 2515"/>
              <p:cNvSpPr>
                <a:spLocks noChangeArrowheads="1"/>
              </p:cNvSpPr>
              <p:nvPr/>
            </p:nvSpPr>
            <p:spPr bwMode="auto">
              <a:xfrm>
                <a:off x="134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02" name="Freeform 2516"/>
              <p:cNvSpPr>
                <a:spLocks/>
              </p:cNvSpPr>
              <p:nvPr/>
            </p:nvSpPr>
            <p:spPr bwMode="auto">
              <a:xfrm>
                <a:off x="1342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3" name="Rectangle 2517"/>
              <p:cNvSpPr>
                <a:spLocks noChangeArrowheads="1"/>
              </p:cNvSpPr>
              <p:nvPr/>
            </p:nvSpPr>
            <p:spPr bwMode="auto">
              <a:xfrm>
                <a:off x="1714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04" name="Freeform 2518"/>
              <p:cNvSpPr>
                <a:spLocks/>
              </p:cNvSpPr>
              <p:nvPr/>
            </p:nvSpPr>
            <p:spPr bwMode="auto">
              <a:xfrm>
                <a:off x="1716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5" name="Rectangle 2519"/>
              <p:cNvSpPr>
                <a:spLocks noChangeArrowheads="1"/>
              </p:cNvSpPr>
              <p:nvPr/>
            </p:nvSpPr>
            <p:spPr bwMode="auto">
              <a:xfrm>
                <a:off x="1542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06" name="Freeform 2520"/>
              <p:cNvSpPr>
                <a:spLocks/>
              </p:cNvSpPr>
              <p:nvPr/>
            </p:nvSpPr>
            <p:spPr bwMode="auto">
              <a:xfrm>
                <a:off x="154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7" name="Rectangle 2521"/>
              <p:cNvSpPr>
                <a:spLocks noChangeArrowheads="1"/>
              </p:cNvSpPr>
              <p:nvPr/>
            </p:nvSpPr>
            <p:spPr bwMode="auto">
              <a:xfrm>
                <a:off x="1696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08" name="Freeform 2522"/>
              <p:cNvSpPr>
                <a:spLocks/>
              </p:cNvSpPr>
              <p:nvPr/>
            </p:nvSpPr>
            <p:spPr bwMode="auto">
              <a:xfrm>
                <a:off x="1699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09" name="Rectangle 2523"/>
              <p:cNvSpPr>
                <a:spLocks noChangeArrowheads="1"/>
              </p:cNvSpPr>
              <p:nvPr/>
            </p:nvSpPr>
            <p:spPr bwMode="auto">
              <a:xfrm>
                <a:off x="1527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10" name="Freeform 2524"/>
              <p:cNvSpPr>
                <a:spLocks/>
              </p:cNvSpPr>
              <p:nvPr/>
            </p:nvSpPr>
            <p:spPr bwMode="auto">
              <a:xfrm>
                <a:off x="152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1" name="Rectangle 2525"/>
              <p:cNvSpPr>
                <a:spLocks noChangeArrowheads="1"/>
              </p:cNvSpPr>
              <p:nvPr/>
            </p:nvSpPr>
            <p:spPr bwMode="auto">
              <a:xfrm>
                <a:off x="167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12" name="Freeform 2526"/>
              <p:cNvSpPr>
                <a:spLocks/>
              </p:cNvSpPr>
              <p:nvPr/>
            </p:nvSpPr>
            <p:spPr bwMode="auto">
              <a:xfrm>
                <a:off x="1683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3" name="Rectangle 2527"/>
              <p:cNvSpPr>
                <a:spLocks noChangeArrowheads="1"/>
              </p:cNvSpPr>
              <p:nvPr/>
            </p:nvSpPr>
            <p:spPr bwMode="auto">
              <a:xfrm>
                <a:off x="1509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14" name="Freeform 2528"/>
              <p:cNvSpPr>
                <a:spLocks/>
              </p:cNvSpPr>
              <p:nvPr/>
            </p:nvSpPr>
            <p:spPr bwMode="auto">
              <a:xfrm>
                <a:off x="151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5" name="Rectangle 2529"/>
              <p:cNvSpPr>
                <a:spLocks noChangeArrowheads="1"/>
              </p:cNvSpPr>
              <p:nvPr/>
            </p:nvSpPr>
            <p:spPr bwMode="auto">
              <a:xfrm>
                <a:off x="166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16" name="Freeform 2530"/>
              <p:cNvSpPr>
                <a:spLocks/>
              </p:cNvSpPr>
              <p:nvPr/>
            </p:nvSpPr>
            <p:spPr bwMode="auto">
              <a:xfrm>
                <a:off x="1666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7" name="Rectangle 2531"/>
              <p:cNvSpPr>
                <a:spLocks noChangeArrowheads="1"/>
              </p:cNvSpPr>
              <p:nvPr/>
            </p:nvSpPr>
            <p:spPr bwMode="auto">
              <a:xfrm>
                <a:off x="1492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18" name="Freeform 2532"/>
              <p:cNvSpPr>
                <a:spLocks/>
              </p:cNvSpPr>
              <p:nvPr/>
            </p:nvSpPr>
            <p:spPr bwMode="auto">
              <a:xfrm>
                <a:off x="1494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19" name="Rectangle 2533"/>
              <p:cNvSpPr>
                <a:spLocks noChangeArrowheads="1"/>
              </p:cNvSpPr>
              <p:nvPr/>
            </p:nvSpPr>
            <p:spPr bwMode="auto">
              <a:xfrm>
                <a:off x="1646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20" name="Freeform 2534"/>
              <p:cNvSpPr>
                <a:spLocks/>
              </p:cNvSpPr>
              <p:nvPr/>
            </p:nvSpPr>
            <p:spPr bwMode="auto">
              <a:xfrm>
                <a:off x="1648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21" name="Rectangle 2535"/>
              <p:cNvSpPr>
                <a:spLocks noChangeArrowheads="1"/>
              </p:cNvSpPr>
              <p:nvPr/>
            </p:nvSpPr>
            <p:spPr bwMode="auto">
              <a:xfrm>
                <a:off x="1476" y="3109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22" name="Freeform 2536"/>
              <p:cNvSpPr>
                <a:spLocks/>
              </p:cNvSpPr>
              <p:nvPr/>
            </p:nvSpPr>
            <p:spPr bwMode="auto">
              <a:xfrm>
                <a:off x="1479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23" name="Rectangle 2537"/>
              <p:cNvSpPr>
                <a:spLocks noChangeArrowheads="1"/>
              </p:cNvSpPr>
              <p:nvPr/>
            </p:nvSpPr>
            <p:spPr bwMode="auto">
              <a:xfrm>
                <a:off x="162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24" name="Freeform 2538"/>
              <p:cNvSpPr>
                <a:spLocks/>
              </p:cNvSpPr>
              <p:nvPr/>
            </p:nvSpPr>
            <p:spPr bwMode="auto">
              <a:xfrm>
                <a:off x="1630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25" name="Rectangle 2539"/>
              <p:cNvSpPr>
                <a:spLocks noChangeArrowheads="1"/>
              </p:cNvSpPr>
              <p:nvPr/>
            </p:nvSpPr>
            <p:spPr bwMode="auto">
              <a:xfrm>
                <a:off x="1459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26" name="Freeform 2540"/>
              <p:cNvSpPr>
                <a:spLocks/>
              </p:cNvSpPr>
              <p:nvPr/>
            </p:nvSpPr>
            <p:spPr bwMode="auto">
              <a:xfrm>
                <a:off x="1461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27" name="Rectangle 2541"/>
              <p:cNvSpPr>
                <a:spLocks noChangeArrowheads="1"/>
              </p:cNvSpPr>
              <p:nvPr/>
            </p:nvSpPr>
            <p:spPr bwMode="auto">
              <a:xfrm>
                <a:off x="161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28" name="Freeform 2542"/>
              <p:cNvSpPr>
                <a:spLocks/>
              </p:cNvSpPr>
              <p:nvPr/>
            </p:nvSpPr>
            <p:spPr bwMode="auto">
              <a:xfrm>
                <a:off x="1615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29" name="Rectangle 2543"/>
              <p:cNvSpPr>
                <a:spLocks noChangeArrowheads="1"/>
              </p:cNvSpPr>
              <p:nvPr/>
            </p:nvSpPr>
            <p:spPr bwMode="auto">
              <a:xfrm>
                <a:off x="1441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30" name="Freeform 2544"/>
              <p:cNvSpPr>
                <a:spLocks/>
              </p:cNvSpPr>
              <p:nvPr/>
            </p:nvSpPr>
            <p:spPr bwMode="auto">
              <a:xfrm>
                <a:off x="1443" y="3111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31" name="Rectangle 2545"/>
              <p:cNvSpPr>
                <a:spLocks noChangeArrowheads="1"/>
              </p:cNvSpPr>
              <p:nvPr/>
            </p:nvSpPr>
            <p:spPr bwMode="auto">
              <a:xfrm>
                <a:off x="1595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32" name="Freeform 2546"/>
              <p:cNvSpPr>
                <a:spLocks/>
              </p:cNvSpPr>
              <p:nvPr/>
            </p:nvSpPr>
            <p:spPr bwMode="auto">
              <a:xfrm>
                <a:off x="1597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33" name="Rectangle 2547"/>
              <p:cNvSpPr>
                <a:spLocks noChangeArrowheads="1"/>
              </p:cNvSpPr>
              <p:nvPr/>
            </p:nvSpPr>
            <p:spPr bwMode="auto">
              <a:xfrm>
                <a:off x="1424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34" name="Freeform 2548"/>
              <p:cNvSpPr>
                <a:spLocks/>
              </p:cNvSpPr>
              <p:nvPr/>
            </p:nvSpPr>
            <p:spPr bwMode="auto">
              <a:xfrm>
                <a:off x="1428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35" name="Rectangle 2549"/>
              <p:cNvSpPr>
                <a:spLocks noChangeArrowheads="1"/>
              </p:cNvSpPr>
              <p:nvPr/>
            </p:nvSpPr>
            <p:spPr bwMode="auto">
              <a:xfrm>
                <a:off x="1578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36" name="Freeform 2550"/>
              <p:cNvSpPr>
                <a:spLocks/>
              </p:cNvSpPr>
              <p:nvPr/>
            </p:nvSpPr>
            <p:spPr bwMode="auto">
              <a:xfrm>
                <a:off x="1580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37" name="Rectangle 2551"/>
              <p:cNvSpPr>
                <a:spLocks noChangeArrowheads="1"/>
              </p:cNvSpPr>
              <p:nvPr/>
            </p:nvSpPr>
            <p:spPr bwMode="auto">
              <a:xfrm>
                <a:off x="1408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38" name="Freeform 2552"/>
              <p:cNvSpPr>
                <a:spLocks/>
              </p:cNvSpPr>
              <p:nvPr/>
            </p:nvSpPr>
            <p:spPr bwMode="auto">
              <a:xfrm>
                <a:off x="1410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39" name="Rectangle 2553"/>
              <p:cNvSpPr>
                <a:spLocks noChangeArrowheads="1"/>
              </p:cNvSpPr>
              <p:nvPr/>
            </p:nvSpPr>
            <p:spPr bwMode="auto">
              <a:xfrm>
                <a:off x="1560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40" name="Freeform 2554"/>
              <p:cNvSpPr>
                <a:spLocks/>
              </p:cNvSpPr>
              <p:nvPr/>
            </p:nvSpPr>
            <p:spPr bwMode="auto">
              <a:xfrm>
                <a:off x="1562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1" name="Rectangle 2555"/>
              <p:cNvSpPr>
                <a:spLocks noChangeArrowheads="1"/>
              </p:cNvSpPr>
              <p:nvPr/>
            </p:nvSpPr>
            <p:spPr bwMode="auto">
              <a:xfrm>
                <a:off x="1391" y="3109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42" name="Freeform 2556"/>
              <p:cNvSpPr>
                <a:spLocks/>
              </p:cNvSpPr>
              <p:nvPr/>
            </p:nvSpPr>
            <p:spPr bwMode="auto">
              <a:xfrm>
                <a:off x="1393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3" name="Rectangle 2557"/>
              <p:cNvSpPr>
                <a:spLocks noChangeArrowheads="1"/>
              </p:cNvSpPr>
              <p:nvPr/>
            </p:nvSpPr>
            <p:spPr bwMode="auto">
              <a:xfrm>
                <a:off x="1732" y="3109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44" name="Freeform 2558"/>
              <p:cNvSpPr>
                <a:spLocks/>
              </p:cNvSpPr>
              <p:nvPr/>
            </p:nvSpPr>
            <p:spPr bwMode="auto">
              <a:xfrm>
                <a:off x="1734" y="3111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5" name="Rectangle 2559"/>
              <p:cNvSpPr>
                <a:spLocks noChangeArrowheads="1"/>
              </p:cNvSpPr>
              <p:nvPr/>
            </p:nvSpPr>
            <p:spPr bwMode="auto">
              <a:xfrm>
                <a:off x="1373" y="3109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546" name="Freeform 2560"/>
              <p:cNvSpPr>
                <a:spLocks/>
              </p:cNvSpPr>
              <p:nvPr/>
            </p:nvSpPr>
            <p:spPr bwMode="auto">
              <a:xfrm>
                <a:off x="1375" y="3111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7" name="Freeform 2561"/>
              <p:cNvSpPr>
                <a:spLocks/>
              </p:cNvSpPr>
              <p:nvPr/>
            </p:nvSpPr>
            <p:spPr bwMode="auto">
              <a:xfrm>
                <a:off x="170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8" name="Freeform 2562"/>
              <p:cNvSpPr>
                <a:spLocks/>
              </p:cNvSpPr>
              <p:nvPr/>
            </p:nvSpPr>
            <p:spPr bwMode="auto">
              <a:xfrm>
                <a:off x="167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49" name="Freeform 2563"/>
              <p:cNvSpPr>
                <a:spLocks/>
              </p:cNvSpPr>
              <p:nvPr/>
            </p:nvSpPr>
            <p:spPr bwMode="auto">
              <a:xfrm>
                <a:off x="165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0" name="Freeform 2564"/>
              <p:cNvSpPr>
                <a:spLocks/>
              </p:cNvSpPr>
              <p:nvPr/>
            </p:nvSpPr>
            <p:spPr bwMode="auto">
              <a:xfrm>
                <a:off x="162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1" name="Freeform 2565"/>
              <p:cNvSpPr>
                <a:spLocks/>
              </p:cNvSpPr>
              <p:nvPr/>
            </p:nvSpPr>
            <p:spPr bwMode="auto">
              <a:xfrm>
                <a:off x="160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2" name="Freeform 2566"/>
              <p:cNvSpPr>
                <a:spLocks/>
              </p:cNvSpPr>
              <p:nvPr/>
            </p:nvSpPr>
            <p:spPr bwMode="auto">
              <a:xfrm>
                <a:off x="157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3" name="Freeform 2567"/>
              <p:cNvSpPr>
                <a:spLocks/>
              </p:cNvSpPr>
              <p:nvPr/>
            </p:nvSpPr>
            <p:spPr bwMode="auto">
              <a:xfrm>
                <a:off x="155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4" name="Freeform 2568"/>
              <p:cNvSpPr>
                <a:spLocks/>
              </p:cNvSpPr>
              <p:nvPr/>
            </p:nvSpPr>
            <p:spPr bwMode="auto">
              <a:xfrm>
                <a:off x="1525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5" name="Freeform 2569"/>
              <p:cNvSpPr>
                <a:spLocks/>
              </p:cNvSpPr>
              <p:nvPr/>
            </p:nvSpPr>
            <p:spPr bwMode="auto">
              <a:xfrm>
                <a:off x="149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6" name="Freeform 2570"/>
              <p:cNvSpPr>
                <a:spLocks/>
              </p:cNvSpPr>
              <p:nvPr/>
            </p:nvSpPr>
            <p:spPr bwMode="auto">
              <a:xfrm>
                <a:off x="147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7" name="Freeform 2571"/>
              <p:cNvSpPr>
                <a:spLocks/>
              </p:cNvSpPr>
              <p:nvPr/>
            </p:nvSpPr>
            <p:spPr bwMode="auto">
              <a:xfrm>
                <a:off x="144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8" name="Freeform 2572"/>
              <p:cNvSpPr>
                <a:spLocks/>
              </p:cNvSpPr>
              <p:nvPr/>
            </p:nvSpPr>
            <p:spPr bwMode="auto">
              <a:xfrm>
                <a:off x="1421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59" name="Freeform 2573"/>
              <p:cNvSpPr>
                <a:spLocks/>
              </p:cNvSpPr>
              <p:nvPr/>
            </p:nvSpPr>
            <p:spPr bwMode="auto">
              <a:xfrm>
                <a:off x="139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0" name="Freeform 2574"/>
              <p:cNvSpPr>
                <a:spLocks/>
              </p:cNvSpPr>
              <p:nvPr/>
            </p:nvSpPr>
            <p:spPr bwMode="auto">
              <a:xfrm>
                <a:off x="137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1" name="Freeform 2575"/>
              <p:cNvSpPr>
                <a:spLocks/>
              </p:cNvSpPr>
              <p:nvPr/>
            </p:nvSpPr>
            <p:spPr bwMode="auto">
              <a:xfrm>
                <a:off x="134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2" name="Freeform 2576"/>
              <p:cNvSpPr>
                <a:spLocks/>
              </p:cNvSpPr>
              <p:nvPr/>
            </p:nvSpPr>
            <p:spPr bwMode="auto">
              <a:xfrm>
                <a:off x="173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3" name="Freeform 2577"/>
              <p:cNvSpPr>
                <a:spLocks/>
              </p:cNvSpPr>
              <p:nvPr/>
            </p:nvSpPr>
            <p:spPr bwMode="auto">
              <a:xfrm>
                <a:off x="171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4" name="Freeform 2578"/>
              <p:cNvSpPr>
                <a:spLocks/>
              </p:cNvSpPr>
              <p:nvPr/>
            </p:nvSpPr>
            <p:spPr bwMode="auto">
              <a:xfrm>
                <a:off x="1692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5" name="Freeform 2579"/>
              <p:cNvSpPr>
                <a:spLocks/>
              </p:cNvSpPr>
              <p:nvPr/>
            </p:nvSpPr>
            <p:spPr bwMode="auto">
              <a:xfrm>
                <a:off x="166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6" name="Freeform 2580"/>
              <p:cNvSpPr>
                <a:spLocks/>
              </p:cNvSpPr>
              <p:nvPr/>
            </p:nvSpPr>
            <p:spPr bwMode="auto">
              <a:xfrm>
                <a:off x="1641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7" name="Freeform 2581"/>
              <p:cNvSpPr>
                <a:spLocks/>
              </p:cNvSpPr>
              <p:nvPr/>
            </p:nvSpPr>
            <p:spPr bwMode="auto">
              <a:xfrm>
                <a:off x="161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8" name="Freeform 2582"/>
              <p:cNvSpPr>
                <a:spLocks/>
              </p:cNvSpPr>
              <p:nvPr/>
            </p:nvSpPr>
            <p:spPr bwMode="auto">
              <a:xfrm>
                <a:off x="1589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69" name="Freeform 2583"/>
              <p:cNvSpPr>
                <a:spLocks/>
              </p:cNvSpPr>
              <p:nvPr/>
            </p:nvSpPr>
            <p:spPr bwMode="auto">
              <a:xfrm>
                <a:off x="1564" y="3136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0" name="Freeform 2584"/>
              <p:cNvSpPr>
                <a:spLocks/>
              </p:cNvSpPr>
              <p:nvPr/>
            </p:nvSpPr>
            <p:spPr bwMode="auto">
              <a:xfrm>
                <a:off x="153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1" name="Freeform 2585"/>
              <p:cNvSpPr>
                <a:spLocks/>
              </p:cNvSpPr>
              <p:nvPr/>
            </p:nvSpPr>
            <p:spPr bwMode="auto">
              <a:xfrm>
                <a:off x="151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2" name="Freeform 2586"/>
              <p:cNvSpPr>
                <a:spLocks/>
              </p:cNvSpPr>
              <p:nvPr/>
            </p:nvSpPr>
            <p:spPr bwMode="auto">
              <a:xfrm>
                <a:off x="1485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3" name="Freeform 2587"/>
              <p:cNvSpPr>
                <a:spLocks/>
              </p:cNvSpPr>
              <p:nvPr/>
            </p:nvSpPr>
            <p:spPr bwMode="auto">
              <a:xfrm>
                <a:off x="1461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4" name="Freeform 2588"/>
              <p:cNvSpPr>
                <a:spLocks/>
              </p:cNvSpPr>
              <p:nvPr/>
            </p:nvSpPr>
            <p:spPr bwMode="auto">
              <a:xfrm>
                <a:off x="143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5" name="Freeform 2589"/>
              <p:cNvSpPr>
                <a:spLocks/>
              </p:cNvSpPr>
              <p:nvPr/>
            </p:nvSpPr>
            <p:spPr bwMode="auto">
              <a:xfrm>
                <a:off x="1408" y="3136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6" name="Freeform 2590"/>
              <p:cNvSpPr>
                <a:spLocks/>
              </p:cNvSpPr>
              <p:nvPr/>
            </p:nvSpPr>
            <p:spPr bwMode="auto">
              <a:xfrm>
                <a:off x="1382" y="3136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7" name="Freeform 2591"/>
              <p:cNvSpPr>
                <a:spLocks/>
              </p:cNvSpPr>
              <p:nvPr/>
            </p:nvSpPr>
            <p:spPr bwMode="auto">
              <a:xfrm>
                <a:off x="1358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578" name="Freeform 2592"/>
              <p:cNvSpPr>
                <a:spLocks/>
              </p:cNvSpPr>
              <p:nvPr/>
            </p:nvSpPr>
            <p:spPr bwMode="auto">
              <a:xfrm>
                <a:off x="1745" y="3136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61" name="Rectangle 2593"/>
            <p:cNvSpPr>
              <a:spLocks noChangeArrowheads="1"/>
            </p:cNvSpPr>
            <p:nvPr/>
          </p:nvSpPr>
          <p:spPr bwMode="auto">
            <a:xfrm>
              <a:off x="2006" y="3045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62" name="Group 2594"/>
            <p:cNvGrpSpPr>
              <a:grpSpLocks/>
            </p:cNvGrpSpPr>
            <p:nvPr/>
          </p:nvGrpSpPr>
          <p:grpSpPr bwMode="auto">
            <a:xfrm>
              <a:off x="2009" y="3050"/>
              <a:ext cx="420" cy="31"/>
              <a:chOff x="1329" y="3067"/>
              <a:chExt cx="420" cy="31"/>
            </a:xfrm>
          </p:grpSpPr>
          <p:sp>
            <p:nvSpPr>
              <p:cNvPr id="2321" name="Freeform 2595"/>
              <p:cNvSpPr>
                <a:spLocks/>
              </p:cNvSpPr>
              <p:nvPr/>
            </p:nvSpPr>
            <p:spPr bwMode="auto">
              <a:xfrm>
                <a:off x="1329" y="3087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22" name="Rectangle 2596"/>
              <p:cNvSpPr>
                <a:spLocks noChangeArrowheads="1"/>
              </p:cNvSpPr>
              <p:nvPr/>
            </p:nvSpPr>
            <p:spPr bwMode="auto">
              <a:xfrm>
                <a:off x="135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23" name="Freeform 2597"/>
              <p:cNvSpPr>
                <a:spLocks/>
              </p:cNvSpPr>
              <p:nvPr/>
            </p:nvSpPr>
            <p:spPr bwMode="auto">
              <a:xfrm>
                <a:off x="136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24" name="Rectangle 2598"/>
              <p:cNvSpPr>
                <a:spLocks noChangeArrowheads="1"/>
              </p:cNvSpPr>
              <p:nvPr/>
            </p:nvSpPr>
            <p:spPr bwMode="auto">
              <a:xfrm>
                <a:off x="134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25" name="Freeform 2599"/>
              <p:cNvSpPr>
                <a:spLocks/>
              </p:cNvSpPr>
              <p:nvPr/>
            </p:nvSpPr>
            <p:spPr bwMode="auto">
              <a:xfrm>
                <a:off x="1342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26" name="Rectangle 2600"/>
              <p:cNvSpPr>
                <a:spLocks noChangeArrowheads="1"/>
              </p:cNvSpPr>
              <p:nvPr/>
            </p:nvSpPr>
            <p:spPr bwMode="auto">
              <a:xfrm>
                <a:off x="1714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27" name="Freeform 2601"/>
              <p:cNvSpPr>
                <a:spLocks/>
              </p:cNvSpPr>
              <p:nvPr/>
            </p:nvSpPr>
            <p:spPr bwMode="auto">
              <a:xfrm>
                <a:off x="1716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28" name="Rectangle 2602"/>
              <p:cNvSpPr>
                <a:spLocks noChangeArrowheads="1"/>
              </p:cNvSpPr>
              <p:nvPr/>
            </p:nvSpPr>
            <p:spPr bwMode="auto">
              <a:xfrm>
                <a:off x="1542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29" name="Freeform 2603"/>
              <p:cNvSpPr>
                <a:spLocks/>
              </p:cNvSpPr>
              <p:nvPr/>
            </p:nvSpPr>
            <p:spPr bwMode="auto">
              <a:xfrm>
                <a:off x="154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30" name="Rectangle 2604"/>
              <p:cNvSpPr>
                <a:spLocks noChangeArrowheads="1"/>
              </p:cNvSpPr>
              <p:nvPr/>
            </p:nvSpPr>
            <p:spPr bwMode="auto">
              <a:xfrm>
                <a:off x="1696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31" name="Freeform 2605"/>
              <p:cNvSpPr>
                <a:spLocks/>
              </p:cNvSpPr>
              <p:nvPr/>
            </p:nvSpPr>
            <p:spPr bwMode="auto">
              <a:xfrm>
                <a:off x="1699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32" name="Rectangle 2606"/>
              <p:cNvSpPr>
                <a:spLocks noChangeArrowheads="1"/>
              </p:cNvSpPr>
              <p:nvPr/>
            </p:nvSpPr>
            <p:spPr bwMode="auto">
              <a:xfrm>
                <a:off x="1527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33" name="Freeform 2607"/>
              <p:cNvSpPr>
                <a:spLocks/>
              </p:cNvSpPr>
              <p:nvPr/>
            </p:nvSpPr>
            <p:spPr bwMode="auto">
              <a:xfrm>
                <a:off x="152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34" name="Rectangle 2608"/>
              <p:cNvSpPr>
                <a:spLocks noChangeArrowheads="1"/>
              </p:cNvSpPr>
              <p:nvPr/>
            </p:nvSpPr>
            <p:spPr bwMode="auto">
              <a:xfrm>
                <a:off x="167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35" name="Freeform 2609"/>
              <p:cNvSpPr>
                <a:spLocks/>
              </p:cNvSpPr>
              <p:nvPr/>
            </p:nvSpPr>
            <p:spPr bwMode="auto">
              <a:xfrm>
                <a:off x="1683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36" name="Rectangle 2610"/>
              <p:cNvSpPr>
                <a:spLocks noChangeArrowheads="1"/>
              </p:cNvSpPr>
              <p:nvPr/>
            </p:nvSpPr>
            <p:spPr bwMode="auto">
              <a:xfrm>
                <a:off x="1509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37" name="Freeform 2611"/>
              <p:cNvSpPr>
                <a:spLocks/>
              </p:cNvSpPr>
              <p:nvPr/>
            </p:nvSpPr>
            <p:spPr bwMode="auto">
              <a:xfrm>
                <a:off x="151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38" name="Rectangle 2612"/>
              <p:cNvSpPr>
                <a:spLocks noChangeArrowheads="1"/>
              </p:cNvSpPr>
              <p:nvPr/>
            </p:nvSpPr>
            <p:spPr bwMode="auto">
              <a:xfrm>
                <a:off x="166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39" name="Freeform 2613"/>
              <p:cNvSpPr>
                <a:spLocks/>
              </p:cNvSpPr>
              <p:nvPr/>
            </p:nvSpPr>
            <p:spPr bwMode="auto">
              <a:xfrm>
                <a:off x="1666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0" name="Rectangle 2614"/>
              <p:cNvSpPr>
                <a:spLocks noChangeArrowheads="1"/>
              </p:cNvSpPr>
              <p:nvPr/>
            </p:nvSpPr>
            <p:spPr bwMode="auto">
              <a:xfrm>
                <a:off x="1492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41" name="Freeform 2615"/>
              <p:cNvSpPr>
                <a:spLocks/>
              </p:cNvSpPr>
              <p:nvPr/>
            </p:nvSpPr>
            <p:spPr bwMode="auto">
              <a:xfrm>
                <a:off x="1494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2" name="Rectangle 2616"/>
              <p:cNvSpPr>
                <a:spLocks noChangeArrowheads="1"/>
              </p:cNvSpPr>
              <p:nvPr/>
            </p:nvSpPr>
            <p:spPr bwMode="auto">
              <a:xfrm>
                <a:off x="1646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43" name="Freeform 2617"/>
              <p:cNvSpPr>
                <a:spLocks/>
              </p:cNvSpPr>
              <p:nvPr/>
            </p:nvSpPr>
            <p:spPr bwMode="auto">
              <a:xfrm>
                <a:off x="1648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4" name="Rectangle 2618"/>
              <p:cNvSpPr>
                <a:spLocks noChangeArrowheads="1"/>
              </p:cNvSpPr>
              <p:nvPr/>
            </p:nvSpPr>
            <p:spPr bwMode="auto">
              <a:xfrm>
                <a:off x="1476" y="3081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45" name="Freeform 2619"/>
              <p:cNvSpPr>
                <a:spLocks/>
              </p:cNvSpPr>
              <p:nvPr/>
            </p:nvSpPr>
            <p:spPr bwMode="auto">
              <a:xfrm>
                <a:off x="1479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6" name="Rectangle 2620"/>
              <p:cNvSpPr>
                <a:spLocks noChangeArrowheads="1"/>
              </p:cNvSpPr>
              <p:nvPr/>
            </p:nvSpPr>
            <p:spPr bwMode="auto">
              <a:xfrm>
                <a:off x="162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47" name="Freeform 2621"/>
              <p:cNvSpPr>
                <a:spLocks/>
              </p:cNvSpPr>
              <p:nvPr/>
            </p:nvSpPr>
            <p:spPr bwMode="auto">
              <a:xfrm>
                <a:off x="1630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48" name="Rectangle 2622"/>
              <p:cNvSpPr>
                <a:spLocks noChangeArrowheads="1"/>
              </p:cNvSpPr>
              <p:nvPr/>
            </p:nvSpPr>
            <p:spPr bwMode="auto">
              <a:xfrm>
                <a:off x="1459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49" name="Freeform 2623"/>
              <p:cNvSpPr>
                <a:spLocks/>
              </p:cNvSpPr>
              <p:nvPr/>
            </p:nvSpPr>
            <p:spPr bwMode="auto">
              <a:xfrm>
                <a:off x="1461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0" name="Rectangle 2624"/>
              <p:cNvSpPr>
                <a:spLocks noChangeArrowheads="1"/>
              </p:cNvSpPr>
              <p:nvPr/>
            </p:nvSpPr>
            <p:spPr bwMode="auto">
              <a:xfrm>
                <a:off x="161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51" name="Freeform 2625"/>
              <p:cNvSpPr>
                <a:spLocks/>
              </p:cNvSpPr>
              <p:nvPr/>
            </p:nvSpPr>
            <p:spPr bwMode="auto">
              <a:xfrm>
                <a:off x="1615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2" name="Rectangle 2626"/>
              <p:cNvSpPr>
                <a:spLocks noChangeArrowheads="1"/>
              </p:cNvSpPr>
              <p:nvPr/>
            </p:nvSpPr>
            <p:spPr bwMode="auto">
              <a:xfrm>
                <a:off x="1441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53" name="Freeform 2627"/>
              <p:cNvSpPr>
                <a:spLocks/>
              </p:cNvSpPr>
              <p:nvPr/>
            </p:nvSpPr>
            <p:spPr bwMode="auto">
              <a:xfrm>
                <a:off x="1443" y="3082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4" name="Rectangle 2628"/>
              <p:cNvSpPr>
                <a:spLocks noChangeArrowheads="1"/>
              </p:cNvSpPr>
              <p:nvPr/>
            </p:nvSpPr>
            <p:spPr bwMode="auto">
              <a:xfrm>
                <a:off x="1595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55" name="Freeform 2629"/>
              <p:cNvSpPr>
                <a:spLocks/>
              </p:cNvSpPr>
              <p:nvPr/>
            </p:nvSpPr>
            <p:spPr bwMode="auto">
              <a:xfrm>
                <a:off x="1597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6" name="Rectangle 2630"/>
              <p:cNvSpPr>
                <a:spLocks noChangeArrowheads="1"/>
              </p:cNvSpPr>
              <p:nvPr/>
            </p:nvSpPr>
            <p:spPr bwMode="auto">
              <a:xfrm>
                <a:off x="1424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57" name="Freeform 2631"/>
              <p:cNvSpPr>
                <a:spLocks/>
              </p:cNvSpPr>
              <p:nvPr/>
            </p:nvSpPr>
            <p:spPr bwMode="auto">
              <a:xfrm>
                <a:off x="1428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58" name="Rectangle 2632"/>
              <p:cNvSpPr>
                <a:spLocks noChangeArrowheads="1"/>
              </p:cNvSpPr>
              <p:nvPr/>
            </p:nvSpPr>
            <p:spPr bwMode="auto">
              <a:xfrm>
                <a:off x="1578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59" name="Freeform 2633"/>
              <p:cNvSpPr>
                <a:spLocks/>
              </p:cNvSpPr>
              <p:nvPr/>
            </p:nvSpPr>
            <p:spPr bwMode="auto">
              <a:xfrm>
                <a:off x="1580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0" name="Rectangle 2634"/>
              <p:cNvSpPr>
                <a:spLocks noChangeArrowheads="1"/>
              </p:cNvSpPr>
              <p:nvPr/>
            </p:nvSpPr>
            <p:spPr bwMode="auto">
              <a:xfrm>
                <a:off x="1408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61" name="Freeform 2635"/>
              <p:cNvSpPr>
                <a:spLocks/>
              </p:cNvSpPr>
              <p:nvPr/>
            </p:nvSpPr>
            <p:spPr bwMode="auto">
              <a:xfrm>
                <a:off x="1410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2" name="Rectangle 2636"/>
              <p:cNvSpPr>
                <a:spLocks noChangeArrowheads="1"/>
              </p:cNvSpPr>
              <p:nvPr/>
            </p:nvSpPr>
            <p:spPr bwMode="auto">
              <a:xfrm>
                <a:off x="1560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63" name="Freeform 2637"/>
              <p:cNvSpPr>
                <a:spLocks/>
              </p:cNvSpPr>
              <p:nvPr/>
            </p:nvSpPr>
            <p:spPr bwMode="auto">
              <a:xfrm>
                <a:off x="1562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4" name="Rectangle 2638"/>
              <p:cNvSpPr>
                <a:spLocks noChangeArrowheads="1"/>
              </p:cNvSpPr>
              <p:nvPr/>
            </p:nvSpPr>
            <p:spPr bwMode="auto">
              <a:xfrm>
                <a:off x="1391" y="3081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65" name="Freeform 2639"/>
              <p:cNvSpPr>
                <a:spLocks/>
              </p:cNvSpPr>
              <p:nvPr/>
            </p:nvSpPr>
            <p:spPr bwMode="auto">
              <a:xfrm>
                <a:off x="1393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6" name="Rectangle 2640"/>
              <p:cNvSpPr>
                <a:spLocks noChangeArrowheads="1"/>
              </p:cNvSpPr>
              <p:nvPr/>
            </p:nvSpPr>
            <p:spPr bwMode="auto">
              <a:xfrm>
                <a:off x="1732" y="3081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67" name="Freeform 2641"/>
              <p:cNvSpPr>
                <a:spLocks/>
              </p:cNvSpPr>
              <p:nvPr/>
            </p:nvSpPr>
            <p:spPr bwMode="auto">
              <a:xfrm>
                <a:off x="1734" y="3082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68" name="Rectangle 2642"/>
              <p:cNvSpPr>
                <a:spLocks noChangeArrowheads="1"/>
              </p:cNvSpPr>
              <p:nvPr/>
            </p:nvSpPr>
            <p:spPr bwMode="auto">
              <a:xfrm>
                <a:off x="1373" y="3081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69" name="Freeform 2643"/>
              <p:cNvSpPr>
                <a:spLocks/>
              </p:cNvSpPr>
              <p:nvPr/>
            </p:nvSpPr>
            <p:spPr bwMode="auto">
              <a:xfrm>
                <a:off x="1375" y="3082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0" name="Rectangle 2644"/>
              <p:cNvSpPr>
                <a:spLocks noChangeArrowheads="1"/>
              </p:cNvSpPr>
              <p:nvPr/>
            </p:nvSpPr>
            <p:spPr bwMode="auto">
              <a:xfrm>
                <a:off x="135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71" name="Freeform 2645"/>
              <p:cNvSpPr>
                <a:spLocks/>
              </p:cNvSpPr>
              <p:nvPr/>
            </p:nvSpPr>
            <p:spPr bwMode="auto">
              <a:xfrm>
                <a:off x="136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2" name="Rectangle 2646"/>
              <p:cNvSpPr>
                <a:spLocks noChangeArrowheads="1"/>
              </p:cNvSpPr>
              <p:nvPr/>
            </p:nvSpPr>
            <p:spPr bwMode="auto">
              <a:xfrm>
                <a:off x="134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73" name="Freeform 2647"/>
              <p:cNvSpPr>
                <a:spLocks/>
              </p:cNvSpPr>
              <p:nvPr/>
            </p:nvSpPr>
            <p:spPr bwMode="auto">
              <a:xfrm>
                <a:off x="1342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4" name="Rectangle 2648"/>
              <p:cNvSpPr>
                <a:spLocks noChangeArrowheads="1"/>
              </p:cNvSpPr>
              <p:nvPr/>
            </p:nvSpPr>
            <p:spPr bwMode="auto">
              <a:xfrm>
                <a:off x="1714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75" name="Freeform 2649"/>
              <p:cNvSpPr>
                <a:spLocks/>
              </p:cNvSpPr>
              <p:nvPr/>
            </p:nvSpPr>
            <p:spPr bwMode="auto">
              <a:xfrm>
                <a:off x="1716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6" name="Rectangle 2650"/>
              <p:cNvSpPr>
                <a:spLocks noChangeArrowheads="1"/>
              </p:cNvSpPr>
              <p:nvPr/>
            </p:nvSpPr>
            <p:spPr bwMode="auto">
              <a:xfrm>
                <a:off x="1542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77" name="Freeform 2651"/>
              <p:cNvSpPr>
                <a:spLocks/>
              </p:cNvSpPr>
              <p:nvPr/>
            </p:nvSpPr>
            <p:spPr bwMode="auto">
              <a:xfrm>
                <a:off x="154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78" name="Rectangle 2652"/>
              <p:cNvSpPr>
                <a:spLocks noChangeArrowheads="1"/>
              </p:cNvSpPr>
              <p:nvPr/>
            </p:nvSpPr>
            <p:spPr bwMode="auto">
              <a:xfrm>
                <a:off x="1696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79" name="Freeform 2653"/>
              <p:cNvSpPr>
                <a:spLocks/>
              </p:cNvSpPr>
              <p:nvPr/>
            </p:nvSpPr>
            <p:spPr bwMode="auto">
              <a:xfrm>
                <a:off x="1699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0" name="Rectangle 2654"/>
              <p:cNvSpPr>
                <a:spLocks noChangeArrowheads="1"/>
              </p:cNvSpPr>
              <p:nvPr/>
            </p:nvSpPr>
            <p:spPr bwMode="auto">
              <a:xfrm>
                <a:off x="1527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81" name="Freeform 2655"/>
              <p:cNvSpPr>
                <a:spLocks/>
              </p:cNvSpPr>
              <p:nvPr/>
            </p:nvSpPr>
            <p:spPr bwMode="auto">
              <a:xfrm>
                <a:off x="152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2" name="Rectangle 2656"/>
              <p:cNvSpPr>
                <a:spLocks noChangeArrowheads="1"/>
              </p:cNvSpPr>
              <p:nvPr/>
            </p:nvSpPr>
            <p:spPr bwMode="auto">
              <a:xfrm>
                <a:off x="167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83" name="Freeform 2657"/>
              <p:cNvSpPr>
                <a:spLocks/>
              </p:cNvSpPr>
              <p:nvPr/>
            </p:nvSpPr>
            <p:spPr bwMode="auto">
              <a:xfrm>
                <a:off x="1683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4" name="Rectangle 2658"/>
              <p:cNvSpPr>
                <a:spLocks noChangeArrowheads="1"/>
              </p:cNvSpPr>
              <p:nvPr/>
            </p:nvSpPr>
            <p:spPr bwMode="auto">
              <a:xfrm>
                <a:off x="1509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85" name="Freeform 2659"/>
              <p:cNvSpPr>
                <a:spLocks/>
              </p:cNvSpPr>
              <p:nvPr/>
            </p:nvSpPr>
            <p:spPr bwMode="auto">
              <a:xfrm>
                <a:off x="151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6" name="Rectangle 2660"/>
              <p:cNvSpPr>
                <a:spLocks noChangeArrowheads="1"/>
              </p:cNvSpPr>
              <p:nvPr/>
            </p:nvSpPr>
            <p:spPr bwMode="auto">
              <a:xfrm>
                <a:off x="166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87" name="Freeform 2661"/>
              <p:cNvSpPr>
                <a:spLocks/>
              </p:cNvSpPr>
              <p:nvPr/>
            </p:nvSpPr>
            <p:spPr bwMode="auto">
              <a:xfrm>
                <a:off x="1666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88" name="Rectangle 2662"/>
              <p:cNvSpPr>
                <a:spLocks noChangeArrowheads="1"/>
              </p:cNvSpPr>
              <p:nvPr/>
            </p:nvSpPr>
            <p:spPr bwMode="auto">
              <a:xfrm>
                <a:off x="1492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89" name="Freeform 2663"/>
              <p:cNvSpPr>
                <a:spLocks/>
              </p:cNvSpPr>
              <p:nvPr/>
            </p:nvSpPr>
            <p:spPr bwMode="auto">
              <a:xfrm>
                <a:off x="1494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0" name="Rectangle 2664"/>
              <p:cNvSpPr>
                <a:spLocks noChangeArrowheads="1"/>
              </p:cNvSpPr>
              <p:nvPr/>
            </p:nvSpPr>
            <p:spPr bwMode="auto">
              <a:xfrm>
                <a:off x="1646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1" name="Freeform 2665"/>
              <p:cNvSpPr>
                <a:spLocks/>
              </p:cNvSpPr>
              <p:nvPr/>
            </p:nvSpPr>
            <p:spPr bwMode="auto">
              <a:xfrm>
                <a:off x="1648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2" name="Rectangle 2666"/>
              <p:cNvSpPr>
                <a:spLocks noChangeArrowheads="1"/>
              </p:cNvSpPr>
              <p:nvPr/>
            </p:nvSpPr>
            <p:spPr bwMode="auto">
              <a:xfrm>
                <a:off x="1476" y="3067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3" name="Freeform 2667"/>
              <p:cNvSpPr>
                <a:spLocks/>
              </p:cNvSpPr>
              <p:nvPr/>
            </p:nvSpPr>
            <p:spPr bwMode="auto">
              <a:xfrm>
                <a:off x="1479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4" name="Rectangle 2668"/>
              <p:cNvSpPr>
                <a:spLocks noChangeArrowheads="1"/>
              </p:cNvSpPr>
              <p:nvPr/>
            </p:nvSpPr>
            <p:spPr bwMode="auto">
              <a:xfrm>
                <a:off x="162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5" name="Freeform 2669"/>
              <p:cNvSpPr>
                <a:spLocks/>
              </p:cNvSpPr>
              <p:nvPr/>
            </p:nvSpPr>
            <p:spPr bwMode="auto">
              <a:xfrm>
                <a:off x="1630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6" name="Rectangle 2670"/>
              <p:cNvSpPr>
                <a:spLocks noChangeArrowheads="1"/>
              </p:cNvSpPr>
              <p:nvPr/>
            </p:nvSpPr>
            <p:spPr bwMode="auto">
              <a:xfrm>
                <a:off x="1459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7" name="Freeform 2671"/>
              <p:cNvSpPr>
                <a:spLocks/>
              </p:cNvSpPr>
              <p:nvPr/>
            </p:nvSpPr>
            <p:spPr bwMode="auto">
              <a:xfrm>
                <a:off x="1461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98" name="Rectangle 2672"/>
              <p:cNvSpPr>
                <a:spLocks noChangeArrowheads="1"/>
              </p:cNvSpPr>
              <p:nvPr/>
            </p:nvSpPr>
            <p:spPr bwMode="auto">
              <a:xfrm>
                <a:off x="161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399" name="Freeform 2673"/>
              <p:cNvSpPr>
                <a:spLocks/>
              </p:cNvSpPr>
              <p:nvPr/>
            </p:nvSpPr>
            <p:spPr bwMode="auto">
              <a:xfrm>
                <a:off x="1615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0" name="Rectangle 2674"/>
              <p:cNvSpPr>
                <a:spLocks noChangeArrowheads="1"/>
              </p:cNvSpPr>
              <p:nvPr/>
            </p:nvSpPr>
            <p:spPr bwMode="auto">
              <a:xfrm>
                <a:off x="1441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01" name="Freeform 2675"/>
              <p:cNvSpPr>
                <a:spLocks/>
              </p:cNvSpPr>
              <p:nvPr/>
            </p:nvSpPr>
            <p:spPr bwMode="auto">
              <a:xfrm>
                <a:off x="1443" y="3069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2" name="Rectangle 2676"/>
              <p:cNvSpPr>
                <a:spLocks noChangeArrowheads="1"/>
              </p:cNvSpPr>
              <p:nvPr/>
            </p:nvSpPr>
            <p:spPr bwMode="auto">
              <a:xfrm>
                <a:off x="1595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03" name="Freeform 2677"/>
              <p:cNvSpPr>
                <a:spLocks/>
              </p:cNvSpPr>
              <p:nvPr/>
            </p:nvSpPr>
            <p:spPr bwMode="auto">
              <a:xfrm>
                <a:off x="1597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4" name="Rectangle 2678"/>
              <p:cNvSpPr>
                <a:spLocks noChangeArrowheads="1"/>
              </p:cNvSpPr>
              <p:nvPr/>
            </p:nvSpPr>
            <p:spPr bwMode="auto">
              <a:xfrm>
                <a:off x="1424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05" name="Freeform 2679"/>
              <p:cNvSpPr>
                <a:spLocks/>
              </p:cNvSpPr>
              <p:nvPr/>
            </p:nvSpPr>
            <p:spPr bwMode="auto">
              <a:xfrm>
                <a:off x="1428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6" name="Rectangle 2680"/>
              <p:cNvSpPr>
                <a:spLocks noChangeArrowheads="1"/>
              </p:cNvSpPr>
              <p:nvPr/>
            </p:nvSpPr>
            <p:spPr bwMode="auto">
              <a:xfrm>
                <a:off x="1578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07" name="Freeform 2681"/>
              <p:cNvSpPr>
                <a:spLocks/>
              </p:cNvSpPr>
              <p:nvPr/>
            </p:nvSpPr>
            <p:spPr bwMode="auto">
              <a:xfrm>
                <a:off x="1580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08" name="Rectangle 2682"/>
              <p:cNvSpPr>
                <a:spLocks noChangeArrowheads="1"/>
              </p:cNvSpPr>
              <p:nvPr/>
            </p:nvSpPr>
            <p:spPr bwMode="auto">
              <a:xfrm>
                <a:off x="1408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09" name="Freeform 2683"/>
              <p:cNvSpPr>
                <a:spLocks/>
              </p:cNvSpPr>
              <p:nvPr/>
            </p:nvSpPr>
            <p:spPr bwMode="auto">
              <a:xfrm>
                <a:off x="1410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0" name="Rectangle 2684"/>
              <p:cNvSpPr>
                <a:spLocks noChangeArrowheads="1"/>
              </p:cNvSpPr>
              <p:nvPr/>
            </p:nvSpPr>
            <p:spPr bwMode="auto">
              <a:xfrm>
                <a:off x="1560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11" name="Freeform 2685"/>
              <p:cNvSpPr>
                <a:spLocks/>
              </p:cNvSpPr>
              <p:nvPr/>
            </p:nvSpPr>
            <p:spPr bwMode="auto">
              <a:xfrm>
                <a:off x="1562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2" name="Rectangle 2686"/>
              <p:cNvSpPr>
                <a:spLocks noChangeArrowheads="1"/>
              </p:cNvSpPr>
              <p:nvPr/>
            </p:nvSpPr>
            <p:spPr bwMode="auto">
              <a:xfrm>
                <a:off x="1391" y="3067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13" name="Freeform 2687"/>
              <p:cNvSpPr>
                <a:spLocks/>
              </p:cNvSpPr>
              <p:nvPr/>
            </p:nvSpPr>
            <p:spPr bwMode="auto">
              <a:xfrm>
                <a:off x="1393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4" name="Rectangle 2688"/>
              <p:cNvSpPr>
                <a:spLocks noChangeArrowheads="1"/>
              </p:cNvSpPr>
              <p:nvPr/>
            </p:nvSpPr>
            <p:spPr bwMode="auto">
              <a:xfrm>
                <a:off x="1732" y="3067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15" name="Freeform 2689"/>
              <p:cNvSpPr>
                <a:spLocks/>
              </p:cNvSpPr>
              <p:nvPr/>
            </p:nvSpPr>
            <p:spPr bwMode="auto">
              <a:xfrm>
                <a:off x="1734" y="3069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6" name="Rectangle 2690"/>
              <p:cNvSpPr>
                <a:spLocks noChangeArrowheads="1"/>
              </p:cNvSpPr>
              <p:nvPr/>
            </p:nvSpPr>
            <p:spPr bwMode="auto">
              <a:xfrm>
                <a:off x="1373" y="3067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417" name="Freeform 2691"/>
              <p:cNvSpPr>
                <a:spLocks/>
              </p:cNvSpPr>
              <p:nvPr/>
            </p:nvSpPr>
            <p:spPr bwMode="auto">
              <a:xfrm>
                <a:off x="1375" y="3069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8" name="Freeform 2692"/>
              <p:cNvSpPr>
                <a:spLocks/>
              </p:cNvSpPr>
              <p:nvPr/>
            </p:nvSpPr>
            <p:spPr bwMode="auto">
              <a:xfrm>
                <a:off x="170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19" name="Freeform 2693"/>
              <p:cNvSpPr>
                <a:spLocks/>
              </p:cNvSpPr>
              <p:nvPr/>
            </p:nvSpPr>
            <p:spPr bwMode="auto">
              <a:xfrm>
                <a:off x="167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0" name="Freeform 2694"/>
              <p:cNvSpPr>
                <a:spLocks/>
              </p:cNvSpPr>
              <p:nvPr/>
            </p:nvSpPr>
            <p:spPr bwMode="auto">
              <a:xfrm>
                <a:off x="165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1" name="Freeform 2695"/>
              <p:cNvSpPr>
                <a:spLocks/>
              </p:cNvSpPr>
              <p:nvPr/>
            </p:nvSpPr>
            <p:spPr bwMode="auto">
              <a:xfrm>
                <a:off x="162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2" name="Freeform 2696"/>
              <p:cNvSpPr>
                <a:spLocks/>
              </p:cNvSpPr>
              <p:nvPr/>
            </p:nvSpPr>
            <p:spPr bwMode="auto">
              <a:xfrm>
                <a:off x="160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3" name="Freeform 2697"/>
              <p:cNvSpPr>
                <a:spLocks/>
              </p:cNvSpPr>
              <p:nvPr/>
            </p:nvSpPr>
            <p:spPr bwMode="auto">
              <a:xfrm>
                <a:off x="157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4" name="Freeform 2698"/>
              <p:cNvSpPr>
                <a:spLocks/>
              </p:cNvSpPr>
              <p:nvPr/>
            </p:nvSpPr>
            <p:spPr bwMode="auto">
              <a:xfrm>
                <a:off x="155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2 w 5"/>
                  <a:gd name="T3" fmla="*/ 4 h 4"/>
                  <a:gd name="T4" fmla="*/ 0 w 5"/>
                  <a:gd name="T5" fmla="*/ 2 h 4"/>
                  <a:gd name="T6" fmla="*/ 2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5" name="Freeform 2699"/>
              <p:cNvSpPr>
                <a:spLocks/>
              </p:cNvSpPr>
              <p:nvPr/>
            </p:nvSpPr>
            <p:spPr bwMode="auto">
              <a:xfrm>
                <a:off x="1525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6" name="Freeform 2700"/>
              <p:cNvSpPr>
                <a:spLocks/>
              </p:cNvSpPr>
              <p:nvPr/>
            </p:nvSpPr>
            <p:spPr bwMode="auto">
              <a:xfrm>
                <a:off x="149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7" name="Freeform 2701"/>
              <p:cNvSpPr>
                <a:spLocks/>
              </p:cNvSpPr>
              <p:nvPr/>
            </p:nvSpPr>
            <p:spPr bwMode="auto">
              <a:xfrm>
                <a:off x="147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8" name="Freeform 2702"/>
              <p:cNvSpPr>
                <a:spLocks/>
              </p:cNvSpPr>
              <p:nvPr/>
            </p:nvSpPr>
            <p:spPr bwMode="auto">
              <a:xfrm>
                <a:off x="144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29" name="Freeform 2703"/>
              <p:cNvSpPr>
                <a:spLocks/>
              </p:cNvSpPr>
              <p:nvPr/>
            </p:nvSpPr>
            <p:spPr bwMode="auto">
              <a:xfrm>
                <a:off x="1421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0" name="Freeform 2704"/>
              <p:cNvSpPr>
                <a:spLocks/>
              </p:cNvSpPr>
              <p:nvPr/>
            </p:nvSpPr>
            <p:spPr bwMode="auto">
              <a:xfrm>
                <a:off x="139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1" name="Freeform 2705"/>
              <p:cNvSpPr>
                <a:spLocks/>
              </p:cNvSpPr>
              <p:nvPr/>
            </p:nvSpPr>
            <p:spPr bwMode="auto">
              <a:xfrm>
                <a:off x="137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2" name="Freeform 2706"/>
              <p:cNvSpPr>
                <a:spLocks/>
              </p:cNvSpPr>
              <p:nvPr/>
            </p:nvSpPr>
            <p:spPr bwMode="auto">
              <a:xfrm>
                <a:off x="134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3" name="Freeform 2707"/>
              <p:cNvSpPr>
                <a:spLocks/>
              </p:cNvSpPr>
              <p:nvPr/>
            </p:nvSpPr>
            <p:spPr bwMode="auto">
              <a:xfrm>
                <a:off x="173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4" name="Freeform 2708"/>
              <p:cNvSpPr>
                <a:spLocks/>
              </p:cNvSpPr>
              <p:nvPr/>
            </p:nvSpPr>
            <p:spPr bwMode="auto">
              <a:xfrm>
                <a:off x="171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3 w 7"/>
                  <a:gd name="T3" fmla="*/ 4 h 4"/>
                  <a:gd name="T4" fmla="*/ 0 w 7"/>
                  <a:gd name="T5" fmla="*/ 2 h 4"/>
                  <a:gd name="T6" fmla="*/ 3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5" name="Freeform 2709"/>
              <p:cNvSpPr>
                <a:spLocks/>
              </p:cNvSpPr>
              <p:nvPr/>
            </p:nvSpPr>
            <p:spPr bwMode="auto">
              <a:xfrm>
                <a:off x="1692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4 w 7"/>
                  <a:gd name="T3" fmla="*/ 4 h 4"/>
                  <a:gd name="T4" fmla="*/ 0 w 7"/>
                  <a:gd name="T5" fmla="*/ 2 h 4"/>
                  <a:gd name="T6" fmla="*/ 4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6" name="Freeform 2710"/>
              <p:cNvSpPr>
                <a:spLocks/>
              </p:cNvSpPr>
              <p:nvPr/>
            </p:nvSpPr>
            <p:spPr bwMode="auto">
              <a:xfrm>
                <a:off x="166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7" name="Freeform 2711"/>
              <p:cNvSpPr>
                <a:spLocks/>
              </p:cNvSpPr>
              <p:nvPr/>
            </p:nvSpPr>
            <p:spPr bwMode="auto">
              <a:xfrm>
                <a:off x="1641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8" name="Freeform 2712"/>
              <p:cNvSpPr>
                <a:spLocks/>
              </p:cNvSpPr>
              <p:nvPr/>
            </p:nvSpPr>
            <p:spPr bwMode="auto">
              <a:xfrm>
                <a:off x="161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39" name="Freeform 2713"/>
              <p:cNvSpPr>
                <a:spLocks/>
              </p:cNvSpPr>
              <p:nvPr/>
            </p:nvSpPr>
            <p:spPr bwMode="auto">
              <a:xfrm>
                <a:off x="1589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0" name="Freeform 2714"/>
              <p:cNvSpPr>
                <a:spLocks/>
              </p:cNvSpPr>
              <p:nvPr/>
            </p:nvSpPr>
            <p:spPr bwMode="auto">
              <a:xfrm>
                <a:off x="1564" y="3094"/>
                <a:ext cx="5" cy="4"/>
              </a:xfrm>
              <a:custGeom>
                <a:avLst/>
                <a:gdLst>
                  <a:gd name="T0" fmla="*/ 5 w 5"/>
                  <a:gd name="T1" fmla="*/ 2 h 4"/>
                  <a:gd name="T2" fmla="*/ 3 w 5"/>
                  <a:gd name="T3" fmla="*/ 4 h 4"/>
                  <a:gd name="T4" fmla="*/ 0 w 5"/>
                  <a:gd name="T5" fmla="*/ 2 h 4"/>
                  <a:gd name="T6" fmla="*/ 3 w 5"/>
                  <a:gd name="T7" fmla="*/ 0 h 4"/>
                  <a:gd name="T8" fmla="*/ 5 w 5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4"/>
                  <a:gd name="T17" fmla="*/ 5 w 5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4">
                    <a:moveTo>
                      <a:pt x="5" y="2"/>
                    </a:moveTo>
                    <a:lnTo>
                      <a:pt x="3" y="4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1" name="Freeform 2715"/>
              <p:cNvSpPr>
                <a:spLocks/>
              </p:cNvSpPr>
              <p:nvPr/>
            </p:nvSpPr>
            <p:spPr bwMode="auto">
              <a:xfrm>
                <a:off x="153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2" name="Freeform 2716"/>
              <p:cNvSpPr>
                <a:spLocks/>
              </p:cNvSpPr>
              <p:nvPr/>
            </p:nvSpPr>
            <p:spPr bwMode="auto">
              <a:xfrm>
                <a:off x="151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2 w 6"/>
                  <a:gd name="T3" fmla="*/ 4 h 4"/>
                  <a:gd name="T4" fmla="*/ 0 w 6"/>
                  <a:gd name="T5" fmla="*/ 2 h 4"/>
                  <a:gd name="T6" fmla="*/ 2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3" name="Freeform 2717"/>
              <p:cNvSpPr>
                <a:spLocks/>
              </p:cNvSpPr>
              <p:nvPr/>
            </p:nvSpPr>
            <p:spPr bwMode="auto">
              <a:xfrm>
                <a:off x="1485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5 w 7"/>
                  <a:gd name="T3" fmla="*/ 4 h 4"/>
                  <a:gd name="T4" fmla="*/ 0 w 7"/>
                  <a:gd name="T5" fmla="*/ 2 h 4"/>
                  <a:gd name="T6" fmla="*/ 5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5" y="4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4" name="Freeform 2718"/>
              <p:cNvSpPr>
                <a:spLocks/>
              </p:cNvSpPr>
              <p:nvPr/>
            </p:nvSpPr>
            <p:spPr bwMode="auto">
              <a:xfrm>
                <a:off x="1461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5" name="Freeform 2719"/>
              <p:cNvSpPr>
                <a:spLocks/>
              </p:cNvSpPr>
              <p:nvPr/>
            </p:nvSpPr>
            <p:spPr bwMode="auto">
              <a:xfrm>
                <a:off x="143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6" name="Freeform 2720"/>
              <p:cNvSpPr>
                <a:spLocks/>
              </p:cNvSpPr>
              <p:nvPr/>
            </p:nvSpPr>
            <p:spPr bwMode="auto">
              <a:xfrm>
                <a:off x="1408" y="3094"/>
                <a:ext cx="7" cy="4"/>
              </a:xfrm>
              <a:custGeom>
                <a:avLst/>
                <a:gdLst>
                  <a:gd name="T0" fmla="*/ 7 w 7"/>
                  <a:gd name="T1" fmla="*/ 2 h 4"/>
                  <a:gd name="T2" fmla="*/ 2 w 7"/>
                  <a:gd name="T3" fmla="*/ 4 h 4"/>
                  <a:gd name="T4" fmla="*/ 0 w 7"/>
                  <a:gd name="T5" fmla="*/ 2 h 4"/>
                  <a:gd name="T6" fmla="*/ 2 w 7"/>
                  <a:gd name="T7" fmla="*/ 0 h 4"/>
                  <a:gd name="T8" fmla="*/ 7 w 7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4"/>
                  <a:gd name="T17" fmla="*/ 7 w 7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4">
                    <a:moveTo>
                      <a:pt x="7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7" name="Freeform 2721"/>
              <p:cNvSpPr>
                <a:spLocks/>
              </p:cNvSpPr>
              <p:nvPr/>
            </p:nvSpPr>
            <p:spPr bwMode="auto">
              <a:xfrm>
                <a:off x="1382" y="3094"/>
                <a:ext cx="6" cy="4"/>
              </a:xfrm>
              <a:custGeom>
                <a:avLst/>
                <a:gdLst>
                  <a:gd name="T0" fmla="*/ 6 w 6"/>
                  <a:gd name="T1" fmla="*/ 2 h 4"/>
                  <a:gd name="T2" fmla="*/ 4 w 6"/>
                  <a:gd name="T3" fmla="*/ 4 h 4"/>
                  <a:gd name="T4" fmla="*/ 0 w 6"/>
                  <a:gd name="T5" fmla="*/ 2 h 4"/>
                  <a:gd name="T6" fmla="*/ 4 w 6"/>
                  <a:gd name="T7" fmla="*/ 0 h 4"/>
                  <a:gd name="T8" fmla="*/ 6 w 6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4"/>
                  <a:gd name="T17" fmla="*/ 6 w 6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4">
                    <a:moveTo>
                      <a:pt x="6" y="2"/>
                    </a:moveTo>
                    <a:lnTo>
                      <a:pt x="4" y="4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8" name="Freeform 2722"/>
              <p:cNvSpPr>
                <a:spLocks/>
              </p:cNvSpPr>
              <p:nvPr/>
            </p:nvSpPr>
            <p:spPr bwMode="auto">
              <a:xfrm>
                <a:off x="1358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49" name="Freeform 2723"/>
              <p:cNvSpPr>
                <a:spLocks/>
              </p:cNvSpPr>
              <p:nvPr/>
            </p:nvSpPr>
            <p:spPr bwMode="auto">
              <a:xfrm>
                <a:off x="1745" y="3094"/>
                <a:ext cx="4" cy="4"/>
              </a:xfrm>
              <a:custGeom>
                <a:avLst/>
                <a:gdLst>
                  <a:gd name="T0" fmla="*/ 4 w 4"/>
                  <a:gd name="T1" fmla="*/ 2 h 4"/>
                  <a:gd name="T2" fmla="*/ 2 w 4"/>
                  <a:gd name="T3" fmla="*/ 4 h 4"/>
                  <a:gd name="T4" fmla="*/ 0 w 4"/>
                  <a:gd name="T5" fmla="*/ 2 h 4"/>
                  <a:gd name="T6" fmla="*/ 2 w 4"/>
                  <a:gd name="T7" fmla="*/ 0 h 4"/>
                  <a:gd name="T8" fmla="*/ 4 w 4"/>
                  <a:gd name="T9" fmla="*/ 2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4" y="2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63" name="Rectangle 2724"/>
            <p:cNvSpPr>
              <a:spLocks noChangeArrowheads="1"/>
            </p:cNvSpPr>
            <p:nvPr/>
          </p:nvSpPr>
          <p:spPr bwMode="auto">
            <a:xfrm>
              <a:off x="2006" y="3003"/>
              <a:ext cx="428" cy="42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64" name="Group 2725"/>
            <p:cNvGrpSpPr>
              <a:grpSpLocks/>
            </p:cNvGrpSpPr>
            <p:nvPr/>
          </p:nvGrpSpPr>
          <p:grpSpPr bwMode="auto">
            <a:xfrm>
              <a:off x="2009" y="3008"/>
              <a:ext cx="420" cy="30"/>
              <a:chOff x="1329" y="3025"/>
              <a:chExt cx="420" cy="30"/>
            </a:xfrm>
          </p:grpSpPr>
          <p:sp>
            <p:nvSpPr>
              <p:cNvPr id="2192" name="Freeform 2726"/>
              <p:cNvSpPr>
                <a:spLocks/>
              </p:cNvSpPr>
              <p:nvPr/>
            </p:nvSpPr>
            <p:spPr bwMode="auto">
              <a:xfrm>
                <a:off x="1329" y="3045"/>
                <a:ext cx="7" cy="5"/>
              </a:xfrm>
              <a:custGeom>
                <a:avLst/>
                <a:gdLst>
                  <a:gd name="T0" fmla="*/ 7 w 7"/>
                  <a:gd name="T1" fmla="*/ 4 h 5"/>
                  <a:gd name="T2" fmla="*/ 4 w 7"/>
                  <a:gd name="T3" fmla="*/ 5 h 5"/>
                  <a:gd name="T4" fmla="*/ 0 w 7"/>
                  <a:gd name="T5" fmla="*/ 4 h 5"/>
                  <a:gd name="T6" fmla="*/ 4 w 7"/>
                  <a:gd name="T7" fmla="*/ 0 h 5"/>
                  <a:gd name="T8" fmla="*/ 7 w 7"/>
                  <a:gd name="T9" fmla="*/ 4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5"/>
                  <a:gd name="T17" fmla="*/ 7 w 7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5">
                    <a:moveTo>
                      <a:pt x="7" y="4"/>
                    </a:moveTo>
                    <a:lnTo>
                      <a:pt x="4" y="5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3" name="Rectangle 2727"/>
              <p:cNvSpPr>
                <a:spLocks noChangeArrowheads="1"/>
              </p:cNvSpPr>
              <p:nvPr/>
            </p:nvSpPr>
            <p:spPr bwMode="auto">
              <a:xfrm>
                <a:off x="135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94" name="Freeform 2728"/>
              <p:cNvSpPr>
                <a:spLocks/>
              </p:cNvSpPr>
              <p:nvPr/>
            </p:nvSpPr>
            <p:spPr bwMode="auto">
              <a:xfrm>
                <a:off x="136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5" name="Rectangle 2729"/>
              <p:cNvSpPr>
                <a:spLocks noChangeArrowheads="1"/>
              </p:cNvSpPr>
              <p:nvPr/>
            </p:nvSpPr>
            <p:spPr bwMode="auto">
              <a:xfrm>
                <a:off x="134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96" name="Freeform 2730"/>
              <p:cNvSpPr>
                <a:spLocks/>
              </p:cNvSpPr>
              <p:nvPr/>
            </p:nvSpPr>
            <p:spPr bwMode="auto">
              <a:xfrm>
                <a:off x="1342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7" name="Rectangle 2731"/>
              <p:cNvSpPr>
                <a:spLocks noChangeArrowheads="1"/>
              </p:cNvSpPr>
              <p:nvPr/>
            </p:nvSpPr>
            <p:spPr bwMode="auto">
              <a:xfrm>
                <a:off x="1714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98" name="Freeform 2732"/>
              <p:cNvSpPr>
                <a:spLocks/>
              </p:cNvSpPr>
              <p:nvPr/>
            </p:nvSpPr>
            <p:spPr bwMode="auto">
              <a:xfrm>
                <a:off x="1716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2 w 14"/>
                  <a:gd name="T21" fmla="*/ 7 h 9"/>
                  <a:gd name="T22" fmla="*/ 2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9" name="Rectangle 2733"/>
              <p:cNvSpPr>
                <a:spLocks noChangeArrowheads="1"/>
              </p:cNvSpPr>
              <p:nvPr/>
            </p:nvSpPr>
            <p:spPr bwMode="auto">
              <a:xfrm>
                <a:off x="1542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00" name="Freeform 2734"/>
              <p:cNvSpPr>
                <a:spLocks/>
              </p:cNvSpPr>
              <p:nvPr/>
            </p:nvSpPr>
            <p:spPr bwMode="auto">
              <a:xfrm>
                <a:off x="154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1" name="Rectangle 2735"/>
              <p:cNvSpPr>
                <a:spLocks noChangeArrowheads="1"/>
              </p:cNvSpPr>
              <p:nvPr/>
            </p:nvSpPr>
            <p:spPr bwMode="auto">
              <a:xfrm>
                <a:off x="1696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02" name="Freeform 2736"/>
              <p:cNvSpPr>
                <a:spLocks/>
              </p:cNvSpPr>
              <p:nvPr/>
            </p:nvSpPr>
            <p:spPr bwMode="auto">
              <a:xfrm>
                <a:off x="1699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3" name="Rectangle 2737"/>
              <p:cNvSpPr>
                <a:spLocks noChangeArrowheads="1"/>
              </p:cNvSpPr>
              <p:nvPr/>
            </p:nvSpPr>
            <p:spPr bwMode="auto">
              <a:xfrm>
                <a:off x="1527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04" name="Freeform 2738"/>
              <p:cNvSpPr>
                <a:spLocks/>
              </p:cNvSpPr>
              <p:nvPr/>
            </p:nvSpPr>
            <p:spPr bwMode="auto">
              <a:xfrm>
                <a:off x="152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5" name="Rectangle 2739"/>
              <p:cNvSpPr>
                <a:spLocks noChangeArrowheads="1"/>
              </p:cNvSpPr>
              <p:nvPr/>
            </p:nvSpPr>
            <p:spPr bwMode="auto">
              <a:xfrm>
                <a:off x="167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06" name="Freeform 2740"/>
              <p:cNvSpPr>
                <a:spLocks/>
              </p:cNvSpPr>
              <p:nvPr/>
            </p:nvSpPr>
            <p:spPr bwMode="auto">
              <a:xfrm>
                <a:off x="1683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7" name="Rectangle 2741"/>
              <p:cNvSpPr>
                <a:spLocks noChangeArrowheads="1"/>
              </p:cNvSpPr>
              <p:nvPr/>
            </p:nvSpPr>
            <p:spPr bwMode="auto">
              <a:xfrm>
                <a:off x="1509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08" name="Freeform 2742"/>
              <p:cNvSpPr>
                <a:spLocks/>
              </p:cNvSpPr>
              <p:nvPr/>
            </p:nvSpPr>
            <p:spPr bwMode="auto">
              <a:xfrm>
                <a:off x="151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8 w 13"/>
                  <a:gd name="T9" fmla="*/ 7 h 9"/>
                  <a:gd name="T10" fmla="*/ 8 w 13"/>
                  <a:gd name="T11" fmla="*/ 7 h 9"/>
                  <a:gd name="T12" fmla="*/ 8 w 13"/>
                  <a:gd name="T13" fmla="*/ 7 h 9"/>
                  <a:gd name="T14" fmla="*/ 8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09" name="Rectangle 2743"/>
              <p:cNvSpPr>
                <a:spLocks noChangeArrowheads="1"/>
              </p:cNvSpPr>
              <p:nvPr/>
            </p:nvSpPr>
            <p:spPr bwMode="auto">
              <a:xfrm>
                <a:off x="166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10" name="Freeform 2744"/>
              <p:cNvSpPr>
                <a:spLocks/>
              </p:cNvSpPr>
              <p:nvPr/>
            </p:nvSpPr>
            <p:spPr bwMode="auto">
              <a:xfrm>
                <a:off x="1666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8 w 11"/>
                  <a:gd name="T13" fmla="*/ 7 h 9"/>
                  <a:gd name="T14" fmla="*/ 8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8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11" name="Rectangle 2745"/>
              <p:cNvSpPr>
                <a:spLocks noChangeArrowheads="1"/>
              </p:cNvSpPr>
              <p:nvPr/>
            </p:nvSpPr>
            <p:spPr bwMode="auto">
              <a:xfrm>
                <a:off x="1492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12" name="Freeform 2746"/>
              <p:cNvSpPr>
                <a:spLocks/>
              </p:cNvSpPr>
              <p:nvPr/>
            </p:nvSpPr>
            <p:spPr bwMode="auto">
              <a:xfrm>
                <a:off x="1494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13" name="Rectangle 2747"/>
              <p:cNvSpPr>
                <a:spLocks noChangeArrowheads="1"/>
              </p:cNvSpPr>
              <p:nvPr/>
            </p:nvSpPr>
            <p:spPr bwMode="auto">
              <a:xfrm>
                <a:off x="1646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14" name="Freeform 2748"/>
              <p:cNvSpPr>
                <a:spLocks/>
              </p:cNvSpPr>
              <p:nvPr/>
            </p:nvSpPr>
            <p:spPr bwMode="auto">
              <a:xfrm>
                <a:off x="1648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15" name="Rectangle 2749"/>
              <p:cNvSpPr>
                <a:spLocks noChangeArrowheads="1"/>
              </p:cNvSpPr>
              <p:nvPr/>
            </p:nvSpPr>
            <p:spPr bwMode="auto">
              <a:xfrm>
                <a:off x="1476" y="3039"/>
                <a:ext cx="16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16" name="Freeform 2750"/>
              <p:cNvSpPr>
                <a:spLocks/>
              </p:cNvSpPr>
              <p:nvPr/>
            </p:nvSpPr>
            <p:spPr bwMode="auto">
              <a:xfrm>
                <a:off x="1479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8 w 11"/>
                  <a:gd name="T9" fmla="*/ 7 h 9"/>
                  <a:gd name="T10" fmla="*/ 8 w 11"/>
                  <a:gd name="T11" fmla="*/ 7 h 9"/>
                  <a:gd name="T12" fmla="*/ 6 w 11"/>
                  <a:gd name="T13" fmla="*/ 7 h 9"/>
                  <a:gd name="T14" fmla="*/ 6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8" y="7"/>
                    </a:lnTo>
                    <a:lnTo>
                      <a:pt x="6" y="7"/>
                    </a:lnTo>
                    <a:lnTo>
                      <a:pt x="6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17" name="Rectangle 2751"/>
              <p:cNvSpPr>
                <a:spLocks noChangeArrowheads="1"/>
              </p:cNvSpPr>
              <p:nvPr/>
            </p:nvSpPr>
            <p:spPr bwMode="auto">
              <a:xfrm>
                <a:off x="162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18" name="Freeform 2752"/>
              <p:cNvSpPr>
                <a:spLocks/>
              </p:cNvSpPr>
              <p:nvPr/>
            </p:nvSpPr>
            <p:spPr bwMode="auto">
              <a:xfrm>
                <a:off x="1630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11 w 14"/>
                  <a:gd name="T9" fmla="*/ 7 h 9"/>
                  <a:gd name="T10" fmla="*/ 11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19" name="Rectangle 2753"/>
              <p:cNvSpPr>
                <a:spLocks noChangeArrowheads="1"/>
              </p:cNvSpPr>
              <p:nvPr/>
            </p:nvSpPr>
            <p:spPr bwMode="auto">
              <a:xfrm>
                <a:off x="1459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20" name="Freeform 2754"/>
              <p:cNvSpPr>
                <a:spLocks/>
              </p:cNvSpPr>
              <p:nvPr/>
            </p:nvSpPr>
            <p:spPr bwMode="auto">
              <a:xfrm>
                <a:off x="1461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21" name="Rectangle 2755"/>
              <p:cNvSpPr>
                <a:spLocks noChangeArrowheads="1"/>
              </p:cNvSpPr>
              <p:nvPr/>
            </p:nvSpPr>
            <p:spPr bwMode="auto">
              <a:xfrm>
                <a:off x="161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22" name="Freeform 2756"/>
              <p:cNvSpPr>
                <a:spLocks/>
              </p:cNvSpPr>
              <p:nvPr/>
            </p:nvSpPr>
            <p:spPr bwMode="auto">
              <a:xfrm>
                <a:off x="1615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23" name="Rectangle 2757"/>
              <p:cNvSpPr>
                <a:spLocks noChangeArrowheads="1"/>
              </p:cNvSpPr>
              <p:nvPr/>
            </p:nvSpPr>
            <p:spPr bwMode="auto">
              <a:xfrm>
                <a:off x="1441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24" name="Freeform 2758"/>
              <p:cNvSpPr>
                <a:spLocks/>
              </p:cNvSpPr>
              <p:nvPr/>
            </p:nvSpPr>
            <p:spPr bwMode="auto">
              <a:xfrm>
                <a:off x="1443" y="3040"/>
                <a:ext cx="14" cy="9"/>
              </a:xfrm>
              <a:custGeom>
                <a:avLst/>
                <a:gdLst>
                  <a:gd name="T0" fmla="*/ 0 w 14"/>
                  <a:gd name="T1" fmla="*/ 7 h 9"/>
                  <a:gd name="T2" fmla="*/ 0 w 14"/>
                  <a:gd name="T3" fmla="*/ 0 h 9"/>
                  <a:gd name="T4" fmla="*/ 14 w 14"/>
                  <a:gd name="T5" fmla="*/ 0 h 9"/>
                  <a:gd name="T6" fmla="*/ 14 w 14"/>
                  <a:gd name="T7" fmla="*/ 7 h 9"/>
                  <a:gd name="T8" fmla="*/ 9 w 14"/>
                  <a:gd name="T9" fmla="*/ 7 h 9"/>
                  <a:gd name="T10" fmla="*/ 9 w 14"/>
                  <a:gd name="T11" fmla="*/ 7 h 9"/>
                  <a:gd name="T12" fmla="*/ 9 w 14"/>
                  <a:gd name="T13" fmla="*/ 7 h 9"/>
                  <a:gd name="T14" fmla="*/ 9 w 14"/>
                  <a:gd name="T15" fmla="*/ 9 h 9"/>
                  <a:gd name="T16" fmla="*/ 5 w 14"/>
                  <a:gd name="T17" fmla="*/ 9 h 9"/>
                  <a:gd name="T18" fmla="*/ 5 w 14"/>
                  <a:gd name="T19" fmla="*/ 7 h 9"/>
                  <a:gd name="T20" fmla="*/ 5 w 14"/>
                  <a:gd name="T21" fmla="*/ 7 h 9"/>
                  <a:gd name="T22" fmla="*/ 5 w 14"/>
                  <a:gd name="T23" fmla="*/ 7 h 9"/>
                  <a:gd name="T24" fmla="*/ 0 w 14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9"/>
                  <a:gd name="T41" fmla="*/ 14 w 14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9">
                    <a:moveTo>
                      <a:pt x="0" y="7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25" name="Rectangle 2759"/>
              <p:cNvSpPr>
                <a:spLocks noChangeArrowheads="1"/>
              </p:cNvSpPr>
              <p:nvPr/>
            </p:nvSpPr>
            <p:spPr bwMode="auto">
              <a:xfrm>
                <a:off x="1595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26" name="Freeform 2760"/>
              <p:cNvSpPr>
                <a:spLocks/>
              </p:cNvSpPr>
              <p:nvPr/>
            </p:nvSpPr>
            <p:spPr bwMode="auto">
              <a:xfrm>
                <a:off x="1597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27" name="Rectangle 2761"/>
              <p:cNvSpPr>
                <a:spLocks noChangeArrowheads="1"/>
              </p:cNvSpPr>
              <p:nvPr/>
            </p:nvSpPr>
            <p:spPr bwMode="auto">
              <a:xfrm>
                <a:off x="1424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28" name="Freeform 2762"/>
              <p:cNvSpPr>
                <a:spLocks/>
              </p:cNvSpPr>
              <p:nvPr/>
            </p:nvSpPr>
            <p:spPr bwMode="auto">
              <a:xfrm>
                <a:off x="1428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2 w 11"/>
                  <a:gd name="T17" fmla="*/ 9 h 9"/>
                  <a:gd name="T18" fmla="*/ 2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2" y="9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29" name="Rectangle 2763"/>
              <p:cNvSpPr>
                <a:spLocks noChangeArrowheads="1"/>
              </p:cNvSpPr>
              <p:nvPr/>
            </p:nvSpPr>
            <p:spPr bwMode="auto">
              <a:xfrm>
                <a:off x="1578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30" name="Freeform 2764"/>
              <p:cNvSpPr>
                <a:spLocks/>
              </p:cNvSpPr>
              <p:nvPr/>
            </p:nvSpPr>
            <p:spPr bwMode="auto">
              <a:xfrm>
                <a:off x="1580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4 w 13"/>
                  <a:gd name="T21" fmla="*/ 7 h 9"/>
                  <a:gd name="T22" fmla="*/ 4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1" name="Rectangle 2765"/>
              <p:cNvSpPr>
                <a:spLocks noChangeArrowheads="1"/>
              </p:cNvSpPr>
              <p:nvPr/>
            </p:nvSpPr>
            <p:spPr bwMode="auto">
              <a:xfrm>
                <a:off x="1408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32" name="Freeform 2766"/>
              <p:cNvSpPr>
                <a:spLocks/>
              </p:cNvSpPr>
              <p:nvPr/>
            </p:nvSpPr>
            <p:spPr bwMode="auto">
              <a:xfrm>
                <a:off x="1410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9 w 11"/>
                  <a:gd name="T13" fmla="*/ 7 h 9"/>
                  <a:gd name="T14" fmla="*/ 9 w 11"/>
                  <a:gd name="T15" fmla="*/ 9 h 9"/>
                  <a:gd name="T16" fmla="*/ 5 w 11"/>
                  <a:gd name="T17" fmla="*/ 9 h 9"/>
                  <a:gd name="T18" fmla="*/ 5 w 11"/>
                  <a:gd name="T19" fmla="*/ 7 h 9"/>
                  <a:gd name="T20" fmla="*/ 3 w 11"/>
                  <a:gd name="T21" fmla="*/ 7 h 9"/>
                  <a:gd name="T22" fmla="*/ 3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3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3" name="Rectangle 2767"/>
              <p:cNvSpPr>
                <a:spLocks noChangeArrowheads="1"/>
              </p:cNvSpPr>
              <p:nvPr/>
            </p:nvSpPr>
            <p:spPr bwMode="auto">
              <a:xfrm>
                <a:off x="1560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34" name="Freeform 2768"/>
              <p:cNvSpPr>
                <a:spLocks/>
              </p:cNvSpPr>
              <p:nvPr/>
            </p:nvSpPr>
            <p:spPr bwMode="auto">
              <a:xfrm>
                <a:off x="1562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5" name="Rectangle 2769"/>
              <p:cNvSpPr>
                <a:spLocks noChangeArrowheads="1"/>
              </p:cNvSpPr>
              <p:nvPr/>
            </p:nvSpPr>
            <p:spPr bwMode="auto">
              <a:xfrm>
                <a:off x="1391" y="3039"/>
                <a:ext cx="17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36" name="Freeform 2770"/>
              <p:cNvSpPr>
                <a:spLocks/>
              </p:cNvSpPr>
              <p:nvPr/>
            </p:nvSpPr>
            <p:spPr bwMode="auto">
              <a:xfrm>
                <a:off x="1393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9 w 13"/>
                  <a:gd name="T9" fmla="*/ 7 h 9"/>
                  <a:gd name="T10" fmla="*/ 9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4 w 13"/>
                  <a:gd name="T17" fmla="*/ 9 h 9"/>
                  <a:gd name="T18" fmla="*/ 4 w 13"/>
                  <a:gd name="T19" fmla="*/ 7 h 9"/>
                  <a:gd name="T20" fmla="*/ 2 w 13"/>
                  <a:gd name="T21" fmla="*/ 7 h 9"/>
                  <a:gd name="T22" fmla="*/ 2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7" name="Rectangle 2771"/>
              <p:cNvSpPr>
                <a:spLocks noChangeArrowheads="1"/>
              </p:cNvSpPr>
              <p:nvPr/>
            </p:nvSpPr>
            <p:spPr bwMode="auto">
              <a:xfrm>
                <a:off x="1732" y="3039"/>
                <a:ext cx="15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38" name="Freeform 2772"/>
              <p:cNvSpPr>
                <a:spLocks/>
              </p:cNvSpPr>
              <p:nvPr/>
            </p:nvSpPr>
            <p:spPr bwMode="auto">
              <a:xfrm>
                <a:off x="1734" y="3040"/>
                <a:ext cx="11" cy="9"/>
              </a:xfrm>
              <a:custGeom>
                <a:avLst/>
                <a:gdLst>
                  <a:gd name="T0" fmla="*/ 0 w 11"/>
                  <a:gd name="T1" fmla="*/ 7 h 9"/>
                  <a:gd name="T2" fmla="*/ 0 w 11"/>
                  <a:gd name="T3" fmla="*/ 0 h 9"/>
                  <a:gd name="T4" fmla="*/ 11 w 11"/>
                  <a:gd name="T5" fmla="*/ 0 h 9"/>
                  <a:gd name="T6" fmla="*/ 11 w 11"/>
                  <a:gd name="T7" fmla="*/ 7 h 9"/>
                  <a:gd name="T8" fmla="*/ 9 w 11"/>
                  <a:gd name="T9" fmla="*/ 7 h 9"/>
                  <a:gd name="T10" fmla="*/ 9 w 11"/>
                  <a:gd name="T11" fmla="*/ 7 h 9"/>
                  <a:gd name="T12" fmla="*/ 7 w 11"/>
                  <a:gd name="T13" fmla="*/ 7 h 9"/>
                  <a:gd name="T14" fmla="*/ 7 w 11"/>
                  <a:gd name="T15" fmla="*/ 9 h 9"/>
                  <a:gd name="T16" fmla="*/ 4 w 11"/>
                  <a:gd name="T17" fmla="*/ 9 h 9"/>
                  <a:gd name="T18" fmla="*/ 4 w 11"/>
                  <a:gd name="T19" fmla="*/ 7 h 9"/>
                  <a:gd name="T20" fmla="*/ 2 w 11"/>
                  <a:gd name="T21" fmla="*/ 7 h 9"/>
                  <a:gd name="T22" fmla="*/ 2 w 11"/>
                  <a:gd name="T23" fmla="*/ 7 h 9"/>
                  <a:gd name="T24" fmla="*/ 0 w 11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9"/>
                  <a:gd name="T41" fmla="*/ 11 w 11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9">
                    <a:moveTo>
                      <a:pt x="0" y="7"/>
                    </a:moveTo>
                    <a:lnTo>
                      <a:pt x="0" y="0"/>
                    </a:lnTo>
                    <a:lnTo>
                      <a:pt x="11" y="0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4" y="9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39" name="Rectangle 2773"/>
              <p:cNvSpPr>
                <a:spLocks noChangeArrowheads="1"/>
              </p:cNvSpPr>
              <p:nvPr/>
            </p:nvSpPr>
            <p:spPr bwMode="auto">
              <a:xfrm>
                <a:off x="1373" y="3039"/>
                <a:ext cx="18" cy="11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40" name="Freeform 2774"/>
              <p:cNvSpPr>
                <a:spLocks/>
              </p:cNvSpPr>
              <p:nvPr/>
            </p:nvSpPr>
            <p:spPr bwMode="auto">
              <a:xfrm>
                <a:off x="1375" y="3040"/>
                <a:ext cx="13" cy="9"/>
              </a:xfrm>
              <a:custGeom>
                <a:avLst/>
                <a:gdLst>
                  <a:gd name="T0" fmla="*/ 0 w 13"/>
                  <a:gd name="T1" fmla="*/ 7 h 9"/>
                  <a:gd name="T2" fmla="*/ 0 w 13"/>
                  <a:gd name="T3" fmla="*/ 0 h 9"/>
                  <a:gd name="T4" fmla="*/ 13 w 13"/>
                  <a:gd name="T5" fmla="*/ 0 h 9"/>
                  <a:gd name="T6" fmla="*/ 13 w 13"/>
                  <a:gd name="T7" fmla="*/ 7 h 9"/>
                  <a:gd name="T8" fmla="*/ 11 w 13"/>
                  <a:gd name="T9" fmla="*/ 7 h 9"/>
                  <a:gd name="T10" fmla="*/ 11 w 13"/>
                  <a:gd name="T11" fmla="*/ 7 h 9"/>
                  <a:gd name="T12" fmla="*/ 9 w 13"/>
                  <a:gd name="T13" fmla="*/ 7 h 9"/>
                  <a:gd name="T14" fmla="*/ 9 w 13"/>
                  <a:gd name="T15" fmla="*/ 9 h 9"/>
                  <a:gd name="T16" fmla="*/ 5 w 13"/>
                  <a:gd name="T17" fmla="*/ 9 h 9"/>
                  <a:gd name="T18" fmla="*/ 5 w 13"/>
                  <a:gd name="T19" fmla="*/ 7 h 9"/>
                  <a:gd name="T20" fmla="*/ 5 w 13"/>
                  <a:gd name="T21" fmla="*/ 7 h 9"/>
                  <a:gd name="T22" fmla="*/ 5 w 13"/>
                  <a:gd name="T23" fmla="*/ 7 h 9"/>
                  <a:gd name="T24" fmla="*/ 0 w 13"/>
                  <a:gd name="T25" fmla="*/ 7 h 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9"/>
                  <a:gd name="T41" fmla="*/ 13 w 13"/>
                  <a:gd name="T42" fmla="*/ 9 h 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9">
                    <a:moveTo>
                      <a:pt x="0" y="7"/>
                    </a:moveTo>
                    <a:lnTo>
                      <a:pt x="0" y="0"/>
                    </a:lnTo>
                    <a:lnTo>
                      <a:pt x="13" y="0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9" y="9"/>
                    </a:lnTo>
                    <a:lnTo>
                      <a:pt x="5" y="9"/>
                    </a:lnTo>
                    <a:lnTo>
                      <a:pt x="5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1" name="Rectangle 2775"/>
              <p:cNvSpPr>
                <a:spLocks noChangeArrowheads="1"/>
              </p:cNvSpPr>
              <p:nvPr/>
            </p:nvSpPr>
            <p:spPr bwMode="auto">
              <a:xfrm>
                <a:off x="135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42" name="Freeform 2776"/>
              <p:cNvSpPr>
                <a:spLocks/>
              </p:cNvSpPr>
              <p:nvPr/>
            </p:nvSpPr>
            <p:spPr bwMode="auto">
              <a:xfrm>
                <a:off x="136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3" name="Rectangle 2777"/>
              <p:cNvSpPr>
                <a:spLocks noChangeArrowheads="1"/>
              </p:cNvSpPr>
              <p:nvPr/>
            </p:nvSpPr>
            <p:spPr bwMode="auto">
              <a:xfrm>
                <a:off x="134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44" name="Freeform 2778"/>
              <p:cNvSpPr>
                <a:spLocks/>
              </p:cNvSpPr>
              <p:nvPr/>
            </p:nvSpPr>
            <p:spPr bwMode="auto">
              <a:xfrm>
                <a:off x="1342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5" name="Rectangle 2779"/>
              <p:cNvSpPr>
                <a:spLocks noChangeArrowheads="1"/>
              </p:cNvSpPr>
              <p:nvPr/>
            </p:nvSpPr>
            <p:spPr bwMode="auto">
              <a:xfrm>
                <a:off x="1714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46" name="Freeform 2780"/>
              <p:cNvSpPr>
                <a:spLocks/>
              </p:cNvSpPr>
              <p:nvPr/>
            </p:nvSpPr>
            <p:spPr bwMode="auto">
              <a:xfrm>
                <a:off x="1716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2 w 14"/>
                  <a:gd name="T21" fmla="*/ 1 h 8"/>
                  <a:gd name="T22" fmla="*/ 2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7" name="Rectangle 2781"/>
              <p:cNvSpPr>
                <a:spLocks noChangeArrowheads="1"/>
              </p:cNvSpPr>
              <p:nvPr/>
            </p:nvSpPr>
            <p:spPr bwMode="auto">
              <a:xfrm>
                <a:off x="1542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48" name="Freeform 2782"/>
              <p:cNvSpPr>
                <a:spLocks/>
              </p:cNvSpPr>
              <p:nvPr/>
            </p:nvSpPr>
            <p:spPr bwMode="auto">
              <a:xfrm>
                <a:off x="154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49" name="Rectangle 2783"/>
              <p:cNvSpPr>
                <a:spLocks noChangeArrowheads="1"/>
              </p:cNvSpPr>
              <p:nvPr/>
            </p:nvSpPr>
            <p:spPr bwMode="auto">
              <a:xfrm>
                <a:off x="1696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50" name="Freeform 2784"/>
              <p:cNvSpPr>
                <a:spLocks/>
              </p:cNvSpPr>
              <p:nvPr/>
            </p:nvSpPr>
            <p:spPr bwMode="auto">
              <a:xfrm>
                <a:off x="1699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1" name="Rectangle 2785"/>
              <p:cNvSpPr>
                <a:spLocks noChangeArrowheads="1"/>
              </p:cNvSpPr>
              <p:nvPr/>
            </p:nvSpPr>
            <p:spPr bwMode="auto">
              <a:xfrm>
                <a:off x="1527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52" name="Freeform 2786"/>
              <p:cNvSpPr>
                <a:spLocks/>
              </p:cNvSpPr>
              <p:nvPr/>
            </p:nvSpPr>
            <p:spPr bwMode="auto">
              <a:xfrm>
                <a:off x="152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3" name="Rectangle 2787"/>
              <p:cNvSpPr>
                <a:spLocks noChangeArrowheads="1"/>
              </p:cNvSpPr>
              <p:nvPr/>
            </p:nvSpPr>
            <p:spPr bwMode="auto">
              <a:xfrm>
                <a:off x="167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54" name="Freeform 2788"/>
              <p:cNvSpPr>
                <a:spLocks/>
              </p:cNvSpPr>
              <p:nvPr/>
            </p:nvSpPr>
            <p:spPr bwMode="auto">
              <a:xfrm>
                <a:off x="1683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5" name="Rectangle 2789"/>
              <p:cNvSpPr>
                <a:spLocks noChangeArrowheads="1"/>
              </p:cNvSpPr>
              <p:nvPr/>
            </p:nvSpPr>
            <p:spPr bwMode="auto">
              <a:xfrm>
                <a:off x="1509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56" name="Freeform 2790"/>
              <p:cNvSpPr>
                <a:spLocks/>
              </p:cNvSpPr>
              <p:nvPr/>
            </p:nvSpPr>
            <p:spPr bwMode="auto">
              <a:xfrm>
                <a:off x="151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8 w 13"/>
                  <a:gd name="T9" fmla="*/ 3 h 8"/>
                  <a:gd name="T10" fmla="*/ 8 w 13"/>
                  <a:gd name="T11" fmla="*/ 1 h 8"/>
                  <a:gd name="T12" fmla="*/ 8 w 13"/>
                  <a:gd name="T13" fmla="*/ 1 h 8"/>
                  <a:gd name="T14" fmla="*/ 8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7" name="Rectangle 2791"/>
              <p:cNvSpPr>
                <a:spLocks noChangeArrowheads="1"/>
              </p:cNvSpPr>
              <p:nvPr/>
            </p:nvSpPr>
            <p:spPr bwMode="auto">
              <a:xfrm>
                <a:off x="166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58" name="Freeform 2792"/>
              <p:cNvSpPr>
                <a:spLocks/>
              </p:cNvSpPr>
              <p:nvPr/>
            </p:nvSpPr>
            <p:spPr bwMode="auto">
              <a:xfrm>
                <a:off x="1666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8 w 11"/>
                  <a:gd name="T13" fmla="*/ 1 h 8"/>
                  <a:gd name="T14" fmla="*/ 8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59" name="Rectangle 2793"/>
              <p:cNvSpPr>
                <a:spLocks noChangeArrowheads="1"/>
              </p:cNvSpPr>
              <p:nvPr/>
            </p:nvSpPr>
            <p:spPr bwMode="auto">
              <a:xfrm>
                <a:off x="1492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60" name="Freeform 2794"/>
              <p:cNvSpPr>
                <a:spLocks/>
              </p:cNvSpPr>
              <p:nvPr/>
            </p:nvSpPr>
            <p:spPr bwMode="auto">
              <a:xfrm>
                <a:off x="1494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1" name="Rectangle 2795"/>
              <p:cNvSpPr>
                <a:spLocks noChangeArrowheads="1"/>
              </p:cNvSpPr>
              <p:nvPr/>
            </p:nvSpPr>
            <p:spPr bwMode="auto">
              <a:xfrm>
                <a:off x="1646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62" name="Freeform 2796"/>
              <p:cNvSpPr>
                <a:spLocks/>
              </p:cNvSpPr>
              <p:nvPr/>
            </p:nvSpPr>
            <p:spPr bwMode="auto">
              <a:xfrm>
                <a:off x="1648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3" name="Rectangle 2797"/>
              <p:cNvSpPr>
                <a:spLocks noChangeArrowheads="1"/>
              </p:cNvSpPr>
              <p:nvPr/>
            </p:nvSpPr>
            <p:spPr bwMode="auto">
              <a:xfrm>
                <a:off x="1476" y="3025"/>
                <a:ext cx="16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64" name="Freeform 2798"/>
              <p:cNvSpPr>
                <a:spLocks/>
              </p:cNvSpPr>
              <p:nvPr/>
            </p:nvSpPr>
            <p:spPr bwMode="auto">
              <a:xfrm>
                <a:off x="1479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8 w 11"/>
                  <a:gd name="T9" fmla="*/ 3 h 8"/>
                  <a:gd name="T10" fmla="*/ 8 w 11"/>
                  <a:gd name="T11" fmla="*/ 1 h 8"/>
                  <a:gd name="T12" fmla="*/ 6 w 11"/>
                  <a:gd name="T13" fmla="*/ 1 h 8"/>
                  <a:gd name="T14" fmla="*/ 6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5" name="Rectangle 2799"/>
              <p:cNvSpPr>
                <a:spLocks noChangeArrowheads="1"/>
              </p:cNvSpPr>
              <p:nvPr/>
            </p:nvSpPr>
            <p:spPr bwMode="auto">
              <a:xfrm>
                <a:off x="162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66" name="Freeform 2800"/>
              <p:cNvSpPr>
                <a:spLocks/>
              </p:cNvSpPr>
              <p:nvPr/>
            </p:nvSpPr>
            <p:spPr bwMode="auto">
              <a:xfrm>
                <a:off x="1630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11 w 14"/>
                  <a:gd name="T9" fmla="*/ 3 h 8"/>
                  <a:gd name="T10" fmla="*/ 11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7" name="Rectangle 2801"/>
              <p:cNvSpPr>
                <a:spLocks noChangeArrowheads="1"/>
              </p:cNvSpPr>
              <p:nvPr/>
            </p:nvSpPr>
            <p:spPr bwMode="auto">
              <a:xfrm>
                <a:off x="1459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68" name="Freeform 2802"/>
              <p:cNvSpPr>
                <a:spLocks/>
              </p:cNvSpPr>
              <p:nvPr/>
            </p:nvSpPr>
            <p:spPr bwMode="auto">
              <a:xfrm>
                <a:off x="1461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69" name="Rectangle 2803"/>
              <p:cNvSpPr>
                <a:spLocks noChangeArrowheads="1"/>
              </p:cNvSpPr>
              <p:nvPr/>
            </p:nvSpPr>
            <p:spPr bwMode="auto">
              <a:xfrm>
                <a:off x="161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70" name="Freeform 2804"/>
              <p:cNvSpPr>
                <a:spLocks/>
              </p:cNvSpPr>
              <p:nvPr/>
            </p:nvSpPr>
            <p:spPr bwMode="auto">
              <a:xfrm>
                <a:off x="1615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1" name="Rectangle 2805"/>
              <p:cNvSpPr>
                <a:spLocks noChangeArrowheads="1"/>
              </p:cNvSpPr>
              <p:nvPr/>
            </p:nvSpPr>
            <p:spPr bwMode="auto">
              <a:xfrm>
                <a:off x="1441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72" name="Freeform 2806"/>
              <p:cNvSpPr>
                <a:spLocks/>
              </p:cNvSpPr>
              <p:nvPr/>
            </p:nvSpPr>
            <p:spPr bwMode="auto">
              <a:xfrm>
                <a:off x="1443" y="3027"/>
                <a:ext cx="14" cy="8"/>
              </a:xfrm>
              <a:custGeom>
                <a:avLst/>
                <a:gdLst>
                  <a:gd name="T0" fmla="*/ 0 w 14"/>
                  <a:gd name="T1" fmla="*/ 3 h 8"/>
                  <a:gd name="T2" fmla="*/ 0 w 14"/>
                  <a:gd name="T3" fmla="*/ 8 h 8"/>
                  <a:gd name="T4" fmla="*/ 14 w 14"/>
                  <a:gd name="T5" fmla="*/ 8 h 8"/>
                  <a:gd name="T6" fmla="*/ 14 w 14"/>
                  <a:gd name="T7" fmla="*/ 3 h 8"/>
                  <a:gd name="T8" fmla="*/ 9 w 14"/>
                  <a:gd name="T9" fmla="*/ 3 h 8"/>
                  <a:gd name="T10" fmla="*/ 9 w 14"/>
                  <a:gd name="T11" fmla="*/ 1 h 8"/>
                  <a:gd name="T12" fmla="*/ 9 w 14"/>
                  <a:gd name="T13" fmla="*/ 1 h 8"/>
                  <a:gd name="T14" fmla="*/ 9 w 14"/>
                  <a:gd name="T15" fmla="*/ 0 h 8"/>
                  <a:gd name="T16" fmla="*/ 5 w 14"/>
                  <a:gd name="T17" fmla="*/ 0 h 8"/>
                  <a:gd name="T18" fmla="*/ 5 w 14"/>
                  <a:gd name="T19" fmla="*/ 1 h 8"/>
                  <a:gd name="T20" fmla="*/ 5 w 14"/>
                  <a:gd name="T21" fmla="*/ 1 h 8"/>
                  <a:gd name="T22" fmla="*/ 5 w 14"/>
                  <a:gd name="T23" fmla="*/ 3 h 8"/>
                  <a:gd name="T24" fmla="*/ 0 w 14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4"/>
                  <a:gd name="T40" fmla="*/ 0 h 8"/>
                  <a:gd name="T41" fmla="*/ 14 w 14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4" h="8">
                    <a:moveTo>
                      <a:pt x="0" y="3"/>
                    </a:moveTo>
                    <a:lnTo>
                      <a:pt x="0" y="8"/>
                    </a:lnTo>
                    <a:lnTo>
                      <a:pt x="14" y="8"/>
                    </a:lnTo>
                    <a:lnTo>
                      <a:pt x="14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3" name="Rectangle 2807"/>
              <p:cNvSpPr>
                <a:spLocks noChangeArrowheads="1"/>
              </p:cNvSpPr>
              <p:nvPr/>
            </p:nvSpPr>
            <p:spPr bwMode="auto">
              <a:xfrm>
                <a:off x="1595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74" name="Freeform 2808"/>
              <p:cNvSpPr>
                <a:spLocks/>
              </p:cNvSpPr>
              <p:nvPr/>
            </p:nvSpPr>
            <p:spPr bwMode="auto">
              <a:xfrm>
                <a:off x="1597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5" name="Rectangle 2809"/>
              <p:cNvSpPr>
                <a:spLocks noChangeArrowheads="1"/>
              </p:cNvSpPr>
              <p:nvPr/>
            </p:nvSpPr>
            <p:spPr bwMode="auto">
              <a:xfrm>
                <a:off x="1424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76" name="Freeform 2810"/>
              <p:cNvSpPr>
                <a:spLocks/>
              </p:cNvSpPr>
              <p:nvPr/>
            </p:nvSpPr>
            <p:spPr bwMode="auto">
              <a:xfrm>
                <a:off x="1428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2 w 11"/>
                  <a:gd name="T17" fmla="*/ 0 h 8"/>
                  <a:gd name="T18" fmla="*/ 2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7" name="Rectangle 2811"/>
              <p:cNvSpPr>
                <a:spLocks noChangeArrowheads="1"/>
              </p:cNvSpPr>
              <p:nvPr/>
            </p:nvSpPr>
            <p:spPr bwMode="auto">
              <a:xfrm>
                <a:off x="1578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78" name="Freeform 2812"/>
              <p:cNvSpPr>
                <a:spLocks/>
              </p:cNvSpPr>
              <p:nvPr/>
            </p:nvSpPr>
            <p:spPr bwMode="auto">
              <a:xfrm>
                <a:off x="1580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4 w 13"/>
                  <a:gd name="T21" fmla="*/ 1 h 8"/>
                  <a:gd name="T22" fmla="*/ 4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4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79" name="Rectangle 2813"/>
              <p:cNvSpPr>
                <a:spLocks noChangeArrowheads="1"/>
              </p:cNvSpPr>
              <p:nvPr/>
            </p:nvSpPr>
            <p:spPr bwMode="auto">
              <a:xfrm>
                <a:off x="1408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80" name="Freeform 2814"/>
              <p:cNvSpPr>
                <a:spLocks/>
              </p:cNvSpPr>
              <p:nvPr/>
            </p:nvSpPr>
            <p:spPr bwMode="auto">
              <a:xfrm>
                <a:off x="1410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9 w 11"/>
                  <a:gd name="T13" fmla="*/ 1 h 8"/>
                  <a:gd name="T14" fmla="*/ 9 w 11"/>
                  <a:gd name="T15" fmla="*/ 0 h 8"/>
                  <a:gd name="T16" fmla="*/ 5 w 11"/>
                  <a:gd name="T17" fmla="*/ 0 h 8"/>
                  <a:gd name="T18" fmla="*/ 5 w 11"/>
                  <a:gd name="T19" fmla="*/ 1 h 8"/>
                  <a:gd name="T20" fmla="*/ 3 w 11"/>
                  <a:gd name="T21" fmla="*/ 1 h 8"/>
                  <a:gd name="T22" fmla="*/ 3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3" y="1"/>
                    </a:lnTo>
                    <a:lnTo>
                      <a:pt x="3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81" name="Rectangle 2815"/>
              <p:cNvSpPr>
                <a:spLocks noChangeArrowheads="1"/>
              </p:cNvSpPr>
              <p:nvPr/>
            </p:nvSpPr>
            <p:spPr bwMode="auto">
              <a:xfrm>
                <a:off x="1560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82" name="Freeform 2816"/>
              <p:cNvSpPr>
                <a:spLocks/>
              </p:cNvSpPr>
              <p:nvPr/>
            </p:nvSpPr>
            <p:spPr bwMode="auto">
              <a:xfrm>
                <a:off x="1562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83" name="Rectangle 2817"/>
              <p:cNvSpPr>
                <a:spLocks noChangeArrowheads="1"/>
              </p:cNvSpPr>
              <p:nvPr/>
            </p:nvSpPr>
            <p:spPr bwMode="auto">
              <a:xfrm>
                <a:off x="1391" y="3025"/>
                <a:ext cx="17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84" name="Freeform 2818"/>
              <p:cNvSpPr>
                <a:spLocks/>
              </p:cNvSpPr>
              <p:nvPr/>
            </p:nvSpPr>
            <p:spPr bwMode="auto">
              <a:xfrm>
                <a:off x="1393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9 w 13"/>
                  <a:gd name="T9" fmla="*/ 3 h 8"/>
                  <a:gd name="T10" fmla="*/ 9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4 w 13"/>
                  <a:gd name="T17" fmla="*/ 0 h 8"/>
                  <a:gd name="T18" fmla="*/ 4 w 13"/>
                  <a:gd name="T19" fmla="*/ 1 h 8"/>
                  <a:gd name="T20" fmla="*/ 2 w 13"/>
                  <a:gd name="T21" fmla="*/ 1 h 8"/>
                  <a:gd name="T22" fmla="*/ 2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85" name="Rectangle 2819"/>
              <p:cNvSpPr>
                <a:spLocks noChangeArrowheads="1"/>
              </p:cNvSpPr>
              <p:nvPr/>
            </p:nvSpPr>
            <p:spPr bwMode="auto">
              <a:xfrm>
                <a:off x="1732" y="3025"/>
                <a:ext cx="15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86" name="Freeform 2820"/>
              <p:cNvSpPr>
                <a:spLocks/>
              </p:cNvSpPr>
              <p:nvPr/>
            </p:nvSpPr>
            <p:spPr bwMode="auto">
              <a:xfrm>
                <a:off x="1734" y="3027"/>
                <a:ext cx="11" cy="8"/>
              </a:xfrm>
              <a:custGeom>
                <a:avLst/>
                <a:gdLst>
                  <a:gd name="T0" fmla="*/ 0 w 11"/>
                  <a:gd name="T1" fmla="*/ 3 h 8"/>
                  <a:gd name="T2" fmla="*/ 0 w 11"/>
                  <a:gd name="T3" fmla="*/ 8 h 8"/>
                  <a:gd name="T4" fmla="*/ 11 w 11"/>
                  <a:gd name="T5" fmla="*/ 8 h 8"/>
                  <a:gd name="T6" fmla="*/ 11 w 11"/>
                  <a:gd name="T7" fmla="*/ 3 h 8"/>
                  <a:gd name="T8" fmla="*/ 9 w 11"/>
                  <a:gd name="T9" fmla="*/ 3 h 8"/>
                  <a:gd name="T10" fmla="*/ 9 w 11"/>
                  <a:gd name="T11" fmla="*/ 1 h 8"/>
                  <a:gd name="T12" fmla="*/ 7 w 11"/>
                  <a:gd name="T13" fmla="*/ 1 h 8"/>
                  <a:gd name="T14" fmla="*/ 7 w 11"/>
                  <a:gd name="T15" fmla="*/ 0 h 8"/>
                  <a:gd name="T16" fmla="*/ 4 w 11"/>
                  <a:gd name="T17" fmla="*/ 0 h 8"/>
                  <a:gd name="T18" fmla="*/ 4 w 11"/>
                  <a:gd name="T19" fmla="*/ 1 h 8"/>
                  <a:gd name="T20" fmla="*/ 2 w 11"/>
                  <a:gd name="T21" fmla="*/ 1 h 8"/>
                  <a:gd name="T22" fmla="*/ 2 w 11"/>
                  <a:gd name="T23" fmla="*/ 3 h 8"/>
                  <a:gd name="T24" fmla="*/ 0 w 11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"/>
                  <a:gd name="T40" fmla="*/ 0 h 8"/>
                  <a:gd name="T41" fmla="*/ 11 w 11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" h="8">
                    <a:moveTo>
                      <a:pt x="0" y="3"/>
                    </a:moveTo>
                    <a:lnTo>
                      <a:pt x="0" y="8"/>
                    </a:lnTo>
                    <a:lnTo>
                      <a:pt x="11" y="8"/>
                    </a:lnTo>
                    <a:lnTo>
                      <a:pt x="11" y="3"/>
                    </a:lnTo>
                    <a:lnTo>
                      <a:pt x="9" y="3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87" name="Rectangle 2821"/>
              <p:cNvSpPr>
                <a:spLocks noChangeArrowheads="1"/>
              </p:cNvSpPr>
              <p:nvPr/>
            </p:nvSpPr>
            <p:spPr bwMode="auto">
              <a:xfrm>
                <a:off x="1373" y="3025"/>
                <a:ext cx="18" cy="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288" name="Freeform 2822"/>
              <p:cNvSpPr>
                <a:spLocks/>
              </p:cNvSpPr>
              <p:nvPr/>
            </p:nvSpPr>
            <p:spPr bwMode="auto">
              <a:xfrm>
                <a:off x="1375" y="3027"/>
                <a:ext cx="13" cy="8"/>
              </a:xfrm>
              <a:custGeom>
                <a:avLst/>
                <a:gdLst>
                  <a:gd name="T0" fmla="*/ 0 w 13"/>
                  <a:gd name="T1" fmla="*/ 3 h 8"/>
                  <a:gd name="T2" fmla="*/ 0 w 13"/>
                  <a:gd name="T3" fmla="*/ 8 h 8"/>
                  <a:gd name="T4" fmla="*/ 13 w 13"/>
                  <a:gd name="T5" fmla="*/ 8 h 8"/>
                  <a:gd name="T6" fmla="*/ 13 w 13"/>
                  <a:gd name="T7" fmla="*/ 3 h 8"/>
                  <a:gd name="T8" fmla="*/ 11 w 13"/>
                  <a:gd name="T9" fmla="*/ 3 h 8"/>
                  <a:gd name="T10" fmla="*/ 11 w 13"/>
                  <a:gd name="T11" fmla="*/ 1 h 8"/>
                  <a:gd name="T12" fmla="*/ 9 w 13"/>
                  <a:gd name="T13" fmla="*/ 1 h 8"/>
                  <a:gd name="T14" fmla="*/ 9 w 13"/>
                  <a:gd name="T15" fmla="*/ 0 h 8"/>
                  <a:gd name="T16" fmla="*/ 5 w 13"/>
                  <a:gd name="T17" fmla="*/ 0 h 8"/>
                  <a:gd name="T18" fmla="*/ 5 w 13"/>
                  <a:gd name="T19" fmla="*/ 1 h 8"/>
                  <a:gd name="T20" fmla="*/ 5 w 13"/>
                  <a:gd name="T21" fmla="*/ 1 h 8"/>
                  <a:gd name="T22" fmla="*/ 5 w 13"/>
                  <a:gd name="T23" fmla="*/ 3 h 8"/>
                  <a:gd name="T24" fmla="*/ 0 w 13"/>
                  <a:gd name="T25" fmla="*/ 3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3"/>
                  <a:gd name="T40" fmla="*/ 0 h 8"/>
                  <a:gd name="T41" fmla="*/ 13 w 13"/>
                  <a:gd name="T42" fmla="*/ 8 h 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3" h="8">
                    <a:moveTo>
                      <a:pt x="0" y="3"/>
                    </a:moveTo>
                    <a:lnTo>
                      <a:pt x="0" y="8"/>
                    </a:lnTo>
                    <a:lnTo>
                      <a:pt x="13" y="8"/>
                    </a:lnTo>
                    <a:lnTo>
                      <a:pt x="13" y="3"/>
                    </a:lnTo>
                    <a:lnTo>
                      <a:pt x="11" y="3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5" y="1"/>
                    </a:lnTo>
                    <a:lnTo>
                      <a:pt x="5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89" name="Freeform 2823"/>
              <p:cNvSpPr>
                <a:spLocks/>
              </p:cNvSpPr>
              <p:nvPr/>
            </p:nvSpPr>
            <p:spPr bwMode="auto">
              <a:xfrm>
                <a:off x="170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0" name="Freeform 2824"/>
              <p:cNvSpPr>
                <a:spLocks/>
              </p:cNvSpPr>
              <p:nvPr/>
            </p:nvSpPr>
            <p:spPr bwMode="auto">
              <a:xfrm>
                <a:off x="167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1" name="Freeform 2825"/>
              <p:cNvSpPr>
                <a:spLocks/>
              </p:cNvSpPr>
              <p:nvPr/>
            </p:nvSpPr>
            <p:spPr bwMode="auto">
              <a:xfrm>
                <a:off x="165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2" name="Freeform 2826"/>
              <p:cNvSpPr>
                <a:spLocks/>
              </p:cNvSpPr>
              <p:nvPr/>
            </p:nvSpPr>
            <p:spPr bwMode="auto">
              <a:xfrm>
                <a:off x="162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3" name="Freeform 2827"/>
              <p:cNvSpPr>
                <a:spLocks/>
              </p:cNvSpPr>
              <p:nvPr/>
            </p:nvSpPr>
            <p:spPr bwMode="auto">
              <a:xfrm>
                <a:off x="160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4" name="Freeform 2828"/>
              <p:cNvSpPr>
                <a:spLocks/>
              </p:cNvSpPr>
              <p:nvPr/>
            </p:nvSpPr>
            <p:spPr bwMode="auto">
              <a:xfrm>
                <a:off x="157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5" name="Freeform 2829"/>
              <p:cNvSpPr>
                <a:spLocks/>
              </p:cNvSpPr>
              <p:nvPr/>
            </p:nvSpPr>
            <p:spPr bwMode="auto">
              <a:xfrm>
                <a:off x="155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2 w 5"/>
                  <a:gd name="T3" fmla="*/ 3 h 3"/>
                  <a:gd name="T4" fmla="*/ 0 w 5"/>
                  <a:gd name="T5" fmla="*/ 2 h 3"/>
                  <a:gd name="T6" fmla="*/ 2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6" name="Freeform 2830"/>
              <p:cNvSpPr>
                <a:spLocks/>
              </p:cNvSpPr>
              <p:nvPr/>
            </p:nvSpPr>
            <p:spPr bwMode="auto">
              <a:xfrm>
                <a:off x="1525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7" name="Freeform 2831"/>
              <p:cNvSpPr>
                <a:spLocks/>
              </p:cNvSpPr>
              <p:nvPr/>
            </p:nvSpPr>
            <p:spPr bwMode="auto">
              <a:xfrm>
                <a:off x="149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8" name="Freeform 2832"/>
              <p:cNvSpPr>
                <a:spLocks/>
              </p:cNvSpPr>
              <p:nvPr/>
            </p:nvSpPr>
            <p:spPr bwMode="auto">
              <a:xfrm>
                <a:off x="147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299" name="Freeform 2833"/>
              <p:cNvSpPr>
                <a:spLocks/>
              </p:cNvSpPr>
              <p:nvPr/>
            </p:nvSpPr>
            <p:spPr bwMode="auto">
              <a:xfrm>
                <a:off x="144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0" name="Freeform 2834"/>
              <p:cNvSpPr>
                <a:spLocks/>
              </p:cNvSpPr>
              <p:nvPr/>
            </p:nvSpPr>
            <p:spPr bwMode="auto">
              <a:xfrm>
                <a:off x="1421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1" name="Freeform 2835"/>
              <p:cNvSpPr>
                <a:spLocks/>
              </p:cNvSpPr>
              <p:nvPr/>
            </p:nvSpPr>
            <p:spPr bwMode="auto">
              <a:xfrm>
                <a:off x="139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2" name="Freeform 2836"/>
              <p:cNvSpPr>
                <a:spLocks/>
              </p:cNvSpPr>
              <p:nvPr/>
            </p:nvSpPr>
            <p:spPr bwMode="auto">
              <a:xfrm>
                <a:off x="137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3" name="Freeform 2837"/>
              <p:cNvSpPr>
                <a:spLocks/>
              </p:cNvSpPr>
              <p:nvPr/>
            </p:nvSpPr>
            <p:spPr bwMode="auto">
              <a:xfrm>
                <a:off x="134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4" name="Freeform 2838"/>
              <p:cNvSpPr>
                <a:spLocks/>
              </p:cNvSpPr>
              <p:nvPr/>
            </p:nvSpPr>
            <p:spPr bwMode="auto">
              <a:xfrm>
                <a:off x="173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5" name="Freeform 2839"/>
              <p:cNvSpPr>
                <a:spLocks/>
              </p:cNvSpPr>
              <p:nvPr/>
            </p:nvSpPr>
            <p:spPr bwMode="auto">
              <a:xfrm>
                <a:off x="171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3 w 7"/>
                  <a:gd name="T3" fmla="*/ 3 h 3"/>
                  <a:gd name="T4" fmla="*/ 0 w 7"/>
                  <a:gd name="T5" fmla="*/ 2 h 3"/>
                  <a:gd name="T6" fmla="*/ 3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6" name="Freeform 2840"/>
              <p:cNvSpPr>
                <a:spLocks/>
              </p:cNvSpPr>
              <p:nvPr/>
            </p:nvSpPr>
            <p:spPr bwMode="auto">
              <a:xfrm>
                <a:off x="1692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4 w 7"/>
                  <a:gd name="T3" fmla="*/ 3 h 3"/>
                  <a:gd name="T4" fmla="*/ 0 w 7"/>
                  <a:gd name="T5" fmla="*/ 2 h 3"/>
                  <a:gd name="T6" fmla="*/ 4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7" name="Freeform 2841"/>
              <p:cNvSpPr>
                <a:spLocks/>
              </p:cNvSpPr>
              <p:nvPr/>
            </p:nvSpPr>
            <p:spPr bwMode="auto">
              <a:xfrm>
                <a:off x="166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8" name="Freeform 2842"/>
              <p:cNvSpPr>
                <a:spLocks/>
              </p:cNvSpPr>
              <p:nvPr/>
            </p:nvSpPr>
            <p:spPr bwMode="auto">
              <a:xfrm>
                <a:off x="1641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09" name="Freeform 2843"/>
              <p:cNvSpPr>
                <a:spLocks/>
              </p:cNvSpPr>
              <p:nvPr/>
            </p:nvSpPr>
            <p:spPr bwMode="auto">
              <a:xfrm>
                <a:off x="161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0" name="Freeform 2844"/>
              <p:cNvSpPr>
                <a:spLocks/>
              </p:cNvSpPr>
              <p:nvPr/>
            </p:nvSpPr>
            <p:spPr bwMode="auto">
              <a:xfrm>
                <a:off x="1589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1" name="Freeform 2845"/>
              <p:cNvSpPr>
                <a:spLocks/>
              </p:cNvSpPr>
              <p:nvPr/>
            </p:nvSpPr>
            <p:spPr bwMode="auto">
              <a:xfrm>
                <a:off x="1564" y="3052"/>
                <a:ext cx="5" cy="3"/>
              </a:xfrm>
              <a:custGeom>
                <a:avLst/>
                <a:gdLst>
                  <a:gd name="T0" fmla="*/ 5 w 5"/>
                  <a:gd name="T1" fmla="*/ 2 h 3"/>
                  <a:gd name="T2" fmla="*/ 3 w 5"/>
                  <a:gd name="T3" fmla="*/ 3 h 3"/>
                  <a:gd name="T4" fmla="*/ 0 w 5"/>
                  <a:gd name="T5" fmla="*/ 2 h 3"/>
                  <a:gd name="T6" fmla="*/ 3 w 5"/>
                  <a:gd name="T7" fmla="*/ 0 h 3"/>
                  <a:gd name="T8" fmla="*/ 5 w 5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"/>
                  <a:gd name="T16" fmla="*/ 0 h 3"/>
                  <a:gd name="T17" fmla="*/ 5 w 5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" h="3">
                    <a:moveTo>
                      <a:pt x="5" y="2"/>
                    </a:moveTo>
                    <a:lnTo>
                      <a:pt x="3" y="3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2" name="Freeform 2846"/>
              <p:cNvSpPr>
                <a:spLocks/>
              </p:cNvSpPr>
              <p:nvPr/>
            </p:nvSpPr>
            <p:spPr bwMode="auto">
              <a:xfrm>
                <a:off x="153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3" name="Freeform 2847"/>
              <p:cNvSpPr>
                <a:spLocks/>
              </p:cNvSpPr>
              <p:nvPr/>
            </p:nvSpPr>
            <p:spPr bwMode="auto">
              <a:xfrm>
                <a:off x="151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2 w 6"/>
                  <a:gd name="T3" fmla="*/ 3 h 3"/>
                  <a:gd name="T4" fmla="*/ 0 w 6"/>
                  <a:gd name="T5" fmla="*/ 2 h 3"/>
                  <a:gd name="T6" fmla="*/ 2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4" name="Freeform 2848"/>
              <p:cNvSpPr>
                <a:spLocks/>
              </p:cNvSpPr>
              <p:nvPr/>
            </p:nvSpPr>
            <p:spPr bwMode="auto">
              <a:xfrm>
                <a:off x="1485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5 w 7"/>
                  <a:gd name="T3" fmla="*/ 3 h 3"/>
                  <a:gd name="T4" fmla="*/ 0 w 7"/>
                  <a:gd name="T5" fmla="*/ 2 h 3"/>
                  <a:gd name="T6" fmla="*/ 5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5" y="3"/>
                    </a:lnTo>
                    <a:lnTo>
                      <a:pt x="0" y="2"/>
                    </a:lnTo>
                    <a:lnTo>
                      <a:pt x="5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5" name="Freeform 2849"/>
              <p:cNvSpPr>
                <a:spLocks/>
              </p:cNvSpPr>
              <p:nvPr/>
            </p:nvSpPr>
            <p:spPr bwMode="auto">
              <a:xfrm>
                <a:off x="1461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6" name="Freeform 2850"/>
              <p:cNvSpPr>
                <a:spLocks/>
              </p:cNvSpPr>
              <p:nvPr/>
            </p:nvSpPr>
            <p:spPr bwMode="auto">
              <a:xfrm>
                <a:off x="143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7" name="Freeform 2851"/>
              <p:cNvSpPr>
                <a:spLocks/>
              </p:cNvSpPr>
              <p:nvPr/>
            </p:nvSpPr>
            <p:spPr bwMode="auto">
              <a:xfrm>
                <a:off x="1408" y="3052"/>
                <a:ext cx="7" cy="3"/>
              </a:xfrm>
              <a:custGeom>
                <a:avLst/>
                <a:gdLst>
                  <a:gd name="T0" fmla="*/ 7 w 7"/>
                  <a:gd name="T1" fmla="*/ 2 h 3"/>
                  <a:gd name="T2" fmla="*/ 2 w 7"/>
                  <a:gd name="T3" fmla="*/ 3 h 3"/>
                  <a:gd name="T4" fmla="*/ 0 w 7"/>
                  <a:gd name="T5" fmla="*/ 2 h 3"/>
                  <a:gd name="T6" fmla="*/ 2 w 7"/>
                  <a:gd name="T7" fmla="*/ 0 h 3"/>
                  <a:gd name="T8" fmla="*/ 7 w 7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3"/>
                  <a:gd name="T17" fmla="*/ 7 w 7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3">
                    <a:moveTo>
                      <a:pt x="7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8" name="Freeform 2852"/>
              <p:cNvSpPr>
                <a:spLocks/>
              </p:cNvSpPr>
              <p:nvPr/>
            </p:nvSpPr>
            <p:spPr bwMode="auto">
              <a:xfrm>
                <a:off x="1382" y="3052"/>
                <a:ext cx="6" cy="3"/>
              </a:xfrm>
              <a:custGeom>
                <a:avLst/>
                <a:gdLst>
                  <a:gd name="T0" fmla="*/ 6 w 6"/>
                  <a:gd name="T1" fmla="*/ 2 h 3"/>
                  <a:gd name="T2" fmla="*/ 4 w 6"/>
                  <a:gd name="T3" fmla="*/ 3 h 3"/>
                  <a:gd name="T4" fmla="*/ 0 w 6"/>
                  <a:gd name="T5" fmla="*/ 2 h 3"/>
                  <a:gd name="T6" fmla="*/ 4 w 6"/>
                  <a:gd name="T7" fmla="*/ 0 h 3"/>
                  <a:gd name="T8" fmla="*/ 6 w 6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3"/>
                  <a:gd name="T17" fmla="*/ 6 w 6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3">
                    <a:moveTo>
                      <a:pt x="6" y="2"/>
                    </a:moveTo>
                    <a:lnTo>
                      <a:pt x="4" y="3"/>
                    </a:lnTo>
                    <a:lnTo>
                      <a:pt x="0" y="2"/>
                    </a:lnTo>
                    <a:lnTo>
                      <a:pt x="4" y="0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19" name="Freeform 2853"/>
              <p:cNvSpPr>
                <a:spLocks/>
              </p:cNvSpPr>
              <p:nvPr/>
            </p:nvSpPr>
            <p:spPr bwMode="auto">
              <a:xfrm>
                <a:off x="1358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20" name="Freeform 2854"/>
              <p:cNvSpPr>
                <a:spLocks/>
              </p:cNvSpPr>
              <p:nvPr/>
            </p:nvSpPr>
            <p:spPr bwMode="auto">
              <a:xfrm>
                <a:off x="1745" y="3052"/>
                <a:ext cx="4" cy="3"/>
              </a:xfrm>
              <a:custGeom>
                <a:avLst/>
                <a:gdLst>
                  <a:gd name="T0" fmla="*/ 4 w 4"/>
                  <a:gd name="T1" fmla="*/ 2 h 3"/>
                  <a:gd name="T2" fmla="*/ 2 w 4"/>
                  <a:gd name="T3" fmla="*/ 3 h 3"/>
                  <a:gd name="T4" fmla="*/ 0 w 4"/>
                  <a:gd name="T5" fmla="*/ 2 h 3"/>
                  <a:gd name="T6" fmla="*/ 2 w 4"/>
                  <a:gd name="T7" fmla="*/ 0 h 3"/>
                  <a:gd name="T8" fmla="*/ 4 w 4"/>
                  <a:gd name="T9" fmla="*/ 2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3"/>
                  <a:gd name="T17" fmla="*/ 4 w 4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3">
                    <a:moveTo>
                      <a:pt x="4" y="2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2165" name="Line 2855"/>
            <p:cNvSpPr>
              <a:spLocks noChangeShapeType="1"/>
            </p:cNvSpPr>
            <p:nvPr/>
          </p:nvSpPr>
          <p:spPr bwMode="auto">
            <a:xfrm flipH="1">
              <a:off x="2454" y="3025"/>
              <a:ext cx="60" cy="1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6" name="Freeform 2856"/>
            <p:cNvSpPr>
              <a:spLocks/>
            </p:cNvSpPr>
            <p:nvPr/>
          </p:nvSpPr>
          <p:spPr bwMode="auto">
            <a:xfrm>
              <a:off x="2357" y="3019"/>
              <a:ext cx="59" cy="6"/>
            </a:xfrm>
            <a:custGeom>
              <a:avLst/>
              <a:gdLst>
                <a:gd name="T0" fmla="*/ 202 w 202"/>
                <a:gd name="T1" fmla="*/ 27 h 27"/>
                <a:gd name="T2" fmla="*/ 73 w 202"/>
                <a:gd name="T3" fmla="*/ 27 h 27"/>
                <a:gd name="T4" fmla="*/ 54 w 202"/>
                <a:gd name="T5" fmla="*/ 25 h 27"/>
                <a:gd name="T6" fmla="*/ 35 w 202"/>
                <a:gd name="T7" fmla="*/ 20 h 27"/>
                <a:gd name="T8" fmla="*/ 17 w 202"/>
                <a:gd name="T9" fmla="*/ 12 h 27"/>
                <a:gd name="T10" fmla="*/ 1 w 202"/>
                <a:gd name="T11" fmla="*/ 1 h 27"/>
                <a:gd name="T12" fmla="*/ 0 w 202"/>
                <a:gd name="T13" fmla="*/ 0 h 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2"/>
                <a:gd name="T22" fmla="*/ 0 h 27"/>
                <a:gd name="T23" fmla="*/ 202 w 202"/>
                <a:gd name="T24" fmla="*/ 27 h 2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2" h="27">
                  <a:moveTo>
                    <a:pt x="202" y="27"/>
                  </a:moveTo>
                  <a:lnTo>
                    <a:pt x="73" y="27"/>
                  </a:lnTo>
                  <a:lnTo>
                    <a:pt x="54" y="25"/>
                  </a:lnTo>
                  <a:lnTo>
                    <a:pt x="35" y="20"/>
                  </a:lnTo>
                  <a:lnTo>
                    <a:pt x="17" y="1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8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7" name="Line 2857"/>
            <p:cNvSpPr>
              <a:spLocks noChangeShapeType="1"/>
            </p:cNvSpPr>
            <p:nvPr/>
          </p:nvSpPr>
          <p:spPr bwMode="auto">
            <a:xfrm flipV="1">
              <a:off x="2346" y="2944"/>
              <a:ext cx="1" cy="48"/>
            </a:xfrm>
            <a:prstGeom prst="line">
              <a:avLst/>
            </a:prstGeom>
            <a:noFill/>
            <a:ln w="127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68" name="Rectangle 2858"/>
            <p:cNvSpPr>
              <a:spLocks noChangeArrowheads="1"/>
            </p:cNvSpPr>
            <p:nvPr/>
          </p:nvSpPr>
          <p:spPr bwMode="auto">
            <a:xfrm>
              <a:off x="2261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69" name="Rectangle 2859"/>
            <p:cNvSpPr>
              <a:spLocks noChangeArrowheads="1"/>
            </p:cNvSpPr>
            <p:nvPr/>
          </p:nvSpPr>
          <p:spPr bwMode="auto">
            <a:xfrm>
              <a:off x="2266" y="2695"/>
              <a:ext cx="4" cy="3"/>
            </a:xfrm>
            <a:prstGeom prst="rect">
              <a:avLst/>
            </a:prstGeom>
            <a:solidFill>
              <a:srgbClr val="FFFFFF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2170" name="Freeform 2860"/>
            <p:cNvSpPr>
              <a:spLocks/>
            </p:cNvSpPr>
            <p:nvPr/>
          </p:nvSpPr>
          <p:spPr bwMode="auto">
            <a:xfrm>
              <a:off x="2262" y="2696"/>
              <a:ext cx="2" cy="1"/>
            </a:xfrm>
            <a:custGeom>
              <a:avLst/>
              <a:gdLst>
                <a:gd name="T0" fmla="*/ 0 w 8"/>
                <a:gd name="T1" fmla="*/ 2 h 4"/>
                <a:gd name="T2" fmla="*/ 2 w 8"/>
                <a:gd name="T3" fmla="*/ 0 h 4"/>
                <a:gd name="T4" fmla="*/ 6 w 8"/>
                <a:gd name="T5" fmla="*/ 0 h 4"/>
                <a:gd name="T6" fmla="*/ 8 w 8"/>
                <a:gd name="T7" fmla="*/ 2 h 4"/>
                <a:gd name="T8" fmla="*/ 6 w 8"/>
                <a:gd name="T9" fmla="*/ 4 h 4"/>
                <a:gd name="T10" fmla="*/ 2 w 8"/>
                <a:gd name="T11" fmla="*/ 4 h 4"/>
                <a:gd name="T12" fmla="*/ 0 w 8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"/>
                <a:gd name="T22" fmla="*/ 0 h 4"/>
                <a:gd name="T23" fmla="*/ 8 w 8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1" name="Freeform 2861"/>
            <p:cNvSpPr>
              <a:spLocks/>
            </p:cNvSpPr>
            <p:nvPr/>
          </p:nvSpPr>
          <p:spPr bwMode="auto">
            <a:xfrm>
              <a:off x="2267" y="2696"/>
              <a:ext cx="1" cy="1"/>
            </a:xfrm>
            <a:custGeom>
              <a:avLst/>
              <a:gdLst>
                <a:gd name="T0" fmla="*/ 0 w 7"/>
                <a:gd name="T1" fmla="*/ 2 h 4"/>
                <a:gd name="T2" fmla="*/ 2 w 7"/>
                <a:gd name="T3" fmla="*/ 0 h 4"/>
                <a:gd name="T4" fmla="*/ 6 w 7"/>
                <a:gd name="T5" fmla="*/ 0 h 4"/>
                <a:gd name="T6" fmla="*/ 7 w 7"/>
                <a:gd name="T7" fmla="*/ 2 h 4"/>
                <a:gd name="T8" fmla="*/ 6 w 7"/>
                <a:gd name="T9" fmla="*/ 4 h 4"/>
                <a:gd name="T10" fmla="*/ 2 w 7"/>
                <a:gd name="T11" fmla="*/ 4 h 4"/>
                <a:gd name="T12" fmla="*/ 0 w 7"/>
                <a:gd name="T13" fmla="*/ 2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"/>
                <a:gd name="T22" fmla="*/ 0 h 4"/>
                <a:gd name="T23" fmla="*/ 7 w 7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" h="4">
                  <a:moveTo>
                    <a:pt x="0" y="2"/>
                  </a:moveTo>
                  <a:lnTo>
                    <a:pt x="2" y="0"/>
                  </a:lnTo>
                  <a:lnTo>
                    <a:pt x="6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2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72" name="Rectangle 2862"/>
            <p:cNvSpPr>
              <a:spLocks noChangeArrowheads="1"/>
            </p:cNvSpPr>
            <p:nvPr/>
          </p:nvSpPr>
          <p:spPr bwMode="auto">
            <a:xfrm>
              <a:off x="2006" y="2834"/>
              <a:ext cx="428" cy="44"/>
            </a:xfrm>
            <a:prstGeom prst="rect">
              <a:avLst/>
            </a:prstGeom>
            <a:solidFill>
              <a:srgbClr val="C0C0C0"/>
            </a:solidFill>
            <a:ln w="15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2173" name="Group 2863"/>
            <p:cNvGrpSpPr>
              <a:grpSpLocks/>
            </p:cNvGrpSpPr>
            <p:nvPr/>
          </p:nvGrpSpPr>
          <p:grpSpPr bwMode="auto">
            <a:xfrm>
              <a:off x="2033" y="2838"/>
              <a:ext cx="374" cy="35"/>
              <a:chOff x="1353" y="2855"/>
              <a:chExt cx="374" cy="35"/>
            </a:xfrm>
          </p:grpSpPr>
          <p:sp>
            <p:nvSpPr>
              <p:cNvPr id="2174" name="Rectangle 2864"/>
              <p:cNvSpPr>
                <a:spLocks noChangeArrowheads="1"/>
              </p:cNvSpPr>
              <p:nvPr/>
            </p:nvSpPr>
            <p:spPr bwMode="auto">
              <a:xfrm>
                <a:off x="1467" y="2855"/>
                <a:ext cx="20" cy="35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75" name="Freeform 2865"/>
              <p:cNvSpPr>
                <a:spLocks/>
              </p:cNvSpPr>
              <p:nvPr/>
            </p:nvSpPr>
            <p:spPr bwMode="auto">
              <a:xfrm>
                <a:off x="1373" y="2873"/>
                <a:ext cx="6" cy="6"/>
              </a:xfrm>
              <a:custGeom>
                <a:avLst/>
                <a:gdLst>
                  <a:gd name="T0" fmla="*/ 6 w 6"/>
                  <a:gd name="T1" fmla="*/ 4 h 6"/>
                  <a:gd name="T2" fmla="*/ 4 w 6"/>
                  <a:gd name="T3" fmla="*/ 6 h 6"/>
                  <a:gd name="T4" fmla="*/ 0 w 6"/>
                  <a:gd name="T5" fmla="*/ 4 h 6"/>
                  <a:gd name="T6" fmla="*/ 4 w 6"/>
                  <a:gd name="T7" fmla="*/ 0 h 6"/>
                  <a:gd name="T8" fmla="*/ 6 w 6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"/>
                  <a:gd name="T16" fmla="*/ 0 h 6"/>
                  <a:gd name="T17" fmla="*/ 6 w 6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" h="6">
                    <a:moveTo>
                      <a:pt x="6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6" name="Freeform 2866"/>
              <p:cNvSpPr>
                <a:spLocks/>
              </p:cNvSpPr>
              <p:nvPr/>
            </p:nvSpPr>
            <p:spPr bwMode="auto">
              <a:xfrm>
                <a:off x="1364" y="2873"/>
                <a:ext cx="4" cy="6"/>
              </a:xfrm>
              <a:custGeom>
                <a:avLst/>
                <a:gdLst>
                  <a:gd name="T0" fmla="*/ 4 w 4"/>
                  <a:gd name="T1" fmla="*/ 4 h 6"/>
                  <a:gd name="T2" fmla="*/ 2 w 4"/>
                  <a:gd name="T3" fmla="*/ 6 h 6"/>
                  <a:gd name="T4" fmla="*/ 0 w 4"/>
                  <a:gd name="T5" fmla="*/ 4 h 6"/>
                  <a:gd name="T6" fmla="*/ 2 w 4"/>
                  <a:gd name="T7" fmla="*/ 0 h 6"/>
                  <a:gd name="T8" fmla="*/ 4 w 4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4" y="4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7" name="Freeform 2867"/>
              <p:cNvSpPr>
                <a:spLocks/>
              </p:cNvSpPr>
              <p:nvPr/>
            </p:nvSpPr>
            <p:spPr bwMode="auto">
              <a:xfrm>
                <a:off x="1353" y="2873"/>
                <a:ext cx="7" cy="6"/>
              </a:xfrm>
              <a:custGeom>
                <a:avLst/>
                <a:gdLst>
                  <a:gd name="T0" fmla="*/ 7 w 7"/>
                  <a:gd name="T1" fmla="*/ 4 h 6"/>
                  <a:gd name="T2" fmla="*/ 4 w 7"/>
                  <a:gd name="T3" fmla="*/ 6 h 6"/>
                  <a:gd name="T4" fmla="*/ 0 w 7"/>
                  <a:gd name="T5" fmla="*/ 4 h 6"/>
                  <a:gd name="T6" fmla="*/ 4 w 7"/>
                  <a:gd name="T7" fmla="*/ 0 h 6"/>
                  <a:gd name="T8" fmla="*/ 7 w 7"/>
                  <a:gd name="T9" fmla="*/ 4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6"/>
                  <a:gd name="T17" fmla="*/ 7 w 7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6">
                    <a:moveTo>
                      <a:pt x="7" y="4"/>
                    </a:moveTo>
                    <a:lnTo>
                      <a:pt x="4" y="6"/>
                    </a:lnTo>
                    <a:lnTo>
                      <a:pt x="0" y="4"/>
                    </a:lnTo>
                    <a:lnTo>
                      <a:pt x="4" y="0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8" name="Freeform 2868"/>
              <p:cNvSpPr>
                <a:spLocks/>
              </p:cNvSpPr>
              <p:nvPr/>
            </p:nvSpPr>
            <p:spPr bwMode="auto">
              <a:xfrm>
                <a:off x="1384" y="2873"/>
                <a:ext cx="4" cy="6"/>
              </a:xfrm>
              <a:custGeom>
                <a:avLst/>
                <a:gdLst>
                  <a:gd name="T0" fmla="*/ 2 w 4"/>
                  <a:gd name="T1" fmla="*/ 6 h 6"/>
                  <a:gd name="T2" fmla="*/ 0 w 4"/>
                  <a:gd name="T3" fmla="*/ 4 h 6"/>
                  <a:gd name="T4" fmla="*/ 2 w 4"/>
                  <a:gd name="T5" fmla="*/ 0 h 6"/>
                  <a:gd name="T6" fmla="*/ 4 w 4"/>
                  <a:gd name="T7" fmla="*/ 4 h 6"/>
                  <a:gd name="T8" fmla="*/ 2 w 4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6"/>
                  <a:gd name="T17" fmla="*/ 4 w 4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6">
                    <a:moveTo>
                      <a:pt x="2" y="6"/>
                    </a:moveTo>
                    <a:lnTo>
                      <a:pt x="0" y="4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79" name="Rectangle 2869"/>
              <p:cNvSpPr>
                <a:spLocks noChangeArrowheads="1"/>
              </p:cNvSpPr>
              <p:nvPr/>
            </p:nvSpPr>
            <p:spPr bwMode="auto">
              <a:xfrm>
                <a:off x="1509" y="2877"/>
                <a:ext cx="84" cy="9"/>
              </a:xfrm>
              <a:prstGeom prst="rect">
                <a:avLst/>
              </a:prstGeom>
              <a:solidFill>
                <a:srgbClr val="80808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80" name="Rectangle 2870"/>
              <p:cNvSpPr>
                <a:spLocks noChangeArrowheads="1"/>
              </p:cNvSpPr>
              <p:nvPr/>
            </p:nvSpPr>
            <p:spPr bwMode="auto">
              <a:xfrm>
                <a:off x="1421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81" name="Freeform 2871"/>
              <p:cNvSpPr>
                <a:spLocks/>
              </p:cNvSpPr>
              <p:nvPr/>
            </p:nvSpPr>
            <p:spPr bwMode="auto">
              <a:xfrm>
                <a:off x="1423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7 w 16"/>
                  <a:gd name="T17" fmla="*/ 13 h 13"/>
                  <a:gd name="T18" fmla="*/ 7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82" name="Rectangle 2872"/>
              <p:cNvSpPr>
                <a:spLocks noChangeArrowheads="1"/>
              </p:cNvSpPr>
              <p:nvPr/>
            </p:nvSpPr>
            <p:spPr bwMode="auto">
              <a:xfrm>
                <a:off x="1399" y="2864"/>
                <a:ext cx="20" cy="17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83" name="Freeform 2873"/>
              <p:cNvSpPr>
                <a:spLocks/>
              </p:cNvSpPr>
              <p:nvPr/>
            </p:nvSpPr>
            <p:spPr bwMode="auto">
              <a:xfrm>
                <a:off x="1401" y="2866"/>
                <a:ext cx="16" cy="13"/>
              </a:xfrm>
              <a:custGeom>
                <a:avLst/>
                <a:gdLst>
                  <a:gd name="T0" fmla="*/ 0 w 16"/>
                  <a:gd name="T1" fmla="*/ 9 h 13"/>
                  <a:gd name="T2" fmla="*/ 0 w 16"/>
                  <a:gd name="T3" fmla="*/ 0 h 13"/>
                  <a:gd name="T4" fmla="*/ 16 w 16"/>
                  <a:gd name="T5" fmla="*/ 0 h 13"/>
                  <a:gd name="T6" fmla="*/ 16 w 16"/>
                  <a:gd name="T7" fmla="*/ 9 h 13"/>
                  <a:gd name="T8" fmla="*/ 11 w 16"/>
                  <a:gd name="T9" fmla="*/ 9 h 13"/>
                  <a:gd name="T10" fmla="*/ 11 w 16"/>
                  <a:gd name="T11" fmla="*/ 11 h 13"/>
                  <a:gd name="T12" fmla="*/ 11 w 16"/>
                  <a:gd name="T13" fmla="*/ 11 h 13"/>
                  <a:gd name="T14" fmla="*/ 11 w 16"/>
                  <a:gd name="T15" fmla="*/ 13 h 13"/>
                  <a:gd name="T16" fmla="*/ 5 w 16"/>
                  <a:gd name="T17" fmla="*/ 13 h 13"/>
                  <a:gd name="T18" fmla="*/ 5 w 16"/>
                  <a:gd name="T19" fmla="*/ 11 h 13"/>
                  <a:gd name="T20" fmla="*/ 5 w 16"/>
                  <a:gd name="T21" fmla="*/ 11 h 13"/>
                  <a:gd name="T22" fmla="*/ 5 w 16"/>
                  <a:gd name="T23" fmla="*/ 9 h 13"/>
                  <a:gd name="T24" fmla="*/ 0 w 16"/>
                  <a:gd name="T25" fmla="*/ 9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6"/>
                  <a:gd name="T40" fmla="*/ 0 h 13"/>
                  <a:gd name="T41" fmla="*/ 16 w 16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6" h="13">
                    <a:moveTo>
                      <a:pt x="0" y="9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16" y="9"/>
                    </a:lnTo>
                    <a:lnTo>
                      <a:pt x="11" y="9"/>
                    </a:lnTo>
                    <a:lnTo>
                      <a:pt x="11" y="11"/>
                    </a:lnTo>
                    <a:lnTo>
                      <a:pt x="11" y="13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9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84" name="Rectangle 2874"/>
              <p:cNvSpPr>
                <a:spLocks noChangeArrowheads="1"/>
              </p:cNvSpPr>
              <p:nvPr/>
            </p:nvSpPr>
            <p:spPr bwMode="auto">
              <a:xfrm>
                <a:off x="1621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85" name="Rectangle 2875"/>
              <p:cNvSpPr>
                <a:spLocks noChangeArrowheads="1"/>
              </p:cNvSpPr>
              <p:nvPr/>
            </p:nvSpPr>
            <p:spPr bwMode="auto">
              <a:xfrm>
                <a:off x="1643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86" name="Freeform 2876"/>
              <p:cNvSpPr>
                <a:spLocks/>
              </p:cNvSpPr>
              <p:nvPr/>
            </p:nvSpPr>
            <p:spPr bwMode="auto">
              <a:xfrm>
                <a:off x="1626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87" name="Freeform 2877"/>
              <p:cNvSpPr>
                <a:spLocks/>
              </p:cNvSpPr>
              <p:nvPr/>
            </p:nvSpPr>
            <p:spPr bwMode="auto">
              <a:xfrm>
                <a:off x="1648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6 w 6"/>
                  <a:gd name="T5" fmla="*/ 0 h 5"/>
                  <a:gd name="T6" fmla="*/ 6 w 6"/>
                  <a:gd name="T7" fmla="*/ 3 h 5"/>
                  <a:gd name="T8" fmla="*/ 6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88" name="Rectangle 2878"/>
              <p:cNvSpPr>
                <a:spLocks noChangeArrowheads="1"/>
              </p:cNvSpPr>
              <p:nvPr/>
            </p:nvSpPr>
            <p:spPr bwMode="auto">
              <a:xfrm>
                <a:off x="1687" y="2866"/>
                <a:ext cx="18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89" name="Rectangle 2879"/>
              <p:cNvSpPr>
                <a:spLocks noChangeArrowheads="1"/>
              </p:cNvSpPr>
              <p:nvPr/>
            </p:nvSpPr>
            <p:spPr bwMode="auto">
              <a:xfrm>
                <a:off x="1707" y="2866"/>
                <a:ext cx="20" cy="13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pt-BR" altLang="pt-BR"/>
              </a:p>
            </p:txBody>
          </p:sp>
          <p:sp>
            <p:nvSpPr>
              <p:cNvPr id="2190" name="Freeform 2880"/>
              <p:cNvSpPr>
                <a:spLocks/>
              </p:cNvSpPr>
              <p:nvPr/>
            </p:nvSpPr>
            <p:spPr bwMode="auto">
              <a:xfrm>
                <a:off x="1692" y="2870"/>
                <a:ext cx="8" cy="5"/>
              </a:xfrm>
              <a:custGeom>
                <a:avLst/>
                <a:gdLst>
                  <a:gd name="T0" fmla="*/ 0 w 8"/>
                  <a:gd name="T1" fmla="*/ 3 h 5"/>
                  <a:gd name="T2" fmla="*/ 2 w 8"/>
                  <a:gd name="T3" fmla="*/ 0 h 5"/>
                  <a:gd name="T4" fmla="*/ 6 w 8"/>
                  <a:gd name="T5" fmla="*/ 0 h 5"/>
                  <a:gd name="T6" fmla="*/ 8 w 8"/>
                  <a:gd name="T7" fmla="*/ 3 h 5"/>
                  <a:gd name="T8" fmla="*/ 6 w 8"/>
                  <a:gd name="T9" fmla="*/ 5 h 5"/>
                  <a:gd name="T10" fmla="*/ 2 w 8"/>
                  <a:gd name="T11" fmla="*/ 5 h 5"/>
                  <a:gd name="T12" fmla="*/ 0 w 8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5"/>
                  <a:gd name="T23" fmla="*/ 8 w 8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5">
                    <a:moveTo>
                      <a:pt x="0" y="3"/>
                    </a:moveTo>
                    <a:lnTo>
                      <a:pt x="2" y="0"/>
                    </a:lnTo>
                    <a:lnTo>
                      <a:pt x="6" y="0"/>
                    </a:lnTo>
                    <a:lnTo>
                      <a:pt x="8" y="3"/>
                    </a:lnTo>
                    <a:lnTo>
                      <a:pt x="6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191" name="Freeform 2881"/>
              <p:cNvSpPr>
                <a:spLocks/>
              </p:cNvSpPr>
              <p:nvPr/>
            </p:nvSpPr>
            <p:spPr bwMode="auto">
              <a:xfrm>
                <a:off x="1714" y="2870"/>
                <a:ext cx="6" cy="5"/>
              </a:xfrm>
              <a:custGeom>
                <a:avLst/>
                <a:gdLst>
                  <a:gd name="T0" fmla="*/ 0 w 6"/>
                  <a:gd name="T1" fmla="*/ 3 h 5"/>
                  <a:gd name="T2" fmla="*/ 2 w 6"/>
                  <a:gd name="T3" fmla="*/ 0 h 5"/>
                  <a:gd name="T4" fmla="*/ 4 w 6"/>
                  <a:gd name="T5" fmla="*/ 0 h 5"/>
                  <a:gd name="T6" fmla="*/ 6 w 6"/>
                  <a:gd name="T7" fmla="*/ 3 h 5"/>
                  <a:gd name="T8" fmla="*/ 4 w 6"/>
                  <a:gd name="T9" fmla="*/ 5 h 5"/>
                  <a:gd name="T10" fmla="*/ 2 w 6"/>
                  <a:gd name="T11" fmla="*/ 5 h 5"/>
                  <a:gd name="T12" fmla="*/ 0 w 6"/>
                  <a:gd name="T13" fmla="*/ 3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"/>
                  <a:gd name="T22" fmla="*/ 0 h 5"/>
                  <a:gd name="T23" fmla="*/ 6 w 6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" h="5">
                    <a:moveTo>
                      <a:pt x="0" y="3"/>
                    </a:moveTo>
                    <a:lnTo>
                      <a:pt x="2" y="0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2" y="5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2089" name="Line 2882"/>
          <p:cNvSpPr>
            <a:spLocks noChangeShapeType="1"/>
          </p:cNvSpPr>
          <p:nvPr/>
        </p:nvSpPr>
        <p:spPr bwMode="auto">
          <a:xfrm>
            <a:off x="2593975" y="4394200"/>
            <a:ext cx="1398588" cy="750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90" name="Line 2883"/>
          <p:cNvSpPr>
            <a:spLocks noChangeShapeType="1"/>
          </p:cNvSpPr>
          <p:nvPr/>
        </p:nvSpPr>
        <p:spPr bwMode="auto">
          <a:xfrm>
            <a:off x="2593975" y="4473575"/>
            <a:ext cx="1398588" cy="750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91" name="Line 2884"/>
          <p:cNvSpPr>
            <a:spLocks noChangeShapeType="1"/>
          </p:cNvSpPr>
          <p:nvPr/>
        </p:nvSpPr>
        <p:spPr bwMode="auto">
          <a:xfrm flipV="1">
            <a:off x="2633663" y="4394200"/>
            <a:ext cx="1358900" cy="750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092" name="Line 2885"/>
          <p:cNvSpPr>
            <a:spLocks noChangeShapeType="1"/>
          </p:cNvSpPr>
          <p:nvPr/>
        </p:nvSpPr>
        <p:spPr bwMode="auto">
          <a:xfrm flipV="1">
            <a:off x="2633663" y="4473575"/>
            <a:ext cx="1358900" cy="7508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/>
          </a:p>
        </p:txBody>
      </p:sp>
      <p:cxnSp>
        <p:nvCxnSpPr>
          <p:cNvPr id="2093" name="AutoShape 2886"/>
          <p:cNvCxnSpPr>
            <a:cxnSpLocks noChangeShapeType="1"/>
            <a:stCxn id="19907" idx="3"/>
            <a:endCxn id="21328" idx="1"/>
          </p:cNvCxnSpPr>
          <p:nvPr/>
        </p:nvCxnSpPr>
        <p:spPr bwMode="auto">
          <a:xfrm>
            <a:off x="4383088" y="5297488"/>
            <a:ext cx="619125" cy="522287"/>
          </a:xfrm>
          <a:prstGeom prst="bentConnector3">
            <a:avLst>
              <a:gd name="adj1" fmla="val 50000"/>
            </a:avLst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6759" name="Text Box 2887"/>
          <p:cNvSpPr txBox="1">
            <a:spLocks noChangeArrowheads="1"/>
          </p:cNvSpPr>
          <p:nvPr/>
        </p:nvSpPr>
        <p:spPr bwMode="auto">
          <a:xfrm>
            <a:off x="2171700" y="5961063"/>
            <a:ext cx="8747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FDDI Ring</a:t>
            </a:r>
          </a:p>
        </p:txBody>
      </p:sp>
      <p:sp>
        <p:nvSpPr>
          <p:cNvPr id="466760" name="Text Box 2888"/>
          <p:cNvSpPr txBox="1">
            <a:spLocks noChangeArrowheads="1"/>
          </p:cNvSpPr>
          <p:nvPr/>
        </p:nvSpPr>
        <p:spPr bwMode="auto">
          <a:xfrm>
            <a:off x="1943100" y="5503863"/>
            <a:ext cx="11207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Core Switch A</a:t>
            </a:r>
          </a:p>
        </p:txBody>
      </p:sp>
      <p:sp>
        <p:nvSpPr>
          <p:cNvPr id="466761" name="Text Box 2889"/>
          <p:cNvSpPr txBox="1">
            <a:spLocks noChangeArrowheads="1"/>
          </p:cNvSpPr>
          <p:nvPr/>
        </p:nvSpPr>
        <p:spPr bwMode="auto">
          <a:xfrm>
            <a:off x="4838700" y="6037263"/>
            <a:ext cx="635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Router</a:t>
            </a:r>
          </a:p>
        </p:txBody>
      </p:sp>
      <p:sp>
        <p:nvSpPr>
          <p:cNvPr id="466762" name="Text Box 2890"/>
          <p:cNvSpPr txBox="1">
            <a:spLocks noChangeArrowheads="1"/>
          </p:cNvSpPr>
          <p:nvPr/>
        </p:nvSpPr>
        <p:spPr bwMode="auto">
          <a:xfrm>
            <a:off x="1257300" y="4818063"/>
            <a:ext cx="69691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Firewall</a:t>
            </a:r>
          </a:p>
        </p:txBody>
      </p:sp>
      <p:sp>
        <p:nvSpPr>
          <p:cNvPr id="466763" name="Text Box 2891"/>
          <p:cNvSpPr txBox="1">
            <a:spLocks noChangeArrowheads="1"/>
          </p:cNvSpPr>
          <p:nvPr/>
        </p:nvSpPr>
        <p:spPr bwMode="auto">
          <a:xfrm>
            <a:off x="3619500" y="5503863"/>
            <a:ext cx="1119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200">
                <a:effectLst>
                  <a:outerShdw blurRad="38100" dist="38100" dir="2700000" algn="tl">
                    <a:srgbClr val="000000"/>
                  </a:outerShdw>
                </a:effectLst>
              </a:rPr>
              <a:t>Core Switch B</a:t>
            </a:r>
          </a:p>
        </p:txBody>
      </p:sp>
      <p:sp>
        <p:nvSpPr>
          <p:cNvPr id="2099" name="Text Box 2892"/>
          <p:cNvSpPr txBox="1">
            <a:spLocks noChangeArrowheads="1"/>
          </p:cNvSpPr>
          <p:nvPr/>
        </p:nvSpPr>
        <p:spPr bwMode="auto">
          <a:xfrm>
            <a:off x="647700" y="3827463"/>
            <a:ext cx="11699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u="sng"/>
              <a:t>LAN/WAN</a:t>
            </a:r>
          </a:p>
        </p:txBody>
      </p:sp>
      <p:pic>
        <p:nvPicPr>
          <p:cNvPr id="2100" name="Picture 2893" descr="Siemens MRI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828800"/>
            <a:ext cx="762000" cy="5508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1" name="Picture 2894" descr="CT1Lar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143000"/>
            <a:ext cx="685800" cy="566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2" name="Picture 28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828800"/>
            <a:ext cx="588962" cy="685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3" name="Picture 2896"/>
          <p:cNvPicPr>
            <a:picLocks noChangeAspect="1" noChangeArrowheads="1"/>
          </p:cNvPicPr>
          <p:nvPr/>
        </p:nvPicPr>
        <p:blipFill>
          <a:blip r:embed="rId13">
            <a:lum bright="22000"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1160463"/>
            <a:ext cx="685800" cy="549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04" name="Text Box 2897"/>
          <p:cNvSpPr txBox="1">
            <a:spLocks noChangeArrowheads="1"/>
          </p:cNvSpPr>
          <p:nvPr/>
        </p:nvSpPr>
        <p:spPr bwMode="auto">
          <a:xfrm>
            <a:off x="7353300" y="2455863"/>
            <a:ext cx="900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u="sng"/>
              <a:t>DICOM</a:t>
            </a:r>
          </a:p>
        </p:txBody>
      </p:sp>
      <p:sp>
        <p:nvSpPr>
          <p:cNvPr id="2105" name="Text Box 2898"/>
          <p:cNvSpPr txBox="1">
            <a:spLocks noChangeArrowheads="1"/>
          </p:cNvSpPr>
          <p:nvPr/>
        </p:nvSpPr>
        <p:spPr bwMode="auto">
          <a:xfrm>
            <a:off x="7124700" y="5122863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en-US" altLang="pt-BR" sz="2000"/>
              <a:t>Pré-requisitos</a:t>
            </a:r>
          </a:p>
        </p:txBody>
      </p:sp>
      <p:sp>
        <p:nvSpPr>
          <p:cNvPr id="2106" name="Line 2899"/>
          <p:cNvSpPr>
            <a:spLocks noChangeShapeType="1"/>
          </p:cNvSpPr>
          <p:nvPr/>
        </p:nvSpPr>
        <p:spPr bwMode="auto">
          <a:xfrm flipH="1" flipV="1">
            <a:off x="5524500" y="5122863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7" name="Line 2900"/>
          <p:cNvSpPr>
            <a:spLocks noChangeShapeType="1"/>
          </p:cNvSpPr>
          <p:nvPr/>
        </p:nvSpPr>
        <p:spPr bwMode="auto">
          <a:xfrm flipH="1" flipV="1">
            <a:off x="7734300" y="2836863"/>
            <a:ext cx="45720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8" name="Text Box 2901"/>
          <p:cNvSpPr txBox="1">
            <a:spLocks noChangeArrowheads="1"/>
          </p:cNvSpPr>
          <p:nvPr/>
        </p:nvSpPr>
        <p:spPr bwMode="auto">
          <a:xfrm rot="-5430099">
            <a:off x="-1344613" y="4849813"/>
            <a:ext cx="32686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altLang="pt-BR" sz="1200" b="1"/>
              <a:t>Goldszal et al., </a:t>
            </a:r>
            <a:r>
              <a:rPr lang="en-US" altLang="pt-BR" sz="1200" b="1" i="1"/>
              <a:t>Journal of Digital Imaging</a:t>
            </a:r>
            <a:r>
              <a:rPr lang="en-US" altLang="pt-BR" sz="1200" b="1"/>
              <a:t>, 2001</a:t>
            </a:r>
          </a:p>
        </p:txBody>
      </p:sp>
      <p:sp>
        <p:nvSpPr>
          <p:cNvPr id="2109" name="Rectangle 2902"/>
          <p:cNvSpPr>
            <a:spLocks noChangeArrowheads="1"/>
          </p:cNvSpPr>
          <p:nvPr/>
        </p:nvSpPr>
        <p:spPr bwMode="auto">
          <a:xfrm>
            <a:off x="138095" y="-90264"/>
            <a:ext cx="871380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pt-BR" altLang="pt-BR" sz="2800" b="1" dirty="0"/>
              <a:t>Dinâmica de </a:t>
            </a:r>
            <a:r>
              <a:rPr lang="pt-BR" altLang="pt-BR" sz="2800" b="1" dirty="0" smtClean="0"/>
              <a:t>Processos</a:t>
            </a:r>
          </a:p>
          <a:p>
            <a:pPr algn="ctr" eaLnBrk="1" hangingPunct="1"/>
            <a:r>
              <a:rPr lang="pt-BR" altLang="pt-BR" b="1" i="1" dirty="0" smtClean="0"/>
              <a:t>Hospital Digital</a:t>
            </a:r>
            <a:endParaRPr lang="en-US" alt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3" descr="estação de Pacs hospital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6854"/>
            <a:ext cx="5950421" cy="627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5220072" y="5733256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Hospital Digital</a:t>
            </a:r>
            <a:endParaRPr lang="pt-B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– CCIFM</a:t>
            </a:r>
            <a:br>
              <a:rPr lang="pt-BR" sz="5400" dirty="0" smtClean="0">
                <a:solidFill>
                  <a:schemeClr val="tx1"/>
                </a:solidFill>
              </a:rPr>
            </a:br>
            <a:r>
              <a:rPr lang="pt-BR" sz="3100" dirty="0" err="1" smtClean="0">
                <a:solidFill>
                  <a:schemeClr val="tx1"/>
                </a:solidFill>
              </a:rPr>
              <a:t>Mini-PACS</a:t>
            </a:r>
            <a:endParaRPr lang="pt-BR" sz="3100" dirty="0">
              <a:solidFill>
                <a:schemeClr val="tx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394588"/>
            <a:ext cx="5976664" cy="55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6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 smtClean="0"/>
              <a:t>Dispositivos de entrada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69052"/>
            <a:ext cx="1584176" cy="160802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04" y="2420888"/>
            <a:ext cx="1951484" cy="177407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469" y="4577436"/>
            <a:ext cx="1895475" cy="18573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385454"/>
            <a:ext cx="1584176" cy="22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4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g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776264"/>
            <a:ext cx="7772400" cy="4114800"/>
          </a:xfrm>
        </p:spPr>
        <p:txBody>
          <a:bodyPr/>
          <a:lstStyle/>
          <a:p>
            <a:pPr marL="0" indent="0" algn="ctr">
              <a:buNone/>
            </a:pPr>
            <a:r>
              <a:rPr lang="pt-BR" sz="2800" dirty="0" smtClean="0"/>
              <a:t>Dispositivos de entrada</a:t>
            </a:r>
          </a:p>
          <a:p>
            <a:pPr marL="0" indent="0">
              <a:buNone/>
            </a:pP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459721"/>
              </p:ext>
            </p:extLst>
          </p:nvPr>
        </p:nvGraphicFramePr>
        <p:xfrm>
          <a:off x="2532732" y="2273424"/>
          <a:ext cx="4127500" cy="419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3800"/>
                <a:gridCol w="1320800"/>
                <a:gridCol w="16129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Modalidade</a:t>
                      </a:r>
                      <a:endParaRPr lang="pt-BR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Fabricante</a:t>
                      </a:r>
                      <a:endParaRPr lang="pt-BR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1" u="none" strike="noStrike" dirty="0">
                          <a:effectLst/>
                        </a:rPr>
                        <a:t>Modelo</a:t>
                      </a:r>
                      <a:endParaRPr lang="pt-BR" sz="11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Arteriografia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Philips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Pulsera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Arteriografia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Innova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Carestream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CR 975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CT Multslice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Phlips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Brilliance BigBore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CT Tomografia</a:t>
                      </a:r>
                      <a:endParaRPr lang="pt-BR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Siemens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Emotion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Densitometria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Hologic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4500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Philips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Eleva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Medicina Nuclear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Sopha Medical Vision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Vision DST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Medicina Nuclear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Siemens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Orbiter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MG Mamografia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Siemens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Mammomat 3000 Nova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MG Mamografia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Senographe DMR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MR Ressonância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Philips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Achieva 3.0T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MR Ressonância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Philips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Achieva 1.5T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Siemens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Acuson X300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LogiqE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LogiqE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Philips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HD11XE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Siemens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Sonoline Sienna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Ultrassom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Acuson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Aspen Imagegate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CR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Carestream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CR975B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Dry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Carestream</a:t>
                      </a:r>
                      <a:endParaRPr lang="pt-BR" sz="11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DryView 8150</a:t>
                      </a:r>
                      <a:endParaRPr lang="pt-BR" sz="11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51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268759"/>
            <a:ext cx="8219256" cy="55177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/>
              <a:t>Servidores DICOM</a:t>
            </a:r>
          </a:p>
          <a:p>
            <a:r>
              <a:rPr lang="pt-BR" sz="2800" dirty="0" smtClean="0">
                <a:solidFill>
                  <a:schemeClr val="bg1">
                    <a:lumMod val="50000"/>
                  </a:schemeClr>
                </a:solidFill>
              </a:rPr>
              <a:t>Implementação e configuração:</a:t>
            </a:r>
          </a:p>
          <a:p>
            <a:pPr marL="0" indent="0">
              <a:buNone/>
            </a:pPr>
            <a:endParaRPr lang="pt-BR" sz="10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/>
              <a:t>Aplicação </a:t>
            </a:r>
            <a:r>
              <a:rPr lang="pt-BR" sz="2400" dirty="0" err="1" smtClean="0"/>
              <a:t>Conquest</a:t>
            </a:r>
            <a:r>
              <a:rPr lang="pt-BR" sz="2400" dirty="0" smtClean="0"/>
              <a:t> DICOM;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/>
              <a:t>RAID </a:t>
            </a:r>
            <a:r>
              <a:rPr lang="pt-BR" sz="2400" i="1" dirty="0" smtClean="0"/>
              <a:t>(</a:t>
            </a:r>
            <a:r>
              <a:rPr lang="en-US" sz="2400" i="1" dirty="0"/>
              <a:t>Redundant Array of Independent Disk</a:t>
            </a:r>
            <a:r>
              <a:rPr lang="pt-BR" sz="2400" i="1" dirty="0" smtClean="0"/>
              <a:t>)</a:t>
            </a:r>
            <a:r>
              <a:rPr lang="pt-BR" sz="2400" dirty="0" smtClean="0"/>
              <a:t>: </a:t>
            </a:r>
            <a:r>
              <a:rPr lang="pt-BR" sz="2000" dirty="0"/>
              <a:t>meio de se criar um </a:t>
            </a:r>
            <a:r>
              <a:rPr lang="pt-BR" sz="2000" dirty="0" smtClean="0"/>
              <a:t>subsistema </a:t>
            </a:r>
            <a:r>
              <a:rPr lang="pt-BR" sz="2000" dirty="0"/>
              <a:t>de armazenamento composto por vários </a:t>
            </a:r>
            <a:r>
              <a:rPr lang="pt-BR" sz="2000" dirty="0" smtClean="0"/>
              <a:t>discos </a:t>
            </a:r>
            <a:r>
              <a:rPr lang="pt-BR" sz="2000" dirty="0"/>
              <a:t>individuais, com a finalidade de ganhar segurança e </a:t>
            </a:r>
            <a:r>
              <a:rPr lang="pt-BR" sz="2000" dirty="0" smtClean="0"/>
              <a:t>desempenho;</a:t>
            </a:r>
          </a:p>
          <a:p>
            <a:pPr marL="457200" lvl="1" indent="0">
              <a:buNone/>
            </a:pPr>
            <a:endParaRPr lang="pt-BR" sz="800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sz="2400" dirty="0" smtClean="0"/>
              <a:t>RAID 5: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600" dirty="0" smtClean="0"/>
              <a:t>Maior rapidez com o tratamento do controle de erros (paridade distribuída);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pt-BR" sz="1600" dirty="0" smtClean="0"/>
              <a:t>Redução no tempo de leitura;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914400" lvl="2" indent="0">
              <a:buNone/>
            </a:pPr>
            <a:endParaRPr lang="pt-BR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5085184"/>
            <a:ext cx="3528392" cy="170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988840"/>
            <a:ext cx="4783119" cy="4680520"/>
          </a:xfrm>
        </p:spPr>
      </p:pic>
      <p:sp>
        <p:nvSpPr>
          <p:cNvPr id="3" name="CaixaDeTexto 2"/>
          <p:cNvSpPr txBox="1"/>
          <p:nvPr/>
        </p:nvSpPr>
        <p:spPr>
          <a:xfrm>
            <a:off x="3131840" y="134076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Servidores DICOM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30676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400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pt-BR" sz="6400" b="1" dirty="0" smtClean="0">
                <a:solidFill>
                  <a:schemeClr val="bg1">
                    <a:lumMod val="65000"/>
                  </a:schemeClr>
                </a:solidFill>
              </a:rPr>
              <a:t>Servidores DICOM</a:t>
            </a:r>
          </a:p>
          <a:p>
            <a:endParaRPr lang="pt-BR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t-BR" sz="5600" dirty="0" smtClean="0"/>
              <a:t>Servidor “</a:t>
            </a:r>
            <a:r>
              <a:rPr lang="pt-BR" sz="5600" dirty="0" err="1" smtClean="0"/>
              <a:t>SuperMicro</a:t>
            </a:r>
            <a:r>
              <a:rPr lang="pt-BR" sz="5600" dirty="0" smtClean="0"/>
              <a:t>” </a:t>
            </a:r>
            <a:r>
              <a:rPr lang="pt-BR" sz="5600" dirty="0" err="1" smtClean="0"/>
              <a:t>Conquest</a:t>
            </a:r>
            <a:r>
              <a:rPr lang="pt-BR" sz="5600" dirty="0" smtClean="0"/>
              <a:t> CR (Raio-X e Mamografia). Sistema Linux composto por 5 discos comuns de 1.0 TB em RAID-5, totalizando 3.0 TB de capacidade máxima de armazenamento – 51% em uso.</a:t>
            </a:r>
          </a:p>
          <a:p>
            <a:endParaRPr lang="pt-BR" sz="5600" dirty="0" smtClean="0"/>
          </a:p>
          <a:p>
            <a:r>
              <a:rPr lang="pt-BR" sz="5600" dirty="0" smtClean="0"/>
              <a:t>Servidor “</a:t>
            </a:r>
            <a:r>
              <a:rPr lang="pt-BR" sz="5600" dirty="0" err="1" smtClean="0"/>
              <a:t>SuperMicro</a:t>
            </a:r>
            <a:r>
              <a:rPr lang="pt-BR" sz="5600" dirty="0" smtClean="0"/>
              <a:t>” </a:t>
            </a:r>
            <a:r>
              <a:rPr lang="pt-BR" sz="5600" dirty="0" err="1" smtClean="0"/>
              <a:t>Conquest</a:t>
            </a:r>
            <a:r>
              <a:rPr lang="pt-BR" sz="5600" dirty="0" smtClean="0"/>
              <a:t> NM (Medicina Nuclear). Sistema Linux composto por 7 discos comuns de 2.0 TB em RAID-5, totalizando 9.1 TB de capacidade máxima de armazenamento – 0.4% em uso.</a:t>
            </a:r>
          </a:p>
          <a:p>
            <a:endParaRPr lang="pt-BR" sz="5600" dirty="0" smtClean="0"/>
          </a:p>
          <a:p>
            <a:r>
              <a:rPr lang="pt-BR" sz="5600" dirty="0" smtClean="0"/>
              <a:t>Servidor “</a:t>
            </a:r>
            <a:r>
              <a:rPr lang="pt-BR" sz="5600" dirty="0" err="1" smtClean="0"/>
              <a:t>SuperMicro</a:t>
            </a:r>
            <a:r>
              <a:rPr lang="pt-BR" sz="5600" dirty="0" smtClean="0"/>
              <a:t>” </a:t>
            </a:r>
            <a:r>
              <a:rPr lang="pt-BR" sz="5600" dirty="0" err="1" smtClean="0"/>
              <a:t>Conquest</a:t>
            </a:r>
            <a:r>
              <a:rPr lang="pt-BR" sz="5600" dirty="0" smtClean="0"/>
              <a:t> US (Ultrassom). Sistema Linux composto por 7 discos comuns de 1.0 TB em RAID-5, totalizando 4.6 TB de capacidade máxima de armazenamento – 29% em uso.</a:t>
            </a:r>
          </a:p>
          <a:p>
            <a:endParaRPr lang="pt-BR" sz="5600" dirty="0" smtClean="0"/>
          </a:p>
          <a:p>
            <a:r>
              <a:rPr lang="pt-BR" sz="5600" dirty="0" smtClean="0"/>
              <a:t>Servidor “</a:t>
            </a:r>
            <a:r>
              <a:rPr lang="pt-BR" sz="5600" dirty="0" err="1" smtClean="0"/>
              <a:t>SuperMicro</a:t>
            </a:r>
            <a:r>
              <a:rPr lang="pt-BR" sz="5600" dirty="0" smtClean="0"/>
              <a:t>” </a:t>
            </a:r>
            <a:r>
              <a:rPr lang="pt-BR" sz="5600" dirty="0" err="1" smtClean="0"/>
              <a:t>Conquest</a:t>
            </a:r>
            <a:r>
              <a:rPr lang="pt-BR" sz="5600" dirty="0" smtClean="0"/>
              <a:t> XA (Arteriografia). Sistema Linux composto por 5 discos comuns de 1.0 TB em RAID-5, totalizando 2.7 TB de capacidade máxima de armazenamento – 21%.</a:t>
            </a:r>
          </a:p>
          <a:p>
            <a:endParaRPr lang="pt-BR" sz="5600" dirty="0" smtClean="0"/>
          </a:p>
          <a:p>
            <a:r>
              <a:rPr lang="pt-BR" sz="5600" dirty="0" smtClean="0"/>
              <a:t>Servidor “</a:t>
            </a:r>
            <a:r>
              <a:rPr lang="pt-BR" sz="5600" dirty="0" err="1" smtClean="0"/>
              <a:t>SuperMicro</a:t>
            </a:r>
            <a:r>
              <a:rPr lang="pt-BR" sz="5600" dirty="0" smtClean="0"/>
              <a:t>” </a:t>
            </a:r>
            <a:r>
              <a:rPr lang="pt-BR" sz="5600" dirty="0" err="1" smtClean="0"/>
              <a:t>Conquest</a:t>
            </a:r>
            <a:r>
              <a:rPr lang="pt-BR" sz="5600" dirty="0" smtClean="0"/>
              <a:t> Tomografia Computadorizada. Sistema Linux composto por 24 discos empresariais de 2.0 TB em RAID-6, totalizando 40.0 TB de capacidade máxima de armazenamento – 30% em uso.</a:t>
            </a:r>
          </a:p>
          <a:p>
            <a:endParaRPr lang="pt-BR" sz="5600" dirty="0" smtClean="0"/>
          </a:p>
          <a:p>
            <a:r>
              <a:rPr lang="pt-BR" sz="5600" dirty="0" smtClean="0"/>
              <a:t>Servidor “</a:t>
            </a:r>
            <a:r>
              <a:rPr lang="pt-BR" sz="5600" dirty="0" err="1" smtClean="0"/>
              <a:t>SuperMicro</a:t>
            </a:r>
            <a:r>
              <a:rPr lang="pt-BR" sz="5600" dirty="0" smtClean="0"/>
              <a:t>” </a:t>
            </a:r>
            <a:r>
              <a:rPr lang="pt-BR" sz="5600" dirty="0" err="1" smtClean="0"/>
              <a:t>Conquest</a:t>
            </a:r>
            <a:r>
              <a:rPr lang="pt-BR" sz="5600" dirty="0" smtClean="0"/>
              <a:t> Ressonância Magnética. Sistema Linux composto por 24 discos empresariais de 2.0 TB em RAID-6, totalizando 40.0 TB de capacidade máxima de armazenamento – 11% em uso.</a:t>
            </a:r>
          </a:p>
          <a:p>
            <a:endParaRPr lang="pt-BR" sz="5600" dirty="0" smtClean="0"/>
          </a:p>
          <a:p>
            <a:r>
              <a:rPr lang="pt-BR" sz="5600" dirty="0"/>
              <a:t>Servidor “</a:t>
            </a:r>
            <a:r>
              <a:rPr lang="pt-BR" sz="5600" dirty="0" err="1"/>
              <a:t>SuperMicro</a:t>
            </a:r>
            <a:r>
              <a:rPr lang="pt-BR" sz="5600" dirty="0"/>
              <a:t>” </a:t>
            </a:r>
            <a:r>
              <a:rPr lang="pt-BR" sz="5600" dirty="0" err="1"/>
              <a:t>Conquest</a:t>
            </a:r>
            <a:r>
              <a:rPr lang="pt-BR" sz="5600" dirty="0"/>
              <a:t> </a:t>
            </a:r>
            <a:r>
              <a:rPr lang="pt-BR" sz="5600" dirty="0" smtClean="0"/>
              <a:t>BACKUP. </a:t>
            </a:r>
            <a:r>
              <a:rPr lang="pt-BR" sz="5600" dirty="0"/>
              <a:t>Sistema Linux composto por </a:t>
            </a:r>
            <a:r>
              <a:rPr lang="pt-BR" sz="5600" dirty="0" smtClean="0"/>
              <a:t>6 </a:t>
            </a:r>
            <a:r>
              <a:rPr lang="pt-BR" sz="5600" dirty="0"/>
              <a:t>discos empresariais de </a:t>
            </a:r>
            <a:r>
              <a:rPr lang="pt-BR" sz="5600" dirty="0" smtClean="0"/>
              <a:t>3.0 </a:t>
            </a:r>
            <a:r>
              <a:rPr lang="pt-BR" sz="5600" dirty="0"/>
              <a:t>TB em </a:t>
            </a:r>
            <a:r>
              <a:rPr lang="pt-BR" sz="5600" dirty="0" smtClean="0"/>
              <a:t>RAID-0, </a:t>
            </a:r>
            <a:r>
              <a:rPr lang="pt-BR" sz="5600" dirty="0"/>
              <a:t>totalizando </a:t>
            </a:r>
            <a:r>
              <a:rPr lang="pt-BR" sz="5600" dirty="0" smtClean="0"/>
              <a:t>18.0 </a:t>
            </a:r>
            <a:r>
              <a:rPr lang="pt-BR" sz="5600" dirty="0"/>
              <a:t>TB de capacidade máxima de armazenamento – </a:t>
            </a:r>
            <a:r>
              <a:rPr lang="pt-BR" sz="5600" dirty="0" smtClean="0"/>
              <a:t>51</a:t>
            </a:r>
            <a:r>
              <a:rPr lang="pt-BR" sz="5600" dirty="0"/>
              <a:t>% em </a:t>
            </a:r>
            <a:r>
              <a:rPr lang="pt-BR" sz="5600" dirty="0" smtClean="0"/>
              <a:t>uso.</a:t>
            </a:r>
          </a:p>
          <a:p>
            <a:pPr marL="0" indent="0">
              <a:buNone/>
            </a:pPr>
            <a:endParaRPr lang="pt-BR" sz="5600" dirty="0"/>
          </a:p>
        </p:txBody>
      </p:sp>
    </p:spTree>
    <p:extLst>
      <p:ext uri="{BB962C8B-B14F-4D97-AF65-F5344CB8AC3E}">
        <p14:creationId xmlns:p14="http://schemas.microsoft.com/office/powerpoint/2010/main" val="24673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Dispositivos de saída</a:t>
            </a:r>
          </a:p>
          <a:p>
            <a:pPr marL="0" indent="0" algn="ctr">
              <a:buNone/>
            </a:pP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574" y="2492896"/>
            <a:ext cx="1893850" cy="32403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68960"/>
            <a:ext cx="39604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5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04664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smtClean="0">
                <a:solidFill>
                  <a:schemeClr val="tx1"/>
                </a:solidFill>
              </a:rPr>
              <a:t>PACS - CCIFM</a:t>
            </a:r>
            <a:endParaRPr lang="pt-BR" sz="5400" dirty="0">
              <a:solidFill>
                <a:schemeClr val="tx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744" y="1484784"/>
            <a:ext cx="2246704" cy="4752528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20" y="1484784"/>
            <a:ext cx="5544616" cy="4752528"/>
          </a:xfrm>
        </p:spPr>
      </p:pic>
      <p:sp>
        <p:nvSpPr>
          <p:cNvPr id="12" name="CaixaDeTexto 11"/>
          <p:cNvSpPr txBox="1"/>
          <p:nvPr/>
        </p:nvSpPr>
        <p:spPr>
          <a:xfrm>
            <a:off x="3419872" y="630002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ClearCanvas</a:t>
            </a:r>
            <a:r>
              <a:rPr lang="pt-BR" sz="1400" dirty="0"/>
              <a:t> Workstation 2.0 SP1</a:t>
            </a:r>
          </a:p>
        </p:txBody>
      </p:sp>
    </p:spTree>
    <p:extLst>
      <p:ext uri="{BB962C8B-B14F-4D97-AF65-F5344CB8AC3E}">
        <p14:creationId xmlns:p14="http://schemas.microsoft.com/office/powerpoint/2010/main" val="19710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err="1" smtClean="0">
                <a:solidFill>
                  <a:schemeClr val="tx1"/>
                </a:solidFill>
              </a:rPr>
              <a:t>Lyria</a:t>
            </a:r>
            <a:r>
              <a:rPr lang="pt-BR" sz="5400" dirty="0" smtClean="0">
                <a:solidFill>
                  <a:schemeClr val="tx1"/>
                </a:solidFill>
              </a:rPr>
              <a:t> PACS</a:t>
            </a:r>
            <a:br>
              <a:rPr lang="pt-BR" sz="5400" dirty="0" smtClean="0">
                <a:solidFill>
                  <a:schemeClr val="tx1"/>
                </a:solidFill>
              </a:rPr>
            </a:br>
            <a:r>
              <a:rPr lang="pt-BR" sz="3100" dirty="0" smtClean="0">
                <a:solidFill>
                  <a:schemeClr val="tx1"/>
                </a:solidFill>
              </a:rPr>
              <a:t>solução corporativa do HCFMRP</a:t>
            </a:r>
            <a:endParaRPr lang="pt-BR" sz="3100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770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1000" dirty="0" smtClean="0"/>
          </a:p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Solução comercial gerenciada pelo setor de informática do hospital (CIA);</a:t>
            </a:r>
          </a:p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Acessado pelos médicos externos à radiologia por meio do sistema ATHOS;</a:t>
            </a:r>
          </a:p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Recebe imagens de dispositivos de aquisição ou de um servidor do CCIFM;</a:t>
            </a:r>
          </a:p>
          <a:p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Recebe imagens da Radiologia, Cardiologia, Endoscopia, Ginecologia, Centro Cirúrgico e Enfermarias;</a:t>
            </a:r>
          </a:p>
          <a:p>
            <a:r>
              <a:rPr lang="pt-BR" sz="2400" dirty="0" smtClean="0"/>
              <a:t>Serviço WORKLIST: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serviço DICOM implementado em uma aplicação executada em servidor gerenciado pelo CIA;</a:t>
            </a: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90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76672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pt-BR" sz="5400" dirty="0" err="1" smtClean="0">
                <a:solidFill>
                  <a:schemeClr val="tx1"/>
                </a:solidFill>
              </a:rPr>
              <a:t>Lyria</a:t>
            </a:r>
            <a:r>
              <a:rPr lang="pt-BR" sz="5400" dirty="0" smtClean="0">
                <a:solidFill>
                  <a:schemeClr val="tx1"/>
                </a:solidFill>
              </a:rPr>
              <a:t> PACS</a:t>
            </a:r>
            <a:endParaRPr lang="pt-BR" sz="5400" dirty="0">
              <a:solidFill>
                <a:schemeClr val="tx1"/>
              </a:solidFill>
            </a:endParaRPr>
          </a:p>
        </p:txBody>
      </p:sp>
      <p:pic>
        <p:nvPicPr>
          <p:cNvPr id="3" name="Espaço Reservado para Conteúd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015" y="1600200"/>
            <a:ext cx="6787969" cy="4276725"/>
          </a:xfrm>
        </p:spPr>
      </p:pic>
    </p:spTree>
    <p:extLst>
      <p:ext uri="{BB962C8B-B14F-4D97-AF65-F5344CB8AC3E}">
        <p14:creationId xmlns:p14="http://schemas.microsoft.com/office/powerpoint/2010/main" val="55413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5400" dirty="0" err="1" smtClean="0">
                <a:solidFill>
                  <a:schemeClr val="tx1"/>
                </a:solidFill>
              </a:rPr>
              <a:t>Lyria</a:t>
            </a:r>
            <a:r>
              <a:rPr lang="pt-BR" sz="5400" dirty="0" smtClean="0">
                <a:solidFill>
                  <a:schemeClr val="tx1"/>
                </a:solidFill>
              </a:rPr>
              <a:t> PACS</a:t>
            </a:r>
            <a:br>
              <a:rPr lang="pt-BR" sz="5400" dirty="0" smtClean="0">
                <a:solidFill>
                  <a:schemeClr val="tx1"/>
                </a:solidFill>
              </a:rPr>
            </a:br>
            <a:r>
              <a:rPr lang="pt-BR" sz="3100" dirty="0" smtClean="0">
                <a:solidFill>
                  <a:schemeClr val="tx1"/>
                </a:solidFill>
              </a:rPr>
              <a:t>solução corporativa do HCFMRP</a:t>
            </a:r>
            <a:endParaRPr lang="pt-BR" sz="3100" dirty="0">
              <a:solidFill>
                <a:schemeClr val="tx1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118" y="1700808"/>
            <a:ext cx="6109234" cy="496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dirty="0" err="1" smtClean="0">
                <a:solidFill>
                  <a:schemeClr val="tx1"/>
                </a:solidFill>
              </a:rPr>
              <a:t>Lyria</a:t>
            </a:r>
            <a:r>
              <a:rPr lang="pt-BR" sz="5400" dirty="0" smtClean="0">
                <a:solidFill>
                  <a:schemeClr val="tx1"/>
                </a:solidFill>
              </a:rPr>
              <a:t> PACS</a:t>
            </a:r>
            <a:endParaRPr lang="pt-BR" sz="5400" dirty="0">
              <a:solidFill>
                <a:schemeClr val="tx1"/>
              </a:solidFill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154" y="1556792"/>
            <a:ext cx="6639692" cy="4525963"/>
          </a:xfrm>
        </p:spPr>
      </p:pic>
      <p:sp>
        <p:nvSpPr>
          <p:cNvPr id="7" name="CaixaDeTexto 6"/>
          <p:cNvSpPr txBox="1"/>
          <p:nvPr/>
        </p:nvSpPr>
        <p:spPr>
          <a:xfrm>
            <a:off x="2915816" y="1628800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/>
              <a:t>WORKLIST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19595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228600" y="990600"/>
            <a:ext cx="891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>
                <a:solidFill>
                  <a:srgbClr val="FF0000"/>
                </a:solidFill>
              </a:rPr>
              <a:t>??IMAGEM ??</a:t>
            </a:r>
            <a:endParaRPr lang="pt-BR" altLang="pt-BR" sz="3200">
              <a:solidFill>
                <a:srgbClr val="FF0000"/>
              </a:solidFill>
            </a:endParaRPr>
          </a:p>
        </p:txBody>
      </p:sp>
      <p:graphicFrame>
        <p:nvGraphicFramePr>
          <p:cNvPr id="43012" name="Object 4">
            <a:hlinkClick r:id="" action="ppaction://hlinkshowjump?jump=nextslide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260984"/>
              </p:ext>
            </p:extLst>
          </p:nvPr>
        </p:nvGraphicFramePr>
        <p:xfrm>
          <a:off x="381001" y="2132856"/>
          <a:ext cx="8369300" cy="1504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0" name="Document" r:id="rId4" imgW="5846846" imgH="1059367" progId="Word.Document.8">
                  <p:embed/>
                </p:oleObj>
              </mc:Choice>
              <mc:Fallback>
                <p:oleObj name="Document" r:id="rId4" imgW="5846846" imgH="10593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2132856"/>
                        <a:ext cx="8369300" cy="15046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798271"/>
              </p:ext>
            </p:extLst>
          </p:nvPr>
        </p:nvGraphicFramePr>
        <p:xfrm>
          <a:off x="381000" y="3789040"/>
          <a:ext cx="83693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1" name="Document" r:id="rId7" imgW="8353868" imgH="2442169" progId="Word.Document.8">
                  <p:embed/>
                </p:oleObj>
              </mc:Choice>
              <mc:Fallback>
                <p:oleObj name="Document" r:id="rId7" imgW="8353868" imgH="2442169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789040"/>
                        <a:ext cx="83693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8824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pt-BR" sz="4000" dirty="0" smtClean="0">
                <a:solidFill>
                  <a:schemeClr val="tx1"/>
                </a:solidFill>
              </a:rPr>
              <a:t>Fluxo de trabalho – RIS/PACS</a:t>
            </a:r>
            <a:endParaRPr lang="pt-BR" sz="4000" dirty="0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7438" y="1898830"/>
            <a:ext cx="1434242" cy="4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Pedido de Exame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eta para a direita 6"/>
          <p:cNvSpPr/>
          <p:nvPr/>
        </p:nvSpPr>
        <p:spPr>
          <a:xfrm>
            <a:off x="1763688" y="2060848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771800" y="1898830"/>
            <a:ext cx="1512168" cy="4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Agendamento do Exame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251520" y="2348880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PEDIDO PROVISÓRIO</a:t>
            </a:r>
            <a:endParaRPr lang="pt-BR" sz="1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771800" y="234888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AGENDADO</a:t>
            </a:r>
            <a:endParaRPr lang="pt-BR" sz="1000" dirty="0"/>
          </a:p>
        </p:txBody>
      </p:sp>
      <p:sp>
        <p:nvSpPr>
          <p:cNvPr id="13" name="Retângulo 12"/>
          <p:cNvSpPr/>
          <p:nvPr/>
        </p:nvSpPr>
        <p:spPr>
          <a:xfrm>
            <a:off x="5378388" y="1898830"/>
            <a:ext cx="1512168" cy="4500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Recepção do Paciente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378388" y="2348880"/>
            <a:ext cx="15121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AGUARDANDO EXAME</a:t>
            </a:r>
            <a:endParaRPr lang="pt-BR" sz="1000" dirty="0"/>
          </a:p>
        </p:txBody>
      </p:sp>
      <p:sp>
        <p:nvSpPr>
          <p:cNvPr id="17" name="Retângulo de cantos arredondados 16"/>
          <p:cNvSpPr/>
          <p:nvPr/>
        </p:nvSpPr>
        <p:spPr>
          <a:xfrm>
            <a:off x="7563779" y="1916832"/>
            <a:ext cx="1080120" cy="432048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WORKLIST</a:t>
            </a:r>
            <a:endParaRPr lang="pt-BR" sz="1100" dirty="0"/>
          </a:p>
        </p:txBody>
      </p:sp>
      <p:sp>
        <p:nvSpPr>
          <p:cNvPr id="18" name="Seta para baixo 17"/>
          <p:cNvSpPr/>
          <p:nvPr/>
        </p:nvSpPr>
        <p:spPr>
          <a:xfrm>
            <a:off x="6156176" y="2564903"/>
            <a:ext cx="45719" cy="8640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de cantos arredondados 21"/>
          <p:cNvSpPr/>
          <p:nvPr/>
        </p:nvSpPr>
        <p:spPr>
          <a:xfrm>
            <a:off x="5364088" y="1754814"/>
            <a:ext cx="1526468" cy="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err="1" smtClean="0"/>
              <a:t>Accession</a:t>
            </a:r>
            <a:r>
              <a:rPr lang="pt-BR" sz="900" b="1" dirty="0" smtClean="0"/>
              <a:t> </a:t>
            </a:r>
            <a:r>
              <a:rPr lang="pt-BR" sz="900" b="1" dirty="0" err="1" smtClean="0"/>
              <a:t>Number</a:t>
            </a:r>
            <a:r>
              <a:rPr lang="pt-BR" sz="900" b="1" dirty="0" smtClean="0"/>
              <a:t> (AN)</a:t>
            </a:r>
            <a:endParaRPr lang="pt-BR" sz="900" b="1" dirty="0"/>
          </a:p>
        </p:txBody>
      </p:sp>
      <p:sp>
        <p:nvSpPr>
          <p:cNvPr id="32" name="Retângulo de cantos arredondados 31"/>
          <p:cNvSpPr/>
          <p:nvPr/>
        </p:nvSpPr>
        <p:spPr>
          <a:xfrm>
            <a:off x="2786100" y="3987062"/>
            <a:ext cx="1512168" cy="900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46" name="Retângulo 45"/>
          <p:cNvSpPr/>
          <p:nvPr/>
        </p:nvSpPr>
        <p:spPr>
          <a:xfrm>
            <a:off x="2771800" y="3466478"/>
            <a:ext cx="1512168" cy="450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Busca de dados </a:t>
            </a:r>
          </a:p>
          <a:p>
            <a:pPr algn="ctr"/>
            <a:r>
              <a:rPr lang="pt-B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Worklist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7" name="Retângulo 46"/>
          <p:cNvSpPr/>
          <p:nvPr/>
        </p:nvSpPr>
        <p:spPr>
          <a:xfrm>
            <a:off x="5422951" y="3482676"/>
            <a:ext cx="1512168" cy="450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Realização do exame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683568" y="3482676"/>
            <a:ext cx="1512168" cy="450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Exame finalizado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Seta em curva para a direita 49"/>
          <p:cNvSpPr/>
          <p:nvPr/>
        </p:nvSpPr>
        <p:spPr>
          <a:xfrm>
            <a:off x="219941" y="3654189"/>
            <a:ext cx="371480" cy="1645625"/>
          </a:xfrm>
          <a:prstGeom prst="curvedRightArrow">
            <a:avLst>
              <a:gd name="adj1" fmla="val 25000"/>
              <a:gd name="adj2" fmla="val 77558"/>
              <a:gd name="adj3" fmla="val 201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51" name="Retângulo 50"/>
          <p:cNvSpPr/>
          <p:nvPr/>
        </p:nvSpPr>
        <p:spPr>
          <a:xfrm>
            <a:off x="683568" y="4922836"/>
            <a:ext cx="1512168" cy="450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Servidor CCIFM PACS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Seta para a esquerda 51"/>
          <p:cNvSpPr/>
          <p:nvPr/>
        </p:nvSpPr>
        <p:spPr>
          <a:xfrm>
            <a:off x="4355976" y="3654190"/>
            <a:ext cx="936104" cy="62842"/>
          </a:xfrm>
          <a:prstGeom prst="leftArrow">
            <a:avLst/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Seta para a esquerda 52"/>
          <p:cNvSpPr/>
          <p:nvPr/>
        </p:nvSpPr>
        <p:spPr>
          <a:xfrm>
            <a:off x="2267744" y="3656453"/>
            <a:ext cx="432048" cy="6057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Seta para a direita 53"/>
          <p:cNvSpPr/>
          <p:nvPr/>
        </p:nvSpPr>
        <p:spPr>
          <a:xfrm>
            <a:off x="2267744" y="5132966"/>
            <a:ext cx="648072" cy="9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54"/>
          <p:cNvSpPr/>
          <p:nvPr/>
        </p:nvSpPr>
        <p:spPr>
          <a:xfrm>
            <a:off x="3059832" y="4922836"/>
            <a:ext cx="1512168" cy="450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Servidor </a:t>
            </a:r>
            <a:r>
              <a:rPr lang="pt-BR" sz="1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Lyria</a:t>
            </a:r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PACS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7" name="Retângulo de cantos arredondados 56"/>
          <p:cNvSpPr/>
          <p:nvPr/>
        </p:nvSpPr>
        <p:spPr>
          <a:xfrm>
            <a:off x="683568" y="5444668"/>
            <a:ext cx="1512168" cy="1085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58" name="Retângulo de cantos arredondados 57"/>
          <p:cNvSpPr/>
          <p:nvPr/>
        </p:nvSpPr>
        <p:spPr>
          <a:xfrm>
            <a:off x="683568" y="5568334"/>
            <a:ext cx="1512168" cy="94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IMAGEM</a:t>
            </a:r>
            <a:endParaRPr lang="pt-BR" sz="900" b="1" dirty="0"/>
          </a:p>
        </p:txBody>
      </p:sp>
      <p:sp>
        <p:nvSpPr>
          <p:cNvPr id="62" name="CaixaDeTexto 61"/>
          <p:cNvSpPr txBox="1"/>
          <p:nvPr/>
        </p:nvSpPr>
        <p:spPr>
          <a:xfrm>
            <a:off x="7629247" y="2334072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/>
              <a:t>AN</a:t>
            </a:r>
            <a:r>
              <a:rPr lang="pt-BR" sz="900" dirty="0" smtClean="0"/>
              <a:t>, Nome, </a:t>
            </a:r>
            <a:r>
              <a:rPr lang="pt-BR" sz="900" dirty="0" err="1" smtClean="0"/>
              <a:t>RegHC</a:t>
            </a:r>
            <a:r>
              <a:rPr lang="pt-BR" sz="900" dirty="0" smtClean="0"/>
              <a:t>...</a:t>
            </a:r>
            <a:endParaRPr lang="pt-BR" sz="900" dirty="0"/>
          </a:p>
        </p:txBody>
      </p:sp>
      <p:sp>
        <p:nvSpPr>
          <p:cNvPr id="66" name="Seta para a esquerda e para a direita 65"/>
          <p:cNvSpPr/>
          <p:nvPr/>
        </p:nvSpPr>
        <p:spPr>
          <a:xfrm>
            <a:off x="4712072" y="5146304"/>
            <a:ext cx="652016" cy="82895"/>
          </a:xfrm>
          <a:prstGeom prst="leftRightArrow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Seta para a direita 67"/>
          <p:cNvSpPr/>
          <p:nvPr/>
        </p:nvSpPr>
        <p:spPr>
          <a:xfrm>
            <a:off x="6660232" y="5157192"/>
            <a:ext cx="57606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Retângulo 68"/>
          <p:cNvSpPr/>
          <p:nvPr/>
        </p:nvSpPr>
        <p:spPr>
          <a:xfrm>
            <a:off x="7374394" y="4994844"/>
            <a:ext cx="1518086" cy="4503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Exame Disponível</a:t>
            </a:r>
            <a:endParaRPr lang="pt-BR" sz="1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7380312" y="5445224"/>
            <a:ext cx="1518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 smtClean="0"/>
              <a:t>REALIZADO</a:t>
            </a:r>
            <a:endParaRPr lang="pt-BR" sz="1000" dirty="0"/>
          </a:p>
        </p:txBody>
      </p:sp>
      <p:sp>
        <p:nvSpPr>
          <p:cNvPr id="83" name="Seta para a direita 82"/>
          <p:cNvSpPr/>
          <p:nvPr/>
        </p:nvSpPr>
        <p:spPr>
          <a:xfrm>
            <a:off x="4355976" y="2060848"/>
            <a:ext cx="936104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Retângulo de cantos arredondados 83"/>
          <p:cNvSpPr/>
          <p:nvPr/>
        </p:nvSpPr>
        <p:spPr>
          <a:xfrm>
            <a:off x="683568" y="3195009"/>
            <a:ext cx="1512168" cy="124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85" name="Retângulo de cantos arredondados 84"/>
          <p:cNvSpPr/>
          <p:nvPr/>
        </p:nvSpPr>
        <p:spPr>
          <a:xfrm>
            <a:off x="683568" y="3320987"/>
            <a:ext cx="1512168" cy="1080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IMAGEM</a:t>
            </a:r>
            <a:endParaRPr lang="pt-BR" sz="900" b="1" dirty="0"/>
          </a:p>
        </p:txBody>
      </p:sp>
      <p:sp>
        <p:nvSpPr>
          <p:cNvPr id="86" name="Retângulo de cantos arredondados 85"/>
          <p:cNvSpPr/>
          <p:nvPr/>
        </p:nvSpPr>
        <p:spPr>
          <a:xfrm>
            <a:off x="3059832" y="5425607"/>
            <a:ext cx="1512168" cy="1261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AN, Nome, </a:t>
            </a:r>
            <a:r>
              <a:rPr lang="pt-BR" sz="900" b="1" dirty="0" err="1" smtClean="0"/>
              <a:t>RegHC</a:t>
            </a:r>
            <a:r>
              <a:rPr lang="pt-BR" sz="900" b="1" dirty="0" smtClean="0"/>
              <a:t>...</a:t>
            </a:r>
            <a:endParaRPr lang="pt-BR" sz="900" b="1" dirty="0"/>
          </a:p>
        </p:txBody>
      </p:sp>
      <p:sp>
        <p:nvSpPr>
          <p:cNvPr id="87" name="Retângulo de cantos arredondados 86"/>
          <p:cNvSpPr/>
          <p:nvPr/>
        </p:nvSpPr>
        <p:spPr>
          <a:xfrm>
            <a:off x="3059832" y="5551803"/>
            <a:ext cx="1512168" cy="1094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b="1" dirty="0" smtClean="0"/>
              <a:t>IMAGEM</a:t>
            </a:r>
            <a:endParaRPr lang="pt-BR" sz="900" b="1" dirty="0"/>
          </a:p>
        </p:txBody>
      </p:sp>
      <p:sp>
        <p:nvSpPr>
          <p:cNvPr id="88" name="Retângulo de cantos arredondados 87"/>
          <p:cNvSpPr/>
          <p:nvPr/>
        </p:nvSpPr>
        <p:spPr>
          <a:xfrm>
            <a:off x="5508104" y="4941168"/>
            <a:ext cx="1080120" cy="435571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dirty="0" smtClean="0"/>
              <a:t>WORKLIST</a:t>
            </a:r>
            <a:endParaRPr lang="pt-BR" sz="1100" dirty="0"/>
          </a:p>
        </p:txBody>
      </p:sp>
      <p:sp>
        <p:nvSpPr>
          <p:cNvPr id="89" name="CaixaDeTexto 88"/>
          <p:cNvSpPr txBox="1"/>
          <p:nvPr/>
        </p:nvSpPr>
        <p:spPr>
          <a:xfrm>
            <a:off x="5541015" y="5358408"/>
            <a:ext cx="1119217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900" b="1" dirty="0" smtClean="0"/>
              <a:t>AN</a:t>
            </a:r>
            <a:r>
              <a:rPr lang="pt-BR" sz="900" dirty="0" smtClean="0"/>
              <a:t>, Nome, </a:t>
            </a:r>
            <a:r>
              <a:rPr lang="pt-BR" sz="900" dirty="0" err="1" smtClean="0"/>
              <a:t>RegHC</a:t>
            </a:r>
            <a:r>
              <a:rPr lang="pt-BR" sz="900" dirty="0" smtClean="0"/>
              <a:t>...</a:t>
            </a:r>
            <a:endParaRPr lang="pt-BR" sz="900" dirty="0"/>
          </a:p>
        </p:txBody>
      </p:sp>
      <p:sp>
        <p:nvSpPr>
          <p:cNvPr id="39" name="Seta para a direita 38"/>
          <p:cNvSpPr/>
          <p:nvPr/>
        </p:nvSpPr>
        <p:spPr>
          <a:xfrm>
            <a:off x="7020272" y="2112611"/>
            <a:ext cx="432048" cy="96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73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/>
      <p:bldP spid="13" grpId="0" animBg="1"/>
      <p:bldP spid="15" grpId="0"/>
      <p:bldP spid="17" grpId="0" animBg="1"/>
      <p:bldP spid="18" grpId="0" animBg="1"/>
      <p:bldP spid="22" grpId="0" animBg="1"/>
      <p:bldP spid="32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7" grpId="0" animBg="1"/>
      <p:bldP spid="58" grpId="0" animBg="1"/>
      <p:bldP spid="62" grpId="0"/>
      <p:bldP spid="66" grpId="0" animBg="1"/>
      <p:bldP spid="68" grpId="0" animBg="1"/>
      <p:bldP spid="69" grpId="0" animBg="1"/>
      <p:bldP spid="70" grpId="0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/>
      <p:bldP spid="3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de cantos arredondados 15"/>
          <p:cNvSpPr/>
          <p:nvPr/>
        </p:nvSpPr>
        <p:spPr>
          <a:xfrm>
            <a:off x="5381630" y="809604"/>
            <a:ext cx="2428893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Impressão</a:t>
            </a:r>
          </a:p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em Filme</a:t>
            </a:r>
          </a:p>
          <a:p>
            <a:pPr algn="ctr">
              <a:defRPr/>
            </a:pP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(Kodak </a:t>
            </a:r>
            <a:r>
              <a:rPr lang="pt-BR" sz="1100" b="1" dirty="0" err="1">
                <a:ln w="50800"/>
                <a:solidFill>
                  <a:prstClr val="black">
                    <a:shade val="50000"/>
                  </a:prstClr>
                </a:solidFill>
              </a:rPr>
              <a:t>DryView</a:t>
            </a: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 8150)</a:t>
            </a:r>
          </a:p>
          <a:p>
            <a:pPr algn="ctr">
              <a:defRPr/>
            </a:pPr>
            <a:endParaRPr lang="pt-BR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666987" y="2666992"/>
            <a:ext cx="2428891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Servidores</a:t>
            </a:r>
          </a:p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das Modalidades</a:t>
            </a:r>
          </a:p>
          <a:p>
            <a:pPr algn="ctr">
              <a:defRPr/>
            </a:pP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(</a:t>
            </a:r>
            <a:r>
              <a:rPr lang="pt-BR" sz="1100" b="1" dirty="0" err="1">
                <a:ln w="50800"/>
                <a:solidFill>
                  <a:prstClr val="black">
                    <a:shade val="50000"/>
                  </a:prstClr>
                </a:solidFill>
              </a:rPr>
              <a:t>ConQuest</a:t>
            </a: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)</a:t>
            </a:r>
          </a:p>
        </p:txBody>
      </p:sp>
      <p:pic>
        <p:nvPicPr>
          <p:cNvPr id="2052" name="Picture 2" descr="C:\Documents and Settings\gfcaetano\Configurações locais\Temporary Internet Files\Content.IE5\UV2ROTI5\MCj043484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38438"/>
            <a:ext cx="500063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a direita 5"/>
          <p:cNvSpPr/>
          <p:nvPr/>
        </p:nvSpPr>
        <p:spPr>
          <a:xfrm rot="2212727">
            <a:off x="2727325" y="2171700"/>
            <a:ext cx="806450" cy="233363"/>
          </a:xfrm>
          <a:prstGeom prst="rightArrow">
            <a:avLst>
              <a:gd name="adj1" fmla="val 50000"/>
              <a:gd name="adj2" fmla="val 7266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" name="Picture 15" descr="http://spectrumxray.com/products/dv8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53068" y="881042"/>
            <a:ext cx="367744" cy="43148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4" name="Retângulo de cantos arredondados 13"/>
          <p:cNvSpPr/>
          <p:nvPr/>
        </p:nvSpPr>
        <p:spPr>
          <a:xfrm>
            <a:off x="309533" y="738166"/>
            <a:ext cx="2428891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Aquisição</a:t>
            </a:r>
          </a:p>
          <a:p>
            <a:pPr algn="ctr">
              <a:defRPr/>
            </a:pPr>
            <a:r>
              <a:rPr lang="pt-BR" sz="1400" b="1" dirty="0">
                <a:ln w="50800"/>
                <a:solidFill>
                  <a:prstClr val="black">
                    <a:shade val="50000"/>
                  </a:prstClr>
                </a:solidFill>
              </a:rPr>
              <a:t>(CR, CT, MR, NM, US, XA)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881313" y="1238250"/>
            <a:ext cx="2286000" cy="233363"/>
          </a:xfrm>
          <a:prstGeom prst="rightArrow">
            <a:avLst>
              <a:gd name="adj1" fmla="val 50000"/>
              <a:gd name="adj2" fmla="val 7266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" name="Seta para a direita 29"/>
          <p:cNvSpPr>
            <a:spLocks noChangeArrowheads="1"/>
          </p:cNvSpPr>
          <p:nvPr/>
        </p:nvSpPr>
        <p:spPr bwMode="auto">
          <a:xfrm rot="7461197">
            <a:off x="1855788" y="4475163"/>
            <a:ext cx="1381125" cy="231775"/>
          </a:xfrm>
          <a:prstGeom prst="rightArrow">
            <a:avLst>
              <a:gd name="adj1" fmla="val 50000"/>
              <a:gd name="adj2" fmla="val 72252"/>
            </a:avLst>
          </a:prstGeom>
          <a:solidFill>
            <a:schemeClr val="tx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595416" y="2166926"/>
            <a:ext cx="1857389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C-MOVE</a:t>
            </a:r>
          </a:p>
        </p:txBody>
      </p:sp>
      <p:sp>
        <p:nvSpPr>
          <p:cNvPr id="36" name="Retângulo 35"/>
          <p:cNvSpPr/>
          <p:nvPr/>
        </p:nvSpPr>
        <p:spPr>
          <a:xfrm>
            <a:off x="3024176" y="1023918"/>
            <a:ext cx="1857389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C-PRINT</a:t>
            </a:r>
          </a:p>
        </p:txBody>
      </p:sp>
      <p:sp>
        <p:nvSpPr>
          <p:cNvPr id="41" name="Seta para a direita 40"/>
          <p:cNvSpPr/>
          <p:nvPr/>
        </p:nvSpPr>
        <p:spPr>
          <a:xfrm>
            <a:off x="5238750" y="3148013"/>
            <a:ext cx="1071563" cy="233362"/>
          </a:xfrm>
          <a:prstGeom prst="rightArrow">
            <a:avLst>
              <a:gd name="adj1" fmla="val 50000"/>
              <a:gd name="adj2" fmla="val 72665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2" name="Retângulo de cantos arredondados 41"/>
          <p:cNvSpPr/>
          <p:nvPr/>
        </p:nvSpPr>
        <p:spPr>
          <a:xfrm>
            <a:off x="6409195" y="2666992"/>
            <a:ext cx="2428891" cy="12144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Servidor</a:t>
            </a:r>
          </a:p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Web</a:t>
            </a:r>
          </a:p>
          <a:p>
            <a:pPr algn="ctr">
              <a:defRPr/>
            </a:pP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(</a:t>
            </a:r>
            <a:r>
              <a:rPr lang="pt-BR" sz="1100" b="1" dirty="0" err="1">
                <a:ln w="50800"/>
                <a:solidFill>
                  <a:prstClr val="black">
                    <a:shade val="50000"/>
                  </a:prstClr>
                </a:solidFill>
              </a:rPr>
              <a:t>ConQuest</a:t>
            </a: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 – Todas Modalidades)</a:t>
            </a:r>
          </a:p>
        </p:txBody>
      </p:sp>
      <p:pic>
        <p:nvPicPr>
          <p:cNvPr id="12302" name="Picture 2" descr="C:\Documents and Settings\gfcaetano\Configurações locais\Temporary Internet Files\Content.IE5\UV2ROTI5\MCj0434845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738438"/>
            <a:ext cx="500062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eta para a direita 17"/>
          <p:cNvSpPr>
            <a:spLocks noChangeArrowheads="1"/>
          </p:cNvSpPr>
          <p:nvPr/>
        </p:nvSpPr>
        <p:spPr bwMode="auto">
          <a:xfrm rot="-3357957">
            <a:off x="2260600" y="4572000"/>
            <a:ext cx="1379538" cy="198438"/>
          </a:xfrm>
          <a:prstGeom prst="rightArrow">
            <a:avLst>
              <a:gd name="adj1" fmla="val 50000"/>
              <a:gd name="adj2" fmla="val 72577"/>
            </a:avLst>
          </a:prstGeom>
          <a:solidFill>
            <a:schemeClr val="tx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19" name="Retângulo de cantos arredondados 18"/>
          <p:cNvSpPr/>
          <p:nvPr/>
        </p:nvSpPr>
        <p:spPr>
          <a:xfrm>
            <a:off x="705228" y="5445224"/>
            <a:ext cx="2714644" cy="121403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pt-BR" b="1" dirty="0">
              <a:ln w="50800"/>
              <a:solidFill>
                <a:prstClr val="black">
                  <a:shade val="50000"/>
                </a:prstClr>
              </a:solidFill>
            </a:endParaRPr>
          </a:p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Estações de Laudo</a:t>
            </a:r>
          </a:p>
          <a:p>
            <a:pPr algn="ctr">
              <a:defRPr/>
            </a:pP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(</a:t>
            </a:r>
            <a:r>
              <a:rPr lang="pt-BR" sz="1100" b="1" dirty="0" err="1">
                <a:ln w="50800"/>
                <a:solidFill>
                  <a:prstClr val="black">
                    <a:shade val="50000"/>
                  </a:prstClr>
                </a:solidFill>
              </a:rPr>
              <a:t>ClearCanvas</a:t>
            </a: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 / K-PACS / </a:t>
            </a:r>
            <a:r>
              <a:rPr lang="pt-BR" sz="1100" b="1" dirty="0" err="1" smtClean="0">
                <a:ln w="50800"/>
                <a:solidFill>
                  <a:prstClr val="black">
                    <a:shade val="50000"/>
                  </a:prstClr>
                </a:solidFill>
              </a:rPr>
              <a:t>eFilm</a:t>
            </a:r>
            <a:r>
              <a:rPr lang="pt-BR" sz="11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/</a:t>
            </a:r>
            <a:r>
              <a:rPr lang="pt-BR" sz="1100" b="1" dirty="0" err="1" smtClean="0">
                <a:ln w="50800"/>
                <a:solidFill>
                  <a:prstClr val="black">
                    <a:shade val="50000"/>
                  </a:prstClr>
                </a:solidFill>
              </a:rPr>
              <a:t>Osirix</a:t>
            </a:r>
            <a:r>
              <a:rPr lang="pt-BR" sz="1100" b="1" dirty="0" smtClean="0">
                <a:ln w="50800"/>
                <a:solidFill>
                  <a:prstClr val="black">
                    <a:shade val="50000"/>
                  </a:prstClr>
                </a:solidFill>
              </a:rPr>
              <a:t>)</a:t>
            </a:r>
            <a:endParaRPr lang="pt-BR" sz="11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pic>
        <p:nvPicPr>
          <p:cNvPr id="12305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509" y="5525641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84" y="5525641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7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259" y="5525641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634" y="5525641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9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09" y="5525641"/>
            <a:ext cx="32861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tângulo de cantos arredondados 26"/>
          <p:cNvSpPr/>
          <p:nvPr/>
        </p:nvSpPr>
        <p:spPr>
          <a:xfrm>
            <a:off x="5381933" y="5238093"/>
            <a:ext cx="2428224" cy="12154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endParaRPr lang="pt-BR" b="1" dirty="0">
              <a:ln w="50800"/>
              <a:solidFill>
                <a:prstClr val="black">
                  <a:shade val="50000"/>
                </a:prstClr>
              </a:solidFill>
            </a:endParaRPr>
          </a:p>
          <a:p>
            <a:pPr algn="ctr">
              <a:defRPr/>
            </a:pPr>
            <a:r>
              <a:rPr lang="pt-BR" b="1" dirty="0">
                <a:ln w="50800"/>
                <a:solidFill>
                  <a:prstClr val="black">
                    <a:shade val="50000"/>
                  </a:prstClr>
                </a:solidFill>
              </a:rPr>
              <a:t>Estações de “Backup”</a:t>
            </a:r>
          </a:p>
          <a:p>
            <a:pPr algn="ctr">
              <a:defRPr/>
            </a:pPr>
            <a:r>
              <a:rPr lang="pt-BR" sz="1100" b="1" dirty="0">
                <a:ln w="50800"/>
                <a:solidFill>
                  <a:prstClr val="black">
                    <a:shade val="50000"/>
                  </a:prstClr>
                </a:solidFill>
              </a:rPr>
              <a:t>(K-PACS)</a:t>
            </a:r>
          </a:p>
        </p:txBody>
      </p:sp>
      <p:pic>
        <p:nvPicPr>
          <p:cNvPr id="2077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5338763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8" name="Picture 3" descr="C:\Documents and Settings\gfcaetano\Configurações locais\Temporary Internet Files\Content.IE5\ALELG5QZ\MCj0432646000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013" y="5338763"/>
            <a:ext cx="328612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Seta para a direita 30"/>
          <p:cNvSpPr>
            <a:spLocks noChangeArrowheads="1"/>
          </p:cNvSpPr>
          <p:nvPr/>
        </p:nvSpPr>
        <p:spPr bwMode="auto">
          <a:xfrm rot="3138575">
            <a:off x="5000625" y="4503738"/>
            <a:ext cx="1381125" cy="190500"/>
          </a:xfrm>
          <a:prstGeom prst="rightArrow">
            <a:avLst>
              <a:gd name="adj1" fmla="val 50000"/>
              <a:gd name="adj2" fmla="val 73238"/>
            </a:avLst>
          </a:prstGeom>
          <a:solidFill>
            <a:schemeClr val="tx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2" name="Seta para a direita 31"/>
          <p:cNvSpPr>
            <a:spLocks noChangeArrowheads="1"/>
          </p:cNvSpPr>
          <p:nvPr/>
        </p:nvSpPr>
        <p:spPr bwMode="auto">
          <a:xfrm rot="-7642271">
            <a:off x="4554538" y="4538663"/>
            <a:ext cx="1381125" cy="174625"/>
          </a:xfrm>
          <a:prstGeom prst="rightArrow">
            <a:avLst>
              <a:gd name="adj1" fmla="val 50000"/>
              <a:gd name="adj2" fmla="val 72317"/>
            </a:avLst>
          </a:prstGeom>
          <a:solidFill>
            <a:schemeClr val="tx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1271563" y="4181706"/>
            <a:ext cx="1857325" cy="2613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C-MOVE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5167126" y="4310418"/>
            <a:ext cx="1857325" cy="2613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C-MOVE</a:t>
            </a:r>
          </a:p>
        </p:txBody>
      </p:sp>
      <p:sp>
        <p:nvSpPr>
          <p:cNvPr id="39" name="Retângulo 38"/>
          <p:cNvSpPr/>
          <p:nvPr/>
        </p:nvSpPr>
        <p:spPr>
          <a:xfrm>
            <a:off x="2451912" y="4691880"/>
            <a:ext cx="1857576" cy="2613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C-FIND</a:t>
            </a:r>
          </a:p>
        </p:txBody>
      </p:sp>
      <p:sp>
        <p:nvSpPr>
          <p:cNvPr id="40" name="Retângulo 39"/>
          <p:cNvSpPr/>
          <p:nvPr/>
        </p:nvSpPr>
        <p:spPr>
          <a:xfrm>
            <a:off x="3952934" y="4691880"/>
            <a:ext cx="1857325" cy="2613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C-FIND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849508" y="4604526"/>
            <a:ext cx="1856001" cy="26138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C-STORE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5518791" y="4623885"/>
            <a:ext cx="1857325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C-STORE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809730" y="2381240"/>
            <a:ext cx="1857389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C-STORE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4595813" y="2738430"/>
            <a:ext cx="1857387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C-MOVE</a:t>
            </a:r>
          </a:p>
        </p:txBody>
      </p:sp>
      <p:sp>
        <p:nvSpPr>
          <p:cNvPr id="48" name="Retângulo 47"/>
          <p:cNvSpPr/>
          <p:nvPr/>
        </p:nvSpPr>
        <p:spPr>
          <a:xfrm>
            <a:off x="4810126" y="2952744"/>
            <a:ext cx="1857388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C-STORE</a:t>
            </a:r>
          </a:p>
        </p:txBody>
      </p:sp>
      <p:sp>
        <p:nvSpPr>
          <p:cNvPr id="50" name="Retângulo de cantos arredondados 49"/>
          <p:cNvSpPr/>
          <p:nvPr/>
        </p:nvSpPr>
        <p:spPr>
          <a:xfrm>
            <a:off x="309532" y="2786628"/>
            <a:ext cx="1538727" cy="677411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2000" b="1" dirty="0">
                <a:ln w="50800"/>
                <a:solidFill>
                  <a:prstClr val="black">
                    <a:shade val="50000"/>
                  </a:prstClr>
                </a:solidFill>
              </a:rPr>
              <a:t>Servidor </a:t>
            </a:r>
            <a:r>
              <a:rPr lang="pt-BR" sz="2000" b="1" dirty="0" err="1">
                <a:ln w="50800"/>
                <a:solidFill>
                  <a:prstClr val="black">
                    <a:shade val="50000"/>
                  </a:prstClr>
                </a:solidFill>
              </a:rPr>
              <a:t>Worklist</a:t>
            </a:r>
            <a:endParaRPr lang="pt-BR" sz="2000" b="1" dirty="0">
              <a:ln w="50800"/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2" name="Seta para a direita 51"/>
          <p:cNvSpPr>
            <a:spLocks noChangeArrowheads="1"/>
          </p:cNvSpPr>
          <p:nvPr/>
        </p:nvSpPr>
        <p:spPr bwMode="auto">
          <a:xfrm rot="-4332266">
            <a:off x="1059927" y="2309561"/>
            <a:ext cx="642938" cy="142875"/>
          </a:xfrm>
          <a:prstGeom prst="rightArrow">
            <a:avLst>
              <a:gd name="adj1" fmla="val 50000"/>
              <a:gd name="adj2" fmla="val 72667"/>
            </a:avLst>
          </a:prstGeom>
          <a:solidFill>
            <a:schemeClr val="tx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2089" name="Line 41"/>
          <p:cNvSpPr>
            <a:spLocks noChangeShapeType="1"/>
          </p:cNvSpPr>
          <p:nvPr/>
        </p:nvSpPr>
        <p:spPr bwMode="auto">
          <a:xfrm>
            <a:off x="5148263" y="2708275"/>
            <a:ext cx="287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0" name="Line 42"/>
          <p:cNvSpPr>
            <a:spLocks noChangeShapeType="1"/>
          </p:cNvSpPr>
          <p:nvPr/>
        </p:nvSpPr>
        <p:spPr bwMode="auto">
          <a:xfrm>
            <a:off x="6013450" y="2952750"/>
            <a:ext cx="287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1" name="Line 43"/>
          <p:cNvSpPr>
            <a:spLocks noChangeShapeType="1"/>
          </p:cNvSpPr>
          <p:nvPr/>
        </p:nvSpPr>
        <p:spPr bwMode="auto">
          <a:xfrm>
            <a:off x="2041525" y="2022475"/>
            <a:ext cx="215900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2" name="Line 44"/>
          <p:cNvSpPr>
            <a:spLocks noChangeShapeType="1"/>
          </p:cNvSpPr>
          <p:nvPr/>
        </p:nvSpPr>
        <p:spPr bwMode="auto">
          <a:xfrm>
            <a:off x="2411413" y="2636838"/>
            <a:ext cx="2159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3" name="Line 45"/>
          <p:cNvSpPr>
            <a:spLocks noChangeShapeType="1"/>
          </p:cNvSpPr>
          <p:nvPr/>
        </p:nvSpPr>
        <p:spPr bwMode="auto">
          <a:xfrm flipH="1">
            <a:off x="2484438" y="3933825"/>
            <a:ext cx="1444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4" name="Line 46"/>
          <p:cNvSpPr>
            <a:spLocks noChangeShapeType="1"/>
          </p:cNvSpPr>
          <p:nvPr/>
        </p:nvSpPr>
        <p:spPr bwMode="auto">
          <a:xfrm flipH="1">
            <a:off x="1619250" y="4868863"/>
            <a:ext cx="1444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5651500" y="4076700"/>
            <a:ext cx="2159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6" name="Line 48"/>
          <p:cNvSpPr>
            <a:spLocks noChangeShapeType="1"/>
          </p:cNvSpPr>
          <p:nvPr/>
        </p:nvSpPr>
        <p:spPr bwMode="auto">
          <a:xfrm>
            <a:off x="6443663" y="48688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0" y="76562"/>
            <a:ext cx="9144000" cy="40011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000" b="1" dirty="0" smtClean="0">
                <a:solidFill>
                  <a:srgbClr val="FFFF89"/>
                </a:solidFill>
                <a:latin typeface="Arial" charset="0"/>
              </a:rPr>
              <a:t>PACS – CCIFM – Fluxo de Dados</a:t>
            </a:r>
            <a:endParaRPr lang="en-US" sz="2000" b="1" dirty="0">
              <a:solidFill>
                <a:srgbClr val="FFFF89"/>
              </a:solidFill>
              <a:latin typeface="Arial" charset="0"/>
            </a:endParaRPr>
          </a:p>
        </p:txBody>
      </p:sp>
      <p:sp>
        <p:nvSpPr>
          <p:cNvPr id="49" name="Retângulo 48"/>
          <p:cNvSpPr/>
          <p:nvPr/>
        </p:nvSpPr>
        <p:spPr>
          <a:xfrm>
            <a:off x="-142908" y="2310134"/>
            <a:ext cx="1857389" cy="26161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HL7</a:t>
            </a:r>
          </a:p>
        </p:txBody>
      </p:sp>
      <p:sp>
        <p:nvSpPr>
          <p:cNvPr id="51" name="Retângulo de cantos arredondados 50"/>
          <p:cNvSpPr/>
          <p:nvPr/>
        </p:nvSpPr>
        <p:spPr>
          <a:xfrm>
            <a:off x="35496" y="4005064"/>
            <a:ext cx="1696692" cy="606840"/>
          </a:xfrm>
          <a:prstGeom prst="round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pt-BR" sz="2000" b="1" dirty="0">
                <a:ln w="50800"/>
                <a:solidFill>
                  <a:prstClr val="black">
                    <a:shade val="50000"/>
                  </a:prstClr>
                </a:solidFill>
              </a:rPr>
              <a:t>Agenda Eletrônica</a:t>
            </a:r>
          </a:p>
        </p:txBody>
      </p:sp>
      <p:sp>
        <p:nvSpPr>
          <p:cNvPr id="53" name="Seta para a direita 52"/>
          <p:cNvSpPr>
            <a:spLocks noChangeArrowheads="1"/>
          </p:cNvSpPr>
          <p:nvPr/>
        </p:nvSpPr>
        <p:spPr bwMode="auto">
          <a:xfrm rot="-4332266">
            <a:off x="820194" y="3649556"/>
            <a:ext cx="437909" cy="172617"/>
          </a:xfrm>
          <a:prstGeom prst="rightArrow">
            <a:avLst>
              <a:gd name="adj1" fmla="val 50000"/>
              <a:gd name="adj2" fmla="val 72667"/>
            </a:avLst>
          </a:prstGeom>
          <a:solidFill>
            <a:schemeClr val="tx1"/>
          </a:solidFill>
          <a:ln w="25400" algn="ctr">
            <a:solidFill>
              <a:srgbClr val="8064A2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>
              <a:defRPr/>
            </a:pPr>
            <a:endParaRPr lang="pt-BR" b="1">
              <a:effectLst>
                <a:outerShdw blurRad="38100" dist="38100" dir="2700000" algn="tl">
                  <a:srgbClr val="C0C0C0"/>
                </a:outerShdw>
              </a:effectLst>
              <a:latin typeface="Tahoma" charset="0"/>
            </a:endParaRPr>
          </a:p>
        </p:txBody>
      </p:sp>
      <p:sp>
        <p:nvSpPr>
          <p:cNvPr id="54" name="Retângulo 53"/>
          <p:cNvSpPr/>
          <p:nvPr/>
        </p:nvSpPr>
        <p:spPr>
          <a:xfrm>
            <a:off x="251520" y="3573016"/>
            <a:ext cx="720080" cy="2616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11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charset="0"/>
              </a:rPr>
              <a:t>HL7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6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749915"/>
              </p:ext>
            </p:extLst>
          </p:nvPr>
        </p:nvGraphicFramePr>
        <p:xfrm>
          <a:off x="609600" y="381000"/>
          <a:ext cx="8077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14" name="Document" r:id="rId4" imgW="5599052" imgH="1373788" progId="Word.Document.8">
                  <p:embed/>
                </p:oleObj>
              </mc:Choice>
              <mc:Fallback>
                <p:oleObj name="Document" r:id="rId4" imgW="5599052" imgH="137378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"/>
                        <a:ext cx="80772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Imagem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32809">
            <a:off x="639124" y="3225771"/>
            <a:ext cx="3799137" cy="2150311"/>
          </a:xfrm>
          <a:prstGeom prst="rect">
            <a:avLst/>
          </a:prstGeom>
        </p:spPr>
      </p:pic>
      <p:pic>
        <p:nvPicPr>
          <p:cNvPr id="63493" name="Picture 5" descr="http://images.tcdn.com.br/img/img_prod/101371/1887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5028">
            <a:off x="4907493" y="2252324"/>
            <a:ext cx="3776489" cy="377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755650" y="539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pt-BR" altLang="pt-BR"/>
              <a:t>Imagem Digital</a:t>
            </a:r>
          </a:p>
        </p:txBody>
      </p:sp>
      <p:grpSp>
        <p:nvGrpSpPr>
          <p:cNvPr id="137220" name="Group 4"/>
          <p:cNvGrpSpPr>
            <a:grpSpLocks/>
          </p:cNvGrpSpPr>
          <p:nvPr/>
        </p:nvGrpSpPr>
        <p:grpSpPr bwMode="auto">
          <a:xfrm>
            <a:off x="1371600" y="5084763"/>
            <a:ext cx="6400800" cy="1463675"/>
            <a:chOff x="768" y="2784"/>
            <a:chExt cx="4032" cy="922"/>
          </a:xfrm>
        </p:grpSpPr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>
              <a:off x="768" y="3156"/>
              <a:ext cx="62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altLang="pt-BR" sz="2000"/>
                <a:t>f(x,y) = </a:t>
              </a:r>
            </a:p>
          </p:txBody>
        </p:sp>
        <p:grpSp>
          <p:nvGrpSpPr>
            <p:cNvPr id="137222" name="Group 6"/>
            <p:cNvGrpSpPr>
              <a:grpSpLocks/>
            </p:cNvGrpSpPr>
            <p:nvPr/>
          </p:nvGrpSpPr>
          <p:grpSpPr bwMode="auto">
            <a:xfrm>
              <a:off x="1392" y="2784"/>
              <a:ext cx="1488" cy="922"/>
              <a:chOff x="1536" y="2784"/>
              <a:chExt cx="1488" cy="922"/>
            </a:xfrm>
          </p:grpSpPr>
          <p:sp>
            <p:nvSpPr>
              <p:cNvPr id="137223" name="AutoShape 7"/>
              <p:cNvSpPr>
                <a:spLocks noChangeArrowheads="1"/>
              </p:cNvSpPr>
              <p:nvPr/>
            </p:nvSpPr>
            <p:spPr bwMode="auto">
              <a:xfrm>
                <a:off x="1536" y="2784"/>
                <a:ext cx="1488" cy="92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7224" name="Text Box 8"/>
              <p:cNvSpPr txBox="1">
                <a:spLocks noChangeArrowheads="1"/>
              </p:cNvSpPr>
              <p:nvPr/>
            </p:nvSpPr>
            <p:spPr bwMode="auto">
              <a:xfrm>
                <a:off x="1584" y="2832"/>
                <a:ext cx="1440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pt-BR" altLang="pt-BR" sz="2000"/>
                  <a:t>(0,0)    (0,1)    (0,2)</a:t>
                </a:r>
              </a:p>
              <a:p>
                <a:pPr>
                  <a:spcBef>
                    <a:spcPct val="50000"/>
                  </a:spcBef>
                </a:pPr>
                <a:r>
                  <a:rPr kumimoji="1" lang="pt-BR" altLang="pt-BR" sz="2000"/>
                  <a:t>(1,0)    (1,1)    (1,2)</a:t>
                </a:r>
              </a:p>
              <a:p>
                <a:pPr>
                  <a:spcBef>
                    <a:spcPct val="50000"/>
                  </a:spcBef>
                </a:pPr>
                <a:r>
                  <a:rPr kumimoji="1" lang="pt-BR" altLang="pt-BR" sz="2000"/>
                  <a:t>(2,0)    (2,1)    (2,2)</a:t>
                </a:r>
              </a:p>
            </p:txBody>
          </p:sp>
        </p:grpSp>
        <p:sp>
          <p:nvSpPr>
            <p:cNvPr id="137225" name="Text Box 9"/>
            <p:cNvSpPr txBox="1">
              <a:spLocks noChangeArrowheads="1"/>
            </p:cNvSpPr>
            <p:nvPr/>
          </p:nvSpPr>
          <p:spPr bwMode="auto">
            <a:xfrm>
              <a:off x="2976" y="3156"/>
              <a:ext cx="19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pt-BR" altLang="pt-BR" sz="2000"/>
                <a:t>=</a:t>
              </a:r>
            </a:p>
          </p:txBody>
        </p:sp>
        <p:grpSp>
          <p:nvGrpSpPr>
            <p:cNvPr id="137226" name="Group 10"/>
            <p:cNvGrpSpPr>
              <a:grpSpLocks/>
            </p:cNvGrpSpPr>
            <p:nvPr/>
          </p:nvGrpSpPr>
          <p:grpSpPr bwMode="auto">
            <a:xfrm>
              <a:off x="3264" y="2784"/>
              <a:ext cx="1536" cy="922"/>
              <a:chOff x="3888" y="2688"/>
              <a:chExt cx="1536" cy="922"/>
            </a:xfrm>
          </p:grpSpPr>
          <p:sp>
            <p:nvSpPr>
              <p:cNvPr id="137227" name="Text Box 11"/>
              <p:cNvSpPr txBox="1">
                <a:spLocks noChangeArrowheads="1"/>
              </p:cNvSpPr>
              <p:nvPr/>
            </p:nvSpPr>
            <p:spPr bwMode="auto">
              <a:xfrm>
                <a:off x="3936" y="2736"/>
                <a:ext cx="1488" cy="8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kumimoji="1" lang="pt-BR" altLang="pt-BR" sz="2000"/>
                  <a:t>(121)   (133)    (57)</a:t>
                </a:r>
              </a:p>
              <a:p>
                <a:pPr>
                  <a:spcBef>
                    <a:spcPct val="50000"/>
                  </a:spcBef>
                </a:pPr>
                <a:r>
                  <a:rPr kumimoji="1" lang="pt-BR" altLang="pt-BR" sz="2000"/>
                  <a:t> (45)    (212)   (134)</a:t>
                </a:r>
              </a:p>
              <a:p>
                <a:pPr>
                  <a:spcBef>
                    <a:spcPct val="50000"/>
                  </a:spcBef>
                </a:pPr>
                <a:r>
                  <a:rPr kumimoji="1" lang="pt-BR" altLang="pt-BR" sz="2000"/>
                  <a:t>  (0)      (86)    (214)</a:t>
                </a:r>
              </a:p>
            </p:txBody>
          </p:sp>
          <p:sp>
            <p:nvSpPr>
              <p:cNvPr id="137228" name="AutoShape 12"/>
              <p:cNvSpPr>
                <a:spLocks noChangeArrowheads="1"/>
              </p:cNvSpPr>
              <p:nvPr/>
            </p:nvSpPr>
            <p:spPr bwMode="auto">
              <a:xfrm>
                <a:off x="3888" y="2688"/>
                <a:ext cx="1488" cy="922"/>
              </a:xfrm>
              <a:prstGeom prst="bracketPair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37229" name="Group 13"/>
          <p:cNvGrpSpPr>
            <a:grpSpLocks/>
          </p:cNvGrpSpPr>
          <p:nvPr/>
        </p:nvGrpSpPr>
        <p:grpSpPr bwMode="auto">
          <a:xfrm>
            <a:off x="4643438" y="2420938"/>
            <a:ext cx="3360737" cy="2667000"/>
            <a:chOff x="2448" y="1008"/>
            <a:chExt cx="2117" cy="1680"/>
          </a:xfrm>
        </p:grpSpPr>
        <p:grpSp>
          <p:nvGrpSpPr>
            <p:cNvPr id="137230" name="Group 14"/>
            <p:cNvGrpSpPr>
              <a:grpSpLocks/>
            </p:cNvGrpSpPr>
            <p:nvPr/>
          </p:nvGrpSpPr>
          <p:grpSpPr bwMode="auto">
            <a:xfrm>
              <a:off x="2544" y="1104"/>
              <a:ext cx="1824" cy="1392"/>
              <a:chOff x="2983" y="1391"/>
              <a:chExt cx="2688" cy="2113"/>
            </a:xfrm>
          </p:grpSpPr>
          <p:grpSp>
            <p:nvGrpSpPr>
              <p:cNvPr id="137231" name="Group 15"/>
              <p:cNvGrpSpPr>
                <a:grpSpLocks/>
              </p:cNvGrpSpPr>
              <p:nvPr/>
            </p:nvGrpSpPr>
            <p:grpSpPr bwMode="auto">
              <a:xfrm>
                <a:off x="2984" y="1392"/>
                <a:ext cx="2536" cy="1906"/>
                <a:chOff x="2880" y="2493"/>
                <a:chExt cx="2536" cy="1906"/>
              </a:xfrm>
            </p:grpSpPr>
            <p:grpSp>
              <p:nvGrpSpPr>
                <p:cNvPr id="137232" name="Group 16"/>
                <p:cNvGrpSpPr>
                  <a:grpSpLocks/>
                </p:cNvGrpSpPr>
                <p:nvPr/>
              </p:nvGrpSpPr>
              <p:grpSpPr bwMode="auto">
                <a:xfrm>
                  <a:off x="2880" y="2493"/>
                  <a:ext cx="2536" cy="636"/>
                  <a:chOff x="2880" y="2493"/>
                  <a:chExt cx="2536" cy="636"/>
                </a:xfrm>
              </p:grpSpPr>
              <p:grpSp>
                <p:nvGrpSpPr>
                  <p:cNvPr id="13723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2880" y="2493"/>
                    <a:ext cx="2536" cy="318"/>
                    <a:chOff x="2880" y="2493"/>
                    <a:chExt cx="2536" cy="318"/>
                  </a:xfrm>
                </p:grpSpPr>
                <p:grpSp>
                  <p:nvGrpSpPr>
                    <p:cNvPr id="137234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493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235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36" name="Rectangle 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37" name="Rectangle 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38" name="Rectangle 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39" name="Rectangle 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0" name="Rectangle 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1" name="Rectangle 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2" name="Rectangle 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3" name="Rectangle 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244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45" name="Rectangle 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6" name="Rectangle 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7" name="Rectangle 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8" name="Rectangle 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49" name="Rectangle 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0" name="Rectangle 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1" name="Rectangle 3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2" name="Rectangle 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  <p:grpSp>
                  <p:nvGrpSpPr>
                    <p:cNvPr id="137253" name="Group 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2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254" name="Group 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55" name="Rectangle 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6" name="Rectangle 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7" name="Rectangle 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8" name="Rectangle 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59" name="Rectangle 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0" name="Rectangle 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1" name="Rectangle 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2" name="Rectangle 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263" name="Group 4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64" name="Rectangle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5" name="Rectangle 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6" name="Rectangle 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7" name="Rectangle 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8" name="Rectangle 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69" name="Rectangle 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70" name="Rectangle 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71" name="Rectangle 5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</p:grpSp>
              <p:grpSp>
                <p:nvGrpSpPr>
                  <p:cNvPr id="137272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2880" y="2811"/>
                    <a:ext cx="2536" cy="318"/>
                    <a:chOff x="2880" y="2493"/>
                    <a:chExt cx="2536" cy="318"/>
                  </a:xfrm>
                </p:grpSpPr>
                <p:grpSp>
                  <p:nvGrpSpPr>
                    <p:cNvPr id="137273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493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274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75" name="Rectangle 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76" name="Rectangle 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77" name="Rectangle 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78" name="Rectangle 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79" name="Rectangle 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0" name="Rectangle 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1" name="Rectangle 6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2" name="Rectangle 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283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84" name="Rectangle 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5" name="Rectangle 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6" name="Rectangle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7" name="Rectangle 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8" name="Rectangle 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89" name="Rectangle 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0" name="Rectangle 7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1" name="Rectangle 7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  <p:grpSp>
                  <p:nvGrpSpPr>
                    <p:cNvPr id="137292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2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293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294" name="Rectangle 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5" name="Rectangle 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6" name="Rectangle 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7" name="Rectangle 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8" name="Rectangle 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299" name="Rectangle 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0" name="Rectangle 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1" name="Rectangle 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302" name="Group 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03" name="Rectangle 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4" name="Rectangle 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5" name="Rectangle 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6" name="Rectangle 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7" name="Rectangle 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8" name="Rectangle 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09" name="Rectangle 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10" name="Rectangle 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37311" name="Group 95"/>
                <p:cNvGrpSpPr>
                  <a:grpSpLocks/>
                </p:cNvGrpSpPr>
                <p:nvPr/>
              </p:nvGrpSpPr>
              <p:grpSpPr bwMode="auto">
                <a:xfrm>
                  <a:off x="2880" y="3128"/>
                  <a:ext cx="2536" cy="636"/>
                  <a:chOff x="2880" y="2493"/>
                  <a:chExt cx="2536" cy="636"/>
                </a:xfrm>
              </p:grpSpPr>
              <p:grpSp>
                <p:nvGrpSpPr>
                  <p:cNvPr id="137312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2880" y="2493"/>
                    <a:ext cx="2536" cy="318"/>
                    <a:chOff x="2880" y="2493"/>
                    <a:chExt cx="2536" cy="318"/>
                  </a:xfrm>
                </p:grpSpPr>
                <p:grpSp>
                  <p:nvGrpSpPr>
                    <p:cNvPr id="137313" name="Group 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493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314" name="Group 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15" name="Rectangle 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16" name="Rectangle 1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17" name="Rectangle 1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18" name="Rectangle 1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19" name="Rectangle 1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0" name="Rectangle 1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1" name="Rectangle 10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2" name="Rectangle 1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323" name="Group 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24" name="Rectangle 1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5" name="Rectangle 1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6" name="Rectangle 1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7" name="Rectangle 1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8" name="Rectangle 1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29" name="Rectangle 1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0" name="Rectangle 1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1" name="Rectangle 1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  <p:grpSp>
                  <p:nvGrpSpPr>
                    <p:cNvPr id="137332" name="Group 1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2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333" name="Group 1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34" name="Rectangle 1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5" name="Rectangle 1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6" name="Rectangle 1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7" name="Rectangle 1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8" name="Rectangle 1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39" name="Rectangle 1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0" name="Rectangle 1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1" name="Rectangle 12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342" name="Group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43" name="Rectangle 1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4" name="Rectangle 1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5" name="Rectangle 1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6" name="Rectangle 1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7" name="Rectangle 1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8" name="Rectangle 1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49" name="Rectangle 1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50" name="Rectangle 13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</p:grpSp>
              <p:grpSp>
                <p:nvGrpSpPr>
                  <p:cNvPr id="137351" name="Group 135"/>
                  <p:cNvGrpSpPr>
                    <a:grpSpLocks/>
                  </p:cNvGrpSpPr>
                  <p:nvPr/>
                </p:nvGrpSpPr>
                <p:grpSpPr bwMode="auto">
                  <a:xfrm>
                    <a:off x="2880" y="2811"/>
                    <a:ext cx="2536" cy="318"/>
                    <a:chOff x="2880" y="2493"/>
                    <a:chExt cx="2536" cy="318"/>
                  </a:xfrm>
                </p:grpSpPr>
                <p:grpSp>
                  <p:nvGrpSpPr>
                    <p:cNvPr id="137352" name="Group 1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493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353" name="Group 1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54" name="Rectangle 1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55" name="Rectangle 1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56" name="Rectangle 1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57" name="Rectangle 1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58" name="Rectangle 1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59" name="Rectangle 1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0" name="Rectangle 14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1" name="Rectangle 1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362" name="Group 1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63" name="Rectangle 1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4" name="Rectangle 1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5" name="Rectangle 1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6" name="Rectangle 1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7" name="Rectangle 1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8" name="Rectangle 1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69" name="Rectangle 15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0" name="Rectangle 15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  <p:grpSp>
                  <p:nvGrpSpPr>
                    <p:cNvPr id="137371" name="Group 15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2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372" name="Group 15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73" name="Rectangle 15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4" name="Rectangle 15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5" name="Rectangle 15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6" name="Rectangle 16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7" name="Rectangle 16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8" name="Rectangle 16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79" name="Rectangle 16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0" name="Rectangle 16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381" name="Group 1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82" name="Rectangle 16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3" name="Rectangle 16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4" name="Rectangle 16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5" name="Rectangle 16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6" name="Rectangle 1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7" name="Rectangle 17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8" name="Rectangle 17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89" name="Rectangle 17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</p:grpSp>
            </p:grpSp>
            <p:grpSp>
              <p:nvGrpSpPr>
                <p:cNvPr id="137390" name="Group 174"/>
                <p:cNvGrpSpPr>
                  <a:grpSpLocks/>
                </p:cNvGrpSpPr>
                <p:nvPr/>
              </p:nvGrpSpPr>
              <p:grpSpPr bwMode="auto">
                <a:xfrm>
                  <a:off x="2880" y="3763"/>
                  <a:ext cx="2536" cy="636"/>
                  <a:chOff x="2880" y="2493"/>
                  <a:chExt cx="2536" cy="636"/>
                </a:xfrm>
              </p:grpSpPr>
              <p:grpSp>
                <p:nvGrpSpPr>
                  <p:cNvPr id="137391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2880" y="2493"/>
                    <a:ext cx="2536" cy="318"/>
                    <a:chOff x="2880" y="2493"/>
                    <a:chExt cx="2536" cy="318"/>
                  </a:xfrm>
                </p:grpSpPr>
                <p:grpSp>
                  <p:nvGrpSpPr>
                    <p:cNvPr id="137392" name="Group 1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493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393" name="Group 1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394" name="Rectangle 17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95" name="Rectangle 1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96" name="Rectangle 18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97" name="Rectangle 18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98" name="Rectangle 18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399" name="Rectangle 18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0" name="Rectangle 18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1" name="Rectangle 18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402" name="Group 18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03" name="Rectangle 18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4" name="Rectangle 18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5" name="Rectangle 18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6" name="Rectangle 19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7" name="Rectangle 19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8" name="Rectangle 19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09" name="Rectangle 19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0" name="Rectangle 19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  <p:grpSp>
                  <p:nvGrpSpPr>
                    <p:cNvPr id="137411" name="Group 19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2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412" name="Group 1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13" name="Rectangle 19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4" name="Rectangle 19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5" name="Rectangle 19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6" name="Rectangle 20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7" name="Rectangle 2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8" name="Rectangle 20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19" name="Rectangle 20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0" name="Rectangle 20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421" name="Group 2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22" name="Rectangle 20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3" name="Rectangle 20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4" name="Rectangle 20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5" name="Rectangle 20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6" name="Rectangle 21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7" name="Rectangle 21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8" name="Rectangle 21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29" name="Rectangle 21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</p:grpSp>
              <p:grpSp>
                <p:nvGrpSpPr>
                  <p:cNvPr id="137430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2880" y="2811"/>
                    <a:ext cx="2536" cy="318"/>
                    <a:chOff x="2880" y="2493"/>
                    <a:chExt cx="2536" cy="318"/>
                  </a:xfrm>
                </p:grpSpPr>
                <p:grpSp>
                  <p:nvGrpSpPr>
                    <p:cNvPr id="137431" name="Group 2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493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432" name="Group 2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33" name="Rectangle 21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34" name="Rectangle 21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35" name="Rectangle 21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36" name="Rectangle 22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37" name="Rectangle 22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38" name="Rectangle 22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39" name="Rectangle 22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0" name="Rectangle 22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441" name="Group 2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42" name="Rectangle 22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3" name="Rectangle 22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4" name="Rectangle 22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5" name="Rectangle 22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6" name="Rectangle 23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7" name="Rectangle 23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8" name="Rectangle 23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49" name="Rectangle 23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  <p:grpSp>
                  <p:nvGrpSpPr>
                    <p:cNvPr id="137450" name="Group 2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2652"/>
                      <a:ext cx="2536" cy="159"/>
                      <a:chOff x="2880" y="2640"/>
                      <a:chExt cx="2536" cy="159"/>
                    </a:xfrm>
                  </p:grpSpPr>
                  <p:grpSp>
                    <p:nvGrpSpPr>
                      <p:cNvPr id="137451" name="Group 2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2880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52" name="Rectangle 23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3" name="Rectangle 23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4" name="Rectangle 23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5" name="Rectangle 23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6" name="Rectangle 24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7" name="Rectangle 24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8" name="Rectangle 24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59" name="Rectangle 243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  <p:grpSp>
                    <p:nvGrpSpPr>
                      <p:cNvPr id="137460" name="Group 2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4148" y="2640"/>
                        <a:ext cx="1268" cy="159"/>
                        <a:chOff x="2880" y="2640"/>
                        <a:chExt cx="1268" cy="159"/>
                      </a:xfrm>
                    </p:grpSpPr>
                    <p:sp>
                      <p:nvSpPr>
                        <p:cNvPr id="137461" name="Rectangle 24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880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2" name="Rectangle 246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037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3" name="Rectangle 247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19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4" name="Rectangle 2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356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5" name="Rectangle 24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13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6" name="Rectangle 25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72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7" name="Rectangle 25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831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  <p:sp>
                      <p:nvSpPr>
                        <p:cNvPr id="137468" name="Rectangle 252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989" y="2640"/>
                          <a:ext cx="159" cy="159"/>
                        </a:xfrm>
                        <a:prstGeom prst="rect">
                          <a:avLst/>
                        </a:prstGeom>
                        <a:noFill/>
                        <a:ln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pt-BR"/>
                        </a:p>
                      </p:txBody>
                    </p:sp>
                  </p:grpSp>
                </p:grpSp>
              </p:grpSp>
            </p:grpSp>
          </p:grpSp>
          <p:sp>
            <p:nvSpPr>
              <p:cNvPr id="137469" name="Line 253"/>
              <p:cNvSpPr>
                <a:spLocks noChangeShapeType="1"/>
              </p:cNvSpPr>
              <p:nvPr/>
            </p:nvSpPr>
            <p:spPr bwMode="auto">
              <a:xfrm>
                <a:off x="2983" y="1392"/>
                <a:ext cx="0" cy="211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37470" name="Line 254"/>
              <p:cNvSpPr>
                <a:spLocks noChangeShapeType="1"/>
              </p:cNvSpPr>
              <p:nvPr/>
            </p:nvSpPr>
            <p:spPr bwMode="auto">
              <a:xfrm>
                <a:off x="2983" y="1391"/>
                <a:ext cx="268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137471" name="Text Box 255"/>
            <p:cNvSpPr txBox="1">
              <a:spLocks noChangeArrowheads="1"/>
            </p:cNvSpPr>
            <p:nvPr/>
          </p:nvSpPr>
          <p:spPr bwMode="auto">
            <a:xfrm>
              <a:off x="2448" y="2496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pt-BR" altLang="pt-BR" sz="1400"/>
                <a:t>Y</a:t>
              </a:r>
            </a:p>
          </p:txBody>
        </p:sp>
        <p:sp>
          <p:nvSpPr>
            <p:cNvPr id="137472" name="Text Box 256"/>
            <p:cNvSpPr txBox="1">
              <a:spLocks noChangeArrowheads="1"/>
            </p:cNvSpPr>
            <p:nvPr/>
          </p:nvSpPr>
          <p:spPr bwMode="auto">
            <a:xfrm>
              <a:off x="4368" y="1008"/>
              <a:ext cx="19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kumimoji="1" lang="pt-BR" altLang="pt-BR" sz="1400"/>
                <a:t>X</a:t>
              </a:r>
            </a:p>
          </p:txBody>
        </p:sp>
      </p:grpSp>
      <p:sp>
        <p:nvSpPr>
          <p:cNvPr id="137473" name="Text Box 257"/>
          <p:cNvSpPr txBox="1">
            <a:spLocks noChangeArrowheads="1"/>
          </p:cNvSpPr>
          <p:nvPr/>
        </p:nvSpPr>
        <p:spPr bwMode="auto">
          <a:xfrm>
            <a:off x="8355013" y="3032125"/>
            <a:ext cx="7540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pt-BR" altLang="pt-BR" sz="2000" b="1"/>
              <a:t>f(x,y)</a:t>
            </a:r>
          </a:p>
        </p:txBody>
      </p:sp>
      <p:sp>
        <p:nvSpPr>
          <p:cNvPr id="137474" name="AutoShape 258"/>
          <p:cNvSpPr>
            <a:spLocks noChangeArrowheads="1"/>
          </p:cNvSpPr>
          <p:nvPr/>
        </p:nvSpPr>
        <p:spPr bwMode="auto">
          <a:xfrm>
            <a:off x="7596188" y="2887663"/>
            <a:ext cx="609600" cy="685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pt-BR" altLang="pt-BR" sz="1800">
              <a:latin typeface="Tahoma" panose="020B0604030504040204" pitchFamily="34" charset="0"/>
            </a:endParaRPr>
          </a:p>
        </p:txBody>
      </p:sp>
      <p:sp>
        <p:nvSpPr>
          <p:cNvPr id="137475" name="Line 259"/>
          <p:cNvSpPr>
            <a:spLocks noChangeShapeType="1"/>
          </p:cNvSpPr>
          <p:nvPr/>
        </p:nvSpPr>
        <p:spPr bwMode="auto">
          <a:xfrm>
            <a:off x="6477000" y="3657600"/>
            <a:ext cx="9906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37476" name="Text Box 260"/>
          <p:cNvSpPr txBox="1">
            <a:spLocks noChangeArrowheads="1"/>
          </p:cNvSpPr>
          <p:nvPr/>
        </p:nvSpPr>
        <p:spPr bwMode="auto">
          <a:xfrm>
            <a:off x="7448550" y="3657600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pt-BR" altLang="pt-BR" sz="2000" b="1"/>
              <a:t>pixel</a:t>
            </a:r>
          </a:p>
        </p:txBody>
      </p:sp>
      <p:grpSp>
        <p:nvGrpSpPr>
          <p:cNvPr id="137481" name="Group 265"/>
          <p:cNvGrpSpPr>
            <a:grpSpLocks/>
          </p:cNvGrpSpPr>
          <p:nvPr/>
        </p:nvGrpSpPr>
        <p:grpSpPr bwMode="auto">
          <a:xfrm>
            <a:off x="541338" y="2924175"/>
            <a:ext cx="3886200" cy="1306513"/>
            <a:chOff x="69" y="1337"/>
            <a:chExt cx="2448" cy="823"/>
          </a:xfrm>
        </p:grpSpPr>
        <p:pic>
          <p:nvPicPr>
            <p:cNvPr id="137478" name="Picture 26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" y="1337"/>
              <a:ext cx="768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7479" name="Picture 26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337"/>
              <a:ext cx="998" cy="7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7480" name="AutoShape 264"/>
            <p:cNvSpPr>
              <a:spLocks noChangeArrowheads="1"/>
            </p:cNvSpPr>
            <p:nvPr/>
          </p:nvSpPr>
          <p:spPr bwMode="auto">
            <a:xfrm>
              <a:off x="884" y="1529"/>
              <a:ext cx="520" cy="308"/>
            </a:xfrm>
            <a:prstGeom prst="leftRightArrow">
              <a:avLst>
                <a:gd name="adj1" fmla="val 50000"/>
                <a:gd name="adj2" fmla="val 337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37482" name="Text Box 266"/>
          <p:cNvSpPr txBox="1">
            <a:spLocks noChangeArrowheads="1"/>
          </p:cNvSpPr>
          <p:nvPr/>
        </p:nvSpPr>
        <p:spPr bwMode="auto">
          <a:xfrm>
            <a:off x="684213" y="1233488"/>
            <a:ext cx="7391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/>
              <a:t>Para cada elemento (x,y) na imagem(pixel) temos um valor f(x,y) correspondente à intensidade luminosa  naquele  ponto.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sz="3200"/>
              <a:t>BASES DA IMAGEM DIGITAL</a:t>
            </a:r>
          </a:p>
        </p:txBody>
      </p:sp>
      <p:pic>
        <p:nvPicPr>
          <p:cNvPr id="357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22350" y="1981200"/>
            <a:ext cx="7099300" cy="4114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6" name="Group 2"/>
          <p:cNvGrpSpPr>
            <a:grpSpLocks/>
          </p:cNvGrpSpPr>
          <p:nvPr/>
        </p:nvGrpSpPr>
        <p:grpSpPr bwMode="auto">
          <a:xfrm>
            <a:off x="1042988" y="512763"/>
            <a:ext cx="7777162" cy="5970587"/>
            <a:chOff x="657" y="323"/>
            <a:chExt cx="4899" cy="3761"/>
          </a:xfrm>
        </p:grpSpPr>
        <p:pic>
          <p:nvPicPr>
            <p:cNvPr id="3594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323"/>
              <a:ext cx="4899" cy="3761"/>
            </a:xfrm>
            <a:prstGeom prst="rect">
              <a:avLst/>
            </a:prstGeom>
            <a:ln>
              <a:noFill/>
            </a:ln>
          </p:spPr>
        </p:pic>
        <p:sp>
          <p:nvSpPr>
            <p:cNvPr id="359428" name="Rectangle 4"/>
            <p:cNvSpPr>
              <a:spLocks noChangeArrowheads="1"/>
            </p:cNvSpPr>
            <p:nvPr/>
          </p:nvSpPr>
          <p:spPr bwMode="auto">
            <a:xfrm>
              <a:off x="657" y="3929"/>
              <a:ext cx="635" cy="13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474" name="Group 2"/>
          <p:cNvGrpSpPr>
            <a:grpSpLocks/>
          </p:cNvGrpSpPr>
          <p:nvPr/>
        </p:nvGrpSpPr>
        <p:grpSpPr bwMode="auto">
          <a:xfrm>
            <a:off x="827088" y="1381125"/>
            <a:ext cx="7705725" cy="5005388"/>
            <a:chOff x="521" y="870"/>
            <a:chExt cx="4854" cy="3153"/>
          </a:xfrm>
        </p:grpSpPr>
        <p:pic>
          <p:nvPicPr>
            <p:cNvPr id="3614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870"/>
              <a:ext cx="4854" cy="3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61476" name="Rectangle 4"/>
            <p:cNvSpPr>
              <a:spLocks noChangeArrowheads="1"/>
            </p:cNvSpPr>
            <p:nvPr/>
          </p:nvSpPr>
          <p:spPr bwMode="auto">
            <a:xfrm>
              <a:off x="521" y="3838"/>
              <a:ext cx="771" cy="18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900113" y="333375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altLang="pt-BR">
                <a:latin typeface="Tahoma" panose="020B0604030504040204" pitchFamily="34" charset="0"/>
              </a:rPr>
              <a:t>QUANTIZAÇÃO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o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4096</TotalTime>
  <Words>1777</Words>
  <Application>Microsoft Office PowerPoint</Application>
  <PresentationFormat>Apresentação na tela (4:3)</PresentationFormat>
  <Paragraphs>420</Paragraphs>
  <Slides>41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3</vt:i4>
      </vt:variant>
      <vt:variant>
        <vt:lpstr>Títulos de slides</vt:lpstr>
      </vt:variant>
      <vt:variant>
        <vt:i4>41</vt:i4>
      </vt:variant>
    </vt:vector>
  </HeadingPairs>
  <TitlesOfParts>
    <vt:vector size="53" baseType="lpstr">
      <vt:lpstr>Arial Unicode MS</vt:lpstr>
      <vt:lpstr>Arial</vt:lpstr>
      <vt:lpstr>Arial Narrow</vt:lpstr>
      <vt:lpstr>Calibri</vt:lpstr>
      <vt:lpstr>Symbol</vt:lpstr>
      <vt:lpstr>Tahoma</vt:lpstr>
      <vt:lpstr>Times New Roman</vt:lpstr>
      <vt:lpstr>Wingdings</vt:lpstr>
      <vt:lpstr>Tema do Office</vt:lpstr>
      <vt:lpstr>Document</vt:lpstr>
      <vt:lpstr>Documento</vt:lpstr>
      <vt:lpstr>VISIO</vt:lpstr>
      <vt:lpstr>    Radiologia Digital Infraestrutura e Fluxo de Trabalho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BASES DA IMAGEM DIGITAL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 Fluxo de trabalho</vt:lpstr>
      <vt:lpstr>Apresentação do PowerPoint</vt:lpstr>
      <vt:lpstr>Fundamentos do DICOM (Digital Imaging and Communication in Medicine)</vt:lpstr>
      <vt:lpstr>Domínio de Aplicação do DICOM</vt:lpstr>
      <vt:lpstr>Apresentação do PowerPoint</vt:lpstr>
      <vt:lpstr>Apresentação do PowerPoint</vt:lpstr>
      <vt:lpstr>Apresentação do PowerPoint</vt:lpstr>
      <vt:lpstr>Apresentação do PowerPoint</vt:lpstr>
      <vt:lpstr>Sete classes de serviços DICOM relevantes Opcionais de Compra </vt:lpstr>
      <vt:lpstr>DICOM Conformance Statement. </vt:lpstr>
      <vt:lpstr>Apresentação do PowerPoint</vt:lpstr>
      <vt:lpstr>Apresentação do PowerPoint</vt:lpstr>
      <vt:lpstr>PACS – CCIFM Mini-PACS</vt:lpstr>
      <vt:lpstr>PACS - CCIFM</vt:lpstr>
      <vt:lpstr>PACS - CCIFM</vt:lpstr>
      <vt:lpstr>PACS - CCIFM</vt:lpstr>
      <vt:lpstr>PACS - CCIFM</vt:lpstr>
      <vt:lpstr>PACS - CCIFM</vt:lpstr>
      <vt:lpstr>PACS - CCIFM</vt:lpstr>
      <vt:lpstr>PACS - CCIFM</vt:lpstr>
      <vt:lpstr>Lyria PACS solução corporativa do HCFMRP</vt:lpstr>
      <vt:lpstr>Lyria PACS</vt:lpstr>
      <vt:lpstr>Lyria PACS solução corporativa do HCFMRP</vt:lpstr>
      <vt:lpstr>Lyria PACS</vt:lpstr>
      <vt:lpstr>Fluxo de trabalho – RIS/PACS</vt:lpstr>
      <vt:lpstr>Apresentação do PowerPoint</vt:lpstr>
    </vt:vector>
  </TitlesOfParts>
  <Company>FISICA MEDICA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FISICA MEDICA</dc:creator>
  <cp:lastModifiedBy>Paulo Mazzoncini de Azevedo Marques</cp:lastModifiedBy>
  <cp:revision>128</cp:revision>
  <dcterms:created xsi:type="dcterms:W3CDTF">2011-01-28T15:45:16Z</dcterms:created>
  <dcterms:modified xsi:type="dcterms:W3CDTF">2015-11-04T23:46:42Z</dcterms:modified>
</cp:coreProperties>
</file>