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70"/>
  </p:notesMasterIdLst>
  <p:handoutMasterIdLst>
    <p:handoutMasterId r:id="rId71"/>
  </p:handoutMasterIdLst>
  <p:sldIdLst>
    <p:sldId id="256" r:id="rId2"/>
    <p:sldId id="686" r:id="rId3"/>
    <p:sldId id="688" r:id="rId4"/>
    <p:sldId id="267" r:id="rId5"/>
    <p:sldId id="687" r:id="rId6"/>
    <p:sldId id="685" r:id="rId7"/>
    <p:sldId id="353" r:id="rId8"/>
    <p:sldId id="322" r:id="rId9"/>
    <p:sldId id="331" r:id="rId10"/>
    <p:sldId id="669" r:id="rId11"/>
    <p:sldId id="670" r:id="rId12"/>
    <p:sldId id="448" r:id="rId13"/>
    <p:sldId id="580" r:id="rId14"/>
    <p:sldId id="576" r:id="rId15"/>
    <p:sldId id="581" r:id="rId16"/>
    <p:sldId id="676" r:id="rId17"/>
    <p:sldId id="677" r:id="rId18"/>
    <p:sldId id="678" r:id="rId19"/>
    <p:sldId id="684" r:id="rId20"/>
    <p:sldId id="593" r:id="rId21"/>
    <p:sldId id="663" r:id="rId22"/>
    <p:sldId id="642" r:id="rId23"/>
    <p:sldId id="272" r:id="rId24"/>
    <p:sldId id="473" r:id="rId25"/>
    <p:sldId id="280" r:id="rId26"/>
    <p:sldId id="504" r:id="rId27"/>
    <p:sldId id="661" r:id="rId28"/>
    <p:sldId id="662" r:id="rId29"/>
    <p:sldId id="660" r:id="rId30"/>
    <p:sldId id="658" r:id="rId31"/>
    <p:sldId id="659" r:id="rId32"/>
    <p:sldId id="656" r:id="rId33"/>
    <p:sldId id="657" r:id="rId34"/>
    <p:sldId id="692" r:id="rId35"/>
    <p:sldId id="442" r:id="rId36"/>
    <p:sldId id="395" r:id="rId37"/>
    <p:sldId id="398" r:id="rId38"/>
    <p:sldId id="397" r:id="rId39"/>
    <p:sldId id="643" r:id="rId40"/>
    <p:sldId id="429" r:id="rId41"/>
    <p:sldId id="430" r:id="rId42"/>
    <p:sldId id="431" r:id="rId43"/>
    <p:sldId id="389" r:id="rId44"/>
    <p:sldId id="384" r:id="rId45"/>
    <p:sldId id="392" r:id="rId46"/>
    <p:sldId id="402" r:id="rId47"/>
    <p:sldId id="393" r:id="rId48"/>
    <p:sldId id="405" r:id="rId49"/>
    <p:sldId id="406" r:id="rId50"/>
    <p:sldId id="689" r:id="rId51"/>
    <p:sldId id="694" r:id="rId52"/>
    <p:sldId id="667" r:id="rId53"/>
    <p:sldId id="422" r:id="rId54"/>
    <p:sldId id="644" r:id="rId55"/>
    <p:sldId id="664" r:id="rId56"/>
    <p:sldId id="666" r:id="rId57"/>
    <p:sldId id="691" r:id="rId58"/>
    <p:sldId id="693" r:id="rId59"/>
    <p:sldId id="647" r:id="rId60"/>
    <p:sldId id="646" r:id="rId61"/>
    <p:sldId id="648" r:id="rId62"/>
    <p:sldId id="645" r:id="rId63"/>
    <p:sldId id="651" r:id="rId64"/>
    <p:sldId id="650" r:id="rId65"/>
    <p:sldId id="652" r:id="rId66"/>
    <p:sldId id="654" r:id="rId67"/>
    <p:sldId id="655" r:id="rId68"/>
    <p:sldId id="690" r:id="rId69"/>
  </p:sldIdLst>
  <p:sldSz cx="9144000" cy="6858000" type="screen4x3"/>
  <p:notesSz cx="7315200" cy="9601200"/>
  <p:defaultTextStyle>
    <a:defPPr>
      <a:defRPr lang="pt-BR"/>
    </a:defPPr>
    <a:lvl1pPr algn="r" rtl="0" fontAlgn="base">
      <a:lnSpc>
        <a:spcPct val="90000"/>
      </a:lnSpc>
      <a:spcBef>
        <a:spcPct val="0"/>
      </a:spcBef>
      <a:spcAft>
        <a:spcPct val="0"/>
      </a:spcAft>
      <a:defRPr sz="2500" b="1" kern="1200">
        <a:solidFill>
          <a:schemeClr val="accent2"/>
        </a:solidFill>
        <a:latin typeface="Georgia" pitchFamily="18" charset="0"/>
        <a:ea typeface="MS PGothic" pitchFamily="34" charset="-128"/>
        <a:cs typeface="+mn-cs"/>
      </a:defRPr>
    </a:lvl1pPr>
    <a:lvl2pPr marL="457200" algn="r" rtl="0" fontAlgn="base">
      <a:lnSpc>
        <a:spcPct val="90000"/>
      </a:lnSpc>
      <a:spcBef>
        <a:spcPct val="0"/>
      </a:spcBef>
      <a:spcAft>
        <a:spcPct val="0"/>
      </a:spcAft>
      <a:defRPr sz="2500" b="1" kern="1200">
        <a:solidFill>
          <a:schemeClr val="accent2"/>
        </a:solidFill>
        <a:latin typeface="Georgia" pitchFamily="18" charset="0"/>
        <a:ea typeface="MS PGothic" pitchFamily="34" charset="-128"/>
        <a:cs typeface="+mn-cs"/>
      </a:defRPr>
    </a:lvl2pPr>
    <a:lvl3pPr marL="914400" algn="r" rtl="0" fontAlgn="base">
      <a:lnSpc>
        <a:spcPct val="90000"/>
      </a:lnSpc>
      <a:spcBef>
        <a:spcPct val="0"/>
      </a:spcBef>
      <a:spcAft>
        <a:spcPct val="0"/>
      </a:spcAft>
      <a:defRPr sz="2500" b="1" kern="1200">
        <a:solidFill>
          <a:schemeClr val="accent2"/>
        </a:solidFill>
        <a:latin typeface="Georgia" pitchFamily="18" charset="0"/>
        <a:ea typeface="MS PGothic" pitchFamily="34" charset="-128"/>
        <a:cs typeface="+mn-cs"/>
      </a:defRPr>
    </a:lvl3pPr>
    <a:lvl4pPr marL="1371600" algn="r" rtl="0" fontAlgn="base">
      <a:lnSpc>
        <a:spcPct val="90000"/>
      </a:lnSpc>
      <a:spcBef>
        <a:spcPct val="0"/>
      </a:spcBef>
      <a:spcAft>
        <a:spcPct val="0"/>
      </a:spcAft>
      <a:defRPr sz="2500" b="1" kern="1200">
        <a:solidFill>
          <a:schemeClr val="accent2"/>
        </a:solidFill>
        <a:latin typeface="Georgia" pitchFamily="18" charset="0"/>
        <a:ea typeface="MS PGothic" pitchFamily="34" charset="-128"/>
        <a:cs typeface="+mn-cs"/>
      </a:defRPr>
    </a:lvl4pPr>
    <a:lvl5pPr marL="1828800" algn="r" rtl="0" fontAlgn="base">
      <a:lnSpc>
        <a:spcPct val="90000"/>
      </a:lnSpc>
      <a:spcBef>
        <a:spcPct val="0"/>
      </a:spcBef>
      <a:spcAft>
        <a:spcPct val="0"/>
      </a:spcAft>
      <a:defRPr sz="2500" b="1" kern="1200">
        <a:solidFill>
          <a:schemeClr val="accent2"/>
        </a:solidFill>
        <a:latin typeface="Georgia" pitchFamily="18" charset="0"/>
        <a:ea typeface="MS PGothic" pitchFamily="34" charset="-128"/>
        <a:cs typeface="+mn-cs"/>
      </a:defRPr>
    </a:lvl5pPr>
    <a:lvl6pPr marL="2286000" algn="l" defTabSz="914400" rtl="0" eaLnBrk="1" latinLnBrk="0" hangingPunct="1">
      <a:defRPr sz="2500" b="1" kern="1200">
        <a:solidFill>
          <a:schemeClr val="accent2"/>
        </a:solidFill>
        <a:latin typeface="Georgia" pitchFamily="18" charset="0"/>
        <a:ea typeface="MS PGothic" pitchFamily="34" charset="-128"/>
        <a:cs typeface="+mn-cs"/>
      </a:defRPr>
    </a:lvl6pPr>
    <a:lvl7pPr marL="2743200" algn="l" defTabSz="914400" rtl="0" eaLnBrk="1" latinLnBrk="0" hangingPunct="1">
      <a:defRPr sz="2500" b="1" kern="1200">
        <a:solidFill>
          <a:schemeClr val="accent2"/>
        </a:solidFill>
        <a:latin typeface="Georgia" pitchFamily="18" charset="0"/>
        <a:ea typeface="MS PGothic" pitchFamily="34" charset="-128"/>
        <a:cs typeface="+mn-cs"/>
      </a:defRPr>
    </a:lvl7pPr>
    <a:lvl8pPr marL="3200400" algn="l" defTabSz="914400" rtl="0" eaLnBrk="1" latinLnBrk="0" hangingPunct="1">
      <a:defRPr sz="2500" b="1" kern="1200">
        <a:solidFill>
          <a:schemeClr val="accent2"/>
        </a:solidFill>
        <a:latin typeface="Georgia" pitchFamily="18" charset="0"/>
        <a:ea typeface="MS PGothic" pitchFamily="34" charset="-128"/>
        <a:cs typeface="+mn-cs"/>
      </a:defRPr>
    </a:lvl8pPr>
    <a:lvl9pPr marL="3657600" algn="l" defTabSz="914400" rtl="0" eaLnBrk="1" latinLnBrk="0" hangingPunct="1">
      <a:defRPr sz="2500" b="1" kern="1200">
        <a:solidFill>
          <a:schemeClr val="accent2"/>
        </a:solidFill>
        <a:latin typeface="Georgia" pitchFamily="18" charset="0"/>
        <a:ea typeface="MS PGothic" pitchFamily="34" charset="-128"/>
        <a:cs typeface="+mn-cs"/>
      </a:defRPr>
    </a:lvl9pPr>
  </p:defaultTextStyle>
  <p:extLst>
    <p:ext uri="{EFAFB233-063F-42B5-8137-9DF3F51BA10A}">
      <p15:sldGuideLst xmlns:p15="http://schemas.microsoft.com/office/powerpoint/2012/main">
        <p15:guide id="1" orient="horz" pos="2205">
          <p15:clr>
            <a:srgbClr val="A4A3A4"/>
          </p15:clr>
        </p15:guide>
        <p15:guide id="2" pos="385">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3300"/>
    <a:srgbClr val="003300"/>
    <a:srgbClr val="23356F"/>
    <a:srgbClr val="4D4D4D"/>
    <a:srgbClr val="C0C0C0"/>
    <a:srgbClr val="EAEAE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6" d="100"/>
          <a:sy n="106" d="100"/>
        </p:scale>
        <p:origin x="1686" y="114"/>
      </p:cViewPr>
      <p:guideLst>
        <p:guide orient="horz" pos="2205"/>
        <p:guide pos="385"/>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16" d="100"/>
        <a:sy n="116" d="100"/>
      </p:scale>
      <p:origin x="0" y="0"/>
    </p:cViewPr>
  </p:sorterViewPr>
  <p:notesViewPr>
    <p:cSldViewPr snapToObjects="1">
      <p:cViewPr varScale="1">
        <p:scale>
          <a:sx n="81" d="100"/>
          <a:sy n="81" d="100"/>
        </p:scale>
        <p:origin x="-3744" y="-10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atin typeface="Georgia"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1440" tIns="45720" rIns="91440" bIns="45720" numCol="1" anchor="t" anchorCtr="0" compatLnSpc="1">
            <a:prstTxWarp prst="textNoShape">
              <a:avLst/>
            </a:prstTxWarp>
          </a:bodyPr>
          <a:lstStyle>
            <a:lvl1pPr>
              <a:defRPr sz="1200"/>
            </a:lvl1pPr>
          </a:lstStyle>
          <a:p>
            <a:fld id="{51343400-4572-429C-B56F-D05413787529}" type="datetimeFigureOut">
              <a:rPr lang="en-US"/>
              <a:pPr/>
              <a:t>11/10/2015</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atin typeface="Georgia"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defRPr sz="1200"/>
            </a:lvl1pPr>
          </a:lstStyle>
          <a:p>
            <a:fld id="{6DB4F125-0341-461C-B501-8DB05567D361}" type="slidenum">
              <a:rPr lang="en-US"/>
              <a:pPr/>
              <a:t>‹nº›</a:t>
            </a:fld>
            <a:endParaRPr lang="en-US"/>
          </a:p>
        </p:txBody>
      </p:sp>
    </p:spTree>
    <p:extLst>
      <p:ext uri="{BB962C8B-B14F-4D97-AF65-F5344CB8AC3E}">
        <p14:creationId xmlns:p14="http://schemas.microsoft.com/office/powerpoint/2010/main" val="508342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lnSpc>
                <a:spcPct val="100000"/>
              </a:lnSpc>
              <a:defRPr sz="1300" b="0">
                <a:solidFill>
                  <a:schemeClr val="tx1"/>
                </a:solidFill>
                <a:latin typeface="Arial" charset="0"/>
                <a:ea typeface="ＭＳ Ｐゴシック" charset="0"/>
                <a:cs typeface="ＭＳ Ｐゴシック" charset="0"/>
              </a:defRPr>
            </a:lvl1pPr>
          </a:lstStyle>
          <a:p>
            <a:pPr>
              <a:defRPr/>
            </a:pPr>
            <a:endParaRPr lang="en-US"/>
          </a:p>
        </p:txBody>
      </p:sp>
      <p:sp>
        <p:nvSpPr>
          <p:cNvPr id="4813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lnSpc>
                <a:spcPct val="100000"/>
              </a:lnSpc>
              <a:defRPr sz="1300" b="0">
                <a:solidFill>
                  <a:schemeClr val="tx1"/>
                </a:solidFill>
                <a:latin typeface="Arial" charset="0"/>
                <a:ea typeface="ＭＳ Ｐゴシック" charset="0"/>
                <a:cs typeface="ＭＳ Ｐゴシック"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Clique para editar os estilos do texto mestre</a:t>
            </a:r>
          </a:p>
          <a:p>
            <a:pPr lvl="1"/>
            <a:r>
              <a:rPr lang="en-US" smtClean="0"/>
              <a:t>Segundo nível</a:t>
            </a:r>
          </a:p>
          <a:p>
            <a:pPr lvl="2"/>
            <a:r>
              <a:rPr lang="en-US" smtClean="0"/>
              <a:t>Terceiro nível</a:t>
            </a:r>
          </a:p>
          <a:p>
            <a:pPr lvl="3"/>
            <a:r>
              <a:rPr lang="en-US" smtClean="0"/>
              <a:t>Quarto nível</a:t>
            </a:r>
          </a:p>
          <a:p>
            <a:pPr lvl="4"/>
            <a:r>
              <a:rPr lang="en-US" smtClean="0"/>
              <a:t>Quinto nível</a:t>
            </a:r>
          </a:p>
        </p:txBody>
      </p:sp>
      <p:sp>
        <p:nvSpPr>
          <p:cNvPr id="4813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lnSpc>
                <a:spcPct val="100000"/>
              </a:lnSpc>
              <a:defRPr sz="1300" b="0">
                <a:solidFill>
                  <a:schemeClr val="tx1"/>
                </a:solidFill>
                <a:latin typeface="Arial" charset="0"/>
                <a:ea typeface="ＭＳ Ｐゴシック" charset="0"/>
                <a:cs typeface="ＭＳ Ｐゴシック" charset="0"/>
              </a:defRPr>
            </a:lvl1pPr>
          </a:lstStyle>
          <a:p>
            <a:pPr>
              <a:defRPr/>
            </a:pPr>
            <a:endParaRPr lang="en-US"/>
          </a:p>
        </p:txBody>
      </p:sp>
      <p:sp>
        <p:nvSpPr>
          <p:cNvPr id="4813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lnSpc>
                <a:spcPct val="100000"/>
              </a:lnSpc>
              <a:defRPr sz="1300" b="0">
                <a:solidFill>
                  <a:schemeClr val="tx1"/>
                </a:solidFill>
                <a:latin typeface="Arial" pitchFamily="34" charset="0"/>
              </a:defRPr>
            </a:lvl1pPr>
          </a:lstStyle>
          <a:p>
            <a:fld id="{EB8578FB-4C2B-4618-8B96-1F531B85B5B8}" type="slidenum">
              <a:rPr lang="en-US"/>
              <a:pPr/>
              <a:t>‹nº›</a:t>
            </a:fld>
            <a:endParaRPr lang="en-US"/>
          </a:p>
        </p:txBody>
      </p:sp>
    </p:spTree>
    <p:extLst>
      <p:ext uri="{BB962C8B-B14F-4D97-AF65-F5344CB8AC3E}">
        <p14:creationId xmlns:p14="http://schemas.microsoft.com/office/powerpoint/2010/main" val="29528703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MS PGothic" pitchFamily="34"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F5D65B8F-CC20-4328-9DF3-A3DA7BB08E54}" type="slidenum">
              <a:rPr lang="en-US" sz="1300" b="0">
                <a:solidFill>
                  <a:schemeClr val="tx1"/>
                </a:solidFill>
                <a:latin typeface="Arial" pitchFamily="34" charset="0"/>
              </a:rPr>
              <a:pPr eaLnBrk="1" hangingPunct="1"/>
              <a:t>1</a:t>
            </a:fld>
            <a:endParaRPr lang="en-US" sz="1300" b="0">
              <a:solidFill>
                <a:schemeClr val="tx1"/>
              </a:solidFill>
              <a:latin typeface="Arial" pitchFamily="34"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981598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36596E32-4D0D-46F3-BB86-3293B19A6ED3}" type="slidenum">
              <a:rPr lang="en-US" sz="1300" b="0">
                <a:solidFill>
                  <a:schemeClr val="tx1"/>
                </a:solidFill>
                <a:latin typeface="Arial" pitchFamily="34" charset="0"/>
              </a:rPr>
              <a:pPr eaLnBrk="1" hangingPunct="1"/>
              <a:t>10</a:t>
            </a:fld>
            <a:endParaRPr lang="en-US" sz="1300" b="0">
              <a:solidFill>
                <a:schemeClr val="tx1"/>
              </a:solidFill>
              <a:latin typeface="Arial" pitchFamily="34" charset="0"/>
            </a:endParaRPr>
          </a:p>
        </p:txBody>
      </p:sp>
      <p:sp>
        <p:nvSpPr>
          <p:cNvPr id="71683" name="Rectangle 2"/>
          <p:cNvSpPr>
            <a:spLocks noGrp="1" noRot="1" noChangeAspect="1" noChangeArrowheads="1" noTextEdit="1"/>
          </p:cNvSpPr>
          <p:nvPr>
            <p:ph type="sldImg"/>
          </p:nvPr>
        </p:nvSpPr>
        <p:spPr>
          <a:xfrm>
            <a:off x="1260475" y="720725"/>
            <a:ext cx="4797425" cy="3598863"/>
          </a:xfrm>
          <a:solidFill>
            <a:srgbClr val="FFFFFF"/>
          </a:solidFill>
          <a:ln/>
        </p:spPr>
      </p:sp>
      <p:sp>
        <p:nvSpPr>
          <p:cNvPr id="71684" name="Text Box 3"/>
          <p:cNvSpPr>
            <a:spLocks noGrp="1" noChangeArrowheads="1"/>
          </p:cNvSpPr>
          <p:nvPr>
            <p:ph type="body" idx="1"/>
          </p:nvPr>
        </p:nvSpPr>
        <p:spPr>
          <a:xfrm>
            <a:off x="976313" y="4537075"/>
            <a:ext cx="5362575" cy="4378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2174684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6139ADDF-5B9A-4332-801C-8F755B42ACCC}" type="slidenum">
              <a:rPr lang="en-US" sz="1300" b="0">
                <a:solidFill>
                  <a:schemeClr val="tx1"/>
                </a:solidFill>
                <a:latin typeface="Arial" pitchFamily="34" charset="0"/>
              </a:rPr>
              <a:pPr eaLnBrk="1" hangingPunct="1"/>
              <a:t>11</a:t>
            </a:fld>
            <a:endParaRPr lang="en-US" sz="1300" b="0">
              <a:solidFill>
                <a:schemeClr val="tx1"/>
              </a:solidFill>
              <a:latin typeface="Arial" pitchFamily="34" charset="0"/>
            </a:endParaRP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938686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EAE9BDD1-8915-4D89-8665-C2C69055900B}" type="slidenum">
              <a:rPr lang="en-US" sz="1300" b="0">
                <a:solidFill>
                  <a:schemeClr val="tx1"/>
                </a:solidFill>
                <a:latin typeface="Arial" pitchFamily="34" charset="0"/>
              </a:rPr>
              <a:pPr eaLnBrk="1" hangingPunct="1"/>
              <a:t>12</a:t>
            </a:fld>
            <a:endParaRPr lang="en-US" sz="1300" b="0">
              <a:solidFill>
                <a:schemeClr val="tx1"/>
              </a:solidFill>
              <a:latin typeface="Arial" pitchFamily="34" charset="0"/>
            </a:endParaRPr>
          </a:p>
        </p:txBody>
      </p:sp>
      <p:sp>
        <p:nvSpPr>
          <p:cNvPr id="190466" name="Rectangle 2"/>
          <p:cNvSpPr>
            <a:spLocks noGrp="1" noRot="1" noChangeAspect="1" noChangeArrowheads="1" noTextEdit="1"/>
          </p:cNvSpPr>
          <p:nvPr>
            <p:ph type="sldImg"/>
          </p:nvPr>
        </p:nvSpPr>
        <p:spPr>
          <a:xfrm>
            <a:off x="1258888" y="720725"/>
            <a:ext cx="4799012" cy="3598863"/>
          </a:xfrm>
          <a:ln/>
        </p:spPr>
      </p:sp>
      <p:sp>
        <p:nvSpPr>
          <p:cNvPr id="190467"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2110100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B4B7DE-5BAE-43B0-A224-AD4A5B583C71}" type="slidenum">
              <a:rPr lang="pt-BR"/>
              <a:pPr/>
              <a:t>13</a:t>
            </a:fld>
            <a:endParaRPr lang="pt-BR"/>
          </a:p>
        </p:txBody>
      </p:sp>
      <p:sp>
        <p:nvSpPr>
          <p:cNvPr id="405506" name="Rectangle 2"/>
          <p:cNvSpPr>
            <a:spLocks noGrp="1" noRot="1" noChangeAspect="1" noChangeArrowheads="1" noTextEdit="1"/>
          </p:cNvSpPr>
          <p:nvPr>
            <p:ph type="sldImg"/>
          </p:nvPr>
        </p:nvSpPr>
        <p:spPr>
          <a:xfrm>
            <a:off x="1258888" y="720725"/>
            <a:ext cx="4797425" cy="3598863"/>
          </a:xfrm>
          <a:ln/>
        </p:spPr>
      </p:sp>
      <p:sp>
        <p:nvSpPr>
          <p:cNvPr id="405507"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710701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2FF3F5-D800-4DC6-90CF-8B50D130C4B6}" type="slidenum">
              <a:rPr lang="pt-BR"/>
              <a:pPr/>
              <a:t>14</a:t>
            </a:fld>
            <a:endParaRPr lang="pt-BR"/>
          </a:p>
        </p:txBody>
      </p:sp>
      <p:sp>
        <p:nvSpPr>
          <p:cNvPr id="477186" name="Rectangle 2"/>
          <p:cNvSpPr>
            <a:spLocks noGrp="1" noRot="1" noChangeAspect="1" noChangeArrowheads="1" noTextEdit="1"/>
          </p:cNvSpPr>
          <p:nvPr>
            <p:ph type="sldImg"/>
          </p:nvPr>
        </p:nvSpPr>
        <p:spPr>
          <a:xfrm>
            <a:off x="1258888" y="720725"/>
            <a:ext cx="4797425" cy="3598863"/>
          </a:xfrm>
          <a:ln/>
        </p:spPr>
      </p:sp>
      <p:sp>
        <p:nvSpPr>
          <p:cNvPr id="477187" name="Rectangle 3"/>
          <p:cNvSpPr>
            <a:spLocks noGrp="1" noChangeArrowheads="1"/>
          </p:cNvSpPr>
          <p:nvPr>
            <p:ph type="body" idx="1"/>
          </p:nvPr>
        </p:nvSpPr>
        <p:spPr/>
        <p:txBody>
          <a:bodyPr/>
          <a:lstStyle/>
          <a:p>
            <a:endParaRPr lang="pt-BR" altLang="en-US"/>
          </a:p>
        </p:txBody>
      </p:sp>
    </p:spTree>
    <p:extLst>
      <p:ext uri="{BB962C8B-B14F-4D97-AF65-F5344CB8AC3E}">
        <p14:creationId xmlns:p14="http://schemas.microsoft.com/office/powerpoint/2010/main" val="3703500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782F53-E228-4DA7-AA61-E3C70A752454}" type="slidenum">
              <a:rPr lang="pt-BR" altLang="pt-BR" sz="1300"/>
              <a:pPr>
                <a:spcBef>
                  <a:spcPct val="0"/>
                </a:spcBef>
              </a:pPr>
              <a:t>21</a:t>
            </a:fld>
            <a:endParaRPr lang="pt-BR" altLang="pt-BR" sz="1300"/>
          </a:p>
        </p:txBody>
      </p:sp>
      <p:sp>
        <p:nvSpPr>
          <p:cNvPr id="33795" name="Rectangle 2"/>
          <p:cNvSpPr>
            <a:spLocks noGrp="1" noRot="1" noChangeAspect="1" noChangeArrowheads="1" noTextEdit="1"/>
          </p:cNvSpPr>
          <p:nvPr>
            <p:ph type="sldImg"/>
          </p:nvPr>
        </p:nvSpPr>
        <p:spPr>
          <a:xfrm>
            <a:off x="992188" y="768350"/>
            <a:ext cx="5114925" cy="3836988"/>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t-BR" altLang="pt-BR" smtClean="0">
                <a:latin typeface="Arial" panose="020B0604020202020204" pitchFamily="34" charset="0"/>
              </a:rPr>
              <a:t>Catalogado todos os equipamentos</a:t>
            </a:r>
          </a:p>
          <a:p>
            <a:pPr eaLnBrk="1" hangingPunct="1"/>
            <a:endParaRPr lang="en-US" altLang="pt-BR" smtClean="0">
              <a:latin typeface="Arial" panose="020B0604020202020204" pitchFamily="34" charset="0"/>
            </a:endParaRPr>
          </a:p>
        </p:txBody>
      </p:sp>
    </p:spTree>
    <p:extLst>
      <p:ext uri="{BB962C8B-B14F-4D97-AF65-F5344CB8AC3E}">
        <p14:creationId xmlns:p14="http://schemas.microsoft.com/office/powerpoint/2010/main" val="1628594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EAE9BDD1-8915-4D89-8665-C2C69055900B}" type="slidenum">
              <a:rPr lang="en-US" sz="1300" b="0">
                <a:solidFill>
                  <a:schemeClr val="tx1"/>
                </a:solidFill>
                <a:latin typeface="Arial" pitchFamily="34" charset="0"/>
              </a:rPr>
              <a:pPr eaLnBrk="1" hangingPunct="1"/>
              <a:t>22</a:t>
            </a:fld>
            <a:endParaRPr lang="en-US" sz="1300" b="0">
              <a:solidFill>
                <a:schemeClr val="tx1"/>
              </a:solidFill>
              <a:latin typeface="Arial" pitchFamily="34" charset="0"/>
            </a:endParaRPr>
          </a:p>
        </p:txBody>
      </p:sp>
      <p:sp>
        <p:nvSpPr>
          <p:cNvPr id="190466" name="Rectangle 2"/>
          <p:cNvSpPr>
            <a:spLocks noGrp="1" noRot="1" noChangeAspect="1" noChangeArrowheads="1" noTextEdit="1"/>
          </p:cNvSpPr>
          <p:nvPr>
            <p:ph type="sldImg"/>
          </p:nvPr>
        </p:nvSpPr>
        <p:spPr>
          <a:xfrm>
            <a:off x="1258888" y="720725"/>
            <a:ext cx="4799012" cy="3598863"/>
          </a:xfrm>
          <a:ln/>
        </p:spPr>
      </p:sp>
      <p:sp>
        <p:nvSpPr>
          <p:cNvPr id="190467"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1867617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E7CE1977-F102-40AF-9631-27813D47E753}" type="slidenum">
              <a:rPr lang="en-US" sz="1300" b="0">
                <a:solidFill>
                  <a:schemeClr val="tx1"/>
                </a:solidFill>
                <a:latin typeface="Arial" pitchFamily="34" charset="0"/>
              </a:rPr>
              <a:pPr eaLnBrk="1" hangingPunct="1"/>
              <a:t>23</a:t>
            </a:fld>
            <a:endParaRPr lang="en-US" sz="1300" b="0">
              <a:solidFill>
                <a:schemeClr val="tx1"/>
              </a:solidFill>
              <a:latin typeface="Arial" pitchFamily="34" charset="0"/>
            </a:endParaRPr>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828896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3B6D5126-7659-4AAD-9C78-FBE2FB3F2AAC}" type="slidenum">
              <a:rPr lang="pt-BR" sz="1300" b="0">
                <a:solidFill>
                  <a:schemeClr val="tx1"/>
                </a:solidFill>
                <a:latin typeface="Arial" pitchFamily="34" charset="0"/>
              </a:rPr>
              <a:pPr eaLnBrk="1" hangingPunct="1"/>
              <a:t>24</a:t>
            </a:fld>
            <a:endParaRPr lang="pt-BR" sz="1300" b="0">
              <a:solidFill>
                <a:schemeClr val="tx1"/>
              </a:solidFill>
              <a:latin typeface="Arial" pitchFamily="34" charset="0"/>
            </a:endParaRPr>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2376958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26150A94-CD78-458F-8795-5458480FB75D}" type="slidenum">
              <a:rPr lang="en-US" sz="1300" b="0">
                <a:solidFill>
                  <a:schemeClr val="tx1"/>
                </a:solidFill>
                <a:latin typeface="Arial" pitchFamily="34" charset="0"/>
              </a:rPr>
              <a:pPr eaLnBrk="1" hangingPunct="1"/>
              <a:t>25</a:t>
            </a:fld>
            <a:endParaRPr lang="en-US" sz="1300" b="0">
              <a:solidFill>
                <a:schemeClr val="tx1"/>
              </a:solidFill>
              <a:latin typeface="Arial" pitchFamily="34" charset="0"/>
            </a:endParaRPr>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140377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38E6EA16-598E-4627-85FA-CF43028FA317}" type="slidenum">
              <a:rPr lang="en-US" sz="1300" b="0">
                <a:solidFill>
                  <a:schemeClr val="tx1"/>
                </a:solidFill>
                <a:latin typeface="Arial" pitchFamily="34" charset="0"/>
              </a:rPr>
              <a:pPr eaLnBrk="1" hangingPunct="1"/>
              <a:t>2</a:t>
            </a:fld>
            <a:endParaRPr lang="en-US" sz="1300" b="0">
              <a:solidFill>
                <a:schemeClr val="tx1"/>
              </a:solidFill>
              <a:latin typeface="Arial" pitchFamily="34" charset="0"/>
            </a:endParaRPr>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337329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itchFamily="34" charset="0"/>
                <a:ea typeface="ＭＳ Ｐゴシック" pitchFamily="34" charset="-128"/>
              </a:defRPr>
            </a:lvl1pPr>
            <a:lvl2pPr marL="742950" indent="-285750" defTabSz="966788" eaLnBrk="0" hangingPunct="0">
              <a:defRPr>
                <a:solidFill>
                  <a:schemeClr val="tx1"/>
                </a:solidFill>
                <a:latin typeface="Arial" pitchFamily="34" charset="0"/>
                <a:ea typeface="ＭＳ Ｐゴシック" pitchFamily="34" charset="-128"/>
              </a:defRPr>
            </a:lvl2pPr>
            <a:lvl3pPr marL="1143000" indent="-228600" defTabSz="966788" eaLnBrk="0" hangingPunct="0">
              <a:defRPr>
                <a:solidFill>
                  <a:schemeClr val="tx1"/>
                </a:solidFill>
                <a:latin typeface="Arial" pitchFamily="34" charset="0"/>
                <a:ea typeface="ＭＳ Ｐゴシック" pitchFamily="34" charset="-128"/>
              </a:defRPr>
            </a:lvl3pPr>
            <a:lvl4pPr marL="1600200" indent="-228600" defTabSz="966788" eaLnBrk="0" hangingPunct="0">
              <a:defRPr>
                <a:solidFill>
                  <a:schemeClr val="tx1"/>
                </a:solidFill>
                <a:latin typeface="Arial" pitchFamily="34" charset="0"/>
                <a:ea typeface="ＭＳ Ｐゴシック" pitchFamily="34" charset="-128"/>
              </a:defRPr>
            </a:lvl4pPr>
            <a:lvl5pPr marL="2057400" indent="-228600" defTabSz="966788" eaLnBrk="0" hangingPunct="0">
              <a:defRPr>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FEF08C6-F212-48E1-80EA-93703B8F6DDA}" type="slidenum">
              <a:rPr lang="en-US" altLang="pt-BR"/>
              <a:pPr eaLnBrk="1" hangingPunct="1"/>
              <a:t>27</a:t>
            </a:fld>
            <a:endParaRPr lang="en-US" altLang="pt-B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25"/>
              </a:spcBef>
            </a:pPr>
            <a:r>
              <a:rPr lang="en-US" altLang="pt-BR" sz="1400" smtClean="0">
                <a:latin typeface="Lucida Grande" pitchFamily="2" charset="0"/>
                <a:ea typeface="ＭＳ Ｐゴシック" pitchFamily="34" charset="-128"/>
                <a:sym typeface="Lucida Grande" pitchFamily="2" charset="0"/>
              </a:rPr>
              <a:t>You can think of this like a model driven architecture (MDA).</a:t>
            </a:r>
          </a:p>
        </p:txBody>
      </p:sp>
    </p:spTree>
    <p:extLst>
      <p:ext uri="{BB962C8B-B14F-4D97-AF65-F5344CB8AC3E}">
        <p14:creationId xmlns:p14="http://schemas.microsoft.com/office/powerpoint/2010/main" val="3259390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itchFamily="34" charset="0"/>
                <a:ea typeface="ＭＳ Ｐゴシック" pitchFamily="34" charset="-128"/>
              </a:defRPr>
            </a:lvl1pPr>
            <a:lvl2pPr marL="742950" indent="-285750" defTabSz="966788" eaLnBrk="0" hangingPunct="0">
              <a:defRPr>
                <a:solidFill>
                  <a:schemeClr val="tx1"/>
                </a:solidFill>
                <a:latin typeface="Arial" pitchFamily="34" charset="0"/>
                <a:ea typeface="ＭＳ Ｐゴシック" pitchFamily="34" charset="-128"/>
              </a:defRPr>
            </a:lvl2pPr>
            <a:lvl3pPr marL="1143000" indent="-228600" defTabSz="966788" eaLnBrk="0" hangingPunct="0">
              <a:defRPr>
                <a:solidFill>
                  <a:schemeClr val="tx1"/>
                </a:solidFill>
                <a:latin typeface="Arial" pitchFamily="34" charset="0"/>
                <a:ea typeface="ＭＳ Ｐゴシック" pitchFamily="34" charset="-128"/>
              </a:defRPr>
            </a:lvl3pPr>
            <a:lvl4pPr marL="1600200" indent="-228600" defTabSz="966788" eaLnBrk="0" hangingPunct="0">
              <a:defRPr>
                <a:solidFill>
                  <a:schemeClr val="tx1"/>
                </a:solidFill>
                <a:latin typeface="Arial" pitchFamily="34" charset="0"/>
                <a:ea typeface="ＭＳ Ｐゴシック" pitchFamily="34" charset="-128"/>
              </a:defRPr>
            </a:lvl4pPr>
            <a:lvl5pPr marL="2057400" indent="-228600" defTabSz="966788" eaLnBrk="0" hangingPunct="0">
              <a:defRPr>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5D0B357-323E-4147-B10E-14D1179D1B50}" type="slidenum">
              <a:rPr lang="en-US" altLang="pt-BR"/>
              <a:pPr eaLnBrk="1" hangingPunct="1"/>
              <a:t>28</a:t>
            </a:fld>
            <a:endParaRPr lang="en-US" altLang="pt-B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350"/>
              </a:spcBef>
            </a:pPr>
            <a:r>
              <a:rPr lang="en-US" altLang="pt-BR" sz="1000" b="1" smtClean="0">
                <a:latin typeface="Lucida Grande" pitchFamily="2" charset="0"/>
                <a:ea typeface="ＭＳ Ｐゴシック" pitchFamily="34" charset="-128"/>
                <a:sym typeface="Lucida Grande" pitchFamily="2" charset="0"/>
              </a:rPr>
              <a:t>The 4 Pillars:</a:t>
            </a:r>
            <a:endParaRPr lang="en-US" altLang="pt-BR" sz="1400" smtClean="0">
              <a:latin typeface="Lucida Grande" pitchFamily="2" charset="0"/>
              <a:ea typeface="ＭＳ Ｐゴシック" pitchFamily="34" charset="-128"/>
              <a:sym typeface="Lucida Grande" pitchFamily="2" charset="0"/>
            </a:endParaRPr>
          </a:p>
          <a:p>
            <a:pPr eaLnBrk="1" hangingPunct="1">
              <a:spcBef>
                <a:spcPts val="350"/>
              </a:spcBef>
            </a:pPr>
            <a:r>
              <a:rPr lang="en-US" altLang="pt-BR" sz="1000" smtClean="0">
                <a:latin typeface="Lucida Grande" pitchFamily="2" charset="0"/>
                <a:ea typeface="ＭＳ Ｐゴシック" pitchFamily="34" charset="-128"/>
                <a:sym typeface="Lucida Grande" pitchFamily="2" charset="0"/>
              </a:rPr>
              <a:t>The following slides will discuss these each of these pillars and show how HL7 v3 satisfies the needs for semantic interoperability. </a:t>
            </a:r>
            <a:endParaRPr lang="en-US" altLang="pt-BR" sz="1400" smtClean="0">
              <a:latin typeface="Lucida Grande" pitchFamily="2" charset="0"/>
              <a:ea typeface="ＭＳ Ｐゴシック" pitchFamily="34" charset="-128"/>
              <a:sym typeface="Lucida Grande" pitchFamily="2" charset="0"/>
            </a:endParaRPr>
          </a:p>
          <a:p>
            <a:pPr eaLnBrk="1" hangingPunct="1">
              <a:spcBef>
                <a:spcPts val="350"/>
              </a:spcBef>
            </a:pPr>
            <a:endParaRPr lang="en-US" altLang="pt-BR" sz="1000" b="1" smtClean="0">
              <a:latin typeface="Lucida Grande" pitchFamily="2" charset="0"/>
              <a:ea typeface="ＭＳ Ｐゴシック" pitchFamily="34" charset="-128"/>
              <a:sym typeface="Lucida Grande" pitchFamily="2" charset="0"/>
            </a:endParaRPr>
          </a:p>
          <a:p>
            <a:pPr eaLnBrk="1" hangingPunct="1">
              <a:spcBef>
                <a:spcPts val="350"/>
              </a:spcBef>
            </a:pPr>
            <a:r>
              <a:rPr lang="en-US" altLang="pt-BR" sz="1000" b="1" smtClean="0">
                <a:latin typeface="Lucida Grande" pitchFamily="2" charset="0"/>
                <a:ea typeface="ＭＳ Ｐゴシック" pitchFamily="34" charset="-128"/>
                <a:sym typeface="Lucida Grande" pitchFamily="2" charset="0"/>
              </a:rPr>
              <a:t>The Reference Information Model (RIM): </a:t>
            </a:r>
            <a:r>
              <a:rPr lang="en-US" altLang="pt-BR" sz="1000" smtClean="0">
                <a:latin typeface="Lucida Grande" pitchFamily="2" charset="0"/>
                <a:ea typeface="ＭＳ Ｐゴシック" pitchFamily="34" charset="-128"/>
                <a:sym typeface="Lucida Grande" pitchFamily="2" charset="0"/>
              </a:rPr>
              <a:t> It is a shared model between all the domains and as such is the model from which all domains create their messages. Explicitly representing the connections that exist between the information carried in the fields of HL7 messages, the RIM is essential to our ongoing mission of increasing precision and reducing implementation costs.</a:t>
            </a:r>
            <a:endParaRPr lang="en-US" altLang="pt-BR" sz="1400" smtClean="0">
              <a:latin typeface="Lucida Grande" pitchFamily="2" charset="0"/>
              <a:ea typeface="ＭＳ Ｐゴシック" pitchFamily="34" charset="-128"/>
              <a:sym typeface="Lucida Grande" pitchFamily="2" charset="0"/>
            </a:endParaRPr>
          </a:p>
          <a:p>
            <a:pPr eaLnBrk="1" hangingPunct="1">
              <a:spcBef>
                <a:spcPts val="350"/>
              </a:spcBef>
            </a:pPr>
            <a:endParaRPr lang="en-US" altLang="pt-BR" sz="1000" smtClean="0">
              <a:latin typeface="Lucida Grande" pitchFamily="2" charset="0"/>
              <a:ea typeface="ＭＳ Ｐゴシック" pitchFamily="34" charset="-128"/>
              <a:sym typeface="Lucida Grande" pitchFamily="2" charset="0"/>
            </a:endParaRPr>
          </a:p>
          <a:p>
            <a:pPr eaLnBrk="1" hangingPunct="1">
              <a:spcBef>
                <a:spcPts val="350"/>
              </a:spcBef>
            </a:pPr>
            <a:r>
              <a:rPr lang="en-US" altLang="pt-BR" sz="1000" b="1" smtClean="0">
                <a:latin typeface="Lucida Grande" pitchFamily="2" charset="0"/>
                <a:ea typeface="ＭＳ Ｐゴシック" pitchFamily="34" charset="-128"/>
                <a:sym typeface="Lucida Grande" pitchFamily="2" charset="0"/>
              </a:rPr>
              <a:t>Structured Process to derive messages</a:t>
            </a:r>
            <a:endParaRPr lang="en-US" altLang="pt-BR" sz="1400" smtClean="0">
              <a:latin typeface="Lucida Grande" pitchFamily="2" charset="0"/>
              <a:ea typeface="ＭＳ Ｐゴシック" pitchFamily="34" charset="-128"/>
              <a:sym typeface="Lucida Grande" pitchFamily="2" charset="0"/>
            </a:endParaRPr>
          </a:p>
          <a:p>
            <a:pPr eaLnBrk="1" hangingPunct="1">
              <a:spcBef>
                <a:spcPts val="350"/>
              </a:spcBef>
            </a:pPr>
            <a:endParaRPr lang="en-US" altLang="pt-BR" sz="1000" smtClean="0">
              <a:latin typeface="Lucida Grande" pitchFamily="2" charset="0"/>
              <a:ea typeface="ＭＳ Ｐゴシック" pitchFamily="34" charset="-128"/>
              <a:sym typeface="Lucida Grande" pitchFamily="2" charset="0"/>
            </a:endParaRPr>
          </a:p>
          <a:p>
            <a:pPr eaLnBrk="1" hangingPunct="1">
              <a:spcBef>
                <a:spcPts val="350"/>
              </a:spcBef>
            </a:pPr>
            <a:r>
              <a:rPr lang="en-US" altLang="pt-BR" sz="1000" b="1" smtClean="0">
                <a:latin typeface="Lucida Grande" pitchFamily="2" charset="0"/>
                <a:ea typeface="ＭＳ Ｐゴシック" pitchFamily="34" charset="-128"/>
                <a:sym typeface="Lucida Grande" pitchFamily="2" charset="0"/>
              </a:rPr>
              <a:t>Data Types</a:t>
            </a:r>
            <a:endParaRPr lang="en-US" altLang="pt-BR" sz="1400" smtClean="0">
              <a:latin typeface="Lucida Grande" pitchFamily="2" charset="0"/>
              <a:ea typeface="ＭＳ Ｐゴシック" pitchFamily="34" charset="-128"/>
              <a:sym typeface="Lucida Grande" pitchFamily="2" charset="0"/>
            </a:endParaRPr>
          </a:p>
          <a:p>
            <a:pPr eaLnBrk="1" hangingPunct="1">
              <a:spcBef>
                <a:spcPts val="350"/>
              </a:spcBef>
            </a:pPr>
            <a:r>
              <a:rPr lang="en-US" altLang="pt-BR" sz="1000" smtClean="0">
                <a:latin typeface="Lucida Grande" pitchFamily="2" charset="0"/>
                <a:ea typeface="ＭＳ Ｐゴシック" pitchFamily="34" charset="-128"/>
                <a:sym typeface="Lucida Grande" pitchFamily="2" charset="0"/>
              </a:rPr>
              <a:t>Data types are the basic building blocks of attributes. They define the structural format of the data carried in the attribute and influence the set of allowable values an attribute may assume. Some data types have very little intrinsic semantic content and the semantic context for that data type is carried by its corresponding attribute. However HL7 also defines quite extensive data types such as PNMP, person Name Part, which provides all the structure and semantics to support a person name. Every attribute in the RIM is associated with one and only one data type, and each data type is associated with zero or many attributes. </a:t>
            </a:r>
            <a:endParaRPr lang="en-US" altLang="pt-BR" sz="1400" smtClean="0">
              <a:latin typeface="Lucida Grande" pitchFamily="2" charset="0"/>
              <a:ea typeface="ＭＳ Ｐゴシック" pitchFamily="34" charset="-128"/>
              <a:sym typeface="Lucida Grande" pitchFamily="2" charset="0"/>
            </a:endParaRPr>
          </a:p>
          <a:p>
            <a:pPr eaLnBrk="1" hangingPunct="1">
              <a:spcBef>
                <a:spcPts val="350"/>
              </a:spcBef>
            </a:pPr>
            <a:endParaRPr lang="en-US" altLang="pt-BR" sz="1000" smtClean="0">
              <a:latin typeface="Lucida Grande" pitchFamily="2" charset="0"/>
              <a:ea typeface="ＭＳ Ｐゴシック" pitchFamily="34" charset="-128"/>
              <a:sym typeface="Lucida Grande" pitchFamily="2" charset="0"/>
            </a:endParaRPr>
          </a:p>
          <a:p>
            <a:pPr eaLnBrk="1" hangingPunct="1">
              <a:spcBef>
                <a:spcPts val="350"/>
              </a:spcBef>
            </a:pPr>
            <a:r>
              <a:rPr lang="en-US" altLang="pt-BR" sz="1000" b="1" smtClean="0">
                <a:latin typeface="Lucida Grande" pitchFamily="2" charset="0"/>
                <a:ea typeface="ＭＳ Ｐゴシック" pitchFamily="34" charset="-128"/>
                <a:sym typeface="Lucida Grande" pitchFamily="2" charset="0"/>
              </a:rPr>
              <a:t>Vocabulary</a:t>
            </a:r>
          </a:p>
        </p:txBody>
      </p:sp>
    </p:spTree>
    <p:extLst>
      <p:ext uri="{BB962C8B-B14F-4D97-AF65-F5344CB8AC3E}">
        <p14:creationId xmlns:p14="http://schemas.microsoft.com/office/powerpoint/2010/main" val="1352534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itchFamily="34" charset="0"/>
                <a:ea typeface="ＭＳ Ｐゴシック" pitchFamily="34" charset="-128"/>
              </a:defRPr>
            </a:lvl1pPr>
            <a:lvl2pPr marL="742950" indent="-285750" defTabSz="966788" eaLnBrk="0" hangingPunct="0">
              <a:defRPr>
                <a:solidFill>
                  <a:schemeClr val="tx1"/>
                </a:solidFill>
                <a:latin typeface="Arial" pitchFamily="34" charset="0"/>
                <a:ea typeface="ＭＳ Ｐゴシック" pitchFamily="34" charset="-128"/>
              </a:defRPr>
            </a:lvl2pPr>
            <a:lvl3pPr marL="1143000" indent="-228600" defTabSz="966788" eaLnBrk="0" hangingPunct="0">
              <a:defRPr>
                <a:solidFill>
                  <a:schemeClr val="tx1"/>
                </a:solidFill>
                <a:latin typeface="Arial" pitchFamily="34" charset="0"/>
                <a:ea typeface="ＭＳ Ｐゴシック" pitchFamily="34" charset="-128"/>
              </a:defRPr>
            </a:lvl3pPr>
            <a:lvl4pPr marL="1600200" indent="-228600" defTabSz="966788" eaLnBrk="0" hangingPunct="0">
              <a:defRPr>
                <a:solidFill>
                  <a:schemeClr val="tx1"/>
                </a:solidFill>
                <a:latin typeface="Arial" pitchFamily="34" charset="0"/>
                <a:ea typeface="ＭＳ Ｐゴシック" pitchFamily="34" charset="-128"/>
              </a:defRPr>
            </a:lvl4pPr>
            <a:lvl5pPr marL="2057400" indent="-228600" defTabSz="966788" eaLnBrk="0" hangingPunct="0">
              <a:defRPr>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5D0B357-323E-4147-B10E-14D1179D1B50}" type="slidenum">
              <a:rPr lang="en-US" altLang="pt-BR"/>
              <a:pPr eaLnBrk="1" hangingPunct="1"/>
              <a:t>29</a:t>
            </a:fld>
            <a:endParaRPr lang="en-US" altLang="pt-B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350"/>
              </a:spcBef>
            </a:pPr>
            <a:r>
              <a:rPr lang="en-US" altLang="pt-BR" sz="1000" b="1" smtClean="0">
                <a:latin typeface="Lucida Grande" pitchFamily="2" charset="0"/>
                <a:ea typeface="ＭＳ Ｐゴシック" pitchFamily="34" charset="-128"/>
                <a:sym typeface="Lucida Grande" pitchFamily="2" charset="0"/>
              </a:rPr>
              <a:t>The 4 Pillars:</a:t>
            </a:r>
            <a:endParaRPr lang="en-US" altLang="pt-BR" sz="1400" smtClean="0">
              <a:latin typeface="Lucida Grande" pitchFamily="2" charset="0"/>
              <a:ea typeface="ＭＳ Ｐゴシック" pitchFamily="34" charset="-128"/>
              <a:sym typeface="Lucida Grande" pitchFamily="2" charset="0"/>
            </a:endParaRPr>
          </a:p>
          <a:p>
            <a:pPr eaLnBrk="1" hangingPunct="1">
              <a:spcBef>
                <a:spcPts val="350"/>
              </a:spcBef>
            </a:pPr>
            <a:r>
              <a:rPr lang="en-US" altLang="pt-BR" sz="1000" smtClean="0">
                <a:latin typeface="Lucida Grande" pitchFamily="2" charset="0"/>
                <a:ea typeface="ＭＳ Ｐゴシック" pitchFamily="34" charset="-128"/>
                <a:sym typeface="Lucida Grande" pitchFamily="2" charset="0"/>
              </a:rPr>
              <a:t>The following slides will discuss these each of these pillars and show how HL7 v3 satisfies the needs for semantic interoperability. </a:t>
            </a:r>
            <a:endParaRPr lang="en-US" altLang="pt-BR" sz="1400" smtClean="0">
              <a:latin typeface="Lucida Grande" pitchFamily="2" charset="0"/>
              <a:ea typeface="ＭＳ Ｐゴシック" pitchFamily="34" charset="-128"/>
              <a:sym typeface="Lucida Grande" pitchFamily="2" charset="0"/>
            </a:endParaRPr>
          </a:p>
          <a:p>
            <a:pPr eaLnBrk="1" hangingPunct="1">
              <a:spcBef>
                <a:spcPts val="350"/>
              </a:spcBef>
            </a:pPr>
            <a:endParaRPr lang="en-US" altLang="pt-BR" sz="1000" b="1" smtClean="0">
              <a:latin typeface="Lucida Grande" pitchFamily="2" charset="0"/>
              <a:ea typeface="ＭＳ Ｐゴシック" pitchFamily="34" charset="-128"/>
              <a:sym typeface="Lucida Grande" pitchFamily="2" charset="0"/>
            </a:endParaRPr>
          </a:p>
          <a:p>
            <a:pPr eaLnBrk="1" hangingPunct="1">
              <a:spcBef>
                <a:spcPts val="350"/>
              </a:spcBef>
            </a:pPr>
            <a:r>
              <a:rPr lang="en-US" altLang="pt-BR" sz="1000" b="1" smtClean="0">
                <a:latin typeface="Lucida Grande" pitchFamily="2" charset="0"/>
                <a:ea typeface="ＭＳ Ｐゴシック" pitchFamily="34" charset="-128"/>
                <a:sym typeface="Lucida Grande" pitchFamily="2" charset="0"/>
              </a:rPr>
              <a:t>The Reference Information Model (RIM): </a:t>
            </a:r>
            <a:r>
              <a:rPr lang="en-US" altLang="pt-BR" sz="1000" smtClean="0">
                <a:latin typeface="Lucida Grande" pitchFamily="2" charset="0"/>
                <a:ea typeface="ＭＳ Ｐゴシック" pitchFamily="34" charset="-128"/>
                <a:sym typeface="Lucida Grande" pitchFamily="2" charset="0"/>
              </a:rPr>
              <a:t> It is a shared model between all the domains and as such is the model from which all domains create their messages. Explicitly representing the connections that exist between the information carried in the fields of HL7 messages, the RIM is essential to our ongoing mission of increasing precision and reducing implementation costs.</a:t>
            </a:r>
            <a:endParaRPr lang="en-US" altLang="pt-BR" sz="1400" smtClean="0">
              <a:latin typeface="Lucida Grande" pitchFamily="2" charset="0"/>
              <a:ea typeface="ＭＳ Ｐゴシック" pitchFamily="34" charset="-128"/>
              <a:sym typeface="Lucida Grande" pitchFamily="2" charset="0"/>
            </a:endParaRPr>
          </a:p>
          <a:p>
            <a:pPr eaLnBrk="1" hangingPunct="1">
              <a:spcBef>
                <a:spcPts val="350"/>
              </a:spcBef>
            </a:pPr>
            <a:endParaRPr lang="en-US" altLang="pt-BR" sz="1000" smtClean="0">
              <a:latin typeface="Lucida Grande" pitchFamily="2" charset="0"/>
              <a:ea typeface="ＭＳ Ｐゴシック" pitchFamily="34" charset="-128"/>
              <a:sym typeface="Lucida Grande" pitchFamily="2" charset="0"/>
            </a:endParaRPr>
          </a:p>
          <a:p>
            <a:pPr eaLnBrk="1" hangingPunct="1">
              <a:spcBef>
                <a:spcPts val="350"/>
              </a:spcBef>
            </a:pPr>
            <a:r>
              <a:rPr lang="en-US" altLang="pt-BR" sz="1000" b="1" smtClean="0">
                <a:latin typeface="Lucida Grande" pitchFamily="2" charset="0"/>
                <a:ea typeface="ＭＳ Ｐゴシック" pitchFamily="34" charset="-128"/>
                <a:sym typeface="Lucida Grande" pitchFamily="2" charset="0"/>
              </a:rPr>
              <a:t>Structured Process to derive messages</a:t>
            </a:r>
            <a:endParaRPr lang="en-US" altLang="pt-BR" sz="1400" smtClean="0">
              <a:latin typeface="Lucida Grande" pitchFamily="2" charset="0"/>
              <a:ea typeface="ＭＳ Ｐゴシック" pitchFamily="34" charset="-128"/>
              <a:sym typeface="Lucida Grande" pitchFamily="2" charset="0"/>
            </a:endParaRPr>
          </a:p>
          <a:p>
            <a:pPr eaLnBrk="1" hangingPunct="1">
              <a:spcBef>
                <a:spcPts val="350"/>
              </a:spcBef>
            </a:pPr>
            <a:endParaRPr lang="en-US" altLang="pt-BR" sz="1000" smtClean="0">
              <a:latin typeface="Lucida Grande" pitchFamily="2" charset="0"/>
              <a:ea typeface="ＭＳ Ｐゴシック" pitchFamily="34" charset="-128"/>
              <a:sym typeface="Lucida Grande" pitchFamily="2" charset="0"/>
            </a:endParaRPr>
          </a:p>
          <a:p>
            <a:pPr eaLnBrk="1" hangingPunct="1">
              <a:spcBef>
                <a:spcPts val="350"/>
              </a:spcBef>
            </a:pPr>
            <a:r>
              <a:rPr lang="en-US" altLang="pt-BR" sz="1000" b="1" smtClean="0">
                <a:latin typeface="Lucida Grande" pitchFamily="2" charset="0"/>
                <a:ea typeface="ＭＳ Ｐゴシック" pitchFamily="34" charset="-128"/>
                <a:sym typeface="Lucida Grande" pitchFamily="2" charset="0"/>
              </a:rPr>
              <a:t>Data Types</a:t>
            </a:r>
            <a:endParaRPr lang="en-US" altLang="pt-BR" sz="1400" smtClean="0">
              <a:latin typeface="Lucida Grande" pitchFamily="2" charset="0"/>
              <a:ea typeface="ＭＳ Ｐゴシック" pitchFamily="34" charset="-128"/>
              <a:sym typeface="Lucida Grande" pitchFamily="2" charset="0"/>
            </a:endParaRPr>
          </a:p>
          <a:p>
            <a:pPr eaLnBrk="1" hangingPunct="1">
              <a:spcBef>
                <a:spcPts val="350"/>
              </a:spcBef>
            </a:pPr>
            <a:r>
              <a:rPr lang="en-US" altLang="pt-BR" sz="1000" smtClean="0">
                <a:latin typeface="Lucida Grande" pitchFamily="2" charset="0"/>
                <a:ea typeface="ＭＳ Ｐゴシック" pitchFamily="34" charset="-128"/>
                <a:sym typeface="Lucida Grande" pitchFamily="2" charset="0"/>
              </a:rPr>
              <a:t>Data types are the basic building blocks of attributes. They define the structural format of the data carried in the attribute and influence the set of allowable values an attribute may assume. Some data types have very little intrinsic semantic content and the semantic context for that data type is carried by its corresponding attribute. However HL7 also defines quite extensive data types such as PNMP, person Name Part, which provides all the structure and semantics to support a person name. Every attribute in the RIM is associated with one and only one data type, and each data type is associated with zero or many attributes. </a:t>
            </a:r>
            <a:endParaRPr lang="en-US" altLang="pt-BR" sz="1400" smtClean="0">
              <a:latin typeface="Lucida Grande" pitchFamily="2" charset="0"/>
              <a:ea typeface="ＭＳ Ｐゴシック" pitchFamily="34" charset="-128"/>
              <a:sym typeface="Lucida Grande" pitchFamily="2" charset="0"/>
            </a:endParaRPr>
          </a:p>
          <a:p>
            <a:pPr eaLnBrk="1" hangingPunct="1">
              <a:spcBef>
                <a:spcPts val="350"/>
              </a:spcBef>
            </a:pPr>
            <a:endParaRPr lang="en-US" altLang="pt-BR" sz="1000" smtClean="0">
              <a:latin typeface="Lucida Grande" pitchFamily="2" charset="0"/>
              <a:ea typeface="ＭＳ Ｐゴシック" pitchFamily="34" charset="-128"/>
              <a:sym typeface="Lucida Grande" pitchFamily="2" charset="0"/>
            </a:endParaRPr>
          </a:p>
          <a:p>
            <a:pPr eaLnBrk="1" hangingPunct="1">
              <a:spcBef>
                <a:spcPts val="350"/>
              </a:spcBef>
            </a:pPr>
            <a:r>
              <a:rPr lang="en-US" altLang="pt-BR" sz="1000" b="1" smtClean="0">
                <a:latin typeface="Lucida Grande" pitchFamily="2" charset="0"/>
                <a:ea typeface="ＭＳ Ｐゴシック" pitchFamily="34" charset="-128"/>
                <a:sym typeface="Lucida Grande" pitchFamily="2" charset="0"/>
              </a:rPr>
              <a:t>Vocabulary</a:t>
            </a:r>
          </a:p>
        </p:txBody>
      </p:sp>
    </p:spTree>
    <p:extLst>
      <p:ext uri="{BB962C8B-B14F-4D97-AF65-F5344CB8AC3E}">
        <p14:creationId xmlns:p14="http://schemas.microsoft.com/office/powerpoint/2010/main" val="2030452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itchFamily="34" charset="0"/>
                <a:ea typeface="ＭＳ Ｐゴシック" pitchFamily="34" charset="-128"/>
              </a:defRPr>
            </a:lvl1pPr>
            <a:lvl2pPr marL="742950" indent="-285750" defTabSz="966788" eaLnBrk="0" hangingPunct="0">
              <a:defRPr>
                <a:solidFill>
                  <a:schemeClr val="tx1"/>
                </a:solidFill>
                <a:latin typeface="Arial" pitchFamily="34" charset="0"/>
                <a:ea typeface="ＭＳ Ｐゴシック" pitchFamily="34" charset="-128"/>
              </a:defRPr>
            </a:lvl2pPr>
            <a:lvl3pPr marL="1143000" indent="-228600" defTabSz="966788" eaLnBrk="0" hangingPunct="0">
              <a:defRPr>
                <a:solidFill>
                  <a:schemeClr val="tx1"/>
                </a:solidFill>
                <a:latin typeface="Arial" pitchFamily="34" charset="0"/>
                <a:ea typeface="ＭＳ Ｐゴシック" pitchFamily="34" charset="-128"/>
              </a:defRPr>
            </a:lvl3pPr>
            <a:lvl4pPr marL="1600200" indent="-228600" defTabSz="966788" eaLnBrk="0" hangingPunct="0">
              <a:defRPr>
                <a:solidFill>
                  <a:schemeClr val="tx1"/>
                </a:solidFill>
                <a:latin typeface="Arial" pitchFamily="34" charset="0"/>
                <a:ea typeface="ＭＳ Ｐゴシック" pitchFamily="34" charset="-128"/>
              </a:defRPr>
            </a:lvl4pPr>
            <a:lvl5pPr marL="2057400" indent="-228600" defTabSz="966788" eaLnBrk="0" hangingPunct="0">
              <a:defRPr>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6DCD642-F443-439A-81D5-7B6B53A25FBC}" type="slidenum">
              <a:rPr lang="pt-BR" altLang="pt-BR">
                <a:latin typeface="Calibri" pitchFamily="34" charset="0"/>
              </a:rPr>
              <a:pPr eaLnBrk="1" hangingPunct="1"/>
              <a:t>33</a:t>
            </a:fld>
            <a:endParaRPr lang="pt-BR" altLang="pt-BR">
              <a:latin typeface="Calibri" pitchFamily="34" charset="0"/>
            </a:endParaRPr>
          </a:p>
        </p:txBody>
      </p:sp>
      <p:sp>
        <p:nvSpPr>
          <p:cNvPr id="67587" name="Rectangle 7"/>
          <p:cNvSpPr txBox="1">
            <a:spLocks noGrp="1" noChangeArrowheads="1"/>
          </p:cNvSpPr>
          <p:nvPr/>
        </p:nvSpPr>
        <p:spPr bwMode="auto">
          <a:xfrm>
            <a:off x="4146550" y="9123363"/>
            <a:ext cx="31734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609" tIns="0" rIns="20609" bIns="0" anchor="b"/>
          <a:lstStyle>
            <a:lvl1pPr defTabSz="977900" eaLnBrk="0" hangingPunct="0">
              <a:defRPr>
                <a:solidFill>
                  <a:schemeClr val="tx1"/>
                </a:solidFill>
                <a:latin typeface="Arial" pitchFamily="34" charset="0"/>
                <a:ea typeface="ＭＳ Ｐゴシック" pitchFamily="34" charset="-128"/>
              </a:defRPr>
            </a:lvl1pPr>
            <a:lvl2pPr marL="742950" indent="-285750" defTabSz="977900" eaLnBrk="0" hangingPunct="0">
              <a:defRPr>
                <a:solidFill>
                  <a:schemeClr val="tx1"/>
                </a:solidFill>
                <a:latin typeface="Arial" pitchFamily="34" charset="0"/>
                <a:ea typeface="ＭＳ Ｐゴシック" pitchFamily="34" charset="-128"/>
              </a:defRPr>
            </a:lvl2pPr>
            <a:lvl3pPr marL="1143000" indent="-228600" defTabSz="977900" eaLnBrk="0" hangingPunct="0">
              <a:defRPr>
                <a:solidFill>
                  <a:schemeClr val="tx1"/>
                </a:solidFill>
                <a:latin typeface="Arial" pitchFamily="34" charset="0"/>
                <a:ea typeface="ＭＳ Ｐゴシック" pitchFamily="34" charset="-128"/>
              </a:defRPr>
            </a:lvl3pPr>
            <a:lvl4pPr marL="1600200" indent="-228600" defTabSz="977900" eaLnBrk="0" hangingPunct="0">
              <a:defRPr>
                <a:solidFill>
                  <a:schemeClr val="tx1"/>
                </a:solidFill>
                <a:latin typeface="Arial" pitchFamily="34" charset="0"/>
                <a:ea typeface="ＭＳ Ｐゴシック" pitchFamily="34" charset="-128"/>
              </a:defRPr>
            </a:lvl4pPr>
            <a:lvl5pPr marL="2057400" indent="-228600" defTabSz="977900" eaLnBrk="0" hangingPunct="0">
              <a:defRPr>
                <a:solidFill>
                  <a:schemeClr val="tx1"/>
                </a:solidFill>
                <a:latin typeface="Arial" pitchFamily="34" charset="0"/>
                <a:ea typeface="ＭＳ Ｐゴシック" pitchFamily="34" charset="-128"/>
              </a:defRPr>
            </a:lvl5pPr>
            <a:lvl6pPr marL="2514600" indent="-228600" defTabSz="9779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779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779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779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467433CF-8A42-41E8-A590-AD06AB4DCDF2}" type="slidenum">
              <a:rPr lang="en-US" altLang="pt-BR" sz="1200" i="1">
                <a:latin typeface="Times New Roman" pitchFamily="18" charset="0"/>
              </a:rPr>
              <a:pPr algn="r"/>
              <a:t>33</a:t>
            </a:fld>
            <a:endParaRPr lang="en-US" altLang="pt-BR" sz="1200" i="1">
              <a:latin typeface="Times New Roman" pitchFamily="18" charset="0"/>
            </a:endParaRPr>
          </a:p>
        </p:txBody>
      </p:sp>
      <p:sp>
        <p:nvSpPr>
          <p:cNvPr id="67588" name="Rectangle 2"/>
          <p:cNvSpPr>
            <a:spLocks noGrp="1" noRot="1" noChangeAspect="1" noChangeArrowheads="1" noTextEdit="1"/>
          </p:cNvSpPr>
          <p:nvPr>
            <p:ph type="sldImg"/>
          </p:nvPr>
        </p:nvSpPr>
        <p:spPr>
          <a:xfrm>
            <a:off x="1268413" y="723900"/>
            <a:ext cx="4794250" cy="3595688"/>
          </a:xfrm>
          <a:ln/>
        </p:spPr>
      </p:sp>
      <p:sp>
        <p:nvSpPr>
          <p:cNvPr id="67589" name="Rectangle 3"/>
          <p:cNvSpPr>
            <a:spLocks noGrp="1" noChangeArrowheads="1"/>
          </p:cNvSpPr>
          <p:nvPr>
            <p:ph type="body" idx="1"/>
          </p:nvPr>
        </p:nvSpPr>
        <p:spPr>
          <a:xfrm>
            <a:off x="979488" y="4562475"/>
            <a:ext cx="5356225"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330" tIns="51524" rIns="101330" bIns="51524"/>
          <a:lstStyle/>
          <a:p>
            <a:endParaRPr lang="pt-BR" altLang="pt-BR" smtClean="0">
              <a:ea typeface="ＭＳ Ｐゴシック" pitchFamily="34" charset="-128"/>
            </a:endParaRPr>
          </a:p>
        </p:txBody>
      </p:sp>
    </p:spTree>
    <p:extLst>
      <p:ext uri="{BB962C8B-B14F-4D97-AF65-F5344CB8AC3E}">
        <p14:creationId xmlns:p14="http://schemas.microsoft.com/office/powerpoint/2010/main" val="4223261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itchFamily="34" charset="0"/>
                <a:ea typeface="ＭＳ Ｐゴシック" pitchFamily="34" charset="-128"/>
              </a:defRPr>
            </a:lvl1pPr>
            <a:lvl2pPr marL="742950" indent="-285750" defTabSz="966788" eaLnBrk="0" hangingPunct="0">
              <a:defRPr>
                <a:solidFill>
                  <a:schemeClr val="tx1"/>
                </a:solidFill>
                <a:latin typeface="Arial" pitchFamily="34" charset="0"/>
                <a:ea typeface="ＭＳ Ｐゴシック" pitchFamily="34" charset="-128"/>
              </a:defRPr>
            </a:lvl2pPr>
            <a:lvl3pPr marL="1143000" indent="-228600" defTabSz="966788" eaLnBrk="0" hangingPunct="0">
              <a:defRPr>
                <a:solidFill>
                  <a:schemeClr val="tx1"/>
                </a:solidFill>
                <a:latin typeface="Arial" pitchFamily="34" charset="0"/>
                <a:ea typeface="ＭＳ Ｐゴシック" pitchFamily="34" charset="-128"/>
              </a:defRPr>
            </a:lvl3pPr>
            <a:lvl4pPr marL="1600200" indent="-228600" defTabSz="966788" eaLnBrk="0" hangingPunct="0">
              <a:defRPr>
                <a:solidFill>
                  <a:schemeClr val="tx1"/>
                </a:solidFill>
                <a:latin typeface="Arial" pitchFamily="34" charset="0"/>
                <a:ea typeface="ＭＳ Ｐゴシック" pitchFamily="34" charset="-128"/>
              </a:defRPr>
            </a:lvl4pPr>
            <a:lvl5pPr marL="2057400" indent="-228600" defTabSz="966788" eaLnBrk="0" hangingPunct="0">
              <a:defRPr>
                <a:solidFill>
                  <a:schemeClr val="tx1"/>
                </a:solidFill>
                <a:latin typeface="Arial" pitchFamily="34"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6DCD642-F443-439A-81D5-7B6B53A25FBC}" type="slidenum">
              <a:rPr lang="pt-BR" altLang="pt-BR">
                <a:latin typeface="Calibri" pitchFamily="34" charset="0"/>
              </a:rPr>
              <a:pPr eaLnBrk="1" hangingPunct="1"/>
              <a:t>34</a:t>
            </a:fld>
            <a:endParaRPr lang="pt-BR" altLang="pt-BR">
              <a:latin typeface="Calibri" pitchFamily="34" charset="0"/>
            </a:endParaRPr>
          </a:p>
        </p:txBody>
      </p:sp>
      <p:sp>
        <p:nvSpPr>
          <p:cNvPr id="67587" name="Rectangle 7"/>
          <p:cNvSpPr txBox="1">
            <a:spLocks noGrp="1" noChangeArrowheads="1"/>
          </p:cNvSpPr>
          <p:nvPr/>
        </p:nvSpPr>
        <p:spPr bwMode="auto">
          <a:xfrm>
            <a:off x="4146550" y="9123363"/>
            <a:ext cx="31734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609" tIns="0" rIns="20609" bIns="0" anchor="b"/>
          <a:lstStyle>
            <a:lvl1pPr defTabSz="977900" eaLnBrk="0" hangingPunct="0">
              <a:defRPr>
                <a:solidFill>
                  <a:schemeClr val="tx1"/>
                </a:solidFill>
                <a:latin typeface="Arial" pitchFamily="34" charset="0"/>
                <a:ea typeface="ＭＳ Ｐゴシック" pitchFamily="34" charset="-128"/>
              </a:defRPr>
            </a:lvl1pPr>
            <a:lvl2pPr marL="742950" indent="-285750" defTabSz="977900" eaLnBrk="0" hangingPunct="0">
              <a:defRPr>
                <a:solidFill>
                  <a:schemeClr val="tx1"/>
                </a:solidFill>
                <a:latin typeface="Arial" pitchFamily="34" charset="0"/>
                <a:ea typeface="ＭＳ Ｐゴシック" pitchFamily="34" charset="-128"/>
              </a:defRPr>
            </a:lvl2pPr>
            <a:lvl3pPr marL="1143000" indent="-228600" defTabSz="977900" eaLnBrk="0" hangingPunct="0">
              <a:defRPr>
                <a:solidFill>
                  <a:schemeClr val="tx1"/>
                </a:solidFill>
                <a:latin typeface="Arial" pitchFamily="34" charset="0"/>
                <a:ea typeface="ＭＳ Ｐゴシック" pitchFamily="34" charset="-128"/>
              </a:defRPr>
            </a:lvl3pPr>
            <a:lvl4pPr marL="1600200" indent="-228600" defTabSz="977900" eaLnBrk="0" hangingPunct="0">
              <a:defRPr>
                <a:solidFill>
                  <a:schemeClr val="tx1"/>
                </a:solidFill>
                <a:latin typeface="Arial" pitchFamily="34" charset="0"/>
                <a:ea typeface="ＭＳ Ｐゴシック" pitchFamily="34" charset="-128"/>
              </a:defRPr>
            </a:lvl4pPr>
            <a:lvl5pPr marL="2057400" indent="-228600" defTabSz="977900" eaLnBrk="0" hangingPunct="0">
              <a:defRPr>
                <a:solidFill>
                  <a:schemeClr val="tx1"/>
                </a:solidFill>
                <a:latin typeface="Arial" pitchFamily="34" charset="0"/>
                <a:ea typeface="ＭＳ Ｐゴシック" pitchFamily="34" charset="-128"/>
              </a:defRPr>
            </a:lvl5pPr>
            <a:lvl6pPr marL="2514600" indent="-228600" defTabSz="9779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779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779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779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467433CF-8A42-41E8-A590-AD06AB4DCDF2}" type="slidenum">
              <a:rPr lang="en-US" altLang="pt-BR" sz="1200" i="1">
                <a:latin typeface="Times New Roman" pitchFamily="18" charset="0"/>
              </a:rPr>
              <a:pPr algn="r"/>
              <a:t>34</a:t>
            </a:fld>
            <a:endParaRPr lang="en-US" altLang="pt-BR" sz="1200" i="1">
              <a:latin typeface="Times New Roman" pitchFamily="18" charset="0"/>
            </a:endParaRPr>
          </a:p>
        </p:txBody>
      </p:sp>
      <p:sp>
        <p:nvSpPr>
          <p:cNvPr id="67588" name="Rectangle 2"/>
          <p:cNvSpPr>
            <a:spLocks noGrp="1" noRot="1" noChangeAspect="1" noChangeArrowheads="1" noTextEdit="1"/>
          </p:cNvSpPr>
          <p:nvPr>
            <p:ph type="sldImg"/>
          </p:nvPr>
        </p:nvSpPr>
        <p:spPr>
          <a:xfrm>
            <a:off x="1268413" y="723900"/>
            <a:ext cx="4794250" cy="3595688"/>
          </a:xfrm>
          <a:ln/>
        </p:spPr>
      </p:sp>
      <p:sp>
        <p:nvSpPr>
          <p:cNvPr id="67589" name="Rectangle 3"/>
          <p:cNvSpPr>
            <a:spLocks noGrp="1" noChangeArrowheads="1"/>
          </p:cNvSpPr>
          <p:nvPr>
            <p:ph type="body" idx="1"/>
          </p:nvPr>
        </p:nvSpPr>
        <p:spPr>
          <a:xfrm>
            <a:off x="979488" y="4562475"/>
            <a:ext cx="5356225"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330" tIns="51524" rIns="101330" bIns="51524"/>
          <a:lstStyle/>
          <a:p>
            <a:endParaRPr lang="pt-BR" altLang="pt-BR" smtClean="0">
              <a:ea typeface="ＭＳ Ｐゴシック" pitchFamily="34" charset="-128"/>
            </a:endParaRPr>
          </a:p>
        </p:txBody>
      </p:sp>
    </p:spTree>
    <p:extLst>
      <p:ext uri="{BB962C8B-B14F-4D97-AF65-F5344CB8AC3E}">
        <p14:creationId xmlns:p14="http://schemas.microsoft.com/office/powerpoint/2010/main" val="5723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EC2B94E3-ECEC-4D16-BCA1-37DE98D7186C}" type="slidenum">
              <a:rPr lang="en-US" sz="1300" b="0">
                <a:solidFill>
                  <a:schemeClr val="tx1"/>
                </a:solidFill>
                <a:latin typeface="Arial" pitchFamily="34" charset="0"/>
              </a:rPr>
              <a:pPr eaLnBrk="1" hangingPunct="1"/>
              <a:t>35</a:t>
            </a:fld>
            <a:endParaRPr lang="en-US" sz="1300" b="0">
              <a:solidFill>
                <a:schemeClr val="tx1"/>
              </a:solidFill>
              <a:latin typeface="Arial" pitchFamily="34" charset="0"/>
            </a:endParaRPr>
          </a:p>
        </p:txBody>
      </p:sp>
      <p:sp>
        <p:nvSpPr>
          <p:cNvPr id="150530" name="Rectangle 2"/>
          <p:cNvSpPr>
            <a:spLocks noGrp="1" noRot="1" noChangeAspect="1" noChangeArrowheads="1" noTextEdit="1"/>
          </p:cNvSpPr>
          <p:nvPr>
            <p:ph type="sldImg"/>
          </p:nvPr>
        </p:nvSpPr>
        <p:spPr>
          <a:xfrm>
            <a:off x="1258888" y="720725"/>
            <a:ext cx="4799012" cy="3598863"/>
          </a:xfrm>
          <a:ln/>
        </p:spPr>
      </p:sp>
      <p:sp>
        <p:nvSpPr>
          <p:cNvPr id="150531"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2604555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98D5D3C2-482E-4503-B2BE-C11DEB953775}" type="slidenum">
              <a:rPr lang="en-US" sz="1300" b="0">
                <a:solidFill>
                  <a:schemeClr val="tx1"/>
                </a:solidFill>
                <a:latin typeface="Arial" pitchFamily="34" charset="0"/>
              </a:rPr>
              <a:pPr eaLnBrk="1" hangingPunct="1"/>
              <a:t>36</a:t>
            </a:fld>
            <a:endParaRPr lang="en-US" sz="1300" b="0">
              <a:solidFill>
                <a:schemeClr val="tx1"/>
              </a:solidFill>
              <a:latin typeface="Arial" pitchFamily="34" charset="0"/>
            </a:endParaRPr>
          </a:p>
        </p:txBody>
      </p:sp>
      <p:sp>
        <p:nvSpPr>
          <p:cNvPr id="94210" name="Rectangle 2"/>
          <p:cNvSpPr>
            <a:spLocks noGrp="1" noRot="1" noChangeAspect="1" noChangeArrowheads="1" noTextEdit="1"/>
          </p:cNvSpPr>
          <p:nvPr>
            <p:ph type="sldImg"/>
          </p:nvPr>
        </p:nvSpPr>
        <p:spPr>
          <a:xfrm>
            <a:off x="1258888" y="720725"/>
            <a:ext cx="4799012" cy="3598863"/>
          </a:xfrm>
          <a:ln/>
        </p:spPr>
      </p:sp>
      <p:sp>
        <p:nvSpPr>
          <p:cNvPr id="94211"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1228483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041C4B12-11D5-421D-958A-A0BA66FB42F4}" type="slidenum">
              <a:rPr lang="en-US" sz="1300" b="0">
                <a:solidFill>
                  <a:schemeClr val="tx1"/>
                </a:solidFill>
                <a:latin typeface="Arial" pitchFamily="34" charset="0"/>
              </a:rPr>
              <a:pPr eaLnBrk="1" hangingPunct="1"/>
              <a:t>37</a:t>
            </a:fld>
            <a:endParaRPr lang="en-US" sz="1300" b="0">
              <a:solidFill>
                <a:schemeClr val="tx1"/>
              </a:solidFill>
              <a:latin typeface="Arial" pitchFamily="34" charset="0"/>
            </a:endParaRPr>
          </a:p>
        </p:txBody>
      </p:sp>
      <p:sp>
        <p:nvSpPr>
          <p:cNvPr id="100354" name="Rectangle 2"/>
          <p:cNvSpPr>
            <a:spLocks noGrp="1" noRot="1" noChangeAspect="1" noChangeArrowheads="1" noTextEdit="1"/>
          </p:cNvSpPr>
          <p:nvPr>
            <p:ph type="sldImg"/>
          </p:nvPr>
        </p:nvSpPr>
        <p:spPr>
          <a:xfrm>
            <a:off x="1258888" y="720725"/>
            <a:ext cx="4799012" cy="3598863"/>
          </a:xfrm>
          <a:ln/>
        </p:spPr>
      </p:sp>
      <p:sp>
        <p:nvSpPr>
          <p:cNvPr id="100355"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3741308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0777A12C-7A0E-441D-B991-DB5B02B66BCC}" type="slidenum">
              <a:rPr lang="en-US" sz="1300" b="0">
                <a:solidFill>
                  <a:schemeClr val="tx1"/>
                </a:solidFill>
                <a:latin typeface="Arial" pitchFamily="34" charset="0"/>
              </a:rPr>
              <a:pPr eaLnBrk="1" hangingPunct="1"/>
              <a:t>38</a:t>
            </a:fld>
            <a:endParaRPr lang="en-US" sz="1300" b="0">
              <a:solidFill>
                <a:schemeClr val="tx1"/>
              </a:solidFill>
              <a:latin typeface="Arial" pitchFamily="34" charset="0"/>
            </a:endParaRPr>
          </a:p>
        </p:txBody>
      </p:sp>
      <p:sp>
        <p:nvSpPr>
          <p:cNvPr id="98306" name="Rectangle 2"/>
          <p:cNvSpPr>
            <a:spLocks noGrp="1" noRot="1" noChangeAspect="1" noChangeArrowheads="1" noTextEdit="1"/>
          </p:cNvSpPr>
          <p:nvPr>
            <p:ph type="sldImg"/>
          </p:nvPr>
        </p:nvSpPr>
        <p:spPr>
          <a:xfrm>
            <a:off x="1258888" y="720725"/>
            <a:ext cx="4799012" cy="3598863"/>
          </a:xfrm>
          <a:ln/>
        </p:spPr>
      </p:sp>
      <p:sp>
        <p:nvSpPr>
          <p:cNvPr id="98307"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3987479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EC2B94E3-ECEC-4D16-BCA1-37DE98D7186C}" type="slidenum">
              <a:rPr lang="en-US" sz="1300" b="0">
                <a:solidFill>
                  <a:schemeClr val="tx1"/>
                </a:solidFill>
                <a:latin typeface="Arial" pitchFamily="34" charset="0"/>
              </a:rPr>
              <a:pPr eaLnBrk="1" hangingPunct="1"/>
              <a:t>39</a:t>
            </a:fld>
            <a:endParaRPr lang="en-US" sz="1300" b="0">
              <a:solidFill>
                <a:schemeClr val="tx1"/>
              </a:solidFill>
              <a:latin typeface="Arial" pitchFamily="34" charset="0"/>
            </a:endParaRPr>
          </a:p>
        </p:txBody>
      </p:sp>
      <p:sp>
        <p:nvSpPr>
          <p:cNvPr id="150530" name="Rectangle 2"/>
          <p:cNvSpPr>
            <a:spLocks noGrp="1" noRot="1" noChangeAspect="1" noChangeArrowheads="1" noTextEdit="1"/>
          </p:cNvSpPr>
          <p:nvPr>
            <p:ph type="sldImg"/>
          </p:nvPr>
        </p:nvSpPr>
        <p:spPr>
          <a:xfrm>
            <a:off x="1258888" y="720725"/>
            <a:ext cx="4799012" cy="3598863"/>
          </a:xfrm>
          <a:ln/>
        </p:spPr>
      </p:sp>
      <p:sp>
        <p:nvSpPr>
          <p:cNvPr id="150531"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1430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38E6EA16-598E-4627-85FA-CF43028FA317}" type="slidenum">
              <a:rPr lang="en-US" sz="1300" b="0">
                <a:solidFill>
                  <a:schemeClr val="tx1"/>
                </a:solidFill>
                <a:latin typeface="Arial" pitchFamily="34" charset="0"/>
              </a:rPr>
              <a:pPr eaLnBrk="1" hangingPunct="1"/>
              <a:t>3</a:t>
            </a:fld>
            <a:endParaRPr lang="en-US" sz="1300" b="0">
              <a:solidFill>
                <a:schemeClr val="tx1"/>
              </a:solidFill>
              <a:latin typeface="Arial" pitchFamily="34" charset="0"/>
            </a:endParaRPr>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324961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62790F87-F9F3-4CFF-BD50-737B8A4F45DE}" type="slidenum">
              <a:rPr lang="en-US" sz="1300" b="0">
                <a:solidFill>
                  <a:schemeClr val="tx1"/>
                </a:solidFill>
                <a:latin typeface="Arial" pitchFamily="34" charset="0"/>
              </a:rPr>
              <a:pPr eaLnBrk="1" hangingPunct="1"/>
              <a:t>40</a:t>
            </a:fld>
            <a:endParaRPr lang="en-US" sz="1300" b="0">
              <a:solidFill>
                <a:schemeClr val="tx1"/>
              </a:solidFill>
              <a:latin typeface="Arial" pitchFamily="34" charset="0"/>
            </a:endParaRPr>
          </a:p>
        </p:txBody>
      </p:sp>
      <p:sp>
        <p:nvSpPr>
          <p:cNvPr id="407554"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52580"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1571083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E1A312D8-FA69-47EE-BDCC-EC7F8922DF5A}" type="slidenum">
              <a:rPr lang="en-US" sz="1300" b="0">
                <a:solidFill>
                  <a:schemeClr val="tx1"/>
                </a:solidFill>
                <a:latin typeface="Arial" pitchFamily="34" charset="0"/>
              </a:rPr>
              <a:pPr eaLnBrk="1" hangingPunct="1"/>
              <a:t>41</a:t>
            </a:fld>
            <a:endParaRPr lang="en-US" sz="1300" b="0">
              <a:solidFill>
                <a:schemeClr val="tx1"/>
              </a:solidFill>
              <a:latin typeface="Arial" pitchFamily="34" charset="0"/>
            </a:endParaRPr>
          </a:p>
        </p:txBody>
      </p:sp>
      <p:sp>
        <p:nvSpPr>
          <p:cNvPr id="409602"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54628"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3234579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4B51554-B6B1-479E-9ED8-7A67E9FF3E55}" type="slidenum">
              <a:rPr lang="en-US" sz="1300" b="0">
                <a:solidFill>
                  <a:schemeClr val="tx1"/>
                </a:solidFill>
                <a:latin typeface="Arial" pitchFamily="34" charset="0"/>
              </a:rPr>
              <a:pPr eaLnBrk="1" hangingPunct="1"/>
              <a:t>42</a:t>
            </a:fld>
            <a:endParaRPr lang="en-US" sz="1300" b="0">
              <a:solidFill>
                <a:schemeClr val="tx1"/>
              </a:solidFill>
              <a:latin typeface="Arial" pitchFamily="34" charset="0"/>
            </a:endParaRPr>
          </a:p>
        </p:txBody>
      </p:sp>
      <p:sp>
        <p:nvSpPr>
          <p:cNvPr id="156674" name="Rectangle 2"/>
          <p:cNvSpPr>
            <a:spLocks noGrp="1" noRot="1" noChangeAspect="1" noChangeArrowheads="1" noTextEdit="1"/>
          </p:cNvSpPr>
          <p:nvPr>
            <p:ph type="sldImg"/>
          </p:nvPr>
        </p:nvSpPr>
        <p:spPr>
          <a:xfrm>
            <a:off x="1258888" y="720725"/>
            <a:ext cx="4799012" cy="3598863"/>
          </a:xfrm>
          <a:ln/>
        </p:spPr>
      </p:sp>
      <p:sp>
        <p:nvSpPr>
          <p:cNvPr id="156675"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37307119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B6219EBF-6175-46BE-8801-C60E1F327709}" type="slidenum">
              <a:rPr lang="en-US" sz="1300" b="0">
                <a:solidFill>
                  <a:schemeClr val="tx1"/>
                </a:solidFill>
                <a:latin typeface="Arial" pitchFamily="34" charset="0"/>
              </a:rPr>
              <a:pPr eaLnBrk="1" hangingPunct="1"/>
              <a:t>43</a:t>
            </a:fld>
            <a:endParaRPr lang="en-US" sz="1300" b="0">
              <a:solidFill>
                <a:schemeClr val="tx1"/>
              </a:solidFill>
              <a:latin typeface="Arial" pitchFamily="34" charset="0"/>
            </a:endParaRPr>
          </a:p>
        </p:txBody>
      </p:sp>
      <p:sp>
        <p:nvSpPr>
          <p:cNvPr id="73730" name="Rectangle 2"/>
          <p:cNvSpPr>
            <a:spLocks noGrp="1" noRot="1" noChangeAspect="1" noChangeArrowheads="1" noTextEdit="1"/>
          </p:cNvSpPr>
          <p:nvPr>
            <p:ph type="sldImg"/>
          </p:nvPr>
        </p:nvSpPr>
        <p:spPr>
          <a:xfrm>
            <a:off x="1258888" y="720725"/>
            <a:ext cx="4799012" cy="3598863"/>
          </a:xfrm>
          <a:ln/>
        </p:spPr>
      </p:sp>
      <p:sp>
        <p:nvSpPr>
          <p:cNvPr id="73731"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73026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A029F42C-989C-497D-AF96-D19901B44037}" type="slidenum">
              <a:rPr lang="en-US" sz="1300" b="0">
                <a:solidFill>
                  <a:schemeClr val="tx1"/>
                </a:solidFill>
                <a:latin typeface="Arial" pitchFamily="34" charset="0"/>
              </a:rPr>
              <a:pPr eaLnBrk="1" hangingPunct="1"/>
              <a:t>44</a:t>
            </a:fld>
            <a:endParaRPr lang="en-US" sz="1300" b="0">
              <a:solidFill>
                <a:schemeClr val="tx1"/>
              </a:solidFill>
              <a:latin typeface="Arial" pitchFamily="34" charset="0"/>
            </a:endParaRPr>
          </a:p>
        </p:txBody>
      </p:sp>
      <p:sp>
        <p:nvSpPr>
          <p:cNvPr id="75778" name="Rectangle 2"/>
          <p:cNvSpPr>
            <a:spLocks noGrp="1" noRot="1" noChangeAspect="1" noChangeArrowheads="1" noTextEdit="1"/>
          </p:cNvSpPr>
          <p:nvPr>
            <p:ph type="sldImg"/>
          </p:nvPr>
        </p:nvSpPr>
        <p:spPr>
          <a:xfrm>
            <a:off x="1258888" y="720725"/>
            <a:ext cx="4799012" cy="3598863"/>
          </a:xfrm>
          <a:ln/>
        </p:spPr>
      </p:sp>
      <p:sp>
        <p:nvSpPr>
          <p:cNvPr id="75779"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3293467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F9D0560B-5AC8-469B-8CAC-B8E3D47E8120}" type="slidenum">
              <a:rPr lang="en-US" sz="1300" b="0">
                <a:solidFill>
                  <a:schemeClr val="tx1"/>
                </a:solidFill>
                <a:latin typeface="Arial" pitchFamily="34" charset="0"/>
              </a:rPr>
              <a:pPr eaLnBrk="1" hangingPunct="1"/>
              <a:t>45</a:t>
            </a:fld>
            <a:endParaRPr lang="en-US" sz="1300" b="0">
              <a:solidFill>
                <a:schemeClr val="tx1"/>
              </a:solidFill>
              <a:latin typeface="Arial" pitchFamily="34" charset="0"/>
            </a:endParaRPr>
          </a:p>
        </p:txBody>
      </p:sp>
      <p:sp>
        <p:nvSpPr>
          <p:cNvPr id="83970" name="Rectangle 2"/>
          <p:cNvSpPr>
            <a:spLocks noGrp="1" noRot="1" noChangeAspect="1" noChangeArrowheads="1" noTextEdit="1"/>
          </p:cNvSpPr>
          <p:nvPr>
            <p:ph type="sldImg"/>
          </p:nvPr>
        </p:nvSpPr>
        <p:spPr>
          <a:xfrm>
            <a:off x="1258888" y="720725"/>
            <a:ext cx="4799012" cy="3598863"/>
          </a:xfrm>
          <a:ln/>
        </p:spPr>
      </p:sp>
      <p:sp>
        <p:nvSpPr>
          <p:cNvPr id="83971"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14790533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45148F98-5CE4-433A-9835-AB37BF25D518}" type="slidenum">
              <a:rPr lang="en-US" sz="1300" b="0">
                <a:solidFill>
                  <a:schemeClr val="tx1"/>
                </a:solidFill>
                <a:latin typeface="Arial" pitchFamily="34" charset="0"/>
              </a:rPr>
              <a:pPr eaLnBrk="1" hangingPunct="1"/>
              <a:t>46</a:t>
            </a:fld>
            <a:endParaRPr lang="en-US" sz="1300" b="0">
              <a:solidFill>
                <a:schemeClr val="tx1"/>
              </a:solidFill>
              <a:latin typeface="Arial" pitchFamily="34" charset="0"/>
            </a:endParaRPr>
          </a:p>
        </p:txBody>
      </p:sp>
      <p:sp>
        <p:nvSpPr>
          <p:cNvPr id="90114" name="Rectangle 2"/>
          <p:cNvSpPr>
            <a:spLocks noGrp="1" noRot="1" noChangeAspect="1" noChangeArrowheads="1" noTextEdit="1"/>
          </p:cNvSpPr>
          <p:nvPr>
            <p:ph type="sldImg"/>
          </p:nvPr>
        </p:nvSpPr>
        <p:spPr>
          <a:xfrm>
            <a:off x="1258888" y="720725"/>
            <a:ext cx="4799012" cy="3598863"/>
          </a:xfrm>
          <a:ln/>
        </p:spPr>
      </p:sp>
      <p:sp>
        <p:nvSpPr>
          <p:cNvPr id="90115"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744395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39317DFB-0B5F-488B-A669-07346F85251F}" type="slidenum">
              <a:rPr lang="en-US" sz="1300" b="0">
                <a:solidFill>
                  <a:schemeClr val="tx1"/>
                </a:solidFill>
                <a:latin typeface="Arial" pitchFamily="34" charset="0"/>
              </a:rPr>
              <a:pPr eaLnBrk="1" hangingPunct="1"/>
              <a:t>47</a:t>
            </a:fld>
            <a:endParaRPr lang="en-US" sz="1300" b="0">
              <a:solidFill>
                <a:schemeClr val="tx1"/>
              </a:solidFill>
              <a:latin typeface="Arial" pitchFamily="34" charset="0"/>
            </a:endParaRPr>
          </a:p>
        </p:txBody>
      </p:sp>
      <p:sp>
        <p:nvSpPr>
          <p:cNvPr id="86018" name="Rectangle 2"/>
          <p:cNvSpPr>
            <a:spLocks noGrp="1" noRot="1" noChangeAspect="1" noChangeArrowheads="1" noTextEdit="1"/>
          </p:cNvSpPr>
          <p:nvPr>
            <p:ph type="sldImg"/>
          </p:nvPr>
        </p:nvSpPr>
        <p:spPr>
          <a:xfrm>
            <a:off x="1258888" y="720725"/>
            <a:ext cx="4799012" cy="3598863"/>
          </a:xfrm>
          <a:ln/>
        </p:spPr>
      </p:sp>
      <p:sp>
        <p:nvSpPr>
          <p:cNvPr id="86019"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12069487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97DB8A45-3404-46CC-9E99-678BD0A7D857}" type="slidenum">
              <a:rPr lang="en-US" sz="1300" b="0">
                <a:solidFill>
                  <a:schemeClr val="tx1"/>
                </a:solidFill>
                <a:latin typeface="Arial" pitchFamily="34" charset="0"/>
              </a:rPr>
              <a:pPr eaLnBrk="1" hangingPunct="1"/>
              <a:t>48</a:t>
            </a:fld>
            <a:endParaRPr lang="en-US" sz="1300" b="0">
              <a:solidFill>
                <a:schemeClr val="tx1"/>
              </a:solidFill>
              <a:latin typeface="Arial" pitchFamily="34" charset="0"/>
            </a:endParaRPr>
          </a:p>
        </p:txBody>
      </p:sp>
      <p:sp>
        <p:nvSpPr>
          <p:cNvPr id="110594" name="Rectangle 2"/>
          <p:cNvSpPr>
            <a:spLocks noGrp="1" noRot="1" noChangeAspect="1" noChangeArrowheads="1" noTextEdit="1"/>
          </p:cNvSpPr>
          <p:nvPr>
            <p:ph type="sldImg"/>
          </p:nvPr>
        </p:nvSpPr>
        <p:spPr>
          <a:xfrm>
            <a:off x="1258888" y="720725"/>
            <a:ext cx="4799012" cy="3598863"/>
          </a:xfrm>
          <a:ln/>
        </p:spPr>
      </p:sp>
      <p:sp>
        <p:nvSpPr>
          <p:cNvPr id="110595"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7212552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8DEFF267-82BF-473C-A5F6-2683D7721433}" type="slidenum">
              <a:rPr lang="en-US" sz="1300" b="0">
                <a:solidFill>
                  <a:schemeClr val="tx1"/>
                </a:solidFill>
                <a:latin typeface="Arial" pitchFamily="34" charset="0"/>
              </a:rPr>
              <a:pPr eaLnBrk="1" hangingPunct="1"/>
              <a:t>49</a:t>
            </a:fld>
            <a:endParaRPr lang="en-US" sz="1300" b="0">
              <a:solidFill>
                <a:schemeClr val="tx1"/>
              </a:solidFill>
              <a:latin typeface="Arial" pitchFamily="34" charset="0"/>
            </a:endParaRPr>
          </a:p>
        </p:txBody>
      </p:sp>
      <p:sp>
        <p:nvSpPr>
          <p:cNvPr id="112642" name="Rectangle 2"/>
          <p:cNvSpPr>
            <a:spLocks noGrp="1" noRot="1" noChangeAspect="1" noChangeArrowheads="1" noTextEdit="1"/>
          </p:cNvSpPr>
          <p:nvPr>
            <p:ph type="sldImg"/>
          </p:nvPr>
        </p:nvSpPr>
        <p:spPr>
          <a:xfrm>
            <a:off x="1258888" y="720725"/>
            <a:ext cx="4799012" cy="3598863"/>
          </a:xfrm>
          <a:ln/>
        </p:spPr>
      </p:sp>
      <p:sp>
        <p:nvSpPr>
          <p:cNvPr id="112643"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2447805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38E6EA16-598E-4627-85FA-CF43028FA317}" type="slidenum">
              <a:rPr lang="en-US" sz="1300" b="0">
                <a:solidFill>
                  <a:schemeClr val="tx1"/>
                </a:solidFill>
                <a:latin typeface="Arial" pitchFamily="34" charset="0"/>
              </a:rPr>
              <a:pPr eaLnBrk="1" hangingPunct="1"/>
              <a:t>4</a:t>
            </a:fld>
            <a:endParaRPr lang="en-US" sz="1300" b="0">
              <a:solidFill>
                <a:schemeClr val="tx1"/>
              </a:solidFill>
              <a:latin typeface="Arial" pitchFamily="34" charset="0"/>
            </a:endParaRPr>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1501172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8DEFF267-82BF-473C-A5F6-2683D7721433}" type="slidenum">
              <a:rPr lang="en-US" sz="1300" b="0">
                <a:solidFill>
                  <a:schemeClr val="tx1"/>
                </a:solidFill>
                <a:latin typeface="Arial" pitchFamily="34" charset="0"/>
              </a:rPr>
              <a:pPr eaLnBrk="1" hangingPunct="1"/>
              <a:t>50</a:t>
            </a:fld>
            <a:endParaRPr lang="en-US" sz="1300" b="0">
              <a:solidFill>
                <a:schemeClr val="tx1"/>
              </a:solidFill>
              <a:latin typeface="Arial" pitchFamily="34" charset="0"/>
            </a:endParaRPr>
          </a:p>
        </p:txBody>
      </p:sp>
      <p:sp>
        <p:nvSpPr>
          <p:cNvPr id="112642" name="Rectangle 2"/>
          <p:cNvSpPr>
            <a:spLocks noGrp="1" noRot="1" noChangeAspect="1" noChangeArrowheads="1" noTextEdit="1"/>
          </p:cNvSpPr>
          <p:nvPr>
            <p:ph type="sldImg"/>
          </p:nvPr>
        </p:nvSpPr>
        <p:spPr>
          <a:xfrm>
            <a:off x="1258888" y="720725"/>
            <a:ext cx="4799012" cy="3598863"/>
          </a:xfrm>
          <a:ln/>
        </p:spPr>
      </p:sp>
      <p:sp>
        <p:nvSpPr>
          <p:cNvPr id="112643"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12104198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8DEFF267-82BF-473C-A5F6-2683D7721433}" type="slidenum">
              <a:rPr lang="en-US" sz="1300" b="0">
                <a:solidFill>
                  <a:schemeClr val="tx1"/>
                </a:solidFill>
                <a:latin typeface="Arial" pitchFamily="34" charset="0"/>
              </a:rPr>
              <a:pPr eaLnBrk="1" hangingPunct="1"/>
              <a:t>51</a:t>
            </a:fld>
            <a:endParaRPr lang="en-US" sz="1300" b="0">
              <a:solidFill>
                <a:schemeClr val="tx1"/>
              </a:solidFill>
              <a:latin typeface="Arial" pitchFamily="34" charset="0"/>
            </a:endParaRPr>
          </a:p>
        </p:txBody>
      </p:sp>
      <p:sp>
        <p:nvSpPr>
          <p:cNvPr id="112642" name="Rectangle 2"/>
          <p:cNvSpPr>
            <a:spLocks noGrp="1" noRot="1" noChangeAspect="1" noChangeArrowheads="1" noTextEdit="1"/>
          </p:cNvSpPr>
          <p:nvPr>
            <p:ph type="sldImg"/>
          </p:nvPr>
        </p:nvSpPr>
        <p:spPr>
          <a:xfrm>
            <a:off x="1258888" y="720725"/>
            <a:ext cx="4799012" cy="3598863"/>
          </a:xfrm>
          <a:ln/>
        </p:spPr>
      </p:sp>
      <p:sp>
        <p:nvSpPr>
          <p:cNvPr id="112643"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pPr eaLnBrk="1" hangingPunct="1"/>
            <a:endParaRPr lang="en-US" smtClean="0">
              <a:latin typeface="Arial" pitchFamily="34" charset="0"/>
            </a:endParaRPr>
          </a:p>
        </p:txBody>
      </p:sp>
    </p:spTree>
    <p:extLst>
      <p:ext uri="{BB962C8B-B14F-4D97-AF65-F5344CB8AC3E}">
        <p14:creationId xmlns:p14="http://schemas.microsoft.com/office/powerpoint/2010/main" val="4341604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3D317897-B699-45CF-9686-1CB8E23F6262}" type="slidenum">
              <a:rPr lang="en-US" sz="1300" b="0">
                <a:solidFill>
                  <a:schemeClr val="tx1"/>
                </a:solidFill>
                <a:latin typeface="Arial" pitchFamily="34" charset="0"/>
              </a:rPr>
              <a:pPr eaLnBrk="1" hangingPunct="1"/>
              <a:t>52</a:t>
            </a:fld>
            <a:endParaRPr lang="en-US" sz="1300" b="0">
              <a:solidFill>
                <a:schemeClr val="tx1"/>
              </a:solidFill>
              <a:latin typeface="Arial" pitchFamily="34" charset="0"/>
            </a:endParaRPr>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6312326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53</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28579803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54</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27683937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55</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38971780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56</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6340070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57</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32706424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58</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41210827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59</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4274117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38E6EA16-598E-4627-85FA-CF43028FA317}" type="slidenum">
              <a:rPr lang="en-US" sz="1300" b="0">
                <a:solidFill>
                  <a:schemeClr val="tx1"/>
                </a:solidFill>
                <a:latin typeface="Arial" pitchFamily="34" charset="0"/>
              </a:rPr>
              <a:pPr eaLnBrk="1" hangingPunct="1"/>
              <a:t>5</a:t>
            </a:fld>
            <a:endParaRPr lang="en-US" sz="1300" b="0">
              <a:solidFill>
                <a:schemeClr val="tx1"/>
              </a:solidFill>
              <a:latin typeface="Arial" pitchFamily="34" charset="0"/>
            </a:endParaRPr>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7653922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60</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16801250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61</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42833953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62</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30823873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63</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33202690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64</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5201316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65</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20840889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66</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9294550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75D50318-9241-4AE8-826D-2AC9191F4B36}" type="slidenum">
              <a:rPr lang="en-US" sz="1300" b="0">
                <a:solidFill>
                  <a:schemeClr val="tx1"/>
                </a:solidFill>
                <a:latin typeface="Arial" pitchFamily="34" charset="0"/>
              </a:rPr>
              <a:pPr eaLnBrk="1" hangingPunct="1"/>
              <a:t>67</a:t>
            </a:fld>
            <a:endParaRPr lang="en-US" sz="1300" b="0">
              <a:solidFill>
                <a:schemeClr val="tx1"/>
              </a:solidFill>
              <a:latin typeface="Arial" pitchFamily="34" charset="0"/>
            </a:endParaRPr>
          </a:p>
        </p:txBody>
      </p:sp>
      <p:sp>
        <p:nvSpPr>
          <p:cNvPr id="393218" name="Text Box 2"/>
          <p:cNvSpPr txBox="1">
            <a:spLocks noChangeArrowheads="1"/>
          </p:cNvSpPr>
          <p:nvPr/>
        </p:nvSpPr>
        <p:spPr bwMode="auto">
          <a:xfrm>
            <a:off x="1022350" y="720725"/>
            <a:ext cx="5272088" cy="3600450"/>
          </a:xfrm>
          <a:prstGeom prst="rect">
            <a:avLst/>
          </a:prstGeom>
          <a:solidFill>
            <a:srgbClr val="FFFFFF"/>
          </a:solidFill>
          <a:ln w="9360">
            <a:solidFill>
              <a:srgbClr val="000000"/>
            </a:solidFill>
            <a:miter lim="800000"/>
            <a:headEnd/>
            <a:tailEnd/>
          </a:ln>
          <a:effectLst/>
        </p:spPr>
        <p:txBody>
          <a:bodyPr wrap="none" anchor="ctr"/>
          <a:lstStyle>
            <a:lvl1pPr eaLnBrk="0" hangingPunct="0">
              <a:defRPr sz="2500" b="1">
                <a:solidFill>
                  <a:schemeClr val="accent2"/>
                </a:solidFill>
                <a:latin typeface="Georgia" charset="0"/>
                <a:ea typeface="ＭＳ Ｐゴシック" charset="0"/>
                <a:cs typeface="ＭＳ Ｐゴシック" charset="0"/>
              </a:defRPr>
            </a:lvl1pPr>
            <a:lvl2pPr marL="37931725" indent="-37474525" eaLnBrk="0" hangingPunct="0">
              <a:defRPr sz="2500" b="1">
                <a:solidFill>
                  <a:schemeClr val="accent2"/>
                </a:solidFill>
                <a:latin typeface="Georgia" charset="0"/>
                <a:ea typeface="ＭＳ Ｐゴシック" charset="0"/>
              </a:defRPr>
            </a:lvl2pPr>
            <a:lvl3pPr eaLnBrk="0" hangingPunct="0">
              <a:defRPr sz="2500" b="1">
                <a:solidFill>
                  <a:schemeClr val="accent2"/>
                </a:solidFill>
                <a:latin typeface="Georgia" charset="0"/>
                <a:ea typeface="ＭＳ Ｐゴシック" charset="0"/>
              </a:defRPr>
            </a:lvl3pPr>
            <a:lvl4pPr eaLnBrk="0" hangingPunct="0">
              <a:defRPr sz="2500" b="1">
                <a:solidFill>
                  <a:schemeClr val="accent2"/>
                </a:solidFill>
                <a:latin typeface="Georgia" charset="0"/>
                <a:ea typeface="ＭＳ Ｐゴシック" charset="0"/>
              </a:defRPr>
            </a:lvl4pPr>
            <a:lvl5pPr eaLnBrk="0" hangingPunct="0">
              <a:defRPr sz="2500" b="1">
                <a:solidFill>
                  <a:schemeClr val="accent2"/>
                </a:solidFill>
                <a:latin typeface="Georgia" charset="0"/>
                <a:ea typeface="ＭＳ Ｐゴシック" charset="0"/>
              </a:defRPr>
            </a:lvl5pPr>
            <a:lvl6pPr marL="457200" eaLnBrk="0" fontAlgn="base" hangingPunct="0">
              <a:lnSpc>
                <a:spcPct val="90000"/>
              </a:lnSpc>
              <a:spcBef>
                <a:spcPct val="0"/>
              </a:spcBef>
              <a:spcAft>
                <a:spcPct val="0"/>
              </a:spcAft>
              <a:defRPr sz="2500" b="1">
                <a:solidFill>
                  <a:schemeClr val="accent2"/>
                </a:solidFill>
                <a:latin typeface="Georgia" charset="0"/>
                <a:ea typeface="ＭＳ Ｐゴシック" charset="0"/>
              </a:defRPr>
            </a:lvl6pPr>
            <a:lvl7pPr marL="914400" eaLnBrk="0" fontAlgn="base" hangingPunct="0">
              <a:lnSpc>
                <a:spcPct val="90000"/>
              </a:lnSpc>
              <a:spcBef>
                <a:spcPct val="0"/>
              </a:spcBef>
              <a:spcAft>
                <a:spcPct val="0"/>
              </a:spcAft>
              <a:defRPr sz="2500" b="1">
                <a:solidFill>
                  <a:schemeClr val="accent2"/>
                </a:solidFill>
                <a:latin typeface="Georgia" charset="0"/>
                <a:ea typeface="ＭＳ Ｐゴシック" charset="0"/>
              </a:defRPr>
            </a:lvl7pPr>
            <a:lvl8pPr marL="1371600" eaLnBrk="0" fontAlgn="base" hangingPunct="0">
              <a:lnSpc>
                <a:spcPct val="90000"/>
              </a:lnSpc>
              <a:spcBef>
                <a:spcPct val="0"/>
              </a:spcBef>
              <a:spcAft>
                <a:spcPct val="0"/>
              </a:spcAft>
              <a:defRPr sz="2500" b="1">
                <a:solidFill>
                  <a:schemeClr val="accent2"/>
                </a:solidFill>
                <a:latin typeface="Georgia" charset="0"/>
                <a:ea typeface="ＭＳ Ｐゴシック" charset="0"/>
              </a:defRPr>
            </a:lvl8pPr>
            <a:lvl9pPr marL="1828800" eaLnBrk="0" fontAlgn="base" hangingPunct="0">
              <a:lnSpc>
                <a:spcPct val="90000"/>
              </a:lnSpc>
              <a:spcBef>
                <a:spcPct val="0"/>
              </a:spcBef>
              <a:spcAft>
                <a:spcPct val="0"/>
              </a:spcAft>
              <a:defRPr sz="2500" b="1">
                <a:solidFill>
                  <a:schemeClr val="accent2"/>
                </a:solidFill>
                <a:latin typeface="Georgia" charset="0"/>
                <a:ea typeface="ＭＳ Ｐゴシック" charset="0"/>
              </a:defRPr>
            </a:lvl9pPr>
          </a:lstStyle>
          <a:p>
            <a:pPr eaLnBrk="1" hangingPunct="1">
              <a:defRPr/>
            </a:pPr>
            <a:endParaRPr lang="en-US" smtClean="0">
              <a:effectLst>
                <a:outerShdw blurRad="38100" dist="38100" dir="2700000" algn="tl">
                  <a:srgbClr val="DDDDDD"/>
                </a:outerShdw>
              </a:effectLst>
            </a:endParaRPr>
          </a:p>
        </p:txBody>
      </p:sp>
      <p:sp>
        <p:nvSpPr>
          <p:cNvPr id="133124" name="Text Box 3"/>
          <p:cNvSpPr>
            <a:spLocks noGrp="1" noChangeArrowheads="1"/>
          </p:cNvSpPr>
          <p:nvPr>
            <p:ph type="body"/>
          </p:nvPr>
        </p:nvSpPr>
        <p:spPr>
          <a:xfrm>
            <a:off x="731838" y="4559300"/>
            <a:ext cx="58483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latin typeface="Arial" pitchFamily="34" charset="0"/>
            </a:endParaRPr>
          </a:p>
        </p:txBody>
      </p:sp>
    </p:spTree>
    <p:extLst>
      <p:ext uri="{BB962C8B-B14F-4D97-AF65-F5344CB8AC3E}">
        <p14:creationId xmlns:p14="http://schemas.microsoft.com/office/powerpoint/2010/main" val="14637476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F5D65B8F-CC20-4328-9DF3-A3DA7BB08E54}" type="slidenum">
              <a:rPr lang="en-US" sz="1300" b="0">
                <a:solidFill>
                  <a:schemeClr val="tx1"/>
                </a:solidFill>
                <a:latin typeface="Arial" pitchFamily="34" charset="0"/>
              </a:rPr>
              <a:pPr eaLnBrk="1" hangingPunct="1"/>
              <a:t>68</a:t>
            </a:fld>
            <a:endParaRPr lang="en-US" sz="1300" b="0">
              <a:solidFill>
                <a:schemeClr val="tx1"/>
              </a:solidFill>
              <a:latin typeface="Arial" pitchFamily="34"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45227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38E6EA16-598E-4627-85FA-CF43028FA317}" type="slidenum">
              <a:rPr lang="en-US" sz="1300" b="0">
                <a:solidFill>
                  <a:schemeClr val="tx1"/>
                </a:solidFill>
                <a:latin typeface="Arial" pitchFamily="34" charset="0"/>
              </a:rPr>
              <a:pPr eaLnBrk="1" hangingPunct="1"/>
              <a:t>6</a:t>
            </a:fld>
            <a:endParaRPr lang="en-US" sz="1300" b="0">
              <a:solidFill>
                <a:schemeClr val="tx1"/>
              </a:solidFill>
              <a:latin typeface="Arial" pitchFamily="34" charset="0"/>
            </a:endParaRPr>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102709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DE3F5190-C612-428B-B7AD-AA4E734E4B29}" type="slidenum">
              <a:rPr lang="en-US" sz="1300" b="0">
                <a:solidFill>
                  <a:schemeClr val="tx1"/>
                </a:solidFill>
                <a:latin typeface="Arial" pitchFamily="34" charset="0"/>
              </a:rPr>
              <a:pPr eaLnBrk="1" hangingPunct="1"/>
              <a:t>7</a:t>
            </a:fld>
            <a:endParaRPr lang="en-US" sz="1300" b="0">
              <a:solidFill>
                <a:schemeClr val="tx1"/>
              </a:solidFill>
              <a:latin typeface="Arial" pitchFamily="34" charset="0"/>
            </a:endParaRPr>
          </a:p>
        </p:txBody>
      </p:sp>
      <p:sp>
        <p:nvSpPr>
          <p:cNvPr id="41986" name="Rectangle 2"/>
          <p:cNvSpPr>
            <a:spLocks noGrp="1" noRot="1" noChangeAspect="1" noChangeArrowheads="1" noTextEdit="1"/>
          </p:cNvSpPr>
          <p:nvPr>
            <p:ph type="sldImg"/>
          </p:nvPr>
        </p:nvSpPr>
        <p:spPr>
          <a:xfrm>
            <a:off x="1257300" y="720725"/>
            <a:ext cx="4797425" cy="3598863"/>
          </a:xfrm>
          <a:ln/>
        </p:spPr>
      </p:sp>
      <p:sp>
        <p:nvSpPr>
          <p:cNvPr id="41987" name="Rectangle 3"/>
          <p:cNvSpPr>
            <a:spLocks noGrp="1" noChangeArrowheads="1"/>
          </p:cNvSpPr>
          <p:nvPr>
            <p:ph type="body" idx="1"/>
          </p:nvPr>
        </p:nvSpPr>
        <p:spPr>
          <a:xfrm>
            <a:off x="731838" y="4559300"/>
            <a:ext cx="5846762" cy="4316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036663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435917E1-B2DB-40C5-A685-107F459EFBF9}" type="slidenum">
              <a:rPr lang="en-US" sz="1300" b="0">
                <a:solidFill>
                  <a:schemeClr val="tx1"/>
                </a:solidFill>
                <a:latin typeface="Arial" pitchFamily="34" charset="0"/>
              </a:rPr>
              <a:pPr eaLnBrk="1" hangingPunct="1"/>
              <a:t>8</a:t>
            </a:fld>
            <a:endParaRPr lang="en-US" sz="1300" b="0">
              <a:solidFill>
                <a:schemeClr val="tx1"/>
              </a:solidFill>
              <a:latin typeface="Arial" pitchFamily="34"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684071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500" b="1">
                <a:solidFill>
                  <a:schemeClr val="accent2"/>
                </a:solidFill>
                <a:latin typeface="Georgia" pitchFamily="18" charset="0"/>
                <a:ea typeface="MS PGothic" pitchFamily="34" charset="-128"/>
              </a:defRPr>
            </a:lvl1pPr>
            <a:lvl2pPr marL="742950" indent="-285750" defTabSz="966788" eaLnBrk="0" hangingPunct="0">
              <a:defRPr sz="2500" b="1">
                <a:solidFill>
                  <a:schemeClr val="accent2"/>
                </a:solidFill>
                <a:latin typeface="Georgia" pitchFamily="18" charset="0"/>
                <a:ea typeface="MS PGothic" pitchFamily="34" charset="-128"/>
              </a:defRPr>
            </a:lvl2pPr>
            <a:lvl3pPr marL="1143000" indent="-228600" defTabSz="966788" eaLnBrk="0" hangingPunct="0">
              <a:defRPr sz="2500" b="1">
                <a:solidFill>
                  <a:schemeClr val="accent2"/>
                </a:solidFill>
                <a:latin typeface="Georgia" pitchFamily="18" charset="0"/>
                <a:ea typeface="MS PGothic" pitchFamily="34" charset="-128"/>
              </a:defRPr>
            </a:lvl3pPr>
            <a:lvl4pPr marL="1600200" indent="-228600" defTabSz="966788" eaLnBrk="0" hangingPunct="0">
              <a:defRPr sz="2500" b="1">
                <a:solidFill>
                  <a:schemeClr val="accent2"/>
                </a:solidFill>
                <a:latin typeface="Georgia" pitchFamily="18" charset="0"/>
                <a:ea typeface="MS PGothic" pitchFamily="34" charset="-128"/>
              </a:defRPr>
            </a:lvl4pPr>
            <a:lvl5pPr marL="2057400" indent="-228600" defTabSz="966788" eaLnBrk="0" hangingPunct="0">
              <a:defRPr sz="2500" b="1">
                <a:solidFill>
                  <a:schemeClr val="accent2"/>
                </a:solidFill>
                <a:latin typeface="Georgia" pitchFamily="18" charset="0"/>
                <a:ea typeface="MS PGothic" pitchFamily="34" charset="-128"/>
              </a:defRPr>
            </a:lvl5pPr>
            <a:lvl6pPr marL="25146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defTabSz="966788"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eaLnBrk="1" hangingPunct="1"/>
            <a:fld id="{B9D1B04B-F455-41ED-907A-1B47B496EDAD}" type="slidenum">
              <a:rPr lang="en-US" sz="1300" b="0">
                <a:solidFill>
                  <a:schemeClr val="tx1"/>
                </a:solidFill>
                <a:latin typeface="Arial" pitchFamily="34" charset="0"/>
              </a:rPr>
              <a:pPr eaLnBrk="1" hangingPunct="1"/>
              <a:t>9</a:t>
            </a:fld>
            <a:endParaRPr lang="en-US" sz="1300" b="0">
              <a:solidFill>
                <a:schemeClr val="tx1"/>
              </a:solidFill>
              <a:latin typeface="Arial" pitchFamily="34"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898256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1547664" y="1447254"/>
            <a:ext cx="7272808" cy="109538"/>
          </a:xfrm>
          <a:custGeom>
            <a:avLst/>
            <a:gdLst>
              <a:gd name="T0" fmla="*/ 0 w 1000"/>
              <a:gd name="T1" fmla="*/ 0 h 1000"/>
              <a:gd name="T2" fmla="*/ 2147483647 w 1000"/>
              <a:gd name="T3" fmla="*/ 0 h 1000"/>
              <a:gd name="T4" fmla="*/ 2147483647 w 1000"/>
              <a:gd name="T5" fmla="*/ 11998573 h 1000"/>
              <a:gd name="T6" fmla="*/ 0 w 1000"/>
              <a:gd name="T7" fmla="*/ 11998573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pt-BR"/>
          </a:p>
        </p:txBody>
      </p:sp>
      <p:sp>
        <p:nvSpPr>
          <p:cNvPr id="141314" name="Rectangle 2"/>
          <p:cNvSpPr>
            <a:spLocks noGrp="1" noChangeArrowheads="1"/>
          </p:cNvSpPr>
          <p:nvPr>
            <p:ph type="ctrTitle"/>
          </p:nvPr>
        </p:nvSpPr>
        <p:spPr>
          <a:xfrm>
            <a:off x="832048" y="332656"/>
            <a:ext cx="7772400" cy="1371600"/>
          </a:xfrm>
        </p:spPr>
        <p:txBody>
          <a:bodyPr/>
          <a:lstStyle>
            <a:lvl1pPr>
              <a:defRPr sz="3600"/>
            </a:lvl1pPr>
          </a:lstStyle>
          <a:p>
            <a:r>
              <a:rPr lang="en-US" dirty="0"/>
              <a:t>Click to edit Master title style</a:t>
            </a:r>
          </a:p>
        </p:txBody>
      </p:sp>
      <p:sp>
        <p:nvSpPr>
          <p:cNvPr id="141315" name="Rectangle 3"/>
          <p:cNvSpPr>
            <a:spLocks noGrp="1" noChangeArrowheads="1"/>
          </p:cNvSpPr>
          <p:nvPr>
            <p:ph type="subTitle" idx="1"/>
          </p:nvPr>
        </p:nvSpPr>
        <p:spPr>
          <a:xfrm>
            <a:off x="1447800" y="3429000"/>
            <a:ext cx="7010400" cy="1600200"/>
          </a:xfrm>
        </p:spPr>
        <p:txBody>
          <a:bodyPr/>
          <a:lstStyle>
            <a:lvl1pPr marL="0" indent="0">
              <a:buFont typeface="Wingdings" pitchFamily="-112" charset="2"/>
              <a:buNone/>
              <a:defRPr sz="1900"/>
            </a:lvl1pPr>
          </a:lstStyle>
          <a:p>
            <a:r>
              <a:rPr lang="en-US"/>
              <a:t>Click to edit Master subtitle style</a:t>
            </a:r>
          </a:p>
        </p:txBody>
      </p:sp>
      <p:sp>
        <p:nvSpPr>
          <p:cNvPr id="8" name="Rectangle 6"/>
          <p:cNvSpPr>
            <a:spLocks noGrp="1" noChangeArrowheads="1"/>
          </p:cNvSpPr>
          <p:nvPr>
            <p:ph type="sldNum" sz="quarter" idx="12"/>
          </p:nvPr>
        </p:nvSpPr>
        <p:spPr>
          <a:xfrm>
            <a:off x="6553200" y="6248400"/>
            <a:ext cx="1905000" cy="457200"/>
          </a:xfrm>
        </p:spPr>
        <p:txBody>
          <a:bodyPr/>
          <a:lstStyle>
            <a:lvl1pPr>
              <a:defRPr/>
            </a:lvl1pPr>
          </a:lstStyle>
          <a:p>
            <a:fld id="{403C9ECE-1DDB-4388-BD97-C999C81AB846}" type="slidenum">
              <a:rPr lang="en-US"/>
              <a:pPr/>
              <a:t>‹nº›</a:t>
            </a:fld>
            <a:endParaRPr lang="en-US"/>
          </a:p>
        </p:txBody>
      </p:sp>
      <p:pic>
        <p:nvPicPr>
          <p:cNvPr id="2" name="Image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44624"/>
            <a:ext cx="1152710" cy="1869951"/>
          </a:xfrm>
          <a:prstGeom prst="rect">
            <a:avLst/>
          </a:prstGeom>
        </p:spPr>
      </p:pic>
      <p:pic>
        <p:nvPicPr>
          <p:cNvPr id="3" name="Imagem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5398" y="211460"/>
            <a:ext cx="1289090" cy="985292"/>
          </a:xfrm>
          <a:prstGeom prst="rect">
            <a:avLst/>
          </a:prstGeom>
        </p:spPr>
      </p:pic>
    </p:spTree>
    <p:extLst>
      <p:ext uri="{BB962C8B-B14F-4D97-AF65-F5344CB8AC3E}">
        <p14:creationId xmlns:p14="http://schemas.microsoft.com/office/powerpoint/2010/main" val="24556457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Rectangle 8"/>
          <p:cNvSpPr>
            <a:spLocks noGrp="1" noChangeArrowheads="1"/>
          </p:cNvSpPr>
          <p:nvPr>
            <p:ph type="sldNum" sz="quarter" idx="12"/>
          </p:nvPr>
        </p:nvSpPr>
        <p:spPr/>
        <p:txBody>
          <a:bodyPr/>
          <a:lstStyle>
            <a:lvl1pPr>
              <a:defRPr/>
            </a:lvl1pPr>
          </a:lstStyle>
          <a:p>
            <a:fld id="{5005A1A7-40FA-4380-B80B-E2888AD00B8A}" type="slidenum">
              <a:rPr lang="en-US"/>
              <a:pPr/>
              <a:t>‹nº›</a:t>
            </a:fld>
            <a:endParaRPr lang="en-US"/>
          </a:p>
        </p:txBody>
      </p:sp>
    </p:spTree>
    <p:extLst>
      <p:ext uri="{BB962C8B-B14F-4D97-AF65-F5344CB8AC3E}">
        <p14:creationId xmlns:p14="http://schemas.microsoft.com/office/powerpoint/2010/main" val="2623961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0500" y="620713"/>
            <a:ext cx="2000250" cy="54197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539750" y="620713"/>
            <a:ext cx="5848350" cy="54197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Rectangle 8"/>
          <p:cNvSpPr>
            <a:spLocks noGrp="1" noChangeArrowheads="1"/>
          </p:cNvSpPr>
          <p:nvPr>
            <p:ph type="sldNum" sz="quarter" idx="12"/>
          </p:nvPr>
        </p:nvSpPr>
        <p:spPr/>
        <p:txBody>
          <a:bodyPr/>
          <a:lstStyle>
            <a:lvl1pPr>
              <a:defRPr/>
            </a:lvl1pPr>
          </a:lstStyle>
          <a:p>
            <a:fld id="{A2550701-D813-4C5C-B06A-58184DB45ABC}" type="slidenum">
              <a:rPr lang="en-US"/>
              <a:pPr/>
              <a:t>‹nº›</a:t>
            </a:fld>
            <a:endParaRPr lang="en-US"/>
          </a:p>
        </p:txBody>
      </p:sp>
    </p:spTree>
    <p:extLst>
      <p:ext uri="{BB962C8B-B14F-4D97-AF65-F5344CB8AC3E}">
        <p14:creationId xmlns:p14="http://schemas.microsoft.com/office/powerpoint/2010/main" val="2924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Rectangle 8"/>
          <p:cNvSpPr>
            <a:spLocks noGrp="1" noChangeArrowheads="1"/>
          </p:cNvSpPr>
          <p:nvPr>
            <p:ph type="sldNum" sz="quarter" idx="12"/>
          </p:nvPr>
        </p:nvSpPr>
        <p:spPr/>
        <p:txBody>
          <a:bodyPr/>
          <a:lstStyle>
            <a:lvl1pPr>
              <a:defRPr/>
            </a:lvl1pPr>
          </a:lstStyle>
          <a:p>
            <a:fld id="{6D8E15F1-EBFC-4466-983A-F7B815DDBFAE}" type="slidenum">
              <a:rPr lang="en-US"/>
              <a:pPr/>
              <a:t>‹nº›</a:t>
            </a:fld>
            <a:endParaRPr lang="en-US"/>
          </a:p>
        </p:txBody>
      </p:sp>
    </p:spTree>
    <p:extLst>
      <p:ext uri="{BB962C8B-B14F-4D97-AF65-F5344CB8AC3E}">
        <p14:creationId xmlns:p14="http://schemas.microsoft.com/office/powerpoint/2010/main" val="14237376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smtClean="0"/>
              <a:t>Click to edit Master text styles</a:t>
            </a:r>
          </a:p>
        </p:txBody>
      </p:sp>
      <p:sp>
        <p:nvSpPr>
          <p:cNvPr id="6" name="Rectangle 8"/>
          <p:cNvSpPr>
            <a:spLocks noGrp="1" noChangeArrowheads="1"/>
          </p:cNvSpPr>
          <p:nvPr>
            <p:ph type="sldNum" sz="quarter" idx="12"/>
          </p:nvPr>
        </p:nvSpPr>
        <p:spPr/>
        <p:txBody>
          <a:bodyPr/>
          <a:lstStyle>
            <a:lvl1pPr>
              <a:defRPr/>
            </a:lvl1pPr>
          </a:lstStyle>
          <a:p>
            <a:fld id="{56DBC8F6-56B0-4F99-9021-36DAC8122B69}" type="slidenum">
              <a:rPr lang="en-US"/>
              <a:pPr/>
              <a:t>‹nº›</a:t>
            </a:fld>
            <a:endParaRPr lang="en-US"/>
          </a:p>
        </p:txBody>
      </p:sp>
    </p:spTree>
    <p:extLst>
      <p:ext uri="{BB962C8B-B14F-4D97-AF65-F5344CB8AC3E}">
        <p14:creationId xmlns:p14="http://schemas.microsoft.com/office/powerpoint/2010/main" val="6430256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539750" y="1773238"/>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16450" y="1773238"/>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Rectangle 8"/>
          <p:cNvSpPr>
            <a:spLocks noGrp="1" noChangeArrowheads="1"/>
          </p:cNvSpPr>
          <p:nvPr>
            <p:ph type="sldNum" sz="quarter" idx="12"/>
          </p:nvPr>
        </p:nvSpPr>
        <p:spPr/>
        <p:txBody>
          <a:bodyPr/>
          <a:lstStyle>
            <a:lvl1pPr>
              <a:defRPr/>
            </a:lvl1pPr>
          </a:lstStyle>
          <a:p>
            <a:fld id="{762B7C66-3A8D-4764-B5E5-CF1FB0088CEE}" type="slidenum">
              <a:rPr lang="en-US"/>
              <a:pPr/>
              <a:t>‹nº›</a:t>
            </a:fld>
            <a:endParaRPr lang="en-US"/>
          </a:p>
        </p:txBody>
      </p:sp>
    </p:spTree>
    <p:extLst>
      <p:ext uri="{BB962C8B-B14F-4D97-AF65-F5344CB8AC3E}">
        <p14:creationId xmlns:p14="http://schemas.microsoft.com/office/powerpoint/2010/main" val="28696852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9" name="Rectangle 11"/>
          <p:cNvSpPr>
            <a:spLocks noGrp="1" noChangeArrowheads="1"/>
          </p:cNvSpPr>
          <p:nvPr>
            <p:ph type="sldNum" sz="quarter" idx="12"/>
          </p:nvPr>
        </p:nvSpPr>
        <p:spPr/>
        <p:txBody>
          <a:bodyPr/>
          <a:lstStyle>
            <a:lvl1pPr>
              <a:defRPr/>
            </a:lvl1pPr>
          </a:lstStyle>
          <a:p>
            <a:fld id="{604211AF-3279-44AF-A19A-0DE1A5723F80}" type="slidenum">
              <a:rPr lang="en-US"/>
              <a:pPr/>
              <a:t>‹nº›</a:t>
            </a:fld>
            <a:endParaRPr lang="en-US"/>
          </a:p>
        </p:txBody>
      </p:sp>
    </p:spTree>
    <p:extLst>
      <p:ext uri="{BB962C8B-B14F-4D97-AF65-F5344CB8AC3E}">
        <p14:creationId xmlns:p14="http://schemas.microsoft.com/office/powerpoint/2010/main" val="349890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5" name="Rectangle 8"/>
          <p:cNvSpPr>
            <a:spLocks noGrp="1" noChangeArrowheads="1"/>
          </p:cNvSpPr>
          <p:nvPr>
            <p:ph type="sldNum" sz="quarter" idx="12"/>
          </p:nvPr>
        </p:nvSpPr>
        <p:spPr/>
        <p:txBody>
          <a:bodyPr/>
          <a:lstStyle>
            <a:lvl1pPr>
              <a:defRPr/>
            </a:lvl1pPr>
          </a:lstStyle>
          <a:p>
            <a:fld id="{3363A339-0CC7-4D77-B610-68201EDB2DEB}" type="slidenum">
              <a:rPr lang="en-US"/>
              <a:pPr/>
              <a:t>‹nº›</a:t>
            </a:fld>
            <a:endParaRPr lang="en-US"/>
          </a:p>
        </p:txBody>
      </p:sp>
    </p:spTree>
    <p:extLst>
      <p:ext uri="{BB962C8B-B14F-4D97-AF65-F5344CB8AC3E}">
        <p14:creationId xmlns:p14="http://schemas.microsoft.com/office/powerpoint/2010/main" val="179896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p:txBody>
          <a:bodyPr/>
          <a:lstStyle>
            <a:lvl1pPr>
              <a:defRPr/>
            </a:lvl1pPr>
          </a:lstStyle>
          <a:p>
            <a:fld id="{392CB97C-EF98-4E9A-B3D9-1CC9F39A0201}" type="slidenum">
              <a:rPr lang="en-US"/>
              <a:pPr/>
              <a:t>‹nº›</a:t>
            </a:fld>
            <a:endParaRPr lang="en-US"/>
          </a:p>
        </p:txBody>
      </p:sp>
    </p:spTree>
    <p:extLst>
      <p:ext uri="{BB962C8B-B14F-4D97-AF65-F5344CB8AC3E}">
        <p14:creationId xmlns:p14="http://schemas.microsoft.com/office/powerpoint/2010/main" val="259286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Rectangle 6"/>
          <p:cNvSpPr>
            <a:spLocks noGrp="1" noChangeArrowheads="1"/>
          </p:cNvSpPr>
          <p:nvPr>
            <p:ph type="dt" sz="half" idx="10"/>
          </p:nvPr>
        </p:nvSpPr>
        <p:spPr>
          <a:xfrm>
            <a:off x="609600" y="6245225"/>
            <a:ext cx="1981200" cy="476250"/>
          </a:xfrm>
          <a:prstGeom prst="rect">
            <a:avLst/>
          </a:prstGeom>
        </p:spPr>
        <p:txBody>
          <a:bodyPr/>
          <a:lstStyle>
            <a:lvl1pPr algn="l">
              <a:defRPr/>
            </a:lvl1pPr>
          </a:lstStyle>
          <a:p>
            <a:pPr>
              <a:defRPr/>
            </a:pPr>
            <a:endParaRPr lang="en-US"/>
          </a:p>
        </p:txBody>
      </p:sp>
      <p:sp>
        <p:nvSpPr>
          <p:cNvPr id="6" name="Rectangle 7"/>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a:lvl1pPr>
          </a:lstStyle>
          <a:p>
            <a:fld id="{4911C1DD-3101-415F-9709-1FA650C3574F}" type="slidenum">
              <a:rPr lang="en-US"/>
              <a:pPr/>
              <a:t>‹nº›</a:t>
            </a:fld>
            <a:endParaRPr lang="en-US"/>
          </a:p>
        </p:txBody>
      </p:sp>
    </p:spTree>
    <p:extLst>
      <p:ext uri="{BB962C8B-B14F-4D97-AF65-F5344CB8AC3E}">
        <p14:creationId xmlns:p14="http://schemas.microsoft.com/office/powerpoint/2010/main" val="88722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7" name="Rectangle 8"/>
          <p:cNvSpPr>
            <a:spLocks noGrp="1" noChangeArrowheads="1"/>
          </p:cNvSpPr>
          <p:nvPr>
            <p:ph type="sldNum" sz="quarter" idx="12"/>
          </p:nvPr>
        </p:nvSpPr>
        <p:spPr/>
        <p:txBody>
          <a:bodyPr/>
          <a:lstStyle>
            <a:lvl1pPr>
              <a:defRPr/>
            </a:lvl1pPr>
          </a:lstStyle>
          <a:p>
            <a:fld id="{15A764FE-9448-4D6B-9A78-9FD41147A724}" type="slidenum">
              <a:rPr lang="en-US"/>
              <a:pPr/>
              <a:t>‹nº›</a:t>
            </a:fld>
            <a:endParaRPr lang="en-US"/>
          </a:p>
        </p:txBody>
      </p:sp>
    </p:spTree>
    <p:extLst>
      <p:ext uri="{BB962C8B-B14F-4D97-AF65-F5344CB8AC3E}">
        <p14:creationId xmlns:p14="http://schemas.microsoft.com/office/powerpoint/2010/main" val="3931652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332656"/>
            <a:ext cx="80010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9750" y="1773238"/>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AutoShape 4"/>
          <p:cNvSpPr>
            <a:spLocks noChangeArrowheads="1"/>
          </p:cNvSpPr>
          <p:nvPr/>
        </p:nvSpPr>
        <p:spPr bwMode="auto">
          <a:xfrm>
            <a:off x="1475656" y="1285775"/>
            <a:ext cx="7200800" cy="127001"/>
          </a:xfrm>
          <a:custGeom>
            <a:avLst/>
            <a:gdLst>
              <a:gd name="T0" fmla="*/ 0 w 1000"/>
              <a:gd name="T1" fmla="*/ 0 h 1000"/>
              <a:gd name="T2" fmla="*/ 2147483647 w 1000"/>
              <a:gd name="T3" fmla="*/ 0 h 1000"/>
              <a:gd name="T4" fmla="*/ 2147483647 w 1000"/>
              <a:gd name="T5" fmla="*/ 11998354 h 1000"/>
              <a:gd name="T6" fmla="*/ 0 w 1000"/>
              <a:gd name="T7" fmla="*/ 11998354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pt-BR"/>
          </a:p>
        </p:txBody>
      </p:sp>
      <p:sp>
        <p:nvSpPr>
          <p:cNvPr id="14029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effectLst>
                <a:outerShdw blurRad="38100" dist="38100" dir="2700000" algn="tl">
                  <a:srgbClr val="000000">
                    <a:alpha val="43137"/>
                  </a:srgbClr>
                </a:outerShdw>
              </a:effectLst>
              <a:latin typeface="Georgia" pitchFamily="-112" charset="0"/>
              <a:ea typeface="+mn-ea"/>
            </a:endParaRPr>
          </a:p>
        </p:txBody>
      </p:sp>
      <p:sp>
        <p:nvSpPr>
          <p:cNvPr id="14029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b="0">
                <a:solidFill>
                  <a:schemeClr val="tx1"/>
                </a:solidFill>
                <a:latin typeface="Verdana" pitchFamily="34" charset="0"/>
              </a:defRPr>
            </a:lvl1pPr>
          </a:lstStyle>
          <a:p>
            <a:fld id="{8C5AFA68-749D-4261-940C-A60C2FA16B29}" type="slidenum">
              <a:rPr lang="en-US"/>
              <a:pPr/>
              <a:t>‹nº›</a:t>
            </a:fld>
            <a:endParaRPr lang="en-US"/>
          </a:p>
        </p:txBody>
      </p:sp>
      <p:pic>
        <p:nvPicPr>
          <p:cNvPr id="10" name="Imagem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7773" y="44624"/>
            <a:ext cx="1108321" cy="1797943"/>
          </a:xfrm>
          <a:prstGeom prst="rect">
            <a:avLst/>
          </a:prstGeom>
        </p:spPr>
      </p:pic>
      <p:pic>
        <p:nvPicPr>
          <p:cNvPr id="11" name="Imagem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75398" y="211460"/>
            <a:ext cx="1289090" cy="985292"/>
          </a:xfrm>
          <a:prstGeom prst="rect">
            <a:avLst/>
          </a:prstGeom>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iming>
    <p:tnLst>
      <p:par>
        <p:cTn id="1" dur="indefinite" restart="never" nodeType="tmRoot"/>
      </p:par>
    </p:tnLst>
  </p:timing>
  <p:txStyles>
    <p:titleStyle>
      <a:lvl1pPr algn="l" rtl="0" eaLnBrk="0" fontAlgn="base" hangingPunct="0">
        <a:lnSpc>
          <a:spcPct val="80000"/>
        </a:lnSpc>
        <a:spcBef>
          <a:spcPct val="0"/>
        </a:spcBef>
        <a:spcAft>
          <a:spcPct val="0"/>
        </a:spcAft>
        <a:defRPr sz="3400">
          <a:solidFill>
            <a:schemeClr val="tx2"/>
          </a:solidFill>
          <a:latin typeface="+mj-lt"/>
          <a:ea typeface="MS PGothic" pitchFamily="34" charset="-128"/>
          <a:cs typeface="ＭＳ Ｐゴシック" pitchFamily="-112" charset="-128"/>
        </a:defRPr>
      </a:lvl1pPr>
      <a:lvl2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2pPr>
      <a:lvl3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3pPr>
      <a:lvl4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4pPr>
      <a:lvl5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5pPr>
      <a:lvl6pPr marL="457200" algn="l" rtl="0" fontAlgn="base">
        <a:lnSpc>
          <a:spcPct val="80000"/>
        </a:lnSpc>
        <a:spcBef>
          <a:spcPct val="0"/>
        </a:spcBef>
        <a:spcAft>
          <a:spcPct val="0"/>
        </a:spcAft>
        <a:defRPr sz="3400">
          <a:solidFill>
            <a:schemeClr val="tx2"/>
          </a:solidFill>
          <a:latin typeface="Georgia" pitchFamily="-112" charset="0"/>
        </a:defRPr>
      </a:lvl6pPr>
      <a:lvl7pPr marL="914400" algn="l" rtl="0" fontAlgn="base">
        <a:lnSpc>
          <a:spcPct val="80000"/>
        </a:lnSpc>
        <a:spcBef>
          <a:spcPct val="0"/>
        </a:spcBef>
        <a:spcAft>
          <a:spcPct val="0"/>
        </a:spcAft>
        <a:defRPr sz="3400">
          <a:solidFill>
            <a:schemeClr val="tx2"/>
          </a:solidFill>
          <a:latin typeface="Georgia" pitchFamily="-112" charset="0"/>
        </a:defRPr>
      </a:lvl7pPr>
      <a:lvl8pPr marL="1371600" algn="l" rtl="0" fontAlgn="base">
        <a:lnSpc>
          <a:spcPct val="80000"/>
        </a:lnSpc>
        <a:spcBef>
          <a:spcPct val="0"/>
        </a:spcBef>
        <a:spcAft>
          <a:spcPct val="0"/>
        </a:spcAft>
        <a:defRPr sz="3400">
          <a:solidFill>
            <a:schemeClr val="tx2"/>
          </a:solidFill>
          <a:latin typeface="Georgia" pitchFamily="-112" charset="0"/>
        </a:defRPr>
      </a:lvl8pPr>
      <a:lvl9pPr marL="1828800" algn="l" rtl="0" fontAlgn="base">
        <a:lnSpc>
          <a:spcPct val="80000"/>
        </a:lnSpc>
        <a:spcBef>
          <a:spcPct val="0"/>
        </a:spcBef>
        <a:spcAft>
          <a:spcPct val="0"/>
        </a:spcAft>
        <a:defRPr sz="3400">
          <a:solidFill>
            <a:schemeClr val="tx2"/>
          </a:solidFill>
          <a:latin typeface="Georgia" pitchFamily="-112"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jpeg"/><Relationship Id="rId3" Type="http://schemas.openxmlformats.org/officeDocument/2006/relationships/notesSlide" Target="../notesSlides/notesSlide14.xml"/><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8.jpeg"/><Relationship Id="rId15" Type="http://schemas.openxmlformats.org/officeDocument/2006/relationships/image" Target="../media/image16.png"/><Relationship Id="rId10" Type="http://schemas.openxmlformats.org/officeDocument/2006/relationships/image" Target="../media/image6.emf"/><Relationship Id="rId4" Type="http://schemas.openxmlformats.org/officeDocument/2006/relationships/image" Target="../media/image7.jpeg"/><Relationship Id="rId9" Type="http://schemas.openxmlformats.org/officeDocument/2006/relationships/oleObject" Target="../embeddings/oleObject1.bin"/><Relationship Id="rId1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8.wmf"/><Relationship Id="rId5" Type="http://schemas.openxmlformats.org/officeDocument/2006/relationships/oleObject" Target="../embeddings/oleObject3.bin"/><Relationship Id="rId4" Type="http://schemas.openxmlformats.org/officeDocument/2006/relationships/image" Target="../media/image17.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notesSlide" Target="../notesSlides/notesSlide15.xml"/><Relationship Id="rId16"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png"/><Relationship Id="rId15" Type="http://schemas.openxmlformats.org/officeDocument/2006/relationships/image" Target="../media/image33.jpe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loinc.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who.int/whosis/icd10"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datasus.gov.br/cid10/cid10.htm"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grunenthal.pt/cw/pt_PT/pdf/cw_pt_pt_icpc2.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snomed.org/"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www.in.gov.br/autenticidade.html"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5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example.org/absolute/URI/with/absolute/path/to/resource.txt"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107504" y="2348880"/>
            <a:ext cx="8928992" cy="1728192"/>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lnSpc>
                <a:spcPct val="100000"/>
              </a:lnSpc>
              <a:spcBef>
                <a:spcPts val="0"/>
              </a:spcBef>
              <a:spcAft>
                <a:spcPts val="0"/>
              </a:spcAft>
              <a:defRPr/>
            </a:pPr>
            <a:r>
              <a:rPr lang="pt-BR" sz="3200" b="1" kern="1200" dirty="0">
                <a:ln w="11430"/>
                <a:solidFill>
                  <a:srgbClr val="580000"/>
                </a:solidFill>
                <a:effectLst>
                  <a:outerShdw blurRad="50800" dist="39000" dir="5460000" algn="tl">
                    <a:srgbClr val="000000">
                      <a:alpha val="38000"/>
                    </a:srgbClr>
                  </a:outerShdw>
                </a:effectLst>
                <a:latin typeface="+mn-lt"/>
                <a:ea typeface="+mn-ea"/>
                <a:cs typeface="+mn-cs"/>
              </a:rPr>
              <a:t>Interoperabilidade de Sistemas </a:t>
            </a:r>
            <a:r>
              <a:rPr lang="pt-BR" sz="3200" b="1" kern="1200" dirty="0" smtClean="0">
                <a:ln w="11430"/>
                <a:solidFill>
                  <a:srgbClr val="580000"/>
                </a:solidFill>
                <a:effectLst>
                  <a:outerShdw blurRad="50800" dist="39000" dir="5460000" algn="tl">
                    <a:srgbClr val="000000">
                      <a:alpha val="38000"/>
                    </a:srgbClr>
                  </a:outerShdw>
                </a:effectLst>
                <a:latin typeface="+mn-lt"/>
                <a:ea typeface="+mn-ea"/>
                <a:cs typeface="+mn-cs"/>
              </a:rPr>
              <a:t>de Informação em Saúde</a:t>
            </a:r>
            <a:endParaRPr lang="en-US" sz="32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33795" name="Rectangle 3"/>
          <p:cNvSpPr>
            <a:spLocks noGrp="1" noChangeArrowheads="1"/>
          </p:cNvSpPr>
          <p:nvPr>
            <p:ph type="subTitle" idx="1"/>
          </p:nvPr>
        </p:nvSpPr>
        <p:spPr>
          <a:xfrm>
            <a:off x="107504" y="4365105"/>
            <a:ext cx="9000999" cy="1944216"/>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pt-BR" sz="2400" b="1" u="sng" kern="1200" dirty="0" smtClean="0">
                <a:ln w="11430"/>
                <a:solidFill>
                  <a:schemeClr val="accent4"/>
                </a:solidFill>
                <a:effectLst>
                  <a:outerShdw blurRad="50800" dist="39000" dir="5460000" algn="tl">
                    <a:srgbClr val="000000">
                      <a:alpha val="38000"/>
                    </a:srgbClr>
                  </a:outerShdw>
                </a:effectLst>
                <a:ea typeface="+mn-ea"/>
                <a:cs typeface="+mn-cs"/>
              </a:rPr>
              <a:t>Paulo </a:t>
            </a:r>
            <a:r>
              <a:rPr lang="pt-BR" sz="2400" b="1" u="sng" kern="1200" dirty="0" err="1" smtClean="0">
                <a:ln w="11430"/>
                <a:solidFill>
                  <a:schemeClr val="accent4"/>
                </a:solidFill>
                <a:effectLst>
                  <a:outerShdw blurRad="50800" dist="39000" dir="5460000" algn="tl">
                    <a:srgbClr val="000000">
                      <a:alpha val="38000"/>
                    </a:srgbClr>
                  </a:outerShdw>
                </a:effectLst>
                <a:ea typeface="+mn-ea"/>
                <a:cs typeface="+mn-cs"/>
              </a:rPr>
              <a:t>Mazzoncini</a:t>
            </a:r>
            <a:r>
              <a:rPr lang="pt-BR" sz="2400" b="1" u="sng" kern="1200" dirty="0" smtClean="0">
                <a:ln w="11430"/>
                <a:solidFill>
                  <a:schemeClr val="accent4"/>
                </a:solidFill>
                <a:effectLst>
                  <a:outerShdw blurRad="50800" dist="39000" dir="5460000" algn="tl">
                    <a:srgbClr val="000000">
                      <a:alpha val="38000"/>
                    </a:srgbClr>
                  </a:outerShdw>
                </a:effectLst>
                <a:ea typeface="+mn-ea"/>
                <a:cs typeface="+mn-cs"/>
              </a:rPr>
              <a:t> de Azevedo Marques</a:t>
            </a:r>
            <a:endParaRPr lang="pt-BR" sz="2400" b="1" u="sng" kern="1200" dirty="0">
              <a:ln w="11430"/>
              <a:solidFill>
                <a:schemeClr val="accent4"/>
              </a:solidFill>
              <a:effectLst>
                <a:outerShdw blurRad="50800" dist="39000" dir="5460000" algn="tl">
                  <a:srgbClr val="000000">
                    <a:alpha val="38000"/>
                  </a:srgbClr>
                </a:outerShdw>
              </a:effectLst>
              <a:ea typeface="+mn-ea"/>
              <a:cs typeface="+mn-cs"/>
            </a:endParaRPr>
          </a:p>
          <a:p>
            <a:pPr algn="ctr" fontAlgn="auto">
              <a:spcBef>
                <a:spcPts val="0"/>
              </a:spcBef>
              <a:spcAft>
                <a:spcPts val="0"/>
              </a:spcAft>
              <a:defRPr/>
            </a:pPr>
            <a:r>
              <a:rPr lang="pt-BR" sz="1800" b="1" i="1" kern="1200" dirty="0" smtClean="0">
                <a:ln w="11430"/>
                <a:solidFill>
                  <a:schemeClr val="accent4"/>
                </a:solidFill>
                <a:effectLst>
                  <a:outerShdw blurRad="50800" dist="39000" dir="5460000" algn="tl">
                    <a:srgbClr val="000000">
                      <a:alpha val="38000"/>
                    </a:srgbClr>
                  </a:outerShdw>
                </a:effectLst>
                <a:ea typeface="+mn-ea"/>
                <a:cs typeface="+mn-cs"/>
              </a:rPr>
              <a:t>Centro de Ciências das Imagens e Física Médica</a:t>
            </a:r>
          </a:p>
          <a:p>
            <a:pPr algn="ctr" fontAlgn="auto">
              <a:spcBef>
                <a:spcPts val="0"/>
              </a:spcBef>
              <a:spcAft>
                <a:spcPts val="0"/>
              </a:spcAft>
              <a:defRPr/>
            </a:pPr>
            <a:r>
              <a:rPr lang="pt-BR" sz="1800" b="1" i="1" kern="1200" dirty="0" smtClean="0">
                <a:ln w="11430"/>
                <a:solidFill>
                  <a:schemeClr val="accent4"/>
                </a:solidFill>
                <a:effectLst>
                  <a:outerShdw blurRad="50800" dist="39000" dir="5460000" algn="tl">
                    <a:srgbClr val="000000">
                      <a:alpha val="38000"/>
                    </a:srgbClr>
                  </a:outerShdw>
                </a:effectLst>
                <a:ea typeface="+mn-ea"/>
                <a:cs typeface="+mn-cs"/>
              </a:rPr>
              <a:t>Faculdade de Medicina de Ribeirão Preto – USP</a:t>
            </a:r>
          </a:p>
          <a:p>
            <a:pPr algn="ctr" fontAlgn="auto">
              <a:spcBef>
                <a:spcPts val="0"/>
              </a:spcBef>
              <a:spcAft>
                <a:spcPts val="0"/>
              </a:spcAft>
              <a:defRPr/>
            </a:pPr>
            <a:r>
              <a:rPr lang="pt-BR" sz="2800" b="1" kern="1200" dirty="0" smtClean="0">
                <a:ln w="11430"/>
                <a:solidFill>
                  <a:schemeClr val="accent4"/>
                </a:solidFill>
                <a:effectLst>
                  <a:outerShdw blurRad="50800" dist="39000" dir="5460000" algn="tl">
                    <a:srgbClr val="000000">
                      <a:alpha val="38000"/>
                    </a:srgbClr>
                  </a:outerShdw>
                </a:effectLst>
                <a:latin typeface="Edwardian Script ITC" pitchFamily="66" charset="0"/>
                <a:ea typeface="+mn-ea"/>
                <a:cs typeface="+mn-cs"/>
              </a:rPr>
              <a:t>pmarques@fmrp.usp.br</a:t>
            </a:r>
            <a:endParaRPr lang="pt-BR" sz="2800" b="1" kern="1200" dirty="0">
              <a:ln w="11430"/>
              <a:solidFill>
                <a:schemeClr val="accent4"/>
              </a:solidFill>
              <a:effectLst>
                <a:outerShdw blurRad="50800" dist="39000" dir="5460000" algn="tl">
                  <a:srgbClr val="000000">
                    <a:alpha val="38000"/>
                  </a:srgbClr>
                </a:outerShdw>
              </a:effectLst>
              <a:latin typeface="Edwardian Script ITC" pitchFamily="66" charset="0"/>
              <a:ea typeface="+mn-ea"/>
              <a:cs typeface="+mn-cs"/>
            </a:endParaRPr>
          </a:p>
        </p:txBody>
      </p:sp>
      <p:sp>
        <p:nvSpPr>
          <p:cNvPr id="15363" name="Rectangle 9"/>
          <p:cNvSpPr>
            <a:spLocks noChangeArrowheads="1"/>
          </p:cNvSpPr>
          <p:nvPr/>
        </p:nvSpPr>
        <p:spPr bwMode="auto">
          <a:xfrm>
            <a:off x="4479925" y="32766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100000"/>
              </a:lnSpc>
            </a:pPr>
            <a:endParaRPr lang="en-US" sz="1400">
              <a:solidFill>
                <a:schemeClr val="tx1"/>
              </a:solidFill>
              <a:latin typeface="Arial" pitchFamily="34" charset="0"/>
            </a:endParaRPr>
          </a:p>
        </p:txBody>
      </p:sp>
      <p:sp>
        <p:nvSpPr>
          <p:cNvPr id="15364" name="Rectangle 10"/>
          <p:cNvSpPr>
            <a:spLocks noChangeArrowheads="1"/>
          </p:cNvSpPr>
          <p:nvPr/>
        </p:nvSpPr>
        <p:spPr bwMode="auto">
          <a:xfrm>
            <a:off x="4479925" y="32766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100000"/>
              </a:lnSpc>
            </a:pPr>
            <a:endParaRPr lang="en-US" sz="1400">
              <a:solidFill>
                <a:schemeClr val="tx1"/>
              </a:solidFill>
              <a:latin typeface="Arial" pitchFamily="34" charset="0"/>
            </a:endParaRPr>
          </a:p>
        </p:txBody>
      </p:sp>
      <p:sp>
        <p:nvSpPr>
          <p:cNvPr id="15365" name="Rectangle 11"/>
          <p:cNvSpPr>
            <a:spLocks noChangeArrowheads="1"/>
          </p:cNvSpPr>
          <p:nvPr/>
        </p:nvSpPr>
        <p:spPr bwMode="auto">
          <a:xfrm>
            <a:off x="1425575" y="765175"/>
            <a:ext cx="2425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00000"/>
              </a:lnSpc>
            </a:pPr>
            <a:endParaRPr lang="en-US" sz="140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1259632" y="548680"/>
            <a:ext cx="5768752" cy="808038"/>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en-GB" sz="2800" b="1" kern="1200" dirty="0" err="1">
                <a:ln w="11430"/>
                <a:solidFill>
                  <a:srgbClr val="580000"/>
                </a:solidFill>
                <a:effectLst>
                  <a:outerShdw blurRad="50800" dist="39000" dir="5460000" algn="tl">
                    <a:srgbClr val="000000">
                      <a:alpha val="38000"/>
                    </a:srgbClr>
                  </a:outerShdw>
                </a:effectLst>
                <a:latin typeface="+mn-lt"/>
                <a:ea typeface="+mn-ea"/>
                <a:cs typeface="+mn-cs"/>
              </a:rPr>
              <a:t>P</a:t>
            </a:r>
            <a:r>
              <a:rPr lang="en-GB" sz="2800" b="1" kern="1200" dirty="0" err="1" smtClean="0">
                <a:ln w="11430"/>
                <a:solidFill>
                  <a:srgbClr val="580000"/>
                </a:solidFill>
                <a:effectLst>
                  <a:outerShdw blurRad="50800" dist="39000" dir="5460000" algn="tl">
                    <a:srgbClr val="000000">
                      <a:alpha val="38000"/>
                    </a:srgbClr>
                  </a:outerShdw>
                </a:effectLst>
                <a:latin typeface="+mn-lt"/>
                <a:ea typeface="+mn-ea"/>
                <a:cs typeface="+mn-cs"/>
              </a:rPr>
              <a:t>adrões</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t>
            </a:r>
            <a:r>
              <a:rPr lang="en-GB" sz="2800" b="1" kern="1200" dirty="0" err="1" smtClean="0">
                <a:ln w="11430"/>
                <a:solidFill>
                  <a:srgbClr val="580000"/>
                </a:solidFill>
                <a:effectLst>
                  <a:outerShdw blurRad="50800" dist="39000" dir="5460000" algn="tl">
                    <a:srgbClr val="000000">
                      <a:alpha val="38000"/>
                    </a:srgbClr>
                  </a:outerShdw>
                </a:effectLst>
                <a:latin typeface="+mn-lt"/>
                <a:ea typeface="+mn-ea"/>
                <a:cs typeface="+mn-cs"/>
              </a:rPr>
              <a:t>básicos</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t>
            </a:r>
            <a:r>
              <a:rPr lang="en-GB" sz="2800" b="1" kern="1200" dirty="0" err="1" smtClean="0">
                <a:ln w="11430"/>
                <a:solidFill>
                  <a:srgbClr val="580000"/>
                </a:solidFill>
                <a:effectLst>
                  <a:outerShdw blurRad="50800" dist="39000" dir="5460000" algn="tl">
                    <a:srgbClr val="000000">
                      <a:alpha val="38000"/>
                    </a:srgbClr>
                  </a:outerShdw>
                </a:effectLst>
                <a:latin typeface="+mn-lt"/>
                <a:ea typeface="+mn-ea"/>
                <a:cs typeface="+mn-cs"/>
              </a:rPr>
              <a:t>necessários</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269315" name="Rectangle 3"/>
          <p:cNvSpPr>
            <a:spLocks noGrp="1" noChangeArrowheads="1"/>
          </p:cNvSpPr>
          <p:nvPr>
            <p:ph type="body" idx="1"/>
          </p:nvPr>
        </p:nvSpPr>
        <p:spPr>
          <a:xfrm>
            <a:off x="1548506" y="1563836"/>
            <a:ext cx="6407870" cy="4889500"/>
          </a:xfrm>
        </p:spPr>
        <p:txBody>
          <a:bodyPr lIns="90360" tIns="44280" rIns="90360" bIns="44280"/>
          <a:lstStyle/>
          <a:p>
            <a:pPr marL="339725" indent="-339725" defTabSz="449263" eaLnBrk="1" hangingPunct="1">
              <a:lnSpc>
                <a:spcPct val="80000"/>
              </a:lnSpc>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1" dirty="0" err="1">
                <a:solidFill>
                  <a:srgbClr val="990000"/>
                </a:solidFill>
                <a:effectLst>
                  <a:outerShdw blurRad="38100" dist="38100" dir="2700000" algn="tl">
                    <a:srgbClr val="C0C0C0"/>
                  </a:outerShdw>
                </a:effectLst>
              </a:rPr>
              <a:t>Transmissão</a:t>
            </a:r>
            <a:r>
              <a:rPr lang="en-GB" b="1" dirty="0">
                <a:solidFill>
                  <a:srgbClr val="990000"/>
                </a:solidFill>
                <a:effectLst>
                  <a:outerShdw blurRad="38100" dist="38100" dir="2700000" algn="tl">
                    <a:srgbClr val="C0C0C0"/>
                  </a:outerShdw>
                </a:effectLst>
              </a:rPr>
              <a:t> / </a:t>
            </a:r>
            <a:r>
              <a:rPr lang="en-GB" b="1" dirty="0" err="1">
                <a:solidFill>
                  <a:srgbClr val="990000"/>
                </a:solidFill>
                <a:effectLst>
                  <a:outerShdw blurRad="38100" dist="38100" dir="2700000" algn="tl">
                    <a:srgbClr val="C0C0C0"/>
                  </a:outerShdw>
                </a:effectLst>
              </a:rPr>
              <a:t>comunicação</a:t>
            </a:r>
            <a:r>
              <a:rPr lang="en-GB" sz="1700" b="1" dirty="0">
                <a:solidFill>
                  <a:srgbClr val="990000"/>
                </a:solidFill>
                <a:effectLst>
                  <a:outerShdw blurRad="38100" dist="38100" dir="2700000" algn="tl">
                    <a:srgbClr val="C0C0C0"/>
                  </a:outerShdw>
                </a:effectLst>
              </a:rPr>
              <a:t> </a:t>
            </a:r>
          </a:p>
          <a:p>
            <a:pPr marL="739775" lvl="1" indent="-282575" defTabSz="449263" eaLnBrk="1" hangingPunct="1">
              <a:lnSpc>
                <a:spcPct val="80000"/>
              </a:lnSpc>
              <a:spcBef>
                <a:spcPts val="450"/>
              </a:spcBef>
              <a:buSzPct val="75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900" b="1" dirty="0" err="1"/>
              <a:t>Mensagens</a:t>
            </a:r>
            <a:r>
              <a:rPr lang="en-GB" sz="1900" b="1" dirty="0"/>
              <a:t>, </a:t>
            </a:r>
            <a:r>
              <a:rPr lang="en-GB" sz="1900" b="1" dirty="0" err="1"/>
              <a:t>Objetos</a:t>
            </a:r>
            <a:r>
              <a:rPr lang="en-GB" sz="1900" b="1" dirty="0"/>
              <a:t>, </a:t>
            </a:r>
            <a:r>
              <a:rPr lang="en-GB" sz="1900" b="1" dirty="0" smtClean="0"/>
              <a:t>XML</a:t>
            </a:r>
          </a:p>
          <a:p>
            <a:pPr marL="739775" lvl="1" indent="-282575" defTabSz="449263" eaLnBrk="1" hangingPunct="1">
              <a:lnSpc>
                <a:spcPct val="80000"/>
              </a:lnSpc>
              <a:spcBef>
                <a:spcPts val="450"/>
              </a:spcBef>
              <a:buSzPct val="75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b="1" dirty="0" smtClean="0">
              <a:solidFill>
                <a:srgbClr val="990000"/>
              </a:solidFill>
              <a:effectLst>
                <a:outerShdw blurRad="38100" dist="38100" dir="2700000" algn="tl">
                  <a:srgbClr val="C0C0C0"/>
                </a:outerShdw>
              </a:effectLst>
            </a:endParaRPr>
          </a:p>
          <a:p>
            <a:pPr marL="339725" indent="-339725" defTabSz="449263" eaLnBrk="1" hangingPunct="1">
              <a:lnSpc>
                <a:spcPct val="80000"/>
              </a:lnSpc>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1" dirty="0" err="1">
                <a:solidFill>
                  <a:srgbClr val="990000"/>
                </a:solidFill>
                <a:effectLst>
                  <a:outerShdw blurRad="38100" dist="38100" dir="2700000" algn="tl">
                    <a:srgbClr val="C0C0C0"/>
                  </a:outerShdw>
                </a:effectLst>
              </a:rPr>
              <a:t>Conteúdo</a:t>
            </a:r>
            <a:endParaRPr lang="en-GB" b="1" dirty="0">
              <a:solidFill>
                <a:srgbClr val="990000"/>
              </a:solidFill>
              <a:effectLst>
                <a:outerShdw blurRad="38100" dist="38100" dir="2700000" algn="tl">
                  <a:srgbClr val="C0C0C0"/>
                </a:outerShdw>
              </a:effectLst>
            </a:endParaRPr>
          </a:p>
          <a:p>
            <a:pPr marL="739775" lvl="1" indent="-282575" defTabSz="449263" eaLnBrk="1" hangingPunct="1">
              <a:lnSpc>
                <a:spcPct val="80000"/>
              </a:lnSpc>
              <a:spcBef>
                <a:spcPts val="450"/>
              </a:spcBef>
              <a:buSzPct val="75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900" b="1" dirty="0" err="1"/>
              <a:t>Funções</a:t>
            </a:r>
            <a:r>
              <a:rPr lang="en-GB" sz="1900" b="1" dirty="0"/>
              <a:t> </a:t>
            </a:r>
            <a:r>
              <a:rPr lang="en-GB" sz="1900" b="1" dirty="0" err="1"/>
              <a:t>específicas</a:t>
            </a:r>
            <a:endParaRPr lang="en-GB" sz="1900" b="1" dirty="0"/>
          </a:p>
          <a:p>
            <a:pPr marL="739775" lvl="1" indent="-282575" defTabSz="449263" eaLnBrk="1" hangingPunct="1">
              <a:lnSpc>
                <a:spcPct val="80000"/>
              </a:lnSpc>
              <a:spcBef>
                <a:spcPts val="450"/>
              </a:spcBef>
              <a:buSzPct val="75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900" b="1" dirty="0" err="1" smtClean="0"/>
              <a:t>Repositórios</a:t>
            </a:r>
            <a:endParaRPr lang="en-GB" sz="1900" b="1" dirty="0" smtClean="0"/>
          </a:p>
          <a:p>
            <a:pPr marL="739775" lvl="1" indent="-282575" defTabSz="449263" eaLnBrk="1" hangingPunct="1">
              <a:lnSpc>
                <a:spcPct val="80000"/>
              </a:lnSpc>
              <a:spcBef>
                <a:spcPts val="450"/>
              </a:spcBef>
              <a:buSzPct val="75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b="1" dirty="0">
              <a:solidFill>
                <a:srgbClr val="990000"/>
              </a:solidFill>
              <a:effectLst>
                <a:outerShdw blurRad="38100" dist="38100" dir="2700000" algn="tl">
                  <a:srgbClr val="C0C0C0"/>
                </a:outerShdw>
              </a:effectLst>
            </a:endParaRPr>
          </a:p>
          <a:p>
            <a:pPr marL="339725" indent="-339725" defTabSz="449263" eaLnBrk="1" hangingPunct="1">
              <a:lnSpc>
                <a:spcPct val="93000"/>
              </a:lnSpc>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1" dirty="0" err="1" smtClean="0">
                <a:solidFill>
                  <a:srgbClr val="990000"/>
                </a:solidFill>
                <a:effectLst>
                  <a:outerShdw blurRad="38100" dist="38100" dir="2700000" algn="tl">
                    <a:srgbClr val="C0C0C0"/>
                  </a:outerShdw>
                </a:effectLst>
              </a:rPr>
              <a:t>Vocabulários</a:t>
            </a:r>
            <a:endParaRPr lang="en-GB" sz="1700" b="1" dirty="0" smtClean="0">
              <a:solidFill>
                <a:srgbClr val="990000"/>
              </a:solidFill>
              <a:effectLst>
                <a:outerShdw blurRad="38100" dist="38100" dir="2700000" algn="tl">
                  <a:srgbClr val="C0C0C0"/>
                </a:outerShdw>
              </a:effectLst>
            </a:endParaRPr>
          </a:p>
          <a:p>
            <a:pPr marL="739775" lvl="1" indent="-282575" defTabSz="449263" eaLnBrk="1" hangingPunct="1">
              <a:lnSpc>
                <a:spcPct val="80000"/>
              </a:lnSpc>
              <a:spcBef>
                <a:spcPts val="450"/>
              </a:spcBef>
              <a:buSzPct val="75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900" b="1" dirty="0" err="1" smtClean="0"/>
              <a:t>Termos</a:t>
            </a:r>
            <a:endParaRPr lang="en-GB" sz="1900" b="1" dirty="0" smtClean="0"/>
          </a:p>
          <a:p>
            <a:pPr marL="739775" lvl="1" indent="-282575" defTabSz="449263" eaLnBrk="1" hangingPunct="1">
              <a:lnSpc>
                <a:spcPct val="80000"/>
              </a:lnSpc>
              <a:spcBef>
                <a:spcPts val="450"/>
              </a:spcBef>
              <a:buSzPct val="75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900" b="1" dirty="0" err="1" smtClean="0"/>
              <a:t>Estrutura</a:t>
            </a:r>
            <a:r>
              <a:rPr lang="en-GB" sz="1900" b="1" dirty="0" smtClean="0"/>
              <a:t> e </a:t>
            </a:r>
            <a:r>
              <a:rPr lang="en-GB" sz="1900" b="1" dirty="0" err="1" smtClean="0"/>
              <a:t>relacionamentos</a:t>
            </a:r>
            <a:endParaRPr lang="en-GB" sz="1900" b="1" dirty="0" smtClean="0"/>
          </a:p>
          <a:p>
            <a:pPr marL="739775" lvl="1" indent="-282575" defTabSz="449263" eaLnBrk="1" hangingPunct="1">
              <a:lnSpc>
                <a:spcPct val="80000"/>
              </a:lnSpc>
              <a:spcBef>
                <a:spcPts val="450"/>
              </a:spcBef>
              <a:buSzPct val="75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900" b="1" dirty="0" err="1" smtClean="0"/>
              <a:t>Codificação</a:t>
            </a:r>
            <a:endParaRPr lang="en-GB" sz="1900" b="1" dirty="0" smtClean="0"/>
          </a:p>
          <a:p>
            <a:pPr marL="739775" lvl="1" indent="-282575" defTabSz="449263" eaLnBrk="1" hangingPunct="1">
              <a:lnSpc>
                <a:spcPct val="80000"/>
              </a:lnSpc>
              <a:spcBef>
                <a:spcPts val="450"/>
              </a:spcBef>
              <a:buSzPct val="75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800" b="1" dirty="0" smtClean="0">
              <a:effectLst>
                <a:outerShdw blurRad="38100" dist="38100" dir="2700000" algn="tl">
                  <a:srgbClr val="C0C0C0"/>
                </a:outerShdw>
              </a:effectLst>
            </a:endParaRPr>
          </a:p>
          <a:p>
            <a:pPr marL="339725" indent="-339725" defTabSz="449263" eaLnBrk="1" hangingPunct="1">
              <a:lnSpc>
                <a:spcPct val="80000"/>
              </a:lnSpc>
              <a:spcBef>
                <a:spcPts val="5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1" dirty="0" err="1" smtClean="0">
                <a:solidFill>
                  <a:srgbClr val="990000"/>
                </a:solidFill>
                <a:effectLst>
                  <a:outerShdw blurRad="38100" dist="38100" dir="2700000" algn="tl">
                    <a:srgbClr val="C0C0C0"/>
                  </a:outerShdw>
                </a:effectLst>
              </a:rPr>
              <a:t>Segurança</a:t>
            </a:r>
            <a:endParaRPr lang="en-GB" sz="1700" b="1" dirty="0" smtClean="0">
              <a:solidFill>
                <a:srgbClr val="990000"/>
              </a:solidFill>
              <a:effectLst>
                <a:outerShdw blurRad="38100" dist="38100" dir="2700000" algn="tl">
                  <a:srgbClr val="C0C0C0"/>
                </a:outerShdw>
              </a:effectLst>
            </a:endParaRPr>
          </a:p>
          <a:p>
            <a:pPr marL="739775" lvl="1" indent="-282575" defTabSz="449263" eaLnBrk="1" hangingPunct="1">
              <a:lnSpc>
                <a:spcPct val="80000"/>
              </a:lnSpc>
              <a:spcBef>
                <a:spcPts val="450"/>
              </a:spcBef>
              <a:buSzPct val="75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900" b="1" dirty="0" err="1" smtClean="0"/>
              <a:t>Assinatura</a:t>
            </a:r>
            <a:r>
              <a:rPr lang="en-GB" sz="1900" b="1" dirty="0" smtClean="0"/>
              <a:t> digital (ICP-</a:t>
            </a:r>
            <a:r>
              <a:rPr lang="en-GB" sz="1900" b="1" dirty="0" err="1" smtClean="0"/>
              <a:t>Brasil</a:t>
            </a:r>
            <a:r>
              <a:rPr lang="en-GB" sz="1900" b="1" dirty="0" smtClean="0"/>
              <a:t>)</a:t>
            </a:r>
          </a:p>
          <a:p>
            <a:pPr marL="739775" lvl="1" indent="-282575" defTabSz="449263" eaLnBrk="1" hangingPunct="1">
              <a:lnSpc>
                <a:spcPct val="80000"/>
              </a:lnSpc>
              <a:spcBef>
                <a:spcPts val="450"/>
              </a:spcBef>
              <a:buSzPct val="75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900" b="1" dirty="0" err="1" smtClean="0"/>
              <a:t>Legislação</a:t>
            </a:r>
            <a:endParaRPr lang="en-GB" sz="1900" b="1" dirty="0" smtClean="0"/>
          </a:p>
          <a:p>
            <a:pPr marL="457200" lvl="1" indent="0" defTabSz="449263" eaLnBrk="1" hangingPunct="1">
              <a:lnSpc>
                <a:spcPct val="80000"/>
              </a:lnSpc>
              <a:spcBef>
                <a:spcPts val="450"/>
              </a:spcBef>
              <a:buSzPct val="7500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1900" b="1"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body" idx="1"/>
          </p:nvPr>
        </p:nvSpPr>
        <p:spPr>
          <a:xfrm>
            <a:off x="1403648" y="1555774"/>
            <a:ext cx="7740352" cy="4681538"/>
          </a:xfrm>
        </p:spPr>
        <p:txBody>
          <a:bodyPr/>
          <a:lstStyle/>
          <a:p>
            <a:pPr eaLnBrk="1" hangingPunct="1">
              <a:lnSpc>
                <a:spcPct val="80000"/>
              </a:lnSpc>
            </a:pPr>
            <a:r>
              <a:rPr lang="pt-BR" sz="1800" b="1" dirty="0" smtClean="0">
                <a:solidFill>
                  <a:srgbClr val="FF3300"/>
                </a:solidFill>
                <a:effectLst>
                  <a:outerShdw blurRad="38100" dist="38100" dir="2700000" algn="tl">
                    <a:srgbClr val="C0C0C0"/>
                  </a:outerShdw>
                </a:effectLst>
              </a:rPr>
              <a:t>DICOM</a:t>
            </a:r>
            <a:r>
              <a:rPr lang="pt-BR" sz="1800" dirty="0" smtClean="0">
                <a:effectLst>
                  <a:outerShdw blurRad="38100" dist="38100" dir="2700000" algn="tl">
                    <a:srgbClr val="C0C0C0"/>
                  </a:outerShdw>
                </a:effectLst>
              </a:rPr>
              <a:t> – Digital </a:t>
            </a:r>
            <a:r>
              <a:rPr lang="pt-BR" sz="1800" dirty="0" err="1" smtClean="0">
                <a:effectLst>
                  <a:outerShdw blurRad="38100" dist="38100" dir="2700000" algn="tl">
                    <a:srgbClr val="C0C0C0"/>
                  </a:outerShdw>
                </a:effectLst>
              </a:rPr>
              <a:t>Imaging</a:t>
            </a:r>
            <a:r>
              <a:rPr lang="pt-BR" sz="1800" dirty="0" smtClean="0">
                <a:effectLst>
                  <a:outerShdw blurRad="38100" dist="38100" dir="2700000" algn="tl">
                    <a:srgbClr val="C0C0C0"/>
                  </a:outerShdw>
                </a:effectLst>
              </a:rPr>
              <a:t> </a:t>
            </a:r>
            <a:r>
              <a:rPr lang="pt-BR" sz="1800" dirty="0" err="1" smtClean="0">
                <a:effectLst>
                  <a:outerShdw blurRad="38100" dist="38100" dir="2700000" algn="tl">
                    <a:srgbClr val="C0C0C0"/>
                  </a:outerShdw>
                </a:effectLst>
              </a:rPr>
              <a:t>and</a:t>
            </a:r>
            <a:r>
              <a:rPr lang="pt-BR" sz="1800" dirty="0" smtClean="0">
                <a:effectLst>
                  <a:outerShdw blurRad="38100" dist="38100" dir="2700000" algn="tl">
                    <a:srgbClr val="C0C0C0"/>
                  </a:outerShdw>
                </a:effectLst>
              </a:rPr>
              <a:t> Communications in Medicine</a:t>
            </a:r>
          </a:p>
          <a:p>
            <a:pPr lvl="3" eaLnBrk="1" hangingPunct="1">
              <a:lnSpc>
                <a:spcPct val="80000"/>
              </a:lnSpc>
            </a:pPr>
            <a:r>
              <a:rPr lang="pt-BR" sz="1800" dirty="0" smtClean="0">
                <a:effectLst>
                  <a:outerShdw blurRad="38100" dist="38100" dir="2700000" algn="tl">
                    <a:srgbClr val="C0C0C0"/>
                  </a:outerShdw>
                </a:effectLst>
              </a:rPr>
              <a:t>Troca de imagens médicas</a:t>
            </a:r>
          </a:p>
          <a:p>
            <a:pPr lvl="3" eaLnBrk="1" hangingPunct="1">
              <a:lnSpc>
                <a:spcPct val="80000"/>
              </a:lnSpc>
            </a:pPr>
            <a:endParaRPr lang="pt-BR" sz="1800" dirty="0" smtClean="0">
              <a:effectLst>
                <a:outerShdw blurRad="38100" dist="38100" dir="2700000" algn="tl">
                  <a:srgbClr val="C0C0C0"/>
                </a:outerShdw>
              </a:effectLst>
            </a:endParaRPr>
          </a:p>
          <a:p>
            <a:pPr eaLnBrk="1" hangingPunct="1">
              <a:lnSpc>
                <a:spcPct val="80000"/>
              </a:lnSpc>
            </a:pPr>
            <a:r>
              <a:rPr lang="pt-BR" sz="1800" b="1" dirty="0" smtClean="0">
                <a:solidFill>
                  <a:srgbClr val="FF3300"/>
                </a:solidFill>
                <a:effectLst>
                  <a:outerShdw blurRad="38100" dist="38100" dir="2700000" algn="tl">
                    <a:srgbClr val="C0C0C0"/>
                  </a:outerShdw>
                </a:effectLst>
              </a:rPr>
              <a:t>HL7</a:t>
            </a:r>
            <a:r>
              <a:rPr lang="pt-BR" sz="1800" dirty="0" smtClean="0">
                <a:effectLst>
                  <a:outerShdw blurRad="38100" dist="38100" dir="2700000" algn="tl">
                    <a:srgbClr val="C0C0C0"/>
                  </a:outerShdw>
                </a:effectLst>
              </a:rPr>
              <a:t> </a:t>
            </a:r>
            <a:r>
              <a:rPr lang="pt-BR" sz="1800" dirty="0" smtClean="0">
                <a:effectLst>
                  <a:outerShdw blurRad="38100" dist="38100" dir="2700000" algn="tl">
                    <a:srgbClr val="000000">
                      <a:alpha val="43137"/>
                    </a:srgbClr>
                  </a:outerShdw>
                </a:effectLst>
              </a:rPr>
              <a:t>– Health </a:t>
            </a:r>
            <a:r>
              <a:rPr lang="pt-BR" sz="1800" dirty="0" err="1" smtClean="0">
                <a:effectLst>
                  <a:outerShdw blurRad="38100" dist="38100" dir="2700000" algn="tl">
                    <a:srgbClr val="000000">
                      <a:alpha val="43137"/>
                    </a:srgbClr>
                  </a:outerShdw>
                </a:effectLst>
              </a:rPr>
              <a:t>Level</a:t>
            </a:r>
            <a:r>
              <a:rPr lang="pt-BR" sz="1800" dirty="0" smtClean="0">
                <a:effectLst>
                  <a:outerShdw blurRad="38100" dist="38100" dir="2700000" algn="tl">
                    <a:srgbClr val="000000">
                      <a:alpha val="43137"/>
                    </a:srgbClr>
                  </a:outerShdw>
                </a:effectLst>
              </a:rPr>
              <a:t> </a:t>
            </a:r>
            <a:r>
              <a:rPr lang="pt-BR" sz="1800" dirty="0" err="1" smtClean="0">
                <a:effectLst>
                  <a:outerShdw blurRad="38100" dist="38100" dir="2700000" algn="tl">
                    <a:srgbClr val="000000">
                      <a:alpha val="43137"/>
                    </a:srgbClr>
                  </a:outerShdw>
                </a:effectLst>
              </a:rPr>
              <a:t>Seven</a:t>
            </a:r>
            <a:endParaRPr lang="pt-BR" sz="1800" dirty="0" smtClean="0">
              <a:effectLst>
                <a:outerShdw blurRad="38100" dist="38100" dir="2700000" algn="tl">
                  <a:srgbClr val="000000">
                    <a:alpha val="43137"/>
                  </a:srgbClr>
                </a:outerShdw>
              </a:effectLst>
            </a:endParaRPr>
          </a:p>
          <a:p>
            <a:pPr lvl="3" eaLnBrk="1" hangingPunct="1">
              <a:lnSpc>
                <a:spcPct val="80000"/>
              </a:lnSpc>
            </a:pPr>
            <a:r>
              <a:rPr lang="pt-BR" sz="1800" dirty="0" smtClean="0">
                <a:effectLst>
                  <a:outerShdw blurRad="38100" dist="38100" dir="2700000" algn="tl">
                    <a:srgbClr val="C0C0C0"/>
                  </a:outerShdw>
                </a:effectLst>
              </a:rPr>
              <a:t>Troca de mensagens entre diferentes sistemas de saúde</a:t>
            </a:r>
          </a:p>
          <a:p>
            <a:pPr lvl="3" eaLnBrk="1" hangingPunct="1">
              <a:lnSpc>
                <a:spcPct val="80000"/>
              </a:lnSpc>
            </a:pPr>
            <a:endParaRPr lang="pt-BR" sz="1800" dirty="0" smtClean="0">
              <a:effectLst>
                <a:outerShdw blurRad="38100" dist="38100" dir="2700000" algn="tl">
                  <a:srgbClr val="C0C0C0"/>
                </a:outerShdw>
              </a:effectLst>
            </a:endParaRPr>
          </a:p>
          <a:p>
            <a:pPr eaLnBrk="1" hangingPunct="1">
              <a:lnSpc>
                <a:spcPct val="80000"/>
              </a:lnSpc>
            </a:pPr>
            <a:r>
              <a:rPr lang="pt-BR" sz="1800" b="1" dirty="0" smtClean="0">
                <a:solidFill>
                  <a:srgbClr val="FF3300"/>
                </a:solidFill>
                <a:effectLst>
                  <a:outerShdw blurRad="38100" dist="38100" dir="2700000" algn="tl">
                    <a:srgbClr val="C0C0C0"/>
                  </a:outerShdw>
                </a:effectLst>
              </a:rPr>
              <a:t>TISS</a:t>
            </a:r>
            <a:r>
              <a:rPr lang="pt-BR" sz="1800" dirty="0" smtClean="0">
                <a:effectLst>
                  <a:outerShdw blurRad="38100" dist="38100" dir="2700000" algn="tl">
                    <a:srgbClr val="C0C0C0"/>
                  </a:outerShdw>
                </a:effectLst>
              </a:rPr>
              <a:t> – Troca de Informações em Saúde </a:t>
            </a:r>
            <a:r>
              <a:rPr lang="pt-BR" sz="1800" dirty="0" smtClean="0">
                <a:effectLst>
                  <a:outerShdw blurRad="38100" dist="38100" dir="2700000" algn="tl">
                    <a:srgbClr val="C0C0C0"/>
                  </a:outerShdw>
                </a:effectLst>
              </a:rPr>
              <a:t>Suplementar</a:t>
            </a:r>
            <a:endParaRPr lang="pt-BR" sz="1800" dirty="0" smtClean="0">
              <a:effectLst>
                <a:outerShdw blurRad="38100" dist="38100" dir="2700000" algn="tl">
                  <a:srgbClr val="C0C0C0"/>
                </a:outerShdw>
              </a:effectLst>
            </a:endParaRPr>
          </a:p>
          <a:p>
            <a:pPr lvl="3" eaLnBrk="1" hangingPunct="1">
              <a:lnSpc>
                <a:spcPct val="80000"/>
              </a:lnSpc>
            </a:pPr>
            <a:r>
              <a:rPr lang="en-US" sz="1800" dirty="0" err="1" smtClean="0">
                <a:effectLst>
                  <a:outerShdw blurRad="38100" dist="38100" dir="2700000" algn="tl">
                    <a:srgbClr val="C0C0C0"/>
                  </a:outerShdw>
                </a:effectLst>
              </a:rPr>
              <a:t>cobre</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os</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eventos</a:t>
            </a:r>
            <a:r>
              <a:rPr lang="en-US" sz="1800" dirty="0" smtClean="0">
                <a:effectLst>
                  <a:outerShdw blurRad="38100" dist="38100" dir="2700000" algn="tl">
                    <a:srgbClr val="C0C0C0"/>
                  </a:outerShdw>
                </a:effectLst>
              </a:rPr>
              <a:t> de </a:t>
            </a:r>
            <a:r>
              <a:rPr lang="en-US" sz="1800" dirty="0" err="1" smtClean="0">
                <a:effectLst>
                  <a:outerShdw blurRad="38100" dist="38100" dir="2700000" algn="tl">
                    <a:srgbClr val="C0C0C0"/>
                  </a:outerShdw>
                </a:effectLst>
              </a:rPr>
              <a:t>saúde</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realizados</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em</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beneficiários</a:t>
            </a:r>
            <a:r>
              <a:rPr lang="en-US" sz="1800" dirty="0" smtClean="0">
                <a:effectLst>
                  <a:outerShdw blurRad="38100" dist="38100" dir="2700000" algn="tl">
                    <a:srgbClr val="C0C0C0"/>
                  </a:outerShdw>
                </a:effectLst>
              </a:rPr>
              <a:t> de </a:t>
            </a:r>
            <a:r>
              <a:rPr lang="en-US" sz="1800" dirty="0" err="1" smtClean="0">
                <a:effectLst>
                  <a:outerShdw blurRad="38100" dist="38100" dir="2700000" algn="tl">
                    <a:srgbClr val="C0C0C0"/>
                  </a:outerShdw>
                </a:effectLst>
              </a:rPr>
              <a:t>plano</a:t>
            </a:r>
            <a:r>
              <a:rPr lang="en-US" sz="1800" dirty="0" smtClean="0">
                <a:effectLst>
                  <a:outerShdw blurRad="38100" dist="38100" dir="2700000" algn="tl">
                    <a:srgbClr val="C0C0C0"/>
                  </a:outerShdw>
                </a:effectLst>
              </a:rPr>
              <a:t> </a:t>
            </a:r>
            <a:r>
              <a:rPr lang="en-US" sz="1800" dirty="0" err="1" smtClean="0">
                <a:effectLst>
                  <a:outerShdw blurRad="38100" dist="38100" dir="2700000" algn="tl">
                    <a:srgbClr val="C0C0C0"/>
                  </a:outerShdw>
                </a:effectLst>
              </a:rPr>
              <a:t>privado</a:t>
            </a:r>
            <a:r>
              <a:rPr lang="en-US" sz="1800" dirty="0" smtClean="0">
                <a:effectLst>
                  <a:outerShdw blurRad="38100" dist="38100" dir="2700000" algn="tl">
                    <a:srgbClr val="C0C0C0"/>
                  </a:outerShdw>
                </a:effectLst>
              </a:rPr>
              <a:t> de </a:t>
            </a:r>
            <a:r>
              <a:rPr lang="en-US" sz="1800" dirty="0" err="1" smtClean="0">
                <a:effectLst>
                  <a:outerShdw blurRad="38100" dist="38100" dir="2700000" algn="tl">
                    <a:srgbClr val="C0C0C0"/>
                  </a:outerShdw>
                </a:effectLst>
              </a:rPr>
              <a:t>assistência</a:t>
            </a:r>
            <a:r>
              <a:rPr lang="en-US" sz="1800" dirty="0" smtClean="0">
                <a:effectLst>
                  <a:outerShdw blurRad="38100" dist="38100" dir="2700000" algn="tl">
                    <a:srgbClr val="C0C0C0"/>
                  </a:outerShdw>
                </a:effectLst>
              </a:rPr>
              <a:t> à </a:t>
            </a:r>
            <a:r>
              <a:rPr lang="en-US" sz="1800" dirty="0" err="1" smtClean="0">
                <a:effectLst>
                  <a:outerShdw blurRad="38100" dist="38100" dir="2700000" algn="tl">
                    <a:srgbClr val="C0C0C0"/>
                  </a:outerShdw>
                </a:effectLst>
              </a:rPr>
              <a:t>saúde</a:t>
            </a:r>
            <a:r>
              <a:rPr lang="en-US" sz="1800" dirty="0" smtClean="0">
                <a:effectLst>
                  <a:outerShdw blurRad="38100" dist="38100" dir="2700000" algn="tl">
                    <a:srgbClr val="C0C0C0"/>
                  </a:outerShdw>
                </a:effectLst>
              </a:rPr>
              <a:t> </a:t>
            </a:r>
          </a:p>
          <a:p>
            <a:pPr lvl="3" eaLnBrk="1" hangingPunct="1">
              <a:lnSpc>
                <a:spcPct val="80000"/>
              </a:lnSpc>
            </a:pPr>
            <a:endParaRPr lang="en-US" sz="1800" dirty="0" smtClean="0">
              <a:effectLst>
                <a:outerShdw blurRad="38100" dist="38100" dir="2700000" algn="tl">
                  <a:srgbClr val="C0C0C0"/>
                </a:outerShdw>
              </a:effectLst>
            </a:endParaRPr>
          </a:p>
          <a:p>
            <a:pPr eaLnBrk="1" hangingPunct="1">
              <a:lnSpc>
                <a:spcPct val="80000"/>
              </a:lnSpc>
            </a:pPr>
            <a:r>
              <a:rPr lang="pt-BR" sz="1800" b="1" dirty="0">
                <a:solidFill>
                  <a:srgbClr val="FF3300"/>
                </a:solidFill>
                <a:effectLst>
                  <a:outerShdw blurRad="38100" dist="38100" dir="2700000" algn="tl">
                    <a:srgbClr val="C0C0C0"/>
                  </a:outerShdw>
                </a:effectLst>
              </a:rPr>
              <a:t>ASC X12N</a:t>
            </a:r>
          </a:p>
          <a:p>
            <a:pPr lvl="3" eaLnBrk="1" hangingPunct="1">
              <a:lnSpc>
                <a:spcPct val="80000"/>
              </a:lnSpc>
            </a:pPr>
            <a:r>
              <a:rPr lang="pt-BR" sz="1800" dirty="0">
                <a:effectLst>
                  <a:outerShdw blurRad="38100" dist="38100" dir="2700000" algn="tl">
                    <a:srgbClr val="C0C0C0"/>
                  </a:outerShdw>
                </a:effectLst>
              </a:rPr>
              <a:t>Troca eletrônica de contas médicas (EDI</a:t>
            </a:r>
            <a:r>
              <a:rPr lang="pt-BR" sz="1800" dirty="0" smtClean="0">
                <a:effectLst>
                  <a:outerShdw blurRad="38100" dist="38100" dir="2700000" algn="tl">
                    <a:srgbClr val="C0C0C0"/>
                  </a:outerShdw>
                </a:effectLst>
              </a:rPr>
              <a:t>)</a:t>
            </a:r>
          </a:p>
          <a:p>
            <a:pPr lvl="3" eaLnBrk="1" hangingPunct="1">
              <a:lnSpc>
                <a:spcPct val="80000"/>
              </a:lnSpc>
            </a:pPr>
            <a:endParaRPr lang="pt-BR" sz="1800" dirty="0" smtClean="0">
              <a:effectLst>
                <a:outerShdw blurRad="38100" dist="38100" dir="2700000" algn="tl">
                  <a:srgbClr val="C0C0C0"/>
                </a:outerShdw>
              </a:effectLst>
            </a:endParaRPr>
          </a:p>
          <a:p>
            <a:pPr eaLnBrk="1" hangingPunct="1">
              <a:lnSpc>
                <a:spcPct val="80000"/>
              </a:lnSpc>
            </a:pPr>
            <a:r>
              <a:rPr lang="pt-BR" sz="1800" b="1" dirty="0" smtClean="0">
                <a:solidFill>
                  <a:srgbClr val="FF3300"/>
                </a:solidFill>
                <a:effectLst>
                  <a:outerShdw blurRad="38100" dist="38100" dir="2700000" algn="tl">
                    <a:srgbClr val="C0C0C0"/>
                  </a:outerShdw>
                </a:effectLst>
              </a:rPr>
              <a:t>XML</a:t>
            </a:r>
            <a:r>
              <a:rPr lang="pt-BR" sz="1800" dirty="0" smtClean="0">
                <a:effectLst>
                  <a:outerShdw blurRad="38100" dist="38100" dir="2700000" algn="tl">
                    <a:srgbClr val="C0C0C0"/>
                  </a:outerShdw>
                </a:effectLst>
              </a:rPr>
              <a:t> – </a:t>
            </a:r>
            <a:r>
              <a:rPr lang="pt-BR" sz="1800" dirty="0" err="1" smtClean="0">
                <a:effectLst>
                  <a:outerShdw blurRad="38100" dist="38100" dir="2700000" algn="tl">
                    <a:srgbClr val="C0C0C0"/>
                  </a:outerShdw>
                </a:effectLst>
              </a:rPr>
              <a:t>eXtensible</a:t>
            </a:r>
            <a:r>
              <a:rPr lang="pt-BR" sz="1800" dirty="0" smtClean="0">
                <a:effectLst>
                  <a:outerShdw blurRad="38100" dist="38100" dir="2700000" algn="tl">
                    <a:srgbClr val="C0C0C0"/>
                  </a:outerShdw>
                </a:effectLst>
              </a:rPr>
              <a:t> </a:t>
            </a:r>
            <a:r>
              <a:rPr lang="pt-BR" sz="1800" dirty="0" err="1" smtClean="0">
                <a:effectLst>
                  <a:outerShdw blurRad="38100" dist="38100" dir="2700000" algn="tl">
                    <a:srgbClr val="C0C0C0"/>
                  </a:outerShdw>
                </a:effectLst>
              </a:rPr>
              <a:t>MarkUp</a:t>
            </a:r>
            <a:r>
              <a:rPr lang="pt-BR" sz="1800" dirty="0" smtClean="0">
                <a:effectLst>
                  <a:outerShdw blurRad="38100" dist="38100" dir="2700000" algn="tl">
                    <a:srgbClr val="C0C0C0"/>
                  </a:outerShdw>
                </a:effectLst>
              </a:rPr>
              <a:t> </a:t>
            </a:r>
            <a:r>
              <a:rPr lang="pt-BR" sz="1800" dirty="0" err="1" smtClean="0">
                <a:effectLst>
                  <a:outerShdw blurRad="38100" dist="38100" dir="2700000" algn="tl">
                    <a:srgbClr val="C0C0C0"/>
                  </a:outerShdw>
                </a:effectLst>
              </a:rPr>
              <a:t>Language</a:t>
            </a:r>
            <a:endParaRPr lang="pt-BR" sz="1800" dirty="0" smtClean="0">
              <a:effectLst>
                <a:outerShdw blurRad="38100" dist="38100" dir="2700000" algn="tl">
                  <a:srgbClr val="C0C0C0"/>
                </a:outerShdw>
              </a:effectLst>
            </a:endParaRPr>
          </a:p>
          <a:p>
            <a:pPr lvl="3" eaLnBrk="1" hangingPunct="1">
              <a:lnSpc>
                <a:spcPct val="80000"/>
              </a:lnSpc>
            </a:pPr>
            <a:r>
              <a:rPr lang="pt-BR" sz="1800" dirty="0" smtClean="0">
                <a:effectLst>
                  <a:outerShdw blurRad="38100" dist="38100" dir="2700000" algn="tl">
                    <a:srgbClr val="C0C0C0"/>
                  </a:outerShdw>
                </a:effectLst>
              </a:rPr>
              <a:t>Separa conteúdo e estrutura da apresentação de comportamentos Padrão de escolha para integração (interoperabilidade) – CNS, HL7, TISS</a:t>
            </a:r>
          </a:p>
          <a:p>
            <a:pPr eaLnBrk="1" hangingPunct="1">
              <a:lnSpc>
                <a:spcPct val="80000"/>
              </a:lnSpc>
            </a:pPr>
            <a:endParaRPr lang="pt-BR" sz="1800" dirty="0" smtClean="0">
              <a:effectLst>
                <a:outerShdw blurRad="38100" dist="38100" dir="2700000" algn="tl">
                  <a:srgbClr val="C0C0C0"/>
                </a:outerShdw>
              </a:effectLst>
            </a:endParaRPr>
          </a:p>
        </p:txBody>
      </p:sp>
      <p:sp>
        <p:nvSpPr>
          <p:cNvPr id="433155" name="Rectangle 3"/>
          <p:cNvSpPr>
            <a:spLocks noChangeArrowheads="1"/>
          </p:cNvSpPr>
          <p:nvPr/>
        </p:nvSpPr>
        <p:spPr bwMode="auto">
          <a:xfrm>
            <a:off x="1475656" y="548680"/>
            <a:ext cx="4773216" cy="855663"/>
          </a:xfrm>
          <a:prstGeom prst="rect">
            <a:avLst/>
          </a:prstGeom>
          <a:noFill/>
          <a:ln w="9525" algn="ctr">
            <a:noFill/>
            <a:miter lim="800000"/>
            <a:headEnd/>
            <a:tailEnd/>
          </a:ln>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fontAlgn="auto" hangingPunct="0">
              <a:lnSpc>
                <a:spcPct val="100000"/>
              </a:lnSpc>
              <a:spcBef>
                <a:spcPts val="0"/>
              </a:spcBef>
              <a:spcAft>
                <a:spcPts val="0"/>
              </a:spcAft>
              <a:defRPr/>
            </a:pPr>
            <a:r>
              <a:rPr lang="pt-BR" sz="2800" dirty="0">
                <a:ln w="11430"/>
                <a:solidFill>
                  <a:srgbClr val="580000"/>
                </a:solidFill>
                <a:effectLst>
                  <a:outerShdw blurRad="50800" dist="39000" dir="5460000" algn="tl">
                    <a:srgbClr val="000000">
                      <a:alpha val="38000"/>
                    </a:srgbClr>
                  </a:outerShdw>
                </a:effectLst>
                <a:latin typeface="+mn-lt"/>
                <a:ea typeface="+mn-ea"/>
              </a:rPr>
              <a:t>Padrões de comunicação</a:t>
            </a:r>
            <a:endParaRPr lang="en-US" sz="2800" dirty="0">
              <a:ln w="11430"/>
              <a:solidFill>
                <a:srgbClr val="580000"/>
              </a:solidFill>
              <a:effectLst>
                <a:outerShdw blurRad="50800" dist="39000" dir="5460000" algn="tl">
                  <a:srgbClr val="000000">
                    <a:alpha val="38000"/>
                  </a:srgbClr>
                </a:outerShdw>
              </a:effectLst>
              <a:latin typeface="+mn-lt"/>
              <a:ea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ctrTitle"/>
          </p:nvPr>
        </p:nvSpPr>
        <p:spPr>
          <a:xfrm>
            <a:off x="683568" y="1627188"/>
            <a:ext cx="7772400" cy="649287"/>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pt-BR" b="1" kern="1200" dirty="0">
                <a:ln w="11430"/>
                <a:solidFill>
                  <a:srgbClr val="580000"/>
                </a:solidFill>
                <a:effectLst>
                  <a:outerShdw blurRad="50800" dist="39000" dir="5460000" algn="tl">
                    <a:srgbClr val="000000">
                      <a:alpha val="38000"/>
                    </a:srgbClr>
                  </a:outerShdw>
                </a:effectLst>
                <a:latin typeface="+mn-lt"/>
                <a:ea typeface="+mn-ea"/>
                <a:cs typeface="+mn-cs"/>
              </a:rPr>
              <a:t>Padrão </a:t>
            </a:r>
            <a:r>
              <a:rPr lang="pt-BR" b="1" kern="1200" dirty="0" smtClean="0">
                <a:ln w="11430"/>
                <a:solidFill>
                  <a:srgbClr val="580000"/>
                </a:solidFill>
                <a:effectLst>
                  <a:outerShdw blurRad="50800" dist="39000" dir="5460000" algn="tl">
                    <a:srgbClr val="000000">
                      <a:alpha val="38000"/>
                    </a:srgbClr>
                  </a:outerShdw>
                </a:effectLst>
                <a:latin typeface="+mn-lt"/>
                <a:ea typeface="+mn-ea"/>
                <a:cs typeface="+mn-cs"/>
              </a:rPr>
              <a:t>DICOM</a:t>
            </a:r>
            <a:endParaRPr lang="pt-BR"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189442" name="Rectangle 3"/>
          <p:cNvSpPr>
            <a:spLocks noGrp="1" noChangeArrowheads="1"/>
          </p:cNvSpPr>
          <p:nvPr>
            <p:ph type="subTitle" idx="1"/>
          </p:nvPr>
        </p:nvSpPr>
        <p:spPr>
          <a:xfrm>
            <a:off x="1371600" y="4492625"/>
            <a:ext cx="6858000" cy="1600200"/>
          </a:xfrm>
        </p:spPr>
        <p:txBody>
          <a:bodyPr/>
          <a:lstStyle/>
          <a:p>
            <a:pPr eaLnBrk="1" hangingPunct="1">
              <a:buFont typeface="Wingdings" pitchFamily="2" charset="2"/>
              <a:buNone/>
            </a:pPr>
            <a:r>
              <a:rPr lang="pt-BR" smtClean="0"/>
              <a:t> </a:t>
            </a:r>
          </a:p>
        </p:txBody>
      </p:sp>
      <p:pic>
        <p:nvPicPr>
          <p:cNvPr id="189443" name="Picture 4" descr="j023637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90800"/>
            <a:ext cx="27368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1619672" y="548680"/>
            <a:ext cx="6480720" cy="808038"/>
          </a:xfrm>
          <a:prstGeom prst="rect">
            <a:avLst/>
          </a:prstGeom>
          <a:noFill/>
          <a:ln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0" fontAlgn="base" hangingPunct="0">
              <a:lnSpc>
                <a:spcPct val="80000"/>
              </a:lnSpc>
              <a:spcBef>
                <a:spcPct val="0"/>
              </a:spcBef>
              <a:spcAft>
                <a:spcPct val="0"/>
              </a:spcAft>
              <a:defRPr sz="3600">
                <a:solidFill>
                  <a:schemeClr val="tx2"/>
                </a:solidFill>
                <a:latin typeface="+mj-lt"/>
                <a:ea typeface="MS PGothic" pitchFamily="34" charset="-128"/>
                <a:cs typeface="ＭＳ Ｐゴシック" pitchFamily="-112" charset="-128"/>
              </a:defRPr>
            </a:lvl1pPr>
            <a:lvl2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2pPr>
            <a:lvl3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3pPr>
            <a:lvl4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4pPr>
            <a:lvl5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5pPr>
            <a:lvl6pPr marL="457200" algn="l" rtl="0" fontAlgn="base">
              <a:lnSpc>
                <a:spcPct val="80000"/>
              </a:lnSpc>
              <a:spcBef>
                <a:spcPct val="0"/>
              </a:spcBef>
              <a:spcAft>
                <a:spcPct val="0"/>
              </a:spcAft>
              <a:defRPr sz="3400">
                <a:solidFill>
                  <a:schemeClr val="tx2"/>
                </a:solidFill>
                <a:latin typeface="Georgia" pitchFamily="-112" charset="0"/>
              </a:defRPr>
            </a:lvl6pPr>
            <a:lvl7pPr marL="914400" algn="l" rtl="0" fontAlgn="base">
              <a:lnSpc>
                <a:spcPct val="80000"/>
              </a:lnSpc>
              <a:spcBef>
                <a:spcPct val="0"/>
              </a:spcBef>
              <a:spcAft>
                <a:spcPct val="0"/>
              </a:spcAft>
              <a:defRPr sz="3400">
                <a:solidFill>
                  <a:schemeClr val="tx2"/>
                </a:solidFill>
                <a:latin typeface="Georgia" pitchFamily="-112" charset="0"/>
              </a:defRPr>
            </a:lvl7pPr>
            <a:lvl8pPr marL="1371600" algn="l" rtl="0" fontAlgn="base">
              <a:lnSpc>
                <a:spcPct val="80000"/>
              </a:lnSpc>
              <a:spcBef>
                <a:spcPct val="0"/>
              </a:spcBef>
              <a:spcAft>
                <a:spcPct val="0"/>
              </a:spcAft>
              <a:defRPr sz="3400">
                <a:solidFill>
                  <a:schemeClr val="tx2"/>
                </a:solidFill>
                <a:latin typeface="Georgia" pitchFamily="-112" charset="0"/>
              </a:defRPr>
            </a:lvl8pPr>
            <a:lvl9pPr marL="1828800" algn="l" rtl="0" fontAlgn="base">
              <a:lnSpc>
                <a:spcPct val="80000"/>
              </a:lnSpc>
              <a:spcBef>
                <a:spcPct val="0"/>
              </a:spcBef>
              <a:spcAft>
                <a:spcPct val="0"/>
              </a:spcAft>
              <a:defRPr sz="3400">
                <a:solidFill>
                  <a:schemeClr val="tx2"/>
                </a:solidFill>
                <a:latin typeface="Georgia" pitchFamily="-112" charset="0"/>
              </a:defRPr>
            </a:lvl9pPr>
          </a:lstStyle>
          <a:p>
            <a:pPr fontAlgn="auto">
              <a:lnSpc>
                <a:spcPct val="100000"/>
              </a:lnSpc>
              <a:spcBef>
                <a:spcPts val="0"/>
              </a:spcBef>
              <a:spcAft>
                <a:spcPts val="0"/>
              </a:spcAft>
              <a:defRPr/>
            </a:pP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Digital Imaging and Communication in Medicine</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3" name="Rectangle 3"/>
          <p:cNvSpPr>
            <a:spLocks noChangeArrowheads="1"/>
          </p:cNvSpPr>
          <p:nvPr/>
        </p:nvSpPr>
        <p:spPr bwMode="auto">
          <a:xfrm>
            <a:off x="1403648" y="1546448"/>
            <a:ext cx="7772400" cy="4546848"/>
          </a:xfrm>
          <a:prstGeom prst="rect">
            <a:avLst/>
          </a:prstGeom>
          <a:noFill/>
          <a:ln>
            <a:noFill/>
          </a:ln>
          <a:effectLst/>
          <a:extLst>
            <a:ext uri="{909E8E84-426E-40DD-AFC4-6F175D3DCCD1}">
              <a14:hiddenFill xmlns:a14="http://schemas.microsoft.com/office/drawing/2010/main">
                <a:solidFill>
                  <a:srgbClr val="3333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marL="342900" indent="-342900" algn="l" eaLnBrk="0" hangingPunct="0">
              <a:spcBef>
                <a:spcPct val="20000"/>
              </a:spcBef>
              <a:buClr>
                <a:schemeClr val="hlink"/>
              </a:buClr>
              <a:buSzPct val="50000"/>
              <a:buFont typeface="Monotype Sorts" pitchFamily="2" charset="2"/>
              <a:buChar char="n"/>
            </a:pPr>
            <a:r>
              <a:rPr kumimoji="1" lang="en-US" dirty="0">
                <a:latin typeface="Arial" pitchFamily="34" charset="0"/>
              </a:rPr>
              <a:t>ACR- American College of Radiology</a:t>
            </a:r>
          </a:p>
          <a:p>
            <a:pPr marL="342900" indent="-342900" algn="l" eaLnBrk="0" hangingPunct="0">
              <a:spcBef>
                <a:spcPct val="20000"/>
              </a:spcBef>
              <a:buClr>
                <a:schemeClr val="hlink"/>
              </a:buClr>
              <a:buSzPct val="50000"/>
              <a:buFont typeface="Monotype Sorts" pitchFamily="2" charset="2"/>
              <a:buChar char="n"/>
            </a:pPr>
            <a:r>
              <a:rPr kumimoji="1" lang="en-US" dirty="0">
                <a:latin typeface="Arial" pitchFamily="34" charset="0"/>
              </a:rPr>
              <a:t>NEMA-National Electrical Manufacturers Association</a:t>
            </a:r>
          </a:p>
          <a:p>
            <a:pPr marL="342900" indent="-342900" algn="l" eaLnBrk="0" hangingPunct="0">
              <a:spcBef>
                <a:spcPct val="20000"/>
              </a:spcBef>
              <a:buClr>
                <a:schemeClr val="hlink"/>
              </a:buClr>
              <a:buSzPct val="50000"/>
              <a:buFont typeface="Monotype Sorts" pitchFamily="2" charset="2"/>
              <a:buChar char="n"/>
            </a:pPr>
            <a:r>
              <a:rPr kumimoji="1" lang="en-US" dirty="0">
                <a:latin typeface="Arial" pitchFamily="34" charset="0"/>
              </a:rPr>
              <a:t>1983: </a:t>
            </a:r>
            <a:r>
              <a:rPr kumimoji="1" lang="en-US" dirty="0" err="1">
                <a:latin typeface="Arial" pitchFamily="34" charset="0"/>
              </a:rPr>
              <a:t>formaram</a:t>
            </a:r>
            <a:r>
              <a:rPr kumimoji="1" lang="en-US" dirty="0">
                <a:latin typeface="Arial" pitchFamily="34" charset="0"/>
              </a:rPr>
              <a:t> um </a:t>
            </a:r>
            <a:r>
              <a:rPr kumimoji="1" lang="en-US" dirty="0" err="1">
                <a:latin typeface="Arial" pitchFamily="34" charset="0"/>
              </a:rPr>
              <a:t>comitê</a:t>
            </a:r>
            <a:r>
              <a:rPr kumimoji="1" lang="en-US" dirty="0">
                <a:latin typeface="Arial" pitchFamily="34" charset="0"/>
              </a:rPr>
              <a:t> </a:t>
            </a:r>
            <a:r>
              <a:rPr kumimoji="1" lang="en-US" dirty="0" err="1">
                <a:latin typeface="Arial" pitchFamily="34" charset="0"/>
              </a:rPr>
              <a:t>para</a:t>
            </a:r>
            <a:r>
              <a:rPr kumimoji="1" lang="en-US" dirty="0">
                <a:latin typeface="Arial" pitchFamily="34" charset="0"/>
              </a:rPr>
              <a:t> </a:t>
            </a:r>
            <a:r>
              <a:rPr kumimoji="1" lang="en-US" dirty="0" err="1">
                <a:latin typeface="Arial" pitchFamily="34" charset="0"/>
              </a:rPr>
              <a:t>desenvolver</a:t>
            </a:r>
            <a:r>
              <a:rPr kumimoji="1" lang="en-US" dirty="0">
                <a:latin typeface="Arial" pitchFamily="34" charset="0"/>
              </a:rPr>
              <a:t> um </a:t>
            </a:r>
            <a:r>
              <a:rPr kumimoji="1" lang="en-US" dirty="0" err="1">
                <a:latin typeface="Arial" pitchFamily="34" charset="0"/>
              </a:rPr>
              <a:t>padrão</a:t>
            </a:r>
            <a:r>
              <a:rPr kumimoji="1" lang="en-US" dirty="0">
                <a:latin typeface="Arial" pitchFamily="34" charset="0"/>
              </a:rPr>
              <a:t>:</a:t>
            </a:r>
          </a:p>
          <a:p>
            <a:pPr marL="742950" lvl="1" indent="-285750" algn="l" eaLnBrk="0" hangingPunct="0">
              <a:spcBef>
                <a:spcPct val="20000"/>
              </a:spcBef>
              <a:buClr>
                <a:schemeClr val="tx2"/>
              </a:buClr>
              <a:buSzPct val="75000"/>
              <a:buFont typeface="Monotype Sorts" pitchFamily="2" charset="2"/>
              <a:buChar char="u"/>
            </a:pPr>
            <a:r>
              <a:rPr kumimoji="1" lang="en-US" sz="2000" dirty="0" err="1">
                <a:solidFill>
                  <a:srgbClr val="002060"/>
                </a:solidFill>
                <a:latin typeface="Arial" pitchFamily="34" charset="0"/>
              </a:rPr>
              <a:t>que</a:t>
            </a:r>
            <a:r>
              <a:rPr kumimoji="1" lang="en-US" sz="2000" dirty="0">
                <a:solidFill>
                  <a:srgbClr val="002060"/>
                </a:solidFill>
                <a:latin typeface="Arial" pitchFamily="34" charset="0"/>
              </a:rPr>
              <a:t> </a:t>
            </a:r>
            <a:r>
              <a:rPr kumimoji="1" lang="en-US" sz="2000" dirty="0" err="1">
                <a:solidFill>
                  <a:srgbClr val="002060"/>
                </a:solidFill>
                <a:latin typeface="Arial" pitchFamily="34" charset="0"/>
              </a:rPr>
              <a:t>promovesse</a:t>
            </a:r>
            <a:r>
              <a:rPr kumimoji="1" lang="en-US" sz="2000" dirty="0">
                <a:solidFill>
                  <a:srgbClr val="002060"/>
                </a:solidFill>
                <a:latin typeface="Arial" pitchFamily="34" charset="0"/>
              </a:rPr>
              <a:t> a </a:t>
            </a:r>
            <a:r>
              <a:rPr kumimoji="1" lang="en-US" sz="2000" dirty="0" err="1">
                <a:solidFill>
                  <a:srgbClr val="002060"/>
                </a:solidFill>
                <a:latin typeface="Arial" pitchFamily="34" charset="0"/>
              </a:rPr>
              <a:t>comunicação</a:t>
            </a:r>
            <a:r>
              <a:rPr kumimoji="1" lang="en-US" sz="2000" dirty="0">
                <a:solidFill>
                  <a:srgbClr val="002060"/>
                </a:solidFill>
                <a:latin typeface="Arial" pitchFamily="34" charset="0"/>
              </a:rPr>
              <a:t> da </a:t>
            </a:r>
            <a:r>
              <a:rPr kumimoji="1" lang="en-US" sz="2000" dirty="0" err="1">
                <a:solidFill>
                  <a:srgbClr val="002060"/>
                </a:solidFill>
                <a:latin typeface="Arial" pitchFamily="34" charset="0"/>
              </a:rPr>
              <a:t>informação</a:t>
            </a:r>
            <a:r>
              <a:rPr kumimoji="1" lang="en-US" sz="2000" dirty="0">
                <a:solidFill>
                  <a:srgbClr val="002060"/>
                </a:solidFill>
                <a:latin typeface="Arial" pitchFamily="34" charset="0"/>
              </a:rPr>
              <a:t> de </a:t>
            </a:r>
            <a:r>
              <a:rPr kumimoji="1" lang="en-US" sz="2000" dirty="0" err="1">
                <a:solidFill>
                  <a:srgbClr val="002060"/>
                </a:solidFill>
                <a:latin typeface="Arial" pitchFamily="34" charset="0"/>
              </a:rPr>
              <a:t>imagem</a:t>
            </a:r>
            <a:r>
              <a:rPr kumimoji="1" lang="en-US" sz="2000" dirty="0">
                <a:solidFill>
                  <a:srgbClr val="002060"/>
                </a:solidFill>
                <a:latin typeface="Arial" pitchFamily="34" charset="0"/>
              </a:rPr>
              <a:t> digital </a:t>
            </a:r>
            <a:r>
              <a:rPr kumimoji="1" lang="en-US" sz="2000" dirty="0" err="1">
                <a:solidFill>
                  <a:srgbClr val="002060"/>
                </a:solidFill>
                <a:latin typeface="Arial" pitchFamily="34" charset="0"/>
              </a:rPr>
              <a:t>sem</a:t>
            </a:r>
            <a:r>
              <a:rPr kumimoji="1" lang="en-US" sz="2000" dirty="0">
                <a:solidFill>
                  <a:srgbClr val="002060"/>
                </a:solidFill>
                <a:latin typeface="Arial" pitchFamily="34" charset="0"/>
              </a:rPr>
              <a:t> </a:t>
            </a:r>
            <a:r>
              <a:rPr kumimoji="1" lang="en-US" sz="2000" dirty="0" err="1">
                <a:solidFill>
                  <a:srgbClr val="002060"/>
                </a:solidFill>
                <a:latin typeface="Arial" pitchFamily="34" charset="0"/>
              </a:rPr>
              <a:t>considerar</a:t>
            </a:r>
            <a:r>
              <a:rPr kumimoji="1" lang="en-US" sz="2000" dirty="0">
                <a:solidFill>
                  <a:srgbClr val="002060"/>
                </a:solidFill>
                <a:latin typeface="Arial" pitchFamily="34" charset="0"/>
              </a:rPr>
              <a:t> o </a:t>
            </a:r>
            <a:r>
              <a:rPr kumimoji="1" lang="en-US" sz="2000" dirty="0" err="1">
                <a:solidFill>
                  <a:srgbClr val="002060"/>
                </a:solidFill>
                <a:latin typeface="Arial" pitchFamily="34" charset="0"/>
              </a:rPr>
              <a:t>fabricante</a:t>
            </a:r>
            <a:r>
              <a:rPr kumimoji="1" lang="en-US" sz="2000" dirty="0">
                <a:solidFill>
                  <a:srgbClr val="002060"/>
                </a:solidFill>
                <a:latin typeface="Arial" pitchFamily="34" charset="0"/>
              </a:rPr>
              <a:t>;</a:t>
            </a:r>
          </a:p>
          <a:p>
            <a:pPr marL="742950" lvl="1" indent="-285750" algn="l" eaLnBrk="0" hangingPunct="0">
              <a:spcBef>
                <a:spcPct val="20000"/>
              </a:spcBef>
              <a:buClr>
                <a:schemeClr val="tx2"/>
              </a:buClr>
              <a:buSzPct val="75000"/>
              <a:buFont typeface="Monotype Sorts" pitchFamily="2" charset="2"/>
              <a:buChar char="u"/>
            </a:pPr>
            <a:r>
              <a:rPr kumimoji="1" lang="en-US" sz="2000" dirty="0" err="1">
                <a:latin typeface="Arial" pitchFamily="34" charset="0"/>
              </a:rPr>
              <a:t>que</a:t>
            </a:r>
            <a:r>
              <a:rPr kumimoji="1" lang="en-US" sz="2000" dirty="0">
                <a:latin typeface="Arial" pitchFamily="34" charset="0"/>
              </a:rPr>
              <a:t> </a:t>
            </a:r>
            <a:r>
              <a:rPr kumimoji="1" lang="en-US" sz="2000" dirty="0" err="1">
                <a:latin typeface="Arial" pitchFamily="34" charset="0"/>
              </a:rPr>
              <a:t>facilitasse</a:t>
            </a:r>
            <a:r>
              <a:rPr kumimoji="1" lang="en-US" sz="2000" dirty="0">
                <a:latin typeface="Arial" pitchFamily="34" charset="0"/>
              </a:rPr>
              <a:t> o </a:t>
            </a:r>
            <a:r>
              <a:rPr kumimoji="1" lang="en-US" sz="2000" dirty="0" err="1">
                <a:latin typeface="Arial" pitchFamily="34" charset="0"/>
              </a:rPr>
              <a:t>desenvolvimento</a:t>
            </a:r>
            <a:r>
              <a:rPr kumimoji="1" lang="en-US" sz="2000" dirty="0">
                <a:latin typeface="Arial" pitchFamily="34" charset="0"/>
              </a:rPr>
              <a:t> e </a:t>
            </a:r>
            <a:r>
              <a:rPr kumimoji="1" lang="en-US" sz="2000" dirty="0" err="1">
                <a:latin typeface="Arial" pitchFamily="34" charset="0"/>
              </a:rPr>
              <a:t>expansão</a:t>
            </a:r>
            <a:r>
              <a:rPr kumimoji="1" lang="en-US" sz="2000" dirty="0">
                <a:latin typeface="Arial" pitchFamily="34" charset="0"/>
              </a:rPr>
              <a:t> do PACS (Picture Archiving &amp; Communication System);</a:t>
            </a:r>
          </a:p>
          <a:p>
            <a:pPr marL="742950" lvl="1" indent="-285750" algn="l" eaLnBrk="0" hangingPunct="0">
              <a:spcBef>
                <a:spcPct val="20000"/>
              </a:spcBef>
              <a:buClr>
                <a:schemeClr val="tx2"/>
              </a:buClr>
              <a:buSzPct val="75000"/>
              <a:buFont typeface="Monotype Sorts" pitchFamily="2" charset="2"/>
              <a:buChar char="u"/>
            </a:pPr>
            <a:r>
              <a:rPr kumimoji="1" lang="en-US" sz="2000" dirty="0" err="1">
                <a:solidFill>
                  <a:srgbClr val="002060"/>
                </a:solidFill>
                <a:latin typeface="Arial" pitchFamily="34" charset="0"/>
              </a:rPr>
              <a:t>que</a:t>
            </a:r>
            <a:r>
              <a:rPr kumimoji="1" lang="en-US" sz="2000" dirty="0">
                <a:solidFill>
                  <a:srgbClr val="002060"/>
                </a:solidFill>
                <a:latin typeface="Arial" pitchFamily="34" charset="0"/>
              </a:rPr>
              <a:t> </a:t>
            </a:r>
            <a:r>
              <a:rPr kumimoji="1" lang="en-US" sz="2000" dirty="0" err="1">
                <a:solidFill>
                  <a:srgbClr val="002060"/>
                </a:solidFill>
                <a:latin typeface="Arial" pitchFamily="34" charset="0"/>
              </a:rPr>
              <a:t>permitisse</a:t>
            </a:r>
            <a:r>
              <a:rPr kumimoji="1" lang="en-US" sz="2000" dirty="0">
                <a:solidFill>
                  <a:srgbClr val="002060"/>
                </a:solidFill>
                <a:latin typeface="Arial" pitchFamily="34" charset="0"/>
              </a:rPr>
              <a:t> a </a:t>
            </a:r>
            <a:r>
              <a:rPr kumimoji="1" lang="en-US" sz="2000" dirty="0" err="1">
                <a:solidFill>
                  <a:srgbClr val="002060"/>
                </a:solidFill>
                <a:latin typeface="Arial" pitchFamily="34" charset="0"/>
              </a:rPr>
              <a:t>criação</a:t>
            </a:r>
            <a:r>
              <a:rPr kumimoji="1" lang="en-US" sz="2000" dirty="0">
                <a:solidFill>
                  <a:srgbClr val="002060"/>
                </a:solidFill>
                <a:latin typeface="Arial" pitchFamily="34" charset="0"/>
              </a:rPr>
              <a:t> de </a:t>
            </a:r>
            <a:r>
              <a:rPr kumimoji="1" lang="en-US" sz="2000" dirty="0" err="1">
                <a:solidFill>
                  <a:srgbClr val="002060"/>
                </a:solidFill>
                <a:latin typeface="Arial" pitchFamily="34" charset="0"/>
              </a:rPr>
              <a:t>bancos</a:t>
            </a:r>
            <a:r>
              <a:rPr kumimoji="1" lang="en-US" sz="2000" dirty="0">
                <a:solidFill>
                  <a:srgbClr val="002060"/>
                </a:solidFill>
                <a:latin typeface="Arial" pitchFamily="34" charset="0"/>
              </a:rPr>
              <a:t> de dados </a:t>
            </a:r>
            <a:r>
              <a:rPr kumimoji="1" lang="en-US" sz="2000" dirty="0" err="1">
                <a:solidFill>
                  <a:srgbClr val="002060"/>
                </a:solidFill>
                <a:latin typeface="Arial" pitchFamily="34" charset="0"/>
              </a:rPr>
              <a:t>para</a:t>
            </a:r>
            <a:r>
              <a:rPr kumimoji="1" lang="en-US" sz="2000" dirty="0">
                <a:solidFill>
                  <a:srgbClr val="002060"/>
                </a:solidFill>
                <a:latin typeface="Arial" pitchFamily="34" charset="0"/>
              </a:rPr>
              <a:t> </a:t>
            </a:r>
            <a:r>
              <a:rPr kumimoji="1" lang="en-US" sz="2000" dirty="0" err="1">
                <a:solidFill>
                  <a:srgbClr val="002060"/>
                </a:solidFill>
                <a:latin typeface="Arial" pitchFamily="34" charset="0"/>
              </a:rPr>
              <a:t>informação</a:t>
            </a:r>
            <a:r>
              <a:rPr kumimoji="1" lang="en-US" sz="2000" dirty="0">
                <a:solidFill>
                  <a:srgbClr val="002060"/>
                </a:solidFill>
                <a:latin typeface="Arial" pitchFamily="34" charset="0"/>
              </a:rPr>
              <a:t> de </a:t>
            </a:r>
            <a:r>
              <a:rPr kumimoji="1" lang="en-US" sz="2000" dirty="0" err="1">
                <a:solidFill>
                  <a:srgbClr val="002060"/>
                </a:solidFill>
                <a:latin typeface="Arial" pitchFamily="34" charset="0"/>
              </a:rPr>
              <a:t>diagnósticos</a:t>
            </a:r>
            <a:r>
              <a:rPr kumimoji="1" lang="en-US" sz="2000" dirty="0">
                <a:solidFill>
                  <a:srgbClr val="002060"/>
                </a:solidFill>
                <a:latin typeface="Arial" pitchFamily="34" charset="0"/>
              </a:rPr>
              <a:t>;</a:t>
            </a:r>
          </a:p>
          <a:p>
            <a:pPr marL="742950" lvl="1" indent="-285750" algn="l" eaLnBrk="0" hangingPunct="0">
              <a:spcBef>
                <a:spcPct val="20000"/>
              </a:spcBef>
              <a:buClr>
                <a:schemeClr val="tx2"/>
              </a:buClr>
              <a:buSzPct val="75000"/>
              <a:buFont typeface="Monotype Sorts" pitchFamily="2" charset="2"/>
              <a:buChar char="u"/>
            </a:pPr>
            <a:r>
              <a:rPr kumimoji="1" lang="en-US" sz="2000" dirty="0" err="1">
                <a:latin typeface="Arial" pitchFamily="34" charset="0"/>
              </a:rPr>
              <a:t>que</a:t>
            </a:r>
            <a:r>
              <a:rPr kumimoji="1" lang="en-US" sz="2000" dirty="0">
                <a:latin typeface="Arial" pitchFamily="34" charset="0"/>
              </a:rPr>
              <a:t> </a:t>
            </a:r>
            <a:r>
              <a:rPr kumimoji="1" lang="en-US" sz="2000" dirty="0" err="1">
                <a:latin typeface="Arial" pitchFamily="34" charset="0"/>
              </a:rPr>
              <a:t>interrogasse</a:t>
            </a:r>
            <a:r>
              <a:rPr kumimoji="1" lang="en-US" sz="2000" dirty="0">
                <a:latin typeface="Arial" pitchFamily="34" charset="0"/>
              </a:rPr>
              <a:t> </a:t>
            </a:r>
            <a:r>
              <a:rPr kumimoji="1" lang="en-US" sz="2000" dirty="0" err="1">
                <a:latin typeface="Arial" pitchFamily="34" charset="0"/>
              </a:rPr>
              <a:t>esses</a:t>
            </a:r>
            <a:r>
              <a:rPr kumimoji="1" lang="en-US" sz="2000" dirty="0">
                <a:latin typeface="Arial" pitchFamily="34" charset="0"/>
              </a:rPr>
              <a:t> B.D. </a:t>
            </a:r>
            <a:r>
              <a:rPr kumimoji="1" lang="en-US" sz="2000" dirty="0" err="1" smtClean="0">
                <a:latin typeface="Arial" pitchFamily="34" charset="0"/>
              </a:rPr>
              <a:t>por</a:t>
            </a:r>
            <a:r>
              <a:rPr kumimoji="1" lang="en-US" sz="2000" dirty="0" smtClean="0">
                <a:latin typeface="Arial" pitchFamily="34" charset="0"/>
              </a:rPr>
              <a:t> </a:t>
            </a:r>
            <a:r>
              <a:rPr kumimoji="1" lang="en-US" sz="2000" dirty="0" err="1">
                <a:latin typeface="Arial" pitchFamily="34" charset="0"/>
              </a:rPr>
              <a:t>equipamentos</a:t>
            </a:r>
            <a:r>
              <a:rPr kumimoji="1" lang="en-US" sz="2000" dirty="0">
                <a:latin typeface="Arial" pitchFamily="34" charset="0"/>
              </a:rPr>
              <a:t> </a:t>
            </a:r>
            <a:r>
              <a:rPr kumimoji="1" lang="en-US" sz="2000" dirty="0" err="1">
                <a:latin typeface="Arial" pitchFamily="34" charset="0"/>
              </a:rPr>
              <a:t>distribuídos</a:t>
            </a:r>
            <a:r>
              <a:rPr kumimoji="1" lang="en-US" sz="2000" dirty="0">
                <a:latin typeface="Arial" pitchFamily="34" charset="0"/>
              </a:rPr>
              <a:t> </a:t>
            </a:r>
            <a:r>
              <a:rPr kumimoji="1" lang="en-US" sz="2000" dirty="0" err="1">
                <a:latin typeface="Arial" pitchFamily="34" charset="0"/>
              </a:rPr>
              <a:t>geograficamente</a:t>
            </a:r>
            <a:r>
              <a:rPr kumimoji="1" lang="en-US" sz="2000" dirty="0">
                <a:latin typeface="Arial" pitchFamily="34" charset="0"/>
              </a:rPr>
              <a:t>, local </a:t>
            </a:r>
            <a:r>
              <a:rPr kumimoji="1" lang="en-US" sz="2000" dirty="0" err="1">
                <a:latin typeface="Arial" pitchFamily="34" charset="0"/>
              </a:rPr>
              <a:t>ou</a:t>
            </a:r>
            <a:r>
              <a:rPr kumimoji="1" lang="en-US" sz="2000" dirty="0">
                <a:latin typeface="Arial" pitchFamily="34" charset="0"/>
              </a:rPr>
              <a:t> </a:t>
            </a:r>
            <a:r>
              <a:rPr kumimoji="1" lang="en-US" sz="2000" dirty="0" err="1">
                <a:latin typeface="Arial" pitchFamily="34" charset="0"/>
              </a:rPr>
              <a:t>remotos</a:t>
            </a:r>
            <a:r>
              <a:rPr kumimoji="1" lang="en-US" sz="2000" dirty="0">
                <a:latin typeface="Arial" pitchFamily="34" charset="0"/>
              </a:rPr>
              <a:t>.</a:t>
            </a:r>
          </a:p>
        </p:txBody>
      </p:sp>
      <p:sp>
        <p:nvSpPr>
          <p:cNvPr id="4" name="Rectangle 2"/>
          <p:cNvSpPr txBox="1">
            <a:spLocks noChangeArrowheads="1"/>
          </p:cNvSpPr>
          <p:nvPr/>
        </p:nvSpPr>
        <p:spPr bwMode="auto">
          <a:xfrm>
            <a:off x="1691680" y="476672"/>
            <a:ext cx="2664296" cy="808038"/>
          </a:xfrm>
          <a:prstGeom prst="rect">
            <a:avLst/>
          </a:prstGeom>
          <a:noFill/>
          <a:ln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0" fontAlgn="base" hangingPunct="0">
              <a:lnSpc>
                <a:spcPct val="80000"/>
              </a:lnSpc>
              <a:spcBef>
                <a:spcPct val="0"/>
              </a:spcBef>
              <a:spcAft>
                <a:spcPct val="0"/>
              </a:spcAft>
              <a:defRPr sz="3600">
                <a:solidFill>
                  <a:schemeClr val="tx2"/>
                </a:solidFill>
                <a:latin typeface="+mj-lt"/>
                <a:ea typeface="MS PGothic" pitchFamily="34" charset="-128"/>
                <a:cs typeface="ＭＳ Ｐゴシック" pitchFamily="-112" charset="-128"/>
              </a:defRPr>
            </a:lvl1pPr>
            <a:lvl2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2pPr>
            <a:lvl3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3pPr>
            <a:lvl4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4pPr>
            <a:lvl5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5pPr>
            <a:lvl6pPr marL="457200" algn="l" rtl="0" fontAlgn="base">
              <a:lnSpc>
                <a:spcPct val="80000"/>
              </a:lnSpc>
              <a:spcBef>
                <a:spcPct val="0"/>
              </a:spcBef>
              <a:spcAft>
                <a:spcPct val="0"/>
              </a:spcAft>
              <a:defRPr sz="3400">
                <a:solidFill>
                  <a:schemeClr val="tx2"/>
                </a:solidFill>
                <a:latin typeface="Georgia" pitchFamily="-112" charset="0"/>
              </a:defRPr>
            </a:lvl6pPr>
            <a:lvl7pPr marL="914400" algn="l" rtl="0" fontAlgn="base">
              <a:lnSpc>
                <a:spcPct val="80000"/>
              </a:lnSpc>
              <a:spcBef>
                <a:spcPct val="0"/>
              </a:spcBef>
              <a:spcAft>
                <a:spcPct val="0"/>
              </a:spcAft>
              <a:defRPr sz="3400">
                <a:solidFill>
                  <a:schemeClr val="tx2"/>
                </a:solidFill>
                <a:latin typeface="Georgia" pitchFamily="-112" charset="0"/>
              </a:defRPr>
            </a:lvl7pPr>
            <a:lvl8pPr marL="1371600" algn="l" rtl="0" fontAlgn="base">
              <a:lnSpc>
                <a:spcPct val="80000"/>
              </a:lnSpc>
              <a:spcBef>
                <a:spcPct val="0"/>
              </a:spcBef>
              <a:spcAft>
                <a:spcPct val="0"/>
              </a:spcAft>
              <a:defRPr sz="3400">
                <a:solidFill>
                  <a:schemeClr val="tx2"/>
                </a:solidFill>
                <a:latin typeface="Georgia" pitchFamily="-112" charset="0"/>
              </a:defRPr>
            </a:lvl8pPr>
            <a:lvl9pPr marL="1828800" algn="l" rtl="0" fontAlgn="base">
              <a:lnSpc>
                <a:spcPct val="80000"/>
              </a:lnSpc>
              <a:spcBef>
                <a:spcPct val="0"/>
              </a:spcBef>
              <a:spcAft>
                <a:spcPct val="0"/>
              </a:spcAft>
              <a:defRPr sz="3400">
                <a:solidFill>
                  <a:schemeClr val="tx2"/>
                </a:solidFill>
                <a:latin typeface="Georgia" pitchFamily="-112" charset="0"/>
              </a:defRPr>
            </a:lvl9pPr>
          </a:lstStyle>
          <a:p>
            <a:pPr fontAlgn="auto">
              <a:lnSpc>
                <a:spcPct val="100000"/>
              </a:lnSpc>
              <a:spcBef>
                <a:spcPts val="0"/>
              </a:spcBef>
              <a:spcAft>
                <a:spcPts val="0"/>
              </a:spcAft>
              <a:defRPr/>
            </a:pP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DICOM</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578939" y="1556792"/>
            <a:ext cx="7169525" cy="4538235"/>
            <a:chOff x="827087" y="836613"/>
            <a:chExt cx="8355013" cy="5761037"/>
          </a:xfrm>
        </p:grpSpPr>
        <p:sp>
          <p:nvSpPr>
            <p:cNvPr id="476163" name="Rectangle 3"/>
            <p:cNvSpPr>
              <a:spLocks noChangeArrowheads="1"/>
            </p:cNvSpPr>
            <p:nvPr/>
          </p:nvSpPr>
          <p:spPr bwMode="auto">
            <a:xfrm>
              <a:off x="2448529" y="1076131"/>
              <a:ext cx="4478849" cy="5521519"/>
            </a:xfrm>
            <a:prstGeom prst="rect">
              <a:avLst/>
            </a:prstGeom>
            <a:noFill/>
            <a:ln w="25400">
              <a:solidFill>
                <a:schemeClr val="accent2"/>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476164" name="Rectangle 4"/>
            <p:cNvSpPr>
              <a:spLocks noChangeArrowheads="1"/>
            </p:cNvSpPr>
            <p:nvPr/>
          </p:nvSpPr>
          <p:spPr bwMode="auto">
            <a:xfrm>
              <a:off x="4028670" y="3345248"/>
              <a:ext cx="1434823" cy="57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lgn="ctr" eaLnBrk="0" hangingPunct="0"/>
              <a:r>
                <a:rPr lang="en-US" altLang="en-US" sz="1600" b="1" dirty="0" err="1">
                  <a:latin typeface="Arial" pitchFamily="34" charset="0"/>
                </a:rPr>
                <a:t>Rede</a:t>
              </a:r>
              <a:r>
                <a:rPr lang="en-US" altLang="en-US" sz="1600" b="1" dirty="0">
                  <a:latin typeface="Arial" pitchFamily="34" charset="0"/>
                </a:rPr>
                <a:t> de </a:t>
              </a:r>
              <a:r>
                <a:rPr lang="en-US" altLang="en-US" sz="1600" b="1" dirty="0" err="1">
                  <a:latin typeface="Arial" pitchFamily="34" charset="0"/>
                </a:rPr>
                <a:t>alta</a:t>
              </a:r>
              <a:r>
                <a:rPr lang="en-US" altLang="en-US" sz="1600" b="1" dirty="0">
                  <a:latin typeface="Arial" pitchFamily="34" charset="0"/>
                </a:rPr>
                <a:t> </a:t>
              </a:r>
            </a:p>
            <a:p>
              <a:pPr algn="ctr" eaLnBrk="0" hangingPunct="0"/>
              <a:r>
                <a:rPr lang="en-US" altLang="en-US" sz="1600" b="1" dirty="0" err="1">
                  <a:latin typeface="Arial" pitchFamily="34" charset="0"/>
                </a:rPr>
                <a:t>velocidade</a:t>
              </a:r>
              <a:endParaRPr lang="en-US" altLang="en-US" sz="1600" b="1" dirty="0">
                <a:latin typeface="Arial" pitchFamily="34" charset="0"/>
              </a:endParaRPr>
            </a:p>
          </p:txBody>
        </p:sp>
        <p:sp>
          <p:nvSpPr>
            <p:cNvPr id="476165" name="Oval 5"/>
            <p:cNvSpPr>
              <a:spLocks noChangeArrowheads="1"/>
            </p:cNvSpPr>
            <p:nvPr/>
          </p:nvSpPr>
          <p:spPr bwMode="auto">
            <a:xfrm>
              <a:off x="3696733" y="3118337"/>
              <a:ext cx="2132348" cy="1210196"/>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pic>
          <p:nvPicPr>
            <p:cNvPr id="476166" name="Picture 6" descr="CT1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630" y="3297975"/>
              <a:ext cx="1027933" cy="874556"/>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2"/>
                  </a:solidFill>
                </a14:hiddenFill>
              </a:ext>
            </a:extLst>
          </p:spPr>
        </p:pic>
        <p:pic>
          <p:nvPicPr>
            <p:cNvPr id="476167" name="Picture 7" descr="juke&amp;raid 2 "/>
            <p:cNvPicPr>
              <a:picLocks noChangeAspect="1" noChangeArrowheads="1"/>
            </p:cNvPicPr>
            <p:nvPr/>
          </p:nvPicPr>
          <p:blipFill>
            <a:blip r:embed="rId5">
              <a:extLst>
                <a:ext uri="{28A0092B-C50C-407E-A947-70E740481C1C}">
                  <a14:useLocalDpi xmlns:a14="http://schemas.microsoft.com/office/drawing/2010/main" val="0"/>
                </a:ext>
              </a:extLst>
            </a:blip>
            <a:srcRect l="2426" t="20152" b="18825"/>
            <a:stretch>
              <a:fillRect/>
            </a:stretch>
          </p:blipFill>
          <p:spPr bwMode="auto">
            <a:xfrm>
              <a:off x="4137276" y="5236180"/>
              <a:ext cx="1141128" cy="852495"/>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2"/>
                  </a:solidFill>
                </a14:hiddenFill>
              </a:ext>
            </a:extLst>
          </p:spPr>
        </p:pic>
        <p:pic>
          <p:nvPicPr>
            <p:cNvPr id="476168" name="Picture 8" descr="0008new"/>
            <p:cNvPicPr>
              <a:picLocks noChangeAspect="1" noChangeArrowheads="1"/>
            </p:cNvPicPr>
            <p:nvPr/>
          </p:nvPicPr>
          <p:blipFill>
            <a:blip r:embed="rId6">
              <a:lum bright="34000" contrast="34000"/>
              <a:extLst>
                <a:ext uri="{28A0092B-C50C-407E-A947-70E740481C1C}">
                  <a14:useLocalDpi xmlns:a14="http://schemas.microsoft.com/office/drawing/2010/main" val="0"/>
                </a:ext>
              </a:extLst>
            </a:blip>
            <a:srcRect/>
            <a:stretch>
              <a:fillRect/>
            </a:stretch>
          </p:blipFill>
          <p:spPr bwMode="auto">
            <a:xfrm>
              <a:off x="4284123" y="1303043"/>
              <a:ext cx="1248204" cy="969102"/>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2"/>
                  </a:solidFill>
                </a14:hiddenFill>
              </a:ext>
            </a:extLst>
          </p:spPr>
        </p:pic>
        <p:pic>
          <p:nvPicPr>
            <p:cNvPr id="476169" name="Picture 9" descr="serverne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5040" y="1983778"/>
              <a:ext cx="767890" cy="6744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476170" name="Group 10"/>
            <p:cNvGrpSpPr>
              <a:grpSpLocks/>
            </p:cNvGrpSpPr>
            <p:nvPr/>
          </p:nvGrpSpPr>
          <p:grpSpPr bwMode="auto">
            <a:xfrm>
              <a:off x="7588193" y="3496523"/>
              <a:ext cx="1508246" cy="1036861"/>
              <a:chOff x="4628" y="909"/>
              <a:chExt cx="1020" cy="660"/>
            </a:xfrm>
          </p:grpSpPr>
          <p:pic>
            <p:nvPicPr>
              <p:cNvPr id="476171" name="Picture 1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8" y="909"/>
                <a:ext cx="1020"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6172" name="Rectangle 12"/>
              <p:cNvSpPr>
                <a:spLocks noChangeArrowheads="1"/>
              </p:cNvSpPr>
              <p:nvPr/>
            </p:nvSpPr>
            <p:spPr bwMode="auto">
              <a:xfrm>
                <a:off x="4661" y="1376"/>
                <a:ext cx="958" cy="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en-US" sz="1400">
                    <a:latin typeface="Arial" pitchFamily="34" charset="0"/>
                  </a:rPr>
                  <a:t>HIS/MIS</a:t>
                </a:r>
                <a:endParaRPr lang="en-US">
                  <a:latin typeface="Arial" pitchFamily="34" charset="0"/>
                </a:endParaRPr>
              </a:p>
            </p:txBody>
          </p:sp>
        </p:grpSp>
        <p:sp>
          <p:nvSpPr>
            <p:cNvPr id="476173" name="Text Box 13"/>
            <p:cNvSpPr txBox="1">
              <a:spLocks noChangeArrowheads="1"/>
            </p:cNvSpPr>
            <p:nvPr/>
          </p:nvSpPr>
          <p:spPr bwMode="auto">
            <a:xfrm>
              <a:off x="3984310" y="6068189"/>
              <a:ext cx="1376695" cy="30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b="1">
                  <a:latin typeface="Arial" pitchFamily="34" charset="0"/>
                </a:rPr>
                <a:t>Arquivamento</a:t>
              </a:r>
            </a:p>
          </p:txBody>
        </p:sp>
        <p:sp>
          <p:nvSpPr>
            <p:cNvPr id="476174" name="Text Box 14"/>
            <p:cNvSpPr txBox="1">
              <a:spLocks noChangeArrowheads="1"/>
            </p:cNvSpPr>
            <p:nvPr/>
          </p:nvSpPr>
          <p:spPr bwMode="auto">
            <a:xfrm>
              <a:off x="827087" y="1529954"/>
              <a:ext cx="1368648" cy="60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400" b="1" dirty="0" err="1">
                  <a:latin typeface="Arial" pitchFamily="34" charset="0"/>
                </a:rPr>
                <a:t>Modalidade</a:t>
              </a:r>
              <a:r>
                <a:rPr lang="en-US" sz="1400" b="1" dirty="0">
                  <a:latin typeface="Arial" pitchFamily="34" charset="0"/>
                </a:rPr>
                <a:t> </a:t>
              </a:r>
            </a:p>
            <a:p>
              <a:pPr algn="ctr" eaLnBrk="0" hangingPunct="0"/>
              <a:r>
                <a:rPr lang="en-US" sz="1400" b="1" dirty="0">
                  <a:latin typeface="Arial" pitchFamily="34" charset="0"/>
                </a:rPr>
                <a:t>de </a:t>
              </a:r>
              <a:r>
                <a:rPr lang="en-US" sz="1400" b="1" dirty="0" err="1">
                  <a:latin typeface="Arial" pitchFamily="34" charset="0"/>
                </a:rPr>
                <a:t>Imagem</a:t>
              </a:r>
              <a:endParaRPr lang="en-US" sz="1400" b="1" dirty="0">
                <a:latin typeface="Arial" pitchFamily="34" charset="0"/>
              </a:endParaRPr>
            </a:p>
          </p:txBody>
        </p:sp>
        <p:sp>
          <p:nvSpPr>
            <p:cNvPr id="476175" name="Text Box 15"/>
            <p:cNvSpPr txBox="1">
              <a:spLocks noChangeArrowheads="1"/>
            </p:cNvSpPr>
            <p:nvPr/>
          </p:nvSpPr>
          <p:spPr bwMode="auto">
            <a:xfrm>
              <a:off x="7367921" y="5690003"/>
              <a:ext cx="1814179" cy="51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1400" b="1">
                  <a:latin typeface="Arial" pitchFamily="34" charset="0"/>
                </a:rPr>
                <a:t>Web-based RIS/PACS/EMR</a:t>
              </a:r>
            </a:p>
          </p:txBody>
        </p:sp>
        <p:sp>
          <p:nvSpPr>
            <p:cNvPr id="476176" name="Text Box 16"/>
            <p:cNvSpPr txBox="1">
              <a:spLocks noChangeArrowheads="1"/>
            </p:cNvSpPr>
            <p:nvPr/>
          </p:nvSpPr>
          <p:spPr bwMode="auto">
            <a:xfrm>
              <a:off x="8617871" y="2059415"/>
              <a:ext cx="480315" cy="30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dirty="0">
                  <a:latin typeface="Arial" pitchFamily="34" charset="0"/>
                </a:rPr>
                <a:t>RIS</a:t>
              </a:r>
            </a:p>
          </p:txBody>
        </p:sp>
        <p:sp>
          <p:nvSpPr>
            <p:cNvPr id="476177" name="Text Box 17"/>
            <p:cNvSpPr txBox="1">
              <a:spLocks noChangeArrowheads="1"/>
            </p:cNvSpPr>
            <p:nvPr/>
          </p:nvSpPr>
          <p:spPr bwMode="auto">
            <a:xfrm>
              <a:off x="5657760" y="1227405"/>
              <a:ext cx="1226789" cy="51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b="1">
                  <a:latin typeface="Arial" pitchFamily="34" charset="0"/>
                </a:rPr>
                <a:t>Estação de </a:t>
              </a:r>
            </a:p>
            <a:p>
              <a:pPr algn="ctr" eaLnBrk="0" hangingPunct="0"/>
              <a:r>
                <a:rPr lang="en-US" sz="1400" b="1">
                  <a:latin typeface="Arial" pitchFamily="34" charset="0"/>
                </a:rPr>
                <a:t>visualização</a:t>
              </a:r>
            </a:p>
          </p:txBody>
        </p:sp>
        <p:cxnSp>
          <p:nvCxnSpPr>
            <p:cNvPr id="476178" name="AutoShape 18"/>
            <p:cNvCxnSpPr>
              <a:cxnSpLocks noChangeShapeType="1"/>
              <a:stCxn id="476166" idx="3"/>
              <a:endCxn id="476165" idx="2"/>
            </p:cNvCxnSpPr>
            <p:nvPr/>
          </p:nvCxnSpPr>
          <p:spPr bwMode="auto">
            <a:xfrm flipV="1">
              <a:off x="1934563" y="3723435"/>
              <a:ext cx="1743814" cy="12606"/>
            </a:xfrm>
            <a:prstGeom prst="straightConnector1">
              <a:avLst/>
            </a:prstGeom>
            <a:noFill/>
            <a:ln w="254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6179" name="AutoShape 19"/>
            <p:cNvCxnSpPr>
              <a:cxnSpLocks noChangeShapeType="1"/>
              <a:stCxn id="476165" idx="5"/>
            </p:cNvCxnSpPr>
            <p:nvPr/>
          </p:nvCxnSpPr>
          <p:spPr bwMode="auto">
            <a:xfrm rot="16200000" flipH="1">
              <a:off x="5674664" y="4013345"/>
              <a:ext cx="726433" cy="1043229"/>
            </a:xfrm>
            <a:prstGeom prst="curvedConnector2">
              <a:avLst/>
            </a:prstGeom>
            <a:noFill/>
            <a:ln w="3175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6180" name="AutoShape 20"/>
            <p:cNvCxnSpPr>
              <a:cxnSpLocks noChangeShapeType="1"/>
              <a:endCxn id="476199" idx="0"/>
            </p:cNvCxnSpPr>
            <p:nvPr/>
          </p:nvCxnSpPr>
          <p:spPr bwMode="auto">
            <a:xfrm>
              <a:off x="7300616" y="4897388"/>
              <a:ext cx="1012636" cy="263155"/>
            </a:xfrm>
            <a:prstGeom prst="curvedConnector2">
              <a:avLst/>
            </a:prstGeom>
            <a:noFill/>
            <a:ln w="3175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6181" name="AutoShape 21"/>
            <p:cNvCxnSpPr>
              <a:cxnSpLocks noChangeShapeType="1"/>
              <a:stCxn id="476168" idx="2"/>
              <a:endCxn id="476165" idx="0"/>
            </p:cNvCxnSpPr>
            <p:nvPr/>
          </p:nvCxnSpPr>
          <p:spPr bwMode="auto">
            <a:xfrm rot="5400000">
              <a:off x="4421925" y="2613127"/>
              <a:ext cx="827282" cy="145318"/>
            </a:xfrm>
            <a:prstGeom prst="curvedConnector3">
              <a:avLst>
                <a:gd name="adj1" fmla="val 51046"/>
              </a:avLst>
            </a:prstGeom>
            <a:noFill/>
            <a:ln w="3175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6182" name="AutoShape 22"/>
            <p:cNvCxnSpPr>
              <a:cxnSpLocks noChangeShapeType="1"/>
              <a:stCxn id="476165" idx="7"/>
              <a:endCxn id="476169" idx="1"/>
            </p:cNvCxnSpPr>
            <p:nvPr/>
          </p:nvCxnSpPr>
          <p:spPr bwMode="auto">
            <a:xfrm rot="16200000">
              <a:off x="6148575" y="1689449"/>
              <a:ext cx="954920" cy="2218009"/>
            </a:xfrm>
            <a:prstGeom prst="curvedConnector2">
              <a:avLst/>
            </a:prstGeom>
            <a:noFill/>
            <a:ln w="3175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6183" name="AutoShape 23"/>
            <p:cNvCxnSpPr>
              <a:cxnSpLocks noChangeShapeType="1"/>
              <a:stCxn id="476169" idx="2"/>
              <a:endCxn id="476171" idx="0"/>
            </p:cNvCxnSpPr>
            <p:nvPr/>
          </p:nvCxnSpPr>
          <p:spPr bwMode="auto">
            <a:xfrm rot="16200000" flipH="1">
              <a:off x="7811494" y="2965701"/>
              <a:ext cx="838313" cy="223331"/>
            </a:xfrm>
            <a:prstGeom prst="curvedConnector3">
              <a:avLst>
                <a:gd name="adj1" fmla="val 50000"/>
              </a:avLst>
            </a:prstGeom>
            <a:noFill/>
            <a:ln w="254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6184" name="Text Box 24"/>
            <p:cNvSpPr txBox="1">
              <a:spLocks noChangeArrowheads="1"/>
            </p:cNvSpPr>
            <p:nvPr/>
          </p:nvSpPr>
          <p:spPr bwMode="auto">
            <a:xfrm>
              <a:off x="8175583" y="2891425"/>
              <a:ext cx="578212" cy="304125"/>
            </a:xfrm>
            <a:prstGeom prst="rect">
              <a:avLst/>
            </a:prstGeom>
            <a:solidFill>
              <a:srgbClr val="FFFFCC"/>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solidFill>
                    <a:srgbClr val="FF0000"/>
                  </a:solidFill>
                  <a:latin typeface="Arial" pitchFamily="34" charset="0"/>
                </a:rPr>
                <a:t>HL-7</a:t>
              </a:r>
            </a:p>
          </p:txBody>
        </p:sp>
        <p:sp>
          <p:nvSpPr>
            <p:cNvPr id="476185" name="Text Box 25"/>
            <p:cNvSpPr txBox="1">
              <a:spLocks noChangeArrowheads="1"/>
            </p:cNvSpPr>
            <p:nvPr/>
          </p:nvSpPr>
          <p:spPr bwMode="auto">
            <a:xfrm>
              <a:off x="5752599" y="2361964"/>
              <a:ext cx="777068" cy="305701"/>
            </a:xfrm>
            <a:prstGeom prst="rect">
              <a:avLst/>
            </a:prstGeom>
            <a:solidFill>
              <a:srgbClr val="FFFFCC"/>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solidFill>
                    <a:srgbClr val="FF0000"/>
                  </a:solidFill>
                  <a:latin typeface="Arial" pitchFamily="34" charset="0"/>
                </a:rPr>
                <a:t>DICOM</a:t>
              </a:r>
            </a:p>
          </p:txBody>
        </p:sp>
        <p:sp>
          <p:nvSpPr>
            <p:cNvPr id="476186" name="Text Box 26"/>
            <p:cNvSpPr txBox="1">
              <a:spLocks noChangeArrowheads="1"/>
            </p:cNvSpPr>
            <p:nvPr/>
          </p:nvSpPr>
          <p:spPr bwMode="auto">
            <a:xfrm>
              <a:off x="2324998" y="5955582"/>
              <a:ext cx="1318739"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u="sng" dirty="0">
                  <a:effectLst>
                    <a:outerShdw blurRad="38100" dist="38100" dir="2700000" algn="tl">
                      <a:srgbClr val="000000"/>
                    </a:outerShdw>
                  </a:effectLst>
                  <a:latin typeface="Arial" pitchFamily="34" charset="0"/>
                </a:rPr>
                <a:t>PACS</a:t>
              </a:r>
            </a:p>
          </p:txBody>
        </p:sp>
        <p:graphicFrame>
          <p:nvGraphicFramePr>
            <p:cNvPr id="476187" name="Object 27"/>
            <p:cNvGraphicFramePr>
              <a:graphicFrameLocks noChangeAspect="1"/>
            </p:cNvGraphicFramePr>
            <p:nvPr>
              <p:extLst>
                <p:ext uri="{D42A27DB-BD31-4B8C-83A1-F6EECF244321}">
                  <p14:modId xmlns:p14="http://schemas.microsoft.com/office/powerpoint/2010/main" val="131871978"/>
                </p:ext>
              </p:extLst>
            </p:nvPr>
          </p:nvGraphicFramePr>
          <p:xfrm>
            <a:off x="6560260" y="4555444"/>
            <a:ext cx="740356" cy="683887"/>
          </p:xfrm>
          <a:graphic>
            <a:graphicData uri="http://schemas.openxmlformats.org/presentationml/2006/ole">
              <mc:AlternateContent xmlns:mc="http://schemas.openxmlformats.org/markup-compatibility/2006">
                <mc:Choice xmlns:v="urn:schemas-microsoft-com:vml" Requires="v">
                  <p:oleObj spid="_x0000_s213096" name="VISIO" r:id="rId9" imgW="1135440" imgH="1018440" progId="Visio.Drawing.6">
                    <p:embed/>
                  </p:oleObj>
                </mc:Choice>
                <mc:Fallback>
                  <p:oleObj name="VISIO" r:id="rId9" imgW="1135440" imgH="101844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60260" y="4555444"/>
                          <a:ext cx="740356" cy="68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6188" name="Text Box 28"/>
            <p:cNvSpPr txBox="1">
              <a:spLocks noChangeArrowheads="1"/>
            </p:cNvSpPr>
            <p:nvPr/>
          </p:nvSpPr>
          <p:spPr bwMode="auto">
            <a:xfrm>
              <a:off x="5899446" y="5084905"/>
              <a:ext cx="844373" cy="30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latin typeface="Arial" pitchFamily="34" charset="0"/>
                </a:rPr>
                <a:t>Firewall</a:t>
              </a:r>
            </a:p>
          </p:txBody>
        </p:sp>
        <p:sp>
          <p:nvSpPr>
            <p:cNvPr id="476189" name="AutoShape 29"/>
            <p:cNvSpPr>
              <a:spLocks noChangeArrowheads="1"/>
            </p:cNvSpPr>
            <p:nvPr/>
          </p:nvSpPr>
          <p:spPr bwMode="auto">
            <a:xfrm>
              <a:off x="2815648" y="1681229"/>
              <a:ext cx="780127" cy="981708"/>
            </a:xfrm>
            <a:prstGeom prst="flowChartMagneticDisk">
              <a:avLst/>
            </a:prstGeom>
            <a:solidFill>
              <a:srgbClr val="FFCC99"/>
            </a:solidFill>
            <a:ln w="31750">
              <a:solidFill>
                <a:srgbClr val="3399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latin typeface="Arial" pitchFamily="34" charset="0"/>
                </a:rPr>
                <a:t>PACS</a:t>
              </a:r>
            </a:p>
            <a:p>
              <a:pPr algn="ctr"/>
              <a:r>
                <a:rPr lang="en-US" sz="1200" b="1">
                  <a:latin typeface="Arial" pitchFamily="34" charset="0"/>
                </a:rPr>
                <a:t>DB</a:t>
              </a:r>
            </a:p>
          </p:txBody>
        </p:sp>
        <p:sp>
          <p:nvSpPr>
            <p:cNvPr id="476190" name="Text Box 30"/>
            <p:cNvSpPr txBox="1">
              <a:spLocks noChangeArrowheads="1"/>
            </p:cNvSpPr>
            <p:nvPr/>
          </p:nvSpPr>
          <p:spPr bwMode="auto">
            <a:xfrm>
              <a:off x="2081411" y="3572160"/>
              <a:ext cx="775538" cy="304125"/>
            </a:xfrm>
            <a:prstGeom prst="rect">
              <a:avLst/>
            </a:prstGeom>
            <a:solidFill>
              <a:srgbClr val="FFFFCC"/>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400" b="1">
                  <a:solidFill>
                    <a:srgbClr val="FF0000"/>
                  </a:solidFill>
                  <a:latin typeface="Arial" pitchFamily="34" charset="0"/>
                </a:rPr>
                <a:t>DICOM</a:t>
              </a:r>
            </a:p>
          </p:txBody>
        </p:sp>
        <p:pic>
          <p:nvPicPr>
            <p:cNvPr id="476191" name="Picture 31" descr="Siemens MR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3207" y="2320994"/>
              <a:ext cx="1101356" cy="82097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76192" name="Picture 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2541" y="4328533"/>
              <a:ext cx="852022" cy="102267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cxnSp>
          <p:nvCxnSpPr>
            <p:cNvPr id="476193" name="AutoShape 33"/>
            <p:cNvCxnSpPr>
              <a:cxnSpLocks noChangeShapeType="1"/>
              <a:stCxn id="476165" idx="1"/>
              <a:endCxn id="476189" idx="3"/>
            </p:cNvCxnSpPr>
            <p:nvPr/>
          </p:nvCxnSpPr>
          <p:spPr bwMode="auto">
            <a:xfrm rot="5400000" flipH="1">
              <a:off x="3308639" y="2575768"/>
              <a:ext cx="597219" cy="803072"/>
            </a:xfrm>
            <a:prstGeom prst="curvedConnector3">
              <a:avLst>
                <a:gd name="adj1" fmla="val 64380"/>
              </a:avLst>
            </a:prstGeom>
            <a:noFill/>
            <a:ln w="254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76194" name="Picture 34" descr="megadriv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89072" y="4328533"/>
              <a:ext cx="417598" cy="907647"/>
            </a:xfrm>
            <a:prstGeom prst="rect">
              <a:avLst/>
            </a:prstGeom>
            <a:noFill/>
            <a:extLst>
              <a:ext uri="{909E8E84-426E-40DD-AFC4-6F175D3DCCD1}">
                <a14:hiddenFill xmlns:a14="http://schemas.microsoft.com/office/drawing/2010/main">
                  <a:solidFill>
                    <a:srgbClr val="FFFFFF"/>
                  </a:solidFill>
                </a14:hiddenFill>
              </a:ext>
            </a:extLst>
          </p:spPr>
        </p:pic>
        <p:sp>
          <p:nvSpPr>
            <p:cNvPr id="476195" name="Text Box 35"/>
            <p:cNvSpPr txBox="1">
              <a:spLocks noChangeArrowheads="1"/>
            </p:cNvSpPr>
            <p:nvPr/>
          </p:nvSpPr>
          <p:spPr bwMode="auto">
            <a:xfrm>
              <a:off x="2668801" y="5160542"/>
              <a:ext cx="654695" cy="30570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400" b="1"/>
                <a:t>RAID</a:t>
              </a:r>
            </a:p>
          </p:txBody>
        </p:sp>
        <p:cxnSp>
          <p:nvCxnSpPr>
            <p:cNvPr id="476196" name="AutoShape 36"/>
            <p:cNvCxnSpPr>
              <a:cxnSpLocks noChangeShapeType="1"/>
              <a:stCxn id="476165" idx="3"/>
              <a:endCxn id="476194" idx="3"/>
            </p:cNvCxnSpPr>
            <p:nvPr/>
          </p:nvCxnSpPr>
          <p:spPr bwMode="auto">
            <a:xfrm rot="5400000">
              <a:off x="3352791" y="4124810"/>
              <a:ext cx="611401" cy="702115"/>
            </a:xfrm>
            <a:prstGeom prst="curvedConnector2">
              <a:avLst/>
            </a:prstGeom>
            <a:noFill/>
            <a:ln w="3175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6197" name="AutoShape 37"/>
            <p:cNvCxnSpPr>
              <a:cxnSpLocks noChangeShapeType="1"/>
              <a:stCxn id="476165" idx="4"/>
              <a:endCxn id="476167" idx="0"/>
            </p:cNvCxnSpPr>
            <p:nvPr/>
          </p:nvCxnSpPr>
          <p:spPr bwMode="auto">
            <a:xfrm rot="5400000">
              <a:off x="4291005" y="4764277"/>
              <a:ext cx="888738" cy="55068"/>
            </a:xfrm>
            <a:prstGeom prst="curvedConnector3">
              <a:avLst>
                <a:gd name="adj1" fmla="val 48935"/>
              </a:avLst>
            </a:prstGeom>
            <a:noFill/>
            <a:ln w="3175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76198" name="Group 38"/>
            <p:cNvGrpSpPr>
              <a:grpSpLocks/>
            </p:cNvGrpSpPr>
            <p:nvPr/>
          </p:nvGrpSpPr>
          <p:grpSpPr bwMode="auto">
            <a:xfrm>
              <a:off x="7955311" y="5160542"/>
              <a:ext cx="714352" cy="605098"/>
              <a:chOff x="2016" y="1632"/>
              <a:chExt cx="2592" cy="1889"/>
            </a:xfrm>
          </p:grpSpPr>
          <p:pic>
            <p:nvPicPr>
              <p:cNvPr id="476199" name="Picture 39" descr="xu"/>
              <p:cNvPicPr>
                <a:picLocks noChangeAspect="1" noChangeArrowheads="1"/>
              </p:cNvPicPr>
              <p:nvPr/>
            </p:nvPicPr>
            <p:blipFill>
              <a:blip r:embed="rId14">
                <a:lum bright="-10000"/>
                <a:extLst>
                  <a:ext uri="{28A0092B-C50C-407E-A947-70E740481C1C}">
                    <a14:useLocalDpi xmlns:a14="http://schemas.microsoft.com/office/drawing/2010/main" val="0"/>
                  </a:ext>
                </a:extLst>
              </a:blip>
              <a:srcRect/>
              <a:stretch>
                <a:fillRect/>
              </a:stretch>
            </p:blipFill>
            <p:spPr bwMode="auto">
              <a:xfrm>
                <a:off x="2016" y="1632"/>
                <a:ext cx="2592" cy="1889"/>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grpSp>
            <p:nvGrpSpPr>
              <p:cNvPr id="476200" name="Group 40"/>
              <p:cNvGrpSpPr>
                <a:grpSpLocks/>
              </p:cNvGrpSpPr>
              <p:nvPr/>
            </p:nvGrpSpPr>
            <p:grpSpPr bwMode="auto">
              <a:xfrm>
                <a:off x="2304" y="1920"/>
                <a:ext cx="1248" cy="816"/>
                <a:chOff x="2160" y="1152"/>
                <a:chExt cx="1296" cy="672"/>
              </a:xfrm>
            </p:grpSpPr>
            <p:pic>
              <p:nvPicPr>
                <p:cNvPr id="476201" name="Picture 41"/>
                <p:cNvPicPr>
                  <a:picLocks noChangeAspect="1" noChangeArrowheads="1"/>
                </p:cNvPicPr>
                <p:nvPr/>
              </p:nvPicPr>
              <p:blipFill>
                <a:blip r:embed="rId15">
                  <a:lum bright="48000" contrast="66000"/>
                  <a:extLst>
                    <a:ext uri="{28A0092B-C50C-407E-A947-70E740481C1C}">
                      <a14:useLocalDpi xmlns:a14="http://schemas.microsoft.com/office/drawing/2010/main" val="0"/>
                    </a:ext>
                  </a:extLst>
                </a:blip>
                <a:srcRect/>
                <a:stretch>
                  <a:fillRect/>
                </a:stretch>
              </p:blipFill>
              <p:spPr bwMode="auto">
                <a:xfrm>
                  <a:off x="3120" y="1152"/>
                  <a:ext cx="336" cy="33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476202" name="Picture 42"/>
                <p:cNvPicPr>
                  <a:picLocks noChangeAspect="1" noChangeArrowheads="1"/>
                </p:cNvPicPr>
                <p:nvPr/>
              </p:nvPicPr>
              <p:blipFill>
                <a:blip r:embed="rId15">
                  <a:lum bright="48000" contrast="66000"/>
                  <a:extLst>
                    <a:ext uri="{28A0092B-C50C-407E-A947-70E740481C1C}">
                      <a14:useLocalDpi xmlns:a14="http://schemas.microsoft.com/office/drawing/2010/main" val="0"/>
                    </a:ext>
                  </a:extLst>
                </a:blip>
                <a:srcRect/>
                <a:stretch>
                  <a:fillRect/>
                </a:stretch>
              </p:blipFill>
              <p:spPr bwMode="auto">
                <a:xfrm>
                  <a:off x="2496" y="1488"/>
                  <a:ext cx="336" cy="33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476203" name="Picture 43"/>
                <p:cNvPicPr>
                  <a:picLocks noChangeAspect="1" noChangeArrowheads="1"/>
                </p:cNvPicPr>
                <p:nvPr/>
              </p:nvPicPr>
              <p:blipFill>
                <a:blip r:embed="rId15">
                  <a:lum bright="48000" contrast="66000"/>
                  <a:extLst>
                    <a:ext uri="{28A0092B-C50C-407E-A947-70E740481C1C}">
                      <a14:useLocalDpi xmlns:a14="http://schemas.microsoft.com/office/drawing/2010/main" val="0"/>
                    </a:ext>
                  </a:extLst>
                </a:blip>
                <a:srcRect/>
                <a:stretch>
                  <a:fillRect/>
                </a:stretch>
              </p:blipFill>
              <p:spPr bwMode="auto">
                <a:xfrm>
                  <a:off x="2160" y="1488"/>
                  <a:ext cx="336" cy="33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476204" name="Picture 44"/>
                <p:cNvPicPr>
                  <a:picLocks noChangeAspect="1" noChangeArrowheads="1"/>
                </p:cNvPicPr>
                <p:nvPr/>
              </p:nvPicPr>
              <p:blipFill>
                <a:blip r:embed="rId15">
                  <a:lum bright="48000" contrast="66000"/>
                  <a:extLst>
                    <a:ext uri="{28A0092B-C50C-407E-A947-70E740481C1C}">
                      <a14:useLocalDpi xmlns:a14="http://schemas.microsoft.com/office/drawing/2010/main" val="0"/>
                    </a:ext>
                  </a:extLst>
                </a:blip>
                <a:srcRect/>
                <a:stretch>
                  <a:fillRect/>
                </a:stretch>
              </p:blipFill>
              <p:spPr bwMode="auto">
                <a:xfrm>
                  <a:off x="2160" y="1152"/>
                  <a:ext cx="336" cy="33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476205" name="Picture 45"/>
                <p:cNvPicPr>
                  <a:picLocks noChangeAspect="1" noChangeArrowheads="1"/>
                </p:cNvPicPr>
                <p:nvPr/>
              </p:nvPicPr>
              <p:blipFill>
                <a:blip r:embed="rId15">
                  <a:lum bright="48000" contrast="66000"/>
                  <a:extLst>
                    <a:ext uri="{28A0092B-C50C-407E-A947-70E740481C1C}">
                      <a14:useLocalDpi xmlns:a14="http://schemas.microsoft.com/office/drawing/2010/main" val="0"/>
                    </a:ext>
                  </a:extLst>
                </a:blip>
                <a:srcRect/>
                <a:stretch>
                  <a:fillRect/>
                </a:stretch>
              </p:blipFill>
              <p:spPr bwMode="auto">
                <a:xfrm>
                  <a:off x="2496" y="1152"/>
                  <a:ext cx="336" cy="33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476206" name="Picture 46"/>
                <p:cNvPicPr>
                  <a:picLocks noChangeAspect="1" noChangeArrowheads="1"/>
                </p:cNvPicPr>
                <p:nvPr/>
              </p:nvPicPr>
              <p:blipFill>
                <a:blip r:embed="rId15">
                  <a:lum bright="48000" contrast="66000"/>
                  <a:extLst>
                    <a:ext uri="{28A0092B-C50C-407E-A947-70E740481C1C}">
                      <a14:useLocalDpi xmlns:a14="http://schemas.microsoft.com/office/drawing/2010/main" val="0"/>
                    </a:ext>
                  </a:extLst>
                </a:blip>
                <a:srcRect/>
                <a:stretch>
                  <a:fillRect/>
                </a:stretch>
              </p:blipFill>
              <p:spPr bwMode="auto">
                <a:xfrm>
                  <a:off x="2832" y="1152"/>
                  <a:ext cx="288" cy="33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476207" name="Picture 47"/>
                <p:cNvPicPr>
                  <a:picLocks noChangeAspect="1" noChangeArrowheads="1"/>
                </p:cNvPicPr>
                <p:nvPr/>
              </p:nvPicPr>
              <p:blipFill>
                <a:blip r:embed="rId15">
                  <a:lum bright="48000" contrast="66000"/>
                  <a:extLst>
                    <a:ext uri="{28A0092B-C50C-407E-A947-70E740481C1C}">
                      <a14:useLocalDpi xmlns:a14="http://schemas.microsoft.com/office/drawing/2010/main" val="0"/>
                    </a:ext>
                  </a:extLst>
                </a:blip>
                <a:srcRect/>
                <a:stretch>
                  <a:fillRect/>
                </a:stretch>
              </p:blipFill>
              <p:spPr bwMode="auto">
                <a:xfrm>
                  <a:off x="2832" y="1488"/>
                  <a:ext cx="288" cy="33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pic>
              <p:nvPicPr>
                <p:cNvPr id="476208" name="Picture 48"/>
                <p:cNvPicPr>
                  <a:picLocks noChangeAspect="1" noChangeArrowheads="1"/>
                </p:cNvPicPr>
                <p:nvPr/>
              </p:nvPicPr>
              <p:blipFill>
                <a:blip r:embed="rId15">
                  <a:lum bright="48000" contrast="66000"/>
                  <a:extLst>
                    <a:ext uri="{28A0092B-C50C-407E-A947-70E740481C1C}">
                      <a14:useLocalDpi xmlns:a14="http://schemas.microsoft.com/office/drawing/2010/main" val="0"/>
                    </a:ext>
                  </a:extLst>
                </a:blip>
                <a:srcRect/>
                <a:stretch>
                  <a:fillRect/>
                </a:stretch>
              </p:blipFill>
              <p:spPr bwMode="auto">
                <a:xfrm>
                  <a:off x="3120" y="1488"/>
                  <a:ext cx="336" cy="336"/>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grpSp>
        </p:grpSp>
        <p:sp>
          <p:nvSpPr>
            <p:cNvPr id="476209" name="Rectangle 49"/>
            <p:cNvSpPr>
              <a:spLocks noChangeArrowheads="1"/>
            </p:cNvSpPr>
            <p:nvPr/>
          </p:nvSpPr>
          <p:spPr bwMode="auto">
            <a:xfrm>
              <a:off x="7650909" y="836613"/>
              <a:ext cx="608805" cy="6303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sp>
          <p:nvSpPr>
            <p:cNvPr id="476210" name="Rectangle 50"/>
            <p:cNvSpPr>
              <a:spLocks noChangeArrowheads="1"/>
            </p:cNvSpPr>
            <p:nvPr/>
          </p:nvSpPr>
          <p:spPr bwMode="auto">
            <a:xfrm>
              <a:off x="7650909" y="836613"/>
              <a:ext cx="608805" cy="63031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476211" name="Freeform 51"/>
            <p:cNvSpPr>
              <a:spLocks/>
            </p:cNvSpPr>
            <p:nvPr/>
          </p:nvSpPr>
          <p:spPr bwMode="auto">
            <a:xfrm>
              <a:off x="7698328" y="879159"/>
              <a:ext cx="178970" cy="549946"/>
            </a:xfrm>
            <a:custGeom>
              <a:avLst/>
              <a:gdLst>
                <a:gd name="T0" fmla="*/ 0 w 117"/>
                <a:gd name="T1" fmla="*/ 74 h 349"/>
                <a:gd name="T2" fmla="*/ 0 w 117"/>
                <a:gd name="T3" fmla="*/ 10 h 349"/>
                <a:gd name="T4" fmla="*/ 19 w 117"/>
                <a:gd name="T5" fmla="*/ 0 h 349"/>
                <a:gd name="T6" fmla="*/ 102 w 117"/>
                <a:gd name="T7" fmla="*/ 0 h 349"/>
                <a:gd name="T8" fmla="*/ 117 w 117"/>
                <a:gd name="T9" fmla="*/ 10 h 349"/>
                <a:gd name="T10" fmla="*/ 117 w 117"/>
                <a:gd name="T11" fmla="*/ 74 h 349"/>
                <a:gd name="T12" fmla="*/ 102 w 117"/>
                <a:gd name="T13" fmla="*/ 98 h 349"/>
                <a:gd name="T14" fmla="*/ 102 w 117"/>
                <a:gd name="T15" fmla="*/ 251 h 349"/>
                <a:gd name="T16" fmla="*/ 117 w 117"/>
                <a:gd name="T17" fmla="*/ 275 h 349"/>
                <a:gd name="T18" fmla="*/ 117 w 117"/>
                <a:gd name="T19" fmla="*/ 336 h 349"/>
                <a:gd name="T20" fmla="*/ 102 w 117"/>
                <a:gd name="T21" fmla="*/ 349 h 349"/>
                <a:gd name="T22" fmla="*/ 19 w 117"/>
                <a:gd name="T23" fmla="*/ 349 h 349"/>
                <a:gd name="T24" fmla="*/ 0 w 117"/>
                <a:gd name="T25" fmla="*/ 336 h 349"/>
                <a:gd name="T26" fmla="*/ 0 w 117"/>
                <a:gd name="T27" fmla="*/ 275 h 349"/>
                <a:gd name="T28" fmla="*/ 19 w 117"/>
                <a:gd name="T29" fmla="*/ 251 h 349"/>
                <a:gd name="T30" fmla="*/ 19 w 117"/>
                <a:gd name="T31" fmla="*/ 98 h 349"/>
                <a:gd name="T32" fmla="*/ 0 w 117"/>
                <a:gd name="T33" fmla="*/ 7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349">
                  <a:moveTo>
                    <a:pt x="0" y="74"/>
                  </a:moveTo>
                  <a:lnTo>
                    <a:pt x="0" y="10"/>
                  </a:lnTo>
                  <a:lnTo>
                    <a:pt x="19" y="0"/>
                  </a:lnTo>
                  <a:lnTo>
                    <a:pt x="102" y="0"/>
                  </a:lnTo>
                  <a:lnTo>
                    <a:pt x="117" y="10"/>
                  </a:lnTo>
                  <a:lnTo>
                    <a:pt x="117" y="74"/>
                  </a:lnTo>
                  <a:lnTo>
                    <a:pt x="102" y="98"/>
                  </a:lnTo>
                  <a:lnTo>
                    <a:pt x="102" y="251"/>
                  </a:lnTo>
                  <a:lnTo>
                    <a:pt x="117" y="275"/>
                  </a:lnTo>
                  <a:lnTo>
                    <a:pt x="117" y="336"/>
                  </a:lnTo>
                  <a:lnTo>
                    <a:pt x="102" y="349"/>
                  </a:lnTo>
                  <a:lnTo>
                    <a:pt x="19" y="349"/>
                  </a:lnTo>
                  <a:lnTo>
                    <a:pt x="0" y="336"/>
                  </a:lnTo>
                  <a:lnTo>
                    <a:pt x="0" y="275"/>
                  </a:lnTo>
                  <a:lnTo>
                    <a:pt x="19" y="251"/>
                  </a:lnTo>
                  <a:lnTo>
                    <a:pt x="19" y="98"/>
                  </a:lnTo>
                  <a:lnTo>
                    <a:pt x="0" y="74"/>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476212" name="Freeform 52"/>
            <p:cNvSpPr>
              <a:spLocks noEditPoints="1"/>
            </p:cNvSpPr>
            <p:nvPr/>
          </p:nvSpPr>
          <p:spPr bwMode="auto">
            <a:xfrm>
              <a:off x="7930837" y="879159"/>
              <a:ext cx="281458" cy="549946"/>
            </a:xfrm>
            <a:custGeom>
              <a:avLst/>
              <a:gdLst>
                <a:gd name="T0" fmla="*/ 0 w 184"/>
                <a:gd name="T1" fmla="*/ 125 h 349"/>
                <a:gd name="T2" fmla="*/ 82 w 184"/>
                <a:gd name="T3" fmla="*/ 125 h 349"/>
                <a:gd name="T4" fmla="*/ 82 w 184"/>
                <a:gd name="T5" fmla="*/ 0 h 349"/>
                <a:gd name="T6" fmla="*/ 0 w 184"/>
                <a:gd name="T7" fmla="*/ 0 h 349"/>
                <a:gd name="T8" fmla="*/ 0 w 184"/>
                <a:gd name="T9" fmla="*/ 125 h 349"/>
                <a:gd name="T10" fmla="*/ 98 w 184"/>
                <a:gd name="T11" fmla="*/ 125 h 349"/>
                <a:gd name="T12" fmla="*/ 184 w 184"/>
                <a:gd name="T13" fmla="*/ 125 h 349"/>
                <a:gd name="T14" fmla="*/ 184 w 184"/>
                <a:gd name="T15" fmla="*/ 0 h 349"/>
                <a:gd name="T16" fmla="*/ 98 w 184"/>
                <a:gd name="T17" fmla="*/ 0 h 349"/>
                <a:gd name="T18" fmla="*/ 98 w 184"/>
                <a:gd name="T19" fmla="*/ 125 h 349"/>
                <a:gd name="T20" fmla="*/ 0 w 184"/>
                <a:gd name="T21" fmla="*/ 349 h 349"/>
                <a:gd name="T22" fmla="*/ 184 w 184"/>
                <a:gd name="T23" fmla="*/ 349 h 349"/>
                <a:gd name="T24" fmla="*/ 184 w 184"/>
                <a:gd name="T25" fmla="*/ 224 h 349"/>
                <a:gd name="T26" fmla="*/ 0 w 184"/>
                <a:gd name="T27" fmla="*/ 224 h 349"/>
                <a:gd name="T28" fmla="*/ 0 w 184"/>
                <a:gd name="T2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349">
                  <a:moveTo>
                    <a:pt x="0" y="125"/>
                  </a:moveTo>
                  <a:lnTo>
                    <a:pt x="82" y="125"/>
                  </a:lnTo>
                  <a:lnTo>
                    <a:pt x="82" y="0"/>
                  </a:lnTo>
                  <a:lnTo>
                    <a:pt x="0" y="0"/>
                  </a:lnTo>
                  <a:lnTo>
                    <a:pt x="0" y="125"/>
                  </a:lnTo>
                  <a:close/>
                  <a:moveTo>
                    <a:pt x="98" y="125"/>
                  </a:moveTo>
                  <a:lnTo>
                    <a:pt x="184" y="125"/>
                  </a:lnTo>
                  <a:lnTo>
                    <a:pt x="184" y="0"/>
                  </a:lnTo>
                  <a:lnTo>
                    <a:pt x="98" y="0"/>
                  </a:lnTo>
                  <a:lnTo>
                    <a:pt x="98" y="125"/>
                  </a:lnTo>
                  <a:close/>
                  <a:moveTo>
                    <a:pt x="0" y="349"/>
                  </a:moveTo>
                  <a:lnTo>
                    <a:pt x="184" y="349"/>
                  </a:lnTo>
                  <a:lnTo>
                    <a:pt x="184" y="224"/>
                  </a:lnTo>
                  <a:lnTo>
                    <a:pt x="0" y="224"/>
                  </a:lnTo>
                  <a:lnTo>
                    <a:pt x="0" y="3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476213" name="Rectangle 53"/>
            <p:cNvSpPr>
              <a:spLocks noChangeArrowheads="1"/>
            </p:cNvSpPr>
            <p:nvPr/>
          </p:nvSpPr>
          <p:spPr bwMode="auto">
            <a:xfrm>
              <a:off x="7930837" y="879159"/>
              <a:ext cx="125432" cy="196972"/>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476214" name="Rectangle 54"/>
            <p:cNvSpPr>
              <a:spLocks noChangeArrowheads="1"/>
            </p:cNvSpPr>
            <p:nvPr/>
          </p:nvSpPr>
          <p:spPr bwMode="auto">
            <a:xfrm>
              <a:off x="8080744" y="879159"/>
              <a:ext cx="131551" cy="196972"/>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476215" name="Line 55"/>
            <p:cNvSpPr>
              <a:spLocks noChangeShapeType="1"/>
            </p:cNvSpPr>
            <p:nvPr/>
          </p:nvSpPr>
          <p:spPr bwMode="auto">
            <a:xfrm>
              <a:off x="7930837" y="1194314"/>
              <a:ext cx="281458" cy="157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16" name="Line 56"/>
            <p:cNvSpPr>
              <a:spLocks noChangeShapeType="1"/>
            </p:cNvSpPr>
            <p:nvPr/>
          </p:nvSpPr>
          <p:spPr bwMode="auto">
            <a:xfrm>
              <a:off x="7930837" y="1173829"/>
              <a:ext cx="281458" cy="157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17" name="Line 57"/>
            <p:cNvSpPr>
              <a:spLocks noChangeShapeType="1"/>
            </p:cNvSpPr>
            <p:nvPr/>
          </p:nvSpPr>
          <p:spPr bwMode="auto">
            <a:xfrm>
              <a:off x="7930837" y="1151768"/>
              <a:ext cx="281458" cy="157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18" name="Line 58"/>
            <p:cNvSpPr>
              <a:spLocks noChangeShapeType="1"/>
            </p:cNvSpPr>
            <p:nvPr/>
          </p:nvSpPr>
          <p:spPr bwMode="auto">
            <a:xfrm>
              <a:off x="7930837" y="1136010"/>
              <a:ext cx="281458" cy="157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19" name="Line 59"/>
            <p:cNvSpPr>
              <a:spLocks noChangeShapeType="1"/>
            </p:cNvSpPr>
            <p:nvPr/>
          </p:nvSpPr>
          <p:spPr bwMode="auto">
            <a:xfrm>
              <a:off x="7930837" y="1113950"/>
              <a:ext cx="281458" cy="157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20" name="Rectangle 60"/>
            <p:cNvSpPr>
              <a:spLocks noChangeArrowheads="1"/>
            </p:cNvSpPr>
            <p:nvPr/>
          </p:nvSpPr>
          <p:spPr bwMode="auto">
            <a:xfrm>
              <a:off x="7930837" y="1232133"/>
              <a:ext cx="281458" cy="196972"/>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476221" name="Line 61"/>
            <p:cNvSpPr>
              <a:spLocks noChangeShapeType="1"/>
            </p:cNvSpPr>
            <p:nvPr/>
          </p:nvSpPr>
          <p:spPr bwMode="auto">
            <a:xfrm>
              <a:off x="8080744" y="924856"/>
              <a:ext cx="131551" cy="157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22" name="Line 62"/>
            <p:cNvSpPr>
              <a:spLocks noChangeShapeType="1"/>
            </p:cNvSpPr>
            <p:nvPr/>
          </p:nvSpPr>
          <p:spPr bwMode="auto">
            <a:xfrm>
              <a:off x="8080744" y="1025706"/>
              <a:ext cx="131551" cy="157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23" name="Line 63"/>
            <p:cNvSpPr>
              <a:spLocks noChangeShapeType="1"/>
            </p:cNvSpPr>
            <p:nvPr/>
          </p:nvSpPr>
          <p:spPr bwMode="auto">
            <a:xfrm>
              <a:off x="8080744" y="975281"/>
              <a:ext cx="131551" cy="157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24" name="Line 64"/>
            <p:cNvSpPr>
              <a:spLocks noChangeShapeType="1"/>
            </p:cNvSpPr>
            <p:nvPr/>
          </p:nvSpPr>
          <p:spPr bwMode="auto">
            <a:xfrm>
              <a:off x="7930837" y="924856"/>
              <a:ext cx="125432" cy="157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25" name="Line 65"/>
            <p:cNvSpPr>
              <a:spLocks noChangeShapeType="1"/>
            </p:cNvSpPr>
            <p:nvPr/>
          </p:nvSpPr>
          <p:spPr bwMode="auto">
            <a:xfrm>
              <a:off x="7930837" y="1025706"/>
              <a:ext cx="125432" cy="157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26" name="Line 66"/>
            <p:cNvSpPr>
              <a:spLocks noChangeShapeType="1"/>
            </p:cNvSpPr>
            <p:nvPr/>
          </p:nvSpPr>
          <p:spPr bwMode="auto">
            <a:xfrm>
              <a:off x="7930837" y="975281"/>
              <a:ext cx="125432" cy="157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27" name="Line 67"/>
            <p:cNvSpPr>
              <a:spLocks noChangeShapeType="1"/>
            </p:cNvSpPr>
            <p:nvPr/>
          </p:nvSpPr>
          <p:spPr bwMode="auto">
            <a:xfrm>
              <a:off x="7930837" y="1378680"/>
              <a:ext cx="281458" cy="157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28" name="Line 68"/>
            <p:cNvSpPr>
              <a:spLocks noChangeShapeType="1"/>
            </p:cNvSpPr>
            <p:nvPr/>
          </p:nvSpPr>
          <p:spPr bwMode="auto">
            <a:xfrm>
              <a:off x="7930837" y="1328255"/>
              <a:ext cx="281458" cy="157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29" name="Line 69"/>
            <p:cNvSpPr>
              <a:spLocks noChangeShapeType="1"/>
            </p:cNvSpPr>
            <p:nvPr/>
          </p:nvSpPr>
          <p:spPr bwMode="auto">
            <a:xfrm>
              <a:off x="7930837" y="1282558"/>
              <a:ext cx="281458" cy="157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30" name="Line 70"/>
            <p:cNvSpPr>
              <a:spLocks noChangeShapeType="1"/>
            </p:cNvSpPr>
            <p:nvPr/>
          </p:nvSpPr>
          <p:spPr bwMode="auto">
            <a:xfrm>
              <a:off x="8117455" y="1232133"/>
              <a:ext cx="1530" cy="19697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31" name="Line 71"/>
            <p:cNvSpPr>
              <a:spLocks noChangeShapeType="1"/>
            </p:cNvSpPr>
            <p:nvPr/>
          </p:nvSpPr>
          <p:spPr bwMode="auto">
            <a:xfrm>
              <a:off x="8024146" y="1232133"/>
              <a:ext cx="1530" cy="19697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6232" name="Rectangle 72"/>
            <p:cNvSpPr>
              <a:spLocks noChangeArrowheads="1"/>
            </p:cNvSpPr>
            <p:nvPr/>
          </p:nvSpPr>
          <p:spPr bwMode="auto">
            <a:xfrm>
              <a:off x="7008257" y="1544137"/>
              <a:ext cx="2053000" cy="21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pt-BR" sz="1200" b="1" dirty="0">
                  <a:latin typeface="Arial" pitchFamily="34" charset="0"/>
                </a:rPr>
                <a:t>Reconhecimento de voz</a:t>
              </a:r>
              <a:endParaRPr lang="pt-BR" sz="1200" b="1" dirty="0"/>
            </a:p>
          </p:txBody>
        </p:sp>
      </p:grpSp>
      <p:sp>
        <p:nvSpPr>
          <p:cNvPr id="74" name="Rectangle 2"/>
          <p:cNvSpPr txBox="1">
            <a:spLocks noChangeArrowheads="1"/>
          </p:cNvSpPr>
          <p:nvPr/>
        </p:nvSpPr>
        <p:spPr bwMode="auto">
          <a:xfrm>
            <a:off x="1691679" y="332656"/>
            <a:ext cx="6072173" cy="808038"/>
          </a:xfrm>
          <a:prstGeom prst="rect">
            <a:avLst/>
          </a:prstGeom>
          <a:noFill/>
          <a:ln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0" fontAlgn="base" hangingPunct="0">
              <a:lnSpc>
                <a:spcPct val="80000"/>
              </a:lnSpc>
              <a:spcBef>
                <a:spcPct val="0"/>
              </a:spcBef>
              <a:spcAft>
                <a:spcPct val="0"/>
              </a:spcAft>
              <a:defRPr sz="3600">
                <a:solidFill>
                  <a:schemeClr val="tx2"/>
                </a:solidFill>
                <a:latin typeface="+mj-lt"/>
                <a:ea typeface="MS PGothic" pitchFamily="34" charset="-128"/>
                <a:cs typeface="ＭＳ Ｐゴシック" pitchFamily="-112" charset="-128"/>
              </a:defRPr>
            </a:lvl1pPr>
            <a:lvl2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2pPr>
            <a:lvl3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3pPr>
            <a:lvl4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4pPr>
            <a:lvl5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5pPr>
            <a:lvl6pPr marL="457200" algn="l" rtl="0" fontAlgn="base">
              <a:lnSpc>
                <a:spcPct val="80000"/>
              </a:lnSpc>
              <a:spcBef>
                <a:spcPct val="0"/>
              </a:spcBef>
              <a:spcAft>
                <a:spcPct val="0"/>
              </a:spcAft>
              <a:defRPr sz="3400">
                <a:solidFill>
                  <a:schemeClr val="tx2"/>
                </a:solidFill>
                <a:latin typeface="Georgia" pitchFamily="-112" charset="0"/>
              </a:defRPr>
            </a:lvl6pPr>
            <a:lvl7pPr marL="914400" algn="l" rtl="0" fontAlgn="base">
              <a:lnSpc>
                <a:spcPct val="80000"/>
              </a:lnSpc>
              <a:spcBef>
                <a:spcPct val="0"/>
              </a:spcBef>
              <a:spcAft>
                <a:spcPct val="0"/>
              </a:spcAft>
              <a:defRPr sz="3400">
                <a:solidFill>
                  <a:schemeClr val="tx2"/>
                </a:solidFill>
                <a:latin typeface="Georgia" pitchFamily="-112" charset="0"/>
              </a:defRPr>
            </a:lvl7pPr>
            <a:lvl8pPr marL="1371600" algn="l" rtl="0" fontAlgn="base">
              <a:lnSpc>
                <a:spcPct val="80000"/>
              </a:lnSpc>
              <a:spcBef>
                <a:spcPct val="0"/>
              </a:spcBef>
              <a:spcAft>
                <a:spcPct val="0"/>
              </a:spcAft>
              <a:defRPr sz="3400">
                <a:solidFill>
                  <a:schemeClr val="tx2"/>
                </a:solidFill>
                <a:latin typeface="Georgia" pitchFamily="-112" charset="0"/>
              </a:defRPr>
            </a:lvl8pPr>
            <a:lvl9pPr marL="1828800" algn="l" rtl="0" fontAlgn="base">
              <a:lnSpc>
                <a:spcPct val="80000"/>
              </a:lnSpc>
              <a:spcBef>
                <a:spcPct val="0"/>
              </a:spcBef>
              <a:spcAft>
                <a:spcPct val="0"/>
              </a:spcAft>
              <a:defRPr sz="3400">
                <a:solidFill>
                  <a:schemeClr val="tx2"/>
                </a:solidFill>
                <a:latin typeface="Georgia" pitchFamily="-112" charset="0"/>
              </a:defRPr>
            </a:lvl9pPr>
          </a:lstStyle>
          <a:p>
            <a:pPr fontAlgn="auto">
              <a:lnSpc>
                <a:spcPct val="100000"/>
              </a:lnSpc>
              <a:spcBef>
                <a:spcPts val="0"/>
              </a:spcBef>
              <a:spcAft>
                <a:spcPts val="0"/>
              </a:spcAft>
              <a:defRPr/>
            </a:pP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Picture Archiving and Communication System - PACS </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3"/>
          <p:cNvSpPr>
            <a:spLocks noGrp="1" noChangeArrowheads="1"/>
          </p:cNvSpPr>
          <p:nvPr>
            <p:ph type="body" idx="1"/>
          </p:nvPr>
        </p:nvSpPr>
        <p:spPr>
          <a:xfrm>
            <a:off x="819472" y="2258144"/>
            <a:ext cx="8001000" cy="4267200"/>
          </a:xfrm>
        </p:spPr>
        <p:txBody>
          <a:bodyPr/>
          <a:lstStyle/>
          <a:p>
            <a:r>
              <a:rPr lang="pt-BR" sz="2400" dirty="0"/>
              <a:t>A meta inicial para o desenvolvimento de um padrão para a transmissão e armazenamento de imagens digitais foi permitir a recuperação de  imagens e informações associadas de equipamentos diversos em um formato específico, que seria o mesmo para qualquer fabricante;</a:t>
            </a:r>
            <a:endParaRPr lang="en-US" sz="2400" dirty="0"/>
          </a:p>
          <a:p>
            <a:r>
              <a:rPr lang="pt-BR" sz="2400" dirty="0"/>
              <a:t>A essência do padrão DICOM é que ele prescreve um conjunto uniforme e bem compreendido de regras para a comunicação de imagens digitais.</a:t>
            </a:r>
            <a:endParaRPr lang="en-US" sz="2400" dirty="0"/>
          </a:p>
        </p:txBody>
      </p:sp>
      <p:sp>
        <p:nvSpPr>
          <p:cNvPr id="4" name="Rectangle 2"/>
          <p:cNvSpPr txBox="1">
            <a:spLocks noChangeArrowheads="1"/>
          </p:cNvSpPr>
          <p:nvPr/>
        </p:nvSpPr>
        <p:spPr bwMode="auto">
          <a:xfrm>
            <a:off x="1691679" y="460722"/>
            <a:ext cx="6072173" cy="808038"/>
          </a:xfrm>
          <a:prstGeom prst="rect">
            <a:avLst/>
          </a:prstGeom>
          <a:noFill/>
          <a:ln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0" fontAlgn="base" hangingPunct="0">
              <a:lnSpc>
                <a:spcPct val="80000"/>
              </a:lnSpc>
              <a:spcBef>
                <a:spcPct val="0"/>
              </a:spcBef>
              <a:spcAft>
                <a:spcPct val="0"/>
              </a:spcAft>
              <a:defRPr sz="3600">
                <a:solidFill>
                  <a:schemeClr val="tx2"/>
                </a:solidFill>
                <a:latin typeface="+mj-lt"/>
                <a:ea typeface="MS PGothic" pitchFamily="34" charset="-128"/>
                <a:cs typeface="ＭＳ Ｐゴシック" pitchFamily="-112" charset="-128"/>
              </a:defRPr>
            </a:lvl1pPr>
            <a:lvl2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2pPr>
            <a:lvl3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3pPr>
            <a:lvl4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4pPr>
            <a:lvl5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5pPr>
            <a:lvl6pPr marL="457200" algn="l" rtl="0" fontAlgn="base">
              <a:lnSpc>
                <a:spcPct val="80000"/>
              </a:lnSpc>
              <a:spcBef>
                <a:spcPct val="0"/>
              </a:spcBef>
              <a:spcAft>
                <a:spcPct val="0"/>
              </a:spcAft>
              <a:defRPr sz="3400">
                <a:solidFill>
                  <a:schemeClr val="tx2"/>
                </a:solidFill>
                <a:latin typeface="Georgia" pitchFamily="-112" charset="0"/>
              </a:defRPr>
            </a:lvl6pPr>
            <a:lvl7pPr marL="914400" algn="l" rtl="0" fontAlgn="base">
              <a:lnSpc>
                <a:spcPct val="80000"/>
              </a:lnSpc>
              <a:spcBef>
                <a:spcPct val="0"/>
              </a:spcBef>
              <a:spcAft>
                <a:spcPct val="0"/>
              </a:spcAft>
              <a:defRPr sz="3400">
                <a:solidFill>
                  <a:schemeClr val="tx2"/>
                </a:solidFill>
                <a:latin typeface="Georgia" pitchFamily="-112" charset="0"/>
              </a:defRPr>
            </a:lvl7pPr>
            <a:lvl8pPr marL="1371600" algn="l" rtl="0" fontAlgn="base">
              <a:lnSpc>
                <a:spcPct val="80000"/>
              </a:lnSpc>
              <a:spcBef>
                <a:spcPct val="0"/>
              </a:spcBef>
              <a:spcAft>
                <a:spcPct val="0"/>
              </a:spcAft>
              <a:defRPr sz="3400">
                <a:solidFill>
                  <a:schemeClr val="tx2"/>
                </a:solidFill>
                <a:latin typeface="Georgia" pitchFamily="-112" charset="0"/>
              </a:defRPr>
            </a:lvl8pPr>
            <a:lvl9pPr marL="1828800" algn="l" rtl="0" fontAlgn="base">
              <a:lnSpc>
                <a:spcPct val="80000"/>
              </a:lnSpc>
              <a:spcBef>
                <a:spcPct val="0"/>
              </a:spcBef>
              <a:spcAft>
                <a:spcPct val="0"/>
              </a:spcAft>
              <a:defRPr sz="3400">
                <a:solidFill>
                  <a:schemeClr val="tx2"/>
                </a:solidFill>
                <a:latin typeface="Georgia" pitchFamily="-112" charset="0"/>
              </a:defRPr>
            </a:lvl9pPr>
          </a:lstStyle>
          <a:p>
            <a:pPr fontAlgn="auto">
              <a:lnSpc>
                <a:spcPct val="100000"/>
              </a:lnSpc>
              <a:spcBef>
                <a:spcPts val="0"/>
              </a:spcBef>
              <a:spcAft>
                <a:spcPts val="0"/>
              </a:spcAft>
              <a:defRPr/>
            </a:pPr>
            <a:r>
              <a:rPr lang="en-GB" sz="2800" dirty="0" err="1">
                <a:ln w="11430"/>
                <a:solidFill>
                  <a:srgbClr val="580000"/>
                </a:solidFill>
                <a:effectLst>
                  <a:outerShdw blurRad="50800" dist="39000" dir="5460000" algn="tl">
                    <a:srgbClr val="000000">
                      <a:alpha val="38000"/>
                    </a:srgbClr>
                  </a:outerShdw>
                </a:effectLst>
                <a:latin typeface="+mn-lt"/>
                <a:ea typeface="+mn-ea"/>
                <a:cs typeface="+mn-cs"/>
              </a:rPr>
              <a:t>Fundamentos</a:t>
            </a:r>
            <a:r>
              <a:rPr lang="en-GB" sz="2800" dirty="0">
                <a:ln w="11430"/>
                <a:solidFill>
                  <a:srgbClr val="580000"/>
                </a:solidFill>
                <a:effectLst>
                  <a:outerShdw blurRad="50800" dist="39000" dir="5460000" algn="tl">
                    <a:srgbClr val="000000">
                      <a:alpha val="38000"/>
                    </a:srgbClr>
                  </a:outerShdw>
                </a:effectLst>
                <a:latin typeface="+mn-lt"/>
                <a:ea typeface="+mn-ea"/>
                <a:cs typeface="+mn-cs"/>
              </a:rPr>
              <a:t> do DICOM</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
          <p:cNvSpPr>
            <a:spLocks noChangeArrowheads="1"/>
          </p:cNvSpPr>
          <p:nvPr/>
        </p:nvSpPr>
        <p:spPr bwMode="auto">
          <a:xfrm>
            <a:off x="1650215" y="404664"/>
            <a:ext cx="5370057" cy="106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lnSpc>
                <a:spcPct val="70000"/>
              </a:lnSpc>
            </a:pPr>
            <a:r>
              <a:rPr kumimoji="1" lang="en-US" altLang="pt-BR" sz="2800" b="1" dirty="0" err="1">
                <a:solidFill>
                  <a:schemeClr val="accent6">
                    <a:lumMod val="75000"/>
                  </a:schemeClr>
                </a:solidFill>
                <a:effectLst>
                  <a:outerShdw blurRad="38100" dist="38100" dir="2700000" algn="tl">
                    <a:srgbClr val="000000">
                      <a:alpha val="43137"/>
                    </a:srgbClr>
                  </a:outerShdw>
                </a:effectLst>
                <a:latin typeface="+mn-lt"/>
              </a:rPr>
              <a:t>Estrutura</a:t>
            </a:r>
            <a:r>
              <a:rPr kumimoji="1" lang="en-US" altLang="pt-BR" sz="2800" b="1" dirty="0">
                <a:solidFill>
                  <a:schemeClr val="accent6">
                    <a:lumMod val="75000"/>
                  </a:schemeClr>
                </a:solidFill>
                <a:effectLst>
                  <a:outerShdw blurRad="38100" dist="38100" dir="2700000" algn="tl">
                    <a:srgbClr val="000000">
                      <a:alpha val="43137"/>
                    </a:srgbClr>
                  </a:outerShdw>
                </a:effectLst>
                <a:latin typeface="+mn-lt"/>
              </a:rPr>
              <a:t> do DICOM</a:t>
            </a:r>
          </a:p>
        </p:txBody>
      </p:sp>
      <p:sp>
        <p:nvSpPr>
          <p:cNvPr id="35" name="Rectangle 3"/>
          <p:cNvSpPr>
            <a:spLocks noChangeArrowheads="1"/>
          </p:cNvSpPr>
          <p:nvPr/>
        </p:nvSpPr>
        <p:spPr bwMode="auto">
          <a:xfrm>
            <a:off x="1277279" y="1422770"/>
            <a:ext cx="2430625" cy="71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dirty="0">
                <a:latin typeface="Arial" charset="0"/>
              </a:rPr>
              <a:t>File Meta information</a:t>
            </a:r>
          </a:p>
          <a:p>
            <a:pPr>
              <a:buFontTx/>
              <a:buChar char="•"/>
            </a:pPr>
            <a:r>
              <a:rPr lang="en-US" altLang="pt-BR" sz="1000" b="1" dirty="0">
                <a:latin typeface="Arial" charset="0"/>
              </a:rPr>
              <a:t>Meta info version (0x0001)</a:t>
            </a:r>
          </a:p>
          <a:p>
            <a:pPr>
              <a:buFontTx/>
              <a:buChar char="•"/>
            </a:pPr>
            <a:r>
              <a:rPr lang="en-US" altLang="pt-BR" sz="1000" b="1" dirty="0">
                <a:latin typeface="Arial" charset="0"/>
              </a:rPr>
              <a:t>SOP class (DICOMDIR)</a:t>
            </a:r>
          </a:p>
          <a:p>
            <a:pPr>
              <a:buFontTx/>
              <a:buChar char="•"/>
            </a:pPr>
            <a:r>
              <a:rPr lang="en-US" altLang="pt-BR" sz="1000" b="1" dirty="0" err="1">
                <a:latin typeface="Arial" charset="0"/>
              </a:rPr>
              <a:t>Xfer</a:t>
            </a:r>
            <a:r>
              <a:rPr lang="en-US" altLang="pt-BR" sz="1000" b="1" dirty="0">
                <a:latin typeface="Arial" charset="0"/>
              </a:rPr>
              <a:t> Syntax (Ex: Little Endian Explicit)</a:t>
            </a:r>
          </a:p>
        </p:txBody>
      </p:sp>
      <p:grpSp>
        <p:nvGrpSpPr>
          <p:cNvPr id="36" name="Group 4"/>
          <p:cNvGrpSpPr>
            <a:grpSpLocks/>
          </p:cNvGrpSpPr>
          <p:nvPr/>
        </p:nvGrpSpPr>
        <p:grpSpPr bwMode="auto">
          <a:xfrm>
            <a:off x="3601413" y="1481597"/>
            <a:ext cx="4318727" cy="886864"/>
            <a:chOff x="1492" y="916"/>
            <a:chExt cx="1953" cy="854"/>
          </a:xfrm>
        </p:grpSpPr>
        <p:sp>
          <p:nvSpPr>
            <p:cNvPr id="63" name="Rectangle 5"/>
            <p:cNvSpPr>
              <a:spLocks noChangeArrowheads="1"/>
            </p:cNvSpPr>
            <p:nvPr/>
          </p:nvSpPr>
          <p:spPr bwMode="auto">
            <a:xfrm>
              <a:off x="2579" y="1086"/>
              <a:ext cx="866"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a:latin typeface="Arial" charset="0"/>
                </a:rPr>
                <a:t>Directory information</a:t>
              </a:r>
            </a:p>
            <a:p>
              <a:pPr>
                <a:buFontTx/>
                <a:buChar char="•"/>
              </a:pPr>
              <a:r>
                <a:rPr lang="en-US" altLang="pt-BR" sz="1000" b="1">
                  <a:latin typeface="Arial" charset="0"/>
                </a:rPr>
                <a:t>Descriptor (Ex: README)</a:t>
              </a:r>
            </a:p>
            <a:p>
              <a:pPr>
                <a:buFontTx/>
                <a:buChar char="•"/>
              </a:pPr>
              <a:r>
                <a:rPr lang="en-US" altLang="pt-BR" sz="1000" b="1">
                  <a:latin typeface="Arial" charset="0"/>
                </a:rPr>
                <a:t>First dir Record</a:t>
              </a:r>
            </a:p>
            <a:p>
              <a:pPr>
                <a:buFontTx/>
                <a:buChar char="•"/>
              </a:pPr>
              <a:r>
                <a:rPr lang="en-US" altLang="pt-BR" sz="1000" b="1">
                  <a:latin typeface="Arial" charset="0"/>
                </a:rPr>
                <a:t>Last dir Record</a:t>
              </a:r>
            </a:p>
          </p:txBody>
        </p:sp>
        <p:sp>
          <p:nvSpPr>
            <p:cNvPr id="64" name="Line 6"/>
            <p:cNvSpPr>
              <a:spLocks noChangeShapeType="1"/>
            </p:cNvSpPr>
            <p:nvPr/>
          </p:nvSpPr>
          <p:spPr bwMode="auto">
            <a:xfrm>
              <a:off x="1492" y="916"/>
              <a:ext cx="1096" cy="28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37" name="Group 7"/>
          <p:cNvGrpSpPr>
            <a:grpSpLocks/>
          </p:cNvGrpSpPr>
          <p:nvPr/>
        </p:nvGrpSpPr>
        <p:grpSpPr bwMode="auto">
          <a:xfrm>
            <a:off x="1284197" y="2319439"/>
            <a:ext cx="7391491" cy="1433542"/>
            <a:chOff x="131" y="1684"/>
            <a:chExt cx="3926" cy="1287"/>
          </a:xfrm>
        </p:grpSpPr>
        <p:grpSp>
          <p:nvGrpSpPr>
            <p:cNvPr id="55" name="Group 8"/>
            <p:cNvGrpSpPr>
              <a:grpSpLocks/>
            </p:cNvGrpSpPr>
            <p:nvPr/>
          </p:nvGrpSpPr>
          <p:grpSpPr bwMode="auto">
            <a:xfrm>
              <a:off x="131" y="1684"/>
              <a:ext cx="3926" cy="1287"/>
              <a:chOff x="131" y="1684"/>
              <a:chExt cx="3926" cy="1287"/>
            </a:xfrm>
          </p:grpSpPr>
          <p:grpSp>
            <p:nvGrpSpPr>
              <p:cNvPr id="57" name="Group 9"/>
              <p:cNvGrpSpPr>
                <a:grpSpLocks/>
              </p:cNvGrpSpPr>
              <p:nvPr/>
            </p:nvGrpSpPr>
            <p:grpSpPr bwMode="auto">
              <a:xfrm>
                <a:off x="131" y="1949"/>
                <a:ext cx="3926" cy="1022"/>
                <a:chOff x="131" y="1949"/>
                <a:chExt cx="3926" cy="1022"/>
              </a:xfrm>
            </p:grpSpPr>
            <p:sp>
              <p:nvSpPr>
                <p:cNvPr id="59" name="Rectangle 10"/>
                <p:cNvSpPr>
                  <a:spLocks noChangeArrowheads="1"/>
                </p:cNvSpPr>
                <p:nvPr/>
              </p:nvSpPr>
              <p:spPr bwMode="auto">
                <a:xfrm>
                  <a:off x="131" y="1949"/>
                  <a:ext cx="1274" cy="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a:latin typeface="Arial" charset="0"/>
                    </a:rPr>
                    <a:t>Patient 1 directory Record</a:t>
                  </a:r>
                </a:p>
                <a:p>
                  <a:pPr>
                    <a:buFontTx/>
                    <a:buChar char="•"/>
                  </a:pPr>
                  <a:r>
                    <a:rPr lang="en-US" altLang="pt-BR" sz="1000" b="1">
                      <a:latin typeface="Arial" charset="0"/>
                    </a:rPr>
                    <a:t>Pointer to other patients (Pat2, Pat3..)</a:t>
                  </a:r>
                </a:p>
                <a:p>
                  <a:pPr>
                    <a:buFontTx/>
                    <a:buChar char="•"/>
                  </a:pPr>
                  <a:r>
                    <a:rPr lang="en-US" altLang="pt-BR" sz="1000" b="1">
                      <a:latin typeface="Arial" charset="0"/>
                    </a:rPr>
                    <a:t>Lower level dir (STUDY1, STUDY2...)</a:t>
                  </a:r>
                </a:p>
                <a:p>
                  <a:pPr>
                    <a:buFontTx/>
                    <a:buChar char="•"/>
                  </a:pPr>
                  <a:r>
                    <a:rPr lang="en-US" altLang="pt-BR" sz="1000" b="1">
                      <a:latin typeface="Arial" charset="0"/>
                    </a:rPr>
                    <a:t>Name</a:t>
                  </a:r>
                </a:p>
                <a:p>
                  <a:pPr>
                    <a:buFontTx/>
                    <a:buChar char="•"/>
                  </a:pPr>
                  <a:r>
                    <a:rPr lang="en-US" altLang="pt-BR" sz="1000" b="1">
                      <a:latin typeface="Arial" charset="0"/>
                    </a:rPr>
                    <a:t>ID</a:t>
                  </a:r>
                </a:p>
                <a:p>
                  <a:pPr>
                    <a:buFontTx/>
                    <a:buChar char="•"/>
                  </a:pPr>
                  <a:r>
                    <a:rPr lang="en-US" altLang="pt-BR" sz="1000" b="1">
                      <a:latin typeface="Arial" charset="0"/>
                    </a:rPr>
                    <a:t>Date of Birth</a:t>
                  </a:r>
                </a:p>
                <a:p>
                  <a:pPr>
                    <a:buFontTx/>
                    <a:buChar char="•"/>
                  </a:pPr>
                  <a:r>
                    <a:rPr lang="en-US" altLang="pt-BR" sz="1000" b="1">
                      <a:latin typeface="Arial" charset="0"/>
                    </a:rPr>
                    <a:t>Sex</a:t>
                  </a:r>
                </a:p>
              </p:txBody>
            </p:sp>
            <p:sp>
              <p:nvSpPr>
                <p:cNvPr id="60" name="Rectangle 11"/>
                <p:cNvSpPr>
                  <a:spLocks noChangeArrowheads="1"/>
                </p:cNvSpPr>
                <p:nvPr/>
              </p:nvSpPr>
              <p:spPr bwMode="auto">
                <a:xfrm>
                  <a:off x="2194" y="1949"/>
                  <a:ext cx="471"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a:latin typeface="Arial" charset="0"/>
                    </a:rPr>
                    <a:t>Patient 2</a:t>
                  </a:r>
                  <a:endParaRPr lang="en-US" altLang="pt-BR" sz="1000" b="1">
                    <a:latin typeface="Arial" charset="0"/>
                  </a:endParaRPr>
                </a:p>
                <a:p>
                  <a:r>
                    <a:rPr lang="en-US" altLang="pt-BR" sz="1000" b="1">
                      <a:latin typeface="Arial" charset="0"/>
                    </a:rPr>
                    <a:t>...</a:t>
                  </a:r>
                </a:p>
              </p:txBody>
            </p:sp>
            <p:sp>
              <p:nvSpPr>
                <p:cNvPr id="61" name="Rectangle 12"/>
                <p:cNvSpPr>
                  <a:spLocks noChangeArrowheads="1"/>
                </p:cNvSpPr>
                <p:nvPr/>
              </p:nvSpPr>
              <p:spPr bwMode="auto">
                <a:xfrm>
                  <a:off x="2867" y="1949"/>
                  <a:ext cx="471"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a:latin typeface="Arial" charset="0"/>
                    </a:rPr>
                    <a:t>Patient 3</a:t>
                  </a:r>
                  <a:endParaRPr lang="en-US" altLang="pt-BR" sz="1000" b="1">
                    <a:latin typeface="Arial" charset="0"/>
                  </a:endParaRPr>
                </a:p>
                <a:p>
                  <a:r>
                    <a:rPr lang="en-US" altLang="pt-BR" sz="1000" b="1">
                      <a:latin typeface="Arial" charset="0"/>
                    </a:rPr>
                    <a:t>...</a:t>
                  </a:r>
                </a:p>
              </p:txBody>
            </p:sp>
            <p:sp>
              <p:nvSpPr>
                <p:cNvPr id="62" name="Rectangle 13"/>
                <p:cNvSpPr>
                  <a:spLocks noChangeArrowheads="1"/>
                </p:cNvSpPr>
                <p:nvPr/>
              </p:nvSpPr>
              <p:spPr bwMode="auto">
                <a:xfrm>
                  <a:off x="3586" y="1949"/>
                  <a:ext cx="471"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a:latin typeface="Arial" charset="0"/>
                    </a:rPr>
                    <a:t>Patient x</a:t>
                  </a:r>
                  <a:endParaRPr lang="en-US" altLang="pt-BR" sz="1000" b="1">
                    <a:latin typeface="Arial" charset="0"/>
                  </a:endParaRPr>
                </a:p>
                <a:p>
                  <a:r>
                    <a:rPr lang="en-US" altLang="pt-BR" sz="1000" b="1">
                      <a:latin typeface="Arial" charset="0"/>
                    </a:rPr>
                    <a:t>...</a:t>
                  </a:r>
                </a:p>
              </p:txBody>
            </p:sp>
          </p:grpSp>
          <p:sp>
            <p:nvSpPr>
              <p:cNvPr id="58" name="Line 14"/>
              <p:cNvSpPr>
                <a:spLocks noChangeShapeType="1"/>
              </p:cNvSpPr>
              <p:nvPr/>
            </p:nvSpPr>
            <p:spPr bwMode="auto">
              <a:xfrm flipH="1">
                <a:off x="956" y="1684"/>
                <a:ext cx="1640" cy="28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grpSp>
        <p:sp>
          <p:nvSpPr>
            <p:cNvPr id="56" name="Line 15"/>
            <p:cNvSpPr>
              <a:spLocks noChangeShapeType="1"/>
            </p:cNvSpPr>
            <p:nvPr/>
          </p:nvSpPr>
          <p:spPr bwMode="auto">
            <a:xfrm>
              <a:off x="1876" y="2064"/>
              <a:ext cx="28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38" name="Group 16"/>
          <p:cNvGrpSpPr>
            <a:grpSpLocks/>
          </p:cNvGrpSpPr>
          <p:nvPr/>
        </p:nvGrpSpPr>
        <p:grpSpPr bwMode="auto">
          <a:xfrm>
            <a:off x="1685725" y="3366741"/>
            <a:ext cx="6841305" cy="1675685"/>
            <a:chOff x="131" y="2548"/>
            <a:chExt cx="3853" cy="1578"/>
          </a:xfrm>
        </p:grpSpPr>
        <p:grpSp>
          <p:nvGrpSpPr>
            <p:cNvPr id="46" name="Group 17"/>
            <p:cNvGrpSpPr>
              <a:grpSpLocks/>
            </p:cNvGrpSpPr>
            <p:nvPr/>
          </p:nvGrpSpPr>
          <p:grpSpPr bwMode="auto">
            <a:xfrm>
              <a:off x="131" y="2548"/>
              <a:ext cx="3853" cy="1578"/>
              <a:chOff x="131" y="2548"/>
              <a:chExt cx="3853" cy="1578"/>
            </a:xfrm>
          </p:grpSpPr>
          <p:grpSp>
            <p:nvGrpSpPr>
              <p:cNvPr id="48" name="Group 18"/>
              <p:cNvGrpSpPr>
                <a:grpSpLocks/>
              </p:cNvGrpSpPr>
              <p:nvPr/>
            </p:nvGrpSpPr>
            <p:grpSpPr bwMode="auto">
              <a:xfrm>
                <a:off x="131" y="3054"/>
                <a:ext cx="3853" cy="1072"/>
                <a:chOff x="131" y="3054"/>
                <a:chExt cx="3853" cy="1072"/>
              </a:xfrm>
            </p:grpSpPr>
            <p:sp>
              <p:nvSpPr>
                <p:cNvPr id="51" name="Rectangle 19"/>
                <p:cNvSpPr>
                  <a:spLocks noChangeArrowheads="1"/>
                </p:cNvSpPr>
                <p:nvPr/>
              </p:nvSpPr>
              <p:spPr bwMode="auto">
                <a:xfrm>
                  <a:off x="131" y="3054"/>
                  <a:ext cx="1421" cy="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dirty="0">
                      <a:latin typeface="Arial" charset="0"/>
                    </a:rPr>
                    <a:t>Study 1 directory Record</a:t>
                  </a:r>
                </a:p>
                <a:p>
                  <a:pPr>
                    <a:buFontTx/>
                    <a:buChar char="•"/>
                  </a:pPr>
                  <a:r>
                    <a:rPr lang="en-US" altLang="pt-BR" sz="1000" b="1" dirty="0">
                      <a:latin typeface="Arial" charset="0"/>
                    </a:rPr>
                    <a:t>Pointer to other studies (Stud2, Stud3..)</a:t>
                  </a:r>
                </a:p>
                <a:p>
                  <a:pPr>
                    <a:buFontTx/>
                    <a:buChar char="•"/>
                  </a:pPr>
                  <a:r>
                    <a:rPr lang="en-US" altLang="pt-BR" sz="1000" b="1" dirty="0">
                      <a:latin typeface="Arial" charset="0"/>
                    </a:rPr>
                    <a:t>Lower level </a:t>
                  </a:r>
                  <a:r>
                    <a:rPr lang="en-US" altLang="pt-BR" sz="1000" b="1" dirty="0" err="1">
                      <a:latin typeface="Arial" charset="0"/>
                    </a:rPr>
                    <a:t>dir</a:t>
                  </a:r>
                  <a:r>
                    <a:rPr lang="en-US" altLang="pt-BR" sz="1000" b="1" dirty="0">
                      <a:latin typeface="Arial" charset="0"/>
                    </a:rPr>
                    <a:t> (Series1, Series2...)</a:t>
                  </a:r>
                </a:p>
                <a:p>
                  <a:pPr>
                    <a:buFontTx/>
                    <a:buChar char="•"/>
                  </a:pPr>
                  <a:r>
                    <a:rPr lang="en-US" altLang="pt-BR" sz="1000" b="1" dirty="0">
                      <a:latin typeface="Arial" charset="0"/>
                    </a:rPr>
                    <a:t>Description</a:t>
                  </a:r>
                </a:p>
                <a:p>
                  <a:pPr>
                    <a:buFontTx/>
                    <a:buChar char="•"/>
                  </a:pPr>
                  <a:r>
                    <a:rPr lang="en-US" altLang="pt-BR" sz="1000" b="1" dirty="0">
                      <a:latin typeface="Arial" charset="0"/>
                    </a:rPr>
                    <a:t>UID</a:t>
                  </a:r>
                </a:p>
                <a:p>
                  <a:pPr>
                    <a:buFontTx/>
                    <a:buChar char="•"/>
                  </a:pPr>
                  <a:r>
                    <a:rPr lang="en-US" altLang="pt-BR" sz="1000" b="1" dirty="0">
                      <a:latin typeface="Arial" charset="0"/>
                    </a:rPr>
                    <a:t>Date and time</a:t>
                  </a:r>
                </a:p>
                <a:p>
                  <a:pPr>
                    <a:buFontTx/>
                    <a:buChar char="•"/>
                  </a:pPr>
                  <a:r>
                    <a:rPr lang="en-US" altLang="pt-BR" sz="1000" b="1" dirty="0">
                      <a:latin typeface="Arial" charset="0"/>
                    </a:rPr>
                    <a:t>Study ID</a:t>
                  </a:r>
                </a:p>
              </p:txBody>
            </p:sp>
            <p:sp>
              <p:nvSpPr>
                <p:cNvPr id="52" name="Rectangle 20"/>
                <p:cNvSpPr>
                  <a:spLocks noChangeArrowheads="1"/>
                </p:cNvSpPr>
                <p:nvPr/>
              </p:nvSpPr>
              <p:spPr bwMode="auto">
                <a:xfrm>
                  <a:off x="3538" y="3054"/>
                  <a:ext cx="446"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a:latin typeface="Arial" charset="0"/>
                    </a:rPr>
                    <a:t>Study x</a:t>
                  </a:r>
                  <a:endParaRPr lang="en-US" altLang="pt-BR" sz="1000" b="1">
                    <a:latin typeface="Arial" charset="0"/>
                  </a:endParaRPr>
                </a:p>
                <a:p>
                  <a:r>
                    <a:rPr lang="en-US" altLang="pt-BR" sz="1000" b="1">
                      <a:latin typeface="Arial" charset="0"/>
                    </a:rPr>
                    <a:t>...</a:t>
                  </a:r>
                </a:p>
              </p:txBody>
            </p:sp>
            <p:sp>
              <p:nvSpPr>
                <p:cNvPr id="53" name="Rectangle 21"/>
                <p:cNvSpPr>
                  <a:spLocks noChangeArrowheads="1"/>
                </p:cNvSpPr>
                <p:nvPr/>
              </p:nvSpPr>
              <p:spPr bwMode="auto">
                <a:xfrm>
                  <a:off x="2866" y="3054"/>
                  <a:ext cx="446"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a:latin typeface="Arial" charset="0"/>
                    </a:rPr>
                    <a:t>Study 3</a:t>
                  </a:r>
                  <a:endParaRPr lang="en-US" altLang="pt-BR" sz="1000" b="1">
                    <a:latin typeface="Arial" charset="0"/>
                  </a:endParaRPr>
                </a:p>
                <a:p>
                  <a:r>
                    <a:rPr lang="en-US" altLang="pt-BR" sz="1000" b="1">
                      <a:latin typeface="Arial" charset="0"/>
                    </a:rPr>
                    <a:t>...</a:t>
                  </a:r>
                </a:p>
              </p:txBody>
            </p:sp>
            <p:sp>
              <p:nvSpPr>
                <p:cNvPr id="54" name="Rectangle 22"/>
                <p:cNvSpPr>
                  <a:spLocks noChangeArrowheads="1"/>
                </p:cNvSpPr>
                <p:nvPr/>
              </p:nvSpPr>
              <p:spPr bwMode="auto">
                <a:xfrm>
                  <a:off x="2146" y="3054"/>
                  <a:ext cx="447"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a:latin typeface="Arial" charset="0"/>
                    </a:rPr>
                    <a:t>Study 2</a:t>
                  </a:r>
                  <a:endParaRPr lang="en-US" altLang="pt-BR" sz="1000" b="1">
                    <a:latin typeface="Arial" charset="0"/>
                  </a:endParaRPr>
                </a:p>
                <a:p>
                  <a:r>
                    <a:rPr lang="en-US" altLang="pt-BR" sz="1000" b="1">
                      <a:latin typeface="Arial" charset="0"/>
                    </a:rPr>
                    <a:t>...</a:t>
                  </a:r>
                </a:p>
              </p:txBody>
            </p:sp>
          </p:grpSp>
          <p:sp>
            <p:nvSpPr>
              <p:cNvPr id="49" name="Line 23"/>
              <p:cNvSpPr>
                <a:spLocks noChangeShapeType="1"/>
              </p:cNvSpPr>
              <p:nvPr/>
            </p:nvSpPr>
            <p:spPr bwMode="auto">
              <a:xfrm>
                <a:off x="1440" y="2548"/>
                <a:ext cx="0" cy="4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50" name="Line 24"/>
              <p:cNvSpPr>
                <a:spLocks noChangeShapeType="1"/>
              </p:cNvSpPr>
              <p:nvPr/>
            </p:nvSpPr>
            <p:spPr bwMode="auto">
              <a:xfrm>
                <a:off x="1594" y="3556"/>
                <a:ext cx="0" cy="52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grpSp>
        <p:sp>
          <p:nvSpPr>
            <p:cNvPr id="47" name="Line 25"/>
            <p:cNvSpPr>
              <a:spLocks noChangeShapeType="1"/>
            </p:cNvSpPr>
            <p:nvPr/>
          </p:nvSpPr>
          <p:spPr bwMode="auto">
            <a:xfrm>
              <a:off x="1732" y="3168"/>
              <a:ext cx="37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39" name="Group 26"/>
          <p:cNvGrpSpPr>
            <a:grpSpLocks/>
          </p:cNvGrpSpPr>
          <p:nvPr/>
        </p:nvGrpSpPr>
        <p:grpSpPr bwMode="auto">
          <a:xfrm>
            <a:off x="1707180" y="5103333"/>
            <a:ext cx="6947052" cy="1565755"/>
            <a:chOff x="131" y="4110"/>
            <a:chExt cx="3914" cy="1473"/>
          </a:xfrm>
        </p:grpSpPr>
        <p:grpSp>
          <p:nvGrpSpPr>
            <p:cNvPr id="40" name="Group 27"/>
            <p:cNvGrpSpPr>
              <a:grpSpLocks/>
            </p:cNvGrpSpPr>
            <p:nvPr/>
          </p:nvGrpSpPr>
          <p:grpSpPr bwMode="auto">
            <a:xfrm>
              <a:off x="131" y="4110"/>
              <a:ext cx="3914" cy="1473"/>
              <a:chOff x="131" y="4110"/>
              <a:chExt cx="3914" cy="1473"/>
            </a:xfrm>
          </p:grpSpPr>
          <p:sp>
            <p:nvSpPr>
              <p:cNvPr id="42" name="Rectangle 28"/>
              <p:cNvSpPr>
                <a:spLocks noChangeArrowheads="1"/>
              </p:cNvSpPr>
              <p:nvPr/>
            </p:nvSpPr>
            <p:spPr bwMode="auto">
              <a:xfrm>
                <a:off x="131" y="4110"/>
                <a:ext cx="1621" cy="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a:latin typeface="Arial" charset="0"/>
                  </a:rPr>
                  <a:t>Image 1 directory Record</a:t>
                </a:r>
              </a:p>
              <a:p>
                <a:pPr>
                  <a:buFontTx/>
                  <a:buChar char="•"/>
                </a:pPr>
                <a:r>
                  <a:rPr lang="en-US" altLang="pt-BR" sz="1000" b="1">
                    <a:latin typeface="Arial" charset="0"/>
                  </a:rPr>
                  <a:t>Pointer to other studies (Image1, Image2..)</a:t>
                </a:r>
              </a:p>
              <a:p>
                <a:pPr>
                  <a:buFontTx/>
                  <a:buChar char="•"/>
                </a:pPr>
                <a:r>
                  <a:rPr lang="en-US" altLang="pt-BR" sz="1000" b="1">
                    <a:latin typeface="Arial" charset="0"/>
                  </a:rPr>
                  <a:t>No lower level dir </a:t>
                </a:r>
              </a:p>
              <a:p>
                <a:pPr>
                  <a:buFontTx/>
                  <a:buChar char="•"/>
                </a:pPr>
                <a:r>
                  <a:rPr lang="en-US" altLang="pt-BR" sz="1000" b="1">
                    <a:latin typeface="Arial" charset="0"/>
                  </a:rPr>
                  <a:t>File ID (Ex: XA0001.dcm)</a:t>
                </a:r>
              </a:p>
              <a:p>
                <a:pPr>
                  <a:buFontTx/>
                  <a:buChar char="•"/>
                </a:pPr>
                <a:r>
                  <a:rPr lang="en-US" altLang="pt-BR" sz="1000" b="1">
                    <a:latin typeface="Arial" charset="0"/>
                  </a:rPr>
                  <a:t>Xfer Syntax UID in file (Litle End., JPEG, etc..)</a:t>
                </a:r>
              </a:p>
              <a:p>
                <a:pPr>
                  <a:buFontTx/>
                  <a:buChar char="•"/>
                </a:pPr>
                <a:r>
                  <a:rPr lang="en-US" altLang="pt-BR" sz="1000" b="1">
                    <a:latin typeface="Arial" charset="0"/>
                  </a:rPr>
                  <a:t>Image Type (Original, Primary, Planes...)</a:t>
                </a:r>
              </a:p>
              <a:p>
                <a:pPr>
                  <a:buFontTx/>
                  <a:buChar char="•"/>
                </a:pPr>
                <a:r>
                  <a:rPr lang="en-US" altLang="pt-BR" sz="1000" b="1">
                    <a:latin typeface="Arial" charset="0"/>
                  </a:rPr>
                  <a:t>Image number (Ex: 102)</a:t>
                </a:r>
              </a:p>
              <a:p>
                <a:pPr>
                  <a:buFontTx/>
                  <a:buChar char="•"/>
                </a:pPr>
                <a:r>
                  <a:rPr lang="en-US" altLang="pt-BR" sz="1000" b="1">
                    <a:latin typeface="Arial" charset="0"/>
                  </a:rPr>
                  <a:t>Samples per pixel (1)</a:t>
                </a:r>
              </a:p>
              <a:p>
                <a:pPr>
                  <a:buFontTx/>
                  <a:buChar char="•"/>
                </a:pPr>
                <a:r>
                  <a:rPr lang="en-US" altLang="pt-BR" sz="1000" b="1">
                    <a:latin typeface="Arial" charset="0"/>
                  </a:rPr>
                  <a:t>Photometric interpretation (Monochrome2, ...)</a:t>
                </a:r>
              </a:p>
              <a:p>
                <a:pPr>
                  <a:buFontTx/>
                  <a:buChar char="•"/>
                </a:pPr>
                <a:r>
                  <a:rPr lang="en-US" altLang="pt-BR" sz="1000" b="1">
                    <a:latin typeface="Arial" charset="0"/>
                  </a:rPr>
                  <a:t>Number of Rows, Columns, etc...</a:t>
                </a:r>
              </a:p>
            </p:txBody>
          </p:sp>
          <p:sp>
            <p:nvSpPr>
              <p:cNvPr id="43" name="Rectangle 29"/>
              <p:cNvSpPr>
                <a:spLocks noChangeArrowheads="1"/>
              </p:cNvSpPr>
              <p:nvPr/>
            </p:nvSpPr>
            <p:spPr bwMode="auto">
              <a:xfrm>
                <a:off x="2916" y="4110"/>
                <a:ext cx="458"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a:latin typeface="Arial" charset="0"/>
                  </a:rPr>
                  <a:t>Image 3</a:t>
                </a:r>
                <a:endParaRPr lang="en-US" altLang="pt-BR" sz="1000" b="1">
                  <a:latin typeface="Arial" charset="0"/>
                </a:endParaRPr>
              </a:p>
              <a:p>
                <a:r>
                  <a:rPr lang="en-US" altLang="pt-BR" sz="1000" b="1">
                    <a:latin typeface="Arial" charset="0"/>
                  </a:rPr>
                  <a:t>...</a:t>
                </a:r>
              </a:p>
            </p:txBody>
          </p:sp>
          <p:sp>
            <p:nvSpPr>
              <p:cNvPr id="44" name="Rectangle 30"/>
              <p:cNvSpPr>
                <a:spLocks noChangeArrowheads="1"/>
              </p:cNvSpPr>
              <p:nvPr/>
            </p:nvSpPr>
            <p:spPr bwMode="auto">
              <a:xfrm>
                <a:off x="2243" y="4110"/>
                <a:ext cx="458"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a:latin typeface="Arial" charset="0"/>
                  </a:rPr>
                  <a:t>Image 2</a:t>
                </a:r>
                <a:endParaRPr lang="en-US" altLang="pt-BR" sz="1000" b="1">
                  <a:latin typeface="Arial" charset="0"/>
                </a:endParaRPr>
              </a:p>
              <a:p>
                <a:r>
                  <a:rPr lang="en-US" altLang="pt-BR" sz="1000" b="1">
                    <a:latin typeface="Arial" charset="0"/>
                  </a:rPr>
                  <a:t>...</a:t>
                </a:r>
              </a:p>
            </p:txBody>
          </p:sp>
          <p:sp>
            <p:nvSpPr>
              <p:cNvPr id="45" name="Rectangle 31"/>
              <p:cNvSpPr>
                <a:spLocks noChangeArrowheads="1"/>
              </p:cNvSpPr>
              <p:nvPr/>
            </p:nvSpPr>
            <p:spPr bwMode="auto">
              <a:xfrm>
                <a:off x="3587" y="4110"/>
                <a:ext cx="458"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400" b="1">
                    <a:latin typeface="Arial" charset="0"/>
                  </a:rPr>
                  <a:t>Image x</a:t>
                </a:r>
                <a:endParaRPr lang="en-US" altLang="pt-BR" sz="1000" b="1">
                  <a:latin typeface="Arial" charset="0"/>
                </a:endParaRPr>
              </a:p>
              <a:p>
                <a:r>
                  <a:rPr lang="en-US" altLang="pt-BR" sz="1000" b="1">
                    <a:latin typeface="Arial" charset="0"/>
                  </a:rPr>
                  <a:t>...</a:t>
                </a:r>
              </a:p>
            </p:txBody>
          </p:sp>
        </p:grpSp>
        <p:sp>
          <p:nvSpPr>
            <p:cNvPr id="41" name="Line 32"/>
            <p:cNvSpPr>
              <a:spLocks noChangeShapeType="1"/>
            </p:cNvSpPr>
            <p:nvPr/>
          </p:nvSpPr>
          <p:spPr bwMode="auto">
            <a:xfrm>
              <a:off x="1780" y="4224"/>
              <a:ext cx="42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104056" y="142527"/>
            <a:ext cx="7772400" cy="83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nSpc>
                <a:spcPct val="70000"/>
              </a:lnSpc>
            </a:pPr>
            <a:r>
              <a:rPr kumimoji="1" lang="en-US" altLang="pt-BR" sz="2800" dirty="0" err="1">
                <a:solidFill>
                  <a:schemeClr val="accent6">
                    <a:lumMod val="75000"/>
                  </a:schemeClr>
                </a:solidFill>
                <a:effectLst>
                  <a:outerShdw blurRad="38100" dist="38100" dir="2700000" algn="tl">
                    <a:srgbClr val="000000">
                      <a:alpha val="43137"/>
                    </a:srgbClr>
                  </a:outerShdw>
                </a:effectLst>
                <a:latin typeface="+mn-lt"/>
              </a:rPr>
              <a:t>Tabela</a:t>
            </a:r>
            <a:r>
              <a:rPr kumimoji="1" lang="en-US" altLang="pt-BR" sz="2800" dirty="0">
                <a:solidFill>
                  <a:schemeClr val="accent6">
                    <a:lumMod val="75000"/>
                  </a:schemeClr>
                </a:solidFill>
                <a:effectLst>
                  <a:outerShdw blurRad="38100" dist="38100" dir="2700000" algn="tl">
                    <a:srgbClr val="000000">
                      <a:alpha val="43137"/>
                    </a:srgbClr>
                  </a:outerShdw>
                </a:effectLst>
                <a:latin typeface="+mn-lt"/>
              </a:rPr>
              <a:t> IMD- Information Module Definition</a:t>
            </a:r>
          </a:p>
        </p:txBody>
      </p:sp>
      <p:sp>
        <p:nvSpPr>
          <p:cNvPr id="3077" name="Rectangle 3"/>
          <p:cNvSpPr>
            <a:spLocks noChangeArrowheads="1"/>
          </p:cNvSpPr>
          <p:nvPr/>
        </p:nvSpPr>
        <p:spPr bwMode="auto">
          <a:xfrm>
            <a:off x="1331144" y="796651"/>
            <a:ext cx="7345312" cy="97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a:solidFill>
                  <a:schemeClr val="tx1"/>
                </a:solidFill>
                <a:latin typeface="Tahoma" pitchFamily="34" charset="0"/>
              </a:defRPr>
            </a:lvl1pPr>
            <a:lvl2pPr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buFontTx/>
              <a:buChar char="•"/>
            </a:pPr>
            <a:r>
              <a:rPr lang="en-US" altLang="pt-BR" sz="1600" b="1" dirty="0" err="1"/>
              <a:t>Cada</a:t>
            </a:r>
            <a:r>
              <a:rPr lang="en-US" altLang="pt-BR" sz="1600" b="1" dirty="0"/>
              <a:t> </a:t>
            </a:r>
            <a:r>
              <a:rPr lang="en-US" altLang="pt-BR" sz="1600" b="1" dirty="0" err="1"/>
              <a:t>módulo</a:t>
            </a:r>
            <a:r>
              <a:rPr lang="en-US" altLang="pt-BR" sz="1600" b="1" dirty="0"/>
              <a:t> </a:t>
            </a:r>
            <a:r>
              <a:rPr lang="en-US" altLang="pt-BR" sz="1600" b="1" dirty="0" err="1"/>
              <a:t>contém</a:t>
            </a:r>
            <a:r>
              <a:rPr lang="en-US" altLang="pt-BR" sz="1600" b="1" dirty="0"/>
              <a:t>:</a:t>
            </a:r>
          </a:p>
          <a:p>
            <a:pPr lvl="1" algn="l">
              <a:buFontTx/>
              <a:buChar char="•"/>
            </a:pPr>
            <a:r>
              <a:rPr lang="en-US" altLang="pt-BR" sz="1600" b="1" dirty="0"/>
              <a:t>Nome do </a:t>
            </a:r>
            <a:r>
              <a:rPr lang="en-US" altLang="pt-BR" sz="1600" b="1" dirty="0" err="1"/>
              <a:t>atributo</a:t>
            </a:r>
            <a:r>
              <a:rPr lang="en-US" altLang="pt-BR" sz="1600" b="1" dirty="0"/>
              <a:t>; Data element tag; </a:t>
            </a:r>
            <a:r>
              <a:rPr lang="en-US" altLang="pt-BR" sz="1600" b="1" dirty="0" err="1"/>
              <a:t>Definição</a:t>
            </a:r>
            <a:r>
              <a:rPr lang="en-US" altLang="pt-BR" sz="1600" b="1" dirty="0"/>
              <a:t> do </a:t>
            </a:r>
            <a:r>
              <a:rPr lang="en-US" altLang="pt-BR" sz="1600" b="1" dirty="0" err="1" smtClean="0"/>
              <a:t>atributo</a:t>
            </a:r>
            <a:endParaRPr lang="en-US" altLang="pt-BR" sz="1600" b="1" dirty="0" smtClean="0"/>
          </a:p>
          <a:p>
            <a:pPr lvl="1">
              <a:buFontTx/>
              <a:buChar char="•"/>
            </a:pPr>
            <a:endParaRPr lang="en-US" altLang="pt-BR" sz="1600" b="1" dirty="0"/>
          </a:p>
          <a:p>
            <a:pPr algn="l">
              <a:buFontTx/>
              <a:buChar char="•"/>
            </a:pPr>
            <a:r>
              <a:rPr lang="en-US" altLang="pt-BR" sz="1600" b="1" dirty="0"/>
              <a:t>Ex1: Patient Module</a:t>
            </a:r>
            <a:endParaRPr lang="en-US" altLang="pt-BR" sz="1200" dirty="0"/>
          </a:p>
        </p:txBody>
      </p:sp>
      <p:graphicFrame>
        <p:nvGraphicFramePr>
          <p:cNvPr id="3074" name="Object 4">
            <a:hlinkClick r:id="" action="ppaction://ole?verb=0"/>
          </p:cNvPr>
          <p:cNvGraphicFramePr>
            <a:graphicFrameLocks/>
          </p:cNvGraphicFramePr>
          <p:nvPr>
            <p:extLst>
              <p:ext uri="{D42A27DB-BD31-4B8C-83A1-F6EECF244321}">
                <p14:modId xmlns:p14="http://schemas.microsoft.com/office/powerpoint/2010/main" val="2485643800"/>
              </p:ext>
            </p:extLst>
          </p:nvPr>
        </p:nvGraphicFramePr>
        <p:xfrm>
          <a:off x="1475656" y="1844824"/>
          <a:ext cx="7330207" cy="2010296"/>
        </p:xfrm>
        <a:graphic>
          <a:graphicData uri="http://schemas.openxmlformats.org/presentationml/2006/ole">
            <mc:AlternateContent xmlns:mc="http://schemas.openxmlformats.org/markup-compatibility/2006">
              <mc:Choice xmlns:v="urn:schemas-microsoft-com:vml" Requires="v">
                <p:oleObj spid="_x0000_s214104" name="Documento" r:id="rId3" imgW="5754600" imgH="2557440" progId="Word.Document.8">
                  <p:embed/>
                </p:oleObj>
              </mc:Choice>
              <mc:Fallback>
                <p:oleObj name="Documento" r:id="rId3" imgW="5754600" imgH="2557440"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844824"/>
                        <a:ext cx="7330207" cy="2010296"/>
                      </a:xfrm>
                      <a:prstGeom prst="rect">
                        <a:avLst/>
                      </a:prstGeom>
                      <a:solidFill>
                        <a:schemeClr val="accent1"/>
                      </a:solidFill>
                      <a:ln>
                        <a:noFill/>
                      </a:ln>
                      <a:effectLst/>
                      <a:extLst/>
                    </p:spPr>
                  </p:pic>
                </p:oleObj>
              </mc:Fallback>
            </mc:AlternateContent>
          </a:graphicData>
        </a:graphic>
      </p:graphicFrame>
      <p:graphicFrame>
        <p:nvGraphicFramePr>
          <p:cNvPr id="3075" name="Object 5">
            <a:hlinkClick r:id="" action="ppaction://ole?verb=0"/>
          </p:cNvPr>
          <p:cNvGraphicFramePr>
            <a:graphicFrameLocks/>
          </p:cNvGraphicFramePr>
          <p:nvPr>
            <p:extLst>
              <p:ext uri="{D42A27DB-BD31-4B8C-83A1-F6EECF244321}">
                <p14:modId xmlns:p14="http://schemas.microsoft.com/office/powerpoint/2010/main" val="2492635219"/>
              </p:ext>
            </p:extLst>
          </p:nvPr>
        </p:nvGraphicFramePr>
        <p:xfrm>
          <a:off x="683270" y="4509120"/>
          <a:ext cx="7777162" cy="2205037"/>
        </p:xfrm>
        <a:graphic>
          <a:graphicData uri="http://schemas.openxmlformats.org/presentationml/2006/ole">
            <mc:AlternateContent xmlns:mc="http://schemas.openxmlformats.org/markup-compatibility/2006">
              <mc:Choice xmlns:v="urn:schemas-microsoft-com:vml" Requires="v">
                <p:oleObj spid="_x0000_s214105" name="Documento" r:id="rId5" imgW="5754600" imgH="2917080" progId="Word.Document.8">
                  <p:embed/>
                </p:oleObj>
              </mc:Choice>
              <mc:Fallback>
                <p:oleObj name="Documento" r:id="rId5" imgW="5754600" imgH="2917080" progId="Word.Documen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270" y="4509120"/>
                        <a:ext cx="7777162" cy="2205037"/>
                      </a:xfrm>
                      <a:prstGeom prst="rect">
                        <a:avLst/>
                      </a:prstGeom>
                      <a:solidFill>
                        <a:srgbClr val="33CCCC"/>
                      </a:solidFill>
                      <a:ln>
                        <a:noFill/>
                      </a:ln>
                      <a:effectLst/>
                      <a:extLst/>
                    </p:spPr>
                  </p:pic>
                </p:oleObj>
              </mc:Fallback>
            </mc:AlternateContent>
          </a:graphicData>
        </a:graphic>
      </p:graphicFrame>
      <p:sp>
        <p:nvSpPr>
          <p:cNvPr id="3078" name="Rectangle 6"/>
          <p:cNvSpPr>
            <a:spLocks noChangeArrowheads="1"/>
          </p:cNvSpPr>
          <p:nvPr/>
        </p:nvSpPr>
        <p:spPr bwMode="auto">
          <a:xfrm>
            <a:off x="971550" y="4103737"/>
            <a:ext cx="18637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600" b="1" dirty="0"/>
              <a:t>Ex2: Study Module</a:t>
            </a:r>
          </a:p>
        </p:txBody>
      </p:sp>
      <p:sp>
        <p:nvSpPr>
          <p:cNvPr id="3079" name="Rectangle 7"/>
          <p:cNvSpPr>
            <a:spLocks noChangeArrowheads="1"/>
          </p:cNvSpPr>
          <p:nvPr/>
        </p:nvSpPr>
        <p:spPr bwMode="auto">
          <a:xfrm>
            <a:off x="1116013" y="1844675"/>
            <a:ext cx="770413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160" tIns="46080" rIns="92160" bIns="46080"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p>
        </p:txBody>
      </p:sp>
      <p:sp>
        <p:nvSpPr>
          <p:cNvPr id="3080" name="Rectangle 8"/>
          <p:cNvSpPr>
            <a:spLocks noChangeArrowheads="1"/>
          </p:cNvSpPr>
          <p:nvPr/>
        </p:nvSpPr>
        <p:spPr bwMode="auto">
          <a:xfrm>
            <a:off x="1187450" y="4508500"/>
            <a:ext cx="7143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160" tIns="46080" rIns="92160" bIns="46080"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p>
        </p:txBody>
      </p:sp>
      <p:sp>
        <p:nvSpPr>
          <p:cNvPr id="3081" name="Rectangle 9"/>
          <p:cNvSpPr>
            <a:spLocks noChangeArrowheads="1"/>
          </p:cNvSpPr>
          <p:nvPr/>
        </p:nvSpPr>
        <p:spPr bwMode="auto">
          <a:xfrm>
            <a:off x="1116013" y="4508500"/>
            <a:ext cx="7704137"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160" tIns="46080" rIns="92160" bIns="46080" anchor="ct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p>
        </p:txBody>
      </p:sp>
      <p:sp>
        <p:nvSpPr>
          <p:cNvPr id="2" name="Retângulo 1"/>
          <p:cNvSpPr/>
          <p:nvPr/>
        </p:nvSpPr>
        <p:spPr bwMode="auto">
          <a:xfrm>
            <a:off x="1475656" y="1988839"/>
            <a:ext cx="7330207" cy="287213"/>
          </a:xfrm>
          <a:prstGeom prst="rect">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914400" rtl="0" eaLnBrk="1" fontAlgn="base" latinLnBrk="0" hangingPunct="1">
              <a:lnSpc>
                <a:spcPct val="90000"/>
              </a:lnSpc>
              <a:spcBef>
                <a:spcPct val="0"/>
              </a:spcBef>
              <a:spcAft>
                <a:spcPct val="0"/>
              </a:spcAft>
              <a:buClrTx/>
              <a:buSzTx/>
              <a:buFontTx/>
              <a:buNone/>
              <a:tabLst/>
            </a:pPr>
            <a:endParaRPr kumimoji="0" lang="pt-BR" sz="2500" b="1" i="0" u="none" strike="noStrike" cap="none" normalizeH="0" baseline="0">
              <a:ln>
                <a:noFill/>
              </a:ln>
              <a:solidFill>
                <a:schemeClr val="accent2"/>
              </a:solidFill>
              <a:effectLst>
                <a:outerShdw blurRad="38100" dist="38100" dir="2700000" algn="tl">
                  <a:srgbClr val="000000">
                    <a:alpha val="43137"/>
                  </a:srgbClr>
                </a:outerShdw>
              </a:effectLst>
              <a:latin typeface="Georgia" pitchFamily="-11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36104" y="269776"/>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lnSpc>
                <a:spcPct val="70000"/>
              </a:lnSpc>
            </a:pPr>
            <a:r>
              <a:rPr kumimoji="1" lang="en-US" altLang="pt-BR" sz="2800" dirty="0">
                <a:solidFill>
                  <a:schemeClr val="accent6">
                    <a:lumMod val="75000"/>
                  </a:schemeClr>
                </a:solidFill>
                <a:effectLst>
                  <a:outerShdw blurRad="38100" dist="38100" dir="2700000" algn="tl">
                    <a:srgbClr val="000000">
                      <a:alpha val="43137"/>
                    </a:srgbClr>
                  </a:outerShdw>
                </a:effectLst>
                <a:latin typeface="+mn-lt"/>
              </a:rPr>
              <a:t>DICOM- </a:t>
            </a:r>
            <a:r>
              <a:rPr kumimoji="1" lang="en-US" altLang="pt-BR" sz="2800" dirty="0" err="1" smtClean="0">
                <a:solidFill>
                  <a:schemeClr val="accent6">
                    <a:lumMod val="75000"/>
                  </a:schemeClr>
                </a:solidFill>
                <a:effectLst>
                  <a:outerShdw blurRad="38100" dist="38100" dir="2700000" algn="tl">
                    <a:srgbClr val="000000">
                      <a:alpha val="43137"/>
                    </a:srgbClr>
                  </a:outerShdw>
                </a:effectLst>
                <a:latin typeface="+mn-lt"/>
              </a:rPr>
              <a:t>estruturas</a:t>
            </a:r>
            <a:r>
              <a:rPr kumimoji="1" lang="en-US" altLang="pt-BR" sz="2800" dirty="0" smtClean="0">
                <a:solidFill>
                  <a:schemeClr val="accent6">
                    <a:lumMod val="75000"/>
                  </a:schemeClr>
                </a:solidFill>
                <a:effectLst>
                  <a:outerShdw blurRad="38100" dist="38100" dir="2700000" algn="tl">
                    <a:srgbClr val="000000">
                      <a:alpha val="43137"/>
                    </a:srgbClr>
                  </a:outerShdw>
                </a:effectLst>
                <a:latin typeface="+mn-lt"/>
              </a:rPr>
              <a:t> </a:t>
            </a:r>
            <a:r>
              <a:rPr kumimoji="1" lang="en-US" altLang="pt-BR" sz="2800" dirty="0">
                <a:solidFill>
                  <a:schemeClr val="accent6">
                    <a:lumMod val="75000"/>
                  </a:schemeClr>
                </a:solidFill>
                <a:effectLst>
                  <a:outerShdw blurRad="38100" dist="38100" dir="2700000" algn="tl">
                    <a:srgbClr val="000000">
                      <a:alpha val="43137"/>
                    </a:srgbClr>
                  </a:outerShdw>
                </a:effectLst>
                <a:latin typeface="+mn-lt"/>
              </a:rPr>
              <a:t>de </a:t>
            </a:r>
            <a:r>
              <a:rPr kumimoji="1" lang="en-US" altLang="pt-BR" sz="2800" dirty="0" err="1">
                <a:solidFill>
                  <a:schemeClr val="accent6">
                    <a:lumMod val="75000"/>
                  </a:schemeClr>
                </a:solidFill>
                <a:effectLst>
                  <a:outerShdw blurRad="38100" dist="38100" dir="2700000" algn="tl">
                    <a:srgbClr val="000000">
                      <a:alpha val="43137"/>
                    </a:srgbClr>
                  </a:outerShdw>
                </a:effectLst>
                <a:latin typeface="+mn-lt"/>
              </a:rPr>
              <a:t>elementos</a:t>
            </a:r>
            <a:r>
              <a:rPr kumimoji="1" lang="en-US" altLang="pt-BR" sz="2800" dirty="0">
                <a:solidFill>
                  <a:schemeClr val="accent6">
                    <a:lumMod val="75000"/>
                  </a:schemeClr>
                </a:solidFill>
                <a:effectLst>
                  <a:outerShdw blurRad="38100" dist="38100" dir="2700000" algn="tl">
                    <a:srgbClr val="000000">
                      <a:alpha val="43137"/>
                    </a:srgbClr>
                  </a:outerShdw>
                </a:effectLst>
                <a:latin typeface="+mn-lt"/>
              </a:rPr>
              <a:t> e </a:t>
            </a:r>
            <a:r>
              <a:rPr kumimoji="1" lang="en-US" altLang="pt-BR" sz="2800" dirty="0" err="1">
                <a:solidFill>
                  <a:schemeClr val="accent6">
                    <a:lumMod val="75000"/>
                  </a:schemeClr>
                </a:solidFill>
                <a:effectLst>
                  <a:outerShdw blurRad="38100" dist="38100" dir="2700000" algn="tl">
                    <a:srgbClr val="000000">
                      <a:alpha val="43137"/>
                    </a:srgbClr>
                  </a:outerShdw>
                </a:effectLst>
                <a:latin typeface="+mn-lt"/>
              </a:rPr>
              <a:t>conjuntos</a:t>
            </a:r>
            <a:r>
              <a:rPr kumimoji="1" lang="en-US" altLang="pt-BR" sz="2800" dirty="0">
                <a:solidFill>
                  <a:schemeClr val="accent6">
                    <a:lumMod val="75000"/>
                  </a:schemeClr>
                </a:solidFill>
                <a:effectLst>
                  <a:outerShdw blurRad="38100" dist="38100" dir="2700000" algn="tl">
                    <a:srgbClr val="000000">
                      <a:alpha val="43137"/>
                    </a:srgbClr>
                  </a:outerShdw>
                </a:effectLst>
                <a:latin typeface="+mn-lt"/>
              </a:rPr>
              <a:t> de dados</a:t>
            </a:r>
          </a:p>
        </p:txBody>
      </p:sp>
      <p:sp>
        <p:nvSpPr>
          <p:cNvPr id="26627" name="Rectangle 3"/>
          <p:cNvSpPr>
            <a:spLocks noChangeArrowheads="1"/>
          </p:cNvSpPr>
          <p:nvPr/>
        </p:nvSpPr>
        <p:spPr bwMode="auto">
          <a:xfrm>
            <a:off x="1290638" y="2730276"/>
            <a:ext cx="1506537" cy="561975"/>
          </a:xfrm>
          <a:prstGeom prst="rect">
            <a:avLst/>
          </a:prstGeom>
          <a:solidFill>
            <a:schemeClr val="folHlink"/>
          </a:solidFill>
          <a:ln w="12700">
            <a:solidFill>
              <a:schemeClr val="tx1"/>
            </a:solidFill>
            <a:miter lim="800000"/>
            <a:headEnd/>
            <a:tailEnd/>
          </a:ln>
        </p:spPr>
        <p:txBody>
          <a:bodyPr wrap="none" lIns="90488" tIns="44450" rIns="90488" bIns="44450"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pt-BR" sz="1400" dirty="0" err="1">
                <a:solidFill>
                  <a:schemeClr val="accent2"/>
                </a:solidFill>
                <a:latin typeface="Arial" charset="0"/>
              </a:rPr>
              <a:t>Elemento</a:t>
            </a:r>
            <a:r>
              <a:rPr lang="en-US" altLang="pt-BR" sz="1400" dirty="0">
                <a:solidFill>
                  <a:schemeClr val="accent2"/>
                </a:solidFill>
                <a:latin typeface="Arial" charset="0"/>
              </a:rPr>
              <a:t>	1</a:t>
            </a:r>
          </a:p>
        </p:txBody>
      </p:sp>
      <p:sp>
        <p:nvSpPr>
          <p:cNvPr id="26628" name="Rectangle 4"/>
          <p:cNvSpPr>
            <a:spLocks noChangeArrowheads="1"/>
          </p:cNvSpPr>
          <p:nvPr/>
        </p:nvSpPr>
        <p:spPr bwMode="auto">
          <a:xfrm>
            <a:off x="1018076" y="2277839"/>
            <a:ext cx="3068149" cy="42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2400" dirty="0" err="1">
                <a:solidFill>
                  <a:schemeClr val="accent2"/>
                </a:solidFill>
                <a:latin typeface="Arial" charset="0"/>
              </a:rPr>
              <a:t>Conjunto</a:t>
            </a:r>
            <a:r>
              <a:rPr lang="en-US" altLang="pt-BR" sz="2400" dirty="0">
                <a:solidFill>
                  <a:schemeClr val="accent2"/>
                </a:solidFill>
                <a:latin typeface="Arial" charset="0"/>
              </a:rPr>
              <a:t> de dados:</a:t>
            </a:r>
          </a:p>
        </p:txBody>
      </p:sp>
      <p:sp>
        <p:nvSpPr>
          <p:cNvPr id="26629" name="Rectangle 5"/>
          <p:cNvSpPr>
            <a:spLocks noChangeArrowheads="1"/>
          </p:cNvSpPr>
          <p:nvPr/>
        </p:nvSpPr>
        <p:spPr bwMode="auto">
          <a:xfrm>
            <a:off x="2822575" y="2735039"/>
            <a:ext cx="1508125" cy="561975"/>
          </a:xfrm>
          <a:prstGeom prst="rect">
            <a:avLst/>
          </a:prstGeom>
          <a:solidFill>
            <a:schemeClr val="folHlink"/>
          </a:solidFill>
          <a:ln w="12700">
            <a:solidFill>
              <a:schemeClr val="tx1"/>
            </a:solidFill>
            <a:miter lim="800000"/>
            <a:headEnd/>
            <a:tailEnd/>
          </a:ln>
        </p:spPr>
        <p:txBody>
          <a:bodyPr wrap="none" lIns="90488" tIns="44450" rIns="90488" bIns="44450"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pt-BR" sz="1200" dirty="0" err="1">
                <a:solidFill>
                  <a:schemeClr val="accent2"/>
                </a:solidFill>
                <a:latin typeface="Arial" charset="0"/>
              </a:rPr>
              <a:t>Elemento</a:t>
            </a:r>
            <a:r>
              <a:rPr lang="en-US" altLang="pt-BR" sz="1200" dirty="0">
                <a:solidFill>
                  <a:schemeClr val="accent2"/>
                </a:solidFill>
                <a:latin typeface="Arial" charset="0"/>
              </a:rPr>
              <a:t>	2</a:t>
            </a:r>
          </a:p>
        </p:txBody>
      </p:sp>
      <p:sp>
        <p:nvSpPr>
          <p:cNvPr id="26630" name="Rectangle 6"/>
          <p:cNvSpPr>
            <a:spLocks noChangeArrowheads="1"/>
          </p:cNvSpPr>
          <p:nvPr/>
        </p:nvSpPr>
        <p:spPr bwMode="auto">
          <a:xfrm>
            <a:off x="4346575" y="2735039"/>
            <a:ext cx="1508125" cy="561975"/>
          </a:xfrm>
          <a:prstGeom prst="rect">
            <a:avLst/>
          </a:prstGeom>
          <a:solidFill>
            <a:schemeClr val="folHlink"/>
          </a:solidFill>
          <a:ln w="12700">
            <a:solidFill>
              <a:schemeClr val="tx1"/>
            </a:solidFill>
            <a:miter lim="800000"/>
            <a:headEnd/>
            <a:tailEnd/>
          </a:ln>
        </p:spPr>
        <p:txBody>
          <a:bodyPr wrap="none" lIns="90488" tIns="44450" rIns="90488" bIns="44450"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pt-BR" sz="1200" dirty="0" err="1">
                <a:solidFill>
                  <a:schemeClr val="accent2"/>
                </a:solidFill>
                <a:latin typeface="Arial" charset="0"/>
              </a:rPr>
              <a:t>Elemento</a:t>
            </a:r>
            <a:r>
              <a:rPr lang="en-US" altLang="pt-BR" sz="1200" dirty="0">
                <a:solidFill>
                  <a:schemeClr val="accent2"/>
                </a:solidFill>
                <a:latin typeface="Arial" charset="0"/>
              </a:rPr>
              <a:t>	3</a:t>
            </a:r>
          </a:p>
        </p:txBody>
      </p:sp>
      <p:sp>
        <p:nvSpPr>
          <p:cNvPr id="26631" name="Rectangle 7"/>
          <p:cNvSpPr>
            <a:spLocks noChangeArrowheads="1"/>
          </p:cNvSpPr>
          <p:nvPr/>
        </p:nvSpPr>
        <p:spPr bwMode="auto">
          <a:xfrm>
            <a:off x="5870575" y="2735039"/>
            <a:ext cx="1508125" cy="561975"/>
          </a:xfrm>
          <a:prstGeom prst="rect">
            <a:avLst/>
          </a:prstGeom>
          <a:solidFill>
            <a:schemeClr val="folHlink"/>
          </a:solidFill>
          <a:ln w="12700">
            <a:solidFill>
              <a:schemeClr val="tx1"/>
            </a:solidFill>
            <a:miter lim="800000"/>
            <a:headEnd/>
            <a:tailEnd/>
          </a:ln>
        </p:spPr>
        <p:txBody>
          <a:bodyPr wrap="none" lIns="90488" tIns="44450" rIns="90488" bIns="44450"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pt-BR" sz="1200" dirty="0">
                <a:solidFill>
                  <a:schemeClr val="accent2"/>
                </a:solidFill>
                <a:latin typeface="Arial" charset="0"/>
              </a:rPr>
              <a:t>......</a:t>
            </a:r>
          </a:p>
        </p:txBody>
      </p:sp>
      <p:sp>
        <p:nvSpPr>
          <p:cNvPr id="26632" name="Rectangle 8"/>
          <p:cNvSpPr>
            <a:spLocks noChangeArrowheads="1"/>
          </p:cNvSpPr>
          <p:nvPr/>
        </p:nvSpPr>
        <p:spPr bwMode="auto">
          <a:xfrm>
            <a:off x="7394575" y="2735039"/>
            <a:ext cx="1508125" cy="561975"/>
          </a:xfrm>
          <a:prstGeom prst="rect">
            <a:avLst/>
          </a:prstGeom>
          <a:solidFill>
            <a:schemeClr val="folHlink"/>
          </a:solidFill>
          <a:ln w="12700">
            <a:solidFill>
              <a:schemeClr val="tx1"/>
            </a:solidFill>
            <a:miter lim="800000"/>
            <a:headEnd/>
            <a:tailEnd/>
          </a:ln>
        </p:spPr>
        <p:txBody>
          <a:bodyPr wrap="none" lIns="90488" tIns="44450" rIns="90488" bIns="44450"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pt-BR" sz="1200" dirty="0" err="1">
                <a:solidFill>
                  <a:schemeClr val="accent2"/>
                </a:solidFill>
                <a:latin typeface="Arial" charset="0"/>
              </a:rPr>
              <a:t>Elemento</a:t>
            </a:r>
            <a:r>
              <a:rPr lang="en-US" altLang="pt-BR" sz="1200" dirty="0">
                <a:solidFill>
                  <a:schemeClr val="accent2"/>
                </a:solidFill>
                <a:latin typeface="Arial" charset="0"/>
              </a:rPr>
              <a:t>	x</a:t>
            </a:r>
          </a:p>
        </p:txBody>
      </p:sp>
      <p:sp>
        <p:nvSpPr>
          <p:cNvPr id="26633" name="Line 9"/>
          <p:cNvSpPr>
            <a:spLocks noChangeShapeType="1"/>
          </p:cNvSpPr>
          <p:nvPr/>
        </p:nvSpPr>
        <p:spPr bwMode="auto">
          <a:xfrm>
            <a:off x="1425575" y="3644676"/>
            <a:ext cx="7248525"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26634" name="Rectangle 10"/>
          <p:cNvSpPr>
            <a:spLocks noChangeArrowheads="1"/>
          </p:cNvSpPr>
          <p:nvPr/>
        </p:nvSpPr>
        <p:spPr bwMode="auto">
          <a:xfrm>
            <a:off x="4187104" y="3354164"/>
            <a:ext cx="2372446" cy="31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1600" b="1" dirty="0" err="1">
                <a:solidFill>
                  <a:schemeClr val="accent2"/>
                </a:solidFill>
                <a:latin typeface="Arial" charset="0"/>
              </a:rPr>
              <a:t>ordem</a:t>
            </a:r>
            <a:r>
              <a:rPr lang="en-US" altLang="pt-BR" sz="1600" b="1" dirty="0">
                <a:solidFill>
                  <a:schemeClr val="accent2"/>
                </a:solidFill>
                <a:latin typeface="Arial" charset="0"/>
              </a:rPr>
              <a:t> de </a:t>
            </a:r>
            <a:r>
              <a:rPr lang="en-US" altLang="pt-BR" sz="1600" b="1" dirty="0" err="1">
                <a:solidFill>
                  <a:schemeClr val="accent2"/>
                </a:solidFill>
                <a:latin typeface="Arial" charset="0"/>
              </a:rPr>
              <a:t>transmissão</a:t>
            </a:r>
            <a:endParaRPr lang="en-US" altLang="pt-BR" sz="1600" b="1" dirty="0">
              <a:solidFill>
                <a:schemeClr val="accent2"/>
              </a:solidFill>
              <a:latin typeface="Arial" charset="0"/>
            </a:endParaRPr>
          </a:p>
        </p:txBody>
      </p:sp>
      <p:sp>
        <p:nvSpPr>
          <p:cNvPr id="26635" name="Rectangle 11"/>
          <p:cNvSpPr>
            <a:spLocks noChangeArrowheads="1"/>
          </p:cNvSpPr>
          <p:nvPr/>
        </p:nvSpPr>
        <p:spPr bwMode="auto">
          <a:xfrm>
            <a:off x="2111375" y="4392389"/>
            <a:ext cx="1203325" cy="504825"/>
          </a:xfrm>
          <a:prstGeom prst="rect">
            <a:avLst/>
          </a:prstGeom>
          <a:solidFill>
            <a:schemeClr val="folHlink"/>
          </a:solidFill>
          <a:ln w="12700">
            <a:solidFill>
              <a:schemeClr val="tx1"/>
            </a:solidFill>
            <a:miter lim="800000"/>
            <a:headEnd/>
            <a:tailEnd/>
          </a:ln>
        </p:spPr>
        <p:txBody>
          <a:bodyPr wrap="none" lIns="90488" tIns="44450" rIns="90488" bIns="44450"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pt-BR" sz="2000" dirty="0">
                <a:solidFill>
                  <a:schemeClr val="accent2"/>
                </a:solidFill>
                <a:latin typeface="Arial" charset="0"/>
              </a:rPr>
              <a:t>TAG</a:t>
            </a:r>
          </a:p>
        </p:txBody>
      </p:sp>
      <p:sp>
        <p:nvSpPr>
          <p:cNvPr id="26636" name="Rectangle 12" descr="70%"/>
          <p:cNvSpPr>
            <a:spLocks noChangeArrowheads="1"/>
          </p:cNvSpPr>
          <p:nvPr/>
        </p:nvSpPr>
        <p:spPr bwMode="auto">
          <a:xfrm>
            <a:off x="3330575" y="4392389"/>
            <a:ext cx="1203325" cy="504825"/>
          </a:xfrm>
          <a:prstGeom prst="rect">
            <a:avLst/>
          </a:prstGeom>
          <a:pattFill prst="pct70">
            <a:fgClr>
              <a:srgbClr val="414141"/>
            </a:fgClr>
            <a:bgClr>
              <a:schemeClr val="bg1"/>
            </a:bgClr>
          </a:pattFill>
          <a:ln w="12700">
            <a:solidFill>
              <a:schemeClr val="tx1"/>
            </a:solidFill>
            <a:miter lim="800000"/>
            <a:headEnd/>
            <a:tailEnd/>
          </a:ln>
        </p:spPr>
        <p:txBody>
          <a:bodyPr wrap="none" lIns="90488" tIns="44450" rIns="90488" bIns="44450"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pt-BR" sz="2000" dirty="0">
                <a:solidFill>
                  <a:schemeClr val="accent2"/>
                </a:solidFill>
                <a:latin typeface="Arial" charset="0"/>
              </a:rPr>
              <a:t>VR</a:t>
            </a:r>
          </a:p>
        </p:txBody>
      </p:sp>
      <p:sp>
        <p:nvSpPr>
          <p:cNvPr id="26637" name="Rectangle 13"/>
          <p:cNvSpPr>
            <a:spLocks noChangeArrowheads="1"/>
          </p:cNvSpPr>
          <p:nvPr/>
        </p:nvSpPr>
        <p:spPr bwMode="auto">
          <a:xfrm>
            <a:off x="4549775" y="4392389"/>
            <a:ext cx="1203325" cy="504825"/>
          </a:xfrm>
          <a:prstGeom prst="rect">
            <a:avLst/>
          </a:prstGeom>
          <a:solidFill>
            <a:schemeClr val="folHlink"/>
          </a:solidFill>
          <a:ln w="12700">
            <a:solidFill>
              <a:schemeClr val="tx1"/>
            </a:solidFill>
            <a:miter lim="800000"/>
            <a:headEnd/>
            <a:tailEnd/>
          </a:ln>
        </p:spPr>
        <p:txBody>
          <a:bodyPr wrap="none" lIns="90488" tIns="44450" rIns="90488" bIns="44450"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pt-BR" b="1" dirty="0">
                <a:solidFill>
                  <a:schemeClr val="accent2"/>
                </a:solidFill>
                <a:latin typeface="Arial" charset="0"/>
              </a:rPr>
              <a:t>Value</a:t>
            </a:r>
          </a:p>
          <a:p>
            <a:pPr algn="ctr"/>
            <a:r>
              <a:rPr lang="en-US" altLang="pt-BR" sz="1600" b="1" dirty="0">
                <a:solidFill>
                  <a:schemeClr val="accent2"/>
                </a:solidFill>
                <a:latin typeface="Arial" charset="0"/>
              </a:rPr>
              <a:t>length</a:t>
            </a:r>
            <a:endParaRPr lang="en-US" altLang="pt-BR" b="1" dirty="0">
              <a:solidFill>
                <a:schemeClr val="accent2"/>
              </a:solidFill>
              <a:latin typeface="Arial" charset="0"/>
            </a:endParaRPr>
          </a:p>
        </p:txBody>
      </p:sp>
      <p:sp>
        <p:nvSpPr>
          <p:cNvPr id="26638" name="Rectangle 14"/>
          <p:cNvSpPr>
            <a:spLocks noChangeArrowheads="1"/>
          </p:cNvSpPr>
          <p:nvPr/>
        </p:nvSpPr>
        <p:spPr bwMode="auto">
          <a:xfrm>
            <a:off x="5768975" y="4392389"/>
            <a:ext cx="3235325" cy="504825"/>
          </a:xfrm>
          <a:prstGeom prst="rect">
            <a:avLst/>
          </a:prstGeom>
          <a:solidFill>
            <a:schemeClr val="folHlink"/>
          </a:solidFill>
          <a:ln w="12700">
            <a:solidFill>
              <a:schemeClr val="tx1"/>
            </a:solidFill>
            <a:miter lim="800000"/>
            <a:headEnd/>
            <a:tailEnd/>
          </a:ln>
        </p:spPr>
        <p:txBody>
          <a:bodyPr wrap="none" lIns="90488" tIns="44450" rIns="90488" bIns="44450"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pt-BR" sz="2000" dirty="0">
                <a:solidFill>
                  <a:schemeClr val="accent2"/>
                </a:solidFill>
                <a:latin typeface="Arial" charset="0"/>
              </a:rPr>
              <a:t>Value Field</a:t>
            </a:r>
          </a:p>
        </p:txBody>
      </p:sp>
      <p:sp>
        <p:nvSpPr>
          <p:cNvPr id="26639" name="Line 15"/>
          <p:cNvSpPr>
            <a:spLocks noChangeShapeType="1"/>
          </p:cNvSpPr>
          <p:nvPr/>
        </p:nvSpPr>
        <p:spPr bwMode="auto">
          <a:xfrm>
            <a:off x="1298575" y="3306539"/>
            <a:ext cx="796925" cy="10763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6640" name="Line 16"/>
          <p:cNvSpPr>
            <a:spLocks noChangeShapeType="1"/>
          </p:cNvSpPr>
          <p:nvPr/>
        </p:nvSpPr>
        <p:spPr bwMode="auto">
          <a:xfrm>
            <a:off x="2822575" y="3306539"/>
            <a:ext cx="6181725" cy="10763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6641" name="Rectangle 17"/>
          <p:cNvSpPr>
            <a:spLocks noChangeArrowheads="1"/>
          </p:cNvSpPr>
          <p:nvPr/>
        </p:nvSpPr>
        <p:spPr bwMode="auto">
          <a:xfrm>
            <a:off x="1884567" y="3971701"/>
            <a:ext cx="2933496" cy="42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pt-BR" sz="2400" dirty="0" err="1">
                <a:solidFill>
                  <a:schemeClr val="accent2"/>
                </a:solidFill>
                <a:latin typeface="Arial" charset="0"/>
              </a:rPr>
              <a:t>Elemento</a:t>
            </a:r>
            <a:r>
              <a:rPr lang="en-US" altLang="pt-BR" sz="2400" dirty="0">
                <a:solidFill>
                  <a:schemeClr val="accent2"/>
                </a:solidFill>
                <a:latin typeface="Arial" charset="0"/>
              </a:rPr>
              <a:t> de dado:</a:t>
            </a:r>
          </a:p>
        </p:txBody>
      </p:sp>
      <p:sp>
        <p:nvSpPr>
          <p:cNvPr id="26642" name="Rectangle 18"/>
          <p:cNvSpPr>
            <a:spLocks noChangeArrowheads="1"/>
          </p:cNvSpPr>
          <p:nvPr/>
        </p:nvSpPr>
        <p:spPr bwMode="auto">
          <a:xfrm>
            <a:off x="2405948" y="5227414"/>
            <a:ext cx="5575117" cy="53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pt-BR" sz="1600" dirty="0">
                <a:solidFill>
                  <a:schemeClr val="accent2"/>
                </a:solidFill>
                <a:latin typeface="Arial" charset="0"/>
              </a:rPr>
              <a:t>Campo </a:t>
            </a:r>
            <a:r>
              <a:rPr lang="en-US" altLang="pt-BR" sz="1600" dirty="0" err="1">
                <a:solidFill>
                  <a:schemeClr val="accent2"/>
                </a:solidFill>
                <a:latin typeface="Arial" charset="0"/>
              </a:rPr>
              <a:t>opcional</a:t>
            </a:r>
            <a:r>
              <a:rPr lang="en-US" altLang="pt-BR" sz="1600" dirty="0">
                <a:solidFill>
                  <a:schemeClr val="accent2"/>
                </a:solidFill>
                <a:latin typeface="Arial" charset="0"/>
              </a:rPr>
              <a:t>- </a:t>
            </a:r>
            <a:r>
              <a:rPr lang="en-US" altLang="pt-BR" sz="1600" dirty="0" err="1">
                <a:solidFill>
                  <a:schemeClr val="accent2"/>
                </a:solidFill>
                <a:latin typeface="Arial" charset="0"/>
              </a:rPr>
              <a:t>depende</a:t>
            </a:r>
            <a:r>
              <a:rPr lang="en-US" altLang="pt-BR" sz="1600" dirty="0">
                <a:solidFill>
                  <a:schemeClr val="accent2"/>
                </a:solidFill>
                <a:latin typeface="Arial" charset="0"/>
              </a:rPr>
              <a:t> de </a:t>
            </a:r>
            <a:r>
              <a:rPr lang="en-US" altLang="pt-BR" sz="1600" dirty="0" err="1">
                <a:solidFill>
                  <a:schemeClr val="accent2"/>
                </a:solidFill>
                <a:latin typeface="Arial" charset="0"/>
              </a:rPr>
              <a:t>Sintaxe</a:t>
            </a:r>
            <a:r>
              <a:rPr lang="en-US" altLang="pt-BR" sz="1600" dirty="0">
                <a:solidFill>
                  <a:schemeClr val="accent2"/>
                </a:solidFill>
                <a:latin typeface="Arial" charset="0"/>
              </a:rPr>
              <a:t> de </a:t>
            </a:r>
            <a:r>
              <a:rPr lang="en-US" altLang="pt-BR" sz="1600" dirty="0" err="1">
                <a:solidFill>
                  <a:schemeClr val="accent2"/>
                </a:solidFill>
                <a:latin typeface="Arial" charset="0"/>
              </a:rPr>
              <a:t>Transferência</a:t>
            </a:r>
            <a:r>
              <a:rPr lang="en-US" altLang="pt-BR" sz="1600" dirty="0">
                <a:solidFill>
                  <a:schemeClr val="accent2"/>
                </a:solidFill>
                <a:latin typeface="Arial" charset="0"/>
              </a:rPr>
              <a:t> </a:t>
            </a:r>
          </a:p>
          <a:p>
            <a:pPr algn="ctr"/>
            <a:r>
              <a:rPr lang="en-US" altLang="pt-BR" sz="1600" dirty="0" err="1">
                <a:solidFill>
                  <a:schemeClr val="accent2"/>
                </a:solidFill>
                <a:latin typeface="Arial" charset="0"/>
              </a:rPr>
              <a:t>negociada</a:t>
            </a:r>
            <a:r>
              <a:rPr lang="en-US" altLang="pt-BR" sz="1600" dirty="0">
                <a:solidFill>
                  <a:schemeClr val="accent2"/>
                </a:solidFill>
                <a:latin typeface="Arial" charset="0"/>
              </a:rPr>
              <a:t> entre </a:t>
            </a:r>
            <a:r>
              <a:rPr lang="en-US" altLang="pt-BR" sz="1600" dirty="0" err="1">
                <a:solidFill>
                  <a:schemeClr val="accent2"/>
                </a:solidFill>
                <a:latin typeface="Arial" charset="0"/>
              </a:rPr>
              <a:t>duas</a:t>
            </a:r>
            <a:r>
              <a:rPr lang="en-US" altLang="pt-BR" sz="1600" dirty="0">
                <a:solidFill>
                  <a:schemeClr val="accent2"/>
                </a:solidFill>
                <a:latin typeface="Arial" charset="0"/>
              </a:rPr>
              <a:t> </a:t>
            </a:r>
            <a:r>
              <a:rPr lang="en-US" altLang="pt-BR" sz="1600" dirty="0" err="1">
                <a:solidFill>
                  <a:schemeClr val="accent2"/>
                </a:solidFill>
                <a:latin typeface="Arial" charset="0"/>
              </a:rPr>
              <a:t>aplicações</a:t>
            </a:r>
            <a:endParaRPr lang="en-US" altLang="pt-BR" sz="1600" dirty="0">
              <a:solidFill>
                <a:schemeClr val="accent2"/>
              </a:solidFill>
              <a:latin typeface="Arial" charset="0"/>
            </a:endParaRPr>
          </a:p>
        </p:txBody>
      </p:sp>
      <p:sp>
        <p:nvSpPr>
          <p:cNvPr id="26643" name="Line 19"/>
          <p:cNvSpPr>
            <a:spLocks noChangeShapeType="1"/>
          </p:cNvSpPr>
          <p:nvPr/>
        </p:nvSpPr>
        <p:spPr bwMode="auto">
          <a:xfrm flipH="1">
            <a:off x="3619500" y="4906739"/>
            <a:ext cx="320675" cy="333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107504" y="44877"/>
            <a:ext cx="8856984" cy="6741368"/>
            <a:chOff x="249" y="215"/>
            <a:chExt cx="5353" cy="3758"/>
          </a:xfrm>
        </p:grpSpPr>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 y="215"/>
              <a:ext cx="5353" cy="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4"/>
            <p:cNvSpPr>
              <a:spLocks noChangeArrowheads="1"/>
            </p:cNvSpPr>
            <p:nvPr/>
          </p:nvSpPr>
          <p:spPr bwMode="auto">
            <a:xfrm>
              <a:off x="2789" y="846"/>
              <a:ext cx="499" cy="91"/>
            </a:xfrm>
            <a:prstGeom prst="rect">
              <a:avLst/>
            </a:prstGeom>
            <a:solidFill>
              <a:srgbClr val="FF0000">
                <a:alpha val="25098"/>
              </a:srgbClr>
            </a:solidFill>
            <a:ln w="12700" algn="ctr">
              <a:solidFill>
                <a:schemeClr val="bg1"/>
              </a:solidFill>
              <a:miter lim="800000"/>
              <a:headEnd/>
              <a:tailEnd/>
            </a:ln>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pt-BR" altLang="pt-BR"/>
            </a:p>
          </p:txBody>
        </p:sp>
      </p:grpSp>
      <p:sp>
        <p:nvSpPr>
          <p:cNvPr id="2" name="Elipse 1"/>
          <p:cNvSpPr/>
          <p:nvPr/>
        </p:nvSpPr>
        <p:spPr bwMode="auto">
          <a:xfrm>
            <a:off x="2555776" y="1268760"/>
            <a:ext cx="216024" cy="216740"/>
          </a:xfrm>
          <a:prstGeom prst="ellipse">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914400" rtl="0" eaLnBrk="1" fontAlgn="base" latinLnBrk="0" hangingPunct="1">
              <a:lnSpc>
                <a:spcPct val="90000"/>
              </a:lnSpc>
              <a:spcBef>
                <a:spcPct val="0"/>
              </a:spcBef>
              <a:spcAft>
                <a:spcPct val="0"/>
              </a:spcAft>
              <a:buClrTx/>
              <a:buSzTx/>
              <a:buFontTx/>
              <a:buNone/>
              <a:tabLst/>
            </a:pPr>
            <a:endParaRPr kumimoji="0" lang="pt-BR" sz="2500" b="1" i="0" u="none" strike="noStrike" cap="none" normalizeH="0" baseline="0">
              <a:ln>
                <a:noFill/>
              </a:ln>
              <a:solidFill>
                <a:schemeClr val="accent2"/>
              </a:solidFill>
              <a:effectLst>
                <a:outerShdw blurRad="38100" dist="38100" dir="2700000" algn="tl">
                  <a:srgbClr val="000000">
                    <a:alpha val="43137"/>
                  </a:srgbClr>
                </a:outerShdw>
              </a:effectLst>
              <a:latin typeface="Georgia" pitchFamily="-11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bwMode="auto">
          <a:xfrm>
            <a:off x="1460748" y="1556345"/>
            <a:ext cx="757574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marL="0" indent="0" algn="just" eaLnBrk="1" hangingPunct="1">
              <a:lnSpc>
                <a:spcPct val="120000"/>
              </a:lnSpc>
              <a:spcAft>
                <a:spcPct val="35000"/>
              </a:spcAft>
              <a:buNone/>
            </a:pPr>
            <a:r>
              <a:rPr lang="ru-RU" sz="2400" kern="0" dirty="0"/>
              <a:t>Здравствуйте.</a:t>
            </a:r>
          </a:p>
          <a:p>
            <a:pPr marL="0" indent="0" algn="just" eaLnBrk="1" hangingPunct="1">
              <a:lnSpc>
                <a:spcPct val="120000"/>
              </a:lnSpc>
              <a:spcAft>
                <a:spcPct val="35000"/>
              </a:spcAft>
              <a:buNone/>
            </a:pPr>
            <a:r>
              <a:rPr lang="ru-RU" sz="2400" kern="0" dirty="0"/>
              <a:t>Меня зовут Павел и тема данной презентации является взаимодействие между информационными системами здравоохранения.</a:t>
            </a:r>
          </a:p>
          <a:p>
            <a:pPr marL="0" indent="0" algn="just" eaLnBrk="1" hangingPunct="1">
              <a:lnSpc>
                <a:spcPct val="120000"/>
              </a:lnSpc>
              <a:spcAft>
                <a:spcPct val="35000"/>
              </a:spcAft>
              <a:buNone/>
            </a:pPr>
            <a:r>
              <a:rPr lang="ru-RU" sz="2400" kern="0" dirty="0"/>
              <a:t>Если вы поняли, что здесь написано, пожалуйста, поднимите руку.</a:t>
            </a:r>
          </a:p>
          <a:p>
            <a:pPr marL="0" indent="0" algn="just" eaLnBrk="1" hangingPunct="1">
              <a:lnSpc>
                <a:spcPct val="120000"/>
              </a:lnSpc>
              <a:spcAft>
                <a:spcPct val="35000"/>
              </a:spcAft>
              <a:buNone/>
            </a:pPr>
            <a:r>
              <a:rPr lang="ru-RU" sz="2400" kern="0" dirty="0"/>
              <a:t>Спасибо!</a:t>
            </a:r>
            <a:endParaRPr lang="pt-BR" sz="2400" kern="0" dirty="0"/>
          </a:p>
        </p:txBody>
      </p:sp>
      <p:sp>
        <p:nvSpPr>
          <p:cNvPr id="2" name="Título 1"/>
          <p:cNvSpPr>
            <a:spLocks noGrp="1"/>
          </p:cNvSpPr>
          <p:nvPr>
            <p:ph type="title"/>
          </p:nvPr>
        </p:nvSpPr>
        <p:spPr/>
        <p:txBody>
          <a:bodyPr/>
          <a:lstStyle/>
          <a:p>
            <a:endParaRPr lang="pt-BR"/>
          </a:p>
        </p:txBody>
      </p:sp>
    </p:spTree>
    <p:extLst>
      <p:ext uri="{BB962C8B-B14F-4D97-AF65-F5344CB8AC3E}">
        <p14:creationId xmlns:p14="http://schemas.microsoft.com/office/powerpoint/2010/main" val="780411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9" name="Rectangle 3"/>
          <p:cNvSpPr>
            <a:spLocks noGrp="1" noChangeArrowheads="1"/>
          </p:cNvSpPr>
          <p:nvPr>
            <p:ph type="body" idx="1"/>
          </p:nvPr>
        </p:nvSpPr>
        <p:spPr>
          <a:xfrm>
            <a:off x="1331640" y="1556792"/>
            <a:ext cx="7705427" cy="4530725"/>
          </a:xfrm>
          <a:noFill/>
          <a:ln/>
        </p:spPr>
        <p:txBody>
          <a:bodyPr/>
          <a:lstStyle/>
          <a:p>
            <a:pPr>
              <a:lnSpc>
                <a:spcPct val="80000"/>
              </a:lnSpc>
            </a:pPr>
            <a:r>
              <a:rPr lang="pt-BR" sz="2000" dirty="0" err="1">
                <a:solidFill>
                  <a:srgbClr val="FF0000"/>
                </a:solidFill>
              </a:rPr>
              <a:t>Verification</a:t>
            </a:r>
            <a:r>
              <a:rPr lang="pt-BR" sz="2000" dirty="0">
                <a:solidFill>
                  <a:srgbClr val="FFFF00"/>
                </a:solidFill>
              </a:rPr>
              <a:t> </a:t>
            </a:r>
            <a:r>
              <a:rPr lang="pt-BR" sz="2000" dirty="0"/>
              <a:t>- Serviço para verificar uma comunicação DICOM</a:t>
            </a:r>
          </a:p>
          <a:p>
            <a:pPr marL="471487" lvl="1" indent="0">
              <a:lnSpc>
                <a:spcPct val="80000"/>
              </a:lnSpc>
              <a:buNone/>
            </a:pPr>
            <a:r>
              <a:rPr lang="pt-BR" dirty="0"/>
              <a:t>DICOM </a:t>
            </a:r>
            <a:r>
              <a:rPr lang="pt-BR" dirty="0" err="1"/>
              <a:t>Ping</a:t>
            </a:r>
            <a:r>
              <a:rPr lang="pt-BR" dirty="0"/>
              <a:t> ou C-ECHO</a:t>
            </a:r>
          </a:p>
          <a:p>
            <a:pPr>
              <a:lnSpc>
                <a:spcPct val="80000"/>
              </a:lnSpc>
            </a:pPr>
            <a:r>
              <a:rPr lang="pt-BR" sz="2000" dirty="0">
                <a:solidFill>
                  <a:srgbClr val="FF0000"/>
                </a:solidFill>
              </a:rPr>
              <a:t>MWM – </a:t>
            </a:r>
            <a:r>
              <a:rPr lang="pt-BR" sz="2000" dirty="0" err="1">
                <a:solidFill>
                  <a:srgbClr val="FF0000"/>
                </a:solidFill>
              </a:rPr>
              <a:t>Modality</a:t>
            </a:r>
            <a:r>
              <a:rPr lang="pt-BR" sz="2000" dirty="0">
                <a:solidFill>
                  <a:srgbClr val="FF0000"/>
                </a:solidFill>
              </a:rPr>
              <a:t> </a:t>
            </a:r>
            <a:r>
              <a:rPr lang="pt-BR" sz="2000" dirty="0" err="1">
                <a:solidFill>
                  <a:srgbClr val="FF0000"/>
                </a:solidFill>
              </a:rPr>
              <a:t>Worklist</a:t>
            </a:r>
            <a:r>
              <a:rPr lang="pt-BR" sz="2000" dirty="0">
                <a:solidFill>
                  <a:srgbClr val="FF0000"/>
                </a:solidFill>
              </a:rPr>
              <a:t> Management </a:t>
            </a:r>
            <a:r>
              <a:rPr lang="pt-BR" sz="2000" dirty="0"/>
              <a:t>– Tráfego de informações com o servidor </a:t>
            </a:r>
            <a:r>
              <a:rPr lang="pt-BR" sz="2000" dirty="0" err="1"/>
              <a:t>Worklist</a:t>
            </a:r>
            <a:r>
              <a:rPr lang="pt-BR" sz="2000" dirty="0"/>
              <a:t> (Ex. nome do paciente, tipo de estudo, data de nascimento , numero de registro, etc.) </a:t>
            </a:r>
          </a:p>
          <a:p>
            <a:pPr>
              <a:lnSpc>
                <a:spcPct val="80000"/>
              </a:lnSpc>
            </a:pPr>
            <a:r>
              <a:rPr lang="pt-BR" sz="2000" dirty="0">
                <a:solidFill>
                  <a:srgbClr val="FF0000"/>
                </a:solidFill>
              </a:rPr>
              <a:t>MPPS – </a:t>
            </a:r>
            <a:r>
              <a:rPr lang="pt-BR" sz="2000" dirty="0" err="1">
                <a:solidFill>
                  <a:srgbClr val="FF0000"/>
                </a:solidFill>
              </a:rPr>
              <a:t>Modality</a:t>
            </a:r>
            <a:r>
              <a:rPr lang="pt-BR" sz="2000" dirty="0">
                <a:solidFill>
                  <a:srgbClr val="FF0000"/>
                </a:solidFill>
              </a:rPr>
              <a:t> </a:t>
            </a:r>
            <a:r>
              <a:rPr lang="pt-BR" sz="2000" dirty="0" err="1">
                <a:solidFill>
                  <a:srgbClr val="FF0000"/>
                </a:solidFill>
              </a:rPr>
              <a:t>Performed</a:t>
            </a:r>
            <a:r>
              <a:rPr lang="pt-BR" sz="2000" dirty="0">
                <a:solidFill>
                  <a:srgbClr val="FF0000"/>
                </a:solidFill>
              </a:rPr>
              <a:t> Procedure </a:t>
            </a:r>
            <a:r>
              <a:rPr lang="pt-BR" sz="2000" dirty="0" err="1">
                <a:solidFill>
                  <a:srgbClr val="FF0000"/>
                </a:solidFill>
              </a:rPr>
              <a:t>Step</a:t>
            </a:r>
            <a:r>
              <a:rPr lang="pt-BR" sz="2000" dirty="0">
                <a:solidFill>
                  <a:srgbClr val="FF0000"/>
                </a:solidFill>
              </a:rPr>
              <a:t> </a:t>
            </a:r>
            <a:r>
              <a:rPr lang="pt-BR" sz="2000" dirty="0"/>
              <a:t>– Monitora os passos do exame e do paciente (ex. Exame agendado, exame realizado, exame impresso, exame assinado, etc.).</a:t>
            </a:r>
          </a:p>
          <a:p>
            <a:pPr>
              <a:lnSpc>
                <a:spcPct val="80000"/>
              </a:lnSpc>
            </a:pPr>
            <a:r>
              <a:rPr lang="pt-BR" sz="2000" dirty="0">
                <a:solidFill>
                  <a:srgbClr val="FF0000"/>
                </a:solidFill>
              </a:rPr>
              <a:t>C-</a:t>
            </a:r>
            <a:r>
              <a:rPr lang="pt-BR" sz="2000" dirty="0" err="1">
                <a:solidFill>
                  <a:srgbClr val="FF0000"/>
                </a:solidFill>
              </a:rPr>
              <a:t>Store</a:t>
            </a:r>
            <a:r>
              <a:rPr lang="pt-BR" sz="2000" dirty="0">
                <a:solidFill>
                  <a:srgbClr val="FF0000"/>
                </a:solidFill>
              </a:rPr>
              <a:t> </a:t>
            </a:r>
            <a:r>
              <a:rPr lang="pt-BR" sz="2000" dirty="0"/>
              <a:t>– Envio do exame para outro local (Ex. Armazenamento no DICOM Server e envio para Workstation).</a:t>
            </a:r>
          </a:p>
          <a:p>
            <a:pPr>
              <a:lnSpc>
                <a:spcPct val="80000"/>
              </a:lnSpc>
            </a:pPr>
            <a:r>
              <a:rPr lang="pt-BR" sz="2000" dirty="0" err="1">
                <a:solidFill>
                  <a:srgbClr val="FF0000"/>
                </a:solidFill>
              </a:rPr>
              <a:t>Storage</a:t>
            </a:r>
            <a:r>
              <a:rPr lang="pt-BR" sz="2000" dirty="0">
                <a:solidFill>
                  <a:srgbClr val="FF0000"/>
                </a:solidFill>
              </a:rPr>
              <a:t> </a:t>
            </a:r>
            <a:r>
              <a:rPr lang="pt-BR" sz="2000" dirty="0" err="1">
                <a:solidFill>
                  <a:srgbClr val="FF0000"/>
                </a:solidFill>
              </a:rPr>
              <a:t>Commitment</a:t>
            </a:r>
            <a:r>
              <a:rPr lang="pt-BR" sz="2000" dirty="0">
                <a:solidFill>
                  <a:srgbClr val="FF0000"/>
                </a:solidFill>
              </a:rPr>
              <a:t> </a:t>
            </a:r>
            <a:r>
              <a:rPr lang="pt-BR" sz="2000" dirty="0"/>
              <a:t>– Confirma se todas as imagens do exame foram transferidas para o destino.</a:t>
            </a:r>
          </a:p>
          <a:p>
            <a:pPr>
              <a:lnSpc>
                <a:spcPct val="80000"/>
              </a:lnSpc>
            </a:pPr>
            <a:r>
              <a:rPr lang="pt-BR" sz="2000" dirty="0">
                <a:solidFill>
                  <a:srgbClr val="FF0000"/>
                </a:solidFill>
              </a:rPr>
              <a:t>Print </a:t>
            </a:r>
            <a:r>
              <a:rPr lang="pt-BR" sz="2000" dirty="0"/>
              <a:t>– Impressão das imagens em impressora DICOM.</a:t>
            </a:r>
          </a:p>
          <a:p>
            <a:pPr>
              <a:lnSpc>
                <a:spcPct val="80000"/>
              </a:lnSpc>
            </a:pPr>
            <a:r>
              <a:rPr lang="pt-BR" sz="2000" dirty="0">
                <a:solidFill>
                  <a:srgbClr val="FF0000"/>
                </a:solidFill>
              </a:rPr>
              <a:t>Query/</a:t>
            </a:r>
            <a:r>
              <a:rPr lang="pt-BR" sz="2000" dirty="0" err="1">
                <a:solidFill>
                  <a:srgbClr val="FF0000"/>
                </a:solidFill>
              </a:rPr>
              <a:t>Retrive</a:t>
            </a:r>
            <a:r>
              <a:rPr lang="pt-BR" sz="2000" dirty="0">
                <a:solidFill>
                  <a:srgbClr val="FFFF00"/>
                </a:solidFill>
              </a:rPr>
              <a:t> </a:t>
            </a:r>
            <a:r>
              <a:rPr lang="pt-BR" sz="2000" dirty="0"/>
              <a:t>– Pesquisa no banco de dados e transferência do arquivo.</a:t>
            </a:r>
            <a:endParaRPr lang="en-US" sz="2000" dirty="0"/>
          </a:p>
        </p:txBody>
      </p:sp>
      <p:pic>
        <p:nvPicPr>
          <p:cNvPr id="470020" name="Picture 4" descr="dicomlogo"/>
          <p:cNvPicPr>
            <a:picLocks noChangeAspect="1" noChangeArrowheads="1"/>
          </p:cNvPicPr>
          <p:nvPr/>
        </p:nvPicPr>
        <p:blipFill>
          <a:blip r:embed="rId2">
            <a:extLst>
              <a:ext uri="{28A0092B-C50C-407E-A947-70E740481C1C}">
                <a14:useLocalDpi xmlns:a14="http://schemas.microsoft.com/office/drawing/2010/main" val="0"/>
              </a:ext>
            </a:extLst>
          </a:blip>
          <a:srcRect r="42833"/>
          <a:stretch>
            <a:fillRect/>
          </a:stretch>
        </p:blipFill>
        <p:spPr bwMode="auto">
          <a:xfrm>
            <a:off x="6444208" y="6240691"/>
            <a:ext cx="2073920" cy="5726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bwMode="auto">
          <a:xfrm>
            <a:off x="1493442" y="188640"/>
            <a:ext cx="6375400" cy="1024062"/>
          </a:xfrm>
          <a:prstGeom prst="rect">
            <a:avLst/>
          </a:prstGeom>
          <a:noFill/>
          <a:ln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0" fontAlgn="base" hangingPunct="0">
              <a:lnSpc>
                <a:spcPct val="80000"/>
              </a:lnSpc>
              <a:spcBef>
                <a:spcPct val="0"/>
              </a:spcBef>
              <a:spcAft>
                <a:spcPct val="0"/>
              </a:spcAft>
              <a:defRPr sz="3600">
                <a:solidFill>
                  <a:schemeClr val="tx2"/>
                </a:solidFill>
                <a:latin typeface="+mj-lt"/>
                <a:ea typeface="MS PGothic" pitchFamily="34" charset="-128"/>
                <a:cs typeface="ＭＳ Ｐゴシック" pitchFamily="-112" charset="-128"/>
              </a:defRPr>
            </a:lvl1pPr>
            <a:lvl2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2pPr>
            <a:lvl3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3pPr>
            <a:lvl4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4pPr>
            <a:lvl5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5pPr>
            <a:lvl6pPr marL="457200" algn="l" rtl="0" fontAlgn="base">
              <a:lnSpc>
                <a:spcPct val="80000"/>
              </a:lnSpc>
              <a:spcBef>
                <a:spcPct val="0"/>
              </a:spcBef>
              <a:spcAft>
                <a:spcPct val="0"/>
              </a:spcAft>
              <a:defRPr sz="3400">
                <a:solidFill>
                  <a:schemeClr val="tx2"/>
                </a:solidFill>
                <a:latin typeface="Georgia" pitchFamily="-112" charset="0"/>
              </a:defRPr>
            </a:lvl6pPr>
            <a:lvl7pPr marL="914400" algn="l" rtl="0" fontAlgn="base">
              <a:lnSpc>
                <a:spcPct val="80000"/>
              </a:lnSpc>
              <a:spcBef>
                <a:spcPct val="0"/>
              </a:spcBef>
              <a:spcAft>
                <a:spcPct val="0"/>
              </a:spcAft>
              <a:defRPr sz="3400">
                <a:solidFill>
                  <a:schemeClr val="tx2"/>
                </a:solidFill>
                <a:latin typeface="Georgia" pitchFamily="-112" charset="0"/>
              </a:defRPr>
            </a:lvl7pPr>
            <a:lvl8pPr marL="1371600" algn="l" rtl="0" fontAlgn="base">
              <a:lnSpc>
                <a:spcPct val="80000"/>
              </a:lnSpc>
              <a:spcBef>
                <a:spcPct val="0"/>
              </a:spcBef>
              <a:spcAft>
                <a:spcPct val="0"/>
              </a:spcAft>
              <a:defRPr sz="3400">
                <a:solidFill>
                  <a:schemeClr val="tx2"/>
                </a:solidFill>
                <a:latin typeface="Georgia" pitchFamily="-112" charset="0"/>
              </a:defRPr>
            </a:lvl8pPr>
            <a:lvl9pPr marL="1828800" algn="l" rtl="0" fontAlgn="base">
              <a:lnSpc>
                <a:spcPct val="80000"/>
              </a:lnSpc>
              <a:spcBef>
                <a:spcPct val="0"/>
              </a:spcBef>
              <a:spcAft>
                <a:spcPct val="0"/>
              </a:spcAft>
              <a:defRPr sz="3400">
                <a:solidFill>
                  <a:schemeClr val="tx2"/>
                </a:solidFill>
                <a:latin typeface="Georgia" pitchFamily="-112" charset="0"/>
              </a:defRPr>
            </a:lvl9pPr>
          </a:lstStyle>
          <a:p>
            <a:pPr fontAlgn="auto">
              <a:lnSpc>
                <a:spcPct val="100000"/>
              </a:lnSpc>
              <a:spcBef>
                <a:spcPts val="0"/>
              </a:spcBef>
              <a:spcAft>
                <a:spcPts val="0"/>
              </a:spcAft>
              <a:defRPr/>
            </a:pPr>
            <a:r>
              <a:rPr lang="en-GB" sz="2800" dirty="0" err="1">
                <a:ln w="11430"/>
                <a:solidFill>
                  <a:srgbClr val="580000"/>
                </a:solidFill>
                <a:effectLst>
                  <a:outerShdw blurRad="50800" dist="39000" dir="5460000" algn="tl">
                    <a:srgbClr val="000000">
                      <a:alpha val="38000"/>
                    </a:srgbClr>
                  </a:outerShdw>
                </a:effectLst>
                <a:latin typeface="+mn-lt"/>
                <a:ea typeface="+mn-ea"/>
                <a:cs typeface="+mn-cs"/>
              </a:rPr>
              <a:t>Sete</a:t>
            </a:r>
            <a:r>
              <a:rPr lang="en-GB" sz="2800" dirty="0">
                <a:ln w="11430"/>
                <a:solidFill>
                  <a:srgbClr val="580000"/>
                </a:solidFill>
                <a:effectLst>
                  <a:outerShdw blurRad="50800" dist="39000" dir="5460000" algn="tl">
                    <a:srgbClr val="000000">
                      <a:alpha val="38000"/>
                    </a:srgbClr>
                  </a:outerShdw>
                </a:effectLst>
                <a:latin typeface="+mn-lt"/>
                <a:ea typeface="+mn-ea"/>
                <a:cs typeface="+mn-cs"/>
              </a:rPr>
              <a:t> classes de </a:t>
            </a:r>
            <a:r>
              <a:rPr lang="en-GB" sz="2800" dirty="0" err="1">
                <a:ln w="11430"/>
                <a:solidFill>
                  <a:srgbClr val="580000"/>
                </a:solidFill>
                <a:effectLst>
                  <a:outerShdw blurRad="50800" dist="39000" dir="5460000" algn="tl">
                    <a:srgbClr val="000000">
                      <a:alpha val="38000"/>
                    </a:srgbClr>
                  </a:outerShdw>
                </a:effectLst>
                <a:latin typeface="+mn-lt"/>
                <a:ea typeface="+mn-ea"/>
                <a:cs typeface="+mn-cs"/>
              </a:rPr>
              <a:t>serviços</a:t>
            </a:r>
            <a:r>
              <a:rPr lang="en-GB" sz="2800" dirty="0">
                <a:ln w="11430"/>
                <a:solidFill>
                  <a:srgbClr val="580000"/>
                </a:solidFill>
                <a:effectLst>
                  <a:outerShdw blurRad="50800" dist="39000" dir="5460000" algn="tl">
                    <a:srgbClr val="000000">
                      <a:alpha val="38000"/>
                    </a:srgbClr>
                  </a:outerShdw>
                </a:effectLst>
                <a:latin typeface="+mn-lt"/>
                <a:ea typeface="+mn-ea"/>
                <a:cs typeface="+mn-cs"/>
              </a:rPr>
              <a:t> DICOM </a:t>
            </a:r>
            <a:r>
              <a:rPr lang="en-GB" sz="2800" dirty="0" err="1" smtClean="0">
                <a:ln w="11430"/>
                <a:solidFill>
                  <a:srgbClr val="580000"/>
                </a:solidFill>
                <a:effectLst>
                  <a:outerShdw blurRad="50800" dist="39000" dir="5460000" algn="tl">
                    <a:srgbClr val="000000">
                      <a:alpha val="38000"/>
                    </a:srgbClr>
                  </a:outerShdw>
                </a:effectLst>
                <a:latin typeface="+mn-lt"/>
                <a:ea typeface="+mn-ea"/>
                <a:cs typeface="+mn-cs"/>
              </a:rPr>
              <a:t>relevantes</a:t>
            </a:r>
            <a:r>
              <a:rPr lang="en-GB" sz="2800" dirty="0" smtClean="0">
                <a:ln w="11430"/>
                <a:solidFill>
                  <a:srgbClr val="580000"/>
                </a:solidFill>
                <a:effectLst>
                  <a:outerShdw blurRad="50800" dist="39000" dir="5460000" algn="tl">
                    <a:srgbClr val="000000">
                      <a:alpha val="38000"/>
                    </a:srgbClr>
                  </a:outerShdw>
                </a:effectLst>
                <a:latin typeface="+mn-lt"/>
                <a:ea typeface="+mn-ea"/>
                <a:cs typeface="+mn-cs"/>
              </a:rPr>
              <a:t> - </a:t>
            </a:r>
            <a:r>
              <a:rPr lang="en-GB" sz="2800" dirty="0" err="1">
                <a:ln w="11430"/>
                <a:solidFill>
                  <a:srgbClr val="580000"/>
                </a:solidFill>
                <a:effectLst>
                  <a:outerShdw blurRad="50800" dist="39000" dir="5460000" algn="tl">
                    <a:srgbClr val="000000">
                      <a:alpha val="38000"/>
                    </a:srgbClr>
                  </a:outerShdw>
                </a:effectLst>
                <a:latin typeface="+mn-lt"/>
                <a:ea typeface="+mn-ea"/>
                <a:cs typeface="+mn-cs"/>
              </a:rPr>
              <a:t>o</a:t>
            </a:r>
            <a:r>
              <a:rPr lang="en-GB" sz="2800" dirty="0" err="1" smtClean="0">
                <a:ln w="11430"/>
                <a:solidFill>
                  <a:srgbClr val="580000"/>
                </a:solidFill>
                <a:effectLst>
                  <a:outerShdw blurRad="50800" dist="39000" dir="5460000" algn="tl">
                    <a:srgbClr val="000000">
                      <a:alpha val="38000"/>
                    </a:srgbClr>
                  </a:outerShdw>
                </a:effectLst>
                <a:latin typeface="+mn-lt"/>
                <a:ea typeface="+mn-ea"/>
                <a:cs typeface="+mn-cs"/>
              </a:rPr>
              <a:t>pcionais</a:t>
            </a:r>
            <a:r>
              <a:rPr lang="en-GB" sz="2800" dirty="0" smtClean="0">
                <a:ln w="11430"/>
                <a:solidFill>
                  <a:srgbClr val="580000"/>
                </a:solidFill>
                <a:effectLst>
                  <a:outerShdw blurRad="50800" dist="39000" dir="5460000" algn="tl">
                    <a:srgbClr val="000000">
                      <a:alpha val="38000"/>
                    </a:srgbClr>
                  </a:outerShdw>
                </a:effectLst>
                <a:latin typeface="+mn-lt"/>
                <a:ea typeface="+mn-ea"/>
                <a:cs typeface="+mn-cs"/>
              </a:rPr>
              <a:t> </a:t>
            </a:r>
            <a:r>
              <a:rPr lang="en-GB" sz="2800" dirty="0">
                <a:ln w="11430"/>
                <a:solidFill>
                  <a:srgbClr val="580000"/>
                </a:solidFill>
                <a:effectLst>
                  <a:outerShdw blurRad="50800" dist="39000" dir="5460000" algn="tl">
                    <a:srgbClr val="000000">
                      <a:alpha val="38000"/>
                    </a:srgbClr>
                  </a:outerShdw>
                </a:effectLst>
                <a:latin typeface="+mn-lt"/>
                <a:ea typeface="+mn-ea"/>
                <a:cs typeface="+mn-cs"/>
              </a:rPr>
              <a:t>de </a:t>
            </a:r>
            <a:r>
              <a:rPr lang="en-GB" sz="2800" dirty="0" err="1" smtClean="0">
                <a:ln w="11430"/>
                <a:solidFill>
                  <a:srgbClr val="580000"/>
                </a:solidFill>
                <a:effectLst>
                  <a:outerShdw blurRad="50800" dist="39000" dir="5460000" algn="tl">
                    <a:srgbClr val="000000">
                      <a:alpha val="38000"/>
                    </a:srgbClr>
                  </a:outerShdw>
                </a:effectLst>
                <a:latin typeface="+mn-lt"/>
                <a:ea typeface="+mn-ea"/>
                <a:cs typeface="+mn-cs"/>
              </a:rPr>
              <a:t>Compra</a:t>
            </a:r>
            <a:endParaRPr lang="en-GB" sz="2800" dirty="0">
              <a:ln w="11430"/>
              <a:solidFill>
                <a:srgbClr val="580000"/>
              </a:solidFill>
              <a:effectLst>
                <a:outerShdw blurRad="50800" dist="39000" dir="5460000" algn="tl">
                  <a:srgbClr val="000000">
                    <a:alpha val="38000"/>
                  </a:srgbClr>
                </a:outerShdw>
              </a:effectLst>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bwMode="auto">
          <a:xfrm>
            <a:off x="-324544" y="-99392"/>
            <a:ext cx="9865096" cy="7200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r" defTabSz="914400" rtl="0" eaLnBrk="1" fontAlgn="base" latinLnBrk="0" hangingPunct="1">
              <a:lnSpc>
                <a:spcPct val="90000"/>
              </a:lnSpc>
              <a:spcBef>
                <a:spcPct val="0"/>
              </a:spcBef>
              <a:spcAft>
                <a:spcPct val="0"/>
              </a:spcAft>
              <a:buClrTx/>
              <a:buSzTx/>
              <a:buFontTx/>
              <a:buNone/>
              <a:tabLst/>
            </a:pPr>
            <a:endParaRPr kumimoji="0" lang="pt-BR" sz="2500" b="1" i="0" u="none" strike="noStrike" cap="none" normalizeH="0" baseline="0">
              <a:ln>
                <a:noFill/>
              </a:ln>
              <a:solidFill>
                <a:schemeClr val="accent2"/>
              </a:solidFill>
              <a:effectLst>
                <a:outerShdw blurRad="38100" dist="38100" dir="2700000" algn="tl">
                  <a:srgbClr val="000000">
                    <a:alpha val="43137"/>
                  </a:srgbClr>
                </a:outerShdw>
              </a:effectLst>
              <a:latin typeface="Georgia" pitchFamily="-112" charset="0"/>
            </a:endParaRPr>
          </a:p>
        </p:txBody>
      </p:sp>
      <p:sp>
        <p:nvSpPr>
          <p:cNvPr id="32770" name="Rectangle 2"/>
          <p:cNvSpPr>
            <a:spLocks noChangeArrowheads="1"/>
          </p:cNvSpPr>
          <p:nvPr/>
        </p:nvSpPr>
        <p:spPr bwMode="auto">
          <a:xfrm>
            <a:off x="0" y="152400"/>
            <a:ext cx="88836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nchorCtr="1"/>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2800" dirty="0"/>
              <a:t>Exemplo de </a:t>
            </a:r>
            <a:r>
              <a:rPr lang="pt-BR" altLang="pt-BR" sz="2800" dirty="0" smtClean="0"/>
              <a:t>Fluxo </a:t>
            </a:r>
            <a:r>
              <a:rPr lang="pt-BR" altLang="pt-BR" sz="2800" dirty="0"/>
              <a:t>de </a:t>
            </a:r>
            <a:r>
              <a:rPr lang="pt-BR" altLang="pt-BR" sz="2800" dirty="0" smtClean="0"/>
              <a:t>Informação Usando DICOM</a:t>
            </a:r>
            <a:endParaRPr lang="pt-PT" altLang="pt-BR" sz="2800" dirty="0"/>
          </a:p>
        </p:txBody>
      </p:sp>
      <p:pic>
        <p:nvPicPr>
          <p:cNvPr id="32771" name="Picture 3" descr="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50" y="838200"/>
            <a:ext cx="52705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m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1125538"/>
            <a:ext cx="838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workstation"/>
          <p:cNvPicPr>
            <a:picLocks noChangeAspect="1" noChangeArrowheads="1"/>
          </p:cNvPicPr>
          <p:nvPr/>
        </p:nvPicPr>
        <p:blipFill>
          <a:blip r:embed="rId5">
            <a:extLst>
              <a:ext uri="{28A0092B-C50C-407E-A947-70E740481C1C}">
                <a14:useLocalDpi xmlns:a14="http://schemas.microsoft.com/office/drawing/2010/main" val="0"/>
              </a:ext>
            </a:extLst>
          </a:blip>
          <a:srcRect l="11572" r="16682" b="8943"/>
          <a:stretch>
            <a:fillRect/>
          </a:stretch>
        </p:blipFill>
        <p:spPr bwMode="auto">
          <a:xfrm>
            <a:off x="349250" y="4495800"/>
            <a:ext cx="6858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workst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8650" y="4876800"/>
            <a:ext cx="762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descr="workstation"/>
          <p:cNvPicPr>
            <a:picLocks noChangeAspect="1" noChangeArrowheads="1"/>
          </p:cNvPicPr>
          <p:nvPr/>
        </p:nvPicPr>
        <p:blipFill>
          <a:blip r:embed="rId5">
            <a:extLst>
              <a:ext uri="{28A0092B-C50C-407E-A947-70E740481C1C}">
                <a14:useLocalDpi xmlns:a14="http://schemas.microsoft.com/office/drawing/2010/main" val="0"/>
              </a:ext>
            </a:extLst>
          </a:blip>
          <a:srcRect l="11572" r="16682" b="8943"/>
          <a:stretch>
            <a:fillRect/>
          </a:stretch>
        </p:blipFill>
        <p:spPr bwMode="auto">
          <a:xfrm>
            <a:off x="1187450" y="4495800"/>
            <a:ext cx="6858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8" descr="workstation"/>
          <p:cNvPicPr>
            <a:picLocks noChangeAspect="1" noChangeArrowheads="1"/>
          </p:cNvPicPr>
          <p:nvPr/>
        </p:nvPicPr>
        <p:blipFill>
          <a:blip r:embed="rId5">
            <a:extLst>
              <a:ext uri="{28A0092B-C50C-407E-A947-70E740481C1C}">
                <a14:useLocalDpi xmlns:a14="http://schemas.microsoft.com/office/drawing/2010/main" val="0"/>
              </a:ext>
            </a:extLst>
          </a:blip>
          <a:srcRect l="11572" r="16682" b="8943"/>
          <a:stretch>
            <a:fillRect/>
          </a:stretch>
        </p:blipFill>
        <p:spPr bwMode="auto">
          <a:xfrm>
            <a:off x="2101850" y="4495800"/>
            <a:ext cx="6858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9" descr="workstation"/>
          <p:cNvPicPr>
            <a:picLocks noChangeAspect="1" noChangeArrowheads="1"/>
          </p:cNvPicPr>
          <p:nvPr/>
        </p:nvPicPr>
        <p:blipFill>
          <a:blip r:embed="rId5">
            <a:extLst>
              <a:ext uri="{28A0092B-C50C-407E-A947-70E740481C1C}">
                <a14:useLocalDpi xmlns:a14="http://schemas.microsoft.com/office/drawing/2010/main" val="0"/>
              </a:ext>
            </a:extLst>
          </a:blip>
          <a:srcRect l="11572" r="16682" b="8943"/>
          <a:stretch>
            <a:fillRect/>
          </a:stretch>
        </p:blipFill>
        <p:spPr bwMode="auto">
          <a:xfrm>
            <a:off x="2940050" y="4495800"/>
            <a:ext cx="6858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0" descr="workstation"/>
          <p:cNvPicPr>
            <a:picLocks noChangeAspect="1" noChangeArrowheads="1"/>
          </p:cNvPicPr>
          <p:nvPr/>
        </p:nvPicPr>
        <p:blipFill>
          <a:blip r:embed="rId5">
            <a:extLst>
              <a:ext uri="{28A0092B-C50C-407E-A947-70E740481C1C}">
                <a14:useLocalDpi xmlns:a14="http://schemas.microsoft.com/office/drawing/2010/main" val="0"/>
              </a:ext>
            </a:extLst>
          </a:blip>
          <a:srcRect l="11572" r="16682" b="8943"/>
          <a:stretch>
            <a:fillRect/>
          </a:stretch>
        </p:blipFill>
        <p:spPr bwMode="auto">
          <a:xfrm>
            <a:off x="3702050" y="4495800"/>
            <a:ext cx="6858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1" descr="ct"/>
          <p:cNvPicPr>
            <a:picLocks noChangeAspect="1" noChangeArrowheads="1"/>
          </p:cNvPicPr>
          <p:nvPr/>
        </p:nvPicPr>
        <p:blipFill>
          <a:blip r:embed="rId7">
            <a:extLst>
              <a:ext uri="{28A0092B-C50C-407E-A947-70E740481C1C}">
                <a14:useLocalDpi xmlns:a14="http://schemas.microsoft.com/office/drawing/2010/main" val="0"/>
              </a:ext>
            </a:extLst>
          </a:blip>
          <a:srcRect t="15218"/>
          <a:stretch>
            <a:fillRect/>
          </a:stretch>
        </p:blipFill>
        <p:spPr bwMode="auto">
          <a:xfrm>
            <a:off x="6597650" y="6019800"/>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descr="ct"/>
          <p:cNvPicPr>
            <a:picLocks noChangeAspect="1" noChangeArrowheads="1"/>
          </p:cNvPicPr>
          <p:nvPr/>
        </p:nvPicPr>
        <p:blipFill>
          <a:blip r:embed="rId7">
            <a:extLst>
              <a:ext uri="{28A0092B-C50C-407E-A947-70E740481C1C}">
                <a14:useLocalDpi xmlns:a14="http://schemas.microsoft.com/office/drawing/2010/main" val="0"/>
              </a:ext>
            </a:extLst>
          </a:blip>
          <a:srcRect t="15218"/>
          <a:stretch>
            <a:fillRect/>
          </a:stretch>
        </p:blipFill>
        <p:spPr bwMode="auto">
          <a:xfrm>
            <a:off x="806450" y="1143000"/>
            <a:ext cx="10795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13" descr="ct"/>
          <p:cNvPicPr>
            <a:picLocks noChangeAspect="1" noChangeArrowheads="1"/>
          </p:cNvPicPr>
          <p:nvPr/>
        </p:nvPicPr>
        <p:blipFill>
          <a:blip r:embed="rId7">
            <a:extLst>
              <a:ext uri="{28A0092B-C50C-407E-A947-70E740481C1C}">
                <a14:useLocalDpi xmlns:a14="http://schemas.microsoft.com/office/drawing/2010/main" val="0"/>
              </a:ext>
            </a:extLst>
          </a:blip>
          <a:srcRect t="15218"/>
          <a:stretch>
            <a:fillRect/>
          </a:stretch>
        </p:blipFill>
        <p:spPr bwMode="auto">
          <a:xfrm>
            <a:off x="1979613" y="1125538"/>
            <a:ext cx="10795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14" descr="m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250" y="1143000"/>
            <a:ext cx="838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2650" y="2209800"/>
            <a:ext cx="990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4" name="Picture 16" descr="swtaskcard_1"/>
          <p:cNvPicPr>
            <a:picLocks noChangeAspect="1" noChangeArrowheads="1"/>
          </p:cNvPicPr>
          <p:nvPr/>
        </p:nvPicPr>
        <p:blipFill>
          <a:blip r:embed="rId9">
            <a:extLst>
              <a:ext uri="{28A0092B-C50C-407E-A947-70E740481C1C}">
                <a14:useLocalDpi xmlns:a14="http://schemas.microsoft.com/office/drawing/2010/main" val="0"/>
              </a:ext>
            </a:extLst>
          </a:blip>
          <a:srcRect r="16777" b="9764"/>
          <a:stretch>
            <a:fillRect/>
          </a:stretch>
        </p:blipFill>
        <p:spPr bwMode="auto">
          <a:xfrm>
            <a:off x="4692650" y="2343150"/>
            <a:ext cx="9144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5" name="Line 17"/>
          <p:cNvSpPr>
            <a:spLocks noChangeShapeType="1"/>
          </p:cNvSpPr>
          <p:nvPr/>
        </p:nvSpPr>
        <p:spPr bwMode="auto">
          <a:xfrm>
            <a:off x="1339850" y="2057400"/>
            <a:ext cx="419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86" name="Line 18"/>
          <p:cNvSpPr>
            <a:spLocks noChangeShapeType="1"/>
          </p:cNvSpPr>
          <p:nvPr/>
        </p:nvSpPr>
        <p:spPr bwMode="auto">
          <a:xfrm>
            <a:off x="1416050" y="1752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87" name="Line 19"/>
          <p:cNvSpPr>
            <a:spLocks noChangeShapeType="1"/>
          </p:cNvSpPr>
          <p:nvPr/>
        </p:nvSpPr>
        <p:spPr bwMode="auto">
          <a:xfrm>
            <a:off x="2482850" y="1752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88" name="Line 20"/>
          <p:cNvSpPr>
            <a:spLocks noChangeShapeType="1"/>
          </p:cNvSpPr>
          <p:nvPr/>
        </p:nvSpPr>
        <p:spPr bwMode="auto">
          <a:xfrm>
            <a:off x="3549650" y="1752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89" name="Line 21"/>
          <p:cNvSpPr>
            <a:spLocks noChangeShapeType="1"/>
          </p:cNvSpPr>
          <p:nvPr/>
        </p:nvSpPr>
        <p:spPr bwMode="auto">
          <a:xfrm>
            <a:off x="4540250" y="1752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90" name="Line 22"/>
          <p:cNvSpPr>
            <a:spLocks noChangeShapeType="1"/>
          </p:cNvSpPr>
          <p:nvPr/>
        </p:nvSpPr>
        <p:spPr bwMode="auto">
          <a:xfrm>
            <a:off x="5530850" y="1752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91" name="Line 23"/>
          <p:cNvSpPr>
            <a:spLocks noChangeShapeType="1"/>
          </p:cNvSpPr>
          <p:nvPr/>
        </p:nvSpPr>
        <p:spPr bwMode="auto">
          <a:xfrm>
            <a:off x="3244850" y="2057400"/>
            <a:ext cx="4572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92" name="Line 24"/>
          <p:cNvSpPr>
            <a:spLocks noChangeShapeType="1"/>
          </p:cNvSpPr>
          <p:nvPr/>
        </p:nvSpPr>
        <p:spPr bwMode="auto">
          <a:xfrm flipV="1">
            <a:off x="4159250" y="2667000"/>
            <a:ext cx="5334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93" name="Line 25"/>
          <p:cNvSpPr>
            <a:spLocks noChangeShapeType="1"/>
          </p:cNvSpPr>
          <p:nvPr/>
        </p:nvSpPr>
        <p:spPr bwMode="auto">
          <a:xfrm flipH="1" flipV="1">
            <a:off x="1949450" y="2667000"/>
            <a:ext cx="1219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94" name="Line 26"/>
          <p:cNvSpPr>
            <a:spLocks noChangeShapeType="1"/>
          </p:cNvSpPr>
          <p:nvPr/>
        </p:nvSpPr>
        <p:spPr bwMode="auto">
          <a:xfrm flipH="1">
            <a:off x="1797050" y="3581400"/>
            <a:ext cx="1371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95" name="Line 27"/>
          <p:cNvSpPr>
            <a:spLocks noChangeShapeType="1"/>
          </p:cNvSpPr>
          <p:nvPr/>
        </p:nvSpPr>
        <p:spPr bwMode="auto">
          <a:xfrm>
            <a:off x="4159250" y="3810000"/>
            <a:ext cx="3276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96" name="Line 28"/>
          <p:cNvSpPr>
            <a:spLocks noChangeShapeType="1"/>
          </p:cNvSpPr>
          <p:nvPr/>
        </p:nvSpPr>
        <p:spPr bwMode="auto">
          <a:xfrm>
            <a:off x="7435850" y="38100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97" name="Line 29"/>
          <p:cNvSpPr>
            <a:spLocks noChangeShapeType="1"/>
          </p:cNvSpPr>
          <p:nvPr/>
        </p:nvSpPr>
        <p:spPr bwMode="auto">
          <a:xfrm flipV="1">
            <a:off x="6445250" y="556260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98" name="Line 30"/>
          <p:cNvSpPr>
            <a:spLocks noChangeShapeType="1"/>
          </p:cNvSpPr>
          <p:nvPr/>
        </p:nvSpPr>
        <p:spPr bwMode="auto">
          <a:xfrm>
            <a:off x="7207250" y="55626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799" name="Line 31"/>
          <p:cNvSpPr>
            <a:spLocks noChangeShapeType="1"/>
          </p:cNvSpPr>
          <p:nvPr/>
        </p:nvSpPr>
        <p:spPr bwMode="auto">
          <a:xfrm>
            <a:off x="7359650" y="5334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00" name="Line 32"/>
          <p:cNvSpPr>
            <a:spLocks noChangeShapeType="1"/>
          </p:cNvSpPr>
          <p:nvPr/>
        </p:nvSpPr>
        <p:spPr bwMode="auto">
          <a:xfrm>
            <a:off x="730250" y="42672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01" name="Line 33"/>
          <p:cNvSpPr>
            <a:spLocks noChangeShapeType="1"/>
          </p:cNvSpPr>
          <p:nvPr/>
        </p:nvSpPr>
        <p:spPr bwMode="auto">
          <a:xfrm>
            <a:off x="730250" y="4267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02" name="Line 34"/>
          <p:cNvSpPr>
            <a:spLocks noChangeShapeType="1"/>
          </p:cNvSpPr>
          <p:nvPr/>
        </p:nvSpPr>
        <p:spPr bwMode="auto">
          <a:xfrm>
            <a:off x="1644650" y="4267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03" name="Line 35"/>
          <p:cNvSpPr>
            <a:spLocks noChangeShapeType="1"/>
          </p:cNvSpPr>
          <p:nvPr/>
        </p:nvSpPr>
        <p:spPr bwMode="auto">
          <a:xfrm>
            <a:off x="2559050" y="4267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04" name="Line 36"/>
          <p:cNvSpPr>
            <a:spLocks noChangeShapeType="1"/>
          </p:cNvSpPr>
          <p:nvPr/>
        </p:nvSpPr>
        <p:spPr bwMode="auto">
          <a:xfrm>
            <a:off x="3397250" y="4267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05" name="Line 37"/>
          <p:cNvSpPr>
            <a:spLocks noChangeShapeType="1"/>
          </p:cNvSpPr>
          <p:nvPr/>
        </p:nvSpPr>
        <p:spPr bwMode="auto">
          <a:xfrm>
            <a:off x="4083050" y="4267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06" name="Line 38"/>
          <p:cNvSpPr>
            <a:spLocks noChangeShapeType="1"/>
          </p:cNvSpPr>
          <p:nvPr/>
        </p:nvSpPr>
        <p:spPr bwMode="auto">
          <a:xfrm>
            <a:off x="3702050" y="38100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07" name="Rectangle 39"/>
          <p:cNvSpPr>
            <a:spLocks noChangeArrowheads="1"/>
          </p:cNvSpPr>
          <p:nvPr/>
        </p:nvSpPr>
        <p:spPr bwMode="auto">
          <a:xfrm>
            <a:off x="120650" y="838200"/>
            <a:ext cx="5715000" cy="4724400"/>
          </a:xfrm>
          <a:prstGeom prst="rect">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pt-BR" altLang="pt-BR" sz="1800"/>
          </a:p>
        </p:txBody>
      </p:sp>
      <p:sp>
        <p:nvSpPr>
          <p:cNvPr id="32808" name="Rectangle 40"/>
          <p:cNvSpPr>
            <a:spLocks noChangeArrowheads="1"/>
          </p:cNvSpPr>
          <p:nvPr/>
        </p:nvSpPr>
        <p:spPr bwMode="auto">
          <a:xfrm>
            <a:off x="5988050" y="3962400"/>
            <a:ext cx="3124200" cy="2743200"/>
          </a:xfrm>
          <a:prstGeom prst="rect">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pt-BR" altLang="pt-BR" sz="1800"/>
          </a:p>
        </p:txBody>
      </p:sp>
      <p:sp>
        <p:nvSpPr>
          <p:cNvPr id="32809" name="Text Box 41"/>
          <p:cNvSpPr txBox="1">
            <a:spLocks noChangeArrowheads="1"/>
          </p:cNvSpPr>
          <p:nvPr/>
        </p:nvSpPr>
        <p:spPr bwMode="auto">
          <a:xfrm>
            <a:off x="1187450" y="838200"/>
            <a:ext cx="454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t-BR" altLang="pt-BR" sz="1600">
                <a:latin typeface="Arial" panose="020B0604020202020204" pitchFamily="34" charset="0"/>
              </a:rPr>
              <a:t>CT</a:t>
            </a:r>
            <a:endParaRPr lang="pt-PT" altLang="pt-BR" sz="1600">
              <a:latin typeface="Arial" panose="020B0604020202020204" pitchFamily="34" charset="0"/>
            </a:endParaRPr>
          </a:p>
        </p:txBody>
      </p:sp>
      <p:sp>
        <p:nvSpPr>
          <p:cNvPr id="32810" name="Text Box 42"/>
          <p:cNvSpPr txBox="1">
            <a:spLocks noChangeArrowheads="1"/>
          </p:cNvSpPr>
          <p:nvPr/>
        </p:nvSpPr>
        <p:spPr bwMode="auto">
          <a:xfrm>
            <a:off x="6673850" y="5791200"/>
            <a:ext cx="387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t-BR" altLang="pt-BR" sz="1200">
                <a:latin typeface="Arial" panose="020B0604020202020204" pitchFamily="34" charset="0"/>
              </a:rPr>
              <a:t>CT</a:t>
            </a:r>
            <a:endParaRPr lang="pt-PT" altLang="pt-BR" sz="1200">
              <a:latin typeface="Arial" panose="020B0604020202020204" pitchFamily="34" charset="0"/>
            </a:endParaRPr>
          </a:p>
        </p:txBody>
      </p:sp>
      <p:sp>
        <p:nvSpPr>
          <p:cNvPr id="32811" name="Text Box 43"/>
          <p:cNvSpPr txBox="1">
            <a:spLocks noChangeArrowheads="1"/>
          </p:cNvSpPr>
          <p:nvPr/>
        </p:nvSpPr>
        <p:spPr bwMode="auto">
          <a:xfrm>
            <a:off x="2178050" y="838200"/>
            <a:ext cx="454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t-BR" altLang="pt-BR" sz="1600">
                <a:latin typeface="Arial" panose="020B0604020202020204" pitchFamily="34" charset="0"/>
              </a:rPr>
              <a:t>CT</a:t>
            </a:r>
            <a:endParaRPr lang="pt-PT" altLang="pt-BR" sz="1600">
              <a:latin typeface="Arial" panose="020B0604020202020204" pitchFamily="34" charset="0"/>
            </a:endParaRPr>
          </a:p>
        </p:txBody>
      </p:sp>
      <p:sp>
        <p:nvSpPr>
          <p:cNvPr id="32812" name="Text Box 44"/>
          <p:cNvSpPr txBox="1">
            <a:spLocks noChangeArrowheads="1"/>
          </p:cNvSpPr>
          <p:nvPr/>
        </p:nvSpPr>
        <p:spPr bwMode="auto">
          <a:xfrm>
            <a:off x="3152775" y="822325"/>
            <a:ext cx="557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t-BR" altLang="pt-BR" sz="1600">
                <a:latin typeface="Arial" panose="020B0604020202020204" pitchFamily="34" charset="0"/>
              </a:rPr>
              <a:t>MRI</a:t>
            </a:r>
            <a:endParaRPr lang="pt-PT" altLang="pt-BR" sz="1600">
              <a:latin typeface="Arial" panose="020B0604020202020204" pitchFamily="34" charset="0"/>
            </a:endParaRPr>
          </a:p>
        </p:txBody>
      </p:sp>
      <p:sp>
        <p:nvSpPr>
          <p:cNvPr id="32813" name="Text Box 45"/>
          <p:cNvSpPr txBox="1">
            <a:spLocks noChangeArrowheads="1"/>
          </p:cNvSpPr>
          <p:nvPr/>
        </p:nvSpPr>
        <p:spPr bwMode="auto">
          <a:xfrm>
            <a:off x="4235450" y="838200"/>
            <a:ext cx="557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t-BR" altLang="pt-BR" sz="1600">
                <a:latin typeface="Arial" panose="020B0604020202020204" pitchFamily="34" charset="0"/>
              </a:rPr>
              <a:t>MRI</a:t>
            </a:r>
            <a:endParaRPr lang="pt-PT" altLang="pt-BR" sz="1600">
              <a:latin typeface="Arial" panose="020B0604020202020204" pitchFamily="34" charset="0"/>
            </a:endParaRPr>
          </a:p>
        </p:txBody>
      </p:sp>
      <p:sp>
        <p:nvSpPr>
          <p:cNvPr id="32814" name="Text Box 46"/>
          <p:cNvSpPr txBox="1">
            <a:spLocks noChangeArrowheads="1"/>
          </p:cNvSpPr>
          <p:nvPr/>
        </p:nvSpPr>
        <p:spPr bwMode="auto">
          <a:xfrm>
            <a:off x="7283450" y="5764213"/>
            <a:ext cx="463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t-BR" altLang="pt-BR" sz="1200">
                <a:latin typeface="Arial" panose="020B0604020202020204" pitchFamily="34" charset="0"/>
              </a:rPr>
              <a:t>MRI</a:t>
            </a:r>
            <a:endParaRPr lang="pt-PT" altLang="pt-BR" sz="1200">
              <a:latin typeface="Arial" panose="020B0604020202020204" pitchFamily="34" charset="0"/>
            </a:endParaRPr>
          </a:p>
        </p:txBody>
      </p:sp>
      <p:sp>
        <p:nvSpPr>
          <p:cNvPr id="32815" name="Text Box 47"/>
          <p:cNvSpPr txBox="1">
            <a:spLocks noChangeArrowheads="1"/>
          </p:cNvSpPr>
          <p:nvPr/>
        </p:nvSpPr>
        <p:spPr bwMode="auto">
          <a:xfrm>
            <a:off x="3321050" y="2362200"/>
            <a:ext cx="7762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t-BR" altLang="pt-BR" sz="1400">
                <a:latin typeface="Arial" panose="020B0604020202020204" pitchFamily="34" charset="0"/>
              </a:rPr>
              <a:t>DICOM</a:t>
            </a:r>
          </a:p>
          <a:p>
            <a:pPr>
              <a:spcBef>
                <a:spcPct val="0"/>
              </a:spcBef>
              <a:buClrTx/>
              <a:buSzTx/>
              <a:buFontTx/>
              <a:buNone/>
            </a:pPr>
            <a:r>
              <a:rPr lang="pt-BR" altLang="pt-BR" sz="1400">
                <a:latin typeface="Arial" panose="020B0604020202020204" pitchFamily="34" charset="0"/>
              </a:rPr>
              <a:t>Server</a:t>
            </a:r>
            <a:endParaRPr lang="pt-PT" altLang="pt-BR" sz="1400">
              <a:latin typeface="Arial" panose="020B0604020202020204" pitchFamily="34" charset="0"/>
            </a:endParaRPr>
          </a:p>
        </p:txBody>
      </p:sp>
      <p:sp>
        <p:nvSpPr>
          <p:cNvPr id="32816" name="Text Box 48"/>
          <p:cNvSpPr txBox="1">
            <a:spLocks noChangeArrowheads="1"/>
          </p:cNvSpPr>
          <p:nvPr/>
        </p:nvSpPr>
        <p:spPr bwMode="auto">
          <a:xfrm>
            <a:off x="1873250" y="4016375"/>
            <a:ext cx="1209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t-BR" altLang="pt-BR" sz="1400">
                <a:latin typeface="Arial" panose="020B0604020202020204" pitchFamily="34" charset="0"/>
              </a:rPr>
              <a:t>Workstations</a:t>
            </a:r>
            <a:endParaRPr lang="pt-PT" altLang="pt-BR" sz="1400">
              <a:latin typeface="Arial" panose="020B0604020202020204" pitchFamily="34" charset="0"/>
            </a:endParaRPr>
          </a:p>
        </p:txBody>
      </p:sp>
      <p:sp>
        <p:nvSpPr>
          <p:cNvPr id="32817" name="Text Box 49"/>
          <p:cNvSpPr txBox="1">
            <a:spLocks noChangeArrowheads="1"/>
          </p:cNvSpPr>
          <p:nvPr/>
        </p:nvSpPr>
        <p:spPr bwMode="auto">
          <a:xfrm>
            <a:off x="257175" y="5062538"/>
            <a:ext cx="860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t-BR" altLang="pt-BR" sz="1200">
                <a:latin typeface="Arial" panose="020B0604020202020204" pitchFamily="34" charset="0"/>
              </a:rPr>
              <a:t>Musc-Esq</a:t>
            </a:r>
            <a:endParaRPr lang="pt-PT" altLang="pt-BR" sz="1200">
              <a:latin typeface="Arial" panose="020B0604020202020204" pitchFamily="34" charset="0"/>
            </a:endParaRPr>
          </a:p>
        </p:txBody>
      </p:sp>
      <p:sp>
        <p:nvSpPr>
          <p:cNvPr id="32818" name="Text Box 50"/>
          <p:cNvSpPr txBox="1">
            <a:spLocks noChangeArrowheads="1"/>
          </p:cNvSpPr>
          <p:nvPr/>
        </p:nvSpPr>
        <p:spPr bwMode="auto">
          <a:xfrm>
            <a:off x="1171575" y="5062538"/>
            <a:ext cx="3349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t-BR" altLang="pt-BR" sz="1200">
                <a:latin typeface="Arial" panose="020B0604020202020204" pitchFamily="34" charset="0"/>
              </a:rPr>
              <a:t>Neuro          Abdome       Tórax           Pediatria</a:t>
            </a:r>
            <a:endParaRPr lang="pt-PT" altLang="pt-BR" sz="1200">
              <a:latin typeface="Arial" panose="020B0604020202020204" pitchFamily="34" charset="0"/>
            </a:endParaRPr>
          </a:p>
        </p:txBody>
      </p:sp>
      <p:sp>
        <p:nvSpPr>
          <p:cNvPr id="32819" name="Text Box 51"/>
          <p:cNvSpPr txBox="1">
            <a:spLocks noChangeArrowheads="1"/>
          </p:cNvSpPr>
          <p:nvPr/>
        </p:nvSpPr>
        <p:spPr bwMode="auto">
          <a:xfrm>
            <a:off x="4845050" y="2921000"/>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t-BR" altLang="pt-BR" sz="1000" b="1">
                <a:latin typeface="Arial" panose="020B0604020202020204" pitchFamily="34" charset="0"/>
              </a:rPr>
              <a:t>Web Server</a:t>
            </a:r>
            <a:endParaRPr lang="pt-PT" altLang="pt-BR" sz="1000" b="1">
              <a:latin typeface="Arial" panose="020B0604020202020204" pitchFamily="34" charset="0"/>
            </a:endParaRPr>
          </a:p>
        </p:txBody>
      </p:sp>
      <p:sp>
        <p:nvSpPr>
          <p:cNvPr id="32820" name="Text Box 52"/>
          <p:cNvSpPr txBox="1">
            <a:spLocks noChangeArrowheads="1"/>
          </p:cNvSpPr>
          <p:nvPr/>
        </p:nvSpPr>
        <p:spPr bwMode="auto">
          <a:xfrm>
            <a:off x="7054850" y="4495800"/>
            <a:ext cx="102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t-BR" altLang="pt-BR" sz="1200">
                <a:latin typeface="Arial" panose="020B0604020202020204" pitchFamily="34" charset="0"/>
              </a:rPr>
              <a:t>Mini</a:t>
            </a:r>
          </a:p>
          <a:p>
            <a:pPr>
              <a:spcBef>
                <a:spcPct val="0"/>
              </a:spcBef>
              <a:buClrTx/>
              <a:buSzTx/>
              <a:buFontTx/>
              <a:buNone/>
            </a:pPr>
            <a:r>
              <a:rPr lang="pt-BR" altLang="pt-BR" sz="1200">
                <a:latin typeface="Arial" panose="020B0604020202020204" pitchFamily="34" charset="0"/>
              </a:rPr>
              <a:t>Server - RW</a:t>
            </a:r>
            <a:endParaRPr lang="pt-PT" altLang="pt-BR" sz="1200">
              <a:latin typeface="Arial" panose="020B0604020202020204" pitchFamily="34" charset="0"/>
            </a:endParaRPr>
          </a:p>
        </p:txBody>
      </p:sp>
      <p:sp>
        <p:nvSpPr>
          <p:cNvPr id="32821" name="Text Box 53"/>
          <p:cNvSpPr txBox="1">
            <a:spLocks noChangeArrowheads="1"/>
          </p:cNvSpPr>
          <p:nvPr/>
        </p:nvSpPr>
        <p:spPr bwMode="auto">
          <a:xfrm>
            <a:off x="1035050" y="2111375"/>
            <a:ext cx="8651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just">
              <a:spcBef>
                <a:spcPct val="0"/>
              </a:spcBef>
              <a:buClrTx/>
              <a:buSzTx/>
              <a:buFontTx/>
              <a:buNone/>
            </a:pPr>
            <a:r>
              <a:rPr lang="pt-BR" altLang="pt-BR" sz="1400">
                <a:latin typeface="Arial" panose="020B0604020202020204" pitchFamily="34" charset="0"/>
              </a:rPr>
              <a:t>JukeBox</a:t>
            </a:r>
          </a:p>
          <a:p>
            <a:pPr algn="just">
              <a:spcBef>
                <a:spcPct val="0"/>
              </a:spcBef>
              <a:buClrTx/>
              <a:buSzTx/>
              <a:buFontTx/>
              <a:buNone/>
            </a:pPr>
            <a:r>
              <a:rPr lang="pt-BR" altLang="pt-BR" sz="1400">
                <a:latin typeface="Arial" panose="020B0604020202020204" pitchFamily="34" charset="0"/>
              </a:rPr>
              <a:t>DVD</a:t>
            </a:r>
            <a:endParaRPr lang="pt-PT" altLang="pt-BR" sz="1400">
              <a:latin typeface="Arial" panose="020B0604020202020204" pitchFamily="34" charset="0"/>
            </a:endParaRPr>
          </a:p>
        </p:txBody>
      </p:sp>
      <p:sp>
        <p:nvSpPr>
          <p:cNvPr id="32822" name="Text Box 54"/>
          <p:cNvSpPr txBox="1">
            <a:spLocks noChangeArrowheads="1"/>
          </p:cNvSpPr>
          <p:nvPr/>
        </p:nvSpPr>
        <p:spPr bwMode="auto">
          <a:xfrm>
            <a:off x="5911850" y="3505200"/>
            <a:ext cx="1533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t-BR" altLang="pt-BR" sz="1400" i="1">
                <a:solidFill>
                  <a:srgbClr val="FF0000"/>
                </a:solidFill>
                <a:latin typeface="Arial" panose="020B0604020202020204" pitchFamily="34" charset="0"/>
              </a:rPr>
              <a:t>conexão– 2Mbps</a:t>
            </a:r>
            <a:endParaRPr lang="pt-PT" altLang="pt-BR" sz="1400" i="1">
              <a:solidFill>
                <a:srgbClr val="FF0000"/>
              </a:solidFill>
              <a:latin typeface="Arial" panose="020B0604020202020204" pitchFamily="34" charset="0"/>
            </a:endParaRPr>
          </a:p>
        </p:txBody>
      </p:sp>
      <p:sp>
        <p:nvSpPr>
          <p:cNvPr id="32823" name="Line 55"/>
          <p:cNvSpPr>
            <a:spLocks noChangeShapeType="1"/>
          </p:cNvSpPr>
          <p:nvPr/>
        </p:nvSpPr>
        <p:spPr bwMode="auto">
          <a:xfrm flipH="1">
            <a:off x="5607050" y="2362200"/>
            <a:ext cx="12954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32824" name="Text Box 56"/>
          <p:cNvSpPr txBox="1">
            <a:spLocks noChangeArrowheads="1"/>
          </p:cNvSpPr>
          <p:nvPr/>
        </p:nvSpPr>
        <p:spPr bwMode="auto">
          <a:xfrm>
            <a:off x="4975225" y="868363"/>
            <a:ext cx="403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pt-BR" altLang="pt-BR" sz="1200">
                <a:latin typeface="Arial" panose="020B0604020202020204" pitchFamily="34" charset="0"/>
              </a:rPr>
              <a:t>CR</a:t>
            </a:r>
            <a:endParaRPr lang="pt-PT" altLang="pt-BR" sz="1200">
              <a:latin typeface="Arial" panose="020B0604020202020204" pitchFamily="34" charset="0"/>
            </a:endParaRPr>
          </a:p>
        </p:txBody>
      </p:sp>
      <p:pic>
        <p:nvPicPr>
          <p:cNvPr id="32825" name="Picture 57" descr="95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20850" y="2286000"/>
            <a:ext cx="5429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8" descr="c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40450" y="5943600"/>
            <a:ext cx="3968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27" name="Line 59"/>
          <p:cNvSpPr>
            <a:spLocks noChangeShapeType="1"/>
          </p:cNvSpPr>
          <p:nvPr/>
        </p:nvSpPr>
        <p:spPr bwMode="auto">
          <a:xfrm>
            <a:off x="6445250" y="55626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28" name="Text Box 60"/>
          <p:cNvSpPr txBox="1">
            <a:spLocks noChangeArrowheads="1"/>
          </p:cNvSpPr>
          <p:nvPr/>
        </p:nvSpPr>
        <p:spPr bwMode="auto">
          <a:xfrm>
            <a:off x="6140450" y="5486400"/>
            <a:ext cx="403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1200">
                <a:latin typeface="Arial" panose="020B0604020202020204" pitchFamily="34" charset="0"/>
              </a:rPr>
              <a:t>CR</a:t>
            </a:r>
          </a:p>
        </p:txBody>
      </p:sp>
      <p:sp>
        <p:nvSpPr>
          <p:cNvPr id="32829" name="Line 61"/>
          <p:cNvSpPr>
            <a:spLocks noChangeShapeType="1"/>
          </p:cNvSpPr>
          <p:nvPr/>
        </p:nvSpPr>
        <p:spPr bwMode="auto">
          <a:xfrm flipV="1">
            <a:off x="8121650" y="4724400"/>
            <a:ext cx="6858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pic>
        <p:nvPicPr>
          <p:cNvPr id="32830" name="Picture 62" descr="DOLS_PE_4400_3-4rf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92450" y="2819400"/>
            <a:ext cx="1108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31" name="Picture 63" descr="hard_market2784407383"/>
          <p:cNvPicPr>
            <a:picLocks noChangeAspect="1" noChangeArrowheads="1"/>
          </p:cNvPicPr>
          <p:nvPr/>
        </p:nvPicPr>
        <p:blipFill>
          <a:blip r:embed="rId13">
            <a:extLst>
              <a:ext uri="{28A0092B-C50C-407E-A947-70E740481C1C}">
                <a14:useLocalDpi xmlns:a14="http://schemas.microsoft.com/office/drawing/2010/main" val="0"/>
              </a:ext>
            </a:extLst>
          </a:blip>
          <a:srcRect l="13792" r="17241"/>
          <a:stretch>
            <a:fillRect/>
          </a:stretch>
        </p:blipFill>
        <p:spPr bwMode="auto">
          <a:xfrm>
            <a:off x="8785225" y="4572000"/>
            <a:ext cx="3270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32" name="Picture 64" descr="hard_market2784407383"/>
          <p:cNvPicPr>
            <a:picLocks noChangeAspect="1" noChangeArrowheads="1"/>
          </p:cNvPicPr>
          <p:nvPr/>
        </p:nvPicPr>
        <p:blipFill>
          <a:blip r:embed="rId13">
            <a:extLst>
              <a:ext uri="{28A0092B-C50C-407E-A947-70E740481C1C}">
                <a14:useLocalDpi xmlns:a14="http://schemas.microsoft.com/office/drawing/2010/main" val="0"/>
              </a:ext>
            </a:extLst>
          </a:blip>
          <a:srcRect l="13792" r="17241"/>
          <a:stretch>
            <a:fillRect/>
          </a:stretch>
        </p:blipFill>
        <p:spPr bwMode="auto">
          <a:xfrm>
            <a:off x="5149850" y="4114800"/>
            <a:ext cx="4492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33" name="Line 65"/>
          <p:cNvSpPr>
            <a:spLocks noChangeShapeType="1"/>
          </p:cNvSpPr>
          <p:nvPr/>
        </p:nvSpPr>
        <p:spPr bwMode="auto">
          <a:xfrm>
            <a:off x="4159250" y="3962400"/>
            <a:ext cx="990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34" name="Text Box 66"/>
          <p:cNvSpPr txBox="1">
            <a:spLocks noChangeArrowheads="1"/>
          </p:cNvSpPr>
          <p:nvPr/>
        </p:nvSpPr>
        <p:spPr bwMode="auto">
          <a:xfrm>
            <a:off x="4921250" y="4876800"/>
            <a:ext cx="944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1200">
                <a:latin typeface="Arial" panose="020B0604020202020204" pitchFamily="34" charset="0"/>
              </a:rPr>
              <a:t>Impressora</a:t>
            </a:r>
          </a:p>
        </p:txBody>
      </p:sp>
      <p:sp>
        <p:nvSpPr>
          <p:cNvPr id="32835" name="Text Box 67"/>
          <p:cNvSpPr txBox="1">
            <a:spLocks noChangeArrowheads="1"/>
          </p:cNvSpPr>
          <p:nvPr/>
        </p:nvSpPr>
        <p:spPr bwMode="auto">
          <a:xfrm>
            <a:off x="8326438" y="4330700"/>
            <a:ext cx="8175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1000">
                <a:latin typeface="Arial" panose="020B0604020202020204" pitchFamily="34" charset="0"/>
              </a:rPr>
              <a:t>Impressora</a:t>
            </a:r>
          </a:p>
        </p:txBody>
      </p:sp>
      <p:sp>
        <p:nvSpPr>
          <p:cNvPr id="32836" name="Text Box 68"/>
          <p:cNvSpPr txBox="1">
            <a:spLocks noChangeArrowheads="1"/>
          </p:cNvSpPr>
          <p:nvPr/>
        </p:nvSpPr>
        <p:spPr bwMode="auto">
          <a:xfrm>
            <a:off x="5988050" y="3962400"/>
            <a:ext cx="1447800" cy="254000"/>
          </a:xfrm>
          <a:prstGeom prst="rect">
            <a:avLst/>
          </a:prstGeom>
          <a:solidFill>
            <a:schemeClr val="accent1"/>
          </a:solidFill>
          <a:ln w="9525">
            <a:solidFill>
              <a:schemeClr val="tx1"/>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1000" b="1">
                <a:latin typeface="Arial" panose="020B0604020202020204" pitchFamily="34" charset="0"/>
              </a:rPr>
              <a:t>Unidade Remota</a:t>
            </a:r>
          </a:p>
        </p:txBody>
      </p:sp>
      <p:grpSp>
        <p:nvGrpSpPr>
          <p:cNvPr id="32837" name="Group 69"/>
          <p:cNvGrpSpPr>
            <a:grpSpLocks/>
          </p:cNvGrpSpPr>
          <p:nvPr/>
        </p:nvGrpSpPr>
        <p:grpSpPr bwMode="auto">
          <a:xfrm>
            <a:off x="6750050" y="1066800"/>
            <a:ext cx="2168525" cy="2255838"/>
            <a:chOff x="4272" y="672"/>
            <a:chExt cx="1366" cy="1421"/>
          </a:xfrm>
        </p:grpSpPr>
        <p:pic>
          <p:nvPicPr>
            <p:cNvPr id="32867" name="Picture 70" descr="workstation"/>
            <p:cNvPicPr>
              <a:picLocks noChangeAspect="1" noChangeArrowheads="1"/>
            </p:cNvPicPr>
            <p:nvPr/>
          </p:nvPicPr>
          <p:blipFill>
            <a:blip r:embed="rId5">
              <a:extLst>
                <a:ext uri="{28A0092B-C50C-407E-A947-70E740481C1C}">
                  <a14:useLocalDpi xmlns:a14="http://schemas.microsoft.com/office/drawing/2010/main" val="0"/>
                </a:ext>
              </a:extLst>
            </a:blip>
            <a:srcRect l="11572" r="16682" b="8943"/>
            <a:stretch>
              <a:fillRect/>
            </a:stretch>
          </p:blipFill>
          <p:spPr bwMode="auto">
            <a:xfrm>
              <a:off x="4320" y="816"/>
              <a:ext cx="336"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68" name="Picture 71" descr="workstation"/>
            <p:cNvPicPr>
              <a:picLocks noChangeAspect="1" noChangeArrowheads="1"/>
            </p:cNvPicPr>
            <p:nvPr/>
          </p:nvPicPr>
          <p:blipFill>
            <a:blip r:embed="rId5">
              <a:extLst>
                <a:ext uri="{28A0092B-C50C-407E-A947-70E740481C1C}">
                  <a14:useLocalDpi xmlns:a14="http://schemas.microsoft.com/office/drawing/2010/main" val="0"/>
                </a:ext>
              </a:extLst>
            </a:blip>
            <a:srcRect l="11572" r="16682" b="8943"/>
            <a:stretch>
              <a:fillRect/>
            </a:stretch>
          </p:blipFill>
          <p:spPr bwMode="auto">
            <a:xfrm>
              <a:off x="5040" y="1056"/>
              <a:ext cx="336"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69" name="Picture 72" descr="workstation"/>
            <p:cNvPicPr>
              <a:picLocks noChangeAspect="1" noChangeArrowheads="1"/>
            </p:cNvPicPr>
            <p:nvPr/>
          </p:nvPicPr>
          <p:blipFill>
            <a:blip r:embed="rId5">
              <a:extLst>
                <a:ext uri="{28A0092B-C50C-407E-A947-70E740481C1C}">
                  <a14:useLocalDpi xmlns:a14="http://schemas.microsoft.com/office/drawing/2010/main" val="0"/>
                </a:ext>
              </a:extLst>
            </a:blip>
            <a:srcRect l="11572" r="16682" b="8943"/>
            <a:stretch>
              <a:fillRect/>
            </a:stretch>
          </p:blipFill>
          <p:spPr bwMode="auto">
            <a:xfrm>
              <a:off x="5040" y="1632"/>
              <a:ext cx="336"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70" name="Text Box 73"/>
            <p:cNvSpPr txBox="1">
              <a:spLocks noChangeArrowheads="1"/>
            </p:cNvSpPr>
            <p:nvPr/>
          </p:nvSpPr>
          <p:spPr bwMode="auto">
            <a:xfrm>
              <a:off x="4320" y="672"/>
              <a:ext cx="33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1200">
                  <a:latin typeface="Arial" panose="020B0604020202020204" pitchFamily="34" charset="0"/>
                </a:rPr>
                <a:t>Casa</a:t>
              </a:r>
            </a:p>
          </p:txBody>
        </p:sp>
        <p:sp>
          <p:nvSpPr>
            <p:cNvPr id="32871" name="Text Box 74"/>
            <p:cNvSpPr txBox="1">
              <a:spLocks noChangeArrowheads="1"/>
            </p:cNvSpPr>
            <p:nvPr/>
          </p:nvSpPr>
          <p:spPr bwMode="auto">
            <a:xfrm>
              <a:off x="4944" y="864"/>
              <a:ext cx="43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1200">
                  <a:latin typeface="Arial" panose="020B0604020202020204" pitchFamily="34" charset="0"/>
                </a:rPr>
                <a:t>intranet</a:t>
              </a:r>
            </a:p>
          </p:txBody>
        </p:sp>
        <p:sp>
          <p:nvSpPr>
            <p:cNvPr id="32872" name="Text Box 75"/>
            <p:cNvSpPr txBox="1">
              <a:spLocks noChangeArrowheads="1"/>
            </p:cNvSpPr>
            <p:nvPr/>
          </p:nvSpPr>
          <p:spPr bwMode="auto">
            <a:xfrm>
              <a:off x="4704" y="1920"/>
              <a:ext cx="93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1200">
                  <a:latin typeface="Arial" panose="020B0604020202020204" pitchFamily="34" charset="0"/>
                </a:rPr>
                <a:t>Consultório médico</a:t>
              </a:r>
            </a:p>
          </p:txBody>
        </p:sp>
        <p:sp>
          <p:nvSpPr>
            <p:cNvPr id="471116" name="Oval 76"/>
            <p:cNvSpPr>
              <a:spLocks noChangeArrowheads="1"/>
            </p:cNvSpPr>
            <p:nvPr/>
          </p:nvSpPr>
          <p:spPr bwMode="auto">
            <a:xfrm>
              <a:off x="4368" y="1344"/>
              <a:ext cx="480" cy="288"/>
            </a:xfrm>
            <a:prstGeom prst="ellipse">
              <a:avLst/>
            </a:prstGeom>
            <a:gradFill rotWithShape="0">
              <a:gsLst>
                <a:gs pos="0">
                  <a:schemeClr val="accent1"/>
                </a:gs>
                <a:gs pos="100000">
                  <a:schemeClr val="accent1">
                    <a:gamma/>
                    <a:shade val="40000"/>
                    <a:invGamma/>
                  </a:schemeClr>
                </a:gs>
              </a:gsLst>
              <a:lin ang="2700000" scaled="1"/>
            </a:gradFill>
            <a:ln w="9525">
              <a:noFill/>
              <a:round/>
              <a:headEnd/>
              <a:tailEnd/>
            </a:ln>
            <a:effectLst/>
          </p:spPr>
          <p:txBody>
            <a:bodyPr wrap="none" anchor="ctr"/>
            <a:lstStyle/>
            <a:p>
              <a:pPr eaLnBrk="1" hangingPunct="1">
                <a:defRPr/>
              </a:pPr>
              <a:endParaRPr lang="pt-BR"/>
            </a:p>
          </p:txBody>
        </p:sp>
        <p:sp>
          <p:nvSpPr>
            <p:cNvPr id="32874" name="Text Box 77"/>
            <p:cNvSpPr txBox="1">
              <a:spLocks noChangeArrowheads="1"/>
            </p:cNvSpPr>
            <p:nvPr/>
          </p:nvSpPr>
          <p:spPr bwMode="auto">
            <a:xfrm>
              <a:off x="4368" y="1392"/>
              <a:ext cx="44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1200">
                  <a:latin typeface="Arial" panose="020B0604020202020204" pitchFamily="34" charset="0"/>
                </a:rPr>
                <a:t>Internet</a:t>
              </a:r>
            </a:p>
          </p:txBody>
        </p:sp>
        <p:sp>
          <p:nvSpPr>
            <p:cNvPr id="32875" name="Line 78"/>
            <p:cNvSpPr>
              <a:spLocks noChangeShapeType="1"/>
            </p:cNvSpPr>
            <p:nvPr/>
          </p:nvSpPr>
          <p:spPr bwMode="auto">
            <a:xfrm>
              <a:off x="4512" y="1104"/>
              <a:ext cx="48"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32876" name="Line 79"/>
            <p:cNvSpPr>
              <a:spLocks noChangeShapeType="1"/>
            </p:cNvSpPr>
            <p:nvPr/>
          </p:nvSpPr>
          <p:spPr bwMode="auto">
            <a:xfrm flipH="1">
              <a:off x="4800" y="1248"/>
              <a:ext cx="24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32877" name="Line 80"/>
            <p:cNvSpPr>
              <a:spLocks noChangeShapeType="1"/>
            </p:cNvSpPr>
            <p:nvPr/>
          </p:nvSpPr>
          <p:spPr bwMode="auto">
            <a:xfrm flipH="1" flipV="1">
              <a:off x="4752" y="1584"/>
              <a:ext cx="288"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32878" name="Rectangle 81"/>
            <p:cNvSpPr>
              <a:spLocks noChangeArrowheads="1"/>
            </p:cNvSpPr>
            <p:nvPr/>
          </p:nvSpPr>
          <p:spPr bwMode="auto">
            <a:xfrm>
              <a:off x="4272" y="672"/>
              <a:ext cx="1344" cy="1392"/>
            </a:xfrm>
            <a:prstGeom prst="rect">
              <a:avLst/>
            </a:prstGeom>
            <a:noFill/>
            <a:ln w="9525" cap="rnd">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pt-BR" altLang="pt-BR" sz="1800"/>
            </a:p>
          </p:txBody>
        </p:sp>
      </p:grpSp>
      <p:pic>
        <p:nvPicPr>
          <p:cNvPr id="32838" name="Picture 82" descr="SIERRA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82013" y="5334000"/>
            <a:ext cx="4746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39" name="Line 83"/>
          <p:cNvSpPr>
            <a:spLocks noChangeShapeType="1"/>
          </p:cNvSpPr>
          <p:nvPr/>
        </p:nvSpPr>
        <p:spPr bwMode="auto">
          <a:xfrm>
            <a:off x="8350250" y="5562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32840" name="Text Box 84"/>
          <p:cNvSpPr txBox="1">
            <a:spLocks noChangeArrowheads="1"/>
          </p:cNvSpPr>
          <p:nvPr/>
        </p:nvSpPr>
        <p:spPr bwMode="auto">
          <a:xfrm>
            <a:off x="8370888" y="6223000"/>
            <a:ext cx="6334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1000">
                <a:latin typeface="Arial" panose="020B0604020202020204" pitchFamily="34" charset="0"/>
              </a:rPr>
              <a:t>scanner</a:t>
            </a:r>
          </a:p>
        </p:txBody>
      </p:sp>
      <p:sp>
        <p:nvSpPr>
          <p:cNvPr id="32841" name="Line 85"/>
          <p:cNvSpPr>
            <a:spLocks noChangeShapeType="1"/>
          </p:cNvSpPr>
          <p:nvPr/>
        </p:nvSpPr>
        <p:spPr bwMode="auto">
          <a:xfrm>
            <a:off x="7664450" y="55626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32842" name="Picture 86" descr="DOLS_PE_4400_3-4rf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0825" y="1773238"/>
            <a:ext cx="3460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43" name="Text Box 87"/>
          <p:cNvSpPr txBox="1">
            <a:spLocks noChangeArrowheads="1"/>
          </p:cNvSpPr>
          <p:nvPr/>
        </p:nvSpPr>
        <p:spPr bwMode="auto">
          <a:xfrm>
            <a:off x="250825" y="2349500"/>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pt-BR" altLang="pt-BR" sz="1200"/>
              <a:t>Worklist</a:t>
            </a:r>
          </a:p>
          <a:p>
            <a:pPr eaLnBrk="1" hangingPunct="1">
              <a:spcBef>
                <a:spcPct val="0"/>
              </a:spcBef>
              <a:buClrTx/>
              <a:buSzTx/>
              <a:buFontTx/>
              <a:buNone/>
            </a:pPr>
            <a:r>
              <a:rPr lang="pt-BR" altLang="pt-BR" sz="1200"/>
              <a:t>server</a:t>
            </a:r>
          </a:p>
        </p:txBody>
      </p:sp>
      <p:sp>
        <p:nvSpPr>
          <p:cNvPr id="32844" name="Line 88"/>
          <p:cNvSpPr>
            <a:spLocks noChangeShapeType="1"/>
          </p:cNvSpPr>
          <p:nvPr/>
        </p:nvSpPr>
        <p:spPr bwMode="auto">
          <a:xfrm flipV="1">
            <a:off x="611188" y="2060575"/>
            <a:ext cx="720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45" name="Text Box 89"/>
          <p:cNvSpPr txBox="1">
            <a:spLocks noChangeArrowheads="1"/>
          </p:cNvSpPr>
          <p:nvPr/>
        </p:nvSpPr>
        <p:spPr bwMode="auto">
          <a:xfrm>
            <a:off x="3397250" y="2057400"/>
            <a:ext cx="1219200" cy="254000"/>
          </a:xfrm>
          <a:prstGeom prst="rect">
            <a:avLst/>
          </a:prstGeom>
          <a:solidFill>
            <a:schemeClr val="accent1"/>
          </a:solidFill>
          <a:ln w="9525">
            <a:solidFill>
              <a:schemeClr val="tx1"/>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pt-BR" altLang="pt-BR" sz="1000" b="1">
                <a:latin typeface="Arial" panose="020B0604020202020204" pitchFamily="34" charset="0"/>
              </a:rPr>
              <a:t>Unidade Central</a:t>
            </a:r>
          </a:p>
        </p:txBody>
      </p:sp>
      <p:pic>
        <p:nvPicPr>
          <p:cNvPr id="32846" name="Picture 90" descr="inter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12050" y="6019800"/>
            <a:ext cx="76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47" name="Picture 91" descr="97590"/>
          <p:cNvPicPr>
            <a:picLocks noChangeAspect="1" noChangeArrowheads="1"/>
          </p:cNvPicPr>
          <p:nvPr/>
        </p:nvPicPr>
        <p:blipFill>
          <a:blip r:embed="rId16">
            <a:extLst>
              <a:ext uri="{28A0092B-C50C-407E-A947-70E740481C1C}">
                <a14:useLocalDpi xmlns:a14="http://schemas.microsoft.com/office/drawing/2010/main" val="0"/>
              </a:ext>
            </a:extLst>
          </a:blip>
          <a:srcRect t="25917" b="25166"/>
          <a:stretch>
            <a:fillRect/>
          </a:stretch>
        </p:blipFill>
        <p:spPr bwMode="auto">
          <a:xfrm>
            <a:off x="571500" y="3370263"/>
            <a:ext cx="12668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48" name="Text Box 92"/>
          <p:cNvSpPr txBox="1">
            <a:spLocks noChangeArrowheads="1"/>
          </p:cNvSpPr>
          <p:nvPr/>
        </p:nvSpPr>
        <p:spPr bwMode="auto">
          <a:xfrm>
            <a:off x="844550" y="3146425"/>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pt-BR" altLang="pt-BR" sz="1400">
                <a:latin typeface="Arial" panose="020B0604020202020204" pitchFamily="34" charset="0"/>
              </a:rPr>
              <a:t>RAID</a:t>
            </a:r>
            <a:endParaRPr lang="pt-PT" altLang="pt-BR" sz="1400">
              <a:latin typeface="Arial" panose="020B0604020202020204" pitchFamily="34" charset="0"/>
            </a:endParaRPr>
          </a:p>
        </p:txBody>
      </p:sp>
      <p:grpSp>
        <p:nvGrpSpPr>
          <p:cNvPr id="3" name="Group 93"/>
          <p:cNvGrpSpPr>
            <a:grpSpLocks/>
          </p:cNvGrpSpPr>
          <p:nvPr/>
        </p:nvGrpSpPr>
        <p:grpSpPr bwMode="auto">
          <a:xfrm>
            <a:off x="611188" y="1628775"/>
            <a:ext cx="2952750" cy="431800"/>
            <a:chOff x="385" y="1026"/>
            <a:chExt cx="1860" cy="272"/>
          </a:xfrm>
        </p:grpSpPr>
        <p:sp>
          <p:nvSpPr>
            <p:cNvPr id="32865" name="Line 94"/>
            <p:cNvSpPr>
              <a:spLocks noChangeShapeType="1"/>
            </p:cNvSpPr>
            <p:nvPr/>
          </p:nvSpPr>
          <p:spPr bwMode="auto">
            <a:xfrm>
              <a:off x="385" y="1298"/>
              <a:ext cx="186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66" name="Line 95"/>
            <p:cNvSpPr>
              <a:spLocks noChangeShapeType="1"/>
            </p:cNvSpPr>
            <p:nvPr/>
          </p:nvSpPr>
          <p:spPr bwMode="auto">
            <a:xfrm>
              <a:off x="2245" y="1026"/>
              <a:ext cx="0" cy="272"/>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471136" name="Text Box 96"/>
          <p:cNvSpPr txBox="1">
            <a:spLocks noChangeArrowheads="1"/>
          </p:cNvSpPr>
          <p:nvPr/>
        </p:nvSpPr>
        <p:spPr bwMode="auto">
          <a:xfrm>
            <a:off x="3184525" y="1844675"/>
            <a:ext cx="811213"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pt-BR" altLang="pt-BR" sz="1800">
                <a:solidFill>
                  <a:srgbClr val="FF0000"/>
                </a:solidFill>
                <a:latin typeface="Arial" panose="020B0604020202020204" pitchFamily="34" charset="0"/>
              </a:rPr>
              <a:t>MWM</a:t>
            </a:r>
            <a:endParaRPr lang="en-US" altLang="pt-BR" sz="1800">
              <a:solidFill>
                <a:srgbClr val="FF0000"/>
              </a:solidFill>
              <a:latin typeface="Arial" panose="020B0604020202020204" pitchFamily="34" charset="0"/>
            </a:endParaRPr>
          </a:p>
        </p:txBody>
      </p:sp>
      <p:sp>
        <p:nvSpPr>
          <p:cNvPr id="471137" name="Line 97"/>
          <p:cNvSpPr>
            <a:spLocks noChangeShapeType="1"/>
          </p:cNvSpPr>
          <p:nvPr/>
        </p:nvSpPr>
        <p:spPr bwMode="auto">
          <a:xfrm>
            <a:off x="3563938" y="1700213"/>
            <a:ext cx="0" cy="122396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1138" name="Text Box 98"/>
          <p:cNvSpPr txBox="1">
            <a:spLocks noChangeArrowheads="1"/>
          </p:cNvSpPr>
          <p:nvPr/>
        </p:nvSpPr>
        <p:spPr bwMode="auto">
          <a:xfrm>
            <a:off x="2916238" y="1773238"/>
            <a:ext cx="1336675" cy="581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pt-BR" altLang="pt-BR" sz="1600">
                <a:solidFill>
                  <a:srgbClr val="FF0000"/>
                </a:solidFill>
                <a:latin typeface="Arial" panose="020B0604020202020204" pitchFamily="34" charset="0"/>
              </a:rPr>
              <a:t>C-Store</a:t>
            </a:r>
          </a:p>
          <a:p>
            <a:pPr eaLnBrk="1" hangingPunct="1">
              <a:spcBef>
                <a:spcPct val="0"/>
              </a:spcBef>
              <a:buClrTx/>
              <a:buSzTx/>
              <a:buFontTx/>
              <a:buNone/>
            </a:pPr>
            <a:r>
              <a:rPr lang="pt-BR" altLang="pt-BR" sz="1600">
                <a:solidFill>
                  <a:srgbClr val="FF0000"/>
                </a:solidFill>
                <a:latin typeface="Arial" panose="020B0604020202020204" pitchFamily="34" charset="0"/>
              </a:rPr>
              <a:t>Commitment</a:t>
            </a:r>
            <a:endParaRPr lang="en-US" altLang="pt-BR" sz="1600">
              <a:solidFill>
                <a:srgbClr val="FF0000"/>
              </a:solidFill>
              <a:latin typeface="Arial" panose="020B0604020202020204" pitchFamily="34" charset="0"/>
            </a:endParaRPr>
          </a:p>
        </p:txBody>
      </p:sp>
      <p:grpSp>
        <p:nvGrpSpPr>
          <p:cNvPr id="4" name="Group 99"/>
          <p:cNvGrpSpPr>
            <a:grpSpLocks/>
          </p:cNvGrpSpPr>
          <p:nvPr/>
        </p:nvGrpSpPr>
        <p:grpSpPr bwMode="auto">
          <a:xfrm>
            <a:off x="2555875" y="4005263"/>
            <a:ext cx="1152525" cy="503237"/>
            <a:chOff x="1610" y="2523"/>
            <a:chExt cx="726" cy="317"/>
          </a:xfrm>
        </p:grpSpPr>
        <p:sp>
          <p:nvSpPr>
            <p:cNvPr id="32862" name="Line 100"/>
            <p:cNvSpPr>
              <a:spLocks noChangeShapeType="1"/>
            </p:cNvSpPr>
            <p:nvPr/>
          </p:nvSpPr>
          <p:spPr bwMode="auto">
            <a:xfrm>
              <a:off x="2336" y="2523"/>
              <a:ext cx="0" cy="18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63" name="Line 101"/>
            <p:cNvSpPr>
              <a:spLocks noChangeShapeType="1"/>
            </p:cNvSpPr>
            <p:nvPr/>
          </p:nvSpPr>
          <p:spPr bwMode="auto">
            <a:xfrm>
              <a:off x="1610" y="2704"/>
              <a:ext cx="0" cy="13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64" name="Line 102"/>
            <p:cNvSpPr>
              <a:spLocks noChangeShapeType="1"/>
            </p:cNvSpPr>
            <p:nvPr/>
          </p:nvSpPr>
          <p:spPr bwMode="auto">
            <a:xfrm flipH="1">
              <a:off x="1610" y="2704"/>
              <a:ext cx="72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471143" name="Text Box 103"/>
          <p:cNvSpPr txBox="1">
            <a:spLocks noChangeArrowheads="1"/>
          </p:cNvSpPr>
          <p:nvPr/>
        </p:nvSpPr>
        <p:spPr bwMode="auto">
          <a:xfrm>
            <a:off x="2771775" y="4292600"/>
            <a:ext cx="1063625"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pt-BR" altLang="pt-BR" sz="1200">
                <a:solidFill>
                  <a:srgbClr val="FF0000"/>
                </a:solidFill>
                <a:latin typeface="Arial" panose="020B0604020202020204" pitchFamily="34" charset="0"/>
              </a:rPr>
              <a:t>Query/retrive</a:t>
            </a:r>
          </a:p>
          <a:p>
            <a:pPr eaLnBrk="1" hangingPunct="1">
              <a:spcBef>
                <a:spcPct val="0"/>
              </a:spcBef>
              <a:buClrTx/>
              <a:buSzTx/>
              <a:buFontTx/>
              <a:buNone/>
            </a:pPr>
            <a:r>
              <a:rPr lang="pt-BR" altLang="pt-BR" sz="1200">
                <a:solidFill>
                  <a:srgbClr val="FF0000"/>
                </a:solidFill>
                <a:latin typeface="Arial" panose="020B0604020202020204" pitchFamily="34" charset="0"/>
              </a:rPr>
              <a:t>C-Store</a:t>
            </a:r>
            <a:endParaRPr lang="en-US" altLang="pt-BR" sz="1200">
              <a:solidFill>
                <a:srgbClr val="FF0000"/>
              </a:solidFill>
              <a:latin typeface="Arial" panose="020B0604020202020204" pitchFamily="34" charset="0"/>
            </a:endParaRPr>
          </a:p>
        </p:txBody>
      </p:sp>
      <p:sp>
        <p:nvSpPr>
          <p:cNvPr id="471144" name="Line 104"/>
          <p:cNvSpPr>
            <a:spLocks noChangeShapeType="1"/>
          </p:cNvSpPr>
          <p:nvPr/>
        </p:nvSpPr>
        <p:spPr bwMode="auto">
          <a:xfrm>
            <a:off x="2555875" y="4292600"/>
            <a:ext cx="266382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1145" name="Text Box 105"/>
          <p:cNvSpPr txBox="1">
            <a:spLocks noChangeArrowheads="1"/>
          </p:cNvSpPr>
          <p:nvPr/>
        </p:nvSpPr>
        <p:spPr bwMode="auto">
          <a:xfrm>
            <a:off x="4211638" y="4292600"/>
            <a:ext cx="687387" cy="5175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pt-BR" altLang="pt-BR" sz="1400">
                <a:solidFill>
                  <a:srgbClr val="FF0000"/>
                </a:solidFill>
                <a:latin typeface="Arial" panose="020B0604020202020204" pitchFamily="34" charset="0"/>
              </a:rPr>
              <a:t>Dicom</a:t>
            </a:r>
          </a:p>
          <a:p>
            <a:pPr eaLnBrk="1" hangingPunct="1">
              <a:spcBef>
                <a:spcPct val="0"/>
              </a:spcBef>
              <a:buClrTx/>
              <a:buSzTx/>
              <a:buFontTx/>
              <a:buNone/>
            </a:pPr>
            <a:r>
              <a:rPr lang="pt-BR" altLang="pt-BR" sz="1400">
                <a:solidFill>
                  <a:srgbClr val="FF0000"/>
                </a:solidFill>
                <a:latin typeface="Arial" panose="020B0604020202020204" pitchFamily="34" charset="0"/>
              </a:rPr>
              <a:t>Print</a:t>
            </a:r>
            <a:endParaRPr lang="en-US" altLang="pt-BR" sz="1400">
              <a:solidFill>
                <a:srgbClr val="FF0000"/>
              </a:solidFill>
              <a:latin typeface="Arial" panose="020B0604020202020204" pitchFamily="34" charset="0"/>
            </a:endParaRPr>
          </a:p>
        </p:txBody>
      </p:sp>
      <p:grpSp>
        <p:nvGrpSpPr>
          <p:cNvPr id="5" name="Group 106"/>
          <p:cNvGrpSpPr>
            <a:grpSpLocks/>
          </p:cNvGrpSpPr>
          <p:nvPr/>
        </p:nvGrpSpPr>
        <p:grpSpPr bwMode="auto">
          <a:xfrm>
            <a:off x="2555875" y="4005263"/>
            <a:ext cx="1152525" cy="503237"/>
            <a:chOff x="1610" y="2523"/>
            <a:chExt cx="726" cy="317"/>
          </a:xfrm>
        </p:grpSpPr>
        <p:sp>
          <p:nvSpPr>
            <p:cNvPr id="32859" name="Line 107"/>
            <p:cNvSpPr>
              <a:spLocks noChangeShapeType="1"/>
            </p:cNvSpPr>
            <p:nvPr/>
          </p:nvSpPr>
          <p:spPr bwMode="auto">
            <a:xfrm>
              <a:off x="2336" y="2523"/>
              <a:ext cx="0" cy="18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60" name="Line 108"/>
            <p:cNvSpPr>
              <a:spLocks noChangeShapeType="1"/>
            </p:cNvSpPr>
            <p:nvPr/>
          </p:nvSpPr>
          <p:spPr bwMode="auto">
            <a:xfrm>
              <a:off x="1610" y="2704"/>
              <a:ext cx="0" cy="13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2861" name="Line 109"/>
            <p:cNvSpPr>
              <a:spLocks noChangeShapeType="1"/>
            </p:cNvSpPr>
            <p:nvPr/>
          </p:nvSpPr>
          <p:spPr bwMode="auto">
            <a:xfrm flipH="1">
              <a:off x="1610" y="2704"/>
              <a:ext cx="72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471150" name="Text Box 110"/>
          <p:cNvSpPr txBox="1">
            <a:spLocks noChangeArrowheads="1"/>
          </p:cNvSpPr>
          <p:nvPr/>
        </p:nvSpPr>
        <p:spPr bwMode="auto">
          <a:xfrm>
            <a:off x="3276600" y="3860800"/>
            <a:ext cx="949324" cy="2862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pt-BR" altLang="pt-BR" sz="1400" dirty="0" err="1">
                <a:solidFill>
                  <a:srgbClr val="FF0000"/>
                </a:solidFill>
                <a:latin typeface="Arial" panose="020B0604020202020204" pitchFamily="34" charset="0"/>
              </a:rPr>
              <a:t>Prefetch</a:t>
            </a:r>
            <a:endParaRPr lang="en-US" altLang="pt-BR" sz="1400"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par>
                                <p:cTn id="8" presetID="10" presetClass="entr" presetSubtype="0" fill="hold" grpId="0" nodeType="withEffect">
                                  <p:stCondLst>
                                    <p:cond delay="0"/>
                                  </p:stCondLst>
                                  <p:childTnLst>
                                    <p:set>
                                      <p:cBhvr>
                                        <p:cTn id="9" dur="1" fill="hold">
                                          <p:stCondLst>
                                            <p:cond delay="0"/>
                                          </p:stCondLst>
                                        </p:cTn>
                                        <p:tgtEl>
                                          <p:spTgt spid="471136"/>
                                        </p:tgtEl>
                                        <p:attrNameLst>
                                          <p:attrName>style.visibility</p:attrName>
                                        </p:attrNameLst>
                                      </p:cBhvr>
                                      <p:to>
                                        <p:strVal val="visible"/>
                                      </p:to>
                                    </p:set>
                                    <p:animEffect transition="in" filter="fade">
                                      <p:cBhvr>
                                        <p:cTn id="10" dur="1000"/>
                                        <p:tgtEl>
                                          <p:spTgt spid="471136"/>
                                        </p:tgtEl>
                                      </p:cBhvr>
                                    </p:animEffect>
                                  </p:childTnLst>
                                  <p:subTnLst>
                                    <p:set>
                                      <p:cBhvr override="childStyle">
                                        <p:cTn dur="1" fill="hold" display="0" masterRel="nextClick" afterEffect="1"/>
                                        <p:tgtEl>
                                          <p:spTgt spid="471136"/>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71137"/>
                                        </p:tgtEl>
                                        <p:attrNameLst>
                                          <p:attrName>style.visibility</p:attrName>
                                        </p:attrNameLst>
                                      </p:cBhvr>
                                      <p:to>
                                        <p:strVal val="visible"/>
                                      </p:to>
                                    </p:set>
                                    <p:animEffect transition="in" filter="box(in)">
                                      <p:cBhvr>
                                        <p:cTn id="15" dur="500"/>
                                        <p:tgtEl>
                                          <p:spTgt spid="471137"/>
                                        </p:tgtEl>
                                      </p:cBhvr>
                                    </p:animEffect>
                                  </p:childTnLst>
                                  <p:subTnLst>
                                    <p:set>
                                      <p:cBhvr override="childStyle">
                                        <p:cTn dur="1" fill="hold" display="0" masterRel="nextClick" afterEffect="1"/>
                                        <p:tgtEl>
                                          <p:spTgt spid="471137"/>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471138"/>
                                        </p:tgtEl>
                                        <p:attrNameLst>
                                          <p:attrName>style.visibility</p:attrName>
                                        </p:attrNameLst>
                                      </p:cBhvr>
                                      <p:to>
                                        <p:strVal val="visible"/>
                                      </p:to>
                                    </p:set>
                                    <p:animEffect transition="in" filter="fade">
                                      <p:cBhvr>
                                        <p:cTn id="18" dur="1000"/>
                                        <p:tgtEl>
                                          <p:spTgt spid="471138"/>
                                        </p:tgtEl>
                                      </p:cBhvr>
                                    </p:animEffect>
                                  </p:childTnLst>
                                  <p:subTnLst>
                                    <p:set>
                                      <p:cBhvr override="childStyle">
                                        <p:cTn dur="1" fill="hold" display="0" masterRel="nextClick" afterEffect="1"/>
                                        <p:tgtEl>
                                          <p:spTgt spid="471138"/>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in)">
                                      <p:cBhvr>
                                        <p:cTn id="23"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24" presetID="10" presetClass="entr" presetSubtype="0" fill="hold" grpId="0" nodeType="withEffect">
                                  <p:stCondLst>
                                    <p:cond delay="0"/>
                                  </p:stCondLst>
                                  <p:childTnLst>
                                    <p:set>
                                      <p:cBhvr>
                                        <p:cTn id="25" dur="1" fill="hold">
                                          <p:stCondLst>
                                            <p:cond delay="0"/>
                                          </p:stCondLst>
                                        </p:cTn>
                                        <p:tgtEl>
                                          <p:spTgt spid="471143"/>
                                        </p:tgtEl>
                                        <p:attrNameLst>
                                          <p:attrName>style.visibility</p:attrName>
                                        </p:attrNameLst>
                                      </p:cBhvr>
                                      <p:to>
                                        <p:strVal val="visible"/>
                                      </p:to>
                                    </p:set>
                                    <p:animEffect transition="in" filter="fade">
                                      <p:cBhvr>
                                        <p:cTn id="26" dur="1000"/>
                                        <p:tgtEl>
                                          <p:spTgt spid="471143"/>
                                        </p:tgtEl>
                                      </p:cBhvr>
                                    </p:animEffect>
                                  </p:childTnLst>
                                  <p:subTnLst>
                                    <p:set>
                                      <p:cBhvr override="childStyle">
                                        <p:cTn dur="1" fill="hold" display="0" masterRel="nextClick" afterEffect="1"/>
                                        <p:tgtEl>
                                          <p:spTgt spid="471143"/>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ox(in)">
                                      <p:cBhvr>
                                        <p:cTn id="31"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32" presetID="10" presetClass="entr" presetSubtype="0" fill="hold" grpId="0" nodeType="withEffect">
                                  <p:stCondLst>
                                    <p:cond delay="0"/>
                                  </p:stCondLst>
                                  <p:childTnLst>
                                    <p:set>
                                      <p:cBhvr>
                                        <p:cTn id="33" dur="1" fill="hold">
                                          <p:stCondLst>
                                            <p:cond delay="0"/>
                                          </p:stCondLst>
                                        </p:cTn>
                                        <p:tgtEl>
                                          <p:spTgt spid="471150"/>
                                        </p:tgtEl>
                                        <p:attrNameLst>
                                          <p:attrName>style.visibility</p:attrName>
                                        </p:attrNameLst>
                                      </p:cBhvr>
                                      <p:to>
                                        <p:strVal val="visible"/>
                                      </p:to>
                                    </p:set>
                                    <p:animEffect transition="in" filter="fade">
                                      <p:cBhvr>
                                        <p:cTn id="34" dur="1000"/>
                                        <p:tgtEl>
                                          <p:spTgt spid="471150"/>
                                        </p:tgtEl>
                                      </p:cBhvr>
                                    </p:animEffect>
                                  </p:childTnLst>
                                  <p:subTnLst>
                                    <p:set>
                                      <p:cBhvr override="childStyle">
                                        <p:cTn dur="1" fill="hold" display="0" masterRel="nextClick" afterEffect="1"/>
                                        <p:tgtEl>
                                          <p:spTgt spid="471150"/>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471144"/>
                                        </p:tgtEl>
                                        <p:attrNameLst>
                                          <p:attrName>style.visibility</p:attrName>
                                        </p:attrNameLst>
                                      </p:cBhvr>
                                      <p:to>
                                        <p:strVal val="visible"/>
                                      </p:to>
                                    </p:set>
                                    <p:animEffect transition="in" filter="box(in)">
                                      <p:cBhvr>
                                        <p:cTn id="39" dur="500"/>
                                        <p:tgtEl>
                                          <p:spTgt spid="47114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71145"/>
                                        </p:tgtEl>
                                        <p:attrNameLst>
                                          <p:attrName>style.visibility</p:attrName>
                                        </p:attrNameLst>
                                      </p:cBhvr>
                                      <p:to>
                                        <p:strVal val="visible"/>
                                      </p:to>
                                    </p:set>
                                    <p:animEffect transition="in" filter="fade">
                                      <p:cBhvr>
                                        <p:cTn id="42" dur="1000"/>
                                        <p:tgtEl>
                                          <p:spTgt spid="471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6" grpId="0" animBg="1"/>
      <p:bldP spid="471137" grpId="0" animBg="1"/>
      <p:bldP spid="471138" grpId="0" animBg="1"/>
      <p:bldP spid="471143" grpId="0" animBg="1"/>
      <p:bldP spid="471144" grpId="0" animBg="1"/>
      <p:bldP spid="471145" grpId="0" animBg="1"/>
      <p:bldP spid="4711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ctrTitle"/>
          </p:nvPr>
        </p:nvSpPr>
        <p:spPr>
          <a:xfrm>
            <a:off x="683568" y="1627188"/>
            <a:ext cx="7772400" cy="649287"/>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pt-BR" b="1" kern="1200">
                <a:ln w="11430"/>
                <a:solidFill>
                  <a:srgbClr val="580000"/>
                </a:solidFill>
                <a:effectLst>
                  <a:outerShdw blurRad="50800" dist="39000" dir="5460000" algn="tl">
                    <a:srgbClr val="000000">
                      <a:alpha val="38000"/>
                    </a:srgbClr>
                  </a:outerShdw>
                </a:effectLst>
                <a:latin typeface="+mn-lt"/>
                <a:ea typeface="+mn-ea"/>
                <a:cs typeface="+mn-cs"/>
              </a:rPr>
              <a:t>Padrão HL7</a:t>
            </a:r>
          </a:p>
        </p:txBody>
      </p:sp>
      <p:sp>
        <p:nvSpPr>
          <p:cNvPr id="189442" name="Rectangle 3"/>
          <p:cNvSpPr>
            <a:spLocks noGrp="1" noChangeArrowheads="1"/>
          </p:cNvSpPr>
          <p:nvPr>
            <p:ph type="subTitle" idx="1"/>
          </p:nvPr>
        </p:nvSpPr>
        <p:spPr>
          <a:xfrm>
            <a:off x="1371600" y="4492625"/>
            <a:ext cx="6858000" cy="1600200"/>
          </a:xfrm>
        </p:spPr>
        <p:txBody>
          <a:bodyPr/>
          <a:lstStyle/>
          <a:p>
            <a:pPr eaLnBrk="1" hangingPunct="1">
              <a:buFont typeface="Wingdings" pitchFamily="2" charset="2"/>
              <a:buNone/>
            </a:pPr>
            <a:r>
              <a:rPr lang="pt-BR" smtClean="0"/>
              <a:t> </a:t>
            </a:r>
          </a:p>
        </p:txBody>
      </p:sp>
      <p:pic>
        <p:nvPicPr>
          <p:cNvPr id="189443" name="Picture 4" descr="j023637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90800"/>
            <a:ext cx="27368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1763688" y="404664"/>
            <a:ext cx="4215160" cy="1024062"/>
          </a:xfrm>
          <a:prstGeom prst="rect">
            <a:avLst/>
          </a:prstGeom>
          <a:noFill/>
          <a:ln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0" fontAlgn="base" hangingPunct="0">
              <a:lnSpc>
                <a:spcPct val="80000"/>
              </a:lnSpc>
              <a:spcBef>
                <a:spcPct val="0"/>
              </a:spcBef>
              <a:spcAft>
                <a:spcPct val="0"/>
              </a:spcAft>
              <a:defRPr sz="3600">
                <a:solidFill>
                  <a:schemeClr val="tx2"/>
                </a:solidFill>
                <a:latin typeface="+mj-lt"/>
                <a:ea typeface="MS PGothic" pitchFamily="34" charset="-128"/>
                <a:cs typeface="ＭＳ Ｐゴシック" pitchFamily="-112" charset="-128"/>
              </a:defRPr>
            </a:lvl1pPr>
            <a:lvl2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2pPr>
            <a:lvl3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3pPr>
            <a:lvl4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4pPr>
            <a:lvl5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5pPr>
            <a:lvl6pPr marL="457200" algn="l" rtl="0" fontAlgn="base">
              <a:lnSpc>
                <a:spcPct val="80000"/>
              </a:lnSpc>
              <a:spcBef>
                <a:spcPct val="0"/>
              </a:spcBef>
              <a:spcAft>
                <a:spcPct val="0"/>
              </a:spcAft>
              <a:defRPr sz="3400">
                <a:solidFill>
                  <a:schemeClr val="tx2"/>
                </a:solidFill>
                <a:latin typeface="Georgia" pitchFamily="-112" charset="0"/>
              </a:defRPr>
            </a:lvl6pPr>
            <a:lvl7pPr marL="914400" algn="l" rtl="0" fontAlgn="base">
              <a:lnSpc>
                <a:spcPct val="80000"/>
              </a:lnSpc>
              <a:spcBef>
                <a:spcPct val="0"/>
              </a:spcBef>
              <a:spcAft>
                <a:spcPct val="0"/>
              </a:spcAft>
              <a:defRPr sz="3400">
                <a:solidFill>
                  <a:schemeClr val="tx2"/>
                </a:solidFill>
                <a:latin typeface="Georgia" pitchFamily="-112" charset="0"/>
              </a:defRPr>
            </a:lvl7pPr>
            <a:lvl8pPr marL="1371600" algn="l" rtl="0" fontAlgn="base">
              <a:lnSpc>
                <a:spcPct val="80000"/>
              </a:lnSpc>
              <a:spcBef>
                <a:spcPct val="0"/>
              </a:spcBef>
              <a:spcAft>
                <a:spcPct val="0"/>
              </a:spcAft>
              <a:defRPr sz="3400">
                <a:solidFill>
                  <a:schemeClr val="tx2"/>
                </a:solidFill>
                <a:latin typeface="Georgia" pitchFamily="-112" charset="0"/>
              </a:defRPr>
            </a:lvl8pPr>
            <a:lvl9pPr marL="1828800" algn="l" rtl="0" fontAlgn="base">
              <a:lnSpc>
                <a:spcPct val="80000"/>
              </a:lnSpc>
              <a:spcBef>
                <a:spcPct val="0"/>
              </a:spcBef>
              <a:spcAft>
                <a:spcPct val="0"/>
              </a:spcAft>
              <a:defRPr sz="3400">
                <a:solidFill>
                  <a:schemeClr val="tx2"/>
                </a:solidFill>
                <a:latin typeface="Georgia" pitchFamily="-112" charset="0"/>
              </a:defRPr>
            </a:lvl9pPr>
          </a:lstStyle>
          <a:p>
            <a:pPr fontAlgn="auto">
              <a:lnSpc>
                <a:spcPct val="100000"/>
              </a:lnSpc>
              <a:spcBef>
                <a:spcPts val="0"/>
              </a:spcBef>
              <a:spcAft>
                <a:spcPts val="0"/>
              </a:spcAft>
              <a:defRPr/>
            </a:pPr>
            <a:r>
              <a:rPr lang="en-GB" sz="2800" dirty="0">
                <a:ln w="11430"/>
                <a:solidFill>
                  <a:srgbClr val="580000"/>
                </a:solidFill>
                <a:effectLst>
                  <a:outerShdw blurRad="50800" dist="39000" dir="5460000" algn="tl">
                    <a:srgbClr val="000000">
                      <a:alpha val="38000"/>
                    </a:srgbClr>
                  </a:outerShdw>
                </a:effectLst>
                <a:latin typeface="+mn-lt"/>
                <a:ea typeface="+mn-ea"/>
                <a:cs typeface="+mn-cs"/>
              </a:rPr>
              <a:t>Health Level Seven </a:t>
            </a:r>
          </a:p>
        </p:txBody>
      </p:sp>
    </p:spTree>
    <p:extLst>
      <p:ext uri="{BB962C8B-B14F-4D97-AF65-F5344CB8AC3E}">
        <p14:creationId xmlns:p14="http://schemas.microsoft.com/office/powerpoint/2010/main" val="3094605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094928" y="548680"/>
            <a:ext cx="3117032" cy="647700"/>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O que é HL7</a:t>
            </a:r>
            <a:endParaRPr lang="en-US"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53251" name="Rectangle 3"/>
          <p:cNvSpPr>
            <a:spLocks noGrp="1" noChangeArrowheads="1"/>
          </p:cNvSpPr>
          <p:nvPr>
            <p:ph type="body" idx="1"/>
          </p:nvPr>
        </p:nvSpPr>
        <p:spPr>
          <a:xfrm>
            <a:off x="1454968" y="1700808"/>
            <a:ext cx="7438207" cy="4332287"/>
          </a:xfrm>
        </p:spPr>
        <p:txBody>
          <a:bodyPr lIns="92075" tIns="46038" rIns="92075" bIns="46038"/>
          <a:lstStyle/>
          <a:p>
            <a:pPr eaLnBrk="1" hangingPunct="1">
              <a:lnSpc>
                <a:spcPct val="120000"/>
              </a:lnSpc>
            </a:pPr>
            <a:r>
              <a:rPr lang="pt-BR" b="1" dirty="0" smtClean="0"/>
              <a:t>É uma organização voluntária, sem fins lucrativos, voltada para o desenvolvimento de padrões e especificações para permitir </a:t>
            </a:r>
            <a:r>
              <a:rPr lang="pt-BR" b="1" dirty="0" smtClean="0">
                <a:solidFill>
                  <a:srgbClr val="FF3300"/>
                </a:solidFill>
                <a:effectLst>
                  <a:outerShdw blurRad="38100" dist="38100" dir="2700000" algn="tl">
                    <a:srgbClr val="C0C0C0"/>
                  </a:outerShdw>
                </a:effectLst>
              </a:rPr>
              <a:t>troca de informações</a:t>
            </a:r>
            <a:r>
              <a:rPr lang="pt-BR" b="1" dirty="0" smtClean="0"/>
              <a:t> entre sistemas de informações de saúde.</a:t>
            </a:r>
          </a:p>
          <a:p>
            <a:pPr eaLnBrk="1" hangingPunct="1">
              <a:lnSpc>
                <a:spcPct val="120000"/>
              </a:lnSpc>
            </a:pPr>
            <a:r>
              <a:rPr lang="pt-BR" b="1" dirty="0"/>
              <a:t>É </a:t>
            </a:r>
            <a:r>
              <a:rPr lang="pt-BR" b="1" dirty="0">
                <a:solidFill>
                  <a:srgbClr val="FF3300"/>
                </a:solidFill>
              </a:rPr>
              <a:t>certificada</a:t>
            </a:r>
            <a:r>
              <a:rPr lang="pt-BR" b="1" dirty="0"/>
              <a:t> (</a:t>
            </a:r>
            <a:r>
              <a:rPr lang="pt-BR" b="1" dirty="0" err="1"/>
              <a:t>Accredited</a:t>
            </a:r>
            <a:r>
              <a:rPr lang="pt-BR" b="1" dirty="0"/>
              <a:t> Standards </a:t>
            </a:r>
            <a:r>
              <a:rPr lang="pt-BR" b="1" dirty="0" err="1"/>
              <a:t>Developing</a:t>
            </a:r>
            <a:r>
              <a:rPr lang="pt-BR" b="1" dirty="0"/>
              <a:t> </a:t>
            </a:r>
            <a:r>
              <a:rPr lang="pt-BR" b="1" dirty="0" err="1"/>
              <a:t>Organization</a:t>
            </a:r>
            <a:r>
              <a:rPr lang="pt-BR" b="1" dirty="0"/>
              <a:t>) desde </a:t>
            </a:r>
            <a:r>
              <a:rPr lang="pt-BR" b="1" u="sng" dirty="0"/>
              <a:t>1994</a:t>
            </a:r>
            <a:r>
              <a:rPr lang="pt-BR" b="1" dirty="0"/>
              <a:t> pelo </a:t>
            </a:r>
            <a:r>
              <a:rPr lang="pt-BR" b="1" dirty="0">
                <a:solidFill>
                  <a:srgbClr val="FF3300"/>
                </a:solidFill>
                <a:effectLst>
                  <a:outerShdw blurRad="38100" dist="38100" dir="2700000" algn="tl">
                    <a:srgbClr val="C0C0C0"/>
                  </a:outerShdw>
                </a:effectLst>
              </a:rPr>
              <a:t>ANSI</a:t>
            </a:r>
            <a:r>
              <a:rPr lang="pt-BR" b="1" dirty="0"/>
              <a:t> para desenvolver padrões para a área da saúde.</a:t>
            </a:r>
          </a:p>
          <a:p>
            <a:pPr eaLnBrk="1" hangingPunct="1">
              <a:lnSpc>
                <a:spcPct val="120000"/>
              </a:lnSpc>
            </a:pPr>
            <a:r>
              <a:rPr lang="pt-BR" b="1" u="sng" dirty="0" smtClean="0"/>
              <a:t>Health </a:t>
            </a:r>
            <a:r>
              <a:rPr lang="pt-BR" b="1" u="sng" dirty="0" err="1" smtClean="0"/>
              <a:t>Level</a:t>
            </a:r>
            <a:r>
              <a:rPr lang="pt-BR" b="1" u="sng" dirty="0" smtClean="0"/>
              <a:t> </a:t>
            </a:r>
            <a:r>
              <a:rPr lang="pt-BR" b="1" u="sng" dirty="0" err="1" smtClean="0"/>
              <a:t>Seven</a:t>
            </a:r>
            <a:r>
              <a:rPr lang="pt-BR" b="1" u="sng" dirty="0" smtClean="0"/>
              <a:t> </a:t>
            </a:r>
            <a:r>
              <a:rPr lang="pt-BR" b="1" dirty="0" smtClean="0"/>
              <a:t>– é um </a:t>
            </a:r>
            <a:r>
              <a:rPr lang="pt-BR" b="1" dirty="0" smtClean="0">
                <a:solidFill>
                  <a:srgbClr val="FF3300"/>
                </a:solidFill>
                <a:effectLst>
                  <a:outerShdw blurRad="38100" dist="38100" dir="2700000" algn="tl">
                    <a:srgbClr val="C0C0C0"/>
                  </a:outerShdw>
                </a:effectLst>
              </a:rPr>
              <a:t>protocolo</a:t>
            </a:r>
            <a:r>
              <a:rPr lang="pt-BR" b="1" dirty="0" smtClean="0"/>
              <a:t> internacional para </a:t>
            </a:r>
            <a:r>
              <a:rPr lang="pt-BR" b="1" dirty="0" smtClean="0">
                <a:solidFill>
                  <a:srgbClr val="FF3300"/>
                </a:solidFill>
                <a:effectLst>
                  <a:outerShdw blurRad="38100" dist="38100" dir="2700000" algn="tl">
                    <a:srgbClr val="C0C0C0"/>
                  </a:outerShdw>
                </a:effectLst>
              </a:rPr>
              <a:t>intercâmbio de dados eletrônicos</a:t>
            </a:r>
            <a:r>
              <a:rPr lang="pt-BR" b="1" dirty="0" smtClean="0"/>
              <a:t> em todos os ambientes da área da saúde, integrando informações de </a:t>
            </a:r>
            <a:r>
              <a:rPr lang="pt-BR" b="1" dirty="0" smtClean="0">
                <a:solidFill>
                  <a:srgbClr val="FF3300"/>
                </a:solidFill>
              </a:rPr>
              <a:t>natureza clínica e administrativa.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40" name="Rectangle 3"/>
          <p:cNvSpPr>
            <a:spLocks noGrp="1" noChangeArrowheads="1"/>
          </p:cNvSpPr>
          <p:nvPr>
            <p:ph type="body" idx="1"/>
          </p:nvPr>
        </p:nvSpPr>
        <p:spPr>
          <a:xfrm>
            <a:off x="1476375" y="2205038"/>
            <a:ext cx="7488238" cy="3900487"/>
          </a:xfrm>
          <a:noFill/>
        </p:spPr>
        <p:txBody>
          <a:bodyPr lIns="92075" tIns="46038" rIns="92075" bIns="46038"/>
          <a:lstStyle/>
          <a:p>
            <a:pPr>
              <a:lnSpc>
                <a:spcPct val="90000"/>
              </a:lnSpc>
            </a:pPr>
            <a:r>
              <a:rPr lang="pt-BR" sz="2400" smtClean="0"/>
              <a:t>O Termo </a:t>
            </a:r>
            <a:r>
              <a:rPr lang="ja-JP" altLang="pt-BR" sz="2400" smtClean="0">
                <a:latin typeface="Arial" pitchFamily="34" charset="0"/>
              </a:rPr>
              <a:t>“</a:t>
            </a:r>
            <a:r>
              <a:rPr lang="pt-BR" altLang="ja-JP" sz="2400" b="1" smtClean="0">
                <a:solidFill>
                  <a:srgbClr val="009900"/>
                </a:solidFill>
              </a:rPr>
              <a:t>Level 7</a:t>
            </a:r>
            <a:r>
              <a:rPr lang="ja-JP" altLang="pt-BR" sz="2400" smtClean="0">
                <a:latin typeface="Arial" pitchFamily="34" charset="0"/>
              </a:rPr>
              <a:t>”</a:t>
            </a:r>
            <a:r>
              <a:rPr lang="pt-BR" altLang="ja-JP" sz="2400" smtClean="0"/>
              <a:t> refere-se ao </a:t>
            </a:r>
            <a:r>
              <a:rPr lang="pt-BR" altLang="ja-JP" sz="2400" i="1" u="sng" smtClean="0">
                <a:solidFill>
                  <a:srgbClr val="FF9900"/>
                </a:solidFill>
              </a:rPr>
              <a:t>mais alto nível do modelo de comunicação</a:t>
            </a:r>
            <a:r>
              <a:rPr lang="pt-BR" altLang="ja-JP" sz="2400" smtClean="0"/>
              <a:t> do Open System Interconnection (OSI) da ISO (International Organization for Standardization)</a:t>
            </a:r>
          </a:p>
          <a:p>
            <a:pPr>
              <a:lnSpc>
                <a:spcPct val="90000"/>
              </a:lnSpc>
              <a:buSzPct val="40000"/>
              <a:buFont typeface="Wingdings" pitchFamily="2" charset="2"/>
              <a:buChar char="v"/>
            </a:pPr>
            <a:r>
              <a:rPr lang="en-US" sz="2800" smtClean="0"/>
              <a:t>ISO desenvolveu OSI RM</a:t>
            </a:r>
          </a:p>
          <a:p>
            <a:pPr lvl="1">
              <a:lnSpc>
                <a:spcPct val="90000"/>
              </a:lnSpc>
            </a:pPr>
            <a:r>
              <a:rPr lang="en-US" b="1" smtClean="0"/>
              <a:t>O</a:t>
            </a:r>
            <a:r>
              <a:rPr lang="en-US" smtClean="0"/>
              <a:t>pen </a:t>
            </a:r>
            <a:r>
              <a:rPr lang="en-US" b="1" smtClean="0"/>
              <a:t>S</a:t>
            </a:r>
            <a:r>
              <a:rPr lang="en-US" smtClean="0"/>
              <a:t>ystems </a:t>
            </a:r>
            <a:r>
              <a:rPr lang="en-US" b="1" smtClean="0"/>
              <a:t>I</a:t>
            </a:r>
            <a:r>
              <a:rPr lang="en-US" smtClean="0"/>
              <a:t>nterconnection </a:t>
            </a:r>
            <a:r>
              <a:rPr lang="en-US" b="1" smtClean="0"/>
              <a:t>R</a:t>
            </a:r>
            <a:r>
              <a:rPr lang="en-US" smtClean="0"/>
              <a:t>eference </a:t>
            </a:r>
            <a:r>
              <a:rPr lang="en-US" b="1" smtClean="0"/>
              <a:t>M</a:t>
            </a:r>
            <a:r>
              <a:rPr lang="en-US" smtClean="0"/>
              <a:t>odel</a:t>
            </a:r>
          </a:p>
          <a:p>
            <a:pPr lvl="1">
              <a:lnSpc>
                <a:spcPct val="90000"/>
              </a:lnSpc>
            </a:pPr>
            <a:r>
              <a:rPr lang="en-US" smtClean="0"/>
              <a:t>Sete níveis de modelo de comunicação</a:t>
            </a:r>
          </a:p>
          <a:p>
            <a:pPr lvl="1">
              <a:lnSpc>
                <a:spcPct val="90000"/>
              </a:lnSpc>
            </a:pPr>
            <a:r>
              <a:rPr lang="en-US" smtClean="0"/>
              <a:t>Cada um tem uma função bem definida</a:t>
            </a:r>
          </a:p>
          <a:p>
            <a:pPr lvl="1">
              <a:lnSpc>
                <a:spcPct val="90000"/>
              </a:lnSpc>
            </a:pPr>
            <a:r>
              <a:rPr lang="en-US" smtClean="0"/>
              <a:t>O sétimo nível deu origem ao HL7</a:t>
            </a:r>
          </a:p>
        </p:txBody>
      </p:sp>
      <p:sp>
        <p:nvSpPr>
          <p:cNvPr id="15364" name="Rectangle 4"/>
          <p:cNvSpPr>
            <a:spLocks noChangeArrowheads="1"/>
          </p:cNvSpPr>
          <p:nvPr/>
        </p:nvSpPr>
        <p:spPr bwMode="auto">
          <a:xfrm>
            <a:off x="1403350" y="1773238"/>
            <a:ext cx="7489825" cy="4464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eorgia" charset="0"/>
              <a:ea typeface="ＭＳ Ｐゴシック" charset="0"/>
              <a:cs typeface="ＭＳ Ｐゴシック" charset="0"/>
            </a:endParaRPr>
          </a:p>
        </p:txBody>
      </p:sp>
      <p:sp>
        <p:nvSpPr>
          <p:cNvPr id="15362" name="Rectangle 2"/>
          <p:cNvSpPr>
            <a:spLocks noGrp="1" noChangeArrowheads="1"/>
          </p:cNvSpPr>
          <p:nvPr>
            <p:ph type="title"/>
          </p:nvPr>
        </p:nvSpPr>
        <p:spPr>
          <a:xfrm>
            <a:off x="539552" y="620688"/>
            <a:ext cx="5050904" cy="647700"/>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O que </a:t>
            </a: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significa Hl7</a:t>
            </a:r>
            <a:endParaRPr lang="en-US"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15365" name="Rectangle 5"/>
          <p:cNvSpPr>
            <a:spLocks noChangeArrowheads="1"/>
          </p:cNvSpPr>
          <p:nvPr/>
        </p:nvSpPr>
        <p:spPr bwMode="auto">
          <a:xfrm>
            <a:off x="2971800" y="4800600"/>
            <a:ext cx="4165600" cy="431800"/>
          </a:xfrm>
          <a:prstGeom prst="rect">
            <a:avLst/>
          </a:prstGeom>
          <a:solidFill>
            <a:srgbClr val="4D4D4D"/>
          </a:solidFill>
          <a:ln>
            <a:noFill/>
          </a:ln>
          <a:effectLst>
            <a:prstShdw prst="shdw17" dist="17961" dir="2700000">
              <a:srgbClr val="2E2E2E">
                <a:alpha val="50000"/>
              </a:srgbClr>
            </a:prstShdw>
          </a:effectLst>
          <a:extLst>
            <a:ext uri="{91240B29-F687-4F45-9708-019B960494DF}">
              <a14:hiddenLine xmlns:a14="http://schemas.microsoft.com/office/drawing/2010/main" w="25400">
                <a:solidFill>
                  <a:srgbClr val="4D4D4D"/>
                </a:solidFill>
                <a:miter lim="800000"/>
                <a:headEnd/>
                <a:tailEnd/>
              </a14:hiddenLine>
            </a:ext>
          </a:extLst>
        </p:spPr>
        <p:txBody>
          <a:bodyPr wrap="none" lIns="92075" tIns="46038" rIns="92075" bIns="46038" anchor="ctr"/>
          <a:lstStyle/>
          <a:p>
            <a:pPr algn="l" eaLnBrk="0" hangingPunct="0"/>
            <a:r>
              <a:rPr lang="en-US" sz="3200">
                <a:latin typeface="Times New Roman" pitchFamily="18" charset="0"/>
              </a:rPr>
              <a:t>    1	Físico  	      </a:t>
            </a:r>
            <a:r>
              <a:rPr lang="en-US" sz="2000">
                <a:solidFill>
                  <a:schemeClr val="tx1"/>
                </a:solidFill>
                <a:latin typeface="Times New Roman" pitchFamily="18" charset="0"/>
              </a:rPr>
              <a:t>(RJ45)</a:t>
            </a:r>
            <a:endParaRPr lang="en-US" sz="3200">
              <a:solidFill>
                <a:schemeClr val="tx1"/>
              </a:solidFill>
              <a:latin typeface="Times New Roman" pitchFamily="18" charset="0"/>
            </a:endParaRPr>
          </a:p>
        </p:txBody>
      </p:sp>
      <p:sp>
        <p:nvSpPr>
          <p:cNvPr id="15366" name="Rectangle 6"/>
          <p:cNvSpPr>
            <a:spLocks noChangeArrowheads="1"/>
          </p:cNvSpPr>
          <p:nvPr/>
        </p:nvSpPr>
        <p:spPr bwMode="auto">
          <a:xfrm>
            <a:off x="2971800" y="4343400"/>
            <a:ext cx="4165600" cy="457200"/>
          </a:xfrm>
          <a:prstGeom prst="rect">
            <a:avLst/>
          </a:prstGeom>
          <a:solidFill>
            <a:srgbClr val="006666"/>
          </a:solidFill>
          <a:ln>
            <a:noFill/>
          </a:ln>
          <a:effectLst>
            <a:prstShdw prst="shdw17" dist="17961" dir="2700000">
              <a:srgbClr val="003D3D">
                <a:alpha val="50000"/>
              </a:srgbClr>
            </a:prstShdw>
          </a:effectLst>
          <a:extLst>
            <a:ext uri="{91240B29-F687-4F45-9708-019B960494DF}">
              <a14:hiddenLine xmlns:a14="http://schemas.microsoft.com/office/drawing/2010/main" w="25400">
                <a:solidFill>
                  <a:srgbClr val="4D4D4D"/>
                </a:solidFill>
                <a:miter lim="800000"/>
                <a:headEnd/>
                <a:tailEnd/>
              </a14:hiddenLine>
            </a:ext>
          </a:extLst>
        </p:spPr>
        <p:txBody>
          <a:bodyPr wrap="none" lIns="92075" tIns="46038" rIns="92075" bIns="46038" anchor="ctr"/>
          <a:lstStyle/>
          <a:p>
            <a:pPr algn="l" eaLnBrk="0" hangingPunct="0"/>
            <a:r>
              <a:rPr lang="en-US" sz="3200">
                <a:latin typeface="Times New Roman" pitchFamily="18" charset="0"/>
              </a:rPr>
              <a:t>    2	Enlace	  </a:t>
            </a:r>
            <a:r>
              <a:rPr lang="en-US" sz="2000">
                <a:solidFill>
                  <a:srgbClr val="000000"/>
                </a:solidFill>
                <a:latin typeface="Times New Roman" pitchFamily="18" charset="0"/>
              </a:rPr>
              <a:t>(Ethernet)</a:t>
            </a:r>
            <a:endParaRPr lang="en-US" sz="3200">
              <a:solidFill>
                <a:srgbClr val="000000"/>
              </a:solidFill>
              <a:latin typeface="Times New Roman" pitchFamily="18" charset="0"/>
            </a:endParaRPr>
          </a:p>
        </p:txBody>
      </p:sp>
      <p:sp>
        <p:nvSpPr>
          <p:cNvPr id="15367" name="Rectangle 7"/>
          <p:cNvSpPr>
            <a:spLocks noChangeArrowheads="1"/>
          </p:cNvSpPr>
          <p:nvPr/>
        </p:nvSpPr>
        <p:spPr bwMode="auto">
          <a:xfrm>
            <a:off x="2971800" y="3886200"/>
            <a:ext cx="4165600" cy="457200"/>
          </a:xfrm>
          <a:prstGeom prst="rect">
            <a:avLst/>
          </a:prstGeom>
          <a:solidFill>
            <a:srgbClr val="339933"/>
          </a:solidFill>
          <a:ln>
            <a:noFill/>
          </a:ln>
          <a:effectLst>
            <a:prstShdw prst="shdw17" dist="17961" dir="2700000">
              <a:srgbClr val="1F5C1F">
                <a:alpha val="50000"/>
              </a:srgbClr>
            </a:prstShdw>
          </a:effectLst>
          <a:extLst>
            <a:ext uri="{91240B29-F687-4F45-9708-019B960494DF}">
              <a14:hiddenLine xmlns:a14="http://schemas.microsoft.com/office/drawing/2010/main" w="25400">
                <a:solidFill>
                  <a:srgbClr val="4D4D4D"/>
                </a:solidFill>
                <a:miter lim="800000"/>
                <a:headEnd/>
                <a:tailEnd/>
              </a14:hiddenLine>
            </a:ext>
          </a:extLst>
        </p:spPr>
        <p:txBody>
          <a:bodyPr wrap="none" lIns="92075" tIns="46038" rIns="92075" bIns="46038" anchor="ctr"/>
          <a:lstStyle/>
          <a:p>
            <a:pPr algn="l" eaLnBrk="0" hangingPunct="0"/>
            <a:r>
              <a:rPr lang="en-US" sz="3200">
                <a:latin typeface="Times New Roman" pitchFamily="18" charset="0"/>
              </a:rPr>
              <a:t>    3	Rede		         </a:t>
            </a:r>
            <a:r>
              <a:rPr lang="en-US" sz="2000">
                <a:solidFill>
                  <a:srgbClr val="000000"/>
                </a:solidFill>
                <a:latin typeface="Times New Roman" pitchFamily="18" charset="0"/>
              </a:rPr>
              <a:t>(IP)</a:t>
            </a:r>
            <a:endParaRPr lang="en-US" sz="2000">
              <a:latin typeface="Times New Roman" pitchFamily="18" charset="0"/>
            </a:endParaRPr>
          </a:p>
        </p:txBody>
      </p:sp>
      <p:sp>
        <p:nvSpPr>
          <p:cNvPr id="15368" name="Rectangle 8"/>
          <p:cNvSpPr>
            <a:spLocks noChangeArrowheads="1"/>
          </p:cNvSpPr>
          <p:nvPr/>
        </p:nvSpPr>
        <p:spPr bwMode="auto">
          <a:xfrm>
            <a:off x="2971800" y="3429000"/>
            <a:ext cx="4165600" cy="457200"/>
          </a:xfrm>
          <a:prstGeom prst="rect">
            <a:avLst/>
          </a:prstGeom>
          <a:solidFill>
            <a:srgbClr val="009999"/>
          </a:solidFill>
          <a:ln>
            <a:noFill/>
          </a:ln>
          <a:effectLst>
            <a:prstShdw prst="shdw17" dist="17961" dir="2700000">
              <a:srgbClr val="005C5C">
                <a:alpha val="50000"/>
              </a:srgbClr>
            </a:prstShdw>
          </a:effectLst>
          <a:extLst>
            <a:ext uri="{91240B29-F687-4F45-9708-019B960494DF}">
              <a14:hiddenLine xmlns:a14="http://schemas.microsoft.com/office/drawing/2010/main" w="25400">
                <a:solidFill>
                  <a:srgbClr val="000099"/>
                </a:solidFill>
                <a:miter lim="800000"/>
                <a:headEnd/>
                <a:tailEnd/>
              </a14:hiddenLine>
            </a:ext>
          </a:extLst>
        </p:spPr>
        <p:txBody>
          <a:bodyPr wrap="none" lIns="92075" tIns="46038" rIns="92075" bIns="46038" anchor="ctr"/>
          <a:lstStyle/>
          <a:p>
            <a:pPr algn="l" eaLnBrk="0" hangingPunct="0"/>
            <a:r>
              <a:rPr lang="en-US" sz="3200">
                <a:latin typeface="Times New Roman" pitchFamily="18" charset="0"/>
              </a:rPr>
              <a:t>    4	Transporte  </a:t>
            </a:r>
            <a:r>
              <a:rPr lang="en-US" sz="2000">
                <a:solidFill>
                  <a:srgbClr val="000000"/>
                </a:solidFill>
                <a:latin typeface="Times New Roman" pitchFamily="18" charset="0"/>
              </a:rPr>
              <a:t>(TCP-IP)</a:t>
            </a:r>
            <a:endParaRPr lang="en-US" sz="3200">
              <a:solidFill>
                <a:srgbClr val="000000"/>
              </a:solidFill>
              <a:latin typeface="Times New Roman" pitchFamily="18" charset="0"/>
            </a:endParaRPr>
          </a:p>
        </p:txBody>
      </p:sp>
      <p:grpSp>
        <p:nvGrpSpPr>
          <p:cNvPr id="15369" name="Group 9"/>
          <p:cNvGrpSpPr>
            <a:grpSpLocks/>
          </p:cNvGrpSpPr>
          <p:nvPr/>
        </p:nvGrpSpPr>
        <p:grpSpPr bwMode="auto">
          <a:xfrm>
            <a:off x="938213" y="3492500"/>
            <a:ext cx="1905000" cy="1754188"/>
            <a:chOff x="288" y="3024"/>
            <a:chExt cx="1201" cy="1105"/>
          </a:xfrm>
        </p:grpSpPr>
        <p:sp>
          <p:nvSpPr>
            <p:cNvPr id="15370" name="Rectangle 10"/>
            <p:cNvSpPr>
              <a:spLocks noChangeArrowheads="1"/>
            </p:cNvSpPr>
            <p:nvPr/>
          </p:nvSpPr>
          <p:spPr bwMode="auto">
            <a:xfrm>
              <a:off x="288" y="3398"/>
              <a:ext cx="1050" cy="25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p>
              <a:pPr eaLnBrk="0" hangingPunct="0"/>
              <a:r>
                <a:rPr lang="en-US" sz="2000">
                  <a:solidFill>
                    <a:schemeClr val="tx2"/>
                  </a:solidFill>
                  <a:effectLst>
                    <a:outerShdw blurRad="38100" dist="38100" dir="2700000" algn="tl">
                      <a:srgbClr val="C0C0C0"/>
                    </a:outerShdw>
                  </a:effectLst>
                  <a:latin typeface="Times New Roman" pitchFamily="18" charset="0"/>
                </a:rPr>
                <a:t>Comunicação</a:t>
              </a:r>
            </a:p>
          </p:txBody>
        </p:sp>
        <p:sp>
          <p:nvSpPr>
            <p:cNvPr id="15371" name="Freeform 11"/>
            <p:cNvSpPr>
              <a:spLocks/>
            </p:cNvSpPr>
            <p:nvPr/>
          </p:nvSpPr>
          <p:spPr bwMode="auto">
            <a:xfrm>
              <a:off x="1344" y="3024"/>
              <a:ext cx="145" cy="385"/>
            </a:xfrm>
            <a:custGeom>
              <a:avLst/>
              <a:gdLst>
                <a:gd name="T0" fmla="*/ 144 w 145"/>
                <a:gd name="T1" fmla="*/ 0 h 385"/>
                <a:gd name="T2" fmla="*/ 0 w 145"/>
                <a:gd name="T3" fmla="*/ 0 h 385"/>
                <a:gd name="T4" fmla="*/ 0 w 145"/>
                <a:gd name="T5" fmla="*/ 384 h 385"/>
              </a:gdLst>
              <a:ahLst/>
              <a:cxnLst>
                <a:cxn ang="0">
                  <a:pos x="T0" y="T1"/>
                </a:cxn>
                <a:cxn ang="0">
                  <a:pos x="T2" y="T3"/>
                </a:cxn>
                <a:cxn ang="0">
                  <a:pos x="T4" y="T5"/>
                </a:cxn>
              </a:cxnLst>
              <a:rect l="0" t="0" r="r" b="b"/>
              <a:pathLst>
                <a:path w="145" h="385">
                  <a:moveTo>
                    <a:pt x="144" y="0"/>
                  </a:moveTo>
                  <a:lnTo>
                    <a:pt x="0" y="0"/>
                  </a:lnTo>
                  <a:lnTo>
                    <a:pt x="0" y="384"/>
                  </a:lnTo>
                </a:path>
              </a:pathLst>
            </a:custGeom>
            <a:noFill/>
            <a:ln w="25400" cap="rnd" cmpd="sng">
              <a:solidFill>
                <a:schemeClr val="tx1"/>
              </a:solidFill>
              <a:prstDash val="solid"/>
              <a:round/>
              <a:headEnd type="stealth" w="med" len="med"/>
              <a:tailEnd type="none" w="sm" len="sm"/>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a:lstStyle/>
            <a:p>
              <a:pPr>
                <a:defRPr/>
              </a:pPr>
              <a:endParaRPr lang="en-US">
                <a:latin typeface="Georgia" charset="0"/>
                <a:ea typeface="ＭＳ Ｐゴシック" charset="0"/>
                <a:cs typeface="ＭＳ Ｐゴシック" charset="0"/>
              </a:endParaRPr>
            </a:p>
          </p:txBody>
        </p:sp>
        <p:sp>
          <p:nvSpPr>
            <p:cNvPr id="15372" name="Freeform 12"/>
            <p:cNvSpPr>
              <a:spLocks/>
            </p:cNvSpPr>
            <p:nvPr/>
          </p:nvSpPr>
          <p:spPr bwMode="auto">
            <a:xfrm>
              <a:off x="1344" y="3696"/>
              <a:ext cx="145" cy="433"/>
            </a:xfrm>
            <a:custGeom>
              <a:avLst/>
              <a:gdLst>
                <a:gd name="T0" fmla="*/ 144 w 145"/>
                <a:gd name="T1" fmla="*/ 432 h 433"/>
                <a:gd name="T2" fmla="*/ 0 w 145"/>
                <a:gd name="T3" fmla="*/ 432 h 433"/>
                <a:gd name="T4" fmla="*/ 0 w 145"/>
                <a:gd name="T5" fmla="*/ 0 h 433"/>
              </a:gdLst>
              <a:ahLst/>
              <a:cxnLst>
                <a:cxn ang="0">
                  <a:pos x="T0" y="T1"/>
                </a:cxn>
                <a:cxn ang="0">
                  <a:pos x="T2" y="T3"/>
                </a:cxn>
                <a:cxn ang="0">
                  <a:pos x="T4" y="T5"/>
                </a:cxn>
              </a:cxnLst>
              <a:rect l="0" t="0" r="r" b="b"/>
              <a:pathLst>
                <a:path w="145" h="433">
                  <a:moveTo>
                    <a:pt x="144" y="432"/>
                  </a:moveTo>
                  <a:lnTo>
                    <a:pt x="0" y="432"/>
                  </a:lnTo>
                  <a:lnTo>
                    <a:pt x="0" y="0"/>
                  </a:lnTo>
                </a:path>
              </a:pathLst>
            </a:custGeom>
            <a:noFill/>
            <a:ln w="25400" cap="rnd" cmpd="sng">
              <a:solidFill>
                <a:schemeClr val="tx1"/>
              </a:solidFill>
              <a:prstDash val="solid"/>
              <a:round/>
              <a:headEnd type="stealth" w="med" len="med"/>
              <a:tailEnd type="none" w="sm" len="sm"/>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a:lstStyle/>
            <a:p>
              <a:pPr>
                <a:defRPr/>
              </a:pPr>
              <a:endParaRPr lang="en-US">
                <a:latin typeface="Georgia" charset="0"/>
                <a:ea typeface="ＭＳ Ｐゴシック" charset="0"/>
                <a:cs typeface="ＭＳ Ｐゴシック" charset="0"/>
              </a:endParaRPr>
            </a:p>
          </p:txBody>
        </p:sp>
      </p:grpSp>
      <p:sp>
        <p:nvSpPr>
          <p:cNvPr id="15373" name="Rectangle 13"/>
          <p:cNvSpPr>
            <a:spLocks noChangeArrowheads="1"/>
          </p:cNvSpPr>
          <p:nvPr/>
        </p:nvSpPr>
        <p:spPr bwMode="auto">
          <a:xfrm>
            <a:off x="2971800" y="2514600"/>
            <a:ext cx="4165600" cy="457200"/>
          </a:xfrm>
          <a:prstGeom prst="rect">
            <a:avLst/>
          </a:prstGeom>
          <a:solidFill>
            <a:srgbClr val="00FFFF"/>
          </a:solidFill>
          <a:ln>
            <a:noFill/>
          </a:ln>
          <a:effectLst>
            <a:prstShdw prst="shdw17" dist="17961" dir="2700000">
              <a:srgbClr val="009999">
                <a:alpha val="50000"/>
              </a:srgbClr>
            </a:prstShdw>
          </a:effectLst>
          <a:extLst>
            <a:ext uri="{91240B29-F687-4F45-9708-019B960494DF}">
              <a14:hiddenLine xmlns:a14="http://schemas.microsoft.com/office/drawing/2010/main" w="25400">
                <a:solidFill>
                  <a:srgbClr val="4D4D4D"/>
                </a:solidFill>
                <a:miter lim="800000"/>
                <a:headEnd/>
                <a:tailEnd/>
              </a14:hiddenLine>
            </a:ext>
          </a:extLst>
        </p:spPr>
        <p:txBody>
          <a:bodyPr wrap="none" lIns="92075" tIns="46038" rIns="92075" bIns="46038" anchor="ctr"/>
          <a:lstStyle/>
          <a:p>
            <a:pPr algn="l" eaLnBrk="0" hangingPunct="0"/>
            <a:r>
              <a:rPr lang="en-US" sz="3200" dirty="0">
                <a:latin typeface="Times New Roman" pitchFamily="18" charset="0"/>
              </a:rPr>
              <a:t>    6	</a:t>
            </a:r>
            <a:r>
              <a:rPr lang="en-US" sz="3200" dirty="0" err="1" smtClean="0">
                <a:latin typeface="Times New Roman" pitchFamily="18" charset="0"/>
              </a:rPr>
              <a:t>Apresentação</a:t>
            </a:r>
            <a:r>
              <a:rPr lang="en-US" sz="2000" dirty="0" smtClean="0">
                <a:solidFill>
                  <a:srgbClr val="000000"/>
                </a:solidFill>
                <a:latin typeface="Times New Roman" pitchFamily="18" charset="0"/>
              </a:rPr>
              <a:t>(MLP</a:t>
            </a:r>
            <a:r>
              <a:rPr lang="en-US" sz="2000" dirty="0">
                <a:solidFill>
                  <a:srgbClr val="000000"/>
                </a:solidFill>
                <a:latin typeface="Times New Roman" pitchFamily="18" charset="0"/>
              </a:rPr>
              <a:t>)</a:t>
            </a:r>
            <a:endParaRPr lang="en-US" sz="3200" dirty="0">
              <a:solidFill>
                <a:srgbClr val="000000"/>
              </a:solidFill>
              <a:latin typeface="Times New Roman" pitchFamily="18" charset="0"/>
            </a:endParaRPr>
          </a:p>
        </p:txBody>
      </p:sp>
      <p:sp>
        <p:nvSpPr>
          <p:cNvPr id="15374" name="Rectangle 14"/>
          <p:cNvSpPr>
            <a:spLocks noChangeArrowheads="1"/>
          </p:cNvSpPr>
          <p:nvPr/>
        </p:nvSpPr>
        <p:spPr bwMode="auto">
          <a:xfrm>
            <a:off x="2971800" y="2971800"/>
            <a:ext cx="4165600" cy="457200"/>
          </a:xfrm>
          <a:prstGeom prst="rect">
            <a:avLst/>
          </a:prstGeom>
          <a:solidFill>
            <a:srgbClr val="FFFF00"/>
          </a:solidFill>
          <a:ln>
            <a:noFill/>
          </a:ln>
          <a:effectLst>
            <a:prstShdw prst="shdw17" dist="17961" dir="2700000">
              <a:schemeClr val="accent2">
                <a:gamma/>
                <a:shade val="60000"/>
                <a:invGamma/>
                <a:alpha val="50000"/>
              </a:schemeClr>
            </a:prstShdw>
          </a:effectLst>
        </p:spPr>
        <p:txBody>
          <a:bodyPr wrap="none" lIns="92075" tIns="46038" rIns="92075" bIns="46038" anchor="ctr"/>
          <a:lstStyle/>
          <a:p>
            <a:pPr algn="l" eaLnBrk="0" hangingPunct="0">
              <a:defRPr/>
            </a:pPr>
            <a:r>
              <a:rPr lang="en-US" sz="3200" dirty="0">
                <a:latin typeface="Times New Roman" charset="0"/>
                <a:ea typeface="ＭＳ Ｐゴシック" charset="0"/>
                <a:cs typeface="ＭＳ Ｐゴシック" charset="0"/>
              </a:rPr>
              <a:t>    5	</a:t>
            </a:r>
            <a:r>
              <a:rPr lang="en-US" sz="3200" dirty="0" err="1">
                <a:latin typeface="Times New Roman" charset="0"/>
                <a:ea typeface="ＭＳ Ｐゴシック" charset="0"/>
                <a:cs typeface="ＭＳ Ｐゴシック" charset="0"/>
              </a:rPr>
              <a:t>Sessão</a:t>
            </a:r>
            <a:r>
              <a:rPr lang="en-US" sz="3200" dirty="0">
                <a:latin typeface="Times New Roman" charset="0"/>
                <a:ea typeface="ＭＳ Ｐゴシック" charset="0"/>
                <a:cs typeface="ＭＳ Ｐゴシック" charset="0"/>
              </a:rPr>
              <a:t>	    </a:t>
            </a:r>
            <a:r>
              <a:rPr lang="en-US" sz="2000" dirty="0">
                <a:solidFill>
                  <a:srgbClr val="000000"/>
                </a:solidFill>
                <a:latin typeface="Times New Roman" charset="0"/>
                <a:ea typeface="ＭＳ Ｐゴシック" charset="0"/>
                <a:cs typeface="ＭＳ Ｐゴシック" charset="0"/>
              </a:rPr>
              <a:t>(Socket)</a:t>
            </a:r>
            <a:endParaRPr lang="en-US" sz="3200" dirty="0">
              <a:solidFill>
                <a:srgbClr val="000000"/>
              </a:solidFill>
              <a:latin typeface="Times New Roman" charset="0"/>
              <a:ea typeface="ＭＳ Ｐゴシック" charset="0"/>
              <a:cs typeface="ＭＳ Ｐゴシック" charset="0"/>
            </a:endParaRPr>
          </a:p>
        </p:txBody>
      </p:sp>
      <p:grpSp>
        <p:nvGrpSpPr>
          <p:cNvPr id="15375" name="Group 15"/>
          <p:cNvGrpSpPr>
            <a:grpSpLocks/>
          </p:cNvGrpSpPr>
          <p:nvPr/>
        </p:nvGrpSpPr>
        <p:grpSpPr bwMode="auto">
          <a:xfrm>
            <a:off x="1589088" y="2044700"/>
            <a:ext cx="1182687" cy="1296988"/>
            <a:chOff x="744" y="2112"/>
            <a:chExt cx="745" cy="817"/>
          </a:xfrm>
        </p:grpSpPr>
        <p:sp>
          <p:nvSpPr>
            <p:cNvPr id="15376" name="Freeform 16"/>
            <p:cNvSpPr>
              <a:spLocks/>
            </p:cNvSpPr>
            <p:nvPr/>
          </p:nvSpPr>
          <p:spPr bwMode="auto">
            <a:xfrm>
              <a:off x="1344" y="2112"/>
              <a:ext cx="145" cy="289"/>
            </a:xfrm>
            <a:custGeom>
              <a:avLst/>
              <a:gdLst>
                <a:gd name="T0" fmla="*/ 144 w 145"/>
                <a:gd name="T1" fmla="*/ 0 h 289"/>
                <a:gd name="T2" fmla="*/ 0 w 145"/>
                <a:gd name="T3" fmla="*/ 0 h 289"/>
                <a:gd name="T4" fmla="*/ 0 w 145"/>
                <a:gd name="T5" fmla="*/ 288 h 289"/>
              </a:gdLst>
              <a:ahLst/>
              <a:cxnLst>
                <a:cxn ang="0">
                  <a:pos x="T0" y="T1"/>
                </a:cxn>
                <a:cxn ang="0">
                  <a:pos x="T2" y="T3"/>
                </a:cxn>
                <a:cxn ang="0">
                  <a:pos x="T4" y="T5"/>
                </a:cxn>
              </a:cxnLst>
              <a:rect l="0" t="0" r="r" b="b"/>
              <a:pathLst>
                <a:path w="145" h="289">
                  <a:moveTo>
                    <a:pt x="144" y="0"/>
                  </a:moveTo>
                  <a:lnTo>
                    <a:pt x="0" y="0"/>
                  </a:lnTo>
                  <a:lnTo>
                    <a:pt x="0" y="288"/>
                  </a:lnTo>
                </a:path>
              </a:pathLst>
            </a:custGeom>
            <a:noFill/>
            <a:ln w="25400" cap="rnd" cmpd="sng">
              <a:solidFill>
                <a:schemeClr val="tx1"/>
              </a:solidFill>
              <a:prstDash val="solid"/>
              <a:round/>
              <a:headEnd type="stealth" w="med" len="med"/>
              <a:tailEnd type="none" w="sm" len="sm"/>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a:lstStyle/>
            <a:p>
              <a:pPr>
                <a:defRPr/>
              </a:pPr>
              <a:endParaRPr lang="en-US">
                <a:latin typeface="Georgia" charset="0"/>
                <a:ea typeface="ＭＳ Ｐゴシック" charset="0"/>
                <a:cs typeface="ＭＳ Ｐゴシック" charset="0"/>
              </a:endParaRPr>
            </a:p>
          </p:txBody>
        </p:sp>
        <p:sp>
          <p:nvSpPr>
            <p:cNvPr id="15377" name="Rectangle 17"/>
            <p:cNvSpPr>
              <a:spLocks noChangeArrowheads="1"/>
            </p:cNvSpPr>
            <p:nvPr/>
          </p:nvSpPr>
          <p:spPr bwMode="auto">
            <a:xfrm>
              <a:off x="744" y="2390"/>
              <a:ext cx="7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2400">
                  <a:solidFill>
                    <a:schemeClr val="tx2"/>
                  </a:solidFill>
                  <a:effectLst>
                    <a:outerShdw blurRad="38100" dist="38100" dir="2700000" algn="tl">
                      <a:srgbClr val="C0C0C0"/>
                    </a:outerShdw>
                  </a:effectLst>
                  <a:latin typeface="Times New Roman" pitchFamily="18" charset="0"/>
                </a:rPr>
                <a:t>Função</a:t>
              </a:r>
            </a:p>
          </p:txBody>
        </p:sp>
        <p:sp>
          <p:nvSpPr>
            <p:cNvPr id="15378" name="Freeform 18"/>
            <p:cNvSpPr>
              <a:spLocks/>
            </p:cNvSpPr>
            <p:nvPr/>
          </p:nvSpPr>
          <p:spPr bwMode="auto">
            <a:xfrm>
              <a:off x="1344" y="2640"/>
              <a:ext cx="145" cy="289"/>
            </a:xfrm>
            <a:custGeom>
              <a:avLst/>
              <a:gdLst>
                <a:gd name="T0" fmla="*/ 144 w 145"/>
                <a:gd name="T1" fmla="*/ 288 h 289"/>
                <a:gd name="T2" fmla="*/ 0 w 145"/>
                <a:gd name="T3" fmla="*/ 288 h 289"/>
                <a:gd name="T4" fmla="*/ 0 w 145"/>
                <a:gd name="T5" fmla="*/ 0 h 289"/>
              </a:gdLst>
              <a:ahLst/>
              <a:cxnLst>
                <a:cxn ang="0">
                  <a:pos x="T0" y="T1"/>
                </a:cxn>
                <a:cxn ang="0">
                  <a:pos x="T2" y="T3"/>
                </a:cxn>
                <a:cxn ang="0">
                  <a:pos x="T4" y="T5"/>
                </a:cxn>
              </a:cxnLst>
              <a:rect l="0" t="0" r="r" b="b"/>
              <a:pathLst>
                <a:path w="145" h="289">
                  <a:moveTo>
                    <a:pt x="144" y="288"/>
                  </a:moveTo>
                  <a:lnTo>
                    <a:pt x="0" y="288"/>
                  </a:lnTo>
                  <a:lnTo>
                    <a:pt x="0" y="0"/>
                  </a:lnTo>
                </a:path>
              </a:pathLst>
            </a:custGeom>
            <a:noFill/>
            <a:ln w="25400" cap="rnd" cmpd="sng">
              <a:solidFill>
                <a:schemeClr val="tx1"/>
              </a:solidFill>
              <a:prstDash val="solid"/>
              <a:round/>
              <a:headEnd type="stealth" w="med" len="med"/>
              <a:tailEnd type="none" w="sm" len="sm"/>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a:lstStyle/>
            <a:p>
              <a:pPr>
                <a:defRPr/>
              </a:pPr>
              <a:endParaRPr lang="en-US">
                <a:latin typeface="Georgia" charset="0"/>
                <a:ea typeface="ＭＳ Ｐゴシック" charset="0"/>
                <a:cs typeface="ＭＳ Ｐゴシック" charset="0"/>
              </a:endParaRPr>
            </a:p>
          </p:txBody>
        </p:sp>
      </p:grpSp>
      <p:grpSp>
        <p:nvGrpSpPr>
          <p:cNvPr id="15379" name="Group 19"/>
          <p:cNvGrpSpPr>
            <a:grpSpLocks/>
          </p:cNvGrpSpPr>
          <p:nvPr/>
        </p:nvGrpSpPr>
        <p:grpSpPr bwMode="auto">
          <a:xfrm>
            <a:off x="7239000" y="1989138"/>
            <a:ext cx="1371600" cy="609600"/>
            <a:chOff x="4560" y="1248"/>
            <a:chExt cx="864" cy="384"/>
          </a:xfrm>
        </p:grpSpPr>
        <p:pic>
          <p:nvPicPr>
            <p:cNvPr id="193561" name="Picture 20" descr="HL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 y="1248"/>
              <a:ext cx="480" cy="384"/>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81" name="Line 21"/>
            <p:cNvSpPr>
              <a:spLocks noChangeShapeType="1"/>
            </p:cNvSpPr>
            <p:nvPr/>
          </p:nvSpPr>
          <p:spPr bwMode="auto">
            <a:xfrm flipH="1">
              <a:off x="4560" y="1440"/>
              <a:ext cx="336" cy="0"/>
            </a:xfrm>
            <a:prstGeom prst="line">
              <a:avLst/>
            </a:prstGeom>
            <a:noFill/>
            <a:ln w="762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eorgia" charset="0"/>
                <a:ea typeface="ＭＳ Ｐゴシック" charset="0"/>
                <a:cs typeface="ＭＳ Ｐゴシック" charset="0"/>
              </a:endParaRPr>
            </a:p>
          </p:txBody>
        </p:sp>
      </p:grpSp>
      <p:sp>
        <p:nvSpPr>
          <p:cNvPr id="15382" name="Rectangle 22"/>
          <p:cNvSpPr>
            <a:spLocks noChangeArrowheads="1"/>
          </p:cNvSpPr>
          <p:nvPr/>
        </p:nvSpPr>
        <p:spPr bwMode="auto">
          <a:xfrm>
            <a:off x="2971800" y="2057400"/>
            <a:ext cx="4165600" cy="457200"/>
          </a:xfrm>
          <a:prstGeom prst="rect">
            <a:avLst/>
          </a:prstGeom>
          <a:solidFill>
            <a:srgbClr val="C0C0C0"/>
          </a:solidFill>
          <a:ln>
            <a:noFill/>
          </a:ln>
          <a:effectLst>
            <a:prstShdw prst="shdw17" dist="17961" dir="2700000">
              <a:srgbClr val="990000">
                <a:alpha val="50000"/>
              </a:srgbClr>
            </a:prstShdw>
          </a:effectLst>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l" eaLnBrk="0" hangingPunct="0"/>
            <a:r>
              <a:rPr lang="en-US" sz="3200">
                <a:latin typeface="Times New Roman" pitchFamily="18" charset="0"/>
              </a:rPr>
              <a:t>    7	</a:t>
            </a:r>
            <a:r>
              <a:rPr lang="en-US" sz="3200">
                <a:solidFill>
                  <a:srgbClr val="FF6600"/>
                </a:solidFill>
                <a:latin typeface="Times New Roman" pitchFamily="18" charset="0"/>
              </a:rPr>
              <a:t>Aplicação</a:t>
            </a:r>
          </a:p>
        </p:txBody>
      </p:sp>
      <p:sp>
        <p:nvSpPr>
          <p:cNvPr id="15383" name="Text Box 23"/>
          <p:cNvSpPr txBox="1">
            <a:spLocks noChangeArrowheads="1"/>
          </p:cNvSpPr>
          <p:nvPr/>
        </p:nvSpPr>
        <p:spPr bwMode="auto">
          <a:xfrm>
            <a:off x="1835150" y="5562600"/>
            <a:ext cx="6705600" cy="422275"/>
          </a:xfrm>
          <a:prstGeom prst="rect">
            <a:avLst/>
          </a:prstGeom>
          <a:noFill/>
          <a:ln w="38100">
            <a:solidFill>
              <a:srgbClr val="00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eaLnBrk="0" hangingPunct="0">
              <a:defRPr sz="2500" b="1">
                <a:solidFill>
                  <a:schemeClr val="accent2"/>
                </a:solidFill>
                <a:latin typeface="Georgia" pitchFamily="18" charset="0"/>
                <a:ea typeface="MS PGothic" pitchFamily="34" charset="-128"/>
              </a:defRPr>
            </a:lvl1pPr>
            <a:lvl2pPr marL="742950" indent="-285750" eaLnBrk="0" hangingPunct="0">
              <a:defRPr sz="2500" b="1">
                <a:solidFill>
                  <a:schemeClr val="accent2"/>
                </a:solidFill>
                <a:latin typeface="Georgia" pitchFamily="18" charset="0"/>
                <a:ea typeface="MS PGothic" pitchFamily="34" charset="-128"/>
              </a:defRPr>
            </a:lvl2pPr>
            <a:lvl3pPr marL="1143000" indent="-228600" eaLnBrk="0" hangingPunct="0">
              <a:defRPr sz="2500" b="1">
                <a:solidFill>
                  <a:schemeClr val="accent2"/>
                </a:solidFill>
                <a:latin typeface="Georgia" pitchFamily="18" charset="0"/>
                <a:ea typeface="MS PGothic" pitchFamily="34" charset="-128"/>
              </a:defRPr>
            </a:lvl3pPr>
            <a:lvl4pPr marL="1600200" indent="-228600" eaLnBrk="0" hangingPunct="0">
              <a:defRPr sz="2500" b="1">
                <a:solidFill>
                  <a:schemeClr val="accent2"/>
                </a:solidFill>
                <a:latin typeface="Georgia" pitchFamily="18" charset="0"/>
                <a:ea typeface="MS PGothic" pitchFamily="34" charset="-128"/>
              </a:defRPr>
            </a:lvl4pPr>
            <a:lvl5pPr marL="2057400" indent="-228600" eaLnBrk="0" hangingPunct="0">
              <a:defRPr sz="2500" b="1">
                <a:solidFill>
                  <a:schemeClr val="accent2"/>
                </a:solidFill>
                <a:latin typeface="Georgia" pitchFamily="18" charset="0"/>
                <a:ea typeface="MS PGothic" pitchFamily="34" charset="-128"/>
              </a:defRPr>
            </a:lvl5pPr>
            <a:lvl6pPr marL="25146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a:lnSpc>
                <a:spcPct val="80000"/>
              </a:lnSpc>
              <a:spcBef>
                <a:spcPct val="50000"/>
              </a:spcBef>
            </a:pPr>
            <a:r>
              <a:rPr lang="en-US" sz="2400">
                <a:latin typeface="Times New Roman" pitchFamily="18" charset="0"/>
              </a:rPr>
              <a:t>Modelo de Comunicação em 7 níveis OSI</a:t>
            </a:r>
            <a:endParaRPr lang="en-US" sz="2400">
              <a:solidFill>
                <a:srgbClr val="FFCC66"/>
              </a:solidFill>
              <a:latin typeface="Times New Roman" pitchFamily="18" charset="0"/>
            </a:endParaRPr>
          </a:p>
        </p:txBody>
      </p:sp>
      <p:sp>
        <p:nvSpPr>
          <p:cNvPr id="15384" name="Text Box 24"/>
          <p:cNvSpPr txBox="1">
            <a:spLocks noChangeArrowheads="1"/>
          </p:cNvSpPr>
          <p:nvPr/>
        </p:nvSpPr>
        <p:spPr bwMode="auto">
          <a:xfrm>
            <a:off x="7091363" y="4868863"/>
            <a:ext cx="18732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500" b="1">
                <a:solidFill>
                  <a:schemeClr val="accent2"/>
                </a:solidFill>
                <a:latin typeface="Georgia" pitchFamily="18" charset="0"/>
                <a:ea typeface="MS PGothic" pitchFamily="34" charset="-128"/>
              </a:defRPr>
            </a:lvl1pPr>
            <a:lvl2pPr marL="742950" indent="-285750" eaLnBrk="0" hangingPunct="0">
              <a:defRPr sz="2500" b="1">
                <a:solidFill>
                  <a:schemeClr val="accent2"/>
                </a:solidFill>
                <a:latin typeface="Georgia" pitchFamily="18" charset="0"/>
                <a:ea typeface="MS PGothic" pitchFamily="34" charset="-128"/>
              </a:defRPr>
            </a:lvl2pPr>
            <a:lvl3pPr marL="1143000" indent="-228600" eaLnBrk="0" hangingPunct="0">
              <a:defRPr sz="2500" b="1">
                <a:solidFill>
                  <a:schemeClr val="accent2"/>
                </a:solidFill>
                <a:latin typeface="Georgia" pitchFamily="18" charset="0"/>
                <a:ea typeface="MS PGothic" pitchFamily="34" charset="-128"/>
              </a:defRPr>
            </a:lvl3pPr>
            <a:lvl4pPr marL="1600200" indent="-228600" eaLnBrk="0" hangingPunct="0">
              <a:defRPr sz="2500" b="1">
                <a:solidFill>
                  <a:schemeClr val="accent2"/>
                </a:solidFill>
                <a:latin typeface="Georgia" pitchFamily="18" charset="0"/>
                <a:ea typeface="MS PGothic" pitchFamily="34" charset="-128"/>
              </a:defRPr>
            </a:lvl4pPr>
            <a:lvl5pPr marL="2057400" indent="-228600" eaLnBrk="0" hangingPunct="0">
              <a:defRPr sz="2500" b="1">
                <a:solidFill>
                  <a:schemeClr val="accent2"/>
                </a:solidFill>
                <a:latin typeface="Georgia" pitchFamily="18" charset="0"/>
                <a:ea typeface="MS PGothic" pitchFamily="34" charset="-128"/>
              </a:defRPr>
            </a:lvl5pPr>
            <a:lvl6pPr marL="25146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algn="l" eaLnBrk="1" hangingPunct="1">
              <a:lnSpc>
                <a:spcPct val="75000"/>
              </a:lnSpc>
              <a:spcBef>
                <a:spcPct val="20000"/>
              </a:spcBef>
              <a:spcAft>
                <a:spcPct val="25000"/>
              </a:spcAft>
              <a:buSzPct val="40000"/>
              <a:buFont typeface="Wingdings" pitchFamily="2" charset="2"/>
              <a:buNone/>
            </a:pPr>
            <a:r>
              <a:rPr lang="en-US" sz="700" b="0"/>
              <a:t>ativa ou desativa a transmissão elétrica e mecânica de canais para vários equipamentos</a:t>
            </a:r>
            <a:endParaRPr lang="pt-BR" sz="700" b="0"/>
          </a:p>
        </p:txBody>
      </p:sp>
      <p:sp>
        <p:nvSpPr>
          <p:cNvPr id="15385" name="Text Box 25"/>
          <p:cNvSpPr txBox="1">
            <a:spLocks noChangeArrowheads="1"/>
          </p:cNvSpPr>
          <p:nvPr/>
        </p:nvSpPr>
        <p:spPr bwMode="auto">
          <a:xfrm>
            <a:off x="7092950" y="4395788"/>
            <a:ext cx="18732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75000"/>
              </a:lnSpc>
              <a:spcBef>
                <a:spcPct val="20000"/>
              </a:spcBef>
              <a:spcAft>
                <a:spcPct val="25000"/>
              </a:spcAft>
              <a:buSzPct val="40000"/>
              <a:buFont typeface="Wingdings" charset="0"/>
              <a:buNone/>
              <a:defRPr/>
            </a:pPr>
            <a:r>
              <a:rPr lang="en-US" sz="700" b="0" dirty="0">
                <a:latin typeface="Georgia" charset="0"/>
                <a:ea typeface="ＭＳ Ｐゴシック" charset="0"/>
                <a:cs typeface="ＭＳ Ｐゴシック" charset="0"/>
              </a:rPr>
              <a:t>serve </a:t>
            </a:r>
            <a:r>
              <a:rPr lang="en-US" sz="700" b="0" dirty="0" err="1">
                <a:latin typeface="Georgia" charset="0"/>
                <a:ea typeface="ＭＳ Ｐゴシック" charset="0"/>
                <a:cs typeface="ＭＳ Ｐゴシック" charset="0"/>
              </a:rPr>
              <a:t>para</a:t>
            </a:r>
            <a:r>
              <a:rPr lang="en-US" sz="700" b="0" dirty="0">
                <a:latin typeface="Georgia" charset="0"/>
                <a:ea typeface="ＭＳ Ｐゴシック" charset="0"/>
                <a:cs typeface="ＭＳ Ｐゴシック" charset="0"/>
              </a:rPr>
              <a:t> </a:t>
            </a:r>
            <a:r>
              <a:rPr lang="en-US" sz="700" b="0" dirty="0" err="1">
                <a:latin typeface="Georgia" charset="0"/>
                <a:ea typeface="ＭＳ Ｐゴシック" charset="0"/>
                <a:cs typeface="ＭＳ Ｐゴシック" charset="0"/>
              </a:rPr>
              <a:t>transferência</a:t>
            </a:r>
            <a:r>
              <a:rPr lang="en-US" sz="700" b="0" dirty="0">
                <a:latin typeface="Georgia" charset="0"/>
                <a:ea typeface="ＭＳ Ｐゴシック" charset="0"/>
                <a:cs typeface="ＭＳ Ｐゴシック" charset="0"/>
              </a:rPr>
              <a:t> de </a:t>
            </a:r>
            <a:r>
              <a:rPr lang="en-US" sz="700" b="0" dirty="0" err="1">
                <a:latin typeface="Georgia" charset="0"/>
                <a:ea typeface="ＭＳ Ｐゴシック" charset="0"/>
                <a:cs typeface="ＭＳ Ｐゴシック" charset="0"/>
              </a:rPr>
              <a:t>blocos</a:t>
            </a:r>
            <a:r>
              <a:rPr lang="en-US" sz="700" b="0" dirty="0">
                <a:latin typeface="Georgia" charset="0"/>
                <a:ea typeface="ＭＳ Ｐゴシック" charset="0"/>
                <a:cs typeface="ＭＳ Ｐゴシック" charset="0"/>
              </a:rPr>
              <a:t> de dados entre </a:t>
            </a:r>
            <a:r>
              <a:rPr lang="en-US" sz="700" b="0" dirty="0" err="1">
                <a:latin typeface="Georgia" charset="0"/>
                <a:ea typeface="ＭＳ Ｐゴシック" charset="0"/>
                <a:cs typeface="ＭＳ Ｐゴシック" charset="0"/>
              </a:rPr>
              <a:t>terminais</a:t>
            </a:r>
            <a:r>
              <a:rPr lang="en-US" sz="700" b="0" dirty="0">
                <a:latin typeface="Georgia" charset="0"/>
                <a:ea typeface="ＭＳ Ｐゴシック" charset="0"/>
                <a:cs typeface="ＭＳ Ｐゴシック" charset="0"/>
              </a:rPr>
              <a:t> </a:t>
            </a:r>
            <a:r>
              <a:rPr lang="en-US" sz="700" b="0" dirty="0" err="1">
                <a:latin typeface="Georgia" charset="0"/>
                <a:ea typeface="ＭＳ Ｐゴシック" charset="0"/>
                <a:cs typeface="ＭＳ Ｐゴシック" charset="0"/>
              </a:rPr>
              <a:t>conectados</a:t>
            </a:r>
            <a:r>
              <a:rPr lang="en-US" sz="700" b="0" dirty="0">
                <a:latin typeface="Georgia" charset="0"/>
                <a:ea typeface="ＭＳ Ｐゴシック" charset="0"/>
                <a:cs typeface="ＭＳ Ｐゴシック" charset="0"/>
              </a:rPr>
              <a:t> </a:t>
            </a:r>
            <a:r>
              <a:rPr lang="en-US" sz="700" b="0" dirty="0" err="1">
                <a:latin typeface="Georgia" charset="0"/>
                <a:ea typeface="ＭＳ Ｐゴシック" charset="0"/>
                <a:cs typeface="ＭＳ Ｐゴシック" charset="0"/>
              </a:rPr>
              <a:t>fisicamente</a:t>
            </a:r>
            <a:endParaRPr lang="pt-BR" sz="700" b="0" dirty="0">
              <a:latin typeface="Georgia" charset="0"/>
              <a:ea typeface="ＭＳ Ｐゴシック" charset="0"/>
              <a:cs typeface="ＭＳ Ｐゴシック" charset="0"/>
            </a:endParaRPr>
          </a:p>
        </p:txBody>
      </p:sp>
      <p:sp>
        <p:nvSpPr>
          <p:cNvPr id="15386" name="Text Box 26"/>
          <p:cNvSpPr txBox="1">
            <a:spLocks noChangeArrowheads="1"/>
          </p:cNvSpPr>
          <p:nvPr/>
        </p:nvSpPr>
        <p:spPr bwMode="auto">
          <a:xfrm>
            <a:off x="7092950" y="3933825"/>
            <a:ext cx="1873250"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75000"/>
              </a:lnSpc>
              <a:spcBef>
                <a:spcPct val="20000"/>
              </a:spcBef>
              <a:spcAft>
                <a:spcPct val="25000"/>
              </a:spcAft>
              <a:buSzPct val="40000"/>
              <a:buFont typeface="Wingdings" charset="0"/>
              <a:buNone/>
              <a:defRPr/>
            </a:pPr>
            <a:r>
              <a:rPr lang="en-US" sz="700" b="0" dirty="0" err="1">
                <a:latin typeface="Georgia" charset="0"/>
                <a:ea typeface="ＭＳ Ｐゴシック" charset="0"/>
                <a:cs typeface="ＭＳ Ｐゴシック" charset="0"/>
              </a:rPr>
              <a:t>fornece</a:t>
            </a:r>
            <a:r>
              <a:rPr lang="en-US" sz="700" b="0" dirty="0">
                <a:latin typeface="Georgia" charset="0"/>
                <a:ea typeface="ＭＳ Ｐゴシック" charset="0"/>
                <a:cs typeface="ＭＳ Ｐゴシック" charset="0"/>
              </a:rPr>
              <a:t> </a:t>
            </a:r>
            <a:r>
              <a:rPr lang="en-US" sz="700" b="0" dirty="0" err="1">
                <a:latin typeface="Georgia" charset="0"/>
                <a:ea typeface="ＭＳ Ｐゴシック" charset="0"/>
                <a:cs typeface="ＭＳ Ｐゴシック" charset="0"/>
              </a:rPr>
              <a:t>roteador</a:t>
            </a:r>
            <a:r>
              <a:rPr lang="en-US" sz="700" b="0" dirty="0">
                <a:latin typeface="Georgia" charset="0"/>
                <a:ea typeface="ＭＳ Ｐゴシック" charset="0"/>
                <a:cs typeface="ＭＳ Ｐゴシック" charset="0"/>
              </a:rPr>
              <a:t> e switch de </a:t>
            </a:r>
            <a:r>
              <a:rPr lang="en-US" sz="700" b="0" dirty="0" err="1">
                <a:latin typeface="Georgia" charset="0"/>
                <a:ea typeface="ＭＳ Ｐゴシック" charset="0"/>
                <a:cs typeface="ＭＳ Ｐゴシック" charset="0"/>
              </a:rPr>
              <a:t>mensagens</a:t>
            </a:r>
            <a:r>
              <a:rPr lang="en-US" sz="700" b="0" dirty="0">
                <a:latin typeface="Georgia" charset="0"/>
                <a:ea typeface="ＭＳ Ｐゴシック" charset="0"/>
                <a:cs typeface="ＭＳ Ｐゴシック" charset="0"/>
              </a:rPr>
              <a:t> entre </a:t>
            </a:r>
            <a:r>
              <a:rPr lang="en-US" sz="700" b="0" dirty="0" err="1">
                <a:latin typeface="Georgia" charset="0"/>
                <a:ea typeface="ＭＳ Ｐゴシック" charset="0"/>
                <a:cs typeface="ＭＳ Ｐゴシック" charset="0"/>
              </a:rPr>
              <a:t>nodos</a:t>
            </a:r>
            <a:r>
              <a:rPr lang="en-US" sz="700" b="0" dirty="0">
                <a:latin typeface="Georgia" charset="0"/>
                <a:ea typeface="ＭＳ Ｐゴシック" charset="0"/>
                <a:cs typeface="ＭＳ Ｐゴシック" charset="0"/>
              </a:rPr>
              <a:t> </a:t>
            </a:r>
            <a:r>
              <a:rPr lang="en-US" sz="700" b="0" dirty="0" err="1">
                <a:latin typeface="Georgia" charset="0"/>
                <a:ea typeface="ＭＳ Ｐゴシック" charset="0"/>
                <a:cs typeface="ＭＳ Ｐゴシック" charset="0"/>
              </a:rPr>
              <a:t>adjacentes</a:t>
            </a:r>
            <a:r>
              <a:rPr lang="en-US" sz="700" b="0" dirty="0">
                <a:latin typeface="Georgia" charset="0"/>
                <a:ea typeface="ＭＳ Ｐゴシック" charset="0"/>
                <a:cs typeface="ＭＳ Ｐゴシック" charset="0"/>
              </a:rPr>
              <a:t> </a:t>
            </a:r>
            <a:r>
              <a:rPr lang="en-US" sz="700" b="0" dirty="0" err="1">
                <a:latin typeface="Georgia" charset="0"/>
                <a:ea typeface="ＭＳ Ｐゴシック" charset="0"/>
                <a:cs typeface="ＭＳ Ｐゴシック" charset="0"/>
              </a:rPr>
              <a:t>na</a:t>
            </a:r>
            <a:r>
              <a:rPr lang="en-US" sz="700" b="0" dirty="0">
                <a:latin typeface="Georgia" charset="0"/>
                <a:ea typeface="ＭＳ Ｐゴシック" charset="0"/>
                <a:cs typeface="ＭＳ Ｐゴシック" charset="0"/>
              </a:rPr>
              <a:t> </a:t>
            </a:r>
            <a:r>
              <a:rPr lang="en-US" sz="700" b="0" dirty="0" err="1">
                <a:latin typeface="Georgia" charset="0"/>
                <a:ea typeface="ＭＳ Ｐゴシック" charset="0"/>
                <a:cs typeface="ＭＳ Ｐゴシック" charset="0"/>
              </a:rPr>
              <a:t>rede</a:t>
            </a:r>
            <a:endParaRPr lang="pt-BR" sz="700" b="0" dirty="0">
              <a:latin typeface="Georgia" charset="0"/>
              <a:ea typeface="ＭＳ Ｐゴシック" charset="0"/>
              <a:cs typeface="ＭＳ Ｐゴシック" charset="0"/>
            </a:endParaRPr>
          </a:p>
        </p:txBody>
      </p:sp>
      <p:sp>
        <p:nvSpPr>
          <p:cNvPr id="15387" name="Text Box 27"/>
          <p:cNvSpPr txBox="1">
            <a:spLocks noChangeArrowheads="1"/>
          </p:cNvSpPr>
          <p:nvPr/>
        </p:nvSpPr>
        <p:spPr bwMode="auto">
          <a:xfrm>
            <a:off x="7092950" y="3500438"/>
            <a:ext cx="1873250"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75000"/>
              </a:lnSpc>
              <a:spcBef>
                <a:spcPct val="20000"/>
              </a:spcBef>
              <a:spcAft>
                <a:spcPct val="25000"/>
              </a:spcAft>
              <a:buSzPct val="40000"/>
              <a:buFont typeface="Wingdings" charset="0"/>
              <a:buNone/>
              <a:defRPr/>
            </a:pPr>
            <a:r>
              <a:rPr lang="en-US" sz="700" b="0" dirty="0" err="1">
                <a:latin typeface="Georgia" charset="0"/>
                <a:ea typeface="ＭＳ Ｐゴシック" charset="0"/>
                <a:cs typeface="ＭＳ Ｐゴシック" charset="0"/>
              </a:rPr>
              <a:t>fornece</a:t>
            </a:r>
            <a:r>
              <a:rPr lang="en-US" sz="700" b="0" dirty="0">
                <a:latin typeface="Georgia" charset="0"/>
                <a:ea typeface="ＭＳ Ｐゴシック" charset="0"/>
                <a:cs typeface="ＭＳ Ｐゴシック" charset="0"/>
              </a:rPr>
              <a:t> um canal de </a:t>
            </a:r>
            <a:r>
              <a:rPr lang="en-US" sz="700" b="0" dirty="0" err="1">
                <a:latin typeface="Georgia" charset="0"/>
                <a:ea typeface="ＭＳ Ｐゴシック" charset="0"/>
                <a:cs typeface="ＭＳ Ｐゴシック" charset="0"/>
              </a:rPr>
              <a:t>transmissão</a:t>
            </a:r>
            <a:r>
              <a:rPr lang="en-US" sz="700" b="0" dirty="0">
                <a:latin typeface="Georgia" charset="0"/>
                <a:ea typeface="ＭＳ Ｐゴシック" charset="0"/>
                <a:cs typeface="ＭＳ Ｐゴシック" charset="0"/>
              </a:rPr>
              <a:t> de </a:t>
            </a:r>
            <a:r>
              <a:rPr lang="en-US" sz="700" b="0" dirty="0" err="1">
                <a:latin typeface="Georgia" charset="0"/>
                <a:ea typeface="ＭＳ Ｐゴシック" charset="0"/>
                <a:cs typeface="ＭＳ Ｐゴシック" charset="0"/>
              </a:rPr>
              <a:t>ponta</a:t>
            </a:r>
            <a:r>
              <a:rPr lang="en-US" sz="700" b="0" dirty="0">
                <a:latin typeface="Georgia" charset="0"/>
                <a:ea typeface="ＭＳ Ｐゴシック" charset="0"/>
                <a:cs typeface="ＭＳ Ｐゴシック" charset="0"/>
              </a:rPr>
              <a:t> a </a:t>
            </a:r>
            <a:r>
              <a:rPr lang="en-US" sz="700" b="0" dirty="0" err="1">
                <a:latin typeface="Georgia" charset="0"/>
                <a:ea typeface="ＭＳ Ｐゴシック" charset="0"/>
                <a:cs typeface="ＭＳ Ｐゴシック" charset="0"/>
              </a:rPr>
              <a:t>ponta</a:t>
            </a:r>
            <a:endParaRPr lang="en-US" sz="700" b="0" dirty="0">
              <a:latin typeface="Georgia" charset="0"/>
              <a:ea typeface="ＭＳ Ｐゴシック" charset="0"/>
              <a:cs typeface="ＭＳ Ｐゴシック" charset="0"/>
            </a:endParaRPr>
          </a:p>
        </p:txBody>
      </p:sp>
      <p:sp>
        <p:nvSpPr>
          <p:cNvPr id="15388" name="Text Box 28"/>
          <p:cNvSpPr txBox="1">
            <a:spLocks noChangeArrowheads="1"/>
          </p:cNvSpPr>
          <p:nvPr/>
        </p:nvSpPr>
        <p:spPr bwMode="auto">
          <a:xfrm>
            <a:off x="7092950" y="2995613"/>
            <a:ext cx="18732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500" b="1">
                <a:solidFill>
                  <a:schemeClr val="accent2"/>
                </a:solidFill>
                <a:latin typeface="Georgia" pitchFamily="18" charset="0"/>
                <a:ea typeface="MS PGothic" pitchFamily="34" charset="-128"/>
              </a:defRPr>
            </a:lvl1pPr>
            <a:lvl2pPr marL="742950" indent="-285750" eaLnBrk="0" hangingPunct="0">
              <a:defRPr sz="2500" b="1">
                <a:solidFill>
                  <a:schemeClr val="accent2"/>
                </a:solidFill>
                <a:latin typeface="Georgia" pitchFamily="18" charset="0"/>
                <a:ea typeface="MS PGothic" pitchFamily="34" charset="-128"/>
              </a:defRPr>
            </a:lvl2pPr>
            <a:lvl3pPr marL="1143000" indent="-228600" eaLnBrk="0" hangingPunct="0">
              <a:defRPr sz="2500" b="1">
                <a:solidFill>
                  <a:schemeClr val="accent2"/>
                </a:solidFill>
                <a:latin typeface="Georgia" pitchFamily="18" charset="0"/>
                <a:ea typeface="MS PGothic" pitchFamily="34" charset="-128"/>
              </a:defRPr>
            </a:lvl3pPr>
            <a:lvl4pPr marL="1600200" indent="-228600" eaLnBrk="0" hangingPunct="0">
              <a:defRPr sz="2500" b="1">
                <a:solidFill>
                  <a:schemeClr val="accent2"/>
                </a:solidFill>
                <a:latin typeface="Georgia" pitchFamily="18" charset="0"/>
                <a:ea typeface="MS PGothic" pitchFamily="34" charset="-128"/>
              </a:defRPr>
            </a:lvl4pPr>
            <a:lvl5pPr marL="2057400" indent="-228600" eaLnBrk="0" hangingPunct="0">
              <a:defRPr sz="2500" b="1">
                <a:solidFill>
                  <a:schemeClr val="accent2"/>
                </a:solidFill>
                <a:latin typeface="Georgia" pitchFamily="18" charset="0"/>
                <a:ea typeface="MS PGothic" pitchFamily="34" charset="-128"/>
              </a:defRPr>
            </a:lvl5pPr>
            <a:lvl6pPr marL="25146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algn="l" eaLnBrk="1" hangingPunct="1">
              <a:lnSpc>
                <a:spcPct val="75000"/>
              </a:lnSpc>
              <a:spcBef>
                <a:spcPct val="20000"/>
              </a:spcBef>
              <a:spcAft>
                <a:spcPct val="25000"/>
              </a:spcAft>
              <a:buSzPct val="40000"/>
              <a:buFont typeface="Wingdings" pitchFamily="2" charset="2"/>
              <a:buNone/>
            </a:pPr>
            <a:r>
              <a:rPr lang="en-US" sz="700" b="0"/>
              <a:t>abre comunicação, estabelece dialogo e mantém a conecção, incluindo controle para a transferência de mensagens</a:t>
            </a:r>
          </a:p>
        </p:txBody>
      </p:sp>
      <p:sp>
        <p:nvSpPr>
          <p:cNvPr id="15389" name="Text Box 29"/>
          <p:cNvSpPr txBox="1">
            <a:spLocks noChangeArrowheads="1"/>
          </p:cNvSpPr>
          <p:nvPr/>
        </p:nvSpPr>
        <p:spPr bwMode="auto">
          <a:xfrm>
            <a:off x="7092950" y="2625725"/>
            <a:ext cx="1873250"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500" b="1">
                <a:solidFill>
                  <a:schemeClr val="accent2"/>
                </a:solidFill>
                <a:latin typeface="Georgia" pitchFamily="18" charset="0"/>
                <a:ea typeface="MS PGothic" pitchFamily="34" charset="-128"/>
              </a:defRPr>
            </a:lvl1pPr>
            <a:lvl2pPr marL="742950" indent="-285750" eaLnBrk="0" hangingPunct="0">
              <a:defRPr sz="2500" b="1">
                <a:solidFill>
                  <a:schemeClr val="accent2"/>
                </a:solidFill>
                <a:latin typeface="Georgia" pitchFamily="18" charset="0"/>
                <a:ea typeface="MS PGothic" pitchFamily="34" charset="-128"/>
              </a:defRPr>
            </a:lvl2pPr>
            <a:lvl3pPr marL="1143000" indent="-228600" eaLnBrk="0" hangingPunct="0">
              <a:defRPr sz="2500" b="1">
                <a:solidFill>
                  <a:schemeClr val="accent2"/>
                </a:solidFill>
                <a:latin typeface="Georgia" pitchFamily="18" charset="0"/>
                <a:ea typeface="MS PGothic" pitchFamily="34" charset="-128"/>
              </a:defRPr>
            </a:lvl3pPr>
            <a:lvl4pPr marL="1600200" indent="-228600" eaLnBrk="0" hangingPunct="0">
              <a:defRPr sz="2500" b="1">
                <a:solidFill>
                  <a:schemeClr val="accent2"/>
                </a:solidFill>
                <a:latin typeface="Georgia" pitchFamily="18" charset="0"/>
                <a:ea typeface="MS PGothic" pitchFamily="34" charset="-128"/>
              </a:defRPr>
            </a:lvl4pPr>
            <a:lvl5pPr marL="2057400" indent="-228600" eaLnBrk="0" hangingPunct="0">
              <a:defRPr sz="2500" b="1">
                <a:solidFill>
                  <a:schemeClr val="accent2"/>
                </a:solidFill>
                <a:latin typeface="Georgia" pitchFamily="18" charset="0"/>
                <a:ea typeface="MS PGothic" pitchFamily="34" charset="-128"/>
              </a:defRPr>
            </a:lvl5pPr>
            <a:lvl6pPr marL="25146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algn="l" eaLnBrk="1" hangingPunct="1">
              <a:lnSpc>
                <a:spcPct val="75000"/>
              </a:lnSpc>
              <a:spcBef>
                <a:spcPct val="20000"/>
              </a:spcBef>
              <a:spcAft>
                <a:spcPct val="25000"/>
              </a:spcAft>
              <a:buSzPct val="40000"/>
              <a:buFont typeface="Wingdings" pitchFamily="2" charset="2"/>
              <a:buNone/>
            </a:pPr>
            <a:r>
              <a:rPr lang="en-US" sz="700" b="0"/>
              <a:t>assegura que a mensagem foi transferida em um formato interpretável</a:t>
            </a:r>
          </a:p>
        </p:txBody>
      </p:sp>
      <p:sp>
        <p:nvSpPr>
          <p:cNvPr id="2" name="Rectangle 1"/>
          <p:cNvSpPr>
            <a:spLocks noChangeArrowheads="1"/>
          </p:cNvSpPr>
          <p:nvPr/>
        </p:nvSpPr>
        <p:spPr bwMode="auto">
          <a:xfrm>
            <a:off x="7092950" y="2011363"/>
            <a:ext cx="18002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Aft>
                <a:spcPct val="40000"/>
              </a:spcAft>
              <a:buSzPct val="40000"/>
            </a:pPr>
            <a:r>
              <a:rPr lang="en-US" sz="700" b="0"/>
              <a:t>A camada de aplicação, a única parte do sistema aparente para o usuário, fornece serviço que facilita a troca de informações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ox(out)">
                                      <p:cBhvr>
                                        <p:cTn id="7" dur="500"/>
                                        <p:tgtEl>
                                          <p:spTgt spid="15364"/>
                                        </p:tgtEl>
                                      </p:cBhvr>
                                    </p:animEffect>
                                  </p:childTnLst>
                                </p:cTn>
                              </p:par>
                            </p:childTnLst>
                          </p:cTn>
                        </p:par>
                        <p:par>
                          <p:cTn id="8" fill="hold" nodeType="with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5383"/>
                                        </p:tgtEl>
                                        <p:attrNameLst>
                                          <p:attrName>style.visibility</p:attrName>
                                        </p:attrNameLst>
                                      </p:cBhvr>
                                      <p:to>
                                        <p:strVal val="visible"/>
                                      </p:to>
                                    </p:set>
                                    <p:animEffect transition="in" filter="blinds(horizontal)">
                                      <p:cBhvr>
                                        <p:cTn id="11" dur="500"/>
                                        <p:tgtEl>
                                          <p:spTgt spid="15383"/>
                                        </p:tgtEl>
                                      </p:cBhvr>
                                    </p:animEffect>
                                  </p:childTnLst>
                                </p:cTn>
                              </p:par>
                            </p:childTnLst>
                          </p:cTn>
                        </p:par>
                        <p:par>
                          <p:cTn id="12" fill="hold" nodeType="withGroup">
                            <p:stCondLst>
                              <p:cond delay="1000"/>
                            </p:stCondLst>
                            <p:childTnLst>
                              <p:par>
                                <p:cTn id="13" presetID="2" presetClass="entr" presetSubtype="8" fill="hold" nodeType="afterEffect">
                                  <p:stCondLst>
                                    <p:cond delay="0"/>
                                  </p:stCondLst>
                                  <p:childTnLst>
                                    <p:set>
                                      <p:cBhvr>
                                        <p:cTn id="14" dur="1" fill="hold">
                                          <p:stCondLst>
                                            <p:cond delay="0"/>
                                          </p:stCondLst>
                                        </p:cTn>
                                        <p:tgtEl>
                                          <p:spTgt spid="15369"/>
                                        </p:tgtEl>
                                        <p:attrNameLst>
                                          <p:attrName>style.visibility</p:attrName>
                                        </p:attrNameLst>
                                      </p:cBhvr>
                                      <p:to>
                                        <p:strVal val="visible"/>
                                      </p:to>
                                    </p:set>
                                    <p:anim calcmode="lin" valueType="num">
                                      <p:cBhvr additive="base">
                                        <p:cTn id="15" dur="500" fill="hold"/>
                                        <p:tgtEl>
                                          <p:spTgt spid="15369"/>
                                        </p:tgtEl>
                                        <p:attrNameLst>
                                          <p:attrName>ppt_x</p:attrName>
                                        </p:attrNameLst>
                                      </p:cBhvr>
                                      <p:tavLst>
                                        <p:tav tm="0">
                                          <p:val>
                                            <p:strVal val="0-#ppt_w/2"/>
                                          </p:val>
                                        </p:tav>
                                        <p:tav tm="100000">
                                          <p:val>
                                            <p:strVal val="#ppt_x"/>
                                          </p:val>
                                        </p:tav>
                                      </p:tavLst>
                                    </p:anim>
                                    <p:anim calcmode="lin" valueType="num">
                                      <p:cBhvr additive="base">
                                        <p:cTn id="16" dur="500" fill="hold"/>
                                        <p:tgtEl>
                                          <p:spTgt spid="15369"/>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00"/>
                            </p:stCondLst>
                            <p:childTnLst>
                              <p:par>
                                <p:cTn id="18" presetID="17" presetClass="entr" presetSubtype="4" fill="hold" grpId="0" nodeType="afterEffect">
                                  <p:stCondLst>
                                    <p:cond delay="0"/>
                                  </p:stCondLst>
                                  <p:childTnLst>
                                    <p:set>
                                      <p:cBhvr>
                                        <p:cTn id="19" dur="1" fill="hold">
                                          <p:stCondLst>
                                            <p:cond delay="0"/>
                                          </p:stCondLst>
                                        </p:cTn>
                                        <p:tgtEl>
                                          <p:spTgt spid="15365"/>
                                        </p:tgtEl>
                                        <p:attrNameLst>
                                          <p:attrName>style.visibility</p:attrName>
                                        </p:attrNameLst>
                                      </p:cBhvr>
                                      <p:to>
                                        <p:strVal val="visible"/>
                                      </p:to>
                                    </p:set>
                                    <p:anim calcmode="lin" valueType="num">
                                      <p:cBhvr>
                                        <p:cTn id="20" dur="500" fill="hold"/>
                                        <p:tgtEl>
                                          <p:spTgt spid="15365"/>
                                        </p:tgtEl>
                                        <p:attrNameLst>
                                          <p:attrName>ppt_x</p:attrName>
                                        </p:attrNameLst>
                                      </p:cBhvr>
                                      <p:tavLst>
                                        <p:tav tm="0">
                                          <p:val>
                                            <p:strVal val="#ppt_x"/>
                                          </p:val>
                                        </p:tav>
                                        <p:tav tm="100000">
                                          <p:val>
                                            <p:strVal val="#ppt_x"/>
                                          </p:val>
                                        </p:tav>
                                      </p:tavLst>
                                    </p:anim>
                                    <p:anim calcmode="lin" valueType="num">
                                      <p:cBhvr>
                                        <p:cTn id="21" dur="500" fill="hold"/>
                                        <p:tgtEl>
                                          <p:spTgt spid="15365"/>
                                        </p:tgtEl>
                                        <p:attrNameLst>
                                          <p:attrName>ppt_y</p:attrName>
                                        </p:attrNameLst>
                                      </p:cBhvr>
                                      <p:tavLst>
                                        <p:tav tm="0">
                                          <p:val>
                                            <p:strVal val="#ppt_y+#ppt_h/2"/>
                                          </p:val>
                                        </p:tav>
                                        <p:tav tm="100000">
                                          <p:val>
                                            <p:strVal val="#ppt_y"/>
                                          </p:val>
                                        </p:tav>
                                      </p:tavLst>
                                    </p:anim>
                                    <p:anim calcmode="lin" valueType="num">
                                      <p:cBhvr>
                                        <p:cTn id="22" dur="500" fill="hold"/>
                                        <p:tgtEl>
                                          <p:spTgt spid="15365"/>
                                        </p:tgtEl>
                                        <p:attrNameLst>
                                          <p:attrName>ppt_w</p:attrName>
                                        </p:attrNameLst>
                                      </p:cBhvr>
                                      <p:tavLst>
                                        <p:tav tm="0">
                                          <p:val>
                                            <p:strVal val="#ppt_w"/>
                                          </p:val>
                                        </p:tav>
                                        <p:tav tm="100000">
                                          <p:val>
                                            <p:strVal val="#ppt_w"/>
                                          </p:val>
                                        </p:tav>
                                      </p:tavLst>
                                    </p:anim>
                                    <p:anim calcmode="lin" valueType="num">
                                      <p:cBhvr>
                                        <p:cTn id="23" dur="500" fill="hold"/>
                                        <p:tgtEl>
                                          <p:spTgt spid="15365"/>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17" presetClass="entr" presetSubtype="4" fill="hold" grpId="0" nodeType="afterEffect">
                                  <p:stCondLst>
                                    <p:cond delay="0"/>
                                  </p:stCondLst>
                                  <p:childTnLst>
                                    <p:set>
                                      <p:cBhvr>
                                        <p:cTn id="26" dur="1" fill="hold">
                                          <p:stCondLst>
                                            <p:cond delay="0"/>
                                          </p:stCondLst>
                                        </p:cTn>
                                        <p:tgtEl>
                                          <p:spTgt spid="15366"/>
                                        </p:tgtEl>
                                        <p:attrNameLst>
                                          <p:attrName>style.visibility</p:attrName>
                                        </p:attrNameLst>
                                      </p:cBhvr>
                                      <p:to>
                                        <p:strVal val="visible"/>
                                      </p:to>
                                    </p:set>
                                    <p:anim calcmode="lin" valueType="num">
                                      <p:cBhvr>
                                        <p:cTn id="27" dur="500" fill="hold"/>
                                        <p:tgtEl>
                                          <p:spTgt spid="15366"/>
                                        </p:tgtEl>
                                        <p:attrNameLst>
                                          <p:attrName>ppt_x</p:attrName>
                                        </p:attrNameLst>
                                      </p:cBhvr>
                                      <p:tavLst>
                                        <p:tav tm="0">
                                          <p:val>
                                            <p:strVal val="#ppt_x"/>
                                          </p:val>
                                        </p:tav>
                                        <p:tav tm="100000">
                                          <p:val>
                                            <p:strVal val="#ppt_x"/>
                                          </p:val>
                                        </p:tav>
                                      </p:tavLst>
                                    </p:anim>
                                    <p:anim calcmode="lin" valueType="num">
                                      <p:cBhvr>
                                        <p:cTn id="28" dur="500" fill="hold"/>
                                        <p:tgtEl>
                                          <p:spTgt spid="15366"/>
                                        </p:tgtEl>
                                        <p:attrNameLst>
                                          <p:attrName>ppt_y</p:attrName>
                                        </p:attrNameLst>
                                      </p:cBhvr>
                                      <p:tavLst>
                                        <p:tav tm="0">
                                          <p:val>
                                            <p:strVal val="#ppt_y+#ppt_h/2"/>
                                          </p:val>
                                        </p:tav>
                                        <p:tav tm="100000">
                                          <p:val>
                                            <p:strVal val="#ppt_y"/>
                                          </p:val>
                                        </p:tav>
                                      </p:tavLst>
                                    </p:anim>
                                    <p:anim calcmode="lin" valueType="num">
                                      <p:cBhvr>
                                        <p:cTn id="29" dur="500" fill="hold"/>
                                        <p:tgtEl>
                                          <p:spTgt spid="15366"/>
                                        </p:tgtEl>
                                        <p:attrNameLst>
                                          <p:attrName>ppt_w</p:attrName>
                                        </p:attrNameLst>
                                      </p:cBhvr>
                                      <p:tavLst>
                                        <p:tav tm="0">
                                          <p:val>
                                            <p:strVal val="#ppt_w"/>
                                          </p:val>
                                        </p:tav>
                                        <p:tav tm="100000">
                                          <p:val>
                                            <p:strVal val="#ppt_w"/>
                                          </p:val>
                                        </p:tav>
                                      </p:tavLst>
                                    </p:anim>
                                    <p:anim calcmode="lin" valueType="num">
                                      <p:cBhvr>
                                        <p:cTn id="30" dur="500" fill="hold"/>
                                        <p:tgtEl>
                                          <p:spTgt spid="15366"/>
                                        </p:tgtEl>
                                        <p:attrNameLst>
                                          <p:attrName>ppt_h</p:attrName>
                                        </p:attrNameLst>
                                      </p:cBhvr>
                                      <p:tavLst>
                                        <p:tav tm="0">
                                          <p:val>
                                            <p:fltVal val="0"/>
                                          </p:val>
                                        </p:tav>
                                        <p:tav tm="100000">
                                          <p:val>
                                            <p:strVal val="#ppt_h"/>
                                          </p:val>
                                        </p:tav>
                                      </p:tavLst>
                                    </p:anim>
                                  </p:childTnLst>
                                </p:cTn>
                              </p:par>
                            </p:childTnLst>
                          </p:cTn>
                        </p:par>
                        <p:par>
                          <p:cTn id="31" fill="hold" nodeType="afterGroup">
                            <p:stCondLst>
                              <p:cond delay="2500"/>
                            </p:stCondLst>
                            <p:childTnLst>
                              <p:par>
                                <p:cTn id="32" presetID="17" presetClass="entr" presetSubtype="4" fill="hold" grpId="0" nodeType="afterEffect">
                                  <p:stCondLst>
                                    <p:cond delay="0"/>
                                  </p:stCondLst>
                                  <p:childTnLst>
                                    <p:set>
                                      <p:cBhvr>
                                        <p:cTn id="33" dur="1" fill="hold">
                                          <p:stCondLst>
                                            <p:cond delay="0"/>
                                          </p:stCondLst>
                                        </p:cTn>
                                        <p:tgtEl>
                                          <p:spTgt spid="15367"/>
                                        </p:tgtEl>
                                        <p:attrNameLst>
                                          <p:attrName>style.visibility</p:attrName>
                                        </p:attrNameLst>
                                      </p:cBhvr>
                                      <p:to>
                                        <p:strVal val="visible"/>
                                      </p:to>
                                    </p:set>
                                    <p:anim calcmode="lin" valueType="num">
                                      <p:cBhvr>
                                        <p:cTn id="34" dur="500" fill="hold"/>
                                        <p:tgtEl>
                                          <p:spTgt spid="15367"/>
                                        </p:tgtEl>
                                        <p:attrNameLst>
                                          <p:attrName>ppt_x</p:attrName>
                                        </p:attrNameLst>
                                      </p:cBhvr>
                                      <p:tavLst>
                                        <p:tav tm="0">
                                          <p:val>
                                            <p:strVal val="#ppt_x"/>
                                          </p:val>
                                        </p:tav>
                                        <p:tav tm="100000">
                                          <p:val>
                                            <p:strVal val="#ppt_x"/>
                                          </p:val>
                                        </p:tav>
                                      </p:tavLst>
                                    </p:anim>
                                    <p:anim calcmode="lin" valueType="num">
                                      <p:cBhvr>
                                        <p:cTn id="35" dur="500" fill="hold"/>
                                        <p:tgtEl>
                                          <p:spTgt spid="15367"/>
                                        </p:tgtEl>
                                        <p:attrNameLst>
                                          <p:attrName>ppt_y</p:attrName>
                                        </p:attrNameLst>
                                      </p:cBhvr>
                                      <p:tavLst>
                                        <p:tav tm="0">
                                          <p:val>
                                            <p:strVal val="#ppt_y+#ppt_h/2"/>
                                          </p:val>
                                        </p:tav>
                                        <p:tav tm="100000">
                                          <p:val>
                                            <p:strVal val="#ppt_y"/>
                                          </p:val>
                                        </p:tav>
                                      </p:tavLst>
                                    </p:anim>
                                    <p:anim calcmode="lin" valueType="num">
                                      <p:cBhvr>
                                        <p:cTn id="36" dur="500" fill="hold"/>
                                        <p:tgtEl>
                                          <p:spTgt spid="15367"/>
                                        </p:tgtEl>
                                        <p:attrNameLst>
                                          <p:attrName>ppt_w</p:attrName>
                                        </p:attrNameLst>
                                      </p:cBhvr>
                                      <p:tavLst>
                                        <p:tav tm="0">
                                          <p:val>
                                            <p:strVal val="#ppt_w"/>
                                          </p:val>
                                        </p:tav>
                                        <p:tav tm="100000">
                                          <p:val>
                                            <p:strVal val="#ppt_w"/>
                                          </p:val>
                                        </p:tav>
                                      </p:tavLst>
                                    </p:anim>
                                    <p:anim calcmode="lin" valueType="num">
                                      <p:cBhvr>
                                        <p:cTn id="37" dur="500" fill="hold"/>
                                        <p:tgtEl>
                                          <p:spTgt spid="15367"/>
                                        </p:tgtEl>
                                        <p:attrNameLst>
                                          <p:attrName>ppt_h</p:attrName>
                                        </p:attrNameLst>
                                      </p:cBhvr>
                                      <p:tavLst>
                                        <p:tav tm="0">
                                          <p:val>
                                            <p:fltVal val="0"/>
                                          </p:val>
                                        </p:tav>
                                        <p:tav tm="100000">
                                          <p:val>
                                            <p:strVal val="#ppt_h"/>
                                          </p:val>
                                        </p:tav>
                                      </p:tavLst>
                                    </p:anim>
                                  </p:childTnLst>
                                </p:cTn>
                              </p:par>
                            </p:childTnLst>
                          </p:cTn>
                        </p:par>
                        <p:par>
                          <p:cTn id="38" fill="hold" nodeType="afterGroup">
                            <p:stCondLst>
                              <p:cond delay="3000"/>
                            </p:stCondLst>
                            <p:childTnLst>
                              <p:par>
                                <p:cTn id="39" presetID="17" presetClass="entr" presetSubtype="4" fill="hold" grpId="0" nodeType="afterEffect">
                                  <p:stCondLst>
                                    <p:cond delay="0"/>
                                  </p:stCondLst>
                                  <p:childTnLst>
                                    <p:set>
                                      <p:cBhvr>
                                        <p:cTn id="40" dur="1" fill="hold">
                                          <p:stCondLst>
                                            <p:cond delay="0"/>
                                          </p:stCondLst>
                                        </p:cTn>
                                        <p:tgtEl>
                                          <p:spTgt spid="15368"/>
                                        </p:tgtEl>
                                        <p:attrNameLst>
                                          <p:attrName>style.visibility</p:attrName>
                                        </p:attrNameLst>
                                      </p:cBhvr>
                                      <p:to>
                                        <p:strVal val="visible"/>
                                      </p:to>
                                    </p:set>
                                    <p:anim calcmode="lin" valueType="num">
                                      <p:cBhvr>
                                        <p:cTn id="41" dur="500" fill="hold"/>
                                        <p:tgtEl>
                                          <p:spTgt spid="15368"/>
                                        </p:tgtEl>
                                        <p:attrNameLst>
                                          <p:attrName>ppt_x</p:attrName>
                                        </p:attrNameLst>
                                      </p:cBhvr>
                                      <p:tavLst>
                                        <p:tav tm="0">
                                          <p:val>
                                            <p:strVal val="#ppt_x"/>
                                          </p:val>
                                        </p:tav>
                                        <p:tav tm="100000">
                                          <p:val>
                                            <p:strVal val="#ppt_x"/>
                                          </p:val>
                                        </p:tav>
                                      </p:tavLst>
                                    </p:anim>
                                    <p:anim calcmode="lin" valueType="num">
                                      <p:cBhvr>
                                        <p:cTn id="42" dur="500" fill="hold"/>
                                        <p:tgtEl>
                                          <p:spTgt spid="15368"/>
                                        </p:tgtEl>
                                        <p:attrNameLst>
                                          <p:attrName>ppt_y</p:attrName>
                                        </p:attrNameLst>
                                      </p:cBhvr>
                                      <p:tavLst>
                                        <p:tav tm="0">
                                          <p:val>
                                            <p:strVal val="#ppt_y+#ppt_h/2"/>
                                          </p:val>
                                        </p:tav>
                                        <p:tav tm="100000">
                                          <p:val>
                                            <p:strVal val="#ppt_y"/>
                                          </p:val>
                                        </p:tav>
                                      </p:tavLst>
                                    </p:anim>
                                    <p:anim calcmode="lin" valueType="num">
                                      <p:cBhvr>
                                        <p:cTn id="43" dur="500" fill="hold"/>
                                        <p:tgtEl>
                                          <p:spTgt spid="15368"/>
                                        </p:tgtEl>
                                        <p:attrNameLst>
                                          <p:attrName>ppt_w</p:attrName>
                                        </p:attrNameLst>
                                      </p:cBhvr>
                                      <p:tavLst>
                                        <p:tav tm="0">
                                          <p:val>
                                            <p:strVal val="#ppt_w"/>
                                          </p:val>
                                        </p:tav>
                                        <p:tav tm="100000">
                                          <p:val>
                                            <p:strVal val="#ppt_w"/>
                                          </p:val>
                                        </p:tav>
                                      </p:tavLst>
                                    </p:anim>
                                    <p:anim calcmode="lin" valueType="num">
                                      <p:cBhvr>
                                        <p:cTn id="44" dur="500" fill="hold"/>
                                        <p:tgtEl>
                                          <p:spTgt spid="15368"/>
                                        </p:tgtEl>
                                        <p:attrNameLst>
                                          <p:attrName>ppt_h</p:attrName>
                                        </p:attrNameLst>
                                      </p:cBhvr>
                                      <p:tavLst>
                                        <p:tav tm="0">
                                          <p:val>
                                            <p:fltVal val="0"/>
                                          </p:val>
                                        </p:tav>
                                        <p:tav tm="100000">
                                          <p:val>
                                            <p:strVal val="#ppt_h"/>
                                          </p:val>
                                        </p:tav>
                                      </p:tavLst>
                                    </p:anim>
                                  </p:childTnLst>
                                </p:cTn>
                              </p:par>
                            </p:childTnLst>
                          </p:cTn>
                        </p:par>
                        <p:par>
                          <p:cTn id="45" fill="hold" nodeType="afterGroup">
                            <p:stCondLst>
                              <p:cond delay="3500"/>
                            </p:stCondLst>
                            <p:childTnLst>
                              <p:par>
                                <p:cTn id="46" presetID="2" presetClass="entr" presetSubtype="2" accel="50000" fill="hold" grpId="0" nodeType="afterEffect">
                                  <p:stCondLst>
                                    <p:cond delay="0"/>
                                  </p:stCondLst>
                                  <p:childTnLst>
                                    <p:set>
                                      <p:cBhvr>
                                        <p:cTn id="47" dur="1" fill="hold">
                                          <p:stCondLst>
                                            <p:cond delay="0"/>
                                          </p:stCondLst>
                                        </p:cTn>
                                        <p:tgtEl>
                                          <p:spTgt spid="15384"/>
                                        </p:tgtEl>
                                        <p:attrNameLst>
                                          <p:attrName>style.visibility</p:attrName>
                                        </p:attrNameLst>
                                      </p:cBhvr>
                                      <p:to>
                                        <p:strVal val="visible"/>
                                      </p:to>
                                    </p:set>
                                    <p:anim calcmode="lin" valueType="num">
                                      <p:cBhvr additive="base">
                                        <p:cTn id="48" dur="500" fill="hold"/>
                                        <p:tgtEl>
                                          <p:spTgt spid="15384"/>
                                        </p:tgtEl>
                                        <p:attrNameLst>
                                          <p:attrName>ppt_x</p:attrName>
                                        </p:attrNameLst>
                                      </p:cBhvr>
                                      <p:tavLst>
                                        <p:tav tm="0">
                                          <p:val>
                                            <p:strVal val="1+#ppt_w/2"/>
                                          </p:val>
                                        </p:tav>
                                        <p:tav tm="100000">
                                          <p:val>
                                            <p:strVal val="#ppt_x"/>
                                          </p:val>
                                        </p:tav>
                                      </p:tavLst>
                                    </p:anim>
                                    <p:anim calcmode="lin" valueType="num">
                                      <p:cBhvr additive="base">
                                        <p:cTn id="49" dur="500" fill="hold"/>
                                        <p:tgtEl>
                                          <p:spTgt spid="15384"/>
                                        </p:tgtEl>
                                        <p:attrNameLst>
                                          <p:attrName>ppt_y</p:attrName>
                                        </p:attrNameLst>
                                      </p:cBhvr>
                                      <p:tavLst>
                                        <p:tav tm="0">
                                          <p:val>
                                            <p:strVal val="#ppt_y"/>
                                          </p:val>
                                        </p:tav>
                                        <p:tav tm="100000">
                                          <p:val>
                                            <p:strVal val="#ppt_y"/>
                                          </p:val>
                                        </p:tav>
                                      </p:tavLst>
                                    </p:anim>
                                  </p:childTnLst>
                                </p:cTn>
                              </p:par>
                            </p:childTnLst>
                          </p:cTn>
                        </p:par>
                        <p:par>
                          <p:cTn id="50" fill="hold" nodeType="withGroup">
                            <p:stCondLst>
                              <p:cond delay="4000"/>
                            </p:stCondLst>
                            <p:childTnLst>
                              <p:par>
                                <p:cTn id="51" presetID="2" presetClass="entr" presetSubtype="2" fill="hold" grpId="0" nodeType="afterEffect">
                                  <p:stCondLst>
                                    <p:cond delay="0"/>
                                  </p:stCondLst>
                                  <p:childTnLst>
                                    <p:set>
                                      <p:cBhvr>
                                        <p:cTn id="52" dur="1" fill="hold">
                                          <p:stCondLst>
                                            <p:cond delay="0"/>
                                          </p:stCondLst>
                                        </p:cTn>
                                        <p:tgtEl>
                                          <p:spTgt spid="15385"/>
                                        </p:tgtEl>
                                        <p:attrNameLst>
                                          <p:attrName>style.visibility</p:attrName>
                                        </p:attrNameLst>
                                      </p:cBhvr>
                                      <p:to>
                                        <p:strVal val="visible"/>
                                      </p:to>
                                    </p:set>
                                    <p:anim calcmode="lin" valueType="num">
                                      <p:cBhvr additive="base">
                                        <p:cTn id="53" dur="500" fill="hold"/>
                                        <p:tgtEl>
                                          <p:spTgt spid="15385"/>
                                        </p:tgtEl>
                                        <p:attrNameLst>
                                          <p:attrName>ppt_x</p:attrName>
                                        </p:attrNameLst>
                                      </p:cBhvr>
                                      <p:tavLst>
                                        <p:tav tm="0">
                                          <p:val>
                                            <p:strVal val="1+#ppt_w/2"/>
                                          </p:val>
                                        </p:tav>
                                        <p:tav tm="100000">
                                          <p:val>
                                            <p:strVal val="#ppt_x"/>
                                          </p:val>
                                        </p:tav>
                                      </p:tavLst>
                                    </p:anim>
                                    <p:anim calcmode="lin" valueType="num">
                                      <p:cBhvr additive="base">
                                        <p:cTn id="54" dur="500" fill="hold"/>
                                        <p:tgtEl>
                                          <p:spTgt spid="15385"/>
                                        </p:tgtEl>
                                        <p:attrNameLst>
                                          <p:attrName>ppt_y</p:attrName>
                                        </p:attrNameLst>
                                      </p:cBhvr>
                                      <p:tavLst>
                                        <p:tav tm="0">
                                          <p:val>
                                            <p:strVal val="#ppt_y"/>
                                          </p:val>
                                        </p:tav>
                                        <p:tav tm="100000">
                                          <p:val>
                                            <p:strVal val="#ppt_y"/>
                                          </p:val>
                                        </p:tav>
                                      </p:tavLst>
                                    </p:anim>
                                  </p:childTnLst>
                                </p:cTn>
                              </p:par>
                            </p:childTnLst>
                          </p:cTn>
                        </p:par>
                        <p:par>
                          <p:cTn id="55" fill="hold" nodeType="withGroup">
                            <p:stCondLst>
                              <p:cond delay="4500"/>
                            </p:stCondLst>
                            <p:childTnLst>
                              <p:par>
                                <p:cTn id="56" presetID="2" presetClass="entr" presetSubtype="2" fill="hold" grpId="0" nodeType="afterEffect">
                                  <p:stCondLst>
                                    <p:cond delay="0"/>
                                  </p:stCondLst>
                                  <p:childTnLst>
                                    <p:set>
                                      <p:cBhvr>
                                        <p:cTn id="57" dur="1" fill="hold">
                                          <p:stCondLst>
                                            <p:cond delay="0"/>
                                          </p:stCondLst>
                                        </p:cTn>
                                        <p:tgtEl>
                                          <p:spTgt spid="15386"/>
                                        </p:tgtEl>
                                        <p:attrNameLst>
                                          <p:attrName>style.visibility</p:attrName>
                                        </p:attrNameLst>
                                      </p:cBhvr>
                                      <p:to>
                                        <p:strVal val="visible"/>
                                      </p:to>
                                    </p:set>
                                    <p:anim calcmode="lin" valueType="num">
                                      <p:cBhvr additive="base">
                                        <p:cTn id="58" dur="500" fill="hold"/>
                                        <p:tgtEl>
                                          <p:spTgt spid="15386"/>
                                        </p:tgtEl>
                                        <p:attrNameLst>
                                          <p:attrName>ppt_x</p:attrName>
                                        </p:attrNameLst>
                                      </p:cBhvr>
                                      <p:tavLst>
                                        <p:tav tm="0">
                                          <p:val>
                                            <p:strVal val="1+#ppt_w/2"/>
                                          </p:val>
                                        </p:tav>
                                        <p:tav tm="100000">
                                          <p:val>
                                            <p:strVal val="#ppt_x"/>
                                          </p:val>
                                        </p:tav>
                                      </p:tavLst>
                                    </p:anim>
                                    <p:anim calcmode="lin" valueType="num">
                                      <p:cBhvr additive="base">
                                        <p:cTn id="59" dur="500" fill="hold"/>
                                        <p:tgtEl>
                                          <p:spTgt spid="15386"/>
                                        </p:tgtEl>
                                        <p:attrNameLst>
                                          <p:attrName>ppt_y</p:attrName>
                                        </p:attrNameLst>
                                      </p:cBhvr>
                                      <p:tavLst>
                                        <p:tav tm="0">
                                          <p:val>
                                            <p:strVal val="#ppt_y"/>
                                          </p:val>
                                        </p:tav>
                                        <p:tav tm="100000">
                                          <p:val>
                                            <p:strVal val="#ppt_y"/>
                                          </p:val>
                                        </p:tav>
                                      </p:tavLst>
                                    </p:anim>
                                  </p:childTnLst>
                                </p:cTn>
                              </p:par>
                            </p:childTnLst>
                          </p:cTn>
                        </p:par>
                        <p:par>
                          <p:cTn id="60" fill="hold" nodeType="withGroup">
                            <p:stCondLst>
                              <p:cond delay="5000"/>
                            </p:stCondLst>
                            <p:childTnLst>
                              <p:par>
                                <p:cTn id="61" presetID="2" presetClass="entr" presetSubtype="2" fill="hold" grpId="0" nodeType="afterEffect">
                                  <p:stCondLst>
                                    <p:cond delay="0"/>
                                  </p:stCondLst>
                                  <p:childTnLst>
                                    <p:set>
                                      <p:cBhvr>
                                        <p:cTn id="62" dur="1" fill="hold">
                                          <p:stCondLst>
                                            <p:cond delay="0"/>
                                          </p:stCondLst>
                                        </p:cTn>
                                        <p:tgtEl>
                                          <p:spTgt spid="15387"/>
                                        </p:tgtEl>
                                        <p:attrNameLst>
                                          <p:attrName>style.visibility</p:attrName>
                                        </p:attrNameLst>
                                      </p:cBhvr>
                                      <p:to>
                                        <p:strVal val="visible"/>
                                      </p:to>
                                    </p:set>
                                    <p:anim calcmode="lin" valueType="num">
                                      <p:cBhvr additive="base">
                                        <p:cTn id="63" dur="500" fill="hold"/>
                                        <p:tgtEl>
                                          <p:spTgt spid="15387"/>
                                        </p:tgtEl>
                                        <p:attrNameLst>
                                          <p:attrName>ppt_x</p:attrName>
                                        </p:attrNameLst>
                                      </p:cBhvr>
                                      <p:tavLst>
                                        <p:tav tm="0">
                                          <p:val>
                                            <p:strVal val="1+#ppt_w/2"/>
                                          </p:val>
                                        </p:tav>
                                        <p:tav tm="100000">
                                          <p:val>
                                            <p:strVal val="#ppt_x"/>
                                          </p:val>
                                        </p:tav>
                                      </p:tavLst>
                                    </p:anim>
                                    <p:anim calcmode="lin" valueType="num">
                                      <p:cBhvr additive="base">
                                        <p:cTn id="64" dur="500" fill="hold"/>
                                        <p:tgtEl>
                                          <p:spTgt spid="15387"/>
                                        </p:tgtEl>
                                        <p:attrNameLst>
                                          <p:attrName>ppt_y</p:attrName>
                                        </p:attrNameLst>
                                      </p:cBhvr>
                                      <p:tavLst>
                                        <p:tav tm="0">
                                          <p:val>
                                            <p:strVal val="#ppt_y"/>
                                          </p:val>
                                        </p:tav>
                                        <p:tav tm="100000">
                                          <p:val>
                                            <p:strVal val="#ppt_y"/>
                                          </p:val>
                                        </p:tav>
                                      </p:tavLst>
                                    </p:anim>
                                  </p:childTnLst>
                                </p:cTn>
                              </p:par>
                            </p:childTnLst>
                          </p:cTn>
                        </p:par>
                        <p:par>
                          <p:cTn id="65" fill="hold" nodeType="withGroup">
                            <p:stCondLst>
                              <p:cond delay="5500"/>
                            </p:stCondLst>
                            <p:childTnLst>
                              <p:par>
                                <p:cTn id="66" presetID="2" presetClass="entr" presetSubtype="8" fill="hold" nodeType="afterEffect">
                                  <p:stCondLst>
                                    <p:cond delay="0"/>
                                  </p:stCondLst>
                                  <p:childTnLst>
                                    <p:set>
                                      <p:cBhvr>
                                        <p:cTn id="67" dur="1" fill="hold">
                                          <p:stCondLst>
                                            <p:cond delay="0"/>
                                          </p:stCondLst>
                                        </p:cTn>
                                        <p:tgtEl>
                                          <p:spTgt spid="15375"/>
                                        </p:tgtEl>
                                        <p:attrNameLst>
                                          <p:attrName>style.visibility</p:attrName>
                                        </p:attrNameLst>
                                      </p:cBhvr>
                                      <p:to>
                                        <p:strVal val="visible"/>
                                      </p:to>
                                    </p:set>
                                    <p:anim calcmode="lin" valueType="num">
                                      <p:cBhvr additive="base">
                                        <p:cTn id="68" dur="500" fill="hold"/>
                                        <p:tgtEl>
                                          <p:spTgt spid="15375"/>
                                        </p:tgtEl>
                                        <p:attrNameLst>
                                          <p:attrName>ppt_x</p:attrName>
                                        </p:attrNameLst>
                                      </p:cBhvr>
                                      <p:tavLst>
                                        <p:tav tm="0">
                                          <p:val>
                                            <p:strVal val="0-#ppt_w/2"/>
                                          </p:val>
                                        </p:tav>
                                        <p:tav tm="100000">
                                          <p:val>
                                            <p:strVal val="#ppt_x"/>
                                          </p:val>
                                        </p:tav>
                                      </p:tavLst>
                                    </p:anim>
                                    <p:anim calcmode="lin" valueType="num">
                                      <p:cBhvr additive="base">
                                        <p:cTn id="69" dur="500" fill="hold"/>
                                        <p:tgtEl>
                                          <p:spTgt spid="15375"/>
                                        </p:tgtEl>
                                        <p:attrNameLst>
                                          <p:attrName>ppt_y</p:attrName>
                                        </p:attrNameLst>
                                      </p:cBhvr>
                                      <p:tavLst>
                                        <p:tav tm="0">
                                          <p:val>
                                            <p:strVal val="#ppt_y"/>
                                          </p:val>
                                        </p:tav>
                                        <p:tav tm="100000">
                                          <p:val>
                                            <p:strVal val="#ppt_y"/>
                                          </p:val>
                                        </p:tav>
                                      </p:tavLst>
                                    </p:anim>
                                  </p:childTnLst>
                                </p:cTn>
                              </p:par>
                            </p:childTnLst>
                          </p:cTn>
                        </p:par>
                        <p:par>
                          <p:cTn id="70" fill="hold" nodeType="afterGroup">
                            <p:stCondLst>
                              <p:cond delay="6000"/>
                            </p:stCondLst>
                            <p:childTnLst>
                              <p:par>
                                <p:cTn id="71" presetID="17" presetClass="entr" presetSubtype="4" fill="hold" grpId="0" nodeType="afterEffect">
                                  <p:stCondLst>
                                    <p:cond delay="0"/>
                                  </p:stCondLst>
                                  <p:childTnLst>
                                    <p:set>
                                      <p:cBhvr>
                                        <p:cTn id="72" dur="1" fill="hold">
                                          <p:stCondLst>
                                            <p:cond delay="0"/>
                                          </p:stCondLst>
                                        </p:cTn>
                                        <p:tgtEl>
                                          <p:spTgt spid="15374"/>
                                        </p:tgtEl>
                                        <p:attrNameLst>
                                          <p:attrName>style.visibility</p:attrName>
                                        </p:attrNameLst>
                                      </p:cBhvr>
                                      <p:to>
                                        <p:strVal val="visible"/>
                                      </p:to>
                                    </p:set>
                                    <p:anim calcmode="lin" valueType="num">
                                      <p:cBhvr>
                                        <p:cTn id="73" dur="500" fill="hold"/>
                                        <p:tgtEl>
                                          <p:spTgt spid="15374"/>
                                        </p:tgtEl>
                                        <p:attrNameLst>
                                          <p:attrName>ppt_x</p:attrName>
                                        </p:attrNameLst>
                                      </p:cBhvr>
                                      <p:tavLst>
                                        <p:tav tm="0">
                                          <p:val>
                                            <p:strVal val="#ppt_x"/>
                                          </p:val>
                                        </p:tav>
                                        <p:tav tm="100000">
                                          <p:val>
                                            <p:strVal val="#ppt_x"/>
                                          </p:val>
                                        </p:tav>
                                      </p:tavLst>
                                    </p:anim>
                                    <p:anim calcmode="lin" valueType="num">
                                      <p:cBhvr>
                                        <p:cTn id="74" dur="500" fill="hold"/>
                                        <p:tgtEl>
                                          <p:spTgt spid="15374"/>
                                        </p:tgtEl>
                                        <p:attrNameLst>
                                          <p:attrName>ppt_y</p:attrName>
                                        </p:attrNameLst>
                                      </p:cBhvr>
                                      <p:tavLst>
                                        <p:tav tm="0">
                                          <p:val>
                                            <p:strVal val="#ppt_y+#ppt_h/2"/>
                                          </p:val>
                                        </p:tav>
                                        <p:tav tm="100000">
                                          <p:val>
                                            <p:strVal val="#ppt_y"/>
                                          </p:val>
                                        </p:tav>
                                      </p:tavLst>
                                    </p:anim>
                                    <p:anim calcmode="lin" valueType="num">
                                      <p:cBhvr>
                                        <p:cTn id="75" dur="500" fill="hold"/>
                                        <p:tgtEl>
                                          <p:spTgt spid="15374"/>
                                        </p:tgtEl>
                                        <p:attrNameLst>
                                          <p:attrName>ppt_w</p:attrName>
                                        </p:attrNameLst>
                                      </p:cBhvr>
                                      <p:tavLst>
                                        <p:tav tm="0">
                                          <p:val>
                                            <p:strVal val="#ppt_w"/>
                                          </p:val>
                                        </p:tav>
                                        <p:tav tm="100000">
                                          <p:val>
                                            <p:strVal val="#ppt_w"/>
                                          </p:val>
                                        </p:tav>
                                      </p:tavLst>
                                    </p:anim>
                                    <p:anim calcmode="lin" valueType="num">
                                      <p:cBhvr>
                                        <p:cTn id="76" dur="500" fill="hold"/>
                                        <p:tgtEl>
                                          <p:spTgt spid="15374"/>
                                        </p:tgtEl>
                                        <p:attrNameLst>
                                          <p:attrName>ppt_h</p:attrName>
                                        </p:attrNameLst>
                                      </p:cBhvr>
                                      <p:tavLst>
                                        <p:tav tm="0">
                                          <p:val>
                                            <p:fltVal val="0"/>
                                          </p:val>
                                        </p:tav>
                                        <p:tav tm="100000">
                                          <p:val>
                                            <p:strVal val="#ppt_h"/>
                                          </p:val>
                                        </p:tav>
                                      </p:tavLst>
                                    </p:anim>
                                  </p:childTnLst>
                                </p:cTn>
                              </p:par>
                            </p:childTnLst>
                          </p:cTn>
                        </p:par>
                        <p:par>
                          <p:cTn id="77" fill="hold" nodeType="afterGroup">
                            <p:stCondLst>
                              <p:cond delay="6500"/>
                            </p:stCondLst>
                            <p:childTnLst>
                              <p:par>
                                <p:cTn id="78" presetID="17" presetClass="entr" presetSubtype="4" fill="hold" grpId="0" nodeType="afterEffect">
                                  <p:stCondLst>
                                    <p:cond delay="0"/>
                                  </p:stCondLst>
                                  <p:childTnLst>
                                    <p:set>
                                      <p:cBhvr>
                                        <p:cTn id="79" dur="1" fill="hold">
                                          <p:stCondLst>
                                            <p:cond delay="0"/>
                                          </p:stCondLst>
                                        </p:cTn>
                                        <p:tgtEl>
                                          <p:spTgt spid="15373"/>
                                        </p:tgtEl>
                                        <p:attrNameLst>
                                          <p:attrName>style.visibility</p:attrName>
                                        </p:attrNameLst>
                                      </p:cBhvr>
                                      <p:to>
                                        <p:strVal val="visible"/>
                                      </p:to>
                                    </p:set>
                                    <p:anim calcmode="lin" valueType="num">
                                      <p:cBhvr>
                                        <p:cTn id="80" dur="500" fill="hold"/>
                                        <p:tgtEl>
                                          <p:spTgt spid="15373"/>
                                        </p:tgtEl>
                                        <p:attrNameLst>
                                          <p:attrName>ppt_x</p:attrName>
                                        </p:attrNameLst>
                                      </p:cBhvr>
                                      <p:tavLst>
                                        <p:tav tm="0">
                                          <p:val>
                                            <p:strVal val="#ppt_x"/>
                                          </p:val>
                                        </p:tav>
                                        <p:tav tm="100000">
                                          <p:val>
                                            <p:strVal val="#ppt_x"/>
                                          </p:val>
                                        </p:tav>
                                      </p:tavLst>
                                    </p:anim>
                                    <p:anim calcmode="lin" valueType="num">
                                      <p:cBhvr>
                                        <p:cTn id="81" dur="500" fill="hold"/>
                                        <p:tgtEl>
                                          <p:spTgt spid="15373"/>
                                        </p:tgtEl>
                                        <p:attrNameLst>
                                          <p:attrName>ppt_y</p:attrName>
                                        </p:attrNameLst>
                                      </p:cBhvr>
                                      <p:tavLst>
                                        <p:tav tm="0">
                                          <p:val>
                                            <p:strVal val="#ppt_y+#ppt_h/2"/>
                                          </p:val>
                                        </p:tav>
                                        <p:tav tm="100000">
                                          <p:val>
                                            <p:strVal val="#ppt_y"/>
                                          </p:val>
                                        </p:tav>
                                      </p:tavLst>
                                    </p:anim>
                                    <p:anim calcmode="lin" valueType="num">
                                      <p:cBhvr>
                                        <p:cTn id="82" dur="500" fill="hold"/>
                                        <p:tgtEl>
                                          <p:spTgt spid="15373"/>
                                        </p:tgtEl>
                                        <p:attrNameLst>
                                          <p:attrName>ppt_w</p:attrName>
                                        </p:attrNameLst>
                                      </p:cBhvr>
                                      <p:tavLst>
                                        <p:tav tm="0">
                                          <p:val>
                                            <p:strVal val="#ppt_w"/>
                                          </p:val>
                                        </p:tav>
                                        <p:tav tm="100000">
                                          <p:val>
                                            <p:strVal val="#ppt_w"/>
                                          </p:val>
                                        </p:tav>
                                      </p:tavLst>
                                    </p:anim>
                                    <p:anim calcmode="lin" valueType="num">
                                      <p:cBhvr>
                                        <p:cTn id="83" dur="500" fill="hold"/>
                                        <p:tgtEl>
                                          <p:spTgt spid="15373"/>
                                        </p:tgtEl>
                                        <p:attrNameLst>
                                          <p:attrName>ppt_h</p:attrName>
                                        </p:attrNameLst>
                                      </p:cBhvr>
                                      <p:tavLst>
                                        <p:tav tm="0">
                                          <p:val>
                                            <p:fltVal val="0"/>
                                          </p:val>
                                        </p:tav>
                                        <p:tav tm="100000">
                                          <p:val>
                                            <p:strVal val="#ppt_h"/>
                                          </p:val>
                                        </p:tav>
                                      </p:tavLst>
                                    </p:anim>
                                  </p:childTnLst>
                                </p:cTn>
                              </p:par>
                            </p:childTnLst>
                          </p:cTn>
                        </p:par>
                        <p:par>
                          <p:cTn id="84" fill="hold" nodeType="afterGroup">
                            <p:stCondLst>
                              <p:cond delay="7000"/>
                            </p:stCondLst>
                            <p:childTnLst>
                              <p:par>
                                <p:cTn id="85" presetID="19" presetClass="entr" presetSubtype="10" fill="hold" grpId="0" nodeType="afterEffect">
                                  <p:stCondLst>
                                    <p:cond delay="0"/>
                                  </p:stCondLst>
                                  <p:childTnLst>
                                    <p:set>
                                      <p:cBhvr>
                                        <p:cTn id="86" dur="1" fill="hold">
                                          <p:stCondLst>
                                            <p:cond delay="0"/>
                                          </p:stCondLst>
                                        </p:cTn>
                                        <p:tgtEl>
                                          <p:spTgt spid="15382"/>
                                        </p:tgtEl>
                                        <p:attrNameLst>
                                          <p:attrName>style.visibility</p:attrName>
                                        </p:attrNameLst>
                                      </p:cBhvr>
                                      <p:to>
                                        <p:strVal val="visible"/>
                                      </p:to>
                                    </p:set>
                                    <p:anim calcmode="lin" valueType="num">
                                      <p:cBhvr>
                                        <p:cTn id="87" dur="500" fill="hold"/>
                                        <p:tgtEl>
                                          <p:spTgt spid="15382"/>
                                        </p:tgtEl>
                                        <p:attrNameLst>
                                          <p:attrName>ppt_w</p:attrName>
                                        </p:attrNameLst>
                                      </p:cBhvr>
                                      <p:tavLst>
                                        <p:tav tm="0" fmla="#ppt_w*sin(2.5*pi*$)">
                                          <p:val>
                                            <p:fltVal val="0"/>
                                          </p:val>
                                        </p:tav>
                                        <p:tav tm="100000">
                                          <p:val>
                                            <p:fltVal val="1"/>
                                          </p:val>
                                        </p:tav>
                                      </p:tavLst>
                                    </p:anim>
                                    <p:anim calcmode="lin" valueType="num">
                                      <p:cBhvr>
                                        <p:cTn id="88" dur="500" fill="hold"/>
                                        <p:tgtEl>
                                          <p:spTgt spid="15382"/>
                                        </p:tgtEl>
                                        <p:attrNameLst>
                                          <p:attrName>ppt_h</p:attrName>
                                        </p:attrNameLst>
                                      </p:cBhvr>
                                      <p:tavLst>
                                        <p:tav tm="0">
                                          <p:val>
                                            <p:strVal val="#ppt_h"/>
                                          </p:val>
                                        </p:tav>
                                        <p:tav tm="100000">
                                          <p:val>
                                            <p:strVal val="#ppt_h"/>
                                          </p:val>
                                        </p:tav>
                                      </p:tavLst>
                                    </p:anim>
                                  </p:childTnLst>
                                </p:cTn>
                              </p:par>
                            </p:childTnLst>
                          </p:cTn>
                        </p:par>
                        <p:par>
                          <p:cTn id="89" fill="hold" nodeType="withGroup">
                            <p:stCondLst>
                              <p:cond delay="7500"/>
                            </p:stCondLst>
                            <p:childTnLst>
                              <p:par>
                                <p:cTn id="90" presetID="2" presetClass="entr" presetSubtype="2" fill="hold" grpId="0" nodeType="afterEffect">
                                  <p:stCondLst>
                                    <p:cond delay="0"/>
                                  </p:stCondLst>
                                  <p:childTnLst>
                                    <p:set>
                                      <p:cBhvr>
                                        <p:cTn id="91" dur="1" fill="hold">
                                          <p:stCondLst>
                                            <p:cond delay="0"/>
                                          </p:stCondLst>
                                        </p:cTn>
                                        <p:tgtEl>
                                          <p:spTgt spid="15388"/>
                                        </p:tgtEl>
                                        <p:attrNameLst>
                                          <p:attrName>style.visibility</p:attrName>
                                        </p:attrNameLst>
                                      </p:cBhvr>
                                      <p:to>
                                        <p:strVal val="visible"/>
                                      </p:to>
                                    </p:set>
                                    <p:anim calcmode="lin" valueType="num">
                                      <p:cBhvr additive="base">
                                        <p:cTn id="92" dur="500" fill="hold"/>
                                        <p:tgtEl>
                                          <p:spTgt spid="15388"/>
                                        </p:tgtEl>
                                        <p:attrNameLst>
                                          <p:attrName>ppt_x</p:attrName>
                                        </p:attrNameLst>
                                      </p:cBhvr>
                                      <p:tavLst>
                                        <p:tav tm="0">
                                          <p:val>
                                            <p:strVal val="1+#ppt_w/2"/>
                                          </p:val>
                                        </p:tav>
                                        <p:tav tm="100000">
                                          <p:val>
                                            <p:strVal val="#ppt_x"/>
                                          </p:val>
                                        </p:tav>
                                      </p:tavLst>
                                    </p:anim>
                                    <p:anim calcmode="lin" valueType="num">
                                      <p:cBhvr additive="base">
                                        <p:cTn id="93" dur="500" fill="hold"/>
                                        <p:tgtEl>
                                          <p:spTgt spid="15388"/>
                                        </p:tgtEl>
                                        <p:attrNameLst>
                                          <p:attrName>ppt_y</p:attrName>
                                        </p:attrNameLst>
                                      </p:cBhvr>
                                      <p:tavLst>
                                        <p:tav tm="0">
                                          <p:val>
                                            <p:strVal val="#ppt_y"/>
                                          </p:val>
                                        </p:tav>
                                        <p:tav tm="100000">
                                          <p:val>
                                            <p:strVal val="#ppt_y"/>
                                          </p:val>
                                        </p:tav>
                                      </p:tavLst>
                                    </p:anim>
                                  </p:childTnLst>
                                </p:cTn>
                              </p:par>
                            </p:childTnLst>
                          </p:cTn>
                        </p:par>
                        <p:par>
                          <p:cTn id="94" fill="hold" nodeType="withGroup">
                            <p:stCondLst>
                              <p:cond delay="8000"/>
                            </p:stCondLst>
                            <p:childTnLst>
                              <p:par>
                                <p:cTn id="95" presetID="2" presetClass="entr" presetSubtype="2" fill="hold" grpId="0" nodeType="afterEffect">
                                  <p:stCondLst>
                                    <p:cond delay="0"/>
                                  </p:stCondLst>
                                  <p:childTnLst>
                                    <p:set>
                                      <p:cBhvr>
                                        <p:cTn id="96" dur="1" fill="hold">
                                          <p:stCondLst>
                                            <p:cond delay="0"/>
                                          </p:stCondLst>
                                        </p:cTn>
                                        <p:tgtEl>
                                          <p:spTgt spid="15389"/>
                                        </p:tgtEl>
                                        <p:attrNameLst>
                                          <p:attrName>style.visibility</p:attrName>
                                        </p:attrNameLst>
                                      </p:cBhvr>
                                      <p:to>
                                        <p:strVal val="visible"/>
                                      </p:to>
                                    </p:set>
                                    <p:anim calcmode="lin" valueType="num">
                                      <p:cBhvr additive="base">
                                        <p:cTn id="97" dur="500" fill="hold"/>
                                        <p:tgtEl>
                                          <p:spTgt spid="15389"/>
                                        </p:tgtEl>
                                        <p:attrNameLst>
                                          <p:attrName>ppt_x</p:attrName>
                                        </p:attrNameLst>
                                      </p:cBhvr>
                                      <p:tavLst>
                                        <p:tav tm="0">
                                          <p:val>
                                            <p:strVal val="1+#ppt_w/2"/>
                                          </p:val>
                                        </p:tav>
                                        <p:tav tm="100000">
                                          <p:val>
                                            <p:strVal val="#ppt_x"/>
                                          </p:val>
                                        </p:tav>
                                      </p:tavLst>
                                    </p:anim>
                                    <p:anim calcmode="lin" valueType="num">
                                      <p:cBhvr additive="base">
                                        <p:cTn id="98" dur="500" fill="hold"/>
                                        <p:tgtEl>
                                          <p:spTgt spid="15389"/>
                                        </p:tgtEl>
                                        <p:attrNameLst>
                                          <p:attrName>ppt_y</p:attrName>
                                        </p:attrNameLst>
                                      </p:cBhvr>
                                      <p:tavLst>
                                        <p:tav tm="0">
                                          <p:val>
                                            <p:strVal val="#ppt_y"/>
                                          </p:val>
                                        </p:tav>
                                        <p:tav tm="100000">
                                          <p:val>
                                            <p:strVal val="#ppt_y"/>
                                          </p:val>
                                        </p:tav>
                                      </p:tavLst>
                                    </p:anim>
                                  </p:childTnLst>
                                </p:cTn>
                              </p:par>
                            </p:childTnLst>
                          </p:cTn>
                        </p:par>
                        <p:par>
                          <p:cTn id="99" fill="hold" nodeType="withGroup">
                            <p:stCondLst>
                              <p:cond delay="8500"/>
                            </p:stCondLst>
                            <p:childTnLst>
                              <p:par>
                                <p:cTn id="100" presetID="2" presetClass="entr" presetSubtype="2" fill="hold" grpId="0" nodeType="afterEffect">
                                  <p:stCondLst>
                                    <p:cond delay="0"/>
                                  </p:stCondLst>
                                  <p:childTnLst>
                                    <p:set>
                                      <p:cBhvr>
                                        <p:cTn id="101" dur="1" fill="hold">
                                          <p:stCondLst>
                                            <p:cond delay="0"/>
                                          </p:stCondLst>
                                        </p:cTn>
                                        <p:tgtEl>
                                          <p:spTgt spid="2"/>
                                        </p:tgtEl>
                                        <p:attrNameLst>
                                          <p:attrName>style.visibility</p:attrName>
                                        </p:attrNameLst>
                                      </p:cBhvr>
                                      <p:to>
                                        <p:strVal val="visible"/>
                                      </p:to>
                                    </p:set>
                                    <p:anim calcmode="lin" valueType="num">
                                      <p:cBhvr additive="base">
                                        <p:cTn id="102" dur="500" fill="hold"/>
                                        <p:tgtEl>
                                          <p:spTgt spid="2"/>
                                        </p:tgtEl>
                                        <p:attrNameLst>
                                          <p:attrName>ppt_x</p:attrName>
                                        </p:attrNameLst>
                                      </p:cBhvr>
                                      <p:tavLst>
                                        <p:tav tm="0">
                                          <p:val>
                                            <p:strVal val="1+#ppt_w/2"/>
                                          </p:val>
                                        </p:tav>
                                        <p:tav tm="100000">
                                          <p:val>
                                            <p:strVal val="#ppt_x"/>
                                          </p:val>
                                        </p:tav>
                                      </p:tavLst>
                                    </p:anim>
                                    <p:anim calcmode="lin" valueType="num">
                                      <p:cBhvr additive="base">
                                        <p:cTn id="103" dur="500" fill="hold"/>
                                        <p:tgtEl>
                                          <p:spTgt spid="2"/>
                                        </p:tgtEl>
                                        <p:attrNameLst>
                                          <p:attrName>ppt_y</p:attrName>
                                        </p:attrNameLst>
                                      </p:cBhvr>
                                      <p:tavLst>
                                        <p:tav tm="0">
                                          <p:val>
                                            <p:strVal val="#ppt_y"/>
                                          </p:val>
                                        </p:tav>
                                        <p:tav tm="100000">
                                          <p:val>
                                            <p:strVal val="#ppt_y"/>
                                          </p:val>
                                        </p:tav>
                                      </p:tavLst>
                                    </p:anim>
                                  </p:childTnLst>
                                </p:cTn>
                              </p:par>
                            </p:childTnLst>
                          </p:cTn>
                        </p:par>
                        <p:par>
                          <p:cTn id="104" fill="hold" nodeType="withGroup">
                            <p:stCondLst>
                              <p:cond delay="9000"/>
                            </p:stCondLst>
                            <p:childTnLst>
                              <p:par>
                                <p:cTn id="105" presetID="2" presetClass="entr" presetSubtype="2" fill="hold" nodeType="afterEffect">
                                  <p:stCondLst>
                                    <p:cond delay="0"/>
                                  </p:stCondLst>
                                  <p:childTnLst>
                                    <p:set>
                                      <p:cBhvr>
                                        <p:cTn id="106" dur="1" fill="hold">
                                          <p:stCondLst>
                                            <p:cond delay="0"/>
                                          </p:stCondLst>
                                        </p:cTn>
                                        <p:tgtEl>
                                          <p:spTgt spid="15379"/>
                                        </p:tgtEl>
                                        <p:attrNameLst>
                                          <p:attrName>style.visibility</p:attrName>
                                        </p:attrNameLst>
                                      </p:cBhvr>
                                      <p:to>
                                        <p:strVal val="visible"/>
                                      </p:to>
                                    </p:set>
                                    <p:anim calcmode="lin" valueType="num">
                                      <p:cBhvr additive="base">
                                        <p:cTn id="107" dur="2000" fill="hold"/>
                                        <p:tgtEl>
                                          <p:spTgt spid="15379"/>
                                        </p:tgtEl>
                                        <p:attrNameLst>
                                          <p:attrName>ppt_x</p:attrName>
                                        </p:attrNameLst>
                                      </p:cBhvr>
                                      <p:tavLst>
                                        <p:tav tm="0">
                                          <p:val>
                                            <p:strVal val="1+#ppt_w/2"/>
                                          </p:val>
                                        </p:tav>
                                        <p:tav tm="100000">
                                          <p:val>
                                            <p:strVal val="#ppt_x"/>
                                          </p:val>
                                        </p:tav>
                                      </p:tavLst>
                                    </p:anim>
                                    <p:anim calcmode="lin" valueType="num">
                                      <p:cBhvr additive="base">
                                        <p:cTn id="108" dur="2000" fill="hold"/>
                                        <p:tgtEl>
                                          <p:spTgt spid="153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5" grpId="0" animBg="1" autoUpdateAnimBg="0"/>
      <p:bldP spid="15366" grpId="0" animBg="1" autoUpdateAnimBg="0"/>
      <p:bldP spid="15367" grpId="0" animBg="1" autoUpdateAnimBg="0"/>
      <p:bldP spid="15368" grpId="0" animBg="1" autoUpdateAnimBg="0"/>
      <p:bldP spid="15373" grpId="0" animBg="1" autoUpdateAnimBg="0"/>
      <p:bldP spid="15374" grpId="0" animBg="1" autoUpdateAnimBg="0"/>
      <p:bldP spid="15382" grpId="0" animBg="1" autoUpdateAnimBg="0"/>
      <p:bldP spid="15383" grpId="0" animBg="1"/>
      <p:bldP spid="15384" grpId="0"/>
      <p:bldP spid="15385" grpId="0"/>
      <p:bldP spid="15386" grpId="0"/>
      <p:bldP spid="15387" grpId="0"/>
      <p:bldP spid="15388" grpId="0"/>
      <p:bldP spid="15389"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827584" y="692696"/>
            <a:ext cx="4173265" cy="425450"/>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en-US" sz="2800" b="1" kern="1200" dirty="0">
                <a:ln w="11430"/>
                <a:solidFill>
                  <a:srgbClr val="580000"/>
                </a:solidFill>
                <a:effectLst>
                  <a:outerShdw blurRad="50800" dist="39000" dir="5460000" algn="tl">
                    <a:srgbClr val="000000">
                      <a:alpha val="38000"/>
                    </a:srgbClr>
                  </a:outerShdw>
                </a:effectLst>
                <a:latin typeface="+mn-lt"/>
                <a:ea typeface="+mn-ea"/>
                <a:cs typeface="+mn-cs"/>
              </a:rPr>
              <a:t>HL7 - </a:t>
            </a:r>
            <a:r>
              <a:rPr lang="en-US" sz="2800" b="1" kern="1200" dirty="0" err="1">
                <a:ln w="11430"/>
                <a:solidFill>
                  <a:srgbClr val="580000"/>
                </a:solidFill>
                <a:effectLst>
                  <a:outerShdw blurRad="50800" dist="39000" dir="5460000" algn="tl">
                    <a:srgbClr val="000000">
                      <a:alpha val="38000"/>
                    </a:srgbClr>
                  </a:outerShdw>
                </a:effectLst>
                <a:latin typeface="+mn-lt"/>
                <a:ea typeface="+mn-ea"/>
                <a:cs typeface="+mn-cs"/>
              </a:rPr>
              <a:t>Cobertura</a:t>
            </a:r>
            <a:endParaRPr lang="en-US"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197634" name="Rectangle 3"/>
          <p:cNvSpPr>
            <a:spLocks noGrp="1" noChangeArrowheads="1"/>
          </p:cNvSpPr>
          <p:nvPr>
            <p:ph type="body" sz="half" idx="1"/>
          </p:nvPr>
        </p:nvSpPr>
        <p:spPr>
          <a:xfrm>
            <a:off x="5003800" y="2498725"/>
            <a:ext cx="3490913" cy="3594100"/>
          </a:xfrm>
        </p:spPr>
        <p:txBody>
          <a:bodyPr/>
          <a:lstStyle/>
          <a:p>
            <a:pPr eaLnBrk="1" hangingPunct="1">
              <a:lnSpc>
                <a:spcPct val="70000"/>
              </a:lnSpc>
              <a:spcAft>
                <a:spcPct val="15000"/>
              </a:spcAft>
              <a:buClr>
                <a:schemeClr val="tx1"/>
              </a:buClr>
              <a:buSzPct val="35000"/>
              <a:buFont typeface="Wingdings" pitchFamily="2" charset="2"/>
              <a:buChar char="§"/>
            </a:pPr>
            <a:r>
              <a:rPr lang="en-US" sz="1600" smtClean="0"/>
              <a:t>laboratório</a:t>
            </a:r>
          </a:p>
          <a:p>
            <a:pPr eaLnBrk="1" hangingPunct="1">
              <a:lnSpc>
                <a:spcPct val="70000"/>
              </a:lnSpc>
              <a:spcAft>
                <a:spcPct val="15000"/>
              </a:spcAft>
              <a:buClr>
                <a:schemeClr val="tx1"/>
              </a:buClr>
              <a:buSzPct val="35000"/>
              <a:buFont typeface="Wingdings" pitchFamily="2" charset="2"/>
              <a:buChar char="§"/>
            </a:pPr>
            <a:r>
              <a:rPr lang="en-US" sz="1600" smtClean="0"/>
              <a:t>radiologia</a:t>
            </a:r>
          </a:p>
          <a:p>
            <a:pPr eaLnBrk="1" hangingPunct="1">
              <a:lnSpc>
                <a:spcPct val="70000"/>
              </a:lnSpc>
              <a:spcAft>
                <a:spcPct val="15000"/>
              </a:spcAft>
              <a:buClr>
                <a:schemeClr val="tx1"/>
              </a:buClr>
              <a:buSzPct val="35000"/>
              <a:buFont typeface="Wingdings" pitchFamily="2" charset="2"/>
              <a:buChar char="§"/>
            </a:pPr>
            <a:r>
              <a:rPr lang="en-US" sz="1600" smtClean="0"/>
              <a:t>farmácia</a:t>
            </a:r>
          </a:p>
          <a:p>
            <a:pPr eaLnBrk="1" hangingPunct="1">
              <a:lnSpc>
                <a:spcPct val="70000"/>
              </a:lnSpc>
              <a:spcAft>
                <a:spcPct val="15000"/>
              </a:spcAft>
              <a:buClr>
                <a:schemeClr val="tx1"/>
              </a:buClr>
              <a:buSzPct val="35000"/>
              <a:buFont typeface="Wingdings" pitchFamily="2" charset="2"/>
              <a:buChar char="§"/>
            </a:pPr>
            <a:r>
              <a:rPr lang="en-US" sz="1600" smtClean="0"/>
              <a:t>administração</a:t>
            </a:r>
          </a:p>
          <a:p>
            <a:pPr eaLnBrk="1" hangingPunct="1">
              <a:lnSpc>
                <a:spcPct val="70000"/>
              </a:lnSpc>
              <a:spcAft>
                <a:spcPct val="15000"/>
              </a:spcAft>
              <a:buClr>
                <a:schemeClr val="tx1"/>
              </a:buClr>
              <a:buSzPct val="35000"/>
              <a:buFont typeface="Wingdings" pitchFamily="2" charset="2"/>
              <a:buChar char="§"/>
            </a:pPr>
            <a:r>
              <a:rPr lang="en-US" sz="1600" smtClean="0"/>
              <a:t>medicina nuclear</a:t>
            </a:r>
          </a:p>
          <a:p>
            <a:pPr eaLnBrk="1" hangingPunct="1">
              <a:lnSpc>
                <a:spcPct val="70000"/>
              </a:lnSpc>
              <a:spcAft>
                <a:spcPct val="15000"/>
              </a:spcAft>
              <a:buClr>
                <a:schemeClr val="tx1"/>
              </a:buClr>
              <a:buSzPct val="35000"/>
              <a:buFont typeface="Wingdings" pitchFamily="2" charset="2"/>
              <a:buChar char="§"/>
            </a:pPr>
            <a:r>
              <a:rPr lang="en-US" sz="1600" smtClean="0"/>
              <a:t>nutrição</a:t>
            </a:r>
          </a:p>
          <a:p>
            <a:pPr eaLnBrk="1" hangingPunct="1">
              <a:lnSpc>
                <a:spcPct val="70000"/>
              </a:lnSpc>
              <a:spcAft>
                <a:spcPct val="15000"/>
              </a:spcAft>
              <a:buClr>
                <a:schemeClr val="tx1"/>
              </a:buClr>
              <a:buSzPct val="35000"/>
              <a:buFont typeface="Wingdings" pitchFamily="2" charset="2"/>
              <a:buChar char="§"/>
            </a:pPr>
            <a:r>
              <a:rPr lang="en-US" sz="1600" smtClean="0"/>
              <a:t>terapia respiratória</a:t>
            </a:r>
          </a:p>
          <a:p>
            <a:pPr eaLnBrk="1" hangingPunct="1">
              <a:lnSpc>
                <a:spcPct val="70000"/>
              </a:lnSpc>
              <a:spcAft>
                <a:spcPct val="15000"/>
              </a:spcAft>
              <a:buClr>
                <a:schemeClr val="tx1"/>
              </a:buClr>
              <a:buSzPct val="35000"/>
              <a:buFont typeface="Wingdings" pitchFamily="2" charset="2"/>
              <a:buChar char="§"/>
            </a:pPr>
            <a:r>
              <a:rPr lang="en-US" sz="1600" smtClean="0"/>
              <a:t>Fisioterapia</a:t>
            </a:r>
          </a:p>
          <a:p>
            <a:pPr eaLnBrk="1" hangingPunct="1">
              <a:lnSpc>
                <a:spcPct val="70000"/>
              </a:lnSpc>
              <a:spcAft>
                <a:spcPct val="15000"/>
              </a:spcAft>
              <a:buClr>
                <a:schemeClr val="tx1"/>
              </a:buClr>
              <a:buSzPct val="35000"/>
              <a:buFont typeface="Wingdings" pitchFamily="2" charset="2"/>
              <a:buChar char="§"/>
            </a:pPr>
            <a:r>
              <a:rPr lang="en-US" sz="1600" smtClean="0"/>
              <a:t>ECG</a:t>
            </a:r>
          </a:p>
          <a:p>
            <a:pPr eaLnBrk="1" hangingPunct="1">
              <a:lnSpc>
                <a:spcPct val="70000"/>
              </a:lnSpc>
              <a:spcAft>
                <a:spcPct val="15000"/>
              </a:spcAft>
              <a:buClr>
                <a:schemeClr val="tx1"/>
              </a:buClr>
              <a:buSzPct val="35000"/>
              <a:buFont typeface="Wingdings" pitchFamily="2" charset="2"/>
              <a:buChar char="§"/>
            </a:pPr>
            <a:r>
              <a:rPr lang="en-US" sz="1600" smtClean="0"/>
              <a:t>EEG</a:t>
            </a:r>
          </a:p>
          <a:p>
            <a:pPr eaLnBrk="1" hangingPunct="1">
              <a:lnSpc>
                <a:spcPct val="70000"/>
              </a:lnSpc>
              <a:spcAft>
                <a:spcPct val="15000"/>
              </a:spcAft>
              <a:buClr>
                <a:schemeClr val="tx1"/>
              </a:buClr>
              <a:buSzPct val="35000"/>
              <a:buFont typeface="Wingdings" pitchFamily="2" charset="2"/>
              <a:buChar char="§"/>
            </a:pPr>
            <a:r>
              <a:rPr lang="en-US" sz="1600" smtClean="0"/>
              <a:t>Sumário de alta</a:t>
            </a:r>
          </a:p>
          <a:p>
            <a:pPr eaLnBrk="1" hangingPunct="1">
              <a:lnSpc>
                <a:spcPct val="70000"/>
              </a:lnSpc>
              <a:spcAft>
                <a:spcPct val="15000"/>
              </a:spcAft>
              <a:buClr>
                <a:schemeClr val="tx1"/>
              </a:buClr>
              <a:buSzPct val="35000"/>
              <a:buFont typeface="Wingdings" pitchFamily="2" charset="2"/>
              <a:buChar char="§"/>
            </a:pPr>
            <a:r>
              <a:rPr lang="pt-BR" sz="1600" smtClean="0"/>
              <a:t>Relato de cirurgia</a:t>
            </a:r>
            <a:endParaRPr lang="en-US" sz="1600" smtClean="0"/>
          </a:p>
          <a:p>
            <a:pPr eaLnBrk="1" hangingPunct="1">
              <a:lnSpc>
                <a:spcPct val="70000"/>
              </a:lnSpc>
              <a:spcAft>
                <a:spcPct val="15000"/>
              </a:spcAft>
              <a:buClr>
                <a:schemeClr val="tx1"/>
              </a:buClr>
              <a:buSzPct val="35000"/>
              <a:buFont typeface="Wingdings" pitchFamily="2" charset="2"/>
              <a:buChar char="§"/>
            </a:pPr>
            <a:r>
              <a:rPr lang="en-US" sz="1600" smtClean="0"/>
              <a:t>Anotações clínicas</a:t>
            </a:r>
          </a:p>
          <a:p>
            <a:pPr eaLnBrk="1" hangingPunct="1">
              <a:lnSpc>
                <a:spcPct val="70000"/>
              </a:lnSpc>
              <a:spcAft>
                <a:spcPct val="15000"/>
              </a:spcAft>
              <a:buClr>
                <a:schemeClr val="tx1"/>
              </a:buClr>
              <a:buSzPct val="35000"/>
              <a:buFont typeface="Wingdings" pitchFamily="2" charset="2"/>
              <a:buChar char="§"/>
            </a:pPr>
            <a:r>
              <a:rPr lang="en-US" sz="1600" smtClean="0"/>
              <a:t>Evolução</a:t>
            </a:r>
          </a:p>
        </p:txBody>
      </p:sp>
      <p:sp>
        <p:nvSpPr>
          <p:cNvPr id="212996" name="Rectangle 4"/>
          <p:cNvSpPr>
            <a:spLocks noGrp="1" noChangeArrowheads="1"/>
          </p:cNvSpPr>
          <p:nvPr>
            <p:ph type="body" sz="half" idx="2"/>
          </p:nvPr>
        </p:nvSpPr>
        <p:spPr>
          <a:xfrm>
            <a:off x="900113" y="2509838"/>
            <a:ext cx="3814762" cy="3079750"/>
          </a:xfrm>
        </p:spPr>
        <p:txBody>
          <a:bodyPr/>
          <a:lstStyle/>
          <a:p>
            <a:pPr eaLnBrk="1" hangingPunct="1">
              <a:lnSpc>
                <a:spcPct val="70000"/>
              </a:lnSpc>
              <a:spcAft>
                <a:spcPct val="15000"/>
              </a:spcAft>
              <a:buClr>
                <a:schemeClr val="tx1"/>
              </a:buClr>
              <a:buSzPct val="35000"/>
              <a:buFont typeface="Wingdings" pitchFamily="2" charset="2"/>
              <a:buChar char="§"/>
            </a:pPr>
            <a:r>
              <a:rPr lang="en-US" sz="2000" smtClean="0"/>
              <a:t>Prescrições médicas</a:t>
            </a:r>
          </a:p>
          <a:p>
            <a:pPr eaLnBrk="1" hangingPunct="1">
              <a:lnSpc>
                <a:spcPct val="70000"/>
              </a:lnSpc>
              <a:spcAft>
                <a:spcPct val="15000"/>
              </a:spcAft>
              <a:buClr>
                <a:schemeClr val="tx1"/>
              </a:buClr>
              <a:buSzPct val="35000"/>
              <a:buFont typeface="Wingdings" pitchFamily="2" charset="2"/>
              <a:buChar char="§"/>
            </a:pPr>
            <a:r>
              <a:rPr lang="en-US" sz="2000" smtClean="0"/>
              <a:t>Relatos</a:t>
            </a:r>
          </a:p>
          <a:p>
            <a:pPr eaLnBrk="1" hangingPunct="1">
              <a:lnSpc>
                <a:spcPct val="70000"/>
              </a:lnSpc>
              <a:spcAft>
                <a:spcPct val="15000"/>
              </a:spcAft>
              <a:buClr>
                <a:schemeClr val="tx1"/>
              </a:buClr>
              <a:buSzPct val="35000"/>
              <a:buFont typeface="Wingdings" pitchFamily="2" charset="2"/>
              <a:buChar char="§"/>
            </a:pPr>
            <a:r>
              <a:rPr lang="pt-BR" sz="2000" smtClean="0"/>
              <a:t>Evolução do paciente</a:t>
            </a:r>
            <a:endParaRPr lang="en-US" sz="2000" smtClean="0"/>
          </a:p>
          <a:p>
            <a:pPr eaLnBrk="1" hangingPunct="1">
              <a:lnSpc>
                <a:spcPct val="70000"/>
              </a:lnSpc>
              <a:spcAft>
                <a:spcPct val="15000"/>
              </a:spcAft>
              <a:buClr>
                <a:schemeClr val="tx1"/>
              </a:buClr>
              <a:buSzPct val="35000"/>
              <a:buFont typeface="Wingdings" pitchFamily="2" charset="2"/>
              <a:buChar char="§"/>
            </a:pPr>
            <a:r>
              <a:rPr lang="pt-BR" sz="2000" smtClean="0"/>
              <a:t>Repositório de dados médicos</a:t>
            </a:r>
            <a:endParaRPr lang="en-US" sz="2000" smtClean="0"/>
          </a:p>
          <a:p>
            <a:pPr eaLnBrk="1" hangingPunct="1">
              <a:lnSpc>
                <a:spcPct val="70000"/>
              </a:lnSpc>
              <a:spcAft>
                <a:spcPct val="15000"/>
              </a:spcAft>
              <a:buClr>
                <a:schemeClr val="tx1"/>
              </a:buClr>
              <a:buSzPct val="35000"/>
              <a:buFont typeface="Wingdings" pitchFamily="2" charset="2"/>
              <a:buChar char="§"/>
            </a:pPr>
            <a:r>
              <a:rPr lang="en-US" sz="2000" smtClean="0"/>
              <a:t>Planejamento de cuidados</a:t>
            </a:r>
          </a:p>
          <a:p>
            <a:pPr eaLnBrk="1" hangingPunct="1">
              <a:lnSpc>
                <a:spcPct val="70000"/>
              </a:lnSpc>
              <a:spcAft>
                <a:spcPct val="15000"/>
              </a:spcAft>
              <a:buClr>
                <a:schemeClr val="tx1"/>
              </a:buClr>
              <a:buSzPct val="35000"/>
              <a:buFont typeface="Wingdings" pitchFamily="2" charset="2"/>
              <a:buChar char="§"/>
            </a:pPr>
            <a:r>
              <a:rPr lang="en-US" sz="2000" smtClean="0"/>
              <a:t>Agendamento</a:t>
            </a:r>
          </a:p>
          <a:p>
            <a:pPr eaLnBrk="1" hangingPunct="1">
              <a:lnSpc>
                <a:spcPct val="70000"/>
              </a:lnSpc>
              <a:spcAft>
                <a:spcPct val="15000"/>
              </a:spcAft>
              <a:buClr>
                <a:schemeClr val="tx1"/>
              </a:buClr>
              <a:buSzPct val="35000"/>
              <a:buFont typeface="Wingdings" pitchFamily="2" charset="2"/>
              <a:buChar char="§"/>
            </a:pPr>
            <a:r>
              <a:rPr lang="en-US" sz="2000" smtClean="0"/>
              <a:t>Saúde pública</a:t>
            </a:r>
          </a:p>
          <a:p>
            <a:pPr eaLnBrk="1" hangingPunct="1">
              <a:lnSpc>
                <a:spcPct val="70000"/>
              </a:lnSpc>
              <a:spcAft>
                <a:spcPct val="15000"/>
              </a:spcAft>
              <a:buClr>
                <a:schemeClr val="tx1"/>
              </a:buClr>
              <a:buSzPct val="35000"/>
              <a:buFont typeface="Wingdings" pitchFamily="2" charset="2"/>
              <a:buChar char="§"/>
            </a:pPr>
            <a:r>
              <a:rPr lang="pt-BR" sz="2000" smtClean="0"/>
              <a:t>Estudos especiais</a:t>
            </a:r>
            <a:endParaRPr lang="en-US" sz="2000" smtClean="0"/>
          </a:p>
          <a:p>
            <a:pPr eaLnBrk="1" hangingPunct="1">
              <a:lnSpc>
                <a:spcPct val="70000"/>
              </a:lnSpc>
              <a:spcAft>
                <a:spcPct val="15000"/>
              </a:spcAft>
              <a:buClr>
                <a:schemeClr val="tx1"/>
              </a:buClr>
              <a:buSzPct val="35000"/>
              <a:buFont typeface="Wingdings" pitchFamily="2" charset="2"/>
              <a:buChar char="§"/>
            </a:pPr>
            <a:r>
              <a:rPr lang="en-US" sz="2000" smtClean="0"/>
              <a:t>Administração de clientes</a:t>
            </a:r>
          </a:p>
        </p:txBody>
      </p:sp>
      <p:sp>
        <p:nvSpPr>
          <p:cNvPr id="69637" name="Text Box 5"/>
          <p:cNvSpPr txBox="1">
            <a:spLocks noChangeArrowheads="1"/>
          </p:cNvSpPr>
          <p:nvPr/>
        </p:nvSpPr>
        <p:spPr bwMode="auto">
          <a:xfrm>
            <a:off x="2051050" y="1773238"/>
            <a:ext cx="1217613" cy="519112"/>
          </a:xfrm>
          <a:prstGeom prst="rect">
            <a:avLst/>
          </a:prstGeom>
          <a:noFill/>
          <a:ln w="9525">
            <a:noFill/>
            <a:miter lim="800000"/>
            <a:headEnd type="none" w="sm" len="sm"/>
            <a:tailEnd type="none" w="sm" len="sm"/>
          </a:ln>
          <a:effectLst/>
        </p:spPr>
        <p:txBody>
          <a:bodyPr anchor="b"/>
          <a:lstStyle>
            <a:lvl1pPr eaLnBrk="0" hangingPunct="0">
              <a:defRPr sz="2500" b="1">
                <a:solidFill>
                  <a:schemeClr val="accent2"/>
                </a:solidFill>
                <a:latin typeface="Georgia" pitchFamily="18" charset="0"/>
                <a:ea typeface="MS PGothic" pitchFamily="34" charset="-128"/>
              </a:defRPr>
            </a:lvl1pPr>
            <a:lvl2pPr marL="742950" indent="-285750" eaLnBrk="0" hangingPunct="0">
              <a:defRPr sz="2500" b="1">
                <a:solidFill>
                  <a:schemeClr val="accent2"/>
                </a:solidFill>
                <a:latin typeface="Georgia" pitchFamily="18" charset="0"/>
                <a:ea typeface="MS PGothic" pitchFamily="34" charset="-128"/>
              </a:defRPr>
            </a:lvl2pPr>
            <a:lvl3pPr marL="1143000" indent="-228600" eaLnBrk="0" hangingPunct="0">
              <a:defRPr sz="2500" b="1">
                <a:solidFill>
                  <a:schemeClr val="accent2"/>
                </a:solidFill>
                <a:latin typeface="Georgia" pitchFamily="18" charset="0"/>
                <a:ea typeface="MS PGothic" pitchFamily="34" charset="-128"/>
              </a:defRPr>
            </a:lvl3pPr>
            <a:lvl4pPr marL="1600200" indent="-228600" eaLnBrk="0" hangingPunct="0">
              <a:defRPr sz="2500" b="1">
                <a:solidFill>
                  <a:schemeClr val="accent2"/>
                </a:solidFill>
                <a:latin typeface="Georgia" pitchFamily="18" charset="0"/>
                <a:ea typeface="MS PGothic" pitchFamily="34" charset="-128"/>
              </a:defRPr>
            </a:lvl4pPr>
            <a:lvl5pPr marL="2057400" indent="-228600" eaLnBrk="0" hangingPunct="0">
              <a:defRPr sz="2500" b="1">
                <a:solidFill>
                  <a:schemeClr val="accent2"/>
                </a:solidFill>
                <a:latin typeface="Georgia" pitchFamily="18" charset="0"/>
                <a:ea typeface="MS PGothic" pitchFamily="34" charset="-128"/>
              </a:defRPr>
            </a:lvl5pPr>
            <a:lvl6pPr marL="25146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algn="l" eaLnBrk="1" hangingPunct="1"/>
            <a:r>
              <a:rPr lang="en-US" sz="2900">
                <a:effectLst>
                  <a:outerShdw blurRad="38100" dist="38100" dir="2700000" algn="tl">
                    <a:srgbClr val="C0C0C0"/>
                  </a:outerShdw>
                </a:effectLst>
              </a:rPr>
              <a:t>Uso</a:t>
            </a:r>
          </a:p>
        </p:txBody>
      </p:sp>
      <p:sp>
        <p:nvSpPr>
          <p:cNvPr id="69638" name="Text Box 6"/>
          <p:cNvSpPr txBox="1">
            <a:spLocks noChangeArrowheads="1"/>
          </p:cNvSpPr>
          <p:nvPr/>
        </p:nvSpPr>
        <p:spPr bwMode="auto">
          <a:xfrm>
            <a:off x="5135563" y="1773238"/>
            <a:ext cx="2676525" cy="519112"/>
          </a:xfrm>
          <a:prstGeom prst="rect">
            <a:avLst/>
          </a:prstGeom>
          <a:noFill/>
          <a:ln w="9525">
            <a:noFill/>
            <a:miter lim="800000"/>
            <a:headEnd type="none" w="sm" len="sm"/>
            <a:tailEnd type="none" w="sm" len="sm"/>
          </a:ln>
          <a:effectLst/>
        </p:spPr>
        <p:txBody>
          <a:bodyPr anchor="b"/>
          <a:lstStyle>
            <a:lvl1pPr eaLnBrk="0" hangingPunct="0">
              <a:defRPr sz="2500" b="1">
                <a:solidFill>
                  <a:schemeClr val="accent2"/>
                </a:solidFill>
                <a:latin typeface="Georgia" pitchFamily="18" charset="0"/>
                <a:ea typeface="MS PGothic" pitchFamily="34" charset="-128"/>
              </a:defRPr>
            </a:lvl1pPr>
            <a:lvl2pPr marL="742950" indent="-285750" eaLnBrk="0" hangingPunct="0">
              <a:defRPr sz="2500" b="1">
                <a:solidFill>
                  <a:schemeClr val="accent2"/>
                </a:solidFill>
                <a:latin typeface="Georgia" pitchFamily="18" charset="0"/>
                <a:ea typeface="MS PGothic" pitchFamily="34" charset="-128"/>
              </a:defRPr>
            </a:lvl2pPr>
            <a:lvl3pPr marL="1143000" indent="-228600" eaLnBrk="0" hangingPunct="0">
              <a:defRPr sz="2500" b="1">
                <a:solidFill>
                  <a:schemeClr val="accent2"/>
                </a:solidFill>
                <a:latin typeface="Georgia" pitchFamily="18" charset="0"/>
                <a:ea typeface="MS PGothic" pitchFamily="34" charset="-128"/>
              </a:defRPr>
            </a:lvl3pPr>
            <a:lvl4pPr marL="1600200" indent="-228600" eaLnBrk="0" hangingPunct="0">
              <a:defRPr sz="2500" b="1">
                <a:solidFill>
                  <a:schemeClr val="accent2"/>
                </a:solidFill>
                <a:latin typeface="Georgia" pitchFamily="18" charset="0"/>
                <a:ea typeface="MS PGothic" pitchFamily="34" charset="-128"/>
              </a:defRPr>
            </a:lvl4pPr>
            <a:lvl5pPr marL="2057400" indent="-228600" eaLnBrk="0" hangingPunct="0">
              <a:defRPr sz="2500" b="1">
                <a:solidFill>
                  <a:schemeClr val="accent2"/>
                </a:solidFill>
                <a:latin typeface="Georgia" pitchFamily="18" charset="0"/>
                <a:ea typeface="MS PGothic" pitchFamily="34" charset="-128"/>
              </a:defRPr>
            </a:lvl5pPr>
            <a:lvl6pPr marL="25146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algn="l" eaLnBrk="1" hangingPunct="1"/>
            <a:r>
              <a:rPr lang="en-US" sz="2900">
                <a:effectLst>
                  <a:outerShdw blurRad="38100" dist="38100" dir="2700000" algn="tl">
                    <a:srgbClr val="C0C0C0"/>
                  </a:outerShdw>
                </a:effectLst>
              </a:rPr>
              <a:t>Conteúdo</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685800" y="5157936"/>
            <a:ext cx="8458200" cy="129540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pt-BR"/>
          </a:p>
        </p:txBody>
      </p:sp>
      <p:sp>
        <p:nvSpPr>
          <p:cNvPr id="22532" name="Rectangle 3"/>
          <p:cNvSpPr>
            <a:spLocks noChangeArrowheads="1"/>
          </p:cNvSpPr>
          <p:nvPr/>
        </p:nvSpPr>
        <p:spPr bwMode="auto">
          <a:xfrm>
            <a:off x="0" y="2293912"/>
            <a:ext cx="9144000" cy="22098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22533" name="Rectangle 4"/>
          <p:cNvSpPr>
            <a:spLocks noChangeArrowheads="1"/>
          </p:cNvSpPr>
          <p:nvPr/>
        </p:nvSpPr>
        <p:spPr bwMode="auto">
          <a:xfrm>
            <a:off x="0" y="2370112"/>
            <a:ext cx="9144000"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spcBef>
                <a:spcPct val="50000"/>
              </a:spcBef>
              <a:buClrTx/>
              <a:buFontTx/>
              <a:buNone/>
            </a:pPr>
            <a:r>
              <a:rPr lang="en-US" sz="1600" baseline="0" dirty="0">
                <a:solidFill>
                  <a:schemeClr val="bg2"/>
                </a:solidFill>
                <a:latin typeface="Microsoft Sans Serif" pitchFamily="34" charset="0"/>
                <a:cs typeface="Times New Roman" pitchFamily="18" charset="0"/>
              </a:rPr>
              <a:t>MSH|^~\&amp;|ADMIN|MCM|LABADT|MCM|198808181126|SECURITY|ADT^A01|MSG00001|P|2.4</a:t>
            </a:r>
            <a:r>
              <a:rPr lang="en-US" sz="1400" baseline="0" dirty="0">
                <a:solidFill>
                  <a:schemeClr val="bg2"/>
                </a:solidFill>
                <a:latin typeface="Microsoft Sans Serif" pitchFamily="34" charset="0"/>
                <a:cs typeface="Times New Roman" pitchFamily="18" charset="0"/>
              </a:rPr>
              <a:t>|&lt;</a:t>
            </a:r>
            <a:r>
              <a:rPr lang="en-US" sz="1400" baseline="0" dirty="0" err="1">
                <a:solidFill>
                  <a:schemeClr val="bg2"/>
                </a:solidFill>
                <a:latin typeface="Microsoft Sans Serif" pitchFamily="34" charset="0"/>
                <a:cs typeface="Times New Roman" pitchFamily="18" charset="0"/>
              </a:rPr>
              <a:t>cr</a:t>
            </a:r>
            <a:r>
              <a:rPr lang="en-US" sz="1400" baseline="0" dirty="0">
                <a:solidFill>
                  <a:schemeClr val="bg2"/>
                </a:solidFill>
                <a:latin typeface="Microsoft Sans Serif" pitchFamily="34" charset="0"/>
                <a:cs typeface="Times New Roman" pitchFamily="18" charset="0"/>
              </a:rPr>
              <a:t>&gt;</a:t>
            </a:r>
          </a:p>
          <a:p>
            <a:pPr algn="l">
              <a:lnSpc>
                <a:spcPct val="90000"/>
              </a:lnSpc>
              <a:spcBef>
                <a:spcPct val="50000"/>
              </a:spcBef>
              <a:buClrTx/>
              <a:buFontTx/>
              <a:buNone/>
            </a:pPr>
            <a:r>
              <a:rPr lang="en-US" sz="1600" baseline="0" dirty="0">
                <a:solidFill>
                  <a:schemeClr val="bg2"/>
                </a:solidFill>
                <a:latin typeface="Microsoft Sans Serif" pitchFamily="34" charset="0"/>
                <a:cs typeface="Times New Roman" pitchFamily="18" charset="0"/>
              </a:rPr>
              <a:t>EVN|A01|198808181123||&lt;</a:t>
            </a:r>
            <a:r>
              <a:rPr lang="en-US" sz="1600" baseline="0" dirty="0" err="1">
                <a:solidFill>
                  <a:schemeClr val="bg2"/>
                </a:solidFill>
                <a:latin typeface="Microsoft Sans Serif" pitchFamily="34" charset="0"/>
                <a:cs typeface="Times New Roman" pitchFamily="18" charset="0"/>
              </a:rPr>
              <a:t>cr</a:t>
            </a:r>
            <a:r>
              <a:rPr lang="en-US" sz="1600" baseline="0" dirty="0">
                <a:solidFill>
                  <a:schemeClr val="bg2"/>
                </a:solidFill>
                <a:latin typeface="Microsoft Sans Serif" pitchFamily="34" charset="0"/>
                <a:cs typeface="Times New Roman" pitchFamily="18" charset="0"/>
              </a:rPr>
              <a:t>&gt;</a:t>
            </a:r>
          </a:p>
          <a:p>
            <a:pPr algn="l">
              <a:lnSpc>
                <a:spcPct val="90000"/>
              </a:lnSpc>
              <a:spcBef>
                <a:spcPct val="50000"/>
              </a:spcBef>
              <a:buClrTx/>
              <a:buFontTx/>
              <a:buNone/>
            </a:pPr>
            <a:r>
              <a:rPr lang="en-US" sz="1600" baseline="0" dirty="0">
                <a:solidFill>
                  <a:schemeClr val="bg2"/>
                </a:solidFill>
                <a:latin typeface="Microsoft Sans Serif" pitchFamily="34" charset="0"/>
                <a:cs typeface="Times New Roman" pitchFamily="18" charset="0"/>
              </a:rPr>
              <a:t>PID|1||PATID1234^5^M11^ADT1^MR^MCM~123456789^^^USSSA^SS||JONES^WILLIAM^A^III||</a:t>
            </a:r>
            <a:br>
              <a:rPr lang="en-US" sz="1600" baseline="0" dirty="0">
                <a:solidFill>
                  <a:schemeClr val="bg2"/>
                </a:solidFill>
                <a:latin typeface="Microsoft Sans Serif" pitchFamily="34" charset="0"/>
                <a:cs typeface="Times New Roman" pitchFamily="18" charset="0"/>
              </a:rPr>
            </a:br>
            <a:r>
              <a:rPr lang="en-US" sz="1600" baseline="0" dirty="0">
                <a:solidFill>
                  <a:schemeClr val="bg2"/>
                </a:solidFill>
                <a:latin typeface="Microsoft Sans Serif" pitchFamily="34" charset="0"/>
                <a:cs typeface="Times New Roman" pitchFamily="18" charset="0"/>
              </a:rPr>
              <a:t>19610615|M­||C|1200 N ELM STREET^^GREENSBORO^NC^27401‑1020|GL|(919)379-1212|</a:t>
            </a:r>
            <a:br>
              <a:rPr lang="en-US" sz="1600" baseline="0" dirty="0">
                <a:solidFill>
                  <a:schemeClr val="bg2"/>
                </a:solidFill>
                <a:latin typeface="Microsoft Sans Serif" pitchFamily="34" charset="0"/>
                <a:cs typeface="Times New Roman" pitchFamily="18" charset="0"/>
              </a:rPr>
            </a:br>
            <a:r>
              <a:rPr lang="en-US" sz="1600" baseline="0" dirty="0">
                <a:solidFill>
                  <a:schemeClr val="bg2"/>
                </a:solidFill>
                <a:latin typeface="Microsoft Sans Serif" pitchFamily="34" charset="0"/>
                <a:cs typeface="Times New Roman" pitchFamily="18" charset="0"/>
              </a:rPr>
              <a:t>(919)271-3434||M||PATID12345001^2^M10^ADT1^AN^A|123456789|9­87654^NC|&lt;­</a:t>
            </a:r>
            <a:r>
              <a:rPr lang="en-US" sz="1600" baseline="0" dirty="0" err="1">
                <a:solidFill>
                  <a:schemeClr val="bg2"/>
                </a:solidFill>
                <a:latin typeface="Microsoft Sans Serif" pitchFamily="34" charset="0"/>
                <a:cs typeface="Times New Roman" pitchFamily="18" charset="0"/>
              </a:rPr>
              <a:t>cr</a:t>
            </a:r>
            <a:r>
              <a:rPr lang="en-US" sz="1600" baseline="0" dirty="0">
                <a:solidFill>
                  <a:schemeClr val="bg2"/>
                </a:solidFill>
                <a:latin typeface="Microsoft Sans Serif" pitchFamily="34" charset="0"/>
                <a:cs typeface="Times New Roman" pitchFamily="18" charset="0"/>
              </a:rPr>
              <a:t>&gt;</a:t>
            </a:r>
          </a:p>
          <a:p>
            <a:pPr algn="l">
              <a:lnSpc>
                <a:spcPct val="90000"/>
              </a:lnSpc>
              <a:spcBef>
                <a:spcPct val="50000"/>
              </a:spcBef>
              <a:buClrTx/>
              <a:buFontTx/>
              <a:buNone/>
            </a:pPr>
            <a:r>
              <a:rPr lang="en-US" sz="1600" baseline="0" dirty="0">
                <a:solidFill>
                  <a:schemeClr val="bg2"/>
                </a:solidFill>
                <a:latin typeface="Microsoft Sans Serif" pitchFamily="34" charset="0"/>
                <a:cs typeface="Times New Roman" pitchFamily="18" charset="0"/>
              </a:rPr>
              <a:t>NK1|1|JONES^BARBARA^K|WI^WIFE||||NK^NEXT OF KIN&lt;</a:t>
            </a:r>
            <a:r>
              <a:rPr lang="en-US" sz="1600" baseline="0" dirty="0" err="1">
                <a:solidFill>
                  <a:schemeClr val="bg2"/>
                </a:solidFill>
                <a:latin typeface="Microsoft Sans Serif" pitchFamily="34" charset="0"/>
                <a:cs typeface="Times New Roman" pitchFamily="18" charset="0"/>
              </a:rPr>
              <a:t>cr</a:t>
            </a:r>
            <a:r>
              <a:rPr lang="en-US" sz="1600" baseline="0" dirty="0">
                <a:solidFill>
                  <a:schemeClr val="bg2"/>
                </a:solidFill>
                <a:latin typeface="Microsoft Sans Serif" pitchFamily="34" charset="0"/>
                <a:cs typeface="Times New Roman" pitchFamily="18" charset="0"/>
              </a:rPr>
              <a:t>&gt;</a:t>
            </a:r>
          </a:p>
          <a:p>
            <a:pPr algn="l">
              <a:lnSpc>
                <a:spcPct val="90000"/>
              </a:lnSpc>
              <a:spcBef>
                <a:spcPct val="50000"/>
              </a:spcBef>
              <a:buClrTx/>
              <a:buFontTx/>
              <a:buNone/>
            </a:pPr>
            <a:r>
              <a:rPr lang="en-US" sz="1600" baseline="0" dirty="0">
                <a:solidFill>
                  <a:schemeClr val="bg2"/>
                </a:solidFill>
                <a:latin typeface="Microsoft Sans Serif" pitchFamily="34" charset="0"/>
                <a:cs typeface="Times New Roman" pitchFamily="18" charset="0"/>
              </a:rPr>
              <a:t>PV1|1|I|2000^2012^01||||004777^LEBAUER^SIDNEY^J.|||SUR||­||ADM|A0­|&lt;</a:t>
            </a:r>
            <a:r>
              <a:rPr lang="en-US" sz="1600" baseline="0" dirty="0" err="1">
                <a:solidFill>
                  <a:schemeClr val="bg2"/>
                </a:solidFill>
                <a:latin typeface="Microsoft Sans Serif" pitchFamily="34" charset="0"/>
                <a:cs typeface="Times New Roman" pitchFamily="18" charset="0"/>
              </a:rPr>
              <a:t>cr</a:t>
            </a:r>
            <a:r>
              <a:rPr lang="en-US" sz="1600" baseline="0" dirty="0">
                <a:solidFill>
                  <a:schemeClr val="bg2"/>
                </a:solidFill>
                <a:latin typeface="Microsoft Sans Serif" pitchFamily="34" charset="0"/>
                <a:cs typeface="Times New Roman" pitchFamily="18" charset="0"/>
              </a:rPr>
              <a:t>&gt;</a:t>
            </a:r>
          </a:p>
          <a:p>
            <a:pPr algn="l">
              <a:lnSpc>
                <a:spcPct val="90000"/>
              </a:lnSpc>
              <a:spcBef>
                <a:spcPct val="50000"/>
              </a:spcBef>
              <a:buClrTx/>
              <a:buFontTx/>
              <a:buNone/>
            </a:pPr>
            <a:endParaRPr lang="en-US" sz="1600" baseline="0" dirty="0">
              <a:solidFill>
                <a:schemeClr val="bg2"/>
              </a:solidFill>
              <a:latin typeface="Microsoft Sans Serif" pitchFamily="34" charset="0"/>
              <a:cs typeface="Times New Roman" pitchFamily="18" charset="0"/>
            </a:endParaRPr>
          </a:p>
          <a:p>
            <a:pPr algn="l">
              <a:lnSpc>
                <a:spcPct val="90000"/>
              </a:lnSpc>
              <a:spcBef>
                <a:spcPct val="50000"/>
              </a:spcBef>
              <a:buClrTx/>
              <a:buFontTx/>
              <a:buNone/>
            </a:pPr>
            <a:endParaRPr lang="en-US" sz="2000" baseline="0" dirty="0">
              <a:solidFill>
                <a:schemeClr val="bg2"/>
              </a:solidFill>
              <a:latin typeface="Microsoft Sans Serif" pitchFamily="34" charset="0"/>
              <a:cs typeface="Times New Roman" pitchFamily="18" charset="0"/>
            </a:endParaRPr>
          </a:p>
          <a:p>
            <a:pPr>
              <a:lnSpc>
                <a:spcPct val="90000"/>
              </a:lnSpc>
              <a:spcBef>
                <a:spcPct val="50000"/>
              </a:spcBef>
              <a:buClrTx/>
              <a:buFontTx/>
              <a:buNone/>
            </a:pPr>
            <a:r>
              <a:rPr lang="en-US" sz="1800" baseline="0" dirty="0">
                <a:solidFill>
                  <a:schemeClr val="bg2"/>
                </a:solidFill>
                <a:latin typeface="Microsoft Sans Serif" pitchFamily="34" charset="0"/>
                <a:cs typeface="Times New Roman" pitchFamily="18" charset="0"/>
              </a:rPr>
              <a:t>Patient William A. Jones, III was admitted on August 18, 1988 at 11:23 a.m. </a:t>
            </a:r>
            <a:br>
              <a:rPr lang="en-US" sz="1800" baseline="0" dirty="0">
                <a:solidFill>
                  <a:schemeClr val="bg2"/>
                </a:solidFill>
                <a:latin typeface="Microsoft Sans Serif" pitchFamily="34" charset="0"/>
                <a:cs typeface="Times New Roman" pitchFamily="18" charset="0"/>
              </a:rPr>
            </a:br>
            <a:r>
              <a:rPr lang="en-US" sz="1800" baseline="0" dirty="0">
                <a:solidFill>
                  <a:schemeClr val="bg2"/>
                </a:solidFill>
                <a:latin typeface="Microsoft Sans Serif" pitchFamily="34" charset="0"/>
                <a:cs typeface="Times New Roman" pitchFamily="18" charset="0"/>
              </a:rPr>
              <a:t>To be attended by doctor Sidney J. </a:t>
            </a:r>
            <a:r>
              <a:rPr lang="en-US" sz="1800" baseline="0" dirty="0" err="1">
                <a:solidFill>
                  <a:schemeClr val="bg2"/>
                </a:solidFill>
                <a:latin typeface="Microsoft Sans Serif" pitchFamily="34" charset="0"/>
                <a:cs typeface="Times New Roman" pitchFamily="18" charset="0"/>
              </a:rPr>
              <a:t>Lebauer</a:t>
            </a:r>
            <a:r>
              <a:rPr lang="en-US" sz="1800" baseline="0" dirty="0">
                <a:solidFill>
                  <a:schemeClr val="bg2"/>
                </a:solidFill>
                <a:latin typeface="Microsoft Sans Serif" pitchFamily="34" charset="0"/>
                <a:cs typeface="Times New Roman" pitchFamily="18" charset="0"/>
              </a:rPr>
              <a:t> (#004777) for surgery (SUR).  </a:t>
            </a:r>
            <a:br>
              <a:rPr lang="en-US" sz="1800" baseline="0" dirty="0">
                <a:solidFill>
                  <a:schemeClr val="bg2"/>
                </a:solidFill>
                <a:latin typeface="Microsoft Sans Serif" pitchFamily="34" charset="0"/>
                <a:cs typeface="Times New Roman" pitchFamily="18" charset="0"/>
              </a:rPr>
            </a:br>
            <a:r>
              <a:rPr lang="en-US" sz="1800" baseline="0" dirty="0">
                <a:solidFill>
                  <a:schemeClr val="bg2"/>
                </a:solidFill>
                <a:latin typeface="Microsoft Sans Serif" pitchFamily="34" charset="0"/>
                <a:cs typeface="Times New Roman" pitchFamily="18" charset="0"/>
              </a:rPr>
              <a:t>He has been assigned to room 2012, bed 01 on nursing unit 2000.</a:t>
            </a:r>
            <a:br>
              <a:rPr lang="en-US" sz="1800" baseline="0" dirty="0">
                <a:solidFill>
                  <a:schemeClr val="bg2"/>
                </a:solidFill>
                <a:latin typeface="Microsoft Sans Serif" pitchFamily="34" charset="0"/>
                <a:cs typeface="Times New Roman" pitchFamily="18" charset="0"/>
              </a:rPr>
            </a:br>
            <a:r>
              <a:rPr lang="en-US" sz="1800" baseline="0" dirty="0">
                <a:solidFill>
                  <a:schemeClr val="bg2"/>
                </a:solidFill>
                <a:latin typeface="Microsoft Sans Serif" pitchFamily="34" charset="0"/>
                <a:cs typeface="Times New Roman" pitchFamily="18" charset="0"/>
              </a:rPr>
              <a:t>His next of kin is his wife, Barbara K. Jones.</a:t>
            </a:r>
          </a:p>
        </p:txBody>
      </p:sp>
      <p:sp>
        <p:nvSpPr>
          <p:cNvPr id="1367045" name="Rectangle 5"/>
          <p:cNvSpPr>
            <a:spLocks noChangeArrowheads="1"/>
          </p:cNvSpPr>
          <p:nvPr/>
        </p:nvSpPr>
        <p:spPr bwMode="auto">
          <a:xfrm>
            <a:off x="6629400" y="2996952"/>
            <a:ext cx="2263080" cy="3048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46" name="Rectangle 6"/>
          <p:cNvSpPr>
            <a:spLocks noChangeArrowheads="1"/>
          </p:cNvSpPr>
          <p:nvPr/>
        </p:nvSpPr>
        <p:spPr bwMode="auto">
          <a:xfrm>
            <a:off x="1403648" y="5310336"/>
            <a:ext cx="2808312" cy="278904"/>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49" name="Rectangle 9"/>
          <p:cNvSpPr>
            <a:spLocks noChangeArrowheads="1"/>
          </p:cNvSpPr>
          <p:nvPr/>
        </p:nvSpPr>
        <p:spPr bwMode="auto">
          <a:xfrm>
            <a:off x="4283968" y="5310336"/>
            <a:ext cx="4752527" cy="278904"/>
          </a:xfrm>
          <a:prstGeom prst="rect">
            <a:avLst/>
          </a:prstGeom>
          <a:noFill/>
          <a:ln w="28575">
            <a:solidFill>
              <a:srgbClr val="80008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50" name="Rectangle 10"/>
          <p:cNvSpPr>
            <a:spLocks noChangeArrowheads="1"/>
          </p:cNvSpPr>
          <p:nvPr/>
        </p:nvSpPr>
        <p:spPr bwMode="auto">
          <a:xfrm>
            <a:off x="990600" y="2719536"/>
            <a:ext cx="1371600" cy="228600"/>
          </a:xfrm>
          <a:prstGeom prst="rect">
            <a:avLst/>
          </a:prstGeom>
          <a:noFill/>
          <a:ln w="28575">
            <a:solidFill>
              <a:srgbClr val="800080"/>
            </a:solidFill>
            <a:miter lim="800000"/>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51" name="Rectangle 11"/>
          <p:cNvSpPr>
            <a:spLocks noChangeArrowheads="1"/>
          </p:cNvSpPr>
          <p:nvPr/>
        </p:nvSpPr>
        <p:spPr bwMode="auto">
          <a:xfrm>
            <a:off x="3429000" y="5538936"/>
            <a:ext cx="3735288" cy="3048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52" name="Rectangle 12"/>
          <p:cNvSpPr>
            <a:spLocks noChangeArrowheads="1"/>
          </p:cNvSpPr>
          <p:nvPr/>
        </p:nvSpPr>
        <p:spPr bwMode="auto">
          <a:xfrm>
            <a:off x="2279650" y="4126061"/>
            <a:ext cx="2825750" cy="30480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53" name="Rectangle 13"/>
          <p:cNvSpPr>
            <a:spLocks noChangeArrowheads="1"/>
          </p:cNvSpPr>
          <p:nvPr/>
        </p:nvSpPr>
        <p:spPr bwMode="auto">
          <a:xfrm>
            <a:off x="2279649" y="5843736"/>
            <a:ext cx="6756845" cy="228600"/>
          </a:xfrm>
          <a:prstGeom prst="rect">
            <a:avLst/>
          </a:prstGeom>
          <a:noFill/>
          <a:ln w="28575">
            <a:solidFill>
              <a:srgbClr val="009900"/>
            </a:solidFill>
            <a:miter lim="800000"/>
            <a:headEnd/>
            <a:tailEnd/>
          </a:ln>
          <a:effectLst/>
          <a:extLst>
            <a:ext uri="{909E8E84-426E-40DD-AFC4-6F175D3DCCD1}">
              <a14:hiddenFill xmlns:a14="http://schemas.microsoft.com/office/drawing/2010/main">
                <a:solidFill>
                  <a:srgbClr val="99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54" name="Rectangle 14"/>
          <p:cNvSpPr>
            <a:spLocks noChangeArrowheads="1"/>
          </p:cNvSpPr>
          <p:nvPr/>
        </p:nvSpPr>
        <p:spPr bwMode="auto">
          <a:xfrm>
            <a:off x="762000" y="4126061"/>
            <a:ext cx="1371600" cy="304800"/>
          </a:xfrm>
          <a:prstGeom prst="rect">
            <a:avLst/>
          </a:prstGeom>
          <a:noFill/>
          <a:ln w="28575">
            <a:solidFill>
              <a:srgbClr val="009900"/>
            </a:solidFill>
            <a:miter lim="800000"/>
            <a:headEnd/>
            <a:tailEnd/>
          </a:ln>
          <a:effectLst/>
          <a:extLst>
            <a:ext uri="{909E8E84-426E-40DD-AFC4-6F175D3DCCD1}">
              <a14:hiddenFill xmlns:a14="http://schemas.microsoft.com/office/drawing/2010/main">
                <a:solidFill>
                  <a:srgbClr val="99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55" name="Rectangle 15"/>
          <p:cNvSpPr>
            <a:spLocks noChangeArrowheads="1"/>
          </p:cNvSpPr>
          <p:nvPr/>
        </p:nvSpPr>
        <p:spPr bwMode="auto">
          <a:xfrm>
            <a:off x="7164288" y="5538936"/>
            <a:ext cx="1800199" cy="304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56" name="Rectangle 16"/>
          <p:cNvSpPr>
            <a:spLocks noChangeArrowheads="1"/>
          </p:cNvSpPr>
          <p:nvPr/>
        </p:nvSpPr>
        <p:spPr bwMode="auto">
          <a:xfrm>
            <a:off x="5299075" y="4126061"/>
            <a:ext cx="492125" cy="304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57" name="Rectangle 17"/>
          <p:cNvSpPr>
            <a:spLocks noChangeArrowheads="1"/>
          </p:cNvSpPr>
          <p:nvPr/>
        </p:nvSpPr>
        <p:spPr bwMode="auto">
          <a:xfrm>
            <a:off x="4572000" y="6072336"/>
            <a:ext cx="1584176" cy="304800"/>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58" name="Rectangle 18"/>
          <p:cNvSpPr>
            <a:spLocks noChangeArrowheads="1"/>
          </p:cNvSpPr>
          <p:nvPr/>
        </p:nvSpPr>
        <p:spPr bwMode="auto">
          <a:xfrm>
            <a:off x="3792538" y="3786336"/>
            <a:ext cx="1617662" cy="304800"/>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59" name="Rectangle 19"/>
          <p:cNvSpPr>
            <a:spLocks noChangeArrowheads="1"/>
          </p:cNvSpPr>
          <p:nvPr/>
        </p:nvSpPr>
        <p:spPr bwMode="auto">
          <a:xfrm>
            <a:off x="6300192" y="6093296"/>
            <a:ext cx="864096" cy="304800"/>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60" name="Rectangle 20"/>
          <p:cNvSpPr>
            <a:spLocks noChangeArrowheads="1"/>
          </p:cNvSpPr>
          <p:nvPr/>
        </p:nvSpPr>
        <p:spPr bwMode="auto">
          <a:xfrm>
            <a:off x="2736850" y="3786336"/>
            <a:ext cx="844550" cy="304800"/>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61" name="Rectangle 21"/>
          <p:cNvSpPr>
            <a:spLocks noChangeArrowheads="1"/>
          </p:cNvSpPr>
          <p:nvPr/>
        </p:nvSpPr>
        <p:spPr bwMode="auto">
          <a:xfrm>
            <a:off x="7164288" y="6072336"/>
            <a:ext cx="1905000" cy="304800"/>
          </a:xfrm>
          <a:prstGeom prst="rect">
            <a:avLst/>
          </a:prstGeom>
          <a:noFill/>
          <a:ln w="28575">
            <a:solidFill>
              <a:srgbClr val="66CCFF"/>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367062" name="Rectangle 22"/>
          <p:cNvSpPr>
            <a:spLocks noChangeArrowheads="1"/>
          </p:cNvSpPr>
          <p:nvPr/>
        </p:nvSpPr>
        <p:spPr bwMode="auto">
          <a:xfrm>
            <a:off x="685800" y="3786336"/>
            <a:ext cx="1981200" cy="304800"/>
          </a:xfrm>
          <a:prstGeom prst="rect">
            <a:avLst/>
          </a:prstGeom>
          <a:noFill/>
          <a:ln w="28575">
            <a:solidFill>
              <a:srgbClr val="66CCFF"/>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24" name="Rectangle 6"/>
          <p:cNvSpPr>
            <a:spLocks noChangeArrowheads="1"/>
          </p:cNvSpPr>
          <p:nvPr/>
        </p:nvSpPr>
        <p:spPr bwMode="auto">
          <a:xfrm>
            <a:off x="1403648" y="620489"/>
            <a:ext cx="5978178" cy="576263"/>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eaLnBrk="0" fontAlgn="auto" hangingPunct="0">
              <a:spcBef>
                <a:spcPts val="0"/>
              </a:spcBef>
              <a:spcAft>
                <a:spcPts val="0"/>
              </a:spcAft>
              <a:defRPr/>
            </a:pPr>
            <a:r>
              <a:rPr lang="pt-BR" sz="3200" b="1" dirty="0">
                <a:ln w="11430"/>
                <a:solidFill>
                  <a:srgbClr val="580000"/>
                </a:solidFill>
                <a:effectLst>
                  <a:outerShdw blurRad="50800" dist="39000" dir="5460000" algn="tl">
                    <a:srgbClr val="000000">
                      <a:alpha val="38000"/>
                    </a:srgbClr>
                  </a:outerShdw>
                </a:effectLst>
                <a:latin typeface="+mn-lt"/>
                <a:ea typeface="+mn-ea"/>
              </a:rPr>
              <a:t>MENSAGENS HL7 – V. 2.x - ESTRUTURA</a:t>
            </a:r>
            <a:endParaRPr lang="en-US" sz="3200" b="1" dirty="0">
              <a:ln w="11430"/>
              <a:solidFill>
                <a:srgbClr val="580000"/>
              </a:solidFill>
              <a:effectLst>
                <a:outerShdw blurRad="50800" dist="39000" dir="5460000" algn="tl">
                  <a:srgbClr val="000000">
                    <a:alpha val="38000"/>
                  </a:srgbClr>
                </a:outerShdw>
              </a:effectLst>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67046"/>
                                        </p:tgtEl>
                                        <p:attrNameLst>
                                          <p:attrName>style.visibility</p:attrName>
                                        </p:attrNameLst>
                                      </p:cBhvr>
                                      <p:to>
                                        <p:strVal val="visible"/>
                                      </p:to>
                                    </p:set>
                                    <p:animEffect transition="in" filter="wipe(up)">
                                      <p:cBhvr>
                                        <p:cTn id="7" dur="500"/>
                                        <p:tgtEl>
                                          <p:spTgt spid="13670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67045"/>
                                        </p:tgtEl>
                                        <p:attrNameLst>
                                          <p:attrName>style.visibility</p:attrName>
                                        </p:attrNameLst>
                                      </p:cBhvr>
                                      <p:to>
                                        <p:strVal val="visible"/>
                                      </p:to>
                                    </p:set>
                                    <p:animEffect transition="in" filter="wipe(up)">
                                      <p:cBhvr>
                                        <p:cTn id="12" dur="500"/>
                                        <p:tgtEl>
                                          <p:spTgt spid="13670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67049"/>
                                        </p:tgtEl>
                                        <p:attrNameLst>
                                          <p:attrName>style.visibility</p:attrName>
                                        </p:attrNameLst>
                                      </p:cBhvr>
                                      <p:to>
                                        <p:strVal val="visible"/>
                                      </p:to>
                                    </p:set>
                                    <p:animEffect transition="in" filter="wipe(up)">
                                      <p:cBhvr>
                                        <p:cTn id="17" dur="500"/>
                                        <p:tgtEl>
                                          <p:spTgt spid="13670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67050"/>
                                        </p:tgtEl>
                                        <p:attrNameLst>
                                          <p:attrName>style.visibility</p:attrName>
                                        </p:attrNameLst>
                                      </p:cBhvr>
                                      <p:to>
                                        <p:strVal val="visible"/>
                                      </p:to>
                                    </p:set>
                                    <p:animEffect transition="in" filter="wipe(up)">
                                      <p:cBhvr>
                                        <p:cTn id="22" dur="500"/>
                                        <p:tgtEl>
                                          <p:spTgt spid="136705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67051"/>
                                        </p:tgtEl>
                                        <p:attrNameLst>
                                          <p:attrName>style.visibility</p:attrName>
                                        </p:attrNameLst>
                                      </p:cBhvr>
                                      <p:to>
                                        <p:strVal val="visible"/>
                                      </p:to>
                                    </p:set>
                                    <p:animEffect transition="in" filter="wipe(up)">
                                      <p:cBhvr>
                                        <p:cTn id="27" dur="500"/>
                                        <p:tgtEl>
                                          <p:spTgt spid="136705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67052"/>
                                        </p:tgtEl>
                                        <p:attrNameLst>
                                          <p:attrName>style.visibility</p:attrName>
                                        </p:attrNameLst>
                                      </p:cBhvr>
                                      <p:to>
                                        <p:strVal val="visible"/>
                                      </p:to>
                                    </p:set>
                                    <p:animEffect transition="in" filter="wipe(up)">
                                      <p:cBhvr>
                                        <p:cTn id="32" dur="500"/>
                                        <p:tgtEl>
                                          <p:spTgt spid="136705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367055"/>
                                        </p:tgtEl>
                                        <p:attrNameLst>
                                          <p:attrName>style.visibility</p:attrName>
                                        </p:attrNameLst>
                                      </p:cBhvr>
                                      <p:to>
                                        <p:strVal val="visible"/>
                                      </p:to>
                                    </p:set>
                                    <p:animEffect transition="in" filter="wipe(up)">
                                      <p:cBhvr>
                                        <p:cTn id="37" dur="500"/>
                                        <p:tgtEl>
                                          <p:spTgt spid="136705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367056"/>
                                        </p:tgtEl>
                                        <p:attrNameLst>
                                          <p:attrName>style.visibility</p:attrName>
                                        </p:attrNameLst>
                                      </p:cBhvr>
                                      <p:to>
                                        <p:strVal val="visible"/>
                                      </p:to>
                                    </p:set>
                                    <p:animEffect transition="in" filter="wipe(up)">
                                      <p:cBhvr>
                                        <p:cTn id="42" dur="500"/>
                                        <p:tgtEl>
                                          <p:spTgt spid="136705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367053"/>
                                        </p:tgtEl>
                                        <p:attrNameLst>
                                          <p:attrName>style.visibility</p:attrName>
                                        </p:attrNameLst>
                                      </p:cBhvr>
                                      <p:to>
                                        <p:strVal val="visible"/>
                                      </p:to>
                                    </p:set>
                                    <p:animEffect transition="in" filter="wipe(up)">
                                      <p:cBhvr>
                                        <p:cTn id="47" dur="500"/>
                                        <p:tgtEl>
                                          <p:spTgt spid="136705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367054"/>
                                        </p:tgtEl>
                                        <p:attrNameLst>
                                          <p:attrName>style.visibility</p:attrName>
                                        </p:attrNameLst>
                                      </p:cBhvr>
                                      <p:to>
                                        <p:strVal val="visible"/>
                                      </p:to>
                                    </p:set>
                                    <p:animEffect transition="in" filter="wipe(up)">
                                      <p:cBhvr>
                                        <p:cTn id="52" dur="500"/>
                                        <p:tgtEl>
                                          <p:spTgt spid="136705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367057"/>
                                        </p:tgtEl>
                                        <p:attrNameLst>
                                          <p:attrName>style.visibility</p:attrName>
                                        </p:attrNameLst>
                                      </p:cBhvr>
                                      <p:to>
                                        <p:strVal val="visible"/>
                                      </p:to>
                                    </p:set>
                                    <p:animEffect transition="in" filter="wipe(up)">
                                      <p:cBhvr>
                                        <p:cTn id="57" dur="500"/>
                                        <p:tgtEl>
                                          <p:spTgt spid="136705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367058"/>
                                        </p:tgtEl>
                                        <p:attrNameLst>
                                          <p:attrName>style.visibility</p:attrName>
                                        </p:attrNameLst>
                                      </p:cBhvr>
                                      <p:to>
                                        <p:strVal val="visible"/>
                                      </p:to>
                                    </p:set>
                                    <p:animEffect transition="in" filter="wipe(up)">
                                      <p:cBhvr>
                                        <p:cTn id="62" dur="500"/>
                                        <p:tgtEl>
                                          <p:spTgt spid="136705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367059"/>
                                        </p:tgtEl>
                                        <p:attrNameLst>
                                          <p:attrName>style.visibility</p:attrName>
                                        </p:attrNameLst>
                                      </p:cBhvr>
                                      <p:to>
                                        <p:strVal val="visible"/>
                                      </p:to>
                                    </p:set>
                                    <p:animEffect transition="in" filter="wipe(up)">
                                      <p:cBhvr>
                                        <p:cTn id="67" dur="500"/>
                                        <p:tgtEl>
                                          <p:spTgt spid="136705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367060"/>
                                        </p:tgtEl>
                                        <p:attrNameLst>
                                          <p:attrName>style.visibility</p:attrName>
                                        </p:attrNameLst>
                                      </p:cBhvr>
                                      <p:to>
                                        <p:strVal val="visible"/>
                                      </p:to>
                                    </p:set>
                                    <p:animEffect transition="in" filter="wipe(up)">
                                      <p:cBhvr>
                                        <p:cTn id="72" dur="500"/>
                                        <p:tgtEl>
                                          <p:spTgt spid="136706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367061"/>
                                        </p:tgtEl>
                                        <p:attrNameLst>
                                          <p:attrName>style.visibility</p:attrName>
                                        </p:attrNameLst>
                                      </p:cBhvr>
                                      <p:to>
                                        <p:strVal val="visible"/>
                                      </p:to>
                                    </p:set>
                                    <p:animEffect transition="in" filter="wipe(up)">
                                      <p:cBhvr>
                                        <p:cTn id="77" dur="500"/>
                                        <p:tgtEl>
                                          <p:spTgt spid="136706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1367062"/>
                                        </p:tgtEl>
                                        <p:attrNameLst>
                                          <p:attrName>style.visibility</p:attrName>
                                        </p:attrNameLst>
                                      </p:cBhvr>
                                      <p:to>
                                        <p:strVal val="visible"/>
                                      </p:to>
                                    </p:set>
                                    <p:animEffect transition="in" filter="wipe(up)">
                                      <p:cBhvr>
                                        <p:cTn id="82" dur="500"/>
                                        <p:tgtEl>
                                          <p:spTgt spid="1367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7045" grpId="0" animBg="1"/>
      <p:bldP spid="1367046" grpId="0" animBg="1"/>
      <p:bldP spid="1367049" grpId="0" animBg="1"/>
      <p:bldP spid="1367050" grpId="0" animBg="1"/>
      <p:bldP spid="1367051" grpId="0" animBg="1"/>
      <p:bldP spid="1367052" grpId="0" animBg="1"/>
      <p:bldP spid="1367053" grpId="0" animBg="1"/>
      <p:bldP spid="1367054" grpId="0" animBg="1"/>
      <p:bldP spid="1367055" grpId="0" animBg="1"/>
      <p:bldP spid="1367056" grpId="0" animBg="1"/>
      <p:bldP spid="1367057" grpId="0" animBg="1"/>
      <p:bldP spid="1367058" grpId="0" animBg="1"/>
      <p:bldP spid="1367059" grpId="0" animBg="1"/>
      <p:bldP spid="1367060" grpId="0" animBg="1"/>
      <p:bldP spid="1367061" grpId="0" animBg="1"/>
      <p:bldP spid="136706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xfrm>
            <a:off x="720725" y="1988840"/>
            <a:ext cx="8459787" cy="4392612"/>
          </a:xfrm>
        </p:spPr>
        <p:txBody>
          <a:bodyPr lIns="0" tIns="0" rIns="0" bIns="0"/>
          <a:lstStyle/>
          <a:p>
            <a:pPr eaLnBrk="1" hangingPunct="1">
              <a:lnSpc>
                <a:spcPct val="95000"/>
              </a:lnSpc>
              <a:spcBef>
                <a:spcPct val="0"/>
              </a:spcBef>
              <a:buClr>
                <a:srgbClr val="0B1F65"/>
              </a:buClr>
              <a:buFont typeface="Webdings" pitchFamily="18" charset="2"/>
              <a:buChar char="4"/>
              <a:defRPr/>
            </a:pPr>
            <a:r>
              <a:rPr lang="en-US" sz="2400" b="1" dirty="0" err="1" smtClean="0">
                <a:effectLst>
                  <a:outerShdw blurRad="38100" dist="38100" dir="2700000" algn="tl">
                    <a:srgbClr val="C0C0C0"/>
                  </a:outerShdw>
                </a:effectLst>
                <a:latin typeface="Georgia" pitchFamily="18" charset="0"/>
                <a:ea typeface="ＭＳ Ｐゴシック" pitchFamily="34" charset="-128"/>
              </a:rPr>
              <a:t>Não</a:t>
            </a:r>
            <a:r>
              <a:rPr lang="en-US" sz="2400" b="1" dirty="0" smtClean="0">
                <a:effectLst>
                  <a:outerShdw blurRad="38100" dist="38100" dir="2700000" algn="tl">
                    <a:srgbClr val="C0C0C0"/>
                  </a:outerShdw>
                </a:effectLst>
                <a:latin typeface="Georgia" pitchFamily="18" charset="0"/>
                <a:ea typeface="ＭＳ Ｐゴシック" pitchFamily="34" charset="-128"/>
              </a:rPr>
              <a:t> é  </a:t>
            </a:r>
            <a:r>
              <a:rPr lang="en-US" sz="2400" b="1" dirty="0" err="1" smtClean="0">
                <a:effectLst>
                  <a:outerShdw blurRad="38100" dist="38100" dir="2700000" algn="tl">
                    <a:srgbClr val="C0C0C0"/>
                  </a:outerShdw>
                </a:effectLst>
                <a:latin typeface="Georgia" pitchFamily="18" charset="0"/>
                <a:ea typeface="ＭＳ Ｐゴシック" pitchFamily="34" charset="-128"/>
              </a:rPr>
              <a:t>uma</a:t>
            </a:r>
            <a:r>
              <a:rPr lang="en-US" sz="2400" b="1" dirty="0" smtClean="0">
                <a:effectLst>
                  <a:outerShdw blurRad="38100" dist="38100" dir="2700000" algn="tl">
                    <a:srgbClr val="C0C0C0"/>
                  </a:outerShdw>
                </a:effectLst>
                <a:latin typeface="Georgia" pitchFamily="18" charset="0"/>
                <a:ea typeface="ＭＳ Ｐゴシック" pitchFamily="34" charset="-128"/>
              </a:rPr>
              <a:t> nova </a:t>
            </a:r>
            <a:r>
              <a:rPr lang="en-US" sz="2400" b="1" dirty="0" err="1" smtClean="0">
                <a:effectLst>
                  <a:outerShdw blurRad="38100" dist="38100" dir="2700000" algn="tl">
                    <a:srgbClr val="C0C0C0"/>
                  </a:outerShdw>
                </a:effectLst>
                <a:latin typeface="Georgia" pitchFamily="18" charset="0"/>
                <a:ea typeface="ＭＳ Ｐゴシック" pitchFamily="34" charset="-128"/>
              </a:rPr>
              <a:t>versão</a:t>
            </a:r>
            <a:r>
              <a:rPr lang="en-US" sz="2400" b="1" dirty="0" smtClean="0">
                <a:effectLst>
                  <a:outerShdw blurRad="38100" dist="38100" dir="2700000" algn="tl">
                    <a:srgbClr val="C0C0C0"/>
                  </a:outerShdw>
                </a:effectLst>
                <a:latin typeface="Georgia" pitchFamily="18" charset="0"/>
                <a:ea typeface="ＭＳ Ｐゴシック" pitchFamily="34" charset="-128"/>
              </a:rPr>
              <a:t>, mas </a:t>
            </a:r>
            <a:r>
              <a:rPr lang="en-US" sz="2400" b="1" dirty="0" err="1" smtClean="0">
                <a:effectLst>
                  <a:outerShdw blurRad="38100" dist="38100" dir="2700000" algn="tl">
                    <a:srgbClr val="C0C0C0"/>
                  </a:outerShdw>
                </a:effectLst>
                <a:latin typeface="Georgia" pitchFamily="18" charset="0"/>
                <a:ea typeface="ＭＳ Ｐゴシック" pitchFamily="34" charset="-128"/>
              </a:rPr>
              <a:t>sim</a:t>
            </a:r>
            <a:r>
              <a:rPr lang="en-US" sz="2400" b="1" dirty="0" smtClean="0">
                <a:effectLst>
                  <a:outerShdw blurRad="38100" dist="38100" dir="2700000" algn="tl">
                    <a:srgbClr val="C0C0C0"/>
                  </a:outerShdw>
                </a:effectLst>
                <a:latin typeface="Georgia" pitchFamily="18" charset="0"/>
                <a:ea typeface="ＭＳ Ｐゴシック" pitchFamily="34" charset="-128"/>
              </a:rPr>
              <a:t> </a:t>
            </a:r>
            <a:r>
              <a:rPr lang="en-US" sz="2400" b="1" dirty="0" err="1" smtClean="0">
                <a:effectLst>
                  <a:outerShdw blurRad="38100" dist="38100" dir="2700000" algn="tl">
                    <a:srgbClr val="C0C0C0"/>
                  </a:outerShdw>
                </a:effectLst>
                <a:latin typeface="Georgia" pitchFamily="18" charset="0"/>
                <a:ea typeface="ＭＳ Ｐゴシック" pitchFamily="34" charset="-128"/>
              </a:rPr>
              <a:t>uma</a:t>
            </a:r>
            <a:r>
              <a:rPr lang="en-US" sz="2400" b="1" dirty="0" smtClean="0">
                <a:effectLst>
                  <a:outerShdw blurRad="38100" dist="38100" dir="2700000" algn="tl">
                    <a:srgbClr val="C0C0C0"/>
                  </a:outerShdw>
                </a:effectLst>
                <a:latin typeface="Georgia" pitchFamily="18" charset="0"/>
                <a:ea typeface="ＭＳ Ｐゴシック" pitchFamily="34" charset="-128"/>
              </a:rPr>
              <a:t> </a:t>
            </a:r>
            <a:r>
              <a:rPr lang="en-US" sz="24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quebra</a:t>
            </a:r>
            <a:r>
              <a:rPr lang="en-US" sz="24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 de </a:t>
            </a:r>
            <a:r>
              <a:rPr lang="en-US" sz="24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paradigma</a:t>
            </a:r>
            <a:endParaRPr lang="en-US" sz="2400" b="1" dirty="0" smtClean="0">
              <a:solidFill>
                <a:srgbClr val="FF3300"/>
              </a:solidFill>
              <a:effectLst>
                <a:outerShdw blurRad="38100" dist="38100" dir="2700000" algn="tl">
                  <a:srgbClr val="C0C0C0"/>
                </a:outerShdw>
              </a:effectLst>
              <a:latin typeface="Georgia" pitchFamily="18" charset="0"/>
              <a:ea typeface="ＭＳ Ｐゴシック" pitchFamily="34" charset="-128"/>
            </a:endParaRPr>
          </a:p>
          <a:p>
            <a:pPr eaLnBrk="1" hangingPunct="1">
              <a:lnSpc>
                <a:spcPct val="95000"/>
              </a:lnSpc>
              <a:spcBef>
                <a:spcPts val="1600"/>
              </a:spcBef>
              <a:buClr>
                <a:srgbClr val="0B1F65"/>
              </a:buClr>
              <a:buFont typeface="Webdings" pitchFamily="18" charset="2"/>
              <a:buChar char="4"/>
              <a:defRPr/>
            </a:pPr>
            <a:r>
              <a:rPr lang="en-US" sz="2400" b="1" dirty="0" err="1" smtClean="0">
                <a:effectLst>
                  <a:outerShdw blurRad="38100" dist="38100" dir="2700000" algn="tl">
                    <a:srgbClr val="C0C0C0"/>
                  </a:outerShdw>
                </a:effectLst>
                <a:latin typeface="Georgia" pitchFamily="18" charset="0"/>
                <a:ea typeface="ＭＳ Ｐゴシック" pitchFamily="34" charset="-128"/>
              </a:rPr>
              <a:t>Soluções</a:t>
            </a:r>
            <a:endParaRPr lang="en-US" sz="2400" b="1" dirty="0" smtClean="0">
              <a:effectLst>
                <a:outerShdw blurRad="38100" dist="38100" dir="2700000" algn="tl">
                  <a:srgbClr val="C0C0C0"/>
                </a:outerShdw>
              </a:effectLst>
              <a:latin typeface="Georgia" pitchFamily="18" charset="0"/>
              <a:ea typeface="ＭＳ Ｐゴシック" pitchFamily="34" charset="-128"/>
            </a:endParaRPr>
          </a:p>
          <a:p>
            <a:pPr marL="565150" lvl="1" indent="-222250" eaLnBrk="1" hangingPunct="1">
              <a:lnSpc>
                <a:spcPct val="95000"/>
              </a:lnSpc>
              <a:spcBef>
                <a:spcPts val="500"/>
              </a:spcBef>
              <a:buClr>
                <a:srgbClr val="0B1F65"/>
              </a:buClr>
              <a:buSzPct val="69000"/>
              <a:defRPr/>
            </a:pPr>
            <a:r>
              <a:rPr lang="en-US" sz="20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Redução</a:t>
            </a:r>
            <a:r>
              <a:rPr lang="en-US" sz="20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 da </a:t>
            </a:r>
            <a:r>
              <a:rPr lang="en-US" sz="20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opcionalidade</a:t>
            </a:r>
            <a:r>
              <a:rPr lang="en-US" sz="2000" b="1" dirty="0" smtClean="0">
                <a:effectLst>
                  <a:outerShdw blurRad="38100" dist="38100" dir="2700000" algn="tl">
                    <a:srgbClr val="C0C0C0"/>
                  </a:outerShdw>
                </a:effectLst>
                <a:latin typeface="Georgia" pitchFamily="18" charset="0"/>
                <a:ea typeface="ＭＳ Ｐゴシック" pitchFamily="34" charset="-128"/>
              </a:rPr>
              <a:t> da v2 </a:t>
            </a:r>
          </a:p>
          <a:p>
            <a:pPr marL="565150" lvl="1" indent="-222250" eaLnBrk="1" hangingPunct="1">
              <a:lnSpc>
                <a:spcPct val="95000"/>
              </a:lnSpc>
              <a:spcBef>
                <a:spcPts val="500"/>
              </a:spcBef>
              <a:buClr>
                <a:srgbClr val="0B1F65"/>
              </a:buClr>
              <a:buSzPct val="69000"/>
              <a:defRPr/>
            </a:pPr>
            <a:r>
              <a:rPr lang="en-US" sz="2000" b="1" dirty="0" err="1" smtClean="0">
                <a:effectLst>
                  <a:outerShdw blurRad="38100" dist="38100" dir="2700000" algn="tl">
                    <a:srgbClr val="C0C0C0"/>
                  </a:outerShdw>
                </a:effectLst>
                <a:latin typeface="Georgia" pitchFamily="18" charset="0"/>
                <a:ea typeface="ＭＳ Ｐゴシック" pitchFamily="34" charset="-128"/>
              </a:rPr>
              <a:t>Incluiu</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regras</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testáveis</a:t>
            </a:r>
            <a:r>
              <a:rPr lang="en-US" sz="2000" b="1" dirty="0" smtClean="0">
                <a:effectLst>
                  <a:outerShdw blurRad="38100" dist="38100" dir="2700000" algn="tl">
                    <a:srgbClr val="C0C0C0"/>
                  </a:outerShdw>
                </a:effectLst>
                <a:latin typeface="Georgia" pitchFamily="18" charset="0"/>
                <a:ea typeface="ＭＳ Ｐゴシック" pitchFamily="34" charset="-128"/>
              </a:rPr>
              <a:t> de </a:t>
            </a:r>
            <a:r>
              <a:rPr lang="en-US" sz="20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conformidade</a:t>
            </a:r>
            <a:endParaRPr lang="en-US" sz="2000" b="1" dirty="0" smtClean="0">
              <a:solidFill>
                <a:srgbClr val="FF3300"/>
              </a:solidFill>
              <a:effectLst>
                <a:outerShdw blurRad="38100" dist="38100" dir="2700000" algn="tl">
                  <a:srgbClr val="C0C0C0"/>
                </a:outerShdw>
              </a:effectLst>
              <a:latin typeface="Georgia" pitchFamily="18" charset="0"/>
              <a:ea typeface="ＭＳ Ｐゴシック" pitchFamily="34" charset="-128"/>
            </a:endParaRPr>
          </a:p>
          <a:p>
            <a:pPr eaLnBrk="1" hangingPunct="1">
              <a:lnSpc>
                <a:spcPct val="95000"/>
              </a:lnSpc>
              <a:spcBef>
                <a:spcPts val="1600"/>
              </a:spcBef>
              <a:buClr>
                <a:srgbClr val="0B1F65"/>
              </a:buClr>
              <a:buFont typeface="Webdings" pitchFamily="18" charset="2"/>
              <a:buChar char="4"/>
              <a:defRPr/>
            </a:pPr>
            <a:r>
              <a:rPr lang="en-US" sz="2400" b="1" dirty="0" smtClean="0">
                <a:effectLst>
                  <a:outerShdw blurRad="38100" dist="38100" dir="2700000" algn="tl">
                    <a:srgbClr val="C0C0C0"/>
                  </a:outerShdw>
                </a:effectLst>
                <a:latin typeface="Georgia" pitchFamily="18" charset="0"/>
                <a:ea typeface="ＭＳ Ｐゴシック" pitchFamily="34" charset="-128"/>
              </a:rPr>
              <a:t>É </a:t>
            </a:r>
            <a:r>
              <a:rPr lang="en-US" sz="2400" b="1" dirty="0" err="1" smtClean="0">
                <a:effectLst>
                  <a:outerShdw blurRad="38100" dist="38100" dir="2700000" algn="tl">
                    <a:srgbClr val="C0C0C0"/>
                  </a:outerShdw>
                </a:effectLst>
                <a:latin typeface="Georgia" pitchFamily="18" charset="0"/>
                <a:ea typeface="ＭＳ Ｐゴシック" pitchFamily="34" charset="-128"/>
              </a:rPr>
              <a:t>baseado</a:t>
            </a:r>
            <a:r>
              <a:rPr lang="en-US" sz="2400" b="1" dirty="0" smtClean="0">
                <a:effectLst>
                  <a:outerShdw blurRad="38100" dist="38100" dir="2700000" algn="tl">
                    <a:srgbClr val="C0C0C0"/>
                  </a:outerShdw>
                </a:effectLst>
                <a:latin typeface="Georgia" pitchFamily="18" charset="0"/>
                <a:ea typeface="ＭＳ Ｐゴシック" pitchFamily="34" charset="-128"/>
              </a:rPr>
              <a:t> </a:t>
            </a:r>
            <a:r>
              <a:rPr lang="en-US" sz="2400" b="1" dirty="0" err="1" smtClean="0">
                <a:effectLst>
                  <a:outerShdw blurRad="38100" dist="38100" dir="2700000" algn="tl">
                    <a:srgbClr val="C0C0C0"/>
                  </a:outerShdw>
                </a:effectLst>
                <a:latin typeface="Georgia" pitchFamily="18" charset="0"/>
                <a:ea typeface="ＭＳ Ｐゴシック" pitchFamily="34" charset="-128"/>
              </a:rPr>
              <a:t>em</a:t>
            </a:r>
            <a:r>
              <a:rPr lang="en-US" sz="2400" b="1" dirty="0" smtClean="0">
                <a:effectLst>
                  <a:outerShdw blurRad="38100" dist="38100" dir="2700000" algn="tl">
                    <a:srgbClr val="C0C0C0"/>
                  </a:outerShdw>
                </a:effectLst>
                <a:latin typeface="Georgia" pitchFamily="18" charset="0"/>
                <a:ea typeface="ＭＳ Ｐゴシック" pitchFamily="34" charset="-128"/>
              </a:rPr>
              <a:t> </a:t>
            </a:r>
            <a:r>
              <a:rPr lang="en-US" sz="24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metodologia</a:t>
            </a:r>
            <a:r>
              <a:rPr lang="en-US" sz="24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 formal</a:t>
            </a:r>
            <a:r>
              <a:rPr lang="en-US" sz="2400" b="1" dirty="0" smtClean="0">
                <a:effectLst>
                  <a:outerShdw blurRad="38100" dist="38100" dir="2700000" algn="tl">
                    <a:srgbClr val="C0C0C0"/>
                  </a:outerShdw>
                </a:effectLst>
                <a:latin typeface="Georgia" pitchFamily="18" charset="0"/>
                <a:ea typeface="ＭＳ Ｐゴシック" pitchFamily="34" charset="-128"/>
              </a:rPr>
              <a:t> de </a:t>
            </a:r>
            <a:r>
              <a:rPr lang="en-US" sz="2400" b="1" dirty="0" err="1" smtClean="0">
                <a:effectLst>
                  <a:outerShdw blurRad="38100" dist="38100" dir="2700000" algn="tl">
                    <a:srgbClr val="C0C0C0"/>
                  </a:outerShdw>
                </a:effectLst>
                <a:latin typeface="Georgia" pitchFamily="18" charset="0"/>
                <a:ea typeface="ＭＳ Ｐゴシック" pitchFamily="34" charset="-128"/>
              </a:rPr>
              <a:t>desenvolvimento</a:t>
            </a:r>
            <a:r>
              <a:rPr lang="en-US" sz="2400" b="1" dirty="0" smtClean="0">
                <a:effectLst>
                  <a:outerShdw blurRad="38100" dist="38100" dir="2700000" algn="tl">
                    <a:srgbClr val="C0C0C0"/>
                  </a:outerShdw>
                </a:effectLst>
                <a:latin typeface="Georgia" pitchFamily="18" charset="0"/>
                <a:ea typeface="ＭＳ Ｐゴシック" pitchFamily="34" charset="-128"/>
              </a:rPr>
              <a:t> </a:t>
            </a:r>
          </a:p>
          <a:p>
            <a:pPr marL="565150" lvl="1" indent="-222250" eaLnBrk="1" hangingPunct="1">
              <a:lnSpc>
                <a:spcPct val="95000"/>
              </a:lnSpc>
              <a:spcBef>
                <a:spcPts val="500"/>
              </a:spcBef>
              <a:buClr>
                <a:srgbClr val="0B1F65"/>
              </a:buClr>
              <a:buSzPct val="69000"/>
              <a:defRPr/>
            </a:pPr>
            <a:r>
              <a:rPr lang="en-US" sz="2000" b="1" dirty="0" smtClean="0">
                <a:effectLst>
                  <a:outerShdw blurRad="38100" dist="38100" dir="2700000" algn="tl">
                    <a:srgbClr val="C0C0C0"/>
                  </a:outerShdw>
                </a:effectLst>
                <a:latin typeface="Georgia" pitchFamily="18" charset="0"/>
                <a:ea typeface="ＭＳ Ｐゴシック" pitchFamily="34" charset="-128"/>
              </a:rPr>
              <a:t>É </a:t>
            </a:r>
            <a:r>
              <a:rPr lang="en-US" sz="2000" b="1" dirty="0" err="1" smtClean="0">
                <a:effectLst>
                  <a:outerShdw blurRad="38100" dist="38100" dir="2700000" algn="tl">
                    <a:srgbClr val="C0C0C0"/>
                  </a:outerShdw>
                </a:effectLst>
                <a:latin typeface="Georgia" pitchFamily="18" charset="0"/>
                <a:ea typeface="ＭＳ Ｐゴシック" pitchFamily="34" charset="-128"/>
              </a:rPr>
              <a:t>orientado</a:t>
            </a:r>
            <a:r>
              <a:rPr lang="en-US" sz="2000" b="1" dirty="0" smtClean="0">
                <a:effectLst>
                  <a:outerShdw blurRad="38100" dist="38100" dir="2700000" algn="tl">
                    <a:srgbClr val="C0C0C0"/>
                  </a:outerShdw>
                </a:effectLst>
                <a:latin typeface="Georgia" pitchFamily="18" charset="0"/>
                <a:ea typeface="ＭＳ Ｐゴシック" pitchFamily="34" charset="-128"/>
              </a:rPr>
              <a:t> a </a:t>
            </a:r>
            <a:r>
              <a:rPr lang="en-US" sz="2000" b="1" dirty="0" err="1" smtClean="0">
                <a:effectLst>
                  <a:outerShdw blurRad="38100" dist="38100" dir="2700000" algn="tl">
                    <a:srgbClr val="C0C0C0"/>
                  </a:outerShdw>
                </a:effectLst>
                <a:latin typeface="Georgia" pitchFamily="18" charset="0"/>
                <a:ea typeface="ＭＳ Ｐゴシック" pitchFamily="34" charset="-128"/>
              </a:rPr>
              <a:t>objeto</a:t>
            </a:r>
            <a:r>
              <a:rPr lang="en-US" sz="2000" b="1" dirty="0" smtClean="0">
                <a:effectLst>
                  <a:outerShdw blurRad="38100" dist="38100" dir="2700000" algn="tl">
                    <a:srgbClr val="C0C0C0"/>
                  </a:outerShdw>
                </a:effectLst>
                <a:latin typeface="Georgia" pitchFamily="18" charset="0"/>
                <a:ea typeface="ＭＳ Ｐゴシック" pitchFamily="34" charset="-128"/>
              </a:rPr>
              <a:t> (OO) </a:t>
            </a:r>
          </a:p>
          <a:p>
            <a:pPr marL="565150" lvl="1" indent="-222250" eaLnBrk="1" hangingPunct="1">
              <a:lnSpc>
                <a:spcPct val="95000"/>
              </a:lnSpc>
              <a:spcBef>
                <a:spcPts val="500"/>
              </a:spcBef>
              <a:buClr>
                <a:srgbClr val="0B1F65"/>
              </a:buClr>
              <a:buSzPct val="69000"/>
              <a:defRPr/>
            </a:pPr>
            <a:r>
              <a:rPr lang="en-US" sz="2000" b="1" dirty="0" err="1" smtClean="0">
                <a:effectLst>
                  <a:outerShdw blurRad="38100" dist="38100" dir="2700000" algn="tl">
                    <a:srgbClr val="C0C0C0"/>
                  </a:outerShdw>
                </a:effectLst>
                <a:latin typeface="Georgia" pitchFamily="18" charset="0"/>
                <a:ea typeface="ＭＳ Ｐゴシック" pitchFamily="34" charset="-128"/>
              </a:rPr>
              <a:t>Usa</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os</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princípios</a:t>
            </a:r>
            <a:r>
              <a:rPr lang="en-US" sz="2000" b="1" dirty="0" smtClean="0">
                <a:effectLst>
                  <a:outerShdw blurRad="38100" dist="38100" dir="2700000" algn="tl">
                    <a:srgbClr val="C0C0C0"/>
                  </a:outerShdw>
                </a:effectLst>
                <a:latin typeface="Georgia" pitchFamily="18" charset="0"/>
                <a:ea typeface="ＭＳ Ｐゴシック" pitchFamily="34" charset="-128"/>
              </a:rPr>
              <a:t> da Universal Modeling Language (</a:t>
            </a:r>
            <a:r>
              <a:rPr lang="en-US" sz="20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UML</a:t>
            </a:r>
            <a:r>
              <a:rPr lang="en-US" sz="2000" b="1" dirty="0" smtClean="0">
                <a:effectLst>
                  <a:outerShdw blurRad="38100" dist="38100" dir="2700000" algn="tl">
                    <a:srgbClr val="C0C0C0"/>
                  </a:outerShdw>
                </a:effectLst>
                <a:latin typeface="Georgia" pitchFamily="18" charset="0"/>
                <a:ea typeface="ＭＳ Ｐゴシック" pitchFamily="34" charset="-128"/>
              </a:rPr>
              <a:t>)</a:t>
            </a:r>
          </a:p>
          <a:p>
            <a:pPr eaLnBrk="1" hangingPunct="1">
              <a:lnSpc>
                <a:spcPct val="95000"/>
              </a:lnSpc>
              <a:spcBef>
                <a:spcPts val="1600"/>
              </a:spcBef>
              <a:buClr>
                <a:srgbClr val="0B1F65"/>
              </a:buClr>
              <a:buFont typeface="Webdings" pitchFamily="18" charset="2"/>
              <a:buChar char="4"/>
              <a:defRPr/>
            </a:pPr>
            <a:r>
              <a:rPr lang="en-US" sz="2400" b="1" dirty="0" err="1" smtClean="0">
                <a:effectLst>
                  <a:outerShdw blurRad="38100" dist="38100" dir="2700000" algn="tl">
                    <a:srgbClr val="C0C0C0"/>
                  </a:outerShdw>
                </a:effectLst>
                <a:latin typeface="Georgia" pitchFamily="18" charset="0"/>
                <a:ea typeface="ＭＳ Ｐゴシック" pitchFamily="34" charset="-128"/>
              </a:rPr>
              <a:t>Foco</a:t>
            </a:r>
            <a:r>
              <a:rPr lang="en-US" sz="2400" b="1" dirty="0" smtClean="0">
                <a:effectLst>
                  <a:outerShdw blurRad="38100" dist="38100" dir="2700000" algn="tl">
                    <a:srgbClr val="C0C0C0"/>
                  </a:outerShdw>
                </a:effectLst>
                <a:latin typeface="Georgia" pitchFamily="18" charset="0"/>
                <a:ea typeface="ＭＳ Ｐゴシック" pitchFamily="34" charset="-128"/>
              </a:rPr>
              <a:t> </a:t>
            </a:r>
            <a:r>
              <a:rPr lang="en-US" sz="2400" b="1" dirty="0" err="1" smtClean="0">
                <a:effectLst>
                  <a:outerShdw blurRad="38100" dist="38100" dir="2700000" algn="tl">
                    <a:srgbClr val="C0C0C0"/>
                  </a:outerShdw>
                </a:effectLst>
                <a:latin typeface="Georgia" pitchFamily="18" charset="0"/>
                <a:ea typeface="ＭＳ Ｐゴシック" pitchFamily="34" charset="-128"/>
              </a:rPr>
              <a:t>em</a:t>
            </a:r>
            <a:r>
              <a:rPr lang="en-US" sz="2400" b="1" dirty="0" smtClean="0">
                <a:effectLst>
                  <a:outerShdw blurRad="38100" dist="38100" dir="2700000" algn="tl">
                    <a:srgbClr val="C0C0C0"/>
                  </a:outerShdw>
                </a:effectLst>
                <a:latin typeface="Georgia" pitchFamily="18" charset="0"/>
                <a:ea typeface="ＭＳ Ｐゴシック" pitchFamily="34" charset="-128"/>
              </a:rPr>
              <a:t>  </a:t>
            </a:r>
            <a:r>
              <a:rPr lang="en-US" sz="24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interoperabilidade</a:t>
            </a:r>
            <a:r>
              <a:rPr lang="en-US" sz="24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 </a:t>
            </a:r>
            <a:r>
              <a:rPr lang="en-US" sz="24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semântica</a:t>
            </a:r>
            <a:endParaRPr lang="en-US" sz="2400" b="1" dirty="0" smtClean="0">
              <a:solidFill>
                <a:srgbClr val="FF3300"/>
              </a:solidFill>
              <a:effectLst>
                <a:outerShdw blurRad="38100" dist="38100" dir="2700000" algn="tl">
                  <a:srgbClr val="C0C0C0"/>
                </a:outerShdw>
              </a:effectLst>
              <a:latin typeface="Georgia" pitchFamily="18" charset="0"/>
              <a:ea typeface="ＭＳ Ｐゴシック" pitchFamily="34" charset="-128"/>
            </a:endParaRPr>
          </a:p>
        </p:txBody>
      </p:sp>
      <p:sp>
        <p:nvSpPr>
          <p:cNvPr id="89091" name="Rectangle 3"/>
          <p:cNvSpPr>
            <a:spLocks/>
          </p:cNvSpPr>
          <p:nvPr/>
        </p:nvSpPr>
        <p:spPr bwMode="auto">
          <a:xfrm>
            <a:off x="2915816" y="764704"/>
            <a:ext cx="3744416" cy="574675"/>
          </a:xfrm>
          <a:prstGeom prst="rect">
            <a:avLst/>
          </a:prstGeom>
          <a:noFill/>
          <a:ln w="9525" algn="ctr">
            <a:noFill/>
            <a:miter lim="800000"/>
            <a:headEnd/>
            <a:tailEnd/>
          </a:ln>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spcBef>
                <a:spcPts val="0"/>
              </a:spcBef>
              <a:spcAft>
                <a:spcPts val="0"/>
              </a:spcAft>
              <a:defRPr/>
            </a:pPr>
            <a:r>
              <a:rPr lang="en-US" sz="5400" b="1" dirty="0">
                <a:ln w="11430"/>
                <a:solidFill>
                  <a:srgbClr val="580000"/>
                </a:solidFill>
                <a:effectLst>
                  <a:outerShdw blurRad="50800" dist="39000" dir="5460000" algn="tl">
                    <a:srgbClr val="000000">
                      <a:alpha val="38000"/>
                    </a:srgbClr>
                  </a:outerShdw>
                </a:effectLst>
                <a:latin typeface="+mn-lt"/>
                <a:ea typeface="+mn-ea"/>
                <a:sym typeface="Arial" charset="0"/>
              </a:rPr>
              <a:t>HL7  </a:t>
            </a:r>
            <a:r>
              <a:rPr lang="en-US" sz="5400" b="1" dirty="0" smtClean="0">
                <a:ln w="11430"/>
                <a:solidFill>
                  <a:srgbClr val="580000"/>
                </a:solidFill>
                <a:effectLst>
                  <a:outerShdw blurRad="50800" dist="39000" dir="5460000" algn="tl">
                    <a:srgbClr val="000000">
                      <a:alpha val="38000"/>
                    </a:srgbClr>
                  </a:outerShdw>
                </a:effectLst>
                <a:latin typeface="+mn-lt"/>
                <a:ea typeface="+mn-ea"/>
                <a:sym typeface="Arial" charset="0"/>
              </a:rPr>
              <a:t>v3</a:t>
            </a:r>
          </a:p>
          <a:p>
            <a:pPr algn="r" fontAlgn="auto">
              <a:spcBef>
                <a:spcPts val="0"/>
              </a:spcBef>
              <a:spcAft>
                <a:spcPts val="0"/>
              </a:spcAft>
              <a:defRPr/>
            </a:pPr>
            <a:r>
              <a:rPr lang="en-US" sz="2400" dirty="0" smtClean="0">
                <a:ln w="11430"/>
                <a:solidFill>
                  <a:srgbClr val="002060"/>
                </a:solidFill>
                <a:effectLst>
                  <a:outerShdw blurRad="50800" dist="39000" dir="5460000" algn="tl">
                    <a:srgbClr val="000000">
                      <a:alpha val="38000"/>
                    </a:srgbClr>
                  </a:outerShdw>
                </a:effectLst>
                <a:latin typeface="+mn-lt"/>
                <a:ea typeface="+mn-ea"/>
                <a:sym typeface="Arial" charset="0"/>
              </a:rPr>
              <a:t>     2005</a:t>
            </a:r>
            <a:endParaRPr lang="en-US" sz="2400" b="1" dirty="0">
              <a:ln w="11430"/>
              <a:solidFill>
                <a:srgbClr val="002060"/>
              </a:solidFill>
              <a:effectLst>
                <a:outerShdw blurRad="50800" dist="39000" dir="5460000" algn="tl">
                  <a:srgbClr val="000000">
                    <a:alpha val="38000"/>
                  </a:srgbClr>
                </a:outerShdw>
              </a:effectLst>
              <a:latin typeface="+mn-lt"/>
              <a:ea typeface="+mn-ea"/>
              <a:sym typeface="Arial" charset="0"/>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xfrm>
            <a:off x="936625" y="1988840"/>
            <a:ext cx="8243887" cy="4537075"/>
          </a:xfrm>
        </p:spPr>
        <p:txBody>
          <a:bodyPr lIns="0" tIns="0" rIns="0" bIns="0"/>
          <a:lstStyle/>
          <a:p>
            <a:pPr marL="381000" indent="-381000" eaLnBrk="1" hangingPunct="1">
              <a:lnSpc>
                <a:spcPct val="130000"/>
              </a:lnSpc>
              <a:spcBef>
                <a:spcPct val="0"/>
              </a:spcBef>
              <a:buClr>
                <a:srgbClr val="0B1F65"/>
              </a:buClr>
              <a:buFont typeface="Webdings" pitchFamily="18" charset="2"/>
              <a:buChar char="4"/>
              <a:defRPr/>
            </a:pPr>
            <a:r>
              <a:rPr lang="en-US" sz="2000" b="1" dirty="0" smtClean="0">
                <a:effectLst>
                  <a:outerShdw blurRad="38100" dist="38100" dir="2700000" algn="tl">
                    <a:srgbClr val="C0C0C0"/>
                  </a:outerShdw>
                </a:effectLst>
                <a:latin typeface="Georgia" pitchFamily="18" charset="0"/>
                <a:ea typeface="ＭＳ Ｐゴシック" pitchFamily="34" charset="-128"/>
              </a:rPr>
              <a:t>o </a:t>
            </a:r>
            <a:r>
              <a:rPr lang="en-US" sz="20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RIM (MODELO DE INFORMAÇÃO DE REFERÊNCIA)</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abrange</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todo</a:t>
            </a:r>
            <a:r>
              <a:rPr lang="en-US" sz="2000" b="1" dirty="0" smtClean="0">
                <a:effectLst>
                  <a:outerShdw blurRad="38100" dist="38100" dir="2700000" algn="tl">
                    <a:srgbClr val="C0C0C0"/>
                  </a:outerShdw>
                </a:effectLst>
                <a:latin typeface="Georgia" pitchFamily="18" charset="0"/>
                <a:ea typeface="ＭＳ Ｐゴシック" pitchFamily="34" charset="-128"/>
              </a:rPr>
              <a:t> o </a:t>
            </a:r>
            <a:r>
              <a:rPr lang="en-US" sz="2000" b="1" dirty="0" err="1" smtClean="0">
                <a:effectLst>
                  <a:outerShdw blurRad="38100" dist="38100" dir="2700000" algn="tl">
                    <a:srgbClr val="C0C0C0"/>
                  </a:outerShdw>
                </a:effectLst>
                <a:latin typeface="Georgia" pitchFamily="18" charset="0"/>
                <a:ea typeface="ＭＳ Ｐゴシック" pitchFamily="34" charset="-128"/>
              </a:rPr>
              <a:t>cuidado</a:t>
            </a:r>
            <a:r>
              <a:rPr lang="en-US" sz="2000" b="1" dirty="0" smtClean="0">
                <a:effectLst>
                  <a:outerShdw blurRad="38100" dist="38100" dir="2700000" algn="tl">
                    <a:srgbClr val="C0C0C0"/>
                  </a:outerShdw>
                </a:effectLst>
                <a:latin typeface="Georgia" pitchFamily="18" charset="0"/>
                <a:ea typeface="ＭＳ Ｐゴシック" pitchFamily="34" charset="-128"/>
              </a:rPr>
              <a:t> do </a:t>
            </a:r>
            <a:r>
              <a:rPr lang="en-US" sz="2000" b="1" dirty="0" err="1" smtClean="0">
                <a:effectLst>
                  <a:outerShdw blurRad="38100" dist="38100" dir="2700000" algn="tl">
                    <a:srgbClr val="C0C0C0"/>
                  </a:outerShdw>
                </a:effectLst>
                <a:latin typeface="Georgia" pitchFamily="18" charset="0"/>
                <a:ea typeface="ＭＳ Ｐゴシック" pitchFamily="34" charset="-128"/>
              </a:rPr>
              <a:t>paciente</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bem</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como</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os</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eixos</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administrativos</a:t>
            </a:r>
            <a:r>
              <a:rPr lang="en-US" sz="2000" b="1" dirty="0" smtClean="0">
                <a:effectLst>
                  <a:outerShdw blurRad="38100" dist="38100" dir="2700000" algn="tl">
                    <a:srgbClr val="C0C0C0"/>
                  </a:outerShdw>
                </a:effectLst>
                <a:latin typeface="Georgia" pitchFamily="18" charset="0"/>
                <a:ea typeface="ＭＳ Ｐゴシック" pitchFamily="34" charset="-128"/>
              </a:rPr>
              <a:t> e </a:t>
            </a:r>
            <a:r>
              <a:rPr lang="en-US" sz="2000" b="1" dirty="0" err="1" smtClean="0">
                <a:effectLst>
                  <a:outerShdw blurRad="38100" dist="38100" dir="2700000" algn="tl">
                    <a:srgbClr val="C0C0C0"/>
                  </a:outerShdw>
                </a:effectLst>
                <a:latin typeface="Georgia" pitchFamily="18" charset="0"/>
                <a:ea typeface="ＭＳ Ｐゴシック" pitchFamily="34" charset="-128"/>
              </a:rPr>
              <a:t>financeiros</a:t>
            </a:r>
            <a:endParaRPr lang="en-US" sz="2000" b="1" dirty="0" smtClean="0">
              <a:effectLst>
                <a:outerShdw blurRad="38100" dist="38100" dir="2700000" algn="tl">
                  <a:srgbClr val="C0C0C0"/>
                </a:outerShdw>
              </a:effectLst>
              <a:latin typeface="Georgia" pitchFamily="18" charset="0"/>
              <a:ea typeface="ＭＳ Ｐゴシック" pitchFamily="34" charset="-128"/>
            </a:endParaRPr>
          </a:p>
          <a:p>
            <a:pPr marL="381000" indent="-381000" eaLnBrk="1" hangingPunct="1">
              <a:lnSpc>
                <a:spcPct val="130000"/>
              </a:lnSpc>
              <a:spcBef>
                <a:spcPts val="1600"/>
              </a:spcBef>
              <a:buClr>
                <a:srgbClr val="0B1F65"/>
              </a:buClr>
              <a:buFont typeface="Webdings" pitchFamily="18" charset="2"/>
              <a:buChar char="4"/>
              <a:defRPr/>
            </a:pPr>
            <a:r>
              <a:rPr lang="en-US" sz="2000" b="1" dirty="0" smtClean="0">
                <a:effectLst>
                  <a:outerShdw blurRad="38100" dist="38100" dir="2700000" algn="tl">
                    <a:srgbClr val="C0C0C0"/>
                  </a:outerShdw>
                </a:effectLst>
                <a:latin typeface="Georgia" pitchFamily="18" charset="0"/>
                <a:ea typeface="ＭＳ Ｐゴシック" pitchFamily="34" charset="-128"/>
              </a:rPr>
              <a:t>tem </a:t>
            </a:r>
            <a:r>
              <a:rPr lang="en-US" sz="20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um </a:t>
            </a:r>
            <a:r>
              <a:rPr lang="en-US" sz="20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processo</a:t>
            </a:r>
            <a:r>
              <a:rPr lang="en-US" sz="20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 </a:t>
            </a:r>
            <a:r>
              <a:rPr lang="en-US" sz="20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bem</a:t>
            </a:r>
            <a:r>
              <a:rPr lang="en-US" sz="20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 </a:t>
            </a:r>
            <a:r>
              <a:rPr lang="en-US" sz="20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definido</a:t>
            </a:r>
            <a:r>
              <a:rPr lang="en-US" sz="2000" b="1" dirty="0" smtClean="0">
                <a:effectLst>
                  <a:outerShdw blurRad="38100" dist="38100" dir="2700000" algn="tl">
                    <a:srgbClr val="C0C0C0"/>
                  </a:outerShdw>
                </a:effectLst>
                <a:latin typeface="Georgia" pitchFamily="18" charset="0"/>
                <a:ea typeface="ＭＳ Ｐゴシック" pitchFamily="34" charset="-128"/>
              </a:rPr>
              <a:t> de </a:t>
            </a:r>
            <a:r>
              <a:rPr lang="en-US" sz="2000" b="1" dirty="0" err="1" smtClean="0">
                <a:effectLst>
                  <a:outerShdw blurRad="38100" dist="38100" dir="2700000" algn="tl">
                    <a:srgbClr val="C0C0C0"/>
                  </a:outerShdw>
                </a:effectLst>
                <a:latin typeface="Georgia" pitchFamily="18" charset="0"/>
                <a:ea typeface="ＭＳ Ｐゴシック" pitchFamily="34" charset="-128"/>
              </a:rPr>
              <a:t>especificação</a:t>
            </a:r>
            <a:r>
              <a:rPr lang="en-US" sz="2000" b="1" dirty="0" smtClean="0">
                <a:effectLst>
                  <a:outerShdw blurRad="38100" dist="38100" dir="2700000" algn="tl">
                    <a:srgbClr val="C0C0C0"/>
                  </a:outerShdw>
                </a:effectLst>
                <a:latin typeface="Georgia" pitchFamily="18" charset="0"/>
                <a:ea typeface="ＭＳ Ｐゴシック" pitchFamily="34" charset="-128"/>
              </a:rPr>
              <a:t> de </a:t>
            </a:r>
            <a:r>
              <a:rPr lang="en-US" sz="2000" b="1" dirty="0" err="1" smtClean="0">
                <a:effectLst>
                  <a:outerShdw blurRad="38100" dist="38100" dir="2700000" algn="tl">
                    <a:srgbClr val="C0C0C0"/>
                  </a:outerShdw>
                </a:effectLst>
                <a:latin typeface="Georgia" pitchFamily="18" charset="0"/>
                <a:ea typeface="ＭＳ Ｐゴシック" pitchFamily="34" charset="-128"/>
              </a:rPr>
              <a:t>mensagens</a:t>
            </a:r>
            <a:endParaRPr lang="en-US" sz="2000" b="1" dirty="0" smtClean="0">
              <a:effectLst>
                <a:outerShdw blurRad="38100" dist="38100" dir="2700000" algn="tl">
                  <a:srgbClr val="C0C0C0"/>
                </a:outerShdw>
              </a:effectLst>
              <a:latin typeface="Georgia" pitchFamily="18" charset="0"/>
              <a:ea typeface="ＭＳ Ｐゴシック" pitchFamily="34" charset="-128"/>
            </a:endParaRPr>
          </a:p>
          <a:p>
            <a:pPr marL="381000" indent="-381000" eaLnBrk="1" hangingPunct="1">
              <a:lnSpc>
                <a:spcPct val="130000"/>
              </a:lnSpc>
              <a:spcBef>
                <a:spcPts val="1600"/>
              </a:spcBef>
              <a:buClr>
                <a:srgbClr val="0B1F65"/>
              </a:buClr>
              <a:buFont typeface="Webdings" pitchFamily="18" charset="2"/>
              <a:buChar char="4"/>
              <a:defRPr/>
            </a:pPr>
            <a:r>
              <a:rPr lang="en-US" sz="2000" b="1" dirty="0" smtClean="0">
                <a:effectLst>
                  <a:outerShdw blurRad="38100" dist="38100" dir="2700000" algn="tl">
                    <a:srgbClr val="C0C0C0"/>
                  </a:outerShdw>
                </a:effectLst>
                <a:latin typeface="Georgia" pitchFamily="18" charset="0"/>
                <a:ea typeface="ＭＳ Ｐゴシック" pitchFamily="34" charset="-128"/>
              </a:rPr>
              <a:t>tem </a:t>
            </a:r>
            <a:r>
              <a:rPr lang="en-US" sz="2000" b="1" dirty="0" err="1" smtClean="0">
                <a:effectLst>
                  <a:outerShdw blurRad="38100" dist="38100" dir="2700000" algn="tl">
                    <a:srgbClr val="C0C0C0"/>
                  </a:outerShdw>
                </a:effectLst>
                <a:latin typeface="Georgia" pitchFamily="18" charset="0"/>
                <a:ea typeface="ＭＳ Ｐゴシック" pitchFamily="34" charset="-128"/>
              </a:rPr>
              <a:t>uma</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especificação</a:t>
            </a:r>
            <a:r>
              <a:rPr lang="en-US" sz="20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 formal</a:t>
            </a:r>
            <a:r>
              <a:rPr lang="en-US" sz="2000" b="1" dirty="0" smtClean="0">
                <a:effectLst>
                  <a:outerShdw blurRad="38100" dist="38100" dir="2700000" algn="tl">
                    <a:srgbClr val="C0C0C0"/>
                  </a:outerShdw>
                </a:effectLst>
                <a:latin typeface="Georgia" pitchFamily="18" charset="0"/>
                <a:ea typeface="ＭＳ Ｐゴシック" pitchFamily="34" charset="-128"/>
              </a:rPr>
              <a:t> e </a:t>
            </a:r>
            <a:r>
              <a:rPr lang="en-US" sz="2000" b="1" dirty="0" err="1" smtClean="0">
                <a:effectLst>
                  <a:outerShdw blurRad="38100" dist="38100" dir="2700000" algn="tl">
                    <a:srgbClr val="C0C0C0"/>
                  </a:outerShdw>
                </a:effectLst>
                <a:latin typeface="Georgia" pitchFamily="18" charset="0"/>
                <a:ea typeface="ＭＳ Ｐゴシック" pitchFamily="34" charset="-128"/>
              </a:rPr>
              <a:t>robusta</a:t>
            </a:r>
            <a:r>
              <a:rPr lang="en-US" sz="2000" b="1" dirty="0" smtClean="0">
                <a:effectLst>
                  <a:outerShdw blurRad="38100" dist="38100" dir="2700000" algn="tl">
                    <a:srgbClr val="C0C0C0"/>
                  </a:outerShdw>
                </a:effectLst>
                <a:latin typeface="Georgia" pitchFamily="18" charset="0"/>
                <a:ea typeface="ＭＳ Ｐゴシック" pitchFamily="34" charset="-128"/>
              </a:rPr>
              <a:t> de </a:t>
            </a:r>
            <a:r>
              <a:rPr lang="en-US" sz="20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tipos</a:t>
            </a:r>
            <a:r>
              <a:rPr lang="en-US" sz="20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 de dados</a:t>
            </a:r>
            <a:r>
              <a:rPr lang="en-US" sz="2000" b="1" dirty="0" smtClean="0">
                <a:effectLst>
                  <a:outerShdw blurRad="38100" dist="38100" dir="2700000" algn="tl">
                    <a:srgbClr val="C0C0C0"/>
                  </a:outerShdw>
                </a:effectLst>
                <a:latin typeface="Georgia" pitchFamily="18" charset="0"/>
                <a:ea typeface="ＭＳ Ｐゴシック" pitchFamily="34" charset="-128"/>
              </a:rPr>
              <a:t> (base para o RIM)</a:t>
            </a:r>
          </a:p>
          <a:p>
            <a:pPr marL="381000" indent="-381000" eaLnBrk="1" hangingPunct="1">
              <a:lnSpc>
                <a:spcPct val="130000"/>
              </a:lnSpc>
              <a:spcBef>
                <a:spcPts val="1600"/>
              </a:spcBef>
              <a:buClr>
                <a:srgbClr val="0B1F65"/>
              </a:buClr>
              <a:buFont typeface="Webdings" pitchFamily="18" charset="2"/>
              <a:buChar char="4"/>
              <a:defRPr/>
            </a:pPr>
            <a:r>
              <a:rPr lang="en-US" sz="2000" b="1" dirty="0" smtClean="0">
                <a:effectLst>
                  <a:outerShdw blurRad="38100" dist="38100" dir="2700000" algn="tl">
                    <a:srgbClr val="C0C0C0"/>
                  </a:outerShdw>
                </a:effectLst>
                <a:latin typeface="Georgia" pitchFamily="18" charset="0"/>
                <a:ea typeface="ＭＳ Ｐゴシック" pitchFamily="34" charset="-128"/>
              </a:rPr>
              <a:t>tem um </a:t>
            </a:r>
            <a:r>
              <a:rPr lang="en-US" sz="2000" b="1" dirty="0" err="1" smtClean="0">
                <a:effectLst>
                  <a:outerShdw blurRad="38100" dist="38100" dir="2700000" algn="tl">
                    <a:srgbClr val="C0C0C0"/>
                  </a:outerShdw>
                </a:effectLst>
                <a:latin typeface="Georgia" pitchFamily="18" charset="0"/>
                <a:ea typeface="ＭＳ Ｐゴシック" pitchFamily="34" charset="-128"/>
              </a:rPr>
              <a:t>metodologia</a:t>
            </a:r>
            <a:r>
              <a:rPr lang="en-US" sz="2000" b="1" dirty="0" smtClean="0">
                <a:effectLst>
                  <a:outerShdw blurRad="38100" dist="38100" dir="2700000" algn="tl">
                    <a:srgbClr val="C0C0C0"/>
                  </a:outerShdw>
                </a:effectLst>
                <a:latin typeface="Georgia" pitchFamily="18" charset="0"/>
                <a:ea typeface="ＭＳ Ｐゴシック" pitchFamily="34" charset="-128"/>
              </a:rPr>
              <a:t> formal para </a:t>
            </a:r>
            <a:r>
              <a:rPr lang="en-US" sz="20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vincular</a:t>
            </a:r>
            <a:r>
              <a:rPr lang="en-US" sz="20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 </a:t>
            </a:r>
            <a:r>
              <a:rPr lang="en-US" sz="20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conceitos</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baseados</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em</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terminologias</a:t>
            </a:r>
            <a:r>
              <a:rPr lang="en-US" sz="20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 </a:t>
            </a:r>
            <a:r>
              <a:rPr lang="en-US" sz="20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padrões</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aos</a:t>
            </a:r>
            <a:r>
              <a:rPr lang="en-US" sz="2000" b="1" dirty="0" smtClean="0">
                <a:effectLst>
                  <a:outerShdw blurRad="38100" dist="38100" dir="2700000" algn="tl">
                    <a:srgbClr val="C0C0C0"/>
                  </a:outerShdw>
                </a:effectLst>
                <a:latin typeface="Georgia" pitchFamily="18" charset="0"/>
                <a:ea typeface="ＭＳ Ｐゴシック" pitchFamily="34" charset="-128"/>
              </a:rPr>
              <a:t> </a:t>
            </a:r>
            <a:r>
              <a:rPr lang="en-US" sz="2000" b="1" dirty="0" err="1" smtClean="0">
                <a:effectLst>
                  <a:outerShdw blurRad="38100" dist="38100" dir="2700000" algn="tl">
                    <a:srgbClr val="C0C0C0"/>
                  </a:outerShdw>
                </a:effectLst>
                <a:latin typeface="Georgia" pitchFamily="18" charset="0"/>
                <a:ea typeface="ＭＳ Ｐゴシック" pitchFamily="34" charset="-128"/>
              </a:rPr>
              <a:t>atributos</a:t>
            </a:r>
            <a:r>
              <a:rPr lang="en-US" sz="2000" b="1" dirty="0" smtClean="0">
                <a:effectLst>
                  <a:outerShdw blurRad="38100" dist="38100" dir="2700000" algn="tl">
                    <a:srgbClr val="C0C0C0"/>
                  </a:outerShdw>
                </a:effectLst>
                <a:latin typeface="Georgia" pitchFamily="18" charset="0"/>
                <a:ea typeface="ＭＳ Ｐゴシック" pitchFamily="34" charset="-128"/>
              </a:rPr>
              <a:t> do RIM</a:t>
            </a:r>
          </a:p>
        </p:txBody>
      </p:sp>
      <p:sp>
        <p:nvSpPr>
          <p:cNvPr id="91139" name="Rectangle 3"/>
          <p:cNvSpPr>
            <a:spLocks/>
          </p:cNvSpPr>
          <p:nvPr/>
        </p:nvSpPr>
        <p:spPr bwMode="auto">
          <a:xfrm>
            <a:off x="1115616" y="620688"/>
            <a:ext cx="5252120" cy="576064"/>
          </a:xfrm>
          <a:prstGeom prst="rect">
            <a:avLst/>
          </a:prstGeom>
          <a:noFill/>
          <a:ln w="9525" algn="ctr">
            <a:noFill/>
            <a:miter lim="800000"/>
            <a:headEnd/>
            <a:tailEnd/>
          </a:ln>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spcBef>
                <a:spcPts val="0"/>
              </a:spcBef>
              <a:spcAft>
                <a:spcPts val="0"/>
              </a:spcAft>
              <a:defRPr/>
            </a:pPr>
            <a:r>
              <a:rPr lang="en-US" sz="4800" b="1" dirty="0">
                <a:ln w="11430"/>
                <a:solidFill>
                  <a:srgbClr val="580000"/>
                </a:solidFill>
                <a:effectLst>
                  <a:outerShdw blurRad="50800" dist="39000" dir="5460000" algn="tl">
                    <a:srgbClr val="000000">
                      <a:alpha val="38000"/>
                    </a:srgbClr>
                  </a:outerShdw>
                </a:effectLst>
                <a:latin typeface="+mn-lt"/>
                <a:ea typeface="+mn-ea"/>
                <a:sym typeface="Arial" charset="0"/>
              </a:rPr>
              <a:t>HL7  v3 - RIM</a:t>
            </a: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p:cNvSpPr>
          <p:nvPr/>
        </p:nvSpPr>
        <p:spPr bwMode="auto">
          <a:xfrm>
            <a:off x="1115616" y="620688"/>
            <a:ext cx="5252120" cy="576064"/>
          </a:xfrm>
          <a:prstGeom prst="rect">
            <a:avLst/>
          </a:prstGeom>
          <a:noFill/>
          <a:ln w="9525" algn="ctr">
            <a:noFill/>
            <a:miter lim="800000"/>
            <a:headEnd/>
            <a:tailEnd/>
          </a:ln>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spcBef>
                <a:spcPts val="0"/>
              </a:spcBef>
              <a:spcAft>
                <a:spcPts val="0"/>
              </a:spcAft>
              <a:defRPr/>
            </a:pPr>
            <a:r>
              <a:rPr lang="en-US" sz="4800" b="1" dirty="0">
                <a:ln w="11430"/>
                <a:solidFill>
                  <a:srgbClr val="580000"/>
                </a:solidFill>
                <a:effectLst>
                  <a:outerShdw blurRad="50800" dist="39000" dir="5460000" algn="tl">
                    <a:srgbClr val="000000">
                      <a:alpha val="38000"/>
                    </a:srgbClr>
                  </a:outerShdw>
                </a:effectLst>
                <a:latin typeface="+mn-lt"/>
                <a:ea typeface="+mn-ea"/>
                <a:sym typeface="Arial" charset="0"/>
              </a:rPr>
              <a:t>HL7  v3 - RIM</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412776"/>
            <a:ext cx="762000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98012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bwMode="auto">
          <a:xfrm>
            <a:off x="1460748" y="1556345"/>
            <a:ext cx="757574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marL="0" indent="0" algn="just" eaLnBrk="1" hangingPunct="1">
              <a:lnSpc>
                <a:spcPct val="120000"/>
              </a:lnSpc>
              <a:spcAft>
                <a:spcPct val="35000"/>
              </a:spcAft>
              <a:buNone/>
            </a:pPr>
            <a:r>
              <a:rPr lang="pt-BR" sz="2400" kern="0" dirty="0"/>
              <a:t>Olá</a:t>
            </a:r>
            <a:r>
              <a:rPr lang="pt-BR" sz="2400" kern="0" dirty="0" smtClean="0"/>
              <a:t>.</a:t>
            </a:r>
            <a:endParaRPr lang="pt-BR" sz="2400" kern="0" dirty="0"/>
          </a:p>
          <a:p>
            <a:pPr marL="0" indent="0" algn="just" eaLnBrk="1" hangingPunct="1">
              <a:lnSpc>
                <a:spcPct val="120000"/>
              </a:lnSpc>
              <a:spcAft>
                <a:spcPct val="35000"/>
              </a:spcAft>
              <a:buNone/>
            </a:pPr>
            <a:r>
              <a:rPr lang="pt-BR" sz="2400" kern="0" dirty="0"/>
              <a:t>Meu nome é Paulo e o tema dessa apresentação é Interoperabilidade entre sistemas de informação em saúde</a:t>
            </a:r>
            <a:r>
              <a:rPr lang="pt-BR" sz="2400" kern="0" dirty="0" smtClean="0"/>
              <a:t>.</a:t>
            </a:r>
            <a:endParaRPr lang="pt-BR" sz="2400" kern="0" dirty="0"/>
          </a:p>
          <a:p>
            <a:pPr marL="0" indent="0" algn="just" eaLnBrk="1" hangingPunct="1">
              <a:lnSpc>
                <a:spcPct val="120000"/>
              </a:lnSpc>
              <a:spcAft>
                <a:spcPct val="35000"/>
              </a:spcAft>
              <a:buNone/>
            </a:pPr>
            <a:r>
              <a:rPr lang="pt-BR" sz="2400" kern="0" dirty="0"/>
              <a:t>Se você conseguiu entender o que está escrito aqui, por favor levante a mão</a:t>
            </a:r>
            <a:r>
              <a:rPr lang="pt-BR" sz="2400" kern="0" dirty="0" smtClean="0"/>
              <a:t>.</a:t>
            </a:r>
            <a:endParaRPr lang="pt-BR" sz="2400" kern="0" dirty="0"/>
          </a:p>
          <a:p>
            <a:pPr marL="0" indent="0" algn="just" eaLnBrk="1" hangingPunct="1">
              <a:lnSpc>
                <a:spcPct val="120000"/>
              </a:lnSpc>
              <a:spcAft>
                <a:spcPct val="35000"/>
              </a:spcAft>
              <a:buNone/>
            </a:pPr>
            <a:r>
              <a:rPr lang="pt-BR" sz="2400" kern="0" dirty="0"/>
              <a:t>Obrigado!</a:t>
            </a:r>
          </a:p>
        </p:txBody>
      </p:sp>
      <p:sp>
        <p:nvSpPr>
          <p:cNvPr id="2" name="Título 1"/>
          <p:cNvSpPr>
            <a:spLocks noGrp="1"/>
          </p:cNvSpPr>
          <p:nvPr>
            <p:ph type="title"/>
          </p:nvPr>
        </p:nvSpPr>
        <p:spPr/>
        <p:txBody>
          <a:bodyPr/>
          <a:lstStyle/>
          <a:p>
            <a:endParaRPr lang="pt-BR"/>
          </a:p>
        </p:txBody>
      </p:sp>
    </p:spTree>
    <p:extLst>
      <p:ext uri="{BB962C8B-B14F-4D97-AF65-F5344CB8AC3E}">
        <p14:creationId xmlns:p14="http://schemas.microsoft.com/office/powerpoint/2010/main" val="32041352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238944" y="692696"/>
            <a:ext cx="6285384" cy="648072"/>
          </a:xfrm>
          <a:ln algn="ctr">
            <a:miter lim="800000"/>
            <a:headEnd/>
            <a:tailEnd/>
          </a:ln>
          <a:extLst>
            <a:ext uri="{FAA26D3D-D897-4be2-8F04-BA451C77F1D7}"/>
          </a:ex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spcBef>
                <a:spcPts val="0"/>
              </a:spcBef>
              <a:spcAft>
                <a:spcPts val="0"/>
              </a:spcAft>
              <a:defRPr/>
            </a:pPr>
            <a:r>
              <a:rPr lang="en-US" sz="3200" b="1" dirty="0" err="1" smtClean="0">
                <a:ln w="11430"/>
                <a:solidFill>
                  <a:srgbClr val="580000"/>
                </a:solidFill>
                <a:effectLst>
                  <a:outerShdw blurRad="50800" dist="39000" dir="5460000" algn="tl">
                    <a:srgbClr val="000000">
                      <a:alpha val="38000"/>
                    </a:srgbClr>
                  </a:outerShdw>
                </a:effectLst>
                <a:latin typeface="+mn-lt"/>
                <a:ea typeface="+mn-ea"/>
                <a:cs typeface="+mn-cs"/>
                <a:sym typeface="Calibri" charset="0"/>
              </a:rPr>
              <a:t>Arquitetura</a:t>
            </a:r>
            <a:r>
              <a:rPr lang="en-US" sz="3200" b="1" dirty="0" smtClean="0">
                <a:ln w="11430"/>
                <a:solidFill>
                  <a:srgbClr val="580000"/>
                </a:solidFill>
                <a:effectLst>
                  <a:outerShdw blurRad="50800" dist="39000" dir="5460000" algn="tl">
                    <a:srgbClr val="000000">
                      <a:alpha val="38000"/>
                    </a:srgbClr>
                  </a:outerShdw>
                </a:effectLst>
                <a:latin typeface="+mn-lt"/>
                <a:ea typeface="+mn-ea"/>
                <a:cs typeface="+mn-cs"/>
                <a:sym typeface="Calibri" charset="0"/>
              </a:rPr>
              <a:t> </a:t>
            </a:r>
            <a:r>
              <a:rPr lang="en-US" sz="3200" b="1" dirty="0">
                <a:ln w="11430"/>
                <a:solidFill>
                  <a:srgbClr val="580000"/>
                </a:solidFill>
                <a:effectLst>
                  <a:outerShdw blurRad="50800" dist="39000" dir="5460000" algn="tl">
                    <a:srgbClr val="000000">
                      <a:alpha val="38000"/>
                    </a:srgbClr>
                  </a:outerShdw>
                </a:effectLst>
                <a:latin typeface="+mn-lt"/>
                <a:ea typeface="+mn-ea"/>
                <a:cs typeface="+mn-cs"/>
                <a:sym typeface="Calibri" charset="0"/>
              </a:rPr>
              <a:t>de </a:t>
            </a:r>
            <a:r>
              <a:rPr lang="en-US" sz="3200" b="1" dirty="0" err="1">
                <a:ln w="11430"/>
                <a:solidFill>
                  <a:srgbClr val="580000"/>
                </a:solidFill>
                <a:effectLst>
                  <a:outerShdw blurRad="50800" dist="39000" dir="5460000" algn="tl">
                    <a:srgbClr val="000000">
                      <a:alpha val="38000"/>
                    </a:srgbClr>
                  </a:outerShdw>
                </a:effectLst>
                <a:latin typeface="+mn-lt"/>
                <a:ea typeface="+mn-ea"/>
                <a:cs typeface="+mn-cs"/>
                <a:sym typeface="Calibri" charset="0"/>
              </a:rPr>
              <a:t>documentos</a:t>
            </a:r>
            <a:r>
              <a:rPr lang="en-US" sz="3200" b="1" dirty="0">
                <a:ln w="11430"/>
                <a:solidFill>
                  <a:srgbClr val="580000"/>
                </a:solidFill>
                <a:effectLst>
                  <a:outerShdw blurRad="50800" dist="39000" dir="5460000" algn="tl">
                    <a:srgbClr val="000000">
                      <a:alpha val="38000"/>
                    </a:srgbClr>
                  </a:outerShdw>
                </a:effectLst>
                <a:latin typeface="+mn-lt"/>
                <a:ea typeface="+mn-ea"/>
                <a:cs typeface="+mn-cs"/>
                <a:sym typeface="Calibri" charset="0"/>
              </a:rPr>
              <a:t> </a:t>
            </a:r>
            <a:r>
              <a:rPr lang="en-US" sz="3200" b="1" dirty="0" smtClean="0">
                <a:ln w="11430"/>
                <a:solidFill>
                  <a:srgbClr val="580000"/>
                </a:solidFill>
                <a:effectLst>
                  <a:outerShdw blurRad="50800" dist="39000" dir="5460000" algn="tl">
                    <a:srgbClr val="000000">
                      <a:alpha val="38000"/>
                    </a:srgbClr>
                  </a:outerShdw>
                </a:effectLst>
                <a:latin typeface="+mn-lt"/>
                <a:ea typeface="+mn-ea"/>
                <a:cs typeface="+mn-cs"/>
                <a:sym typeface="Calibri" charset="0"/>
              </a:rPr>
              <a:t/>
            </a:r>
            <a:br>
              <a:rPr lang="en-US" sz="3200" b="1" dirty="0" smtClean="0">
                <a:ln w="11430"/>
                <a:solidFill>
                  <a:srgbClr val="580000"/>
                </a:solidFill>
                <a:effectLst>
                  <a:outerShdw blurRad="50800" dist="39000" dir="5460000" algn="tl">
                    <a:srgbClr val="000000">
                      <a:alpha val="38000"/>
                    </a:srgbClr>
                  </a:outerShdw>
                </a:effectLst>
                <a:latin typeface="+mn-lt"/>
                <a:ea typeface="+mn-ea"/>
                <a:cs typeface="+mn-cs"/>
                <a:sym typeface="Calibri" charset="0"/>
              </a:rPr>
            </a:br>
            <a:r>
              <a:rPr lang="en-US" sz="3200" b="1" dirty="0" err="1" smtClean="0">
                <a:ln w="11430"/>
                <a:solidFill>
                  <a:srgbClr val="580000"/>
                </a:solidFill>
                <a:effectLst>
                  <a:outerShdw blurRad="50800" dist="39000" dir="5460000" algn="tl">
                    <a:srgbClr val="000000">
                      <a:alpha val="38000"/>
                    </a:srgbClr>
                  </a:outerShdw>
                </a:effectLst>
                <a:latin typeface="+mn-lt"/>
                <a:ea typeface="+mn-ea"/>
                <a:cs typeface="+mn-cs"/>
                <a:sym typeface="Calibri" charset="0"/>
              </a:rPr>
              <a:t>clínicos</a:t>
            </a:r>
            <a:r>
              <a:rPr lang="en-US" sz="3200" b="1" dirty="0" smtClean="0">
                <a:ln w="11430"/>
                <a:solidFill>
                  <a:srgbClr val="580000"/>
                </a:solidFill>
                <a:effectLst>
                  <a:outerShdw blurRad="50800" dist="39000" dir="5460000" algn="tl">
                    <a:srgbClr val="000000">
                      <a:alpha val="38000"/>
                    </a:srgbClr>
                  </a:outerShdw>
                </a:effectLst>
                <a:latin typeface="+mn-lt"/>
                <a:ea typeface="+mn-ea"/>
                <a:cs typeface="+mn-cs"/>
                <a:sym typeface="Calibri" charset="0"/>
              </a:rPr>
              <a:t> - </a:t>
            </a:r>
            <a:r>
              <a:rPr lang="en-US" sz="3200" b="1" dirty="0">
                <a:ln w="11430"/>
                <a:solidFill>
                  <a:srgbClr val="580000"/>
                </a:solidFill>
                <a:effectLst>
                  <a:outerShdw blurRad="50800" dist="39000" dir="5460000" algn="tl">
                    <a:srgbClr val="000000">
                      <a:alpha val="38000"/>
                    </a:srgbClr>
                  </a:outerShdw>
                </a:effectLst>
                <a:sym typeface="Calibri" charset="0"/>
              </a:rPr>
              <a:t>CDA</a:t>
            </a:r>
            <a:endParaRPr lang="en-US" sz="3200" b="1" dirty="0">
              <a:ln w="11430"/>
              <a:solidFill>
                <a:srgbClr val="580000"/>
              </a:solidFill>
              <a:effectLst>
                <a:outerShdw blurRad="50800" dist="39000" dir="5460000" algn="tl">
                  <a:srgbClr val="000000">
                    <a:alpha val="38000"/>
                  </a:srgbClr>
                </a:outerShdw>
              </a:effectLst>
              <a:latin typeface="+mn-lt"/>
              <a:ea typeface="+mn-ea"/>
              <a:cs typeface="+mn-cs"/>
              <a:sym typeface="Calibri" charset="0"/>
            </a:endParaRPr>
          </a:p>
        </p:txBody>
      </p:sp>
      <p:sp>
        <p:nvSpPr>
          <p:cNvPr id="93187" name="Rectangle 3"/>
          <p:cNvSpPr>
            <a:spLocks noGrp="1" noChangeArrowheads="1"/>
          </p:cNvSpPr>
          <p:nvPr>
            <p:ph type="body" idx="1"/>
          </p:nvPr>
        </p:nvSpPr>
        <p:spPr>
          <a:xfrm>
            <a:off x="591443" y="2132856"/>
            <a:ext cx="8301037" cy="4189412"/>
          </a:xfrm>
        </p:spPr>
        <p:txBody>
          <a:bodyPr lIns="38100" tIns="38100" rIns="38100" bIns="38100"/>
          <a:lstStyle/>
          <a:p>
            <a:pPr marL="304800" indent="-304800" eaLnBrk="1" hangingPunct="1">
              <a:lnSpc>
                <a:spcPct val="90000"/>
              </a:lnSpc>
              <a:spcBef>
                <a:spcPct val="0"/>
              </a:spcBef>
              <a:buFont typeface="Wingdings" pitchFamily="2" charset="2"/>
              <a:buNone/>
              <a:defRPr/>
            </a:pPr>
            <a:r>
              <a:rPr lang="en-US" sz="2400" b="1" dirty="0" err="1" smtClean="0">
                <a:effectLst>
                  <a:outerShdw blurRad="38100" dist="38100" dir="2700000" algn="tl">
                    <a:srgbClr val="C0C0C0"/>
                  </a:outerShdw>
                </a:effectLst>
                <a:latin typeface="Georgia" pitchFamily="18" charset="0"/>
                <a:ea typeface="ＭＳ Ｐゴシック" pitchFamily="34" charset="-128"/>
              </a:rPr>
              <a:t>Padronização</a:t>
            </a:r>
            <a:r>
              <a:rPr lang="en-US" sz="2400" b="1" dirty="0" smtClean="0">
                <a:effectLst>
                  <a:outerShdw blurRad="38100" dist="38100" dir="2700000" algn="tl">
                    <a:srgbClr val="C0C0C0"/>
                  </a:outerShdw>
                </a:effectLst>
                <a:latin typeface="Georgia" pitchFamily="18" charset="0"/>
                <a:ea typeface="ＭＳ Ｐゴシック" pitchFamily="34" charset="-128"/>
              </a:rPr>
              <a:t> de </a:t>
            </a:r>
            <a:r>
              <a:rPr lang="en-US" sz="24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documentos</a:t>
            </a:r>
            <a:r>
              <a:rPr lang="en-US" sz="24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 </a:t>
            </a:r>
            <a:r>
              <a:rPr lang="en-US" sz="24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clínicos</a:t>
            </a:r>
            <a:r>
              <a:rPr lang="en-US" sz="24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 para </a:t>
            </a:r>
            <a:r>
              <a:rPr lang="en-US" sz="24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troca</a:t>
            </a:r>
            <a:r>
              <a:rPr lang="en-US" sz="2400" b="1" dirty="0" smtClean="0">
                <a:solidFill>
                  <a:srgbClr val="FF3300"/>
                </a:solidFill>
                <a:effectLst>
                  <a:outerShdw blurRad="38100" dist="38100" dir="2700000" algn="tl">
                    <a:srgbClr val="C0C0C0"/>
                  </a:outerShdw>
                </a:effectLst>
                <a:latin typeface="Georgia" pitchFamily="18" charset="0"/>
                <a:ea typeface="ＭＳ Ｐゴシック" pitchFamily="34" charset="-128"/>
              </a:rPr>
              <a:t> de dados</a:t>
            </a:r>
            <a:r>
              <a:rPr lang="en-US" sz="2400" b="1" dirty="0" smtClean="0">
                <a:effectLst>
                  <a:outerShdw blurRad="38100" dist="38100" dir="2700000" algn="tl">
                    <a:srgbClr val="C0C0C0"/>
                  </a:outerShdw>
                </a:effectLst>
                <a:latin typeface="Georgia" pitchFamily="18" charset="0"/>
                <a:ea typeface="ＭＳ Ｐゴシック" pitchFamily="34" charset="-128"/>
              </a:rPr>
              <a:t> e </a:t>
            </a:r>
            <a:r>
              <a:rPr lang="en-US" sz="2400" b="1" dirty="0" err="1" smtClean="0">
                <a:effectLst>
                  <a:outerShdw blurRad="38100" dist="38100" dir="2700000" algn="tl">
                    <a:srgbClr val="C0C0C0"/>
                  </a:outerShdw>
                </a:effectLst>
                <a:latin typeface="Georgia" pitchFamily="18" charset="0"/>
                <a:ea typeface="ＭＳ Ｐゴシック" pitchFamily="34" charset="-128"/>
              </a:rPr>
              <a:t>informações</a:t>
            </a:r>
            <a:endParaRPr lang="en-US" sz="2400" b="1" dirty="0" smtClean="0">
              <a:effectLst>
                <a:outerShdw blurRad="38100" dist="38100" dir="2700000" algn="tl">
                  <a:srgbClr val="C0C0C0"/>
                </a:outerShdw>
              </a:effectLst>
              <a:latin typeface="Georgia" pitchFamily="18" charset="0"/>
              <a:ea typeface="ＭＳ Ｐゴシック" pitchFamily="34" charset="-128"/>
            </a:endParaRPr>
          </a:p>
          <a:p>
            <a:pPr marL="304800" indent="-304800" eaLnBrk="1" hangingPunct="1">
              <a:lnSpc>
                <a:spcPct val="90000"/>
              </a:lnSpc>
              <a:spcBef>
                <a:spcPts val="800"/>
              </a:spcBef>
              <a:buFont typeface="Wingdings" pitchFamily="2" charset="2"/>
              <a:buNone/>
              <a:defRPr/>
            </a:pPr>
            <a:r>
              <a:rPr lang="en-US" sz="24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Documentos</a:t>
            </a:r>
            <a:r>
              <a:rPr lang="en-US" sz="2400" b="1" dirty="0" smtClean="0">
                <a:effectLst>
                  <a:outerShdw blurRad="38100" dist="38100" dir="2700000" algn="tl">
                    <a:srgbClr val="C0C0C0"/>
                  </a:outerShdw>
                </a:effectLst>
                <a:latin typeface="Georgia" pitchFamily="18" charset="0"/>
                <a:ea typeface="ＭＳ Ｐゴシック" pitchFamily="34" charset="-128"/>
              </a:rPr>
              <a:t> </a:t>
            </a:r>
            <a:r>
              <a:rPr lang="en-US" sz="2400" b="1" dirty="0" err="1" smtClean="0">
                <a:effectLst>
                  <a:outerShdw blurRad="38100" dist="38100" dir="2700000" algn="tl">
                    <a:srgbClr val="C0C0C0"/>
                  </a:outerShdw>
                </a:effectLst>
                <a:latin typeface="Georgia" pitchFamily="18" charset="0"/>
                <a:ea typeface="ＭＳ Ｐゴシック" pitchFamily="34" charset="-128"/>
              </a:rPr>
              <a:t>são</a:t>
            </a:r>
            <a:r>
              <a:rPr lang="en-US" sz="2400" b="1" dirty="0" smtClean="0">
                <a:effectLst>
                  <a:outerShdw blurRad="38100" dist="38100" dir="2700000" algn="tl">
                    <a:srgbClr val="C0C0C0"/>
                  </a:outerShdw>
                </a:effectLst>
                <a:latin typeface="Georgia" pitchFamily="18" charset="0"/>
                <a:ea typeface="ＭＳ Ｐゴシック" pitchFamily="34" charset="-128"/>
              </a:rPr>
              <a:t> </a:t>
            </a:r>
            <a:r>
              <a:rPr lang="en-US" sz="2400" b="1" dirty="0" err="1" smtClean="0">
                <a:effectLst>
                  <a:outerShdw blurRad="38100" dist="38100" dir="2700000" algn="tl">
                    <a:srgbClr val="C0C0C0"/>
                  </a:outerShdw>
                </a:effectLst>
                <a:latin typeface="Georgia" pitchFamily="18" charset="0"/>
                <a:ea typeface="ＭＳ Ｐゴシック" pitchFamily="34" charset="-128"/>
              </a:rPr>
              <a:t>objetos</a:t>
            </a:r>
            <a:r>
              <a:rPr lang="en-US" sz="2400" b="1" dirty="0" smtClean="0">
                <a:effectLst>
                  <a:outerShdw blurRad="38100" dist="38100" dir="2700000" algn="tl">
                    <a:srgbClr val="C0C0C0"/>
                  </a:outerShdw>
                </a:effectLst>
                <a:latin typeface="Georgia" pitchFamily="18" charset="0"/>
                <a:ea typeface="ＭＳ Ｐゴシック" pitchFamily="34" charset="-128"/>
              </a:rPr>
              <a:t> </a:t>
            </a:r>
            <a:r>
              <a:rPr lang="en-US" sz="2400" b="1" dirty="0" err="1" smtClean="0">
                <a:effectLst>
                  <a:outerShdw blurRad="38100" dist="38100" dir="2700000" algn="tl">
                    <a:srgbClr val="C0C0C0"/>
                  </a:outerShdw>
                </a:effectLst>
                <a:latin typeface="Georgia" pitchFamily="18" charset="0"/>
                <a:ea typeface="ＭＳ Ｐゴシック" pitchFamily="34" charset="-128"/>
              </a:rPr>
              <a:t>que</a:t>
            </a:r>
            <a:r>
              <a:rPr lang="en-US" sz="2400" b="1" dirty="0" smtClean="0">
                <a:effectLst>
                  <a:outerShdw blurRad="38100" dist="38100" dir="2700000" algn="tl">
                    <a:srgbClr val="C0C0C0"/>
                  </a:outerShdw>
                </a:effectLst>
                <a:latin typeface="Georgia" pitchFamily="18" charset="0"/>
                <a:ea typeface="ＭＳ Ｐゴシック" pitchFamily="34" charset="-128"/>
              </a:rPr>
              <a:t> </a:t>
            </a:r>
            <a:r>
              <a:rPr lang="en-US" sz="2400" b="1" dirty="0" err="1" smtClean="0">
                <a:effectLst>
                  <a:outerShdw blurRad="38100" dist="38100" dir="2700000" algn="tl">
                    <a:srgbClr val="C0C0C0"/>
                  </a:outerShdw>
                </a:effectLst>
                <a:latin typeface="Georgia" pitchFamily="18" charset="0"/>
                <a:ea typeface="ＭＳ Ｐゴシック" pitchFamily="34" charset="-128"/>
              </a:rPr>
              <a:t>existem</a:t>
            </a:r>
            <a:r>
              <a:rPr lang="en-US" sz="2400" b="1" dirty="0" smtClean="0">
                <a:effectLst>
                  <a:outerShdw blurRad="38100" dist="38100" dir="2700000" algn="tl">
                    <a:srgbClr val="C0C0C0"/>
                  </a:outerShdw>
                </a:effectLst>
                <a:latin typeface="Georgia" pitchFamily="18" charset="0"/>
                <a:ea typeface="ＭＳ Ｐゴシック" pitchFamily="34" charset="-128"/>
              </a:rPr>
              <a:t> fora das </a:t>
            </a:r>
            <a:r>
              <a:rPr lang="en-US" sz="2400" b="1" dirty="0" err="1" smtClean="0">
                <a:effectLst>
                  <a:outerShdw blurRad="38100" dist="38100" dir="2700000" algn="tl">
                    <a:srgbClr val="C0C0C0"/>
                  </a:outerShdw>
                </a:effectLst>
                <a:latin typeface="Georgia" pitchFamily="18" charset="0"/>
                <a:ea typeface="ＭＳ Ｐゴシック" pitchFamily="34" charset="-128"/>
              </a:rPr>
              <a:t>mensagens</a:t>
            </a:r>
            <a:r>
              <a:rPr lang="en-US" sz="2400" b="1" dirty="0" smtClean="0">
                <a:effectLst>
                  <a:outerShdw blurRad="38100" dist="38100" dir="2700000" algn="tl">
                    <a:srgbClr val="C0C0C0"/>
                  </a:outerShdw>
                </a:effectLst>
                <a:latin typeface="Georgia" pitchFamily="18" charset="0"/>
                <a:ea typeface="ＭＳ Ｐゴシック" pitchFamily="34" charset="-128"/>
              </a:rPr>
              <a:t> </a:t>
            </a:r>
          </a:p>
          <a:p>
            <a:pPr marL="1104900" lvl="2" eaLnBrk="1" hangingPunct="1">
              <a:lnSpc>
                <a:spcPct val="90000"/>
              </a:lnSpc>
              <a:buClr>
                <a:srgbClr val="002060"/>
              </a:buClr>
              <a:defRPr/>
            </a:pPr>
            <a:r>
              <a:rPr lang="en-US" sz="1800" b="1" dirty="0" err="1" smtClean="0">
                <a:effectLst>
                  <a:outerShdw blurRad="38100" dist="38100" dir="2700000" algn="tl">
                    <a:srgbClr val="C0C0C0"/>
                  </a:outerShdw>
                </a:effectLst>
                <a:latin typeface="Georgia" pitchFamily="18" charset="0"/>
                <a:ea typeface="ＭＳ Ｐゴシック" pitchFamily="34" charset="-128"/>
              </a:rPr>
              <a:t>Texto</a:t>
            </a:r>
            <a:endParaRPr lang="en-US" sz="1800" b="1" dirty="0" smtClean="0">
              <a:effectLst>
                <a:outerShdw blurRad="38100" dist="38100" dir="2700000" algn="tl">
                  <a:srgbClr val="C0C0C0"/>
                </a:outerShdw>
              </a:effectLst>
              <a:latin typeface="Georgia" pitchFamily="18" charset="0"/>
              <a:ea typeface="ＭＳ Ｐゴシック" pitchFamily="34" charset="-128"/>
            </a:endParaRPr>
          </a:p>
          <a:p>
            <a:pPr marL="1104900" lvl="2" eaLnBrk="1" hangingPunct="1">
              <a:lnSpc>
                <a:spcPct val="90000"/>
              </a:lnSpc>
              <a:buClr>
                <a:srgbClr val="002060"/>
              </a:buClr>
              <a:defRPr/>
            </a:pPr>
            <a:r>
              <a:rPr lang="en-US" sz="1800" b="1" dirty="0" err="1" smtClean="0">
                <a:effectLst>
                  <a:outerShdw blurRad="38100" dist="38100" dir="2700000" algn="tl">
                    <a:srgbClr val="C0C0C0"/>
                  </a:outerShdw>
                </a:effectLst>
                <a:latin typeface="Georgia" pitchFamily="18" charset="0"/>
                <a:ea typeface="ＭＳ Ｐゴシック" pitchFamily="34" charset="-128"/>
              </a:rPr>
              <a:t>Imagens</a:t>
            </a:r>
            <a:endParaRPr lang="en-US" sz="1800" b="1" dirty="0" smtClean="0">
              <a:effectLst>
                <a:outerShdw blurRad="38100" dist="38100" dir="2700000" algn="tl">
                  <a:srgbClr val="C0C0C0"/>
                </a:outerShdw>
              </a:effectLst>
              <a:latin typeface="Georgia" pitchFamily="18" charset="0"/>
              <a:ea typeface="ＭＳ Ｐゴシック" pitchFamily="34" charset="-128"/>
            </a:endParaRPr>
          </a:p>
          <a:p>
            <a:pPr marL="1104900" lvl="2" eaLnBrk="1" hangingPunct="1">
              <a:lnSpc>
                <a:spcPct val="90000"/>
              </a:lnSpc>
              <a:buClr>
                <a:srgbClr val="002060"/>
              </a:buClr>
              <a:defRPr/>
            </a:pPr>
            <a:r>
              <a:rPr lang="en-US" sz="1800" b="1" dirty="0" smtClean="0">
                <a:effectLst>
                  <a:outerShdw blurRad="38100" dist="38100" dir="2700000" algn="tl">
                    <a:srgbClr val="C0C0C0"/>
                  </a:outerShdw>
                </a:effectLst>
                <a:latin typeface="Georgia" pitchFamily="18" charset="0"/>
                <a:ea typeface="ＭＳ Ｐゴシック" pitchFamily="34" charset="-128"/>
              </a:rPr>
              <a:t>Sons</a:t>
            </a:r>
          </a:p>
          <a:p>
            <a:pPr marL="1104900" lvl="2" eaLnBrk="1" hangingPunct="1">
              <a:lnSpc>
                <a:spcPct val="90000"/>
              </a:lnSpc>
              <a:buClr>
                <a:srgbClr val="002060"/>
              </a:buClr>
              <a:defRPr/>
            </a:pPr>
            <a:r>
              <a:rPr lang="en-US" sz="1800" b="1" dirty="0" smtClean="0">
                <a:effectLst>
                  <a:outerShdw blurRad="38100" dist="38100" dir="2700000" algn="tl">
                    <a:srgbClr val="C0C0C0"/>
                  </a:outerShdw>
                </a:effectLst>
                <a:latin typeface="Georgia" pitchFamily="18" charset="0"/>
                <a:ea typeface="ＭＳ Ｐゴシック" pitchFamily="34" charset="-128"/>
              </a:rPr>
              <a:t>Outros </a:t>
            </a:r>
            <a:r>
              <a:rPr lang="en-US" sz="1800" b="1" dirty="0" err="1" smtClean="0">
                <a:effectLst>
                  <a:outerShdw blurRad="38100" dist="38100" dir="2700000" algn="tl">
                    <a:srgbClr val="C0C0C0"/>
                  </a:outerShdw>
                </a:effectLst>
                <a:latin typeface="Georgia" pitchFamily="18" charset="0"/>
                <a:ea typeface="ＭＳ Ｐゴシック" pitchFamily="34" charset="-128"/>
              </a:rPr>
              <a:t>conteúdos</a:t>
            </a:r>
            <a:r>
              <a:rPr lang="en-US" sz="1800" b="1" dirty="0" smtClean="0">
                <a:effectLst>
                  <a:outerShdw blurRad="38100" dist="38100" dir="2700000" algn="tl">
                    <a:srgbClr val="C0C0C0"/>
                  </a:outerShdw>
                </a:effectLst>
                <a:latin typeface="Georgia" pitchFamily="18" charset="0"/>
                <a:ea typeface="ＭＳ Ｐゴシック" pitchFamily="34" charset="-128"/>
              </a:rPr>
              <a:t> </a:t>
            </a:r>
            <a:r>
              <a:rPr lang="en-US" sz="1800" b="1" dirty="0" err="1" smtClean="0">
                <a:effectLst>
                  <a:outerShdw blurRad="38100" dist="38100" dir="2700000" algn="tl">
                    <a:srgbClr val="C0C0C0"/>
                  </a:outerShdw>
                </a:effectLst>
                <a:latin typeface="Georgia" pitchFamily="18" charset="0"/>
                <a:ea typeface="ＭＳ Ｐゴシック" pitchFamily="34" charset="-128"/>
              </a:rPr>
              <a:t>multimeios</a:t>
            </a:r>
            <a:endParaRPr lang="en-US" sz="1800" b="1" dirty="0" smtClean="0">
              <a:effectLst>
                <a:outerShdw blurRad="38100" dist="38100" dir="2700000" algn="tl">
                  <a:srgbClr val="C0C0C0"/>
                </a:outerShdw>
              </a:effectLst>
              <a:latin typeface="Georgia" pitchFamily="18" charset="0"/>
              <a:ea typeface="ＭＳ Ｐゴシック" pitchFamily="34" charset="-128"/>
            </a:endParaRPr>
          </a:p>
          <a:p>
            <a:pPr marL="304800" indent="-304800" eaLnBrk="1" hangingPunct="1">
              <a:lnSpc>
                <a:spcPct val="90000"/>
              </a:lnSpc>
              <a:spcBef>
                <a:spcPts val="800"/>
              </a:spcBef>
              <a:buFont typeface="Wingdings" pitchFamily="2" charset="2"/>
              <a:buNone/>
              <a:defRPr/>
            </a:pPr>
            <a:r>
              <a:rPr lang="en-US" sz="2400" b="1" dirty="0" err="1" smtClean="0">
                <a:solidFill>
                  <a:srgbClr val="FF3300"/>
                </a:solidFill>
                <a:effectLst>
                  <a:outerShdw blurRad="38100" dist="38100" dir="2700000" algn="tl">
                    <a:srgbClr val="C0C0C0"/>
                  </a:outerShdw>
                </a:effectLst>
                <a:latin typeface="Georgia" pitchFamily="18" charset="0"/>
                <a:ea typeface="ＭＳ Ｐゴシック" pitchFamily="34" charset="-128"/>
              </a:rPr>
              <a:t>Ênfase</a:t>
            </a:r>
            <a:r>
              <a:rPr lang="en-US" sz="2400" b="1" dirty="0" smtClean="0">
                <a:effectLst>
                  <a:outerShdw blurRad="38100" dist="38100" dir="2700000" algn="tl">
                    <a:srgbClr val="C0C0C0"/>
                  </a:outerShdw>
                </a:effectLst>
                <a:latin typeface="Georgia" pitchFamily="18" charset="0"/>
                <a:ea typeface="ＭＳ Ｐゴシック" pitchFamily="34" charset="-128"/>
              </a:rPr>
              <a:t> </a:t>
            </a:r>
          </a:p>
          <a:p>
            <a:pPr marL="1104900" lvl="2" eaLnBrk="1" hangingPunct="1">
              <a:lnSpc>
                <a:spcPct val="90000"/>
              </a:lnSpc>
              <a:buClr>
                <a:srgbClr val="002060"/>
              </a:buClr>
              <a:defRPr/>
            </a:pPr>
            <a:r>
              <a:rPr lang="en-US" sz="1800" b="1" dirty="0" err="1" smtClean="0">
                <a:effectLst>
                  <a:outerShdw blurRad="38100" dist="38100" dir="2700000" algn="tl">
                    <a:srgbClr val="C0C0C0"/>
                  </a:outerShdw>
                </a:effectLst>
                <a:latin typeface="Georgia" pitchFamily="18" charset="0"/>
                <a:ea typeface="ＭＳ Ｐゴシック" pitchFamily="34" charset="-128"/>
              </a:rPr>
              <a:t>Formato</a:t>
            </a:r>
            <a:r>
              <a:rPr lang="en-US" sz="1800" b="1" dirty="0" smtClean="0">
                <a:effectLst>
                  <a:outerShdw blurRad="38100" dist="38100" dir="2700000" algn="tl">
                    <a:srgbClr val="C0C0C0"/>
                  </a:outerShdw>
                </a:effectLst>
                <a:latin typeface="Georgia" pitchFamily="18" charset="0"/>
                <a:ea typeface="ＭＳ Ｐゴシック" pitchFamily="34" charset="-128"/>
              </a:rPr>
              <a:t> do </a:t>
            </a:r>
            <a:r>
              <a:rPr lang="en-US" sz="1800" b="1" dirty="0" err="1" smtClean="0">
                <a:effectLst>
                  <a:outerShdw blurRad="38100" dist="38100" dir="2700000" algn="tl">
                    <a:srgbClr val="C0C0C0"/>
                  </a:outerShdw>
                </a:effectLst>
                <a:latin typeface="Georgia" pitchFamily="18" charset="0"/>
                <a:ea typeface="ＭＳ Ｐゴシック" pitchFamily="34" charset="-128"/>
              </a:rPr>
              <a:t>documento</a:t>
            </a:r>
            <a:endParaRPr lang="en-US" sz="1800" b="1" dirty="0" smtClean="0">
              <a:effectLst>
                <a:outerShdw blurRad="38100" dist="38100" dir="2700000" algn="tl">
                  <a:srgbClr val="C0C0C0"/>
                </a:outerShdw>
              </a:effectLst>
              <a:latin typeface="Georgia" pitchFamily="18" charset="0"/>
              <a:ea typeface="ＭＳ Ｐゴシック" pitchFamily="34" charset="-128"/>
            </a:endParaRPr>
          </a:p>
          <a:p>
            <a:pPr marL="1104900" lvl="2" eaLnBrk="1" hangingPunct="1">
              <a:lnSpc>
                <a:spcPct val="90000"/>
              </a:lnSpc>
              <a:buClr>
                <a:srgbClr val="002060"/>
              </a:buClr>
              <a:defRPr/>
            </a:pPr>
            <a:r>
              <a:rPr lang="en-US" sz="1800" b="1" dirty="0" err="1" smtClean="0">
                <a:effectLst>
                  <a:outerShdw blurRad="38100" dist="38100" dir="2700000" algn="tl">
                    <a:srgbClr val="C0C0C0"/>
                  </a:outerShdw>
                </a:effectLst>
                <a:latin typeface="Georgia" pitchFamily="18" charset="0"/>
                <a:ea typeface="ＭＳ Ｐゴシック" pitchFamily="34" charset="-128"/>
              </a:rPr>
              <a:t>Conteúdo</a:t>
            </a:r>
            <a:r>
              <a:rPr lang="en-US" sz="1800" b="1" dirty="0" smtClean="0">
                <a:effectLst>
                  <a:outerShdw blurRad="38100" dist="38100" dir="2700000" algn="tl">
                    <a:srgbClr val="C0C0C0"/>
                  </a:outerShdw>
                </a:effectLst>
                <a:latin typeface="Georgia" pitchFamily="18" charset="0"/>
                <a:ea typeface="ＭＳ Ｐゴシック" pitchFamily="34" charset="-128"/>
              </a:rPr>
              <a:t> </a:t>
            </a:r>
            <a:r>
              <a:rPr lang="en-US" sz="1800" b="1" dirty="0" err="1" smtClean="0">
                <a:effectLst>
                  <a:outerShdw blurRad="38100" dist="38100" dir="2700000" algn="tl">
                    <a:srgbClr val="C0C0C0"/>
                  </a:outerShdw>
                </a:effectLst>
                <a:latin typeface="Georgia" pitchFamily="18" charset="0"/>
                <a:ea typeface="ＭＳ Ｐゴシック" pitchFamily="34" charset="-128"/>
              </a:rPr>
              <a:t>clínico</a:t>
            </a:r>
            <a:r>
              <a:rPr lang="en-US" sz="1800" b="1" dirty="0" smtClean="0">
                <a:effectLst>
                  <a:outerShdw blurRad="38100" dist="38100" dir="2700000" algn="tl">
                    <a:srgbClr val="C0C0C0"/>
                  </a:outerShdw>
                </a:effectLst>
                <a:latin typeface="Georgia" pitchFamily="18" charset="0"/>
                <a:ea typeface="ＭＳ Ｐゴシック" pitchFamily="34" charset="-128"/>
              </a:rPr>
              <a:t> do </a:t>
            </a:r>
            <a:r>
              <a:rPr lang="en-US" sz="1800" b="1" dirty="0" err="1" smtClean="0">
                <a:effectLst>
                  <a:outerShdw blurRad="38100" dist="38100" dir="2700000" algn="tl">
                    <a:srgbClr val="C0C0C0"/>
                  </a:outerShdw>
                </a:effectLst>
                <a:latin typeface="Georgia" pitchFamily="18" charset="0"/>
                <a:ea typeface="ＭＳ Ｐゴシック" pitchFamily="34" charset="-128"/>
              </a:rPr>
              <a:t>documento</a:t>
            </a:r>
            <a:endParaRPr lang="en-US" sz="1800" b="1" dirty="0" smtClean="0">
              <a:effectLst>
                <a:outerShdw blurRad="38100" dist="38100" dir="2700000" algn="tl">
                  <a:srgbClr val="C0C0C0"/>
                </a:outerShdw>
              </a:effectLst>
              <a:latin typeface="Georgia" pitchFamily="18" charset="0"/>
              <a:ea typeface="ＭＳ Ｐゴシック" pitchFamily="34" charset="-128"/>
            </a:endParaRPr>
          </a:p>
          <a:p>
            <a:pPr marL="1104900" lvl="2" eaLnBrk="1" hangingPunct="1">
              <a:lnSpc>
                <a:spcPct val="90000"/>
              </a:lnSpc>
              <a:buClr>
                <a:srgbClr val="002060"/>
              </a:buClr>
              <a:defRPr/>
            </a:pPr>
            <a:r>
              <a:rPr lang="en-US" sz="1800" b="1" dirty="0" err="1" smtClean="0">
                <a:effectLst>
                  <a:outerShdw blurRad="38100" dist="38100" dir="2700000" algn="tl">
                    <a:srgbClr val="C0C0C0"/>
                  </a:outerShdw>
                </a:effectLst>
                <a:latin typeface="Georgia" pitchFamily="18" charset="0"/>
                <a:ea typeface="ＭＳ Ｐゴシック" pitchFamily="34" charset="-128"/>
              </a:rPr>
              <a:t>Codificação</a:t>
            </a:r>
            <a:r>
              <a:rPr lang="en-US" sz="1800" b="1" dirty="0" smtClean="0">
                <a:effectLst>
                  <a:outerShdw blurRad="38100" dist="38100" dir="2700000" algn="tl">
                    <a:srgbClr val="C0C0C0"/>
                  </a:outerShdw>
                </a:effectLst>
                <a:latin typeface="Georgia" pitchFamily="18" charset="0"/>
                <a:ea typeface="ＭＳ Ｐゴシック" pitchFamily="34" charset="-128"/>
              </a:rPr>
              <a:t> </a:t>
            </a:r>
            <a:r>
              <a:rPr lang="en-US" sz="1800" b="1" dirty="0" err="1" smtClean="0">
                <a:effectLst>
                  <a:outerShdw blurRad="38100" dist="38100" dir="2700000" algn="tl">
                    <a:srgbClr val="C0C0C0"/>
                  </a:outerShdw>
                </a:effectLst>
                <a:latin typeface="Georgia" pitchFamily="18" charset="0"/>
                <a:ea typeface="ＭＳ Ｐゴシック" pitchFamily="34" charset="-128"/>
              </a:rPr>
              <a:t>precisa</a:t>
            </a:r>
            <a:r>
              <a:rPr lang="en-US" sz="1800" b="1" dirty="0" smtClean="0">
                <a:effectLst>
                  <a:outerShdw blurRad="38100" dist="38100" dir="2700000" algn="tl">
                    <a:srgbClr val="C0C0C0"/>
                  </a:outerShdw>
                </a:effectLst>
                <a:latin typeface="Georgia" pitchFamily="18" charset="0"/>
                <a:ea typeface="ＭＳ Ｐゴシック" pitchFamily="34" charset="-128"/>
              </a:rPr>
              <a:t> do </a:t>
            </a:r>
            <a:r>
              <a:rPr lang="en-US" sz="1800" b="1" dirty="0" err="1" smtClean="0">
                <a:effectLst>
                  <a:outerShdw blurRad="38100" dist="38100" dir="2700000" algn="tl">
                    <a:srgbClr val="C0C0C0"/>
                  </a:outerShdw>
                </a:effectLst>
                <a:latin typeface="Georgia" pitchFamily="18" charset="0"/>
                <a:ea typeface="ＭＳ Ｐゴシック" pitchFamily="34" charset="-128"/>
              </a:rPr>
              <a:t>conteúdo</a:t>
            </a:r>
            <a:r>
              <a:rPr lang="en-US" sz="1800" b="1" dirty="0" smtClean="0">
                <a:effectLst>
                  <a:outerShdw blurRad="38100" dist="38100" dir="2700000" algn="tl">
                    <a:srgbClr val="C0C0C0"/>
                  </a:outerShdw>
                </a:effectLst>
                <a:latin typeface="Georgia" pitchFamily="18" charset="0"/>
                <a:ea typeface="ＭＳ Ｐゴシック" pitchFamily="34" charset="-128"/>
              </a:rPr>
              <a:t> </a:t>
            </a:r>
            <a:r>
              <a:rPr lang="en-US" sz="1800" b="1" dirty="0" err="1" smtClean="0">
                <a:effectLst>
                  <a:outerShdw blurRad="38100" dist="38100" dir="2700000" algn="tl">
                    <a:srgbClr val="C0C0C0"/>
                  </a:outerShdw>
                </a:effectLst>
                <a:latin typeface="Georgia" pitchFamily="18" charset="0"/>
                <a:ea typeface="ＭＳ Ｐゴシック" pitchFamily="34" charset="-128"/>
              </a:rPr>
              <a:t>clínico</a:t>
            </a:r>
            <a:endParaRPr lang="en-US" sz="1800" b="1" dirty="0" smtClean="0">
              <a:effectLst>
                <a:outerShdw blurRad="38100" dist="38100" dir="2700000" algn="tl">
                  <a:srgbClr val="C0C0C0"/>
                </a:outerShdw>
              </a:effectLst>
              <a:latin typeface="Georgia" pitchFamily="18" charset="0"/>
              <a:ea typeface="ＭＳ Ｐゴシック" pitchFamily="34" charset="-128"/>
            </a:endParaRP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238944" y="692696"/>
            <a:ext cx="6285384" cy="648072"/>
          </a:xfrm>
          <a:ln algn="ctr">
            <a:miter lim="800000"/>
            <a:headEnd/>
            <a:tailEnd/>
          </a:ln>
          <a:extLst>
            <a:ext uri="{FAA26D3D-D897-4be2-8F04-BA451C77F1D7}"/>
          </a:ex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spcBef>
                <a:spcPts val="0"/>
              </a:spcBef>
              <a:spcAft>
                <a:spcPts val="0"/>
              </a:spcAft>
              <a:defRPr/>
            </a:pPr>
            <a:r>
              <a:rPr lang="en-US" sz="3200" b="1" dirty="0" err="1" smtClean="0">
                <a:ln w="11430"/>
                <a:solidFill>
                  <a:srgbClr val="580000"/>
                </a:solidFill>
                <a:effectLst>
                  <a:outerShdw blurRad="50800" dist="39000" dir="5460000" algn="tl">
                    <a:srgbClr val="000000">
                      <a:alpha val="38000"/>
                    </a:srgbClr>
                  </a:outerShdw>
                </a:effectLst>
                <a:latin typeface="+mn-lt"/>
                <a:ea typeface="+mn-ea"/>
                <a:cs typeface="+mn-cs"/>
                <a:sym typeface="Calibri" charset="0"/>
              </a:rPr>
              <a:t>Arquitetura</a:t>
            </a:r>
            <a:r>
              <a:rPr lang="en-US" sz="3200" b="1" dirty="0" smtClean="0">
                <a:ln w="11430"/>
                <a:solidFill>
                  <a:srgbClr val="580000"/>
                </a:solidFill>
                <a:effectLst>
                  <a:outerShdw blurRad="50800" dist="39000" dir="5460000" algn="tl">
                    <a:srgbClr val="000000">
                      <a:alpha val="38000"/>
                    </a:srgbClr>
                  </a:outerShdw>
                </a:effectLst>
                <a:latin typeface="+mn-lt"/>
                <a:ea typeface="+mn-ea"/>
                <a:cs typeface="+mn-cs"/>
                <a:sym typeface="Calibri" charset="0"/>
              </a:rPr>
              <a:t> </a:t>
            </a:r>
            <a:r>
              <a:rPr lang="en-US" sz="3200" b="1" dirty="0">
                <a:ln w="11430"/>
                <a:solidFill>
                  <a:srgbClr val="580000"/>
                </a:solidFill>
                <a:effectLst>
                  <a:outerShdw blurRad="50800" dist="39000" dir="5460000" algn="tl">
                    <a:srgbClr val="000000">
                      <a:alpha val="38000"/>
                    </a:srgbClr>
                  </a:outerShdw>
                </a:effectLst>
                <a:latin typeface="+mn-lt"/>
                <a:ea typeface="+mn-ea"/>
                <a:cs typeface="+mn-cs"/>
                <a:sym typeface="Calibri" charset="0"/>
              </a:rPr>
              <a:t>de </a:t>
            </a:r>
            <a:r>
              <a:rPr lang="en-US" sz="3200" b="1" dirty="0" err="1">
                <a:ln w="11430"/>
                <a:solidFill>
                  <a:srgbClr val="580000"/>
                </a:solidFill>
                <a:effectLst>
                  <a:outerShdw blurRad="50800" dist="39000" dir="5460000" algn="tl">
                    <a:srgbClr val="000000">
                      <a:alpha val="38000"/>
                    </a:srgbClr>
                  </a:outerShdw>
                </a:effectLst>
                <a:latin typeface="+mn-lt"/>
                <a:ea typeface="+mn-ea"/>
                <a:cs typeface="+mn-cs"/>
                <a:sym typeface="Calibri" charset="0"/>
              </a:rPr>
              <a:t>documentos</a:t>
            </a:r>
            <a:r>
              <a:rPr lang="en-US" sz="3200" b="1" dirty="0">
                <a:ln w="11430"/>
                <a:solidFill>
                  <a:srgbClr val="580000"/>
                </a:solidFill>
                <a:effectLst>
                  <a:outerShdw blurRad="50800" dist="39000" dir="5460000" algn="tl">
                    <a:srgbClr val="000000">
                      <a:alpha val="38000"/>
                    </a:srgbClr>
                  </a:outerShdw>
                </a:effectLst>
                <a:latin typeface="+mn-lt"/>
                <a:ea typeface="+mn-ea"/>
                <a:cs typeface="+mn-cs"/>
                <a:sym typeface="Calibri" charset="0"/>
              </a:rPr>
              <a:t> </a:t>
            </a:r>
            <a:r>
              <a:rPr lang="en-US" sz="3200" b="1" dirty="0" smtClean="0">
                <a:ln w="11430"/>
                <a:solidFill>
                  <a:srgbClr val="580000"/>
                </a:solidFill>
                <a:effectLst>
                  <a:outerShdw blurRad="50800" dist="39000" dir="5460000" algn="tl">
                    <a:srgbClr val="000000">
                      <a:alpha val="38000"/>
                    </a:srgbClr>
                  </a:outerShdw>
                </a:effectLst>
                <a:latin typeface="+mn-lt"/>
                <a:ea typeface="+mn-ea"/>
                <a:cs typeface="+mn-cs"/>
                <a:sym typeface="Calibri" charset="0"/>
              </a:rPr>
              <a:t/>
            </a:r>
            <a:br>
              <a:rPr lang="en-US" sz="3200" b="1" dirty="0" smtClean="0">
                <a:ln w="11430"/>
                <a:solidFill>
                  <a:srgbClr val="580000"/>
                </a:solidFill>
                <a:effectLst>
                  <a:outerShdw blurRad="50800" dist="39000" dir="5460000" algn="tl">
                    <a:srgbClr val="000000">
                      <a:alpha val="38000"/>
                    </a:srgbClr>
                  </a:outerShdw>
                </a:effectLst>
                <a:latin typeface="+mn-lt"/>
                <a:ea typeface="+mn-ea"/>
                <a:cs typeface="+mn-cs"/>
                <a:sym typeface="Calibri" charset="0"/>
              </a:rPr>
            </a:br>
            <a:r>
              <a:rPr lang="en-US" sz="3200" b="1" dirty="0" err="1" smtClean="0">
                <a:ln w="11430"/>
                <a:solidFill>
                  <a:srgbClr val="580000"/>
                </a:solidFill>
                <a:effectLst>
                  <a:outerShdw blurRad="50800" dist="39000" dir="5460000" algn="tl">
                    <a:srgbClr val="000000">
                      <a:alpha val="38000"/>
                    </a:srgbClr>
                  </a:outerShdw>
                </a:effectLst>
                <a:latin typeface="+mn-lt"/>
                <a:ea typeface="+mn-ea"/>
                <a:cs typeface="+mn-cs"/>
                <a:sym typeface="Calibri" charset="0"/>
              </a:rPr>
              <a:t>clínicos</a:t>
            </a:r>
            <a:r>
              <a:rPr lang="en-US" sz="3200" b="1" dirty="0" smtClean="0">
                <a:ln w="11430"/>
                <a:solidFill>
                  <a:srgbClr val="580000"/>
                </a:solidFill>
                <a:effectLst>
                  <a:outerShdw blurRad="50800" dist="39000" dir="5460000" algn="tl">
                    <a:srgbClr val="000000">
                      <a:alpha val="38000"/>
                    </a:srgbClr>
                  </a:outerShdw>
                </a:effectLst>
                <a:latin typeface="+mn-lt"/>
                <a:ea typeface="+mn-ea"/>
                <a:cs typeface="+mn-cs"/>
                <a:sym typeface="Calibri" charset="0"/>
              </a:rPr>
              <a:t> - </a:t>
            </a:r>
            <a:r>
              <a:rPr lang="en-US" sz="3200" b="1" dirty="0">
                <a:ln w="11430"/>
                <a:solidFill>
                  <a:srgbClr val="580000"/>
                </a:solidFill>
                <a:effectLst>
                  <a:outerShdw blurRad="50800" dist="39000" dir="5460000" algn="tl">
                    <a:srgbClr val="000000">
                      <a:alpha val="38000"/>
                    </a:srgbClr>
                  </a:outerShdw>
                </a:effectLst>
                <a:sym typeface="Calibri" charset="0"/>
              </a:rPr>
              <a:t>CDA</a:t>
            </a:r>
            <a:endParaRPr lang="en-US" sz="3200" b="1" dirty="0">
              <a:ln w="11430"/>
              <a:solidFill>
                <a:srgbClr val="580000"/>
              </a:solidFill>
              <a:effectLst>
                <a:outerShdw blurRad="50800" dist="39000" dir="5460000" algn="tl">
                  <a:srgbClr val="000000">
                    <a:alpha val="38000"/>
                  </a:srgbClr>
                </a:outerShdw>
              </a:effectLst>
              <a:latin typeface="+mn-lt"/>
              <a:ea typeface="+mn-ea"/>
              <a:cs typeface="+mn-cs"/>
              <a:sym typeface="Calibri" charset="0"/>
            </a:endParaRPr>
          </a:p>
        </p:txBody>
      </p:sp>
      <p:sp>
        <p:nvSpPr>
          <p:cNvPr id="6" name="Text Box 2"/>
          <p:cNvSpPr txBox="1">
            <a:spLocks noChangeArrowheads="1"/>
          </p:cNvSpPr>
          <p:nvPr/>
        </p:nvSpPr>
        <p:spPr bwMode="auto">
          <a:xfrm>
            <a:off x="1475656" y="1402664"/>
            <a:ext cx="7560840" cy="4912114"/>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dirty="0">
                <a:solidFill>
                  <a:schemeClr val="tx1"/>
                </a:solidFill>
                <a:latin typeface="Courier New" panose="02070309020205020404" pitchFamily="49" charset="0"/>
                <a:cs typeface="Courier New" panose="02070309020205020404" pitchFamily="49" charset="0"/>
              </a:rPr>
              <a:t>&lt;</a:t>
            </a:r>
            <a:r>
              <a:rPr lang="en-US" sz="1200" b="1" dirty="0">
                <a:solidFill>
                  <a:srgbClr val="E80000"/>
                </a:solidFill>
                <a:latin typeface="Courier New" panose="02070309020205020404" pitchFamily="49" charset="0"/>
                <a:cs typeface="Courier New" panose="02070309020205020404" pitchFamily="49" charset="0"/>
              </a:rPr>
              <a:t>Section</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cs typeface="Times New Roman" panose="02020603050405020304" pitchFamily="18" charset="0"/>
            </a:endParaRPr>
          </a:p>
          <a:p>
            <a:pPr algn="l"/>
            <a:r>
              <a:rPr lang="en-US" sz="1200" dirty="0">
                <a:solidFill>
                  <a:schemeClr val="tx1"/>
                </a:solidFill>
                <a:latin typeface="Courier New" panose="02070309020205020404" pitchFamily="49" charset="0"/>
                <a:cs typeface="Courier New" panose="02070309020205020404" pitchFamily="49" charset="0"/>
              </a:rPr>
              <a:t>  &lt;</a:t>
            </a:r>
            <a:r>
              <a:rPr lang="en-US" sz="1200" b="1" dirty="0">
                <a:solidFill>
                  <a:srgbClr val="E80000"/>
                </a:solidFill>
                <a:latin typeface="Courier New" panose="02070309020205020404" pitchFamily="49" charset="0"/>
                <a:cs typeface="Courier New" panose="02070309020205020404" pitchFamily="49" charset="0"/>
              </a:rPr>
              <a:t>code</a:t>
            </a:r>
            <a:r>
              <a:rPr lang="en-US" sz="1200" dirty="0">
                <a:solidFill>
                  <a:schemeClr val="tx1"/>
                </a:solidFill>
                <a:latin typeface="Courier New" panose="02070309020205020404" pitchFamily="49" charset="0"/>
                <a:cs typeface="Courier New" panose="02070309020205020404" pitchFamily="49" charset="0"/>
              </a:rPr>
              <a:t> code="</a:t>
            </a:r>
            <a:r>
              <a:rPr lang="en-US" sz="1200" b="1" dirty="0">
                <a:solidFill>
                  <a:schemeClr val="tx1"/>
                </a:solidFill>
                <a:latin typeface="Courier New" panose="02070309020205020404" pitchFamily="49" charset="0"/>
                <a:cs typeface="Courier New" panose="02070309020205020404" pitchFamily="49" charset="0"/>
              </a:rPr>
              <a:t>10153-2</a:t>
            </a:r>
            <a:r>
              <a:rPr lang="en-US" sz="1200" dirty="0">
                <a:solidFill>
                  <a:schemeClr val="tx1"/>
                </a:solidFill>
                <a:latin typeface="Courier New" panose="02070309020205020404" pitchFamily="49" charset="0"/>
                <a:cs typeface="Courier New" panose="02070309020205020404" pitchFamily="49" charset="0"/>
              </a:rPr>
              <a:t>" </a:t>
            </a:r>
            <a:r>
              <a:rPr lang="en-US" sz="1200" b="1" dirty="0" err="1">
                <a:solidFill>
                  <a:schemeClr val="tx1"/>
                </a:solidFill>
                <a:latin typeface="Courier New" panose="02070309020205020404" pitchFamily="49" charset="0"/>
                <a:cs typeface="Courier New" panose="02070309020205020404" pitchFamily="49" charset="0"/>
              </a:rPr>
              <a:t>codeSystem</a:t>
            </a:r>
            <a:r>
              <a:rPr lang="en-US" sz="1200" dirty="0">
                <a:solidFill>
                  <a:schemeClr val="tx1"/>
                </a:solidFill>
                <a:latin typeface="Courier New" panose="02070309020205020404" pitchFamily="49" charset="0"/>
                <a:cs typeface="Courier New" panose="02070309020205020404" pitchFamily="49" charset="0"/>
              </a:rPr>
              <a:t>="</a:t>
            </a:r>
            <a:r>
              <a:rPr lang="en-US" sz="1200" b="1" dirty="0">
                <a:solidFill>
                  <a:schemeClr val="tx1"/>
                </a:solidFill>
                <a:latin typeface="Courier New" panose="02070309020205020404" pitchFamily="49" charset="0"/>
                <a:cs typeface="Courier New" panose="02070309020205020404" pitchFamily="49" charset="0"/>
              </a:rPr>
              <a:t>LOINC</a:t>
            </a:r>
            <a:r>
              <a:rPr lang="en-US" sz="1200" dirty="0">
                <a:solidFill>
                  <a:schemeClr val="tx1"/>
                </a:solidFill>
                <a:latin typeface="Courier New" panose="02070309020205020404" pitchFamily="49" charset="0"/>
                <a:cs typeface="Courier New" panose="02070309020205020404" pitchFamily="49" charset="0"/>
              </a:rPr>
              <a:t>“&gt;</a:t>
            </a:r>
            <a:br>
              <a:rPr lang="en-US" sz="1200" dirty="0">
                <a:solidFill>
                  <a:schemeClr val="tx1"/>
                </a:solidFill>
                <a:latin typeface="Courier New" panose="02070309020205020404" pitchFamily="49" charset="0"/>
                <a:cs typeface="Courier New" panose="02070309020205020404" pitchFamily="49" charset="0"/>
              </a:rPr>
            </a:br>
            <a:r>
              <a:rPr lang="en-US" sz="1200" dirty="0">
                <a:solidFill>
                  <a:schemeClr val="tx1"/>
                </a:solidFill>
                <a:latin typeface="Courier New" panose="02070309020205020404" pitchFamily="49" charset="0"/>
                <a:cs typeface="Courier New" panose="02070309020205020404" pitchFamily="49" charset="0"/>
              </a:rPr>
              <a:t>    </a:t>
            </a:r>
            <a:r>
              <a:rPr lang="en-US" sz="1200" b="1" dirty="0">
                <a:solidFill>
                  <a:schemeClr val="tx1"/>
                </a:solidFill>
                <a:latin typeface="Courier New" panose="02070309020205020404" pitchFamily="49" charset="0"/>
                <a:cs typeface="Courier New" panose="02070309020205020404" pitchFamily="49" charset="0"/>
              </a:rPr>
              <a:t>Past Medical History</a:t>
            </a:r>
            <a:br>
              <a:rPr lang="en-US" sz="1200" b="1" dirty="0">
                <a:solidFill>
                  <a:schemeClr val="tx1"/>
                </a:solidFill>
                <a:latin typeface="Courier New" panose="02070309020205020404" pitchFamily="49" charset="0"/>
                <a:cs typeface="Courier New" panose="02070309020205020404" pitchFamily="49" charset="0"/>
              </a:rPr>
            </a:br>
            <a:r>
              <a:rPr lang="en-US" sz="1200" b="1" dirty="0">
                <a:solidFill>
                  <a:schemeClr val="tx1"/>
                </a:solidFill>
                <a:latin typeface="Courier New" panose="02070309020205020404" pitchFamily="49" charset="0"/>
                <a:cs typeface="Courier New" panose="02070309020205020404" pitchFamily="49" charset="0"/>
              </a:rPr>
              <a:t>  </a:t>
            </a:r>
            <a:r>
              <a:rPr lang="en-US" sz="1200" dirty="0">
                <a:solidFill>
                  <a:schemeClr val="tx1"/>
                </a:solidFill>
                <a:latin typeface="Courier New" panose="02070309020205020404" pitchFamily="49" charset="0"/>
                <a:cs typeface="Courier New" panose="02070309020205020404" pitchFamily="49" charset="0"/>
              </a:rPr>
              <a:t>&lt;/</a:t>
            </a:r>
            <a:r>
              <a:rPr lang="en-US" sz="1200" b="1" dirty="0">
                <a:solidFill>
                  <a:srgbClr val="E80000"/>
                </a:solidFill>
                <a:latin typeface="Courier New" panose="02070309020205020404" pitchFamily="49" charset="0"/>
                <a:cs typeface="Courier New" panose="02070309020205020404" pitchFamily="49" charset="0"/>
              </a:rPr>
              <a:t>code</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a:t>
            </a:r>
            <a:r>
              <a:rPr lang="en-US" sz="1200" b="1" dirty="0">
                <a:solidFill>
                  <a:srgbClr val="E80000"/>
                </a:solidFill>
                <a:latin typeface="Courier New" panose="02070309020205020404" pitchFamily="49" charset="0"/>
                <a:cs typeface="Courier New" panose="02070309020205020404" pitchFamily="49" charset="0"/>
              </a:rPr>
              <a:t>text</a:t>
            </a:r>
            <a:r>
              <a:rPr lang="en-US" sz="1200" dirty="0">
                <a:solidFill>
                  <a:schemeClr val="tx1"/>
                </a:solidFill>
                <a:latin typeface="Courier New" panose="02070309020205020404" pitchFamily="49" charset="0"/>
                <a:cs typeface="Courier New" panose="02070309020205020404" pitchFamily="49" charset="0"/>
              </a:rPr>
              <a:t>&gt;&lt;list&gt;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&lt;item&gt;&lt;content&gt;</a:t>
            </a:r>
            <a:r>
              <a:rPr lang="en-US" sz="1200" b="1" dirty="0">
                <a:solidFill>
                  <a:schemeClr val="tx1"/>
                </a:solidFill>
                <a:latin typeface="Courier New" panose="02070309020205020404" pitchFamily="49" charset="0"/>
                <a:cs typeface="Courier New" panose="02070309020205020404" pitchFamily="49" charset="0"/>
              </a:rPr>
              <a:t>Asthma</a:t>
            </a:r>
            <a:r>
              <a:rPr lang="en-US" sz="1200" dirty="0">
                <a:solidFill>
                  <a:schemeClr val="tx1"/>
                </a:solidFill>
                <a:latin typeface="Courier New" panose="02070309020205020404" pitchFamily="49" charset="0"/>
                <a:cs typeface="Courier New" panose="02070309020205020404" pitchFamily="49" charset="0"/>
              </a:rPr>
              <a:t>&lt;/content&gt;&lt;/item&gt;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&lt;item&gt;&lt;content&gt;</a:t>
            </a:r>
            <a:r>
              <a:rPr lang="en-US" sz="1200" b="1" dirty="0">
                <a:solidFill>
                  <a:schemeClr val="tx1"/>
                </a:solidFill>
                <a:latin typeface="Courier New" panose="02070309020205020404" pitchFamily="49" charset="0"/>
                <a:cs typeface="Courier New" panose="02070309020205020404" pitchFamily="49" charset="0"/>
              </a:rPr>
              <a:t>Hypertension</a:t>
            </a:r>
            <a:r>
              <a:rPr lang="en-US" sz="1200" dirty="0">
                <a:solidFill>
                  <a:schemeClr val="tx1"/>
                </a:solidFill>
                <a:latin typeface="Courier New" panose="02070309020205020404" pitchFamily="49" charset="0"/>
                <a:cs typeface="Courier New" panose="02070309020205020404" pitchFamily="49" charset="0"/>
              </a:rPr>
              <a:t>&lt;/content&gt;&lt;/item&gt;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&lt;item&gt;&lt;content ID=“</a:t>
            </a:r>
            <a:r>
              <a:rPr lang="en-US" sz="1200" b="1" dirty="0">
                <a:solidFill>
                  <a:schemeClr val="tx1"/>
                </a:solidFill>
                <a:latin typeface="Courier New" panose="02070309020205020404" pitchFamily="49" charset="0"/>
                <a:cs typeface="Courier New" panose="02070309020205020404" pitchFamily="49" charset="0"/>
              </a:rPr>
              <a:t>a3</a:t>
            </a:r>
            <a:r>
              <a:rPr lang="en-US" sz="1200" dirty="0">
                <a:solidFill>
                  <a:schemeClr val="tx1"/>
                </a:solidFill>
                <a:latin typeface="Courier New" panose="02070309020205020404" pitchFamily="49" charset="0"/>
                <a:cs typeface="Courier New" panose="02070309020205020404" pitchFamily="49" charset="0"/>
              </a:rPr>
              <a:t>”&gt;</a:t>
            </a:r>
            <a:r>
              <a:rPr lang="en-US" sz="1200" b="1" dirty="0">
                <a:solidFill>
                  <a:schemeClr val="tx1"/>
                </a:solidFill>
                <a:latin typeface="Courier New" panose="02070309020205020404" pitchFamily="49" charset="0"/>
                <a:cs typeface="Courier New" panose="02070309020205020404" pitchFamily="49" charset="0"/>
              </a:rPr>
              <a:t>Osteoarthritis, right knee</a:t>
            </a:r>
            <a:r>
              <a:rPr lang="en-US" sz="1200" dirty="0">
                <a:solidFill>
                  <a:schemeClr val="tx1"/>
                </a:solidFill>
                <a:latin typeface="Courier New" panose="02070309020205020404" pitchFamily="49" charset="0"/>
                <a:cs typeface="Courier New" panose="02070309020205020404" pitchFamily="49" charset="0"/>
              </a:rPr>
              <a:t>&lt;/content&gt;&lt;/item&gt;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&lt;/list&gt;&lt;/</a:t>
            </a:r>
            <a:r>
              <a:rPr lang="en-US" sz="1200" b="1" dirty="0">
                <a:solidFill>
                  <a:srgbClr val="E80000"/>
                </a:solidFill>
                <a:latin typeface="Courier New" panose="02070309020205020404" pitchFamily="49" charset="0"/>
                <a:cs typeface="Courier New" panose="02070309020205020404" pitchFamily="49" charset="0"/>
              </a:rPr>
              <a:t>text</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a:t>
            </a:r>
            <a:r>
              <a:rPr lang="en-US" sz="1200" b="1" dirty="0">
                <a:solidFill>
                  <a:srgbClr val="E80000"/>
                </a:solidFill>
                <a:latin typeface="Courier New" panose="02070309020205020404" pitchFamily="49" charset="0"/>
                <a:cs typeface="Courier New" panose="02070309020205020404" pitchFamily="49" charset="0"/>
              </a:rPr>
              <a:t>component1</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a:t>
            </a:r>
            <a:r>
              <a:rPr lang="en-US" sz="1200" dirty="0" err="1">
                <a:solidFill>
                  <a:schemeClr val="tx1"/>
                </a:solidFill>
                <a:latin typeface="Courier New" panose="02070309020205020404" pitchFamily="49" charset="0"/>
                <a:cs typeface="Courier New" panose="02070309020205020404" pitchFamily="49" charset="0"/>
              </a:rPr>
              <a:t>contextConductionInd</a:t>
            </a:r>
            <a:r>
              <a:rPr lang="en-US" sz="1200" dirty="0">
                <a:solidFill>
                  <a:schemeClr val="tx1"/>
                </a:solidFill>
                <a:latin typeface="Courier New" panose="02070309020205020404" pitchFamily="49" charset="0"/>
                <a:cs typeface="Courier New" panose="02070309020205020404" pitchFamily="49" charset="0"/>
              </a:rPr>
              <a:t> value="</a:t>
            </a:r>
            <a:r>
              <a:rPr lang="en-US" sz="1200" b="1" dirty="0">
                <a:solidFill>
                  <a:schemeClr val="tx1"/>
                </a:solidFill>
                <a:latin typeface="Courier New" panose="02070309020205020404" pitchFamily="49" charset="0"/>
                <a:cs typeface="Courier New" panose="02070309020205020404" pitchFamily="49" charset="0"/>
              </a:rPr>
              <a:t>TRUE</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a:t>
            </a:r>
            <a:r>
              <a:rPr lang="en-US" sz="1200" b="1" dirty="0">
                <a:solidFill>
                  <a:srgbClr val="E80000"/>
                </a:solidFill>
                <a:latin typeface="Courier New" panose="02070309020205020404" pitchFamily="49" charset="0"/>
                <a:cs typeface="Courier New" panose="02070309020205020404" pitchFamily="49" charset="0"/>
              </a:rPr>
              <a:t>Observation</a:t>
            </a:r>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classCode</a:t>
            </a:r>
            <a:r>
              <a:rPr lang="en-US" sz="1200" dirty="0">
                <a:solidFill>
                  <a:schemeClr val="tx1"/>
                </a:solidFill>
                <a:latin typeface="Courier New" panose="02070309020205020404" pitchFamily="49" charset="0"/>
                <a:cs typeface="Courier New" panose="02070309020205020404" pitchFamily="49" charset="0"/>
              </a:rPr>
              <a:t>=“</a:t>
            </a:r>
            <a:r>
              <a:rPr lang="en-US" sz="1200" b="1" dirty="0">
                <a:solidFill>
                  <a:schemeClr val="tx1"/>
                </a:solidFill>
                <a:latin typeface="Courier New" panose="02070309020205020404" pitchFamily="49" charset="0"/>
                <a:cs typeface="Courier New" panose="02070309020205020404" pitchFamily="49" charset="0"/>
              </a:rPr>
              <a:t>COND</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&lt;code code=”</a:t>
            </a:r>
            <a:r>
              <a:rPr lang="en-US" sz="1200" b="1" dirty="0">
                <a:solidFill>
                  <a:schemeClr val="tx1"/>
                </a:solidFill>
                <a:latin typeface="Courier New" panose="02070309020205020404" pitchFamily="49" charset="0"/>
                <a:cs typeface="Courier New" panose="02070309020205020404" pitchFamily="49" charset="0"/>
              </a:rPr>
              <a:t>G-1001</a:t>
            </a:r>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codeSystem</a:t>
            </a:r>
            <a:r>
              <a:rPr lang="en-US" sz="1200" dirty="0">
                <a:solidFill>
                  <a:schemeClr val="tx1"/>
                </a:solidFill>
                <a:latin typeface="Courier New" panose="02070309020205020404" pitchFamily="49" charset="0"/>
                <a:cs typeface="Courier New" panose="02070309020205020404" pitchFamily="49" charset="0"/>
              </a:rPr>
              <a:t>=”</a:t>
            </a:r>
            <a:r>
              <a:rPr lang="en-US" sz="1200" b="1" dirty="0">
                <a:solidFill>
                  <a:schemeClr val="tx1"/>
                </a:solidFill>
                <a:latin typeface="Courier New" panose="02070309020205020404" pitchFamily="49" charset="0"/>
                <a:cs typeface="Courier New" panose="02070309020205020404" pitchFamily="49" charset="0"/>
              </a:rPr>
              <a:t>SNOMED</a:t>
            </a:r>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displayName</a:t>
            </a:r>
            <a:r>
              <a:rPr lang="en-US" sz="1200" dirty="0">
                <a:solidFill>
                  <a:schemeClr val="tx1"/>
                </a:solidFill>
                <a:latin typeface="Courier New" panose="02070309020205020404" pitchFamily="49" charset="0"/>
                <a:cs typeface="Courier New" panose="02070309020205020404" pitchFamily="49" charset="0"/>
              </a:rPr>
              <a:t>=”</a:t>
            </a:r>
            <a:r>
              <a:rPr lang="en-US" sz="1200" b="1" dirty="0">
                <a:solidFill>
                  <a:schemeClr val="tx1"/>
                </a:solidFill>
                <a:latin typeface="Courier New" panose="02070309020205020404" pitchFamily="49" charset="0"/>
                <a:cs typeface="Courier New" panose="02070309020205020404" pitchFamily="49" charset="0"/>
              </a:rPr>
              <a:t>Prior dx</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&lt;value code=”</a:t>
            </a:r>
            <a:r>
              <a:rPr lang="en-US" sz="1200" b="1" dirty="0">
                <a:solidFill>
                  <a:schemeClr val="tx1"/>
                </a:solidFill>
                <a:latin typeface="Courier New" panose="02070309020205020404" pitchFamily="49" charset="0"/>
                <a:cs typeface="Courier New" panose="02070309020205020404" pitchFamily="49" charset="0"/>
              </a:rPr>
              <a:t>D1-201A8</a:t>
            </a:r>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codeSystem</a:t>
            </a:r>
            <a:r>
              <a:rPr lang="en-US" sz="1200" dirty="0">
                <a:solidFill>
                  <a:schemeClr val="tx1"/>
                </a:solidFill>
                <a:latin typeface="Courier New" panose="02070309020205020404" pitchFamily="49" charset="0"/>
                <a:cs typeface="Courier New" panose="02070309020205020404" pitchFamily="49" charset="0"/>
              </a:rPr>
              <a:t>=”</a:t>
            </a:r>
            <a:r>
              <a:rPr lang="en-US" sz="1200" b="1" dirty="0">
                <a:solidFill>
                  <a:schemeClr val="tx1"/>
                </a:solidFill>
                <a:latin typeface="Courier New" panose="02070309020205020404" pitchFamily="49" charset="0"/>
                <a:cs typeface="Courier New" panose="02070309020205020404" pitchFamily="49" charset="0"/>
              </a:rPr>
              <a:t>SNOMED</a:t>
            </a:r>
            <a:r>
              <a:rPr lang="en-US" sz="1200" dirty="0">
                <a:solidFill>
                  <a:schemeClr val="tx1"/>
                </a:solidFill>
                <a:latin typeface="Courier New" panose="02070309020205020404" pitchFamily="49" charset="0"/>
                <a:cs typeface="Courier New" panose="02070309020205020404" pitchFamily="49" charset="0"/>
              </a:rPr>
              <a:t>” </a:t>
            </a:r>
            <a:br>
              <a:rPr lang="en-US" sz="1200" dirty="0">
                <a:solidFill>
                  <a:schemeClr val="tx1"/>
                </a:solidFill>
                <a:latin typeface="Courier New" panose="02070309020205020404" pitchFamily="49" charset="0"/>
                <a:cs typeface="Courier New" panose="02070309020205020404" pitchFamily="49" charset="0"/>
              </a:rPr>
            </a:br>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displayName</a:t>
            </a:r>
            <a:r>
              <a:rPr lang="en-US" sz="1200" dirty="0">
                <a:solidFill>
                  <a:schemeClr val="tx1"/>
                </a:solidFill>
                <a:latin typeface="Courier New" panose="02070309020205020404" pitchFamily="49" charset="0"/>
                <a:cs typeface="Courier New" panose="02070309020205020404" pitchFamily="49" charset="0"/>
              </a:rPr>
              <a:t>=”</a:t>
            </a:r>
            <a:r>
              <a:rPr lang="en-US" sz="1200" b="1" dirty="0">
                <a:solidFill>
                  <a:schemeClr val="tx1"/>
                </a:solidFill>
                <a:latin typeface="Courier New" panose="02070309020205020404" pitchFamily="49" charset="0"/>
                <a:cs typeface="Courier New" panose="02070309020205020404" pitchFamily="49" charset="0"/>
              </a:rPr>
              <a:t>Osteoarthritis</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a:t>
            </a:r>
            <a:r>
              <a:rPr lang="en-US" sz="1200" dirty="0" err="1">
                <a:solidFill>
                  <a:schemeClr val="tx1"/>
                </a:solidFill>
                <a:latin typeface="Courier New" panose="02070309020205020404" pitchFamily="49" charset="0"/>
                <a:cs typeface="Courier New" panose="02070309020205020404" pitchFamily="49" charset="0"/>
              </a:rPr>
              <a:t>originalText</a:t>
            </a:r>
            <a:r>
              <a:rPr lang="en-US" sz="1200" dirty="0">
                <a:solidFill>
                  <a:schemeClr val="tx1"/>
                </a:solidFill>
                <a:latin typeface="Courier New" panose="02070309020205020404" pitchFamily="49" charset="0"/>
                <a:cs typeface="Courier New" panose="02070309020205020404" pitchFamily="49" charset="0"/>
              </a:rPr>
              <a:t>&gt;&lt;reference value=”</a:t>
            </a:r>
            <a:r>
              <a:rPr lang="en-US" sz="1200" b="1" dirty="0">
                <a:solidFill>
                  <a:schemeClr val="tx1"/>
                </a:solidFill>
                <a:latin typeface="Courier New" panose="02070309020205020404" pitchFamily="49" charset="0"/>
                <a:cs typeface="Courier New" panose="02070309020205020404" pitchFamily="49" charset="0"/>
              </a:rPr>
              <a:t>#a3</a:t>
            </a:r>
            <a:r>
              <a:rPr lang="en-US" sz="1200" dirty="0">
                <a:solidFill>
                  <a:schemeClr val="tx1"/>
                </a:solidFill>
                <a:latin typeface="Courier New" panose="02070309020205020404" pitchFamily="49" charset="0"/>
                <a:cs typeface="Courier New" panose="02070309020205020404" pitchFamily="49" charset="0"/>
              </a:rPr>
              <a:t>”/&gt;&lt;/</a:t>
            </a:r>
            <a:r>
              <a:rPr lang="en-US" sz="1200" dirty="0" err="1">
                <a:solidFill>
                  <a:schemeClr val="tx1"/>
                </a:solidFill>
                <a:latin typeface="Courier New" panose="02070309020205020404" pitchFamily="49" charset="0"/>
                <a:cs typeface="Courier New" panose="02070309020205020404" pitchFamily="49" charset="0"/>
              </a:rPr>
              <a:t>originalText</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&lt;/value&gt;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a:t>
            </a:r>
            <a:r>
              <a:rPr lang="en-US" sz="1200" dirty="0" err="1">
                <a:solidFill>
                  <a:schemeClr val="tx1"/>
                </a:solidFill>
                <a:latin typeface="Courier New" panose="02070309020205020404" pitchFamily="49" charset="0"/>
                <a:cs typeface="Courier New" panose="02070309020205020404" pitchFamily="49" charset="0"/>
              </a:rPr>
              <a:t>targetSiteCode</a:t>
            </a:r>
            <a:r>
              <a:rPr lang="en-US" sz="1200" dirty="0">
                <a:solidFill>
                  <a:schemeClr val="tx1"/>
                </a:solidFill>
                <a:latin typeface="Courier New" panose="02070309020205020404" pitchFamily="49" charset="0"/>
                <a:cs typeface="Courier New" panose="02070309020205020404" pitchFamily="49" charset="0"/>
              </a:rPr>
              <a:t> code=”</a:t>
            </a:r>
            <a:r>
              <a:rPr lang="en-US" sz="1200" b="1" dirty="0">
                <a:solidFill>
                  <a:schemeClr val="tx1"/>
                </a:solidFill>
                <a:latin typeface="Courier New" panose="02070309020205020404" pitchFamily="49" charset="0"/>
                <a:cs typeface="Courier New" panose="02070309020205020404" pitchFamily="49" charset="0"/>
              </a:rPr>
              <a:t>T-15720</a:t>
            </a:r>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codeSystem</a:t>
            </a:r>
            <a:r>
              <a:rPr lang="en-US" sz="1200" dirty="0">
                <a:solidFill>
                  <a:schemeClr val="tx1"/>
                </a:solidFill>
                <a:latin typeface="Courier New" panose="02070309020205020404" pitchFamily="49" charset="0"/>
                <a:cs typeface="Courier New" panose="02070309020205020404" pitchFamily="49" charset="0"/>
              </a:rPr>
              <a:t>=”</a:t>
            </a:r>
            <a:r>
              <a:rPr lang="en-US" sz="1200" b="1" dirty="0">
                <a:solidFill>
                  <a:schemeClr val="tx1"/>
                </a:solidFill>
                <a:latin typeface="Courier New" panose="02070309020205020404" pitchFamily="49" charset="0"/>
                <a:cs typeface="Courier New" panose="02070309020205020404" pitchFamily="49" charset="0"/>
              </a:rPr>
              <a:t>SNOMED</a:t>
            </a:r>
            <a:r>
              <a:rPr lang="en-US" sz="1200" dirty="0">
                <a:solidFill>
                  <a:schemeClr val="tx1"/>
                </a:solidFill>
                <a:latin typeface="Courier New" panose="02070309020205020404" pitchFamily="49" charset="0"/>
                <a:cs typeface="Courier New" panose="02070309020205020404" pitchFamily="49" charset="0"/>
              </a:rPr>
              <a:t>” </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displayName</a:t>
            </a:r>
            <a:r>
              <a:rPr lang="en-US" sz="1200" dirty="0">
                <a:solidFill>
                  <a:schemeClr val="tx1"/>
                </a:solidFill>
                <a:latin typeface="Courier New" panose="02070309020205020404" pitchFamily="49" charset="0"/>
                <a:cs typeface="Courier New" panose="02070309020205020404" pitchFamily="49" charset="0"/>
              </a:rPr>
              <a:t>=”</a:t>
            </a:r>
            <a:r>
              <a:rPr lang="en-US" sz="1200" b="1" dirty="0">
                <a:solidFill>
                  <a:schemeClr val="tx1"/>
                </a:solidFill>
                <a:latin typeface="Courier New" panose="02070309020205020404" pitchFamily="49" charset="0"/>
                <a:cs typeface="Courier New" panose="02070309020205020404" pitchFamily="49" charset="0"/>
              </a:rPr>
              <a:t>Knee joint</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&lt;qualifier&gt;</a:t>
            </a:r>
            <a:endParaRPr lang="en-US" sz="1200" dirty="0">
              <a:solidFill>
                <a:schemeClr val="tx1"/>
              </a:solidFill>
              <a:latin typeface="Arial Unicode MS" panose="020B0604020202020204" pitchFamily="34" charset="-128"/>
              <a:cs typeface="Times New Roman" panose="02020603050405020304" pitchFamily="18" charset="0"/>
            </a:endParaRPr>
          </a:p>
          <a:p>
            <a:pPr algn="l"/>
            <a:r>
              <a:rPr lang="en-US" sz="1200" dirty="0">
                <a:solidFill>
                  <a:schemeClr val="tx1"/>
                </a:solidFill>
                <a:latin typeface="Courier New" panose="02070309020205020404" pitchFamily="49" charset="0"/>
                <a:cs typeface="Courier New" panose="02070309020205020404" pitchFamily="49" charset="0"/>
              </a:rPr>
              <a:t>          &lt;name code=”</a:t>
            </a:r>
            <a:r>
              <a:rPr lang="en-US" sz="1200" b="1" dirty="0">
                <a:solidFill>
                  <a:schemeClr val="tx1"/>
                </a:solidFill>
                <a:latin typeface="Courier New" panose="02070309020205020404" pitchFamily="49" charset="0"/>
                <a:cs typeface="Courier New" panose="02070309020205020404" pitchFamily="49" charset="0"/>
              </a:rPr>
              <a:t>G-C220</a:t>
            </a:r>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codeSystem</a:t>
            </a:r>
            <a:r>
              <a:rPr lang="en-US" sz="1200" dirty="0">
                <a:solidFill>
                  <a:schemeClr val="tx1"/>
                </a:solidFill>
                <a:latin typeface="Courier New" panose="02070309020205020404" pitchFamily="49" charset="0"/>
                <a:cs typeface="Courier New" panose="02070309020205020404" pitchFamily="49" charset="0"/>
              </a:rPr>
              <a:t>=”</a:t>
            </a:r>
            <a:r>
              <a:rPr lang="en-US" sz="1200" b="1" dirty="0">
                <a:solidFill>
                  <a:schemeClr val="tx1"/>
                </a:solidFill>
                <a:latin typeface="Courier New" panose="02070309020205020404" pitchFamily="49" charset="0"/>
                <a:cs typeface="Courier New" panose="02070309020205020404" pitchFamily="49" charset="0"/>
              </a:rPr>
              <a:t>SNOMED</a:t>
            </a:r>
            <a:r>
              <a:rPr lang="en-US" sz="1200" dirty="0">
                <a:solidFill>
                  <a:schemeClr val="tx1"/>
                </a:solidFill>
                <a:latin typeface="Courier New" panose="02070309020205020404" pitchFamily="49" charset="0"/>
                <a:cs typeface="Courier New" panose="02070309020205020404" pitchFamily="49" charset="0"/>
              </a:rPr>
              <a:t>” </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displayName</a:t>
            </a:r>
            <a:r>
              <a:rPr lang="en-US" sz="1200" dirty="0">
                <a:solidFill>
                  <a:schemeClr val="tx1"/>
                </a:solidFill>
                <a:latin typeface="Courier New" panose="02070309020205020404" pitchFamily="49" charset="0"/>
                <a:cs typeface="Courier New" panose="02070309020205020404" pitchFamily="49" charset="0"/>
              </a:rPr>
              <a:t>=”</a:t>
            </a:r>
            <a:r>
              <a:rPr lang="en-US" sz="1200" b="1" dirty="0">
                <a:solidFill>
                  <a:schemeClr val="tx1"/>
                </a:solidFill>
                <a:latin typeface="Courier New" panose="02070309020205020404" pitchFamily="49" charset="0"/>
                <a:cs typeface="Courier New" panose="02070309020205020404" pitchFamily="49" charset="0"/>
              </a:rPr>
              <a:t>with laterality</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&lt;value code=”</a:t>
            </a:r>
            <a:r>
              <a:rPr lang="en-US" sz="1200" b="1" dirty="0">
                <a:solidFill>
                  <a:schemeClr val="tx1"/>
                </a:solidFill>
                <a:latin typeface="Courier New" panose="02070309020205020404" pitchFamily="49" charset="0"/>
                <a:cs typeface="Courier New" panose="02070309020205020404" pitchFamily="49" charset="0"/>
              </a:rPr>
              <a:t>G-A100</a:t>
            </a:r>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codeSystem</a:t>
            </a:r>
            <a:r>
              <a:rPr lang="en-US" sz="1200" dirty="0">
                <a:solidFill>
                  <a:schemeClr val="tx1"/>
                </a:solidFill>
                <a:latin typeface="Courier New" panose="02070309020205020404" pitchFamily="49" charset="0"/>
                <a:cs typeface="Courier New" panose="02070309020205020404" pitchFamily="49" charset="0"/>
              </a:rPr>
              <a:t>=”</a:t>
            </a:r>
            <a:r>
              <a:rPr lang="en-US" sz="1200" b="1" dirty="0">
                <a:solidFill>
                  <a:schemeClr val="tx1"/>
                </a:solidFill>
                <a:latin typeface="Courier New" panose="02070309020205020404" pitchFamily="49" charset="0"/>
                <a:cs typeface="Courier New" panose="02070309020205020404" pitchFamily="49" charset="0"/>
              </a:rPr>
              <a:t>SNOMED</a:t>
            </a:r>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displayName</a:t>
            </a:r>
            <a:r>
              <a:rPr lang="en-US" sz="1200" dirty="0">
                <a:solidFill>
                  <a:schemeClr val="tx1"/>
                </a:solidFill>
                <a:latin typeface="Courier New" panose="02070309020205020404" pitchFamily="49" charset="0"/>
                <a:cs typeface="Courier New" panose="02070309020205020404" pitchFamily="49" charset="0"/>
              </a:rPr>
              <a:t>=”</a:t>
            </a:r>
            <a:r>
              <a:rPr lang="en-US" sz="1200" b="1" dirty="0">
                <a:solidFill>
                  <a:schemeClr val="tx1"/>
                </a:solidFill>
                <a:latin typeface="Courier New" panose="02070309020205020404" pitchFamily="49" charset="0"/>
                <a:cs typeface="Courier New" panose="02070309020205020404" pitchFamily="49" charset="0"/>
              </a:rPr>
              <a:t>right</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&lt;/qualifier&gt;</a:t>
            </a:r>
            <a:endParaRPr lang="en-US" sz="1200" dirty="0">
              <a:solidFill>
                <a:schemeClr val="tx1"/>
              </a:solidFill>
              <a:latin typeface="Arial Unicode MS" panose="020B0604020202020204" pitchFamily="34" charset="-128"/>
              <a:cs typeface="Times New Roman" panose="02020603050405020304" pitchFamily="18" charset="0"/>
            </a:endParaRPr>
          </a:p>
          <a:p>
            <a:pPr algn="l"/>
            <a:r>
              <a:rPr lang="en-US" sz="1200" dirty="0">
                <a:solidFill>
                  <a:schemeClr val="tx1"/>
                </a:solidFill>
                <a:latin typeface="Courier New" panose="02070309020205020404" pitchFamily="49" charset="0"/>
                <a:cs typeface="Courier New" panose="02070309020205020404" pitchFamily="49" charset="0"/>
              </a:rPr>
              <a:t>        &lt;</a:t>
            </a:r>
            <a:r>
              <a:rPr lang="en-US" sz="1200" dirty="0" err="1">
                <a:solidFill>
                  <a:schemeClr val="tx1"/>
                </a:solidFill>
                <a:latin typeface="Courier New" panose="02070309020205020404" pitchFamily="49" charset="0"/>
                <a:cs typeface="Courier New" panose="02070309020205020404" pitchFamily="49" charset="0"/>
              </a:rPr>
              <a:t>originalText</a:t>
            </a:r>
            <a:r>
              <a:rPr lang="en-US" sz="1200" dirty="0">
                <a:solidFill>
                  <a:schemeClr val="tx1"/>
                </a:solidFill>
                <a:latin typeface="Courier New" panose="02070309020205020404" pitchFamily="49" charset="0"/>
                <a:cs typeface="Courier New" panose="02070309020205020404" pitchFamily="49" charset="0"/>
              </a:rPr>
              <a:t>&gt;&lt;reference value=”</a:t>
            </a:r>
            <a:r>
              <a:rPr lang="en-US" sz="1200" b="1" dirty="0">
                <a:solidFill>
                  <a:schemeClr val="tx1"/>
                </a:solidFill>
                <a:latin typeface="Courier New" panose="02070309020205020404" pitchFamily="49" charset="0"/>
                <a:cs typeface="Courier New" panose="02070309020205020404" pitchFamily="49" charset="0"/>
              </a:rPr>
              <a:t>#a4</a:t>
            </a:r>
            <a:r>
              <a:rPr lang="en-US" sz="1200" dirty="0">
                <a:solidFill>
                  <a:schemeClr val="tx1"/>
                </a:solidFill>
                <a:latin typeface="Courier New" panose="02070309020205020404" pitchFamily="49" charset="0"/>
                <a:cs typeface="Courier New" panose="02070309020205020404" pitchFamily="49" charset="0"/>
              </a:rPr>
              <a:t>”/&gt;&lt;/</a:t>
            </a:r>
            <a:r>
              <a:rPr lang="en-US" sz="1200" dirty="0" err="1">
                <a:solidFill>
                  <a:schemeClr val="tx1"/>
                </a:solidFill>
                <a:latin typeface="Courier New" panose="02070309020205020404" pitchFamily="49" charset="0"/>
                <a:cs typeface="Courier New" panose="02070309020205020404" pitchFamily="49" charset="0"/>
              </a:rPr>
              <a:t>originalText</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a:t>
            </a:r>
            <a:r>
              <a:rPr lang="en-US" sz="1200" dirty="0" err="1">
                <a:solidFill>
                  <a:schemeClr val="tx1"/>
                </a:solidFill>
                <a:latin typeface="Courier New" panose="02070309020205020404" pitchFamily="49" charset="0"/>
                <a:cs typeface="Courier New" panose="02070309020205020404" pitchFamily="49" charset="0"/>
              </a:rPr>
              <a:t>targetSiteCode</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    &lt;</a:t>
            </a:r>
            <a:r>
              <a:rPr lang="en-US" sz="1200" dirty="0">
                <a:solidFill>
                  <a:srgbClr val="E80000"/>
                </a:solidFill>
                <a:latin typeface="Courier New" panose="02070309020205020404" pitchFamily="49" charset="0"/>
                <a:cs typeface="Courier New" panose="02070309020205020404" pitchFamily="49" charset="0"/>
              </a:rPr>
              <a:t>/</a:t>
            </a:r>
            <a:r>
              <a:rPr lang="en-US" sz="1200" b="1" dirty="0">
                <a:solidFill>
                  <a:srgbClr val="E80000"/>
                </a:solidFill>
                <a:latin typeface="Courier New" panose="02070309020205020404" pitchFamily="49" charset="0"/>
                <a:cs typeface="Courier New" panose="02070309020205020404" pitchFamily="49" charset="0"/>
              </a:rPr>
              <a:t>Observation</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cs typeface="Times New Roman" panose="02020603050405020304" pitchFamily="18" charset="0"/>
            </a:endParaRPr>
          </a:p>
          <a:p>
            <a:pPr algn="l"/>
            <a:r>
              <a:rPr lang="en-US" sz="1200" dirty="0">
                <a:solidFill>
                  <a:schemeClr val="tx1"/>
                </a:solidFill>
                <a:latin typeface="Courier New" panose="02070309020205020404" pitchFamily="49" charset="0"/>
                <a:cs typeface="Courier New" panose="02070309020205020404" pitchFamily="49" charset="0"/>
              </a:rPr>
              <a:t>  &lt;</a:t>
            </a:r>
            <a:r>
              <a:rPr lang="en-US" sz="1200" dirty="0">
                <a:solidFill>
                  <a:srgbClr val="E80000"/>
                </a:solidFill>
                <a:latin typeface="Courier New" panose="02070309020205020404" pitchFamily="49" charset="0"/>
                <a:cs typeface="Courier New" panose="02070309020205020404" pitchFamily="49" charset="0"/>
              </a:rPr>
              <a:t>/</a:t>
            </a:r>
            <a:r>
              <a:rPr lang="en-US" sz="1200" b="1" dirty="0">
                <a:solidFill>
                  <a:srgbClr val="E80000"/>
                </a:solidFill>
                <a:latin typeface="Courier New" panose="02070309020205020404" pitchFamily="49" charset="0"/>
                <a:cs typeface="Courier New" panose="02070309020205020404" pitchFamily="49" charset="0"/>
              </a:rPr>
              <a:t>component1</a:t>
            </a:r>
            <a:r>
              <a:rPr lang="en-US" sz="1200" dirty="0">
                <a:solidFill>
                  <a:schemeClr val="tx1"/>
                </a:solidFill>
                <a:latin typeface="Courier New" panose="02070309020205020404" pitchFamily="49" charset="0"/>
                <a:cs typeface="Courier New" panose="02070309020205020404" pitchFamily="49" charset="0"/>
              </a:rPr>
              <a:t>&gt;</a:t>
            </a:r>
            <a:endParaRPr lang="en-US" sz="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a:r>
              <a:rPr lang="en-US" sz="1200" dirty="0">
                <a:solidFill>
                  <a:schemeClr val="tx1"/>
                </a:solidFill>
                <a:latin typeface="Courier New" panose="02070309020205020404" pitchFamily="49" charset="0"/>
                <a:cs typeface="Courier New" panose="02070309020205020404" pitchFamily="49" charset="0"/>
              </a:rPr>
              <a:t>&lt;</a:t>
            </a:r>
            <a:r>
              <a:rPr lang="en-US" sz="1200" dirty="0">
                <a:solidFill>
                  <a:srgbClr val="E80000"/>
                </a:solidFill>
                <a:latin typeface="Courier New" panose="02070309020205020404" pitchFamily="49" charset="0"/>
                <a:cs typeface="Courier New" panose="02070309020205020404" pitchFamily="49" charset="0"/>
              </a:rPr>
              <a:t>/</a:t>
            </a:r>
            <a:r>
              <a:rPr lang="en-US" sz="1200" b="1" dirty="0">
                <a:solidFill>
                  <a:srgbClr val="E80000"/>
                </a:solidFill>
                <a:latin typeface="Courier New" panose="02070309020205020404" pitchFamily="49" charset="0"/>
                <a:cs typeface="Courier New" panose="02070309020205020404" pitchFamily="49" charset="0"/>
              </a:rPr>
              <a:t>Section</a:t>
            </a:r>
            <a:r>
              <a:rPr lang="en-US" sz="1200" dirty="0">
                <a:solidFill>
                  <a:schemeClr val="tx1"/>
                </a:solidFill>
                <a:latin typeface="Courier New" panose="02070309020205020404" pitchFamily="49" charset="0"/>
                <a:cs typeface="Courier New" panose="02070309020205020404" pitchFamily="49" charset="0"/>
              </a:rPr>
              <a:t>&gt;</a:t>
            </a:r>
          </a:p>
        </p:txBody>
      </p:sp>
    </p:spTree>
    <p:extLst>
      <p:ext uri="{BB962C8B-B14F-4D97-AF65-F5344CB8AC3E}">
        <p14:creationId xmlns:p14="http://schemas.microsoft.com/office/powerpoint/2010/main" val="4229815335"/>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66" name="Rectangle 38"/>
          <p:cNvSpPr>
            <a:spLocks noChangeArrowheads="1"/>
          </p:cNvSpPr>
          <p:nvPr/>
        </p:nvSpPr>
        <p:spPr bwMode="auto">
          <a:xfrm>
            <a:off x="971600" y="764704"/>
            <a:ext cx="4660106" cy="576263"/>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eaLnBrk="0" fontAlgn="auto" hangingPunct="0">
              <a:spcBef>
                <a:spcPts val="0"/>
              </a:spcBef>
              <a:spcAft>
                <a:spcPts val="0"/>
              </a:spcAft>
              <a:defRPr/>
            </a:pPr>
            <a:r>
              <a:rPr lang="pt-BR" sz="3600" b="1" dirty="0">
                <a:ln w="11430"/>
                <a:solidFill>
                  <a:srgbClr val="580000"/>
                </a:solidFill>
                <a:effectLst>
                  <a:outerShdw blurRad="50800" dist="39000" dir="5460000" algn="tl">
                    <a:srgbClr val="000000">
                      <a:alpha val="38000"/>
                    </a:srgbClr>
                  </a:outerShdw>
                </a:effectLst>
                <a:latin typeface="+mn-lt"/>
                <a:ea typeface="+mn-ea"/>
              </a:rPr>
              <a:t>Integração Local</a:t>
            </a:r>
            <a:endParaRPr lang="en-US" sz="3600" b="1" dirty="0">
              <a:ln w="11430"/>
              <a:solidFill>
                <a:srgbClr val="580000"/>
              </a:solidFill>
              <a:effectLst>
                <a:outerShdw blurRad="50800" dist="39000" dir="5460000" algn="tl">
                  <a:srgbClr val="000000">
                    <a:alpha val="38000"/>
                  </a:srgbClr>
                </a:outerShdw>
              </a:effectLst>
              <a:latin typeface="+mn-lt"/>
              <a:ea typeface="+mn-ea"/>
            </a:endParaRPr>
          </a:p>
        </p:txBody>
      </p:sp>
      <p:grpSp>
        <p:nvGrpSpPr>
          <p:cNvPr id="5126" name="Group 39"/>
          <p:cNvGrpSpPr>
            <a:grpSpLocks/>
          </p:cNvGrpSpPr>
          <p:nvPr/>
        </p:nvGrpSpPr>
        <p:grpSpPr bwMode="auto">
          <a:xfrm>
            <a:off x="1219200" y="1556792"/>
            <a:ext cx="6948488" cy="4419600"/>
            <a:chOff x="768" y="1056"/>
            <a:chExt cx="4377" cy="2784"/>
          </a:xfrm>
        </p:grpSpPr>
        <p:sp>
          <p:nvSpPr>
            <p:cNvPr id="115774" name="AutoShape 62"/>
            <p:cNvSpPr>
              <a:spLocks noChangeArrowheads="1"/>
            </p:cNvSpPr>
            <p:nvPr/>
          </p:nvSpPr>
          <p:spPr bwMode="auto">
            <a:xfrm>
              <a:off x="1200" y="1056"/>
              <a:ext cx="3360" cy="2784"/>
            </a:xfrm>
            <a:prstGeom prst="roundRect">
              <a:avLst>
                <a:gd name="adj" fmla="val 16667"/>
              </a:avLst>
            </a:prstGeom>
            <a:solidFill>
              <a:schemeClr val="bg1"/>
            </a:solidFill>
            <a:ln w="9525">
              <a:solidFill>
                <a:srgbClr val="A50021"/>
              </a:solidFill>
              <a:prstDash val="lgDash"/>
              <a:round/>
              <a:headEnd/>
              <a:tailEnd/>
            </a:ln>
            <a:effectLst/>
          </p:spPr>
          <p:txBody>
            <a:bodyPr wrap="none" anchor="ctr"/>
            <a:lstStyle/>
            <a:p>
              <a:pPr algn="ctr" eaLnBrk="0" hangingPunct="0">
                <a:defRPr/>
              </a:pPr>
              <a:endParaRPr lang="pt-BR" sz="1100">
                <a:latin typeface="+mj-lt"/>
                <a:ea typeface="+mn-ea"/>
                <a:cs typeface="ＭＳ Ｐゴシック" charset="0"/>
              </a:endParaRPr>
            </a:p>
          </p:txBody>
        </p:sp>
        <p:sp>
          <p:nvSpPr>
            <p:cNvPr id="115736" name="Oval 24"/>
            <p:cNvSpPr>
              <a:spLocks noChangeArrowheads="1"/>
            </p:cNvSpPr>
            <p:nvPr/>
          </p:nvSpPr>
          <p:spPr bwMode="auto">
            <a:xfrm>
              <a:off x="2592" y="2208"/>
              <a:ext cx="528" cy="432"/>
            </a:xfrm>
            <a:prstGeom prst="ellipse">
              <a:avLst/>
            </a:prstGeom>
            <a:solidFill>
              <a:schemeClr val="accent1"/>
            </a:solidFill>
            <a:ln w="9525">
              <a:solidFill>
                <a:schemeClr val="tx1"/>
              </a:solidFill>
              <a:round/>
              <a:headEnd/>
              <a:tailEnd/>
            </a:ln>
            <a:effectLst/>
          </p:spPr>
          <p:txBody>
            <a:bodyPr wrap="none" anchor="ctr"/>
            <a:lstStyle/>
            <a:p>
              <a:pPr algn="ctr" eaLnBrk="0" hangingPunct="0">
                <a:defRPr/>
              </a:pPr>
              <a:r>
                <a:rPr lang="en-US" sz="1200" b="1">
                  <a:latin typeface="+mj-lt"/>
                  <a:ea typeface="+mn-ea"/>
                  <a:cs typeface="ＭＳ Ｐゴシック" charset="0"/>
                </a:rPr>
                <a:t>HIS</a:t>
              </a:r>
            </a:p>
          </p:txBody>
        </p:sp>
        <p:sp>
          <p:nvSpPr>
            <p:cNvPr id="115738" name="Rectangle 26"/>
            <p:cNvSpPr>
              <a:spLocks noChangeArrowheads="1"/>
            </p:cNvSpPr>
            <p:nvPr/>
          </p:nvSpPr>
          <p:spPr bwMode="auto">
            <a:xfrm>
              <a:off x="1305" y="2208"/>
              <a:ext cx="855" cy="384"/>
            </a:xfrm>
            <a:prstGeom prst="rect">
              <a:avLst/>
            </a:prstGeom>
            <a:solidFill>
              <a:srgbClr val="FF5050"/>
            </a:solidFill>
            <a:ln w="9525">
              <a:solidFill>
                <a:schemeClr val="tx1"/>
              </a:solidFill>
              <a:miter lim="800000"/>
              <a:headEnd/>
              <a:tailEnd/>
            </a:ln>
            <a:effectLst/>
          </p:spPr>
          <p:txBody>
            <a:bodyPr wrap="none" anchor="ctr"/>
            <a:lstStyle/>
            <a:p>
              <a:pPr algn="ctr" eaLnBrk="0" hangingPunct="0">
                <a:defRPr/>
              </a:pPr>
              <a:r>
                <a:rPr lang="en-US" sz="1200" b="1" dirty="0" err="1">
                  <a:latin typeface="+mj-lt"/>
                  <a:ea typeface="+mn-ea"/>
                  <a:cs typeface="ＭＳ Ｐゴシック" charset="0"/>
                </a:rPr>
                <a:t>Contabilidade</a:t>
              </a:r>
              <a:endParaRPr lang="en-US" sz="1200" b="1" dirty="0">
                <a:latin typeface="+mj-lt"/>
                <a:ea typeface="+mn-ea"/>
                <a:cs typeface="ＭＳ Ｐゴシック" charset="0"/>
              </a:endParaRPr>
            </a:p>
          </p:txBody>
        </p:sp>
        <p:sp>
          <p:nvSpPr>
            <p:cNvPr id="115740" name="Rectangle 28"/>
            <p:cNvSpPr>
              <a:spLocks noChangeArrowheads="1"/>
            </p:cNvSpPr>
            <p:nvPr/>
          </p:nvSpPr>
          <p:spPr bwMode="auto">
            <a:xfrm>
              <a:off x="2544" y="2976"/>
              <a:ext cx="672" cy="288"/>
            </a:xfrm>
            <a:prstGeom prst="rect">
              <a:avLst/>
            </a:prstGeom>
            <a:solidFill>
              <a:srgbClr val="FFCC00"/>
            </a:solidFill>
            <a:ln w="9525">
              <a:solidFill>
                <a:schemeClr val="tx1"/>
              </a:solidFill>
              <a:miter lim="800000"/>
              <a:headEnd/>
              <a:tailEnd/>
            </a:ln>
            <a:effectLst/>
          </p:spPr>
          <p:txBody>
            <a:bodyPr wrap="none" anchor="ctr"/>
            <a:lstStyle/>
            <a:p>
              <a:pPr algn="ctr" eaLnBrk="0" hangingPunct="0">
                <a:defRPr/>
              </a:pPr>
              <a:r>
                <a:rPr lang="en-US" sz="1200" b="1">
                  <a:latin typeface="+mj-lt"/>
                  <a:ea typeface="+mn-ea"/>
                  <a:cs typeface="ＭＳ Ｐゴシック" charset="0"/>
                </a:rPr>
                <a:t>LAB</a:t>
              </a:r>
            </a:p>
          </p:txBody>
        </p:sp>
        <p:sp>
          <p:nvSpPr>
            <p:cNvPr id="115742" name="Rectangle 30"/>
            <p:cNvSpPr>
              <a:spLocks noChangeArrowheads="1"/>
            </p:cNvSpPr>
            <p:nvPr/>
          </p:nvSpPr>
          <p:spPr bwMode="auto">
            <a:xfrm>
              <a:off x="2304" y="3456"/>
              <a:ext cx="192" cy="192"/>
            </a:xfrm>
            <a:prstGeom prst="rect">
              <a:avLst/>
            </a:prstGeom>
            <a:solidFill>
              <a:srgbClr val="FFCC00"/>
            </a:solidFill>
            <a:ln w="9525">
              <a:solidFill>
                <a:schemeClr val="tx1"/>
              </a:solidFill>
              <a:miter lim="800000"/>
              <a:headEnd/>
              <a:tailEnd/>
            </a:ln>
            <a:effectLst/>
          </p:spPr>
          <p:txBody>
            <a:bodyPr wrap="none" anchor="ctr"/>
            <a:lstStyle/>
            <a:p>
              <a:pPr algn="ctr" eaLnBrk="0" hangingPunct="0">
                <a:defRPr/>
              </a:pPr>
              <a:r>
                <a:rPr lang="en-US" sz="1200" b="1">
                  <a:latin typeface="+mj-lt"/>
                  <a:ea typeface="+mn-ea"/>
                  <a:cs typeface="ＭＳ Ｐゴシック" charset="0"/>
                </a:rPr>
                <a:t>L1</a:t>
              </a:r>
            </a:p>
          </p:txBody>
        </p:sp>
        <p:sp>
          <p:nvSpPr>
            <p:cNvPr id="115744" name="Rectangle 32"/>
            <p:cNvSpPr>
              <a:spLocks noChangeArrowheads="1"/>
            </p:cNvSpPr>
            <p:nvPr/>
          </p:nvSpPr>
          <p:spPr bwMode="auto">
            <a:xfrm>
              <a:off x="2640" y="3456"/>
              <a:ext cx="192" cy="192"/>
            </a:xfrm>
            <a:prstGeom prst="rect">
              <a:avLst/>
            </a:prstGeom>
            <a:solidFill>
              <a:srgbClr val="FFCC00"/>
            </a:solidFill>
            <a:ln w="9525">
              <a:solidFill>
                <a:schemeClr val="tx1"/>
              </a:solidFill>
              <a:miter lim="800000"/>
              <a:headEnd/>
              <a:tailEnd/>
            </a:ln>
            <a:effectLst/>
          </p:spPr>
          <p:txBody>
            <a:bodyPr wrap="none" anchor="ctr"/>
            <a:lstStyle/>
            <a:p>
              <a:pPr algn="ctr" eaLnBrk="0" hangingPunct="0">
                <a:defRPr/>
              </a:pPr>
              <a:r>
                <a:rPr lang="en-US" sz="1200" b="1">
                  <a:latin typeface="+mj-lt"/>
                  <a:ea typeface="+mn-ea"/>
                  <a:cs typeface="ＭＳ Ｐゴシック" charset="0"/>
                </a:rPr>
                <a:t>L2</a:t>
              </a:r>
            </a:p>
          </p:txBody>
        </p:sp>
        <p:sp>
          <p:nvSpPr>
            <p:cNvPr id="115745" name="Rectangle 33"/>
            <p:cNvSpPr>
              <a:spLocks noChangeArrowheads="1"/>
            </p:cNvSpPr>
            <p:nvPr/>
          </p:nvSpPr>
          <p:spPr bwMode="auto">
            <a:xfrm>
              <a:off x="2976" y="3456"/>
              <a:ext cx="192" cy="192"/>
            </a:xfrm>
            <a:prstGeom prst="rect">
              <a:avLst/>
            </a:prstGeom>
            <a:solidFill>
              <a:srgbClr val="FFCC00"/>
            </a:solidFill>
            <a:ln w="9525">
              <a:solidFill>
                <a:schemeClr val="tx1"/>
              </a:solidFill>
              <a:miter lim="800000"/>
              <a:headEnd/>
              <a:tailEnd/>
            </a:ln>
            <a:effectLst/>
          </p:spPr>
          <p:txBody>
            <a:bodyPr wrap="none" anchor="ctr"/>
            <a:lstStyle/>
            <a:p>
              <a:pPr algn="ctr" eaLnBrk="0" hangingPunct="0">
                <a:defRPr/>
              </a:pPr>
              <a:r>
                <a:rPr lang="en-US" sz="1200" b="1">
                  <a:latin typeface="+mj-lt"/>
                  <a:ea typeface="+mn-ea"/>
                  <a:cs typeface="ＭＳ Ｐゴシック" charset="0"/>
                </a:rPr>
                <a:t>L3</a:t>
              </a:r>
            </a:p>
          </p:txBody>
        </p:sp>
        <p:sp>
          <p:nvSpPr>
            <p:cNvPr id="115746" name="Rectangle 34"/>
            <p:cNvSpPr>
              <a:spLocks noChangeArrowheads="1"/>
            </p:cNvSpPr>
            <p:nvPr/>
          </p:nvSpPr>
          <p:spPr bwMode="auto">
            <a:xfrm>
              <a:off x="3312" y="3456"/>
              <a:ext cx="192" cy="192"/>
            </a:xfrm>
            <a:prstGeom prst="rect">
              <a:avLst/>
            </a:prstGeom>
            <a:solidFill>
              <a:srgbClr val="FFCC00"/>
            </a:solidFill>
            <a:ln w="9525">
              <a:solidFill>
                <a:schemeClr val="tx1"/>
              </a:solidFill>
              <a:miter lim="800000"/>
              <a:headEnd/>
              <a:tailEnd/>
            </a:ln>
            <a:effectLst/>
          </p:spPr>
          <p:txBody>
            <a:bodyPr wrap="none" anchor="ctr"/>
            <a:lstStyle/>
            <a:p>
              <a:pPr algn="ctr" eaLnBrk="0" hangingPunct="0">
                <a:defRPr/>
              </a:pPr>
              <a:r>
                <a:rPr lang="en-US" sz="1200" b="1">
                  <a:latin typeface="+mj-lt"/>
                  <a:ea typeface="+mn-ea"/>
                  <a:cs typeface="ＭＳ Ｐゴシック" charset="0"/>
                </a:rPr>
                <a:t>L4</a:t>
              </a:r>
            </a:p>
          </p:txBody>
        </p:sp>
        <p:sp>
          <p:nvSpPr>
            <p:cNvPr id="115747" name="Line 35"/>
            <p:cNvSpPr>
              <a:spLocks noChangeShapeType="1"/>
            </p:cNvSpPr>
            <p:nvPr/>
          </p:nvSpPr>
          <p:spPr bwMode="auto">
            <a:xfrm flipH="1">
              <a:off x="2400" y="3264"/>
              <a:ext cx="480" cy="192"/>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48" name="Line 36"/>
            <p:cNvSpPr>
              <a:spLocks noChangeShapeType="1"/>
            </p:cNvSpPr>
            <p:nvPr/>
          </p:nvSpPr>
          <p:spPr bwMode="auto">
            <a:xfrm flipH="1">
              <a:off x="2736" y="3264"/>
              <a:ext cx="144" cy="192"/>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49" name="Line 37"/>
            <p:cNvSpPr>
              <a:spLocks noChangeShapeType="1"/>
            </p:cNvSpPr>
            <p:nvPr/>
          </p:nvSpPr>
          <p:spPr bwMode="auto">
            <a:xfrm>
              <a:off x="2880" y="3264"/>
              <a:ext cx="192" cy="192"/>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50" name="Line 38"/>
            <p:cNvSpPr>
              <a:spLocks noChangeShapeType="1"/>
            </p:cNvSpPr>
            <p:nvPr/>
          </p:nvSpPr>
          <p:spPr bwMode="auto">
            <a:xfrm flipH="1" flipV="1">
              <a:off x="2880" y="3264"/>
              <a:ext cx="528" cy="192"/>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5140" name="Rectangle 39"/>
            <p:cNvSpPr>
              <a:spLocks noChangeArrowheads="1"/>
            </p:cNvSpPr>
            <p:nvPr/>
          </p:nvSpPr>
          <p:spPr bwMode="auto">
            <a:xfrm>
              <a:off x="3552" y="2112"/>
              <a:ext cx="672" cy="336"/>
            </a:xfrm>
            <a:prstGeom prst="rect">
              <a:avLst/>
            </a:prstGeom>
            <a:solidFill>
              <a:schemeClr val="accent2"/>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pt-BR" sz="1200" b="1">
                  <a:latin typeface="Calibri" pitchFamily="34" charset="0"/>
                </a:rPr>
                <a:t>Farmácia</a:t>
              </a:r>
            </a:p>
          </p:txBody>
        </p:sp>
        <p:sp>
          <p:nvSpPr>
            <p:cNvPr id="5141" name="Rectangle 41"/>
            <p:cNvSpPr>
              <a:spLocks noChangeArrowheads="1"/>
            </p:cNvSpPr>
            <p:nvPr/>
          </p:nvSpPr>
          <p:spPr bwMode="auto">
            <a:xfrm>
              <a:off x="3456" y="2640"/>
              <a:ext cx="528" cy="288"/>
            </a:xfrm>
            <a:prstGeom prst="rect">
              <a:avLst/>
            </a:prstGeom>
            <a:solidFill>
              <a:srgbClr val="CC99FF"/>
            </a:solidFill>
            <a:ln w="9525">
              <a:solidFill>
                <a:schemeClr val="tx1"/>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pt-BR" sz="1200" b="1">
                  <a:latin typeface="Calibri" pitchFamily="34" charset="0"/>
                </a:rPr>
                <a:t>Nutrição</a:t>
              </a:r>
            </a:p>
          </p:txBody>
        </p:sp>
        <p:sp>
          <p:nvSpPr>
            <p:cNvPr id="115755" name="Rectangle 43"/>
            <p:cNvSpPr>
              <a:spLocks noChangeArrowheads="1"/>
            </p:cNvSpPr>
            <p:nvPr/>
          </p:nvSpPr>
          <p:spPr bwMode="auto">
            <a:xfrm>
              <a:off x="1632" y="1824"/>
              <a:ext cx="864" cy="192"/>
            </a:xfrm>
            <a:prstGeom prst="rect">
              <a:avLst/>
            </a:prstGeom>
            <a:solidFill>
              <a:srgbClr val="969696"/>
            </a:solidFill>
            <a:ln w="9525">
              <a:solidFill>
                <a:schemeClr val="tx1"/>
              </a:solidFill>
              <a:miter lim="800000"/>
              <a:headEnd/>
              <a:tailEnd/>
            </a:ln>
            <a:effectLst/>
          </p:spPr>
          <p:txBody>
            <a:bodyPr wrap="none" anchor="ctr"/>
            <a:lstStyle/>
            <a:p>
              <a:pPr algn="ctr" eaLnBrk="0" hangingPunct="0">
                <a:defRPr/>
              </a:pPr>
              <a:r>
                <a:rPr lang="en-US" sz="1200" b="1" dirty="0" err="1">
                  <a:latin typeface="+mj-lt"/>
                  <a:ea typeface="+mn-ea"/>
                  <a:cs typeface="ＭＳ Ｐゴシック" charset="0"/>
                </a:rPr>
                <a:t>Cardiologia</a:t>
              </a:r>
              <a:endParaRPr lang="en-US" sz="1200" b="1" dirty="0">
                <a:latin typeface="+mj-lt"/>
                <a:ea typeface="+mn-ea"/>
                <a:cs typeface="ＭＳ Ｐゴシック" charset="0"/>
              </a:endParaRPr>
            </a:p>
          </p:txBody>
        </p:sp>
        <p:sp>
          <p:nvSpPr>
            <p:cNvPr id="115757" name="Rectangle 45"/>
            <p:cNvSpPr>
              <a:spLocks noChangeArrowheads="1"/>
            </p:cNvSpPr>
            <p:nvPr/>
          </p:nvSpPr>
          <p:spPr bwMode="auto">
            <a:xfrm>
              <a:off x="2640" y="1632"/>
              <a:ext cx="480" cy="240"/>
            </a:xfrm>
            <a:prstGeom prst="rect">
              <a:avLst/>
            </a:prstGeom>
            <a:solidFill>
              <a:srgbClr val="FF9933"/>
            </a:solidFill>
            <a:ln w="9525">
              <a:solidFill>
                <a:schemeClr val="tx1"/>
              </a:solidFill>
              <a:miter lim="800000"/>
              <a:headEnd/>
              <a:tailEnd/>
            </a:ln>
            <a:effectLst/>
          </p:spPr>
          <p:txBody>
            <a:bodyPr wrap="none" anchor="ctr"/>
            <a:lstStyle/>
            <a:p>
              <a:pPr algn="ctr" eaLnBrk="0" hangingPunct="0">
                <a:defRPr/>
              </a:pPr>
              <a:r>
                <a:rPr lang="en-US" sz="1200" b="1">
                  <a:latin typeface="+mj-lt"/>
                  <a:ea typeface="+mn-ea"/>
                  <a:cs typeface="ＭＳ Ｐゴシック" charset="0"/>
                </a:rPr>
                <a:t>RIS</a:t>
              </a:r>
            </a:p>
          </p:txBody>
        </p:sp>
        <p:sp>
          <p:nvSpPr>
            <p:cNvPr id="115759" name="Rectangle 47"/>
            <p:cNvSpPr>
              <a:spLocks noChangeArrowheads="1"/>
            </p:cNvSpPr>
            <p:nvPr/>
          </p:nvSpPr>
          <p:spPr bwMode="auto">
            <a:xfrm>
              <a:off x="3456" y="1728"/>
              <a:ext cx="864" cy="192"/>
            </a:xfrm>
            <a:prstGeom prst="rect">
              <a:avLst/>
            </a:prstGeom>
            <a:solidFill>
              <a:srgbClr val="CCFF66"/>
            </a:solidFill>
            <a:ln w="9525">
              <a:solidFill>
                <a:schemeClr val="tx1"/>
              </a:solidFill>
              <a:miter lim="800000"/>
              <a:headEnd/>
              <a:tailEnd/>
            </a:ln>
            <a:effectLst/>
          </p:spPr>
          <p:txBody>
            <a:bodyPr wrap="none" anchor="ctr"/>
            <a:lstStyle/>
            <a:p>
              <a:pPr algn="ctr" eaLnBrk="0" hangingPunct="0">
                <a:defRPr/>
              </a:pPr>
              <a:r>
                <a:rPr lang="en-US" sz="1200" b="1" dirty="0" err="1">
                  <a:latin typeface="+mj-lt"/>
                  <a:ea typeface="+mn-ea"/>
                  <a:cs typeface="ＭＳ Ｐゴシック" charset="0"/>
                </a:rPr>
                <a:t>Agendamento</a:t>
              </a:r>
              <a:endParaRPr lang="en-US" sz="1200" b="1" dirty="0">
                <a:latin typeface="+mj-lt"/>
                <a:ea typeface="+mn-ea"/>
                <a:cs typeface="ＭＳ Ｐゴシック" charset="0"/>
              </a:endParaRPr>
            </a:p>
          </p:txBody>
        </p:sp>
        <p:sp>
          <p:nvSpPr>
            <p:cNvPr id="115761" name="Rectangle 49"/>
            <p:cNvSpPr>
              <a:spLocks noChangeArrowheads="1"/>
            </p:cNvSpPr>
            <p:nvPr/>
          </p:nvSpPr>
          <p:spPr bwMode="auto">
            <a:xfrm>
              <a:off x="1485" y="2784"/>
              <a:ext cx="771" cy="231"/>
            </a:xfrm>
            <a:prstGeom prst="rect">
              <a:avLst/>
            </a:prstGeom>
            <a:solidFill>
              <a:schemeClr val="accent1"/>
            </a:solidFill>
            <a:ln w="9525">
              <a:solidFill>
                <a:schemeClr val="tx1"/>
              </a:solidFill>
              <a:miter lim="800000"/>
              <a:headEnd/>
              <a:tailEnd/>
            </a:ln>
            <a:effectLst/>
          </p:spPr>
          <p:txBody>
            <a:bodyPr wrap="none" anchor="ctr"/>
            <a:lstStyle/>
            <a:p>
              <a:pPr algn="ctr" eaLnBrk="0" hangingPunct="0">
                <a:defRPr/>
              </a:pPr>
              <a:r>
                <a:rPr lang="en-US" sz="1200" b="1" dirty="0" err="1">
                  <a:latin typeface="+mj-lt"/>
                  <a:ea typeface="+mn-ea"/>
                  <a:cs typeface="ＭＳ Ｐゴシック" charset="0"/>
                </a:rPr>
                <a:t>Enfermagem</a:t>
              </a:r>
              <a:endParaRPr lang="en-US" sz="1200" b="1" dirty="0">
                <a:latin typeface="+mj-lt"/>
                <a:ea typeface="+mn-ea"/>
                <a:cs typeface="ＭＳ Ｐゴシック" charset="0"/>
              </a:endParaRPr>
            </a:p>
          </p:txBody>
        </p:sp>
        <p:sp>
          <p:nvSpPr>
            <p:cNvPr id="115763" name="Line 51"/>
            <p:cNvSpPr>
              <a:spLocks noChangeShapeType="1"/>
            </p:cNvSpPr>
            <p:nvPr/>
          </p:nvSpPr>
          <p:spPr bwMode="auto">
            <a:xfrm flipH="1">
              <a:off x="2256" y="2592"/>
              <a:ext cx="432" cy="288"/>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64" name="Line 52"/>
            <p:cNvSpPr>
              <a:spLocks noChangeShapeType="1"/>
            </p:cNvSpPr>
            <p:nvPr/>
          </p:nvSpPr>
          <p:spPr bwMode="auto">
            <a:xfrm flipH="1">
              <a:off x="2160" y="2400"/>
              <a:ext cx="432" cy="0"/>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65" name="Line 53"/>
            <p:cNvSpPr>
              <a:spLocks noChangeShapeType="1"/>
            </p:cNvSpPr>
            <p:nvPr/>
          </p:nvSpPr>
          <p:spPr bwMode="auto">
            <a:xfrm flipH="1">
              <a:off x="3120" y="2256"/>
              <a:ext cx="432" cy="144"/>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66" name="Line 54"/>
            <p:cNvSpPr>
              <a:spLocks noChangeShapeType="1"/>
            </p:cNvSpPr>
            <p:nvPr/>
          </p:nvSpPr>
          <p:spPr bwMode="auto">
            <a:xfrm flipH="1" flipV="1">
              <a:off x="3072" y="2544"/>
              <a:ext cx="384" cy="240"/>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67" name="Line 55"/>
            <p:cNvSpPr>
              <a:spLocks noChangeShapeType="1"/>
            </p:cNvSpPr>
            <p:nvPr/>
          </p:nvSpPr>
          <p:spPr bwMode="auto">
            <a:xfrm flipH="1">
              <a:off x="2832" y="2640"/>
              <a:ext cx="0" cy="336"/>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68" name="Line 56"/>
            <p:cNvSpPr>
              <a:spLocks noChangeShapeType="1"/>
            </p:cNvSpPr>
            <p:nvPr/>
          </p:nvSpPr>
          <p:spPr bwMode="auto">
            <a:xfrm flipH="1">
              <a:off x="2880" y="1872"/>
              <a:ext cx="0" cy="336"/>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69" name="Line 57"/>
            <p:cNvSpPr>
              <a:spLocks noChangeShapeType="1"/>
            </p:cNvSpPr>
            <p:nvPr/>
          </p:nvSpPr>
          <p:spPr bwMode="auto">
            <a:xfrm flipH="1">
              <a:off x="2976" y="1824"/>
              <a:ext cx="480" cy="432"/>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70" name="Line 58"/>
            <p:cNvSpPr>
              <a:spLocks noChangeShapeType="1"/>
            </p:cNvSpPr>
            <p:nvPr/>
          </p:nvSpPr>
          <p:spPr bwMode="auto">
            <a:xfrm>
              <a:off x="2352" y="2016"/>
              <a:ext cx="336" cy="240"/>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71" name="Text Box 59"/>
            <p:cNvSpPr txBox="1">
              <a:spLocks noChangeArrowheads="1"/>
            </p:cNvSpPr>
            <p:nvPr/>
          </p:nvSpPr>
          <p:spPr bwMode="auto">
            <a:xfrm>
              <a:off x="2248" y="2208"/>
              <a:ext cx="326" cy="165"/>
            </a:xfrm>
            <a:prstGeom prst="rect">
              <a:avLst/>
            </a:prstGeom>
            <a:noFill/>
            <a:ln w="9525">
              <a:noFill/>
              <a:miter lim="800000"/>
              <a:headEnd/>
              <a:tailEnd/>
            </a:ln>
            <a:effectLst/>
          </p:spPr>
          <p:txBody>
            <a:bodyPr wrap="none">
              <a:spAutoFit/>
            </a:bodyPr>
            <a:lstStyle/>
            <a:p>
              <a:pPr algn="ctr" eaLnBrk="0" hangingPunct="0">
                <a:defRPr/>
              </a:pPr>
              <a:r>
                <a:rPr lang="en-US" sz="1200" b="1">
                  <a:solidFill>
                    <a:srgbClr val="0000FF"/>
                  </a:solidFill>
                  <a:latin typeface="+mj-lt"/>
                  <a:ea typeface="+mn-ea"/>
                  <a:cs typeface="ＭＳ Ｐゴシック" charset="0"/>
                </a:rPr>
                <a:t>HL7</a:t>
              </a:r>
            </a:p>
          </p:txBody>
        </p:sp>
        <p:sp>
          <p:nvSpPr>
            <p:cNvPr id="115772" name="Text Box 60"/>
            <p:cNvSpPr txBox="1">
              <a:spLocks noChangeArrowheads="1"/>
            </p:cNvSpPr>
            <p:nvPr/>
          </p:nvSpPr>
          <p:spPr bwMode="auto">
            <a:xfrm>
              <a:off x="4072" y="2592"/>
              <a:ext cx="326" cy="165"/>
            </a:xfrm>
            <a:prstGeom prst="rect">
              <a:avLst/>
            </a:prstGeom>
            <a:noFill/>
            <a:ln w="9525">
              <a:noFill/>
              <a:miter lim="800000"/>
              <a:headEnd/>
              <a:tailEnd/>
            </a:ln>
            <a:effectLst/>
          </p:spPr>
          <p:txBody>
            <a:bodyPr wrap="none">
              <a:spAutoFit/>
            </a:bodyPr>
            <a:lstStyle/>
            <a:p>
              <a:pPr algn="ctr" eaLnBrk="0" hangingPunct="0">
                <a:defRPr/>
              </a:pPr>
              <a:r>
                <a:rPr lang="en-US" sz="1200" b="1" dirty="0">
                  <a:solidFill>
                    <a:srgbClr val="0000FF"/>
                  </a:solidFill>
                  <a:latin typeface="+mj-lt"/>
                  <a:ea typeface="+mn-ea"/>
                  <a:cs typeface="ＭＳ Ｐゴシック" charset="0"/>
                </a:rPr>
                <a:t>HL7</a:t>
              </a:r>
            </a:p>
          </p:txBody>
        </p:sp>
        <p:sp>
          <p:nvSpPr>
            <p:cNvPr id="115773" name="Text Box 61"/>
            <p:cNvSpPr txBox="1">
              <a:spLocks noChangeArrowheads="1"/>
            </p:cNvSpPr>
            <p:nvPr/>
          </p:nvSpPr>
          <p:spPr bwMode="auto">
            <a:xfrm>
              <a:off x="2200" y="3216"/>
              <a:ext cx="326" cy="165"/>
            </a:xfrm>
            <a:prstGeom prst="rect">
              <a:avLst/>
            </a:prstGeom>
            <a:noFill/>
            <a:ln w="9525">
              <a:noFill/>
              <a:miter lim="800000"/>
              <a:headEnd/>
              <a:tailEnd/>
            </a:ln>
            <a:effectLst/>
          </p:spPr>
          <p:txBody>
            <a:bodyPr wrap="none">
              <a:spAutoFit/>
            </a:bodyPr>
            <a:lstStyle/>
            <a:p>
              <a:pPr algn="ctr" eaLnBrk="0" hangingPunct="0">
                <a:defRPr/>
              </a:pPr>
              <a:r>
                <a:rPr lang="en-US" sz="1200" b="1">
                  <a:solidFill>
                    <a:srgbClr val="0000FF"/>
                  </a:solidFill>
                  <a:latin typeface="+mj-lt"/>
                  <a:ea typeface="+mn-ea"/>
                  <a:cs typeface="ＭＳ Ｐゴシック" charset="0"/>
                </a:rPr>
                <a:t>HL7</a:t>
              </a:r>
            </a:p>
          </p:txBody>
        </p:sp>
        <p:sp>
          <p:nvSpPr>
            <p:cNvPr id="115775" name="Line 63"/>
            <p:cNvSpPr>
              <a:spLocks noChangeShapeType="1"/>
            </p:cNvSpPr>
            <p:nvPr/>
          </p:nvSpPr>
          <p:spPr bwMode="auto">
            <a:xfrm flipH="1" flipV="1">
              <a:off x="3984" y="2784"/>
              <a:ext cx="720" cy="0"/>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76" name="Line 64"/>
            <p:cNvSpPr>
              <a:spLocks noChangeShapeType="1"/>
            </p:cNvSpPr>
            <p:nvPr/>
          </p:nvSpPr>
          <p:spPr bwMode="auto">
            <a:xfrm flipH="1">
              <a:off x="4224" y="2304"/>
              <a:ext cx="480" cy="0"/>
            </a:xfrm>
            <a:prstGeom prst="line">
              <a:avLst/>
            </a:prstGeom>
            <a:noFill/>
            <a:ln w="9525">
              <a:solidFill>
                <a:schemeClr val="tx1"/>
              </a:solidFill>
              <a:round/>
              <a:headEnd type="triangle" w="med" len="med"/>
              <a:tailEnd/>
            </a:ln>
            <a:effectLst/>
          </p:spPr>
          <p:txBody>
            <a:bodyPr/>
            <a:lstStyle/>
            <a:p>
              <a:pPr algn="ctr" eaLnBrk="0" hangingPunct="0">
                <a:defRPr/>
              </a:pPr>
              <a:endParaRPr lang="pt-BR" sz="1200" b="1">
                <a:latin typeface="+mj-lt"/>
                <a:ea typeface="+mn-ea"/>
                <a:cs typeface="ＭＳ Ｐゴシック" charset="0"/>
              </a:endParaRPr>
            </a:p>
          </p:txBody>
        </p:sp>
        <p:sp>
          <p:nvSpPr>
            <p:cNvPr id="115777" name="Rectangle 65"/>
            <p:cNvSpPr>
              <a:spLocks noChangeArrowheads="1"/>
            </p:cNvSpPr>
            <p:nvPr/>
          </p:nvSpPr>
          <p:spPr bwMode="auto">
            <a:xfrm>
              <a:off x="2448" y="1152"/>
              <a:ext cx="192" cy="192"/>
            </a:xfrm>
            <a:prstGeom prst="rect">
              <a:avLst/>
            </a:prstGeom>
            <a:solidFill>
              <a:srgbClr val="FF9933"/>
            </a:solidFill>
            <a:ln w="9525">
              <a:solidFill>
                <a:schemeClr val="tx1"/>
              </a:solidFill>
              <a:miter lim="800000"/>
              <a:headEnd/>
              <a:tailEnd/>
            </a:ln>
            <a:effectLst/>
          </p:spPr>
          <p:txBody>
            <a:bodyPr wrap="none" anchor="ctr"/>
            <a:lstStyle/>
            <a:p>
              <a:pPr algn="ctr" eaLnBrk="0" hangingPunct="0">
                <a:defRPr/>
              </a:pPr>
              <a:r>
                <a:rPr lang="en-US" sz="1200" b="1" dirty="0">
                  <a:latin typeface="+mj-lt"/>
                  <a:ea typeface="+mn-ea"/>
                  <a:cs typeface="ＭＳ Ｐゴシック" charset="0"/>
                </a:rPr>
                <a:t>R3</a:t>
              </a:r>
            </a:p>
          </p:txBody>
        </p:sp>
        <p:sp>
          <p:nvSpPr>
            <p:cNvPr id="115778" name="Rectangle 66"/>
            <p:cNvSpPr>
              <a:spLocks noChangeArrowheads="1"/>
            </p:cNvSpPr>
            <p:nvPr/>
          </p:nvSpPr>
          <p:spPr bwMode="auto">
            <a:xfrm>
              <a:off x="2160" y="1152"/>
              <a:ext cx="192" cy="192"/>
            </a:xfrm>
            <a:prstGeom prst="rect">
              <a:avLst/>
            </a:prstGeom>
            <a:solidFill>
              <a:srgbClr val="FF9933"/>
            </a:solidFill>
            <a:ln w="9525">
              <a:solidFill>
                <a:schemeClr val="tx1"/>
              </a:solidFill>
              <a:miter lim="800000"/>
              <a:headEnd/>
              <a:tailEnd/>
            </a:ln>
            <a:effectLst/>
          </p:spPr>
          <p:txBody>
            <a:bodyPr wrap="none" anchor="ctr"/>
            <a:lstStyle/>
            <a:p>
              <a:pPr algn="ctr" eaLnBrk="0" hangingPunct="0">
                <a:defRPr/>
              </a:pPr>
              <a:r>
                <a:rPr lang="en-US" sz="1200" b="1">
                  <a:latin typeface="+mj-lt"/>
                  <a:ea typeface="+mn-ea"/>
                  <a:cs typeface="ＭＳ Ｐゴシック" charset="0"/>
                </a:rPr>
                <a:t>R2</a:t>
              </a:r>
            </a:p>
          </p:txBody>
        </p:sp>
        <p:sp>
          <p:nvSpPr>
            <p:cNvPr id="115779" name="Rectangle 67"/>
            <p:cNvSpPr>
              <a:spLocks noChangeArrowheads="1"/>
            </p:cNvSpPr>
            <p:nvPr/>
          </p:nvSpPr>
          <p:spPr bwMode="auto">
            <a:xfrm>
              <a:off x="1872" y="1152"/>
              <a:ext cx="192" cy="192"/>
            </a:xfrm>
            <a:prstGeom prst="rect">
              <a:avLst/>
            </a:prstGeom>
            <a:solidFill>
              <a:srgbClr val="FF9933"/>
            </a:solidFill>
            <a:ln w="9525">
              <a:solidFill>
                <a:schemeClr val="tx1"/>
              </a:solidFill>
              <a:miter lim="800000"/>
              <a:headEnd/>
              <a:tailEnd/>
            </a:ln>
            <a:effectLst/>
          </p:spPr>
          <p:txBody>
            <a:bodyPr wrap="none" anchor="ctr"/>
            <a:lstStyle/>
            <a:p>
              <a:pPr algn="ctr" eaLnBrk="0" hangingPunct="0">
                <a:defRPr/>
              </a:pPr>
              <a:r>
                <a:rPr lang="en-US" sz="1200" b="1" dirty="0">
                  <a:latin typeface="+mj-lt"/>
                  <a:ea typeface="+mn-ea"/>
                  <a:cs typeface="ＭＳ Ｐゴシック" charset="0"/>
                </a:rPr>
                <a:t>R1</a:t>
              </a:r>
            </a:p>
          </p:txBody>
        </p:sp>
        <p:sp>
          <p:nvSpPr>
            <p:cNvPr id="115780" name="Line 68"/>
            <p:cNvSpPr>
              <a:spLocks noChangeShapeType="1"/>
            </p:cNvSpPr>
            <p:nvPr/>
          </p:nvSpPr>
          <p:spPr bwMode="auto">
            <a:xfrm>
              <a:off x="1968" y="1488"/>
              <a:ext cx="912" cy="0"/>
            </a:xfrm>
            <a:prstGeom prst="line">
              <a:avLst/>
            </a:prstGeom>
            <a:noFill/>
            <a:ln w="9525">
              <a:solidFill>
                <a:schemeClr val="tx1"/>
              </a:solidFill>
              <a:round/>
              <a:headEnd/>
              <a:tailEnd/>
            </a:ln>
            <a:effectLst/>
          </p:spPr>
          <p:txBody>
            <a:bodyPr/>
            <a:lstStyle/>
            <a:p>
              <a:pPr algn="ctr" eaLnBrk="0" hangingPunct="0">
                <a:defRPr/>
              </a:pPr>
              <a:endParaRPr lang="pt-BR" sz="1200" b="1">
                <a:latin typeface="+mj-lt"/>
                <a:ea typeface="+mn-ea"/>
                <a:cs typeface="ＭＳ Ｐゴシック" charset="0"/>
              </a:endParaRPr>
            </a:p>
          </p:txBody>
        </p:sp>
        <p:sp>
          <p:nvSpPr>
            <p:cNvPr id="115781" name="Line 69"/>
            <p:cNvSpPr>
              <a:spLocks noChangeShapeType="1"/>
            </p:cNvSpPr>
            <p:nvPr/>
          </p:nvSpPr>
          <p:spPr bwMode="auto">
            <a:xfrm flipH="1">
              <a:off x="1968" y="1344"/>
              <a:ext cx="0" cy="144"/>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82" name="Line 70"/>
            <p:cNvSpPr>
              <a:spLocks noChangeShapeType="1"/>
            </p:cNvSpPr>
            <p:nvPr/>
          </p:nvSpPr>
          <p:spPr bwMode="auto">
            <a:xfrm flipH="1">
              <a:off x="2544" y="1344"/>
              <a:ext cx="0" cy="144"/>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83" name="Line 71"/>
            <p:cNvSpPr>
              <a:spLocks noChangeShapeType="1"/>
            </p:cNvSpPr>
            <p:nvPr/>
          </p:nvSpPr>
          <p:spPr bwMode="auto">
            <a:xfrm flipH="1">
              <a:off x="2256" y="1344"/>
              <a:ext cx="0" cy="144"/>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85" name="Line 73"/>
            <p:cNvSpPr>
              <a:spLocks noChangeShapeType="1"/>
            </p:cNvSpPr>
            <p:nvPr/>
          </p:nvSpPr>
          <p:spPr bwMode="auto">
            <a:xfrm flipH="1">
              <a:off x="2880" y="1488"/>
              <a:ext cx="0" cy="144"/>
            </a:xfrm>
            <a:prstGeom prst="line">
              <a:avLst/>
            </a:prstGeom>
            <a:noFill/>
            <a:ln w="9525">
              <a:solidFill>
                <a:schemeClr val="tx1"/>
              </a:solidFill>
              <a:round/>
              <a:headEnd type="triangle" w="med" len="me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115787" name="Text Box 75"/>
            <p:cNvSpPr txBox="1">
              <a:spLocks noChangeArrowheads="1"/>
            </p:cNvSpPr>
            <p:nvPr/>
          </p:nvSpPr>
          <p:spPr bwMode="auto">
            <a:xfrm>
              <a:off x="4615" y="1344"/>
              <a:ext cx="530" cy="165"/>
            </a:xfrm>
            <a:prstGeom prst="rect">
              <a:avLst/>
            </a:prstGeom>
            <a:noFill/>
            <a:ln w="9525">
              <a:noFill/>
              <a:miter lim="800000"/>
              <a:headEnd/>
              <a:tailEnd/>
            </a:ln>
            <a:effectLst/>
          </p:spPr>
          <p:txBody>
            <a:bodyPr wrap="none">
              <a:spAutoFit/>
            </a:bodyPr>
            <a:lstStyle/>
            <a:p>
              <a:pPr algn="ctr" eaLnBrk="0" hangingPunct="0">
                <a:defRPr/>
              </a:pPr>
              <a:r>
                <a:rPr lang="en-US" sz="1200" b="1" dirty="0">
                  <a:solidFill>
                    <a:srgbClr val="FF5050"/>
                  </a:solidFill>
                  <a:latin typeface="+mj-lt"/>
                  <a:ea typeface="+mn-ea"/>
                  <a:cs typeface="ＭＳ Ｐゴシック" charset="0"/>
                </a:rPr>
                <a:t>Firewall</a:t>
              </a:r>
            </a:p>
          </p:txBody>
        </p:sp>
        <p:sp>
          <p:nvSpPr>
            <p:cNvPr id="115788" name="Text Box 76"/>
            <p:cNvSpPr txBox="1">
              <a:spLocks noChangeArrowheads="1"/>
            </p:cNvSpPr>
            <p:nvPr/>
          </p:nvSpPr>
          <p:spPr bwMode="auto">
            <a:xfrm>
              <a:off x="2653" y="1296"/>
              <a:ext cx="488" cy="165"/>
            </a:xfrm>
            <a:prstGeom prst="rect">
              <a:avLst/>
            </a:prstGeom>
            <a:noFill/>
            <a:ln w="9525">
              <a:noFill/>
              <a:miter lim="800000"/>
              <a:headEnd/>
              <a:tailEnd/>
            </a:ln>
            <a:effectLst/>
          </p:spPr>
          <p:txBody>
            <a:bodyPr wrap="none">
              <a:spAutoFit/>
            </a:bodyPr>
            <a:lstStyle/>
            <a:p>
              <a:pPr algn="ctr" eaLnBrk="0" hangingPunct="0">
                <a:defRPr/>
              </a:pPr>
              <a:r>
                <a:rPr lang="en-US" sz="1200" b="1">
                  <a:solidFill>
                    <a:srgbClr val="0000FF"/>
                  </a:solidFill>
                  <a:latin typeface="+mj-lt"/>
                  <a:ea typeface="+mn-ea"/>
                  <a:cs typeface="ＭＳ Ｐゴシック" charset="0"/>
                </a:rPr>
                <a:t>DICOM</a:t>
              </a:r>
            </a:p>
          </p:txBody>
        </p:sp>
        <p:sp>
          <p:nvSpPr>
            <p:cNvPr id="115789" name="Text Box 77"/>
            <p:cNvSpPr txBox="1">
              <a:spLocks noChangeArrowheads="1"/>
            </p:cNvSpPr>
            <p:nvPr/>
          </p:nvSpPr>
          <p:spPr bwMode="auto">
            <a:xfrm>
              <a:off x="3278" y="3216"/>
              <a:ext cx="418" cy="165"/>
            </a:xfrm>
            <a:prstGeom prst="rect">
              <a:avLst/>
            </a:prstGeom>
            <a:noFill/>
            <a:ln w="9525">
              <a:noFill/>
              <a:miter lim="800000"/>
              <a:headEnd/>
              <a:tailEnd/>
            </a:ln>
            <a:effectLst/>
          </p:spPr>
          <p:txBody>
            <a:bodyPr wrap="none">
              <a:spAutoFit/>
            </a:bodyPr>
            <a:lstStyle/>
            <a:p>
              <a:pPr algn="ctr" eaLnBrk="0" hangingPunct="0">
                <a:defRPr/>
              </a:pPr>
              <a:r>
                <a:rPr lang="en-US" sz="1200" b="1">
                  <a:solidFill>
                    <a:srgbClr val="0000FF"/>
                  </a:solidFill>
                  <a:latin typeface="+mj-lt"/>
                  <a:ea typeface="+mn-ea"/>
                  <a:cs typeface="ＭＳ Ｐゴシック" charset="0"/>
                </a:rPr>
                <a:t>ASTM</a:t>
              </a:r>
            </a:p>
          </p:txBody>
        </p:sp>
        <p:sp>
          <p:nvSpPr>
            <p:cNvPr id="115791" name="Text Box 79"/>
            <p:cNvSpPr txBox="1">
              <a:spLocks noChangeArrowheads="1"/>
            </p:cNvSpPr>
            <p:nvPr/>
          </p:nvSpPr>
          <p:spPr bwMode="auto">
            <a:xfrm>
              <a:off x="784" y="2160"/>
              <a:ext cx="303" cy="165"/>
            </a:xfrm>
            <a:prstGeom prst="rect">
              <a:avLst/>
            </a:prstGeom>
            <a:noFill/>
            <a:ln w="9525">
              <a:noFill/>
              <a:miter lim="800000"/>
              <a:headEnd/>
              <a:tailEnd/>
            </a:ln>
            <a:effectLst/>
          </p:spPr>
          <p:txBody>
            <a:bodyPr wrap="none">
              <a:spAutoFit/>
            </a:bodyPr>
            <a:lstStyle/>
            <a:p>
              <a:pPr algn="ctr" eaLnBrk="0" hangingPunct="0">
                <a:defRPr/>
              </a:pPr>
              <a:r>
                <a:rPr lang="en-US" sz="1200" b="1">
                  <a:solidFill>
                    <a:srgbClr val="0000FF"/>
                  </a:solidFill>
                  <a:latin typeface="+mj-lt"/>
                  <a:ea typeface="+mn-ea"/>
                  <a:cs typeface="ＭＳ Ｐゴシック" charset="0"/>
                </a:rPr>
                <a:t>X12</a:t>
              </a:r>
            </a:p>
          </p:txBody>
        </p:sp>
        <p:sp>
          <p:nvSpPr>
            <p:cNvPr id="115792" name="Line 80"/>
            <p:cNvSpPr>
              <a:spLocks noChangeShapeType="1"/>
            </p:cNvSpPr>
            <p:nvPr/>
          </p:nvSpPr>
          <p:spPr bwMode="auto">
            <a:xfrm flipH="1">
              <a:off x="768" y="2400"/>
              <a:ext cx="528" cy="0"/>
            </a:xfrm>
            <a:prstGeom prst="line">
              <a:avLst/>
            </a:prstGeom>
            <a:noFill/>
            <a:ln w="9525">
              <a:solidFill>
                <a:schemeClr val="tx1"/>
              </a:solidFill>
              <a:round/>
              <a:headEnd/>
              <a:tailEnd type="triangle" w="med" len="med"/>
            </a:ln>
            <a:effectLst/>
          </p:spPr>
          <p:txBody>
            <a:bodyPr/>
            <a:lstStyle/>
            <a:p>
              <a:pPr algn="ctr" eaLnBrk="0" hangingPunct="0">
                <a:defRPr/>
              </a:pPr>
              <a:endParaRPr lang="pt-BR" sz="1200" b="1">
                <a:latin typeface="+mj-lt"/>
                <a:ea typeface="+mn-ea"/>
                <a:cs typeface="ＭＳ Ｐゴシック" charset="0"/>
              </a:endParaRPr>
            </a:p>
          </p:txBody>
        </p:sp>
        <p:sp>
          <p:nvSpPr>
            <p:cNvPr id="48" name="Text Box 60"/>
            <p:cNvSpPr txBox="1">
              <a:spLocks noChangeArrowheads="1"/>
            </p:cNvSpPr>
            <p:nvPr/>
          </p:nvSpPr>
          <p:spPr bwMode="auto">
            <a:xfrm>
              <a:off x="4222" y="2070"/>
              <a:ext cx="326" cy="165"/>
            </a:xfrm>
            <a:prstGeom prst="rect">
              <a:avLst/>
            </a:prstGeom>
            <a:noFill/>
            <a:ln w="9525">
              <a:noFill/>
              <a:miter lim="800000"/>
              <a:headEnd/>
              <a:tailEnd/>
            </a:ln>
            <a:effectLst/>
          </p:spPr>
          <p:txBody>
            <a:bodyPr wrap="none">
              <a:spAutoFit/>
            </a:bodyPr>
            <a:lstStyle/>
            <a:p>
              <a:pPr algn="ctr" eaLnBrk="0" hangingPunct="0">
                <a:defRPr/>
              </a:pPr>
              <a:r>
                <a:rPr lang="en-US" sz="1200" b="1" dirty="0">
                  <a:solidFill>
                    <a:srgbClr val="0000FF"/>
                  </a:solidFill>
                  <a:latin typeface="+mj-lt"/>
                  <a:ea typeface="+mn-ea"/>
                  <a:cs typeface="ＭＳ Ｐゴシック" charset="0"/>
                </a:rPr>
                <a:t>HL7</a:t>
              </a:r>
            </a:p>
          </p:txBody>
        </p:sp>
      </p:gr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0" name="Group 122"/>
          <p:cNvGrpSpPr>
            <a:grpSpLocks/>
          </p:cNvGrpSpPr>
          <p:nvPr/>
        </p:nvGrpSpPr>
        <p:grpSpPr bwMode="auto">
          <a:xfrm>
            <a:off x="1547664" y="1412776"/>
            <a:ext cx="7197725" cy="4749800"/>
            <a:chOff x="96" y="600"/>
            <a:chExt cx="5568" cy="3600"/>
          </a:xfrm>
        </p:grpSpPr>
        <p:sp>
          <p:nvSpPr>
            <p:cNvPr id="12293" name="Oval 7"/>
            <p:cNvSpPr>
              <a:spLocks noChangeArrowheads="1"/>
            </p:cNvSpPr>
            <p:nvPr/>
          </p:nvSpPr>
          <p:spPr bwMode="auto">
            <a:xfrm>
              <a:off x="3552" y="2472"/>
              <a:ext cx="2112" cy="1728"/>
            </a:xfrm>
            <a:prstGeom prst="ellipse">
              <a:avLst/>
            </a:prstGeom>
            <a:noFill/>
            <a:ln w="9525" algn="ctr">
              <a:solidFill>
                <a:schemeClr val="tx1"/>
              </a:solidFill>
              <a:round/>
              <a:headEnd/>
              <a:tailEnd/>
            </a:ln>
          </p:spPr>
          <p:txBody>
            <a:bodyPr wrap="none" anchor="ctr"/>
            <a:lstStyle/>
            <a:p>
              <a:pPr eaLnBrk="0" hangingPunct="0">
                <a:defRPr/>
              </a:pPr>
              <a:endParaRPr lang="pt-BR" sz="1200">
                <a:latin typeface="+mj-lt"/>
                <a:ea typeface="+mn-ea"/>
                <a:cs typeface="ＭＳ Ｐゴシック" charset="0"/>
              </a:endParaRPr>
            </a:p>
          </p:txBody>
        </p:sp>
        <p:sp>
          <p:nvSpPr>
            <p:cNvPr id="6154" name="Text Box 8"/>
            <p:cNvSpPr txBox="1">
              <a:spLocks noChangeArrowheads="1"/>
            </p:cNvSpPr>
            <p:nvPr/>
          </p:nvSpPr>
          <p:spPr bwMode="auto">
            <a:xfrm>
              <a:off x="1080" y="3288"/>
              <a:ext cx="1838" cy="8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itchFamily="34" charset="0"/>
                  <a:ea typeface="ＭＳ Ｐゴシック" pitchFamily="34" charset="-128"/>
                </a:defRPr>
              </a:lvl1pPr>
              <a:lvl2pPr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CA" altLang="pt-BR" sz="1200">
                  <a:latin typeface="Calibri" pitchFamily="34" charset="0"/>
                </a:rPr>
                <a:t>Registros</a:t>
              </a:r>
            </a:p>
            <a:p>
              <a:pPr lvl="1">
                <a:buFontTx/>
                <a:buChar char="•"/>
              </a:pPr>
              <a:r>
                <a:rPr lang="en-CA" altLang="pt-BR" sz="1200">
                  <a:latin typeface="Calibri" pitchFamily="34" charset="0"/>
                </a:rPr>
                <a:t> Clientes </a:t>
              </a:r>
            </a:p>
            <a:p>
              <a:pPr lvl="1">
                <a:buFontTx/>
                <a:buChar char="•"/>
              </a:pPr>
              <a:r>
                <a:rPr lang="en-CA" altLang="pt-BR" sz="1200">
                  <a:latin typeface="Calibri" pitchFamily="34" charset="0"/>
                </a:rPr>
                <a:t> Prestadores</a:t>
              </a:r>
            </a:p>
            <a:p>
              <a:r>
                <a:rPr lang="en-CA" altLang="pt-BR" sz="1200">
                  <a:latin typeface="Calibri" pitchFamily="34" charset="0"/>
                </a:rPr>
                <a:t>Repositórios</a:t>
              </a:r>
            </a:p>
            <a:p>
              <a:pPr lvl="1">
                <a:buFont typeface="Arial" pitchFamily="34" charset="0"/>
                <a:buChar char="•"/>
              </a:pPr>
              <a:r>
                <a:rPr lang="en-CA" altLang="pt-BR" sz="1100">
                  <a:latin typeface="Calibri" pitchFamily="34" charset="0"/>
                </a:rPr>
                <a:t> Medicamentos</a:t>
              </a:r>
            </a:p>
            <a:p>
              <a:pPr lvl="1">
                <a:buFont typeface="Arial" pitchFamily="34" charset="0"/>
                <a:buChar char="•"/>
              </a:pPr>
              <a:r>
                <a:rPr lang="en-CA" altLang="pt-BR" sz="1100">
                  <a:latin typeface="Calibri" pitchFamily="34" charset="0"/>
                </a:rPr>
                <a:t> Procedimentos</a:t>
              </a:r>
            </a:p>
            <a:p>
              <a:pPr lvl="1">
                <a:buFont typeface="Arial" pitchFamily="34" charset="0"/>
                <a:buChar char="•"/>
              </a:pPr>
              <a:r>
                <a:rPr lang="en-CA" altLang="pt-BR" sz="1100">
                  <a:latin typeface="Calibri" pitchFamily="34" charset="0"/>
                </a:rPr>
                <a:t> …</a:t>
              </a:r>
            </a:p>
          </p:txBody>
        </p:sp>
        <p:grpSp>
          <p:nvGrpSpPr>
            <p:cNvPr id="6155" name="Group 9"/>
            <p:cNvGrpSpPr>
              <a:grpSpLocks/>
            </p:cNvGrpSpPr>
            <p:nvPr/>
          </p:nvGrpSpPr>
          <p:grpSpPr bwMode="auto">
            <a:xfrm>
              <a:off x="96" y="600"/>
              <a:ext cx="5424" cy="3319"/>
              <a:chOff x="96" y="600"/>
              <a:chExt cx="5424" cy="3319"/>
            </a:xfrm>
          </p:grpSpPr>
          <p:sp>
            <p:nvSpPr>
              <p:cNvPr id="12296" name="Rectangle 10"/>
              <p:cNvSpPr>
                <a:spLocks noChangeArrowheads="1"/>
              </p:cNvSpPr>
              <p:nvPr/>
            </p:nvSpPr>
            <p:spPr bwMode="auto">
              <a:xfrm>
                <a:off x="1680" y="1415"/>
                <a:ext cx="576" cy="384"/>
              </a:xfrm>
              <a:prstGeom prst="rect">
                <a:avLst/>
              </a:prstGeom>
              <a:solidFill>
                <a:srgbClr val="FFCC00"/>
              </a:solidFill>
              <a:ln w="9525" algn="ctr">
                <a:solidFill>
                  <a:schemeClr val="tx1"/>
                </a:solidFill>
                <a:miter lim="800000"/>
                <a:headEnd/>
                <a:tailEnd/>
              </a:ln>
            </p:spPr>
            <p:txBody>
              <a:bodyPr wrap="none" anchor="ctr"/>
              <a:lstStyle/>
              <a:p>
                <a:pPr eaLnBrk="0" hangingPunct="0">
                  <a:defRPr/>
                </a:pPr>
                <a:r>
                  <a:rPr lang="en-CA" sz="1100" dirty="0">
                    <a:latin typeface="+mj-lt"/>
                    <a:ea typeface="+mn-ea"/>
                    <a:cs typeface="ＭＳ Ｐゴシック" charset="0"/>
                  </a:rPr>
                  <a:t>SIC</a:t>
                </a:r>
              </a:p>
            </p:txBody>
          </p:sp>
          <p:sp>
            <p:nvSpPr>
              <p:cNvPr id="12297" name="Line 11"/>
              <p:cNvSpPr>
                <a:spLocks noChangeShapeType="1"/>
              </p:cNvSpPr>
              <p:nvPr/>
            </p:nvSpPr>
            <p:spPr bwMode="auto">
              <a:xfrm>
                <a:off x="2065" y="1800"/>
                <a:ext cx="287" cy="1248"/>
              </a:xfrm>
              <a:prstGeom prst="line">
                <a:avLst/>
              </a:prstGeom>
              <a:noFill/>
              <a:ln w="9525">
                <a:solidFill>
                  <a:schemeClr val="tx1"/>
                </a:solidFill>
                <a:round/>
                <a:headEnd type="triangle" w="med" len="med"/>
                <a:tailEnd type="triangle" w="med" len="med"/>
              </a:ln>
            </p:spPr>
            <p:txBody>
              <a:bodyPr anchor="b"/>
              <a:lstStyle/>
              <a:p>
                <a:pPr eaLnBrk="0" hangingPunct="0">
                  <a:defRPr/>
                </a:pPr>
                <a:endParaRPr lang="pt-BR" sz="1200">
                  <a:latin typeface="+mj-lt"/>
                  <a:ea typeface="+mn-ea"/>
                  <a:cs typeface="ＭＳ Ｐゴシック" charset="0"/>
                </a:endParaRPr>
              </a:p>
            </p:txBody>
          </p:sp>
          <p:sp>
            <p:nvSpPr>
              <p:cNvPr id="12298" name="Line 12"/>
              <p:cNvSpPr>
                <a:spLocks noChangeShapeType="1"/>
              </p:cNvSpPr>
              <p:nvPr/>
            </p:nvSpPr>
            <p:spPr bwMode="auto">
              <a:xfrm flipH="1">
                <a:off x="2736" y="1755"/>
                <a:ext cx="1088" cy="1291"/>
              </a:xfrm>
              <a:prstGeom prst="line">
                <a:avLst/>
              </a:prstGeom>
              <a:noFill/>
              <a:ln w="9525">
                <a:solidFill>
                  <a:schemeClr val="tx1"/>
                </a:solidFill>
                <a:round/>
                <a:headEnd type="triangle" w="med" len="med"/>
                <a:tailEnd type="triangle" w="med" len="med"/>
              </a:ln>
            </p:spPr>
            <p:txBody>
              <a:bodyPr anchor="b"/>
              <a:lstStyle/>
              <a:p>
                <a:pPr eaLnBrk="0" hangingPunct="0">
                  <a:defRPr/>
                </a:pPr>
                <a:endParaRPr lang="pt-BR" sz="1200">
                  <a:latin typeface="+mj-lt"/>
                  <a:ea typeface="+mn-ea"/>
                  <a:cs typeface="ＭＳ Ｐゴシック" charset="0"/>
                </a:endParaRPr>
              </a:p>
            </p:txBody>
          </p:sp>
          <p:sp>
            <p:nvSpPr>
              <p:cNvPr id="12299" name="Line 13"/>
              <p:cNvSpPr>
                <a:spLocks noChangeShapeType="1"/>
              </p:cNvSpPr>
              <p:nvPr/>
            </p:nvSpPr>
            <p:spPr bwMode="auto">
              <a:xfrm>
                <a:off x="1583" y="1176"/>
                <a:ext cx="193" cy="190"/>
              </a:xfrm>
              <a:prstGeom prst="line">
                <a:avLst/>
              </a:prstGeom>
              <a:noFill/>
              <a:ln w="9525">
                <a:solidFill>
                  <a:schemeClr val="tx1"/>
                </a:solidFill>
                <a:round/>
                <a:headEnd type="triangle" w="med" len="med"/>
                <a:tailEnd type="triangle" w="med" len="med"/>
              </a:ln>
            </p:spPr>
            <p:txBody>
              <a:bodyPr anchor="b"/>
              <a:lstStyle/>
              <a:p>
                <a:pPr eaLnBrk="0" hangingPunct="0">
                  <a:defRPr/>
                </a:pPr>
                <a:endParaRPr lang="pt-BR" sz="1200">
                  <a:latin typeface="+mj-lt"/>
                  <a:ea typeface="+mn-ea"/>
                  <a:cs typeface="ＭＳ Ｐゴシック" charset="0"/>
                </a:endParaRPr>
              </a:p>
            </p:txBody>
          </p:sp>
          <p:sp>
            <p:nvSpPr>
              <p:cNvPr id="12300" name="Line 14"/>
              <p:cNvSpPr>
                <a:spLocks noChangeShapeType="1"/>
              </p:cNvSpPr>
              <p:nvPr/>
            </p:nvSpPr>
            <p:spPr bwMode="auto">
              <a:xfrm flipH="1">
                <a:off x="3984" y="1080"/>
                <a:ext cx="241" cy="96"/>
              </a:xfrm>
              <a:prstGeom prst="line">
                <a:avLst/>
              </a:prstGeom>
              <a:noFill/>
              <a:ln w="9525">
                <a:solidFill>
                  <a:schemeClr val="tx1"/>
                </a:solidFill>
                <a:round/>
                <a:headEnd type="triangle" w="med" len="med"/>
                <a:tailEnd type="triangle" w="med" len="med"/>
              </a:ln>
            </p:spPr>
            <p:txBody>
              <a:bodyPr anchor="b"/>
              <a:lstStyle/>
              <a:p>
                <a:pPr eaLnBrk="0" hangingPunct="0">
                  <a:defRPr/>
                </a:pPr>
                <a:endParaRPr lang="pt-BR" sz="1200">
                  <a:latin typeface="+mj-lt"/>
                  <a:ea typeface="+mn-ea"/>
                  <a:cs typeface="ＭＳ Ｐゴシック" charset="0"/>
                </a:endParaRPr>
              </a:p>
            </p:txBody>
          </p:sp>
          <p:sp>
            <p:nvSpPr>
              <p:cNvPr id="12301" name="Line 15"/>
              <p:cNvSpPr>
                <a:spLocks noChangeShapeType="1"/>
              </p:cNvSpPr>
              <p:nvPr/>
            </p:nvSpPr>
            <p:spPr bwMode="auto">
              <a:xfrm flipH="1">
                <a:off x="4274" y="1703"/>
                <a:ext cx="382" cy="95"/>
              </a:xfrm>
              <a:prstGeom prst="line">
                <a:avLst/>
              </a:prstGeom>
              <a:noFill/>
              <a:ln w="9525">
                <a:solidFill>
                  <a:schemeClr val="tx1"/>
                </a:solidFill>
                <a:round/>
                <a:headEnd type="triangle" w="med" len="med"/>
                <a:tailEnd type="triangle" w="med" len="med"/>
              </a:ln>
            </p:spPr>
            <p:txBody>
              <a:bodyPr anchor="b"/>
              <a:lstStyle/>
              <a:p>
                <a:pPr eaLnBrk="0" hangingPunct="0">
                  <a:defRPr/>
                </a:pPr>
                <a:endParaRPr lang="pt-BR" sz="1200">
                  <a:latin typeface="+mj-lt"/>
                  <a:ea typeface="+mn-ea"/>
                  <a:cs typeface="ＭＳ Ｐゴシック" charset="0"/>
                </a:endParaRPr>
              </a:p>
            </p:txBody>
          </p:sp>
          <p:sp>
            <p:nvSpPr>
              <p:cNvPr id="12302" name="Line 16"/>
              <p:cNvSpPr>
                <a:spLocks noChangeShapeType="1"/>
              </p:cNvSpPr>
              <p:nvPr/>
            </p:nvSpPr>
            <p:spPr bwMode="auto">
              <a:xfrm flipV="1">
                <a:off x="2545" y="1259"/>
                <a:ext cx="921" cy="1787"/>
              </a:xfrm>
              <a:prstGeom prst="line">
                <a:avLst/>
              </a:prstGeom>
              <a:noFill/>
              <a:ln w="9525">
                <a:solidFill>
                  <a:schemeClr val="tx1"/>
                </a:solidFill>
                <a:round/>
                <a:headEnd type="triangle" w="med" len="med"/>
                <a:tailEnd type="triangle" w="med" len="med"/>
              </a:ln>
            </p:spPr>
            <p:txBody>
              <a:bodyPr anchor="b"/>
              <a:lstStyle/>
              <a:p>
                <a:pPr eaLnBrk="0" hangingPunct="0">
                  <a:defRPr/>
                </a:pPr>
                <a:endParaRPr lang="pt-BR" sz="1200">
                  <a:latin typeface="+mj-lt"/>
                  <a:ea typeface="+mn-ea"/>
                  <a:cs typeface="ＭＳ Ｐゴシック" charset="0"/>
                </a:endParaRPr>
              </a:p>
            </p:txBody>
          </p:sp>
          <p:grpSp>
            <p:nvGrpSpPr>
              <p:cNvPr id="6163" name="Group 18"/>
              <p:cNvGrpSpPr>
                <a:grpSpLocks/>
              </p:cNvGrpSpPr>
              <p:nvPr/>
            </p:nvGrpSpPr>
            <p:grpSpPr bwMode="auto">
              <a:xfrm>
                <a:off x="1103" y="696"/>
                <a:ext cx="720" cy="648"/>
                <a:chOff x="863" y="1296"/>
                <a:chExt cx="720" cy="573"/>
              </a:xfrm>
            </p:grpSpPr>
            <p:grpSp>
              <p:nvGrpSpPr>
                <p:cNvPr id="6265" name="Group 19"/>
                <p:cNvGrpSpPr>
                  <a:grpSpLocks/>
                </p:cNvGrpSpPr>
                <p:nvPr/>
              </p:nvGrpSpPr>
              <p:grpSpPr bwMode="auto">
                <a:xfrm>
                  <a:off x="1104" y="1488"/>
                  <a:ext cx="206" cy="381"/>
                  <a:chOff x="680" y="528"/>
                  <a:chExt cx="126" cy="250"/>
                </a:xfrm>
              </p:grpSpPr>
              <p:sp>
                <p:nvSpPr>
                  <p:cNvPr id="12418" name="Freeform 20"/>
                  <p:cNvSpPr>
                    <a:spLocks/>
                  </p:cNvSpPr>
                  <p:nvPr/>
                </p:nvSpPr>
                <p:spPr bwMode="auto">
                  <a:xfrm>
                    <a:off x="718" y="527"/>
                    <a:ext cx="50" cy="50"/>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rgbClr val="FFCC00"/>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419" name="Freeform 21"/>
                  <p:cNvSpPr>
                    <a:spLocks/>
                  </p:cNvSpPr>
                  <p:nvPr/>
                </p:nvSpPr>
                <p:spPr bwMode="auto">
                  <a:xfrm>
                    <a:off x="680" y="577"/>
                    <a:ext cx="126" cy="200"/>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rgbClr val="FFCC00"/>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sp>
              <p:nvSpPr>
                <p:cNvPr id="12417" name="Text Box 22"/>
                <p:cNvSpPr txBox="1">
                  <a:spLocks noChangeArrowheads="1"/>
                </p:cNvSpPr>
                <p:nvPr/>
              </p:nvSpPr>
              <p:spPr bwMode="auto">
                <a:xfrm>
                  <a:off x="863" y="1296"/>
                  <a:ext cx="720" cy="76"/>
                </a:xfrm>
                <a:prstGeom prst="rect">
                  <a:avLst/>
                </a:prstGeom>
                <a:noFill/>
                <a:ln w="9525">
                  <a:noFill/>
                  <a:miter lim="800000"/>
                  <a:headEnd/>
                  <a:tailEnd/>
                </a:ln>
              </p:spPr>
              <p:txBody>
                <a:bodyPr lIns="0" tIns="0" rIns="0" bIns="0">
                  <a:spAutoFit/>
                </a:bodyPr>
                <a:lstStyle/>
                <a:p>
                  <a:pPr defTabSz="711200" eaLnBrk="0" hangingPunct="0">
                    <a:defRPr/>
                  </a:pPr>
                  <a:r>
                    <a:rPr lang="en-US" sz="900" dirty="0">
                      <a:latin typeface="+mj-lt"/>
                      <a:ea typeface="+mn-ea"/>
                      <a:cs typeface="ＭＳ Ｐゴシック" charset="0"/>
                    </a:rPr>
                    <a:t>MD A</a:t>
                  </a:r>
                </a:p>
              </p:txBody>
            </p:sp>
          </p:grpSp>
          <p:grpSp>
            <p:nvGrpSpPr>
              <p:cNvPr id="6164" name="Group 23"/>
              <p:cNvGrpSpPr>
                <a:grpSpLocks/>
              </p:cNvGrpSpPr>
              <p:nvPr/>
            </p:nvGrpSpPr>
            <p:grpSpPr bwMode="auto">
              <a:xfrm>
                <a:off x="4519" y="1374"/>
                <a:ext cx="712" cy="474"/>
                <a:chOff x="4375" y="2488"/>
                <a:chExt cx="712" cy="632"/>
              </a:xfrm>
            </p:grpSpPr>
            <p:grpSp>
              <p:nvGrpSpPr>
                <p:cNvPr id="6254" name="Group 24"/>
                <p:cNvGrpSpPr>
                  <a:grpSpLocks/>
                </p:cNvGrpSpPr>
                <p:nvPr/>
              </p:nvGrpSpPr>
              <p:grpSpPr bwMode="auto">
                <a:xfrm>
                  <a:off x="4498" y="2654"/>
                  <a:ext cx="446" cy="466"/>
                  <a:chOff x="4471" y="2654"/>
                  <a:chExt cx="446" cy="466"/>
                </a:xfrm>
              </p:grpSpPr>
              <p:grpSp>
                <p:nvGrpSpPr>
                  <p:cNvPr id="6256" name="Group 25"/>
                  <p:cNvGrpSpPr>
                    <a:grpSpLocks/>
                  </p:cNvGrpSpPr>
                  <p:nvPr/>
                </p:nvGrpSpPr>
                <p:grpSpPr bwMode="auto">
                  <a:xfrm>
                    <a:off x="4608" y="2654"/>
                    <a:ext cx="206" cy="381"/>
                    <a:chOff x="680" y="528"/>
                    <a:chExt cx="126" cy="250"/>
                  </a:xfrm>
                </p:grpSpPr>
                <p:sp>
                  <p:nvSpPr>
                    <p:cNvPr id="12414" name="Freeform 26"/>
                    <p:cNvSpPr>
                      <a:spLocks/>
                    </p:cNvSpPr>
                    <p:nvPr/>
                  </p:nvSpPr>
                  <p:spPr bwMode="auto">
                    <a:xfrm>
                      <a:off x="720" y="525"/>
                      <a:ext cx="50" cy="53"/>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rgbClr val="FFCC00"/>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415" name="Freeform 27"/>
                    <p:cNvSpPr>
                      <a:spLocks/>
                    </p:cNvSpPr>
                    <p:nvPr/>
                  </p:nvSpPr>
                  <p:spPr bwMode="auto">
                    <a:xfrm>
                      <a:off x="680" y="577"/>
                      <a:ext cx="126" cy="200"/>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rgbClr val="FFCC00"/>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grpSp>
                <p:nvGrpSpPr>
                  <p:cNvPr id="6257" name="Group 28"/>
                  <p:cNvGrpSpPr>
                    <a:grpSpLocks/>
                  </p:cNvGrpSpPr>
                  <p:nvPr/>
                </p:nvGrpSpPr>
                <p:grpSpPr bwMode="auto">
                  <a:xfrm>
                    <a:off x="4471" y="2697"/>
                    <a:ext cx="206" cy="381"/>
                    <a:chOff x="680" y="528"/>
                    <a:chExt cx="126" cy="250"/>
                  </a:xfrm>
                </p:grpSpPr>
                <p:sp>
                  <p:nvSpPr>
                    <p:cNvPr id="12412" name="Freeform 29"/>
                    <p:cNvSpPr>
                      <a:spLocks/>
                    </p:cNvSpPr>
                    <p:nvPr/>
                  </p:nvSpPr>
                  <p:spPr bwMode="auto">
                    <a:xfrm>
                      <a:off x="718" y="525"/>
                      <a:ext cx="49" cy="53"/>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chemeClr val="bg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413" name="Freeform 30"/>
                    <p:cNvSpPr>
                      <a:spLocks/>
                    </p:cNvSpPr>
                    <p:nvPr/>
                  </p:nvSpPr>
                  <p:spPr bwMode="auto">
                    <a:xfrm>
                      <a:off x="680" y="577"/>
                      <a:ext cx="126" cy="201"/>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chemeClr val="bg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grpSp>
                <p:nvGrpSpPr>
                  <p:cNvPr id="6258" name="Group 31"/>
                  <p:cNvGrpSpPr>
                    <a:grpSpLocks/>
                  </p:cNvGrpSpPr>
                  <p:nvPr/>
                </p:nvGrpSpPr>
                <p:grpSpPr bwMode="auto">
                  <a:xfrm>
                    <a:off x="4711" y="2739"/>
                    <a:ext cx="206" cy="381"/>
                    <a:chOff x="680" y="528"/>
                    <a:chExt cx="126" cy="250"/>
                  </a:xfrm>
                </p:grpSpPr>
                <p:sp>
                  <p:nvSpPr>
                    <p:cNvPr id="12410" name="Freeform 32"/>
                    <p:cNvSpPr>
                      <a:spLocks/>
                    </p:cNvSpPr>
                    <p:nvPr/>
                  </p:nvSpPr>
                  <p:spPr bwMode="auto">
                    <a:xfrm>
                      <a:off x="720" y="525"/>
                      <a:ext cx="50" cy="53"/>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rgbClr val="33CCFF"/>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411" name="Freeform 33"/>
                    <p:cNvSpPr>
                      <a:spLocks/>
                    </p:cNvSpPr>
                    <p:nvPr/>
                  </p:nvSpPr>
                  <p:spPr bwMode="auto">
                    <a:xfrm>
                      <a:off x="681" y="578"/>
                      <a:ext cx="126" cy="200"/>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rgbClr val="33CCFF"/>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grpSp>
            <p:sp>
              <p:nvSpPr>
                <p:cNvPr id="12406" name="Text Box 34"/>
                <p:cNvSpPr txBox="1">
                  <a:spLocks noChangeArrowheads="1"/>
                </p:cNvSpPr>
                <p:nvPr/>
              </p:nvSpPr>
              <p:spPr bwMode="auto">
                <a:xfrm>
                  <a:off x="4375" y="2488"/>
                  <a:ext cx="712" cy="114"/>
                </a:xfrm>
                <a:prstGeom prst="rect">
                  <a:avLst/>
                </a:prstGeom>
                <a:noFill/>
                <a:ln w="9525">
                  <a:noFill/>
                  <a:miter lim="800000"/>
                  <a:headEnd/>
                  <a:tailEnd/>
                </a:ln>
              </p:spPr>
              <p:txBody>
                <a:bodyPr lIns="0" tIns="0" rIns="0" bIns="0">
                  <a:spAutoFit/>
                </a:bodyPr>
                <a:lstStyle/>
                <a:p>
                  <a:pPr defTabSz="711200" eaLnBrk="0" hangingPunct="0">
                    <a:spcBef>
                      <a:spcPct val="50000"/>
                    </a:spcBef>
                    <a:defRPr/>
                  </a:pPr>
                  <a:r>
                    <a:rPr lang="en-CA" sz="900">
                      <a:latin typeface="+mj-lt"/>
                      <a:ea typeface="+mn-ea"/>
                      <a:cs typeface="ＭＳ Ｐゴシック" charset="0"/>
                    </a:rPr>
                    <a:t>HOSPITAL B</a:t>
                  </a:r>
                  <a:endParaRPr lang="en-US" sz="900">
                    <a:latin typeface="+mj-lt"/>
                    <a:ea typeface="+mn-ea"/>
                    <a:cs typeface="ＭＳ Ｐゴシック" charset="0"/>
                  </a:endParaRPr>
                </a:p>
              </p:txBody>
            </p:sp>
          </p:grpSp>
          <p:grpSp>
            <p:nvGrpSpPr>
              <p:cNvPr id="6165" name="Group 35"/>
              <p:cNvGrpSpPr>
                <a:grpSpLocks/>
              </p:cNvGrpSpPr>
              <p:nvPr/>
            </p:nvGrpSpPr>
            <p:grpSpPr bwMode="auto">
              <a:xfrm>
                <a:off x="4175" y="792"/>
                <a:ext cx="666" cy="458"/>
                <a:chOff x="3983" y="1392"/>
                <a:chExt cx="666" cy="610"/>
              </a:xfrm>
            </p:grpSpPr>
            <p:grpSp>
              <p:nvGrpSpPr>
                <p:cNvPr id="6243" name="Group 36"/>
                <p:cNvGrpSpPr>
                  <a:grpSpLocks/>
                </p:cNvGrpSpPr>
                <p:nvPr/>
              </p:nvGrpSpPr>
              <p:grpSpPr bwMode="auto">
                <a:xfrm>
                  <a:off x="4087" y="1536"/>
                  <a:ext cx="446" cy="466"/>
                  <a:chOff x="4087" y="1536"/>
                  <a:chExt cx="446" cy="466"/>
                </a:xfrm>
              </p:grpSpPr>
              <p:grpSp>
                <p:nvGrpSpPr>
                  <p:cNvPr id="6245" name="Group 37"/>
                  <p:cNvGrpSpPr>
                    <a:grpSpLocks/>
                  </p:cNvGrpSpPr>
                  <p:nvPr/>
                </p:nvGrpSpPr>
                <p:grpSpPr bwMode="auto">
                  <a:xfrm>
                    <a:off x="4224" y="1536"/>
                    <a:ext cx="206" cy="381"/>
                    <a:chOff x="680" y="528"/>
                    <a:chExt cx="126" cy="250"/>
                  </a:xfrm>
                </p:grpSpPr>
                <p:sp>
                  <p:nvSpPr>
                    <p:cNvPr id="12403" name="Freeform 38"/>
                    <p:cNvSpPr>
                      <a:spLocks/>
                    </p:cNvSpPr>
                    <p:nvPr/>
                  </p:nvSpPr>
                  <p:spPr bwMode="auto">
                    <a:xfrm>
                      <a:off x="718" y="531"/>
                      <a:ext cx="50" cy="47"/>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rgbClr val="FFCC00"/>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404" name="Freeform 39"/>
                    <p:cNvSpPr>
                      <a:spLocks/>
                    </p:cNvSpPr>
                    <p:nvPr/>
                  </p:nvSpPr>
                  <p:spPr bwMode="auto">
                    <a:xfrm>
                      <a:off x="683" y="578"/>
                      <a:ext cx="124" cy="201"/>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rgbClr val="FFCC00"/>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grpSp>
                <p:nvGrpSpPr>
                  <p:cNvPr id="6246" name="Group 40"/>
                  <p:cNvGrpSpPr>
                    <a:grpSpLocks/>
                  </p:cNvGrpSpPr>
                  <p:nvPr/>
                </p:nvGrpSpPr>
                <p:grpSpPr bwMode="auto">
                  <a:xfrm>
                    <a:off x="4087" y="1579"/>
                    <a:ext cx="206" cy="381"/>
                    <a:chOff x="680" y="528"/>
                    <a:chExt cx="126" cy="250"/>
                  </a:xfrm>
                </p:grpSpPr>
                <p:sp>
                  <p:nvSpPr>
                    <p:cNvPr id="12401" name="Freeform 41"/>
                    <p:cNvSpPr>
                      <a:spLocks/>
                    </p:cNvSpPr>
                    <p:nvPr/>
                  </p:nvSpPr>
                  <p:spPr bwMode="auto">
                    <a:xfrm>
                      <a:off x="720" y="531"/>
                      <a:ext cx="50" cy="47"/>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chemeClr val="bg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402" name="Freeform 42"/>
                    <p:cNvSpPr>
                      <a:spLocks/>
                    </p:cNvSpPr>
                    <p:nvPr/>
                  </p:nvSpPr>
                  <p:spPr bwMode="auto">
                    <a:xfrm>
                      <a:off x="681" y="577"/>
                      <a:ext cx="126" cy="201"/>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chemeClr val="bg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grpSp>
                <p:nvGrpSpPr>
                  <p:cNvPr id="6247" name="Group 43"/>
                  <p:cNvGrpSpPr>
                    <a:grpSpLocks/>
                  </p:cNvGrpSpPr>
                  <p:nvPr/>
                </p:nvGrpSpPr>
                <p:grpSpPr bwMode="auto">
                  <a:xfrm>
                    <a:off x="4327" y="1621"/>
                    <a:ext cx="206" cy="381"/>
                    <a:chOff x="680" y="528"/>
                    <a:chExt cx="126" cy="250"/>
                  </a:xfrm>
                </p:grpSpPr>
                <p:sp>
                  <p:nvSpPr>
                    <p:cNvPr id="12399" name="Freeform 44"/>
                    <p:cNvSpPr>
                      <a:spLocks/>
                    </p:cNvSpPr>
                    <p:nvPr/>
                  </p:nvSpPr>
                  <p:spPr bwMode="auto">
                    <a:xfrm>
                      <a:off x="719" y="531"/>
                      <a:ext cx="50" cy="47"/>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rgbClr val="33CCFF"/>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400" name="Freeform 45"/>
                    <p:cNvSpPr>
                      <a:spLocks/>
                    </p:cNvSpPr>
                    <p:nvPr/>
                  </p:nvSpPr>
                  <p:spPr bwMode="auto">
                    <a:xfrm>
                      <a:off x="680" y="578"/>
                      <a:ext cx="126" cy="201"/>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rgbClr val="33CCFF"/>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grpSp>
            <p:sp>
              <p:nvSpPr>
                <p:cNvPr id="12395" name="Text Box 46"/>
                <p:cNvSpPr txBox="1">
                  <a:spLocks noChangeArrowheads="1"/>
                </p:cNvSpPr>
                <p:nvPr/>
              </p:nvSpPr>
              <p:spPr bwMode="auto">
                <a:xfrm>
                  <a:off x="3986" y="1394"/>
                  <a:ext cx="666" cy="114"/>
                </a:xfrm>
                <a:prstGeom prst="rect">
                  <a:avLst/>
                </a:prstGeom>
                <a:noFill/>
                <a:ln w="9525">
                  <a:noFill/>
                  <a:miter lim="800000"/>
                  <a:headEnd/>
                  <a:tailEnd/>
                </a:ln>
              </p:spPr>
              <p:txBody>
                <a:bodyPr lIns="0" tIns="0" rIns="0" bIns="0">
                  <a:spAutoFit/>
                </a:bodyPr>
                <a:lstStyle/>
                <a:p>
                  <a:pPr defTabSz="711200" eaLnBrk="0" hangingPunct="0">
                    <a:spcBef>
                      <a:spcPct val="50000"/>
                    </a:spcBef>
                    <a:defRPr/>
                  </a:pPr>
                  <a:r>
                    <a:rPr lang="en-CA" sz="900">
                      <a:latin typeface="+mj-lt"/>
                      <a:ea typeface="+mn-ea"/>
                      <a:cs typeface="ＭＳ Ｐゴシック" charset="0"/>
                    </a:rPr>
                    <a:t>HOSPITAL A</a:t>
                  </a:r>
                  <a:endParaRPr lang="en-US" sz="900">
                    <a:latin typeface="+mj-lt"/>
                    <a:ea typeface="+mn-ea"/>
                    <a:cs typeface="ＭＳ Ｐゴシック" charset="0"/>
                  </a:endParaRPr>
                </a:p>
              </p:txBody>
            </p:sp>
          </p:grpSp>
          <p:grpSp>
            <p:nvGrpSpPr>
              <p:cNvPr id="6166" name="Group 47"/>
              <p:cNvGrpSpPr>
                <a:grpSpLocks/>
              </p:cNvGrpSpPr>
              <p:nvPr/>
            </p:nvGrpSpPr>
            <p:grpSpPr bwMode="auto">
              <a:xfrm>
                <a:off x="336" y="984"/>
                <a:ext cx="720" cy="598"/>
                <a:chOff x="192" y="1344"/>
                <a:chExt cx="720" cy="598"/>
              </a:xfrm>
            </p:grpSpPr>
            <p:grpSp>
              <p:nvGrpSpPr>
                <p:cNvPr id="6239" name="Group 48"/>
                <p:cNvGrpSpPr>
                  <a:grpSpLocks/>
                </p:cNvGrpSpPr>
                <p:nvPr/>
              </p:nvGrpSpPr>
              <p:grpSpPr bwMode="auto">
                <a:xfrm>
                  <a:off x="384" y="1584"/>
                  <a:ext cx="206" cy="358"/>
                  <a:chOff x="680" y="528"/>
                  <a:chExt cx="126" cy="250"/>
                </a:xfrm>
              </p:grpSpPr>
              <p:sp>
                <p:nvSpPr>
                  <p:cNvPr id="12392" name="Freeform 49"/>
                  <p:cNvSpPr>
                    <a:spLocks/>
                  </p:cNvSpPr>
                  <p:nvPr/>
                </p:nvSpPr>
                <p:spPr bwMode="auto">
                  <a:xfrm>
                    <a:off x="718" y="527"/>
                    <a:ext cx="50" cy="50"/>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rgbClr val="FFCC00"/>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393" name="Freeform 50"/>
                  <p:cNvSpPr>
                    <a:spLocks/>
                  </p:cNvSpPr>
                  <p:nvPr/>
                </p:nvSpPr>
                <p:spPr bwMode="auto">
                  <a:xfrm>
                    <a:off x="680" y="579"/>
                    <a:ext cx="125" cy="199"/>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rgbClr val="FFCC00"/>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sp>
              <p:nvSpPr>
                <p:cNvPr id="12391" name="Text Box 51"/>
                <p:cNvSpPr txBox="1">
                  <a:spLocks noChangeArrowheads="1"/>
                </p:cNvSpPr>
                <p:nvPr/>
              </p:nvSpPr>
              <p:spPr bwMode="auto">
                <a:xfrm>
                  <a:off x="189" y="1344"/>
                  <a:ext cx="723" cy="85"/>
                </a:xfrm>
                <a:prstGeom prst="rect">
                  <a:avLst/>
                </a:prstGeom>
                <a:noFill/>
                <a:ln w="9525">
                  <a:noFill/>
                  <a:miter lim="800000"/>
                  <a:headEnd/>
                  <a:tailEnd/>
                </a:ln>
              </p:spPr>
              <p:txBody>
                <a:bodyPr lIns="0" tIns="0" rIns="0" bIns="0">
                  <a:spAutoFit/>
                </a:bodyPr>
                <a:lstStyle/>
                <a:p>
                  <a:pPr defTabSz="711200" eaLnBrk="0" hangingPunct="0">
                    <a:defRPr/>
                  </a:pPr>
                  <a:r>
                    <a:rPr lang="en-US" sz="900" dirty="0">
                      <a:latin typeface="+mj-lt"/>
                      <a:ea typeface="+mn-ea"/>
                      <a:cs typeface="ＭＳ Ｐゴシック" charset="0"/>
                    </a:rPr>
                    <a:t>MD B</a:t>
                  </a:r>
                  <a:endParaRPr lang="en-US" sz="900" i="1" dirty="0">
                    <a:latin typeface="+mj-lt"/>
                    <a:ea typeface="+mn-ea"/>
                    <a:cs typeface="ＭＳ Ｐゴシック" charset="0"/>
                  </a:endParaRPr>
                </a:p>
              </p:txBody>
            </p:sp>
          </p:grpSp>
          <p:sp>
            <p:nvSpPr>
              <p:cNvPr id="12308" name="Oval 52"/>
              <p:cNvSpPr>
                <a:spLocks noChangeArrowheads="1"/>
              </p:cNvSpPr>
              <p:nvPr/>
            </p:nvSpPr>
            <p:spPr bwMode="auto">
              <a:xfrm>
                <a:off x="2736" y="600"/>
                <a:ext cx="2592" cy="1872"/>
              </a:xfrm>
              <a:prstGeom prst="ellipse">
                <a:avLst/>
              </a:prstGeom>
              <a:noFill/>
              <a:ln w="9525" algn="ctr">
                <a:solidFill>
                  <a:schemeClr val="tx1"/>
                </a:solidFill>
                <a:round/>
                <a:headEnd/>
                <a:tailEnd/>
              </a:ln>
            </p:spPr>
            <p:txBody>
              <a:bodyPr wrap="none" anchor="ctr"/>
              <a:lstStyle/>
              <a:p>
                <a:pPr eaLnBrk="0" hangingPunct="0">
                  <a:defRPr/>
                </a:pPr>
                <a:endParaRPr lang="pt-BR" sz="1200">
                  <a:latin typeface="+mj-lt"/>
                  <a:ea typeface="+mn-ea"/>
                  <a:cs typeface="ＭＳ Ｐゴシック" charset="0"/>
                </a:endParaRPr>
              </a:p>
            </p:txBody>
          </p:sp>
          <p:sp>
            <p:nvSpPr>
              <p:cNvPr id="12309" name="Oval 53"/>
              <p:cNvSpPr>
                <a:spLocks noChangeArrowheads="1"/>
              </p:cNvSpPr>
              <p:nvPr/>
            </p:nvSpPr>
            <p:spPr bwMode="auto">
              <a:xfrm>
                <a:off x="96" y="600"/>
                <a:ext cx="2497" cy="1907"/>
              </a:xfrm>
              <a:prstGeom prst="ellipse">
                <a:avLst/>
              </a:prstGeom>
              <a:noFill/>
              <a:ln w="9525" algn="ctr">
                <a:solidFill>
                  <a:schemeClr val="tx1"/>
                </a:solidFill>
                <a:round/>
                <a:headEnd/>
                <a:tailEnd/>
              </a:ln>
            </p:spPr>
            <p:txBody>
              <a:bodyPr wrap="none" anchor="ctr"/>
              <a:lstStyle/>
              <a:p>
                <a:pPr eaLnBrk="0" hangingPunct="0">
                  <a:defRPr/>
                </a:pPr>
                <a:endParaRPr lang="pt-BR" sz="1200">
                  <a:latin typeface="+mj-lt"/>
                  <a:ea typeface="+mn-ea"/>
                  <a:cs typeface="ＭＳ Ｐゴシック" charset="0"/>
                </a:endParaRPr>
              </a:p>
            </p:txBody>
          </p:sp>
          <p:grpSp>
            <p:nvGrpSpPr>
              <p:cNvPr id="6169" name="Group 54"/>
              <p:cNvGrpSpPr>
                <a:grpSpLocks/>
              </p:cNvGrpSpPr>
              <p:nvPr/>
            </p:nvGrpSpPr>
            <p:grpSpPr bwMode="auto">
              <a:xfrm>
                <a:off x="3264" y="841"/>
                <a:ext cx="672" cy="420"/>
                <a:chOff x="3408" y="1584"/>
                <a:chExt cx="672" cy="496"/>
              </a:xfrm>
            </p:grpSpPr>
            <p:sp>
              <p:nvSpPr>
                <p:cNvPr id="12385" name="Rectangle 55"/>
                <p:cNvSpPr>
                  <a:spLocks noChangeArrowheads="1"/>
                </p:cNvSpPr>
                <p:nvPr/>
              </p:nvSpPr>
              <p:spPr bwMode="auto">
                <a:xfrm>
                  <a:off x="3408" y="1585"/>
                  <a:ext cx="672" cy="493"/>
                </a:xfrm>
                <a:prstGeom prst="rect">
                  <a:avLst/>
                </a:prstGeom>
                <a:solidFill>
                  <a:srgbClr val="00CCFF"/>
                </a:solidFill>
                <a:ln w="9525" algn="ctr">
                  <a:solidFill>
                    <a:schemeClr val="tx1"/>
                  </a:solidFill>
                  <a:miter lim="800000"/>
                  <a:headEnd/>
                  <a:tailEnd/>
                </a:ln>
              </p:spPr>
              <p:txBody>
                <a:bodyPr wrap="none"/>
                <a:lstStyle/>
                <a:p>
                  <a:pPr eaLnBrk="0" hangingPunct="0">
                    <a:defRPr/>
                  </a:pPr>
                  <a:r>
                    <a:rPr lang="en-CA" sz="1200" dirty="0">
                      <a:latin typeface="+mj-lt"/>
                      <a:ea typeface="+mn-ea"/>
                      <a:cs typeface="ＭＳ Ｐゴシック" charset="0"/>
                    </a:rPr>
                    <a:t>SIH</a:t>
                  </a:r>
                  <a:endParaRPr lang="en-US" sz="1200" dirty="0">
                    <a:latin typeface="+mj-lt"/>
                    <a:ea typeface="+mn-ea"/>
                    <a:cs typeface="ＭＳ Ｐゴシック" charset="0"/>
                  </a:endParaRPr>
                </a:p>
              </p:txBody>
            </p:sp>
            <p:grpSp>
              <p:nvGrpSpPr>
                <p:cNvPr id="6236" name="Group 56"/>
                <p:cNvGrpSpPr>
                  <a:grpSpLocks/>
                </p:cNvGrpSpPr>
                <p:nvPr/>
              </p:nvGrpSpPr>
              <p:grpSpPr bwMode="auto">
                <a:xfrm>
                  <a:off x="3456" y="1776"/>
                  <a:ext cx="576" cy="144"/>
                  <a:chOff x="3456" y="1776"/>
                  <a:chExt cx="576" cy="144"/>
                </a:xfrm>
              </p:grpSpPr>
              <p:sp>
                <p:nvSpPr>
                  <p:cNvPr id="12388" name="Rectangle 58"/>
                  <p:cNvSpPr>
                    <a:spLocks noChangeArrowheads="1"/>
                  </p:cNvSpPr>
                  <p:nvPr/>
                </p:nvSpPr>
                <p:spPr bwMode="auto">
                  <a:xfrm>
                    <a:off x="3456" y="1774"/>
                    <a:ext cx="239" cy="144"/>
                  </a:xfrm>
                  <a:prstGeom prst="rect">
                    <a:avLst/>
                  </a:prstGeom>
                  <a:noFill/>
                  <a:ln w="9525" algn="ctr">
                    <a:solidFill>
                      <a:schemeClr val="tx1"/>
                    </a:solidFill>
                    <a:miter lim="800000"/>
                    <a:headEnd/>
                    <a:tailEnd/>
                  </a:ln>
                </p:spPr>
                <p:txBody>
                  <a:bodyPr wrap="none" anchor="ctr"/>
                  <a:lstStyle/>
                  <a:p>
                    <a:pPr eaLnBrk="0" hangingPunct="0">
                      <a:defRPr/>
                    </a:pPr>
                    <a:endParaRPr lang="en-CA" sz="1200">
                      <a:latin typeface="+mj-lt"/>
                      <a:ea typeface="+mn-ea"/>
                      <a:cs typeface="ＭＳ Ｐゴシック" charset="0"/>
                    </a:endParaRPr>
                  </a:p>
                </p:txBody>
              </p:sp>
              <p:sp>
                <p:nvSpPr>
                  <p:cNvPr id="12389" name="Rectangle 59"/>
                  <p:cNvSpPr>
                    <a:spLocks noChangeArrowheads="1"/>
                  </p:cNvSpPr>
                  <p:nvPr/>
                </p:nvSpPr>
                <p:spPr bwMode="auto">
                  <a:xfrm>
                    <a:off x="3793" y="1774"/>
                    <a:ext cx="238" cy="144"/>
                  </a:xfrm>
                  <a:prstGeom prst="rect">
                    <a:avLst/>
                  </a:prstGeom>
                  <a:noFill/>
                  <a:ln w="9525" algn="ctr">
                    <a:solidFill>
                      <a:schemeClr val="tx1"/>
                    </a:solidFill>
                    <a:miter lim="800000"/>
                    <a:headEnd/>
                    <a:tailEnd/>
                  </a:ln>
                </p:spPr>
                <p:txBody>
                  <a:bodyPr wrap="none" anchor="ctr"/>
                  <a:lstStyle/>
                  <a:p>
                    <a:pPr eaLnBrk="0" hangingPunct="0">
                      <a:defRPr/>
                    </a:pPr>
                    <a:endParaRPr lang="en-CA" sz="1200">
                      <a:latin typeface="+mj-lt"/>
                      <a:ea typeface="+mn-ea"/>
                      <a:cs typeface="ＭＳ Ｐゴシック" charset="0"/>
                    </a:endParaRPr>
                  </a:p>
                </p:txBody>
              </p:sp>
            </p:grpSp>
          </p:grpSp>
          <p:grpSp>
            <p:nvGrpSpPr>
              <p:cNvPr id="6170" name="Group 60"/>
              <p:cNvGrpSpPr>
                <a:grpSpLocks/>
              </p:cNvGrpSpPr>
              <p:nvPr/>
            </p:nvGrpSpPr>
            <p:grpSpPr bwMode="auto">
              <a:xfrm>
                <a:off x="3600" y="1415"/>
                <a:ext cx="672" cy="339"/>
                <a:chOff x="3648" y="2640"/>
                <a:chExt cx="672" cy="441"/>
              </a:xfrm>
            </p:grpSpPr>
            <p:sp>
              <p:nvSpPr>
                <p:cNvPr id="12381" name="Rectangle 61"/>
                <p:cNvSpPr>
                  <a:spLocks noChangeArrowheads="1"/>
                </p:cNvSpPr>
                <p:nvPr/>
              </p:nvSpPr>
              <p:spPr bwMode="auto">
                <a:xfrm>
                  <a:off x="3648" y="2641"/>
                  <a:ext cx="675" cy="440"/>
                </a:xfrm>
                <a:prstGeom prst="rect">
                  <a:avLst/>
                </a:prstGeom>
                <a:solidFill>
                  <a:srgbClr val="00CCFF"/>
                </a:solidFill>
                <a:ln w="9525" algn="ctr">
                  <a:solidFill>
                    <a:schemeClr val="tx1"/>
                  </a:solidFill>
                  <a:miter lim="800000"/>
                  <a:headEnd/>
                  <a:tailEnd/>
                </a:ln>
              </p:spPr>
              <p:txBody>
                <a:bodyPr wrap="none"/>
                <a:lstStyle/>
                <a:p>
                  <a:pPr eaLnBrk="0" hangingPunct="0">
                    <a:defRPr/>
                  </a:pPr>
                  <a:r>
                    <a:rPr lang="en-CA" sz="1200" dirty="0">
                      <a:latin typeface="+mj-lt"/>
                      <a:ea typeface="+mn-ea"/>
                      <a:cs typeface="ＭＳ Ｐゴシック" charset="0"/>
                    </a:rPr>
                    <a:t>SIH</a:t>
                  </a:r>
                  <a:endParaRPr lang="en-US" sz="1200" dirty="0">
                    <a:latin typeface="+mj-lt"/>
                    <a:ea typeface="+mn-ea"/>
                    <a:cs typeface="ＭＳ Ｐゴシック" charset="0"/>
                  </a:endParaRPr>
                </a:p>
              </p:txBody>
            </p:sp>
            <p:sp>
              <p:nvSpPr>
                <p:cNvPr id="12383" name="Rectangle 63"/>
                <p:cNvSpPr>
                  <a:spLocks noChangeArrowheads="1"/>
                </p:cNvSpPr>
                <p:nvPr/>
              </p:nvSpPr>
              <p:spPr bwMode="auto">
                <a:xfrm>
                  <a:off x="3696" y="2832"/>
                  <a:ext cx="242" cy="142"/>
                </a:xfrm>
                <a:prstGeom prst="rect">
                  <a:avLst/>
                </a:prstGeom>
                <a:noFill/>
                <a:ln w="9525" algn="ctr">
                  <a:solidFill>
                    <a:schemeClr val="tx1"/>
                  </a:solidFill>
                  <a:miter lim="800000"/>
                  <a:headEnd/>
                  <a:tailEnd/>
                </a:ln>
              </p:spPr>
              <p:txBody>
                <a:bodyPr wrap="none" anchor="ctr"/>
                <a:lstStyle/>
                <a:p>
                  <a:pPr eaLnBrk="0" hangingPunct="0">
                    <a:defRPr/>
                  </a:pPr>
                  <a:endParaRPr lang="en-CA" sz="1200">
                    <a:latin typeface="+mj-lt"/>
                    <a:ea typeface="+mn-ea"/>
                    <a:cs typeface="ＭＳ Ｐゴシック" charset="0"/>
                  </a:endParaRPr>
                </a:p>
              </p:txBody>
            </p:sp>
            <p:sp>
              <p:nvSpPr>
                <p:cNvPr id="12384" name="Rectangle 64"/>
                <p:cNvSpPr>
                  <a:spLocks noChangeArrowheads="1"/>
                </p:cNvSpPr>
                <p:nvPr/>
              </p:nvSpPr>
              <p:spPr bwMode="auto">
                <a:xfrm>
                  <a:off x="4032" y="2832"/>
                  <a:ext cx="242" cy="142"/>
                </a:xfrm>
                <a:prstGeom prst="rect">
                  <a:avLst/>
                </a:prstGeom>
                <a:noFill/>
                <a:ln w="9525" algn="ctr">
                  <a:solidFill>
                    <a:schemeClr val="tx1"/>
                  </a:solidFill>
                  <a:miter lim="800000"/>
                  <a:headEnd/>
                  <a:tailEnd/>
                </a:ln>
              </p:spPr>
              <p:txBody>
                <a:bodyPr wrap="none" anchor="ctr"/>
                <a:lstStyle/>
                <a:p>
                  <a:pPr eaLnBrk="0" hangingPunct="0">
                    <a:defRPr/>
                  </a:pPr>
                  <a:endParaRPr lang="en-CA" sz="1200">
                    <a:latin typeface="+mj-lt"/>
                    <a:ea typeface="+mn-ea"/>
                    <a:cs typeface="ＭＳ Ｐゴシック" charset="0"/>
                  </a:endParaRPr>
                </a:p>
              </p:txBody>
            </p:sp>
          </p:grpSp>
          <p:grpSp>
            <p:nvGrpSpPr>
              <p:cNvPr id="6171" name="Group 65"/>
              <p:cNvGrpSpPr>
                <a:grpSpLocks/>
              </p:cNvGrpSpPr>
              <p:nvPr/>
            </p:nvGrpSpPr>
            <p:grpSpPr bwMode="auto">
              <a:xfrm>
                <a:off x="912" y="1306"/>
                <a:ext cx="589" cy="542"/>
                <a:chOff x="1152" y="1632"/>
                <a:chExt cx="589" cy="542"/>
              </a:xfrm>
            </p:grpSpPr>
            <p:grpSp>
              <p:nvGrpSpPr>
                <p:cNvPr id="6223" name="Group 66"/>
                <p:cNvGrpSpPr>
                  <a:grpSpLocks/>
                </p:cNvGrpSpPr>
                <p:nvPr/>
              </p:nvGrpSpPr>
              <p:grpSpPr bwMode="auto">
                <a:xfrm>
                  <a:off x="1296" y="1824"/>
                  <a:ext cx="445" cy="350"/>
                  <a:chOff x="240" y="2744"/>
                  <a:chExt cx="445" cy="466"/>
                </a:xfrm>
              </p:grpSpPr>
              <p:sp>
                <p:nvSpPr>
                  <p:cNvPr id="12374" name="Freeform 67"/>
                  <p:cNvSpPr>
                    <a:spLocks/>
                  </p:cNvSpPr>
                  <p:nvPr/>
                </p:nvSpPr>
                <p:spPr bwMode="auto">
                  <a:xfrm>
                    <a:off x="547" y="2827"/>
                    <a:ext cx="81" cy="78"/>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chemeClr val="bg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375" name="Freeform 68"/>
                  <p:cNvSpPr>
                    <a:spLocks/>
                  </p:cNvSpPr>
                  <p:nvPr/>
                </p:nvSpPr>
                <p:spPr bwMode="auto">
                  <a:xfrm>
                    <a:off x="302" y="2787"/>
                    <a:ext cx="81" cy="75"/>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chemeClr val="bg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376" name="Freeform 69"/>
                  <p:cNvSpPr>
                    <a:spLocks/>
                  </p:cNvSpPr>
                  <p:nvPr/>
                </p:nvSpPr>
                <p:spPr bwMode="auto">
                  <a:xfrm>
                    <a:off x="240" y="2862"/>
                    <a:ext cx="205" cy="304"/>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chemeClr val="bg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377" name="Freeform 70"/>
                  <p:cNvSpPr>
                    <a:spLocks/>
                  </p:cNvSpPr>
                  <p:nvPr/>
                </p:nvSpPr>
                <p:spPr bwMode="auto">
                  <a:xfrm>
                    <a:off x="480" y="2905"/>
                    <a:ext cx="204" cy="303"/>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chemeClr val="bg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nvGrpSpPr>
                  <p:cNvPr id="6229" name="Group 71"/>
                  <p:cNvGrpSpPr>
                    <a:grpSpLocks/>
                  </p:cNvGrpSpPr>
                  <p:nvPr/>
                </p:nvGrpSpPr>
                <p:grpSpPr bwMode="auto">
                  <a:xfrm>
                    <a:off x="377" y="2744"/>
                    <a:ext cx="206" cy="382"/>
                    <a:chOff x="680" y="528"/>
                    <a:chExt cx="126" cy="250"/>
                  </a:xfrm>
                </p:grpSpPr>
                <p:sp>
                  <p:nvSpPr>
                    <p:cNvPr id="12379" name="Freeform 72"/>
                    <p:cNvSpPr>
                      <a:spLocks/>
                    </p:cNvSpPr>
                    <p:nvPr/>
                  </p:nvSpPr>
                  <p:spPr bwMode="auto">
                    <a:xfrm>
                      <a:off x="718" y="528"/>
                      <a:ext cx="49" cy="50"/>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chemeClr val="bg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380" name="Freeform 73"/>
                    <p:cNvSpPr>
                      <a:spLocks/>
                    </p:cNvSpPr>
                    <p:nvPr/>
                  </p:nvSpPr>
                  <p:spPr bwMode="auto">
                    <a:xfrm>
                      <a:off x="680" y="578"/>
                      <a:ext cx="126" cy="200"/>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chemeClr val="bg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grpSp>
            <p:sp>
              <p:nvSpPr>
                <p:cNvPr id="12373" name="Text Box 74"/>
                <p:cNvSpPr txBox="1">
                  <a:spLocks noChangeArrowheads="1"/>
                </p:cNvSpPr>
                <p:nvPr/>
              </p:nvSpPr>
              <p:spPr bwMode="auto">
                <a:xfrm>
                  <a:off x="1155" y="1632"/>
                  <a:ext cx="544" cy="85"/>
                </a:xfrm>
                <a:prstGeom prst="rect">
                  <a:avLst/>
                </a:prstGeom>
                <a:noFill/>
                <a:ln w="9525">
                  <a:noFill/>
                  <a:miter lim="800000"/>
                  <a:headEnd/>
                  <a:tailEnd/>
                </a:ln>
              </p:spPr>
              <p:txBody>
                <a:bodyPr lIns="0" tIns="0" rIns="0" bIns="0">
                  <a:spAutoFit/>
                </a:bodyPr>
                <a:lstStyle/>
                <a:p>
                  <a:pPr defTabSz="711200" eaLnBrk="0" hangingPunct="0">
                    <a:defRPr/>
                  </a:pPr>
                  <a:r>
                    <a:rPr lang="en-US" sz="900" dirty="0" err="1">
                      <a:latin typeface="+mj-lt"/>
                      <a:ea typeface="+mn-ea"/>
                      <a:cs typeface="ＭＳ Ｐゴシック" charset="0"/>
                    </a:rPr>
                    <a:t>Outros</a:t>
                  </a:r>
                  <a:endParaRPr lang="en-US" sz="900" dirty="0">
                    <a:latin typeface="+mj-lt"/>
                    <a:ea typeface="+mn-ea"/>
                    <a:cs typeface="ＭＳ Ｐゴシック" charset="0"/>
                  </a:endParaRPr>
                </a:p>
              </p:txBody>
            </p:sp>
          </p:grpSp>
          <p:sp>
            <p:nvSpPr>
              <p:cNvPr id="12313" name="Rectangle 75"/>
              <p:cNvSpPr>
                <a:spLocks noChangeArrowheads="1"/>
              </p:cNvSpPr>
              <p:nvPr/>
            </p:nvSpPr>
            <p:spPr bwMode="auto">
              <a:xfrm>
                <a:off x="1071" y="3046"/>
                <a:ext cx="1848" cy="242"/>
              </a:xfrm>
              <a:prstGeom prst="rect">
                <a:avLst/>
              </a:prstGeom>
              <a:solidFill>
                <a:srgbClr val="29CF4D"/>
              </a:solidFill>
              <a:ln w="9525" algn="ctr">
                <a:solidFill>
                  <a:schemeClr val="tx1"/>
                </a:solidFill>
                <a:miter lim="800000"/>
                <a:headEnd/>
                <a:tailEnd/>
              </a:ln>
            </p:spPr>
            <p:txBody>
              <a:bodyPr wrap="none" anchor="ctr"/>
              <a:lstStyle/>
              <a:p>
                <a:pPr eaLnBrk="0" hangingPunct="0">
                  <a:defRPr/>
                </a:pPr>
                <a:r>
                  <a:rPr lang="en-CA" sz="1200" dirty="0">
                    <a:latin typeface="+mj-lt"/>
                    <a:ea typeface="+mn-ea"/>
                    <a:cs typeface="ＭＳ Ｐゴシック" charset="0"/>
                  </a:rPr>
                  <a:t>PEP Info-</a:t>
                </a:r>
                <a:r>
                  <a:rPr lang="en-CA" sz="1200" dirty="0" err="1">
                    <a:latin typeface="+mj-lt"/>
                    <a:ea typeface="+mn-ea"/>
                    <a:cs typeface="ＭＳ Ｐゴシック" charset="0"/>
                  </a:rPr>
                  <a:t>estrutura</a:t>
                </a:r>
                <a:endParaRPr lang="en-US" sz="1200" dirty="0">
                  <a:latin typeface="+mj-lt"/>
                  <a:ea typeface="+mn-ea"/>
                  <a:cs typeface="ＭＳ Ｐゴシック" charset="0"/>
                </a:endParaRPr>
              </a:p>
            </p:txBody>
          </p:sp>
          <p:sp>
            <p:nvSpPr>
              <p:cNvPr id="12314" name="Rectangle 76"/>
              <p:cNvSpPr>
                <a:spLocks noChangeArrowheads="1"/>
              </p:cNvSpPr>
              <p:nvPr/>
            </p:nvSpPr>
            <p:spPr bwMode="auto">
              <a:xfrm>
                <a:off x="3746" y="3192"/>
                <a:ext cx="673" cy="273"/>
              </a:xfrm>
              <a:prstGeom prst="rect">
                <a:avLst/>
              </a:prstGeom>
              <a:solidFill>
                <a:srgbClr val="FF8E41"/>
              </a:solidFill>
              <a:ln w="9525" algn="ctr">
                <a:solidFill>
                  <a:schemeClr val="tx1"/>
                </a:solidFill>
                <a:miter lim="800000"/>
                <a:headEnd/>
                <a:tailEnd/>
              </a:ln>
            </p:spPr>
            <p:txBody>
              <a:bodyPr wrap="none"/>
              <a:lstStyle/>
              <a:p>
                <a:pPr eaLnBrk="0" hangingPunct="0">
                  <a:defRPr/>
                </a:pPr>
                <a:r>
                  <a:rPr lang="en-CA" sz="1200" dirty="0">
                    <a:latin typeface="+mj-lt"/>
                    <a:ea typeface="+mn-ea"/>
                    <a:cs typeface="ＭＳ Ｐゴシック" charset="0"/>
                  </a:rPr>
                  <a:t>SIA</a:t>
                </a:r>
                <a:endParaRPr lang="en-US" sz="1200" dirty="0">
                  <a:latin typeface="+mj-lt"/>
                  <a:ea typeface="+mn-ea"/>
                  <a:cs typeface="ＭＳ Ｐゴシック" charset="0"/>
                </a:endParaRPr>
              </a:p>
            </p:txBody>
          </p:sp>
          <p:grpSp>
            <p:nvGrpSpPr>
              <p:cNvPr id="6174" name="Group 77"/>
              <p:cNvGrpSpPr>
                <a:grpSpLocks/>
              </p:cNvGrpSpPr>
              <p:nvPr/>
            </p:nvGrpSpPr>
            <p:grpSpPr bwMode="auto">
              <a:xfrm>
                <a:off x="4662" y="2856"/>
                <a:ext cx="666" cy="459"/>
                <a:chOff x="3983" y="1391"/>
                <a:chExt cx="666" cy="611"/>
              </a:xfrm>
            </p:grpSpPr>
            <p:grpSp>
              <p:nvGrpSpPr>
                <p:cNvPr id="6212" name="Group 78"/>
                <p:cNvGrpSpPr>
                  <a:grpSpLocks/>
                </p:cNvGrpSpPr>
                <p:nvPr/>
              </p:nvGrpSpPr>
              <p:grpSpPr bwMode="auto">
                <a:xfrm>
                  <a:off x="4087" y="1536"/>
                  <a:ext cx="446" cy="466"/>
                  <a:chOff x="4087" y="1536"/>
                  <a:chExt cx="446" cy="466"/>
                </a:xfrm>
              </p:grpSpPr>
              <p:grpSp>
                <p:nvGrpSpPr>
                  <p:cNvPr id="6214" name="Group 79"/>
                  <p:cNvGrpSpPr>
                    <a:grpSpLocks/>
                  </p:cNvGrpSpPr>
                  <p:nvPr/>
                </p:nvGrpSpPr>
                <p:grpSpPr bwMode="auto">
                  <a:xfrm>
                    <a:off x="4224" y="1536"/>
                    <a:ext cx="206" cy="381"/>
                    <a:chOff x="680" y="528"/>
                    <a:chExt cx="126" cy="250"/>
                  </a:xfrm>
                </p:grpSpPr>
                <p:sp>
                  <p:nvSpPr>
                    <p:cNvPr id="12370" name="Freeform 80"/>
                    <p:cNvSpPr>
                      <a:spLocks/>
                    </p:cNvSpPr>
                    <p:nvPr/>
                  </p:nvSpPr>
                  <p:spPr bwMode="auto">
                    <a:xfrm>
                      <a:off x="718" y="525"/>
                      <a:ext cx="50" cy="50"/>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rgbClr val="FF8E4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371" name="Freeform 81"/>
                    <p:cNvSpPr>
                      <a:spLocks/>
                    </p:cNvSpPr>
                    <p:nvPr/>
                  </p:nvSpPr>
                  <p:spPr bwMode="auto">
                    <a:xfrm>
                      <a:off x="681" y="577"/>
                      <a:ext cx="125" cy="201"/>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rgbClr val="FF8E4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grpSp>
                <p:nvGrpSpPr>
                  <p:cNvPr id="6215" name="Group 82"/>
                  <p:cNvGrpSpPr>
                    <a:grpSpLocks/>
                  </p:cNvGrpSpPr>
                  <p:nvPr/>
                </p:nvGrpSpPr>
                <p:grpSpPr bwMode="auto">
                  <a:xfrm>
                    <a:off x="4087" y="1579"/>
                    <a:ext cx="206" cy="381"/>
                    <a:chOff x="680" y="528"/>
                    <a:chExt cx="126" cy="250"/>
                  </a:xfrm>
                </p:grpSpPr>
                <p:sp>
                  <p:nvSpPr>
                    <p:cNvPr id="12368" name="Freeform 83"/>
                    <p:cNvSpPr>
                      <a:spLocks/>
                    </p:cNvSpPr>
                    <p:nvPr/>
                  </p:nvSpPr>
                  <p:spPr bwMode="auto">
                    <a:xfrm>
                      <a:off x="718" y="528"/>
                      <a:ext cx="50" cy="50"/>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chemeClr val="bg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369" name="Freeform 84"/>
                    <p:cNvSpPr>
                      <a:spLocks/>
                    </p:cNvSpPr>
                    <p:nvPr/>
                  </p:nvSpPr>
                  <p:spPr bwMode="auto">
                    <a:xfrm>
                      <a:off x="679" y="576"/>
                      <a:ext cx="126" cy="201"/>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chemeClr val="bg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grpSp>
                <p:nvGrpSpPr>
                  <p:cNvPr id="6216" name="Group 85"/>
                  <p:cNvGrpSpPr>
                    <a:grpSpLocks/>
                  </p:cNvGrpSpPr>
                  <p:nvPr/>
                </p:nvGrpSpPr>
                <p:grpSpPr bwMode="auto">
                  <a:xfrm>
                    <a:off x="4327" y="1621"/>
                    <a:ext cx="206" cy="381"/>
                    <a:chOff x="680" y="528"/>
                    <a:chExt cx="126" cy="250"/>
                  </a:xfrm>
                </p:grpSpPr>
                <p:sp>
                  <p:nvSpPr>
                    <p:cNvPr id="12366" name="Freeform 86"/>
                    <p:cNvSpPr>
                      <a:spLocks/>
                    </p:cNvSpPr>
                    <p:nvPr/>
                  </p:nvSpPr>
                  <p:spPr bwMode="auto">
                    <a:xfrm>
                      <a:off x="718" y="524"/>
                      <a:ext cx="50" cy="50"/>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rgbClr val="33CCFF"/>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367" name="Freeform 87"/>
                    <p:cNvSpPr>
                      <a:spLocks/>
                    </p:cNvSpPr>
                    <p:nvPr/>
                  </p:nvSpPr>
                  <p:spPr bwMode="auto">
                    <a:xfrm>
                      <a:off x="679" y="577"/>
                      <a:ext cx="126" cy="201"/>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rgbClr val="33CCFF"/>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grpSp>
            <p:sp>
              <p:nvSpPr>
                <p:cNvPr id="6213" name="Text Box 88"/>
                <p:cNvSpPr txBox="1">
                  <a:spLocks noChangeArrowheads="1"/>
                </p:cNvSpPr>
                <p:nvPr/>
              </p:nvSpPr>
              <p:spPr bwMode="auto">
                <a:xfrm>
                  <a:off x="3983" y="1391"/>
                  <a:ext cx="66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711200" eaLnBrk="0" hangingPunct="0">
                    <a:defRPr>
                      <a:solidFill>
                        <a:schemeClr val="tx1"/>
                      </a:solidFill>
                      <a:latin typeface="Arial" pitchFamily="34" charset="0"/>
                      <a:ea typeface="ＭＳ Ｐゴシック" pitchFamily="34" charset="-128"/>
                    </a:defRPr>
                  </a:lvl1pPr>
                  <a:lvl2pPr marL="742950" indent="-285750" defTabSz="711200" eaLnBrk="0" hangingPunct="0">
                    <a:defRPr>
                      <a:solidFill>
                        <a:schemeClr val="tx1"/>
                      </a:solidFill>
                      <a:latin typeface="Arial" pitchFamily="34" charset="0"/>
                      <a:ea typeface="ＭＳ Ｐゴシック" pitchFamily="34" charset="-128"/>
                    </a:defRPr>
                  </a:lvl2pPr>
                  <a:lvl3pPr marL="1143000" indent="-228600" defTabSz="711200" eaLnBrk="0" hangingPunct="0">
                    <a:defRPr>
                      <a:solidFill>
                        <a:schemeClr val="tx1"/>
                      </a:solidFill>
                      <a:latin typeface="Arial" pitchFamily="34" charset="0"/>
                      <a:ea typeface="ＭＳ Ｐゴシック" pitchFamily="34" charset="-128"/>
                    </a:defRPr>
                  </a:lvl3pPr>
                  <a:lvl4pPr marL="1600200" indent="-228600" defTabSz="711200" eaLnBrk="0" hangingPunct="0">
                    <a:defRPr>
                      <a:solidFill>
                        <a:schemeClr val="tx1"/>
                      </a:solidFill>
                      <a:latin typeface="Arial" pitchFamily="34" charset="0"/>
                      <a:ea typeface="ＭＳ Ｐゴシック" pitchFamily="34" charset="-128"/>
                    </a:defRPr>
                  </a:lvl4pPr>
                  <a:lvl5pPr marL="2057400" indent="-228600" defTabSz="711200" eaLnBrk="0" hangingPunct="0">
                    <a:defRPr>
                      <a:solidFill>
                        <a:schemeClr val="tx1"/>
                      </a:solidFill>
                      <a:latin typeface="Arial" pitchFamily="34" charset="0"/>
                      <a:ea typeface="ＭＳ Ｐゴシック" pitchFamily="34" charset="-128"/>
                    </a:defRPr>
                  </a:lvl5pPr>
                  <a:lvl6pPr marL="25146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ct val="50000"/>
                    </a:spcBef>
                  </a:pPr>
                  <a:r>
                    <a:rPr lang="en-CA" altLang="pt-BR" sz="900">
                      <a:latin typeface="Calibri" pitchFamily="34" charset="0"/>
                    </a:rPr>
                    <a:t>POLICLÍNICA A</a:t>
                  </a:r>
                  <a:endParaRPr lang="en-US" altLang="pt-BR" sz="900">
                    <a:latin typeface="Calibri" pitchFamily="34" charset="0"/>
                  </a:endParaRPr>
                </a:p>
              </p:txBody>
            </p:sp>
          </p:grpSp>
          <p:grpSp>
            <p:nvGrpSpPr>
              <p:cNvPr id="6175" name="Group 89"/>
              <p:cNvGrpSpPr>
                <a:grpSpLocks/>
              </p:cNvGrpSpPr>
              <p:nvPr/>
            </p:nvGrpSpPr>
            <p:grpSpPr bwMode="auto">
              <a:xfrm>
                <a:off x="4855" y="3461"/>
                <a:ext cx="665" cy="458"/>
                <a:chOff x="3984" y="1392"/>
                <a:chExt cx="665" cy="610"/>
              </a:xfrm>
            </p:grpSpPr>
            <p:grpSp>
              <p:nvGrpSpPr>
                <p:cNvPr id="6201" name="Group 90"/>
                <p:cNvGrpSpPr>
                  <a:grpSpLocks/>
                </p:cNvGrpSpPr>
                <p:nvPr/>
              </p:nvGrpSpPr>
              <p:grpSpPr bwMode="auto">
                <a:xfrm>
                  <a:off x="4087" y="1536"/>
                  <a:ext cx="446" cy="466"/>
                  <a:chOff x="4087" y="1536"/>
                  <a:chExt cx="446" cy="466"/>
                </a:xfrm>
              </p:grpSpPr>
              <p:grpSp>
                <p:nvGrpSpPr>
                  <p:cNvPr id="6203" name="Group 91"/>
                  <p:cNvGrpSpPr>
                    <a:grpSpLocks/>
                  </p:cNvGrpSpPr>
                  <p:nvPr/>
                </p:nvGrpSpPr>
                <p:grpSpPr bwMode="auto">
                  <a:xfrm>
                    <a:off x="4224" y="1536"/>
                    <a:ext cx="206" cy="381"/>
                    <a:chOff x="680" y="528"/>
                    <a:chExt cx="126" cy="250"/>
                  </a:xfrm>
                </p:grpSpPr>
                <p:sp>
                  <p:nvSpPr>
                    <p:cNvPr id="12359" name="Freeform 92"/>
                    <p:cNvSpPr>
                      <a:spLocks/>
                    </p:cNvSpPr>
                    <p:nvPr/>
                  </p:nvSpPr>
                  <p:spPr bwMode="auto">
                    <a:xfrm>
                      <a:off x="718" y="525"/>
                      <a:ext cx="50" cy="50"/>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rgbClr val="FF8E4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360" name="Freeform 93"/>
                    <p:cNvSpPr>
                      <a:spLocks/>
                    </p:cNvSpPr>
                    <p:nvPr/>
                  </p:nvSpPr>
                  <p:spPr bwMode="auto">
                    <a:xfrm>
                      <a:off x="680" y="578"/>
                      <a:ext cx="125" cy="201"/>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rgbClr val="FF8E4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grpSp>
                <p:nvGrpSpPr>
                  <p:cNvPr id="6204" name="Group 94"/>
                  <p:cNvGrpSpPr>
                    <a:grpSpLocks/>
                  </p:cNvGrpSpPr>
                  <p:nvPr/>
                </p:nvGrpSpPr>
                <p:grpSpPr bwMode="auto">
                  <a:xfrm>
                    <a:off x="4087" y="1579"/>
                    <a:ext cx="206" cy="381"/>
                    <a:chOff x="680" y="528"/>
                    <a:chExt cx="126" cy="250"/>
                  </a:xfrm>
                </p:grpSpPr>
                <p:sp>
                  <p:nvSpPr>
                    <p:cNvPr id="12357" name="Freeform 95"/>
                    <p:cNvSpPr>
                      <a:spLocks/>
                    </p:cNvSpPr>
                    <p:nvPr/>
                  </p:nvSpPr>
                  <p:spPr bwMode="auto">
                    <a:xfrm>
                      <a:off x="718" y="525"/>
                      <a:ext cx="50" cy="50"/>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chemeClr val="bg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358" name="Freeform 96"/>
                    <p:cNvSpPr>
                      <a:spLocks/>
                    </p:cNvSpPr>
                    <p:nvPr/>
                  </p:nvSpPr>
                  <p:spPr bwMode="auto">
                    <a:xfrm>
                      <a:off x="680" y="577"/>
                      <a:ext cx="126" cy="201"/>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chemeClr val="bg1"/>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grpSp>
                <p:nvGrpSpPr>
                  <p:cNvPr id="6205" name="Group 97"/>
                  <p:cNvGrpSpPr>
                    <a:grpSpLocks/>
                  </p:cNvGrpSpPr>
                  <p:nvPr/>
                </p:nvGrpSpPr>
                <p:grpSpPr bwMode="auto">
                  <a:xfrm>
                    <a:off x="4327" y="1621"/>
                    <a:ext cx="206" cy="381"/>
                    <a:chOff x="680" y="528"/>
                    <a:chExt cx="126" cy="250"/>
                  </a:xfrm>
                </p:grpSpPr>
                <p:sp>
                  <p:nvSpPr>
                    <p:cNvPr id="12355" name="Freeform 98"/>
                    <p:cNvSpPr>
                      <a:spLocks/>
                    </p:cNvSpPr>
                    <p:nvPr/>
                  </p:nvSpPr>
                  <p:spPr bwMode="auto">
                    <a:xfrm>
                      <a:off x="718" y="525"/>
                      <a:ext cx="50" cy="50"/>
                    </a:xfrm>
                    <a:custGeom>
                      <a:avLst/>
                      <a:gdLst>
                        <a:gd name="T0" fmla="*/ 124 w 124"/>
                        <a:gd name="T1" fmla="*/ 60 h 123"/>
                        <a:gd name="T2" fmla="*/ 120 w 124"/>
                        <a:gd name="T3" fmla="*/ 35 h 123"/>
                        <a:gd name="T4" fmla="*/ 102 w 124"/>
                        <a:gd name="T5" fmla="*/ 10 h 123"/>
                        <a:gd name="T6" fmla="*/ 74 w 124"/>
                        <a:gd name="T7" fmla="*/ 0 h 123"/>
                        <a:gd name="T8" fmla="*/ 50 w 124"/>
                        <a:gd name="T9" fmla="*/ 0 h 123"/>
                        <a:gd name="T10" fmla="*/ 21 w 124"/>
                        <a:gd name="T11" fmla="*/ 10 h 123"/>
                        <a:gd name="T12" fmla="*/ 7 w 124"/>
                        <a:gd name="T13" fmla="*/ 35 h 123"/>
                        <a:gd name="T14" fmla="*/ 0 w 124"/>
                        <a:gd name="T15" fmla="*/ 60 h 123"/>
                        <a:gd name="T16" fmla="*/ 7 w 124"/>
                        <a:gd name="T17" fmla="*/ 88 h 123"/>
                        <a:gd name="T18" fmla="*/ 21 w 124"/>
                        <a:gd name="T19" fmla="*/ 109 h 123"/>
                        <a:gd name="T20" fmla="*/ 50 w 124"/>
                        <a:gd name="T21" fmla="*/ 123 h 123"/>
                        <a:gd name="T22" fmla="*/ 74 w 124"/>
                        <a:gd name="T23" fmla="*/ 123 h 123"/>
                        <a:gd name="T24" fmla="*/ 102 w 124"/>
                        <a:gd name="T25" fmla="*/ 109 h 123"/>
                        <a:gd name="T26" fmla="*/ 120 w 124"/>
                        <a:gd name="T27" fmla="*/ 88 h 123"/>
                        <a:gd name="T28" fmla="*/ 124 w 124"/>
                        <a:gd name="T29" fmla="*/ 6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
                        <a:gd name="T46" fmla="*/ 0 h 123"/>
                        <a:gd name="T47" fmla="*/ 124 w 124"/>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 h="123">
                          <a:moveTo>
                            <a:pt x="124" y="60"/>
                          </a:moveTo>
                          <a:lnTo>
                            <a:pt x="120" y="35"/>
                          </a:lnTo>
                          <a:lnTo>
                            <a:pt x="102" y="10"/>
                          </a:lnTo>
                          <a:lnTo>
                            <a:pt x="74" y="0"/>
                          </a:lnTo>
                          <a:lnTo>
                            <a:pt x="50" y="0"/>
                          </a:lnTo>
                          <a:lnTo>
                            <a:pt x="21" y="10"/>
                          </a:lnTo>
                          <a:lnTo>
                            <a:pt x="7" y="35"/>
                          </a:lnTo>
                          <a:lnTo>
                            <a:pt x="0" y="60"/>
                          </a:lnTo>
                          <a:lnTo>
                            <a:pt x="7" y="88"/>
                          </a:lnTo>
                          <a:lnTo>
                            <a:pt x="21" y="109"/>
                          </a:lnTo>
                          <a:lnTo>
                            <a:pt x="50" y="123"/>
                          </a:lnTo>
                          <a:lnTo>
                            <a:pt x="74" y="123"/>
                          </a:lnTo>
                          <a:lnTo>
                            <a:pt x="102" y="109"/>
                          </a:lnTo>
                          <a:lnTo>
                            <a:pt x="120" y="88"/>
                          </a:lnTo>
                          <a:lnTo>
                            <a:pt x="124" y="60"/>
                          </a:lnTo>
                          <a:close/>
                        </a:path>
                      </a:pathLst>
                    </a:custGeom>
                    <a:solidFill>
                      <a:srgbClr val="33CCFF"/>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sp>
                  <p:nvSpPr>
                    <p:cNvPr id="12356" name="Freeform 99"/>
                    <p:cNvSpPr>
                      <a:spLocks/>
                    </p:cNvSpPr>
                    <p:nvPr/>
                  </p:nvSpPr>
                  <p:spPr bwMode="auto">
                    <a:xfrm>
                      <a:off x="680" y="577"/>
                      <a:ext cx="126" cy="201"/>
                    </a:xfrm>
                    <a:custGeom>
                      <a:avLst/>
                      <a:gdLst>
                        <a:gd name="T0" fmla="*/ 162 w 314"/>
                        <a:gd name="T1" fmla="*/ 257 h 500"/>
                        <a:gd name="T2" fmla="*/ 233 w 314"/>
                        <a:gd name="T3" fmla="*/ 500 h 500"/>
                        <a:gd name="T4" fmla="*/ 293 w 314"/>
                        <a:gd name="T5" fmla="*/ 500 h 500"/>
                        <a:gd name="T6" fmla="*/ 233 w 314"/>
                        <a:gd name="T7" fmla="*/ 218 h 500"/>
                        <a:gd name="T8" fmla="*/ 233 w 314"/>
                        <a:gd name="T9" fmla="*/ 53 h 500"/>
                        <a:gd name="T10" fmla="*/ 278 w 314"/>
                        <a:gd name="T11" fmla="*/ 187 h 500"/>
                        <a:gd name="T12" fmla="*/ 314 w 314"/>
                        <a:gd name="T13" fmla="*/ 162 h 500"/>
                        <a:gd name="T14" fmla="*/ 261 w 314"/>
                        <a:gd name="T15" fmla="*/ 0 h 500"/>
                        <a:gd name="T16" fmla="*/ 162 w 314"/>
                        <a:gd name="T17" fmla="*/ 7 h 500"/>
                        <a:gd name="T18" fmla="*/ 60 w 314"/>
                        <a:gd name="T19" fmla="*/ 0 h 500"/>
                        <a:gd name="T20" fmla="*/ 0 w 314"/>
                        <a:gd name="T21" fmla="*/ 173 h 500"/>
                        <a:gd name="T22" fmla="*/ 46 w 314"/>
                        <a:gd name="T23" fmla="*/ 187 h 500"/>
                        <a:gd name="T24" fmla="*/ 88 w 314"/>
                        <a:gd name="T25" fmla="*/ 53 h 500"/>
                        <a:gd name="T26" fmla="*/ 88 w 314"/>
                        <a:gd name="T27" fmla="*/ 218 h 500"/>
                        <a:gd name="T28" fmla="*/ 28 w 314"/>
                        <a:gd name="T29" fmla="*/ 500 h 500"/>
                        <a:gd name="T30" fmla="*/ 88 w 314"/>
                        <a:gd name="T31" fmla="*/ 500 h 500"/>
                        <a:gd name="T32" fmla="*/ 162 w 314"/>
                        <a:gd name="T33" fmla="*/ 25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500"/>
                        <a:gd name="T53" fmla="*/ 314 w 314"/>
                        <a:gd name="T54" fmla="*/ 500 h 5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500">
                          <a:moveTo>
                            <a:pt x="162" y="257"/>
                          </a:moveTo>
                          <a:lnTo>
                            <a:pt x="233" y="500"/>
                          </a:lnTo>
                          <a:lnTo>
                            <a:pt x="293" y="500"/>
                          </a:lnTo>
                          <a:lnTo>
                            <a:pt x="233" y="218"/>
                          </a:lnTo>
                          <a:lnTo>
                            <a:pt x="233" y="53"/>
                          </a:lnTo>
                          <a:lnTo>
                            <a:pt x="278" y="187"/>
                          </a:lnTo>
                          <a:lnTo>
                            <a:pt x="314" y="162"/>
                          </a:lnTo>
                          <a:lnTo>
                            <a:pt x="261" y="0"/>
                          </a:lnTo>
                          <a:lnTo>
                            <a:pt x="162" y="7"/>
                          </a:lnTo>
                          <a:lnTo>
                            <a:pt x="60" y="0"/>
                          </a:lnTo>
                          <a:lnTo>
                            <a:pt x="0" y="173"/>
                          </a:lnTo>
                          <a:lnTo>
                            <a:pt x="46" y="187"/>
                          </a:lnTo>
                          <a:lnTo>
                            <a:pt x="88" y="53"/>
                          </a:lnTo>
                          <a:lnTo>
                            <a:pt x="88" y="218"/>
                          </a:lnTo>
                          <a:lnTo>
                            <a:pt x="28" y="500"/>
                          </a:lnTo>
                          <a:lnTo>
                            <a:pt x="88" y="500"/>
                          </a:lnTo>
                          <a:lnTo>
                            <a:pt x="162" y="257"/>
                          </a:lnTo>
                          <a:close/>
                        </a:path>
                      </a:pathLst>
                    </a:custGeom>
                    <a:solidFill>
                      <a:srgbClr val="33CCFF"/>
                    </a:solidFill>
                    <a:ln w="2540">
                      <a:solidFill>
                        <a:srgbClr val="000000"/>
                      </a:solidFill>
                      <a:round/>
                      <a:headEnd/>
                      <a:tailEnd/>
                    </a:ln>
                  </p:spPr>
                  <p:txBody>
                    <a:bodyPr/>
                    <a:lstStyle/>
                    <a:p>
                      <a:pPr eaLnBrk="0" hangingPunct="0">
                        <a:defRPr/>
                      </a:pPr>
                      <a:endParaRPr lang="pt-BR" sz="1200">
                        <a:latin typeface="+mj-lt"/>
                        <a:ea typeface="+mn-ea"/>
                        <a:cs typeface="ＭＳ Ｐゴシック" charset="0"/>
                      </a:endParaRPr>
                    </a:p>
                  </p:txBody>
                </p:sp>
              </p:grpSp>
            </p:grpSp>
            <p:sp>
              <p:nvSpPr>
                <p:cNvPr id="6202" name="Text Box 100"/>
                <p:cNvSpPr txBox="1">
                  <a:spLocks noChangeArrowheads="1"/>
                </p:cNvSpPr>
                <p:nvPr/>
              </p:nvSpPr>
              <p:spPr bwMode="auto">
                <a:xfrm>
                  <a:off x="3984" y="1392"/>
                  <a:ext cx="66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711200" eaLnBrk="0" hangingPunct="0">
                    <a:defRPr>
                      <a:solidFill>
                        <a:schemeClr val="tx1"/>
                      </a:solidFill>
                      <a:latin typeface="Arial" pitchFamily="34" charset="0"/>
                      <a:ea typeface="ＭＳ Ｐゴシック" pitchFamily="34" charset="-128"/>
                    </a:defRPr>
                  </a:lvl1pPr>
                  <a:lvl2pPr marL="742950" indent="-285750" defTabSz="711200" eaLnBrk="0" hangingPunct="0">
                    <a:defRPr>
                      <a:solidFill>
                        <a:schemeClr val="tx1"/>
                      </a:solidFill>
                      <a:latin typeface="Arial" pitchFamily="34" charset="0"/>
                      <a:ea typeface="ＭＳ Ｐゴシック" pitchFamily="34" charset="-128"/>
                    </a:defRPr>
                  </a:lvl2pPr>
                  <a:lvl3pPr marL="1143000" indent="-228600" defTabSz="711200" eaLnBrk="0" hangingPunct="0">
                    <a:defRPr>
                      <a:solidFill>
                        <a:schemeClr val="tx1"/>
                      </a:solidFill>
                      <a:latin typeface="Arial" pitchFamily="34" charset="0"/>
                      <a:ea typeface="ＭＳ Ｐゴシック" pitchFamily="34" charset="-128"/>
                    </a:defRPr>
                  </a:lvl3pPr>
                  <a:lvl4pPr marL="1600200" indent="-228600" defTabSz="711200" eaLnBrk="0" hangingPunct="0">
                    <a:defRPr>
                      <a:solidFill>
                        <a:schemeClr val="tx1"/>
                      </a:solidFill>
                      <a:latin typeface="Arial" pitchFamily="34" charset="0"/>
                      <a:ea typeface="ＭＳ Ｐゴシック" pitchFamily="34" charset="-128"/>
                    </a:defRPr>
                  </a:lvl4pPr>
                  <a:lvl5pPr marL="2057400" indent="-228600" defTabSz="711200" eaLnBrk="0" hangingPunct="0">
                    <a:defRPr>
                      <a:solidFill>
                        <a:schemeClr val="tx1"/>
                      </a:solidFill>
                      <a:latin typeface="Arial" pitchFamily="34" charset="0"/>
                      <a:ea typeface="ＭＳ Ｐゴシック" pitchFamily="34" charset="-128"/>
                    </a:defRPr>
                  </a:lvl5pPr>
                  <a:lvl6pPr marL="25146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711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ct val="50000"/>
                    </a:spcBef>
                  </a:pPr>
                  <a:r>
                    <a:rPr lang="en-CA" altLang="pt-BR" sz="900">
                      <a:latin typeface="Calibri" pitchFamily="34" charset="0"/>
                    </a:rPr>
                    <a:t>POLICLÍNICA B</a:t>
                  </a:r>
                  <a:endParaRPr lang="en-US" altLang="pt-BR" sz="900">
                    <a:latin typeface="Calibri" pitchFamily="34" charset="0"/>
                  </a:endParaRPr>
                </a:p>
              </p:txBody>
            </p:sp>
          </p:grpSp>
          <p:sp>
            <p:nvSpPr>
              <p:cNvPr id="12317" name="Rectangle 101"/>
              <p:cNvSpPr>
                <a:spLocks noChangeArrowheads="1"/>
              </p:cNvSpPr>
              <p:nvPr/>
            </p:nvSpPr>
            <p:spPr bwMode="auto">
              <a:xfrm>
                <a:off x="3935" y="3624"/>
                <a:ext cx="673" cy="244"/>
              </a:xfrm>
              <a:prstGeom prst="rect">
                <a:avLst/>
              </a:prstGeom>
              <a:solidFill>
                <a:srgbClr val="FF8E41"/>
              </a:solidFill>
              <a:ln w="9525" algn="ctr">
                <a:solidFill>
                  <a:schemeClr val="tx1"/>
                </a:solidFill>
                <a:miter lim="800000"/>
                <a:headEnd/>
                <a:tailEnd/>
              </a:ln>
            </p:spPr>
            <p:txBody>
              <a:bodyPr wrap="none"/>
              <a:lstStyle/>
              <a:p>
                <a:pPr eaLnBrk="0" hangingPunct="0">
                  <a:defRPr/>
                </a:pPr>
                <a:r>
                  <a:rPr lang="en-CA" sz="1200" dirty="0">
                    <a:latin typeface="+mj-lt"/>
                    <a:ea typeface="+mn-ea"/>
                    <a:cs typeface="ＭＳ Ｐゴシック" charset="0"/>
                  </a:rPr>
                  <a:t>SIA</a:t>
                </a:r>
                <a:endParaRPr lang="en-US" sz="1200" dirty="0">
                  <a:latin typeface="+mj-lt"/>
                  <a:ea typeface="+mn-ea"/>
                  <a:cs typeface="ＭＳ Ｐゴシック" charset="0"/>
                </a:endParaRPr>
              </a:p>
            </p:txBody>
          </p:sp>
          <p:sp>
            <p:nvSpPr>
              <p:cNvPr id="12318" name="Line 102"/>
              <p:cNvSpPr>
                <a:spLocks noChangeShapeType="1"/>
              </p:cNvSpPr>
              <p:nvPr/>
            </p:nvSpPr>
            <p:spPr bwMode="auto">
              <a:xfrm flipH="1" flipV="1">
                <a:off x="2928" y="3192"/>
                <a:ext cx="818" cy="144"/>
              </a:xfrm>
              <a:prstGeom prst="line">
                <a:avLst/>
              </a:prstGeom>
              <a:noFill/>
              <a:ln w="9525">
                <a:solidFill>
                  <a:schemeClr val="tx1"/>
                </a:solidFill>
                <a:round/>
                <a:headEnd type="triangle" w="med" len="med"/>
                <a:tailEnd type="triangle" w="med" len="med"/>
              </a:ln>
            </p:spPr>
            <p:txBody>
              <a:bodyPr/>
              <a:lstStyle/>
              <a:p>
                <a:pPr eaLnBrk="0" hangingPunct="0">
                  <a:defRPr/>
                </a:pPr>
                <a:endParaRPr lang="pt-BR" sz="1200">
                  <a:latin typeface="+mj-lt"/>
                  <a:ea typeface="+mn-ea"/>
                  <a:cs typeface="ＭＳ Ｐゴシック" charset="0"/>
                </a:endParaRPr>
              </a:p>
            </p:txBody>
          </p:sp>
          <p:sp>
            <p:nvSpPr>
              <p:cNvPr id="12319" name="Line 103"/>
              <p:cNvSpPr>
                <a:spLocks noChangeShapeType="1"/>
              </p:cNvSpPr>
              <p:nvPr/>
            </p:nvSpPr>
            <p:spPr bwMode="auto">
              <a:xfrm flipH="1" flipV="1">
                <a:off x="2928" y="3288"/>
                <a:ext cx="1007" cy="480"/>
              </a:xfrm>
              <a:prstGeom prst="line">
                <a:avLst/>
              </a:prstGeom>
              <a:noFill/>
              <a:ln w="9525">
                <a:solidFill>
                  <a:schemeClr val="tx1"/>
                </a:solidFill>
                <a:round/>
                <a:headEnd type="triangle" w="med" len="med"/>
                <a:tailEnd type="triangle" w="med" len="med"/>
              </a:ln>
            </p:spPr>
            <p:txBody>
              <a:bodyPr/>
              <a:lstStyle/>
              <a:p>
                <a:pPr eaLnBrk="0" hangingPunct="0">
                  <a:defRPr/>
                </a:pPr>
                <a:endParaRPr lang="pt-BR" sz="1200">
                  <a:latin typeface="+mj-lt"/>
                  <a:ea typeface="+mn-ea"/>
                  <a:cs typeface="ＭＳ Ｐゴシック" charset="0"/>
                </a:endParaRPr>
              </a:p>
            </p:txBody>
          </p:sp>
          <p:sp>
            <p:nvSpPr>
              <p:cNvPr id="12320" name="Line 104"/>
              <p:cNvSpPr>
                <a:spLocks noChangeShapeType="1"/>
              </p:cNvSpPr>
              <p:nvPr/>
            </p:nvSpPr>
            <p:spPr bwMode="auto">
              <a:xfrm flipH="1">
                <a:off x="4415" y="3192"/>
                <a:ext cx="289" cy="95"/>
              </a:xfrm>
              <a:prstGeom prst="line">
                <a:avLst/>
              </a:prstGeom>
              <a:noFill/>
              <a:ln w="9525">
                <a:solidFill>
                  <a:schemeClr val="tx1"/>
                </a:solidFill>
                <a:round/>
                <a:headEnd type="triangle" w="med" len="med"/>
                <a:tailEnd type="triangle" w="med" len="med"/>
              </a:ln>
            </p:spPr>
            <p:txBody>
              <a:bodyPr/>
              <a:lstStyle/>
              <a:p>
                <a:pPr eaLnBrk="0" hangingPunct="0">
                  <a:defRPr/>
                </a:pPr>
                <a:endParaRPr lang="pt-BR" sz="1200">
                  <a:latin typeface="+mj-lt"/>
                  <a:ea typeface="+mn-ea"/>
                  <a:cs typeface="ＭＳ Ｐゴシック" charset="0"/>
                </a:endParaRPr>
              </a:p>
            </p:txBody>
          </p:sp>
          <p:sp>
            <p:nvSpPr>
              <p:cNvPr id="12321" name="Line 105"/>
              <p:cNvSpPr>
                <a:spLocks noChangeShapeType="1"/>
              </p:cNvSpPr>
              <p:nvPr/>
            </p:nvSpPr>
            <p:spPr bwMode="auto">
              <a:xfrm flipH="1">
                <a:off x="4608" y="3797"/>
                <a:ext cx="336" cy="95"/>
              </a:xfrm>
              <a:prstGeom prst="line">
                <a:avLst/>
              </a:prstGeom>
              <a:noFill/>
              <a:ln w="9525">
                <a:solidFill>
                  <a:schemeClr val="tx1"/>
                </a:solidFill>
                <a:round/>
                <a:headEnd type="triangle" w="med" len="med"/>
                <a:tailEnd type="triangle" w="med" len="med"/>
              </a:ln>
            </p:spPr>
            <p:txBody>
              <a:bodyPr/>
              <a:lstStyle/>
              <a:p>
                <a:pPr eaLnBrk="0" hangingPunct="0">
                  <a:defRPr/>
                </a:pPr>
                <a:endParaRPr lang="pt-BR" sz="1200">
                  <a:latin typeface="+mj-lt"/>
                  <a:ea typeface="+mn-ea"/>
                  <a:cs typeface="ＭＳ Ｐゴシック" charset="0"/>
                </a:endParaRPr>
              </a:p>
            </p:txBody>
          </p:sp>
          <p:sp>
            <p:nvSpPr>
              <p:cNvPr id="12322" name="Line 106"/>
              <p:cNvSpPr>
                <a:spLocks noChangeShapeType="1"/>
              </p:cNvSpPr>
              <p:nvPr/>
            </p:nvSpPr>
            <p:spPr bwMode="auto">
              <a:xfrm flipH="1" flipV="1">
                <a:off x="4464" y="3046"/>
                <a:ext cx="239" cy="47"/>
              </a:xfrm>
              <a:prstGeom prst="line">
                <a:avLst/>
              </a:prstGeom>
              <a:noFill/>
              <a:ln w="9525">
                <a:solidFill>
                  <a:schemeClr val="tx1"/>
                </a:solidFill>
                <a:round/>
                <a:headEnd type="triangle" w="med" len="med"/>
                <a:tailEnd type="triangle" w="med" len="med"/>
              </a:ln>
            </p:spPr>
            <p:txBody>
              <a:bodyPr/>
              <a:lstStyle/>
              <a:p>
                <a:pPr eaLnBrk="0" hangingPunct="0">
                  <a:defRPr/>
                </a:pPr>
                <a:endParaRPr lang="pt-BR" sz="1200">
                  <a:latin typeface="+mj-lt"/>
                  <a:ea typeface="+mn-ea"/>
                  <a:cs typeface="ＭＳ Ｐゴシック" charset="0"/>
                </a:endParaRPr>
              </a:p>
            </p:txBody>
          </p:sp>
          <p:sp>
            <p:nvSpPr>
              <p:cNvPr id="12323" name="Line 107"/>
              <p:cNvSpPr>
                <a:spLocks noChangeShapeType="1"/>
              </p:cNvSpPr>
              <p:nvPr/>
            </p:nvSpPr>
            <p:spPr bwMode="auto">
              <a:xfrm flipH="1">
                <a:off x="4368" y="1848"/>
                <a:ext cx="480" cy="239"/>
              </a:xfrm>
              <a:prstGeom prst="line">
                <a:avLst/>
              </a:prstGeom>
              <a:noFill/>
              <a:ln w="9525">
                <a:solidFill>
                  <a:schemeClr val="tx1"/>
                </a:solidFill>
                <a:round/>
                <a:headEnd type="triangle" w="med" len="med"/>
                <a:tailEnd type="triangle" w="med" len="med"/>
              </a:ln>
            </p:spPr>
            <p:txBody>
              <a:bodyPr/>
              <a:lstStyle/>
              <a:p>
                <a:pPr eaLnBrk="0" hangingPunct="0">
                  <a:defRPr/>
                </a:pPr>
                <a:endParaRPr lang="pt-BR" sz="1200">
                  <a:latin typeface="+mj-lt"/>
                  <a:ea typeface="+mn-ea"/>
                  <a:cs typeface="ＭＳ Ｐゴシック" charset="0"/>
                </a:endParaRPr>
              </a:p>
            </p:txBody>
          </p:sp>
          <p:sp>
            <p:nvSpPr>
              <p:cNvPr id="12324" name="Line 108"/>
              <p:cNvSpPr>
                <a:spLocks noChangeShapeType="1"/>
              </p:cNvSpPr>
              <p:nvPr/>
            </p:nvSpPr>
            <p:spPr bwMode="auto">
              <a:xfrm flipH="1">
                <a:off x="2928" y="2328"/>
                <a:ext cx="769" cy="720"/>
              </a:xfrm>
              <a:prstGeom prst="line">
                <a:avLst/>
              </a:prstGeom>
              <a:noFill/>
              <a:ln w="9525">
                <a:solidFill>
                  <a:schemeClr val="tx1"/>
                </a:solidFill>
                <a:round/>
                <a:headEnd type="triangle" w="med" len="med"/>
                <a:tailEnd type="triangle" w="med" len="med"/>
              </a:ln>
            </p:spPr>
            <p:txBody>
              <a:bodyPr/>
              <a:lstStyle/>
              <a:p>
                <a:pPr eaLnBrk="0" hangingPunct="0">
                  <a:defRPr/>
                </a:pPr>
                <a:endParaRPr lang="pt-BR" sz="1200">
                  <a:latin typeface="+mj-lt"/>
                  <a:ea typeface="+mn-ea"/>
                  <a:cs typeface="ＭＳ Ｐゴシック" charset="0"/>
                </a:endParaRPr>
              </a:p>
            </p:txBody>
          </p:sp>
          <p:sp>
            <p:nvSpPr>
              <p:cNvPr id="12325" name="Line 109"/>
              <p:cNvSpPr>
                <a:spLocks noChangeShapeType="1"/>
              </p:cNvSpPr>
              <p:nvPr/>
            </p:nvSpPr>
            <p:spPr bwMode="auto">
              <a:xfrm>
                <a:off x="625" y="1560"/>
                <a:ext cx="96" cy="190"/>
              </a:xfrm>
              <a:prstGeom prst="line">
                <a:avLst/>
              </a:prstGeom>
              <a:noFill/>
              <a:ln w="9525">
                <a:solidFill>
                  <a:schemeClr val="tx1"/>
                </a:solidFill>
                <a:round/>
                <a:headEnd type="triangle" w="med" len="med"/>
                <a:tailEnd type="triangle" w="med" len="med"/>
              </a:ln>
            </p:spPr>
            <p:txBody>
              <a:bodyPr/>
              <a:lstStyle/>
              <a:p>
                <a:pPr eaLnBrk="0" hangingPunct="0">
                  <a:defRPr/>
                </a:pPr>
                <a:endParaRPr lang="pt-BR" sz="1200">
                  <a:latin typeface="+mj-lt"/>
                  <a:ea typeface="+mn-ea"/>
                  <a:cs typeface="ＭＳ Ｐゴシック" charset="0"/>
                </a:endParaRPr>
              </a:p>
            </p:txBody>
          </p:sp>
          <p:sp>
            <p:nvSpPr>
              <p:cNvPr id="12327" name="Line 111"/>
              <p:cNvSpPr>
                <a:spLocks noChangeShapeType="1"/>
              </p:cNvSpPr>
              <p:nvPr/>
            </p:nvSpPr>
            <p:spPr bwMode="auto">
              <a:xfrm>
                <a:off x="1439" y="1848"/>
                <a:ext cx="431" cy="1200"/>
              </a:xfrm>
              <a:prstGeom prst="line">
                <a:avLst/>
              </a:prstGeom>
              <a:noFill/>
              <a:ln w="9525">
                <a:solidFill>
                  <a:schemeClr val="tx1"/>
                </a:solidFill>
                <a:round/>
                <a:headEnd type="triangle" w="med" len="med"/>
                <a:tailEnd type="triangle" w="med" len="med"/>
              </a:ln>
            </p:spPr>
            <p:txBody>
              <a:bodyPr/>
              <a:lstStyle/>
              <a:p>
                <a:pPr eaLnBrk="0" hangingPunct="0">
                  <a:defRPr/>
                </a:pPr>
                <a:endParaRPr lang="pt-BR" sz="1200">
                  <a:latin typeface="+mj-lt"/>
                  <a:ea typeface="+mn-ea"/>
                  <a:cs typeface="ＭＳ Ｐゴシック" charset="0"/>
                </a:endParaRPr>
              </a:p>
            </p:txBody>
          </p:sp>
          <p:sp>
            <p:nvSpPr>
              <p:cNvPr id="12328" name="Rectangle 112"/>
              <p:cNvSpPr>
                <a:spLocks noChangeArrowheads="1"/>
              </p:cNvSpPr>
              <p:nvPr/>
            </p:nvSpPr>
            <p:spPr bwMode="auto">
              <a:xfrm>
                <a:off x="480" y="1750"/>
                <a:ext cx="527" cy="432"/>
              </a:xfrm>
              <a:prstGeom prst="rect">
                <a:avLst/>
              </a:prstGeom>
              <a:solidFill>
                <a:srgbClr val="FFCC00"/>
              </a:solidFill>
              <a:ln w="9525" algn="ctr">
                <a:solidFill>
                  <a:schemeClr val="tx1"/>
                </a:solidFill>
                <a:miter lim="800000"/>
                <a:headEnd/>
                <a:tailEnd/>
              </a:ln>
            </p:spPr>
            <p:txBody>
              <a:bodyPr wrap="none" anchor="ctr"/>
              <a:lstStyle/>
              <a:p>
                <a:pPr eaLnBrk="0" hangingPunct="0">
                  <a:defRPr/>
                </a:pPr>
                <a:r>
                  <a:rPr lang="en-CA" sz="1100" dirty="0">
                    <a:latin typeface="+mj-lt"/>
                    <a:ea typeface="+mn-ea"/>
                    <a:cs typeface="ＭＳ Ｐゴシック" charset="0"/>
                  </a:rPr>
                  <a:t>SIC</a:t>
                </a:r>
              </a:p>
            </p:txBody>
          </p:sp>
          <p:sp>
            <p:nvSpPr>
              <p:cNvPr id="12329" name="Line 113"/>
              <p:cNvSpPr>
                <a:spLocks noChangeShapeType="1"/>
              </p:cNvSpPr>
              <p:nvPr/>
            </p:nvSpPr>
            <p:spPr bwMode="auto">
              <a:xfrm>
                <a:off x="913" y="2182"/>
                <a:ext cx="624" cy="864"/>
              </a:xfrm>
              <a:prstGeom prst="line">
                <a:avLst/>
              </a:prstGeom>
              <a:noFill/>
              <a:ln w="9525">
                <a:solidFill>
                  <a:schemeClr val="tx1"/>
                </a:solidFill>
                <a:round/>
                <a:headEnd type="triangle" w="med" len="med"/>
                <a:tailEnd type="triangle" w="med" len="med"/>
              </a:ln>
            </p:spPr>
            <p:txBody>
              <a:bodyPr/>
              <a:lstStyle/>
              <a:p>
                <a:pPr eaLnBrk="0" hangingPunct="0">
                  <a:defRPr/>
                </a:pPr>
                <a:endParaRPr lang="pt-BR" sz="1200">
                  <a:latin typeface="+mj-lt"/>
                  <a:ea typeface="+mn-ea"/>
                  <a:cs typeface="ＭＳ Ｐゴシック" charset="0"/>
                </a:endParaRPr>
              </a:p>
            </p:txBody>
          </p:sp>
          <p:sp>
            <p:nvSpPr>
              <p:cNvPr id="12332" name="Oval 116"/>
              <p:cNvSpPr>
                <a:spLocks noChangeArrowheads="1"/>
              </p:cNvSpPr>
              <p:nvPr/>
            </p:nvSpPr>
            <p:spPr bwMode="auto">
              <a:xfrm>
                <a:off x="1200" y="1992"/>
                <a:ext cx="817" cy="384"/>
              </a:xfrm>
              <a:prstGeom prst="ellipse">
                <a:avLst/>
              </a:prstGeom>
              <a:solidFill>
                <a:srgbClr val="29CF4D"/>
              </a:solidFill>
              <a:ln w="9525">
                <a:solidFill>
                  <a:schemeClr val="tx1"/>
                </a:solidFill>
                <a:round/>
                <a:headEnd/>
                <a:tailEnd/>
              </a:ln>
            </p:spPr>
            <p:txBody>
              <a:bodyPr wrap="none" anchor="ctr"/>
              <a:lstStyle/>
              <a:p>
                <a:pPr eaLnBrk="0" hangingPunct="0">
                  <a:defRPr/>
                </a:pPr>
                <a:r>
                  <a:rPr lang="en-CA" sz="1100" dirty="0">
                    <a:latin typeface="+mj-lt"/>
                    <a:ea typeface="+mn-ea"/>
                    <a:cs typeface="ＭＳ Ｐゴシック" charset="0"/>
                  </a:rPr>
                  <a:t>PEP</a:t>
                </a:r>
                <a:endParaRPr lang="en-US" sz="1100" dirty="0">
                  <a:latin typeface="+mj-lt"/>
                  <a:ea typeface="+mn-ea"/>
                  <a:cs typeface="ＭＳ Ｐゴシック" charset="0"/>
                </a:endParaRPr>
              </a:p>
            </p:txBody>
          </p:sp>
          <p:sp>
            <p:nvSpPr>
              <p:cNvPr id="12333" name="Oval 117"/>
              <p:cNvSpPr>
                <a:spLocks noChangeArrowheads="1"/>
              </p:cNvSpPr>
              <p:nvPr/>
            </p:nvSpPr>
            <p:spPr bwMode="auto">
              <a:xfrm>
                <a:off x="3600" y="1992"/>
                <a:ext cx="819" cy="384"/>
              </a:xfrm>
              <a:prstGeom prst="ellipse">
                <a:avLst/>
              </a:prstGeom>
              <a:solidFill>
                <a:srgbClr val="29CF4D"/>
              </a:solidFill>
              <a:ln w="9525">
                <a:solidFill>
                  <a:schemeClr val="tx1"/>
                </a:solidFill>
                <a:round/>
                <a:headEnd/>
                <a:tailEnd/>
              </a:ln>
            </p:spPr>
            <p:txBody>
              <a:bodyPr wrap="none" anchor="ctr"/>
              <a:lstStyle/>
              <a:p>
                <a:pPr eaLnBrk="0" hangingPunct="0">
                  <a:defRPr/>
                </a:pPr>
                <a:r>
                  <a:rPr lang="en-CA" sz="1100" dirty="0">
                    <a:latin typeface="+mj-lt"/>
                    <a:ea typeface="+mn-ea"/>
                    <a:cs typeface="ＭＳ Ｐゴシック" charset="0"/>
                  </a:rPr>
                  <a:t>PEP</a:t>
                </a:r>
                <a:endParaRPr lang="en-US" sz="1100" dirty="0">
                  <a:latin typeface="+mj-lt"/>
                  <a:ea typeface="+mn-ea"/>
                  <a:cs typeface="ＭＳ Ｐゴシック" charset="0"/>
                </a:endParaRPr>
              </a:p>
            </p:txBody>
          </p:sp>
          <p:sp>
            <p:nvSpPr>
              <p:cNvPr id="12334" name="Oval 118"/>
              <p:cNvSpPr>
                <a:spLocks noChangeArrowheads="1"/>
              </p:cNvSpPr>
              <p:nvPr/>
            </p:nvSpPr>
            <p:spPr bwMode="auto">
              <a:xfrm>
                <a:off x="3840" y="2661"/>
                <a:ext cx="815" cy="385"/>
              </a:xfrm>
              <a:prstGeom prst="ellipse">
                <a:avLst/>
              </a:prstGeom>
              <a:solidFill>
                <a:srgbClr val="29CF4D"/>
              </a:solidFill>
              <a:ln w="9525">
                <a:solidFill>
                  <a:schemeClr val="tx1"/>
                </a:solidFill>
                <a:round/>
                <a:headEnd/>
                <a:tailEnd/>
              </a:ln>
            </p:spPr>
            <p:txBody>
              <a:bodyPr wrap="none" anchor="ctr"/>
              <a:lstStyle/>
              <a:p>
                <a:pPr eaLnBrk="0" hangingPunct="0">
                  <a:defRPr/>
                </a:pPr>
                <a:r>
                  <a:rPr lang="en-CA" sz="1100" dirty="0">
                    <a:latin typeface="+mj-lt"/>
                    <a:ea typeface="+mn-ea"/>
                    <a:cs typeface="ＭＳ Ｐゴシック" charset="0"/>
                  </a:rPr>
                  <a:t>PEP</a:t>
                </a:r>
                <a:endParaRPr lang="en-US" sz="1100" dirty="0">
                  <a:latin typeface="+mj-lt"/>
                  <a:ea typeface="+mn-ea"/>
                  <a:cs typeface="ＭＳ Ｐゴシック" charset="0"/>
                </a:endParaRPr>
              </a:p>
            </p:txBody>
          </p:sp>
          <p:sp>
            <p:nvSpPr>
              <p:cNvPr id="12335" name="Line 119"/>
              <p:cNvSpPr>
                <a:spLocks noChangeShapeType="1"/>
              </p:cNvSpPr>
              <p:nvPr/>
            </p:nvSpPr>
            <p:spPr bwMode="auto">
              <a:xfrm flipH="1">
                <a:off x="2928" y="2904"/>
                <a:ext cx="912" cy="189"/>
              </a:xfrm>
              <a:prstGeom prst="line">
                <a:avLst/>
              </a:prstGeom>
              <a:noFill/>
              <a:ln w="9525">
                <a:solidFill>
                  <a:schemeClr val="tx1"/>
                </a:solidFill>
                <a:round/>
                <a:headEnd type="triangle" w="med" len="med"/>
                <a:tailEnd type="triangle" w="med" len="med"/>
              </a:ln>
            </p:spPr>
            <p:txBody>
              <a:bodyPr/>
              <a:lstStyle/>
              <a:p>
                <a:pPr eaLnBrk="0" hangingPunct="0">
                  <a:defRPr/>
                </a:pPr>
                <a:endParaRPr lang="pt-BR" sz="1200">
                  <a:latin typeface="+mj-lt"/>
                  <a:ea typeface="+mn-ea"/>
                  <a:cs typeface="ＭＳ Ｐゴシック" charset="0"/>
                </a:endParaRPr>
              </a:p>
            </p:txBody>
          </p:sp>
          <p:sp>
            <p:nvSpPr>
              <p:cNvPr id="12336" name="Text Box 120"/>
              <p:cNvSpPr txBox="1">
                <a:spLocks noChangeArrowheads="1"/>
              </p:cNvSpPr>
              <p:nvPr/>
            </p:nvSpPr>
            <p:spPr bwMode="auto">
              <a:xfrm rot="3106539">
                <a:off x="976" y="2686"/>
                <a:ext cx="574" cy="158"/>
              </a:xfrm>
              <a:prstGeom prst="rect">
                <a:avLst/>
              </a:prstGeom>
              <a:noFill/>
              <a:ln w="9525" algn="ctr">
                <a:noFill/>
                <a:miter lim="800000"/>
                <a:headEnd/>
                <a:tailEnd/>
              </a:ln>
            </p:spPr>
            <p:txBody>
              <a:bodyPr>
                <a:spAutoFit/>
              </a:bodyPr>
              <a:lstStyle/>
              <a:p>
                <a:pPr eaLnBrk="0" hangingPunct="0">
                  <a:spcBef>
                    <a:spcPct val="50000"/>
                  </a:spcBef>
                  <a:defRPr/>
                </a:pPr>
                <a:r>
                  <a:rPr lang="en-CA" sz="900" i="1" dirty="0">
                    <a:solidFill>
                      <a:srgbClr val="CC3300"/>
                    </a:solidFill>
                    <a:latin typeface="+mj-lt"/>
                    <a:ea typeface="+mn-ea"/>
                    <a:cs typeface="ＭＳ Ｐゴシック" charset="0"/>
                  </a:rPr>
                  <a:t>HL7 </a:t>
                </a:r>
                <a:endParaRPr lang="en-US" sz="900" i="1" dirty="0">
                  <a:solidFill>
                    <a:srgbClr val="CC3300"/>
                  </a:solidFill>
                  <a:latin typeface="+mj-lt"/>
                  <a:ea typeface="+mn-ea"/>
                  <a:cs typeface="ＭＳ Ｐゴシック" charset="0"/>
                </a:endParaRPr>
              </a:p>
            </p:txBody>
          </p:sp>
          <p:sp>
            <p:nvSpPr>
              <p:cNvPr id="12337" name="Text Box 121"/>
              <p:cNvSpPr txBox="1">
                <a:spLocks noChangeArrowheads="1"/>
              </p:cNvSpPr>
              <p:nvPr/>
            </p:nvSpPr>
            <p:spPr bwMode="auto">
              <a:xfrm rot="4107437">
                <a:off x="1409" y="2687"/>
                <a:ext cx="574" cy="157"/>
              </a:xfrm>
              <a:prstGeom prst="rect">
                <a:avLst/>
              </a:prstGeom>
              <a:noFill/>
              <a:ln w="9525" algn="ctr">
                <a:noFill/>
                <a:miter lim="800000"/>
                <a:headEnd/>
                <a:tailEnd/>
              </a:ln>
            </p:spPr>
            <p:txBody>
              <a:bodyPr>
                <a:spAutoFit/>
              </a:bodyPr>
              <a:lstStyle/>
              <a:p>
                <a:pPr eaLnBrk="0" hangingPunct="0">
                  <a:spcBef>
                    <a:spcPct val="50000"/>
                  </a:spcBef>
                  <a:defRPr/>
                </a:pPr>
                <a:r>
                  <a:rPr lang="en-CA" sz="900" i="1" dirty="0">
                    <a:solidFill>
                      <a:srgbClr val="CC3300"/>
                    </a:solidFill>
                    <a:latin typeface="+mj-lt"/>
                    <a:ea typeface="+mn-ea"/>
                    <a:cs typeface="ＭＳ Ｐゴシック" charset="0"/>
                  </a:rPr>
                  <a:t>HL7</a:t>
                </a:r>
                <a:endParaRPr lang="en-US" sz="900" i="1" dirty="0">
                  <a:solidFill>
                    <a:srgbClr val="CC3300"/>
                  </a:solidFill>
                  <a:latin typeface="+mj-lt"/>
                  <a:ea typeface="+mn-ea"/>
                  <a:cs typeface="ＭＳ Ｐゴシック" charset="0"/>
                </a:endParaRPr>
              </a:p>
            </p:txBody>
          </p:sp>
          <p:sp>
            <p:nvSpPr>
              <p:cNvPr id="12338" name="Text Box 122"/>
              <p:cNvSpPr txBox="1">
                <a:spLocks noChangeArrowheads="1"/>
              </p:cNvSpPr>
              <p:nvPr/>
            </p:nvSpPr>
            <p:spPr bwMode="auto">
              <a:xfrm rot="4505654">
                <a:off x="1902" y="2536"/>
                <a:ext cx="574" cy="162"/>
              </a:xfrm>
              <a:prstGeom prst="rect">
                <a:avLst/>
              </a:prstGeom>
              <a:noFill/>
              <a:ln w="9525" algn="ctr">
                <a:noFill/>
                <a:miter lim="800000"/>
                <a:headEnd/>
                <a:tailEnd/>
              </a:ln>
            </p:spPr>
            <p:txBody>
              <a:bodyPr>
                <a:spAutoFit/>
              </a:bodyPr>
              <a:lstStyle/>
              <a:p>
                <a:pPr eaLnBrk="0" hangingPunct="0">
                  <a:spcBef>
                    <a:spcPct val="50000"/>
                  </a:spcBef>
                  <a:defRPr/>
                </a:pPr>
                <a:r>
                  <a:rPr lang="en-CA" sz="900" i="1" dirty="0">
                    <a:solidFill>
                      <a:srgbClr val="CC3300"/>
                    </a:solidFill>
                    <a:latin typeface="+mj-lt"/>
                    <a:ea typeface="+mn-ea"/>
                    <a:cs typeface="ＭＳ Ｐゴシック" charset="0"/>
                  </a:rPr>
                  <a:t>HL7</a:t>
                </a:r>
                <a:endParaRPr lang="en-US" sz="900" i="1" dirty="0">
                  <a:solidFill>
                    <a:srgbClr val="CC3300"/>
                  </a:solidFill>
                  <a:latin typeface="+mj-lt"/>
                  <a:ea typeface="+mn-ea"/>
                  <a:cs typeface="ＭＳ Ｐゴシック" charset="0"/>
                </a:endParaRPr>
              </a:p>
            </p:txBody>
          </p:sp>
          <p:sp>
            <p:nvSpPr>
              <p:cNvPr id="12339" name="Text Box 123"/>
              <p:cNvSpPr txBox="1">
                <a:spLocks noChangeArrowheads="1"/>
              </p:cNvSpPr>
              <p:nvPr/>
            </p:nvSpPr>
            <p:spPr bwMode="auto">
              <a:xfrm rot="17855285">
                <a:off x="2530" y="2347"/>
                <a:ext cx="575" cy="161"/>
              </a:xfrm>
              <a:prstGeom prst="rect">
                <a:avLst/>
              </a:prstGeom>
              <a:noFill/>
              <a:ln w="9525" algn="ctr">
                <a:noFill/>
                <a:miter lim="800000"/>
                <a:headEnd/>
                <a:tailEnd/>
              </a:ln>
            </p:spPr>
            <p:txBody>
              <a:bodyPr>
                <a:spAutoFit/>
              </a:bodyPr>
              <a:lstStyle/>
              <a:p>
                <a:pPr eaLnBrk="0" hangingPunct="0">
                  <a:spcBef>
                    <a:spcPct val="50000"/>
                  </a:spcBef>
                  <a:defRPr/>
                </a:pPr>
                <a:r>
                  <a:rPr lang="en-CA" sz="900" i="1" dirty="0">
                    <a:solidFill>
                      <a:srgbClr val="CC3300"/>
                    </a:solidFill>
                    <a:latin typeface="+mj-lt"/>
                    <a:ea typeface="+mn-ea"/>
                    <a:cs typeface="ＭＳ Ｐゴシック" charset="0"/>
                  </a:rPr>
                  <a:t>HL7</a:t>
                </a:r>
                <a:endParaRPr lang="en-US" sz="900" i="1" dirty="0">
                  <a:solidFill>
                    <a:srgbClr val="CC3300"/>
                  </a:solidFill>
                  <a:latin typeface="+mj-lt"/>
                  <a:ea typeface="+mn-ea"/>
                  <a:cs typeface="ＭＳ Ｐゴシック" charset="0"/>
                </a:endParaRPr>
              </a:p>
            </p:txBody>
          </p:sp>
          <p:sp>
            <p:nvSpPr>
              <p:cNvPr id="12340" name="Text Box 124"/>
              <p:cNvSpPr txBox="1">
                <a:spLocks noChangeArrowheads="1"/>
              </p:cNvSpPr>
              <p:nvPr/>
            </p:nvSpPr>
            <p:spPr bwMode="auto">
              <a:xfrm rot="18494030">
                <a:off x="2756" y="2542"/>
                <a:ext cx="576" cy="158"/>
              </a:xfrm>
              <a:prstGeom prst="rect">
                <a:avLst/>
              </a:prstGeom>
              <a:noFill/>
              <a:ln w="9525" algn="ctr">
                <a:noFill/>
                <a:miter lim="800000"/>
                <a:headEnd/>
                <a:tailEnd/>
              </a:ln>
            </p:spPr>
            <p:txBody>
              <a:bodyPr>
                <a:spAutoFit/>
              </a:bodyPr>
              <a:lstStyle/>
              <a:p>
                <a:pPr eaLnBrk="0" hangingPunct="0">
                  <a:spcBef>
                    <a:spcPct val="50000"/>
                  </a:spcBef>
                  <a:defRPr/>
                </a:pPr>
                <a:r>
                  <a:rPr lang="en-CA" sz="900" i="1" dirty="0">
                    <a:solidFill>
                      <a:srgbClr val="CC3300"/>
                    </a:solidFill>
                    <a:latin typeface="+mj-lt"/>
                    <a:ea typeface="+mn-ea"/>
                    <a:cs typeface="ＭＳ Ｐゴシック" charset="0"/>
                  </a:rPr>
                  <a:t>HL7</a:t>
                </a:r>
                <a:endParaRPr lang="en-US" sz="900" i="1" dirty="0">
                  <a:solidFill>
                    <a:srgbClr val="CC3300"/>
                  </a:solidFill>
                  <a:latin typeface="+mj-lt"/>
                  <a:ea typeface="+mn-ea"/>
                  <a:cs typeface="ＭＳ Ｐゴシック" charset="0"/>
                </a:endParaRPr>
              </a:p>
            </p:txBody>
          </p:sp>
          <p:sp>
            <p:nvSpPr>
              <p:cNvPr id="12341" name="Text Box 125"/>
              <p:cNvSpPr txBox="1">
                <a:spLocks noChangeArrowheads="1"/>
              </p:cNvSpPr>
              <p:nvPr/>
            </p:nvSpPr>
            <p:spPr bwMode="auto">
              <a:xfrm rot="18967398">
                <a:off x="3035" y="2552"/>
                <a:ext cx="576" cy="148"/>
              </a:xfrm>
              <a:prstGeom prst="rect">
                <a:avLst/>
              </a:prstGeom>
              <a:noFill/>
              <a:ln w="9525" algn="ctr">
                <a:noFill/>
                <a:miter lim="800000"/>
                <a:headEnd/>
                <a:tailEnd/>
              </a:ln>
            </p:spPr>
            <p:txBody>
              <a:bodyPr>
                <a:spAutoFit/>
              </a:bodyPr>
              <a:lstStyle/>
              <a:p>
                <a:pPr eaLnBrk="0" hangingPunct="0">
                  <a:spcBef>
                    <a:spcPct val="50000"/>
                  </a:spcBef>
                  <a:defRPr/>
                </a:pPr>
                <a:r>
                  <a:rPr lang="en-CA" sz="900" i="1" dirty="0">
                    <a:solidFill>
                      <a:srgbClr val="CC3300"/>
                    </a:solidFill>
                    <a:latin typeface="+mj-lt"/>
                    <a:ea typeface="+mn-ea"/>
                    <a:cs typeface="ＭＳ Ｐゴシック" charset="0"/>
                  </a:rPr>
                  <a:t>HL7</a:t>
                </a:r>
                <a:endParaRPr lang="en-US" sz="900" i="1" dirty="0">
                  <a:solidFill>
                    <a:srgbClr val="CC3300"/>
                  </a:solidFill>
                  <a:latin typeface="+mj-lt"/>
                  <a:ea typeface="+mn-ea"/>
                  <a:cs typeface="ＭＳ Ｐゴシック" charset="0"/>
                </a:endParaRPr>
              </a:p>
            </p:txBody>
          </p:sp>
          <p:sp>
            <p:nvSpPr>
              <p:cNvPr id="12342" name="Text Box 126"/>
              <p:cNvSpPr txBox="1">
                <a:spLocks noChangeArrowheads="1"/>
              </p:cNvSpPr>
              <p:nvPr/>
            </p:nvSpPr>
            <p:spPr bwMode="auto">
              <a:xfrm rot="20924807">
                <a:off x="3116" y="2903"/>
                <a:ext cx="576" cy="148"/>
              </a:xfrm>
              <a:prstGeom prst="rect">
                <a:avLst/>
              </a:prstGeom>
              <a:noFill/>
              <a:ln w="9525" algn="ctr">
                <a:noFill/>
                <a:miter lim="800000"/>
                <a:headEnd/>
                <a:tailEnd/>
              </a:ln>
            </p:spPr>
            <p:txBody>
              <a:bodyPr>
                <a:spAutoFit/>
              </a:bodyPr>
              <a:lstStyle/>
              <a:p>
                <a:pPr eaLnBrk="0" hangingPunct="0">
                  <a:spcBef>
                    <a:spcPct val="50000"/>
                  </a:spcBef>
                  <a:defRPr/>
                </a:pPr>
                <a:r>
                  <a:rPr lang="en-CA" sz="900" i="1" dirty="0">
                    <a:solidFill>
                      <a:srgbClr val="CC3300"/>
                    </a:solidFill>
                    <a:latin typeface="+mj-lt"/>
                    <a:ea typeface="+mn-ea"/>
                    <a:cs typeface="ＭＳ Ｐゴシック" charset="0"/>
                  </a:rPr>
                  <a:t>HL7</a:t>
                </a:r>
                <a:endParaRPr lang="en-US" sz="900" i="1" dirty="0">
                  <a:solidFill>
                    <a:srgbClr val="CC3300"/>
                  </a:solidFill>
                  <a:latin typeface="+mj-lt"/>
                  <a:ea typeface="+mn-ea"/>
                  <a:cs typeface="ＭＳ Ｐゴシック" charset="0"/>
                </a:endParaRPr>
              </a:p>
            </p:txBody>
          </p:sp>
          <p:sp>
            <p:nvSpPr>
              <p:cNvPr id="12343" name="Text Box 127"/>
              <p:cNvSpPr txBox="1">
                <a:spLocks noChangeArrowheads="1"/>
              </p:cNvSpPr>
              <p:nvPr/>
            </p:nvSpPr>
            <p:spPr bwMode="auto">
              <a:xfrm rot="606441">
                <a:off x="3021" y="3158"/>
                <a:ext cx="576" cy="148"/>
              </a:xfrm>
              <a:prstGeom prst="rect">
                <a:avLst/>
              </a:prstGeom>
              <a:noFill/>
              <a:ln w="9525" algn="ctr">
                <a:noFill/>
                <a:miter lim="800000"/>
                <a:headEnd/>
                <a:tailEnd/>
              </a:ln>
            </p:spPr>
            <p:txBody>
              <a:bodyPr>
                <a:spAutoFit/>
              </a:bodyPr>
              <a:lstStyle/>
              <a:p>
                <a:pPr eaLnBrk="0" hangingPunct="0">
                  <a:spcBef>
                    <a:spcPct val="50000"/>
                  </a:spcBef>
                  <a:defRPr/>
                </a:pPr>
                <a:r>
                  <a:rPr lang="en-CA" sz="900" i="1" dirty="0">
                    <a:solidFill>
                      <a:srgbClr val="CC3300"/>
                    </a:solidFill>
                    <a:latin typeface="+mj-lt"/>
                    <a:ea typeface="+mn-ea"/>
                    <a:cs typeface="ＭＳ Ｐゴシック" charset="0"/>
                  </a:rPr>
                  <a:t>HL7</a:t>
                </a:r>
                <a:endParaRPr lang="en-US" sz="900" i="1" dirty="0">
                  <a:solidFill>
                    <a:srgbClr val="CC3300"/>
                  </a:solidFill>
                  <a:latin typeface="+mj-lt"/>
                  <a:ea typeface="+mn-ea"/>
                  <a:cs typeface="ＭＳ Ｐゴシック" charset="0"/>
                </a:endParaRPr>
              </a:p>
            </p:txBody>
          </p:sp>
          <p:sp>
            <p:nvSpPr>
              <p:cNvPr id="12344" name="Text Box 128"/>
              <p:cNvSpPr txBox="1">
                <a:spLocks noChangeArrowheads="1"/>
              </p:cNvSpPr>
              <p:nvPr/>
            </p:nvSpPr>
            <p:spPr bwMode="auto">
              <a:xfrm rot="1475572">
                <a:off x="3019" y="3359"/>
                <a:ext cx="576" cy="148"/>
              </a:xfrm>
              <a:prstGeom prst="rect">
                <a:avLst/>
              </a:prstGeom>
              <a:noFill/>
              <a:ln w="9525" algn="ctr">
                <a:noFill/>
                <a:miter lim="800000"/>
                <a:headEnd/>
                <a:tailEnd/>
              </a:ln>
            </p:spPr>
            <p:txBody>
              <a:bodyPr>
                <a:spAutoFit/>
              </a:bodyPr>
              <a:lstStyle/>
              <a:p>
                <a:pPr eaLnBrk="0" hangingPunct="0">
                  <a:spcBef>
                    <a:spcPct val="50000"/>
                  </a:spcBef>
                  <a:defRPr/>
                </a:pPr>
                <a:r>
                  <a:rPr lang="en-CA" sz="900" i="1" dirty="0">
                    <a:solidFill>
                      <a:srgbClr val="CC3300"/>
                    </a:solidFill>
                    <a:latin typeface="+mj-lt"/>
                    <a:ea typeface="+mn-ea"/>
                    <a:cs typeface="ＭＳ Ｐゴシック" charset="0"/>
                  </a:rPr>
                  <a:t>HL7 </a:t>
                </a:r>
                <a:endParaRPr lang="en-US" sz="900" i="1" dirty="0">
                  <a:solidFill>
                    <a:srgbClr val="CC3300"/>
                  </a:solidFill>
                  <a:latin typeface="+mj-lt"/>
                  <a:ea typeface="+mn-ea"/>
                  <a:cs typeface="ＭＳ Ｐゴシック" charset="0"/>
                </a:endParaRPr>
              </a:p>
            </p:txBody>
          </p:sp>
        </p:grpSp>
      </p:grpSp>
      <p:sp>
        <p:nvSpPr>
          <p:cNvPr id="100475" name="Rectangle 123"/>
          <p:cNvSpPr>
            <a:spLocks noChangeArrowheads="1"/>
          </p:cNvSpPr>
          <p:nvPr/>
        </p:nvSpPr>
        <p:spPr bwMode="auto">
          <a:xfrm>
            <a:off x="1186887" y="692696"/>
            <a:ext cx="4897281" cy="576263"/>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eaLnBrk="0" fontAlgn="auto" hangingPunct="0">
              <a:spcBef>
                <a:spcPts val="0"/>
              </a:spcBef>
              <a:spcAft>
                <a:spcPts val="0"/>
              </a:spcAft>
              <a:defRPr/>
            </a:pPr>
            <a:r>
              <a:rPr lang="pt-BR" sz="3600" b="1" dirty="0">
                <a:ln w="11430"/>
                <a:solidFill>
                  <a:srgbClr val="580000"/>
                </a:solidFill>
                <a:effectLst>
                  <a:outerShdw blurRad="50800" dist="39000" dir="5460000" algn="tl">
                    <a:srgbClr val="000000">
                      <a:alpha val="38000"/>
                    </a:srgbClr>
                  </a:outerShdw>
                </a:effectLst>
                <a:latin typeface="+mn-lt"/>
                <a:ea typeface="+mn-ea"/>
              </a:rPr>
              <a:t>Integração Remota</a:t>
            </a:r>
            <a:endParaRPr lang="en-US" sz="3600" b="1" dirty="0">
              <a:ln w="11430"/>
              <a:solidFill>
                <a:srgbClr val="580000"/>
              </a:solidFill>
              <a:effectLst>
                <a:outerShdw blurRad="50800" dist="39000" dir="5460000" algn="tl">
                  <a:srgbClr val="000000">
                    <a:alpha val="38000"/>
                  </a:srgbClr>
                </a:outerShdw>
              </a:effectLst>
              <a:latin typeface="+mn-lt"/>
              <a:ea typeface="+mn-ea"/>
            </a:endParaRP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75" name="Rectangle 123"/>
          <p:cNvSpPr>
            <a:spLocks noChangeArrowheads="1"/>
          </p:cNvSpPr>
          <p:nvPr/>
        </p:nvSpPr>
        <p:spPr bwMode="auto">
          <a:xfrm>
            <a:off x="1187624" y="268078"/>
            <a:ext cx="5472608" cy="1008311"/>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fontAlgn="auto" hangingPunct="0">
              <a:spcBef>
                <a:spcPts val="0"/>
              </a:spcBef>
              <a:spcAft>
                <a:spcPts val="0"/>
              </a:spcAft>
              <a:defRPr/>
            </a:pPr>
            <a:r>
              <a:rPr lang="pt-BR" sz="2400" dirty="0" smtClean="0">
                <a:ln w="11430"/>
                <a:solidFill>
                  <a:srgbClr val="580000"/>
                </a:solidFill>
                <a:effectLst>
                  <a:outerShdw blurRad="50800" dist="39000" dir="5460000" algn="tl">
                    <a:srgbClr val="000000">
                      <a:alpha val="38000"/>
                    </a:srgbClr>
                  </a:outerShdw>
                </a:effectLst>
                <a:latin typeface="+mn-lt"/>
                <a:ea typeface="+mn-ea"/>
              </a:rPr>
              <a:t>CNS - Modelo </a:t>
            </a:r>
            <a:r>
              <a:rPr lang="pt-BR" sz="2400" dirty="0">
                <a:ln w="11430"/>
                <a:solidFill>
                  <a:srgbClr val="580000"/>
                </a:solidFill>
                <a:effectLst>
                  <a:outerShdw blurRad="50800" dist="39000" dir="5460000" algn="tl">
                    <a:srgbClr val="000000">
                      <a:alpha val="38000"/>
                    </a:srgbClr>
                  </a:outerShdw>
                </a:effectLst>
                <a:latin typeface="+mn-lt"/>
                <a:ea typeface="+mn-ea"/>
              </a:rPr>
              <a:t>de Informação da Consulta PDQv3 conforme RIM do HL7v3</a:t>
            </a:r>
            <a:endParaRPr lang="en-US" sz="2400" b="1" dirty="0">
              <a:ln w="11430"/>
              <a:solidFill>
                <a:srgbClr val="580000"/>
              </a:solidFill>
              <a:effectLst>
                <a:outerShdw blurRad="50800" dist="39000" dir="5460000" algn="tl">
                  <a:srgbClr val="000000">
                    <a:alpha val="38000"/>
                  </a:srgbClr>
                </a:outerShdw>
              </a:effectLst>
              <a:latin typeface="+mn-lt"/>
              <a:ea typeface="+mn-ea"/>
            </a:endParaRPr>
          </a:p>
        </p:txBody>
      </p:sp>
      <p:sp>
        <p:nvSpPr>
          <p:cNvPr id="122" name="Retângulo 121"/>
          <p:cNvSpPr/>
          <p:nvPr/>
        </p:nvSpPr>
        <p:spPr>
          <a:xfrm>
            <a:off x="1520585" y="6239112"/>
            <a:ext cx="5904656" cy="286232"/>
          </a:xfrm>
          <a:prstGeom prst="rect">
            <a:avLst/>
          </a:prstGeom>
        </p:spPr>
        <p:txBody>
          <a:bodyPr wrap="square">
            <a:spAutoFit/>
          </a:bodyPr>
          <a:lstStyle/>
          <a:p>
            <a:pPr algn="l"/>
            <a:r>
              <a:rPr lang="pt-BR" sz="1400" dirty="0"/>
              <a:t>http://datasus.saude.gov.br/interoperabilidade/manuais</a:t>
            </a:r>
          </a:p>
        </p:txBody>
      </p:sp>
      <p:pic>
        <p:nvPicPr>
          <p:cNvPr id="4" name="Imagem 3"/>
          <p:cNvPicPr>
            <a:picLocks noChangeAspect="1"/>
          </p:cNvPicPr>
          <p:nvPr/>
        </p:nvPicPr>
        <p:blipFill>
          <a:blip r:embed="rId3"/>
          <a:stretch>
            <a:fillRect/>
          </a:stretch>
        </p:blipFill>
        <p:spPr>
          <a:xfrm>
            <a:off x="1530123" y="1484784"/>
            <a:ext cx="6354245" cy="4629699"/>
          </a:xfrm>
          <a:prstGeom prst="rect">
            <a:avLst/>
          </a:prstGeom>
        </p:spPr>
      </p:pic>
    </p:spTree>
    <p:extLst>
      <p:ext uri="{BB962C8B-B14F-4D97-AF65-F5344CB8AC3E}">
        <p14:creationId xmlns:p14="http://schemas.microsoft.com/office/powerpoint/2010/main" val="3895957778"/>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ctrTitle"/>
          </p:nvPr>
        </p:nvSpPr>
        <p:spPr>
          <a:xfrm>
            <a:off x="760040" y="1771601"/>
            <a:ext cx="7772400" cy="649287"/>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Padrão </a:t>
            </a:r>
            <a:r>
              <a:rPr lang="pt-BR" sz="2800" b="1" kern="1200" dirty="0">
                <a:ln w="11430"/>
                <a:solidFill>
                  <a:srgbClr val="580000"/>
                </a:solidFill>
                <a:effectLst>
                  <a:outerShdw blurRad="50800" dist="39000" dir="5460000" algn="tl">
                    <a:srgbClr val="000000">
                      <a:alpha val="38000"/>
                    </a:srgbClr>
                  </a:outerShdw>
                </a:effectLst>
              </a:rPr>
              <a:t>LOINC</a:t>
            </a:r>
            <a:endParaRPr lang="pt-BR"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149506" name="Rectangle 3"/>
          <p:cNvSpPr>
            <a:spLocks noGrp="1" noChangeArrowheads="1"/>
          </p:cNvSpPr>
          <p:nvPr>
            <p:ph type="subTitle" idx="1"/>
          </p:nvPr>
        </p:nvSpPr>
        <p:spPr>
          <a:xfrm>
            <a:off x="1371600" y="4492625"/>
            <a:ext cx="6858000" cy="1600200"/>
          </a:xfrm>
        </p:spPr>
        <p:txBody>
          <a:bodyPr/>
          <a:lstStyle/>
          <a:p>
            <a:pPr eaLnBrk="1" hangingPunct="1">
              <a:buFont typeface="Wingdings" pitchFamily="2" charset="2"/>
              <a:buNone/>
            </a:pPr>
            <a:r>
              <a:rPr lang="pt-BR" smtClean="0"/>
              <a:t> </a:t>
            </a:r>
          </a:p>
        </p:txBody>
      </p:sp>
      <p:pic>
        <p:nvPicPr>
          <p:cNvPr id="149507" name="Picture 4" descr="j023637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90800"/>
            <a:ext cx="27368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1619672" y="188640"/>
            <a:ext cx="5976664" cy="1152128"/>
          </a:xfrm>
          <a:prstGeom prst="rect">
            <a:avLst/>
          </a:prstGeom>
          <a:noFill/>
          <a:ln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0" fontAlgn="base" hangingPunct="0">
              <a:lnSpc>
                <a:spcPct val="80000"/>
              </a:lnSpc>
              <a:spcBef>
                <a:spcPct val="0"/>
              </a:spcBef>
              <a:spcAft>
                <a:spcPct val="0"/>
              </a:spcAft>
              <a:defRPr sz="3600">
                <a:solidFill>
                  <a:schemeClr val="tx2"/>
                </a:solidFill>
                <a:latin typeface="+mj-lt"/>
                <a:ea typeface="MS PGothic" pitchFamily="34" charset="-128"/>
                <a:cs typeface="ＭＳ Ｐゴシック" pitchFamily="-112" charset="-128"/>
              </a:defRPr>
            </a:lvl1pPr>
            <a:lvl2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2pPr>
            <a:lvl3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3pPr>
            <a:lvl4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4pPr>
            <a:lvl5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5pPr>
            <a:lvl6pPr marL="457200" algn="l" rtl="0" fontAlgn="base">
              <a:lnSpc>
                <a:spcPct val="80000"/>
              </a:lnSpc>
              <a:spcBef>
                <a:spcPct val="0"/>
              </a:spcBef>
              <a:spcAft>
                <a:spcPct val="0"/>
              </a:spcAft>
              <a:defRPr sz="3400">
                <a:solidFill>
                  <a:schemeClr val="tx2"/>
                </a:solidFill>
                <a:latin typeface="Georgia" pitchFamily="-112" charset="0"/>
              </a:defRPr>
            </a:lvl6pPr>
            <a:lvl7pPr marL="914400" algn="l" rtl="0" fontAlgn="base">
              <a:lnSpc>
                <a:spcPct val="80000"/>
              </a:lnSpc>
              <a:spcBef>
                <a:spcPct val="0"/>
              </a:spcBef>
              <a:spcAft>
                <a:spcPct val="0"/>
              </a:spcAft>
              <a:defRPr sz="3400">
                <a:solidFill>
                  <a:schemeClr val="tx2"/>
                </a:solidFill>
                <a:latin typeface="Georgia" pitchFamily="-112" charset="0"/>
              </a:defRPr>
            </a:lvl7pPr>
            <a:lvl8pPr marL="1371600" algn="l" rtl="0" fontAlgn="base">
              <a:lnSpc>
                <a:spcPct val="80000"/>
              </a:lnSpc>
              <a:spcBef>
                <a:spcPct val="0"/>
              </a:spcBef>
              <a:spcAft>
                <a:spcPct val="0"/>
              </a:spcAft>
              <a:defRPr sz="3400">
                <a:solidFill>
                  <a:schemeClr val="tx2"/>
                </a:solidFill>
                <a:latin typeface="Georgia" pitchFamily="-112" charset="0"/>
              </a:defRPr>
            </a:lvl8pPr>
            <a:lvl9pPr marL="1828800" algn="l" rtl="0" fontAlgn="base">
              <a:lnSpc>
                <a:spcPct val="80000"/>
              </a:lnSpc>
              <a:spcBef>
                <a:spcPct val="0"/>
              </a:spcBef>
              <a:spcAft>
                <a:spcPct val="0"/>
              </a:spcAft>
              <a:defRPr sz="3400">
                <a:solidFill>
                  <a:schemeClr val="tx2"/>
                </a:solidFill>
                <a:latin typeface="Georgia" pitchFamily="-112" charset="0"/>
              </a:defRPr>
            </a:lvl9pPr>
          </a:lstStyle>
          <a:p>
            <a:pPr fontAlgn="auto">
              <a:lnSpc>
                <a:spcPct val="100000"/>
              </a:lnSpc>
              <a:spcBef>
                <a:spcPts val="0"/>
              </a:spcBef>
              <a:spcAft>
                <a:spcPts val="0"/>
              </a:spcAft>
              <a:defRPr/>
            </a:pPr>
            <a:r>
              <a:rPr lang="en-US" sz="2800" b="1" kern="1200" dirty="0" smtClean="0">
                <a:ln w="11430"/>
                <a:solidFill>
                  <a:srgbClr val="580000"/>
                </a:solidFill>
                <a:effectLst>
                  <a:outerShdw blurRad="50800" dist="39000" dir="5460000" algn="tl">
                    <a:srgbClr val="000000">
                      <a:alpha val="38000"/>
                    </a:srgbClr>
                  </a:outerShdw>
                </a:effectLst>
                <a:latin typeface="+mn-lt"/>
                <a:ea typeface="+mn-ea"/>
                <a:cs typeface="+mn-cs"/>
              </a:rPr>
              <a:t>Logical Observation Identifiers, </a:t>
            </a:r>
            <a:br>
              <a:rPr lang="en-US"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en-US" sz="2800" b="1" kern="1200" dirty="0" smtClean="0">
                <a:ln w="11430"/>
                <a:solidFill>
                  <a:srgbClr val="580000"/>
                </a:solidFill>
                <a:effectLst>
                  <a:outerShdw blurRad="50800" dist="39000" dir="5460000" algn="tl">
                    <a:srgbClr val="000000">
                      <a:alpha val="38000"/>
                    </a:srgbClr>
                  </a:outerShdw>
                </a:effectLst>
                <a:latin typeface="+mn-lt"/>
                <a:ea typeface="+mn-ea"/>
                <a:cs typeface="+mn-cs"/>
              </a:rPr>
              <a:t>Names and Codes</a:t>
            </a: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t>
            </a:r>
            <a:endParaRPr lang="pt-BR"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2"/>
          <p:cNvSpPr txBox="1">
            <a:spLocks noChangeArrowheads="1"/>
          </p:cNvSpPr>
          <p:nvPr/>
        </p:nvSpPr>
        <p:spPr bwMode="auto">
          <a:xfrm>
            <a:off x="2743200" y="5301208"/>
            <a:ext cx="3346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500" b="1">
                <a:solidFill>
                  <a:schemeClr val="accent2"/>
                </a:solidFill>
                <a:latin typeface="Georgia" pitchFamily="18" charset="0"/>
                <a:ea typeface="MS PGothic" pitchFamily="34" charset="-128"/>
              </a:defRPr>
            </a:lvl1pPr>
            <a:lvl2pPr marL="742950" indent="-285750" eaLnBrk="0" hangingPunct="0">
              <a:defRPr sz="2500" b="1">
                <a:solidFill>
                  <a:schemeClr val="accent2"/>
                </a:solidFill>
                <a:latin typeface="Georgia" pitchFamily="18" charset="0"/>
                <a:ea typeface="MS PGothic" pitchFamily="34" charset="-128"/>
              </a:defRPr>
            </a:lvl2pPr>
            <a:lvl3pPr marL="1143000" indent="-228600" eaLnBrk="0" hangingPunct="0">
              <a:defRPr sz="2500" b="1">
                <a:solidFill>
                  <a:schemeClr val="accent2"/>
                </a:solidFill>
                <a:latin typeface="Georgia" pitchFamily="18" charset="0"/>
                <a:ea typeface="MS PGothic" pitchFamily="34" charset="-128"/>
              </a:defRPr>
            </a:lvl3pPr>
            <a:lvl4pPr marL="1600200" indent="-228600" eaLnBrk="0" hangingPunct="0">
              <a:defRPr sz="2500" b="1">
                <a:solidFill>
                  <a:schemeClr val="accent2"/>
                </a:solidFill>
                <a:latin typeface="Georgia" pitchFamily="18" charset="0"/>
                <a:ea typeface="MS PGothic" pitchFamily="34" charset="-128"/>
              </a:defRPr>
            </a:lvl4pPr>
            <a:lvl5pPr marL="2057400" indent="-228600" eaLnBrk="0" hangingPunct="0">
              <a:defRPr sz="2500" b="1">
                <a:solidFill>
                  <a:schemeClr val="accent2"/>
                </a:solidFill>
                <a:latin typeface="Georgia" pitchFamily="18" charset="0"/>
                <a:ea typeface="MS PGothic" pitchFamily="34" charset="-128"/>
              </a:defRPr>
            </a:lvl5pPr>
            <a:lvl6pPr marL="25146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algn="l" eaLnBrk="1" hangingPunct="1">
              <a:lnSpc>
                <a:spcPct val="100000"/>
              </a:lnSpc>
            </a:pPr>
            <a:r>
              <a:rPr lang="pt-BR" sz="4000" b="0" dirty="0">
                <a:solidFill>
                  <a:schemeClr val="tx1"/>
                </a:solidFill>
                <a:latin typeface="Arial" pitchFamily="34" charset="0"/>
                <a:hlinkClick r:id="rId3"/>
              </a:rPr>
              <a:t>www.loinc.org</a:t>
            </a:r>
            <a:endParaRPr lang="pt-BR" sz="1800" b="0" dirty="0">
              <a:solidFill>
                <a:schemeClr val="tx1"/>
              </a:solidFill>
              <a:latin typeface="Arial" pitchFamily="34" charset="0"/>
            </a:endParaRPr>
          </a:p>
        </p:txBody>
      </p:sp>
      <p:sp>
        <p:nvSpPr>
          <p:cNvPr id="336899" name="Rectangle 3"/>
          <p:cNvSpPr>
            <a:spLocks noGrp="1" noChangeArrowheads="1"/>
          </p:cNvSpPr>
          <p:nvPr>
            <p:ph type="title"/>
          </p:nvPr>
        </p:nvSpPr>
        <p:spPr>
          <a:xfrm>
            <a:off x="1619672" y="412081"/>
            <a:ext cx="5976664" cy="928687"/>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LOINC</a:t>
            </a:r>
            <a:endParaRPr lang="pt-BR"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93187" name="Rectangle 4"/>
          <p:cNvSpPr>
            <a:spLocks noGrp="1" noChangeArrowheads="1"/>
          </p:cNvSpPr>
          <p:nvPr>
            <p:ph type="body" idx="1"/>
          </p:nvPr>
        </p:nvSpPr>
        <p:spPr>
          <a:xfrm>
            <a:off x="747713" y="2402160"/>
            <a:ext cx="8288337" cy="2611016"/>
          </a:xfrm>
        </p:spPr>
        <p:txBody>
          <a:bodyPr/>
          <a:lstStyle/>
          <a:p>
            <a:pPr eaLnBrk="1" hangingPunct="1">
              <a:lnSpc>
                <a:spcPct val="120000"/>
              </a:lnSpc>
            </a:pPr>
            <a:r>
              <a:rPr lang="pt-BR" b="1" dirty="0" smtClean="0"/>
              <a:t>coleção de nomes (termos) e códigos para a identificação de resultados de laboratório e observações clínicas</a:t>
            </a:r>
          </a:p>
          <a:p>
            <a:pPr eaLnBrk="1" hangingPunct="1">
              <a:lnSpc>
                <a:spcPct val="120000"/>
              </a:lnSpc>
            </a:pPr>
            <a:r>
              <a:rPr lang="pt-BR" b="1" dirty="0" smtClean="0"/>
              <a:t>uso nos padrões HL7 e ASTM E1238</a:t>
            </a:r>
          </a:p>
          <a:p>
            <a:pPr eaLnBrk="1" hangingPunct="1">
              <a:lnSpc>
                <a:spcPct val="120000"/>
              </a:lnSpc>
            </a:pPr>
            <a:r>
              <a:rPr lang="pt-BR" b="1" dirty="0" smtClean="0"/>
              <a:t>vocabulário de estrutura multiaxial e explícita (composição de novos termos)</a:t>
            </a:r>
          </a:p>
          <a:p>
            <a:pPr eaLnBrk="1" hangingPunct="1">
              <a:lnSpc>
                <a:spcPct val="120000"/>
              </a:lnSpc>
            </a:pPr>
            <a:r>
              <a:rPr lang="pt-BR" b="1" dirty="0" smtClean="0"/>
              <a:t>possui mais de 25.000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1835696" y="620688"/>
            <a:ext cx="5904656" cy="612775"/>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en-US" sz="2800" b="1" kern="1200" dirty="0">
                <a:ln w="11430"/>
                <a:solidFill>
                  <a:srgbClr val="580000"/>
                </a:solidFill>
                <a:effectLst>
                  <a:outerShdw blurRad="50800" dist="39000" dir="5460000" algn="tl">
                    <a:srgbClr val="000000">
                      <a:alpha val="38000"/>
                    </a:srgbClr>
                  </a:outerShdw>
                </a:effectLst>
                <a:latin typeface="+mn-lt"/>
                <a:ea typeface="+mn-ea"/>
                <a:cs typeface="+mn-cs"/>
              </a:rPr>
              <a:t>LOINC - </a:t>
            </a:r>
            <a:r>
              <a:rPr lang="en-US" altLang="ja-JP" sz="2800" b="1" kern="1200" dirty="0" smtClean="0">
                <a:ln w="11430"/>
                <a:solidFill>
                  <a:srgbClr val="580000"/>
                </a:solidFill>
                <a:effectLst>
                  <a:outerShdw blurRad="50800" dist="39000" dir="5460000" algn="tl">
                    <a:srgbClr val="000000">
                      <a:alpha val="38000"/>
                    </a:srgbClr>
                  </a:outerShdw>
                </a:effectLst>
                <a:latin typeface="+mn-lt"/>
                <a:ea typeface="+mn-ea"/>
                <a:cs typeface="+mn-cs"/>
              </a:rPr>
              <a:t>Classes</a:t>
            </a:r>
            <a:endParaRPr lang="en-US"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99330" name="Rectangle 3"/>
          <p:cNvSpPr>
            <a:spLocks noGrp="1" noChangeArrowheads="1"/>
          </p:cNvSpPr>
          <p:nvPr>
            <p:ph type="body" sz="half" idx="1"/>
          </p:nvPr>
        </p:nvSpPr>
        <p:spPr>
          <a:xfrm>
            <a:off x="1398513" y="2131020"/>
            <a:ext cx="3965575" cy="4178300"/>
          </a:xfrm>
        </p:spPr>
        <p:txBody>
          <a:bodyPr/>
          <a:lstStyle/>
          <a:p>
            <a:pPr eaLnBrk="1" hangingPunct="1">
              <a:lnSpc>
                <a:spcPct val="120000"/>
              </a:lnSpc>
            </a:pPr>
            <a:r>
              <a:rPr lang="en-US" sz="1600" b="1" dirty="0" err="1" smtClean="0"/>
              <a:t>Bioqu</a:t>
            </a:r>
            <a:r>
              <a:rPr lang="en-US" altLang="ja-JP" sz="1600" b="1" dirty="0" err="1" smtClean="0"/>
              <a:t>ímica</a:t>
            </a:r>
            <a:endParaRPr lang="en-US" sz="1600" b="1" dirty="0" smtClean="0"/>
          </a:p>
          <a:p>
            <a:pPr eaLnBrk="1" hangingPunct="1">
              <a:lnSpc>
                <a:spcPct val="120000"/>
              </a:lnSpc>
            </a:pPr>
            <a:r>
              <a:rPr lang="en-US" sz="1600" b="1" dirty="0" err="1" smtClean="0"/>
              <a:t>Urina</a:t>
            </a:r>
            <a:endParaRPr lang="en-US" sz="1600" b="1" dirty="0" smtClean="0"/>
          </a:p>
          <a:p>
            <a:pPr eaLnBrk="1" hangingPunct="1">
              <a:lnSpc>
                <a:spcPct val="120000"/>
              </a:lnSpc>
            </a:pPr>
            <a:r>
              <a:rPr lang="en-US" sz="1600" b="1" dirty="0" err="1" smtClean="0"/>
              <a:t>Toxicologia</a:t>
            </a:r>
            <a:endParaRPr lang="en-US" sz="1600" b="1" dirty="0" smtClean="0"/>
          </a:p>
          <a:p>
            <a:pPr eaLnBrk="1" hangingPunct="1">
              <a:lnSpc>
                <a:spcPct val="120000"/>
              </a:lnSpc>
            </a:pPr>
            <a:r>
              <a:rPr lang="en-US" sz="1600" b="1" dirty="0" err="1" smtClean="0"/>
              <a:t>Hematologia</a:t>
            </a:r>
            <a:endParaRPr lang="en-US" sz="1600" b="1" dirty="0" smtClean="0"/>
          </a:p>
          <a:p>
            <a:pPr eaLnBrk="1" hangingPunct="1">
              <a:lnSpc>
                <a:spcPct val="120000"/>
              </a:lnSpc>
            </a:pPr>
            <a:r>
              <a:rPr lang="en-US" sz="1600" b="1" dirty="0" err="1" smtClean="0"/>
              <a:t>Microbiologia</a:t>
            </a:r>
            <a:endParaRPr lang="en-US" sz="1600" b="1" dirty="0" smtClean="0"/>
          </a:p>
          <a:p>
            <a:pPr eaLnBrk="1" hangingPunct="1">
              <a:lnSpc>
                <a:spcPct val="120000"/>
              </a:lnSpc>
            </a:pPr>
            <a:r>
              <a:rPr lang="en-US" sz="1600" b="1" dirty="0" err="1" smtClean="0"/>
              <a:t>Antibiograma</a:t>
            </a:r>
            <a:endParaRPr lang="en-US" sz="1600" b="1" dirty="0" smtClean="0"/>
          </a:p>
          <a:p>
            <a:pPr eaLnBrk="1" hangingPunct="1">
              <a:lnSpc>
                <a:spcPct val="120000"/>
              </a:lnSpc>
            </a:pPr>
            <a:r>
              <a:rPr lang="en-US" sz="1600" b="1" dirty="0" err="1" smtClean="0"/>
              <a:t>Susceptibilties</a:t>
            </a:r>
            <a:endParaRPr lang="en-US" sz="1600" b="1" dirty="0" smtClean="0"/>
          </a:p>
          <a:p>
            <a:pPr eaLnBrk="1" hangingPunct="1">
              <a:lnSpc>
                <a:spcPct val="120000"/>
              </a:lnSpc>
            </a:pPr>
            <a:r>
              <a:rPr lang="en-US" sz="1600" b="1" dirty="0" err="1" smtClean="0"/>
              <a:t>Immunologia</a:t>
            </a:r>
            <a:r>
              <a:rPr lang="en-US" sz="1600" b="1" dirty="0" smtClean="0"/>
              <a:t>/</a:t>
            </a:r>
            <a:r>
              <a:rPr lang="en-US" sz="1600" b="1" dirty="0" err="1" smtClean="0"/>
              <a:t>Serologia</a:t>
            </a:r>
            <a:endParaRPr lang="en-US" sz="1600" b="1" dirty="0" smtClean="0"/>
          </a:p>
          <a:p>
            <a:pPr eaLnBrk="1" hangingPunct="1">
              <a:lnSpc>
                <a:spcPct val="120000"/>
              </a:lnSpc>
            </a:pPr>
            <a:r>
              <a:rPr lang="en-US" sz="1600" b="1" dirty="0" err="1" smtClean="0"/>
              <a:t>Gen</a:t>
            </a:r>
            <a:r>
              <a:rPr lang="en-US" altLang="ja-JP" sz="1600" b="1" dirty="0" err="1" smtClean="0"/>
              <a:t>ética</a:t>
            </a:r>
            <a:r>
              <a:rPr lang="en-US" altLang="ja-JP" sz="1600" b="1" dirty="0" smtClean="0"/>
              <a:t> </a:t>
            </a:r>
            <a:r>
              <a:rPr lang="en-US" sz="1600" b="1" dirty="0" smtClean="0"/>
              <a:t>Molecular  </a:t>
            </a:r>
          </a:p>
          <a:p>
            <a:pPr eaLnBrk="1" hangingPunct="1">
              <a:lnSpc>
                <a:spcPct val="120000"/>
              </a:lnSpc>
            </a:pPr>
            <a:r>
              <a:rPr lang="en-US" sz="1600" b="1" dirty="0" err="1" smtClean="0"/>
              <a:t>Contagem</a:t>
            </a:r>
            <a:r>
              <a:rPr lang="en-US" sz="1600" b="1" dirty="0" smtClean="0"/>
              <a:t> de </a:t>
            </a:r>
            <a:r>
              <a:rPr lang="en-US" sz="1600" b="1" dirty="0" err="1" smtClean="0"/>
              <a:t>C</a:t>
            </a:r>
            <a:r>
              <a:rPr lang="en-US" altLang="ja-JP" sz="1600" b="1" dirty="0" err="1" smtClean="0"/>
              <a:t>élulas</a:t>
            </a:r>
            <a:endParaRPr lang="en-US" sz="1600" b="1" dirty="0" smtClean="0"/>
          </a:p>
        </p:txBody>
      </p:sp>
      <p:sp>
        <p:nvSpPr>
          <p:cNvPr id="99331" name="Rectangle 4"/>
          <p:cNvSpPr>
            <a:spLocks noGrp="1" noChangeArrowheads="1"/>
          </p:cNvSpPr>
          <p:nvPr>
            <p:ph type="body" sz="half" idx="2"/>
          </p:nvPr>
        </p:nvSpPr>
        <p:spPr>
          <a:xfrm>
            <a:off x="5527997" y="2132607"/>
            <a:ext cx="3292475" cy="4176713"/>
          </a:xfrm>
        </p:spPr>
        <p:txBody>
          <a:bodyPr/>
          <a:lstStyle/>
          <a:p>
            <a:pPr eaLnBrk="1" hangingPunct="1">
              <a:lnSpc>
                <a:spcPct val="120000"/>
              </a:lnSpc>
            </a:pPr>
            <a:r>
              <a:rPr lang="en-US" sz="1800" b="1" dirty="0" err="1" smtClean="0"/>
              <a:t>Alergia</a:t>
            </a:r>
            <a:endParaRPr lang="en-US" sz="1800" b="1" dirty="0" smtClean="0"/>
          </a:p>
          <a:p>
            <a:pPr eaLnBrk="1" hangingPunct="1">
              <a:lnSpc>
                <a:spcPct val="120000"/>
              </a:lnSpc>
            </a:pPr>
            <a:r>
              <a:rPr lang="en-US" sz="1800" b="1" dirty="0" err="1" smtClean="0"/>
              <a:t>Banco</a:t>
            </a:r>
            <a:r>
              <a:rPr lang="en-US" sz="1800" b="1" dirty="0" smtClean="0"/>
              <a:t> de </a:t>
            </a:r>
            <a:r>
              <a:rPr lang="en-US" sz="1800" b="1" dirty="0" err="1" smtClean="0"/>
              <a:t>Sangue</a:t>
            </a:r>
            <a:endParaRPr lang="en-US" sz="1800" b="1" dirty="0" smtClean="0"/>
          </a:p>
          <a:p>
            <a:pPr eaLnBrk="1" hangingPunct="1">
              <a:lnSpc>
                <a:spcPct val="120000"/>
              </a:lnSpc>
            </a:pPr>
            <a:r>
              <a:rPr lang="en-US" sz="1800" b="1" dirty="0" err="1" smtClean="0"/>
              <a:t>Marcadores</a:t>
            </a:r>
            <a:r>
              <a:rPr lang="en-US" sz="1800" b="1" dirty="0" smtClean="0"/>
              <a:t> </a:t>
            </a:r>
            <a:r>
              <a:rPr lang="en-US" sz="1800" b="1" dirty="0" err="1" smtClean="0"/>
              <a:t>celulares</a:t>
            </a:r>
            <a:endParaRPr lang="en-US" sz="1800" b="1" dirty="0" smtClean="0"/>
          </a:p>
          <a:p>
            <a:pPr eaLnBrk="1" hangingPunct="1">
              <a:lnSpc>
                <a:spcPct val="120000"/>
              </a:lnSpc>
            </a:pPr>
            <a:r>
              <a:rPr lang="en-US" sz="1800" b="1" dirty="0" smtClean="0"/>
              <a:t>Testes de Pele</a:t>
            </a:r>
          </a:p>
          <a:p>
            <a:pPr eaLnBrk="1" hangingPunct="1">
              <a:lnSpc>
                <a:spcPct val="120000"/>
              </a:lnSpc>
            </a:pPr>
            <a:r>
              <a:rPr lang="en-US" sz="1800" b="1" dirty="0" err="1" smtClean="0"/>
              <a:t>Coagula</a:t>
            </a:r>
            <a:r>
              <a:rPr lang="en-US" altLang="ja-JP" sz="1800" b="1" dirty="0" err="1" smtClean="0"/>
              <a:t>ção</a:t>
            </a:r>
            <a:endParaRPr lang="en-US" sz="1800" b="1" dirty="0" smtClean="0"/>
          </a:p>
          <a:p>
            <a:pPr eaLnBrk="1" hangingPunct="1">
              <a:lnSpc>
                <a:spcPct val="120000"/>
              </a:lnSpc>
            </a:pPr>
            <a:r>
              <a:rPr lang="en-US" sz="1800" b="1" dirty="0" err="1" smtClean="0"/>
              <a:t>Citologia</a:t>
            </a:r>
            <a:endParaRPr lang="en-US" sz="1800" b="1" dirty="0" smtClean="0"/>
          </a:p>
          <a:p>
            <a:pPr eaLnBrk="1" hangingPunct="1">
              <a:lnSpc>
                <a:spcPct val="120000"/>
              </a:lnSpc>
            </a:pPr>
            <a:r>
              <a:rPr lang="en-US" sz="1800" b="1" dirty="0" smtClean="0"/>
              <a:t>Testes </a:t>
            </a:r>
            <a:r>
              <a:rPr lang="en-US" sz="1800" b="1" dirty="0" err="1" smtClean="0"/>
              <a:t>Fertilidade</a:t>
            </a:r>
            <a:endParaRPr lang="en-US" sz="1800" b="1" dirty="0" smtClean="0"/>
          </a:p>
          <a:p>
            <a:pPr eaLnBrk="1" hangingPunct="1">
              <a:lnSpc>
                <a:spcPct val="120000"/>
              </a:lnSpc>
            </a:pPr>
            <a:r>
              <a:rPr lang="en-US" sz="1800" b="1" dirty="0" err="1" smtClean="0"/>
              <a:t>Ant</a:t>
            </a:r>
            <a:r>
              <a:rPr lang="en-US" altLang="ja-JP" sz="1800" b="1" dirty="0" err="1" smtClean="0"/>
              <a:t>ígenos</a:t>
            </a:r>
            <a:r>
              <a:rPr lang="en-US" altLang="ja-JP" sz="1800" b="1" dirty="0" smtClean="0"/>
              <a:t> </a:t>
            </a:r>
            <a:r>
              <a:rPr lang="en-US" sz="1800" b="1" dirty="0" smtClean="0"/>
              <a:t>HLA </a:t>
            </a:r>
          </a:p>
          <a:p>
            <a:pPr eaLnBrk="1" hangingPunct="1">
              <a:lnSpc>
                <a:spcPct val="120000"/>
              </a:lnSpc>
            </a:pPr>
            <a:r>
              <a:rPr lang="en-US" sz="1800" b="1" dirty="0" err="1" smtClean="0"/>
              <a:t>Patologia</a:t>
            </a:r>
            <a:r>
              <a:rPr lang="en-US" sz="1800" b="1" dirty="0" smtClean="0"/>
              <a:t> </a:t>
            </a:r>
            <a:r>
              <a:rPr lang="en-US" sz="1800" b="1" dirty="0" err="1" smtClean="0"/>
              <a:t>Cir</a:t>
            </a:r>
            <a:r>
              <a:rPr lang="en-US" altLang="ja-JP" sz="1800" b="1" dirty="0" err="1" smtClean="0"/>
              <a:t>úrgica</a:t>
            </a:r>
            <a:endParaRPr lang="en-US" sz="1800" b="1" dirty="0" smtClean="0"/>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1467544" y="404664"/>
            <a:ext cx="8001000" cy="928688"/>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en-US" sz="2800" b="1" kern="1200" dirty="0" smtClean="0">
                <a:ln w="11430"/>
                <a:solidFill>
                  <a:srgbClr val="580000"/>
                </a:solidFill>
                <a:effectLst>
                  <a:outerShdw blurRad="50800" dist="39000" dir="5460000" algn="tl">
                    <a:srgbClr val="000000">
                      <a:alpha val="38000"/>
                    </a:srgbClr>
                  </a:outerShdw>
                </a:effectLst>
                <a:latin typeface="+mn-lt"/>
                <a:ea typeface="+mn-ea"/>
                <a:cs typeface="+mn-cs"/>
              </a:rPr>
              <a:t>LOINC  - </a:t>
            </a:r>
            <a:r>
              <a:rPr lang="en-US" sz="2800" b="1" kern="1200" dirty="0" err="1" smtClean="0">
                <a:ln w="11430"/>
                <a:solidFill>
                  <a:srgbClr val="580000"/>
                </a:solidFill>
                <a:effectLst>
                  <a:outerShdw blurRad="50800" dist="39000" dir="5460000" algn="tl">
                    <a:srgbClr val="000000">
                      <a:alpha val="38000"/>
                    </a:srgbClr>
                  </a:outerShdw>
                </a:effectLst>
                <a:latin typeface="+mn-lt"/>
                <a:ea typeface="+mn-ea"/>
                <a:cs typeface="+mn-cs"/>
              </a:rPr>
              <a:t>Usos</a:t>
            </a:r>
            <a:r>
              <a:rPr lang="en-US"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t>
            </a:r>
            <a:endParaRPr lang="en-US"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97282" name="Rectangle 3"/>
          <p:cNvSpPr>
            <a:spLocks noGrp="1" noChangeArrowheads="1"/>
          </p:cNvSpPr>
          <p:nvPr>
            <p:ph type="body" idx="1"/>
          </p:nvPr>
        </p:nvSpPr>
        <p:spPr>
          <a:xfrm>
            <a:off x="1475656" y="1700808"/>
            <a:ext cx="7568506" cy="4525963"/>
          </a:xfrm>
        </p:spPr>
        <p:txBody>
          <a:bodyPr/>
          <a:lstStyle/>
          <a:p>
            <a:pPr eaLnBrk="1" hangingPunct="1">
              <a:lnSpc>
                <a:spcPct val="110000"/>
              </a:lnSpc>
            </a:pPr>
            <a:r>
              <a:rPr lang="en-US" b="1" dirty="0" err="1" smtClean="0"/>
              <a:t>Em</a:t>
            </a:r>
            <a:r>
              <a:rPr lang="en-US" b="1" dirty="0" smtClean="0"/>
              <a:t> </a:t>
            </a:r>
            <a:r>
              <a:rPr lang="en-US" b="1" dirty="0" err="1" smtClean="0"/>
              <a:t>Solicita</a:t>
            </a:r>
            <a:r>
              <a:rPr lang="en-US" altLang="ja-JP" b="1" dirty="0" err="1" smtClean="0"/>
              <a:t>ção</a:t>
            </a:r>
            <a:r>
              <a:rPr lang="en-US" altLang="ja-JP" b="1" dirty="0" smtClean="0"/>
              <a:t> de </a:t>
            </a:r>
            <a:r>
              <a:rPr lang="en-US" altLang="ja-JP" b="1" dirty="0" err="1" smtClean="0"/>
              <a:t>Exames</a:t>
            </a:r>
            <a:r>
              <a:rPr lang="en-US" altLang="ja-JP" b="1" dirty="0" smtClean="0"/>
              <a:t> </a:t>
            </a:r>
            <a:r>
              <a:rPr lang="en-US" b="1" dirty="0" smtClean="0"/>
              <a:t> </a:t>
            </a:r>
          </a:p>
          <a:p>
            <a:pPr eaLnBrk="1" hangingPunct="1">
              <a:lnSpc>
                <a:spcPct val="110000"/>
              </a:lnSpc>
            </a:pPr>
            <a:r>
              <a:rPr lang="en-US" b="1" dirty="0" err="1" smtClean="0"/>
              <a:t>Em</a:t>
            </a:r>
            <a:r>
              <a:rPr lang="en-US" b="1" dirty="0" smtClean="0"/>
              <a:t> </a:t>
            </a:r>
            <a:r>
              <a:rPr lang="en-US" b="1" dirty="0" err="1" smtClean="0"/>
              <a:t>Instrumentos</a:t>
            </a:r>
            <a:r>
              <a:rPr lang="en-US" b="1" dirty="0" smtClean="0"/>
              <a:t> de </a:t>
            </a:r>
            <a:r>
              <a:rPr lang="en-US" b="1" dirty="0" err="1" smtClean="0"/>
              <a:t>investiga</a:t>
            </a:r>
            <a:r>
              <a:rPr lang="en-US" altLang="ja-JP" b="1" dirty="0" err="1" smtClean="0"/>
              <a:t>ção</a:t>
            </a:r>
            <a:endParaRPr lang="en-US" b="1" dirty="0" smtClean="0"/>
          </a:p>
          <a:p>
            <a:pPr eaLnBrk="1" hangingPunct="1">
              <a:lnSpc>
                <a:spcPct val="110000"/>
              </a:lnSpc>
            </a:pPr>
            <a:r>
              <a:rPr lang="en-US" b="1" dirty="0" smtClean="0"/>
              <a:t>Para </a:t>
            </a:r>
            <a:r>
              <a:rPr lang="en-US" b="1" dirty="0" err="1" smtClean="0"/>
              <a:t>Relat</a:t>
            </a:r>
            <a:r>
              <a:rPr lang="en-US" altLang="ja-JP" b="1" dirty="0" err="1" smtClean="0"/>
              <a:t>órios</a:t>
            </a:r>
            <a:r>
              <a:rPr lang="en-US" altLang="ja-JP" b="1" dirty="0" smtClean="0"/>
              <a:t> </a:t>
            </a:r>
            <a:r>
              <a:rPr lang="en-US" altLang="ja-JP" b="1" dirty="0" err="1" smtClean="0"/>
              <a:t>ou</a:t>
            </a:r>
            <a:r>
              <a:rPr lang="en-US" altLang="ja-JP" b="1" dirty="0" smtClean="0"/>
              <a:t> </a:t>
            </a:r>
            <a:r>
              <a:rPr lang="en-US" altLang="ja-JP" b="1" dirty="0" err="1" smtClean="0"/>
              <a:t>laudos</a:t>
            </a:r>
            <a:r>
              <a:rPr lang="en-US" altLang="ja-JP" b="1" dirty="0" smtClean="0"/>
              <a:t> com </a:t>
            </a:r>
            <a:r>
              <a:rPr lang="en-US" altLang="ja-JP" b="1" dirty="0" err="1" smtClean="0"/>
              <a:t>texto</a:t>
            </a:r>
            <a:r>
              <a:rPr lang="en-US" altLang="ja-JP" b="1" dirty="0" smtClean="0"/>
              <a:t> </a:t>
            </a:r>
            <a:r>
              <a:rPr lang="en-US" altLang="ja-JP" b="1" dirty="0" err="1" smtClean="0"/>
              <a:t>livre</a:t>
            </a:r>
            <a:r>
              <a:rPr lang="en-US" altLang="ja-JP" b="1" dirty="0" smtClean="0"/>
              <a:t> e </a:t>
            </a:r>
            <a:r>
              <a:rPr lang="en-US" altLang="ja-JP" b="1" dirty="0" err="1" smtClean="0"/>
              <a:t>observações</a:t>
            </a:r>
            <a:r>
              <a:rPr lang="en-US" altLang="ja-JP" b="1" dirty="0" smtClean="0"/>
              <a:t> </a:t>
            </a:r>
            <a:r>
              <a:rPr lang="en-US" altLang="ja-JP" b="1" dirty="0" err="1" smtClean="0"/>
              <a:t>discretas</a:t>
            </a:r>
            <a:r>
              <a:rPr lang="en-US" altLang="ja-JP" b="1" dirty="0" smtClean="0"/>
              <a:t> </a:t>
            </a:r>
            <a:endParaRPr lang="en-US" b="1" dirty="0" smtClean="0"/>
          </a:p>
          <a:p>
            <a:pPr eaLnBrk="1" hangingPunct="1">
              <a:lnSpc>
                <a:spcPct val="110000"/>
              </a:lnSpc>
            </a:pPr>
            <a:r>
              <a:rPr lang="en-US" b="1" dirty="0" smtClean="0"/>
              <a:t>Para </a:t>
            </a:r>
            <a:r>
              <a:rPr lang="en-US" b="1" dirty="0" err="1" smtClean="0"/>
              <a:t>Relat</a:t>
            </a:r>
            <a:r>
              <a:rPr lang="en-US" altLang="ja-JP" b="1" dirty="0" err="1" smtClean="0"/>
              <a:t>órios</a:t>
            </a:r>
            <a:r>
              <a:rPr lang="en-US" altLang="ja-JP" b="1" dirty="0" smtClean="0"/>
              <a:t> de Clinical Trials </a:t>
            </a:r>
            <a:endParaRPr lang="en-US" b="1" dirty="0" smtClean="0"/>
          </a:p>
          <a:p>
            <a:pPr eaLnBrk="1" hangingPunct="1">
              <a:lnSpc>
                <a:spcPct val="110000"/>
              </a:lnSpc>
            </a:pPr>
            <a:r>
              <a:rPr lang="en-US" b="1" dirty="0" smtClean="0"/>
              <a:t>Para </a:t>
            </a:r>
            <a:r>
              <a:rPr lang="en-US" b="1" dirty="0" err="1" smtClean="0"/>
              <a:t>colocar</a:t>
            </a:r>
            <a:r>
              <a:rPr lang="en-US" b="1" dirty="0" smtClean="0"/>
              <a:t> </a:t>
            </a:r>
            <a:r>
              <a:rPr lang="en-US" b="1" dirty="0" err="1" smtClean="0"/>
              <a:t>anexos</a:t>
            </a:r>
            <a:r>
              <a:rPr lang="en-US" b="1" dirty="0" smtClean="0"/>
              <a:t> </a:t>
            </a:r>
            <a:r>
              <a:rPr lang="en-US" b="1" dirty="0" err="1" smtClean="0"/>
              <a:t>nas</a:t>
            </a:r>
            <a:r>
              <a:rPr lang="en-US" b="1" dirty="0" smtClean="0"/>
              <a:t> </a:t>
            </a:r>
            <a:r>
              <a:rPr lang="en-US" b="1" dirty="0" err="1" smtClean="0"/>
              <a:t>mensagens</a:t>
            </a:r>
            <a:r>
              <a:rPr lang="en-US" b="1" dirty="0" smtClean="0"/>
              <a:t> HIPAA   </a:t>
            </a:r>
          </a:p>
          <a:p>
            <a:pPr eaLnBrk="1" hangingPunct="1">
              <a:lnSpc>
                <a:spcPct val="110000"/>
              </a:lnSpc>
            </a:pPr>
            <a:r>
              <a:rPr lang="en-US" b="1" dirty="0" smtClean="0"/>
              <a:t>Para </a:t>
            </a:r>
            <a:r>
              <a:rPr lang="en-US" b="1" dirty="0" err="1" smtClean="0"/>
              <a:t>definir</a:t>
            </a:r>
            <a:r>
              <a:rPr lang="en-US" b="1" dirty="0" smtClean="0"/>
              <a:t> </a:t>
            </a:r>
            <a:r>
              <a:rPr lang="en-US" b="1" dirty="0" err="1" smtClean="0"/>
              <a:t>exames</a:t>
            </a:r>
            <a:r>
              <a:rPr lang="en-US" b="1" dirty="0" smtClean="0"/>
              <a:t> de </a:t>
            </a:r>
            <a:r>
              <a:rPr lang="en-US" b="1" dirty="0" err="1" smtClean="0"/>
              <a:t>laborat</a:t>
            </a:r>
            <a:r>
              <a:rPr lang="en-US" altLang="ja-JP" b="1" dirty="0" err="1" smtClean="0"/>
              <a:t>ório</a:t>
            </a:r>
            <a:r>
              <a:rPr lang="en-US" altLang="ja-JP" b="1" dirty="0" smtClean="0"/>
              <a:t> de </a:t>
            </a:r>
            <a:r>
              <a:rPr lang="en-US" altLang="ja-JP" b="1" dirty="0" err="1" smtClean="0"/>
              <a:t>notificação</a:t>
            </a:r>
            <a:r>
              <a:rPr lang="en-US" altLang="ja-JP" b="1" dirty="0" smtClean="0"/>
              <a:t> </a:t>
            </a:r>
            <a:r>
              <a:rPr lang="en-US" altLang="ja-JP" b="1" dirty="0" err="1" smtClean="0"/>
              <a:t>obrigatória</a:t>
            </a:r>
            <a:r>
              <a:rPr lang="en-US" altLang="ja-JP" b="1" dirty="0" smtClean="0"/>
              <a:t> </a:t>
            </a:r>
            <a:r>
              <a:rPr lang="en-US" altLang="ja-JP" b="1" dirty="0" err="1" smtClean="0"/>
              <a:t>em</a:t>
            </a:r>
            <a:r>
              <a:rPr lang="en-US" altLang="ja-JP" b="1" dirty="0" smtClean="0"/>
              <a:t> </a:t>
            </a:r>
            <a:r>
              <a:rPr lang="en-US" altLang="ja-JP" b="1" dirty="0" err="1" smtClean="0"/>
              <a:t>saúde</a:t>
            </a:r>
            <a:r>
              <a:rPr lang="en-US" altLang="ja-JP" b="1" dirty="0" smtClean="0"/>
              <a:t> </a:t>
            </a:r>
            <a:r>
              <a:rPr lang="en-US" altLang="ja-JP" b="1" dirty="0" err="1" smtClean="0"/>
              <a:t>pública</a:t>
            </a:r>
            <a:endParaRPr lang="en-US" altLang="ja-JP" b="1" dirty="0" smtClean="0"/>
          </a:p>
          <a:p>
            <a:pPr eaLnBrk="1" hangingPunct="1">
              <a:lnSpc>
                <a:spcPct val="110000"/>
              </a:lnSpc>
            </a:pPr>
            <a:r>
              <a:rPr lang="en-US" b="1" dirty="0" smtClean="0"/>
              <a:t>Para </a:t>
            </a:r>
            <a:r>
              <a:rPr lang="en-US" b="1" dirty="0" err="1" smtClean="0"/>
              <a:t>definir</a:t>
            </a:r>
            <a:r>
              <a:rPr lang="en-US" b="1" dirty="0" smtClean="0"/>
              <a:t> </a:t>
            </a:r>
            <a:r>
              <a:rPr lang="en-US" b="1" dirty="0" err="1" smtClean="0"/>
              <a:t>vari</a:t>
            </a:r>
            <a:r>
              <a:rPr lang="en-US" altLang="ja-JP" b="1" dirty="0" err="1" smtClean="0"/>
              <a:t>áveis</a:t>
            </a:r>
            <a:r>
              <a:rPr lang="en-US" altLang="ja-JP" b="1" dirty="0" smtClean="0"/>
              <a:t> </a:t>
            </a:r>
            <a:r>
              <a:rPr lang="en-US" altLang="ja-JP" b="1" dirty="0" err="1" smtClean="0"/>
              <a:t>utilizadas</a:t>
            </a:r>
            <a:r>
              <a:rPr lang="en-US" altLang="ja-JP" b="1" dirty="0" smtClean="0"/>
              <a:t> </a:t>
            </a:r>
            <a:r>
              <a:rPr lang="en-US" altLang="ja-JP" b="1" dirty="0" err="1" smtClean="0"/>
              <a:t>em</a:t>
            </a:r>
            <a:r>
              <a:rPr lang="en-US" altLang="ja-JP" b="1" dirty="0" smtClean="0"/>
              <a:t> </a:t>
            </a:r>
            <a:r>
              <a:rPr lang="en-US" altLang="ja-JP" b="1" dirty="0" err="1" smtClean="0"/>
              <a:t>regras</a:t>
            </a:r>
            <a:r>
              <a:rPr lang="en-US" altLang="ja-JP" b="1" dirty="0" smtClean="0"/>
              <a:t> de </a:t>
            </a:r>
            <a:r>
              <a:rPr lang="en-US" altLang="ja-JP" b="1" dirty="0" err="1" smtClean="0"/>
              <a:t>controle</a:t>
            </a:r>
            <a:r>
              <a:rPr lang="en-US" altLang="ja-JP" b="1" dirty="0" smtClean="0"/>
              <a:t> de </a:t>
            </a:r>
            <a:r>
              <a:rPr lang="en-US" altLang="ja-JP" b="1" dirty="0" err="1" smtClean="0"/>
              <a:t>qualidade</a:t>
            </a:r>
            <a:endParaRPr lang="en-US" b="1" dirty="0" smtClean="0"/>
          </a:p>
          <a:p>
            <a:pPr eaLnBrk="1" hangingPunct="1">
              <a:lnSpc>
                <a:spcPct val="110000"/>
              </a:lnSpc>
            </a:pPr>
            <a:r>
              <a:rPr lang="en-US" b="1" dirty="0" smtClean="0"/>
              <a:t>Para o RES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ctrTitle"/>
          </p:nvPr>
        </p:nvSpPr>
        <p:spPr>
          <a:xfrm>
            <a:off x="760040" y="1771601"/>
            <a:ext cx="7772400" cy="649287"/>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pt-BR" sz="2800" b="1" kern="1200">
                <a:ln w="11430"/>
                <a:solidFill>
                  <a:srgbClr val="580000"/>
                </a:solidFill>
                <a:effectLst>
                  <a:outerShdw blurRad="50800" dist="39000" dir="5460000" algn="tl">
                    <a:srgbClr val="000000">
                      <a:alpha val="38000"/>
                    </a:srgbClr>
                  </a:outerShdw>
                </a:effectLst>
                <a:latin typeface="+mn-lt"/>
                <a:ea typeface="+mn-ea"/>
                <a:cs typeface="+mn-cs"/>
              </a:rPr>
              <a:t>Padrão TISS</a:t>
            </a:r>
          </a:p>
        </p:txBody>
      </p:sp>
      <p:sp>
        <p:nvSpPr>
          <p:cNvPr id="149506" name="Rectangle 3"/>
          <p:cNvSpPr>
            <a:spLocks noGrp="1" noChangeArrowheads="1"/>
          </p:cNvSpPr>
          <p:nvPr>
            <p:ph type="subTitle" idx="1"/>
          </p:nvPr>
        </p:nvSpPr>
        <p:spPr>
          <a:xfrm>
            <a:off x="1371600" y="4492625"/>
            <a:ext cx="6858000" cy="1600200"/>
          </a:xfrm>
        </p:spPr>
        <p:txBody>
          <a:bodyPr/>
          <a:lstStyle/>
          <a:p>
            <a:pPr eaLnBrk="1" hangingPunct="1">
              <a:buFont typeface="Wingdings" pitchFamily="2" charset="2"/>
              <a:buNone/>
            </a:pPr>
            <a:r>
              <a:rPr lang="pt-BR" smtClean="0"/>
              <a:t> </a:t>
            </a:r>
          </a:p>
        </p:txBody>
      </p:sp>
      <p:pic>
        <p:nvPicPr>
          <p:cNvPr id="149507" name="Picture 4" descr="j023637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90800"/>
            <a:ext cx="27368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1763688" y="620688"/>
            <a:ext cx="4824536" cy="560388"/>
          </a:xfrm>
          <a:prstGeom prst="rect">
            <a:avLst/>
          </a:prstGeom>
          <a:noFill/>
          <a:ln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0" fontAlgn="base" hangingPunct="0">
              <a:lnSpc>
                <a:spcPct val="80000"/>
              </a:lnSpc>
              <a:spcBef>
                <a:spcPct val="0"/>
              </a:spcBef>
              <a:spcAft>
                <a:spcPct val="0"/>
              </a:spcAft>
              <a:defRPr sz="3600">
                <a:solidFill>
                  <a:schemeClr val="tx2"/>
                </a:solidFill>
                <a:latin typeface="+mj-lt"/>
                <a:ea typeface="MS PGothic" pitchFamily="34" charset="-128"/>
                <a:cs typeface="ＭＳ Ｐゴシック" pitchFamily="-112" charset="-128"/>
              </a:defRPr>
            </a:lvl1pPr>
            <a:lvl2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2pPr>
            <a:lvl3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3pPr>
            <a:lvl4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4pPr>
            <a:lvl5pPr algn="l" rtl="0" eaLnBrk="0" fontAlgn="base" hangingPunct="0">
              <a:lnSpc>
                <a:spcPct val="80000"/>
              </a:lnSpc>
              <a:spcBef>
                <a:spcPct val="0"/>
              </a:spcBef>
              <a:spcAft>
                <a:spcPct val="0"/>
              </a:spcAft>
              <a:defRPr sz="3400">
                <a:solidFill>
                  <a:schemeClr val="tx2"/>
                </a:solidFill>
                <a:latin typeface="Georgia" pitchFamily="-112" charset="0"/>
                <a:ea typeface="MS PGothic" pitchFamily="34" charset="-128"/>
                <a:cs typeface="ＭＳ Ｐゴシック" pitchFamily="-112" charset="-128"/>
              </a:defRPr>
            </a:lvl5pPr>
            <a:lvl6pPr marL="457200" algn="l" rtl="0" fontAlgn="base">
              <a:lnSpc>
                <a:spcPct val="80000"/>
              </a:lnSpc>
              <a:spcBef>
                <a:spcPct val="0"/>
              </a:spcBef>
              <a:spcAft>
                <a:spcPct val="0"/>
              </a:spcAft>
              <a:defRPr sz="3400">
                <a:solidFill>
                  <a:schemeClr val="tx2"/>
                </a:solidFill>
                <a:latin typeface="Georgia" pitchFamily="-112" charset="0"/>
              </a:defRPr>
            </a:lvl6pPr>
            <a:lvl7pPr marL="914400" algn="l" rtl="0" fontAlgn="base">
              <a:lnSpc>
                <a:spcPct val="80000"/>
              </a:lnSpc>
              <a:spcBef>
                <a:spcPct val="0"/>
              </a:spcBef>
              <a:spcAft>
                <a:spcPct val="0"/>
              </a:spcAft>
              <a:defRPr sz="3400">
                <a:solidFill>
                  <a:schemeClr val="tx2"/>
                </a:solidFill>
                <a:latin typeface="Georgia" pitchFamily="-112" charset="0"/>
              </a:defRPr>
            </a:lvl7pPr>
            <a:lvl8pPr marL="1371600" algn="l" rtl="0" fontAlgn="base">
              <a:lnSpc>
                <a:spcPct val="80000"/>
              </a:lnSpc>
              <a:spcBef>
                <a:spcPct val="0"/>
              </a:spcBef>
              <a:spcAft>
                <a:spcPct val="0"/>
              </a:spcAft>
              <a:defRPr sz="3400">
                <a:solidFill>
                  <a:schemeClr val="tx2"/>
                </a:solidFill>
                <a:latin typeface="Georgia" pitchFamily="-112" charset="0"/>
              </a:defRPr>
            </a:lvl8pPr>
            <a:lvl9pPr marL="1828800" algn="l" rtl="0" fontAlgn="base">
              <a:lnSpc>
                <a:spcPct val="80000"/>
              </a:lnSpc>
              <a:spcBef>
                <a:spcPct val="0"/>
              </a:spcBef>
              <a:spcAft>
                <a:spcPct val="0"/>
              </a:spcAft>
              <a:defRPr sz="3400">
                <a:solidFill>
                  <a:schemeClr val="tx2"/>
                </a:solidFill>
                <a:latin typeface="Georgia" pitchFamily="-112" charset="0"/>
              </a:defRPr>
            </a:lvl9pPr>
          </a:lstStyle>
          <a:p>
            <a:pPr fontAlgn="auto">
              <a:lnSpc>
                <a:spcPct val="100000"/>
              </a:lnSpc>
              <a:spcBef>
                <a:spcPts val="0"/>
              </a:spcBef>
              <a:spcAft>
                <a:spcPts val="0"/>
              </a:spcAft>
              <a:defRPr/>
            </a:pPr>
            <a:r>
              <a:rPr lang="en-GB" sz="2800" b="1" kern="1200" dirty="0" err="1" smtClean="0">
                <a:ln w="11430"/>
                <a:solidFill>
                  <a:srgbClr val="580000"/>
                </a:solidFill>
                <a:effectLst>
                  <a:outerShdw blurRad="50800" dist="39000" dir="5460000" algn="tl">
                    <a:srgbClr val="000000">
                      <a:alpha val="38000"/>
                    </a:srgbClr>
                  </a:outerShdw>
                </a:effectLst>
                <a:latin typeface="+mn-lt"/>
                <a:ea typeface="+mn-ea"/>
                <a:cs typeface="+mn-cs"/>
              </a:rPr>
              <a:t>Troca</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de </a:t>
            </a:r>
            <a:r>
              <a:rPr lang="en-GB" sz="2800" b="1" kern="1200" dirty="0" err="1" smtClean="0">
                <a:ln w="11430"/>
                <a:solidFill>
                  <a:srgbClr val="580000"/>
                </a:solidFill>
                <a:effectLst>
                  <a:outerShdw blurRad="50800" dist="39000" dir="5460000" algn="tl">
                    <a:srgbClr val="000000">
                      <a:alpha val="38000"/>
                    </a:srgbClr>
                  </a:outerShdw>
                </a:effectLst>
                <a:latin typeface="+mn-lt"/>
                <a:ea typeface="+mn-ea"/>
                <a:cs typeface="+mn-cs"/>
              </a:rPr>
              <a:t>Informações</a:t>
            </a:r>
            <a:endPar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endParaRPr>
          </a:p>
          <a:p>
            <a:pPr fontAlgn="auto">
              <a:lnSpc>
                <a:spcPct val="100000"/>
              </a:lnSpc>
              <a:spcBef>
                <a:spcPts val="0"/>
              </a:spcBef>
              <a:spcAft>
                <a:spcPts val="0"/>
              </a:spcAft>
              <a:defRPr/>
            </a:pPr>
            <a:r>
              <a:rPr lang="en-GB" sz="2800" b="1" kern="1200" dirty="0" err="1" smtClean="0">
                <a:ln w="11430"/>
                <a:solidFill>
                  <a:srgbClr val="580000"/>
                </a:solidFill>
                <a:effectLst>
                  <a:outerShdw blurRad="50800" dist="39000" dir="5460000" algn="tl">
                    <a:srgbClr val="000000">
                      <a:alpha val="38000"/>
                    </a:srgbClr>
                  </a:outerShdw>
                </a:effectLst>
                <a:latin typeface="+mn-lt"/>
                <a:ea typeface="+mn-ea"/>
                <a:cs typeface="+mn-cs"/>
              </a:rPr>
              <a:t>em</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t>
            </a:r>
            <a:r>
              <a:rPr lang="en-GB" sz="2800" b="1" kern="1200" dirty="0" err="1" smtClean="0">
                <a:ln w="11430"/>
                <a:solidFill>
                  <a:srgbClr val="580000"/>
                </a:solidFill>
                <a:effectLst>
                  <a:outerShdw blurRad="50800" dist="39000" dir="5460000" algn="tl">
                    <a:srgbClr val="000000">
                      <a:alpha val="38000"/>
                    </a:srgbClr>
                  </a:outerShdw>
                </a:effectLst>
                <a:latin typeface="+mn-lt"/>
                <a:ea typeface="+mn-ea"/>
                <a:cs typeface="+mn-cs"/>
              </a:rPr>
              <a:t>Saúde</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t>
            </a:r>
            <a:r>
              <a:rPr lang="en-GB" sz="2800" b="1" kern="1200" dirty="0" err="1" smtClean="0">
                <a:ln w="11430"/>
                <a:solidFill>
                  <a:srgbClr val="580000"/>
                </a:solidFill>
                <a:effectLst>
                  <a:outerShdw blurRad="50800" dist="39000" dir="5460000" algn="tl">
                    <a:srgbClr val="000000">
                      <a:alpha val="38000"/>
                    </a:srgbClr>
                  </a:outerShdw>
                </a:effectLst>
                <a:latin typeface="+mn-lt"/>
                <a:ea typeface="+mn-ea"/>
                <a:cs typeface="+mn-cs"/>
              </a:rPr>
              <a:t>Suplementar</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Tree>
    <p:extLst>
      <p:ext uri="{BB962C8B-B14F-4D97-AF65-F5344CB8AC3E}">
        <p14:creationId xmlns:p14="http://schemas.microsoft.com/office/powerpoint/2010/main" val="2847432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691680" y="837084"/>
            <a:ext cx="5976664" cy="359668"/>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e – Saúde (e-Health) </a:t>
            </a:r>
            <a:endParaRPr lang="en-US"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15" name="Rectangle 3"/>
          <p:cNvSpPr txBox="1">
            <a:spLocks noChangeArrowheads="1"/>
          </p:cNvSpPr>
          <p:nvPr/>
        </p:nvSpPr>
        <p:spPr bwMode="auto">
          <a:xfrm>
            <a:off x="1604764" y="1484784"/>
            <a:ext cx="757574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marL="342900" indent="-342900" eaLnBrk="1" hangingPunct="1">
              <a:lnSpc>
                <a:spcPct val="120000"/>
              </a:lnSpc>
              <a:spcAft>
                <a:spcPct val="35000"/>
              </a:spcAft>
            </a:pPr>
            <a:r>
              <a:rPr lang="pt-BR" sz="1800" kern="0" dirty="0"/>
              <a:t>Saúde (atenção à saúde) integral e integrada baseada em Tecnologias da Informação e Comunicação (</a:t>
            </a:r>
            <a:r>
              <a:rPr lang="pt-BR" sz="1800" kern="0" dirty="0" err="1"/>
              <a:t>TICs</a:t>
            </a:r>
            <a:r>
              <a:rPr lang="pt-BR" sz="1800" kern="0" dirty="0"/>
              <a:t>) e dispositivos eletrônicos, incluindo</a:t>
            </a:r>
            <a:r>
              <a:rPr lang="pt-BR" sz="1800" kern="0" dirty="0" smtClean="0"/>
              <a:t>:</a:t>
            </a:r>
            <a:endParaRPr lang="pt-BR" sz="1800" kern="0" dirty="0"/>
          </a:p>
          <a:p>
            <a:pPr marL="1177925" lvl="2" indent="-342900" eaLnBrk="1" hangingPunct="1">
              <a:lnSpc>
                <a:spcPct val="120000"/>
              </a:lnSpc>
              <a:spcAft>
                <a:spcPct val="35000"/>
              </a:spcAft>
            </a:pPr>
            <a:r>
              <a:rPr lang="pt-BR" sz="1800" kern="0" dirty="0"/>
              <a:t>S-RES (PEP); Prescrição Eletrônica; Telemedicina/Telessaúde; Saúde do Consumidor (</a:t>
            </a:r>
            <a:r>
              <a:rPr lang="pt-BR" sz="1800" kern="0" dirty="0" err="1"/>
              <a:t>Consumer</a:t>
            </a:r>
            <a:r>
              <a:rPr lang="pt-BR" sz="1800" kern="0" dirty="0"/>
              <a:t> </a:t>
            </a:r>
            <a:r>
              <a:rPr lang="pt-BR" sz="1800" kern="0" dirty="0" err="1"/>
              <a:t>health</a:t>
            </a:r>
            <a:r>
              <a:rPr lang="pt-BR" sz="1800" kern="0" dirty="0"/>
              <a:t> </a:t>
            </a:r>
            <a:r>
              <a:rPr lang="pt-BR" sz="1800" kern="0" dirty="0" err="1"/>
              <a:t>informatics</a:t>
            </a:r>
            <a:r>
              <a:rPr lang="pt-BR" sz="1800" kern="0" dirty="0"/>
              <a:t>); Educação Continuada; </a:t>
            </a:r>
            <a:r>
              <a:rPr lang="pt-BR" sz="1800" kern="0" dirty="0" err="1"/>
              <a:t>Telecuidado</a:t>
            </a:r>
            <a:r>
              <a:rPr lang="pt-BR" sz="1800" kern="0" dirty="0"/>
              <a:t>, </a:t>
            </a:r>
            <a:r>
              <a:rPr lang="pt-BR" sz="1800" kern="0" dirty="0" err="1"/>
              <a:t>Telerreabilitação</a:t>
            </a:r>
            <a:r>
              <a:rPr lang="pt-BR" sz="1800" kern="0" dirty="0"/>
              <a:t>; Saúde Móvel; Pesquisas Colaborativas em Redes; Computação em Grade; Computação em Nuvem; etc</a:t>
            </a:r>
            <a:r>
              <a:rPr lang="pt-BR" sz="1800" kern="0" dirty="0" smtClean="0"/>
              <a:t>...</a:t>
            </a:r>
            <a:endParaRPr lang="pt-BR" sz="1800" kern="0" dirty="0"/>
          </a:p>
        </p:txBody>
      </p:sp>
      <p:pic>
        <p:nvPicPr>
          <p:cNvPr id="16" name="Imagem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45" y="3140968"/>
            <a:ext cx="2595347" cy="2952328"/>
          </a:xfrm>
          <a:prstGeom prst="rect">
            <a:avLst/>
          </a:prstGeom>
        </p:spPr>
      </p:pic>
      <p:sp>
        <p:nvSpPr>
          <p:cNvPr id="17" name="CaixaDeTexto 16"/>
          <p:cNvSpPr txBox="1"/>
          <p:nvPr/>
        </p:nvSpPr>
        <p:spPr>
          <a:xfrm>
            <a:off x="323528" y="6233537"/>
            <a:ext cx="2284890" cy="507831"/>
          </a:xfrm>
          <a:prstGeom prst="rect">
            <a:avLst/>
          </a:prstGeom>
          <a:noFill/>
        </p:spPr>
        <p:txBody>
          <a:bodyPr wrap="square" rtlCol="0">
            <a:spAutoFit/>
          </a:bodyPr>
          <a:lstStyle/>
          <a:p>
            <a:pPr algn="l"/>
            <a:r>
              <a:rPr lang="pt-BR" sz="1000" b="1" dirty="0" smtClean="0">
                <a:solidFill>
                  <a:schemeClr val="tx1"/>
                </a:solidFill>
              </a:rPr>
              <a:t>Sua radiografia mostrou uma costela quebrada, mas já a consertamos com o Photoshop</a:t>
            </a:r>
            <a:endParaRPr lang="pt-BR" sz="1000" b="1" dirty="0">
              <a:solidFill>
                <a:schemeClr val="tx1"/>
              </a:solidFill>
            </a:endParaRPr>
          </a:p>
        </p:txBody>
      </p:sp>
      <p:sp>
        <p:nvSpPr>
          <p:cNvPr id="18" name="Retângulo 17"/>
          <p:cNvSpPr/>
          <p:nvPr/>
        </p:nvSpPr>
        <p:spPr>
          <a:xfrm>
            <a:off x="2699792" y="5879072"/>
            <a:ext cx="3762164" cy="286232"/>
          </a:xfrm>
          <a:prstGeom prst="rect">
            <a:avLst/>
          </a:prstGeom>
        </p:spPr>
        <p:txBody>
          <a:bodyPr wrap="square">
            <a:spAutoFit/>
          </a:bodyPr>
          <a:lstStyle/>
          <a:p>
            <a:r>
              <a:rPr lang="pt-BR" sz="1400" b="1" i="1" dirty="0">
                <a:solidFill>
                  <a:srgbClr val="FF0000"/>
                </a:solidFill>
              </a:rPr>
              <a:t>http://www.glasbergen.com/?s=x-ray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a:xfrm>
            <a:off x="827584" y="620688"/>
            <a:ext cx="4464496" cy="560388"/>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ANS - </a:t>
            </a:r>
            <a:r>
              <a:rPr lang="en-GB" sz="2800" b="1" kern="1200" dirty="0" err="1">
                <a:ln w="11430"/>
                <a:solidFill>
                  <a:srgbClr val="580000"/>
                </a:solidFill>
                <a:effectLst>
                  <a:outerShdw blurRad="50800" dist="39000" dir="5460000" algn="tl">
                    <a:srgbClr val="000000">
                      <a:alpha val="38000"/>
                    </a:srgbClr>
                  </a:outerShdw>
                </a:effectLst>
                <a:latin typeface="+mn-lt"/>
                <a:ea typeface="+mn-ea"/>
                <a:cs typeface="+mn-cs"/>
              </a:rPr>
              <a:t>Padrão</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 TISS</a:t>
            </a:r>
          </a:p>
        </p:txBody>
      </p:sp>
      <p:sp>
        <p:nvSpPr>
          <p:cNvPr id="151554" name="Rectangle 3"/>
          <p:cNvSpPr>
            <a:spLocks noGrp="1" noChangeArrowheads="1"/>
          </p:cNvSpPr>
          <p:nvPr>
            <p:ph type="body" idx="1"/>
          </p:nvPr>
        </p:nvSpPr>
        <p:spPr>
          <a:xfrm>
            <a:off x="1475656" y="1773262"/>
            <a:ext cx="8229600" cy="4464050"/>
          </a:xfrm>
        </p:spPr>
        <p:txBody>
          <a:bodyPr/>
          <a:lstStyle/>
          <a:p>
            <a:pPr eaLnBrk="1" hangingPunct="1">
              <a:lnSpc>
                <a:spcPct val="150000"/>
              </a:lnSpc>
            </a:pPr>
            <a:r>
              <a:rPr lang="en-GB" b="1" dirty="0" err="1" smtClean="0"/>
              <a:t>Guia</a:t>
            </a:r>
            <a:r>
              <a:rPr lang="en-GB" b="1" dirty="0" smtClean="0"/>
              <a:t> de </a:t>
            </a:r>
            <a:r>
              <a:rPr lang="en-GB" b="1" dirty="0" err="1" smtClean="0"/>
              <a:t>Consulta</a:t>
            </a:r>
            <a:endParaRPr lang="en-GB" b="1" dirty="0" smtClean="0"/>
          </a:p>
          <a:p>
            <a:pPr eaLnBrk="1" hangingPunct="1">
              <a:lnSpc>
                <a:spcPct val="150000"/>
              </a:lnSpc>
            </a:pPr>
            <a:r>
              <a:rPr lang="en-GB" b="1" dirty="0" err="1" smtClean="0"/>
              <a:t>Guia</a:t>
            </a:r>
            <a:r>
              <a:rPr lang="en-GB" b="1" dirty="0" smtClean="0"/>
              <a:t> de </a:t>
            </a:r>
            <a:r>
              <a:rPr lang="en-GB" b="1" dirty="0" err="1" smtClean="0"/>
              <a:t>Serviços</a:t>
            </a:r>
            <a:r>
              <a:rPr lang="en-GB" b="1" dirty="0" smtClean="0"/>
              <a:t> </a:t>
            </a:r>
            <a:r>
              <a:rPr lang="en-GB" b="1" dirty="0" err="1" smtClean="0"/>
              <a:t>Profissionais</a:t>
            </a:r>
            <a:r>
              <a:rPr lang="en-GB" b="1" dirty="0" smtClean="0"/>
              <a:t>/</a:t>
            </a:r>
            <a:r>
              <a:rPr lang="en-GB" b="1" dirty="0" err="1" smtClean="0"/>
              <a:t>Serviço</a:t>
            </a:r>
            <a:r>
              <a:rPr lang="en-GB" b="1" dirty="0" smtClean="0"/>
              <a:t> </a:t>
            </a:r>
            <a:r>
              <a:rPr lang="en-GB" b="1" dirty="0" err="1" smtClean="0"/>
              <a:t>Auxiliar</a:t>
            </a:r>
            <a:r>
              <a:rPr lang="en-GB" b="1" dirty="0" smtClean="0"/>
              <a:t> </a:t>
            </a:r>
            <a:r>
              <a:rPr lang="en-GB" b="1" dirty="0" err="1" smtClean="0"/>
              <a:t>Diagnóstico</a:t>
            </a:r>
            <a:r>
              <a:rPr lang="en-GB" b="1" dirty="0" smtClean="0"/>
              <a:t> e </a:t>
            </a:r>
            <a:r>
              <a:rPr lang="en-GB" b="1" dirty="0" err="1" smtClean="0"/>
              <a:t>Terapia</a:t>
            </a:r>
            <a:endParaRPr lang="en-GB" b="1" dirty="0" smtClean="0"/>
          </a:p>
          <a:p>
            <a:pPr eaLnBrk="1" hangingPunct="1">
              <a:lnSpc>
                <a:spcPct val="150000"/>
              </a:lnSpc>
            </a:pPr>
            <a:r>
              <a:rPr lang="en-GB" b="1" dirty="0" err="1" smtClean="0"/>
              <a:t>Guia</a:t>
            </a:r>
            <a:r>
              <a:rPr lang="en-GB" b="1" dirty="0" smtClean="0"/>
              <a:t> de </a:t>
            </a:r>
            <a:r>
              <a:rPr lang="en-GB" b="1" dirty="0" err="1" smtClean="0"/>
              <a:t>Solicitação</a:t>
            </a:r>
            <a:r>
              <a:rPr lang="en-GB" b="1" dirty="0" smtClean="0"/>
              <a:t> de </a:t>
            </a:r>
            <a:r>
              <a:rPr lang="en-GB" b="1" dirty="0" err="1" smtClean="0"/>
              <a:t>Internação</a:t>
            </a:r>
            <a:endParaRPr lang="en-GB" b="1" dirty="0" smtClean="0"/>
          </a:p>
          <a:p>
            <a:pPr eaLnBrk="1" hangingPunct="1">
              <a:lnSpc>
                <a:spcPct val="150000"/>
              </a:lnSpc>
            </a:pPr>
            <a:r>
              <a:rPr lang="en-GB" b="1" dirty="0" err="1" smtClean="0"/>
              <a:t>Guia</a:t>
            </a:r>
            <a:r>
              <a:rPr lang="en-GB" b="1" dirty="0" smtClean="0"/>
              <a:t> de </a:t>
            </a:r>
            <a:r>
              <a:rPr lang="en-GB" b="1" dirty="0" err="1" smtClean="0"/>
              <a:t>Resumo</a:t>
            </a:r>
            <a:r>
              <a:rPr lang="en-GB" b="1" dirty="0" smtClean="0"/>
              <a:t> de </a:t>
            </a:r>
            <a:r>
              <a:rPr lang="en-GB" b="1" dirty="0" err="1" smtClean="0"/>
              <a:t>Internação</a:t>
            </a:r>
            <a:endParaRPr lang="en-GB" b="1" dirty="0" smtClean="0"/>
          </a:p>
          <a:p>
            <a:pPr eaLnBrk="1" hangingPunct="1">
              <a:lnSpc>
                <a:spcPct val="150000"/>
              </a:lnSpc>
            </a:pPr>
            <a:r>
              <a:rPr lang="en-GB" b="1" dirty="0" err="1" smtClean="0"/>
              <a:t>Guia</a:t>
            </a:r>
            <a:r>
              <a:rPr lang="en-GB" b="1" dirty="0" smtClean="0"/>
              <a:t> de </a:t>
            </a:r>
            <a:r>
              <a:rPr lang="en-GB" b="1" dirty="0" err="1" smtClean="0"/>
              <a:t>Honorário</a:t>
            </a:r>
            <a:r>
              <a:rPr lang="en-GB" b="1" dirty="0" smtClean="0"/>
              <a:t> Individual</a:t>
            </a:r>
          </a:p>
          <a:p>
            <a:pPr eaLnBrk="1" hangingPunct="1">
              <a:lnSpc>
                <a:spcPct val="150000"/>
              </a:lnSpc>
            </a:pPr>
            <a:r>
              <a:rPr lang="en-GB" b="1" dirty="0" err="1" smtClean="0"/>
              <a:t>Guia</a:t>
            </a:r>
            <a:r>
              <a:rPr lang="en-GB" b="1" dirty="0" smtClean="0"/>
              <a:t> de </a:t>
            </a:r>
            <a:r>
              <a:rPr lang="en-GB" b="1" dirty="0" err="1" smtClean="0"/>
              <a:t>Tratamento</a:t>
            </a:r>
            <a:r>
              <a:rPr lang="en-GB" b="1" dirty="0" smtClean="0"/>
              <a:t> </a:t>
            </a:r>
            <a:r>
              <a:rPr lang="en-GB" b="1" dirty="0" err="1" smtClean="0"/>
              <a:t>odontológico</a:t>
            </a:r>
            <a:endParaRPr lang="en-GB" b="1" dirty="0" smtClean="0"/>
          </a:p>
          <a:p>
            <a:pPr eaLnBrk="1" hangingPunct="1">
              <a:lnSpc>
                <a:spcPct val="150000"/>
              </a:lnSpc>
            </a:pPr>
            <a:r>
              <a:rPr lang="en-GB" b="1" dirty="0" err="1" smtClean="0"/>
              <a:t>Guia</a:t>
            </a:r>
            <a:r>
              <a:rPr lang="en-GB" b="1" dirty="0" smtClean="0"/>
              <a:t> de </a:t>
            </a:r>
            <a:r>
              <a:rPr lang="en-GB" b="1" dirty="0" err="1" smtClean="0"/>
              <a:t>Outras</a:t>
            </a:r>
            <a:r>
              <a:rPr lang="en-GB" b="1" dirty="0" smtClean="0"/>
              <a:t> </a:t>
            </a:r>
            <a:r>
              <a:rPr lang="en-GB" b="1" dirty="0" err="1" smtClean="0"/>
              <a:t>Despesas</a:t>
            </a:r>
            <a:endParaRPr lang="en-GB" b="1"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396056" y="620688"/>
            <a:ext cx="5040040" cy="633413"/>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ANS - </a:t>
            </a:r>
            <a:r>
              <a:rPr lang="en-GB" sz="2800" b="1" kern="1200" dirty="0" err="1">
                <a:ln w="11430"/>
                <a:solidFill>
                  <a:srgbClr val="580000"/>
                </a:solidFill>
                <a:effectLst>
                  <a:outerShdw blurRad="50800" dist="39000" dir="5460000" algn="tl">
                    <a:srgbClr val="000000">
                      <a:alpha val="38000"/>
                    </a:srgbClr>
                  </a:outerShdw>
                </a:effectLst>
                <a:latin typeface="+mn-lt"/>
                <a:ea typeface="+mn-ea"/>
                <a:cs typeface="+mn-cs"/>
              </a:rPr>
              <a:t>Padrão</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 TISS</a:t>
            </a:r>
          </a:p>
        </p:txBody>
      </p:sp>
      <p:sp>
        <p:nvSpPr>
          <p:cNvPr id="153602" name="Rectangle 3"/>
          <p:cNvSpPr>
            <a:spLocks noGrp="1" noChangeArrowheads="1"/>
          </p:cNvSpPr>
          <p:nvPr>
            <p:ph type="body" idx="1"/>
          </p:nvPr>
        </p:nvSpPr>
        <p:spPr>
          <a:xfrm>
            <a:off x="1547664" y="1772816"/>
            <a:ext cx="8001000" cy="4270375"/>
          </a:xfrm>
        </p:spPr>
        <p:txBody>
          <a:bodyPr/>
          <a:lstStyle/>
          <a:p>
            <a:pPr eaLnBrk="1" hangingPunct="1">
              <a:lnSpc>
                <a:spcPct val="180000"/>
              </a:lnSpc>
            </a:pPr>
            <a:r>
              <a:rPr lang="en-GB" b="1" dirty="0" err="1" smtClean="0"/>
              <a:t>Autorização</a:t>
            </a:r>
            <a:r>
              <a:rPr lang="en-GB" b="1" dirty="0" smtClean="0"/>
              <a:t> de </a:t>
            </a:r>
            <a:r>
              <a:rPr lang="en-GB" b="1" dirty="0" err="1" smtClean="0"/>
              <a:t>Procedimentos</a:t>
            </a:r>
            <a:endParaRPr lang="en-GB" b="1" dirty="0" smtClean="0"/>
          </a:p>
          <a:p>
            <a:pPr eaLnBrk="1" hangingPunct="1">
              <a:lnSpc>
                <a:spcPct val="180000"/>
              </a:lnSpc>
            </a:pPr>
            <a:r>
              <a:rPr lang="en-GB" b="1" dirty="0" err="1" smtClean="0"/>
              <a:t>Eligibilidade</a:t>
            </a:r>
            <a:r>
              <a:rPr lang="en-GB" b="1" dirty="0" smtClean="0"/>
              <a:t> (c/</a:t>
            </a:r>
            <a:r>
              <a:rPr lang="en-GB" b="1" dirty="0" err="1" smtClean="0"/>
              <a:t>biometria</a:t>
            </a:r>
            <a:r>
              <a:rPr lang="en-GB" b="1" dirty="0" smtClean="0"/>
              <a:t>)</a:t>
            </a:r>
          </a:p>
          <a:p>
            <a:pPr eaLnBrk="1" hangingPunct="1">
              <a:lnSpc>
                <a:spcPct val="180000"/>
              </a:lnSpc>
            </a:pPr>
            <a:r>
              <a:rPr lang="en-GB" b="1" dirty="0" err="1" smtClean="0"/>
              <a:t>Cancelamento</a:t>
            </a:r>
            <a:r>
              <a:rPr lang="en-GB" b="1" dirty="0" smtClean="0"/>
              <a:t> de </a:t>
            </a:r>
            <a:r>
              <a:rPr lang="en-GB" b="1" dirty="0" err="1" smtClean="0"/>
              <a:t>Guia</a:t>
            </a:r>
            <a:endParaRPr lang="en-GB" b="1" dirty="0" smtClean="0"/>
          </a:p>
          <a:p>
            <a:pPr eaLnBrk="1" hangingPunct="1">
              <a:lnSpc>
                <a:spcPct val="180000"/>
              </a:lnSpc>
            </a:pPr>
            <a:r>
              <a:rPr lang="en-GB" b="1" dirty="0" smtClean="0"/>
              <a:t>Re-</a:t>
            </a:r>
            <a:r>
              <a:rPr lang="en-GB" b="1" dirty="0" err="1" smtClean="0"/>
              <a:t>apresentação</a:t>
            </a:r>
            <a:r>
              <a:rPr lang="en-GB" b="1" dirty="0" smtClean="0"/>
              <a:t> de </a:t>
            </a:r>
            <a:r>
              <a:rPr lang="en-GB" b="1" dirty="0" err="1" smtClean="0"/>
              <a:t>Guia</a:t>
            </a:r>
            <a:endParaRPr lang="en-GB" b="1" dirty="0" smtClean="0"/>
          </a:p>
          <a:p>
            <a:pPr eaLnBrk="1" hangingPunct="1">
              <a:lnSpc>
                <a:spcPct val="180000"/>
              </a:lnSpc>
            </a:pPr>
            <a:r>
              <a:rPr lang="en-GB" b="1" dirty="0" err="1" smtClean="0"/>
              <a:t>Demonstrativos</a:t>
            </a:r>
            <a:r>
              <a:rPr lang="en-GB" b="1" dirty="0" smtClean="0"/>
              <a:t> </a:t>
            </a:r>
            <a:r>
              <a:rPr lang="en-GB" b="1" dirty="0" err="1" smtClean="0"/>
              <a:t>Pagamentos</a:t>
            </a:r>
            <a:endParaRPr lang="en-GB" b="1" dirty="0" smtClean="0"/>
          </a:p>
          <a:p>
            <a:pPr eaLnBrk="1" hangingPunct="1">
              <a:lnSpc>
                <a:spcPct val="180000"/>
              </a:lnSpc>
            </a:pPr>
            <a:r>
              <a:rPr lang="en-GB" b="1" dirty="0" err="1" smtClean="0"/>
              <a:t>Demonstrativos</a:t>
            </a:r>
            <a:r>
              <a:rPr lang="en-GB" b="1" dirty="0" smtClean="0"/>
              <a:t> </a:t>
            </a:r>
            <a:r>
              <a:rPr lang="en-GB" b="1" dirty="0" err="1" smtClean="0"/>
              <a:t>Glosas</a:t>
            </a:r>
            <a:endParaRPr lang="en-GB" b="1"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7" name="Rectangle 3"/>
          <p:cNvSpPr>
            <a:spLocks noChangeArrowheads="1"/>
          </p:cNvSpPr>
          <p:nvPr/>
        </p:nvSpPr>
        <p:spPr bwMode="auto">
          <a:xfrm>
            <a:off x="6948488" y="6453188"/>
            <a:ext cx="2195512" cy="404812"/>
          </a:xfrm>
          <a:prstGeom prst="rect">
            <a:avLst/>
          </a:prstGeom>
          <a:solidFill>
            <a:schemeClr val="bg1"/>
          </a:solidFill>
          <a:ln w="9525">
            <a:noFill/>
            <a:miter lim="800000"/>
            <a:headEnd/>
            <a:tailEnd/>
          </a:ln>
          <a:effectLst/>
        </p:spPr>
        <p:txBody>
          <a:bodyPr wrap="none" anchor="ctr"/>
          <a:lstStyle/>
          <a:p>
            <a:pPr>
              <a:defRPr/>
            </a:pPr>
            <a:endParaRPr lang="en-US">
              <a:effectLst>
                <a:outerShdw blurRad="38100" dist="38100" dir="2700000" algn="tl">
                  <a:srgbClr val="DDDDDD"/>
                </a:outerShdw>
              </a:effectLst>
              <a:latin typeface="Georgia" charset="0"/>
              <a:ea typeface="ＭＳ Ｐゴシック" charset="0"/>
              <a:cs typeface="ＭＳ Ｐゴシック" charset="0"/>
            </a:endParaRPr>
          </a:p>
        </p:txBody>
      </p:sp>
      <p:pic>
        <p:nvPicPr>
          <p:cNvPr id="155650" name="Picture 4" descr="tiss_graf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484784"/>
            <a:ext cx="5471889" cy="464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29" name="Rectangle 5"/>
          <p:cNvSpPr>
            <a:spLocks noGrp="1" noChangeArrowheads="1"/>
          </p:cNvSpPr>
          <p:nvPr>
            <p:ph type="title"/>
          </p:nvPr>
        </p:nvSpPr>
        <p:spPr>
          <a:xfrm>
            <a:off x="1115616" y="620688"/>
            <a:ext cx="4176464" cy="633413"/>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ANS - </a:t>
            </a:r>
            <a:r>
              <a:rPr lang="en-GB" sz="2800" b="1" kern="1200" dirty="0" err="1">
                <a:ln w="11430"/>
                <a:solidFill>
                  <a:srgbClr val="580000"/>
                </a:solidFill>
                <a:effectLst>
                  <a:outerShdw blurRad="50800" dist="39000" dir="5460000" algn="tl">
                    <a:srgbClr val="000000">
                      <a:alpha val="38000"/>
                    </a:srgbClr>
                  </a:outerShdw>
                </a:effectLst>
                <a:latin typeface="+mn-lt"/>
                <a:ea typeface="+mn-ea"/>
                <a:cs typeface="+mn-cs"/>
              </a:rPr>
              <a:t>Padrão</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 TISS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ctrTitle"/>
          </p:nvPr>
        </p:nvSpPr>
        <p:spPr>
          <a:xfrm>
            <a:off x="733752" y="1556792"/>
            <a:ext cx="7772400" cy="649287"/>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Padrões de </a:t>
            </a: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Vocabulários</a:t>
            </a:r>
            <a:endParaRPr lang="pt-BR"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pic>
        <p:nvPicPr>
          <p:cNvPr id="3" name="Picture 4" descr="j023637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90800"/>
            <a:ext cx="27368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611560" y="476672"/>
            <a:ext cx="5544616" cy="928687"/>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en-US" sz="2800" b="1" kern="1200" dirty="0" err="1">
                <a:ln w="11430"/>
                <a:solidFill>
                  <a:srgbClr val="580000"/>
                </a:solidFill>
                <a:effectLst>
                  <a:outerShdw blurRad="50800" dist="39000" dir="5460000" algn="tl">
                    <a:srgbClr val="000000">
                      <a:alpha val="38000"/>
                    </a:srgbClr>
                  </a:outerShdw>
                </a:effectLst>
                <a:latin typeface="+mn-lt"/>
                <a:ea typeface="+mn-ea"/>
                <a:cs typeface="+mn-cs"/>
              </a:rPr>
              <a:t>Vocabul</a:t>
            </a:r>
            <a:r>
              <a:rPr lang="en-US" altLang="ja-JP" sz="2800" b="1" kern="1200" dirty="0" err="1">
                <a:ln w="11430"/>
                <a:solidFill>
                  <a:srgbClr val="580000"/>
                </a:solidFill>
                <a:effectLst>
                  <a:outerShdw blurRad="50800" dist="39000" dir="5460000" algn="tl">
                    <a:srgbClr val="000000">
                      <a:alpha val="38000"/>
                    </a:srgbClr>
                  </a:outerShdw>
                </a:effectLst>
                <a:latin typeface="+mn-lt"/>
                <a:ea typeface="+mn-ea"/>
                <a:cs typeface="+mn-cs"/>
              </a:rPr>
              <a:t>ários</a:t>
            </a:r>
            <a:r>
              <a:rPr lang="en-US" sz="2800" b="1" kern="1200" dirty="0">
                <a:ln w="11430"/>
                <a:solidFill>
                  <a:srgbClr val="580000"/>
                </a:solidFill>
                <a:effectLst>
                  <a:outerShdw blurRad="50800" dist="39000" dir="5460000" algn="tl">
                    <a:srgbClr val="000000">
                      <a:alpha val="38000"/>
                    </a:srgbClr>
                  </a:outerShdw>
                </a:effectLst>
                <a:latin typeface="+mn-lt"/>
                <a:ea typeface="+mn-ea"/>
                <a:cs typeface="+mn-cs"/>
              </a:rPr>
              <a:t> </a:t>
            </a:r>
            <a:r>
              <a:rPr lang="en-US" sz="2800" b="1" kern="1200" dirty="0" err="1">
                <a:ln w="11430"/>
                <a:solidFill>
                  <a:srgbClr val="580000"/>
                </a:solidFill>
                <a:effectLst>
                  <a:outerShdw blurRad="50800" dist="39000" dir="5460000" algn="tl">
                    <a:srgbClr val="000000">
                      <a:alpha val="38000"/>
                    </a:srgbClr>
                  </a:outerShdw>
                </a:effectLst>
                <a:latin typeface="+mn-lt"/>
                <a:ea typeface="+mn-ea"/>
                <a:cs typeface="+mn-cs"/>
              </a:rPr>
              <a:t>em</a:t>
            </a:r>
            <a:r>
              <a:rPr lang="en-US" sz="2800" b="1" kern="1200" dirty="0">
                <a:ln w="11430"/>
                <a:solidFill>
                  <a:srgbClr val="580000"/>
                </a:solidFill>
                <a:effectLst>
                  <a:outerShdw blurRad="50800" dist="39000" dir="5460000" algn="tl">
                    <a:srgbClr val="000000">
                      <a:alpha val="38000"/>
                    </a:srgbClr>
                  </a:outerShdw>
                </a:effectLst>
                <a:latin typeface="+mn-lt"/>
                <a:ea typeface="+mn-ea"/>
                <a:cs typeface="+mn-cs"/>
              </a:rPr>
              <a:t> </a:t>
            </a:r>
            <a:r>
              <a:rPr lang="en-US" sz="2800" b="1" kern="1200" dirty="0" err="1">
                <a:ln w="11430"/>
                <a:solidFill>
                  <a:srgbClr val="580000"/>
                </a:solidFill>
                <a:effectLst>
                  <a:outerShdw blurRad="50800" dist="39000" dir="5460000" algn="tl">
                    <a:srgbClr val="000000">
                      <a:alpha val="38000"/>
                    </a:srgbClr>
                  </a:outerShdw>
                </a:effectLst>
                <a:latin typeface="+mn-lt"/>
                <a:ea typeface="+mn-ea"/>
                <a:cs typeface="+mn-cs"/>
              </a:rPr>
              <a:t>Sa</a:t>
            </a:r>
            <a:r>
              <a:rPr lang="en-US" altLang="ja-JP" sz="2800" b="1" kern="1200" dirty="0" err="1">
                <a:ln w="11430"/>
                <a:solidFill>
                  <a:srgbClr val="580000"/>
                </a:solidFill>
                <a:effectLst>
                  <a:outerShdw blurRad="50800" dist="39000" dir="5460000" algn="tl">
                    <a:srgbClr val="000000">
                      <a:alpha val="38000"/>
                    </a:srgbClr>
                  </a:outerShdw>
                </a:effectLst>
                <a:latin typeface="+mn-lt"/>
                <a:ea typeface="+mn-ea"/>
                <a:cs typeface="+mn-cs"/>
              </a:rPr>
              <a:t>úde</a:t>
            </a:r>
            <a:endParaRPr lang="en-US"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74754" name="Text Box 3"/>
          <p:cNvSpPr txBox="1">
            <a:spLocks noChangeArrowheads="1"/>
          </p:cNvSpPr>
          <p:nvPr/>
        </p:nvSpPr>
        <p:spPr bwMode="auto">
          <a:xfrm>
            <a:off x="827409" y="2440905"/>
            <a:ext cx="7993063"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sz="2500" b="1">
                <a:solidFill>
                  <a:schemeClr val="accent2"/>
                </a:solidFill>
                <a:latin typeface="Georgia" pitchFamily="18" charset="0"/>
                <a:ea typeface="MS PGothic" pitchFamily="34" charset="-128"/>
              </a:defRPr>
            </a:lvl1pPr>
            <a:lvl2pPr marL="742950" indent="-285750" eaLnBrk="0" hangingPunct="0">
              <a:defRPr sz="2500" b="1">
                <a:solidFill>
                  <a:schemeClr val="accent2"/>
                </a:solidFill>
                <a:latin typeface="Georgia" pitchFamily="18" charset="0"/>
                <a:ea typeface="MS PGothic" pitchFamily="34" charset="-128"/>
              </a:defRPr>
            </a:lvl2pPr>
            <a:lvl3pPr marL="1143000" indent="-228600" eaLnBrk="0" hangingPunct="0">
              <a:defRPr sz="2500" b="1">
                <a:solidFill>
                  <a:schemeClr val="accent2"/>
                </a:solidFill>
                <a:latin typeface="Georgia" pitchFamily="18" charset="0"/>
                <a:ea typeface="MS PGothic" pitchFamily="34" charset="-128"/>
              </a:defRPr>
            </a:lvl3pPr>
            <a:lvl4pPr marL="1600200" indent="-228600" eaLnBrk="0" hangingPunct="0">
              <a:defRPr sz="2500" b="1">
                <a:solidFill>
                  <a:schemeClr val="accent2"/>
                </a:solidFill>
                <a:latin typeface="Georgia" pitchFamily="18" charset="0"/>
                <a:ea typeface="MS PGothic" pitchFamily="34" charset="-128"/>
              </a:defRPr>
            </a:lvl4pPr>
            <a:lvl5pPr marL="2057400" indent="-228600" eaLnBrk="0" hangingPunct="0">
              <a:defRPr sz="2500" b="1">
                <a:solidFill>
                  <a:schemeClr val="accent2"/>
                </a:solidFill>
                <a:latin typeface="Georgia" pitchFamily="18" charset="0"/>
                <a:ea typeface="MS PGothic" pitchFamily="34" charset="-128"/>
              </a:defRPr>
            </a:lvl5pPr>
            <a:lvl6pPr marL="25146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algn="l" eaLnBrk="1" hangingPunct="1">
              <a:lnSpc>
                <a:spcPct val="130000"/>
              </a:lnSpc>
              <a:spcBef>
                <a:spcPct val="20000"/>
              </a:spcBef>
              <a:buClr>
                <a:schemeClr val="accent2"/>
              </a:buClr>
              <a:buFont typeface="Wingdings" pitchFamily="2" charset="2"/>
              <a:buChar char="o"/>
            </a:pPr>
            <a:r>
              <a:rPr lang="en-US" sz="2000" dirty="0" err="1">
                <a:solidFill>
                  <a:schemeClr val="tx1"/>
                </a:solidFill>
              </a:rPr>
              <a:t>Definem</a:t>
            </a:r>
            <a:r>
              <a:rPr lang="en-US" sz="2000" dirty="0">
                <a:solidFill>
                  <a:schemeClr val="tx1"/>
                </a:solidFill>
              </a:rPr>
              <a:t> </a:t>
            </a:r>
            <a:r>
              <a:rPr lang="en-US" sz="2000" dirty="0" err="1">
                <a:solidFill>
                  <a:schemeClr val="tx1"/>
                </a:solidFill>
              </a:rPr>
              <a:t>os</a:t>
            </a:r>
            <a:r>
              <a:rPr lang="en-US" sz="2000" dirty="0">
                <a:solidFill>
                  <a:schemeClr val="tx1"/>
                </a:solidFill>
              </a:rPr>
              <a:t> </a:t>
            </a:r>
            <a:r>
              <a:rPr lang="en-US" sz="2000" dirty="0" err="1">
                <a:solidFill>
                  <a:schemeClr val="tx1"/>
                </a:solidFill>
              </a:rPr>
              <a:t>termos</a:t>
            </a:r>
            <a:r>
              <a:rPr lang="en-US" sz="2000" dirty="0">
                <a:solidFill>
                  <a:schemeClr val="tx1"/>
                </a:solidFill>
              </a:rPr>
              <a:t> a </a:t>
            </a:r>
            <a:r>
              <a:rPr lang="en-US" sz="2000" dirty="0" err="1">
                <a:solidFill>
                  <a:schemeClr val="tx1"/>
                </a:solidFill>
              </a:rPr>
              <a:t>serem</a:t>
            </a:r>
            <a:r>
              <a:rPr lang="en-US" sz="2000" dirty="0">
                <a:solidFill>
                  <a:schemeClr val="tx1"/>
                </a:solidFill>
              </a:rPr>
              <a:t> </a:t>
            </a:r>
            <a:r>
              <a:rPr lang="en-US" sz="2000" dirty="0" err="1">
                <a:solidFill>
                  <a:schemeClr val="tx1"/>
                </a:solidFill>
              </a:rPr>
              <a:t>utilizados</a:t>
            </a:r>
            <a:r>
              <a:rPr lang="en-US" sz="2000" dirty="0">
                <a:solidFill>
                  <a:schemeClr val="tx1"/>
                </a:solidFill>
              </a:rPr>
              <a:t> </a:t>
            </a:r>
            <a:r>
              <a:rPr lang="en-US" sz="2000" dirty="0" err="1">
                <a:solidFill>
                  <a:schemeClr val="tx1"/>
                </a:solidFill>
              </a:rPr>
              <a:t>na</a:t>
            </a:r>
            <a:r>
              <a:rPr lang="en-US" sz="2000" dirty="0">
                <a:solidFill>
                  <a:schemeClr val="tx1"/>
                </a:solidFill>
              </a:rPr>
              <a:t> </a:t>
            </a:r>
            <a:r>
              <a:rPr lang="en-US" sz="2000" dirty="0" err="1">
                <a:solidFill>
                  <a:schemeClr val="tx1"/>
                </a:solidFill>
              </a:rPr>
              <a:t>descrição</a:t>
            </a:r>
            <a:r>
              <a:rPr lang="en-US" sz="2000" dirty="0">
                <a:solidFill>
                  <a:schemeClr val="tx1"/>
                </a:solidFill>
              </a:rPr>
              <a:t> da </a:t>
            </a:r>
            <a:r>
              <a:rPr lang="en-US" sz="2000" dirty="0" err="1">
                <a:solidFill>
                  <a:schemeClr val="tx1"/>
                </a:solidFill>
              </a:rPr>
              <a:t>informação</a:t>
            </a:r>
            <a:r>
              <a:rPr lang="en-US" sz="2000" dirty="0">
                <a:solidFill>
                  <a:schemeClr val="tx1"/>
                </a:solidFill>
              </a:rPr>
              <a:t> </a:t>
            </a:r>
            <a:r>
              <a:rPr lang="en-US" sz="2000" dirty="0" err="1">
                <a:solidFill>
                  <a:schemeClr val="tx1"/>
                </a:solidFill>
              </a:rPr>
              <a:t>em</a:t>
            </a:r>
            <a:r>
              <a:rPr lang="en-US" sz="2000" dirty="0">
                <a:solidFill>
                  <a:schemeClr val="tx1"/>
                </a:solidFill>
              </a:rPr>
              <a:t> </a:t>
            </a:r>
            <a:r>
              <a:rPr lang="en-US" sz="2000" dirty="0" err="1">
                <a:solidFill>
                  <a:schemeClr val="tx1"/>
                </a:solidFill>
              </a:rPr>
              <a:t>saúde</a:t>
            </a:r>
            <a:r>
              <a:rPr lang="en-US" sz="2000" dirty="0">
                <a:solidFill>
                  <a:schemeClr val="tx1"/>
                </a:solidFill>
              </a:rPr>
              <a:t>. </a:t>
            </a:r>
          </a:p>
          <a:p>
            <a:pPr algn="l" eaLnBrk="1" hangingPunct="1">
              <a:lnSpc>
                <a:spcPct val="130000"/>
              </a:lnSpc>
              <a:spcBef>
                <a:spcPct val="20000"/>
              </a:spcBef>
              <a:buClr>
                <a:schemeClr val="accent2"/>
              </a:buClr>
              <a:buFont typeface="Wingdings" pitchFamily="2" charset="2"/>
              <a:buChar char="o"/>
            </a:pPr>
            <a:endParaRPr lang="en-US" sz="2000" dirty="0">
              <a:solidFill>
                <a:schemeClr val="tx1"/>
              </a:solidFill>
            </a:endParaRPr>
          </a:p>
          <a:p>
            <a:pPr algn="l" eaLnBrk="1" hangingPunct="1">
              <a:lnSpc>
                <a:spcPct val="130000"/>
              </a:lnSpc>
              <a:spcBef>
                <a:spcPct val="20000"/>
              </a:spcBef>
              <a:buClr>
                <a:schemeClr val="accent2"/>
              </a:buClr>
              <a:buFont typeface="Wingdings" pitchFamily="2" charset="2"/>
              <a:buChar char="o"/>
            </a:pPr>
            <a:r>
              <a:rPr lang="en-US" sz="2000" dirty="0" err="1">
                <a:solidFill>
                  <a:schemeClr val="tx1"/>
                </a:solidFill>
              </a:rPr>
              <a:t>Os</a:t>
            </a:r>
            <a:r>
              <a:rPr lang="en-US" sz="2000" dirty="0">
                <a:solidFill>
                  <a:schemeClr val="tx1"/>
                </a:solidFill>
              </a:rPr>
              <a:t> </a:t>
            </a:r>
            <a:r>
              <a:rPr lang="en-US" sz="2000" dirty="0" err="1">
                <a:solidFill>
                  <a:schemeClr val="tx1"/>
                </a:solidFill>
              </a:rPr>
              <a:t>vocabulários</a:t>
            </a:r>
            <a:r>
              <a:rPr lang="en-US" sz="2000" dirty="0">
                <a:solidFill>
                  <a:schemeClr val="tx1"/>
                </a:solidFill>
              </a:rPr>
              <a:t> </a:t>
            </a:r>
            <a:r>
              <a:rPr lang="en-US" sz="2000" dirty="0" err="1">
                <a:solidFill>
                  <a:schemeClr val="tx1"/>
                </a:solidFill>
              </a:rPr>
              <a:t>são</a:t>
            </a:r>
            <a:r>
              <a:rPr lang="en-US" sz="2000" dirty="0">
                <a:solidFill>
                  <a:schemeClr val="tx1"/>
                </a:solidFill>
              </a:rPr>
              <a:t> </a:t>
            </a:r>
            <a:r>
              <a:rPr lang="en-US" sz="2000" dirty="0" err="1">
                <a:solidFill>
                  <a:schemeClr val="tx1"/>
                </a:solidFill>
              </a:rPr>
              <a:t>sistemas</a:t>
            </a:r>
            <a:r>
              <a:rPr lang="en-US" sz="2000" dirty="0">
                <a:solidFill>
                  <a:schemeClr val="tx1"/>
                </a:solidFill>
              </a:rPr>
              <a:t> de </a:t>
            </a:r>
            <a:r>
              <a:rPr lang="en-US" sz="2000" dirty="0" err="1">
                <a:solidFill>
                  <a:schemeClr val="tx1"/>
                </a:solidFill>
              </a:rPr>
              <a:t>classificação</a:t>
            </a:r>
            <a:r>
              <a:rPr lang="en-US" sz="2000" dirty="0">
                <a:solidFill>
                  <a:schemeClr val="tx1"/>
                </a:solidFill>
              </a:rPr>
              <a:t> </a:t>
            </a:r>
            <a:r>
              <a:rPr lang="en-US" sz="2000" dirty="0" err="1">
                <a:solidFill>
                  <a:schemeClr val="tx1"/>
                </a:solidFill>
              </a:rPr>
              <a:t>que</a:t>
            </a:r>
            <a:r>
              <a:rPr lang="en-US" sz="2000" dirty="0">
                <a:solidFill>
                  <a:schemeClr val="tx1"/>
                </a:solidFill>
              </a:rPr>
              <a:t> </a:t>
            </a:r>
            <a:r>
              <a:rPr lang="en-US" sz="2000" dirty="0" err="1">
                <a:solidFill>
                  <a:schemeClr val="tx1"/>
                </a:solidFill>
              </a:rPr>
              <a:t>adotam</a:t>
            </a:r>
            <a:r>
              <a:rPr lang="en-US" sz="2000" dirty="0">
                <a:solidFill>
                  <a:schemeClr val="tx1"/>
                </a:solidFill>
              </a:rPr>
              <a:t> </a:t>
            </a:r>
            <a:r>
              <a:rPr lang="en-US" sz="2000" dirty="0" err="1">
                <a:solidFill>
                  <a:schemeClr val="tx1"/>
                </a:solidFill>
              </a:rPr>
              <a:t>alguma</a:t>
            </a:r>
            <a:r>
              <a:rPr lang="en-US" sz="2000" dirty="0">
                <a:solidFill>
                  <a:schemeClr val="tx1"/>
                </a:solidFill>
              </a:rPr>
              <a:t> </a:t>
            </a:r>
            <a:r>
              <a:rPr lang="en-US" sz="2000" dirty="0" err="1">
                <a:solidFill>
                  <a:schemeClr val="tx1"/>
                </a:solidFill>
              </a:rPr>
              <a:t>lógica</a:t>
            </a:r>
            <a:r>
              <a:rPr lang="en-US" sz="2000" dirty="0">
                <a:solidFill>
                  <a:schemeClr val="tx1"/>
                </a:solidFill>
              </a:rPr>
              <a:t> </a:t>
            </a:r>
            <a:r>
              <a:rPr lang="en-US" sz="2000" dirty="0" err="1">
                <a:solidFill>
                  <a:schemeClr val="tx1"/>
                </a:solidFill>
              </a:rPr>
              <a:t>específica</a:t>
            </a:r>
            <a:r>
              <a:rPr lang="en-US" sz="2000" dirty="0">
                <a:solidFill>
                  <a:schemeClr val="tx1"/>
                </a:solidFill>
              </a:rPr>
              <a:t> </a:t>
            </a:r>
            <a:r>
              <a:rPr lang="en-US" sz="2000" dirty="0" err="1">
                <a:solidFill>
                  <a:schemeClr val="tx1"/>
                </a:solidFill>
              </a:rPr>
              <a:t>na</a:t>
            </a:r>
            <a:r>
              <a:rPr lang="en-US" sz="2000" dirty="0">
                <a:solidFill>
                  <a:schemeClr val="tx1"/>
                </a:solidFill>
              </a:rPr>
              <a:t> </a:t>
            </a:r>
            <a:r>
              <a:rPr lang="en-US" sz="2000" dirty="0" err="1">
                <a:solidFill>
                  <a:schemeClr val="tx1"/>
                </a:solidFill>
              </a:rPr>
              <a:t>sua</a:t>
            </a:r>
            <a:r>
              <a:rPr lang="en-US" sz="2000" dirty="0">
                <a:solidFill>
                  <a:schemeClr val="tx1"/>
                </a:solidFill>
              </a:rPr>
              <a:t> </a:t>
            </a:r>
            <a:r>
              <a:rPr lang="en-US" sz="2000" dirty="0" err="1">
                <a:solidFill>
                  <a:schemeClr val="tx1"/>
                </a:solidFill>
              </a:rPr>
              <a:t>construção</a:t>
            </a:r>
            <a:r>
              <a:rPr lang="en-US" sz="2000" dirty="0">
                <a:solidFill>
                  <a:schemeClr val="tx1"/>
                </a:solidFill>
              </a:rPr>
              <a:t>, </a:t>
            </a:r>
            <a:r>
              <a:rPr lang="en-US" sz="2000" dirty="0" err="1">
                <a:solidFill>
                  <a:schemeClr val="tx1"/>
                </a:solidFill>
              </a:rPr>
              <a:t>como</a:t>
            </a:r>
            <a:r>
              <a:rPr lang="en-US" sz="2000" dirty="0">
                <a:solidFill>
                  <a:schemeClr val="tx1"/>
                </a:solidFill>
              </a:rPr>
              <a:t> </a:t>
            </a:r>
            <a:r>
              <a:rPr lang="en-US" sz="2000" dirty="0" err="1">
                <a:solidFill>
                  <a:schemeClr val="tx1"/>
                </a:solidFill>
              </a:rPr>
              <a:t>por</a:t>
            </a:r>
            <a:r>
              <a:rPr lang="en-US" sz="2000" dirty="0">
                <a:solidFill>
                  <a:schemeClr val="tx1"/>
                </a:solidFill>
              </a:rPr>
              <a:t> </a:t>
            </a:r>
            <a:r>
              <a:rPr lang="en-US" sz="2000" dirty="0" err="1">
                <a:solidFill>
                  <a:schemeClr val="tx1"/>
                </a:solidFill>
              </a:rPr>
              <a:t>exemplo</a:t>
            </a:r>
            <a:r>
              <a:rPr lang="en-US" sz="2000" dirty="0">
                <a:solidFill>
                  <a:schemeClr val="tx1"/>
                </a:solidFill>
              </a:rPr>
              <a:t>, </a:t>
            </a:r>
            <a:r>
              <a:rPr lang="en-US" sz="2000" dirty="0" err="1">
                <a:solidFill>
                  <a:schemeClr val="tx1"/>
                </a:solidFill>
              </a:rPr>
              <a:t>estrutura</a:t>
            </a:r>
            <a:r>
              <a:rPr lang="en-US" sz="2000" dirty="0">
                <a:solidFill>
                  <a:schemeClr val="tx1"/>
                </a:solidFill>
              </a:rPr>
              <a:t> </a:t>
            </a:r>
            <a:r>
              <a:rPr lang="en-US" sz="2000" dirty="0" err="1">
                <a:solidFill>
                  <a:schemeClr val="tx1"/>
                </a:solidFill>
              </a:rPr>
              <a:t>em</a:t>
            </a:r>
            <a:r>
              <a:rPr lang="en-US" sz="2000" dirty="0">
                <a:solidFill>
                  <a:schemeClr val="tx1"/>
                </a:solidFill>
              </a:rPr>
              <a:t> </a:t>
            </a:r>
            <a:r>
              <a:rPr lang="en-US" sz="2000" dirty="0" err="1">
                <a:solidFill>
                  <a:schemeClr val="tx1"/>
                </a:solidFill>
              </a:rPr>
              <a:t>árvore</a:t>
            </a:r>
            <a:r>
              <a:rPr lang="en-US" sz="2000" dirty="0">
                <a:solidFill>
                  <a:schemeClr val="tx1"/>
                </a:solidFill>
              </a:rPr>
              <a:t> (</a:t>
            </a:r>
            <a:r>
              <a:rPr lang="en-US" sz="2000" dirty="0" err="1">
                <a:solidFill>
                  <a:schemeClr val="tx1"/>
                </a:solidFill>
              </a:rPr>
              <a:t>hierarquias</a:t>
            </a:r>
            <a:r>
              <a:rPr lang="en-US" sz="2000" dirty="0">
                <a:solidFill>
                  <a:schemeClr val="tx1"/>
                </a:solidFill>
              </a:rPr>
              <a:t>) de </a:t>
            </a:r>
            <a:r>
              <a:rPr lang="en-US" sz="2000" dirty="0" err="1">
                <a:solidFill>
                  <a:schemeClr val="tx1"/>
                </a:solidFill>
              </a:rPr>
              <a:t>generalização</a:t>
            </a:r>
            <a:r>
              <a:rPr lang="en-US" sz="2000" dirty="0">
                <a:solidFill>
                  <a:schemeClr val="tx1"/>
                </a:solidFill>
              </a:rPr>
              <a:t> e </a:t>
            </a:r>
            <a:r>
              <a:rPr lang="en-US" sz="2000" dirty="0" err="1">
                <a:solidFill>
                  <a:schemeClr val="tx1"/>
                </a:solidFill>
              </a:rPr>
              <a:t>especialização</a:t>
            </a:r>
            <a:endParaRPr lang="en-US" sz="2000" dirty="0">
              <a:solidFill>
                <a:schemeClr val="tx1"/>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1475656" y="116632"/>
            <a:ext cx="5544616" cy="1152128"/>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CID</a:t>
            </a:r>
            <a:b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br>
            <a:r>
              <a:rPr lang="pt-BR" sz="2400" b="1" kern="1200" dirty="0">
                <a:ln w="11430"/>
                <a:solidFill>
                  <a:srgbClr val="580000"/>
                </a:solidFill>
                <a:effectLst>
                  <a:outerShdw blurRad="50800" dist="39000" dir="5460000" algn="tl">
                    <a:srgbClr val="000000">
                      <a:alpha val="38000"/>
                    </a:srgbClr>
                  </a:outerShdw>
                </a:effectLst>
                <a:latin typeface="+mn-lt"/>
                <a:ea typeface="+mn-ea"/>
                <a:cs typeface="+mn-cs"/>
              </a:rPr>
              <a:t>Classificação Internacional </a:t>
            </a:r>
            <a:r>
              <a:rPr lang="pt-BR" sz="24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pt-BR" sz="24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pt-BR" sz="2400" b="1" kern="1200" dirty="0" smtClean="0">
                <a:ln w="11430"/>
                <a:solidFill>
                  <a:srgbClr val="580000"/>
                </a:solidFill>
                <a:effectLst>
                  <a:outerShdw blurRad="50800" dist="39000" dir="5460000" algn="tl">
                    <a:srgbClr val="000000">
                      <a:alpha val="38000"/>
                    </a:srgbClr>
                  </a:outerShdw>
                </a:effectLst>
                <a:latin typeface="+mn-lt"/>
                <a:ea typeface="+mn-ea"/>
                <a:cs typeface="+mn-cs"/>
              </a:rPr>
              <a:t>de </a:t>
            </a:r>
            <a:r>
              <a:rPr lang="pt-BR" sz="2400" b="1" kern="1200" dirty="0">
                <a:ln w="11430"/>
                <a:solidFill>
                  <a:srgbClr val="580000"/>
                </a:solidFill>
                <a:effectLst>
                  <a:outerShdw blurRad="50800" dist="39000" dir="5460000" algn="tl">
                    <a:srgbClr val="000000">
                      <a:alpha val="38000"/>
                    </a:srgbClr>
                  </a:outerShdw>
                </a:effectLst>
                <a:latin typeface="+mn-lt"/>
                <a:ea typeface="+mn-ea"/>
                <a:cs typeface="+mn-cs"/>
              </a:rPr>
              <a:t>Doenças</a:t>
            </a:r>
          </a:p>
        </p:txBody>
      </p:sp>
      <p:sp>
        <p:nvSpPr>
          <p:cNvPr id="82946" name="Rectangle 3"/>
          <p:cNvSpPr>
            <a:spLocks noGrp="1" noChangeArrowheads="1"/>
          </p:cNvSpPr>
          <p:nvPr>
            <p:ph type="body" idx="1"/>
          </p:nvPr>
        </p:nvSpPr>
        <p:spPr>
          <a:xfrm>
            <a:off x="900112" y="2330152"/>
            <a:ext cx="8280400" cy="4267200"/>
          </a:xfrm>
        </p:spPr>
        <p:txBody>
          <a:bodyPr/>
          <a:lstStyle/>
          <a:p>
            <a:pPr eaLnBrk="1" hangingPunct="1"/>
            <a:r>
              <a:rPr lang="pt-BR" b="1" dirty="0" smtClean="0"/>
              <a:t>mais conhecido e utilizado vocabulário em saúde no mundo</a:t>
            </a:r>
          </a:p>
          <a:p>
            <a:pPr eaLnBrk="1" hangingPunct="1"/>
            <a:r>
              <a:rPr lang="pt-BR" b="1" dirty="0" smtClean="0"/>
              <a:t>atualmente está na versão 10 mas muitas organizações ainda utilizam a versão 9</a:t>
            </a:r>
          </a:p>
          <a:p>
            <a:pPr eaLnBrk="1" hangingPunct="1"/>
            <a:r>
              <a:rPr lang="pt-BR" b="1" dirty="0" smtClean="0"/>
              <a:t>classifica as doenças de acordo com a topografia e outros critérios  </a:t>
            </a:r>
          </a:p>
          <a:p>
            <a:pPr eaLnBrk="1" hangingPunct="1"/>
            <a:endParaRPr lang="pt-BR" b="1" dirty="0" smtClean="0"/>
          </a:p>
          <a:p>
            <a:pPr eaLnBrk="1" hangingPunct="1"/>
            <a:r>
              <a:rPr lang="pt-BR" b="1" dirty="0" smtClean="0">
                <a:hlinkClick r:id="rId3"/>
              </a:rPr>
              <a:t>http://www.who.int/whosis/icd10</a:t>
            </a:r>
            <a:r>
              <a:rPr lang="pt-BR" b="1" dirty="0" smtClean="0"/>
              <a:t/>
            </a:r>
            <a:br>
              <a:rPr lang="pt-BR" b="1" dirty="0" smtClean="0"/>
            </a:br>
            <a:endParaRPr lang="pt-BR" b="1" dirty="0" smtClean="0"/>
          </a:p>
          <a:p>
            <a:pPr eaLnBrk="1" hangingPunct="1"/>
            <a:r>
              <a:rPr lang="pt-BR" b="1" dirty="0" smtClean="0">
                <a:hlinkClick r:id="rId4"/>
              </a:rPr>
              <a:t>http://www.datasus.gov.br/cid10/cid10.htm</a:t>
            </a:r>
            <a:endParaRPr lang="pt-BR" b="1"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2"/>
          <p:cNvSpPr txBox="1">
            <a:spLocks noChangeArrowheads="1"/>
          </p:cNvSpPr>
          <p:nvPr/>
        </p:nvSpPr>
        <p:spPr bwMode="auto">
          <a:xfrm>
            <a:off x="827088" y="5348064"/>
            <a:ext cx="8027987"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500" b="1">
                <a:solidFill>
                  <a:schemeClr val="accent2"/>
                </a:solidFill>
                <a:latin typeface="Georgia" pitchFamily="18" charset="0"/>
                <a:ea typeface="MS PGothic" pitchFamily="34" charset="-128"/>
              </a:defRPr>
            </a:lvl1pPr>
            <a:lvl2pPr marL="742950" indent="-285750" eaLnBrk="0" hangingPunct="0">
              <a:defRPr sz="2500" b="1">
                <a:solidFill>
                  <a:schemeClr val="accent2"/>
                </a:solidFill>
                <a:latin typeface="Georgia" pitchFamily="18" charset="0"/>
                <a:ea typeface="MS PGothic" pitchFamily="34" charset="-128"/>
              </a:defRPr>
            </a:lvl2pPr>
            <a:lvl3pPr marL="1143000" indent="-228600" eaLnBrk="0" hangingPunct="0">
              <a:defRPr sz="2500" b="1">
                <a:solidFill>
                  <a:schemeClr val="accent2"/>
                </a:solidFill>
                <a:latin typeface="Georgia" pitchFamily="18" charset="0"/>
                <a:ea typeface="MS PGothic" pitchFamily="34" charset="-128"/>
              </a:defRPr>
            </a:lvl3pPr>
            <a:lvl4pPr marL="1600200" indent="-228600" eaLnBrk="0" hangingPunct="0">
              <a:defRPr sz="2500" b="1">
                <a:solidFill>
                  <a:schemeClr val="accent2"/>
                </a:solidFill>
                <a:latin typeface="Georgia" pitchFamily="18" charset="0"/>
                <a:ea typeface="MS PGothic" pitchFamily="34" charset="-128"/>
              </a:defRPr>
            </a:lvl4pPr>
            <a:lvl5pPr marL="2057400" indent="-228600" eaLnBrk="0" hangingPunct="0">
              <a:defRPr sz="2500" b="1">
                <a:solidFill>
                  <a:schemeClr val="accent2"/>
                </a:solidFill>
                <a:latin typeface="Georgia" pitchFamily="18" charset="0"/>
                <a:ea typeface="MS PGothic" pitchFamily="34" charset="-128"/>
              </a:defRPr>
            </a:lvl5pPr>
            <a:lvl6pPr marL="25146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algn="l" eaLnBrk="1" hangingPunct="1">
              <a:lnSpc>
                <a:spcPct val="100000"/>
              </a:lnSpc>
            </a:pPr>
            <a:r>
              <a:rPr lang="pt-BR" sz="2400" b="0" dirty="0">
                <a:solidFill>
                  <a:srgbClr val="FF3300"/>
                </a:solidFill>
                <a:latin typeface="Arial" pitchFamily="34" charset="0"/>
                <a:hlinkClick r:id="rId3"/>
              </a:rPr>
              <a:t>http://www.grunenthal.pt/cw/pt_PT/pdf/cw_pt_pt_icpc2.pdf</a:t>
            </a:r>
            <a:endParaRPr lang="pt-BR" sz="2400" b="0" dirty="0">
              <a:solidFill>
                <a:srgbClr val="FF3300"/>
              </a:solidFill>
              <a:latin typeface="Arial" pitchFamily="34" charset="0"/>
            </a:endParaRPr>
          </a:p>
        </p:txBody>
      </p:sp>
      <p:sp>
        <p:nvSpPr>
          <p:cNvPr id="351235" name="Rectangle 3"/>
          <p:cNvSpPr>
            <a:spLocks noGrp="1" noChangeArrowheads="1"/>
          </p:cNvSpPr>
          <p:nvPr>
            <p:ph type="title"/>
          </p:nvPr>
        </p:nvSpPr>
        <p:spPr>
          <a:xfrm>
            <a:off x="1763688" y="188640"/>
            <a:ext cx="6488832" cy="1072703"/>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ICPC</a:t>
            </a:r>
            <a:r>
              <a:rPr lang="pt-BR" sz="24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pt-BR" sz="24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pt-BR" sz="2400" b="1" kern="1200" dirty="0" err="1" smtClean="0">
                <a:ln w="11430"/>
                <a:solidFill>
                  <a:srgbClr val="580000"/>
                </a:solidFill>
                <a:effectLst>
                  <a:outerShdw blurRad="50800" dist="39000" dir="5460000" algn="tl">
                    <a:srgbClr val="000000">
                      <a:alpha val="38000"/>
                    </a:srgbClr>
                  </a:outerShdw>
                </a:effectLst>
                <a:latin typeface="+mn-lt"/>
                <a:ea typeface="+mn-ea"/>
                <a:cs typeface="+mn-cs"/>
              </a:rPr>
              <a:t>International</a:t>
            </a:r>
            <a:r>
              <a:rPr lang="pt-BR" sz="2400" b="1" kern="1200" dirty="0" smtClean="0">
                <a:ln w="11430"/>
                <a:solidFill>
                  <a:srgbClr val="580000"/>
                </a:solidFill>
                <a:effectLst>
                  <a:outerShdw blurRad="50800" dist="39000" dir="5460000" algn="tl">
                    <a:srgbClr val="000000">
                      <a:alpha val="38000"/>
                    </a:srgbClr>
                  </a:outerShdw>
                </a:effectLst>
                <a:latin typeface="+mn-lt"/>
                <a:ea typeface="+mn-ea"/>
                <a:cs typeface="+mn-cs"/>
              </a:rPr>
              <a:t> </a:t>
            </a:r>
            <a:r>
              <a:rPr lang="pt-BR" sz="2400" b="1" kern="1200" dirty="0" err="1">
                <a:ln w="11430"/>
                <a:solidFill>
                  <a:srgbClr val="580000"/>
                </a:solidFill>
                <a:effectLst>
                  <a:outerShdw blurRad="50800" dist="39000" dir="5460000" algn="tl">
                    <a:srgbClr val="000000">
                      <a:alpha val="38000"/>
                    </a:srgbClr>
                  </a:outerShdw>
                </a:effectLst>
                <a:latin typeface="+mn-lt"/>
                <a:ea typeface="+mn-ea"/>
                <a:cs typeface="+mn-cs"/>
              </a:rPr>
              <a:t>Classification</a:t>
            </a:r>
            <a:r>
              <a:rPr lang="pt-BR" sz="2400" b="1" kern="1200" dirty="0">
                <a:ln w="11430"/>
                <a:solidFill>
                  <a:srgbClr val="580000"/>
                </a:solidFill>
                <a:effectLst>
                  <a:outerShdw blurRad="50800" dist="39000" dir="5460000" algn="tl">
                    <a:srgbClr val="000000">
                      <a:alpha val="38000"/>
                    </a:srgbClr>
                  </a:outerShdw>
                </a:effectLst>
                <a:latin typeface="+mn-lt"/>
                <a:ea typeface="+mn-ea"/>
                <a:cs typeface="+mn-cs"/>
              </a:rPr>
              <a:t> </a:t>
            </a:r>
            <a:r>
              <a:rPr lang="pt-BR" sz="24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pt-BR" sz="24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pt-BR" sz="2400" b="1" kern="1200" dirty="0" smtClean="0">
                <a:ln w="11430"/>
                <a:solidFill>
                  <a:srgbClr val="580000"/>
                </a:solidFill>
                <a:effectLst>
                  <a:outerShdw blurRad="50800" dist="39000" dir="5460000" algn="tl">
                    <a:srgbClr val="000000">
                      <a:alpha val="38000"/>
                    </a:srgbClr>
                  </a:outerShdw>
                </a:effectLst>
                <a:latin typeface="+mn-lt"/>
                <a:ea typeface="+mn-ea"/>
                <a:cs typeface="+mn-cs"/>
              </a:rPr>
              <a:t>for </a:t>
            </a:r>
            <a:r>
              <a:rPr lang="pt-BR" sz="2400" b="1" kern="1200" dirty="0" err="1">
                <a:ln w="11430"/>
                <a:solidFill>
                  <a:srgbClr val="580000"/>
                </a:solidFill>
                <a:effectLst>
                  <a:outerShdw blurRad="50800" dist="39000" dir="5460000" algn="tl">
                    <a:srgbClr val="000000">
                      <a:alpha val="38000"/>
                    </a:srgbClr>
                  </a:outerShdw>
                </a:effectLst>
                <a:latin typeface="+mn-lt"/>
                <a:ea typeface="+mn-ea"/>
                <a:cs typeface="+mn-cs"/>
              </a:rPr>
              <a:t>Primary</a:t>
            </a:r>
            <a:r>
              <a:rPr lang="pt-BR" sz="2400" b="1" kern="1200" dirty="0">
                <a:ln w="11430"/>
                <a:solidFill>
                  <a:srgbClr val="580000"/>
                </a:solidFill>
                <a:effectLst>
                  <a:outerShdw blurRad="50800" dist="39000" dir="5460000" algn="tl">
                    <a:srgbClr val="000000">
                      <a:alpha val="38000"/>
                    </a:srgbClr>
                  </a:outerShdw>
                </a:effectLst>
                <a:latin typeface="+mn-lt"/>
                <a:ea typeface="+mn-ea"/>
                <a:cs typeface="+mn-cs"/>
              </a:rPr>
              <a:t> </a:t>
            </a:r>
            <a:r>
              <a:rPr lang="pt-BR" sz="2400" b="1" kern="1200" dirty="0" err="1">
                <a:ln w="11430"/>
                <a:solidFill>
                  <a:srgbClr val="580000"/>
                </a:solidFill>
                <a:effectLst>
                  <a:outerShdw blurRad="50800" dist="39000" dir="5460000" algn="tl">
                    <a:srgbClr val="000000">
                      <a:alpha val="38000"/>
                    </a:srgbClr>
                  </a:outerShdw>
                </a:effectLst>
                <a:latin typeface="+mn-lt"/>
                <a:ea typeface="+mn-ea"/>
                <a:cs typeface="+mn-cs"/>
              </a:rPr>
              <a:t>Care</a:t>
            </a:r>
            <a:r>
              <a:rPr lang="pt-BR" sz="2400" b="1" kern="1200" dirty="0">
                <a:ln w="11430"/>
                <a:solidFill>
                  <a:srgbClr val="580000"/>
                </a:solidFill>
                <a:effectLst>
                  <a:outerShdw blurRad="50800" dist="39000" dir="5460000" algn="tl">
                    <a:srgbClr val="000000">
                      <a:alpha val="38000"/>
                    </a:srgbClr>
                  </a:outerShdw>
                </a:effectLst>
                <a:latin typeface="+mn-lt"/>
                <a:ea typeface="+mn-ea"/>
                <a:cs typeface="+mn-cs"/>
              </a:rPr>
              <a:t/>
            </a:r>
            <a:br>
              <a:rPr lang="pt-BR" sz="2400" b="1" kern="1200" dirty="0">
                <a:ln w="11430"/>
                <a:solidFill>
                  <a:srgbClr val="580000"/>
                </a:solidFill>
                <a:effectLst>
                  <a:outerShdw blurRad="50800" dist="39000" dir="5460000" algn="tl">
                    <a:srgbClr val="000000">
                      <a:alpha val="38000"/>
                    </a:srgbClr>
                  </a:outerShdw>
                </a:effectLst>
                <a:latin typeface="+mn-lt"/>
                <a:ea typeface="+mn-ea"/>
                <a:cs typeface="+mn-cs"/>
              </a:rPr>
            </a:br>
            <a:endParaRPr lang="pt-BR" sz="24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89091" name="Rectangle 4"/>
          <p:cNvSpPr>
            <a:spLocks noGrp="1" noChangeArrowheads="1"/>
          </p:cNvSpPr>
          <p:nvPr>
            <p:ph type="body" idx="1"/>
          </p:nvPr>
        </p:nvSpPr>
        <p:spPr>
          <a:xfrm>
            <a:off x="755650" y="2330152"/>
            <a:ext cx="8280400" cy="4267200"/>
          </a:xfrm>
          <a:noFill/>
        </p:spPr>
        <p:txBody>
          <a:bodyPr/>
          <a:lstStyle/>
          <a:p>
            <a:pPr eaLnBrk="1" hangingPunct="1">
              <a:lnSpc>
                <a:spcPct val="110000"/>
              </a:lnSpc>
            </a:pPr>
            <a:r>
              <a:rPr lang="pt-BR" b="1" dirty="0" smtClean="0"/>
              <a:t>WONCA (Confederação Internacional dos Médicos de Família)</a:t>
            </a:r>
          </a:p>
          <a:p>
            <a:pPr eaLnBrk="1" hangingPunct="1">
              <a:lnSpc>
                <a:spcPct val="110000"/>
              </a:lnSpc>
            </a:pPr>
            <a:r>
              <a:rPr lang="pt-BR" b="1" dirty="0" smtClean="0"/>
              <a:t>Mundialmente utilizada, sendo muito difundida na Europa e hoje está traduzida em mais de 16 línguas, inclusive o português</a:t>
            </a:r>
          </a:p>
          <a:p>
            <a:pPr eaLnBrk="1" hangingPunct="1">
              <a:lnSpc>
                <a:spcPct val="110000"/>
              </a:lnSpc>
            </a:pPr>
            <a:r>
              <a:rPr lang="pt-BR" b="1" dirty="0" smtClean="0"/>
              <a:t>Tabela de estrutura biaxial, com quase 1.500 termos classificados </a:t>
            </a:r>
            <a:r>
              <a:rPr lang="pt-BR" sz="1600" b="1" dirty="0" smtClean="0"/>
              <a:t>(eixo de </a:t>
            </a:r>
            <a:r>
              <a:rPr lang="pt-BR" sz="1600" b="1" dirty="0"/>
              <a:t>sistemas orgânicos, psicológicos e </a:t>
            </a:r>
            <a:r>
              <a:rPr lang="pt-BR" sz="1600" b="1" dirty="0" smtClean="0"/>
              <a:t>sociais; eixo de sinais </a:t>
            </a:r>
            <a:r>
              <a:rPr lang="pt-BR" sz="1600" b="1" dirty="0"/>
              <a:t>e sintomas, procedimentos, diagnósticos e doenças)</a:t>
            </a:r>
            <a:endParaRPr lang="pt-BR" sz="1600" b="1"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1475656" y="188640"/>
            <a:ext cx="8352928" cy="928687"/>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CIF</a:t>
            </a:r>
            <a:b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pt-BR" sz="2400" b="1" kern="1200" dirty="0" smtClean="0">
                <a:ln w="11430"/>
                <a:solidFill>
                  <a:srgbClr val="580000"/>
                </a:solidFill>
                <a:effectLst>
                  <a:outerShdw blurRad="50800" dist="39000" dir="5460000" algn="tl">
                    <a:srgbClr val="000000">
                      <a:alpha val="38000"/>
                    </a:srgbClr>
                  </a:outerShdw>
                </a:effectLst>
                <a:latin typeface="+mn-lt"/>
                <a:ea typeface="+mn-ea"/>
                <a:cs typeface="+mn-cs"/>
              </a:rPr>
              <a:t>Classificação Internacional de </a:t>
            </a:r>
            <a:br>
              <a:rPr lang="pt-BR" sz="24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pt-BR" sz="2400" b="1" kern="1200" dirty="0" smtClean="0">
                <a:ln w="11430"/>
                <a:solidFill>
                  <a:srgbClr val="580000"/>
                </a:solidFill>
                <a:effectLst>
                  <a:outerShdw blurRad="50800" dist="39000" dir="5460000" algn="tl">
                    <a:srgbClr val="000000">
                      <a:alpha val="38000"/>
                    </a:srgbClr>
                  </a:outerShdw>
                </a:effectLst>
                <a:latin typeface="+mn-lt"/>
                <a:ea typeface="+mn-ea"/>
                <a:cs typeface="+mn-cs"/>
              </a:rPr>
              <a:t>Funcionalidade</a:t>
            </a:r>
            <a:r>
              <a:rPr lang="pt-BR" sz="2400" b="1" kern="1200" dirty="0">
                <a:ln w="11430"/>
                <a:solidFill>
                  <a:srgbClr val="580000"/>
                </a:solidFill>
                <a:effectLst>
                  <a:outerShdw blurRad="50800" dist="39000" dir="5460000" algn="tl">
                    <a:srgbClr val="000000">
                      <a:alpha val="38000"/>
                    </a:srgbClr>
                  </a:outerShdw>
                </a:effectLst>
                <a:latin typeface="+mn-lt"/>
                <a:ea typeface="+mn-ea"/>
                <a:cs typeface="+mn-cs"/>
              </a:rPr>
              <a:t>, Incapacidade e Saúde</a:t>
            </a:r>
          </a:p>
        </p:txBody>
      </p:sp>
      <p:sp>
        <p:nvSpPr>
          <p:cNvPr id="84994" name="Rectangle 3"/>
          <p:cNvSpPr>
            <a:spLocks noGrp="1" noChangeArrowheads="1"/>
          </p:cNvSpPr>
          <p:nvPr>
            <p:ph type="body" idx="1"/>
          </p:nvPr>
        </p:nvSpPr>
        <p:spPr>
          <a:xfrm>
            <a:off x="1395462" y="1556792"/>
            <a:ext cx="7425010" cy="4267200"/>
          </a:xfrm>
        </p:spPr>
        <p:txBody>
          <a:bodyPr/>
          <a:lstStyle/>
          <a:p>
            <a:pPr eaLnBrk="1" hangingPunct="1">
              <a:lnSpc>
                <a:spcPct val="120000"/>
              </a:lnSpc>
            </a:pPr>
            <a:r>
              <a:rPr lang="pt-BR" b="1" dirty="0" smtClean="0"/>
              <a:t>Oferece a  base científica para a compreensão e o estudo dos determinantes da saúde, dos resultados e das condições relacionadas com a saúde; </a:t>
            </a:r>
          </a:p>
          <a:p>
            <a:pPr eaLnBrk="1" hangingPunct="1">
              <a:lnSpc>
                <a:spcPct val="120000"/>
              </a:lnSpc>
            </a:pPr>
            <a:r>
              <a:rPr lang="pt-BR" b="1" dirty="0" smtClean="0"/>
              <a:t>Estabelece uma linguagem comum para a descrição da saúde e dos estados relacionados com a saúde; </a:t>
            </a:r>
          </a:p>
          <a:p>
            <a:pPr eaLnBrk="1" hangingPunct="1">
              <a:lnSpc>
                <a:spcPct val="120000"/>
              </a:lnSpc>
            </a:pPr>
            <a:r>
              <a:rPr lang="pt-BR" b="1" dirty="0" smtClean="0"/>
              <a:t>Permite a comparação de dados entre países, entre disciplinas relacionadas com os cuidados de saúde, entre serviços, e em diferentes momentos ao longo do tempo; </a:t>
            </a:r>
          </a:p>
          <a:p>
            <a:pPr eaLnBrk="1" hangingPunct="1">
              <a:lnSpc>
                <a:spcPct val="120000"/>
              </a:lnSpc>
            </a:pPr>
            <a:r>
              <a:rPr lang="pt-BR" b="1" dirty="0" smtClean="0"/>
              <a:t>Proporciona um esquema de codificação para sistemas de informação de saúde.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1691680" y="116632"/>
            <a:ext cx="5944617" cy="1152128"/>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SNOMED CT </a:t>
            </a: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pt-BR" sz="2400" b="1" kern="1200" dirty="0" smtClean="0">
                <a:ln w="11430"/>
                <a:solidFill>
                  <a:srgbClr val="580000"/>
                </a:solidFill>
                <a:effectLst>
                  <a:outerShdw blurRad="50800" dist="39000" dir="5460000" algn="tl">
                    <a:srgbClr val="000000">
                      <a:alpha val="38000"/>
                    </a:srgbClr>
                  </a:outerShdw>
                </a:effectLst>
                <a:latin typeface="+mn-lt"/>
                <a:ea typeface="+mn-ea"/>
                <a:cs typeface="+mn-cs"/>
              </a:rPr>
              <a:t>(</a:t>
            </a:r>
            <a:r>
              <a:rPr lang="pt-BR" sz="2400" b="1" kern="1200" dirty="0" err="1">
                <a:ln w="11430"/>
                <a:solidFill>
                  <a:srgbClr val="580000"/>
                </a:solidFill>
                <a:effectLst>
                  <a:outerShdw blurRad="50800" dist="39000" dir="5460000" algn="tl">
                    <a:srgbClr val="000000">
                      <a:alpha val="38000"/>
                    </a:srgbClr>
                  </a:outerShdw>
                </a:effectLst>
                <a:latin typeface="+mn-lt"/>
                <a:ea typeface="+mn-ea"/>
                <a:cs typeface="+mn-cs"/>
              </a:rPr>
              <a:t>Systematized</a:t>
            </a:r>
            <a:r>
              <a:rPr lang="pt-BR" sz="2400" b="1" kern="1200" dirty="0">
                <a:ln w="11430"/>
                <a:solidFill>
                  <a:srgbClr val="580000"/>
                </a:solidFill>
                <a:effectLst>
                  <a:outerShdw blurRad="50800" dist="39000" dir="5460000" algn="tl">
                    <a:srgbClr val="000000">
                      <a:alpha val="38000"/>
                    </a:srgbClr>
                  </a:outerShdw>
                </a:effectLst>
                <a:latin typeface="+mn-lt"/>
                <a:ea typeface="+mn-ea"/>
                <a:cs typeface="+mn-cs"/>
              </a:rPr>
              <a:t> </a:t>
            </a:r>
            <a:r>
              <a:rPr lang="pt-BR" sz="2400" b="1" kern="1200" dirty="0" err="1">
                <a:ln w="11430"/>
                <a:solidFill>
                  <a:srgbClr val="580000"/>
                </a:solidFill>
                <a:effectLst>
                  <a:outerShdw blurRad="50800" dist="39000" dir="5460000" algn="tl">
                    <a:srgbClr val="000000">
                      <a:alpha val="38000"/>
                    </a:srgbClr>
                  </a:outerShdw>
                </a:effectLst>
                <a:latin typeface="+mn-lt"/>
                <a:ea typeface="+mn-ea"/>
                <a:cs typeface="+mn-cs"/>
              </a:rPr>
              <a:t>Nomenclature</a:t>
            </a:r>
            <a:r>
              <a:rPr lang="pt-BR" sz="2400" b="1" kern="1200" dirty="0">
                <a:ln w="11430"/>
                <a:solidFill>
                  <a:srgbClr val="580000"/>
                </a:solidFill>
                <a:effectLst>
                  <a:outerShdw blurRad="50800" dist="39000" dir="5460000" algn="tl">
                    <a:srgbClr val="000000">
                      <a:alpha val="38000"/>
                    </a:srgbClr>
                  </a:outerShdw>
                </a:effectLst>
                <a:latin typeface="+mn-lt"/>
                <a:ea typeface="+mn-ea"/>
                <a:cs typeface="+mn-cs"/>
              </a:rPr>
              <a:t> </a:t>
            </a:r>
            <a:r>
              <a:rPr lang="pt-BR" sz="2400" b="1" kern="1200" dirty="0" err="1">
                <a:ln w="11430"/>
                <a:solidFill>
                  <a:srgbClr val="580000"/>
                </a:solidFill>
                <a:effectLst>
                  <a:outerShdw blurRad="50800" dist="39000" dir="5460000" algn="tl">
                    <a:srgbClr val="000000">
                      <a:alpha val="38000"/>
                    </a:srgbClr>
                  </a:outerShdw>
                </a:effectLst>
                <a:latin typeface="+mn-lt"/>
                <a:ea typeface="+mn-ea"/>
                <a:cs typeface="+mn-cs"/>
              </a:rPr>
              <a:t>of</a:t>
            </a:r>
            <a:r>
              <a:rPr lang="pt-BR" sz="2400" b="1" kern="1200" dirty="0">
                <a:ln w="11430"/>
                <a:solidFill>
                  <a:srgbClr val="580000"/>
                </a:solidFill>
                <a:effectLst>
                  <a:outerShdw blurRad="50800" dist="39000" dir="5460000" algn="tl">
                    <a:srgbClr val="000000">
                      <a:alpha val="38000"/>
                    </a:srgbClr>
                  </a:outerShdw>
                </a:effectLst>
                <a:latin typeface="+mn-lt"/>
                <a:ea typeface="+mn-ea"/>
                <a:cs typeface="+mn-cs"/>
              </a:rPr>
              <a:t> Medicine </a:t>
            </a:r>
            <a:r>
              <a:rPr lang="pt-BR" sz="2400" b="1" kern="1200" dirty="0" smtClean="0">
                <a:ln w="11430"/>
                <a:solidFill>
                  <a:srgbClr val="580000"/>
                </a:solidFill>
                <a:effectLst>
                  <a:outerShdw blurRad="50800" dist="39000" dir="5460000" algn="tl">
                    <a:srgbClr val="000000">
                      <a:alpha val="38000"/>
                    </a:srgbClr>
                  </a:outerShdw>
                </a:effectLst>
                <a:latin typeface="+mn-lt"/>
                <a:ea typeface="+mn-ea"/>
                <a:cs typeface="+mn-cs"/>
              </a:rPr>
              <a:t>- </a:t>
            </a:r>
            <a:r>
              <a:rPr lang="pt-BR" sz="2400" b="1" kern="1200" dirty="0" err="1">
                <a:ln w="11430"/>
                <a:solidFill>
                  <a:srgbClr val="580000"/>
                </a:solidFill>
                <a:effectLst>
                  <a:outerShdw blurRad="50800" dist="39000" dir="5460000" algn="tl">
                    <a:srgbClr val="000000">
                      <a:alpha val="38000"/>
                    </a:srgbClr>
                  </a:outerShdw>
                </a:effectLst>
                <a:latin typeface="+mn-lt"/>
                <a:ea typeface="+mn-ea"/>
                <a:cs typeface="+mn-cs"/>
              </a:rPr>
              <a:t>Clinical</a:t>
            </a:r>
            <a:r>
              <a:rPr lang="pt-BR" sz="2400" b="1" kern="1200" dirty="0">
                <a:ln w="11430"/>
                <a:solidFill>
                  <a:srgbClr val="580000"/>
                </a:solidFill>
                <a:effectLst>
                  <a:outerShdw blurRad="50800" dist="39000" dir="5460000" algn="tl">
                    <a:srgbClr val="000000">
                      <a:alpha val="38000"/>
                    </a:srgbClr>
                  </a:outerShdw>
                </a:effectLst>
                <a:latin typeface="+mn-lt"/>
                <a:ea typeface="+mn-ea"/>
                <a:cs typeface="+mn-cs"/>
              </a:rPr>
              <a:t> </a:t>
            </a:r>
            <a:r>
              <a:rPr lang="pt-BR" sz="2400" b="1" kern="1200" dirty="0" err="1">
                <a:ln w="11430"/>
                <a:solidFill>
                  <a:srgbClr val="580000"/>
                </a:solidFill>
                <a:effectLst>
                  <a:outerShdw blurRad="50800" dist="39000" dir="5460000" algn="tl">
                    <a:srgbClr val="000000">
                      <a:alpha val="38000"/>
                    </a:srgbClr>
                  </a:outerShdw>
                </a:effectLst>
                <a:latin typeface="+mn-lt"/>
                <a:ea typeface="+mn-ea"/>
                <a:cs typeface="+mn-cs"/>
              </a:rPr>
              <a:t>Terms</a:t>
            </a:r>
            <a:r>
              <a:rPr lang="pt-BR" sz="2400" b="1" kern="1200" dirty="0">
                <a:ln w="11430"/>
                <a:solidFill>
                  <a:srgbClr val="580000"/>
                </a:solidFill>
                <a:effectLst>
                  <a:outerShdw blurRad="50800" dist="39000" dir="5460000" algn="tl">
                    <a:srgbClr val="000000">
                      <a:alpha val="38000"/>
                    </a:srgbClr>
                  </a:outerShdw>
                </a:effectLst>
                <a:latin typeface="+mn-lt"/>
                <a:ea typeface="+mn-ea"/>
                <a:cs typeface="+mn-cs"/>
              </a:rPr>
              <a:t>)</a:t>
            </a:r>
          </a:p>
        </p:txBody>
      </p:sp>
      <p:sp>
        <p:nvSpPr>
          <p:cNvPr id="357379" name="Line 3"/>
          <p:cNvSpPr>
            <a:spLocks noChangeShapeType="1"/>
          </p:cNvSpPr>
          <p:nvPr/>
        </p:nvSpPr>
        <p:spPr bwMode="auto">
          <a:xfrm flipV="1">
            <a:off x="2398713" y="2843213"/>
            <a:ext cx="2209800" cy="1600200"/>
          </a:xfrm>
          <a:prstGeom prst="line">
            <a:avLst/>
          </a:prstGeom>
          <a:noFill/>
          <a:ln w="254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Georgia" pitchFamily="-112" charset="0"/>
              <a:ea typeface="+mn-ea"/>
            </a:endParaRPr>
          </a:p>
        </p:txBody>
      </p:sp>
      <p:sp>
        <p:nvSpPr>
          <p:cNvPr id="357380" name="Line 4"/>
          <p:cNvSpPr>
            <a:spLocks noChangeShapeType="1"/>
          </p:cNvSpPr>
          <p:nvPr/>
        </p:nvSpPr>
        <p:spPr bwMode="auto">
          <a:xfrm flipV="1">
            <a:off x="3694113" y="2843213"/>
            <a:ext cx="914400" cy="2057400"/>
          </a:xfrm>
          <a:prstGeom prst="line">
            <a:avLst/>
          </a:prstGeom>
          <a:noFill/>
          <a:ln w="254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Georgia" pitchFamily="-112" charset="0"/>
              <a:ea typeface="+mn-ea"/>
            </a:endParaRPr>
          </a:p>
        </p:txBody>
      </p:sp>
      <p:sp>
        <p:nvSpPr>
          <p:cNvPr id="357381" name="Line 5"/>
          <p:cNvSpPr>
            <a:spLocks noChangeShapeType="1"/>
          </p:cNvSpPr>
          <p:nvPr/>
        </p:nvSpPr>
        <p:spPr bwMode="auto">
          <a:xfrm flipH="1" flipV="1">
            <a:off x="4608513" y="2843213"/>
            <a:ext cx="1600200" cy="1981200"/>
          </a:xfrm>
          <a:prstGeom prst="line">
            <a:avLst/>
          </a:prstGeom>
          <a:noFill/>
          <a:ln w="254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Georgia" pitchFamily="-112" charset="0"/>
              <a:ea typeface="+mn-ea"/>
            </a:endParaRPr>
          </a:p>
        </p:txBody>
      </p:sp>
      <p:sp>
        <p:nvSpPr>
          <p:cNvPr id="357382" name="Line 6"/>
          <p:cNvSpPr>
            <a:spLocks noChangeShapeType="1"/>
          </p:cNvSpPr>
          <p:nvPr/>
        </p:nvSpPr>
        <p:spPr bwMode="auto">
          <a:xfrm flipH="1" flipV="1">
            <a:off x="4608513" y="2843213"/>
            <a:ext cx="2209800" cy="1295400"/>
          </a:xfrm>
          <a:prstGeom prst="line">
            <a:avLst/>
          </a:prstGeom>
          <a:noFill/>
          <a:ln w="254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Georgia" pitchFamily="-112" charset="0"/>
              <a:ea typeface="+mn-ea"/>
            </a:endParaRPr>
          </a:p>
        </p:txBody>
      </p:sp>
      <p:sp>
        <p:nvSpPr>
          <p:cNvPr id="357383" name="Line 7"/>
          <p:cNvSpPr>
            <a:spLocks noChangeShapeType="1"/>
          </p:cNvSpPr>
          <p:nvPr/>
        </p:nvSpPr>
        <p:spPr bwMode="auto">
          <a:xfrm flipH="1">
            <a:off x="1789113" y="2843213"/>
            <a:ext cx="2819400" cy="609600"/>
          </a:xfrm>
          <a:prstGeom prst="line">
            <a:avLst/>
          </a:prstGeom>
          <a:noFill/>
          <a:ln w="254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Georgia" pitchFamily="-112" charset="0"/>
              <a:ea typeface="+mn-ea"/>
            </a:endParaRPr>
          </a:p>
        </p:txBody>
      </p:sp>
      <p:sp>
        <p:nvSpPr>
          <p:cNvPr id="357384" name="Line 8"/>
          <p:cNvSpPr>
            <a:spLocks noChangeShapeType="1"/>
          </p:cNvSpPr>
          <p:nvPr/>
        </p:nvSpPr>
        <p:spPr bwMode="auto">
          <a:xfrm>
            <a:off x="4608513" y="2843213"/>
            <a:ext cx="2362200" cy="76200"/>
          </a:xfrm>
          <a:prstGeom prst="line">
            <a:avLst/>
          </a:prstGeom>
          <a:noFill/>
          <a:ln w="254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Georgia" pitchFamily="-112" charset="0"/>
              <a:ea typeface="+mn-ea"/>
            </a:endParaRPr>
          </a:p>
        </p:txBody>
      </p:sp>
      <p:sp>
        <p:nvSpPr>
          <p:cNvPr id="357385" name="Line 9"/>
          <p:cNvSpPr>
            <a:spLocks noChangeShapeType="1"/>
          </p:cNvSpPr>
          <p:nvPr/>
        </p:nvSpPr>
        <p:spPr bwMode="auto">
          <a:xfrm flipV="1">
            <a:off x="4608513" y="2157413"/>
            <a:ext cx="1763712" cy="685800"/>
          </a:xfrm>
          <a:prstGeom prst="line">
            <a:avLst/>
          </a:prstGeom>
          <a:noFill/>
          <a:ln w="254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Georgia" pitchFamily="-112" charset="0"/>
              <a:ea typeface="+mn-ea"/>
            </a:endParaRPr>
          </a:p>
        </p:txBody>
      </p:sp>
      <p:sp>
        <p:nvSpPr>
          <p:cNvPr id="357386" name="Line 10"/>
          <p:cNvSpPr>
            <a:spLocks noChangeShapeType="1"/>
          </p:cNvSpPr>
          <p:nvPr/>
        </p:nvSpPr>
        <p:spPr bwMode="auto">
          <a:xfrm flipH="1" flipV="1">
            <a:off x="4467225" y="1928813"/>
            <a:ext cx="141288" cy="914400"/>
          </a:xfrm>
          <a:prstGeom prst="line">
            <a:avLst/>
          </a:prstGeom>
          <a:noFill/>
          <a:ln w="254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Georgia" pitchFamily="-112" charset="0"/>
              <a:ea typeface="+mn-ea"/>
            </a:endParaRPr>
          </a:p>
        </p:txBody>
      </p:sp>
      <p:sp>
        <p:nvSpPr>
          <p:cNvPr id="357387" name="Line 11"/>
          <p:cNvSpPr>
            <a:spLocks noChangeShapeType="1"/>
          </p:cNvSpPr>
          <p:nvPr/>
        </p:nvSpPr>
        <p:spPr bwMode="auto">
          <a:xfrm flipH="1" flipV="1">
            <a:off x="3171825" y="2081213"/>
            <a:ext cx="1436688" cy="762000"/>
          </a:xfrm>
          <a:prstGeom prst="line">
            <a:avLst/>
          </a:prstGeom>
          <a:noFill/>
          <a:ln w="254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Georgia" pitchFamily="-112" charset="0"/>
              <a:ea typeface="+mn-ea"/>
            </a:endParaRPr>
          </a:p>
        </p:txBody>
      </p:sp>
      <p:sp>
        <p:nvSpPr>
          <p:cNvPr id="357388" name="Line 12"/>
          <p:cNvSpPr>
            <a:spLocks noChangeShapeType="1"/>
          </p:cNvSpPr>
          <p:nvPr/>
        </p:nvSpPr>
        <p:spPr bwMode="auto">
          <a:xfrm flipH="1" flipV="1">
            <a:off x="2627313" y="2538413"/>
            <a:ext cx="1981200" cy="304800"/>
          </a:xfrm>
          <a:prstGeom prst="line">
            <a:avLst/>
          </a:prstGeom>
          <a:noFill/>
          <a:ln w="254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Georgia" pitchFamily="-112" charset="0"/>
              <a:ea typeface="+mn-ea"/>
            </a:endParaRPr>
          </a:p>
        </p:txBody>
      </p:sp>
      <p:sp>
        <p:nvSpPr>
          <p:cNvPr id="357389" name="Line 13"/>
          <p:cNvSpPr>
            <a:spLocks noChangeShapeType="1"/>
          </p:cNvSpPr>
          <p:nvPr/>
        </p:nvSpPr>
        <p:spPr bwMode="auto">
          <a:xfrm flipH="1" flipV="1">
            <a:off x="4608513" y="2843213"/>
            <a:ext cx="544512" cy="2438400"/>
          </a:xfrm>
          <a:prstGeom prst="line">
            <a:avLst/>
          </a:prstGeom>
          <a:noFill/>
          <a:ln w="254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Georgia" pitchFamily="-112" charset="0"/>
              <a:ea typeface="+mn-ea"/>
            </a:endParaRPr>
          </a:p>
        </p:txBody>
      </p:sp>
      <p:sp>
        <p:nvSpPr>
          <p:cNvPr id="109581" name="Rectangle 14"/>
          <p:cNvSpPr>
            <a:spLocks noChangeArrowheads="1"/>
          </p:cNvSpPr>
          <p:nvPr/>
        </p:nvSpPr>
        <p:spPr bwMode="auto">
          <a:xfrm>
            <a:off x="2305050" y="1774825"/>
            <a:ext cx="1538288" cy="3365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defTabSz="762000" eaLnBrk="0" hangingPunct="0">
              <a:lnSpc>
                <a:spcPct val="100000"/>
              </a:lnSpc>
            </a:pPr>
            <a:r>
              <a:rPr lang="pt-BR" sz="1600">
                <a:solidFill>
                  <a:schemeClr val="tx1"/>
                </a:solidFill>
                <a:latin typeface="Arial" pitchFamily="34" charset="0"/>
                <a:cs typeface="Arial" pitchFamily="34" charset="0"/>
              </a:rPr>
              <a:t>organismo (L)</a:t>
            </a:r>
          </a:p>
        </p:txBody>
      </p:sp>
      <p:sp>
        <p:nvSpPr>
          <p:cNvPr id="109582" name="Rectangle 15"/>
          <p:cNvSpPr>
            <a:spLocks noChangeArrowheads="1"/>
          </p:cNvSpPr>
          <p:nvPr/>
        </p:nvSpPr>
        <p:spPr bwMode="auto">
          <a:xfrm>
            <a:off x="4057650" y="1700213"/>
            <a:ext cx="1493838" cy="3365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defTabSz="762000" eaLnBrk="0" hangingPunct="0">
              <a:lnSpc>
                <a:spcPct val="100000"/>
              </a:lnSpc>
            </a:pPr>
            <a:r>
              <a:rPr lang="pt-BR" sz="1600">
                <a:solidFill>
                  <a:schemeClr val="tx1"/>
                </a:solidFill>
                <a:latin typeface="Arial" pitchFamily="34" charset="0"/>
                <a:cs typeface="Arial" pitchFamily="34" charset="0"/>
              </a:rPr>
              <a:t>topografia (T)</a:t>
            </a:r>
          </a:p>
        </p:txBody>
      </p:sp>
      <p:sp>
        <p:nvSpPr>
          <p:cNvPr id="109583" name="Rectangle 16"/>
          <p:cNvSpPr>
            <a:spLocks noChangeArrowheads="1"/>
          </p:cNvSpPr>
          <p:nvPr/>
        </p:nvSpPr>
        <p:spPr bwMode="auto">
          <a:xfrm>
            <a:off x="6267450" y="1851025"/>
            <a:ext cx="1595438" cy="3365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defTabSz="762000" eaLnBrk="0" hangingPunct="0">
              <a:lnSpc>
                <a:spcPct val="100000"/>
              </a:lnSpc>
            </a:pPr>
            <a:r>
              <a:rPr lang="pt-BR" sz="1600">
                <a:solidFill>
                  <a:schemeClr val="tx1"/>
                </a:solidFill>
                <a:latin typeface="Arial" pitchFamily="34" charset="0"/>
                <a:cs typeface="Arial" pitchFamily="34" charset="0"/>
              </a:rPr>
              <a:t>morfologia (M)</a:t>
            </a:r>
          </a:p>
        </p:txBody>
      </p:sp>
      <p:sp>
        <p:nvSpPr>
          <p:cNvPr id="109584" name="Rectangle 17"/>
          <p:cNvSpPr>
            <a:spLocks noChangeArrowheads="1"/>
          </p:cNvSpPr>
          <p:nvPr/>
        </p:nvSpPr>
        <p:spPr bwMode="auto">
          <a:xfrm>
            <a:off x="6419850" y="2767013"/>
            <a:ext cx="1233488" cy="3365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defTabSz="762000" eaLnBrk="0" hangingPunct="0">
              <a:lnSpc>
                <a:spcPct val="100000"/>
              </a:lnSpc>
            </a:pPr>
            <a:r>
              <a:rPr lang="pt-BR" sz="1600">
                <a:solidFill>
                  <a:schemeClr val="tx1"/>
                </a:solidFill>
                <a:latin typeface="Arial" pitchFamily="34" charset="0"/>
                <a:cs typeface="Arial" pitchFamily="34" charset="0"/>
              </a:rPr>
              <a:t>doença (D)</a:t>
            </a:r>
          </a:p>
        </p:txBody>
      </p:sp>
      <p:sp>
        <p:nvSpPr>
          <p:cNvPr id="109585" name="Rectangle 18"/>
          <p:cNvSpPr>
            <a:spLocks noChangeArrowheads="1"/>
          </p:cNvSpPr>
          <p:nvPr/>
        </p:nvSpPr>
        <p:spPr bwMode="auto">
          <a:xfrm>
            <a:off x="6572250" y="3910013"/>
            <a:ext cx="1166813" cy="3365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defTabSz="762000" eaLnBrk="0" hangingPunct="0">
              <a:lnSpc>
                <a:spcPct val="100000"/>
              </a:lnSpc>
            </a:pPr>
            <a:r>
              <a:rPr lang="pt-BR" sz="1600">
                <a:solidFill>
                  <a:schemeClr val="tx1"/>
                </a:solidFill>
                <a:latin typeface="Arial" pitchFamily="34" charset="0"/>
                <a:cs typeface="Arial" pitchFamily="34" charset="0"/>
              </a:rPr>
              <a:t>função (F)</a:t>
            </a:r>
          </a:p>
        </p:txBody>
      </p:sp>
      <p:sp>
        <p:nvSpPr>
          <p:cNvPr id="109586" name="Rectangle 19"/>
          <p:cNvSpPr>
            <a:spLocks noChangeArrowheads="1"/>
          </p:cNvSpPr>
          <p:nvPr/>
        </p:nvSpPr>
        <p:spPr bwMode="auto">
          <a:xfrm>
            <a:off x="5886450" y="4748213"/>
            <a:ext cx="2238375" cy="3365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defTabSz="762000" eaLnBrk="0" hangingPunct="0">
              <a:lnSpc>
                <a:spcPct val="100000"/>
              </a:lnSpc>
            </a:pPr>
            <a:r>
              <a:rPr lang="pt-BR" sz="1600">
                <a:solidFill>
                  <a:schemeClr val="tx1"/>
                </a:solidFill>
                <a:latin typeface="Arial" pitchFamily="34" charset="0"/>
                <a:cs typeface="Arial" pitchFamily="34" charset="0"/>
              </a:rPr>
              <a:t>agentes químicos (C)</a:t>
            </a:r>
          </a:p>
        </p:txBody>
      </p:sp>
      <p:sp>
        <p:nvSpPr>
          <p:cNvPr id="109587" name="Rectangle 20"/>
          <p:cNvSpPr>
            <a:spLocks noChangeArrowheads="1"/>
          </p:cNvSpPr>
          <p:nvPr/>
        </p:nvSpPr>
        <p:spPr bwMode="auto">
          <a:xfrm>
            <a:off x="4133850" y="5281613"/>
            <a:ext cx="1990725" cy="3365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defTabSz="762000" eaLnBrk="0" hangingPunct="0">
              <a:lnSpc>
                <a:spcPct val="100000"/>
              </a:lnSpc>
            </a:pPr>
            <a:r>
              <a:rPr lang="pt-BR" sz="1600">
                <a:solidFill>
                  <a:schemeClr val="tx1"/>
                </a:solidFill>
                <a:latin typeface="Arial" pitchFamily="34" charset="0"/>
                <a:cs typeface="Arial" pitchFamily="34" charset="0"/>
              </a:rPr>
              <a:t>agentes físicos (A)</a:t>
            </a:r>
          </a:p>
        </p:txBody>
      </p:sp>
      <p:sp>
        <p:nvSpPr>
          <p:cNvPr id="109588" name="Rectangle 21"/>
          <p:cNvSpPr>
            <a:spLocks noChangeArrowheads="1"/>
          </p:cNvSpPr>
          <p:nvPr/>
        </p:nvSpPr>
        <p:spPr bwMode="auto">
          <a:xfrm>
            <a:off x="2305050" y="4822825"/>
            <a:ext cx="1990725" cy="3365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defTabSz="762000" eaLnBrk="0" hangingPunct="0">
              <a:lnSpc>
                <a:spcPct val="100000"/>
              </a:lnSpc>
            </a:pPr>
            <a:r>
              <a:rPr lang="pt-BR" sz="1600">
                <a:solidFill>
                  <a:schemeClr val="tx1"/>
                </a:solidFill>
                <a:latin typeface="Arial" pitchFamily="34" charset="0"/>
                <a:cs typeface="Arial" pitchFamily="34" charset="0"/>
              </a:rPr>
              <a:t>contexto social (S)</a:t>
            </a:r>
          </a:p>
        </p:txBody>
      </p:sp>
      <p:sp>
        <p:nvSpPr>
          <p:cNvPr id="109589" name="Rectangle 22"/>
          <p:cNvSpPr>
            <a:spLocks noChangeArrowheads="1"/>
          </p:cNvSpPr>
          <p:nvPr/>
        </p:nvSpPr>
        <p:spPr bwMode="auto">
          <a:xfrm>
            <a:off x="1390650" y="4291013"/>
            <a:ext cx="1438275" cy="3365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defTabSz="762000" eaLnBrk="0" hangingPunct="0">
              <a:lnSpc>
                <a:spcPct val="100000"/>
              </a:lnSpc>
            </a:pPr>
            <a:r>
              <a:rPr lang="pt-BR" sz="1600">
                <a:solidFill>
                  <a:schemeClr val="tx1"/>
                </a:solidFill>
                <a:latin typeface="Arial" pitchFamily="34" charset="0"/>
                <a:cs typeface="Arial" pitchFamily="34" charset="0"/>
              </a:rPr>
              <a:t>ocupação (J)</a:t>
            </a:r>
          </a:p>
        </p:txBody>
      </p:sp>
      <p:sp>
        <p:nvSpPr>
          <p:cNvPr id="109590" name="Rectangle 23"/>
          <p:cNvSpPr>
            <a:spLocks noChangeArrowheads="1"/>
          </p:cNvSpPr>
          <p:nvPr/>
        </p:nvSpPr>
        <p:spPr bwMode="auto">
          <a:xfrm>
            <a:off x="933450" y="3222625"/>
            <a:ext cx="1968500" cy="3365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defTabSz="762000" eaLnBrk="0" hangingPunct="0">
              <a:lnSpc>
                <a:spcPct val="100000"/>
              </a:lnSpc>
            </a:pPr>
            <a:r>
              <a:rPr lang="pt-BR" sz="1600">
                <a:solidFill>
                  <a:schemeClr val="tx1"/>
                </a:solidFill>
                <a:latin typeface="Arial" pitchFamily="34" charset="0"/>
                <a:cs typeface="Arial" pitchFamily="34" charset="0"/>
              </a:rPr>
              <a:t>procedimentos (P)</a:t>
            </a:r>
          </a:p>
        </p:txBody>
      </p:sp>
      <p:sp>
        <p:nvSpPr>
          <p:cNvPr id="109591" name="Rectangle 24"/>
          <p:cNvSpPr>
            <a:spLocks noChangeArrowheads="1"/>
          </p:cNvSpPr>
          <p:nvPr/>
        </p:nvSpPr>
        <p:spPr bwMode="auto">
          <a:xfrm>
            <a:off x="755650" y="2435225"/>
            <a:ext cx="2578100" cy="3365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defTabSz="762000" eaLnBrk="0" hangingPunct="0">
              <a:lnSpc>
                <a:spcPct val="100000"/>
              </a:lnSpc>
            </a:pPr>
            <a:r>
              <a:rPr lang="pt-BR" sz="1600">
                <a:solidFill>
                  <a:schemeClr val="tx1"/>
                </a:solidFill>
                <a:latin typeface="Arial" pitchFamily="34" charset="0"/>
                <a:cs typeface="Arial" pitchFamily="34" charset="0"/>
              </a:rPr>
              <a:t>modificadores gerais (G)</a:t>
            </a:r>
          </a:p>
        </p:txBody>
      </p:sp>
      <p:sp>
        <p:nvSpPr>
          <p:cNvPr id="109592" name="Text Box 25"/>
          <p:cNvSpPr txBox="1">
            <a:spLocks noChangeArrowheads="1"/>
          </p:cNvSpPr>
          <p:nvPr/>
        </p:nvSpPr>
        <p:spPr bwMode="auto">
          <a:xfrm>
            <a:off x="3686175" y="6284913"/>
            <a:ext cx="2538413"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500" b="1">
                <a:solidFill>
                  <a:schemeClr val="accent2"/>
                </a:solidFill>
                <a:latin typeface="Georgia" pitchFamily="18" charset="0"/>
                <a:ea typeface="MS PGothic" pitchFamily="34" charset="-128"/>
              </a:defRPr>
            </a:lvl1pPr>
            <a:lvl2pPr marL="742950" indent="-285750" eaLnBrk="0" hangingPunct="0">
              <a:defRPr sz="2500" b="1">
                <a:solidFill>
                  <a:schemeClr val="accent2"/>
                </a:solidFill>
                <a:latin typeface="Georgia" pitchFamily="18" charset="0"/>
                <a:ea typeface="MS PGothic" pitchFamily="34" charset="-128"/>
              </a:defRPr>
            </a:lvl2pPr>
            <a:lvl3pPr marL="1143000" indent="-228600" eaLnBrk="0" hangingPunct="0">
              <a:defRPr sz="2500" b="1">
                <a:solidFill>
                  <a:schemeClr val="accent2"/>
                </a:solidFill>
                <a:latin typeface="Georgia" pitchFamily="18" charset="0"/>
                <a:ea typeface="MS PGothic" pitchFamily="34" charset="-128"/>
              </a:defRPr>
            </a:lvl3pPr>
            <a:lvl4pPr marL="1600200" indent="-228600" eaLnBrk="0" hangingPunct="0">
              <a:defRPr sz="2500" b="1">
                <a:solidFill>
                  <a:schemeClr val="accent2"/>
                </a:solidFill>
                <a:latin typeface="Georgia" pitchFamily="18" charset="0"/>
                <a:ea typeface="MS PGothic" pitchFamily="34" charset="-128"/>
              </a:defRPr>
            </a:lvl4pPr>
            <a:lvl5pPr marL="2057400" indent="-228600" eaLnBrk="0" hangingPunct="0">
              <a:defRPr sz="2500" b="1">
                <a:solidFill>
                  <a:schemeClr val="accent2"/>
                </a:solidFill>
                <a:latin typeface="Georgia" pitchFamily="18" charset="0"/>
                <a:ea typeface="MS PGothic" pitchFamily="34" charset="-128"/>
              </a:defRPr>
            </a:lvl5pPr>
            <a:lvl6pPr marL="25146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algn="l" eaLnBrk="1" hangingPunct="1">
              <a:lnSpc>
                <a:spcPct val="100000"/>
              </a:lnSpc>
            </a:pPr>
            <a:r>
              <a:rPr lang="pt-BR" sz="2400" b="0">
                <a:solidFill>
                  <a:schemeClr val="tx1"/>
                </a:solidFill>
                <a:latin typeface="Arial" pitchFamily="34" charset="0"/>
                <a:hlinkClick r:id="rId3"/>
              </a:rPr>
              <a:t>www.snomed.org</a:t>
            </a:r>
            <a:endParaRPr lang="pt-BR" sz="2400" b="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1547664" y="620688"/>
            <a:ext cx="2952328" cy="928687"/>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SNOMED</a:t>
            </a:r>
            <a:b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br>
            <a:endParaRPr lang="pt-BR"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111618" name="Rectangle 3"/>
          <p:cNvSpPr>
            <a:spLocks noGrp="1" noChangeArrowheads="1"/>
          </p:cNvSpPr>
          <p:nvPr>
            <p:ph type="body" idx="1"/>
          </p:nvPr>
        </p:nvSpPr>
        <p:spPr>
          <a:xfrm>
            <a:off x="323528" y="1844675"/>
            <a:ext cx="8496944" cy="3906838"/>
          </a:xfrm>
          <a:noFill/>
        </p:spPr>
        <p:txBody>
          <a:bodyPr/>
          <a:lstStyle/>
          <a:p>
            <a:pPr eaLnBrk="1" hangingPunct="1">
              <a:lnSpc>
                <a:spcPct val="110000"/>
              </a:lnSpc>
            </a:pPr>
            <a:endParaRPr lang="pt-BR" b="1" dirty="0" smtClean="0"/>
          </a:p>
          <a:p>
            <a:pPr eaLnBrk="1" hangingPunct="1">
              <a:lnSpc>
                <a:spcPct val="110000"/>
              </a:lnSpc>
            </a:pPr>
            <a:r>
              <a:rPr lang="pt-BR" b="1" dirty="0" smtClean="0"/>
              <a:t>Exemplo :</a:t>
            </a:r>
          </a:p>
          <a:p>
            <a:pPr algn="just" eaLnBrk="1" hangingPunct="1">
              <a:lnSpc>
                <a:spcPct val="110000"/>
              </a:lnSpc>
            </a:pPr>
            <a:r>
              <a:rPr lang="ja-JP" altLang="pt-BR" b="1" dirty="0" smtClean="0"/>
              <a:t>“</a:t>
            </a:r>
            <a:r>
              <a:rPr lang="pt-BR" altLang="ja-JP" b="1" dirty="0" smtClean="0"/>
              <a:t>Houve internação de emergência </a:t>
            </a:r>
            <a:r>
              <a:rPr lang="pt-BR" altLang="ja-JP" b="1" dirty="0" smtClean="0">
                <a:solidFill>
                  <a:srgbClr val="FF3300"/>
                </a:solidFill>
              </a:rPr>
              <a:t>(P0-10100)</a:t>
            </a:r>
            <a:r>
              <a:rPr lang="pt-BR" altLang="ja-JP" b="1" dirty="0" smtClean="0"/>
              <a:t> de um cozinheiro de navio </a:t>
            </a:r>
            <a:r>
              <a:rPr lang="pt-BR" altLang="ja-JP" b="1" dirty="0" smtClean="0">
                <a:solidFill>
                  <a:srgbClr val="FF3300"/>
                </a:solidFill>
              </a:rPr>
              <a:t>(J-53150)</a:t>
            </a:r>
            <a:r>
              <a:rPr lang="pt-BR" altLang="ja-JP" b="1" dirty="0" smtClean="0"/>
              <a:t> apresentando febre </a:t>
            </a:r>
            <a:r>
              <a:rPr lang="pt-BR" altLang="ja-JP" b="1" dirty="0" smtClean="0">
                <a:solidFill>
                  <a:srgbClr val="FF3300"/>
                </a:solidFill>
              </a:rPr>
              <a:t>(F-03003)</a:t>
            </a:r>
            <a:r>
              <a:rPr lang="pt-BR" altLang="ja-JP" b="1" dirty="0" smtClean="0"/>
              <a:t> e calafrios </a:t>
            </a:r>
            <a:r>
              <a:rPr lang="pt-BR" altLang="ja-JP" b="1" dirty="0" smtClean="0">
                <a:solidFill>
                  <a:srgbClr val="FF3300"/>
                </a:solidFill>
              </a:rPr>
              <a:t>(F-03260</a:t>
            </a:r>
            <a:r>
              <a:rPr lang="pt-BR" altLang="ja-JP" b="1" dirty="0" smtClean="0">
                <a:solidFill>
                  <a:srgbClr val="FF0000"/>
                </a:solidFill>
              </a:rPr>
              <a:t>)</a:t>
            </a:r>
            <a:r>
              <a:rPr lang="pt-BR" altLang="ja-JP" b="1" dirty="0" smtClean="0"/>
              <a:t>. Achou-se uma inflamação aguda </a:t>
            </a:r>
            <a:r>
              <a:rPr lang="pt-BR" altLang="ja-JP" b="1" dirty="0" smtClean="0">
                <a:solidFill>
                  <a:srgbClr val="FF3300"/>
                </a:solidFill>
              </a:rPr>
              <a:t>(M-41000)</a:t>
            </a:r>
            <a:r>
              <a:rPr lang="pt-BR" altLang="ja-JP" b="1" dirty="0" smtClean="0"/>
              <a:t> da mucosa gástrica </a:t>
            </a:r>
            <a:r>
              <a:rPr lang="pt-BR" altLang="ja-JP" b="1" dirty="0" smtClean="0">
                <a:solidFill>
                  <a:srgbClr val="FF3300"/>
                </a:solidFill>
              </a:rPr>
              <a:t>(T-57010</a:t>
            </a:r>
            <a:r>
              <a:rPr lang="pt-BR" altLang="ja-JP" b="1" dirty="0" smtClean="0">
                <a:solidFill>
                  <a:srgbClr val="FF0000"/>
                </a:solidFill>
              </a:rPr>
              <a:t>)</a:t>
            </a:r>
            <a:r>
              <a:rPr lang="pt-BR" altLang="ja-JP" b="1" dirty="0" smtClean="0"/>
              <a:t> e duodenal </a:t>
            </a:r>
            <a:r>
              <a:rPr lang="pt-BR" altLang="ja-JP" b="1" dirty="0" smtClean="0">
                <a:solidFill>
                  <a:srgbClr val="FF3300"/>
                </a:solidFill>
              </a:rPr>
              <a:t>(T-58210)</a:t>
            </a:r>
            <a:r>
              <a:rPr lang="pt-BR" altLang="ja-JP" b="1" dirty="0" smtClean="0"/>
              <a:t>, causada por </a:t>
            </a:r>
            <a:r>
              <a:rPr lang="pt-BR" altLang="ja-JP" b="1" dirty="0" err="1" smtClean="0"/>
              <a:t>Vibrio</a:t>
            </a:r>
            <a:r>
              <a:rPr lang="pt-BR" altLang="ja-JP" b="1" dirty="0" smtClean="0"/>
              <a:t> </a:t>
            </a:r>
            <a:r>
              <a:rPr lang="pt-BR" altLang="ja-JP" b="1" dirty="0" err="1" smtClean="0"/>
              <a:t>cholerae</a:t>
            </a:r>
            <a:r>
              <a:rPr lang="pt-BR" altLang="ja-JP" b="1" dirty="0" smtClean="0"/>
              <a:t> </a:t>
            </a:r>
            <a:r>
              <a:rPr lang="pt-BR" altLang="ja-JP" b="1" dirty="0" smtClean="0">
                <a:solidFill>
                  <a:srgbClr val="FF3300"/>
                </a:solidFill>
              </a:rPr>
              <a:t>(L-26204)</a:t>
            </a:r>
            <a:r>
              <a:rPr lang="pt-BR" altLang="ja-JP" b="1" dirty="0" smtClean="0"/>
              <a:t>. O diagnóstico é cólera </a:t>
            </a:r>
            <a:r>
              <a:rPr lang="pt-BR" altLang="ja-JP" b="1" dirty="0" smtClean="0">
                <a:solidFill>
                  <a:srgbClr val="FF3300"/>
                </a:solidFill>
              </a:rPr>
              <a:t>(DE-11600)</a:t>
            </a:r>
            <a:r>
              <a:rPr lang="ja-JP" altLang="pt-BR" b="1" dirty="0" smtClean="0"/>
              <a:t>”</a:t>
            </a:r>
            <a:r>
              <a:rPr lang="pt-BR" altLang="ja-JP" b="1" dirty="0" smtClean="0"/>
              <a:t>.</a:t>
            </a:r>
          </a:p>
          <a:p>
            <a:pPr eaLnBrk="1" hangingPunct="1">
              <a:lnSpc>
                <a:spcPct val="110000"/>
              </a:lnSpc>
            </a:pPr>
            <a:endParaRPr lang="pt-BR"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691680" y="837084"/>
            <a:ext cx="5976664" cy="359668"/>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e – Saúde (e-Health) </a:t>
            </a:r>
            <a:endParaRPr lang="en-US"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15" name="Rectangle 3"/>
          <p:cNvSpPr txBox="1">
            <a:spLocks noChangeArrowheads="1"/>
          </p:cNvSpPr>
          <p:nvPr/>
        </p:nvSpPr>
        <p:spPr bwMode="auto">
          <a:xfrm>
            <a:off x="1460748" y="1628800"/>
            <a:ext cx="757574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marL="342900" indent="-342900" eaLnBrk="1" hangingPunct="1">
              <a:lnSpc>
                <a:spcPct val="120000"/>
              </a:lnSpc>
              <a:spcAft>
                <a:spcPct val="35000"/>
              </a:spcAft>
            </a:pPr>
            <a:r>
              <a:rPr lang="pt-BR" sz="1800" kern="0" dirty="0" smtClean="0"/>
              <a:t>Em </a:t>
            </a:r>
            <a:r>
              <a:rPr lang="pt-BR" sz="1800" kern="0" dirty="0"/>
              <a:t>tese, a </a:t>
            </a:r>
            <a:r>
              <a:rPr lang="pt-BR" sz="1800" kern="0" dirty="0" smtClean="0"/>
              <a:t>e-Saúde poderia </a:t>
            </a:r>
            <a:r>
              <a:rPr lang="pt-BR" sz="1800" kern="0" dirty="0"/>
              <a:t>melhorar o acompanhamento, o gerenciamento, e a qualidade da atenção à saúde do indivíduo e de sua família. </a:t>
            </a:r>
          </a:p>
          <a:p>
            <a:pPr marL="342900" indent="-342900" eaLnBrk="1" hangingPunct="1">
              <a:lnSpc>
                <a:spcPct val="120000"/>
              </a:lnSpc>
              <a:spcAft>
                <a:spcPct val="35000"/>
              </a:spcAft>
            </a:pPr>
            <a:r>
              <a:rPr lang="pt-BR" sz="1800" kern="0" dirty="0"/>
              <a:t>Poderia também auxiliar a redução de ineficiências na atenção à saúde, ampliar o acesso, reduzir custos, aumentar a qualidade e propiciar uma medicina mais personalizada e precisa </a:t>
            </a:r>
            <a:endParaRPr lang="pt-BR" sz="1800" kern="0" dirty="0" smtClean="0"/>
          </a:p>
          <a:p>
            <a:pPr marL="342900" indent="-342900" eaLnBrk="1" hangingPunct="1">
              <a:lnSpc>
                <a:spcPct val="120000"/>
              </a:lnSpc>
              <a:spcAft>
                <a:spcPct val="35000"/>
              </a:spcAft>
            </a:pPr>
            <a:r>
              <a:rPr lang="pt-BR" sz="1800" kern="0" dirty="0"/>
              <a:t> </a:t>
            </a:r>
            <a:r>
              <a:rPr lang="pt-BR" sz="1800" u="sng" kern="0" dirty="0" smtClean="0"/>
              <a:t>Necessidade Básica</a:t>
            </a:r>
            <a:r>
              <a:rPr lang="pt-BR" sz="1800" kern="0" dirty="0" smtClean="0"/>
              <a:t>: Sistemas de Registro Eletrônico em Saúde (S-RES) Interoperáveis.</a:t>
            </a:r>
            <a:endParaRPr lang="pt-BR" sz="1800" kern="0" dirty="0"/>
          </a:p>
        </p:txBody>
      </p:sp>
    </p:spTree>
    <p:extLst>
      <p:ext uri="{BB962C8B-B14F-4D97-AF65-F5344CB8AC3E}">
        <p14:creationId xmlns:p14="http://schemas.microsoft.com/office/powerpoint/2010/main" val="25768213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1547664" y="620688"/>
            <a:ext cx="2952328" cy="928687"/>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SNOMED</a:t>
            </a:r>
            <a:b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br>
            <a:endParaRPr lang="pt-BR"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111618" name="Rectangle 3"/>
          <p:cNvSpPr>
            <a:spLocks noGrp="1" noChangeArrowheads="1"/>
          </p:cNvSpPr>
          <p:nvPr>
            <p:ph type="body" idx="1"/>
          </p:nvPr>
        </p:nvSpPr>
        <p:spPr>
          <a:xfrm>
            <a:off x="1043608" y="1538386"/>
            <a:ext cx="8001000" cy="3906838"/>
          </a:xfrm>
          <a:noFill/>
        </p:spPr>
        <p:txBody>
          <a:bodyPr/>
          <a:lstStyle/>
          <a:p>
            <a:pPr eaLnBrk="1" hangingPunct="1">
              <a:lnSpc>
                <a:spcPct val="110000"/>
              </a:lnSpc>
            </a:pPr>
            <a:endParaRPr lang="pt-BR" b="1" dirty="0" smtClean="0"/>
          </a:p>
          <a:p>
            <a:pPr eaLnBrk="1" hangingPunct="1">
              <a:lnSpc>
                <a:spcPct val="110000"/>
              </a:lnSpc>
              <a:buFont typeface="Wingdings" panose="05000000000000000000" pitchFamily="2" charset="2"/>
              <a:buChar char="Ø"/>
            </a:pPr>
            <a:r>
              <a:rPr lang="pt-BR" altLang="ja-JP" b="1" dirty="0" smtClean="0">
                <a:solidFill>
                  <a:srgbClr val="FF3300"/>
                </a:solidFill>
              </a:rPr>
              <a:t>(P0-10100) </a:t>
            </a:r>
            <a:r>
              <a:rPr lang="pt-BR" altLang="ja-JP" sz="1800" b="1" dirty="0" smtClean="0"/>
              <a:t>-</a:t>
            </a:r>
            <a:r>
              <a:rPr lang="pt-BR" altLang="ja-JP" sz="1800" b="1" dirty="0" smtClean="0">
                <a:solidFill>
                  <a:srgbClr val="FF3300"/>
                </a:solidFill>
              </a:rPr>
              <a:t> </a:t>
            </a:r>
            <a:r>
              <a:rPr lang="pt-BR" altLang="ja-JP" sz="1800" b="1" dirty="0"/>
              <a:t> Hospital </a:t>
            </a:r>
            <a:r>
              <a:rPr lang="pt-BR" altLang="ja-JP" sz="1800" b="1" dirty="0" err="1"/>
              <a:t>admission</a:t>
            </a:r>
            <a:r>
              <a:rPr lang="pt-BR" altLang="ja-JP" sz="1800" b="1" dirty="0"/>
              <a:t>, </a:t>
            </a:r>
            <a:r>
              <a:rPr lang="pt-BR" altLang="ja-JP" sz="1800" b="1" dirty="0" err="1"/>
              <a:t>emergency</a:t>
            </a:r>
            <a:r>
              <a:rPr lang="pt-BR" altLang="ja-JP" sz="1800" b="1" dirty="0"/>
              <a:t> (procedure)</a:t>
            </a:r>
          </a:p>
          <a:p>
            <a:pPr eaLnBrk="1" hangingPunct="1">
              <a:lnSpc>
                <a:spcPct val="110000"/>
              </a:lnSpc>
              <a:buFont typeface="Wingdings" panose="05000000000000000000" pitchFamily="2" charset="2"/>
              <a:buChar char="Ø"/>
            </a:pPr>
            <a:r>
              <a:rPr lang="pt-BR" altLang="ja-JP" b="1" dirty="0">
                <a:solidFill>
                  <a:srgbClr val="FF3300"/>
                </a:solidFill>
              </a:rPr>
              <a:t>(J-53150) </a:t>
            </a:r>
            <a:r>
              <a:rPr lang="pt-BR" altLang="ja-JP" sz="1800" b="1" dirty="0"/>
              <a:t>– </a:t>
            </a:r>
            <a:r>
              <a:rPr lang="pt-BR" altLang="ja-JP" sz="1800" b="1" dirty="0" err="1"/>
              <a:t>Ship's</a:t>
            </a:r>
            <a:r>
              <a:rPr lang="pt-BR" altLang="ja-JP" sz="1800" b="1" dirty="0"/>
              <a:t> </a:t>
            </a:r>
            <a:r>
              <a:rPr lang="pt-BR" altLang="ja-JP" sz="1800" b="1" dirty="0" err="1"/>
              <a:t>cook</a:t>
            </a:r>
            <a:r>
              <a:rPr lang="pt-BR" altLang="ja-JP" sz="1800" b="1" dirty="0"/>
              <a:t> (</a:t>
            </a:r>
            <a:r>
              <a:rPr lang="pt-BR" altLang="ja-JP" sz="1800" b="1" dirty="0" err="1"/>
              <a:t>occupation</a:t>
            </a:r>
            <a:r>
              <a:rPr lang="pt-BR" altLang="ja-JP" sz="1800" b="1" dirty="0"/>
              <a:t>)</a:t>
            </a:r>
          </a:p>
          <a:p>
            <a:pPr eaLnBrk="1" hangingPunct="1">
              <a:lnSpc>
                <a:spcPct val="110000"/>
              </a:lnSpc>
              <a:buFont typeface="Wingdings" panose="05000000000000000000" pitchFamily="2" charset="2"/>
              <a:buChar char="Ø"/>
            </a:pPr>
            <a:r>
              <a:rPr lang="pt-BR" altLang="ja-JP" b="1" dirty="0" smtClean="0"/>
              <a:t> </a:t>
            </a:r>
            <a:r>
              <a:rPr lang="pt-BR" altLang="ja-JP" b="1" dirty="0">
                <a:solidFill>
                  <a:srgbClr val="FF3300"/>
                </a:solidFill>
              </a:rPr>
              <a:t>(F-03003) </a:t>
            </a:r>
            <a:r>
              <a:rPr lang="pt-BR" altLang="ja-JP" sz="1800" b="1" dirty="0"/>
              <a:t>-  </a:t>
            </a:r>
            <a:r>
              <a:rPr lang="pt-BR" altLang="ja-JP" sz="1800" b="1" dirty="0" err="1" smtClean="0"/>
              <a:t>Fever</a:t>
            </a:r>
            <a:endParaRPr lang="pt-BR" altLang="ja-JP" sz="1800" b="1" dirty="0" smtClean="0"/>
          </a:p>
          <a:p>
            <a:pPr eaLnBrk="1" hangingPunct="1">
              <a:lnSpc>
                <a:spcPct val="110000"/>
              </a:lnSpc>
              <a:buFont typeface="Wingdings" panose="05000000000000000000" pitchFamily="2" charset="2"/>
              <a:buChar char="Ø"/>
            </a:pPr>
            <a:r>
              <a:rPr lang="pt-BR" altLang="ja-JP" b="1" dirty="0" smtClean="0"/>
              <a:t> </a:t>
            </a:r>
            <a:r>
              <a:rPr lang="pt-BR" altLang="ja-JP" b="1" dirty="0" smtClean="0">
                <a:solidFill>
                  <a:srgbClr val="FF3300"/>
                </a:solidFill>
              </a:rPr>
              <a:t>(F-03260</a:t>
            </a:r>
            <a:r>
              <a:rPr lang="pt-BR" altLang="ja-JP" b="1" dirty="0" smtClean="0">
                <a:solidFill>
                  <a:srgbClr val="FF0000"/>
                </a:solidFill>
              </a:rPr>
              <a:t>)</a:t>
            </a:r>
            <a:r>
              <a:rPr lang="pt-BR" altLang="ja-JP" b="1" dirty="0" smtClean="0"/>
              <a:t> </a:t>
            </a:r>
            <a:r>
              <a:rPr lang="pt-BR" altLang="ja-JP" sz="1800" b="1" dirty="0" smtClean="0"/>
              <a:t>- </a:t>
            </a:r>
            <a:r>
              <a:rPr lang="pt-BR" altLang="ja-JP" sz="1800" b="1" dirty="0" err="1" smtClean="0"/>
              <a:t>Chill</a:t>
            </a:r>
            <a:r>
              <a:rPr lang="pt-BR" altLang="ja-JP" sz="1800" b="1" dirty="0" smtClean="0"/>
              <a:t> </a:t>
            </a:r>
          </a:p>
          <a:p>
            <a:pPr eaLnBrk="1" hangingPunct="1">
              <a:lnSpc>
                <a:spcPct val="110000"/>
              </a:lnSpc>
              <a:buFont typeface="Wingdings" panose="05000000000000000000" pitchFamily="2" charset="2"/>
              <a:buChar char="Ø"/>
            </a:pPr>
            <a:r>
              <a:rPr lang="pt-BR" altLang="ja-JP" b="1" dirty="0" smtClean="0">
                <a:solidFill>
                  <a:srgbClr val="FF3300"/>
                </a:solidFill>
              </a:rPr>
              <a:t>(M-41000)</a:t>
            </a:r>
            <a:r>
              <a:rPr lang="pt-BR" altLang="ja-JP" b="1" dirty="0" smtClean="0"/>
              <a:t> </a:t>
            </a:r>
            <a:r>
              <a:rPr lang="pt-BR" altLang="ja-JP" sz="1800" b="1" dirty="0"/>
              <a:t>- </a:t>
            </a:r>
            <a:r>
              <a:rPr lang="pt-BR" altLang="ja-JP" sz="1800" b="1" dirty="0" err="1"/>
              <a:t>Acute</a:t>
            </a:r>
            <a:r>
              <a:rPr lang="pt-BR" altLang="ja-JP" sz="1800" b="1" dirty="0"/>
              <a:t> </a:t>
            </a:r>
            <a:r>
              <a:rPr lang="pt-BR" altLang="ja-JP" sz="1800" b="1" dirty="0" err="1"/>
              <a:t>Inflammation</a:t>
            </a:r>
            <a:r>
              <a:rPr lang="pt-BR" altLang="ja-JP" sz="1800" b="1" dirty="0"/>
              <a:t> </a:t>
            </a:r>
            <a:endParaRPr lang="pt-BR" altLang="ja-JP" sz="1800" b="1" dirty="0" smtClean="0"/>
          </a:p>
          <a:p>
            <a:pPr eaLnBrk="1" hangingPunct="1">
              <a:lnSpc>
                <a:spcPct val="110000"/>
              </a:lnSpc>
              <a:buFont typeface="Wingdings" panose="05000000000000000000" pitchFamily="2" charset="2"/>
              <a:buChar char="Ø"/>
            </a:pPr>
            <a:r>
              <a:rPr lang="pt-BR" altLang="ja-JP" b="1" dirty="0" smtClean="0">
                <a:solidFill>
                  <a:srgbClr val="FF3300"/>
                </a:solidFill>
              </a:rPr>
              <a:t>(T-57010</a:t>
            </a:r>
            <a:r>
              <a:rPr lang="pt-BR" altLang="ja-JP" b="1" dirty="0" smtClean="0">
                <a:solidFill>
                  <a:srgbClr val="FF0000"/>
                </a:solidFill>
              </a:rPr>
              <a:t>)</a:t>
            </a:r>
            <a:r>
              <a:rPr lang="pt-BR" altLang="ja-JP" b="1" dirty="0" smtClean="0"/>
              <a:t> </a:t>
            </a:r>
            <a:r>
              <a:rPr lang="pt-BR" altLang="ja-JP" sz="1800" b="1" dirty="0" smtClean="0"/>
              <a:t>– </a:t>
            </a:r>
            <a:r>
              <a:rPr lang="en-US" altLang="ja-JP" sz="1800" b="1" dirty="0"/>
              <a:t>Gastric mucous membrane structure (body structure)</a:t>
            </a:r>
            <a:endParaRPr lang="pt-BR" altLang="ja-JP" sz="1800" b="1" dirty="0" smtClean="0"/>
          </a:p>
          <a:p>
            <a:pPr eaLnBrk="1" hangingPunct="1">
              <a:lnSpc>
                <a:spcPct val="110000"/>
              </a:lnSpc>
              <a:buFont typeface="Wingdings" panose="05000000000000000000" pitchFamily="2" charset="2"/>
              <a:buChar char="Ø"/>
            </a:pPr>
            <a:r>
              <a:rPr lang="pt-BR" altLang="ja-JP" b="1" dirty="0" smtClean="0">
                <a:solidFill>
                  <a:srgbClr val="FF3300"/>
                </a:solidFill>
              </a:rPr>
              <a:t>(T-58210)</a:t>
            </a:r>
            <a:r>
              <a:rPr lang="pt-BR" altLang="ja-JP" b="1" dirty="0"/>
              <a:t> </a:t>
            </a:r>
            <a:r>
              <a:rPr lang="pt-BR" altLang="ja-JP" sz="1800" b="1" dirty="0"/>
              <a:t>- Duodenal </a:t>
            </a:r>
            <a:r>
              <a:rPr lang="pt-BR" altLang="ja-JP" sz="1800" b="1" dirty="0" err="1"/>
              <a:t>mucous</a:t>
            </a:r>
            <a:r>
              <a:rPr lang="pt-BR" altLang="ja-JP" sz="1800" b="1" dirty="0"/>
              <a:t> </a:t>
            </a:r>
            <a:r>
              <a:rPr lang="pt-BR" altLang="ja-JP" sz="1800" b="1" dirty="0" err="1"/>
              <a:t>membrane</a:t>
            </a:r>
            <a:r>
              <a:rPr lang="pt-BR" altLang="ja-JP" sz="1800" b="1" dirty="0"/>
              <a:t> </a:t>
            </a:r>
            <a:r>
              <a:rPr lang="pt-BR" altLang="ja-JP" sz="1800" b="1" dirty="0" err="1"/>
              <a:t>structure</a:t>
            </a:r>
            <a:r>
              <a:rPr lang="pt-BR" altLang="ja-JP" sz="1800" b="1" dirty="0"/>
              <a:t> (</a:t>
            </a:r>
            <a:r>
              <a:rPr lang="pt-BR" altLang="ja-JP" sz="1800" b="1" dirty="0" err="1"/>
              <a:t>body</a:t>
            </a:r>
            <a:r>
              <a:rPr lang="pt-BR" altLang="ja-JP" sz="1800" b="1" dirty="0"/>
              <a:t> </a:t>
            </a:r>
            <a:r>
              <a:rPr lang="pt-BR" altLang="ja-JP" sz="1800" b="1" dirty="0" err="1"/>
              <a:t>structure</a:t>
            </a:r>
            <a:r>
              <a:rPr lang="pt-BR" altLang="ja-JP" sz="1800" b="1" dirty="0" smtClean="0"/>
              <a:t>)</a:t>
            </a:r>
          </a:p>
          <a:p>
            <a:pPr eaLnBrk="1" hangingPunct="1">
              <a:lnSpc>
                <a:spcPct val="110000"/>
              </a:lnSpc>
              <a:buFont typeface="Wingdings" panose="05000000000000000000" pitchFamily="2" charset="2"/>
              <a:buChar char="Ø"/>
            </a:pPr>
            <a:r>
              <a:rPr lang="pt-BR" altLang="ja-JP" b="1" dirty="0" smtClean="0">
                <a:solidFill>
                  <a:srgbClr val="FF3300"/>
                </a:solidFill>
              </a:rPr>
              <a:t>(L-26204)</a:t>
            </a:r>
            <a:r>
              <a:rPr lang="pt-BR" altLang="ja-JP" b="1" dirty="0"/>
              <a:t> </a:t>
            </a:r>
            <a:r>
              <a:rPr lang="pt-BR" altLang="ja-JP" sz="1800" b="1" dirty="0" smtClean="0"/>
              <a:t>– </a:t>
            </a:r>
            <a:r>
              <a:rPr lang="it-IT" altLang="ja-JP" sz="1800" b="1" dirty="0"/>
              <a:t>Vibrio cholerae, classical biotype (organism)</a:t>
            </a:r>
            <a:endParaRPr lang="pt-BR" altLang="ja-JP" sz="1800" b="1" dirty="0" smtClean="0"/>
          </a:p>
          <a:p>
            <a:pPr eaLnBrk="1" hangingPunct="1">
              <a:lnSpc>
                <a:spcPct val="110000"/>
              </a:lnSpc>
              <a:buFont typeface="Wingdings" panose="05000000000000000000" pitchFamily="2" charset="2"/>
              <a:buChar char="Ø"/>
            </a:pPr>
            <a:r>
              <a:rPr lang="pt-BR" altLang="ja-JP" b="1" dirty="0" smtClean="0">
                <a:solidFill>
                  <a:srgbClr val="FF3300"/>
                </a:solidFill>
              </a:rPr>
              <a:t>(DE-11600) </a:t>
            </a:r>
            <a:r>
              <a:rPr lang="pt-BR" altLang="ja-JP" sz="1800" b="1" dirty="0" smtClean="0"/>
              <a:t>- </a:t>
            </a:r>
            <a:r>
              <a:rPr lang="it-IT" altLang="ja-JP" sz="1800" b="1" dirty="0"/>
              <a:t>Cholera due to Vibrio cholerae </a:t>
            </a:r>
            <a:endParaRPr lang="pt-BR" altLang="ja-JP" sz="1800" b="1" dirty="0" smtClean="0"/>
          </a:p>
          <a:p>
            <a:pPr eaLnBrk="1" hangingPunct="1">
              <a:lnSpc>
                <a:spcPct val="110000"/>
              </a:lnSpc>
              <a:buFont typeface="Wingdings" panose="05000000000000000000" pitchFamily="2" charset="2"/>
              <a:buChar char="Ø"/>
            </a:pPr>
            <a:endParaRPr lang="pt-BR" sz="1800" b="1" dirty="0" smtClean="0"/>
          </a:p>
        </p:txBody>
      </p:sp>
    </p:spTree>
    <p:extLst>
      <p:ext uri="{BB962C8B-B14F-4D97-AF65-F5344CB8AC3E}">
        <p14:creationId xmlns:p14="http://schemas.microsoft.com/office/powerpoint/2010/main" val="24826746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1547664" y="620688"/>
            <a:ext cx="2952328" cy="928687"/>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SNOMED</a:t>
            </a:r>
            <a:b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br>
            <a:endParaRPr lang="pt-BR"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111618" name="Rectangle 3"/>
          <p:cNvSpPr>
            <a:spLocks noGrp="1" noChangeArrowheads="1"/>
          </p:cNvSpPr>
          <p:nvPr>
            <p:ph type="body" idx="1"/>
          </p:nvPr>
        </p:nvSpPr>
        <p:spPr>
          <a:xfrm>
            <a:off x="1043608" y="1538386"/>
            <a:ext cx="8001000" cy="3906838"/>
          </a:xfrm>
          <a:noFill/>
        </p:spPr>
        <p:txBody>
          <a:bodyPr/>
          <a:lstStyle/>
          <a:p>
            <a:pPr eaLnBrk="1" hangingPunct="1">
              <a:lnSpc>
                <a:spcPct val="110000"/>
              </a:lnSpc>
            </a:pPr>
            <a:endParaRPr lang="pt-BR" b="1" dirty="0" smtClean="0"/>
          </a:p>
          <a:p>
            <a:pPr eaLnBrk="1" hangingPunct="1">
              <a:lnSpc>
                <a:spcPct val="110000"/>
              </a:lnSpc>
              <a:buFont typeface="Wingdings" panose="05000000000000000000" pitchFamily="2" charset="2"/>
              <a:buChar char="Ø"/>
            </a:pPr>
            <a:r>
              <a:rPr lang="pt-BR" altLang="ja-JP" b="1" dirty="0" smtClean="0">
                <a:solidFill>
                  <a:srgbClr val="FF3300"/>
                </a:solidFill>
              </a:rPr>
              <a:t>(P0-10100) </a:t>
            </a:r>
            <a:r>
              <a:rPr lang="pt-BR" altLang="ja-JP" sz="1800" b="1" dirty="0" smtClean="0"/>
              <a:t>-</a:t>
            </a:r>
            <a:r>
              <a:rPr lang="pt-BR" altLang="ja-JP" sz="1800" b="1" dirty="0" smtClean="0">
                <a:solidFill>
                  <a:srgbClr val="FF3300"/>
                </a:solidFill>
              </a:rPr>
              <a:t> </a:t>
            </a:r>
            <a:r>
              <a:rPr lang="pt-BR" altLang="ja-JP" sz="1800" b="1" dirty="0"/>
              <a:t> </a:t>
            </a:r>
            <a:r>
              <a:rPr lang="zh-TW" altLang="pt-BR" sz="1800" b="1" dirty="0"/>
              <a:t>入院，急診（過程） </a:t>
            </a:r>
            <a:endParaRPr lang="pt-BR" altLang="zh-TW" sz="1800" b="1" dirty="0" smtClean="0"/>
          </a:p>
          <a:p>
            <a:pPr eaLnBrk="1" hangingPunct="1">
              <a:lnSpc>
                <a:spcPct val="110000"/>
              </a:lnSpc>
              <a:buFont typeface="Wingdings" panose="05000000000000000000" pitchFamily="2" charset="2"/>
              <a:buChar char="Ø"/>
            </a:pPr>
            <a:r>
              <a:rPr lang="pt-BR" altLang="ja-JP" b="1" dirty="0" smtClean="0">
                <a:solidFill>
                  <a:srgbClr val="FF3300"/>
                </a:solidFill>
              </a:rPr>
              <a:t>(</a:t>
            </a:r>
            <a:r>
              <a:rPr lang="pt-BR" altLang="ja-JP" b="1" dirty="0">
                <a:solidFill>
                  <a:srgbClr val="FF3300"/>
                </a:solidFill>
              </a:rPr>
              <a:t>J-53150) </a:t>
            </a:r>
            <a:r>
              <a:rPr lang="pt-BR" altLang="ja-JP" sz="1800" b="1" dirty="0"/>
              <a:t>– </a:t>
            </a:r>
            <a:r>
              <a:rPr lang="zh-TW" altLang="pt-BR" sz="1800" b="1" dirty="0"/>
              <a:t>船上的廚師（職業</a:t>
            </a:r>
            <a:r>
              <a:rPr lang="zh-TW" altLang="pt-BR" sz="1800" b="1" dirty="0" smtClean="0"/>
              <a:t>）</a:t>
            </a:r>
            <a:endParaRPr lang="pt-BR" altLang="zh-TW" sz="1800" b="1" dirty="0" smtClean="0"/>
          </a:p>
          <a:p>
            <a:pPr eaLnBrk="1" hangingPunct="1">
              <a:lnSpc>
                <a:spcPct val="110000"/>
              </a:lnSpc>
              <a:buFont typeface="Wingdings" panose="05000000000000000000" pitchFamily="2" charset="2"/>
              <a:buChar char="Ø"/>
            </a:pPr>
            <a:r>
              <a:rPr lang="pt-BR" altLang="ja-JP" b="1" dirty="0" smtClean="0">
                <a:solidFill>
                  <a:srgbClr val="FF3300"/>
                </a:solidFill>
              </a:rPr>
              <a:t>(</a:t>
            </a:r>
            <a:r>
              <a:rPr lang="pt-BR" altLang="ja-JP" b="1" dirty="0">
                <a:solidFill>
                  <a:srgbClr val="FF3300"/>
                </a:solidFill>
              </a:rPr>
              <a:t>F-03003) </a:t>
            </a:r>
            <a:r>
              <a:rPr lang="pt-BR" altLang="ja-JP" sz="1800" b="1" dirty="0"/>
              <a:t>-  </a:t>
            </a:r>
            <a:r>
              <a:rPr lang="ja-JP" altLang="pt-BR" sz="1800" b="1" dirty="0"/>
              <a:t>發</a:t>
            </a:r>
            <a:r>
              <a:rPr lang="ja-JP" altLang="pt-BR" sz="1800" b="1" dirty="0" smtClean="0"/>
              <a:t>燒</a:t>
            </a:r>
            <a:endParaRPr lang="pt-BR" altLang="ja-JP" sz="1800" b="1" dirty="0" smtClean="0"/>
          </a:p>
          <a:p>
            <a:pPr eaLnBrk="1" hangingPunct="1">
              <a:lnSpc>
                <a:spcPct val="110000"/>
              </a:lnSpc>
              <a:buFont typeface="Wingdings" panose="05000000000000000000" pitchFamily="2" charset="2"/>
              <a:buChar char="Ø"/>
            </a:pPr>
            <a:r>
              <a:rPr lang="pt-BR" altLang="ja-JP" b="1" dirty="0" smtClean="0">
                <a:solidFill>
                  <a:srgbClr val="FF3300"/>
                </a:solidFill>
              </a:rPr>
              <a:t>(F-03260</a:t>
            </a:r>
            <a:r>
              <a:rPr lang="pt-BR" altLang="ja-JP" b="1" dirty="0" smtClean="0">
                <a:solidFill>
                  <a:srgbClr val="FF0000"/>
                </a:solidFill>
              </a:rPr>
              <a:t>)</a:t>
            </a:r>
            <a:r>
              <a:rPr lang="pt-BR" altLang="ja-JP" b="1" dirty="0" smtClean="0"/>
              <a:t> </a:t>
            </a:r>
            <a:r>
              <a:rPr lang="pt-BR" altLang="ja-JP" sz="1800" b="1" dirty="0" smtClean="0"/>
              <a:t>- </a:t>
            </a:r>
            <a:r>
              <a:rPr lang="ja-JP" altLang="pt-BR" sz="1800" b="1" dirty="0"/>
              <a:t>寒意 </a:t>
            </a:r>
            <a:endParaRPr lang="pt-BR" altLang="ja-JP" sz="1800" b="1" dirty="0" smtClean="0"/>
          </a:p>
          <a:p>
            <a:pPr eaLnBrk="1" hangingPunct="1">
              <a:lnSpc>
                <a:spcPct val="110000"/>
              </a:lnSpc>
              <a:buFont typeface="Wingdings" panose="05000000000000000000" pitchFamily="2" charset="2"/>
              <a:buChar char="Ø"/>
            </a:pPr>
            <a:r>
              <a:rPr lang="pt-BR" altLang="ja-JP" b="1" dirty="0" smtClean="0">
                <a:solidFill>
                  <a:srgbClr val="FF3300"/>
                </a:solidFill>
              </a:rPr>
              <a:t>(M-41000)</a:t>
            </a:r>
            <a:r>
              <a:rPr lang="pt-BR" altLang="ja-JP" b="1" dirty="0" smtClean="0"/>
              <a:t> </a:t>
            </a:r>
            <a:r>
              <a:rPr lang="pt-BR" altLang="ja-JP" sz="1800" b="1" dirty="0"/>
              <a:t>- </a:t>
            </a:r>
            <a:r>
              <a:rPr lang="ja-JP" altLang="pt-BR" sz="1800" b="1" dirty="0"/>
              <a:t>急性炎症</a:t>
            </a:r>
            <a:endParaRPr lang="pt-BR" altLang="ja-JP" sz="1800" b="1" dirty="0" smtClean="0"/>
          </a:p>
          <a:p>
            <a:pPr eaLnBrk="1" hangingPunct="1">
              <a:lnSpc>
                <a:spcPct val="110000"/>
              </a:lnSpc>
              <a:buFont typeface="Wingdings" panose="05000000000000000000" pitchFamily="2" charset="2"/>
              <a:buChar char="Ø"/>
            </a:pPr>
            <a:r>
              <a:rPr lang="pt-BR" altLang="ja-JP" b="1" dirty="0" smtClean="0">
                <a:solidFill>
                  <a:srgbClr val="FF3300"/>
                </a:solidFill>
              </a:rPr>
              <a:t>(T-57010</a:t>
            </a:r>
            <a:r>
              <a:rPr lang="pt-BR" altLang="ja-JP" b="1" dirty="0" smtClean="0">
                <a:solidFill>
                  <a:srgbClr val="FF0000"/>
                </a:solidFill>
              </a:rPr>
              <a:t>)</a:t>
            </a:r>
            <a:r>
              <a:rPr lang="pt-BR" altLang="ja-JP" b="1" dirty="0" smtClean="0"/>
              <a:t> </a:t>
            </a:r>
            <a:r>
              <a:rPr lang="pt-BR" altLang="ja-JP" sz="1800" b="1" dirty="0" smtClean="0"/>
              <a:t>– </a:t>
            </a:r>
            <a:r>
              <a:rPr lang="zh-TW" altLang="pt-BR" sz="1800" b="1" dirty="0"/>
              <a:t>胃黏膜結構（車身結構）</a:t>
            </a:r>
            <a:endParaRPr lang="pt-BR" altLang="ja-JP" sz="1800" b="1" dirty="0" smtClean="0"/>
          </a:p>
          <a:p>
            <a:pPr eaLnBrk="1" hangingPunct="1">
              <a:lnSpc>
                <a:spcPct val="110000"/>
              </a:lnSpc>
              <a:buFont typeface="Wingdings" panose="05000000000000000000" pitchFamily="2" charset="2"/>
              <a:buChar char="Ø"/>
            </a:pPr>
            <a:r>
              <a:rPr lang="pt-BR" altLang="ja-JP" b="1" dirty="0" smtClean="0">
                <a:solidFill>
                  <a:srgbClr val="FF3300"/>
                </a:solidFill>
              </a:rPr>
              <a:t>(T-58210)</a:t>
            </a:r>
            <a:r>
              <a:rPr lang="pt-BR" altLang="ja-JP" b="1" dirty="0"/>
              <a:t> </a:t>
            </a:r>
            <a:r>
              <a:rPr lang="pt-BR" altLang="ja-JP" sz="1800" b="1" dirty="0"/>
              <a:t>- </a:t>
            </a:r>
            <a:r>
              <a:rPr lang="zh-TW" altLang="pt-BR" sz="1800" b="1" dirty="0"/>
              <a:t>十二指腸球部粘膜結構（車身結構）</a:t>
            </a:r>
            <a:endParaRPr lang="pt-BR" altLang="ja-JP" sz="1800" b="1" dirty="0" smtClean="0"/>
          </a:p>
          <a:p>
            <a:pPr eaLnBrk="1" hangingPunct="1">
              <a:lnSpc>
                <a:spcPct val="110000"/>
              </a:lnSpc>
              <a:buFont typeface="Wingdings" panose="05000000000000000000" pitchFamily="2" charset="2"/>
              <a:buChar char="Ø"/>
            </a:pPr>
            <a:r>
              <a:rPr lang="pt-BR" altLang="ja-JP" b="1" dirty="0" smtClean="0">
                <a:solidFill>
                  <a:srgbClr val="FF3300"/>
                </a:solidFill>
              </a:rPr>
              <a:t>(L-26204)</a:t>
            </a:r>
            <a:r>
              <a:rPr lang="pt-BR" altLang="ja-JP" b="1" dirty="0"/>
              <a:t> </a:t>
            </a:r>
            <a:r>
              <a:rPr lang="pt-BR" altLang="ja-JP" sz="1800" b="1" dirty="0" smtClean="0"/>
              <a:t>– </a:t>
            </a:r>
            <a:r>
              <a:rPr lang="zh-TW" altLang="pt-BR" sz="1800" b="1" dirty="0"/>
              <a:t>霍亂弧菌，古典生物型（微生物</a:t>
            </a:r>
            <a:r>
              <a:rPr lang="zh-TW" altLang="pt-BR" sz="1800" b="1" dirty="0" smtClean="0"/>
              <a:t>）</a:t>
            </a:r>
            <a:endParaRPr lang="pt-BR" altLang="zh-TW" sz="1800" b="1" dirty="0" smtClean="0"/>
          </a:p>
          <a:p>
            <a:pPr eaLnBrk="1" hangingPunct="1">
              <a:lnSpc>
                <a:spcPct val="110000"/>
              </a:lnSpc>
              <a:buFont typeface="Wingdings" panose="05000000000000000000" pitchFamily="2" charset="2"/>
              <a:buChar char="Ø"/>
            </a:pPr>
            <a:r>
              <a:rPr lang="pt-BR" altLang="ja-JP" b="1" dirty="0" smtClean="0">
                <a:solidFill>
                  <a:srgbClr val="FF3300"/>
                </a:solidFill>
              </a:rPr>
              <a:t>(DE-11600) </a:t>
            </a:r>
            <a:r>
              <a:rPr lang="pt-BR" altLang="ja-JP" sz="1800" b="1" dirty="0" smtClean="0"/>
              <a:t>- </a:t>
            </a:r>
            <a:r>
              <a:rPr lang="zh-TW" altLang="pt-BR" sz="1800" b="1" dirty="0"/>
              <a:t>霍亂是由於霍亂弧菌</a:t>
            </a:r>
            <a:endParaRPr lang="pt-BR" altLang="ja-JP" sz="1800" b="1" dirty="0" smtClean="0"/>
          </a:p>
          <a:p>
            <a:pPr eaLnBrk="1" hangingPunct="1">
              <a:lnSpc>
                <a:spcPct val="110000"/>
              </a:lnSpc>
              <a:buFont typeface="Wingdings" panose="05000000000000000000" pitchFamily="2" charset="2"/>
              <a:buChar char="Ø"/>
            </a:pPr>
            <a:endParaRPr lang="pt-BR" sz="1800" b="1" dirty="0" smtClean="0"/>
          </a:p>
        </p:txBody>
      </p:sp>
    </p:spTree>
    <p:extLst>
      <p:ext uri="{BB962C8B-B14F-4D97-AF65-F5344CB8AC3E}">
        <p14:creationId xmlns:p14="http://schemas.microsoft.com/office/powerpoint/2010/main" val="8783993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7393" name="Group 2"/>
          <p:cNvGrpSpPr>
            <a:grpSpLocks/>
          </p:cNvGrpSpPr>
          <p:nvPr/>
        </p:nvGrpSpPr>
        <p:grpSpPr bwMode="auto">
          <a:xfrm>
            <a:off x="735013" y="1773238"/>
            <a:ext cx="7940675" cy="4897437"/>
            <a:chOff x="144" y="288"/>
            <a:chExt cx="5516" cy="3840"/>
          </a:xfrm>
        </p:grpSpPr>
        <p:sp>
          <p:nvSpPr>
            <p:cNvPr id="187395" name="Oval 3"/>
            <p:cNvSpPr>
              <a:spLocks noChangeArrowheads="1"/>
            </p:cNvSpPr>
            <p:nvPr/>
          </p:nvSpPr>
          <p:spPr bwMode="auto">
            <a:xfrm>
              <a:off x="2020" y="1156"/>
              <a:ext cx="1768" cy="1720"/>
            </a:xfrm>
            <a:prstGeom prst="ellipse">
              <a:avLst/>
            </a:prstGeom>
            <a:solidFill>
              <a:schemeClr val="accent1"/>
            </a:solidFill>
            <a:ln w="38100">
              <a:solidFill>
                <a:schemeClr val="tx1"/>
              </a:solidFill>
              <a:round/>
              <a:headEnd/>
              <a:tailEnd/>
            </a:ln>
          </p:spPr>
          <p:txBody>
            <a:bodyPr wrap="none" lIns="92075" tIns="46038" rIns="92075" bIns="46038" anchor="ctr"/>
            <a:lstStyle/>
            <a:p>
              <a:pPr algn="ctr" eaLnBrk="0" hangingPunct="0">
                <a:lnSpc>
                  <a:spcPct val="100000"/>
                </a:lnSpc>
              </a:pPr>
              <a:r>
                <a:rPr lang="pt-BR" sz="1600">
                  <a:solidFill>
                    <a:srgbClr val="006600"/>
                  </a:solidFill>
                </a:rPr>
                <a:t>SISTEMAS DE</a:t>
              </a:r>
            </a:p>
            <a:p>
              <a:pPr algn="ctr" eaLnBrk="0" hangingPunct="0">
                <a:lnSpc>
                  <a:spcPct val="100000"/>
                </a:lnSpc>
              </a:pPr>
              <a:r>
                <a:rPr lang="pt-BR" sz="1600">
                  <a:solidFill>
                    <a:srgbClr val="006600"/>
                  </a:solidFill>
                </a:rPr>
                <a:t>INFORMAÇÃO</a:t>
              </a:r>
            </a:p>
            <a:p>
              <a:pPr algn="ctr" eaLnBrk="0" hangingPunct="0">
                <a:lnSpc>
                  <a:spcPct val="100000"/>
                </a:lnSpc>
              </a:pPr>
              <a:r>
                <a:rPr lang="pt-BR" sz="1600">
                  <a:solidFill>
                    <a:srgbClr val="006600"/>
                  </a:solidFill>
                </a:rPr>
                <a:t>EM SAÚDE</a:t>
              </a:r>
              <a:endParaRPr lang="en-US" sz="1600">
                <a:solidFill>
                  <a:srgbClr val="006600"/>
                </a:solidFill>
              </a:endParaRPr>
            </a:p>
          </p:txBody>
        </p:sp>
        <p:sp>
          <p:nvSpPr>
            <p:cNvPr id="187396" name="Rectangle 4"/>
            <p:cNvSpPr>
              <a:spLocks noChangeArrowheads="1"/>
            </p:cNvSpPr>
            <p:nvPr/>
          </p:nvSpPr>
          <p:spPr bwMode="auto">
            <a:xfrm>
              <a:off x="597" y="288"/>
              <a:ext cx="1145" cy="576"/>
            </a:xfrm>
            <a:prstGeom prst="rect">
              <a:avLst/>
            </a:prstGeom>
            <a:solidFill>
              <a:srgbClr val="C0C0C0"/>
            </a:solidFill>
            <a:ln w="12700">
              <a:solidFill>
                <a:schemeClr val="tx1"/>
              </a:solidFill>
              <a:miter lim="800000"/>
              <a:headEnd/>
              <a:tailEnd/>
            </a:ln>
          </p:spPr>
          <p:txBody>
            <a:bodyPr wrap="none" lIns="92075" tIns="46038" rIns="92075" bIns="46038" anchor="ctr"/>
            <a:lstStyle/>
            <a:p>
              <a:pPr algn="ctr" eaLnBrk="0" hangingPunct="0">
                <a:lnSpc>
                  <a:spcPct val="100000"/>
                </a:lnSpc>
              </a:pPr>
              <a:r>
                <a:rPr lang="en-US" sz="1600" dirty="0">
                  <a:solidFill>
                    <a:srgbClr val="23356F"/>
                  </a:solidFill>
                </a:rPr>
                <a:t>Sistema </a:t>
              </a:r>
            </a:p>
            <a:p>
              <a:pPr algn="ctr" eaLnBrk="0" hangingPunct="0">
                <a:lnSpc>
                  <a:spcPct val="100000"/>
                </a:lnSpc>
              </a:pPr>
              <a:r>
                <a:rPr lang="en-US" sz="1600" dirty="0" err="1">
                  <a:solidFill>
                    <a:srgbClr val="23356F"/>
                  </a:solidFill>
                </a:rPr>
                <a:t>Clínico</a:t>
              </a:r>
              <a:endParaRPr lang="en-US" sz="1600" dirty="0">
                <a:solidFill>
                  <a:srgbClr val="23356F"/>
                </a:solidFill>
              </a:endParaRPr>
            </a:p>
          </p:txBody>
        </p:sp>
        <p:sp>
          <p:nvSpPr>
            <p:cNvPr id="187397" name="Rectangle 5"/>
            <p:cNvSpPr>
              <a:spLocks noChangeArrowheads="1"/>
            </p:cNvSpPr>
            <p:nvPr/>
          </p:nvSpPr>
          <p:spPr bwMode="auto">
            <a:xfrm>
              <a:off x="336" y="2544"/>
              <a:ext cx="1017" cy="624"/>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eaLnBrk="0" hangingPunct="0">
                <a:lnSpc>
                  <a:spcPct val="100000"/>
                </a:lnSpc>
              </a:pPr>
              <a:r>
                <a:rPr lang="en-US" sz="1600">
                  <a:solidFill>
                    <a:srgbClr val="23356F"/>
                  </a:solidFill>
                </a:rPr>
                <a:t>Imagens</a:t>
              </a:r>
            </a:p>
          </p:txBody>
        </p:sp>
        <p:sp>
          <p:nvSpPr>
            <p:cNvPr id="187398" name="Rectangle 6"/>
            <p:cNvSpPr>
              <a:spLocks noChangeArrowheads="1"/>
            </p:cNvSpPr>
            <p:nvPr/>
          </p:nvSpPr>
          <p:spPr bwMode="auto">
            <a:xfrm>
              <a:off x="724" y="3508"/>
              <a:ext cx="1432" cy="616"/>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eaLnBrk="0" hangingPunct="0">
                <a:lnSpc>
                  <a:spcPct val="100000"/>
                </a:lnSpc>
              </a:pPr>
              <a:r>
                <a:rPr lang="en-US" sz="1600">
                  <a:solidFill>
                    <a:srgbClr val="23356F"/>
                  </a:solidFill>
                </a:rPr>
                <a:t>Instrumentos</a:t>
              </a:r>
            </a:p>
            <a:p>
              <a:pPr algn="ctr" eaLnBrk="0" hangingPunct="0">
                <a:lnSpc>
                  <a:spcPct val="100000"/>
                </a:lnSpc>
              </a:pPr>
              <a:r>
                <a:rPr lang="pt-BR" sz="1600">
                  <a:solidFill>
                    <a:srgbClr val="23356F"/>
                  </a:solidFill>
                </a:rPr>
                <a:t>Médicos</a:t>
              </a:r>
              <a:endParaRPr lang="en-US" sz="1600">
                <a:solidFill>
                  <a:srgbClr val="23356F"/>
                </a:solidFill>
              </a:endParaRPr>
            </a:p>
          </p:txBody>
        </p:sp>
        <p:sp>
          <p:nvSpPr>
            <p:cNvPr id="187399" name="Rectangle 7"/>
            <p:cNvSpPr>
              <a:spLocks noChangeArrowheads="1"/>
            </p:cNvSpPr>
            <p:nvPr/>
          </p:nvSpPr>
          <p:spPr bwMode="auto">
            <a:xfrm>
              <a:off x="3988" y="288"/>
              <a:ext cx="1576" cy="908"/>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eaLnBrk="0" hangingPunct="0">
                <a:lnSpc>
                  <a:spcPct val="100000"/>
                </a:lnSpc>
              </a:pPr>
              <a:r>
                <a:rPr lang="pt-BR" sz="1600">
                  <a:solidFill>
                    <a:srgbClr val="23356F"/>
                  </a:solidFill>
                </a:rPr>
                <a:t>Cobrança, </a:t>
              </a:r>
            </a:p>
            <a:p>
              <a:pPr algn="ctr" eaLnBrk="0" hangingPunct="0">
                <a:lnSpc>
                  <a:spcPct val="100000"/>
                </a:lnSpc>
              </a:pPr>
              <a:r>
                <a:rPr lang="pt-BR" sz="1600">
                  <a:solidFill>
                    <a:srgbClr val="23356F"/>
                  </a:solidFill>
                </a:rPr>
                <a:t>Reembolso,</a:t>
              </a:r>
            </a:p>
            <a:p>
              <a:pPr algn="ctr" eaLnBrk="0" hangingPunct="0">
                <a:lnSpc>
                  <a:spcPct val="100000"/>
                </a:lnSpc>
              </a:pPr>
              <a:r>
                <a:rPr lang="pt-BR" sz="1600">
                  <a:solidFill>
                    <a:srgbClr val="23356F"/>
                  </a:solidFill>
                </a:rPr>
                <a:t>Contabilidade</a:t>
              </a:r>
              <a:endParaRPr lang="en-US" sz="1600">
                <a:solidFill>
                  <a:srgbClr val="23356F"/>
                </a:solidFill>
              </a:endParaRPr>
            </a:p>
          </p:txBody>
        </p:sp>
        <p:sp>
          <p:nvSpPr>
            <p:cNvPr id="187400" name="Rectangle 8"/>
            <p:cNvSpPr>
              <a:spLocks noChangeArrowheads="1"/>
            </p:cNvSpPr>
            <p:nvPr/>
          </p:nvSpPr>
          <p:spPr bwMode="auto">
            <a:xfrm>
              <a:off x="2592" y="3508"/>
              <a:ext cx="1724" cy="620"/>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eaLnBrk="0" hangingPunct="0">
                <a:lnSpc>
                  <a:spcPct val="100000"/>
                </a:lnSpc>
              </a:pPr>
              <a:r>
                <a:rPr lang="en-US" sz="1600">
                  <a:solidFill>
                    <a:srgbClr val="23356F"/>
                  </a:solidFill>
                </a:rPr>
                <a:t>Reações </a:t>
              </a:r>
            </a:p>
            <a:p>
              <a:pPr algn="ctr" eaLnBrk="0" hangingPunct="0">
                <a:lnSpc>
                  <a:spcPct val="100000"/>
                </a:lnSpc>
              </a:pPr>
              <a:r>
                <a:rPr lang="en-US" sz="1600">
                  <a:solidFill>
                    <a:srgbClr val="23356F"/>
                  </a:solidFill>
                </a:rPr>
                <a:t>à Drogas</a:t>
              </a:r>
            </a:p>
          </p:txBody>
        </p:sp>
        <p:sp>
          <p:nvSpPr>
            <p:cNvPr id="187401" name="Rectangle 9"/>
            <p:cNvSpPr>
              <a:spLocks noChangeArrowheads="1"/>
            </p:cNvSpPr>
            <p:nvPr/>
          </p:nvSpPr>
          <p:spPr bwMode="auto">
            <a:xfrm>
              <a:off x="4036" y="1444"/>
              <a:ext cx="1576" cy="712"/>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eaLnBrk="0" hangingPunct="0">
                <a:lnSpc>
                  <a:spcPct val="100000"/>
                </a:lnSpc>
              </a:pPr>
              <a:r>
                <a:rPr lang="en-US" sz="1600">
                  <a:solidFill>
                    <a:srgbClr val="23356F"/>
                  </a:solidFill>
                </a:rPr>
                <a:t>Bancos de </a:t>
              </a:r>
            </a:p>
            <a:p>
              <a:pPr algn="ctr" eaLnBrk="0" hangingPunct="0">
                <a:lnSpc>
                  <a:spcPct val="100000"/>
                </a:lnSpc>
              </a:pPr>
              <a:r>
                <a:rPr lang="en-US" sz="1600">
                  <a:solidFill>
                    <a:srgbClr val="23356F"/>
                  </a:solidFill>
                </a:rPr>
                <a:t>Dados médicos</a:t>
              </a:r>
            </a:p>
          </p:txBody>
        </p:sp>
        <p:sp>
          <p:nvSpPr>
            <p:cNvPr id="51210" name="Line 10"/>
            <p:cNvSpPr>
              <a:spLocks noChangeShapeType="1"/>
            </p:cNvSpPr>
            <p:nvPr/>
          </p:nvSpPr>
          <p:spPr bwMode="auto">
            <a:xfrm>
              <a:off x="1749" y="624"/>
              <a:ext cx="515" cy="817"/>
            </a:xfrm>
            <a:prstGeom prst="line">
              <a:avLst/>
            </a:prstGeom>
            <a:noFill/>
            <a:ln w="12700">
              <a:solidFill>
                <a:schemeClr val="tx1"/>
              </a:solidFill>
              <a:round/>
              <a:headEnd type="none" w="sm" len="sm"/>
              <a:tailEnd type="none" w="sm" len="sm"/>
            </a:ln>
            <a:effectLst/>
          </p:spPr>
          <p:txBody>
            <a:bodyPr wrap="none" anchor="ctr"/>
            <a:lstStyle/>
            <a:p>
              <a:pPr>
                <a:defRPr/>
              </a:pPr>
              <a:endParaRPr lang="en-US" sz="2000">
                <a:effectLst>
                  <a:outerShdw blurRad="38100" dist="38100" dir="2700000" algn="tl">
                    <a:srgbClr val="000000">
                      <a:alpha val="43137"/>
                    </a:srgbClr>
                  </a:outerShdw>
                </a:effectLst>
                <a:latin typeface="Georgia" pitchFamily="-112" charset="0"/>
                <a:ea typeface="+mn-ea"/>
              </a:endParaRPr>
            </a:p>
          </p:txBody>
        </p:sp>
        <p:sp>
          <p:nvSpPr>
            <p:cNvPr id="51211" name="Line 11"/>
            <p:cNvSpPr>
              <a:spLocks noChangeShapeType="1"/>
            </p:cNvSpPr>
            <p:nvPr/>
          </p:nvSpPr>
          <p:spPr bwMode="auto">
            <a:xfrm flipV="1">
              <a:off x="1632" y="2784"/>
              <a:ext cx="868" cy="721"/>
            </a:xfrm>
            <a:prstGeom prst="line">
              <a:avLst/>
            </a:prstGeom>
            <a:noFill/>
            <a:ln w="12700">
              <a:solidFill>
                <a:schemeClr val="tx1"/>
              </a:solidFill>
              <a:round/>
              <a:headEnd type="none" w="sm" len="sm"/>
              <a:tailEnd type="none" w="sm" len="sm"/>
            </a:ln>
            <a:effectLst/>
          </p:spPr>
          <p:txBody>
            <a:bodyPr wrap="none" anchor="ctr"/>
            <a:lstStyle/>
            <a:p>
              <a:pPr>
                <a:defRPr/>
              </a:pPr>
              <a:endParaRPr lang="en-US" sz="2000">
                <a:effectLst>
                  <a:outerShdw blurRad="38100" dist="38100" dir="2700000" algn="tl">
                    <a:srgbClr val="000000">
                      <a:alpha val="43137"/>
                    </a:srgbClr>
                  </a:outerShdw>
                </a:effectLst>
                <a:latin typeface="Georgia" pitchFamily="-112" charset="0"/>
                <a:ea typeface="+mn-ea"/>
              </a:endParaRPr>
            </a:p>
          </p:txBody>
        </p:sp>
        <p:sp>
          <p:nvSpPr>
            <p:cNvPr id="51212" name="Line 12"/>
            <p:cNvSpPr>
              <a:spLocks noChangeShapeType="1"/>
            </p:cNvSpPr>
            <p:nvPr/>
          </p:nvSpPr>
          <p:spPr bwMode="auto">
            <a:xfrm flipH="1" flipV="1">
              <a:off x="3312" y="2784"/>
              <a:ext cx="192" cy="721"/>
            </a:xfrm>
            <a:prstGeom prst="line">
              <a:avLst/>
            </a:prstGeom>
            <a:noFill/>
            <a:ln w="12700">
              <a:solidFill>
                <a:schemeClr val="tx1"/>
              </a:solidFill>
              <a:round/>
              <a:headEnd type="none" w="sm" len="sm"/>
              <a:tailEnd type="none" w="sm" len="sm"/>
            </a:ln>
            <a:effectLst/>
          </p:spPr>
          <p:txBody>
            <a:bodyPr wrap="none" anchor="ctr"/>
            <a:lstStyle/>
            <a:p>
              <a:pPr>
                <a:defRPr/>
              </a:pPr>
              <a:endParaRPr lang="en-US" sz="2000">
                <a:effectLst>
                  <a:outerShdw blurRad="38100" dist="38100" dir="2700000" algn="tl">
                    <a:srgbClr val="000000">
                      <a:alpha val="43137"/>
                    </a:srgbClr>
                  </a:outerShdw>
                </a:effectLst>
                <a:latin typeface="Georgia" pitchFamily="-112" charset="0"/>
                <a:ea typeface="+mn-ea"/>
              </a:endParaRPr>
            </a:p>
          </p:txBody>
        </p:sp>
        <p:sp>
          <p:nvSpPr>
            <p:cNvPr id="51213" name="Line 13"/>
            <p:cNvSpPr>
              <a:spLocks noChangeShapeType="1"/>
            </p:cNvSpPr>
            <p:nvPr/>
          </p:nvSpPr>
          <p:spPr bwMode="auto">
            <a:xfrm flipH="1">
              <a:off x="3408" y="673"/>
              <a:ext cx="576" cy="625"/>
            </a:xfrm>
            <a:prstGeom prst="line">
              <a:avLst/>
            </a:prstGeom>
            <a:noFill/>
            <a:ln w="12700">
              <a:solidFill>
                <a:schemeClr val="tx1"/>
              </a:solidFill>
              <a:round/>
              <a:headEnd type="none" w="sm" len="sm"/>
              <a:tailEnd type="none" w="sm" len="sm"/>
            </a:ln>
            <a:effectLst/>
          </p:spPr>
          <p:txBody>
            <a:bodyPr wrap="none" anchor="ctr"/>
            <a:lstStyle/>
            <a:p>
              <a:pPr>
                <a:defRPr/>
              </a:pPr>
              <a:endParaRPr lang="en-US" sz="2000">
                <a:effectLst>
                  <a:outerShdw blurRad="38100" dist="38100" dir="2700000" algn="tl">
                    <a:srgbClr val="000000">
                      <a:alpha val="43137"/>
                    </a:srgbClr>
                  </a:outerShdw>
                </a:effectLst>
                <a:latin typeface="Georgia" pitchFamily="-112" charset="0"/>
                <a:ea typeface="+mn-ea"/>
              </a:endParaRPr>
            </a:p>
          </p:txBody>
        </p:sp>
        <p:sp>
          <p:nvSpPr>
            <p:cNvPr id="51214" name="Line 14"/>
            <p:cNvSpPr>
              <a:spLocks noChangeShapeType="1"/>
            </p:cNvSpPr>
            <p:nvPr/>
          </p:nvSpPr>
          <p:spPr bwMode="auto">
            <a:xfrm flipH="1">
              <a:off x="3792" y="1824"/>
              <a:ext cx="240" cy="0"/>
            </a:xfrm>
            <a:prstGeom prst="line">
              <a:avLst/>
            </a:prstGeom>
            <a:noFill/>
            <a:ln w="12700">
              <a:solidFill>
                <a:schemeClr val="tx1"/>
              </a:solidFill>
              <a:round/>
              <a:headEnd type="none" w="sm" len="sm"/>
              <a:tailEnd type="none" w="sm" len="sm"/>
            </a:ln>
            <a:effectLst/>
          </p:spPr>
          <p:txBody>
            <a:bodyPr wrap="none" anchor="ctr"/>
            <a:lstStyle/>
            <a:p>
              <a:pPr>
                <a:defRPr/>
              </a:pPr>
              <a:endParaRPr lang="en-US" sz="2000">
                <a:effectLst>
                  <a:outerShdw blurRad="38100" dist="38100" dir="2700000" algn="tl">
                    <a:srgbClr val="000000">
                      <a:alpha val="43137"/>
                    </a:srgbClr>
                  </a:outerShdw>
                </a:effectLst>
                <a:latin typeface="Georgia" pitchFamily="-112" charset="0"/>
                <a:ea typeface="+mn-ea"/>
              </a:endParaRPr>
            </a:p>
          </p:txBody>
        </p:sp>
        <p:sp>
          <p:nvSpPr>
            <p:cNvPr id="187407" name="Rectangle 15"/>
            <p:cNvSpPr>
              <a:spLocks noChangeArrowheads="1"/>
            </p:cNvSpPr>
            <p:nvPr/>
          </p:nvSpPr>
          <p:spPr bwMode="auto">
            <a:xfrm>
              <a:off x="2068" y="288"/>
              <a:ext cx="1336" cy="524"/>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eaLnBrk="0" hangingPunct="0">
                <a:lnSpc>
                  <a:spcPct val="100000"/>
                </a:lnSpc>
              </a:pPr>
              <a:r>
                <a:rPr lang="en-US" sz="1600">
                  <a:solidFill>
                    <a:srgbClr val="23356F"/>
                  </a:solidFill>
                </a:rPr>
                <a:t>Controle de </a:t>
              </a:r>
            </a:p>
            <a:p>
              <a:pPr algn="ctr" eaLnBrk="0" hangingPunct="0">
                <a:lnSpc>
                  <a:spcPct val="100000"/>
                </a:lnSpc>
              </a:pPr>
              <a:r>
                <a:rPr lang="en-US" sz="1600">
                  <a:solidFill>
                    <a:srgbClr val="23356F"/>
                  </a:solidFill>
                </a:rPr>
                <a:t>Materiais</a:t>
              </a:r>
            </a:p>
          </p:txBody>
        </p:sp>
        <p:sp>
          <p:nvSpPr>
            <p:cNvPr id="51216" name="Line 16"/>
            <p:cNvSpPr>
              <a:spLocks noChangeShapeType="1"/>
            </p:cNvSpPr>
            <p:nvPr/>
          </p:nvSpPr>
          <p:spPr bwMode="auto">
            <a:xfrm>
              <a:off x="2784" y="816"/>
              <a:ext cx="0" cy="336"/>
            </a:xfrm>
            <a:prstGeom prst="line">
              <a:avLst/>
            </a:prstGeom>
            <a:noFill/>
            <a:ln w="12700">
              <a:solidFill>
                <a:schemeClr val="tx1"/>
              </a:solidFill>
              <a:round/>
              <a:headEnd type="none" w="sm" len="sm"/>
              <a:tailEnd type="none" w="sm" len="sm"/>
            </a:ln>
            <a:effectLst/>
          </p:spPr>
          <p:txBody>
            <a:bodyPr wrap="none" anchor="ctr"/>
            <a:lstStyle/>
            <a:p>
              <a:pPr>
                <a:defRPr/>
              </a:pPr>
              <a:endParaRPr lang="en-US" sz="2000">
                <a:effectLst>
                  <a:outerShdw blurRad="38100" dist="38100" dir="2700000" algn="tl">
                    <a:srgbClr val="000000">
                      <a:alpha val="43137"/>
                    </a:srgbClr>
                  </a:outerShdw>
                </a:effectLst>
                <a:latin typeface="Georgia" pitchFamily="-112" charset="0"/>
                <a:ea typeface="+mn-ea"/>
              </a:endParaRPr>
            </a:p>
          </p:txBody>
        </p:sp>
        <p:sp>
          <p:nvSpPr>
            <p:cNvPr id="187409" name="Rectangle 17"/>
            <p:cNvSpPr>
              <a:spLocks noChangeArrowheads="1"/>
            </p:cNvSpPr>
            <p:nvPr/>
          </p:nvSpPr>
          <p:spPr bwMode="auto">
            <a:xfrm>
              <a:off x="3984" y="2496"/>
              <a:ext cx="1632" cy="480"/>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eaLnBrk="0" hangingPunct="0">
                <a:lnSpc>
                  <a:spcPct val="100000"/>
                </a:lnSpc>
              </a:pPr>
              <a:r>
                <a:rPr lang="en-US" sz="1600">
                  <a:solidFill>
                    <a:srgbClr val="23356F"/>
                  </a:solidFill>
                </a:rPr>
                <a:t>ANVISA</a:t>
              </a:r>
            </a:p>
          </p:txBody>
        </p:sp>
        <p:sp>
          <p:nvSpPr>
            <p:cNvPr id="187410" name="Rectangle 18"/>
            <p:cNvSpPr>
              <a:spLocks noChangeArrowheads="1"/>
            </p:cNvSpPr>
            <p:nvPr/>
          </p:nvSpPr>
          <p:spPr bwMode="auto">
            <a:xfrm>
              <a:off x="4564" y="3412"/>
              <a:ext cx="1096" cy="616"/>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eaLnBrk="0" hangingPunct="0">
                <a:lnSpc>
                  <a:spcPct val="100000"/>
                </a:lnSpc>
              </a:pPr>
              <a:r>
                <a:rPr lang="en-US" sz="1600">
                  <a:solidFill>
                    <a:srgbClr val="23356F"/>
                  </a:solidFill>
                </a:rPr>
                <a:t>Reembolso</a:t>
              </a:r>
            </a:p>
            <a:p>
              <a:pPr algn="ctr" eaLnBrk="0" hangingPunct="0">
                <a:lnSpc>
                  <a:spcPct val="100000"/>
                </a:lnSpc>
              </a:pPr>
              <a:r>
                <a:rPr lang="pt-BR" sz="1600">
                  <a:solidFill>
                    <a:srgbClr val="23356F"/>
                  </a:solidFill>
                </a:rPr>
                <a:t>Fornecedor</a:t>
              </a:r>
              <a:endParaRPr lang="en-US" sz="1600">
                <a:solidFill>
                  <a:srgbClr val="23356F"/>
                </a:solidFill>
              </a:endParaRPr>
            </a:p>
          </p:txBody>
        </p:sp>
        <p:sp>
          <p:nvSpPr>
            <p:cNvPr id="51219" name="Line 19"/>
            <p:cNvSpPr>
              <a:spLocks noChangeShapeType="1"/>
            </p:cNvSpPr>
            <p:nvPr/>
          </p:nvSpPr>
          <p:spPr bwMode="auto">
            <a:xfrm>
              <a:off x="3745" y="2352"/>
              <a:ext cx="239" cy="144"/>
            </a:xfrm>
            <a:prstGeom prst="line">
              <a:avLst/>
            </a:prstGeom>
            <a:noFill/>
            <a:ln w="12700">
              <a:solidFill>
                <a:schemeClr val="tx1"/>
              </a:solidFill>
              <a:round/>
              <a:headEnd type="none" w="sm" len="sm"/>
              <a:tailEnd type="none" w="sm" len="sm"/>
            </a:ln>
            <a:effectLst/>
          </p:spPr>
          <p:txBody>
            <a:bodyPr wrap="none" anchor="ctr"/>
            <a:lstStyle/>
            <a:p>
              <a:pPr>
                <a:defRPr/>
              </a:pPr>
              <a:endParaRPr lang="en-US" sz="2000">
                <a:effectLst>
                  <a:outerShdw blurRad="38100" dist="38100" dir="2700000" algn="tl">
                    <a:srgbClr val="000000">
                      <a:alpha val="43137"/>
                    </a:srgbClr>
                  </a:outerShdw>
                </a:effectLst>
                <a:latin typeface="Georgia" pitchFamily="-112" charset="0"/>
                <a:ea typeface="+mn-ea"/>
              </a:endParaRPr>
            </a:p>
          </p:txBody>
        </p:sp>
        <p:sp>
          <p:nvSpPr>
            <p:cNvPr id="51220" name="Line 20"/>
            <p:cNvSpPr>
              <a:spLocks noChangeShapeType="1"/>
            </p:cNvSpPr>
            <p:nvPr/>
          </p:nvSpPr>
          <p:spPr bwMode="auto">
            <a:xfrm flipH="1" flipV="1">
              <a:off x="3600" y="2543"/>
              <a:ext cx="961" cy="911"/>
            </a:xfrm>
            <a:prstGeom prst="line">
              <a:avLst/>
            </a:prstGeom>
            <a:noFill/>
            <a:ln w="12700">
              <a:solidFill>
                <a:schemeClr val="tx1"/>
              </a:solidFill>
              <a:round/>
              <a:headEnd type="none" w="sm" len="sm"/>
              <a:tailEnd type="none" w="sm" len="sm"/>
            </a:ln>
            <a:effectLst/>
          </p:spPr>
          <p:txBody>
            <a:bodyPr wrap="none" anchor="ctr"/>
            <a:lstStyle/>
            <a:p>
              <a:pPr>
                <a:defRPr/>
              </a:pPr>
              <a:endParaRPr lang="en-US" sz="2000">
                <a:effectLst>
                  <a:outerShdw blurRad="38100" dist="38100" dir="2700000" algn="tl">
                    <a:srgbClr val="000000">
                      <a:alpha val="43137"/>
                    </a:srgbClr>
                  </a:outerShdw>
                </a:effectLst>
                <a:latin typeface="Georgia" pitchFamily="-112" charset="0"/>
                <a:ea typeface="+mn-ea"/>
              </a:endParaRPr>
            </a:p>
          </p:txBody>
        </p:sp>
        <p:sp>
          <p:nvSpPr>
            <p:cNvPr id="187413" name="Rectangle 21"/>
            <p:cNvSpPr>
              <a:spLocks noChangeArrowheads="1"/>
            </p:cNvSpPr>
            <p:nvPr/>
          </p:nvSpPr>
          <p:spPr bwMode="auto">
            <a:xfrm>
              <a:off x="2881" y="3071"/>
              <a:ext cx="479"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eaLnBrk="0" hangingPunct="0">
                <a:lnSpc>
                  <a:spcPct val="100000"/>
                </a:lnSpc>
                <a:spcBef>
                  <a:spcPct val="50000"/>
                </a:spcBef>
              </a:pPr>
              <a:r>
                <a:rPr lang="en-US" sz="1400">
                  <a:solidFill>
                    <a:srgbClr val="FF3300"/>
                  </a:solidFill>
                </a:rPr>
                <a:t>HL7</a:t>
              </a:r>
            </a:p>
          </p:txBody>
        </p:sp>
        <p:sp>
          <p:nvSpPr>
            <p:cNvPr id="187414" name="Rectangle 22"/>
            <p:cNvSpPr>
              <a:spLocks noChangeArrowheads="1"/>
            </p:cNvSpPr>
            <p:nvPr/>
          </p:nvSpPr>
          <p:spPr bwMode="auto">
            <a:xfrm>
              <a:off x="1440" y="1823"/>
              <a:ext cx="477"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lnSpc>
                  <a:spcPct val="100000"/>
                </a:lnSpc>
                <a:spcBef>
                  <a:spcPct val="50000"/>
                </a:spcBef>
              </a:pPr>
              <a:r>
                <a:rPr lang="en-US" sz="1800">
                  <a:solidFill>
                    <a:srgbClr val="FF3300"/>
                  </a:solidFill>
                </a:rPr>
                <a:t>HL7</a:t>
              </a:r>
            </a:p>
          </p:txBody>
        </p:sp>
        <p:sp>
          <p:nvSpPr>
            <p:cNvPr id="187415" name="Rectangle 23"/>
            <p:cNvSpPr>
              <a:spLocks noChangeArrowheads="1"/>
            </p:cNvSpPr>
            <p:nvPr/>
          </p:nvSpPr>
          <p:spPr bwMode="auto">
            <a:xfrm>
              <a:off x="4598" y="3112"/>
              <a:ext cx="77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lnSpc>
                  <a:spcPct val="100000"/>
                </a:lnSpc>
                <a:spcBef>
                  <a:spcPct val="50000"/>
                </a:spcBef>
              </a:pPr>
              <a:r>
                <a:rPr lang="en-US" sz="1400">
                  <a:solidFill>
                    <a:srgbClr val="FF3300"/>
                  </a:solidFill>
                </a:rPr>
                <a:t>HL7, TISS</a:t>
              </a:r>
            </a:p>
          </p:txBody>
        </p:sp>
        <p:sp>
          <p:nvSpPr>
            <p:cNvPr id="187416" name="Rectangle 24"/>
            <p:cNvSpPr>
              <a:spLocks noChangeArrowheads="1"/>
            </p:cNvSpPr>
            <p:nvPr/>
          </p:nvSpPr>
          <p:spPr bwMode="auto">
            <a:xfrm>
              <a:off x="3792" y="2209"/>
              <a:ext cx="92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lnSpc>
                  <a:spcPct val="100000"/>
                </a:lnSpc>
                <a:spcBef>
                  <a:spcPct val="50000"/>
                </a:spcBef>
              </a:pPr>
              <a:r>
                <a:rPr lang="en-US" sz="1800">
                  <a:solidFill>
                    <a:srgbClr val="FF3300"/>
                  </a:solidFill>
                </a:rPr>
                <a:t>HL7, CNS</a:t>
              </a:r>
            </a:p>
          </p:txBody>
        </p:sp>
        <p:sp>
          <p:nvSpPr>
            <p:cNvPr id="187417" name="Rectangle 25"/>
            <p:cNvSpPr>
              <a:spLocks noChangeArrowheads="1"/>
            </p:cNvSpPr>
            <p:nvPr/>
          </p:nvSpPr>
          <p:spPr bwMode="auto">
            <a:xfrm>
              <a:off x="3600" y="1392"/>
              <a:ext cx="477"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lnSpc>
                  <a:spcPct val="100000"/>
                </a:lnSpc>
                <a:spcBef>
                  <a:spcPct val="50000"/>
                </a:spcBef>
              </a:pPr>
              <a:r>
                <a:rPr lang="en-US" sz="1800">
                  <a:solidFill>
                    <a:srgbClr val="FF3300"/>
                  </a:solidFill>
                </a:rPr>
                <a:t>HL7</a:t>
              </a:r>
            </a:p>
          </p:txBody>
        </p:sp>
        <p:sp>
          <p:nvSpPr>
            <p:cNvPr id="187418" name="Rectangle 26"/>
            <p:cNvSpPr>
              <a:spLocks noChangeArrowheads="1"/>
            </p:cNvSpPr>
            <p:nvPr/>
          </p:nvSpPr>
          <p:spPr bwMode="auto">
            <a:xfrm>
              <a:off x="1749" y="816"/>
              <a:ext cx="537"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eaLnBrk="0" hangingPunct="0">
                <a:lnSpc>
                  <a:spcPct val="100000"/>
                </a:lnSpc>
                <a:spcBef>
                  <a:spcPct val="50000"/>
                </a:spcBef>
              </a:pPr>
              <a:r>
                <a:rPr lang="en-US" sz="1800">
                  <a:solidFill>
                    <a:srgbClr val="FF3300"/>
                  </a:solidFill>
                </a:rPr>
                <a:t>HL7</a:t>
              </a:r>
            </a:p>
          </p:txBody>
        </p:sp>
        <p:sp>
          <p:nvSpPr>
            <p:cNvPr id="187419" name="Rectangle 27"/>
            <p:cNvSpPr>
              <a:spLocks noChangeArrowheads="1"/>
            </p:cNvSpPr>
            <p:nvPr/>
          </p:nvSpPr>
          <p:spPr bwMode="auto">
            <a:xfrm>
              <a:off x="1324" y="2448"/>
              <a:ext cx="767"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eaLnBrk="0" hangingPunct="0">
                <a:lnSpc>
                  <a:spcPct val="100000"/>
                </a:lnSpc>
                <a:spcBef>
                  <a:spcPct val="50000"/>
                </a:spcBef>
              </a:pPr>
              <a:r>
                <a:rPr lang="en-US" sz="1600">
                  <a:solidFill>
                    <a:srgbClr val="FF3300"/>
                  </a:solidFill>
                </a:rPr>
                <a:t>DICOM</a:t>
              </a:r>
            </a:p>
          </p:txBody>
        </p:sp>
        <p:sp>
          <p:nvSpPr>
            <p:cNvPr id="51228" name="Line 28"/>
            <p:cNvSpPr>
              <a:spLocks noChangeShapeType="1"/>
            </p:cNvSpPr>
            <p:nvPr/>
          </p:nvSpPr>
          <p:spPr bwMode="auto">
            <a:xfrm flipV="1">
              <a:off x="1365" y="2256"/>
              <a:ext cx="699" cy="576"/>
            </a:xfrm>
            <a:prstGeom prst="line">
              <a:avLst/>
            </a:prstGeom>
            <a:noFill/>
            <a:ln w="12700">
              <a:solidFill>
                <a:schemeClr val="tx1"/>
              </a:solidFill>
              <a:round/>
              <a:headEnd type="none" w="sm" len="sm"/>
              <a:tailEnd type="none" w="sm" len="sm"/>
            </a:ln>
            <a:effectLst/>
          </p:spPr>
          <p:txBody>
            <a:bodyPr wrap="none" anchor="ctr"/>
            <a:lstStyle/>
            <a:p>
              <a:pPr>
                <a:defRPr/>
              </a:pPr>
              <a:endParaRPr lang="en-US" sz="2000">
                <a:effectLst>
                  <a:outerShdw blurRad="38100" dist="38100" dir="2700000" algn="tl">
                    <a:srgbClr val="000000">
                      <a:alpha val="43137"/>
                    </a:srgbClr>
                  </a:outerShdw>
                </a:effectLst>
                <a:latin typeface="Georgia" pitchFamily="-112" charset="0"/>
                <a:ea typeface="+mn-ea"/>
              </a:endParaRPr>
            </a:p>
          </p:txBody>
        </p:sp>
        <p:sp>
          <p:nvSpPr>
            <p:cNvPr id="187421" name="Rectangle 29"/>
            <p:cNvSpPr>
              <a:spLocks noChangeArrowheads="1"/>
            </p:cNvSpPr>
            <p:nvPr/>
          </p:nvSpPr>
          <p:spPr bwMode="auto">
            <a:xfrm>
              <a:off x="1835" y="3024"/>
              <a:ext cx="805"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eaLnBrk="0" hangingPunct="0">
                <a:lnSpc>
                  <a:spcPct val="100000"/>
                </a:lnSpc>
                <a:spcBef>
                  <a:spcPct val="50000"/>
                </a:spcBef>
              </a:pPr>
              <a:r>
                <a:rPr lang="en-US" sz="1600">
                  <a:solidFill>
                    <a:srgbClr val="FF3300"/>
                  </a:solidFill>
                </a:rPr>
                <a:t>MIB,</a:t>
              </a:r>
              <a:br>
                <a:rPr lang="en-US" sz="1600">
                  <a:solidFill>
                    <a:srgbClr val="FF3300"/>
                  </a:solidFill>
                </a:rPr>
              </a:br>
              <a:r>
                <a:rPr lang="en-US" sz="1600">
                  <a:solidFill>
                    <a:srgbClr val="FF3300"/>
                  </a:solidFill>
                </a:rPr>
                <a:t>ASTM</a:t>
              </a:r>
            </a:p>
          </p:txBody>
        </p:sp>
        <p:sp>
          <p:nvSpPr>
            <p:cNvPr id="187422" name="Rectangle 30"/>
            <p:cNvSpPr>
              <a:spLocks noChangeArrowheads="1"/>
            </p:cNvSpPr>
            <p:nvPr/>
          </p:nvSpPr>
          <p:spPr bwMode="auto">
            <a:xfrm>
              <a:off x="3456" y="816"/>
              <a:ext cx="72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eaLnBrk="0" hangingPunct="0">
                <a:lnSpc>
                  <a:spcPct val="100000"/>
                </a:lnSpc>
                <a:spcBef>
                  <a:spcPct val="50000"/>
                </a:spcBef>
              </a:pPr>
              <a:r>
                <a:rPr lang="en-US" sz="1400">
                  <a:solidFill>
                    <a:srgbClr val="FF3300"/>
                  </a:solidFill>
                </a:rPr>
                <a:t>X12N / TISS</a:t>
              </a:r>
            </a:p>
          </p:txBody>
        </p:sp>
        <p:sp>
          <p:nvSpPr>
            <p:cNvPr id="187423" name="Rectangle 31"/>
            <p:cNvSpPr>
              <a:spLocks noChangeArrowheads="1"/>
            </p:cNvSpPr>
            <p:nvPr/>
          </p:nvSpPr>
          <p:spPr bwMode="auto">
            <a:xfrm>
              <a:off x="2475" y="863"/>
              <a:ext cx="572"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eaLnBrk="0" hangingPunct="0">
                <a:lnSpc>
                  <a:spcPct val="100000"/>
                </a:lnSpc>
                <a:spcBef>
                  <a:spcPct val="50000"/>
                </a:spcBef>
              </a:pPr>
              <a:r>
                <a:rPr lang="en-US" sz="1800">
                  <a:solidFill>
                    <a:srgbClr val="FF3300"/>
                  </a:solidFill>
                </a:rPr>
                <a:t>X12N</a:t>
              </a:r>
            </a:p>
          </p:txBody>
        </p:sp>
        <p:sp>
          <p:nvSpPr>
            <p:cNvPr id="187424" name="Rectangle 32"/>
            <p:cNvSpPr>
              <a:spLocks noChangeArrowheads="1"/>
            </p:cNvSpPr>
            <p:nvPr/>
          </p:nvSpPr>
          <p:spPr bwMode="auto">
            <a:xfrm>
              <a:off x="3638" y="3168"/>
              <a:ext cx="682"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l" eaLnBrk="0" hangingPunct="0">
                <a:lnSpc>
                  <a:spcPct val="100000"/>
                </a:lnSpc>
                <a:spcBef>
                  <a:spcPct val="50000"/>
                </a:spcBef>
              </a:pPr>
              <a:r>
                <a:rPr lang="en-US" sz="1800">
                  <a:solidFill>
                    <a:srgbClr val="FF3300"/>
                  </a:solidFill>
                </a:rPr>
                <a:t>CID</a:t>
              </a:r>
            </a:p>
          </p:txBody>
        </p:sp>
        <p:sp>
          <p:nvSpPr>
            <p:cNvPr id="187425" name="Rectangle 33"/>
            <p:cNvSpPr>
              <a:spLocks noChangeArrowheads="1"/>
            </p:cNvSpPr>
            <p:nvPr/>
          </p:nvSpPr>
          <p:spPr bwMode="auto">
            <a:xfrm>
              <a:off x="341" y="1680"/>
              <a:ext cx="1012" cy="520"/>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eaLnBrk="0" hangingPunct="0">
                <a:lnSpc>
                  <a:spcPct val="100000"/>
                </a:lnSpc>
              </a:pPr>
              <a:r>
                <a:rPr lang="en-US" sz="1600">
                  <a:solidFill>
                    <a:srgbClr val="23356F"/>
                  </a:solidFill>
                </a:rPr>
                <a:t>Sinais </a:t>
              </a:r>
            </a:p>
            <a:p>
              <a:pPr algn="ctr" eaLnBrk="0" hangingPunct="0">
                <a:lnSpc>
                  <a:spcPct val="100000"/>
                </a:lnSpc>
              </a:pPr>
              <a:r>
                <a:rPr lang="en-US" sz="1600">
                  <a:solidFill>
                    <a:srgbClr val="23356F"/>
                  </a:solidFill>
                </a:rPr>
                <a:t>Biológicos</a:t>
              </a:r>
            </a:p>
          </p:txBody>
        </p:sp>
        <p:sp>
          <p:nvSpPr>
            <p:cNvPr id="51234" name="Line 34"/>
            <p:cNvSpPr>
              <a:spLocks noChangeShapeType="1"/>
            </p:cNvSpPr>
            <p:nvPr/>
          </p:nvSpPr>
          <p:spPr bwMode="auto">
            <a:xfrm flipV="1">
              <a:off x="1365" y="1775"/>
              <a:ext cx="699" cy="143"/>
            </a:xfrm>
            <a:prstGeom prst="line">
              <a:avLst/>
            </a:prstGeom>
            <a:noFill/>
            <a:ln w="12700">
              <a:solidFill>
                <a:schemeClr val="tx1"/>
              </a:solidFill>
              <a:round/>
              <a:headEnd type="none" w="sm" len="sm"/>
              <a:tailEnd type="none" w="sm" len="sm"/>
            </a:ln>
            <a:effectLst/>
          </p:spPr>
          <p:txBody>
            <a:bodyPr wrap="none" anchor="ctr"/>
            <a:lstStyle/>
            <a:p>
              <a:pPr>
                <a:defRPr/>
              </a:pPr>
              <a:endParaRPr lang="en-US" sz="2000">
                <a:effectLst>
                  <a:outerShdw blurRad="38100" dist="38100" dir="2700000" algn="tl">
                    <a:srgbClr val="000000">
                      <a:alpha val="43137"/>
                    </a:srgbClr>
                  </a:outerShdw>
                </a:effectLst>
                <a:latin typeface="Georgia" pitchFamily="-112" charset="0"/>
                <a:ea typeface="+mn-ea"/>
              </a:endParaRPr>
            </a:p>
          </p:txBody>
        </p:sp>
        <p:sp>
          <p:nvSpPr>
            <p:cNvPr id="187427" name="Rectangle 35"/>
            <p:cNvSpPr>
              <a:spLocks noChangeArrowheads="1"/>
            </p:cNvSpPr>
            <p:nvPr/>
          </p:nvSpPr>
          <p:spPr bwMode="auto">
            <a:xfrm>
              <a:off x="144" y="1008"/>
              <a:ext cx="1445" cy="480"/>
            </a:xfrm>
            <a:prstGeom prst="rect">
              <a:avLst/>
            </a:prstGeom>
            <a:solidFill>
              <a:srgbClr val="C0C0C0"/>
            </a:solidFill>
            <a:ln w="12700">
              <a:solidFill>
                <a:schemeClr val="tx1"/>
              </a:solidFill>
              <a:miter lim="800000"/>
              <a:headEnd type="none" w="sm" len="sm"/>
              <a:tailEnd type="none" w="sm" len="sm"/>
            </a:ln>
          </p:spPr>
          <p:txBody>
            <a:bodyPr wrap="none" anchor="ctr"/>
            <a:lstStyle/>
            <a:p>
              <a:pPr algn="ctr" eaLnBrk="0" hangingPunct="0">
                <a:lnSpc>
                  <a:spcPct val="100000"/>
                </a:lnSpc>
              </a:pPr>
              <a:r>
                <a:rPr lang="en-US" sz="1600">
                  <a:solidFill>
                    <a:srgbClr val="23356F"/>
                  </a:solidFill>
                </a:rPr>
                <a:t>Reembolso</a:t>
              </a:r>
            </a:p>
            <a:p>
              <a:pPr algn="ctr" eaLnBrk="0" hangingPunct="0">
                <a:lnSpc>
                  <a:spcPct val="100000"/>
                </a:lnSpc>
              </a:pPr>
              <a:r>
                <a:rPr lang="pt-BR" sz="1600">
                  <a:solidFill>
                    <a:srgbClr val="23356F"/>
                  </a:solidFill>
                </a:rPr>
                <a:t>Operadora</a:t>
              </a:r>
              <a:endParaRPr lang="en-US" sz="1600">
                <a:solidFill>
                  <a:srgbClr val="23356F"/>
                </a:solidFill>
              </a:endParaRPr>
            </a:p>
          </p:txBody>
        </p:sp>
        <p:sp>
          <p:nvSpPr>
            <p:cNvPr id="51236" name="Line 36"/>
            <p:cNvSpPr>
              <a:spLocks noChangeShapeType="1"/>
            </p:cNvSpPr>
            <p:nvPr/>
          </p:nvSpPr>
          <p:spPr bwMode="auto">
            <a:xfrm>
              <a:off x="1579" y="1248"/>
              <a:ext cx="556" cy="386"/>
            </a:xfrm>
            <a:prstGeom prst="line">
              <a:avLst/>
            </a:prstGeom>
            <a:noFill/>
            <a:ln w="12700">
              <a:solidFill>
                <a:schemeClr val="tx1"/>
              </a:solidFill>
              <a:round/>
              <a:headEnd type="none" w="sm" len="sm"/>
              <a:tailEnd type="none" w="sm" len="sm"/>
            </a:ln>
            <a:effectLst/>
          </p:spPr>
          <p:txBody>
            <a:bodyPr wrap="none" anchor="ctr"/>
            <a:lstStyle/>
            <a:p>
              <a:pPr>
                <a:defRPr/>
              </a:pPr>
              <a:endParaRPr lang="en-US" sz="2000">
                <a:effectLst>
                  <a:outerShdw blurRad="38100" dist="38100" dir="2700000" algn="tl">
                    <a:srgbClr val="000000">
                      <a:alpha val="43137"/>
                    </a:srgbClr>
                  </a:outerShdw>
                </a:effectLst>
                <a:latin typeface="Georgia" pitchFamily="-112" charset="0"/>
                <a:ea typeface="+mn-ea"/>
              </a:endParaRPr>
            </a:p>
          </p:txBody>
        </p:sp>
        <p:sp>
          <p:nvSpPr>
            <p:cNvPr id="187429" name="Text Box 37"/>
            <p:cNvSpPr txBox="1">
              <a:spLocks noChangeArrowheads="1"/>
            </p:cNvSpPr>
            <p:nvPr/>
          </p:nvSpPr>
          <p:spPr bwMode="auto">
            <a:xfrm>
              <a:off x="1391" y="1392"/>
              <a:ext cx="869"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500" b="1">
                  <a:solidFill>
                    <a:schemeClr val="accent2"/>
                  </a:solidFill>
                  <a:latin typeface="Georgia" pitchFamily="18" charset="0"/>
                  <a:ea typeface="MS PGothic" pitchFamily="34" charset="-128"/>
                </a:defRPr>
              </a:lvl1pPr>
              <a:lvl2pPr marL="742950" indent="-285750" eaLnBrk="0" hangingPunct="0">
                <a:defRPr sz="2500" b="1">
                  <a:solidFill>
                    <a:schemeClr val="accent2"/>
                  </a:solidFill>
                  <a:latin typeface="Georgia" pitchFamily="18" charset="0"/>
                  <a:ea typeface="MS PGothic" pitchFamily="34" charset="-128"/>
                </a:defRPr>
              </a:lvl2pPr>
              <a:lvl3pPr marL="1143000" indent="-228600" eaLnBrk="0" hangingPunct="0">
                <a:defRPr sz="2500" b="1">
                  <a:solidFill>
                    <a:schemeClr val="accent2"/>
                  </a:solidFill>
                  <a:latin typeface="Georgia" pitchFamily="18" charset="0"/>
                  <a:ea typeface="MS PGothic" pitchFamily="34" charset="-128"/>
                </a:defRPr>
              </a:lvl3pPr>
              <a:lvl4pPr marL="1600200" indent="-228600" eaLnBrk="0" hangingPunct="0">
                <a:defRPr sz="2500" b="1">
                  <a:solidFill>
                    <a:schemeClr val="accent2"/>
                  </a:solidFill>
                  <a:latin typeface="Georgia" pitchFamily="18" charset="0"/>
                  <a:ea typeface="MS PGothic" pitchFamily="34" charset="-128"/>
                </a:defRPr>
              </a:lvl4pPr>
              <a:lvl5pPr marL="2057400" indent="-228600" eaLnBrk="0" hangingPunct="0">
                <a:defRPr sz="2500" b="1">
                  <a:solidFill>
                    <a:schemeClr val="accent2"/>
                  </a:solidFill>
                  <a:latin typeface="Georgia" pitchFamily="18" charset="0"/>
                  <a:ea typeface="MS PGothic" pitchFamily="34" charset="-128"/>
                </a:defRPr>
              </a:lvl5pPr>
              <a:lvl6pPr marL="25146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algn="l">
                <a:lnSpc>
                  <a:spcPct val="100000"/>
                </a:lnSpc>
                <a:spcBef>
                  <a:spcPct val="50000"/>
                </a:spcBef>
              </a:pPr>
              <a:r>
                <a:rPr lang="en-US" sz="1800">
                  <a:solidFill>
                    <a:srgbClr val="FF3300"/>
                  </a:solidFill>
                </a:rPr>
                <a:t>TISS</a:t>
              </a:r>
            </a:p>
          </p:txBody>
        </p:sp>
      </p:grpSp>
      <p:sp>
        <p:nvSpPr>
          <p:cNvPr id="51239" name="Rectangle 39"/>
          <p:cNvSpPr>
            <a:spLocks noGrp="1" noChangeArrowheads="1"/>
          </p:cNvSpPr>
          <p:nvPr>
            <p:ph type="title"/>
          </p:nvPr>
        </p:nvSpPr>
        <p:spPr>
          <a:xfrm>
            <a:off x="1470525" y="404664"/>
            <a:ext cx="4901675" cy="777875"/>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Integração de </a:t>
            </a: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Sistemas</a:t>
            </a:r>
            <a:b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Visão Geral</a:t>
            </a:r>
            <a:endParaRPr lang="pt-BR"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en-GB" sz="2800" b="1" kern="1200" dirty="0" err="1">
                <a:ln w="11430"/>
                <a:solidFill>
                  <a:srgbClr val="580000"/>
                </a:solidFill>
                <a:effectLst>
                  <a:outerShdw blurRad="50800" dist="39000" dir="5460000" algn="tl">
                    <a:srgbClr val="000000">
                      <a:alpha val="38000"/>
                    </a:srgbClr>
                  </a:outerShdw>
                </a:effectLst>
                <a:latin typeface="+mn-lt"/>
                <a:ea typeface="+mn-ea"/>
                <a:cs typeface="+mn-cs"/>
              </a:rPr>
              <a:t>Padrões</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de </a:t>
            </a:r>
            <a:r>
              <a:rPr lang="en-GB" sz="2800" b="1" kern="1200" dirty="0" err="1" smtClean="0">
                <a:ln w="11430"/>
                <a:solidFill>
                  <a:srgbClr val="580000"/>
                </a:solidFill>
                <a:effectLst>
                  <a:outerShdw blurRad="50800" dist="39000" dir="5460000" algn="tl">
                    <a:srgbClr val="000000">
                      <a:alpha val="38000"/>
                    </a:srgbClr>
                  </a:outerShdw>
                </a:effectLst>
                <a:latin typeface="+mn-lt"/>
                <a:ea typeface="+mn-ea"/>
                <a:cs typeface="+mn-cs"/>
              </a:rPr>
              <a:t>Interoperabilidade</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t>
            </a:r>
            <a:b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en-GB" sz="2800" b="1" kern="1200" dirty="0" err="1" smtClean="0">
                <a:ln w="11430"/>
                <a:solidFill>
                  <a:srgbClr val="580000"/>
                </a:solidFill>
                <a:effectLst>
                  <a:outerShdw blurRad="50800" dist="39000" dir="5460000" algn="tl">
                    <a:srgbClr val="000000">
                      <a:alpha val="38000"/>
                    </a:srgbClr>
                  </a:outerShdw>
                </a:effectLst>
                <a:latin typeface="+mn-lt"/>
                <a:ea typeface="+mn-ea"/>
                <a:cs typeface="+mn-cs"/>
              </a:rPr>
              <a:t>em</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t>
            </a:r>
            <a:r>
              <a:rPr lang="en-GB" sz="2800" b="1" kern="1200" dirty="0" err="1">
                <a:ln w="11430"/>
                <a:solidFill>
                  <a:srgbClr val="580000"/>
                </a:solidFill>
                <a:effectLst>
                  <a:outerShdw blurRad="50800" dist="39000" dir="5460000" algn="tl">
                    <a:srgbClr val="000000">
                      <a:alpha val="38000"/>
                    </a:srgbClr>
                  </a:outerShdw>
                </a:effectLst>
                <a:latin typeface="+mn-lt"/>
                <a:ea typeface="+mn-ea"/>
                <a:cs typeface="+mn-cs"/>
              </a:rPr>
              <a:t>S</a:t>
            </a:r>
            <a:r>
              <a:rPr lang="en-GB" sz="2800" b="1" kern="1200" dirty="0" err="1" smtClean="0">
                <a:ln w="11430"/>
                <a:solidFill>
                  <a:srgbClr val="580000"/>
                </a:solidFill>
                <a:effectLst>
                  <a:outerShdw blurRad="50800" dist="39000" dir="5460000" algn="tl">
                    <a:srgbClr val="000000">
                      <a:alpha val="38000"/>
                    </a:srgbClr>
                  </a:outerShdw>
                </a:effectLst>
                <a:latin typeface="+mn-lt"/>
                <a:ea typeface="+mn-ea"/>
                <a:cs typeface="+mn-cs"/>
              </a:rPr>
              <a:t>aúde</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no </a:t>
            </a:r>
            <a:r>
              <a:rPr lang="en-GB" sz="2800" b="1" kern="1200" dirty="0" err="1">
                <a:ln w="11430"/>
                <a:solidFill>
                  <a:srgbClr val="580000"/>
                </a:solidFill>
                <a:effectLst>
                  <a:outerShdw blurRad="50800" dist="39000" dir="5460000" algn="tl">
                    <a:srgbClr val="000000">
                      <a:alpha val="38000"/>
                    </a:srgbClr>
                  </a:outerShdw>
                </a:effectLst>
                <a:latin typeface="+mn-lt"/>
                <a:ea typeface="+mn-ea"/>
                <a:cs typeface="+mn-cs"/>
              </a:rPr>
              <a:t>Brasil</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pic>
        <p:nvPicPr>
          <p:cNvPr id="13209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9488" y="2736850"/>
            <a:ext cx="292417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MS PORTARIA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No- 2.073,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DE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31 DE AGOSTO DE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2011  </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4" name="Rectangle 3"/>
          <p:cNvSpPr txBox="1">
            <a:spLocks noChangeArrowheads="1"/>
          </p:cNvSpPr>
          <p:nvPr/>
        </p:nvSpPr>
        <p:spPr bwMode="auto">
          <a:xfrm>
            <a:off x="1115616" y="1556792"/>
            <a:ext cx="7704856"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112" charset="2"/>
              <a:buNone/>
              <a:defRPr sz="19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marL="471487" lvl="1" indent="0" algn="just" eaLnBrk="1" hangingPunct="1">
              <a:lnSpc>
                <a:spcPct val="180000"/>
              </a:lnSpc>
              <a:buNone/>
            </a:pPr>
            <a:r>
              <a:rPr lang="pt-BR" b="0" dirty="0" smtClean="0"/>
              <a:t>Regulamenta </a:t>
            </a:r>
            <a:r>
              <a:rPr lang="pt-BR" b="0" dirty="0"/>
              <a:t>o uso de padrões de </a:t>
            </a:r>
            <a:r>
              <a:rPr lang="pt-BR" b="0" dirty="0" smtClean="0"/>
              <a:t>interoperabilidade e </a:t>
            </a:r>
            <a:r>
              <a:rPr lang="pt-BR" b="0" dirty="0"/>
              <a:t>informação em saúde </a:t>
            </a:r>
            <a:r>
              <a:rPr lang="pt-BR" b="0" dirty="0" smtClean="0"/>
              <a:t>para sistemas </a:t>
            </a:r>
            <a:r>
              <a:rPr lang="pt-BR" b="0" dirty="0"/>
              <a:t>de informação em saúde no </a:t>
            </a:r>
            <a:r>
              <a:rPr lang="pt-BR" b="0" dirty="0" smtClean="0"/>
              <a:t>âmbito do </a:t>
            </a:r>
            <a:r>
              <a:rPr lang="pt-BR" b="0" dirty="0"/>
              <a:t>Sistema Único de Saúde, nos </a:t>
            </a:r>
            <a:r>
              <a:rPr lang="pt-BR" b="0" dirty="0" smtClean="0"/>
              <a:t>níveis Municipal</a:t>
            </a:r>
            <a:r>
              <a:rPr lang="pt-BR" b="0" dirty="0"/>
              <a:t>, Distrital, Estadual e Federal, </a:t>
            </a:r>
            <a:r>
              <a:rPr lang="pt-BR" b="0" dirty="0" smtClean="0"/>
              <a:t>e para </a:t>
            </a:r>
            <a:r>
              <a:rPr lang="pt-BR" b="0" dirty="0"/>
              <a:t>os sistemas privados e do setor </a:t>
            </a:r>
            <a:r>
              <a:rPr lang="pt-BR" b="0" dirty="0" smtClean="0"/>
              <a:t>de saúde </a:t>
            </a:r>
            <a:r>
              <a:rPr lang="pt-BR" b="0" dirty="0"/>
              <a:t>suplementar</a:t>
            </a:r>
            <a:r>
              <a:rPr lang="pt-BR" b="0" dirty="0" smtClean="0"/>
              <a:t>.</a:t>
            </a:r>
          </a:p>
          <a:p>
            <a:pPr marL="471487" lvl="1" indent="0" eaLnBrk="1" hangingPunct="1">
              <a:lnSpc>
                <a:spcPct val="180000"/>
              </a:lnSpc>
              <a:buNone/>
            </a:pPr>
            <a:endParaRPr lang="pt-BR" sz="1400" b="0" dirty="0"/>
          </a:p>
          <a:p>
            <a:pPr marL="471487" lvl="1" indent="0" eaLnBrk="1" hangingPunct="1">
              <a:lnSpc>
                <a:spcPct val="180000"/>
              </a:lnSpc>
              <a:buNone/>
            </a:pPr>
            <a:r>
              <a:rPr lang="pt-BR" sz="1400" b="0" dirty="0" smtClean="0"/>
              <a:t>Este </a:t>
            </a:r>
            <a:r>
              <a:rPr lang="pt-BR" sz="1400" b="0" dirty="0"/>
              <a:t>documento pode ser verificado no endereço </a:t>
            </a:r>
            <a:r>
              <a:rPr lang="pt-BR" sz="1400" b="0" dirty="0" smtClean="0"/>
              <a:t>eletrônico </a:t>
            </a:r>
            <a:r>
              <a:rPr lang="pt-BR" sz="1400" b="0" dirty="0" smtClean="0">
                <a:hlinkClick r:id="rId3"/>
              </a:rPr>
              <a:t>http</a:t>
            </a:r>
            <a:r>
              <a:rPr lang="pt-BR" sz="1400" b="0" dirty="0">
                <a:hlinkClick r:id="rId3"/>
              </a:rPr>
              <a:t>://</a:t>
            </a:r>
            <a:r>
              <a:rPr lang="pt-BR" sz="1400" b="0" dirty="0" smtClean="0">
                <a:hlinkClick r:id="rId3"/>
              </a:rPr>
              <a:t>www.in.gov.br/autenticidade.html</a:t>
            </a:r>
            <a:r>
              <a:rPr lang="pt-BR" sz="1400" b="0" dirty="0" smtClean="0"/>
              <a:t>, pelo </a:t>
            </a:r>
            <a:r>
              <a:rPr lang="pt-BR" sz="1400" b="0" dirty="0"/>
              <a:t>código 00012011090100063</a:t>
            </a:r>
          </a:p>
          <a:p>
            <a:pPr marL="471487" lvl="1" indent="0" eaLnBrk="1" hangingPunct="1">
              <a:lnSpc>
                <a:spcPct val="180000"/>
              </a:lnSpc>
              <a:buNone/>
            </a:pPr>
            <a:r>
              <a:rPr lang="pt-BR" sz="1400" b="0" dirty="0"/>
              <a:t>Documento assinado digitalmente conforme MP no- 2.200-2 de </a:t>
            </a:r>
            <a:r>
              <a:rPr lang="pt-BR" sz="1400" b="0" dirty="0" smtClean="0"/>
              <a:t>24/08/2001</a:t>
            </a:r>
            <a:r>
              <a:rPr lang="pt-BR" sz="1400" b="0" dirty="0"/>
              <a:t>.</a:t>
            </a:r>
          </a:p>
        </p:txBody>
      </p:sp>
    </p:spTree>
    <p:extLst>
      <p:ext uri="{BB962C8B-B14F-4D97-AF65-F5344CB8AC3E}">
        <p14:creationId xmlns:p14="http://schemas.microsoft.com/office/powerpoint/2010/main" val="236311103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e-SUS AB/SISAB</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2" name="Retângulo 1"/>
          <p:cNvSpPr/>
          <p:nvPr/>
        </p:nvSpPr>
        <p:spPr>
          <a:xfrm>
            <a:off x="2193970" y="6453336"/>
            <a:ext cx="6768752" cy="286232"/>
          </a:xfrm>
          <a:prstGeom prst="rect">
            <a:avLst/>
          </a:prstGeom>
        </p:spPr>
        <p:txBody>
          <a:bodyPr wrap="square">
            <a:spAutoFit/>
          </a:bodyPr>
          <a:lstStyle/>
          <a:p>
            <a:r>
              <a:rPr lang="pt-BR" sz="1400" dirty="0"/>
              <a:t>http://dab.saude.gov.br/portaldab/esus.php?conteudo=implantacao</a:t>
            </a:r>
          </a:p>
        </p:txBody>
      </p:sp>
      <p:sp>
        <p:nvSpPr>
          <p:cNvPr id="6" name="Rectangle 3"/>
          <p:cNvSpPr txBox="1">
            <a:spLocks noChangeArrowheads="1"/>
          </p:cNvSpPr>
          <p:nvPr/>
        </p:nvSpPr>
        <p:spPr bwMode="auto">
          <a:xfrm>
            <a:off x="1440160" y="1465163"/>
            <a:ext cx="7522562" cy="484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112" charset="2"/>
              <a:buNone/>
              <a:defRPr sz="19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eaLnBrk="1" hangingPunct="1">
              <a:lnSpc>
                <a:spcPct val="180000"/>
              </a:lnSpc>
            </a:pPr>
            <a:r>
              <a:rPr lang="pt-BR" sz="2000" dirty="0">
                <a:solidFill>
                  <a:srgbClr val="002060"/>
                </a:solidFill>
              </a:rPr>
              <a:t>SISAB**</a:t>
            </a:r>
            <a:r>
              <a:rPr lang="pt-BR" sz="1600" dirty="0">
                <a:solidFill>
                  <a:srgbClr val="002060"/>
                </a:solidFill>
              </a:rPr>
              <a:t>: </a:t>
            </a:r>
            <a:r>
              <a:rPr lang="pt-BR" sz="1600" dirty="0"/>
              <a:t>Sistema de Informação em Saúde para a Atenção Básica (substitui o SIAB)</a:t>
            </a:r>
          </a:p>
          <a:p>
            <a:pPr eaLnBrk="1" hangingPunct="1">
              <a:lnSpc>
                <a:spcPct val="180000"/>
              </a:lnSpc>
            </a:pPr>
            <a:r>
              <a:rPr lang="pt-BR" sz="1600" dirty="0">
                <a:solidFill>
                  <a:srgbClr val="FF0000"/>
                </a:solidFill>
              </a:rPr>
              <a:t>**Portaria 1.412, 10 de julho de </a:t>
            </a:r>
            <a:r>
              <a:rPr lang="pt-BR" sz="1600" dirty="0" smtClean="0">
                <a:solidFill>
                  <a:srgbClr val="FF0000"/>
                </a:solidFill>
              </a:rPr>
              <a:t>2013</a:t>
            </a:r>
          </a:p>
          <a:p>
            <a:pPr eaLnBrk="1" hangingPunct="1">
              <a:lnSpc>
                <a:spcPct val="180000"/>
              </a:lnSpc>
            </a:pPr>
            <a:endParaRPr lang="pt-BR" sz="1600" dirty="0">
              <a:solidFill>
                <a:srgbClr val="FF0000"/>
              </a:solidFill>
            </a:endParaRPr>
          </a:p>
          <a:p>
            <a:pPr eaLnBrk="1" hangingPunct="1">
              <a:lnSpc>
                <a:spcPct val="180000"/>
              </a:lnSpc>
            </a:pPr>
            <a:r>
              <a:rPr lang="pt-BR" sz="1600" dirty="0" smtClean="0">
                <a:solidFill>
                  <a:srgbClr val="002060"/>
                </a:solidFill>
              </a:rPr>
              <a:t>e-SUS </a:t>
            </a:r>
            <a:r>
              <a:rPr lang="pt-BR" sz="1600" dirty="0">
                <a:solidFill>
                  <a:srgbClr val="002060"/>
                </a:solidFill>
              </a:rPr>
              <a:t>AB: Software que alimenta o SISAB</a:t>
            </a:r>
            <a:r>
              <a:rPr lang="pt-BR" sz="1600" dirty="0" smtClean="0">
                <a:solidFill>
                  <a:srgbClr val="002060"/>
                </a:solidFill>
              </a:rPr>
              <a:t>.</a:t>
            </a:r>
            <a:endParaRPr lang="pt-BR" sz="1600" dirty="0" smtClean="0"/>
          </a:p>
          <a:p>
            <a:pPr eaLnBrk="1" hangingPunct="1">
              <a:lnSpc>
                <a:spcPct val="180000"/>
              </a:lnSpc>
            </a:pPr>
            <a:r>
              <a:rPr lang="pt-BR" sz="1600" dirty="0" smtClean="0"/>
              <a:t>Apresenta-se </a:t>
            </a:r>
            <a:r>
              <a:rPr lang="pt-BR" sz="1600" dirty="0"/>
              <a:t>de 2 formas:</a:t>
            </a:r>
          </a:p>
          <a:p>
            <a:pPr eaLnBrk="1" hangingPunct="1">
              <a:lnSpc>
                <a:spcPct val="180000"/>
              </a:lnSpc>
            </a:pPr>
            <a:r>
              <a:rPr lang="pt-BR" sz="1600" dirty="0"/>
              <a:t>Coleta de Dados Simplificada (CDS) e</a:t>
            </a:r>
          </a:p>
          <a:p>
            <a:pPr eaLnBrk="1" hangingPunct="1">
              <a:lnSpc>
                <a:spcPct val="180000"/>
              </a:lnSpc>
            </a:pPr>
            <a:r>
              <a:rPr lang="pt-BR" sz="1600" dirty="0"/>
              <a:t>Prontuário Eletrônico do Cidadão (PEC</a:t>
            </a:r>
            <a:r>
              <a:rPr lang="pt-BR" sz="1600" dirty="0" smtClean="0"/>
              <a:t>)</a:t>
            </a:r>
          </a:p>
          <a:p>
            <a:pPr eaLnBrk="1" hangingPunct="1">
              <a:lnSpc>
                <a:spcPct val="180000"/>
              </a:lnSpc>
            </a:pPr>
            <a:r>
              <a:rPr lang="pt-BR" sz="1600" dirty="0">
                <a:solidFill>
                  <a:srgbClr val="FF0000"/>
                </a:solidFill>
              </a:rPr>
              <a:t>Portaria 1.976</a:t>
            </a:r>
            <a:r>
              <a:rPr lang="pt-BR" sz="1600" dirty="0" smtClean="0">
                <a:solidFill>
                  <a:srgbClr val="FF0000"/>
                </a:solidFill>
              </a:rPr>
              <a:t>, 12 </a:t>
            </a:r>
            <a:r>
              <a:rPr lang="pt-BR" sz="1600" dirty="0">
                <a:solidFill>
                  <a:srgbClr val="FF0000"/>
                </a:solidFill>
              </a:rPr>
              <a:t>de </a:t>
            </a:r>
            <a:r>
              <a:rPr lang="pt-BR" sz="1600" dirty="0" smtClean="0">
                <a:solidFill>
                  <a:srgbClr val="FF0000"/>
                </a:solidFill>
              </a:rPr>
              <a:t>setembro </a:t>
            </a:r>
            <a:r>
              <a:rPr lang="pt-BR" sz="1600" dirty="0">
                <a:solidFill>
                  <a:srgbClr val="FF0000"/>
                </a:solidFill>
              </a:rPr>
              <a:t>de </a:t>
            </a:r>
            <a:r>
              <a:rPr lang="pt-BR" sz="1600" dirty="0" smtClean="0">
                <a:solidFill>
                  <a:srgbClr val="FF0000"/>
                </a:solidFill>
              </a:rPr>
              <a:t>2014: </a:t>
            </a:r>
            <a:r>
              <a:rPr lang="pt-BR" sz="1200" b="0" dirty="0"/>
              <a:t>§ </a:t>
            </a:r>
            <a:r>
              <a:rPr lang="pt-BR" sz="1200" b="0" dirty="0" smtClean="0"/>
              <a:t>3º - “...</a:t>
            </a:r>
            <a:r>
              <a:rPr lang="pt-BR" sz="1200" b="0" dirty="0"/>
              <a:t> a partir da competência de junho de 2015 as informações deverão ser enviadas obrigatoriamente para a base de dados do </a:t>
            </a:r>
            <a:r>
              <a:rPr lang="pt-BR" sz="1200" b="0" dirty="0" smtClean="0"/>
              <a:t>SISAB”</a:t>
            </a:r>
            <a:endParaRPr lang="en-US" sz="1700" b="1" dirty="0" smtClean="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566" y="3405263"/>
            <a:ext cx="2086466" cy="20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7090" name="Picture 2" descr="http://www.adelsonmeira.com.br/v1/wp-content/uploads/2014/09/e-s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8953" y="2278440"/>
            <a:ext cx="1409693" cy="939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0111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Fluxo da Informação </a:t>
            </a: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e-SUS </a:t>
            </a: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AB / SISAB</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2" name="Retângulo 1"/>
          <p:cNvSpPr/>
          <p:nvPr/>
        </p:nvSpPr>
        <p:spPr>
          <a:xfrm>
            <a:off x="755576" y="6455136"/>
            <a:ext cx="6768752" cy="286232"/>
          </a:xfrm>
          <a:prstGeom prst="rect">
            <a:avLst/>
          </a:prstGeom>
        </p:spPr>
        <p:txBody>
          <a:bodyPr wrap="square">
            <a:spAutoFit/>
          </a:bodyPr>
          <a:lstStyle/>
          <a:p>
            <a:r>
              <a:rPr lang="pt-BR" sz="1400" dirty="0"/>
              <a:t>http://www.sesa.pr.gov.br/arquivos/File/ACS/oficina_esus.pdf</a:t>
            </a:r>
          </a:p>
        </p:txBody>
      </p:sp>
      <p:pic>
        <p:nvPicPr>
          <p:cNvPr id="3" name="Imagem 2"/>
          <p:cNvPicPr>
            <a:picLocks noChangeAspect="1"/>
          </p:cNvPicPr>
          <p:nvPr/>
        </p:nvPicPr>
        <p:blipFill>
          <a:blip r:embed="rId3"/>
          <a:stretch>
            <a:fillRect/>
          </a:stretch>
        </p:blipFill>
        <p:spPr>
          <a:xfrm>
            <a:off x="1475656" y="1817788"/>
            <a:ext cx="7060903" cy="4347516"/>
          </a:xfrm>
          <a:prstGeom prst="rect">
            <a:avLst/>
          </a:prstGeom>
        </p:spPr>
      </p:pic>
    </p:spTree>
    <p:extLst>
      <p:ext uri="{BB962C8B-B14F-4D97-AF65-F5344CB8AC3E}">
        <p14:creationId xmlns:p14="http://schemas.microsoft.com/office/powerpoint/2010/main" val="73262356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 e-SUS </a:t>
            </a: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Hospitalar</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2" name="Retângulo 1"/>
          <p:cNvSpPr/>
          <p:nvPr/>
        </p:nvSpPr>
        <p:spPr>
          <a:xfrm>
            <a:off x="2051720" y="6455136"/>
            <a:ext cx="4176464" cy="286232"/>
          </a:xfrm>
          <a:prstGeom prst="rect">
            <a:avLst/>
          </a:prstGeom>
        </p:spPr>
        <p:txBody>
          <a:bodyPr wrap="square">
            <a:spAutoFit/>
          </a:bodyPr>
          <a:lstStyle/>
          <a:p>
            <a:r>
              <a:rPr lang="pt-BR" sz="1400" dirty="0"/>
              <a:t>http://www2.datasus.gov.br/ESUSHOSP</a:t>
            </a:r>
          </a:p>
        </p:txBody>
      </p:sp>
      <p:pic>
        <p:nvPicPr>
          <p:cNvPr id="7" name="Picture 2" descr="http://www2.datasus.gov.br/ESUSHOSP/imagens/MODULO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877496"/>
            <a:ext cx="4805706" cy="4359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02380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ma14="http://schemas.microsoft.com/office/mac/drawingml/2011/main" xmlns=""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 e-SUS </a:t>
            </a: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SAMU</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2" name="Retângulo 1"/>
          <p:cNvSpPr/>
          <p:nvPr/>
        </p:nvSpPr>
        <p:spPr>
          <a:xfrm>
            <a:off x="3707904" y="6525344"/>
            <a:ext cx="4752528" cy="286232"/>
          </a:xfrm>
          <a:prstGeom prst="rect">
            <a:avLst/>
          </a:prstGeom>
        </p:spPr>
        <p:txBody>
          <a:bodyPr wrap="square">
            <a:spAutoFit/>
          </a:bodyPr>
          <a:lstStyle/>
          <a:p>
            <a:r>
              <a:rPr lang="pt-BR" sz="1400" dirty="0"/>
              <a:t>http://datasus.saude.gov.br/projetos/50-e-sus</a:t>
            </a:r>
          </a:p>
        </p:txBody>
      </p:sp>
      <p:sp>
        <p:nvSpPr>
          <p:cNvPr id="5" name="Rectangle 3"/>
          <p:cNvSpPr txBox="1">
            <a:spLocks noChangeArrowheads="1"/>
          </p:cNvSpPr>
          <p:nvPr/>
        </p:nvSpPr>
        <p:spPr bwMode="auto">
          <a:xfrm>
            <a:off x="1547664" y="1700808"/>
            <a:ext cx="727280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112" charset="2"/>
              <a:buNone/>
              <a:defRPr sz="19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algn="just"/>
            <a:r>
              <a:rPr lang="pt-BR" sz="1400" dirty="0"/>
              <a:t>Conceitos</a:t>
            </a:r>
            <a:endParaRPr lang="pt-BR" sz="1400" b="0" dirty="0"/>
          </a:p>
          <a:p>
            <a:pPr algn="just"/>
            <a:r>
              <a:rPr lang="pt-BR" sz="1400" b="0" dirty="0"/>
              <a:t>O sistema utilizado para captura de dados do SAMU (Serviço de Atendimento Móvel de Urgência) foi desenvolvido para funcionar de forma autônoma, será realizada a integração do sistema desenvolvido para o SAMU, e também os registros dos procedimentos que tiverem sido realizados nos atendimentos de urgência e que deverão ser incorporados nos boletins de produção gerenciados pela central de regulação.</a:t>
            </a:r>
          </a:p>
          <a:p>
            <a:pPr algn="just"/>
            <a:r>
              <a:rPr lang="pt-BR" sz="1400" b="0" dirty="0"/>
              <a:t>O sistema também terá a capacidade de articular os processos, potencializando sua utilização.</a:t>
            </a:r>
          </a:p>
          <a:p>
            <a:pPr algn="just"/>
            <a:r>
              <a:rPr lang="pt-BR" sz="1400" b="0" dirty="0"/>
              <a:t>Este sistema possui características importantes para o registro de dados, como</a:t>
            </a:r>
            <a:r>
              <a:rPr lang="pt-BR" sz="1400" b="0" dirty="0" smtClean="0"/>
              <a:t>:</a:t>
            </a:r>
          </a:p>
          <a:p>
            <a:pPr algn="just"/>
            <a:endParaRPr lang="pt-BR" sz="1400" b="0" dirty="0"/>
          </a:p>
          <a:p>
            <a:pPr algn="just"/>
            <a:r>
              <a:rPr lang="pt-BR" sz="1400" dirty="0"/>
              <a:t>Fidedignidade nas informações</a:t>
            </a:r>
            <a:endParaRPr lang="pt-BR" sz="1400" b="0" dirty="0"/>
          </a:p>
          <a:p>
            <a:pPr algn="just"/>
            <a:r>
              <a:rPr lang="pt-BR" sz="1400" b="0" dirty="0"/>
              <a:t>O sistema funcionará com absoluta fidelidade das informações coleta das através da conversação telefônica que dará origem a estes dados.</a:t>
            </a:r>
          </a:p>
          <a:p>
            <a:pPr algn="just"/>
            <a:r>
              <a:rPr lang="pt-BR" sz="1400" b="0" dirty="0"/>
              <a:t>O sistema foi construído para incorporar dados de maneira sucinta e automatizar ao máximo esta tarefa. O mesmo está preparado para incorporar informações a respeito dos terminais e telefones que o demandam de maneira imediata, incorporando e recuperando dados dos arquivos permanentes, elaborados a partir das bases de dados das operadoras de telefonia ou dos atendimentos realizados anteriormente</a:t>
            </a:r>
            <a:r>
              <a:rPr lang="pt-BR" sz="1400" b="0" dirty="0" smtClean="0"/>
              <a:t>.</a:t>
            </a:r>
          </a:p>
          <a:p>
            <a:pPr algn="just"/>
            <a:endParaRPr lang="pt-BR" sz="1400" b="0" dirty="0"/>
          </a:p>
          <a:p>
            <a:pPr algn="just"/>
            <a:r>
              <a:rPr lang="pt-BR" sz="1400" dirty="0"/>
              <a:t>Rapidez na coleta de dados</a:t>
            </a:r>
            <a:endParaRPr lang="pt-BR" sz="1400" b="0" dirty="0"/>
          </a:p>
          <a:p>
            <a:pPr algn="just"/>
            <a:r>
              <a:rPr lang="pt-BR" sz="1400" b="0" dirty="0"/>
              <a:t>O sistema poderá ser vinculado ao serviço telefônico e possuir o endereçamento do município, sendo a coleta de dados mais rápida.</a:t>
            </a:r>
          </a:p>
        </p:txBody>
      </p:sp>
    </p:spTree>
    <p:extLst>
      <p:ext uri="{BB962C8B-B14F-4D97-AF65-F5344CB8AC3E}">
        <p14:creationId xmlns:p14="http://schemas.microsoft.com/office/powerpoint/2010/main" val="338866406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MS PORTARIA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No- 2.073,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DE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31 DE AGOSTO DE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2011  </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4" name="Rectangle 3"/>
          <p:cNvSpPr txBox="1">
            <a:spLocks noChangeArrowheads="1"/>
          </p:cNvSpPr>
          <p:nvPr/>
        </p:nvSpPr>
        <p:spPr bwMode="auto">
          <a:xfrm>
            <a:off x="1331640" y="1556792"/>
            <a:ext cx="7812360"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112" charset="2"/>
              <a:buNone/>
              <a:defRPr sz="19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eaLnBrk="1" hangingPunct="1">
              <a:lnSpc>
                <a:spcPct val="180000"/>
              </a:lnSpc>
            </a:pPr>
            <a:r>
              <a:rPr lang="en-US" sz="1600" i="1" dirty="0" smtClean="0"/>
              <a:t>CATÁLOGO </a:t>
            </a:r>
            <a:r>
              <a:rPr lang="en-US" sz="1600" i="1" dirty="0"/>
              <a:t>DE SERVIÇOS</a:t>
            </a:r>
            <a:r>
              <a:rPr lang="en-US" sz="1600" dirty="0"/>
              <a:t>:</a:t>
            </a:r>
            <a:endParaRPr lang="en-US" sz="1600" dirty="0" smtClean="0"/>
          </a:p>
          <a:p>
            <a:pPr lvl="1" eaLnBrk="1" hangingPunct="1">
              <a:lnSpc>
                <a:spcPct val="180000"/>
              </a:lnSpc>
            </a:pPr>
            <a:r>
              <a:rPr lang="en-US" sz="1700" dirty="0"/>
              <a:t> Para a </a:t>
            </a:r>
            <a:r>
              <a:rPr lang="en-US" sz="1700" dirty="0" err="1"/>
              <a:t>interoperabilidade</a:t>
            </a:r>
            <a:r>
              <a:rPr lang="en-US" sz="1700" dirty="0"/>
              <a:t> entre </a:t>
            </a:r>
            <a:r>
              <a:rPr lang="en-US" sz="1700" dirty="0" err="1"/>
              <a:t>os</a:t>
            </a:r>
            <a:r>
              <a:rPr lang="en-US" sz="1700" dirty="0"/>
              <a:t> </a:t>
            </a:r>
            <a:r>
              <a:rPr lang="en-US" sz="1700" dirty="0" err="1"/>
              <a:t>sistemas</a:t>
            </a:r>
            <a:r>
              <a:rPr lang="en-US" sz="1700" dirty="0"/>
              <a:t> dos SUS </a:t>
            </a:r>
            <a:r>
              <a:rPr lang="en-US" sz="1700" dirty="0" err="1" smtClean="0"/>
              <a:t>será</a:t>
            </a:r>
            <a:r>
              <a:rPr lang="en-US" sz="1700" dirty="0" smtClean="0"/>
              <a:t> </a:t>
            </a:r>
            <a:r>
              <a:rPr lang="en-US" sz="1700" dirty="0" err="1" smtClean="0"/>
              <a:t>utilizada</a:t>
            </a:r>
            <a:r>
              <a:rPr lang="en-US" sz="1700" dirty="0" smtClean="0"/>
              <a:t> </a:t>
            </a:r>
            <a:r>
              <a:rPr lang="en-US" sz="1700" dirty="0"/>
              <a:t>a </a:t>
            </a:r>
            <a:r>
              <a:rPr lang="en-US" sz="1700" dirty="0" err="1"/>
              <a:t>tecnologia</a:t>
            </a:r>
            <a:r>
              <a:rPr lang="en-US" sz="1700" dirty="0"/>
              <a:t> Web Service, no </a:t>
            </a:r>
            <a:r>
              <a:rPr lang="en-US" sz="1700" dirty="0" err="1"/>
              <a:t>padrão</a:t>
            </a:r>
            <a:r>
              <a:rPr lang="en-US" sz="1700" dirty="0"/>
              <a:t> SOAP 1.1 (</a:t>
            </a:r>
            <a:r>
              <a:rPr lang="en-US" sz="1700" dirty="0" smtClean="0"/>
              <a:t>Simple Object </a:t>
            </a:r>
            <a:r>
              <a:rPr lang="en-US" sz="1700" dirty="0"/>
              <a:t>Access Protocol) </a:t>
            </a:r>
            <a:r>
              <a:rPr lang="en-US" sz="1700" dirty="0" err="1"/>
              <a:t>ou</a:t>
            </a:r>
            <a:r>
              <a:rPr lang="en-US" sz="1700" dirty="0"/>
              <a:t> superior</a:t>
            </a:r>
            <a:r>
              <a:rPr lang="en-US" sz="1700" dirty="0" smtClean="0"/>
              <a:t>.</a:t>
            </a:r>
          </a:p>
          <a:p>
            <a:pPr marL="471487" lvl="1" indent="0" eaLnBrk="1" hangingPunct="1">
              <a:lnSpc>
                <a:spcPct val="180000"/>
              </a:lnSpc>
              <a:buNone/>
            </a:pPr>
            <a:r>
              <a:rPr lang="en-US" sz="1400" b="0" u="sng" dirty="0" smtClean="0"/>
              <a:t>SOAP</a:t>
            </a:r>
            <a:r>
              <a:rPr lang="en-US" sz="1400" b="0" dirty="0" smtClean="0"/>
              <a:t> é um </a:t>
            </a:r>
            <a:r>
              <a:rPr lang="en-US" sz="1400" b="0" dirty="0" err="1" smtClean="0"/>
              <a:t>protocolo</a:t>
            </a:r>
            <a:r>
              <a:rPr lang="en-US" sz="1400" b="0" dirty="0" smtClean="0"/>
              <a:t> de </a:t>
            </a:r>
            <a:r>
              <a:rPr lang="en-US" sz="1400" b="0" dirty="0" err="1" smtClean="0"/>
              <a:t>comunicação</a:t>
            </a:r>
            <a:r>
              <a:rPr lang="en-US" sz="1400" b="0" dirty="0" smtClean="0"/>
              <a:t> </a:t>
            </a:r>
            <a:r>
              <a:rPr lang="en-US" sz="1400" b="0" dirty="0" err="1" smtClean="0"/>
              <a:t>definido</a:t>
            </a:r>
            <a:r>
              <a:rPr lang="en-US" sz="1400" b="0" dirty="0" smtClean="0"/>
              <a:t> </a:t>
            </a:r>
            <a:r>
              <a:rPr lang="en-US" sz="1400" b="0" dirty="0" err="1" smtClean="0"/>
              <a:t>pelo</a:t>
            </a:r>
            <a:r>
              <a:rPr lang="en-US" sz="1400" b="0" dirty="0"/>
              <a:t> World Wide Web </a:t>
            </a:r>
            <a:r>
              <a:rPr lang="en-US" sz="1400" b="0" dirty="0" smtClean="0"/>
              <a:t>Consortium (W3C) </a:t>
            </a:r>
            <a:r>
              <a:rPr lang="en-US" sz="1400" b="0" dirty="0" err="1" smtClean="0"/>
              <a:t>voltado</a:t>
            </a:r>
            <a:r>
              <a:rPr lang="en-US" sz="1400" b="0" dirty="0" smtClean="0"/>
              <a:t> para a </a:t>
            </a:r>
            <a:r>
              <a:rPr lang="en-US" sz="1400" b="0" dirty="0" err="1" smtClean="0"/>
              <a:t>estruturação</a:t>
            </a:r>
            <a:r>
              <a:rPr lang="en-US" sz="1400" b="0" dirty="0" smtClean="0"/>
              <a:t> de Web Services. </a:t>
            </a:r>
          </a:p>
          <a:p>
            <a:pPr marL="471487" lvl="1" indent="0" eaLnBrk="1" hangingPunct="1">
              <a:lnSpc>
                <a:spcPct val="180000"/>
              </a:lnSpc>
              <a:buNone/>
            </a:pPr>
            <a:r>
              <a:rPr lang="pt-BR" sz="1400" b="0" u="sng" dirty="0"/>
              <a:t>Web </a:t>
            </a:r>
            <a:r>
              <a:rPr lang="pt-BR" sz="1400" b="0" u="sng" dirty="0" err="1"/>
              <a:t>service</a:t>
            </a:r>
            <a:r>
              <a:rPr lang="pt-BR" sz="1400" b="0" u="sng" dirty="0"/>
              <a:t> </a:t>
            </a:r>
            <a:r>
              <a:rPr lang="pt-BR" sz="1400" b="0" dirty="0"/>
              <a:t>é uma solução utilizada na integração de sistemas e na comunicação entre aplicações diferentes</a:t>
            </a:r>
            <a:r>
              <a:rPr lang="pt-BR" sz="1400" b="0" dirty="0" smtClean="0"/>
              <a:t>.</a:t>
            </a:r>
          </a:p>
          <a:p>
            <a:pPr marL="471487" lvl="1" indent="0" eaLnBrk="1" hangingPunct="1">
              <a:lnSpc>
                <a:spcPct val="180000"/>
              </a:lnSpc>
              <a:buNone/>
            </a:pPr>
            <a:r>
              <a:rPr lang="pt-BR" sz="1400" b="0" dirty="0"/>
              <a:t>O </a:t>
            </a:r>
            <a:r>
              <a:rPr lang="pt-BR" sz="1400" b="0" u="sng" dirty="0"/>
              <a:t>World </a:t>
            </a:r>
            <a:r>
              <a:rPr lang="pt-BR" sz="1400" b="0" u="sng" dirty="0" err="1"/>
              <a:t>Wide</a:t>
            </a:r>
            <a:r>
              <a:rPr lang="pt-BR" sz="1400" b="0" u="sng" dirty="0"/>
              <a:t> Web Consortium </a:t>
            </a:r>
            <a:r>
              <a:rPr lang="pt-BR" sz="1400" b="0" dirty="0"/>
              <a:t>(W3C) é a principal organização de padronização da World </a:t>
            </a:r>
            <a:r>
              <a:rPr lang="pt-BR" sz="1400" b="0" dirty="0" err="1"/>
              <a:t>Wide</a:t>
            </a:r>
            <a:r>
              <a:rPr lang="pt-BR" sz="1400" b="0" dirty="0"/>
              <a:t> Web - </a:t>
            </a:r>
            <a:r>
              <a:rPr lang="pt-BR" sz="1400" b="0" dirty="0" smtClean="0"/>
              <a:t>www.w3.org.</a:t>
            </a:r>
            <a:endParaRPr lang="en-US" sz="1400" b="0" dirty="0" smtClean="0"/>
          </a:p>
        </p:txBody>
      </p:sp>
    </p:spTree>
    <p:extLst>
      <p:ext uri="{BB962C8B-B14F-4D97-AF65-F5344CB8AC3E}">
        <p14:creationId xmlns:p14="http://schemas.microsoft.com/office/powerpoint/2010/main" val="297657050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331640" y="836712"/>
            <a:ext cx="5976664" cy="359668"/>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O que é interoperabilidade ?</a:t>
            </a:r>
            <a:endParaRPr lang="en-US"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grpSp>
        <p:nvGrpSpPr>
          <p:cNvPr id="2" name="Group 3"/>
          <p:cNvGrpSpPr>
            <a:grpSpLocks/>
          </p:cNvGrpSpPr>
          <p:nvPr/>
        </p:nvGrpSpPr>
        <p:grpSpPr bwMode="auto">
          <a:xfrm>
            <a:off x="911225" y="2997547"/>
            <a:ext cx="2765425" cy="2274888"/>
            <a:chOff x="369" y="1824"/>
            <a:chExt cx="2223" cy="1539"/>
          </a:xfrm>
        </p:grpSpPr>
        <p:sp>
          <p:nvSpPr>
            <p:cNvPr id="46084" name="Rectangle 4"/>
            <p:cNvSpPr>
              <a:spLocks noChangeArrowheads="1"/>
            </p:cNvSpPr>
            <p:nvPr/>
          </p:nvSpPr>
          <p:spPr bwMode="auto">
            <a:xfrm>
              <a:off x="576" y="1824"/>
              <a:ext cx="2016" cy="239"/>
            </a:xfrm>
            <a:prstGeom prst="rect">
              <a:avLst/>
            </a:prstGeom>
            <a:solidFill>
              <a:srgbClr val="006600"/>
            </a:solidFill>
            <a:ln w="9525">
              <a:noFill/>
              <a:miter lim="800000"/>
              <a:headEnd/>
              <a:tailEnd/>
            </a:ln>
            <a:effectLst/>
          </p:spPr>
          <p:txBody>
            <a:bodyPr wrap="none" lIns="92075" tIns="46038" rIns="92075" bIns="46038" anchor="ctr"/>
            <a:lstStyle/>
            <a:p>
              <a:pPr>
                <a:defRPr/>
              </a:pPr>
              <a:endParaRPr lang="en-US">
                <a:effectLst>
                  <a:outerShdw blurRad="38100" dist="38100" dir="2700000" algn="tl">
                    <a:srgbClr val="000000"/>
                  </a:outerShdw>
                </a:effectLst>
                <a:latin typeface="Georgia" charset="0"/>
                <a:ea typeface="ＭＳ Ｐゴシック" charset="0"/>
                <a:cs typeface="ＭＳ Ｐゴシック" charset="0"/>
              </a:endParaRPr>
            </a:p>
          </p:txBody>
        </p:sp>
        <p:sp>
          <p:nvSpPr>
            <p:cNvPr id="179209" name="Text Box 5"/>
            <p:cNvSpPr txBox="1">
              <a:spLocks noChangeArrowheads="1"/>
            </p:cNvSpPr>
            <p:nvPr/>
          </p:nvSpPr>
          <p:spPr bwMode="auto">
            <a:xfrm>
              <a:off x="369" y="2978"/>
              <a:ext cx="1921" cy="385"/>
            </a:xfrm>
            <a:prstGeom prst="rect">
              <a:avLst/>
            </a:prstGeom>
            <a:solidFill>
              <a:srgbClr val="006600"/>
            </a:solidFill>
            <a:ln w="9525">
              <a:solidFill>
                <a:srgbClr val="006600"/>
              </a:solidFill>
              <a:miter lim="800000"/>
              <a:headEnd/>
              <a:tailEnd/>
            </a:ln>
          </p:spPr>
          <p:txBody>
            <a:bodyPr lIns="92075" tIns="46038" rIns="92075" bIns="46038">
              <a:spAutoFit/>
            </a:bodyPr>
            <a:lstStyle>
              <a:lvl1pPr eaLnBrk="0" hangingPunct="0">
                <a:defRPr sz="2500" b="1">
                  <a:solidFill>
                    <a:schemeClr val="accent2"/>
                  </a:solidFill>
                  <a:latin typeface="Georgia" pitchFamily="18" charset="0"/>
                  <a:ea typeface="MS PGothic" pitchFamily="34" charset="-128"/>
                </a:defRPr>
              </a:lvl1pPr>
              <a:lvl2pPr marL="742950" indent="-285750" eaLnBrk="0" hangingPunct="0">
                <a:defRPr sz="2500" b="1">
                  <a:solidFill>
                    <a:schemeClr val="accent2"/>
                  </a:solidFill>
                  <a:latin typeface="Georgia" pitchFamily="18" charset="0"/>
                  <a:ea typeface="MS PGothic" pitchFamily="34" charset="-128"/>
                </a:defRPr>
              </a:lvl2pPr>
              <a:lvl3pPr marL="1143000" indent="-228600" eaLnBrk="0" hangingPunct="0">
                <a:defRPr sz="2500" b="1">
                  <a:solidFill>
                    <a:schemeClr val="accent2"/>
                  </a:solidFill>
                  <a:latin typeface="Georgia" pitchFamily="18" charset="0"/>
                  <a:ea typeface="MS PGothic" pitchFamily="34" charset="-128"/>
                </a:defRPr>
              </a:lvl3pPr>
              <a:lvl4pPr marL="1600200" indent="-228600" eaLnBrk="0" hangingPunct="0">
                <a:defRPr sz="2500" b="1">
                  <a:solidFill>
                    <a:schemeClr val="accent2"/>
                  </a:solidFill>
                  <a:latin typeface="Georgia" pitchFamily="18" charset="0"/>
                  <a:ea typeface="MS PGothic" pitchFamily="34" charset="-128"/>
                </a:defRPr>
              </a:lvl4pPr>
              <a:lvl5pPr marL="2057400" indent="-228600" eaLnBrk="0" hangingPunct="0">
                <a:defRPr sz="2500" b="1">
                  <a:solidFill>
                    <a:schemeClr val="accent2"/>
                  </a:solidFill>
                  <a:latin typeface="Georgia" pitchFamily="18" charset="0"/>
                  <a:ea typeface="MS PGothic" pitchFamily="34" charset="-128"/>
                </a:defRPr>
              </a:lvl5pPr>
              <a:lvl6pPr marL="25146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algn="ctr">
                <a:lnSpc>
                  <a:spcPct val="93000"/>
                </a:lnSpc>
                <a:spcBef>
                  <a:spcPct val="50000"/>
                </a:spcBef>
              </a:pPr>
              <a:r>
                <a:rPr lang="en-US" sz="1300">
                  <a:solidFill>
                    <a:schemeClr val="tx1"/>
                  </a:solidFill>
                </a:rPr>
                <a:t>INTEROPERABILIDADE</a:t>
              </a:r>
            </a:p>
            <a:p>
              <a:pPr algn="ctr">
                <a:lnSpc>
                  <a:spcPct val="93000"/>
                </a:lnSpc>
                <a:spcBef>
                  <a:spcPct val="50000"/>
                </a:spcBef>
              </a:pPr>
              <a:r>
                <a:rPr lang="en-US" sz="1300">
                  <a:solidFill>
                    <a:schemeClr val="tx1"/>
                  </a:solidFill>
                </a:rPr>
                <a:t>FUNCIONAL</a:t>
              </a:r>
            </a:p>
          </p:txBody>
        </p:sp>
        <p:sp>
          <p:nvSpPr>
            <p:cNvPr id="46086" name="Rectangle 6"/>
            <p:cNvSpPr>
              <a:spLocks noChangeArrowheads="1"/>
            </p:cNvSpPr>
            <p:nvPr/>
          </p:nvSpPr>
          <p:spPr bwMode="auto">
            <a:xfrm>
              <a:off x="576" y="2063"/>
              <a:ext cx="96" cy="913"/>
            </a:xfrm>
            <a:prstGeom prst="rect">
              <a:avLst/>
            </a:prstGeom>
            <a:solidFill>
              <a:srgbClr val="006600"/>
            </a:solidFill>
            <a:ln w="9525">
              <a:noFill/>
              <a:miter lim="800000"/>
              <a:headEnd/>
              <a:tailEnd/>
            </a:ln>
            <a:effectLst/>
          </p:spPr>
          <p:txBody>
            <a:bodyPr wrap="none" lIns="92075" tIns="46038" rIns="92075" bIns="46038" anchor="ctr"/>
            <a:lstStyle/>
            <a:p>
              <a:pPr>
                <a:defRPr/>
              </a:pPr>
              <a:endParaRPr lang="en-US">
                <a:effectLst>
                  <a:outerShdw blurRad="38100" dist="38100" dir="2700000" algn="tl">
                    <a:srgbClr val="000000"/>
                  </a:outerShdw>
                </a:effectLst>
                <a:latin typeface="Georgia" charset="0"/>
                <a:ea typeface="ＭＳ Ｐゴシック" charset="0"/>
                <a:cs typeface="ＭＳ Ｐゴシック" charset="0"/>
              </a:endParaRPr>
            </a:p>
          </p:txBody>
        </p:sp>
      </p:grpSp>
      <p:grpSp>
        <p:nvGrpSpPr>
          <p:cNvPr id="3" name="Group 7"/>
          <p:cNvGrpSpPr>
            <a:grpSpLocks/>
          </p:cNvGrpSpPr>
          <p:nvPr/>
        </p:nvGrpSpPr>
        <p:grpSpPr bwMode="auto">
          <a:xfrm>
            <a:off x="3924300" y="2972147"/>
            <a:ext cx="2736850" cy="2905125"/>
            <a:chOff x="3360" y="1488"/>
            <a:chExt cx="1964" cy="1830"/>
          </a:xfrm>
        </p:grpSpPr>
        <p:sp>
          <p:nvSpPr>
            <p:cNvPr id="46088" name="Rectangle 8"/>
            <p:cNvSpPr>
              <a:spLocks noChangeArrowheads="1"/>
            </p:cNvSpPr>
            <p:nvPr/>
          </p:nvSpPr>
          <p:spPr bwMode="auto">
            <a:xfrm>
              <a:off x="3360" y="1488"/>
              <a:ext cx="1824" cy="240"/>
            </a:xfrm>
            <a:prstGeom prst="rect">
              <a:avLst/>
            </a:prstGeom>
            <a:solidFill>
              <a:srgbClr val="FF9900"/>
            </a:solidFill>
            <a:ln w="9525">
              <a:noFill/>
              <a:miter lim="800000"/>
              <a:headEnd/>
              <a:tailEnd/>
            </a:ln>
            <a:effectLst/>
          </p:spPr>
          <p:txBody>
            <a:bodyPr wrap="none" lIns="92075" tIns="46038" rIns="92075" bIns="46038" anchor="ctr"/>
            <a:lstStyle/>
            <a:p>
              <a:pPr>
                <a:defRPr/>
              </a:pPr>
              <a:endParaRPr lang="en-US">
                <a:effectLst>
                  <a:outerShdw blurRad="38100" dist="38100" dir="2700000" algn="tl">
                    <a:srgbClr val="000000"/>
                  </a:outerShdw>
                </a:effectLst>
                <a:latin typeface="Georgia" charset="0"/>
                <a:ea typeface="ＭＳ Ｐゴシック" charset="0"/>
                <a:cs typeface="ＭＳ Ｐゴシック" charset="0"/>
              </a:endParaRPr>
            </a:p>
          </p:txBody>
        </p:sp>
        <p:sp>
          <p:nvSpPr>
            <p:cNvPr id="179206" name="Text Box 9"/>
            <p:cNvSpPr txBox="1">
              <a:spLocks noChangeArrowheads="1"/>
            </p:cNvSpPr>
            <p:nvPr/>
          </p:nvSpPr>
          <p:spPr bwMode="auto">
            <a:xfrm>
              <a:off x="3545" y="2989"/>
              <a:ext cx="1779" cy="329"/>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500" b="1">
                  <a:solidFill>
                    <a:schemeClr val="accent2"/>
                  </a:solidFill>
                  <a:latin typeface="Georgia" pitchFamily="18" charset="0"/>
                  <a:ea typeface="MS PGothic" pitchFamily="34" charset="-128"/>
                </a:defRPr>
              </a:lvl1pPr>
              <a:lvl2pPr marL="742950" indent="-285750" eaLnBrk="0" hangingPunct="0">
                <a:defRPr sz="2500" b="1">
                  <a:solidFill>
                    <a:schemeClr val="accent2"/>
                  </a:solidFill>
                  <a:latin typeface="Georgia" pitchFamily="18" charset="0"/>
                  <a:ea typeface="MS PGothic" pitchFamily="34" charset="-128"/>
                </a:defRPr>
              </a:lvl2pPr>
              <a:lvl3pPr marL="1143000" indent="-228600" eaLnBrk="0" hangingPunct="0">
                <a:defRPr sz="2500" b="1">
                  <a:solidFill>
                    <a:schemeClr val="accent2"/>
                  </a:solidFill>
                  <a:latin typeface="Georgia" pitchFamily="18" charset="0"/>
                  <a:ea typeface="MS PGothic" pitchFamily="34" charset="-128"/>
                </a:defRPr>
              </a:lvl3pPr>
              <a:lvl4pPr marL="1600200" indent="-228600" eaLnBrk="0" hangingPunct="0">
                <a:defRPr sz="2500" b="1">
                  <a:solidFill>
                    <a:schemeClr val="accent2"/>
                  </a:solidFill>
                  <a:latin typeface="Georgia" pitchFamily="18" charset="0"/>
                  <a:ea typeface="MS PGothic" pitchFamily="34" charset="-128"/>
                </a:defRPr>
              </a:lvl4pPr>
              <a:lvl5pPr marL="2057400" indent="-228600" eaLnBrk="0" hangingPunct="0">
                <a:defRPr sz="2500" b="1">
                  <a:solidFill>
                    <a:schemeClr val="accent2"/>
                  </a:solidFill>
                  <a:latin typeface="Georgia" pitchFamily="18" charset="0"/>
                  <a:ea typeface="MS PGothic" pitchFamily="34" charset="-128"/>
                </a:defRPr>
              </a:lvl5pPr>
              <a:lvl6pPr marL="25146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6pPr>
              <a:lvl7pPr marL="29718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7pPr>
              <a:lvl8pPr marL="34290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8pPr>
              <a:lvl9pPr marL="3886200" indent="-228600" algn="r" eaLnBrk="0" fontAlgn="base" hangingPunct="0">
                <a:lnSpc>
                  <a:spcPct val="90000"/>
                </a:lnSpc>
                <a:spcBef>
                  <a:spcPct val="0"/>
                </a:spcBef>
                <a:spcAft>
                  <a:spcPct val="0"/>
                </a:spcAft>
                <a:defRPr sz="2500" b="1">
                  <a:solidFill>
                    <a:schemeClr val="accent2"/>
                  </a:solidFill>
                  <a:latin typeface="Georgia" pitchFamily="18" charset="0"/>
                  <a:ea typeface="MS PGothic" pitchFamily="34" charset="-128"/>
                </a:defRPr>
              </a:lvl9pPr>
            </a:lstStyle>
            <a:p>
              <a:pPr algn="ctr">
                <a:lnSpc>
                  <a:spcPct val="83000"/>
                </a:lnSpc>
                <a:spcBef>
                  <a:spcPct val="50000"/>
                </a:spcBef>
              </a:pPr>
              <a:r>
                <a:rPr lang="en-US" sz="1300">
                  <a:solidFill>
                    <a:schemeClr val="tx1"/>
                  </a:solidFill>
                </a:rPr>
                <a:t>INTEROPERABILIDADE</a:t>
              </a:r>
            </a:p>
            <a:p>
              <a:pPr algn="ctr">
                <a:lnSpc>
                  <a:spcPct val="83000"/>
                </a:lnSpc>
                <a:spcBef>
                  <a:spcPct val="50000"/>
                </a:spcBef>
              </a:pPr>
              <a:r>
                <a:rPr lang="en-US" sz="1300">
                  <a:solidFill>
                    <a:schemeClr val="tx1"/>
                  </a:solidFill>
                </a:rPr>
                <a:t>SEMÂNTICA</a:t>
              </a:r>
            </a:p>
          </p:txBody>
        </p:sp>
        <p:sp>
          <p:nvSpPr>
            <p:cNvPr id="46090" name="Rectangle 10"/>
            <p:cNvSpPr>
              <a:spLocks noChangeArrowheads="1"/>
            </p:cNvSpPr>
            <p:nvPr/>
          </p:nvSpPr>
          <p:spPr bwMode="auto">
            <a:xfrm flipH="1">
              <a:off x="5100" y="1680"/>
              <a:ext cx="84" cy="1318"/>
            </a:xfrm>
            <a:prstGeom prst="rect">
              <a:avLst/>
            </a:prstGeom>
            <a:solidFill>
              <a:srgbClr val="FF9900"/>
            </a:solidFill>
            <a:ln w="9525">
              <a:noFill/>
              <a:miter lim="800000"/>
              <a:headEnd/>
              <a:tailEnd/>
            </a:ln>
            <a:effectLst/>
          </p:spPr>
          <p:txBody>
            <a:bodyPr wrap="none" lIns="92075" tIns="46038" rIns="92075" bIns="46038" anchor="ctr"/>
            <a:lstStyle/>
            <a:p>
              <a:pPr>
                <a:defRPr/>
              </a:pPr>
              <a:endParaRPr lang="en-US">
                <a:effectLst>
                  <a:outerShdw blurRad="38100" dist="38100" dir="2700000" algn="tl">
                    <a:srgbClr val="000000"/>
                  </a:outerShdw>
                </a:effectLst>
                <a:latin typeface="Georgia" charset="0"/>
                <a:ea typeface="ＭＳ Ｐゴシック" charset="0"/>
                <a:cs typeface="ＭＳ Ｐゴシック" charset="0"/>
              </a:endParaRPr>
            </a:p>
          </p:txBody>
        </p:sp>
      </p:grpSp>
      <p:sp>
        <p:nvSpPr>
          <p:cNvPr id="46091" name="Rectangle 11"/>
          <p:cNvSpPr>
            <a:spLocks noChangeArrowheads="1"/>
          </p:cNvSpPr>
          <p:nvPr/>
        </p:nvSpPr>
        <p:spPr bwMode="auto">
          <a:xfrm>
            <a:off x="611188" y="2457053"/>
            <a:ext cx="8139112" cy="2652712"/>
          </a:xfrm>
          <a:prstGeom prst="rect">
            <a:avLst/>
          </a:prstGeom>
          <a:noFill/>
          <a:ln w="9525">
            <a:noFill/>
            <a:miter lim="800000"/>
            <a:headEnd/>
            <a:tailEnd/>
          </a:ln>
          <a:effectLst/>
        </p:spPr>
        <p:txBody>
          <a:bodyPr lIns="92075" tIns="46038" rIns="92075" bIns="46038"/>
          <a:lstStyle/>
          <a:p>
            <a:pPr marL="469900" indent="-469900" algn="l">
              <a:lnSpc>
                <a:spcPct val="140000"/>
              </a:lnSpc>
              <a:buClr>
                <a:schemeClr val="accent2"/>
              </a:buClr>
              <a:buFont typeface="Wingdings" pitchFamily="2" charset="2"/>
              <a:buNone/>
            </a:pPr>
            <a:r>
              <a:rPr lang="en-US" sz="2000" dirty="0">
                <a:solidFill>
                  <a:schemeClr val="tx1"/>
                </a:solidFill>
                <a:effectLst>
                  <a:outerShdw blurRad="38100" dist="38100" dir="2700000" algn="tl">
                    <a:srgbClr val="C0C0C0"/>
                  </a:outerShdw>
                </a:effectLst>
              </a:rPr>
              <a:t>   </a:t>
            </a:r>
            <a:r>
              <a:rPr lang="en-US" altLang="en-US" sz="2000" dirty="0">
                <a:solidFill>
                  <a:schemeClr val="tx1"/>
                </a:solidFill>
                <a:effectLst>
                  <a:outerShdw blurRad="38100" dist="38100" dir="2700000" algn="tl">
                    <a:srgbClr val="C0C0C0"/>
                  </a:outerShdw>
                </a:effectLst>
              </a:rPr>
              <a:t>“</a:t>
            </a:r>
            <a:r>
              <a:rPr lang="en-US" altLang="ja-JP" sz="2000" i="1" dirty="0" err="1">
                <a:solidFill>
                  <a:schemeClr val="tx1"/>
                </a:solidFill>
                <a:effectLst>
                  <a:outerShdw blurRad="38100" dist="38100" dir="2700000" algn="tl">
                    <a:srgbClr val="C0C0C0"/>
                  </a:outerShdw>
                </a:effectLst>
              </a:rPr>
              <a:t>Habilidade</a:t>
            </a:r>
            <a:r>
              <a:rPr lang="en-US" altLang="ja-JP" sz="2000" i="1" dirty="0">
                <a:solidFill>
                  <a:schemeClr val="tx1"/>
                </a:solidFill>
                <a:effectLst>
                  <a:outerShdw blurRad="38100" dist="38100" dir="2700000" algn="tl">
                    <a:srgbClr val="C0C0C0"/>
                  </a:outerShdw>
                </a:effectLst>
              </a:rPr>
              <a:t>  de 2 </a:t>
            </a:r>
            <a:r>
              <a:rPr lang="en-US" altLang="ja-JP" sz="2000" i="1" dirty="0" err="1">
                <a:solidFill>
                  <a:schemeClr val="tx1"/>
                </a:solidFill>
                <a:effectLst>
                  <a:outerShdw blurRad="38100" dist="38100" dir="2700000" algn="tl">
                    <a:srgbClr val="C0C0C0"/>
                  </a:outerShdw>
                </a:effectLst>
              </a:rPr>
              <a:t>ou</a:t>
            </a:r>
            <a:r>
              <a:rPr lang="en-US" altLang="ja-JP" sz="2000" i="1" dirty="0">
                <a:solidFill>
                  <a:schemeClr val="tx1"/>
                </a:solidFill>
                <a:effectLst>
                  <a:outerShdw blurRad="38100" dist="38100" dir="2700000" algn="tl">
                    <a:srgbClr val="C0C0C0"/>
                  </a:outerShdw>
                </a:effectLst>
              </a:rPr>
              <a:t> </a:t>
            </a:r>
            <a:r>
              <a:rPr lang="en-US" altLang="ja-JP" sz="2000" i="1" dirty="0" err="1">
                <a:solidFill>
                  <a:schemeClr val="tx1"/>
                </a:solidFill>
                <a:effectLst>
                  <a:outerShdw blurRad="38100" dist="38100" dir="2700000" algn="tl">
                    <a:srgbClr val="C0C0C0"/>
                  </a:outerShdw>
                </a:effectLst>
              </a:rPr>
              <a:t>mais</a:t>
            </a:r>
            <a:r>
              <a:rPr lang="en-US" altLang="ja-JP" sz="2000" i="1" dirty="0">
                <a:solidFill>
                  <a:schemeClr val="tx1"/>
                </a:solidFill>
                <a:effectLst>
                  <a:outerShdw blurRad="38100" dist="38100" dir="2700000" algn="tl">
                    <a:srgbClr val="C0C0C0"/>
                  </a:outerShdw>
                </a:effectLst>
              </a:rPr>
              <a:t> </a:t>
            </a:r>
            <a:r>
              <a:rPr lang="en-US" altLang="ja-JP" sz="2000" i="1" dirty="0" err="1">
                <a:solidFill>
                  <a:schemeClr val="tx1"/>
                </a:solidFill>
                <a:effectLst>
                  <a:outerShdw blurRad="38100" dist="38100" dir="2700000" algn="tl">
                    <a:srgbClr val="C0C0C0"/>
                  </a:outerShdw>
                </a:effectLst>
              </a:rPr>
              <a:t>sistemas</a:t>
            </a:r>
            <a:r>
              <a:rPr lang="en-US" altLang="ja-JP" sz="2000" i="1" dirty="0">
                <a:solidFill>
                  <a:schemeClr val="tx1"/>
                </a:solidFill>
                <a:effectLst>
                  <a:outerShdw blurRad="38100" dist="38100" dir="2700000" algn="tl">
                    <a:srgbClr val="C0C0C0"/>
                  </a:outerShdw>
                </a:effectLst>
              </a:rPr>
              <a:t> </a:t>
            </a:r>
            <a:r>
              <a:rPr lang="en-US" altLang="ja-JP" sz="2000" i="1" dirty="0" err="1">
                <a:solidFill>
                  <a:schemeClr val="tx1"/>
                </a:solidFill>
                <a:effectLst>
                  <a:outerShdw blurRad="38100" dist="38100" dir="2700000" algn="tl">
                    <a:srgbClr val="C0C0C0"/>
                  </a:outerShdw>
                </a:effectLst>
              </a:rPr>
              <a:t>ou</a:t>
            </a:r>
            <a:r>
              <a:rPr lang="en-US" altLang="ja-JP" sz="2000" i="1" dirty="0">
                <a:solidFill>
                  <a:schemeClr val="tx1"/>
                </a:solidFill>
                <a:effectLst>
                  <a:outerShdw blurRad="38100" dist="38100" dir="2700000" algn="tl">
                    <a:srgbClr val="C0C0C0"/>
                  </a:outerShdw>
                </a:effectLst>
              </a:rPr>
              <a:t> </a:t>
            </a:r>
            <a:r>
              <a:rPr lang="en-US" altLang="ja-JP" sz="2000" i="1" dirty="0" err="1">
                <a:solidFill>
                  <a:schemeClr val="tx1"/>
                </a:solidFill>
                <a:effectLst>
                  <a:outerShdw blurRad="38100" dist="38100" dir="2700000" algn="tl">
                    <a:srgbClr val="C0C0C0"/>
                  </a:outerShdw>
                </a:effectLst>
              </a:rPr>
              <a:t>componentes</a:t>
            </a:r>
            <a:r>
              <a:rPr lang="en-US" altLang="ja-JP" sz="2000" i="1" dirty="0">
                <a:solidFill>
                  <a:schemeClr val="tx1"/>
                </a:solidFill>
                <a:effectLst>
                  <a:outerShdw blurRad="38100" dist="38100" dir="2700000" algn="tl">
                    <a:srgbClr val="C0C0C0"/>
                  </a:outerShdw>
                </a:effectLst>
              </a:rPr>
              <a:t> de </a:t>
            </a:r>
            <a:r>
              <a:rPr lang="en-US" altLang="ja-JP" sz="2000" i="1" dirty="0">
                <a:solidFill>
                  <a:srgbClr val="FF3300"/>
                </a:solidFill>
              </a:rPr>
              <a:t>trocar </a:t>
            </a:r>
            <a:r>
              <a:rPr lang="en-US" altLang="ja-JP" sz="2000" i="1" dirty="0" err="1">
                <a:solidFill>
                  <a:srgbClr val="FF3300"/>
                </a:solidFill>
              </a:rPr>
              <a:t>informação</a:t>
            </a:r>
            <a:r>
              <a:rPr lang="en-US" altLang="ja-JP" sz="2000" i="1" dirty="0">
                <a:solidFill>
                  <a:schemeClr val="tx1"/>
                </a:solidFill>
                <a:effectLst>
                  <a:outerShdw blurRad="38100" dist="38100" dir="2700000" algn="tl">
                    <a:srgbClr val="C0C0C0"/>
                  </a:outerShdw>
                </a:effectLst>
              </a:rPr>
              <a:t>  e </a:t>
            </a:r>
            <a:r>
              <a:rPr lang="en-US" altLang="ja-JP" sz="2000" i="1" dirty="0" err="1">
                <a:solidFill>
                  <a:srgbClr val="FF3300"/>
                </a:solidFill>
              </a:rPr>
              <a:t>usar</a:t>
            </a:r>
            <a:r>
              <a:rPr lang="en-US" altLang="ja-JP" sz="2000" i="1" dirty="0">
                <a:solidFill>
                  <a:srgbClr val="FF3300"/>
                </a:solidFill>
              </a:rPr>
              <a:t> a </a:t>
            </a:r>
            <a:r>
              <a:rPr lang="en-US" altLang="ja-JP" sz="2000" i="1" dirty="0" err="1">
                <a:solidFill>
                  <a:srgbClr val="FF3300"/>
                </a:solidFill>
              </a:rPr>
              <a:t>informação</a:t>
            </a:r>
            <a:r>
              <a:rPr lang="en-US" altLang="ja-JP" sz="2000" i="1" dirty="0">
                <a:solidFill>
                  <a:schemeClr val="tx1"/>
                </a:solidFill>
                <a:effectLst>
                  <a:outerShdw blurRad="38100" dist="38100" dir="2700000" algn="tl">
                    <a:srgbClr val="C0C0C0"/>
                  </a:outerShdw>
                </a:effectLst>
              </a:rPr>
              <a:t> </a:t>
            </a:r>
            <a:r>
              <a:rPr lang="en-US" altLang="ja-JP" sz="2000" i="1" dirty="0" err="1">
                <a:solidFill>
                  <a:schemeClr val="tx1"/>
                </a:solidFill>
                <a:effectLst>
                  <a:outerShdw blurRad="38100" dist="38100" dir="2700000" algn="tl">
                    <a:srgbClr val="C0C0C0"/>
                  </a:outerShdw>
                </a:effectLst>
              </a:rPr>
              <a:t>que</a:t>
            </a:r>
            <a:r>
              <a:rPr lang="en-US" altLang="ja-JP" sz="2000" i="1" dirty="0">
                <a:solidFill>
                  <a:schemeClr val="tx1"/>
                </a:solidFill>
                <a:effectLst>
                  <a:outerShdw blurRad="38100" dist="38100" dir="2700000" algn="tl">
                    <a:srgbClr val="C0C0C0"/>
                  </a:outerShdw>
                </a:effectLst>
              </a:rPr>
              <a:t> </a:t>
            </a:r>
            <a:r>
              <a:rPr lang="en-US" altLang="ja-JP" sz="2000" i="1" dirty="0" err="1">
                <a:solidFill>
                  <a:schemeClr val="tx1"/>
                </a:solidFill>
                <a:effectLst>
                  <a:outerShdw blurRad="38100" dist="38100" dir="2700000" algn="tl">
                    <a:srgbClr val="C0C0C0"/>
                  </a:outerShdw>
                </a:effectLst>
              </a:rPr>
              <a:t>foi</a:t>
            </a:r>
            <a:r>
              <a:rPr lang="en-US" altLang="ja-JP" sz="2000" i="1" dirty="0">
                <a:solidFill>
                  <a:schemeClr val="tx1"/>
                </a:solidFill>
                <a:effectLst>
                  <a:outerShdw blurRad="38100" dist="38100" dir="2700000" algn="tl">
                    <a:srgbClr val="C0C0C0"/>
                  </a:outerShdw>
                </a:effectLst>
              </a:rPr>
              <a:t> </a:t>
            </a:r>
            <a:r>
              <a:rPr lang="en-US" altLang="ja-JP" sz="2000" i="1" dirty="0" err="1">
                <a:solidFill>
                  <a:schemeClr val="tx1"/>
                </a:solidFill>
                <a:effectLst>
                  <a:outerShdw blurRad="38100" dist="38100" dir="2700000" algn="tl">
                    <a:srgbClr val="C0C0C0"/>
                  </a:outerShdw>
                </a:effectLst>
              </a:rPr>
              <a:t>trocada</a:t>
            </a:r>
            <a:r>
              <a:rPr lang="en-US" altLang="en-US" sz="2000" dirty="0">
                <a:solidFill>
                  <a:schemeClr val="tx1"/>
                </a:solidFill>
                <a:effectLst>
                  <a:outerShdw blurRad="38100" dist="38100" dir="2700000" algn="tl">
                    <a:srgbClr val="C0C0C0"/>
                  </a:outerShdw>
                </a:effectLst>
              </a:rPr>
              <a:t>”</a:t>
            </a:r>
            <a:endParaRPr lang="en-US" altLang="ja-JP" sz="2000" dirty="0">
              <a:solidFill>
                <a:schemeClr val="tx1"/>
              </a:solidFill>
              <a:effectLst>
                <a:outerShdw blurRad="38100" dist="38100" dir="2700000" algn="tl">
                  <a:srgbClr val="C0C0C0"/>
                </a:outerShdw>
              </a:effectLst>
            </a:endParaRPr>
          </a:p>
          <a:p>
            <a:pPr marL="908050" lvl="1" indent="-436563">
              <a:lnSpc>
                <a:spcPct val="140000"/>
              </a:lnSpc>
              <a:buClr>
                <a:schemeClr val="accent2"/>
              </a:buClr>
              <a:buFont typeface="Wingdings" pitchFamily="2" charset="2"/>
              <a:buNone/>
            </a:pPr>
            <a:r>
              <a:rPr lang="en-US" sz="2000" dirty="0">
                <a:solidFill>
                  <a:schemeClr val="tx1"/>
                </a:solidFill>
                <a:effectLst>
                  <a:outerShdw blurRad="38100" dist="38100" dir="2700000" algn="tl">
                    <a:srgbClr val="C0C0C0"/>
                  </a:outerShdw>
                </a:effectLst>
              </a:rPr>
              <a:t>	</a:t>
            </a:r>
          </a:p>
          <a:p>
            <a:pPr marL="908050" lvl="1" indent="-436563">
              <a:lnSpc>
                <a:spcPct val="140000"/>
              </a:lnSpc>
              <a:buClr>
                <a:schemeClr val="accent2"/>
              </a:buClr>
              <a:buFont typeface="Wingdings" pitchFamily="2" charset="2"/>
              <a:buNone/>
            </a:pPr>
            <a:r>
              <a:rPr lang="en-US" sz="2000" dirty="0">
                <a:solidFill>
                  <a:schemeClr val="tx1"/>
                </a:solidFill>
                <a:effectLst>
                  <a:outerShdw blurRad="38100" dist="38100" dir="2700000" algn="tl">
                    <a:srgbClr val="C0C0C0"/>
                  </a:outerShdw>
                </a:effectLst>
              </a:rPr>
              <a:t>	</a:t>
            </a:r>
            <a:r>
              <a:rPr lang="en-US" sz="1600" dirty="0">
                <a:solidFill>
                  <a:schemeClr val="tx1"/>
                </a:solidFill>
                <a:effectLst>
                  <a:outerShdw blurRad="38100" dist="38100" dir="2700000" algn="tl">
                    <a:srgbClr val="C0C0C0"/>
                  </a:outerShdw>
                </a:effectLst>
              </a:rPr>
              <a:t>[IEEE Standard Computer Dictionary: A Compilation</a:t>
            </a:r>
            <a:br>
              <a:rPr lang="en-US" sz="1600" dirty="0">
                <a:solidFill>
                  <a:schemeClr val="tx1"/>
                </a:solidFill>
                <a:effectLst>
                  <a:outerShdw blurRad="38100" dist="38100" dir="2700000" algn="tl">
                    <a:srgbClr val="C0C0C0"/>
                  </a:outerShdw>
                </a:effectLst>
              </a:rPr>
            </a:br>
            <a:r>
              <a:rPr lang="en-US" sz="1600" dirty="0">
                <a:solidFill>
                  <a:schemeClr val="tx1"/>
                </a:solidFill>
                <a:effectLst>
                  <a:outerShdw blurRad="38100" dist="38100" dir="2700000" algn="tl">
                    <a:srgbClr val="C0C0C0"/>
                  </a:outerShdw>
                </a:effectLst>
              </a:rPr>
              <a:t>   of IEEE Standard Computer Glossaries, IEEE, 1990]</a:t>
            </a:r>
            <a:endParaRPr lang="en-AU" sz="1600" dirty="0">
              <a:solidFill>
                <a:schemeClr val="tx1"/>
              </a:solidFill>
              <a:effectLst>
                <a:outerShdw blurRad="38100" dist="38100" dir="2700000" algn="tl">
                  <a:srgbClr val="C0C0C0"/>
                </a:outerShdw>
              </a:effectLst>
            </a:endParaRPr>
          </a:p>
        </p:txBody>
      </p:sp>
    </p:spTree>
    <p:extLst>
      <p:ext uri="{BB962C8B-B14F-4D97-AF65-F5344CB8AC3E}">
        <p14:creationId xmlns:p14="http://schemas.microsoft.com/office/powerpoint/2010/main" val="2590834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60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60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100000">
                                          <p:val>
                                            <p:strVal val="#ppt_x"/>
                                          </p:val>
                                        </p:tav>
                                      </p:tavLst>
                                    </p:anim>
                                    <p:anim calcmode="lin" valueType="num">
                                      <p:cBhvr>
                                        <p:cTn id="16" dur="500" fill="hold"/>
                                        <p:tgtEl>
                                          <p:spTgt spid="2"/>
                                        </p:tgtEl>
                                        <p:attrNameLst>
                                          <p:attrName>ppt_y</p:attrName>
                                        </p:attrNameLst>
                                      </p:cBhvr>
                                      <p:tavLst>
                                        <p:tav tm="0">
                                          <p:val>
                                            <p:strVal val="#ppt_y-#ppt_h/2"/>
                                          </p:val>
                                        </p:tav>
                                        <p:tav tm="100000">
                                          <p:val>
                                            <p:strVal val="#ppt_y"/>
                                          </p:val>
                                        </p:tav>
                                      </p:tavLst>
                                    </p:anim>
                                    <p:anim calcmode="lin" valueType="num">
                                      <p:cBhvr>
                                        <p:cTn id="17" dur="500" fill="hold"/>
                                        <p:tgtEl>
                                          <p:spTgt spid="2"/>
                                        </p:tgtEl>
                                        <p:attrNameLst>
                                          <p:attrName>ppt_w</p:attrName>
                                        </p:attrNameLst>
                                      </p:cBhvr>
                                      <p:tavLst>
                                        <p:tav tm="0">
                                          <p:val>
                                            <p:strVal val="#ppt_w"/>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ppt_h/2"/>
                                          </p:val>
                                        </p:tav>
                                        <p:tav tm="100000">
                                          <p:val>
                                            <p:strVal val="#ppt_y"/>
                                          </p:val>
                                        </p:tav>
                                      </p:tavLst>
                                    </p:anim>
                                    <p:anim calcmode="lin" valueType="num">
                                      <p:cBhvr>
                                        <p:cTn id="25" dur="500" fill="hold"/>
                                        <p:tgtEl>
                                          <p:spTgt spid="3"/>
                                        </p:tgtEl>
                                        <p:attrNameLst>
                                          <p:attrName>ppt_w</p:attrName>
                                        </p:attrNameLst>
                                      </p:cBhvr>
                                      <p:tavLst>
                                        <p:tav tm="0">
                                          <p:val>
                                            <p:strVal val="#ppt_w"/>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1"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MS PORTARIA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No- 2.073,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DE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31 DE AGOSTO DE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2011  </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4" name="Rectangle 3"/>
          <p:cNvSpPr txBox="1">
            <a:spLocks noChangeArrowheads="1"/>
          </p:cNvSpPr>
          <p:nvPr/>
        </p:nvSpPr>
        <p:spPr bwMode="auto">
          <a:xfrm>
            <a:off x="1331640" y="1556792"/>
            <a:ext cx="7812360"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112" charset="2"/>
              <a:buNone/>
              <a:defRPr sz="19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eaLnBrk="1" hangingPunct="1">
              <a:lnSpc>
                <a:spcPct val="180000"/>
              </a:lnSpc>
            </a:pPr>
            <a:r>
              <a:rPr lang="en-US" sz="1600" i="1" dirty="0" smtClean="0"/>
              <a:t>CATÁLOGO </a:t>
            </a:r>
            <a:r>
              <a:rPr lang="en-US" sz="1600" i="1" dirty="0"/>
              <a:t>DE SERVIÇOS</a:t>
            </a:r>
            <a:r>
              <a:rPr lang="en-US" sz="1600" dirty="0"/>
              <a:t>:</a:t>
            </a:r>
            <a:endParaRPr lang="en-US" sz="1600" dirty="0" smtClean="0"/>
          </a:p>
          <a:p>
            <a:pPr lvl="1" eaLnBrk="1" hangingPunct="1">
              <a:lnSpc>
                <a:spcPct val="180000"/>
              </a:lnSpc>
            </a:pPr>
            <a:r>
              <a:rPr lang="en-US" sz="1700" dirty="0" smtClean="0"/>
              <a:t>Para </a:t>
            </a:r>
            <a:r>
              <a:rPr lang="en-US" sz="1700" dirty="0"/>
              <a:t>a </a:t>
            </a:r>
            <a:r>
              <a:rPr lang="en-US" sz="1700" dirty="0" err="1"/>
              <a:t>garantia</a:t>
            </a:r>
            <a:r>
              <a:rPr lang="en-US" sz="1700" dirty="0"/>
              <a:t> de </a:t>
            </a:r>
            <a:r>
              <a:rPr lang="en-US" sz="1700" dirty="0" err="1"/>
              <a:t>segurança</a:t>
            </a:r>
            <a:r>
              <a:rPr lang="en-US" sz="1700" dirty="0"/>
              <a:t> e </a:t>
            </a:r>
            <a:r>
              <a:rPr lang="en-US" sz="1700" dirty="0" err="1"/>
              <a:t>integridade</a:t>
            </a:r>
            <a:r>
              <a:rPr lang="en-US" sz="1700" dirty="0"/>
              <a:t> de </a:t>
            </a:r>
            <a:r>
              <a:rPr lang="en-US" sz="1700" dirty="0" err="1" smtClean="0"/>
              <a:t>informações</a:t>
            </a:r>
            <a:r>
              <a:rPr lang="en-US" sz="1700" dirty="0" smtClean="0"/>
              <a:t> </a:t>
            </a:r>
            <a:r>
              <a:rPr lang="en-US" sz="1700" dirty="0" err="1" smtClean="0"/>
              <a:t>será</a:t>
            </a:r>
            <a:r>
              <a:rPr lang="en-US" sz="1700" dirty="0" smtClean="0"/>
              <a:t> </a:t>
            </a:r>
            <a:r>
              <a:rPr lang="en-US" sz="1700" dirty="0" err="1"/>
              <a:t>adotado</a:t>
            </a:r>
            <a:r>
              <a:rPr lang="en-US" sz="1700" dirty="0"/>
              <a:t> o </a:t>
            </a:r>
            <a:r>
              <a:rPr lang="en-US" sz="1700" dirty="0" err="1"/>
              <a:t>padrão</a:t>
            </a:r>
            <a:r>
              <a:rPr lang="en-US" sz="1700" dirty="0"/>
              <a:t> WS-Security para </a:t>
            </a:r>
            <a:r>
              <a:rPr lang="en-US" sz="1700" dirty="0" err="1"/>
              <a:t>criptografia</a:t>
            </a:r>
            <a:r>
              <a:rPr lang="en-US" sz="1700" dirty="0"/>
              <a:t> e </a:t>
            </a:r>
            <a:r>
              <a:rPr lang="en-US" sz="1700" dirty="0" err="1" smtClean="0"/>
              <a:t>assinatura</a:t>
            </a:r>
            <a:r>
              <a:rPr lang="en-US" sz="1700" dirty="0" smtClean="0"/>
              <a:t> digital </a:t>
            </a:r>
            <a:r>
              <a:rPr lang="en-US" sz="1700" dirty="0"/>
              <a:t>das </a:t>
            </a:r>
            <a:r>
              <a:rPr lang="en-US" sz="1700" dirty="0" err="1"/>
              <a:t>informações</a:t>
            </a:r>
            <a:r>
              <a:rPr lang="en-US" sz="1700" dirty="0" smtClean="0"/>
              <a:t>.</a:t>
            </a:r>
          </a:p>
          <a:p>
            <a:pPr marL="471487" lvl="1" indent="0" eaLnBrk="1" hangingPunct="1">
              <a:lnSpc>
                <a:spcPct val="180000"/>
              </a:lnSpc>
              <a:buNone/>
            </a:pPr>
            <a:r>
              <a:rPr lang="en-US" sz="1400" b="0" u="sng" dirty="0" smtClean="0"/>
              <a:t>Web </a:t>
            </a:r>
            <a:r>
              <a:rPr lang="en-US" sz="1400" b="0" u="sng" dirty="0"/>
              <a:t>Services Security (WS-Security, WSS) </a:t>
            </a:r>
            <a:r>
              <a:rPr lang="en-US" sz="1400" b="0" dirty="0" smtClean="0"/>
              <a:t>é </a:t>
            </a:r>
            <a:r>
              <a:rPr lang="en-US" sz="1400" b="0" dirty="0" err="1" smtClean="0"/>
              <a:t>uma</a:t>
            </a:r>
            <a:r>
              <a:rPr lang="en-US" sz="1400" b="0" dirty="0" smtClean="0"/>
              <a:t> </a:t>
            </a:r>
            <a:r>
              <a:rPr lang="en-US" sz="1400" b="0" dirty="0" err="1" smtClean="0"/>
              <a:t>extensão</a:t>
            </a:r>
            <a:r>
              <a:rPr lang="en-US" sz="1400" b="0" dirty="0" smtClean="0"/>
              <a:t> para o SOAP para </a:t>
            </a:r>
            <a:r>
              <a:rPr lang="en-US" sz="1400" b="0" dirty="0" err="1" smtClean="0"/>
              <a:t>segurança</a:t>
            </a:r>
            <a:r>
              <a:rPr lang="en-US" sz="1400" b="0" dirty="0" smtClean="0"/>
              <a:t> </a:t>
            </a:r>
            <a:r>
              <a:rPr lang="en-US" sz="1400" b="0" dirty="0" err="1" smtClean="0"/>
              <a:t>em</a:t>
            </a:r>
            <a:r>
              <a:rPr lang="en-US" sz="1400" b="0" dirty="0" smtClean="0"/>
              <a:t> Web Services. O </a:t>
            </a:r>
            <a:r>
              <a:rPr lang="en-US" sz="1400" b="0" dirty="0" err="1" smtClean="0"/>
              <a:t>protocolo</a:t>
            </a:r>
            <a:r>
              <a:rPr lang="en-US" sz="1400" b="0" dirty="0" smtClean="0"/>
              <a:t> </a:t>
            </a:r>
            <a:r>
              <a:rPr lang="en-US" sz="1400" b="0" dirty="0" err="1" smtClean="0"/>
              <a:t>especifica</a:t>
            </a:r>
            <a:r>
              <a:rPr lang="en-US" sz="1400" b="0" dirty="0" smtClean="0"/>
              <a:t> </a:t>
            </a:r>
            <a:r>
              <a:rPr lang="en-US" sz="1400" b="0" dirty="0" err="1" smtClean="0"/>
              <a:t>como</a:t>
            </a:r>
            <a:r>
              <a:rPr lang="en-US" sz="1400" b="0" dirty="0" smtClean="0"/>
              <a:t> </a:t>
            </a:r>
            <a:r>
              <a:rPr lang="en-US" sz="1400" b="0" dirty="0" err="1" smtClean="0"/>
              <a:t>integridade</a:t>
            </a:r>
            <a:r>
              <a:rPr lang="en-US" sz="1400" b="0" dirty="0" smtClean="0"/>
              <a:t> e </a:t>
            </a:r>
            <a:r>
              <a:rPr lang="en-US" sz="1400" b="0" dirty="0" err="1" smtClean="0"/>
              <a:t>confidencialidade</a:t>
            </a:r>
            <a:r>
              <a:rPr lang="en-US" sz="1400" b="0" dirty="0" smtClean="0"/>
              <a:t> </a:t>
            </a:r>
            <a:r>
              <a:rPr lang="en-US" sz="1400" b="0" dirty="0" err="1" smtClean="0"/>
              <a:t>podem</a:t>
            </a:r>
            <a:r>
              <a:rPr lang="en-US" sz="1400" b="0" dirty="0" smtClean="0"/>
              <a:t> </a:t>
            </a:r>
            <a:r>
              <a:rPr lang="en-US" sz="1400" b="0" dirty="0" err="1" smtClean="0"/>
              <a:t>ser</a:t>
            </a:r>
            <a:r>
              <a:rPr lang="en-US" sz="1400" b="0" dirty="0" smtClean="0"/>
              <a:t> </a:t>
            </a:r>
            <a:r>
              <a:rPr lang="en-US" sz="1400" b="0" dirty="0" err="1" smtClean="0"/>
              <a:t>garantidas</a:t>
            </a:r>
            <a:r>
              <a:rPr lang="en-US" sz="1400" b="0" dirty="0" smtClean="0"/>
              <a:t> </a:t>
            </a:r>
            <a:r>
              <a:rPr lang="en-US" sz="1400" b="0" dirty="0" err="1" smtClean="0"/>
              <a:t>na</a:t>
            </a:r>
            <a:r>
              <a:rPr lang="en-US" sz="1400" b="0" dirty="0" smtClean="0"/>
              <a:t> </a:t>
            </a:r>
            <a:r>
              <a:rPr lang="en-US" sz="1400" b="0" dirty="0" err="1" smtClean="0"/>
              <a:t>troca</a:t>
            </a:r>
            <a:r>
              <a:rPr lang="en-US" sz="1400" b="0" dirty="0" smtClean="0"/>
              <a:t> de </a:t>
            </a:r>
            <a:r>
              <a:rPr lang="en-US" sz="1400" b="0" dirty="0" err="1" smtClean="0"/>
              <a:t>mensagens</a:t>
            </a:r>
            <a:r>
              <a:rPr lang="en-US" sz="1400" b="0" dirty="0" smtClean="0"/>
              <a:t>. </a:t>
            </a:r>
            <a:r>
              <a:rPr lang="pt-BR" sz="1400" b="0" dirty="0"/>
              <a:t>O termo "WS-Security" é geralmente usado para fazer referência a um grupo de especificações que manipulam criptografia e assinaturas digitais, permitindo a criação de um aplicativo seguro.</a:t>
            </a:r>
            <a:endParaRPr lang="en-US" sz="1400" b="0" dirty="0"/>
          </a:p>
        </p:txBody>
      </p:sp>
    </p:spTree>
    <p:extLst>
      <p:ext uri="{BB962C8B-B14F-4D97-AF65-F5344CB8AC3E}">
        <p14:creationId xmlns:p14="http://schemas.microsoft.com/office/powerpoint/2010/main" val="237465733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MS PORTARIA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No- 2.073,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DE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31 DE AGOSTO DE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2011  </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4" name="Rectangle 3"/>
          <p:cNvSpPr txBox="1">
            <a:spLocks noChangeArrowheads="1"/>
          </p:cNvSpPr>
          <p:nvPr/>
        </p:nvSpPr>
        <p:spPr bwMode="auto">
          <a:xfrm>
            <a:off x="1331640" y="1556791"/>
            <a:ext cx="7812360" cy="496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112" charset="2"/>
              <a:buNone/>
              <a:defRPr sz="19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eaLnBrk="1" hangingPunct="1">
              <a:lnSpc>
                <a:spcPct val="180000"/>
              </a:lnSpc>
            </a:pPr>
            <a:r>
              <a:rPr lang="en-US" sz="1600" i="1" dirty="0" smtClean="0"/>
              <a:t>CATÁLOGO </a:t>
            </a:r>
            <a:r>
              <a:rPr lang="en-US" sz="1600" i="1" dirty="0"/>
              <a:t>DE SERVIÇOS</a:t>
            </a:r>
            <a:r>
              <a:rPr lang="en-US" sz="1600" dirty="0"/>
              <a:t>:</a:t>
            </a:r>
            <a:endParaRPr lang="en-US" sz="1600" dirty="0" smtClean="0"/>
          </a:p>
          <a:p>
            <a:pPr lvl="1" eaLnBrk="1" hangingPunct="1">
              <a:lnSpc>
                <a:spcPct val="180000"/>
              </a:lnSpc>
            </a:pPr>
            <a:r>
              <a:rPr lang="pt-BR" sz="1700" dirty="0"/>
              <a:t>Os Web Services são identificados por um URI (</a:t>
            </a:r>
            <a:r>
              <a:rPr lang="pt-BR" sz="1700" dirty="0" err="1" smtClean="0"/>
              <a:t>Uniform</a:t>
            </a:r>
            <a:r>
              <a:rPr lang="pt-BR" sz="1700" dirty="0" smtClean="0"/>
              <a:t> </a:t>
            </a:r>
            <a:r>
              <a:rPr lang="pt-BR" sz="1700" dirty="0" err="1" smtClean="0"/>
              <a:t>Resource</a:t>
            </a:r>
            <a:r>
              <a:rPr lang="pt-BR" sz="1700" dirty="0" smtClean="0"/>
              <a:t> </a:t>
            </a:r>
            <a:r>
              <a:rPr lang="pt-BR" sz="1700" dirty="0" err="1"/>
              <a:t>Identifier</a:t>
            </a:r>
            <a:r>
              <a:rPr lang="pt-BR" sz="1700" dirty="0"/>
              <a:t>) e são descritos e definidos usando WSDL (</a:t>
            </a:r>
            <a:r>
              <a:rPr lang="pt-BR" sz="1700" dirty="0" smtClean="0"/>
              <a:t>Web Service </a:t>
            </a:r>
            <a:r>
              <a:rPr lang="pt-BR" sz="1700" dirty="0" err="1"/>
              <a:t>Description</a:t>
            </a:r>
            <a:r>
              <a:rPr lang="pt-BR" sz="1700" dirty="0"/>
              <a:t> </a:t>
            </a:r>
            <a:r>
              <a:rPr lang="pt-BR" sz="1700" dirty="0" err="1"/>
              <a:t>Language</a:t>
            </a:r>
            <a:r>
              <a:rPr lang="pt-BR" sz="1700" dirty="0" smtClean="0"/>
              <a:t>).</a:t>
            </a:r>
          </a:p>
          <a:p>
            <a:pPr marL="471487" lvl="1" indent="0" eaLnBrk="1" hangingPunct="1">
              <a:lnSpc>
                <a:spcPct val="180000"/>
              </a:lnSpc>
              <a:buNone/>
            </a:pPr>
            <a:r>
              <a:rPr lang="pt-BR" sz="1400" b="0" u="sng" dirty="0" smtClean="0"/>
              <a:t>URI</a:t>
            </a:r>
            <a:r>
              <a:rPr lang="pt-BR" sz="1400" b="0" dirty="0" smtClean="0"/>
              <a:t> é </a:t>
            </a:r>
            <a:r>
              <a:rPr lang="pt-BR" sz="1400" b="0" dirty="0"/>
              <a:t>uma cadeia de </a:t>
            </a:r>
            <a:r>
              <a:rPr lang="pt-BR" sz="1400" b="0" dirty="0" smtClean="0"/>
              <a:t>caracteres (</a:t>
            </a:r>
            <a:r>
              <a:rPr lang="en-US" sz="1400" b="0" dirty="0" smtClean="0"/>
              <a:t>string) </a:t>
            </a:r>
            <a:r>
              <a:rPr lang="pt-BR" sz="1400" b="0" dirty="0" smtClean="0"/>
              <a:t>usada </a:t>
            </a:r>
            <a:r>
              <a:rPr lang="pt-BR" sz="1400" b="0" dirty="0"/>
              <a:t>para identificar ou denominar um recurso na </a:t>
            </a:r>
            <a:r>
              <a:rPr lang="pt-BR" sz="1400" b="0" dirty="0" smtClean="0"/>
              <a:t>Web. Pode </a:t>
            </a:r>
            <a:r>
              <a:rPr lang="pt-BR" sz="1400" b="0" dirty="0"/>
              <a:t>ser classificado como um localizador (URL) ou um nome (URN), ou ainda como </a:t>
            </a:r>
            <a:r>
              <a:rPr lang="pt-BR" sz="1400" b="0" dirty="0" smtClean="0"/>
              <a:t>ambos </a:t>
            </a:r>
            <a:r>
              <a:rPr lang="pt-BR" sz="1400" b="0" dirty="0"/>
              <a:t>- </a:t>
            </a:r>
            <a:r>
              <a:rPr lang="pt-BR" sz="1400" b="0" dirty="0">
                <a:hlinkClick r:id="rId3"/>
              </a:rPr>
              <a:t>http://</a:t>
            </a:r>
            <a:r>
              <a:rPr lang="pt-BR" sz="1400" b="0" dirty="0" smtClean="0">
                <a:hlinkClick r:id="rId3"/>
              </a:rPr>
              <a:t>example.org/absolute/URI/with/absolute/path/to/resource.txt</a:t>
            </a:r>
            <a:r>
              <a:rPr lang="pt-BR" sz="1400" b="0" dirty="0" smtClean="0"/>
              <a:t>.</a:t>
            </a:r>
          </a:p>
          <a:p>
            <a:pPr marL="471487" lvl="1" indent="0" eaLnBrk="1" hangingPunct="1">
              <a:lnSpc>
                <a:spcPct val="180000"/>
              </a:lnSpc>
              <a:buNone/>
            </a:pPr>
            <a:r>
              <a:rPr lang="pt-BR" sz="1400" b="0" u="sng" dirty="0" smtClean="0"/>
              <a:t>WSDL</a:t>
            </a:r>
            <a:r>
              <a:rPr lang="pt-BR" sz="1400" b="0" dirty="0" smtClean="0"/>
              <a:t> </a:t>
            </a:r>
            <a:r>
              <a:rPr lang="pt-BR" sz="1400" b="0" dirty="0"/>
              <a:t>é uma linguagem baseada em XML utilizada para descrever Web Services </a:t>
            </a:r>
            <a:r>
              <a:rPr lang="pt-BR" sz="1400" b="0" dirty="0" smtClean="0"/>
              <a:t>que </a:t>
            </a:r>
            <a:r>
              <a:rPr lang="pt-BR" sz="1400" b="0" dirty="0"/>
              <a:t>além de descrever o serviço, especifica como acessá-lo e quais as operações ou métodos </a:t>
            </a:r>
            <a:r>
              <a:rPr lang="pt-BR" sz="1400" b="0" dirty="0" smtClean="0"/>
              <a:t>estão disponíveis</a:t>
            </a:r>
            <a:r>
              <a:rPr lang="pt-BR" sz="1400" b="0" dirty="0"/>
              <a:t>.</a:t>
            </a:r>
            <a:endParaRPr lang="en-US" sz="1400" b="0" dirty="0"/>
          </a:p>
        </p:txBody>
      </p:sp>
    </p:spTree>
    <p:extLst>
      <p:ext uri="{BB962C8B-B14F-4D97-AF65-F5344CB8AC3E}">
        <p14:creationId xmlns:p14="http://schemas.microsoft.com/office/powerpoint/2010/main" val="271877874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MS PORTARIA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No- 2.073,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DE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31 DE AGOSTO DE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2011  </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4" name="Rectangle 3"/>
          <p:cNvSpPr txBox="1">
            <a:spLocks noChangeArrowheads="1"/>
          </p:cNvSpPr>
          <p:nvPr/>
        </p:nvSpPr>
        <p:spPr bwMode="auto">
          <a:xfrm>
            <a:off x="1331640" y="1412776"/>
            <a:ext cx="7812360" cy="530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112" charset="2"/>
              <a:buNone/>
              <a:defRPr sz="19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eaLnBrk="1" hangingPunct="1">
              <a:lnSpc>
                <a:spcPct val="180000"/>
              </a:lnSpc>
            </a:pPr>
            <a:r>
              <a:rPr lang="en-US" sz="1600" i="1" dirty="0" smtClean="0"/>
              <a:t> </a:t>
            </a:r>
            <a:r>
              <a:rPr lang="en-US" sz="1600" i="1" dirty="0"/>
              <a:t>CATÁLOGO DE PADRÕES DE INFORMAÇÃO:</a:t>
            </a:r>
            <a:endParaRPr lang="en-US" sz="1600" i="1" dirty="0" smtClean="0"/>
          </a:p>
          <a:p>
            <a:pPr lvl="1" eaLnBrk="1" hangingPunct="1">
              <a:lnSpc>
                <a:spcPct val="180000"/>
              </a:lnSpc>
            </a:pPr>
            <a:r>
              <a:rPr lang="en-US" sz="1700" dirty="0"/>
              <a:t> </a:t>
            </a:r>
            <a:r>
              <a:rPr lang="pt-BR" sz="1700" dirty="0"/>
              <a:t>Os sistemas legados podem </a:t>
            </a:r>
            <a:r>
              <a:rPr lang="pt-BR" sz="1700" dirty="0" smtClean="0"/>
              <a:t>ter suas </a:t>
            </a:r>
            <a:r>
              <a:rPr lang="pt-BR" sz="1700" dirty="0"/>
              <a:t>respostas, para integração e interoperação, encapsuladas em </a:t>
            </a:r>
            <a:r>
              <a:rPr lang="pt-BR" sz="1700" dirty="0" smtClean="0"/>
              <a:t>padrões XML </a:t>
            </a:r>
            <a:r>
              <a:rPr lang="pt-BR" sz="1700" dirty="0"/>
              <a:t>aderentes aos padrões do Catálogo, de forma que, </a:t>
            </a:r>
            <a:r>
              <a:rPr lang="pt-BR" sz="1700" dirty="0" smtClean="0"/>
              <a:t>mesmo sem </a:t>
            </a:r>
            <a:r>
              <a:rPr lang="pt-BR" sz="1700" dirty="0"/>
              <a:t>obedecer internamente ao padrão catalogado, possam </a:t>
            </a:r>
            <a:r>
              <a:rPr lang="pt-BR" sz="1700" dirty="0" smtClean="0"/>
              <a:t>comunicar-se fazendo </a:t>
            </a:r>
            <a:r>
              <a:rPr lang="pt-BR" sz="1700" dirty="0"/>
              <a:t>uso dele, por meio de XML </a:t>
            </a:r>
            <a:r>
              <a:rPr lang="pt-BR" sz="1700" dirty="0" err="1" smtClean="0"/>
              <a:t>Schemas</a:t>
            </a:r>
            <a:r>
              <a:rPr lang="pt-BR" sz="1700" dirty="0" smtClean="0"/>
              <a:t>.</a:t>
            </a:r>
          </a:p>
          <a:p>
            <a:pPr marL="471487" lvl="1" indent="0" eaLnBrk="1" hangingPunct="1">
              <a:lnSpc>
                <a:spcPct val="180000"/>
              </a:lnSpc>
              <a:buNone/>
            </a:pPr>
            <a:r>
              <a:rPr lang="pt-BR" sz="1400" b="0" u="sng" dirty="0"/>
              <a:t>XML</a:t>
            </a:r>
            <a:r>
              <a:rPr lang="pt-BR" sz="1400" b="0" dirty="0"/>
              <a:t> (</a:t>
            </a:r>
            <a:r>
              <a:rPr lang="pt-BR" sz="1400" b="0" dirty="0" err="1"/>
              <a:t>eXtensible</a:t>
            </a:r>
            <a:r>
              <a:rPr lang="pt-BR" sz="1400" b="0" dirty="0"/>
              <a:t> </a:t>
            </a:r>
            <a:r>
              <a:rPr lang="pt-BR" sz="1400" b="0" dirty="0" err="1"/>
              <a:t>Markup</a:t>
            </a:r>
            <a:r>
              <a:rPr lang="pt-BR" sz="1400" b="0" dirty="0"/>
              <a:t> </a:t>
            </a:r>
            <a:r>
              <a:rPr lang="pt-BR" sz="1400" b="0" dirty="0" err="1"/>
              <a:t>Language</a:t>
            </a:r>
            <a:r>
              <a:rPr lang="pt-BR" sz="1400" b="0" dirty="0"/>
              <a:t>) é uma linguagem de marcação recomendada pela W3C para a criação de documentos com dados organizados </a:t>
            </a:r>
            <a:r>
              <a:rPr lang="pt-BR" sz="1400" b="0" dirty="0" smtClean="0"/>
              <a:t>hierarquicamente.  Seu </a:t>
            </a:r>
            <a:r>
              <a:rPr lang="pt-BR" sz="1400" b="0" dirty="0"/>
              <a:t>propósito principal é </a:t>
            </a:r>
            <a:r>
              <a:rPr lang="pt-BR" sz="1400" b="0" dirty="0" smtClean="0"/>
              <a:t>facilitar o compartilhamento </a:t>
            </a:r>
            <a:r>
              <a:rPr lang="pt-BR" sz="1400" b="0" dirty="0"/>
              <a:t>de informações através da internet. Quando combinado com outros padrões, torna possível definir o conteúdo de um documento separadamente de seu </a:t>
            </a:r>
            <a:r>
              <a:rPr lang="pt-BR" sz="1400" b="0" dirty="0" smtClean="0"/>
              <a:t>formato. </a:t>
            </a:r>
          </a:p>
          <a:p>
            <a:pPr marL="471487" lvl="1" indent="0" eaLnBrk="1" hangingPunct="1">
              <a:lnSpc>
                <a:spcPct val="180000"/>
              </a:lnSpc>
              <a:buNone/>
            </a:pPr>
            <a:r>
              <a:rPr lang="en-US" sz="1400" b="0" dirty="0" smtClean="0"/>
              <a:t>Um </a:t>
            </a:r>
            <a:r>
              <a:rPr lang="en-US" sz="1400" b="0" u="sng" dirty="0" smtClean="0"/>
              <a:t>XML </a:t>
            </a:r>
            <a:r>
              <a:rPr lang="en-US" sz="1400" b="0" u="sng" dirty="0"/>
              <a:t>Schema </a:t>
            </a:r>
            <a:r>
              <a:rPr lang="en-US" sz="1400" b="0" dirty="0" err="1" smtClean="0"/>
              <a:t>descreve</a:t>
            </a:r>
            <a:r>
              <a:rPr lang="en-US" sz="1400" b="0" dirty="0" smtClean="0"/>
              <a:t> a </a:t>
            </a:r>
            <a:r>
              <a:rPr lang="en-US" sz="1400" b="0" smtClean="0"/>
              <a:t>estrutura</a:t>
            </a:r>
            <a:r>
              <a:rPr lang="en-US" sz="1400" b="0" dirty="0" smtClean="0"/>
              <a:t> de um </a:t>
            </a:r>
            <a:r>
              <a:rPr lang="en-US" sz="1400" b="0" dirty="0" err="1" smtClean="0"/>
              <a:t>documento</a:t>
            </a:r>
            <a:r>
              <a:rPr lang="en-US" sz="1400" b="0" dirty="0" smtClean="0"/>
              <a:t> XML</a:t>
            </a:r>
            <a:endParaRPr lang="pt-BR" sz="1400" b="0" dirty="0"/>
          </a:p>
          <a:p>
            <a:pPr marL="471487" lvl="1" indent="0" eaLnBrk="1" hangingPunct="1">
              <a:lnSpc>
                <a:spcPct val="180000"/>
              </a:lnSpc>
              <a:buNone/>
            </a:pPr>
            <a:endParaRPr lang="pt-BR" sz="1400" b="0" dirty="0"/>
          </a:p>
        </p:txBody>
      </p:sp>
    </p:spTree>
    <p:extLst>
      <p:ext uri="{BB962C8B-B14F-4D97-AF65-F5344CB8AC3E}">
        <p14:creationId xmlns:p14="http://schemas.microsoft.com/office/powerpoint/2010/main" val="84093269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MS PORTARIA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No- 2.073,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DE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31 DE AGOSTO DE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2011  </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4" name="Rectangle 3"/>
          <p:cNvSpPr txBox="1">
            <a:spLocks noChangeArrowheads="1"/>
          </p:cNvSpPr>
          <p:nvPr/>
        </p:nvSpPr>
        <p:spPr bwMode="auto">
          <a:xfrm>
            <a:off x="1331640" y="1484784"/>
            <a:ext cx="7812360" cy="530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112" charset="2"/>
              <a:buNone/>
              <a:defRPr sz="19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eaLnBrk="1" hangingPunct="1">
              <a:lnSpc>
                <a:spcPct val="180000"/>
              </a:lnSpc>
            </a:pPr>
            <a:r>
              <a:rPr lang="en-US" sz="1600" i="1" dirty="0" smtClean="0"/>
              <a:t> </a:t>
            </a:r>
            <a:r>
              <a:rPr lang="en-US" sz="1600" i="1" dirty="0"/>
              <a:t>CATÁLOGO DE PADRÕES DE INFORMAÇÃO</a:t>
            </a:r>
            <a:r>
              <a:rPr lang="en-US" sz="1600" i="1" dirty="0" smtClean="0"/>
              <a:t>:</a:t>
            </a:r>
          </a:p>
          <a:p>
            <a:pPr eaLnBrk="1" hangingPunct="1">
              <a:lnSpc>
                <a:spcPct val="180000"/>
              </a:lnSpc>
            </a:pPr>
            <a:endParaRPr lang="en-US" sz="1600" i="1" dirty="0" smtClean="0"/>
          </a:p>
          <a:p>
            <a:pPr lvl="1" eaLnBrk="1" hangingPunct="1">
              <a:lnSpc>
                <a:spcPct val="180000"/>
              </a:lnSpc>
            </a:pPr>
            <a:r>
              <a:rPr lang="en-US" sz="1700" dirty="0"/>
              <a:t> </a:t>
            </a:r>
            <a:r>
              <a:rPr lang="pt-BR" sz="1700" dirty="0" smtClean="0"/>
              <a:t>Para </a:t>
            </a:r>
            <a:r>
              <a:rPr lang="pt-BR" sz="1700" dirty="0"/>
              <a:t>a definição do Registro Eletrônico em Saúde (RES)</a:t>
            </a:r>
          </a:p>
          <a:p>
            <a:pPr marL="471487" lvl="1" indent="0" eaLnBrk="1" hangingPunct="1">
              <a:lnSpc>
                <a:spcPct val="180000"/>
              </a:lnSpc>
              <a:buNone/>
            </a:pPr>
            <a:r>
              <a:rPr lang="pt-BR" sz="1700" dirty="0"/>
              <a:t>será utilizado o modelo de referência </a:t>
            </a:r>
            <a:r>
              <a:rPr lang="pt-BR" sz="1700" dirty="0" err="1"/>
              <a:t>OpenEHR</a:t>
            </a:r>
            <a:r>
              <a:rPr lang="pt-BR" sz="1700" dirty="0"/>
              <a:t>, disponível em http:// </a:t>
            </a:r>
            <a:r>
              <a:rPr lang="pt-BR" sz="1700" dirty="0" err="1"/>
              <a:t>www</a:t>
            </a:r>
            <a:r>
              <a:rPr lang="pt-BR" sz="1700" dirty="0"/>
              <a:t>. </a:t>
            </a:r>
            <a:r>
              <a:rPr lang="pt-BR" sz="1700" dirty="0" err="1"/>
              <a:t>openehr</a:t>
            </a:r>
            <a:r>
              <a:rPr lang="pt-BR" sz="1700" dirty="0"/>
              <a:t>. </a:t>
            </a:r>
            <a:r>
              <a:rPr lang="pt-BR" sz="1700" dirty="0" err="1"/>
              <a:t>org</a:t>
            </a:r>
            <a:r>
              <a:rPr lang="pt-BR" sz="1700" dirty="0"/>
              <a:t> / home. </a:t>
            </a:r>
            <a:r>
              <a:rPr lang="pt-BR" sz="1700" dirty="0" err="1"/>
              <a:t>html</a:t>
            </a:r>
            <a:r>
              <a:rPr lang="pt-BR" sz="1700" dirty="0"/>
              <a:t>.</a:t>
            </a:r>
          </a:p>
          <a:p>
            <a:pPr lvl="1" eaLnBrk="1" hangingPunct="1">
              <a:lnSpc>
                <a:spcPct val="180000"/>
              </a:lnSpc>
            </a:pPr>
            <a:endParaRPr lang="pt-BR" sz="1700" dirty="0"/>
          </a:p>
          <a:p>
            <a:pPr lvl="1" eaLnBrk="1" hangingPunct="1">
              <a:lnSpc>
                <a:spcPct val="180000"/>
              </a:lnSpc>
            </a:pPr>
            <a:r>
              <a:rPr lang="pt-BR" sz="1700" dirty="0" smtClean="0"/>
              <a:t>Para </a:t>
            </a:r>
            <a:r>
              <a:rPr lang="pt-BR" sz="1700" dirty="0"/>
              <a:t>estabelecer a interoperabilidade entre sistemas, com vistas à integração dos resultados e solicitações de exames, será utilizado o padrão HL7 - Health </a:t>
            </a:r>
            <a:r>
              <a:rPr lang="pt-BR" sz="1700" dirty="0" err="1"/>
              <a:t>Level</a:t>
            </a:r>
            <a:r>
              <a:rPr lang="pt-BR" sz="1700" dirty="0"/>
              <a:t> 7.</a:t>
            </a:r>
          </a:p>
          <a:p>
            <a:pPr marL="471487" lvl="1" indent="0" eaLnBrk="1" hangingPunct="1">
              <a:lnSpc>
                <a:spcPct val="180000"/>
              </a:lnSpc>
              <a:buNone/>
            </a:pPr>
            <a:endParaRPr lang="pt-BR" sz="1700" dirty="0"/>
          </a:p>
        </p:txBody>
      </p:sp>
    </p:spTree>
    <p:extLst>
      <p:ext uri="{BB962C8B-B14F-4D97-AF65-F5344CB8AC3E}">
        <p14:creationId xmlns:p14="http://schemas.microsoft.com/office/powerpoint/2010/main" val="151910611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MS PORTARIA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No- 2.073,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DE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31 DE AGOSTO DE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2011  </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4" name="Rectangle 3"/>
          <p:cNvSpPr txBox="1">
            <a:spLocks noChangeArrowheads="1"/>
          </p:cNvSpPr>
          <p:nvPr/>
        </p:nvSpPr>
        <p:spPr bwMode="auto">
          <a:xfrm>
            <a:off x="1331640" y="1484784"/>
            <a:ext cx="7812360" cy="530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112" charset="2"/>
              <a:buNone/>
              <a:defRPr sz="19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eaLnBrk="1" hangingPunct="1">
              <a:lnSpc>
                <a:spcPct val="180000"/>
              </a:lnSpc>
            </a:pPr>
            <a:r>
              <a:rPr lang="en-US" sz="1600" i="1" dirty="0" smtClean="0"/>
              <a:t> </a:t>
            </a:r>
            <a:r>
              <a:rPr lang="en-US" sz="1600" i="1" dirty="0"/>
              <a:t>CATÁLOGO DE PADRÕES DE INFORMAÇÃO:</a:t>
            </a:r>
            <a:endParaRPr lang="en-US" sz="1600" i="1" dirty="0" smtClean="0"/>
          </a:p>
          <a:p>
            <a:pPr lvl="1" eaLnBrk="1" hangingPunct="1">
              <a:lnSpc>
                <a:spcPct val="180000"/>
              </a:lnSpc>
            </a:pPr>
            <a:r>
              <a:rPr lang="pt-BR" sz="1700" dirty="0" smtClean="0"/>
              <a:t>Para </a:t>
            </a:r>
            <a:r>
              <a:rPr lang="pt-BR" sz="1700" dirty="0"/>
              <a:t>codificação de termos clínicos e mapeamento das terminologias nacionais e internacionais em uso no país, visando suportar a interoperabilidade semântica entre os sistemas, será utilizada a terminologia SNOMED-CT, disponível em http://www.ihtsdo. </a:t>
            </a:r>
            <a:r>
              <a:rPr lang="pt-BR" sz="1700" dirty="0" err="1"/>
              <a:t>org</a:t>
            </a:r>
            <a:r>
              <a:rPr lang="pt-BR" sz="1700" dirty="0"/>
              <a:t>/ </a:t>
            </a:r>
            <a:r>
              <a:rPr lang="pt-BR" sz="1700" dirty="0" err="1"/>
              <a:t>snomed</a:t>
            </a:r>
            <a:r>
              <a:rPr lang="pt-BR" sz="1700" dirty="0"/>
              <a:t>- </a:t>
            </a:r>
            <a:r>
              <a:rPr lang="pt-BR" sz="1700" dirty="0" err="1"/>
              <a:t>ct</a:t>
            </a:r>
            <a:r>
              <a:rPr lang="pt-BR" sz="1700" dirty="0"/>
              <a:t>/.</a:t>
            </a:r>
          </a:p>
          <a:p>
            <a:pPr lvl="1" eaLnBrk="1" hangingPunct="1">
              <a:lnSpc>
                <a:spcPct val="180000"/>
              </a:lnSpc>
            </a:pPr>
            <a:endParaRPr lang="pt-BR" sz="1700" dirty="0"/>
          </a:p>
          <a:p>
            <a:pPr lvl="1" eaLnBrk="1" hangingPunct="1">
              <a:lnSpc>
                <a:spcPct val="180000"/>
              </a:lnSpc>
            </a:pPr>
            <a:r>
              <a:rPr lang="pt-BR" sz="1700" dirty="0" smtClean="0"/>
              <a:t>Para </a:t>
            </a:r>
            <a:r>
              <a:rPr lang="pt-BR" sz="1700" dirty="0"/>
              <a:t>a interoperabilidade com sistemas de saúde </a:t>
            </a:r>
            <a:r>
              <a:rPr lang="pt-BR" sz="1700" dirty="0" smtClean="0"/>
              <a:t>suplementar serão </a:t>
            </a:r>
            <a:r>
              <a:rPr lang="pt-BR" sz="1700" dirty="0"/>
              <a:t>utilizados os padrões TISS (Troca de Informações </a:t>
            </a:r>
            <a:r>
              <a:rPr lang="pt-BR" sz="1700" dirty="0" smtClean="0"/>
              <a:t>em Saúde </a:t>
            </a:r>
            <a:r>
              <a:rPr lang="pt-BR" sz="1700" dirty="0"/>
              <a:t>Suplementar).</a:t>
            </a:r>
          </a:p>
          <a:p>
            <a:pPr marL="471487" lvl="1" indent="0" eaLnBrk="1" hangingPunct="1">
              <a:lnSpc>
                <a:spcPct val="180000"/>
              </a:lnSpc>
              <a:buNone/>
            </a:pPr>
            <a:endParaRPr lang="pt-BR" sz="1700" dirty="0"/>
          </a:p>
        </p:txBody>
      </p:sp>
    </p:spTree>
    <p:extLst>
      <p:ext uri="{BB962C8B-B14F-4D97-AF65-F5344CB8AC3E}">
        <p14:creationId xmlns:p14="http://schemas.microsoft.com/office/powerpoint/2010/main" val="300343273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MS PORTARIA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No- 2.073,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DE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31 DE AGOSTO DE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2011  </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4" name="Rectangle 3"/>
          <p:cNvSpPr txBox="1">
            <a:spLocks noChangeArrowheads="1"/>
          </p:cNvSpPr>
          <p:nvPr/>
        </p:nvSpPr>
        <p:spPr bwMode="auto">
          <a:xfrm>
            <a:off x="1331640" y="1484784"/>
            <a:ext cx="7812360" cy="530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112" charset="2"/>
              <a:buNone/>
              <a:defRPr sz="19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eaLnBrk="1" hangingPunct="1">
              <a:lnSpc>
                <a:spcPct val="180000"/>
              </a:lnSpc>
            </a:pPr>
            <a:r>
              <a:rPr lang="en-US" sz="1600" i="1" dirty="0" smtClean="0"/>
              <a:t> </a:t>
            </a:r>
            <a:r>
              <a:rPr lang="en-US" sz="1600" i="1" dirty="0"/>
              <a:t>CATÁLOGO DE PADRÕES DE INFORMAÇÃO</a:t>
            </a:r>
            <a:r>
              <a:rPr lang="en-US" sz="1600" i="1" dirty="0" smtClean="0"/>
              <a:t>:</a:t>
            </a:r>
          </a:p>
          <a:p>
            <a:pPr lvl="1" eaLnBrk="1" hangingPunct="1">
              <a:lnSpc>
                <a:spcPct val="180000"/>
              </a:lnSpc>
            </a:pPr>
            <a:r>
              <a:rPr lang="pt-BR" sz="1700" dirty="0" smtClean="0"/>
              <a:t>Para </a:t>
            </a:r>
            <a:r>
              <a:rPr lang="pt-BR" sz="1700" dirty="0"/>
              <a:t>a definição da arquitetura do documento </a:t>
            </a:r>
            <a:r>
              <a:rPr lang="pt-BR" sz="1700" dirty="0" smtClean="0"/>
              <a:t>clínico será </a:t>
            </a:r>
            <a:r>
              <a:rPr lang="pt-BR" sz="1700" dirty="0"/>
              <a:t>utilizado o padrão HL7 CDA</a:t>
            </a:r>
            <a:r>
              <a:rPr lang="pt-BR" sz="1700" dirty="0" smtClean="0"/>
              <a:t>.</a:t>
            </a:r>
          </a:p>
          <a:p>
            <a:pPr lvl="1" eaLnBrk="1" hangingPunct="1">
              <a:lnSpc>
                <a:spcPct val="180000"/>
              </a:lnSpc>
            </a:pPr>
            <a:endParaRPr lang="pt-BR" sz="1700" dirty="0"/>
          </a:p>
          <a:p>
            <a:pPr lvl="1" eaLnBrk="1" hangingPunct="1">
              <a:lnSpc>
                <a:spcPct val="180000"/>
              </a:lnSpc>
            </a:pPr>
            <a:r>
              <a:rPr lang="pt-BR" sz="1700" dirty="0" smtClean="0"/>
              <a:t>Para </a:t>
            </a:r>
            <a:r>
              <a:rPr lang="pt-BR" sz="1700" dirty="0"/>
              <a:t>a representação da informação relativa a exames </a:t>
            </a:r>
            <a:r>
              <a:rPr lang="pt-BR" sz="1700" dirty="0" smtClean="0"/>
              <a:t>de imagem </a:t>
            </a:r>
            <a:r>
              <a:rPr lang="pt-BR" sz="1700" dirty="0"/>
              <a:t>será utilizado o padrão DICOM.</a:t>
            </a:r>
          </a:p>
          <a:p>
            <a:pPr lvl="1" eaLnBrk="1" hangingPunct="1">
              <a:lnSpc>
                <a:spcPct val="180000"/>
              </a:lnSpc>
            </a:pPr>
            <a:endParaRPr lang="pt-BR" sz="1700" dirty="0"/>
          </a:p>
          <a:p>
            <a:pPr lvl="1" eaLnBrk="1" hangingPunct="1">
              <a:lnSpc>
                <a:spcPct val="180000"/>
              </a:lnSpc>
            </a:pPr>
            <a:r>
              <a:rPr lang="pt-BR" sz="1700" dirty="0" smtClean="0"/>
              <a:t>Para </a:t>
            </a:r>
            <a:r>
              <a:rPr lang="pt-BR" sz="1700" dirty="0"/>
              <a:t>a codificação de exames laboratoriais será utilizado o padrão LOINC (</a:t>
            </a:r>
            <a:r>
              <a:rPr lang="pt-BR" sz="1700" dirty="0" err="1"/>
              <a:t>Logical</a:t>
            </a:r>
            <a:r>
              <a:rPr lang="pt-BR" sz="1700" dirty="0"/>
              <a:t> </a:t>
            </a:r>
            <a:r>
              <a:rPr lang="pt-BR" sz="1700" dirty="0" err="1"/>
              <a:t>Observation</a:t>
            </a:r>
            <a:r>
              <a:rPr lang="pt-BR" sz="1700" dirty="0"/>
              <a:t> </a:t>
            </a:r>
            <a:r>
              <a:rPr lang="pt-BR" sz="1700" dirty="0" err="1"/>
              <a:t>Identifiers</a:t>
            </a:r>
            <a:r>
              <a:rPr lang="pt-BR" sz="1700" dirty="0"/>
              <a:t> </a:t>
            </a:r>
            <a:r>
              <a:rPr lang="pt-BR" sz="1700" dirty="0" err="1"/>
              <a:t>Names</a:t>
            </a:r>
            <a:r>
              <a:rPr lang="pt-BR" sz="1700" dirty="0"/>
              <a:t> </a:t>
            </a:r>
            <a:r>
              <a:rPr lang="pt-BR" sz="1700" dirty="0" err="1"/>
              <a:t>and</a:t>
            </a:r>
            <a:r>
              <a:rPr lang="pt-BR" sz="1700" dirty="0"/>
              <a:t> </a:t>
            </a:r>
            <a:r>
              <a:rPr lang="pt-BR" sz="1700" dirty="0" err="1"/>
              <a:t>Codes</a:t>
            </a:r>
            <a:r>
              <a:rPr lang="pt-BR" sz="1700" dirty="0"/>
              <a:t>).</a:t>
            </a:r>
          </a:p>
          <a:p>
            <a:pPr marL="471487" lvl="1" indent="0" eaLnBrk="1" hangingPunct="1">
              <a:lnSpc>
                <a:spcPct val="180000"/>
              </a:lnSpc>
              <a:buNone/>
            </a:pPr>
            <a:endParaRPr lang="pt-BR" sz="1700" dirty="0"/>
          </a:p>
        </p:txBody>
      </p:sp>
    </p:spTree>
    <p:extLst>
      <p:ext uri="{BB962C8B-B14F-4D97-AF65-F5344CB8AC3E}">
        <p14:creationId xmlns:p14="http://schemas.microsoft.com/office/powerpoint/2010/main" val="164078291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MS PORTARIA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No- 2.073,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DE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31 DE AGOSTO DE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2011  </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4" name="Rectangle 3"/>
          <p:cNvSpPr txBox="1">
            <a:spLocks noChangeArrowheads="1"/>
          </p:cNvSpPr>
          <p:nvPr/>
        </p:nvSpPr>
        <p:spPr bwMode="auto">
          <a:xfrm>
            <a:off x="1331640" y="1484784"/>
            <a:ext cx="7812360" cy="530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112" charset="2"/>
              <a:buNone/>
              <a:defRPr sz="19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eaLnBrk="1" hangingPunct="1">
              <a:lnSpc>
                <a:spcPct val="180000"/>
              </a:lnSpc>
            </a:pPr>
            <a:r>
              <a:rPr lang="en-US" sz="1600" i="1" dirty="0" smtClean="0"/>
              <a:t> </a:t>
            </a:r>
            <a:r>
              <a:rPr lang="en-US" sz="1600" i="1" dirty="0"/>
              <a:t>CATÁLOGO DE PADRÕES DE INFORMAÇÃO</a:t>
            </a:r>
            <a:r>
              <a:rPr lang="en-US" sz="1600" i="1" dirty="0" smtClean="0"/>
              <a:t>:</a:t>
            </a:r>
          </a:p>
          <a:p>
            <a:pPr eaLnBrk="1" hangingPunct="1">
              <a:lnSpc>
                <a:spcPct val="180000"/>
              </a:lnSpc>
            </a:pPr>
            <a:endParaRPr lang="en-US" sz="1600" i="1" dirty="0" smtClean="0"/>
          </a:p>
          <a:p>
            <a:pPr lvl="1" eaLnBrk="1" hangingPunct="1">
              <a:lnSpc>
                <a:spcPct val="180000"/>
              </a:lnSpc>
            </a:pPr>
            <a:r>
              <a:rPr lang="pt-BR" sz="1700" dirty="0" smtClean="0"/>
              <a:t>Para </a:t>
            </a:r>
            <a:r>
              <a:rPr lang="pt-BR" sz="1700" dirty="0"/>
              <a:t>a codificação de dados de identificação das etiquetas de produtos relativos ao sangue humano, de células, tecidos e produtos de órgãos, será utilizada a norma ISBT 128.</a:t>
            </a:r>
          </a:p>
          <a:p>
            <a:pPr lvl="1" eaLnBrk="1" hangingPunct="1">
              <a:lnSpc>
                <a:spcPct val="180000"/>
              </a:lnSpc>
            </a:pPr>
            <a:endParaRPr lang="pt-BR" sz="1700" dirty="0"/>
          </a:p>
          <a:p>
            <a:pPr lvl="1" eaLnBrk="1" hangingPunct="1">
              <a:lnSpc>
                <a:spcPct val="180000"/>
              </a:lnSpc>
            </a:pPr>
            <a:r>
              <a:rPr lang="pt-BR" sz="1700" dirty="0" smtClean="0"/>
              <a:t>Para </a:t>
            </a:r>
            <a:r>
              <a:rPr lang="pt-BR" sz="1700" dirty="0"/>
              <a:t>a interoperabilidade de modelos de conhecimento, incluindo arquétipos, </a:t>
            </a:r>
            <a:r>
              <a:rPr lang="pt-BR" sz="1700" dirty="0" err="1"/>
              <a:t>templates</a:t>
            </a:r>
            <a:r>
              <a:rPr lang="pt-BR" sz="1700" dirty="0"/>
              <a:t> e metodologia de gestão, será utilizado o padrão ISO 13606-2.</a:t>
            </a:r>
          </a:p>
          <a:p>
            <a:pPr marL="471487" lvl="1" indent="0" eaLnBrk="1" hangingPunct="1">
              <a:lnSpc>
                <a:spcPct val="180000"/>
              </a:lnSpc>
              <a:buNone/>
            </a:pPr>
            <a:endParaRPr lang="pt-BR" sz="1700" dirty="0"/>
          </a:p>
        </p:txBody>
      </p:sp>
    </p:spTree>
    <p:extLst>
      <p:ext uri="{BB962C8B-B14F-4D97-AF65-F5344CB8AC3E}">
        <p14:creationId xmlns:p14="http://schemas.microsoft.com/office/powerpoint/2010/main" val="277572347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1619672" y="332656"/>
            <a:ext cx="6408712" cy="1143000"/>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lnSpc>
                <a:spcPct val="100000"/>
              </a:lnSpc>
              <a:spcBef>
                <a:spcPts val="0"/>
              </a:spcBef>
              <a:spcAft>
                <a:spcPts val="0"/>
              </a:spcAft>
              <a:defRPr/>
            </a:pP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MS PORTARIA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No- 2.073,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
            </a:r>
            <a:b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b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DE </a:t>
            </a:r>
            <a:r>
              <a:rPr lang="en-GB" sz="2800" b="1" kern="1200" dirty="0">
                <a:ln w="11430"/>
                <a:solidFill>
                  <a:srgbClr val="580000"/>
                </a:solidFill>
                <a:effectLst>
                  <a:outerShdw blurRad="50800" dist="39000" dir="5460000" algn="tl">
                    <a:srgbClr val="000000">
                      <a:alpha val="38000"/>
                    </a:srgbClr>
                  </a:outerShdw>
                </a:effectLst>
                <a:latin typeface="+mn-lt"/>
                <a:ea typeface="+mn-ea"/>
                <a:cs typeface="+mn-cs"/>
              </a:rPr>
              <a:t>31 DE AGOSTO DE </a:t>
            </a:r>
            <a:r>
              <a:rPr lang="en-GB" sz="2800" b="1" kern="1200" dirty="0" smtClean="0">
                <a:ln w="11430"/>
                <a:solidFill>
                  <a:srgbClr val="580000"/>
                </a:solidFill>
                <a:effectLst>
                  <a:outerShdw blurRad="50800" dist="39000" dir="5460000" algn="tl">
                    <a:srgbClr val="000000">
                      <a:alpha val="38000"/>
                    </a:srgbClr>
                  </a:outerShdw>
                </a:effectLst>
                <a:latin typeface="+mn-lt"/>
                <a:ea typeface="+mn-ea"/>
                <a:cs typeface="+mn-cs"/>
              </a:rPr>
              <a:t>2011  </a:t>
            </a:r>
            <a:endParaRPr lang="en-GB"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4" name="Rectangle 3"/>
          <p:cNvSpPr txBox="1">
            <a:spLocks noChangeArrowheads="1"/>
          </p:cNvSpPr>
          <p:nvPr/>
        </p:nvSpPr>
        <p:spPr bwMode="auto">
          <a:xfrm>
            <a:off x="1331640" y="1484784"/>
            <a:ext cx="7812360" cy="530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Font typeface="Wingdings" pitchFamily="-112" charset="2"/>
              <a:buNone/>
              <a:defRPr sz="1900">
                <a:solidFill>
                  <a:schemeClr val="tx1"/>
                </a:solidFill>
                <a:latin typeface="+mn-lt"/>
                <a:ea typeface="MS PGothic" pitchFamily="34" charset="-128"/>
                <a:cs typeface="ＭＳ Ｐゴシック" pitchFamily="-112" charset="-128"/>
              </a:defRPr>
            </a:lvl1pPr>
            <a:lvl2pPr marL="908050" indent="-436563"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2pPr>
            <a:lvl3pPr marL="1304925" indent="-395288" algn="l" rtl="0" eaLnBrk="0" fontAlgn="base" hangingPunct="0">
              <a:spcBef>
                <a:spcPct val="20000"/>
              </a:spcBef>
              <a:spcAft>
                <a:spcPct val="0"/>
              </a:spcAft>
              <a:buClr>
                <a:schemeClr val="accent2"/>
              </a:buClr>
              <a:buFont typeface="Wingdings" pitchFamily="2" charset="2"/>
              <a:buChar char="o"/>
              <a:defRPr sz="2000">
                <a:solidFill>
                  <a:schemeClr val="tx1"/>
                </a:solidFill>
                <a:latin typeface="+mn-lt"/>
                <a:ea typeface="MS PGothic" pitchFamily="34" charset="-128"/>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S PGothic" pitchFamily="34" charset="-128"/>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S PGothic" pitchFamily="34" charset="-128"/>
              </a:defRPr>
            </a:lvl5pPr>
            <a:lvl6pPr marL="25511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6pPr>
            <a:lvl7pPr marL="30083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7pPr>
            <a:lvl8pPr marL="34655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8pPr>
            <a:lvl9pPr marL="3922713" indent="-398463" algn="l" rtl="0" fontAlgn="base">
              <a:spcBef>
                <a:spcPct val="25000"/>
              </a:spcBef>
              <a:spcAft>
                <a:spcPct val="0"/>
              </a:spcAft>
              <a:buClr>
                <a:schemeClr val="accent2"/>
              </a:buClr>
              <a:buFont typeface="Wingdings" pitchFamily="-112" charset="2"/>
              <a:buChar char="§"/>
              <a:defRPr sz="2000">
                <a:solidFill>
                  <a:schemeClr val="tx1"/>
                </a:solidFill>
                <a:latin typeface="+mn-lt"/>
                <a:ea typeface="ＭＳ Ｐゴシック" pitchFamily="-112" charset="-128"/>
              </a:defRPr>
            </a:lvl9pPr>
          </a:lstStyle>
          <a:p>
            <a:pPr eaLnBrk="1" hangingPunct="1">
              <a:lnSpc>
                <a:spcPct val="180000"/>
              </a:lnSpc>
            </a:pPr>
            <a:r>
              <a:rPr lang="en-US" sz="1600" i="1" dirty="0" smtClean="0"/>
              <a:t> </a:t>
            </a:r>
            <a:r>
              <a:rPr lang="en-US" sz="1600" i="1" dirty="0"/>
              <a:t>CATÁLOGO DE PADRÕES DE INFORMAÇÃO:</a:t>
            </a:r>
            <a:endParaRPr lang="en-US" sz="1600" i="1" dirty="0" smtClean="0"/>
          </a:p>
          <a:p>
            <a:pPr lvl="1" eaLnBrk="1" hangingPunct="1">
              <a:lnSpc>
                <a:spcPct val="180000"/>
              </a:lnSpc>
            </a:pPr>
            <a:r>
              <a:rPr lang="pt-BR" sz="1700" dirty="0" smtClean="0"/>
              <a:t>Para </a:t>
            </a:r>
            <a:r>
              <a:rPr lang="pt-BR" sz="1700" dirty="0"/>
              <a:t>o cruzamento de identificadores de pacientes de diferentes sistemas de informação, será utilizada a especificação de integração IHE-PIX (</a:t>
            </a:r>
            <a:r>
              <a:rPr lang="pt-BR" sz="1700" dirty="0" err="1"/>
              <a:t>Patient</a:t>
            </a:r>
            <a:r>
              <a:rPr lang="pt-BR" sz="1700" dirty="0"/>
              <a:t> </a:t>
            </a:r>
            <a:r>
              <a:rPr lang="pt-BR" sz="1700" dirty="0" err="1"/>
              <a:t>Identifier</a:t>
            </a:r>
            <a:r>
              <a:rPr lang="pt-BR" sz="1700" dirty="0"/>
              <a:t> Cross-</a:t>
            </a:r>
            <a:r>
              <a:rPr lang="pt-BR" sz="1700" dirty="0" err="1"/>
              <a:t>Referencing</a:t>
            </a:r>
            <a:r>
              <a:rPr lang="pt-BR" sz="1700" dirty="0"/>
              <a:t>).</a:t>
            </a:r>
          </a:p>
          <a:p>
            <a:pPr lvl="1" eaLnBrk="1" hangingPunct="1">
              <a:lnSpc>
                <a:spcPct val="180000"/>
              </a:lnSpc>
            </a:pPr>
            <a:endParaRPr lang="pt-BR" sz="1700" dirty="0"/>
          </a:p>
          <a:p>
            <a:pPr lvl="1" eaLnBrk="1" hangingPunct="1">
              <a:lnSpc>
                <a:spcPct val="180000"/>
              </a:lnSpc>
            </a:pPr>
            <a:r>
              <a:rPr lang="pt-BR" sz="1700" dirty="0" smtClean="0"/>
              <a:t>Outras </a:t>
            </a:r>
            <a:r>
              <a:rPr lang="pt-BR" sz="1700" dirty="0"/>
              <a:t>classificações que serão utilizadas para suporte à interoperabilidade dos sistemas de saúde: CID, CIAP-2 (Atenção primária de saúde), TUSS e CBHPM (Classificação brasileira hierarquizada de procedimentos médicos) e tabela de procedimentos do SUS.</a:t>
            </a:r>
          </a:p>
        </p:txBody>
      </p:sp>
    </p:spTree>
    <p:extLst>
      <p:ext uri="{BB962C8B-B14F-4D97-AF65-F5344CB8AC3E}">
        <p14:creationId xmlns:p14="http://schemas.microsoft.com/office/powerpoint/2010/main" val="79790314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107504" y="2348880"/>
            <a:ext cx="8928992" cy="1728192"/>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lnSpc>
                <a:spcPct val="100000"/>
              </a:lnSpc>
              <a:spcBef>
                <a:spcPts val="0"/>
              </a:spcBef>
              <a:spcAft>
                <a:spcPts val="0"/>
              </a:spcAft>
              <a:defRPr/>
            </a:pPr>
            <a:r>
              <a:rPr lang="pt-BR" sz="3200" b="1" kern="1200" dirty="0">
                <a:ln w="11430"/>
                <a:solidFill>
                  <a:srgbClr val="580000"/>
                </a:solidFill>
                <a:effectLst>
                  <a:outerShdw blurRad="50800" dist="39000" dir="5460000" algn="tl">
                    <a:srgbClr val="000000">
                      <a:alpha val="38000"/>
                    </a:srgbClr>
                  </a:outerShdw>
                </a:effectLst>
                <a:latin typeface="+mn-lt"/>
                <a:ea typeface="+mn-ea"/>
                <a:cs typeface="+mn-cs"/>
              </a:rPr>
              <a:t>Interoperabilidade de Sistemas </a:t>
            </a:r>
            <a:r>
              <a:rPr lang="pt-BR" sz="3200" b="1" kern="1200" dirty="0" smtClean="0">
                <a:ln w="11430"/>
                <a:solidFill>
                  <a:srgbClr val="580000"/>
                </a:solidFill>
                <a:effectLst>
                  <a:outerShdw blurRad="50800" dist="39000" dir="5460000" algn="tl">
                    <a:srgbClr val="000000">
                      <a:alpha val="38000"/>
                    </a:srgbClr>
                  </a:outerShdw>
                </a:effectLst>
                <a:latin typeface="+mn-lt"/>
                <a:ea typeface="+mn-ea"/>
                <a:cs typeface="+mn-cs"/>
              </a:rPr>
              <a:t>de Informação em Saúde</a:t>
            </a:r>
            <a:endParaRPr lang="en-US" sz="32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33795" name="Rectangle 3"/>
          <p:cNvSpPr>
            <a:spLocks noGrp="1" noChangeArrowheads="1"/>
          </p:cNvSpPr>
          <p:nvPr>
            <p:ph type="subTitle" idx="1"/>
          </p:nvPr>
        </p:nvSpPr>
        <p:spPr>
          <a:xfrm>
            <a:off x="163575" y="4509120"/>
            <a:ext cx="9000999" cy="1944216"/>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pt-BR" sz="2400" b="1" u="sng" kern="1200" dirty="0" smtClean="0">
                <a:ln w="11430"/>
                <a:solidFill>
                  <a:schemeClr val="accent4"/>
                </a:solidFill>
                <a:effectLst>
                  <a:outerShdw blurRad="50800" dist="39000" dir="5460000" algn="tl">
                    <a:srgbClr val="000000">
                      <a:alpha val="38000"/>
                    </a:srgbClr>
                  </a:outerShdw>
                </a:effectLst>
                <a:ea typeface="+mn-ea"/>
                <a:cs typeface="+mn-cs"/>
              </a:rPr>
              <a:t>Paulo </a:t>
            </a:r>
            <a:r>
              <a:rPr lang="pt-BR" sz="2400" b="1" u="sng" kern="1200" dirty="0" err="1" smtClean="0">
                <a:ln w="11430"/>
                <a:solidFill>
                  <a:schemeClr val="accent4"/>
                </a:solidFill>
                <a:effectLst>
                  <a:outerShdw blurRad="50800" dist="39000" dir="5460000" algn="tl">
                    <a:srgbClr val="000000">
                      <a:alpha val="38000"/>
                    </a:srgbClr>
                  </a:outerShdw>
                </a:effectLst>
                <a:ea typeface="+mn-ea"/>
                <a:cs typeface="+mn-cs"/>
              </a:rPr>
              <a:t>Mazzoncini</a:t>
            </a:r>
            <a:r>
              <a:rPr lang="pt-BR" sz="2400" b="1" u="sng" kern="1200" dirty="0" smtClean="0">
                <a:ln w="11430"/>
                <a:solidFill>
                  <a:schemeClr val="accent4"/>
                </a:solidFill>
                <a:effectLst>
                  <a:outerShdw blurRad="50800" dist="39000" dir="5460000" algn="tl">
                    <a:srgbClr val="000000">
                      <a:alpha val="38000"/>
                    </a:srgbClr>
                  </a:outerShdw>
                </a:effectLst>
                <a:ea typeface="+mn-ea"/>
                <a:cs typeface="+mn-cs"/>
              </a:rPr>
              <a:t> de Azevedo Marques</a:t>
            </a:r>
            <a:endParaRPr lang="pt-BR" sz="2400" b="1" u="sng" kern="1200" dirty="0">
              <a:ln w="11430"/>
              <a:solidFill>
                <a:schemeClr val="accent4"/>
              </a:solidFill>
              <a:effectLst>
                <a:outerShdw blurRad="50800" dist="39000" dir="5460000" algn="tl">
                  <a:srgbClr val="000000">
                    <a:alpha val="38000"/>
                  </a:srgbClr>
                </a:outerShdw>
              </a:effectLst>
              <a:ea typeface="+mn-ea"/>
              <a:cs typeface="+mn-cs"/>
            </a:endParaRPr>
          </a:p>
          <a:p>
            <a:pPr algn="ctr" fontAlgn="auto">
              <a:spcBef>
                <a:spcPts val="0"/>
              </a:spcBef>
              <a:spcAft>
                <a:spcPts val="0"/>
              </a:spcAft>
              <a:defRPr/>
            </a:pPr>
            <a:r>
              <a:rPr lang="pt-BR" sz="1800" b="1" i="1" kern="1200" dirty="0" smtClean="0">
                <a:ln w="11430"/>
                <a:solidFill>
                  <a:schemeClr val="accent4"/>
                </a:solidFill>
                <a:effectLst>
                  <a:outerShdw blurRad="50800" dist="39000" dir="5460000" algn="tl">
                    <a:srgbClr val="000000">
                      <a:alpha val="38000"/>
                    </a:srgbClr>
                  </a:outerShdw>
                </a:effectLst>
                <a:ea typeface="+mn-ea"/>
                <a:cs typeface="+mn-cs"/>
              </a:rPr>
              <a:t>Centro de Ciências das Imagens e Física Médica</a:t>
            </a:r>
          </a:p>
          <a:p>
            <a:pPr algn="ctr" fontAlgn="auto">
              <a:spcBef>
                <a:spcPts val="0"/>
              </a:spcBef>
              <a:spcAft>
                <a:spcPts val="0"/>
              </a:spcAft>
              <a:defRPr/>
            </a:pPr>
            <a:r>
              <a:rPr lang="pt-BR" sz="1800" b="1" i="1" kern="1200" dirty="0" smtClean="0">
                <a:ln w="11430"/>
                <a:solidFill>
                  <a:schemeClr val="accent4"/>
                </a:solidFill>
                <a:effectLst>
                  <a:outerShdw blurRad="50800" dist="39000" dir="5460000" algn="tl">
                    <a:srgbClr val="000000">
                      <a:alpha val="38000"/>
                    </a:srgbClr>
                  </a:outerShdw>
                </a:effectLst>
                <a:ea typeface="+mn-ea"/>
                <a:cs typeface="+mn-cs"/>
              </a:rPr>
              <a:t>Faculdade de Medicina de Ribeirão Preto – USP</a:t>
            </a:r>
          </a:p>
          <a:p>
            <a:pPr algn="ctr" fontAlgn="auto">
              <a:spcBef>
                <a:spcPts val="0"/>
              </a:spcBef>
              <a:spcAft>
                <a:spcPts val="0"/>
              </a:spcAft>
              <a:defRPr/>
            </a:pPr>
            <a:r>
              <a:rPr lang="pt-BR" sz="2800" b="1" kern="1200" dirty="0" smtClean="0">
                <a:ln w="11430"/>
                <a:solidFill>
                  <a:schemeClr val="accent4"/>
                </a:solidFill>
                <a:effectLst>
                  <a:outerShdw blurRad="50800" dist="39000" dir="5460000" algn="tl">
                    <a:srgbClr val="000000">
                      <a:alpha val="38000"/>
                    </a:srgbClr>
                  </a:outerShdw>
                </a:effectLst>
                <a:latin typeface="Edwardian Script ITC" pitchFamily="66" charset="0"/>
                <a:ea typeface="+mn-ea"/>
                <a:cs typeface="+mn-cs"/>
              </a:rPr>
              <a:t>pmarques@fmrp.usp.br</a:t>
            </a:r>
            <a:endParaRPr lang="pt-BR" sz="2800" b="1" kern="1200" dirty="0">
              <a:ln w="11430"/>
              <a:solidFill>
                <a:schemeClr val="accent4"/>
              </a:solidFill>
              <a:effectLst>
                <a:outerShdw blurRad="50800" dist="39000" dir="5460000" algn="tl">
                  <a:srgbClr val="000000">
                    <a:alpha val="38000"/>
                  </a:srgbClr>
                </a:outerShdw>
              </a:effectLst>
              <a:latin typeface="Edwardian Script ITC" pitchFamily="66" charset="0"/>
              <a:ea typeface="+mn-ea"/>
              <a:cs typeface="+mn-cs"/>
            </a:endParaRPr>
          </a:p>
        </p:txBody>
      </p:sp>
      <p:sp>
        <p:nvSpPr>
          <p:cNvPr id="15363" name="Rectangle 9"/>
          <p:cNvSpPr>
            <a:spLocks noChangeArrowheads="1"/>
          </p:cNvSpPr>
          <p:nvPr/>
        </p:nvSpPr>
        <p:spPr bwMode="auto">
          <a:xfrm>
            <a:off x="4479925" y="32766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100000"/>
              </a:lnSpc>
            </a:pPr>
            <a:endParaRPr lang="en-US" sz="1400">
              <a:solidFill>
                <a:schemeClr val="tx1"/>
              </a:solidFill>
              <a:latin typeface="Arial" pitchFamily="34" charset="0"/>
            </a:endParaRPr>
          </a:p>
        </p:txBody>
      </p:sp>
      <p:sp>
        <p:nvSpPr>
          <p:cNvPr id="15364" name="Rectangle 10"/>
          <p:cNvSpPr>
            <a:spLocks noChangeArrowheads="1"/>
          </p:cNvSpPr>
          <p:nvPr/>
        </p:nvSpPr>
        <p:spPr bwMode="auto">
          <a:xfrm>
            <a:off x="4479925" y="32766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100000"/>
              </a:lnSpc>
            </a:pPr>
            <a:endParaRPr lang="en-US" sz="1400">
              <a:solidFill>
                <a:schemeClr val="tx1"/>
              </a:solidFill>
              <a:latin typeface="Arial" pitchFamily="34" charset="0"/>
            </a:endParaRPr>
          </a:p>
        </p:txBody>
      </p:sp>
      <p:sp>
        <p:nvSpPr>
          <p:cNvPr id="15365" name="Rectangle 11"/>
          <p:cNvSpPr>
            <a:spLocks noChangeArrowheads="1"/>
          </p:cNvSpPr>
          <p:nvPr/>
        </p:nvSpPr>
        <p:spPr bwMode="auto">
          <a:xfrm>
            <a:off x="1425575" y="765175"/>
            <a:ext cx="2425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00000"/>
              </a:lnSpc>
            </a:pPr>
            <a:endParaRPr lang="en-US" sz="1400">
              <a:solidFill>
                <a:schemeClr val="tx1"/>
              </a:solidFill>
              <a:latin typeface="Arial" pitchFamily="34" charset="0"/>
            </a:endParaRPr>
          </a:p>
        </p:txBody>
      </p:sp>
    </p:spTree>
    <p:extLst>
      <p:ext uri="{BB962C8B-B14F-4D97-AF65-F5344CB8AC3E}">
        <p14:creationId xmlns:p14="http://schemas.microsoft.com/office/powerpoint/2010/main" val="790212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1187624" y="475010"/>
            <a:ext cx="4112568" cy="793750"/>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pt-BR" sz="2800" b="1" kern="1200" dirty="0">
                <a:ln w="11430"/>
                <a:solidFill>
                  <a:srgbClr val="580000"/>
                </a:solidFill>
                <a:effectLst>
                  <a:outerShdw blurRad="50800" dist="39000" dir="5460000" algn="tl">
                    <a:srgbClr val="000000">
                      <a:alpha val="38000"/>
                    </a:srgbClr>
                  </a:outerShdw>
                </a:effectLst>
                <a:latin typeface="+mn-lt"/>
                <a:ea typeface="+mn-ea"/>
                <a:cs typeface="+mn-cs"/>
              </a:rPr>
              <a:t>Por que Padrões ?</a:t>
            </a:r>
            <a:endParaRPr lang="en-US"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40962" name="Rectangle 3"/>
          <p:cNvSpPr>
            <a:spLocks noGrp="1" noChangeArrowheads="1"/>
          </p:cNvSpPr>
          <p:nvPr>
            <p:ph type="body" idx="1"/>
          </p:nvPr>
        </p:nvSpPr>
        <p:spPr>
          <a:xfrm>
            <a:off x="1388740" y="1700361"/>
            <a:ext cx="8151812" cy="4752975"/>
          </a:xfrm>
        </p:spPr>
        <p:txBody>
          <a:bodyPr/>
          <a:lstStyle/>
          <a:p>
            <a:pPr marL="342900" indent="-342900" eaLnBrk="1" hangingPunct="1">
              <a:lnSpc>
                <a:spcPct val="120000"/>
              </a:lnSpc>
              <a:spcAft>
                <a:spcPct val="35000"/>
              </a:spcAft>
            </a:pPr>
            <a:r>
              <a:rPr lang="pt-BR" sz="1800" b="1" dirty="0" smtClean="0"/>
              <a:t>Melhoria da comunicação entre prestadores da assistência, governo e fontes pagadoras;</a:t>
            </a:r>
          </a:p>
          <a:p>
            <a:pPr marL="342900" indent="-342900" eaLnBrk="1" hangingPunct="1">
              <a:lnSpc>
                <a:spcPct val="120000"/>
              </a:lnSpc>
              <a:spcAft>
                <a:spcPct val="35000"/>
              </a:spcAft>
            </a:pPr>
            <a:r>
              <a:rPr lang="pt-BR" sz="1800" b="1" dirty="0" smtClean="0"/>
              <a:t>Maior facilidade na obtenção de informação para estudos epidemiológicos e definição de políticas em saúde;</a:t>
            </a:r>
          </a:p>
          <a:p>
            <a:pPr marL="342900" indent="-342900" eaLnBrk="1" hangingPunct="1">
              <a:lnSpc>
                <a:spcPct val="120000"/>
              </a:lnSpc>
              <a:spcAft>
                <a:spcPct val="35000"/>
              </a:spcAft>
            </a:pPr>
            <a:r>
              <a:rPr lang="pt-BR" sz="1800" b="1" dirty="0" smtClean="0"/>
              <a:t>Habilidade para executar análise custo-benefício de investimentos na área da saúde;</a:t>
            </a:r>
          </a:p>
          <a:p>
            <a:pPr marL="342900" indent="-342900" eaLnBrk="1" hangingPunct="1">
              <a:lnSpc>
                <a:spcPct val="120000"/>
              </a:lnSpc>
              <a:spcAft>
                <a:spcPct val="35000"/>
              </a:spcAft>
            </a:pPr>
            <a:r>
              <a:rPr lang="pt-BR" sz="1800" b="1" dirty="0" smtClean="0"/>
              <a:t>Transferência de informação na rede de atenção levando a menor custo e maior qualidade na assistência;</a:t>
            </a:r>
          </a:p>
          <a:p>
            <a:pPr marL="342900" indent="-342900" eaLnBrk="1" hangingPunct="1">
              <a:lnSpc>
                <a:spcPct val="120000"/>
              </a:lnSpc>
              <a:spcAft>
                <a:spcPct val="35000"/>
              </a:spcAft>
            </a:pPr>
            <a:r>
              <a:rPr lang="pt-BR" sz="1800" b="1" dirty="0" smtClean="0"/>
              <a:t>Possibilidade de comparação e análise de desempenho institucional, levando à otimização de recursos e aumento da qualidade.</a:t>
            </a:r>
            <a:endParaRPr lang="en-US" sz="1800" b="1"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115616" y="260648"/>
            <a:ext cx="4608512" cy="935038"/>
          </a:xfrm>
          <a:ln algn="ctr">
            <a:miter lim="800000"/>
            <a:headEnd/>
            <a:tailEnd/>
          </a:ln>
          <a:extLst>
            <a:ext uri="{FAA26D3D-D897-4be2-8F04-BA451C77F1D7}">
              <ma14:placeholderFlag xmlns="" xmlns:ma14="http://schemas.microsoft.com/office/mac/drawingml/2011/main" val="1"/>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lnSpc>
                <a:spcPct val="100000"/>
              </a:lnSpc>
              <a:spcBef>
                <a:spcPts val="0"/>
              </a:spcBef>
              <a:spcAft>
                <a:spcPts val="0"/>
              </a:spcAft>
              <a:defRPr/>
            </a:pPr>
            <a:r>
              <a:rPr lang="pt-BR" sz="3200" b="1" kern="1200" dirty="0">
                <a:ln w="11430"/>
                <a:solidFill>
                  <a:srgbClr val="580000"/>
                </a:solidFill>
                <a:effectLst>
                  <a:outerShdw blurRad="50800" dist="39000" dir="5460000" algn="tl">
                    <a:srgbClr val="000000">
                      <a:alpha val="38000"/>
                    </a:srgbClr>
                  </a:outerShdw>
                </a:effectLst>
                <a:latin typeface="+mn-lt"/>
                <a:ea typeface="+mn-ea"/>
                <a:cs typeface="+mn-cs"/>
              </a:rPr>
              <a:t/>
            </a:r>
            <a:br>
              <a:rPr lang="pt-BR" sz="3200" b="1" kern="1200" dirty="0">
                <a:ln w="11430"/>
                <a:solidFill>
                  <a:srgbClr val="580000"/>
                </a:solidFill>
                <a:effectLst>
                  <a:outerShdw blurRad="50800" dist="39000" dir="5460000" algn="tl">
                    <a:srgbClr val="000000">
                      <a:alpha val="38000"/>
                    </a:srgbClr>
                  </a:outerShdw>
                </a:effectLst>
                <a:latin typeface="+mn-lt"/>
                <a:ea typeface="+mn-ea"/>
                <a:cs typeface="+mn-cs"/>
              </a:rPr>
            </a:br>
            <a:r>
              <a:rPr lang="pt-BR" sz="2800" b="1" kern="1200" dirty="0" smtClean="0">
                <a:ln w="11430"/>
                <a:solidFill>
                  <a:srgbClr val="580000"/>
                </a:solidFill>
                <a:effectLst>
                  <a:outerShdw blurRad="50800" dist="39000" dir="5460000" algn="tl">
                    <a:srgbClr val="000000">
                      <a:alpha val="38000"/>
                    </a:srgbClr>
                  </a:outerShdw>
                </a:effectLst>
                <a:latin typeface="+mn-lt"/>
                <a:ea typeface="+mn-ea"/>
                <a:cs typeface="+mn-cs"/>
              </a:rPr>
              <a:t>Definição de Padrão</a:t>
            </a:r>
            <a:endParaRPr lang="en-US" sz="2800" b="1" kern="1200" dirty="0">
              <a:ln w="11430"/>
              <a:solidFill>
                <a:srgbClr val="580000"/>
              </a:solidFill>
              <a:effectLst>
                <a:outerShdw blurRad="50800" dist="39000" dir="5460000" algn="tl">
                  <a:srgbClr val="000000">
                    <a:alpha val="38000"/>
                  </a:srgbClr>
                </a:outerShdw>
              </a:effectLst>
              <a:latin typeface="+mn-lt"/>
              <a:ea typeface="+mn-ea"/>
              <a:cs typeface="+mn-cs"/>
            </a:endParaRPr>
          </a:p>
        </p:txBody>
      </p:sp>
      <p:sp>
        <p:nvSpPr>
          <p:cNvPr id="144387" name="Rectangle 3"/>
          <p:cNvSpPr>
            <a:spLocks noGrp="1" noChangeArrowheads="1"/>
          </p:cNvSpPr>
          <p:nvPr>
            <p:ph type="body" idx="1"/>
          </p:nvPr>
        </p:nvSpPr>
        <p:spPr>
          <a:xfrm>
            <a:off x="539750" y="2420888"/>
            <a:ext cx="8281988" cy="3670300"/>
          </a:xfrm>
        </p:spPr>
        <p:txBody>
          <a:bodyPr/>
          <a:lstStyle/>
          <a:p>
            <a:pPr eaLnBrk="1" hangingPunct="1">
              <a:lnSpc>
                <a:spcPct val="130000"/>
              </a:lnSpc>
              <a:buFont typeface="Wingdings" pitchFamily="2" charset="2"/>
              <a:buNone/>
            </a:pPr>
            <a:r>
              <a:rPr lang="pt-BR" dirty="0" smtClean="0">
                <a:effectLst>
                  <a:outerShdw blurRad="38100" dist="38100" dir="2700000" algn="tl">
                    <a:srgbClr val="C0C0C0"/>
                  </a:outerShdw>
                </a:effectLst>
              </a:rPr>
              <a:t>	</a:t>
            </a:r>
            <a:r>
              <a:rPr lang="ja-JP" altLang="pt-BR" dirty="0" smtClean="0">
                <a:effectLst>
                  <a:outerShdw blurRad="38100" dist="38100" dir="2700000" algn="tl">
                    <a:srgbClr val="C0C0C0"/>
                  </a:outerShdw>
                </a:effectLst>
              </a:rPr>
              <a:t>“</a:t>
            </a:r>
            <a:r>
              <a:rPr lang="pt-BR" altLang="ja-JP" dirty="0" smtClean="0">
                <a:effectLst>
                  <a:outerShdw blurRad="38100" dist="38100" dir="2700000" algn="tl">
                    <a:srgbClr val="C0C0C0"/>
                  </a:outerShdw>
                </a:effectLst>
              </a:rPr>
              <a:t> É um </a:t>
            </a:r>
            <a:r>
              <a:rPr lang="pt-BR" altLang="ja-JP" b="1" u="sng" dirty="0" smtClean="0">
                <a:solidFill>
                  <a:srgbClr val="CC0000"/>
                </a:solidFill>
                <a:effectLst>
                  <a:outerShdw blurRad="38100" dist="38100" dir="2700000" algn="tl">
                    <a:srgbClr val="C0C0C0"/>
                  </a:outerShdw>
                </a:effectLst>
              </a:rPr>
              <a:t>documento</a:t>
            </a:r>
            <a:r>
              <a:rPr lang="pt-BR" altLang="ja-JP" dirty="0" smtClean="0">
                <a:solidFill>
                  <a:srgbClr val="CC0000"/>
                </a:solidFill>
                <a:effectLst>
                  <a:outerShdw blurRad="38100" dist="38100" dir="2700000" algn="tl">
                    <a:srgbClr val="C0C0C0"/>
                  </a:outerShdw>
                </a:effectLst>
              </a:rPr>
              <a:t> </a:t>
            </a:r>
            <a:r>
              <a:rPr lang="pt-BR" altLang="ja-JP" dirty="0" smtClean="0">
                <a:effectLst>
                  <a:outerShdw blurRad="38100" dist="38100" dir="2700000" algn="tl">
                    <a:srgbClr val="C0C0C0"/>
                  </a:outerShdw>
                </a:effectLst>
              </a:rPr>
              <a:t>estabelecido por </a:t>
            </a:r>
            <a:r>
              <a:rPr lang="pt-BR" altLang="ja-JP" b="1" u="sng" dirty="0" smtClean="0">
                <a:solidFill>
                  <a:srgbClr val="CC0000"/>
                </a:solidFill>
                <a:effectLst>
                  <a:outerShdw blurRad="38100" dist="38100" dir="2700000" algn="tl">
                    <a:srgbClr val="C0C0C0"/>
                  </a:outerShdw>
                </a:effectLst>
              </a:rPr>
              <a:t>consenso</a:t>
            </a:r>
            <a:r>
              <a:rPr lang="pt-BR" altLang="ja-JP" dirty="0" smtClean="0">
                <a:solidFill>
                  <a:srgbClr val="CC0000"/>
                </a:solidFill>
                <a:effectLst>
                  <a:outerShdw blurRad="38100" dist="38100" dir="2700000" algn="tl">
                    <a:srgbClr val="C0C0C0"/>
                  </a:outerShdw>
                </a:effectLst>
              </a:rPr>
              <a:t> </a:t>
            </a:r>
            <a:r>
              <a:rPr lang="pt-BR" altLang="ja-JP" dirty="0" smtClean="0">
                <a:effectLst>
                  <a:outerShdw blurRad="38100" dist="38100" dir="2700000" algn="tl">
                    <a:srgbClr val="C0C0C0"/>
                  </a:outerShdw>
                </a:effectLst>
              </a:rPr>
              <a:t>e aprovado por um grupo reconhecido, que define para uso geral e repetido </a:t>
            </a:r>
            <a:r>
              <a:rPr lang="pt-BR" altLang="ja-JP" b="1" u="sng" dirty="0" smtClean="0">
                <a:solidFill>
                  <a:srgbClr val="CC0000"/>
                </a:solidFill>
                <a:effectLst>
                  <a:outerShdw blurRad="38100" dist="38100" dir="2700000" algn="tl">
                    <a:srgbClr val="C0C0C0"/>
                  </a:outerShdw>
                </a:effectLst>
              </a:rPr>
              <a:t>um conjunto de regras</a:t>
            </a:r>
            <a:r>
              <a:rPr lang="pt-BR" altLang="ja-JP" b="1" dirty="0" smtClean="0">
                <a:effectLst>
                  <a:outerShdw blurRad="38100" dist="38100" dir="2700000" algn="tl">
                    <a:srgbClr val="C0C0C0"/>
                  </a:outerShdw>
                </a:effectLst>
              </a:rPr>
              <a:t>, </a:t>
            </a:r>
            <a:r>
              <a:rPr lang="pt-BR" altLang="ja-JP" b="1" u="sng" dirty="0" smtClean="0">
                <a:solidFill>
                  <a:srgbClr val="CC0000"/>
                </a:solidFill>
                <a:effectLst>
                  <a:outerShdw blurRad="38100" dist="38100" dir="2700000" algn="tl">
                    <a:srgbClr val="C0C0C0"/>
                  </a:outerShdw>
                </a:effectLst>
              </a:rPr>
              <a:t>protocolos ou características de processos</a:t>
            </a:r>
            <a:r>
              <a:rPr lang="pt-BR" altLang="ja-JP" dirty="0" smtClean="0">
                <a:effectLst>
                  <a:outerShdw blurRad="38100" dist="38100" dir="2700000" algn="tl">
                    <a:srgbClr val="C0C0C0"/>
                  </a:outerShdw>
                </a:effectLst>
              </a:rPr>
              <a:t> com o objetivo de ordenar e organizar atividades em contextos específicos para o benefício de todos </a:t>
            </a:r>
            <a:r>
              <a:rPr lang="ja-JP" altLang="pt-BR" dirty="0" smtClean="0">
                <a:effectLst>
                  <a:outerShdw blurRad="38100" dist="38100" dir="2700000" algn="tl">
                    <a:srgbClr val="C0C0C0"/>
                  </a:outerShdw>
                </a:effectLst>
              </a:rPr>
              <a:t>”</a:t>
            </a:r>
            <a:endParaRPr lang="pt-BR" altLang="ja-JP" dirty="0" smtClean="0">
              <a:effectLst>
                <a:outerShdw blurRad="38100" dist="38100" dir="2700000" algn="tl">
                  <a:srgbClr val="C0C0C0"/>
                </a:outerShdw>
              </a:effectLst>
            </a:endParaRPr>
          </a:p>
          <a:p>
            <a:pPr eaLnBrk="1" hangingPunct="1">
              <a:lnSpc>
                <a:spcPct val="130000"/>
              </a:lnSpc>
              <a:buFont typeface="Wingdings" pitchFamily="2" charset="2"/>
              <a:buNone/>
            </a:pPr>
            <a:endParaRPr lang="pt-BR" dirty="0" smtClean="0">
              <a:effectLst>
                <a:outerShdw blurRad="38100" dist="38100" dir="2700000" algn="tl">
                  <a:srgbClr val="C0C0C0"/>
                </a:outerShdw>
              </a:effectLst>
            </a:endParaRPr>
          </a:p>
          <a:p>
            <a:pPr algn="r" eaLnBrk="1" hangingPunct="1">
              <a:lnSpc>
                <a:spcPct val="130000"/>
              </a:lnSpc>
              <a:buFont typeface="Wingdings" pitchFamily="2" charset="2"/>
              <a:buNone/>
            </a:pPr>
            <a:r>
              <a:rPr lang="pt-BR" b="1" dirty="0" err="1" smtClean="0">
                <a:effectLst>
                  <a:outerShdw blurRad="38100" dist="38100" dir="2700000" algn="tl">
                    <a:srgbClr val="C0C0C0"/>
                  </a:outerShdw>
                </a:effectLst>
              </a:rPr>
              <a:t>International</a:t>
            </a:r>
            <a:r>
              <a:rPr lang="pt-BR" b="1" dirty="0" smtClean="0">
                <a:effectLst>
                  <a:outerShdw blurRad="38100" dist="38100" dir="2700000" algn="tl">
                    <a:srgbClr val="C0C0C0"/>
                  </a:outerShdw>
                </a:effectLst>
              </a:rPr>
              <a:t> Standards </a:t>
            </a:r>
            <a:r>
              <a:rPr lang="pt-BR" b="1" dirty="0" err="1" smtClean="0">
                <a:effectLst>
                  <a:outerShdw blurRad="38100" dist="38100" dir="2700000" algn="tl">
                    <a:srgbClr val="C0C0C0"/>
                  </a:outerShdw>
                </a:effectLst>
              </a:rPr>
              <a:t>Organization</a:t>
            </a:r>
            <a:r>
              <a:rPr lang="pt-BR" b="1" dirty="0" smtClean="0">
                <a:effectLst>
                  <a:outerShdw blurRad="38100" dist="38100" dir="2700000" algn="tl">
                    <a:srgbClr val="C0C0C0"/>
                  </a:outerShdw>
                </a:effectLst>
              </a:rPr>
              <a:t> - ISO</a:t>
            </a:r>
            <a:endParaRPr lang="en-US" b="1" dirty="0" smtClean="0">
              <a:effectLst>
                <a:outerShdw blurRad="38100" dist="38100" dir="2700000" algn="tl">
                  <a:srgbClr val="C0C0C0"/>
                </a:outerShdw>
              </a:effectLst>
            </a:endParaRPr>
          </a:p>
        </p:txBody>
      </p:sp>
      <p:pic>
        <p:nvPicPr>
          <p:cNvPr id="215044" name="Picture 4" descr="http://www.minasnews.com/uploads/_thumb/cedoc_doc_564/img564_ddrs79eynap6ahk7rdn0qhdekym77bp4s06jvhrg5zklgcg7hhdfcm3scwzp26arbucbkdtv4a9age7si7nahwzhnxb4w2azac9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797152"/>
            <a:ext cx="1739751" cy="13048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ChangeArrowheads="1"/>
          </p:cNvSpPr>
          <p:nvPr>
            <p:ph type="body" idx="1"/>
          </p:nvPr>
        </p:nvSpPr>
        <p:spPr>
          <a:xfrm>
            <a:off x="676275" y="2205038"/>
            <a:ext cx="8237538" cy="4176712"/>
          </a:xfrm>
        </p:spPr>
        <p:txBody>
          <a:bodyPr lIns="92075" tIns="46038" rIns="92075" bIns="46038"/>
          <a:lstStyle/>
          <a:p>
            <a:pPr marL="533400" indent="-533400" eaLnBrk="1" hangingPunct="1">
              <a:lnSpc>
                <a:spcPct val="110000"/>
              </a:lnSpc>
            </a:pPr>
            <a:r>
              <a:rPr lang="en-US" altLang="zh-CN" b="1" smtClean="0">
                <a:effectLst>
                  <a:outerShdw blurRad="38100" dist="38100" dir="2700000" algn="tl">
                    <a:srgbClr val="C0C0C0"/>
                  </a:outerShdw>
                </a:effectLst>
                <a:ea typeface="SimSun" pitchFamily="2" charset="-122"/>
              </a:rPr>
              <a:t>ISO - International Standards Organization</a:t>
            </a:r>
          </a:p>
          <a:p>
            <a:pPr marL="914400" lvl="1" indent="-457200" eaLnBrk="1" hangingPunct="1">
              <a:lnSpc>
                <a:spcPct val="110000"/>
              </a:lnSpc>
            </a:pPr>
            <a:r>
              <a:rPr lang="en-US" altLang="zh-CN" smtClean="0">
                <a:effectLst>
                  <a:outerShdw blurRad="38100" dist="38100" dir="2700000" algn="tl">
                    <a:srgbClr val="C0C0C0"/>
                  </a:outerShdw>
                </a:effectLst>
                <a:ea typeface="SimSun" pitchFamily="2" charset="-122"/>
              </a:rPr>
              <a:t>ISO/TC 215 -Health Information and Communications Technology</a:t>
            </a:r>
          </a:p>
          <a:p>
            <a:pPr marL="533400" indent="-533400" eaLnBrk="1" hangingPunct="1">
              <a:lnSpc>
                <a:spcPct val="110000"/>
              </a:lnSpc>
            </a:pPr>
            <a:r>
              <a:rPr lang="en-US" altLang="zh-CN" b="1" smtClean="0">
                <a:effectLst>
                  <a:outerShdw blurRad="38100" dist="38100" dir="2700000" algn="tl">
                    <a:srgbClr val="C0C0C0"/>
                  </a:outerShdw>
                </a:effectLst>
                <a:ea typeface="SimSun" pitchFamily="2" charset="-122"/>
              </a:rPr>
              <a:t>CEN - European Committee for Standardization</a:t>
            </a:r>
          </a:p>
          <a:p>
            <a:pPr marL="914400" lvl="1" indent="-457200" eaLnBrk="1" hangingPunct="1">
              <a:lnSpc>
                <a:spcPct val="110000"/>
              </a:lnSpc>
            </a:pPr>
            <a:r>
              <a:rPr lang="en-US" altLang="zh-CN" smtClean="0">
                <a:effectLst>
                  <a:outerShdw blurRad="38100" dist="38100" dir="2700000" algn="tl">
                    <a:srgbClr val="C0C0C0"/>
                  </a:outerShdw>
                </a:effectLst>
                <a:ea typeface="SimSun" pitchFamily="2" charset="-122"/>
              </a:rPr>
              <a:t>CEN/TC 251 -Health Informatics </a:t>
            </a:r>
          </a:p>
          <a:p>
            <a:pPr marL="533400" indent="-533400" eaLnBrk="1" hangingPunct="1">
              <a:lnSpc>
                <a:spcPct val="110000"/>
              </a:lnSpc>
            </a:pPr>
            <a:r>
              <a:rPr lang="en-US" altLang="zh-CN" b="1" smtClean="0">
                <a:effectLst>
                  <a:outerShdw blurRad="38100" dist="38100" dir="2700000" algn="tl">
                    <a:srgbClr val="C0C0C0"/>
                  </a:outerShdw>
                </a:effectLst>
                <a:ea typeface="SimSun" pitchFamily="2" charset="-122"/>
              </a:rPr>
              <a:t>ANSI - American National Standards Institute </a:t>
            </a:r>
          </a:p>
          <a:p>
            <a:pPr marL="914400" lvl="1" indent="-457200" eaLnBrk="1" hangingPunct="1">
              <a:lnSpc>
                <a:spcPct val="110000"/>
              </a:lnSpc>
            </a:pPr>
            <a:r>
              <a:rPr lang="pt-BR" altLang="zh-CN" smtClean="0">
                <a:effectLst>
                  <a:outerShdw blurRad="38100" dist="38100" dir="2700000" algn="tl">
                    <a:srgbClr val="C0C0C0"/>
                  </a:outerShdw>
                </a:effectLst>
                <a:ea typeface="SimSun" pitchFamily="2" charset="-122"/>
              </a:rPr>
              <a:t>HL7, ACR/NEMA DICOM, ASC X12, ASTM, IEEE</a:t>
            </a:r>
          </a:p>
          <a:p>
            <a:pPr marL="533400" indent="-533400" eaLnBrk="1" hangingPunct="1">
              <a:lnSpc>
                <a:spcPct val="110000"/>
              </a:lnSpc>
            </a:pPr>
            <a:r>
              <a:rPr lang="pt-BR" altLang="zh-CN" b="1" smtClean="0">
                <a:effectLst>
                  <a:outerShdw blurRad="38100" dist="38100" dir="2700000" algn="tl">
                    <a:srgbClr val="C0C0C0"/>
                  </a:outerShdw>
                </a:effectLst>
                <a:ea typeface="SimSun" pitchFamily="2" charset="-122"/>
              </a:rPr>
              <a:t>ABNT – Associação Brasileira de Normas Técnicas</a:t>
            </a:r>
          </a:p>
          <a:p>
            <a:pPr marL="914400" lvl="1" indent="-457200" eaLnBrk="1" hangingPunct="1">
              <a:lnSpc>
                <a:spcPct val="110000"/>
              </a:lnSpc>
            </a:pPr>
            <a:r>
              <a:rPr lang="pt-BR" altLang="zh-CN" smtClean="0">
                <a:effectLst>
                  <a:outerShdw blurRad="38100" dist="38100" dir="2700000" algn="tl">
                    <a:srgbClr val="C0C0C0"/>
                  </a:outerShdw>
                </a:effectLst>
                <a:ea typeface="SimSun" pitchFamily="2" charset="-122"/>
              </a:rPr>
              <a:t>CEEIS – Comissão de Estudo Especial de Informática em Saúde</a:t>
            </a:r>
          </a:p>
          <a:p>
            <a:pPr marL="914400" lvl="1" indent="-457200" eaLnBrk="1" hangingPunct="1">
              <a:lnSpc>
                <a:spcPct val="110000"/>
              </a:lnSpc>
              <a:buFont typeface="Wingdings" pitchFamily="2" charset="2"/>
              <a:buNone/>
            </a:pPr>
            <a:r>
              <a:rPr lang="pt-BR" altLang="zh-CN" b="1" smtClean="0">
                <a:effectLst>
                  <a:outerShdw blurRad="38100" dist="38100" dir="2700000" algn="tl">
                    <a:srgbClr val="C0C0C0"/>
                  </a:outerShdw>
                </a:effectLst>
                <a:ea typeface="SimSun" pitchFamily="2" charset="-122"/>
              </a:rPr>
              <a:t>	</a:t>
            </a:r>
          </a:p>
        </p:txBody>
      </p:sp>
      <p:sp>
        <p:nvSpPr>
          <p:cNvPr id="153604" name="Rectangle 4"/>
          <p:cNvSpPr>
            <a:spLocks noChangeArrowheads="1"/>
          </p:cNvSpPr>
          <p:nvPr/>
        </p:nvSpPr>
        <p:spPr bwMode="auto">
          <a:xfrm>
            <a:off x="1547664" y="332656"/>
            <a:ext cx="5976664" cy="855663"/>
          </a:xfrm>
          <a:prstGeom prst="rect">
            <a:avLst/>
          </a:prstGeom>
          <a:noFill/>
          <a:ln w="9525" algn="ctr">
            <a:noFill/>
            <a:miter lim="800000"/>
            <a:headEnd/>
            <a:tailEnd/>
          </a:ln>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l" eaLnBrk="0" fontAlgn="auto" hangingPunct="0">
              <a:lnSpc>
                <a:spcPct val="100000"/>
              </a:lnSpc>
              <a:spcBef>
                <a:spcPts val="0"/>
              </a:spcBef>
              <a:spcAft>
                <a:spcPts val="0"/>
              </a:spcAft>
              <a:defRPr/>
            </a:pPr>
            <a:r>
              <a:rPr lang="pt-BR" sz="2800" dirty="0">
                <a:ln w="11430"/>
                <a:solidFill>
                  <a:srgbClr val="580000"/>
                </a:solidFill>
                <a:effectLst>
                  <a:outerShdw blurRad="50800" dist="39000" dir="5460000" algn="tl">
                    <a:srgbClr val="000000">
                      <a:alpha val="38000"/>
                    </a:srgbClr>
                  </a:outerShdw>
                </a:effectLst>
                <a:latin typeface="+mn-lt"/>
                <a:ea typeface="+mn-ea"/>
              </a:rPr>
              <a:t/>
            </a:r>
            <a:br>
              <a:rPr lang="pt-BR" sz="2800" dirty="0">
                <a:ln w="11430"/>
                <a:solidFill>
                  <a:srgbClr val="580000"/>
                </a:solidFill>
                <a:effectLst>
                  <a:outerShdw blurRad="50800" dist="39000" dir="5460000" algn="tl">
                    <a:srgbClr val="000000">
                      <a:alpha val="38000"/>
                    </a:srgbClr>
                  </a:outerShdw>
                </a:effectLst>
                <a:latin typeface="+mn-lt"/>
                <a:ea typeface="+mn-ea"/>
              </a:rPr>
            </a:br>
            <a:r>
              <a:rPr lang="pt-BR" sz="2800" dirty="0" smtClean="0">
                <a:ln w="11430"/>
                <a:solidFill>
                  <a:srgbClr val="580000"/>
                </a:solidFill>
                <a:effectLst>
                  <a:outerShdw blurRad="50800" dist="39000" dir="5460000" algn="tl">
                    <a:srgbClr val="000000">
                      <a:alpha val="38000"/>
                    </a:srgbClr>
                  </a:outerShdw>
                </a:effectLst>
                <a:latin typeface="+mn-lt"/>
                <a:ea typeface="+mn-ea"/>
              </a:rPr>
              <a:t>Organizações  Padronizadoras </a:t>
            </a:r>
            <a:endParaRPr lang="en-US" sz="2800" dirty="0">
              <a:ln w="11430"/>
              <a:solidFill>
                <a:srgbClr val="580000"/>
              </a:solidFill>
              <a:effectLst>
                <a:outerShdw blurRad="50800" dist="39000" dir="5460000" algn="tl">
                  <a:srgbClr val="000000">
                    <a:alpha val="38000"/>
                  </a:srgbClr>
                </a:outerShdw>
              </a:effectLst>
              <a:latin typeface="+mn-lt"/>
              <a:ea typeface="+mn-e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erfil">
  <a:themeElements>
    <a:clrScheme name="Per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erfil">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90000"/>
          </a:lnSpc>
          <a:spcBef>
            <a:spcPct val="0"/>
          </a:spcBef>
          <a:spcAft>
            <a:spcPct val="0"/>
          </a:spcAft>
          <a:buClrTx/>
          <a:buSzTx/>
          <a:buFontTx/>
          <a:buNone/>
          <a:tabLst/>
          <a:defRPr kumimoji="0" lang="pt-BR" sz="2500" b="1" i="0" u="none" strike="noStrike" cap="none" normalizeH="0" baseline="0">
            <a:ln>
              <a:noFill/>
            </a:ln>
            <a:solidFill>
              <a:schemeClr val="accent2"/>
            </a:solidFill>
            <a:effectLst>
              <a:outerShdw blurRad="38100" dist="38100" dir="2700000" algn="tl">
                <a:srgbClr val="000000">
                  <a:alpha val="43137"/>
                </a:srgbClr>
              </a:outerShdw>
            </a:effectLst>
            <a:latin typeface="Georgia"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90000"/>
          </a:lnSpc>
          <a:spcBef>
            <a:spcPct val="0"/>
          </a:spcBef>
          <a:spcAft>
            <a:spcPct val="0"/>
          </a:spcAft>
          <a:buClrTx/>
          <a:buSzTx/>
          <a:buFontTx/>
          <a:buNone/>
          <a:tabLst/>
          <a:defRPr kumimoji="0" lang="pt-BR" sz="2500" b="1" i="0" u="none" strike="noStrike" cap="none" normalizeH="0" baseline="0">
            <a:ln>
              <a:noFill/>
            </a:ln>
            <a:solidFill>
              <a:schemeClr val="accent2"/>
            </a:solidFill>
            <a:effectLst>
              <a:outerShdw blurRad="38100" dist="38100" dir="2700000" algn="tl">
                <a:srgbClr val="000000">
                  <a:alpha val="43137"/>
                </a:srgbClr>
              </a:outerShdw>
            </a:effectLst>
            <a:latin typeface="Georgia" pitchFamily="-112" charset="0"/>
          </a:defRPr>
        </a:defPPr>
      </a:lstStyle>
    </a:lnDef>
  </a:objectDefaults>
  <a:extraClrSchemeLst>
    <a:extraClrScheme>
      <a:clrScheme name="Per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er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er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er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er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er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er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er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er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3581</TotalTime>
  <Words>4342</Words>
  <Application>Microsoft Office PowerPoint</Application>
  <PresentationFormat>Apresentação na tela (4:3)</PresentationFormat>
  <Paragraphs>746</Paragraphs>
  <Slides>68</Slides>
  <Notes>58</Notes>
  <HiddenSlides>0</HiddenSlides>
  <MMClips>0</MMClips>
  <ScaleCrop>false</ScaleCrop>
  <HeadingPairs>
    <vt:vector size="8" baseType="variant">
      <vt:variant>
        <vt:lpstr>Fontes usadas</vt:lpstr>
      </vt:variant>
      <vt:variant>
        <vt:i4>17</vt:i4>
      </vt:variant>
      <vt:variant>
        <vt:lpstr>Tema</vt:lpstr>
      </vt:variant>
      <vt:variant>
        <vt:i4>1</vt:i4>
      </vt:variant>
      <vt:variant>
        <vt:lpstr>Servidores OLE inseridos</vt:lpstr>
      </vt:variant>
      <vt:variant>
        <vt:i4>2</vt:i4>
      </vt:variant>
      <vt:variant>
        <vt:lpstr>Títulos de slides</vt:lpstr>
      </vt:variant>
      <vt:variant>
        <vt:i4>68</vt:i4>
      </vt:variant>
    </vt:vector>
  </HeadingPairs>
  <TitlesOfParts>
    <vt:vector size="88" baseType="lpstr">
      <vt:lpstr>Arial Unicode MS</vt:lpstr>
      <vt:lpstr>SimSun</vt:lpstr>
      <vt:lpstr>Arial</vt:lpstr>
      <vt:lpstr>Calibri</vt:lpstr>
      <vt:lpstr>Courier New</vt:lpstr>
      <vt:lpstr>Edwardian Script ITC</vt:lpstr>
      <vt:lpstr>Georgia</vt:lpstr>
      <vt:lpstr>Lucida Grande</vt:lpstr>
      <vt:lpstr>Microsoft Sans Serif</vt:lpstr>
      <vt:lpstr>Monotype Sorts</vt:lpstr>
      <vt:lpstr>ＭＳ Ｐゴシック</vt:lpstr>
      <vt:lpstr>ＭＳ Ｐゴシック</vt:lpstr>
      <vt:lpstr>Tahoma</vt:lpstr>
      <vt:lpstr>Times New Roman</vt:lpstr>
      <vt:lpstr>Verdana</vt:lpstr>
      <vt:lpstr>Webdings</vt:lpstr>
      <vt:lpstr>Wingdings</vt:lpstr>
      <vt:lpstr>Perfil</vt:lpstr>
      <vt:lpstr>VISIO</vt:lpstr>
      <vt:lpstr>Documento</vt:lpstr>
      <vt:lpstr>Interoperabilidade de Sistemas de Informação em Saúde</vt:lpstr>
      <vt:lpstr>Apresentação do PowerPoint</vt:lpstr>
      <vt:lpstr>Apresentação do PowerPoint</vt:lpstr>
      <vt:lpstr>e – Saúde (e-Health) </vt:lpstr>
      <vt:lpstr>e – Saúde (e-Health) </vt:lpstr>
      <vt:lpstr>O que é interoperabilidade ?</vt:lpstr>
      <vt:lpstr>Por que Padrões ?</vt:lpstr>
      <vt:lpstr> Definição de Padrão</vt:lpstr>
      <vt:lpstr>Apresentação do PowerPoint</vt:lpstr>
      <vt:lpstr>Padrões básicos necessários</vt:lpstr>
      <vt:lpstr>Apresentação do PowerPoint</vt:lpstr>
      <vt:lpstr>Padrão DICOM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Padrão HL7</vt:lpstr>
      <vt:lpstr>O que é HL7</vt:lpstr>
      <vt:lpstr>O que significa Hl7</vt:lpstr>
      <vt:lpstr>HL7 - Cobertura</vt:lpstr>
      <vt:lpstr>Apresentação do PowerPoint</vt:lpstr>
      <vt:lpstr>Apresentação do PowerPoint</vt:lpstr>
      <vt:lpstr>Apresentação do PowerPoint</vt:lpstr>
      <vt:lpstr>Apresentação do PowerPoint</vt:lpstr>
      <vt:lpstr>Arquitetura de documentos  clínicos - CDA</vt:lpstr>
      <vt:lpstr>Arquitetura de documentos  clínicos - CDA</vt:lpstr>
      <vt:lpstr>Apresentação do PowerPoint</vt:lpstr>
      <vt:lpstr>Apresentação do PowerPoint</vt:lpstr>
      <vt:lpstr>Apresentação do PowerPoint</vt:lpstr>
      <vt:lpstr>Padrão LOINC</vt:lpstr>
      <vt:lpstr>LOINC</vt:lpstr>
      <vt:lpstr>LOINC - Classes</vt:lpstr>
      <vt:lpstr>LOINC  - Usos </vt:lpstr>
      <vt:lpstr>Padrão TISS</vt:lpstr>
      <vt:lpstr>ANS - Padrão TISS</vt:lpstr>
      <vt:lpstr>ANS - Padrão TISS</vt:lpstr>
      <vt:lpstr>ANS - Padrão TISS</vt:lpstr>
      <vt:lpstr>Padrões de Vocabulários</vt:lpstr>
      <vt:lpstr>Vocabulários em Saúde</vt:lpstr>
      <vt:lpstr>CID Classificação Internacional  de Doenças</vt:lpstr>
      <vt:lpstr>ICPC International Classification  for Primary Care </vt:lpstr>
      <vt:lpstr>CIF Classificação Internacional de  Funcionalidade, Incapacidade e Saúde</vt:lpstr>
      <vt:lpstr>SNOMED CT  (Systematized Nomenclature of Medicine - Clinical Terms)</vt:lpstr>
      <vt:lpstr>SNOMED </vt:lpstr>
      <vt:lpstr>SNOMED </vt:lpstr>
      <vt:lpstr>SNOMED </vt:lpstr>
      <vt:lpstr>Integração de Sistemas Visão Geral</vt:lpstr>
      <vt:lpstr>Padrões de Interoperabilidade  em Saúde no Brasil</vt:lpstr>
      <vt:lpstr>MS PORTARIA No- 2.073,  DE 31 DE AGOSTO DE 2011  </vt:lpstr>
      <vt:lpstr>e-SUS AB/SISAB</vt:lpstr>
      <vt:lpstr>Fluxo da Informação  e-SUS AB / SISAB</vt:lpstr>
      <vt:lpstr>  e-SUS Hospitalar</vt:lpstr>
      <vt:lpstr>  e-SUS SAMU</vt:lpstr>
      <vt:lpstr>MS PORTARIA No- 2.073,  DE 31 DE AGOSTO DE 2011  </vt:lpstr>
      <vt:lpstr>MS PORTARIA No- 2.073,  DE 31 DE AGOSTO DE 2011  </vt:lpstr>
      <vt:lpstr>MS PORTARIA No- 2.073,  DE 31 DE AGOSTO DE 2011  </vt:lpstr>
      <vt:lpstr>MS PORTARIA No- 2.073,  DE 31 DE AGOSTO DE 2011  </vt:lpstr>
      <vt:lpstr>MS PORTARIA No- 2.073,  DE 31 DE AGOSTO DE 2011  </vt:lpstr>
      <vt:lpstr>MS PORTARIA No- 2.073,  DE 31 DE AGOSTO DE 2011  </vt:lpstr>
      <vt:lpstr>MS PORTARIA No- 2.073,  DE 31 DE AGOSTO DE 2011  </vt:lpstr>
      <vt:lpstr>MS PORTARIA No- 2.073,  DE 31 DE AGOSTO DE 2011  </vt:lpstr>
      <vt:lpstr>MS PORTARIA No- 2.073,  DE 31 DE AGOSTO DE 2011  </vt:lpstr>
      <vt:lpstr>Interoperabilidade de Sistemas de Informação em Saúde</vt:lpstr>
    </vt:vector>
  </TitlesOfParts>
  <Company>Marka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com fonte 44</dc:title>
  <dc:creator>Fernando Totta</dc:creator>
  <cp:lastModifiedBy>Paulo Mazzoncini de Azevedo Marques</cp:lastModifiedBy>
  <cp:revision>267</cp:revision>
  <dcterms:created xsi:type="dcterms:W3CDTF">2009-11-27T04:33:52Z</dcterms:created>
  <dcterms:modified xsi:type="dcterms:W3CDTF">2015-11-10T12:12:12Z</dcterms:modified>
</cp:coreProperties>
</file>