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77" r:id="rId2"/>
    <p:sldId id="280" r:id="rId3"/>
    <p:sldId id="281" r:id="rId4"/>
    <p:sldId id="289" r:id="rId5"/>
    <p:sldId id="276" r:id="rId6"/>
    <p:sldId id="268" r:id="rId7"/>
    <p:sldId id="294" r:id="rId8"/>
    <p:sldId id="283" r:id="rId9"/>
    <p:sldId id="262" r:id="rId10"/>
    <p:sldId id="290" r:id="rId11"/>
    <p:sldId id="264" r:id="rId12"/>
    <p:sldId id="267" r:id="rId13"/>
    <p:sldId id="269" r:id="rId14"/>
    <p:sldId id="270" r:id="rId15"/>
    <p:sldId id="292" r:id="rId16"/>
    <p:sldId id="271" r:id="rId17"/>
    <p:sldId id="272" r:id="rId18"/>
    <p:sldId id="273" r:id="rId19"/>
    <p:sldId id="274" r:id="rId20"/>
    <p:sldId id="259" r:id="rId21"/>
    <p:sldId id="256" r:id="rId22"/>
    <p:sldId id="258" r:id="rId23"/>
    <p:sldId id="261" r:id="rId24"/>
    <p:sldId id="288" r:id="rId25"/>
    <p:sldId id="291"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692" autoAdjust="0"/>
  </p:normalViewPr>
  <p:slideViewPr>
    <p:cSldViewPr snapToGrid="0">
      <p:cViewPr varScale="1">
        <p:scale>
          <a:sx n="42" d="100"/>
          <a:sy n="42" d="100"/>
        </p:scale>
        <p:origin x="18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D89A1-DC3B-468C-82A0-70E5A3E5892B}" type="datetimeFigureOut">
              <a:rPr lang="pt-BR" smtClean="0"/>
              <a:t>30/10/2015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A5484-1E27-4421-A2D6-24B6CE1E2DF5}" type="slidenum">
              <a:rPr lang="pt-BR" smtClean="0"/>
              <a:t>‹nº›</a:t>
            </a:fld>
            <a:endParaRPr lang="pt-BR"/>
          </a:p>
        </p:txBody>
      </p:sp>
    </p:spTree>
    <p:extLst>
      <p:ext uri="{BB962C8B-B14F-4D97-AF65-F5344CB8AC3E}">
        <p14:creationId xmlns:p14="http://schemas.microsoft.com/office/powerpoint/2010/main" val="179399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83A5484-1E27-4421-A2D6-24B6CE1E2DF5}" type="slidenum">
              <a:rPr lang="pt-BR" smtClean="0"/>
              <a:t>26</a:t>
            </a:fld>
            <a:endParaRPr lang="pt-BR"/>
          </a:p>
        </p:txBody>
      </p:sp>
    </p:spTree>
    <p:extLst>
      <p:ext uri="{BB962C8B-B14F-4D97-AF65-F5344CB8AC3E}">
        <p14:creationId xmlns:p14="http://schemas.microsoft.com/office/powerpoint/2010/main" val="278286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smtClean="0"/>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10/30/2015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10/30/2015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lobal.britannica.com/place/Australi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oceania-turismo.com/mapas.htm" TargetMode="External"/><Relationship Id="rId2" Type="http://schemas.openxmlformats.org/officeDocument/2006/relationships/hyperlink" Target="http://global.britannica.com/place/Australia"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hyperlink" Target="http://www.transport.wa.gov.au/mediaFiles/marine/MAC_R_SeaLevelChangeInWesternAustraliaReport.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transport.wa.gov.au/mediaFiles/marine/MAC_R_SeaLevelChangeInWesternAustraliaReport.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transport.wa.gov.au/mediaFiles/marine/MAC_R_SeaLevelChangeInWesternAustraliaReport.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environment.gov.au/climate-change/internationa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kids.britannica.com/comptons/art-19253/Soils-of-Australia-distribution-of-soil-groups-as-classified-by" TargetMode="External"/><Relationship Id="rId7" Type="http://schemas.openxmlformats.org/officeDocument/2006/relationships/hyperlink" Target="http://www.oceania-turismo.com/mapas.htm" TargetMode="External"/><Relationship Id="rId2" Type="http://schemas.openxmlformats.org/officeDocument/2006/relationships/hyperlink" Target="http://global.britannica.com/place/Australia" TargetMode="External"/><Relationship Id="rId1" Type="http://schemas.openxmlformats.org/officeDocument/2006/relationships/slideLayout" Target="../slideLayouts/slideLayout1.xml"/><Relationship Id="rId6" Type="http://schemas.openxmlformats.org/officeDocument/2006/relationships/hyperlink" Target="http://www.environment.gov.au/climate-change/international" TargetMode="External"/><Relationship Id="rId5" Type="http://schemas.openxmlformats.org/officeDocument/2006/relationships/hyperlink" Target="http://www.abc.net.au/environment/articles/2009/12/07/2764044.htm" TargetMode="External"/><Relationship Id="rId4" Type="http://schemas.openxmlformats.org/officeDocument/2006/relationships/hyperlink" Target="http://maps.unomaha.edu/peterson/funda/MapLinks/Australia/Australia.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nvironment.gov.au/climate-change/adaptation" TargetMode="External"/><Relationship Id="rId2" Type="http://schemas.openxmlformats.org/officeDocument/2006/relationships/hyperlink" Target="http://www.transport.wa.gov.au/mediaFiles/marine/MAC_R_SeaLevelChangeInWesternAustraliaReport.pdf" TargetMode="External"/><Relationship Id="rId1" Type="http://schemas.openxmlformats.org/officeDocument/2006/relationships/slideLayout" Target="../slideLayouts/slideLayout1.xml"/><Relationship Id="rId5" Type="http://schemas.openxmlformats.org/officeDocument/2006/relationships/hyperlink" Target="http://www.environment.gov.au/" TargetMode="External"/><Relationship Id="rId4" Type="http://schemas.openxmlformats.org/officeDocument/2006/relationships/hyperlink" Target="http://www.australia.gov.au/information-and-services/environmen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lonelyplanet.com/australia/images/sydney-fish-market-10031-47" TargetMode="External"/><Relationship Id="rId3" Type="http://schemas.openxmlformats.org/officeDocument/2006/relationships/hyperlink" Target="http://www.lonelyplanet.com/australia/images/great-barrier-reef-24dbd65dce4f28162d27019398d936cd" TargetMode="External"/><Relationship Id="rId7" Type="http://schemas.openxmlformats.org/officeDocument/2006/relationships/hyperlink" Target="http://www.lonelyplanet.com/australia/images/margaret-river-04ecc0996922206c8cad01fe5ca8a7e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onelyplanet.com/australia/images/great-barrier-reef-8f58282d3a61ddfa5ea7652a7aaf9791" TargetMode="External"/><Relationship Id="rId5" Type="http://schemas.openxmlformats.org/officeDocument/2006/relationships/hyperlink" Target="http://www.lonelyplanet.com/australia/images/art-gallery-south-australia-942ee010e92cac89e50363a34625e564" TargetMode="External"/><Relationship Id="rId10" Type="http://schemas.openxmlformats.org/officeDocument/2006/relationships/hyperlink" Target="http://www.lonelyplanet.com/australia/images/national-wine-centre-australia-86b73c97bdcd0c54a179ec740c639a0b" TargetMode="External"/><Relationship Id="rId4" Type="http://schemas.openxmlformats.org/officeDocument/2006/relationships/hyperlink" Target="http://www.lonelyplanet.com/australia/images/royal-botanic-garden-c0c3e21b07bfdbdfb6c37d18410eadc9" TargetMode="External"/><Relationship Id="rId9" Type="http://schemas.openxmlformats.org/officeDocument/2006/relationships/hyperlink" Target="http://www.lonelyplanet.com/australia/images/australia-zoo-44d8a2bc5cddba7cf666b8472e01758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ids.britannica.com/comptons/art-19253/Soils-of-Australia-distribution-of-soil-groups-as-classified-by" TargetMode="Externa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maps.unomaha.edu/peterson/funda/MapLinks/Australia/Australia.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global.britannica.com/biography/Malcolm-Turnbull" TargetMode="External"/><Relationship Id="rId2" Type="http://schemas.openxmlformats.org/officeDocument/2006/relationships/hyperlink" Target="http://global.britannica.com/biography/Elizabeth-II"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global.britannica.com/place/Canberr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abc.net.au/environment/articles/2009/12/07/2764044.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6343" y="957943"/>
            <a:ext cx="6792686" cy="4296228"/>
          </a:xfrm>
        </p:spPr>
        <p:txBody>
          <a:bodyPr>
            <a:normAutofit/>
          </a:bodyPr>
          <a:lstStyle/>
          <a:p>
            <a:r>
              <a:rPr lang="pt-BR" sz="3600" b="1" dirty="0" smtClean="0">
                <a:solidFill>
                  <a:schemeClr val="tx1"/>
                </a:solidFill>
              </a:rPr>
              <a:t>AUSTRALIA</a:t>
            </a:r>
            <a:endParaRPr lang="pt-BR" sz="3600" b="1" dirty="0">
              <a:solidFill>
                <a:schemeClr val="tx1"/>
              </a:solidFill>
            </a:endParaRPr>
          </a:p>
        </p:txBody>
      </p:sp>
      <p:sp>
        <p:nvSpPr>
          <p:cNvPr id="3" name="Subtítulo 2"/>
          <p:cNvSpPr>
            <a:spLocks noGrp="1"/>
          </p:cNvSpPr>
          <p:nvPr>
            <p:ph type="subTitle" idx="1"/>
          </p:nvPr>
        </p:nvSpPr>
        <p:spPr>
          <a:xfrm>
            <a:off x="667657" y="6168572"/>
            <a:ext cx="7558872" cy="522514"/>
          </a:xfrm>
        </p:spPr>
        <p:txBody>
          <a:bodyPr/>
          <a:lstStyle/>
          <a:p>
            <a:r>
              <a:rPr lang="pt-BR" b="1" dirty="0">
                <a:solidFill>
                  <a:schemeClr val="tx1"/>
                </a:solidFill>
              </a:rPr>
              <a:t>Fonte: </a:t>
            </a:r>
            <a:r>
              <a:rPr lang="pt-BR" b="1" dirty="0">
                <a:solidFill>
                  <a:schemeClr val="tx1"/>
                </a:solidFill>
                <a:hlinkClick r:id="rId2"/>
              </a:rPr>
              <a:t>http://</a:t>
            </a:r>
            <a:r>
              <a:rPr lang="pt-BR" b="1" dirty="0" smtClean="0">
                <a:solidFill>
                  <a:schemeClr val="tx1"/>
                </a:solidFill>
                <a:hlinkClick r:id="rId2"/>
              </a:rPr>
              <a:t>global.britannica.com/place/Australia</a:t>
            </a:r>
            <a:endParaRPr lang="pt-BR" b="1" dirty="0" smtClean="0">
              <a:solidFill>
                <a:schemeClr val="tx1"/>
              </a:solidFill>
            </a:endParaRPr>
          </a:p>
          <a:p>
            <a:endParaRPr lang="pt-BR" b="1" dirty="0">
              <a:solidFill>
                <a:schemeClr val="tx1"/>
              </a:solidFill>
            </a:endParaRPr>
          </a:p>
        </p:txBody>
      </p:sp>
      <p:pic>
        <p:nvPicPr>
          <p:cNvPr id="4098" name="Picture 2" descr="Australia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518" y="1435383"/>
            <a:ext cx="5084082" cy="281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7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7371" y="551543"/>
            <a:ext cx="8519886" cy="4862288"/>
          </a:xfrm>
        </p:spPr>
        <p:txBody>
          <a:bodyPr>
            <a:noAutofit/>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1050" b="1" dirty="0" smtClean="0">
                <a:solidFill>
                  <a:schemeClr val="tx1"/>
                </a:solidFill>
              </a:rPr>
              <a:t/>
            </a:r>
            <a:br>
              <a:rPr lang="en-US" sz="105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endParaRPr lang="en-US" sz="2000" dirty="0">
              <a:solidFill>
                <a:schemeClr val="tx1"/>
              </a:solidFill>
            </a:endParaRPr>
          </a:p>
        </p:txBody>
      </p:sp>
      <p:sp>
        <p:nvSpPr>
          <p:cNvPr id="3" name="Subtítulo 2"/>
          <p:cNvSpPr>
            <a:spLocks noGrp="1"/>
          </p:cNvSpPr>
          <p:nvPr>
            <p:ph type="subTitle" idx="1"/>
          </p:nvPr>
        </p:nvSpPr>
        <p:spPr>
          <a:xfrm>
            <a:off x="377371" y="6139543"/>
            <a:ext cx="9042400" cy="580570"/>
          </a:xfrm>
        </p:spPr>
        <p:txBody>
          <a:bodyPr>
            <a:normAutofit fontScale="92500"/>
          </a:bodyPr>
          <a:lstStyle/>
          <a:p>
            <a:r>
              <a:rPr lang="pt-BR" dirty="0">
                <a:solidFill>
                  <a:schemeClr val="tx1"/>
                </a:solidFill>
              </a:rPr>
              <a:t> </a:t>
            </a:r>
            <a:r>
              <a:rPr lang="pt-BR" dirty="0" smtClean="0">
                <a:solidFill>
                  <a:schemeClr val="tx1"/>
                </a:solidFill>
              </a:rPr>
              <a:t>Fonte: </a:t>
            </a:r>
            <a:r>
              <a:rPr lang="pt-BR" sz="2400" dirty="0" smtClean="0">
                <a:solidFill>
                  <a:schemeClr val="tx1"/>
                </a:solidFill>
                <a:hlinkClick r:id="rId2"/>
              </a:rPr>
              <a:t>http</a:t>
            </a:r>
            <a:r>
              <a:rPr lang="pt-BR" sz="2400" dirty="0">
                <a:solidFill>
                  <a:schemeClr val="tx1"/>
                </a:solidFill>
                <a:hlinkClick r:id="rId2"/>
              </a:rPr>
              <a:t>://www.abc.net.au/environment/articles/2009/12/07/2764044.htm </a:t>
            </a:r>
            <a:endParaRPr lang="pt-BR" dirty="0">
              <a:solidFill>
                <a:schemeClr val="tx1"/>
              </a:solidFill>
            </a:endParaRPr>
          </a:p>
        </p:txBody>
      </p:sp>
      <p:sp>
        <p:nvSpPr>
          <p:cNvPr id="4" name="Retângulo 3"/>
          <p:cNvSpPr/>
          <p:nvPr/>
        </p:nvSpPr>
        <p:spPr>
          <a:xfrm>
            <a:off x="377371" y="780025"/>
            <a:ext cx="8766629" cy="5940088"/>
          </a:xfrm>
          <a:prstGeom prst="rect">
            <a:avLst/>
          </a:prstGeom>
        </p:spPr>
        <p:txBody>
          <a:bodyPr wrap="square">
            <a:spAutoFit/>
          </a:bodyPr>
          <a:lstStyle/>
          <a:p>
            <a:r>
              <a:rPr lang="en-US" sz="2000" b="1" dirty="0"/>
              <a:t>2. Climate change</a:t>
            </a:r>
            <a:br>
              <a:rPr lang="en-US" sz="2000" b="1" dirty="0"/>
            </a:br>
            <a:r>
              <a:rPr lang="en-US" sz="2000" dirty="0"/>
              <a:t>It may be a global issue, but when scientists across the world are asked what the effects of climate change will look like, </a:t>
            </a:r>
            <a:r>
              <a:rPr lang="en-US" sz="2000" b="1" u="sng" dirty="0"/>
              <a:t>they quickly point to Australia</a:t>
            </a:r>
            <a:r>
              <a:rPr lang="en-US" sz="2000" dirty="0" smtClean="0"/>
              <a:t>. </a:t>
            </a:r>
            <a:r>
              <a:rPr lang="en-US" sz="2000" dirty="0"/>
              <a:t/>
            </a:r>
            <a:br>
              <a:rPr lang="en-US" sz="2000" dirty="0"/>
            </a:br>
            <a:r>
              <a:rPr lang="en-US" sz="2000" dirty="0"/>
              <a:t>"</a:t>
            </a:r>
            <a:r>
              <a:rPr lang="en-US" sz="2000" b="1" u="sng" dirty="0"/>
              <a:t>Of all the wealthy countries, we're probably the most vulnerable</a:t>
            </a:r>
            <a:r>
              <a:rPr lang="en-US" sz="2000" dirty="0"/>
              <a:t>," says Professor Will Steffen, executive director of ANU's Climate Change Institute.</a:t>
            </a:r>
            <a:br>
              <a:rPr lang="en-US" sz="2000" dirty="0"/>
            </a:br>
            <a:r>
              <a:rPr lang="en-US" sz="2000" dirty="0"/>
              <a:t>"We're locked in to another 0.5°C temperature rise due to past emissions, but what we do between now and 2050 is crucial for the magnitude and rate of climate change later this century and beyond," he says.</a:t>
            </a:r>
            <a:br>
              <a:rPr lang="en-US" sz="2000" dirty="0"/>
            </a:br>
            <a:r>
              <a:rPr lang="en-US" sz="2000" b="1" u="sng" dirty="0"/>
              <a:t>While government assessments predict over 250,000 Australian homes may be at risk from rising sea levels</a:t>
            </a:r>
            <a:r>
              <a:rPr lang="en-US" sz="2000" dirty="0"/>
              <a:t>, Greenpeace's </a:t>
            </a:r>
            <a:r>
              <a:rPr lang="en-US" sz="2000" dirty="0" err="1"/>
              <a:t>Selvey</a:t>
            </a:r>
            <a:r>
              <a:rPr lang="en-US" sz="2000" dirty="0"/>
              <a:t> notes climate change will affect us well beyond our front doors.</a:t>
            </a:r>
            <a:br>
              <a:rPr lang="en-US" sz="2000" dirty="0"/>
            </a:br>
            <a:r>
              <a:rPr lang="en-US" sz="2000" dirty="0"/>
              <a:t>"Climate change also concerns security, the economy and justice. As a doctor, I've also seen the way it affects people's health," she says.</a:t>
            </a:r>
            <a:br>
              <a:rPr lang="en-US" sz="2000" dirty="0"/>
            </a:br>
            <a:r>
              <a:rPr lang="en-US" sz="2000" dirty="0"/>
              <a:t>The response, urges Professor Kurt </a:t>
            </a:r>
            <a:r>
              <a:rPr lang="en-US" sz="2000" dirty="0" err="1"/>
              <a:t>Lambeck</a:t>
            </a:r>
            <a:r>
              <a:rPr lang="en-US" sz="2000" dirty="0"/>
              <a:t>, president of the Australian Academy of Science, must be urgent and adaptable: </a:t>
            </a:r>
            <a:r>
              <a:rPr lang="en-US" sz="2000" b="1" u="sng" dirty="0"/>
              <a:t>"Reducing greenhouse gas emissions must be high priority, even if the full consequences of this are not yet understood," </a:t>
            </a:r>
            <a:r>
              <a:rPr lang="en-US" sz="2000" dirty="0"/>
              <a:t>he says.</a:t>
            </a:r>
            <a:r>
              <a:rPr lang="en-US" sz="2000" b="1" dirty="0"/>
              <a:t/>
            </a:r>
            <a:br>
              <a:rPr lang="en-US" sz="2000" b="1" dirty="0"/>
            </a:br>
            <a:r>
              <a:rPr lang="en-US" sz="2000" b="1" dirty="0"/>
              <a:t/>
            </a:r>
            <a:br>
              <a:rPr lang="en-US" sz="2000" b="1" dirty="0"/>
            </a:br>
            <a:endParaRPr lang="pt-BR" sz="2000" dirty="0"/>
          </a:p>
        </p:txBody>
      </p:sp>
    </p:spTree>
    <p:extLst>
      <p:ext uri="{BB962C8B-B14F-4D97-AF65-F5344CB8AC3E}">
        <p14:creationId xmlns:p14="http://schemas.microsoft.com/office/powerpoint/2010/main" val="423595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041400"/>
            <a:ext cx="7315200" cy="4445000"/>
          </a:xfrm>
        </p:spPr>
        <p:txBody>
          <a:bodyPr>
            <a:normAutofit/>
          </a:bodyPr>
          <a:lstStyle/>
          <a:p>
            <a:r>
              <a:rPr lang="en-US" sz="2000" b="1" dirty="0">
                <a:solidFill>
                  <a:schemeClr val="tx1"/>
                </a:solidFill>
              </a:rPr>
              <a:t>3. Energy</a:t>
            </a:r>
            <a:br>
              <a:rPr lang="en-US" sz="2000" b="1" dirty="0">
                <a:solidFill>
                  <a:schemeClr val="tx1"/>
                </a:solidFill>
              </a:rPr>
            </a:br>
            <a:r>
              <a:rPr lang="en-US" sz="2000" dirty="0">
                <a:solidFill>
                  <a:schemeClr val="tx1"/>
                </a:solidFill>
              </a:rPr>
              <a:t>"We should be replacing fossil fuels with renewable power," says </a:t>
            </a:r>
            <a:r>
              <a:rPr lang="en-US" sz="2000" dirty="0" err="1">
                <a:solidFill>
                  <a:schemeClr val="tx1"/>
                </a:solidFill>
              </a:rPr>
              <a:t>Selvey</a:t>
            </a:r>
            <a:r>
              <a:rPr lang="en-US" sz="2000" dirty="0">
                <a:solidFill>
                  <a:schemeClr val="tx1"/>
                </a:solidFill>
              </a:rPr>
              <a:t>. "It's critical that the Rudd government act to help us with the transition. It can be done; all that is required is political will," she says.</a:t>
            </a:r>
            <a:br>
              <a:rPr lang="en-US" sz="2000" dirty="0">
                <a:solidFill>
                  <a:schemeClr val="tx1"/>
                </a:solidFill>
              </a:rPr>
            </a:br>
            <a:r>
              <a:rPr lang="en-US" sz="2000" dirty="0">
                <a:solidFill>
                  <a:schemeClr val="tx1"/>
                </a:solidFill>
              </a:rPr>
              <a:t>Fiona Wain, CEO of Environment Business Australia, sees an opportunity in the coming energy crisis.</a:t>
            </a:r>
            <a:br>
              <a:rPr lang="en-US" sz="2000" dirty="0">
                <a:solidFill>
                  <a:schemeClr val="tx1"/>
                </a:solidFill>
              </a:rPr>
            </a:br>
            <a:r>
              <a:rPr lang="en-US" sz="2000" b="1" u="sng" dirty="0">
                <a:solidFill>
                  <a:schemeClr val="tx1"/>
                </a:solidFill>
              </a:rPr>
              <a:t>"We have capacity to be world leaders in solar, wind, marine and geothermal energies. We have these resources on tap, but we've become lazy thinkers. Why don't we do minerals processing and manufacturing in Australia using these energy-efficient resources?"</a:t>
            </a:r>
            <a:br>
              <a:rPr lang="en-US" sz="2000" b="1" u="sng" dirty="0">
                <a:solidFill>
                  <a:schemeClr val="tx1"/>
                </a:solidFill>
              </a:rPr>
            </a:br>
            <a:r>
              <a:rPr lang="en-US" sz="2000" dirty="0">
                <a:solidFill>
                  <a:schemeClr val="tx1"/>
                </a:solidFill>
              </a:rPr>
              <a:t>Like Flannery, who believes a lack of triple-bottom-line accounting in government and industry is costing the environment, Wain says those in manufacturing need to shift their thinking, and fast.</a:t>
            </a:r>
            <a:br>
              <a:rPr lang="en-US" sz="2000" dirty="0">
                <a:solidFill>
                  <a:schemeClr val="tx1"/>
                </a:solidFill>
              </a:rPr>
            </a:br>
            <a:r>
              <a:rPr lang="en-US" sz="2000" dirty="0">
                <a:solidFill>
                  <a:schemeClr val="tx1"/>
                </a:solidFill>
              </a:rPr>
              <a:t>"It's time to be thinking very big picture, so we need boards of directors that can think further than their three-year term of office," she says.</a:t>
            </a:r>
          </a:p>
        </p:txBody>
      </p:sp>
      <p:sp>
        <p:nvSpPr>
          <p:cNvPr id="3" name="Subtítulo 2"/>
          <p:cNvSpPr>
            <a:spLocks noGrp="1"/>
          </p:cNvSpPr>
          <p:nvPr>
            <p:ph type="subTitle" idx="1"/>
          </p:nvPr>
        </p:nvSpPr>
        <p:spPr>
          <a:xfrm>
            <a:off x="881162" y="6241143"/>
            <a:ext cx="8277351" cy="422728"/>
          </a:xfrm>
        </p:spPr>
        <p:txBody>
          <a:bodyPr>
            <a:normAutofit/>
          </a:bodyPr>
          <a:lstStyle/>
          <a:p>
            <a:r>
              <a:rPr lang="pt-BR" sz="2000" dirty="0" smtClean="0">
                <a:solidFill>
                  <a:schemeClr val="tx1"/>
                </a:solidFill>
              </a:rPr>
              <a:t>Fonte: </a:t>
            </a:r>
            <a:r>
              <a:rPr lang="pt-BR" sz="2000" dirty="0">
                <a:solidFill>
                  <a:schemeClr val="tx1"/>
                </a:solidFill>
                <a:hlinkClick r:id="rId2"/>
              </a:rPr>
              <a:t>http://www.abc.net.au/environment/articles/2009/12/07/2764044.htm</a:t>
            </a:r>
            <a:endParaRPr lang="pt-BR" sz="2000" b="1" dirty="0">
              <a:solidFill>
                <a:schemeClr val="tx1"/>
              </a:solidFill>
            </a:endParaRPr>
          </a:p>
        </p:txBody>
      </p:sp>
    </p:spTree>
    <p:extLst>
      <p:ext uri="{BB962C8B-B14F-4D97-AF65-F5344CB8AC3E}">
        <p14:creationId xmlns:p14="http://schemas.microsoft.com/office/powerpoint/2010/main" val="368884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6400" y="914399"/>
            <a:ext cx="8548913" cy="5094516"/>
          </a:xfrm>
        </p:spPr>
        <p:txBody>
          <a:bodyPr>
            <a:noAutofit/>
          </a:bodyPr>
          <a:lstStyle/>
          <a:p>
            <a:r>
              <a:rPr lang="en-US" sz="2000" b="1" dirty="0">
                <a:solidFill>
                  <a:schemeClr val="tx1"/>
                </a:solidFill>
              </a:rPr>
              <a:t>4. Coal</a:t>
            </a:r>
            <a:r>
              <a:rPr lang="en-US" sz="2000" b="1" dirty="0"/>
              <a:t/>
            </a:r>
            <a:br>
              <a:rPr lang="en-US" sz="2000" b="1" dirty="0"/>
            </a:br>
            <a:r>
              <a:rPr lang="en-US" sz="2000" dirty="0">
                <a:solidFill>
                  <a:schemeClr val="tx1"/>
                </a:solidFill>
              </a:rPr>
              <a:t>Tim Flannery is not the only expert surveyed who expressed serious concern over Australia's 20-odd conventional </a:t>
            </a:r>
            <a:r>
              <a:rPr lang="en-US" sz="2000" b="1" u="sng" dirty="0">
                <a:solidFill>
                  <a:schemeClr val="tx1"/>
                </a:solidFill>
              </a:rPr>
              <a:t>coal-fired power plants</a:t>
            </a:r>
            <a:r>
              <a:rPr lang="en-US" sz="2000" dirty="0">
                <a:solidFill>
                  <a:schemeClr val="tx1"/>
                </a:solidFill>
              </a:rPr>
              <a:t>.</a:t>
            </a:r>
            <a:br>
              <a:rPr lang="en-US" sz="2000" dirty="0">
                <a:solidFill>
                  <a:schemeClr val="tx1"/>
                </a:solidFill>
              </a:rPr>
            </a:br>
            <a:r>
              <a:rPr lang="en-US" sz="2000" b="1" u="sng" dirty="0">
                <a:solidFill>
                  <a:schemeClr val="tx1"/>
                </a:solidFill>
              </a:rPr>
              <a:t>"We're the biggest coal exporter in the world</a:t>
            </a:r>
            <a:r>
              <a:rPr lang="en-US" sz="2000" dirty="0">
                <a:solidFill>
                  <a:schemeClr val="tx1"/>
                </a:solidFill>
              </a:rPr>
              <a:t>," says McKay. "</a:t>
            </a:r>
            <a:r>
              <a:rPr lang="en-US" sz="2000" b="1" u="sng" dirty="0">
                <a:solidFill>
                  <a:schemeClr val="tx1"/>
                </a:solidFill>
              </a:rPr>
              <a:t>We may think our global carbon contribution is small (almost two per cent of global emissions), but it's much, much greater than that due to our bulk coal exports to countries like Japan, South Korea, the Netherlands and China."</a:t>
            </a:r>
            <a:r>
              <a:rPr lang="en-US" sz="2000" dirty="0">
                <a:solidFill>
                  <a:schemeClr val="tx1"/>
                </a:solidFill>
              </a:rPr>
              <a:t/>
            </a:r>
            <a:br>
              <a:rPr lang="en-US" sz="2000" dirty="0">
                <a:solidFill>
                  <a:schemeClr val="tx1"/>
                </a:solidFill>
              </a:rPr>
            </a:br>
            <a:r>
              <a:rPr lang="en-US" sz="2000" dirty="0">
                <a:solidFill>
                  <a:schemeClr val="tx1"/>
                </a:solidFill>
              </a:rPr>
              <a:t>"It's unbelievable we haven't developed alternative, renewable energy sources on a large scale. We're dragging the chain presumably due to short-term, next election-cycle thinking," she says.</a:t>
            </a:r>
            <a:br>
              <a:rPr lang="en-US" sz="2000" dirty="0">
                <a:solidFill>
                  <a:schemeClr val="tx1"/>
                </a:solidFill>
              </a:rPr>
            </a:br>
            <a:r>
              <a:rPr lang="en-US" sz="2000" dirty="0">
                <a:solidFill>
                  <a:schemeClr val="tx1"/>
                </a:solidFill>
              </a:rPr>
              <a:t>While brown coal is responsible for much of our carbon dioxide (CO2), Wain believes we should be further investigating sequestration of the climate-changing gas.</a:t>
            </a:r>
            <a:br>
              <a:rPr lang="en-US" sz="2000" dirty="0">
                <a:solidFill>
                  <a:schemeClr val="tx1"/>
                </a:solidFill>
              </a:rPr>
            </a:br>
            <a:r>
              <a:rPr lang="en-US" sz="2000" dirty="0">
                <a:solidFill>
                  <a:schemeClr val="tx1"/>
                </a:solidFill>
              </a:rPr>
              <a:t>"Regardless of what else we do we're still going to need to draw down CO2 from the atmosphere to get it to 350 parts per million."</a:t>
            </a:r>
            <a:br>
              <a:rPr lang="en-US" sz="2000" dirty="0">
                <a:solidFill>
                  <a:schemeClr val="tx1"/>
                </a:solidFill>
              </a:rPr>
            </a:br>
            <a:r>
              <a:rPr lang="en-US" sz="2000" b="1" u="sng" dirty="0">
                <a:solidFill>
                  <a:schemeClr val="tx1"/>
                </a:solidFill>
              </a:rPr>
              <a:t>Wain points to a commercial trial aiming to turn CO2 captured from coal-fired plants into algal oil (to produce plastics or biodiesel); and another </a:t>
            </a:r>
            <a:r>
              <a:rPr lang="en-US" sz="2000" b="1" u="sng" dirty="0" err="1">
                <a:solidFill>
                  <a:schemeClr val="tx1"/>
                </a:solidFill>
              </a:rPr>
              <a:t>trialling</a:t>
            </a:r>
            <a:r>
              <a:rPr lang="en-US" sz="2000" b="1" u="sng" dirty="0">
                <a:solidFill>
                  <a:schemeClr val="tx1"/>
                </a:solidFill>
              </a:rPr>
              <a:t> brown coal deposits as the base for soil </a:t>
            </a:r>
            <a:r>
              <a:rPr lang="en-US" sz="2000" b="1" u="sng" dirty="0" err="1">
                <a:solidFill>
                  <a:schemeClr val="tx1"/>
                </a:solidFill>
              </a:rPr>
              <a:t>fertilisers</a:t>
            </a:r>
            <a:r>
              <a:rPr lang="en-US" sz="2000" b="1" u="sng" dirty="0">
                <a:solidFill>
                  <a:schemeClr val="tx1"/>
                </a:solidFill>
              </a:rPr>
              <a:t> as two potential solutions</a:t>
            </a:r>
            <a:r>
              <a:rPr lang="en-US" sz="2000" b="1" u="sng" dirty="0" smtClean="0">
                <a:solidFill>
                  <a:schemeClr val="tx1"/>
                </a:solidFill>
              </a:rPr>
              <a:t>. "</a:t>
            </a:r>
            <a:r>
              <a:rPr lang="en-US" sz="2000" b="1" u="sng" dirty="0">
                <a:solidFill>
                  <a:schemeClr val="tx1"/>
                </a:solidFill>
              </a:rPr>
              <a:t>There are consortiums of developers just getting on with it</a:t>
            </a:r>
            <a:r>
              <a:rPr lang="en-US" sz="2000" b="1" dirty="0">
                <a:solidFill>
                  <a:schemeClr val="tx1"/>
                </a:solidFill>
              </a:rPr>
              <a:t>," </a:t>
            </a:r>
            <a:r>
              <a:rPr lang="en-US" sz="2000" dirty="0">
                <a:solidFill>
                  <a:schemeClr val="tx1"/>
                </a:solidFill>
              </a:rPr>
              <a:t>she says.</a:t>
            </a:r>
            <a:br>
              <a:rPr lang="en-US" sz="2000" dirty="0">
                <a:solidFill>
                  <a:schemeClr val="tx1"/>
                </a:solidFill>
              </a:rPr>
            </a:br>
            <a:endParaRPr lang="pt-BR" sz="2000" dirty="0">
              <a:solidFill>
                <a:schemeClr val="tx1"/>
              </a:solidFill>
            </a:endParaRPr>
          </a:p>
        </p:txBody>
      </p:sp>
      <p:sp>
        <p:nvSpPr>
          <p:cNvPr id="3" name="Subtítulo 2"/>
          <p:cNvSpPr>
            <a:spLocks noGrp="1"/>
          </p:cNvSpPr>
          <p:nvPr>
            <p:ph type="subTitle" idx="1"/>
          </p:nvPr>
        </p:nvSpPr>
        <p:spPr>
          <a:xfrm>
            <a:off x="533957" y="6212114"/>
            <a:ext cx="8639071" cy="464457"/>
          </a:xfrm>
        </p:spPr>
        <p:txBody>
          <a:bodyPr>
            <a:normAutofit fontScale="85000" lnSpcReduction="10000"/>
          </a:bodyPr>
          <a:lstStyle/>
          <a:p>
            <a:r>
              <a:rPr lang="pt-BR" sz="2400" dirty="0" smtClean="0">
                <a:solidFill>
                  <a:schemeClr val="tx1"/>
                </a:solidFill>
              </a:rPr>
              <a:t>Fonte:</a:t>
            </a:r>
            <a:r>
              <a:rPr lang="pt-BR" sz="2400" dirty="0">
                <a:solidFill>
                  <a:schemeClr val="tx1"/>
                </a:solidFill>
                <a:hlinkClick r:id="rId2"/>
              </a:rPr>
              <a:t> http://www.abc.net.au/environment/articles/2009/12/07/2764044.htm</a:t>
            </a:r>
            <a:r>
              <a:rPr lang="pt-BR" dirty="0" smtClean="0"/>
              <a:t> </a:t>
            </a:r>
            <a:endParaRPr lang="pt-BR" dirty="0"/>
          </a:p>
        </p:txBody>
      </p:sp>
    </p:spTree>
    <p:extLst>
      <p:ext uri="{BB962C8B-B14F-4D97-AF65-F5344CB8AC3E}">
        <p14:creationId xmlns:p14="http://schemas.microsoft.com/office/powerpoint/2010/main" val="296988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2430" y="1556801"/>
            <a:ext cx="7315200" cy="3739099"/>
          </a:xfrm>
        </p:spPr>
        <p:txBody>
          <a:bodyPr>
            <a:normAutofit fontScale="90000"/>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200" b="1" dirty="0" smtClean="0">
                <a:solidFill>
                  <a:schemeClr val="tx1"/>
                </a:solidFill>
              </a:rPr>
              <a:t>5</a:t>
            </a:r>
            <a:r>
              <a:rPr lang="en-US" sz="2200" b="1" dirty="0">
                <a:solidFill>
                  <a:schemeClr val="tx1"/>
                </a:solidFill>
              </a:rPr>
              <a:t>. Biodiversity</a:t>
            </a:r>
            <a:br>
              <a:rPr lang="en-US" sz="2200" b="1" dirty="0">
                <a:solidFill>
                  <a:schemeClr val="tx1"/>
                </a:solidFill>
              </a:rPr>
            </a:br>
            <a:r>
              <a:rPr lang="en-US" sz="2200" dirty="0">
                <a:solidFill>
                  <a:schemeClr val="tx1"/>
                </a:solidFill>
              </a:rPr>
              <a:t>With 1500 land-based species threatened, what Flannery terms "the extinction crisis" is agreed upon as a serious environmental challenge.</a:t>
            </a:r>
            <a:br>
              <a:rPr lang="en-US" sz="2200" dirty="0">
                <a:solidFill>
                  <a:schemeClr val="tx1"/>
                </a:solidFill>
              </a:rPr>
            </a:br>
            <a:r>
              <a:rPr lang="en-US" sz="2200" dirty="0">
                <a:solidFill>
                  <a:schemeClr val="tx1"/>
                </a:solidFill>
              </a:rPr>
              <a:t>"We have already seen a fairly disturbing loss of our biodiversity, but the problem tends to get overshadowed by climate change, land degradation and water issues," says the ANU's Will Steffen.</a:t>
            </a:r>
            <a:br>
              <a:rPr lang="en-US" sz="2200" dirty="0">
                <a:solidFill>
                  <a:schemeClr val="tx1"/>
                </a:solidFill>
              </a:rPr>
            </a:br>
            <a:r>
              <a:rPr lang="en-US" sz="2200" dirty="0">
                <a:solidFill>
                  <a:schemeClr val="tx1"/>
                </a:solidFill>
              </a:rPr>
              <a:t>"There's a whole suite of services we enjoy thanks to a biodiverse-rich ecosystem, from provisioning services like food or water, through to nutrient flow and pollination," reminds </a:t>
            </a:r>
            <a:r>
              <a:rPr lang="en-US" sz="2200" dirty="0" err="1">
                <a:solidFill>
                  <a:schemeClr val="tx1"/>
                </a:solidFill>
              </a:rPr>
              <a:t>Steffan</a:t>
            </a:r>
            <a:r>
              <a:rPr lang="en-US" sz="2200" dirty="0">
                <a:solidFill>
                  <a:schemeClr val="tx1"/>
                </a:solidFill>
              </a:rPr>
              <a:t>.</a:t>
            </a:r>
            <a:br>
              <a:rPr lang="en-US" sz="2200" dirty="0">
                <a:solidFill>
                  <a:schemeClr val="tx1"/>
                </a:solidFill>
              </a:rPr>
            </a:br>
            <a:r>
              <a:rPr lang="en-US" sz="2200" dirty="0">
                <a:solidFill>
                  <a:schemeClr val="tx1"/>
                </a:solidFill>
              </a:rPr>
              <a:t>He believes our highly </a:t>
            </a:r>
            <a:r>
              <a:rPr lang="en-US" sz="2200" dirty="0" err="1">
                <a:solidFill>
                  <a:schemeClr val="tx1"/>
                </a:solidFill>
              </a:rPr>
              <a:t>urbanised</a:t>
            </a:r>
            <a:r>
              <a:rPr lang="en-US" sz="2200" dirty="0">
                <a:solidFill>
                  <a:schemeClr val="tx1"/>
                </a:solidFill>
              </a:rPr>
              <a:t> society only compounds the problem.</a:t>
            </a:r>
            <a:br>
              <a:rPr lang="en-US" sz="2200" dirty="0">
                <a:solidFill>
                  <a:schemeClr val="tx1"/>
                </a:solidFill>
              </a:rPr>
            </a:br>
            <a:r>
              <a:rPr lang="en-US" sz="2200" dirty="0">
                <a:solidFill>
                  <a:schemeClr val="tx1"/>
                </a:solidFill>
              </a:rPr>
              <a:t>"</a:t>
            </a:r>
            <a:r>
              <a:rPr lang="en-US" sz="2200" b="1" u="sng" dirty="0">
                <a:solidFill>
                  <a:schemeClr val="tx1"/>
                </a:solidFill>
              </a:rPr>
              <a:t>We are quite disconnected from the services our ecosystem provides. Aside from products like food or timber, we don't see a value or price for these services in an economically </a:t>
            </a:r>
            <a:r>
              <a:rPr lang="en-US" sz="2200" b="1" u="sng" dirty="0" err="1">
                <a:solidFill>
                  <a:schemeClr val="tx1"/>
                </a:solidFill>
              </a:rPr>
              <a:t>focussed</a:t>
            </a:r>
            <a:r>
              <a:rPr lang="en-US" sz="2200" b="1" u="sng" dirty="0">
                <a:solidFill>
                  <a:schemeClr val="tx1"/>
                </a:solidFill>
              </a:rPr>
              <a:t> system. But Australia has an extinction debt building up, and the trend is not improving</a:t>
            </a:r>
            <a:r>
              <a:rPr lang="en-US" sz="2200" dirty="0">
                <a:solidFill>
                  <a:schemeClr val="tx1"/>
                </a:solidFill>
              </a:rPr>
              <a:t>," he says.</a:t>
            </a:r>
          </a:p>
        </p:txBody>
      </p:sp>
      <p:sp>
        <p:nvSpPr>
          <p:cNvPr id="3" name="Subtítulo 2"/>
          <p:cNvSpPr>
            <a:spLocks noGrp="1"/>
          </p:cNvSpPr>
          <p:nvPr>
            <p:ph type="subTitle" idx="1"/>
          </p:nvPr>
        </p:nvSpPr>
        <p:spPr>
          <a:xfrm>
            <a:off x="885370" y="6139543"/>
            <a:ext cx="8273143" cy="432073"/>
          </a:xfrm>
        </p:spPr>
        <p:txBody>
          <a:bodyPr>
            <a:noAutofit/>
          </a:bodyPr>
          <a:lstStyle/>
          <a:p>
            <a:r>
              <a:rPr lang="pt-BR" sz="2000" dirty="0" smtClean="0">
                <a:solidFill>
                  <a:schemeClr val="tx1"/>
                </a:solidFill>
              </a:rPr>
              <a:t>Fonte: </a:t>
            </a:r>
            <a:r>
              <a:rPr lang="pt-BR" sz="2000" dirty="0">
                <a:solidFill>
                  <a:schemeClr val="tx1"/>
                </a:solidFill>
                <a:hlinkClick r:id="rId2"/>
              </a:rPr>
              <a:t>http://www.abc.net.au/environment/articles/2009/12/07/2764044.htm</a:t>
            </a:r>
            <a:endParaRPr lang="pt-BR" sz="2000" dirty="0">
              <a:solidFill>
                <a:schemeClr val="tx1"/>
              </a:solidFill>
            </a:endParaRPr>
          </a:p>
        </p:txBody>
      </p:sp>
    </p:spTree>
    <p:extLst>
      <p:ext uri="{BB962C8B-B14F-4D97-AF65-F5344CB8AC3E}">
        <p14:creationId xmlns:p14="http://schemas.microsoft.com/office/powerpoint/2010/main" val="147921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1548" y="1028700"/>
            <a:ext cx="7315200" cy="4457700"/>
          </a:xfrm>
        </p:spPr>
        <p:txBody>
          <a:bodyPr>
            <a:noAutofit/>
          </a:bodyPr>
          <a:lstStyle/>
          <a:p>
            <a:r>
              <a:rPr lang="en-US" sz="2000" b="1" dirty="0">
                <a:solidFill>
                  <a:schemeClr val="tx1"/>
                </a:solidFill>
              </a:rPr>
              <a:t>6. Oceans</a:t>
            </a:r>
            <a:br>
              <a:rPr lang="en-US" sz="2000" b="1" dirty="0">
                <a:solidFill>
                  <a:schemeClr val="tx1"/>
                </a:solidFill>
              </a:rPr>
            </a:br>
            <a:r>
              <a:rPr lang="en-US" sz="2000" dirty="0">
                <a:solidFill>
                  <a:schemeClr val="tx1"/>
                </a:solidFill>
              </a:rPr>
              <a:t>Despite knowing the problems faced by one of our best-loved tourist attractions, </a:t>
            </a:r>
            <a:r>
              <a:rPr lang="en-US" sz="2000" b="1" u="sng" dirty="0">
                <a:solidFill>
                  <a:schemeClr val="tx1"/>
                </a:solidFill>
              </a:rPr>
              <a:t>we're still not doing enough to protect the Great Barrier Reef</a:t>
            </a:r>
            <a:r>
              <a:rPr lang="en-US" sz="2000" dirty="0">
                <a:solidFill>
                  <a:schemeClr val="tx1"/>
                </a:solidFill>
              </a:rPr>
              <a:t>.</a:t>
            </a:r>
            <a:br>
              <a:rPr lang="en-US" sz="2000" dirty="0">
                <a:solidFill>
                  <a:schemeClr val="tx1"/>
                </a:solidFill>
              </a:rPr>
            </a:br>
            <a:r>
              <a:rPr lang="en-US" sz="2000" dirty="0">
                <a:solidFill>
                  <a:schemeClr val="tx1"/>
                </a:solidFill>
              </a:rPr>
              <a:t>"</a:t>
            </a:r>
            <a:r>
              <a:rPr lang="en-US" sz="2000" b="1" u="sng" dirty="0">
                <a:solidFill>
                  <a:schemeClr val="tx1"/>
                </a:solidFill>
              </a:rPr>
              <a:t>Rising sea levels and the impact of </a:t>
            </a:r>
            <a:r>
              <a:rPr lang="en-US" sz="2000" b="1" u="sng" dirty="0" err="1">
                <a:solidFill>
                  <a:schemeClr val="tx1"/>
                </a:solidFill>
              </a:rPr>
              <a:t>fertiliser</a:t>
            </a:r>
            <a:r>
              <a:rPr lang="en-US" sz="2000" b="1" u="sng" dirty="0">
                <a:solidFill>
                  <a:schemeClr val="tx1"/>
                </a:solidFill>
              </a:rPr>
              <a:t> run-off are damaging the reef. It needs more attention, because once it's gone, it's gone for good</a:t>
            </a:r>
            <a:r>
              <a:rPr lang="en-US" sz="2000" dirty="0">
                <a:solidFill>
                  <a:schemeClr val="tx1"/>
                </a:solidFill>
              </a:rPr>
              <a:t>," reminds McKay.</a:t>
            </a:r>
            <a:br>
              <a:rPr lang="en-US" sz="2000" dirty="0">
                <a:solidFill>
                  <a:schemeClr val="tx1"/>
                </a:solidFill>
              </a:rPr>
            </a:br>
            <a:r>
              <a:rPr lang="en-US" sz="2000" dirty="0">
                <a:solidFill>
                  <a:schemeClr val="tx1"/>
                </a:solidFill>
              </a:rPr>
              <a:t>As the ACF calls for a national network of large marine sanctuaries, and an Australian Oceans Act to regulate sustainable harvesting and production of seafood, Greenpeace's </a:t>
            </a:r>
            <a:r>
              <a:rPr lang="en-US" sz="2000" dirty="0" err="1">
                <a:solidFill>
                  <a:schemeClr val="tx1"/>
                </a:solidFill>
              </a:rPr>
              <a:t>Selvey</a:t>
            </a:r>
            <a:r>
              <a:rPr lang="en-US" sz="2000" dirty="0">
                <a:solidFill>
                  <a:schemeClr val="tx1"/>
                </a:solidFill>
              </a:rPr>
              <a:t> highlights the current situation.</a:t>
            </a:r>
            <a:br>
              <a:rPr lang="en-US" sz="2000" dirty="0">
                <a:solidFill>
                  <a:schemeClr val="tx1"/>
                </a:solidFill>
              </a:rPr>
            </a:br>
            <a:r>
              <a:rPr lang="en-US" sz="2000" dirty="0">
                <a:solidFill>
                  <a:schemeClr val="tx1"/>
                </a:solidFill>
              </a:rPr>
              <a:t>"Seventy-six per cent of the world's fisheries are in dire straits, and overfishing by commercial and illegal fleets is threatening to fish some of our </a:t>
            </a:r>
            <a:r>
              <a:rPr lang="en-US" sz="2000" dirty="0" err="1">
                <a:solidFill>
                  <a:schemeClr val="tx1"/>
                </a:solidFill>
              </a:rPr>
              <a:t>favourite</a:t>
            </a:r>
            <a:r>
              <a:rPr lang="en-US" sz="2000" dirty="0">
                <a:solidFill>
                  <a:schemeClr val="tx1"/>
                </a:solidFill>
              </a:rPr>
              <a:t> </a:t>
            </a:r>
            <a:r>
              <a:rPr lang="en-US" sz="2000" dirty="0" err="1">
                <a:solidFill>
                  <a:schemeClr val="tx1"/>
                </a:solidFill>
              </a:rPr>
              <a:t>seafoods</a:t>
            </a:r>
            <a:r>
              <a:rPr lang="en-US" sz="2000" dirty="0">
                <a:solidFill>
                  <a:schemeClr val="tx1"/>
                </a:solidFill>
              </a:rPr>
              <a:t> to extinction. If we continue on this trajectory all fish stocks will collapse within 50 years. Scientists say eventually we will be left with only jellyfish and plankton," she says.</a:t>
            </a:r>
          </a:p>
        </p:txBody>
      </p:sp>
      <p:sp>
        <p:nvSpPr>
          <p:cNvPr id="3" name="Subtítulo 2"/>
          <p:cNvSpPr>
            <a:spLocks noGrp="1"/>
          </p:cNvSpPr>
          <p:nvPr>
            <p:ph type="subTitle" idx="1"/>
          </p:nvPr>
        </p:nvSpPr>
        <p:spPr>
          <a:xfrm>
            <a:off x="304800" y="6096001"/>
            <a:ext cx="9050334" cy="624114"/>
          </a:xfrm>
        </p:spPr>
        <p:txBody>
          <a:bodyPr>
            <a:normAutofit fontScale="92500"/>
          </a:bodyPr>
          <a:lstStyle/>
          <a:p>
            <a:r>
              <a:rPr lang="pt-BR" dirty="0" smtClean="0">
                <a:solidFill>
                  <a:schemeClr val="tx1"/>
                </a:solidFill>
              </a:rPr>
              <a:t>Fonte:  </a:t>
            </a:r>
            <a:r>
              <a:rPr lang="pt-BR" sz="2400" dirty="0" smtClean="0">
                <a:solidFill>
                  <a:schemeClr val="tx1"/>
                </a:solidFill>
                <a:hlinkClick r:id="rId2"/>
              </a:rPr>
              <a:t>http</a:t>
            </a:r>
            <a:r>
              <a:rPr lang="pt-BR" sz="2400" dirty="0">
                <a:solidFill>
                  <a:schemeClr val="tx1"/>
                </a:solidFill>
                <a:hlinkClick r:id="rId2"/>
              </a:rPr>
              <a:t>://www.abc.net.au/environment/articles/2009/12/07/2764044.htm</a:t>
            </a:r>
            <a:endParaRPr lang="pt-BR" dirty="0"/>
          </a:p>
        </p:txBody>
      </p:sp>
    </p:spTree>
    <p:extLst>
      <p:ext uri="{BB962C8B-B14F-4D97-AF65-F5344CB8AC3E}">
        <p14:creationId xmlns:p14="http://schemas.microsoft.com/office/powerpoint/2010/main" val="116728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b="1" u="sng" dirty="0">
                <a:solidFill>
                  <a:schemeClr val="tx1"/>
                </a:solidFill>
              </a:rPr>
              <a:t>Great Barrier </a:t>
            </a:r>
            <a:r>
              <a:rPr lang="en-US" sz="2800" b="1" u="sng" dirty="0" smtClean="0">
                <a:solidFill>
                  <a:schemeClr val="tx1"/>
                </a:solidFill>
              </a:rPr>
              <a:t>Reef</a:t>
            </a:r>
            <a:r>
              <a:rPr lang="en-US" sz="2800" b="1" u="sng" dirty="0">
                <a:solidFill>
                  <a:schemeClr val="tx1"/>
                </a:solidFill>
              </a:rPr>
              <a:t/>
            </a:r>
            <a:br>
              <a:rPr lang="en-US" sz="2800" b="1" u="sng" dirty="0">
                <a:solidFill>
                  <a:schemeClr val="tx1"/>
                </a:solidFill>
              </a:rPr>
            </a:br>
            <a:r>
              <a:rPr lang="en-US" sz="2800" b="1" u="sng" dirty="0" smtClean="0">
                <a:solidFill>
                  <a:schemeClr val="tx1"/>
                </a:solidFill>
              </a:rPr>
              <a:t/>
            </a:r>
            <a:br>
              <a:rPr lang="en-US" sz="2800" b="1" u="sng" dirty="0" smtClean="0">
                <a:solidFill>
                  <a:schemeClr val="tx1"/>
                </a:solidFill>
              </a:rPr>
            </a:br>
            <a:r>
              <a:rPr lang="en-US" sz="2800" b="1" dirty="0">
                <a:solidFill>
                  <a:schemeClr val="tx1"/>
                </a:solidFill>
              </a:rPr>
              <a:t/>
            </a:r>
            <a:br>
              <a:rPr lang="en-US" sz="2800" b="1" dirty="0">
                <a:solidFill>
                  <a:schemeClr val="tx1"/>
                </a:solidFill>
              </a:rPr>
            </a:br>
            <a:r>
              <a:rPr lang="en-US" sz="1800" b="1" dirty="0" smtClean="0">
                <a:solidFill>
                  <a:schemeClr val="tx1"/>
                </a:solidFill>
              </a:rPr>
              <a:t>Fonte</a:t>
            </a:r>
            <a:r>
              <a:rPr lang="en-US" sz="1800" b="1" dirty="0">
                <a:solidFill>
                  <a:schemeClr val="tx1"/>
                </a:solidFill>
              </a:rPr>
              <a:t>: </a:t>
            </a:r>
            <a:r>
              <a:rPr lang="en-US" sz="1800" b="1" dirty="0" smtClean="0">
                <a:solidFill>
                  <a:schemeClr val="tx1"/>
                </a:solidFill>
              </a:rPr>
              <a:t/>
            </a:r>
            <a:br>
              <a:rPr lang="en-US" sz="1800" b="1" dirty="0" smtClean="0">
                <a:solidFill>
                  <a:schemeClr val="tx1"/>
                </a:solidFill>
              </a:rPr>
            </a:br>
            <a:r>
              <a:rPr lang="en-US" sz="1600" b="1" u="sng" dirty="0" smtClean="0">
                <a:solidFill>
                  <a:schemeClr val="tx1"/>
                </a:solidFill>
              </a:rPr>
              <a:t>http</a:t>
            </a:r>
            <a:r>
              <a:rPr lang="en-US" sz="1600" b="1" u="sng" dirty="0">
                <a:solidFill>
                  <a:schemeClr val="tx1"/>
                </a:solidFill>
              </a:rPr>
              <a:t>://www.environment.gov.au</a:t>
            </a:r>
            <a:r>
              <a:rPr lang="en-US" sz="1600" b="1" u="sng" dirty="0" smtClean="0">
                <a:solidFill>
                  <a:schemeClr val="tx1"/>
                </a:solidFill>
              </a:rPr>
              <a:t>/</a:t>
            </a:r>
            <a:br>
              <a:rPr lang="en-US" sz="1600" b="1" u="sng" dirty="0" smtClean="0">
                <a:solidFill>
                  <a:schemeClr val="tx1"/>
                </a:solidFill>
              </a:rPr>
            </a:br>
            <a:endParaRPr lang="pt-BR" sz="1600" dirty="0"/>
          </a:p>
        </p:txBody>
      </p:sp>
      <p:pic>
        <p:nvPicPr>
          <p:cNvPr id="2050" name="Picture 2" descr="http://www.environment.gov.au/system/files/promo/20f43107-6d7d-4c4d-821c-4d4387670bd7/images/wi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738" y="1123838"/>
            <a:ext cx="7315200" cy="460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66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7029" y="1562100"/>
            <a:ext cx="7695619" cy="3817112"/>
          </a:xfrm>
        </p:spPr>
        <p:txBody>
          <a:bodyPr>
            <a:noAutofit/>
          </a:bodyPr>
          <a:lstStyle/>
          <a:p>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7</a:t>
            </a:r>
            <a:r>
              <a:rPr lang="en-US" sz="2000" b="1" dirty="0">
                <a:solidFill>
                  <a:schemeClr val="tx1"/>
                </a:solidFill>
              </a:rPr>
              <a:t>. Population</a:t>
            </a:r>
            <a:br>
              <a:rPr lang="en-US" sz="2000" b="1" dirty="0">
                <a:solidFill>
                  <a:schemeClr val="tx1"/>
                </a:solidFill>
              </a:rPr>
            </a:br>
            <a:r>
              <a:rPr lang="en-US" sz="2000" dirty="0">
                <a:solidFill>
                  <a:schemeClr val="tx1"/>
                </a:solidFill>
              </a:rPr>
              <a:t>With Australia's population </a:t>
            </a:r>
            <a:r>
              <a:rPr lang="en-US" sz="2000" b="1" u="sng" dirty="0">
                <a:solidFill>
                  <a:schemeClr val="tx1"/>
                </a:solidFill>
              </a:rPr>
              <a:t>projected to reach 35 million by 2049</a:t>
            </a:r>
            <a:r>
              <a:rPr lang="en-US" sz="2000" dirty="0">
                <a:solidFill>
                  <a:schemeClr val="tx1"/>
                </a:solidFill>
              </a:rPr>
              <a:t>, commentators continue to express concern about the pressure this growth will place on resources.</a:t>
            </a:r>
            <a:br>
              <a:rPr lang="en-US" sz="2000" dirty="0">
                <a:solidFill>
                  <a:schemeClr val="tx1"/>
                </a:solidFill>
              </a:rPr>
            </a:br>
            <a:r>
              <a:rPr lang="en-US" sz="2000" dirty="0">
                <a:solidFill>
                  <a:schemeClr val="tx1"/>
                </a:solidFill>
              </a:rPr>
              <a:t>"It means more consumption, and greater challenges for providing infrastructure to manage our country in a sustainable way," says McKay.</a:t>
            </a:r>
            <a:br>
              <a:rPr lang="en-US" sz="2000" dirty="0">
                <a:solidFill>
                  <a:schemeClr val="tx1"/>
                </a:solidFill>
              </a:rPr>
            </a:br>
            <a:r>
              <a:rPr lang="en-US" sz="2000" dirty="0">
                <a:solidFill>
                  <a:schemeClr val="tx1"/>
                </a:solidFill>
              </a:rPr>
              <a:t>While the ACF is calling for long-term strategies to meet and increase humanitarian obligations while reducing overall migration to more sustainable levels, </a:t>
            </a:r>
            <a:r>
              <a:rPr lang="en-US" sz="2000" b="1" u="sng" dirty="0">
                <a:solidFill>
                  <a:schemeClr val="tx1"/>
                </a:solidFill>
              </a:rPr>
              <a:t>the debate over ideal population continues</a:t>
            </a:r>
            <a:r>
              <a:rPr lang="en-US" sz="2000" dirty="0">
                <a:solidFill>
                  <a:schemeClr val="tx1"/>
                </a:solidFill>
              </a:rPr>
              <a:t>.</a:t>
            </a:r>
            <a:br>
              <a:rPr lang="en-US" sz="2000" dirty="0">
                <a:solidFill>
                  <a:schemeClr val="tx1"/>
                </a:solidFill>
              </a:rPr>
            </a:br>
            <a:r>
              <a:rPr lang="en-US" sz="2000" dirty="0">
                <a:solidFill>
                  <a:schemeClr val="tx1"/>
                </a:solidFill>
              </a:rPr>
              <a:t>Experts may not see eye to eye on a figure, but most agree decisions need to be made.</a:t>
            </a:r>
            <a:br>
              <a:rPr lang="en-US" sz="2000" dirty="0">
                <a:solidFill>
                  <a:schemeClr val="tx1"/>
                </a:solidFill>
              </a:rPr>
            </a:br>
            <a:r>
              <a:rPr lang="en-US" sz="2000" dirty="0">
                <a:solidFill>
                  <a:schemeClr val="tx1"/>
                </a:solidFill>
              </a:rPr>
              <a:t>"We need to determine what our carrying capacity is" says </a:t>
            </a:r>
            <a:r>
              <a:rPr lang="en-US" sz="2000" dirty="0" err="1">
                <a:solidFill>
                  <a:schemeClr val="tx1"/>
                </a:solidFill>
              </a:rPr>
              <a:t>Lambeck</a:t>
            </a:r>
            <a:r>
              <a:rPr lang="en-US" sz="2000" dirty="0">
                <a:solidFill>
                  <a:schemeClr val="tx1"/>
                </a:solidFill>
              </a:rPr>
              <a:t>, "and how can we achieve a sustainable population."</a:t>
            </a:r>
            <a:br>
              <a:rPr lang="en-US" sz="2000" dirty="0">
                <a:solidFill>
                  <a:schemeClr val="tx1"/>
                </a:solidFill>
              </a:rPr>
            </a:br>
            <a:endParaRPr lang="pt-BR" sz="2000" dirty="0">
              <a:solidFill>
                <a:schemeClr val="tx1"/>
              </a:solidFill>
            </a:endParaRPr>
          </a:p>
        </p:txBody>
      </p:sp>
      <p:sp>
        <p:nvSpPr>
          <p:cNvPr id="3" name="Subtítulo 2"/>
          <p:cNvSpPr>
            <a:spLocks noGrp="1"/>
          </p:cNvSpPr>
          <p:nvPr>
            <p:ph type="subTitle" idx="1"/>
          </p:nvPr>
        </p:nvSpPr>
        <p:spPr>
          <a:xfrm>
            <a:off x="537029" y="6295571"/>
            <a:ext cx="7315200" cy="377646"/>
          </a:xfrm>
        </p:spPr>
        <p:txBody>
          <a:bodyPr>
            <a:normAutofit fontScale="85000" lnSpcReduction="10000"/>
          </a:bodyPr>
          <a:lstStyle/>
          <a:p>
            <a:r>
              <a:rPr lang="pt-BR" dirty="0">
                <a:solidFill>
                  <a:schemeClr val="tx1"/>
                </a:solidFill>
              </a:rPr>
              <a:t>Fonte:  </a:t>
            </a:r>
            <a:r>
              <a:rPr lang="pt-BR" sz="2000" dirty="0">
                <a:solidFill>
                  <a:schemeClr val="tx1"/>
                </a:solidFill>
                <a:hlinkClick r:id="rId2"/>
              </a:rPr>
              <a:t>http://www.abc.net.au/environment/articles/2009/12/07/2764044.htm</a:t>
            </a:r>
            <a:endParaRPr lang="pt-BR" dirty="0"/>
          </a:p>
          <a:p>
            <a:endParaRPr lang="pt-BR" dirty="0"/>
          </a:p>
        </p:txBody>
      </p:sp>
    </p:spTree>
    <p:extLst>
      <p:ext uri="{BB962C8B-B14F-4D97-AF65-F5344CB8AC3E}">
        <p14:creationId xmlns:p14="http://schemas.microsoft.com/office/powerpoint/2010/main" val="105978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5715" y="1231773"/>
            <a:ext cx="7315200" cy="4302252"/>
          </a:xfrm>
        </p:spPr>
        <p:txBody>
          <a:bodyPr>
            <a:noAutofit/>
          </a:bodyPr>
          <a:lstStyle/>
          <a:p>
            <a:r>
              <a:rPr lang="en-US" sz="2000" b="1" dirty="0">
                <a:solidFill>
                  <a:schemeClr val="tx1"/>
                </a:solidFill>
              </a:rPr>
              <a:t>8. Sustainable cities</a:t>
            </a:r>
            <a:br>
              <a:rPr lang="en-US" sz="2000" b="1" dirty="0">
                <a:solidFill>
                  <a:schemeClr val="tx1"/>
                </a:solidFill>
              </a:rPr>
            </a:br>
            <a:r>
              <a:rPr lang="en-US" sz="2000" b="1" u="sng" dirty="0">
                <a:solidFill>
                  <a:schemeClr val="tx1"/>
                </a:solidFill>
              </a:rPr>
              <a:t>With Australians using more water and energy per person than almost any other country in the world</a:t>
            </a:r>
            <a:r>
              <a:rPr lang="en-US" sz="2000" dirty="0">
                <a:solidFill>
                  <a:schemeClr val="tx1"/>
                </a:solidFill>
              </a:rPr>
              <a:t>, rethinking how we live in and develop our cities is vital, says the ACF's Josh Meadows.</a:t>
            </a:r>
            <a:br>
              <a:rPr lang="en-US" sz="2000" dirty="0">
                <a:solidFill>
                  <a:schemeClr val="tx1"/>
                </a:solidFill>
              </a:rPr>
            </a:br>
            <a:r>
              <a:rPr lang="en-US" sz="2000" dirty="0">
                <a:solidFill>
                  <a:schemeClr val="tx1"/>
                </a:solidFill>
              </a:rPr>
              <a:t>"We should invest in energy-efficient houses and buildings, and then export our ideas and the </a:t>
            </a:r>
            <a:r>
              <a:rPr lang="en-US" sz="2000" b="1" u="sng" dirty="0">
                <a:solidFill>
                  <a:schemeClr val="tx1"/>
                </a:solidFill>
              </a:rPr>
              <a:t>smart technologies behind them</a:t>
            </a:r>
            <a:r>
              <a:rPr lang="en-US" sz="2000" dirty="0">
                <a:solidFill>
                  <a:schemeClr val="tx1"/>
                </a:solidFill>
              </a:rPr>
              <a:t>."</a:t>
            </a:r>
            <a:br>
              <a:rPr lang="en-US" sz="2000" dirty="0">
                <a:solidFill>
                  <a:schemeClr val="tx1"/>
                </a:solidFill>
              </a:rPr>
            </a:br>
            <a:r>
              <a:rPr lang="en-US" sz="2000" dirty="0" err="1">
                <a:solidFill>
                  <a:schemeClr val="tx1"/>
                </a:solidFill>
              </a:rPr>
              <a:t>Lambeck</a:t>
            </a:r>
            <a:r>
              <a:rPr lang="en-US" sz="2000" dirty="0">
                <a:solidFill>
                  <a:schemeClr val="tx1"/>
                </a:solidFill>
              </a:rPr>
              <a:t> says smarter infrastructure would go along way to addressing the issue: "We need sustainable infrastructures for transport, power generation and distribution that </a:t>
            </a:r>
            <a:r>
              <a:rPr lang="en-US" sz="2000" dirty="0" err="1">
                <a:solidFill>
                  <a:schemeClr val="tx1"/>
                </a:solidFill>
              </a:rPr>
              <a:t>minimise</a:t>
            </a:r>
            <a:r>
              <a:rPr lang="en-US" sz="2000" dirty="0">
                <a:solidFill>
                  <a:schemeClr val="tx1"/>
                </a:solidFill>
              </a:rPr>
              <a:t> the impact on energy, water and biodiversity."</a:t>
            </a:r>
            <a:br>
              <a:rPr lang="en-US" sz="2000" dirty="0">
                <a:solidFill>
                  <a:schemeClr val="tx1"/>
                </a:solidFill>
              </a:rPr>
            </a:br>
            <a:r>
              <a:rPr lang="en-US" sz="2000" dirty="0">
                <a:solidFill>
                  <a:schemeClr val="tx1"/>
                </a:solidFill>
              </a:rPr>
              <a:t>According to Wain, there is huge scope for greater efficiency in our built environment.</a:t>
            </a:r>
            <a:br>
              <a:rPr lang="en-US" sz="2000" dirty="0">
                <a:solidFill>
                  <a:schemeClr val="tx1"/>
                </a:solidFill>
              </a:rPr>
            </a:br>
            <a:r>
              <a:rPr lang="en-US" sz="2000" b="1" u="sng" dirty="0">
                <a:solidFill>
                  <a:schemeClr val="tx1"/>
                </a:solidFill>
              </a:rPr>
              <a:t>"I'm an eternal optimist, but we need to think at scale — not house to house, but street to street and suburb to suburb. We need solutions that are scalable, so they become more investable and bankable</a:t>
            </a:r>
            <a:r>
              <a:rPr lang="en-US" sz="2000" dirty="0">
                <a:solidFill>
                  <a:schemeClr val="tx1"/>
                </a:solidFill>
              </a:rPr>
              <a:t>."</a:t>
            </a:r>
          </a:p>
        </p:txBody>
      </p:sp>
      <p:sp>
        <p:nvSpPr>
          <p:cNvPr id="3" name="Subtítulo 2"/>
          <p:cNvSpPr>
            <a:spLocks noGrp="1"/>
          </p:cNvSpPr>
          <p:nvPr>
            <p:ph type="subTitle" idx="1"/>
          </p:nvPr>
        </p:nvSpPr>
        <p:spPr>
          <a:xfrm>
            <a:off x="940916" y="6201682"/>
            <a:ext cx="7315200" cy="400050"/>
          </a:xfrm>
        </p:spPr>
        <p:txBody>
          <a:bodyPr>
            <a:normAutofit fontScale="85000" lnSpcReduction="10000"/>
          </a:bodyPr>
          <a:lstStyle/>
          <a:p>
            <a:r>
              <a:rPr lang="pt-BR" dirty="0">
                <a:solidFill>
                  <a:schemeClr val="tx1"/>
                </a:solidFill>
              </a:rPr>
              <a:t>Fonte:  </a:t>
            </a:r>
            <a:r>
              <a:rPr lang="pt-BR" sz="2000" dirty="0">
                <a:solidFill>
                  <a:schemeClr val="tx1"/>
                </a:solidFill>
                <a:hlinkClick r:id="rId2"/>
              </a:rPr>
              <a:t>http://www.abc.net.au/environment/articles/2009/12/07/2764044.htm</a:t>
            </a:r>
            <a:endParaRPr lang="pt-BR" dirty="0"/>
          </a:p>
          <a:p>
            <a:endParaRPr lang="pt-BR" dirty="0"/>
          </a:p>
        </p:txBody>
      </p:sp>
    </p:spTree>
    <p:extLst>
      <p:ext uri="{BB962C8B-B14F-4D97-AF65-F5344CB8AC3E}">
        <p14:creationId xmlns:p14="http://schemas.microsoft.com/office/powerpoint/2010/main" val="2764242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7"/>
            <a:ext cx="7315200" cy="3911727"/>
          </a:xfrm>
        </p:spPr>
        <p:txBody>
          <a:bodyPr>
            <a:normAutofit/>
          </a:bodyPr>
          <a:lstStyle/>
          <a:p>
            <a:r>
              <a:rPr lang="en-US" sz="2000" b="1" dirty="0">
                <a:solidFill>
                  <a:schemeClr val="tx1"/>
                </a:solidFill>
              </a:rPr>
              <a:t>9. Transport</a:t>
            </a:r>
            <a:br>
              <a:rPr lang="en-US" sz="2000" b="1" dirty="0">
                <a:solidFill>
                  <a:schemeClr val="tx1"/>
                </a:solidFill>
              </a:rPr>
            </a:br>
            <a:r>
              <a:rPr lang="en-US" sz="2000" dirty="0">
                <a:solidFill>
                  <a:schemeClr val="tx1"/>
                </a:solidFill>
              </a:rPr>
              <a:t>The perennial debate about lack of investment in public transport continues to frustrate many experts.</a:t>
            </a:r>
            <a:br>
              <a:rPr lang="en-US" sz="2000" dirty="0">
                <a:solidFill>
                  <a:schemeClr val="tx1"/>
                </a:solidFill>
              </a:rPr>
            </a:br>
            <a:r>
              <a:rPr lang="en-US" sz="2000" dirty="0">
                <a:solidFill>
                  <a:schemeClr val="tx1"/>
                </a:solidFill>
              </a:rPr>
              <a:t>"</a:t>
            </a:r>
            <a:r>
              <a:rPr lang="en-US" sz="2000" b="1" u="sng" dirty="0">
                <a:solidFill>
                  <a:schemeClr val="tx1"/>
                </a:solidFill>
              </a:rPr>
              <a:t>People complain about the per capita cost of investment in public transport, but it's far cheaper than the cost of putting cars on the road. We're not very logical in the way we think about these things</a:t>
            </a:r>
            <a:r>
              <a:rPr lang="en-US" sz="2000" dirty="0">
                <a:solidFill>
                  <a:schemeClr val="tx1"/>
                </a:solidFill>
              </a:rPr>
              <a:t>," says Wain.</a:t>
            </a:r>
            <a:br>
              <a:rPr lang="en-US" sz="2000" dirty="0">
                <a:solidFill>
                  <a:schemeClr val="tx1"/>
                </a:solidFill>
              </a:rPr>
            </a:br>
            <a:r>
              <a:rPr lang="en-US" sz="2000" dirty="0">
                <a:solidFill>
                  <a:schemeClr val="tx1"/>
                </a:solidFill>
              </a:rPr>
              <a:t>While the ACF points out that removing the "nonsensical fringe benefit tax concession" for company car use would shift many away from relying on their cars, Wain is excited by the planned roll-out of a national electric car network, beginning in Canberra within the next two years.</a:t>
            </a:r>
            <a:br>
              <a:rPr lang="en-US" sz="2000" dirty="0">
                <a:solidFill>
                  <a:schemeClr val="tx1"/>
                </a:solidFill>
              </a:rPr>
            </a:br>
            <a:r>
              <a:rPr lang="en-US" sz="2000" dirty="0">
                <a:solidFill>
                  <a:schemeClr val="tx1"/>
                </a:solidFill>
              </a:rPr>
              <a:t>"Programs like this could conceivably take all tailpipes off the road in our cities," she says</a:t>
            </a:r>
            <a:br>
              <a:rPr lang="en-US" sz="2000" dirty="0">
                <a:solidFill>
                  <a:schemeClr val="tx1"/>
                </a:solidFill>
              </a:rPr>
            </a:br>
            <a:endParaRPr lang="pt-BR" sz="2000" dirty="0">
              <a:solidFill>
                <a:schemeClr val="tx1"/>
              </a:solidFill>
            </a:endParaRPr>
          </a:p>
        </p:txBody>
      </p:sp>
      <p:sp>
        <p:nvSpPr>
          <p:cNvPr id="3" name="Subtítulo 2"/>
          <p:cNvSpPr>
            <a:spLocks noGrp="1"/>
          </p:cNvSpPr>
          <p:nvPr>
            <p:ph type="subTitle" idx="1"/>
          </p:nvPr>
        </p:nvSpPr>
        <p:spPr>
          <a:xfrm>
            <a:off x="580571" y="6084208"/>
            <a:ext cx="8519885" cy="628650"/>
          </a:xfrm>
        </p:spPr>
        <p:txBody>
          <a:bodyPr>
            <a:normAutofit/>
          </a:bodyPr>
          <a:lstStyle/>
          <a:p>
            <a:r>
              <a:rPr lang="pt-BR" dirty="0">
                <a:solidFill>
                  <a:schemeClr val="tx1"/>
                </a:solidFill>
              </a:rPr>
              <a:t>Fonte:  </a:t>
            </a:r>
            <a:r>
              <a:rPr lang="pt-BR" sz="2000" dirty="0">
                <a:solidFill>
                  <a:schemeClr val="tx1"/>
                </a:solidFill>
                <a:hlinkClick r:id="rId2"/>
              </a:rPr>
              <a:t>http://www.abc.net.au/environment/articles/2009/12/07/2764044.htm</a:t>
            </a:r>
            <a:endParaRPr lang="pt-BR" dirty="0"/>
          </a:p>
        </p:txBody>
      </p:sp>
    </p:spTree>
    <p:extLst>
      <p:ext uri="{BB962C8B-B14F-4D97-AF65-F5344CB8AC3E}">
        <p14:creationId xmlns:p14="http://schemas.microsoft.com/office/powerpoint/2010/main" val="3527203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6400" y="963387"/>
            <a:ext cx="8418286" cy="5771242"/>
          </a:xfrm>
        </p:spPr>
        <p:txBody>
          <a:bodyPr>
            <a:noAutofit/>
          </a:bodyPr>
          <a:lstStyle/>
          <a:p>
            <a:r>
              <a:rPr lang="en-US" sz="2000" b="1" dirty="0">
                <a:solidFill>
                  <a:schemeClr val="tx1"/>
                </a:solidFill>
              </a:rPr>
              <a:t>10. Ourselves</a:t>
            </a:r>
            <a:br>
              <a:rPr lang="en-US" sz="2000" b="1" dirty="0">
                <a:solidFill>
                  <a:schemeClr val="tx1"/>
                </a:solidFill>
              </a:rPr>
            </a:br>
            <a:r>
              <a:rPr lang="en-US" sz="2000" dirty="0">
                <a:solidFill>
                  <a:schemeClr val="tx1"/>
                </a:solidFill>
              </a:rPr>
              <a:t>While the majority of surveyed experts highlighted the need for government action, and fast, it seems the buck doesn't stop there.</a:t>
            </a:r>
            <a:br>
              <a:rPr lang="en-US" sz="2000" dirty="0">
                <a:solidFill>
                  <a:schemeClr val="tx1"/>
                </a:solidFill>
              </a:rPr>
            </a:br>
            <a:r>
              <a:rPr lang="en-US" sz="2000" dirty="0">
                <a:solidFill>
                  <a:schemeClr val="tx1"/>
                </a:solidFill>
              </a:rPr>
              <a:t>"We elect our leaders and we have the right to hold them to account," reminds </a:t>
            </a:r>
            <a:r>
              <a:rPr lang="en-US" sz="2000" dirty="0" err="1">
                <a:solidFill>
                  <a:schemeClr val="tx1"/>
                </a:solidFill>
              </a:rPr>
              <a:t>Selvey</a:t>
            </a:r>
            <a:r>
              <a:rPr lang="en-US" sz="2000" dirty="0">
                <a:solidFill>
                  <a:schemeClr val="tx1"/>
                </a:solidFill>
              </a:rPr>
              <a:t>. </a:t>
            </a:r>
            <a:r>
              <a:rPr lang="en-US" sz="2000" b="1" u="sng" dirty="0">
                <a:solidFill>
                  <a:schemeClr val="tx1"/>
                </a:solidFill>
              </a:rPr>
              <a:t>"We can pick up the phone to call our MP, write a letter, or visit them in their constituency office. Companies are doing it to protect their interests, we need to do it to protect ours."</a:t>
            </a:r>
            <a:br>
              <a:rPr lang="en-US" sz="2000" b="1" u="sng" dirty="0">
                <a:solidFill>
                  <a:schemeClr val="tx1"/>
                </a:solidFill>
              </a:rPr>
            </a:br>
            <a:r>
              <a:rPr lang="en-US" sz="2000" dirty="0" err="1">
                <a:solidFill>
                  <a:schemeClr val="tx1"/>
                </a:solidFill>
              </a:rPr>
              <a:t>Lambeck</a:t>
            </a:r>
            <a:r>
              <a:rPr lang="en-US" sz="2000" dirty="0">
                <a:solidFill>
                  <a:schemeClr val="tx1"/>
                </a:solidFill>
              </a:rPr>
              <a:t> says </a:t>
            </a:r>
            <a:r>
              <a:rPr lang="en-US" sz="2000" b="1" u="sng" dirty="0">
                <a:solidFill>
                  <a:schemeClr val="tx1"/>
                </a:solidFill>
              </a:rPr>
              <a:t>educating ourselves is key</a:t>
            </a:r>
            <a:r>
              <a:rPr lang="en-US" sz="2000" dirty="0">
                <a:solidFill>
                  <a:schemeClr val="tx1"/>
                </a:solidFill>
              </a:rPr>
              <a:t>.</a:t>
            </a:r>
            <a:br>
              <a:rPr lang="en-US" sz="2000" dirty="0">
                <a:solidFill>
                  <a:schemeClr val="tx1"/>
                </a:solidFill>
              </a:rPr>
            </a:br>
            <a:r>
              <a:rPr lang="en-US" sz="2000" b="1" u="sng" dirty="0">
                <a:solidFill>
                  <a:schemeClr val="tx1"/>
                </a:solidFill>
              </a:rPr>
              <a:t>"We need a population that understands the issues, and can make constructive contributions to the debate to force politicians to develop longer than three-year 'solutions',</a:t>
            </a:r>
            <a:r>
              <a:rPr lang="en-US" sz="2000" dirty="0">
                <a:solidFill>
                  <a:schemeClr val="tx1"/>
                </a:solidFill>
              </a:rPr>
              <a:t>" he says.</a:t>
            </a:r>
            <a:br>
              <a:rPr lang="en-US" sz="2000" dirty="0">
                <a:solidFill>
                  <a:schemeClr val="tx1"/>
                </a:solidFill>
              </a:rPr>
            </a:br>
            <a:r>
              <a:rPr lang="en-US" sz="2000" dirty="0">
                <a:solidFill>
                  <a:schemeClr val="tx1"/>
                </a:solidFill>
              </a:rPr>
              <a:t>What stands in the way, McKay believes, is apathy.</a:t>
            </a:r>
            <a:br>
              <a:rPr lang="en-US" sz="2000" dirty="0">
                <a:solidFill>
                  <a:schemeClr val="tx1"/>
                </a:solidFill>
              </a:rPr>
            </a:br>
            <a:r>
              <a:rPr lang="en-US" sz="2000" dirty="0">
                <a:solidFill>
                  <a:schemeClr val="tx1"/>
                </a:solidFill>
              </a:rPr>
              <a:t>"It manifests in the politician who would prefer to do the minimum rather than risk not being re-elected; or in business leaders who adopt a 'business as usual' approach to ensure their annual bonus.</a:t>
            </a:r>
            <a:br>
              <a:rPr lang="en-US" sz="2000" dirty="0">
                <a:solidFill>
                  <a:schemeClr val="tx1"/>
                </a:solidFill>
              </a:rPr>
            </a:br>
            <a:r>
              <a:rPr lang="en-US" sz="2000" dirty="0">
                <a:solidFill>
                  <a:schemeClr val="tx1"/>
                </a:solidFill>
              </a:rPr>
              <a:t>"It's also in you and I ignoring the issues and hoping they'll go away. I've seen people come together and change things, and I really believe we can learn to live in a more harmonious and sustainable way</a:t>
            </a:r>
            <a:r>
              <a:rPr lang="en-US" sz="2000" dirty="0" smtClean="0">
                <a:solidFill>
                  <a:schemeClr val="tx1"/>
                </a:solidFill>
              </a:rPr>
              <a:t>.“</a:t>
            </a:r>
            <a:br>
              <a:rPr lang="en-US" sz="2000" dirty="0" smtClean="0">
                <a:solidFill>
                  <a:schemeClr val="tx1"/>
                </a:solidFill>
              </a:rPr>
            </a:br>
            <a:r>
              <a:rPr lang="en-US" sz="2000" dirty="0">
                <a:solidFill>
                  <a:schemeClr val="tx1"/>
                </a:solidFill>
              </a:rPr>
              <a:t/>
            </a:r>
            <a:br>
              <a:rPr lang="en-US" sz="2000" dirty="0">
                <a:solidFill>
                  <a:schemeClr val="tx1"/>
                </a:solidFill>
              </a:rPr>
            </a:br>
            <a:r>
              <a:rPr lang="pt-BR" sz="2000" dirty="0">
                <a:solidFill>
                  <a:schemeClr val="tx1"/>
                </a:solidFill>
              </a:rPr>
              <a:t>Fonte:  </a:t>
            </a:r>
            <a:r>
              <a:rPr lang="pt-BR" sz="2000" dirty="0">
                <a:solidFill>
                  <a:schemeClr val="tx1"/>
                </a:solidFill>
                <a:hlinkClick r:id="rId2"/>
              </a:rPr>
              <a:t>http://www.abc.net.au/environment/articles/2009/12/07/2764044.htm</a:t>
            </a:r>
            <a:r>
              <a:rPr lang="pt-BR" sz="2000" dirty="0"/>
              <a:t/>
            </a:r>
            <a:br>
              <a:rPr lang="pt-BR" sz="2000" dirty="0"/>
            </a:br>
            <a:endParaRPr lang="pt-BR" sz="2000" dirty="0">
              <a:solidFill>
                <a:schemeClr val="tx1"/>
              </a:solidFill>
            </a:endParaRPr>
          </a:p>
        </p:txBody>
      </p:sp>
      <p:sp>
        <p:nvSpPr>
          <p:cNvPr id="3" name="Subtítulo 2"/>
          <p:cNvSpPr>
            <a:spLocks noGrp="1"/>
          </p:cNvSpPr>
          <p:nvPr>
            <p:ph type="subTitle" idx="1"/>
          </p:nvPr>
        </p:nvSpPr>
        <p:spPr>
          <a:xfrm>
            <a:off x="1100015" y="5588000"/>
            <a:ext cx="7315200" cy="241300"/>
          </a:xfrm>
        </p:spPr>
        <p:txBody>
          <a:bodyPr>
            <a:noAutofit/>
          </a:bodyPr>
          <a:lstStyle/>
          <a:p>
            <a:endParaRPr lang="pt-BR" sz="1800" dirty="0" smtClean="0">
              <a:solidFill>
                <a:schemeClr val="tx1"/>
              </a:solidFill>
            </a:endParaRPr>
          </a:p>
          <a:p>
            <a:endParaRPr lang="pt-BR" sz="1800" dirty="0">
              <a:solidFill>
                <a:schemeClr val="tx1"/>
              </a:solidFill>
            </a:endParaRPr>
          </a:p>
        </p:txBody>
      </p:sp>
    </p:spTree>
    <p:extLst>
      <p:ext uri="{BB962C8B-B14F-4D97-AF65-F5344CB8AC3E}">
        <p14:creationId xmlns:p14="http://schemas.microsoft.com/office/powerpoint/2010/main" val="823375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4742" y="899886"/>
            <a:ext cx="10656208" cy="5805714"/>
          </a:xfrm>
        </p:spPr>
        <p:txBody>
          <a:bodyPr>
            <a:normAutofit fontScale="90000"/>
          </a:bodyPr>
          <a:lstStyle/>
          <a:p>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b="1" dirty="0" smtClean="0">
                <a:solidFill>
                  <a:schemeClr val="tx1"/>
                </a:solidFill>
              </a:rPr>
              <a:t/>
            </a:r>
            <a:br>
              <a:rPr lang="pt-BR" sz="3600" b="1" dirty="0" smtClean="0">
                <a:solidFill>
                  <a:schemeClr val="tx1"/>
                </a:solidFill>
              </a:rPr>
            </a:br>
            <a:r>
              <a:rPr lang="pt-BR" sz="3600" b="1" dirty="0" smtClean="0">
                <a:solidFill>
                  <a:schemeClr val="tx1"/>
                </a:solidFill>
              </a:rPr>
              <a:t/>
            </a:r>
            <a:br>
              <a:rPr lang="pt-BR" sz="3600" b="1" dirty="0" smtClean="0">
                <a:solidFill>
                  <a:schemeClr val="tx1"/>
                </a:solidFill>
              </a:rPr>
            </a:br>
            <a:r>
              <a:rPr lang="pt-BR" sz="3600" b="1" dirty="0">
                <a:solidFill>
                  <a:schemeClr val="tx1"/>
                </a:solidFill>
              </a:rPr>
              <a:t/>
            </a:r>
            <a:br>
              <a:rPr lang="pt-BR" sz="3600" b="1" dirty="0">
                <a:solidFill>
                  <a:schemeClr val="tx1"/>
                </a:solidFill>
              </a:rPr>
            </a:br>
            <a:r>
              <a:rPr lang="pt-BR" sz="3600" dirty="0" smtClean="0">
                <a:solidFill>
                  <a:schemeClr val="tx1"/>
                </a:solidFill>
              </a:rPr>
              <a:t>LOCALIZAÇÃO</a:t>
            </a:r>
            <a:br>
              <a:rPr lang="pt-BR" sz="3600" dirty="0" smtClean="0">
                <a:solidFill>
                  <a:schemeClr val="tx1"/>
                </a:solidFill>
              </a:rPr>
            </a:br>
            <a:r>
              <a:rPr lang="pt-BR" sz="3600" dirty="0">
                <a:solidFill>
                  <a:schemeClr val="tx1"/>
                </a:solidFill>
              </a:rPr>
              <a:t/>
            </a:r>
            <a:br>
              <a:rPr lang="pt-BR" sz="3600" dirty="0">
                <a:solidFill>
                  <a:schemeClr val="tx1"/>
                </a:solidFill>
              </a:rPr>
            </a:br>
            <a:r>
              <a:rPr lang="pt-BR" sz="3600" dirty="0">
                <a:solidFill>
                  <a:schemeClr val="tx1"/>
                </a:solidFill>
              </a:rPr>
              <a:t>Link: </a:t>
            </a:r>
            <a:r>
              <a:rPr lang="pt-BR" sz="3600" dirty="0" smtClean="0">
                <a:solidFill>
                  <a:schemeClr val="tx1"/>
                </a:solidFill>
              </a:rPr>
              <a:t>acessar animação através de </a:t>
            </a:r>
            <a:br>
              <a:rPr lang="pt-BR" sz="3600" dirty="0" smtClean="0">
                <a:solidFill>
                  <a:schemeClr val="tx1"/>
                </a:solidFill>
              </a:rPr>
            </a:br>
            <a:r>
              <a:rPr lang="pt-BR" sz="3600" dirty="0">
                <a:solidFill>
                  <a:schemeClr val="tx1"/>
                </a:solidFill>
              </a:rPr>
              <a:t/>
            </a:r>
            <a:br>
              <a:rPr lang="pt-BR" sz="3600" dirty="0">
                <a:solidFill>
                  <a:schemeClr val="tx1"/>
                </a:solidFill>
              </a:rPr>
            </a:br>
            <a:r>
              <a:rPr lang="pt-BR" sz="3100" dirty="0" smtClean="0">
                <a:solidFill>
                  <a:schemeClr val="tx1"/>
                </a:solidFill>
                <a:hlinkClick r:id="rId2"/>
              </a:rPr>
              <a:t>http</a:t>
            </a:r>
            <a:r>
              <a:rPr lang="pt-BR" sz="3100" dirty="0">
                <a:solidFill>
                  <a:schemeClr val="tx1"/>
                </a:solidFill>
                <a:hlinkClick r:id="rId2"/>
              </a:rPr>
              <a:t>://</a:t>
            </a:r>
            <a:r>
              <a:rPr lang="pt-BR" sz="3100" dirty="0" smtClean="0">
                <a:solidFill>
                  <a:schemeClr val="tx1"/>
                </a:solidFill>
                <a:hlinkClick r:id="rId2"/>
              </a:rPr>
              <a:t>global.britannica.com/place/Australia</a:t>
            </a:r>
            <a:r>
              <a:rPr lang="pt-BR" sz="3100" dirty="0" smtClean="0">
                <a:solidFill>
                  <a:schemeClr val="tx1"/>
                </a:solidFill>
              </a:rPr>
              <a:t/>
            </a:r>
            <a:br>
              <a:rPr lang="pt-BR" sz="3100" dirty="0" smtClean="0">
                <a:solidFill>
                  <a:schemeClr val="tx1"/>
                </a:solidFill>
              </a:rPr>
            </a:br>
            <a:r>
              <a:rPr lang="pt-BR" sz="3100" dirty="0">
                <a:solidFill>
                  <a:schemeClr val="tx1"/>
                </a:solidFill>
              </a:rPr>
              <a:t/>
            </a:r>
            <a:br>
              <a:rPr lang="pt-BR" sz="3100" dirty="0">
                <a:solidFill>
                  <a:schemeClr val="tx1"/>
                </a:solidFill>
              </a:rPr>
            </a:br>
            <a:r>
              <a:rPr lang="pt-BR" sz="3100" dirty="0" smtClean="0">
                <a:solidFill>
                  <a:schemeClr val="tx1"/>
                </a:solidFill>
              </a:rPr>
              <a:t>Na Introdução, ao lado de </a:t>
            </a:r>
            <a:r>
              <a:rPr lang="pt-BR" sz="3100" b="1" dirty="0" err="1" smtClean="0">
                <a:solidFill>
                  <a:schemeClr val="tx1"/>
                </a:solidFill>
              </a:rPr>
              <a:t>Quick</a:t>
            </a:r>
            <a:r>
              <a:rPr lang="pt-BR" sz="3100" b="1" dirty="0" smtClean="0">
                <a:solidFill>
                  <a:schemeClr val="tx1"/>
                </a:solidFill>
              </a:rPr>
              <a:t> </a:t>
            </a:r>
            <a:r>
              <a:rPr lang="pt-BR" sz="3100" b="1" dirty="0" err="1" smtClean="0">
                <a:solidFill>
                  <a:schemeClr val="tx1"/>
                </a:solidFill>
              </a:rPr>
              <a:t>Facts</a:t>
            </a:r>
            <a:r>
              <a:rPr lang="pt-BR" sz="3100" dirty="0" smtClean="0">
                <a:solidFill>
                  <a:schemeClr val="tx1"/>
                </a:solidFill>
              </a:rPr>
              <a:t>, </a:t>
            </a:r>
            <a:br>
              <a:rPr lang="pt-BR" sz="3100" dirty="0" smtClean="0">
                <a:solidFill>
                  <a:schemeClr val="tx1"/>
                </a:solidFill>
              </a:rPr>
            </a:br>
            <a:r>
              <a:rPr lang="pt-BR" sz="3100" dirty="0" smtClean="0">
                <a:solidFill>
                  <a:schemeClr val="tx1"/>
                </a:solidFill>
              </a:rPr>
              <a:t>há a opção </a:t>
            </a:r>
            <a:r>
              <a:rPr lang="pt-BR" sz="3100" b="1" dirty="0" err="1" smtClean="0">
                <a:solidFill>
                  <a:schemeClr val="tx1"/>
                </a:solidFill>
              </a:rPr>
              <a:t>Videos</a:t>
            </a:r>
            <a:r>
              <a:rPr lang="pt-BR" sz="3100" dirty="0" smtClean="0">
                <a:solidFill>
                  <a:schemeClr val="tx1"/>
                </a:solidFill>
              </a:rPr>
              <a:t>. </a:t>
            </a:r>
            <a:br>
              <a:rPr lang="pt-BR" sz="3100" dirty="0" smtClean="0">
                <a:solidFill>
                  <a:schemeClr val="tx1"/>
                </a:solidFill>
              </a:rPr>
            </a:br>
            <a:r>
              <a:rPr lang="pt-BR" sz="3600" b="1" dirty="0" smtClean="0">
                <a:solidFill>
                  <a:schemeClr val="tx1"/>
                </a:solidFill>
              </a:rPr>
              <a:t/>
            </a:r>
            <a:br>
              <a:rPr lang="pt-BR" sz="3600" b="1" dirty="0" smtClean="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t>
            </a:r>
            <a:br>
              <a:rPr lang="pt-BR" sz="2000" b="1" dirty="0" smtClean="0">
                <a:solidFill>
                  <a:schemeClr val="tx1"/>
                </a:solidFill>
              </a:rPr>
            </a:br>
            <a:r>
              <a:rPr lang="pt-BR" sz="2000" b="1" dirty="0" smtClean="0">
                <a:solidFill>
                  <a:schemeClr val="tx1"/>
                </a:solidFill>
              </a:rPr>
              <a:t>						Fonte</a:t>
            </a:r>
            <a:r>
              <a:rPr lang="pt-BR" sz="2000" b="1" dirty="0">
                <a:solidFill>
                  <a:schemeClr val="tx1"/>
                </a:solidFill>
              </a:rPr>
              <a:t>: </a:t>
            </a:r>
            <a:r>
              <a:rPr lang="pt-BR" sz="2000" b="1" dirty="0">
                <a:solidFill>
                  <a:schemeClr val="tx1"/>
                </a:solidFill>
                <a:hlinkClick r:id="rId3"/>
              </a:rPr>
              <a:t>http://</a:t>
            </a:r>
            <a:r>
              <a:rPr lang="pt-BR" sz="2000" b="1" dirty="0" smtClean="0">
                <a:solidFill>
                  <a:schemeClr val="tx1"/>
                </a:solidFill>
                <a:hlinkClick r:id="rId3"/>
              </a:rPr>
              <a:t>www.oceania-turismo.com/mapas.htm</a:t>
            </a:r>
            <a:r>
              <a:rPr lang="pt-BR" sz="2000" b="1" dirty="0" smtClean="0">
                <a:solidFill>
                  <a:schemeClr val="tx1"/>
                </a:solidFill>
              </a:rPr>
              <a:t/>
            </a:r>
            <a:br>
              <a:rPr lang="pt-BR" sz="2000" b="1" dirty="0" smtClean="0">
                <a:solidFill>
                  <a:schemeClr val="tx1"/>
                </a:solidFill>
              </a:rPr>
            </a:br>
            <a:endParaRPr lang="pt-BR" sz="2700" dirty="0">
              <a:solidFill>
                <a:schemeClr val="tx1"/>
              </a:solidFill>
            </a:endParaRPr>
          </a:p>
        </p:txBody>
      </p:sp>
      <p:sp>
        <p:nvSpPr>
          <p:cNvPr id="3" name="Subtítulo 2"/>
          <p:cNvSpPr>
            <a:spLocks noGrp="1"/>
          </p:cNvSpPr>
          <p:nvPr>
            <p:ph type="subTitle" idx="1"/>
          </p:nvPr>
        </p:nvSpPr>
        <p:spPr/>
        <p:txBody>
          <a:bodyPr/>
          <a:lstStyle/>
          <a:p>
            <a:endParaRPr lang="pt-BR" dirty="0" smtClean="0"/>
          </a:p>
          <a:p>
            <a:endParaRPr lang="pt-BR" dirty="0"/>
          </a:p>
        </p:txBody>
      </p:sp>
      <p:pic>
        <p:nvPicPr>
          <p:cNvPr id="10242" name="Picture 2" descr="Mapas Oce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2" y="1104900"/>
            <a:ext cx="474345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3771" y="1015999"/>
            <a:ext cx="7601277" cy="4963887"/>
          </a:xfrm>
        </p:spPr>
        <p:txBody>
          <a:bodyPr>
            <a:noAutofit/>
          </a:bodyPr>
          <a:lstStyle/>
          <a:p>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This </a:t>
            </a:r>
            <a:r>
              <a:rPr lang="en-US" sz="2000" dirty="0">
                <a:solidFill>
                  <a:schemeClr val="tx1"/>
                </a:solidFill>
              </a:rPr>
              <a:t>report has been prepared to review the current information on mean sea level </a:t>
            </a:r>
            <a:r>
              <a:rPr lang="en-US" sz="2000" dirty="0" smtClean="0">
                <a:solidFill>
                  <a:schemeClr val="tx1"/>
                </a:solidFill>
              </a:rPr>
              <a:t>variation along </a:t>
            </a:r>
            <a:r>
              <a:rPr lang="en-US" sz="2000" dirty="0">
                <a:solidFill>
                  <a:schemeClr val="tx1"/>
                </a:solidFill>
              </a:rPr>
              <a:t>the </a:t>
            </a:r>
            <a:r>
              <a:rPr lang="en-US" sz="2000" b="1" dirty="0">
                <a:solidFill>
                  <a:schemeClr val="tx1"/>
                </a:solidFill>
              </a:rPr>
              <a:t>Western Australian (WA) </a:t>
            </a:r>
            <a:r>
              <a:rPr lang="en-US" sz="2000" dirty="0">
                <a:solidFill>
                  <a:schemeClr val="tx1"/>
                </a:solidFill>
              </a:rPr>
              <a:t>coastline, and to provided recommendations on </a:t>
            </a:r>
            <a:r>
              <a:rPr lang="en-US" sz="2000" dirty="0" smtClean="0">
                <a:solidFill>
                  <a:schemeClr val="tx1"/>
                </a:solidFill>
              </a:rPr>
              <a:t>an appropriate </a:t>
            </a:r>
            <a:r>
              <a:rPr lang="en-US" sz="2000" dirty="0">
                <a:solidFill>
                  <a:schemeClr val="tx1"/>
                </a:solidFill>
              </a:rPr>
              <a:t>allowance for mean sea change to be used in coastal planning. It </a:t>
            </a:r>
            <a:r>
              <a:rPr lang="en-US" sz="2000" dirty="0" smtClean="0">
                <a:solidFill>
                  <a:schemeClr val="tx1"/>
                </a:solidFill>
              </a:rPr>
              <a:t>draws extensively </a:t>
            </a:r>
            <a:r>
              <a:rPr lang="en-US" sz="2000" dirty="0">
                <a:solidFill>
                  <a:schemeClr val="tx1"/>
                </a:solidFill>
              </a:rPr>
              <a:t>from the existing work undertaken by the Intergovernmental Panel on </a:t>
            </a:r>
            <a:r>
              <a:rPr lang="en-US" sz="2000" dirty="0" smtClean="0">
                <a:solidFill>
                  <a:schemeClr val="tx1"/>
                </a:solidFill>
              </a:rPr>
              <a:t>Climate Change </a:t>
            </a:r>
            <a:r>
              <a:rPr lang="en-US" sz="2000" dirty="0">
                <a:solidFill>
                  <a:schemeClr val="tx1"/>
                </a:solidFill>
              </a:rPr>
              <a:t>(</a:t>
            </a:r>
            <a:r>
              <a:rPr lang="en-US" sz="2000" b="1" dirty="0">
                <a:solidFill>
                  <a:schemeClr val="tx1"/>
                </a:solidFill>
              </a:rPr>
              <a:t>IPCC</a:t>
            </a:r>
            <a:r>
              <a:rPr lang="en-US" sz="2000" dirty="0">
                <a:solidFill>
                  <a:schemeClr val="tx1"/>
                </a:solidFill>
              </a:rPr>
              <a:t>), Commonwealth Scientific and Industrial Research </a:t>
            </a:r>
            <a:r>
              <a:rPr lang="en-US" sz="2000" dirty="0" err="1">
                <a:solidFill>
                  <a:schemeClr val="tx1"/>
                </a:solidFill>
              </a:rPr>
              <a:t>Organisation</a:t>
            </a:r>
            <a:r>
              <a:rPr lang="en-US" sz="2000" dirty="0">
                <a:solidFill>
                  <a:schemeClr val="tx1"/>
                </a:solidFill>
              </a:rPr>
              <a:t> (</a:t>
            </a:r>
            <a:r>
              <a:rPr lang="en-US" sz="2000" b="1" dirty="0">
                <a:solidFill>
                  <a:schemeClr val="tx1"/>
                </a:solidFill>
              </a:rPr>
              <a:t>CSIRO</a:t>
            </a:r>
            <a:r>
              <a:rPr lang="en-US" sz="2000" dirty="0" smtClean="0">
                <a:solidFill>
                  <a:schemeClr val="tx1"/>
                </a:solidFill>
              </a:rPr>
              <a:t>), and </a:t>
            </a:r>
            <a:r>
              <a:rPr lang="en-US" sz="2000" dirty="0">
                <a:solidFill>
                  <a:schemeClr val="tx1"/>
                </a:solidFill>
              </a:rPr>
              <a:t>the Antarctic Climate and Ecosystems Corporative Research Centre (</a:t>
            </a:r>
            <a:r>
              <a:rPr lang="en-US" sz="2000" b="1" dirty="0">
                <a:solidFill>
                  <a:schemeClr val="tx1"/>
                </a:solidFill>
              </a:rPr>
              <a:t>ACE CRC</a:t>
            </a:r>
            <a:r>
              <a:rPr lang="en-US" sz="2000" dirty="0">
                <a:solidFill>
                  <a:schemeClr val="tx1"/>
                </a:solidFill>
              </a:rPr>
              <a:t>).</a:t>
            </a:r>
            <a:br>
              <a:rPr lang="en-US" sz="2000" dirty="0">
                <a:solidFill>
                  <a:schemeClr val="tx1"/>
                </a:solidFill>
              </a:rPr>
            </a:br>
            <a:r>
              <a:rPr lang="en-US" sz="2000" dirty="0">
                <a:solidFill>
                  <a:schemeClr val="tx1"/>
                </a:solidFill>
              </a:rPr>
              <a:t>In reading this report it should be </a:t>
            </a:r>
            <a:r>
              <a:rPr lang="en-US" sz="2000" b="1" dirty="0">
                <a:solidFill>
                  <a:schemeClr val="tx1"/>
                </a:solidFill>
              </a:rPr>
              <a:t>understood that mean sea level change</a:t>
            </a:r>
            <a:r>
              <a:rPr lang="en-US" sz="2000" dirty="0">
                <a:solidFill>
                  <a:schemeClr val="tx1"/>
                </a:solidFill>
              </a:rPr>
              <a:t>, although in </a:t>
            </a:r>
            <a:r>
              <a:rPr lang="en-US" sz="2000" dirty="0" smtClean="0">
                <a:solidFill>
                  <a:schemeClr val="tx1"/>
                </a:solidFill>
              </a:rPr>
              <a:t>many instances </a:t>
            </a:r>
            <a:r>
              <a:rPr lang="en-US" sz="2000" dirty="0">
                <a:solidFill>
                  <a:schemeClr val="tx1"/>
                </a:solidFill>
              </a:rPr>
              <a:t>a dominant factor, </a:t>
            </a:r>
            <a:r>
              <a:rPr lang="en-US" sz="2000" b="1" dirty="0">
                <a:solidFill>
                  <a:schemeClr val="tx1"/>
                </a:solidFill>
              </a:rPr>
              <a:t>is only one</a:t>
            </a:r>
            <a:r>
              <a:rPr lang="en-US" sz="2000" dirty="0">
                <a:solidFill>
                  <a:schemeClr val="tx1"/>
                </a:solidFill>
              </a:rPr>
              <a:t> of the </a:t>
            </a:r>
            <a:r>
              <a:rPr lang="en-US" sz="2000" b="1" dirty="0">
                <a:solidFill>
                  <a:schemeClr val="tx1"/>
                </a:solidFill>
              </a:rPr>
              <a:t>key environmental variables that may </a:t>
            </a:r>
            <a:r>
              <a:rPr lang="en-US" sz="2000" b="1" dirty="0" smtClean="0">
                <a:solidFill>
                  <a:schemeClr val="tx1"/>
                </a:solidFill>
              </a:rPr>
              <a:t>be effected </a:t>
            </a:r>
            <a:r>
              <a:rPr lang="en-US" sz="2000" b="1" dirty="0">
                <a:solidFill>
                  <a:schemeClr val="tx1"/>
                </a:solidFill>
              </a:rPr>
              <a:t>by climate change</a:t>
            </a:r>
            <a:r>
              <a:rPr lang="en-US" sz="2000" dirty="0">
                <a:solidFill>
                  <a:schemeClr val="tx1"/>
                </a:solidFill>
              </a:rPr>
              <a:t>. </a:t>
            </a:r>
            <a:r>
              <a:rPr lang="en-US" sz="2000" dirty="0" smtClean="0">
                <a:solidFill>
                  <a:schemeClr val="tx1"/>
                </a:solidFill>
              </a:rPr>
              <a:t/>
            </a:r>
            <a:br>
              <a:rPr lang="en-US" sz="2000" dirty="0" smtClean="0">
                <a:solidFill>
                  <a:schemeClr val="tx1"/>
                </a:solidFill>
              </a:rPr>
            </a:br>
            <a:r>
              <a:rPr lang="en-US" sz="2000" dirty="0" smtClean="0">
                <a:solidFill>
                  <a:schemeClr val="tx1"/>
                </a:solidFill>
              </a:rPr>
              <a:t>These </a:t>
            </a:r>
            <a:r>
              <a:rPr lang="en-US" sz="2000" dirty="0">
                <a:solidFill>
                  <a:schemeClr val="tx1"/>
                </a:solidFill>
              </a:rPr>
              <a:t>key environmental variables include:</a:t>
            </a:r>
            <a:br>
              <a:rPr lang="en-US" sz="2000" dirty="0">
                <a:solidFill>
                  <a:schemeClr val="tx1"/>
                </a:solidFill>
              </a:rPr>
            </a:br>
            <a:r>
              <a:rPr lang="pt-BR" sz="2000" dirty="0">
                <a:solidFill>
                  <a:schemeClr val="tx1"/>
                </a:solidFill>
              </a:rPr>
              <a:t> </a:t>
            </a:r>
            <a:r>
              <a:rPr lang="pt-BR" sz="2000" dirty="0" err="1">
                <a:solidFill>
                  <a:schemeClr val="tx1"/>
                </a:solidFill>
              </a:rPr>
              <a:t>mean</a:t>
            </a:r>
            <a:r>
              <a:rPr lang="pt-BR" sz="2000" dirty="0">
                <a:solidFill>
                  <a:schemeClr val="tx1"/>
                </a:solidFill>
              </a:rPr>
              <a:t> </a:t>
            </a:r>
            <a:r>
              <a:rPr lang="pt-BR" sz="2000" dirty="0" err="1">
                <a:solidFill>
                  <a:schemeClr val="tx1"/>
                </a:solidFill>
              </a:rPr>
              <a:t>sea</a:t>
            </a:r>
            <a:r>
              <a:rPr lang="pt-BR" sz="2000" dirty="0">
                <a:solidFill>
                  <a:schemeClr val="tx1"/>
                </a:solidFill>
              </a:rPr>
              <a:t> </a:t>
            </a:r>
            <a:r>
              <a:rPr lang="pt-BR" sz="2000" dirty="0" err="1">
                <a:solidFill>
                  <a:schemeClr val="tx1"/>
                </a:solidFill>
              </a:rPr>
              <a:t>level</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ocean</a:t>
            </a:r>
            <a:r>
              <a:rPr lang="pt-BR" sz="2000" dirty="0">
                <a:solidFill>
                  <a:schemeClr val="tx1"/>
                </a:solidFill>
              </a:rPr>
              <a:t> </a:t>
            </a:r>
            <a:r>
              <a:rPr lang="pt-BR" sz="2000" dirty="0" err="1">
                <a:solidFill>
                  <a:schemeClr val="tx1"/>
                </a:solidFill>
              </a:rPr>
              <a:t>currents</a:t>
            </a:r>
            <a:r>
              <a:rPr lang="pt-BR" sz="2000" dirty="0">
                <a:solidFill>
                  <a:schemeClr val="tx1"/>
                </a:solidFill>
              </a:rPr>
              <a:t> </a:t>
            </a:r>
            <a:r>
              <a:rPr lang="pt-BR" sz="2000" dirty="0" err="1">
                <a:solidFill>
                  <a:schemeClr val="tx1"/>
                </a:solidFill>
              </a:rPr>
              <a:t>and</a:t>
            </a:r>
            <a:r>
              <a:rPr lang="pt-BR" sz="2000" dirty="0">
                <a:solidFill>
                  <a:schemeClr val="tx1"/>
                </a:solidFill>
              </a:rPr>
              <a:t> </a:t>
            </a:r>
            <a:r>
              <a:rPr lang="pt-BR" sz="2000" dirty="0" err="1">
                <a:solidFill>
                  <a:schemeClr val="tx1"/>
                </a:solidFill>
              </a:rPr>
              <a:t>temperature</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wind</a:t>
            </a:r>
            <a:r>
              <a:rPr lang="pt-BR" sz="2000" dirty="0">
                <a:solidFill>
                  <a:schemeClr val="tx1"/>
                </a:solidFill>
              </a:rPr>
              <a:t> </a:t>
            </a:r>
            <a:r>
              <a:rPr lang="pt-BR" sz="2000" dirty="0" err="1">
                <a:solidFill>
                  <a:schemeClr val="tx1"/>
                </a:solidFill>
              </a:rPr>
              <a:t>climate</a:t>
            </a:r>
            <a:r>
              <a:rPr lang="pt-BR" sz="2000" dirty="0">
                <a:solidFill>
                  <a:schemeClr val="tx1"/>
                </a:solidFill>
              </a:rPr>
              <a:t>;</a:t>
            </a:r>
            <a:br>
              <a:rPr lang="pt-BR" sz="2000" dirty="0">
                <a:solidFill>
                  <a:schemeClr val="tx1"/>
                </a:solidFill>
              </a:rPr>
            </a:br>
            <a:r>
              <a:rPr lang="pt-BR" sz="2000" dirty="0">
                <a:solidFill>
                  <a:schemeClr val="tx1"/>
                </a:solidFill>
              </a:rPr>
              <a:t> </a:t>
            </a:r>
            <a:r>
              <a:rPr lang="pt-BR" sz="2000" dirty="0" err="1">
                <a:solidFill>
                  <a:schemeClr val="tx1"/>
                </a:solidFill>
              </a:rPr>
              <a:t>wave</a:t>
            </a:r>
            <a:r>
              <a:rPr lang="pt-BR" sz="2000" dirty="0">
                <a:solidFill>
                  <a:schemeClr val="tx1"/>
                </a:solidFill>
              </a:rPr>
              <a:t> </a:t>
            </a:r>
            <a:r>
              <a:rPr lang="pt-BR" sz="2000" dirty="0" err="1">
                <a:solidFill>
                  <a:schemeClr val="tx1"/>
                </a:solidFill>
              </a:rPr>
              <a:t>climate</a:t>
            </a:r>
            <a:r>
              <a:rPr lang="pt-BR" sz="2000" dirty="0" smtClean="0">
                <a:solidFill>
                  <a:schemeClr val="tx1"/>
                </a:solidFill>
              </a:rPr>
              <a:t>; </a:t>
            </a:r>
            <a:r>
              <a:rPr lang="pt-BR" sz="2000" dirty="0" err="1">
                <a:solidFill>
                  <a:schemeClr val="tx1"/>
                </a:solidFill>
              </a:rPr>
              <a:t>rainfall</a:t>
            </a:r>
            <a:r>
              <a:rPr lang="pt-BR" sz="2000" dirty="0">
                <a:solidFill>
                  <a:schemeClr val="tx1"/>
                </a:solidFill>
              </a:rPr>
              <a:t> / </a:t>
            </a:r>
            <a:r>
              <a:rPr lang="pt-BR" sz="2000" dirty="0" err="1">
                <a:solidFill>
                  <a:schemeClr val="tx1"/>
                </a:solidFill>
              </a:rPr>
              <a:t>runoff</a:t>
            </a:r>
            <a:r>
              <a:rPr lang="pt-BR" sz="2000" dirty="0">
                <a:solidFill>
                  <a:schemeClr val="tx1"/>
                </a:solidFill>
              </a:rPr>
              <a:t>; </a:t>
            </a:r>
            <a:r>
              <a:rPr lang="pt-BR" sz="2000" dirty="0" err="1">
                <a:solidFill>
                  <a:schemeClr val="tx1"/>
                </a:solidFill>
              </a:rPr>
              <a:t>and</a:t>
            </a:r>
            <a:r>
              <a:rPr lang="pt-BR" sz="2000" dirty="0">
                <a:solidFill>
                  <a:schemeClr val="tx1"/>
                </a:solidFill>
              </a:rPr>
              <a:t/>
            </a:r>
            <a:br>
              <a:rPr lang="pt-BR" sz="2000" dirty="0">
                <a:solidFill>
                  <a:schemeClr val="tx1"/>
                </a:solidFill>
              </a:rPr>
            </a:br>
            <a:r>
              <a:rPr lang="pt-BR" sz="2000" dirty="0">
                <a:solidFill>
                  <a:schemeClr val="tx1"/>
                </a:solidFill>
              </a:rPr>
              <a:t> </a:t>
            </a:r>
            <a:r>
              <a:rPr lang="pt-BR" sz="2000" dirty="0" err="1">
                <a:solidFill>
                  <a:schemeClr val="tx1"/>
                </a:solidFill>
              </a:rPr>
              <a:t>air</a:t>
            </a:r>
            <a:r>
              <a:rPr lang="pt-BR" sz="2000" dirty="0">
                <a:solidFill>
                  <a:schemeClr val="tx1"/>
                </a:solidFill>
              </a:rPr>
              <a:t> </a:t>
            </a:r>
            <a:r>
              <a:rPr lang="pt-BR" sz="2000" dirty="0" err="1">
                <a:solidFill>
                  <a:schemeClr val="tx1"/>
                </a:solidFill>
              </a:rPr>
              <a:t>temperature</a:t>
            </a:r>
            <a:r>
              <a:rPr lang="pt-BR" sz="2000" dirty="0">
                <a:solidFill>
                  <a:schemeClr val="tx1"/>
                </a:solidFill>
              </a:rPr>
              <a:t>.</a:t>
            </a:r>
            <a:r>
              <a:rPr lang="pt-BR" sz="2000" dirty="0" smtClean="0">
                <a:solidFill>
                  <a:schemeClr val="tx1"/>
                </a:solidFill>
              </a:rPr>
              <a:t/>
            </a:r>
            <a:br>
              <a:rPr lang="pt-BR" sz="2000" dirty="0" smtClean="0">
                <a:solidFill>
                  <a:schemeClr val="tx1"/>
                </a:solidFill>
              </a:rPr>
            </a:br>
            <a:endParaRPr lang="pt-BR" sz="2000" dirty="0">
              <a:solidFill>
                <a:schemeClr val="tx1"/>
              </a:solidFill>
            </a:endParaRPr>
          </a:p>
        </p:txBody>
      </p:sp>
      <p:sp>
        <p:nvSpPr>
          <p:cNvPr id="3" name="Subtítulo 2"/>
          <p:cNvSpPr>
            <a:spLocks noGrp="1"/>
          </p:cNvSpPr>
          <p:nvPr>
            <p:ph type="subTitle" idx="1"/>
          </p:nvPr>
        </p:nvSpPr>
        <p:spPr>
          <a:xfrm>
            <a:off x="926809" y="5979886"/>
            <a:ext cx="7315200" cy="548188"/>
          </a:xfrm>
        </p:spPr>
        <p:txBody>
          <a:bodyPr>
            <a:normAutofit/>
          </a:bodyPr>
          <a:lstStyle/>
          <a:p>
            <a:endParaRPr lang="pt-BR" dirty="0"/>
          </a:p>
        </p:txBody>
      </p:sp>
      <p:sp>
        <p:nvSpPr>
          <p:cNvPr id="4" name="Elipse 3"/>
          <p:cNvSpPr/>
          <p:nvPr/>
        </p:nvSpPr>
        <p:spPr>
          <a:xfrm>
            <a:off x="8473272" y="977320"/>
            <a:ext cx="3123641" cy="33762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chemeClr val="tx1"/>
                </a:solidFill>
              </a:rPr>
              <a:t>Trabalhando com cenários</a:t>
            </a:r>
          </a:p>
          <a:p>
            <a:pPr algn="ctr"/>
            <a:endParaRPr lang="pt-BR" sz="2000" dirty="0">
              <a:solidFill>
                <a:schemeClr val="tx1"/>
              </a:solidFill>
            </a:endParaRPr>
          </a:p>
          <a:p>
            <a:pPr algn="ctr"/>
            <a:r>
              <a:rPr lang="pt-BR" sz="2000" dirty="0" smtClean="0">
                <a:solidFill>
                  <a:schemeClr val="tx1"/>
                </a:solidFill>
              </a:rPr>
              <a:t>Fonte: </a:t>
            </a:r>
            <a:r>
              <a:rPr lang="pt-BR" sz="2000" dirty="0" err="1" smtClean="0">
                <a:hlinkClick r:id="rId2"/>
              </a:rPr>
              <a:t>Sea</a:t>
            </a:r>
            <a:r>
              <a:rPr lang="pt-BR" sz="2000" dirty="0" smtClean="0">
                <a:hlinkClick r:id="rId2"/>
              </a:rPr>
              <a:t> </a:t>
            </a:r>
            <a:r>
              <a:rPr lang="pt-BR" sz="2000" dirty="0" err="1" smtClean="0">
                <a:hlinkClick r:id="rId2"/>
              </a:rPr>
              <a:t>Level</a:t>
            </a:r>
            <a:r>
              <a:rPr lang="pt-BR" sz="2000" dirty="0" smtClean="0">
                <a:hlinkClick r:id="rId2"/>
              </a:rPr>
              <a:t> </a:t>
            </a:r>
            <a:r>
              <a:rPr lang="pt-BR" sz="2000" dirty="0" err="1" smtClean="0">
                <a:hlinkClick r:id="rId2"/>
              </a:rPr>
              <a:t>Change</a:t>
            </a:r>
            <a:r>
              <a:rPr lang="pt-BR" sz="2000" dirty="0" smtClean="0">
                <a:hlinkClick r:id="rId2"/>
              </a:rPr>
              <a:t> In Western </a:t>
            </a:r>
            <a:r>
              <a:rPr lang="pt-BR" sz="2000" dirty="0" err="1" smtClean="0">
                <a:hlinkClick r:id="rId2"/>
              </a:rPr>
              <a:t>Australia</a:t>
            </a:r>
            <a:r>
              <a:rPr lang="pt-BR" sz="2000" dirty="0" smtClean="0">
                <a:hlinkClick r:id="rId2"/>
              </a:rPr>
              <a:t> </a:t>
            </a:r>
            <a:r>
              <a:rPr lang="pt-BR" sz="2000" dirty="0" err="1" smtClean="0">
                <a:hlinkClick r:id="rId2"/>
              </a:rPr>
              <a:t>Report</a:t>
            </a:r>
            <a:r>
              <a:rPr lang="pt-BR" sz="2000" dirty="0" smtClean="0"/>
              <a:t> </a:t>
            </a:r>
            <a:r>
              <a:rPr lang="pt-BR" sz="2000" dirty="0" smtClean="0">
                <a:solidFill>
                  <a:schemeClr val="tx1"/>
                </a:solidFill>
              </a:rPr>
              <a:t>(</a:t>
            </a:r>
            <a:r>
              <a:rPr lang="pt-BR" sz="2000" dirty="0" err="1" smtClean="0">
                <a:solidFill>
                  <a:schemeClr val="tx1"/>
                </a:solidFill>
              </a:rPr>
              <a:t>pdf</a:t>
            </a:r>
            <a:r>
              <a:rPr lang="pt-BR" sz="2000" dirty="0" smtClean="0">
                <a:solidFill>
                  <a:schemeClr val="tx1"/>
                </a:solidFill>
              </a:rPr>
              <a:t> anexo)</a:t>
            </a:r>
            <a:endParaRPr lang="pt-BR" sz="2000" dirty="0">
              <a:solidFill>
                <a:schemeClr val="tx1"/>
              </a:solidFill>
            </a:endParaRPr>
          </a:p>
        </p:txBody>
      </p:sp>
    </p:spTree>
    <p:extLst>
      <p:ext uri="{BB962C8B-B14F-4D97-AF65-F5344CB8AC3E}">
        <p14:creationId xmlns:p14="http://schemas.microsoft.com/office/powerpoint/2010/main" val="3042798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7158" y="977320"/>
            <a:ext cx="7315200" cy="3493080"/>
          </a:xfrm>
        </p:spPr>
        <p:txBody>
          <a:bodyPr>
            <a:normAutofit fontScale="90000"/>
          </a:bodyPr>
          <a:lstStyle/>
          <a:p>
            <a:r>
              <a:rPr lang="pt-BR" sz="2000" b="1" dirty="0" smtClean="0">
                <a:solidFill>
                  <a:schemeClr val="tx1"/>
                </a:solidFill>
              </a:rPr>
              <a:t> </a:t>
            </a:r>
            <a:br>
              <a:rPr lang="pt-BR" sz="2000" b="1" dirty="0" smtClean="0">
                <a:solidFill>
                  <a:schemeClr val="tx1"/>
                </a:solidFill>
              </a:rPr>
            </a:br>
            <a:r>
              <a:rPr lang="pt-BR" sz="2000" b="1" dirty="0">
                <a:solidFill>
                  <a:schemeClr val="tx1"/>
                </a:solidFill>
              </a:rPr>
              <a:t/>
            </a:r>
            <a:br>
              <a:rPr lang="pt-BR" sz="2000" b="1" dirty="0">
                <a:solidFill>
                  <a:schemeClr val="tx1"/>
                </a:solidFill>
              </a:rPr>
            </a:br>
            <a:r>
              <a:rPr lang="pt-BR" sz="2000" b="1" dirty="0" smtClean="0">
                <a:solidFill>
                  <a:schemeClr val="tx1"/>
                </a:solidFill>
              </a:rPr>
              <a:t/>
            </a:r>
            <a:br>
              <a:rPr lang="pt-BR" sz="2000" b="1" dirty="0" smtClean="0">
                <a:solidFill>
                  <a:schemeClr val="tx1"/>
                </a:solidFill>
              </a:rPr>
            </a:br>
            <a:r>
              <a:rPr lang="pt-BR" sz="2700" b="1" dirty="0" err="1" smtClean="0">
                <a:solidFill>
                  <a:schemeClr val="tx1"/>
                </a:solidFill>
                <a:latin typeface="Times New Roman" panose="02020603050405020304" pitchFamily="18" charset="0"/>
                <a:cs typeface="Times New Roman" panose="02020603050405020304" pitchFamily="18" charset="0"/>
              </a:rPr>
              <a:t>Projecting</a:t>
            </a:r>
            <a:r>
              <a:rPr lang="pt-BR" sz="2700" b="1" dirty="0" smtClean="0">
                <a:solidFill>
                  <a:schemeClr val="tx1"/>
                </a:solidFill>
                <a:latin typeface="Times New Roman" panose="02020603050405020304" pitchFamily="18" charset="0"/>
                <a:cs typeface="Times New Roman" panose="02020603050405020304" pitchFamily="18" charset="0"/>
              </a:rPr>
              <a:t> </a:t>
            </a:r>
            <a:r>
              <a:rPr lang="pt-BR" sz="2700" b="1" dirty="0">
                <a:solidFill>
                  <a:schemeClr val="tx1"/>
                </a:solidFill>
                <a:latin typeface="Times New Roman" panose="02020603050405020304" pitchFamily="18" charset="0"/>
                <a:cs typeface="Times New Roman" panose="02020603050405020304" pitchFamily="18" charset="0"/>
              </a:rPr>
              <a:t>Future </a:t>
            </a:r>
            <a:r>
              <a:rPr lang="pt-BR" sz="2700" b="1" dirty="0" err="1" smtClean="0">
                <a:solidFill>
                  <a:schemeClr val="tx1"/>
                </a:solidFill>
                <a:latin typeface="Times New Roman" panose="02020603050405020304" pitchFamily="18" charset="0"/>
                <a:cs typeface="Times New Roman" panose="02020603050405020304" pitchFamily="18" charset="0"/>
              </a:rPr>
              <a:t>Change</a:t>
            </a:r>
            <a:r>
              <a:rPr lang="pt-BR" sz="2700" b="1" dirty="0" smtClean="0">
                <a:solidFill>
                  <a:schemeClr val="tx1"/>
                </a:solidFill>
              </a:rPr>
              <a:t/>
            </a:r>
            <a:br>
              <a:rPr lang="pt-BR" sz="2700" b="1" dirty="0" smtClean="0">
                <a:solidFill>
                  <a:schemeClr val="tx1"/>
                </a:solidFill>
              </a:rPr>
            </a:br>
            <a:r>
              <a:rPr lang="pt-BR" sz="2000" b="1" dirty="0">
                <a:solidFill>
                  <a:schemeClr val="tx1"/>
                </a:solidFill>
              </a:rPr>
              <a:t/>
            </a:r>
            <a:br>
              <a:rPr lang="pt-BR" sz="2000" b="1" dirty="0">
                <a:solidFill>
                  <a:schemeClr val="tx1"/>
                </a:solidFill>
              </a:rPr>
            </a:br>
            <a:r>
              <a:rPr lang="en-US" sz="2700" dirty="0">
                <a:solidFill>
                  <a:schemeClr val="tx1"/>
                </a:solidFill>
              </a:rPr>
              <a:t>Estimating future changes in </a:t>
            </a:r>
            <a:r>
              <a:rPr lang="en-US" sz="2700" b="1" u="sng" dirty="0">
                <a:solidFill>
                  <a:schemeClr val="tx1"/>
                </a:solidFill>
              </a:rPr>
              <a:t>sea level </a:t>
            </a:r>
            <a:r>
              <a:rPr lang="en-US" sz="2700" dirty="0">
                <a:solidFill>
                  <a:schemeClr val="tx1"/>
                </a:solidFill>
              </a:rPr>
              <a:t>is a complex process. Our understanding of </a:t>
            </a:r>
            <a:r>
              <a:rPr lang="en-US" sz="2700" dirty="0" smtClean="0">
                <a:solidFill>
                  <a:schemeClr val="tx1"/>
                </a:solidFill>
              </a:rPr>
              <a:t>future projections </a:t>
            </a:r>
            <a:r>
              <a:rPr lang="en-US" sz="2700" dirty="0">
                <a:solidFill>
                  <a:schemeClr val="tx1"/>
                </a:solidFill>
              </a:rPr>
              <a:t>is greatly improved by our review of historical change and our assessment </a:t>
            </a:r>
            <a:r>
              <a:rPr lang="en-US" sz="2700" dirty="0" smtClean="0">
                <a:solidFill>
                  <a:schemeClr val="tx1"/>
                </a:solidFill>
              </a:rPr>
              <a:t>of natural </a:t>
            </a:r>
            <a:r>
              <a:rPr lang="en-US" sz="2700" dirty="0">
                <a:solidFill>
                  <a:schemeClr val="tx1"/>
                </a:solidFill>
              </a:rPr>
              <a:t>variability. The basis of this approach is:</a:t>
            </a:r>
            <a:br>
              <a:rPr lang="en-US" sz="2700" dirty="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1</a:t>
            </a:r>
            <a:r>
              <a:rPr lang="en-US" sz="2700" dirty="0">
                <a:solidFill>
                  <a:schemeClr val="tx1"/>
                </a:solidFill>
              </a:rPr>
              <a:t>. estimation of historical change;</a:t>
            </a:r>
            <a:br>
              <a:rPr lang="en-US" sz="2700" dirty="0">
                <a:solidFill>
                  <a:schemeClr val="tx1"/>
                </a:solidFill>
              </a:rPr>
            </a:br>
            <a:r>
              <a:rPr lang="en-US" sz="2700" dirty="0">
                <a:solidFill>
                  <a:schemeClr val="tx1"/>
                </a:solidFill>
              </a:rPr>
              <a:t>2. estimation of (short term) natural variability; and</a:t>
            </a:r>
            <a:br>
              <a:rPr lang="en-US" sz="2700" dirty="0">
                <a:solidFill>
                  <a:schemeClr val="tx1"/>
                </a:solidFill>
              </a:rPr>
            </a:br>
            <a:r>
              <a:rPr lang="en-US" sz="2700" dirty="0">
                <a:solidFill>
                  <a:schemeClr val="tx1"/>
                </a:solidFill>
              </a:rPr>
              <a:t>3. projection of long term change</a:t>
            </a:r>
            <a:r>
              <a:rPr lang="en-US" sz="2700" dirty="0" smtClean="0">
                <a:solidFill>
                  <a:schemeClr val="tx1"/>
                </a:solidFill>
              </a:rPr>
              <a:t>.</a:t>
            </a:r>
            <a:endParaRPr lang="pt-BR" sz="2700" dirty="0">
              <a:solidFill>
                <a:schemeClr val="tx1"/>
              </a:solidFill>
            </a:endParaRPr>
          </a:p>
        </p:txBody>
      </p:sp>
      <p:sp>
        <p:nvSpPr>
          <p:cNvPr id="3" name="Subtítulo 2"/>
          <p:cNvSpPr>
            <a:spLocks noGrp="1"/>
          </p:cNvSpPr>
          <p:nvPr>
            <p:ph type="subTitle" idx="1"/>
          </p:nvPr>
        </p:nvSpPr>
        <p:spPr>
          <a:xfrm>
            <a:off x="737158" y="6125028"/>
            <a:ext cx="8392328" cy="504645"/>
          </a:xfrm>
        </p:spPr>
        <p:txBody>
          <a:bodyPr/>
          <a:lstStyle/>
          <a:p>
            <a:endParaRPr lang="pt-BR" dirty="0" smtClean="0"/>
          </a:p>
          <a:p>
            <a:endParaRPr lang="pt-BR" dirty="0"/>
          </a:p>
        </p:txBody>
      </p:sp>
      <p:sp>
        <p:nvSpPr>
          <p:cNvPr id="4" name="Elipse 3"/>
          <p:cNvSpPr/>
          <p:nvPr/>
        </p:nvSpPr>
        <p:spPr>
          <a:xfrm>
            <a:off x="8473272" y="977320"/>
            <a:ext cx="3123641" cy="33762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chemeClr val="tx1"/>
                </a:solidFill>
              </a:rPr>
              <a:t>Trabalhando com cenários</a:t>
            </a:r>
          </a:p>
          <a:p>
            <a:pPr algn="ctr"/>
            <a:endParaRPr lang="pt-BR" sz="2000" dirty="0">
              <a:solidFill>
                <a:schemeClr val="tx1"/>
              </a:solidFill>
            </a:endParaRPr>
          </a:p>
          <a:p>
            <a:pPr algn="ctr"/>
            <a:r>
              <a:rPr lang="pt-BR" sz="2000" dirty="0" smtClean="0">
                <a:solidFill>
                  <a:schemeClr val="tx1"/>
                </a:solidFill>
              </a:rPr>
              <a:t>Fonte: </a:t>
            </a:r>
            <a:r>
              <a:rPr lang="pt-BR" sz="2000" dirty="0" err="1" smtClean="0">
                <a:hlinkClick r:id="rId2"/>
              </a:rPr>
              <a:t>Sea</a:t>
            </a:r>
            <a:r>
              <a:rPr lang="pt-BR" sz="2000" dirty="0" smtClean="0">
                <a:hlinkClick r:id="rId2"/>
              </a:rPr>
              <a:t> </a:t>
            </a:r>
            <a:r>
              <a:rPr lang="pt-BR" sz="2000" dirty="0" err="1" smtClean="0">
                <a:hlinkClick r:id="rId2"/>
              </a:rPr>
              <a:t>Level</a:t>
            </a:r>
            <a:r>
              <a:rPr lang="pt-BR" sz="2000" dirty="0" smtClean="0">
                <a:hlinkClick r:id="rId2"/>
              </a:rPr>
              <a:t> </a:t>
            </a:r>
            <a:r>
              <a:rPr lang="pt-BR" sz="2000" dirty="0" err="1" smtClean="0">
                <a:hlinkClick r:id="rId2"/>
              </a:rPr>
              <a:t>Change</a:t>
            </a:r>
            <a:r>
              <a:rPr lang="pt-BR" sz="2000" dirty="0" smtClean="0">
                <a:hlinkClick r:id="rId2"/>
              </a:rPr>
              <a:t> In Western </a:t>
            </a:r>
            <a:r>
              <a:rPr lang="pt-BR" sz="2000" dirty="0" err="1" smtClean="0">
                <a:hlinkClick r:id="rId2"/>
              </a:rPr>
              <a:t>Australia</a:t>
            </a:r>
            <a:r>
              <a:rPr lang="pt-BR" sz="2000" dirty="0" smtClean="0">
                <a:hlinkClick r:id="rId2"/>
              </a:rPr>
              <a:t> </a:t>
            </a:r>
            <a:r>
              <a:rPr lang="pt-BR" sz="2000" dirty="0" err="1" smtClean="0">
                <a:hlinkClick r:id="rId2"/>
              </a:rPr>
              <a:t>Report</a:t>
            </a:r>
            <a:r>
              <a:rPr lang="pt-BR" sz="2000" dirty="0" smtClean="0"/>
              <a:t> </a:t>
            </a:r>
            <a:r>
              <a:rPr lang="pt-BR" sz="2000" dirty="0" smtClean="0">
                <a:solidFill>
                  <a:schemeClr val="tx1"/>
                </a:solidFill>
              </a:rPr>
              <a:t>(</a:t>
            </a:r>
            <a:r>
              <a:rPr lang="pt-BR" sz="2000" dirty="0" err="1" smtClean="0">
                <a:solidFill>
                  <a:schemeClr val="tx1"/>
                </a:solidFill>
              </a:rPr>
              <a:t>pdf</a:t>
            </a:r>
            <a:r>
              <a:rPr lang="pt-BR" sz="2000" dirty="0" smtClean="0">
                <a:solidFill>
                  <a:schemeClr val="tx1"/>
                </a:solidFill>
              </a:rPr>
              <a:t> anexo)</a:t>
            </a:r>
            <a:endParaRPr lang="pt-BR" sz="2000" dirty="0">
              <a:solidFill>
                <a:schemeClr val="tx1"/>
              </a:solidFill>
            </a:endParaRPr>
          </a:p>
        </p:txBody>
      </p:sp>
    </p:spTree>
    <p:extLst>
      <p:ext uri="{BB962C8B-B14F-4D97-AF65-F5344CB8AC3E}">
        <p14:creationId xmlns:p14="http://schemas.microsoft.com/office/powerpoint/2010/main" val="1620918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4286198"/>
          </a:xfrm>
        </p:spPr>
        <p:txBody>
          <a:bodyPr>
            <a:noAutofit/>
          </a:bodyPr>
          <a:lstStyle/>
          <a:p>
            <a:r>
              <a:rPr lang="en-US" sz="2400" dirty="0">
                <a:solidFill>
                  <a:schemeClr val="tx1"/>
                </a:solidFill>
              </a:rPr>
              <a:t>Estimates of recent global sea level change have been significantly improved following </a:t>
            </a:r>
            <a:r>
              <a:rPr lang="en-US" sz="2400" dirty="0" smtClean="0">
                <a:solidFill>
                  <a:schemeClr val="tx1"/>
                </a:solidFill>
              </a:rPr>
              <a:t>the introduction </a:t>
            </a:r>
            <a:r>
              <a:rPr lang="en-US" sz="2400" dirty="0">
                <a:solidFill>
                  <a:schemeClr val="tx1"/>
                </a:solidFill>
              </a:rPr>
              <a:t>of satellite altimeters in late </a:t>
            </a:r>
            <a:r>
              <a:rPr lang="en-US" sz="2400" dirty="0" smtClean="0">
                <a:solidFill>
                  <a:schemeClr val="tx1"/>
                </a:solidFill>
              </a:rPr>
              <a:t>1992. </a:t>
            </a:r>
            <a:r>
              <a:rPr lang="en-US" sz="2400" dirty="0">
                <a:solidFill>
                  <a:schemeClr val="tx1"/>
                </a:solidFill>
              </a:rPr>
              <a:t/>
            </a:r>
            <a:br>
              <a:rPr lang="en-US" sz="2400" dirty="0">
                <a:solidFill>
                  <a:schemeClr val="tx1"/>
                </a:solidFill>
              </a:rPr>
            </a:br>
            <a:r>
              <a:rPr lang="en-US" sz="2400" b="1" u="sng" dirty="0">
                <a:solidFill>
                  <a:schemeClr val="tx1"/>
                </a:solidFill>
              </a:rPr>
              <a:t>It is now accepted that global sea level has risen over the past two centuries</a:t>
            </a:r>
            <a:r>
              <a:rPr lang="en-US" sz="2400" dirty="0">
                <a:solidFill>
                  <a:schemeClr val="tx1"/>
                </a:solidFill>
              </a:rPr>
              <a:t>. Following </a:t>
            </a:r>
            <a:r>
              <a:rPr lang="en-US" sz="2400" dirty="0" smtClean="0">
                <a:solidFill>
                  <a:schemeClr val="tx1"/>
                </a:solidFill>
              </a:rPr>
              <a:t>a period </a:t>
            </a:r>
            <a:r>
              <a:rPr lang="en-US" sz="2400" dirty="0">
                <a:solidFill>
                  <a:schemeClr val="tx1"/>
                </a:solidFill>
              </a:rPr>
              <a:t>(about 2000 years) of little change, </a:t>
            </a:r>
            <a:r>
              <a:rPr lang="en-US" sz="2400" b="1" u="sng" dirty="0">
                <a:solidFill>
                  <a:schemeClr val="tx1"/>
                </a:solidFill>
              </a:rPr>
              <a:t>global sea level began to rise at the start of </a:t>
            </a:r>
            <a:r>
              <a:rPr lang="en-US" sz="2400" b="1" u="sng" dirty="0" smtClean="0">
                <a:solidFill>
                  <a:schemeClr val="tx1"/>
                </a:solidFill>
              </a:rPr>
              <a:t>the  19th </a:t>
            </a:r>
            <a:r>
              <a:rPr lang="en-US" sz="2400" b="1" u="sng" dirty="0">
                <a:solidFill>
                  <a:schemeClr val="tx1"/>
                </a:solidFill>
              </a:rPr>
              <a:t>century (CSIRO 2009) and has continued through the 20th century. The rate of rise </a:t>
            </a:r>
            <a:r>
              <a:rPr lang="en-US" sz="2400" b="1" u="sng" dirty="0" smtClean="0">
                <a:solidFill>
                  <a:schemeClr val="tx1"/>
                </a:solidFill>
              </a:rPr>
              <a:t>over the </a:t>
            </a:r>
            <a:r>
              <a:rPr lang="en-US" sz="2400" b="1" u="sng" dirty="0">
                <a:solidFill>
                  <a:schemeClr val="tx1"/>
                </a:solidFill>
              </a:rPr>
              <a:t>20th century was an order of magnitude larger than the rate of rise over the two </a:t>
            </a:r>
            <a:r>
              <a:rPr lang="en-US" sz="2400" b="1" u="sng" dirty="0" smtClean="0">
                <a:solidFill>
                  <a:schemeClr val="tx1"/>
                </a:solidFill>
              </a:rPr>
              <a:t>millennia prior </a:t>
            </a:r>
            <a:r>
              <a:rPr lang="en-US" sz="2400" b="1" u="sng" dirty="0">
                <a:solidFill>
                  <a:schemeClr val="tx1"/>
                </a:solidFill>
              </a:rPr>
              <a:t>to the 18th century (Church et al. 2007). </a:t>
            </a:r>
            <a:r>
              <a:rPr lang="en-US" sz="2400" dirty="0">
                <a:solidFill>
                  <a:schemeClr val="tx1"/>
                </a:solidFill>
              </a:rPr>
              <a:t>In addition, reconstruction of historic </a:t>
            </a:r>
            <a:r>
              <a:rPr lang="en-US" sz="2400" dirty="0" smtClean="0">
                <a:solidFill>
                  <a:schemeClr val="tx1"/>
                </a:solidFill>
              </a:rPr>
              <a:t>recordings indicates </a:t>
            </a:r>
            <a:r>
              <a:rPr lang="en-US" sz="2400" dirty="0">
                <a:solidFill>
                  <a:schemeClr val="tx1"/>
                </a:solidFill>
              </a:rPr>
              <a:t>that there has been a statistically significant increase in the rate of rise from 1870 </a:t>
            </a:r>
            <a:r>
              <a:rPr lang="en-US" sz="2400" dirty="0" smtClean="0">
                <a:solidFill>
                  <a:schemeClr val="tx1"/>
                </a:solidFill>
              </a:rPr>
              <a:t>to </a:t>
            </a:r>
            <a:r>
              <a:rPr lang="pt-BR" sz="2400" dirty="0" smtClean="0">
                <a:solidFill>
                  <a:schemeClr val="tx1"/>
                </a:solidFill>
              </a:rPr>
              <a:t>2004 </a:t>
            </a:r>
            <a:r>
              <a:rPr lang="pt-BR" sz="2400" dirty="0">
                <a:solidFill>
                  <a:schemeClr val="tx1"/>
                </a:solidFill>
              </a:rPr>
              <a:t>(CSIRO 2009</a:t>
            </a:r>
            <a:r>
              <a:rPr lang="pt-BR" sz="2400" dirty="0" smtClean="0">
                <a:solidFill>
                  <a:schemeClr val="tx1"/>
                </a:solidFill>
              </a:rPr>
              <a:t>). </a:t>
            </a:r>
            <a:endParaRPr lang="pt-BR" sz="2400" dirty="0">
              <a:solidFill>
                <a:schemeClr val="tx1"/>
              </a:solidFill>
            </a:endParaRPr>
          </a:p>
        </p:txBody>
      </p:sp>
      <p:sp>
        <p:nvSpPr>
          <p:cNvPr id="3" name="Subtítulo 2"/>
          <p:cNvSpPr>
            <a:spLocks noGrp="1"/>
          </p:cNvSpPr>
          <p:nvPr>
            <p:ph type="subTitle" idx="1"/>
          </p:nvPr>
        </p:nvSpPr>
        <p:spPr/>
        <p:txBody>
          <a:bodyPr/>
          <a:lstStyle/>
          <a:p>
            <a:endParaRPr lang="pt-BR" dirty="0"/>
          </a:p>
        </p:txBody>
      </p:sp>
      <p:sp>
        <p:nvSpPr>
          <p:cNvPr id="4" name="Elipse 3"/>
          <p:cNvSpPr/>
          <p:nvPr/>
        </p:nvSpPr>
        <p:spPr>
          <a:xfrm>
            <a:off x="8473272" y="977320"/>
            <a:ext cx="3123641" cy="33762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chemeClr val="tx1"/>
                </a:solidFill>
              </a:rPr>
              <a:t>Trabalhando com cenários</a:t>
            </a:r>
          </a:p>
          <a:p>
            <a:pPr algn="ctr"/>
            <a:endParaRPr lang="pt-BR" sz="2000" dirty="0">
              <a:solidFill>
                <a:schemeClr val="tx1"/>
              </a:solidFill>
            </a:endParaRPr>
          </a:p>
          <a:p>
            <a:pPr algn="ctr"/>
            <a:r>
              <a:rPr lang="pt-BR" sz="2000" dirty="0" smtClean="0">
                <a:solidFill>
                  <a:schemeClr val="tx1"/>
                </a:solidFill>
              </a:rPr>
              <a:t>Fonte: </a:t>
            </a:r>
            <a:r>
              <a:rPr lang="pt-BR" sz="2000" dirty="0" err="1" smtClean="0">
                <a:hlinkClick r:id="rId2"/>
              </a:rPr>
              <a:t>Sea</a:t>
            </a:r>
            <a:r>
              <a:rPr lang="pt-BR" sz="2000" dirty="0" smtClean="0">
                <a:hlinkClick r:id="rId2"/>
              </a:rPr>
              <a:t> </a:t>
            </a:r>
            <a:r>
              <a:rPr lang="pt-BR" sz="2000" dirty="0" err="1" smtClean="0">
                <a:hlinkClick r:id="rId2"/>
              </a:rPr>
              <a:t>Level</a:t>
            </a:r>
            <a:r>
              <a:rPr lang="pt-BR" sz="2000" dirty="0" smtClean="0">
                <a:hlinkClick r:id="rId2"/>
              </a:rPr>
              <a:t> </a:t>
            </a:r>
            <a:r>
              <a:rPr lang="pt-BR" sz="2000" dirty="0" err="1" smtClean="0">
                <a:hlinkClick r:id="rId2"/>
              </a:rPr>
              <a:t>Change</a:t>
            </a:r>
            <a:r>
              <a:rPr lang="pt-BR" sz="2000" dirty="0" smtClean="0">
                <a:hlinkClick r:id="rId2"/>
              </a:rPr>
              <a:t> In Western </a:t>
            </a:r>
            <a:r>
              <a:rPr lang="pt-BR" sz="2000" dirty="0" err="1" smtClean="0">
                <a:hlinkClick r:id="rId2"/>
              </a:rPr>
              <a:t>Australia</a:t>
            </a:r>
            <a:r>
              <a:rPr lang="pt-BR" sz="2000" dirty="0" smtClean="0">
                <a:hlinkClick r:id="rId2"/>
              </a:rPr>
              <a:t> </a:t>
            </a:r>
            <a:r>
              <a:rPr lang="pt-BR" sz="2000" dirty="0" err="1" smtClean="0">
                <a:hlinkClick r:id="rId2"/>
              </a:rPr>
              <a:t>Report</a:t>
            </a:r>
            <a:r>
              <a:rPr lang="pt-BR" sz="2000" dirty="0" smtClean="0"/>
              <a:t> </a:t>
            </a:r>
            <a:r>
              <a:rPr lang="pt-BR" sz="2000" dirty="0" smtClean="0">
                <a:solidFill>
                  <a:schemeClr val="tx1"/>
                </a:solidFill>
              </a:rPr>
              <a:t>(</a:t>
            </a:r>
            <a:r>
              <a:rPr lang="pt-BR" sz="2000" dirty="0" err="1" smtClean="0">
                <a:solidFill>
                  <a:schemeClr val="tx1"/>
                </a:solidFill>
              </a:rPr>
              <a:t>pdf</a:t>
            </a:r>
            <a:r>
              <a:rPr lang="pt-BR" sz="2000" dirty="0" smtClean="0">
                <a:solidFill>
                  <a:schemeClr val="tx1"/>
                </a:solidFill>
              </a:rPr>
              <a:t> anexo)</a:t>
            </a:r>
            <a:endParaRPr lang="pt-BR" sz="2000" dirty="0">
              <a:solidFill>
                <a:schemeClr val="tx1"/>
              </a:solidFill>
            </a:endParaRPr>
          </a:p>
        </p:txBody>
      </p:sp>
    </p:spTree>
    <p:extLst>
      <p:ext uri="{BB962C8B-B14F-4D97-AF65-F5344CB8AC3E}">
        <p14:creationId xmlns:p14="http://schemas.microsoft.com/office/powerpoint/2010/main" val="68021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4286198"/>
          </a:xfrm>
        </p:spPr>
        <p:txBody>
          <a:bodyPr>
            <a:noAutofit/>
          </a:bodyPr>
          <a:lstStyle/>
          <a:p>
            <a:r>
              <a:rPr lang="en-US" sz="2400" b="1" dirty="0">
                <a:solidFill>
                  <a:schemeClr val="tx1"/>
                </a:solidFill>
              </a:rPr>
              <a:t>Australia's 2030 Emission Reduction Target</a:t>
            </a:r>
            <a:r>
              <a:rPr lang="en-US" sz="2400" dirty="0">
                <a:solidFill>
                  <a:schemeClr val="tx1"/>
                </a:solidFill>
              </a:rPr>
              <a:t/>
            </a:r>
            <a:br>
              <a:rPr lang="en-US" sz="2400" dirty="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The </a:t>
            </a:r>
            <a:r>
              <a:rPr lang="en-US" sz="2400" dirty="0">
                <a:solidFill>
                  <a:schemeClr val="tx1"/>
                </a:solidFill>
              </a:rPr>
              <a:t>Australian Government has agreed a </a:t>
            </a:r>
            <a:r>
              <a:rPr lang="en-US" sz="2400" b="1" u="sng" dirty="0">
                <a:solidFill>
                  <a:schemeClr val="tx1"/>
                </a:solidFill>
              </a:rPr>
              <a:t>target of 26-28 per cent below 2005 levels by 2030</a:t>
            </a:r>
            <a:r>
              <a:rPr lang="en-US" sz="2400" dirty="0">
                <a:solidFill>
                  <a:schemeClr val="tx1"/>
                </a:solidFill>
              </a:rPr>
              <a:t>. Our target is a </a:t>
            </a:r>
            <a:r>
              <a:rPr lang="en-US" sz="2400" b="1" u="sng" dirty="0">
                <a:solidFill>
                  <a:schemeClr val="tx1"/>
                </a:solidFill>
              </a:rPr>
              <a:t>step up </a:t>
            </a:r>
            <a:r>
              <a:rPr lang="en-US" sz="2400" dirty="0">
                <a:solidFill>
                  <a:schemeClr val="tx1"/>
                </a:solidFill>
              </a:rPr>
              <a:t>from Australia’s current target to reduce emissions to five per cent below 2000 levels by 2020. </a:t>
            </a:r>
            <a:r>
              <a:rPr lang="en-US" sz="2400" b="1" u="sng" dirty="0">
                <a:solidFill>
                  <a:schemeClr val="tx1"/>
                </a:solidFill>
              </a:rPr>
              <a:t>Australia’s 2030 target is a strong</a:t>
            </a:r>
            <a:r>
              <a:rPr lang="en-US" sz="2400" dirty="0">
                <a:solidFill>
                  <a:schemeClr val="tx1"/>
                </a:solidFill>
              </a:rPr>
              <a:t>, credible and responsible contribution to climate action, as countries work to conclude a new global agreement at the Paris climate change conference in December 2015. It builds on Australia’s track record of addressing climate change and is consistent with strong economic growth and jobs.</a:t>
            </a:r>
            <a:br>
              <a:rPr lang="en-US" sz="2400" dirty="0">
                <a:solidFill>
                  <a:schemeClr val="tx1"/>
                </a:solidFill>
              </a:rPr>
            </a:br>
            <a:endParaRPr lang="pt-BR" sz="2400" dirty="0">
              <a:solidFill>
                <a:schemeClr val="tx1"/>
              </a:solidFill>
            </a:endParaRPr>
          </a:p>
        </p:txBody>
      </p:sp>
      <p:sp>
        <p:nvSpPr>
          <p:cNvPr id="3" name="Subtítulo 2"/>
          <p:cNvSpPr>
            <a:spLocks noGrp="1"/>
          </p:cNvSpPr>
          <p:nvPr>
            <p:ph type="subTitle" idx="1"/>
          </p:nvPr>
        </p:nvSpPr>
        <p:spPr>
          <a:xfrm>
            <a:off x="925844" y="5969000"/>
            <a:ext cx="8014956" cy="762000"/>
          </a:xfrm>
        </p:spPr>
        <p:txBody>
          <a:bodyPr>
            <a:normAutofit fontScale="77500" lnSpcReduction="20000"/>
          </a:bodyPr>
          <a:lstStyle/>
          <a:p>
            <a:endParaRPr lang="pt-BR" dirty="0" smtClean="0"/>
          </a:p>
          <a:p>
            <a:r>
              <a:rPr lang="pt-BR" sz="2600" dirty="0" smtClean="0">
                <a:solidFill>
                  <a:schemeClr val="tx1"/>
                </a:solidFill>
              </a:rPr>
              <a:t>Fonte: </a:t>
            </a:r>
            <a:r>
              <a:rPr lang="pt-BR" sz="2600" dirty="0" smtClean="0">
                <a:solidFill>
                  <a:schemeClr val="tx1"/>
                </a:solidFill>
                <a:hlinkClick r:id="rId2"/>
              </a:rPr>
              <a:t>http</a:t>
            </a:r>
            <a:r>
              <a:rPr lang="pt-BR" sz="2600" dirty="0">
                <a:solidFill>
                  <a:schemeClr val="tx1"/>
                </a:solidFill>
                <a:hlinkClick r:id="rId2"/>
              </a:rPr>
              <a:t>://</a:t>
            </a:r>
            <a:r>
              <a:rPr lang="pt-BR" sz="2600" dirty="0" smtClean="0">
                <a:solidFill>
                  <a:schemeClr val="tx1"/>
                </a:solidFill>
                <a:hlinkClick r:id="rId2"/>
              </a:rPr>
              <a:t>www.environment.gov.au/climate-change/international</a:t>
            </a:r>
            <a:endParaRPr lang="pt-BR" sz="2600" dirty="0" smtClean="0">
              <a:solidFill>
                <a:schemeClr val="tx1"/>
              </a:solidFill>
            </a:endParaRPr>
          </a:p>
          <a:p>
            <a:endParaRPr lang="pt-BR" sz="2600" dirty="0" smtClean="0">
              <a:solidFill>
                <a:schemeClr val="tx1"/>
              </a:solidFill>
            </a:endParaRPr>
          </a:p>
          <a:p>
            <a:endParaRPr lang="pt-BR" sz="2600" dirty="0">
              <a:solidFill>
                <a:schemeClr val="tx1"/>
              </a:solidFill>
            </a:endParaRPr>
          </a:p>
        </p:txBody>
      </p:sp>
      <p:sp>
        <p:nvSpPr>
          <p:cNvPr id="4" name="Elipse 3"/>
          <p:cNvSpPr/>
          <p:nvPr/>
        </p:nvSpPr>
        <p:spPr>
          <a:xfrm>
            <a:off x="8385048" y="1452936"/>
            <a:ext cx="3701142" cy="3977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Climate </a:t>
            </a:r>
            <a:r>
              <a:rPr lang="en-US" sz="2000" dirty="0">
                <a:solidFill>
                  <a:schemeClr val="accent6">
                    <a:lumMod val="75000"/>
                  </a:schemeClr>
                </a:solidFill>
              </a:rPr>
              <a:t>change is a global problem that requires a global solution. Much progress is already under way both in terms of international cooperation and commitments to reducing greenhouse gas emissions. </a:t>
            </a:r>
            <a:endParaRPr lang="pt-BR" sz="2000" dirty="0">
              <a:solidFill>
                <a:schemeClr val="accent6">
                  <a:lumMod val="75000"/>
                </a:schemeClr>
              </a:solidFill>
            </a:endParaRPr>
          </a:p>
        </p:txBody>
      </p:sp>
    </p:spTree>
    <p:extLst>
      <p:ext uri="{BB962C8B-B14F-4D97-AF65-F5344CB8AC3E}">
        <p14:creationId xmlns:p14="http://schemas.microsoft.com/office/powerpoint/2010/main" val="18500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0914" y="848505"/>
            <a:ext cx="7964134" cy="1096410"/>
          </a:xfrm>
        </p:spPr>
        <p:txBody>
          <a:bodyPr>
            <a:noAutofit/>
          </a:bodyPr>
          <a:lstStyle/>
          <a:p>
            <a:r>
              <a:rPr lang="pt-BR" sz="2400" dirty="0" smtClean="0">
                <a:solidFill>
                  <a:schemeClr val="tx1"/>
                </a:solidFill>
              </a:rPr>
              <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r>
              <a:rPr lang="pt-BR" sz="2400" dirty="0">
                <a:solidFill>
                  <a:schemeClr val="tx1"/>
                </a:solidFill>
              </a:rPr>
              <a:t/>
            </a:r>
            <a:br>
              <a:rPr lang="pt-BR" sz="2400" dirty="0">
                <a:solidFill>
                  <a:schemeClr val="tx1"/>
                </a:solidFill>
              </a:rPr>
            </a:br>
            <a:r>
              <a:rPr lang="pt-BR" sz="2400" dirty="0" smtClean="0">
                <a:solidFill>
                  <a:schemeClr val="tx1"/>
                </a:solidFill>
              </a:rPr>
              <a:t/>
            </a:r>
            <a:br>
              <a:rPr lang="pt-BR" sz="2400" dirty="0" smtClean="0">
                <a:solidFill>
                  <a:schemeClr val="tx1"/>
                </a:solidFill>
              </a:rPr>
            </a:br>
            <a:r>
              <a:rPr lang="pt-BR" sz="2400" dirty="0">
                <a:solidFill>
                  <a:schemeClr val="tx1"/>
                </a:solidFill>
              </a:rPr>
              <a:t/>
            </a:r>
            <a:br>
              <a:rPr lang="pt-BR" sz="2400" dirty="0">
                <a:solidFill>
                  <a:schemeClr val="tx1"/>
                </a:solidFill>
              </a:rPr>
            </a:br>
            <a:r>
              <a:rPr lang="pt-BR" sz="2400" u="sng" dirty="0">
                <a:solidFill>
                  <a:schemeClr val="tx1"/>
                </a:solidFill>
              </a:rPr>
              <a:t>S</a:t>
            </a:r>
            <a:r>
              <a:rPr lang="pt-BR" sz="2400" u="sng" dirty="0" smtClean="0">
                <a:solidFill>
                  <a:schemeClr val="tx1"/>
                </a:solidFill>
              </a:rPr>
              <a:t>ites consultados</a:t>
            </a:r>
            <a:r>
              <a:rPr lang="pt-BR" sz="2400" dirty="0" smtClean="0">
                <a:solidFill>
                  <a:schemeClr val="tx1"/>
                </a:solidFill>
              </a:rPr>
              <a:t>:</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endParaRPr lang="pt-BR" sz="2400" dirty="0">
              <a:solidFill>
                <a:schemeClr val="tx1"/>
              </a:solidFill>
            </a:endParaRPr>
          </a:p>
        </p:txBody>
      </p:sp>
      <p:sp>
        <p:nvSpPr>
          <p:cNvPr id="3" name="Subtítulo 2"/>
          <p:cNvSpPr>
            <a:spLocks noGrp="1"/>
          </p:cNvSpPr>
          <p:nvPr>
            <p:ph type="subTitle" idx="1"/>
          </p:nvPr>
        </p:nvSpPr>
        <p:spPr>
          <a:xfrm>
            <a:off x="287564" y="1239156"/>
            <a:ext cx="7964134" cy="5104493"/>
          </a:xfrm>
        </p:spPr>
        <p:txBody>
          <a:bodyPr>
            <a:normAutofit lnSpcReduction="10000"/>
          </a:bodyPr>
          <a:lstStyle/>
          <a:p>
            <a:r>
              <a:rPr lang="pt-BR" sz="2400" b="1" dirty="0">
                <a:solidFill>
                  <a:schemeClr val="tx1"/>
                </a:solidFill>
                <a:hlinkClick r:id="rId2"/>
              </a:rPr>
              <a:t>http://</a:t>
            </a:r>
            <a:r>
              <a:rPr lang="pt-BR" sz="2400" b="1" dirty="0" smtClean="0">
                <a:solidFill>
                  <a:schemeClr val="tx1"/>
                </a:solidFill>
                <a:hlinkClick r:id="rId2"/>
              </a:rPr>
              <a:t>global.britannica.com/place/Australia</a:t>
            </a:r>
            <a:r>
              <a:rPr lang="pt-BR" sz="2400" b="1" dirty="0" smtClean="0">
                <a:solidFill>
                  <a:schemeClr val="tx1"/>
                </a:solidFill>
              </a:rPr>
              <a:t> </a:t>
            </a:r>
            <a:r>
              <a:rPr lang="pt-BR" sz="2400" dirty="0" smtClean="0">
                <a:solidFill>
                  <a:schemeClr val="tx1"/>
                </a:solidFill>
              </a:rPr>
              <a:t>. Acesso em: 20 out. 2015.</a:t>
            </a:r>
          </a:p>
          <a:p>
            <a:r>
              <a:rPr lang="pt-BR" sz="2400" b="1" dirty="0">
                <a:solidFill>
                  <a:schemeClr val="tx1"/>
                </a:solidFill>
                <a:hlinkClick r:id="rId3"/>
              </a:rPr>
              <a:t>http://</a:t>
            </a:r>
            <a:r>
              <a:rPr lang="pt-BR" sz="2400" b="1" dirty="0" smtClean="0">
                <a:solidFill>
                  <a:schemeClr val="tx1"/>
                </a:solidFill>
                <a:hlinkClick r:id="rId3"/>
              </a:rPr>
              <a:t>kids.britannica.com/comptons/art-19253/Soils-of-Australia-distribution-of-soil-groups-as-classified-by</a:t>
            </a:r>
            <a:r>
              <a:rPr lang="pt-BR" sz="2400" b="1" dirty="0" smtClean="0">
                <a:solidFill>
                  <a:schemeClr val="tx1"/>
                </a:solidFill>
              </a:rPr>
              <a:t> </a:t>
            </a:r>
            <a:r>
              <a:rPr lang="pt-BR" sz="2400" dirty="0" smtClean="0">
                <a:solidFill>
                  <a:schemeClr val="tx1"/>
                </a:solidFill>
              </a:rPr>
              <a:t>. Acesso em: 20 out. 2015.</a:t>
            </a:r>
          </a:p>
          <a:p>
            <a:r>
              <a:rPr lang="pt-BR" sz="2400" b="1" dirty="0">
                <a:solidFill>
                  <a:schemeClr val="tx1"/>
                </a:solidFill>
                <a:hlinkClick r:id="rId4"/>
              </a:rPr>
              <a:t>http://</a:t>
            </a:r>
            <a:r>
              <a:rPr lang="pt-BR" sz="2400" b="1" dirty="0" smtClean="0">
                <a:solidFill>
                  <a:schemeClr val="tx1"/>
                </a:solidFill>
                <a:hlinkClick r:id="rId4"/>
              </a:rPr>
              <a:t>maps.unomaha.edu/peterson/funda/MapLinks/Australia/Australia.htm</a:t>
            </a:r>
            <a:r>
              <a:rPr lang="pt-BR" sz="2400" b="1" dirty="0" smtClean="0">
                <a:solidFill>
                  <a:schemeClr val="tx1"/>
                </a:solidFill>
              </a:rPr>
              <a:t> </a:t>
            </a:r>
            <a:r>
              <a:rPr lang="pt-BR" sz="2400" dirty="0" smtClean="0">
                <a:solidFill>
                  <a:schemeClr val="tx1"/>
                </a:solidFill>
              </a:rPr>
              <a:t>. Acesso em: 20 out. 2015.</a:t>
            </a:r>
          </a:p>
          <a:p>
            <a:r>
              <a:rPr lang="pt-BR" sz="2400" b="1" dirty="0">
                <a:solidFill>
                  <a:schemeClr val="tx1"/>
                </a:solidFill>
                <a:hlinkClick r:id="rId5"/>
              </a:rPr>
              <a:t>http://</a:t>
            </a:r>
            <a:r>
              <a:rPr lang="pt-BR" sz="2400" b="1" dirty="0" smtClean="0">
                <a:solidFill>
                  <a:schemeClr val="tx1"/>
                </a:solidFill>
                <a:hlinkClick r:id="rId5"/>
              </a:rPr>
              <a:t>www.abc.net.au/environment/articles/2009/12/07/2764044.htm</a:t>
            </a:r>
            <a:r>
              <a:rPr lang="pt-BR" sz="2400" b="1" dirty="0" smtClean="0">
                <a:solidFill>
                  <a:schemeClr val="tx1"/>
                </a:solidFill>
              </a:rPr>
              <a:t> </a:t>
            </a:r>
            <a:r>
              <a:rPr lang="pt-BR" sz="2400" dirty="0" smtClean="0">
                <a:solidFill>
                  <a:schemeClr val="tx1"/>
                </a:solidFill>
              </a:rPr>
              <a:t>. Acesso em: 20 out. 2015.</a:t>
            </a:r>
          </a:p>
          <a:p>
            <a:r>
              <a:rPr lang="pt-BR" sz="2400" b="1" dirty="0" smtClean="0">
                <a:solidFill>
                  <a:schemeClr val="tx1"/>
                </a:solidFill>
                <a:hlinkClick r:id="rId6"/>
              </a:rPr>
              <a:t>http://www.environment.gov.au/climate-change/international</a:t>
            </a:r>
            <a:r>
              <a:rPr lang="pt-BR" sz="2400" b="1" dirty="0" smtClean="0">
                <a:solidFill>
                  <a:schemeClr val="tx1"/>
                </a:solidFill>
              </a:rPr>
              <a:t> </a:t>
            </a:r>
            <a:r>
              <a:rPr lang="pt-BR" sz="2400" dirty="0" smtClean="0">
                <a:solidFill>
                  <a:schemeClr val="tx1"/>
                </a:solidFill>
              </a:rPr>
              <a:t>. Acesso em: 20 out. 2015.</a:t>
            </a:r>
          </a:p>
          <a:p>
            <a:r>
              <a:rPr lang="pt-BR" sz="2400" b="1" dirty="0">
                <a:solidFill>
                  <a:schemeClr val="tx1"/>
                </a:solidFill>
                <a:hlinkClick r:id="rId7"/>
              </a:rPr>
              <a:t>http://</a:t>
            </a:r>
            <a:r>
              <a:rPr lang="pt-BR" sz="2400" b="1" dirty="0" smtClean="0">
                <a:solidFill>
                  <a:schemeClr val="tx1"/>
                </a:solidFill>
                <a:hlinkClick r:id="rId7"/>
              </a:rPr>
              <a:t>www.oceania-turismo.com/mapas.htm</a:t>
            </a:r>
            <a:r>
              <a:rPr lang="pt-BR" sz="2400" b="1" dirty="0" smtClean="0">
                <a:solidFill>
                  <a:schemeClr val="tx1"/>
                </a:solidFill>
              </a:rPr>
              <a:t> </a:t>
            </a:r>
            <a:r>
              <a:rPr lang="pt-BR" sz="2400" dirty="0" smtClean="0">
                <a:solidFill>
                  <a:schemeClr val="tx1"/>
                </a:solidFill>
              </a:rPr>
              <a:t>. Acesso em: 20 out. 2015</a:t>
            </a:r>
          </a:p>
          <a:p>
            <a:endParaRPr lang="pt-BR" sz="2400" dirty="0" smtClean="0">
              <a:solidFill>
                <a:schemeClr val="tx1"/>
              </a:solidFill>
            </a:endParaRPr>
          </a:p>
          <a:p>
            <a:endParaRPr lang="pt-BR" sz="2400" dirty="0" smtClean="0">
              <a:solidFill>
                <a:schemeClr val="tx1"/>
              </a:solidFill>
            </a:endParaRPr>
          </a:p>
          <a:p>
            <a:endParaRPr lang="pt-BR" sz="2400" b="1" dirty="0" smtClean="0">
              <a:solidFill>
                <a:schemeClr val="tx1"/>
              </a:solidFill>
            </a:endParaRPr>
          </a:p>
          <a:p>
            <a:endParaRPr lang="pt-BR" sz="2400" b="1" dirty="0" smtClean="0">
              <a:solidFill>
                <a:schemeClr val="tx1"/>
              </a:solidFill>
            </a:endParaRPr>
          </a:p>
          <a:p>
            <a:endParaRPr lang="pt-BR" sz="2400" b="1" dirty="0">
              <a:solidFill>
                <a:schemeClr val="tx1"/>
              </a:solidFill>
            </a:endParaRPr>
          </a:p>
          <a:p>
            <a:endParaRPr lang="pt-BR" sz="2400" dirty="0"/>
          </a:p>
        </p:txBody>
      </p:sp>
    </p:spTree>
    <p:extLst>
      <p:ext uri="{BB962C8B-B14F-4D97-AF65-F5344CB8AC3E}">
        <p14:creationId xmlns:p14="http://schemas.microsoft.com/office/powerpoint/2010/main" val="110927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4457" y="1059542"/>
            <a:ext cx="7935105" cy="1248229"/>
          </a:xfrm>
        </p:spPr>
        <p:txBody>
          <a:bodyPr>
            <a:noAutofit/>
          </a:bodyPr>
          <a:lstStyle/>
          <a:p>
            <a:r>
              <a:rPr lang="pt-BR" sz="2400" dirty="0" smtClean="0">
                <a:solidFill>
                  <a:schemeClr val="tx1"/>
                </a:solidFill>
              </a:rPr>
              <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r>
              <a:rPr lang="pt-BR" sz="2400" dirty="0">
                <a:solidFill>
                  <a:schemeClr val="tx1"/>
                </a:solidFill>
              </a:rPr>
              <a:t/>
            </a:r>
            <a:br>
              <a:rPr lang="pt-BR" sz="2400" dirty="0">
                <a:solidFill>
                  <a:schemeClr val="tx1"/>
                </a:solidFill>
              </a:rPr>
            </a:br>
            <a:r>
              <a:rPr lang="pt-BR" sz="2400" dirty="0" smtClean="0">
                <a:solidFill>
                  <a:schemeClr val="tx1"/>
                </a:solidFill>
              </a:rPr>
              <a:t/>
            </a:r>
            <a:br>
              <a:rPr lang="pt-BR" sz="2400" dirty="0" smtClean="0">
                <a:solidFill>
                  <a:schemeClr val="tx1"/>
                </a:solidFill>
              </a:rPr>
            </a:br>
            <a:r>
              <a:rPr lang="pt-BR" sz="2400" dirty="0">
                <a:solidFill>
                  <a:schemeClr val="tx1"/>
                </a:solidFill>
              </a:rPr>
              <a:t/>
            </a:r>
            <a:br>
              <a:rPr lang="pt-BR" sz="2400" dirty="0">
                <a:solidFill>
                  <a:schemeClr val="tx1"/>
                </a:solidFill>
              </a:rPr>
            </a:br>
            <a:r>
              <a:rPr lang="pt-BR" sz="2400" dirty="0" smtClean="0">
                <a:solidFill>
                  <a:schemeClr val="tx1"/>
                </a:solidFill>
              </a:rPr>
              <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r>
              <a:rPr lang="pt-BR" sz="2400" dirty="0">
                <a:solidFill>
                  <a:schemeClr val="tx1"/>
                </a:solidFill>
              </a:rPr>
              <a:t/>
            </a:r>
            <a:br>
              <a:rPr lang="pt-BR" sz="2400" dirty="0">
                <a:solidFill>
                  <a:schemeClr val="tx1"/>
                </a:solidFill>
              </a:rPr>
            </a:br>
            <a:r>
              <a:rPr lang="pt-BR" sz="2400" dirty="0" smtClean="0">
                <a:solidFill>
                  <a:schemeClr val="tx1"/>
                </a:solidFill>
              </a:rPr>
              <a:t>Links:</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r>
              <a:rPr lang="pt-BR" sz="2400" dirty="0" smtClean="0">
                <a:solidFill>
                  <a:schemeClr val="tx1"/>
                </a:solidFill>
              </a:rPr>
              <a:t/>
            </a:r>
            <a:br>
              <a:rPr lang="pt-BR" sz="2400" dirty="0" smtClean="0">
                <a:solidFill>
                  <a:schemeClr val="tx1"/>
                </a:solidFill>
              </a:rPr>
            </a:br>
            <a:endParaRPr lang="pt-BR" sz="2400" dirty="0">
              <a:solidFill>
                <a:schemeClr val="tx1"/>
              </a:solidFill>
            </a:endParaRPr>
          </a:p>
        </p:txBody>
      </p:sp>
      <p:sp>
        <p:nvSpPr>
          <p:cNvPr id="3" name="Subtítulo 2"/>
          <p:cNvSpPr>
            <a:spLocks noGrp="1"/>
          </p:cNvSpPr>
          <p:nvPr>
            <p:ph type="subTitle" idx="1"/>
          </p:nvPr>
        </p:nvSpPr>
        <p:spPr>
          <a:xfrm>
            <a:off x="464457" y="1306287"/>
            <a:ext cx="7964134" cy="4263846"/>
          </a:xfrm>
        </p:spPr>
        <p:txBody>
          <a:bodyPr>
            <a:normAutofit lnSpcReduction="10000"/>
          </a:bodyPr>
          <a:lstStyle/>
          <a:p>
            <a:r>
              <a:rPr lang="pt-BR" sz="2400" dirty="0" smtClean="0">
                <a:hlinkClick r:id="rId2"/>
              </a:rPr>
              <a:t> </a:t>
            </a:r>
            <a:endParaRPr lang="pt-BR" sz="2400" dirty="0">
              <a:hlinkClick r:id="rId2"/>
            </a:endParaRPr>
          </a:p>
          <a:p>
            <a:r>
              <a:rPr lang="pt-BR" sz="2400" dirty="0">
                <a:hlinkClick r:id="rId2"/>
              </a:rPr>
              <a:t>http://</a:t>
            </a:r>
            <a:r>
              <a:rPr lang="pt-BR" sz="2400" dirty="0" smtClean="0">
                <a:hlinkClick r:id="rId2"/>
              </a:rPr>
              <a:t>www.transport.wa.gov.au/mediaFiles/marine/MAC_R_SeaLevelChangeInWesternAustraliaReport.pdf</a:t>
            </a:r>
            <a:endParaRPr lang="pt-BR" sz="2400" dirty="0" smtClean="0"/>
          </a:p>
          <a:p>
            <a:endParaRPr lang="pt-BR" sz="2400" dirty="0" smtClean="0">
              <a:hlinkClick r:id="rId3"/>
            </a:endParaRPr>
          </a:p>
          <a:p>
            <a:r>
              <a:rPr lang="pt-BR" sz="2400" dirty="0" smtClean="0">
                <a:hlinkClick r:id="rId3"/>
              </a:rPr>
              <a:t>http</a:t>
            </a:r>
            <a:r>
              <a:rPr lang="pt-BR" sz="2400" dirty="0">
                <a:hlinkClick r:id="rId3"/>
              </a:rPr>
              <a:t>://</a:t>
            </a:r>
            <a:r>
              <a:rPr lang="pt-BR" sz="2400" dirty="0" smtClean="0">
                <a:hlinkClick r:id="rId3"/>
              </a:rPr>
              <a:t>www.environment.gov.au/climate-change/adaptation</a:t>
            </a:r>
            <a:endParaRPr lang="pt-BR" sz="2400" dirty="0" smtClean="0"/>
          </a:p>
          <a:p>
            <a:endParaRPr lang="pt-BR" sz="2400" dirty="0"/>
          </a:p>
          <a:p>
            <a:r>
              <a:rPr lang="pt-BR" sz="2400" dirty="0">
                <a:hlinkClick r:id="rId4"/>
              </a:rPr>
              <a:t>http://</a:t>
            </a:r>
            <a:r>
              <a:rPr lang="pt-BR" sz="2400" dirty="0" smtClean="0">
                <a:hlinkClick r:id="rId4"/>
              </a:rPr>
              <a:t>www.australia.gov.au/information-and-services/environment</a:t>
            </a:r>
            <a:endParaRPr lang="pt-BR" sz="2400" dirty="0" smtClean="0"/>
          </a:p>
          <a:p>
            <a:endParaRPr lang="pt-BR" sz="2400" dirty="0" smtClean="0"/>
          </a:p>
          <a:p>
            <a:r>
              <a:rPr lang="pt-BR" sz="2400" dirty="0">
                <a:hlinkClick r:id="rId5"/>
              </a:rPr>
              <a:t>http://www.environment.gov.au/</a:t>
            </a:r>
            <a:endParaRPr lang="pt-BR" sz="2400" dirty="0"/>
          </a:p>
          <a:p>
            <a:endParaRPr lang="pt-BR" sz="2400" dirty="0" smtClean="0"/>
          </a:p>
          <a:p>
            <a:endParaRPr lang="pt-BR" sz="2400" dirty="0" smtClean="0"/>
          </a:p>
          <a:p>
            <a:endParaRPr lang="pt-BR" sz="2400" dirty="0" smtClean="0"/>
          </a:p>
          <a:p>
            <a:endParaRPr lang="pt-BR" sz="2400" dirty="0" smtClean="0"/>
          </a:p>
          <a:p>
            <a:endParaRPr lang="pt-BR" sz="2400" dirty="0"/>
          </a:p>
          <a:p>
            <a:endParaRPr lang="pt-BR" sz="2400" dirty="0"/>
          </a:p>
        </p:txBody>
      </p:sp>
    </p:spTree>
    <p:extLst>
      <p:ext uri="{BB962C8B-B14F-4D97-AF65-F5344CB8AC3E}">
        <p14:creationId xmlns:p14="http://schemas.microsoft.com/office/powerpoint/2010/main" val="166640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169" y="1008232"/>
            <a:ext cx="2504795" cy="4319021"/>
          </a:xfrm>
        </p:spPr>
        <p:txBody>
          <a:bodyPr/>
          <a:lstStyle/>
          <a:p>
            <a:r>
              <a:rPr lang="pt-BR" dirty="0" smtClean="0">
                <a:solidFill>
                  <a:schemeClr val="tx1"/>
                </a:solidFill>
              </a:rPr>
              <a:t>Fotos:</a:t>
            </a:r>
            <a:endParaRPr lang="pt-BR" dirty="0">
              <a:solidFill>
                <a:schemeClr val="tx1"/>
              </a:solidFill>
            </a:endParaRPr>
          </a:p>
        </p:txBody>
      </p:sp>
      <p:sp>
        <p:nvSpPr>
          <p:cNvPr id="3" name="Espaço Reservado para Conteúdo 2"/>
          <p:cNvSpPr>
            <a:spLocks noGrp="1"/>
          </p:cNvSpPr>
          <p:nvPr>
            <p:ph idx="1"/>
          </p:nvPr>
        </p:nvSpPr>
        <p:spPr>
          <a:xfrm>
            <a:off x="3581400" y="3295650"/>
            <a:ext cx="7774518" cy="3219450"/>
          </a:xfrm>
        </p:spPr>
        <p:txBody>
          <a:bodyPr>
            <a:normAutofit fontScale="25000" lnSpcReduction="20000"/>
          </a:bodyPr>
          <a:lstStyle/>
          <a:p>
            <a:pPr marL="0" indent="0">
              <a:buNone/>
            </a:pPr>
            <a:r>
              <a:rPr lang="pt-BR" sz="8000" dirty="0">
                <a:hlinkClick r:id="rId3"/>
              </a:rPr>
              <a:t>http://</a:t>
            </a:r>
            <a:r>
              <a:rPr lang="pt-BR" sz="8000" dirty="0" smtClean="0">
                <a:hlinkClick r:id="rId3"/>
              </a:rPr>
              <a:t>www.lonelyplanet.com/australia/images/great-barrier-reef-24dbd65dce4f28162d27019398d936cd</a:t>
            </a:r>
            <a:endParaRPr lang="pt-BR" sz="8000" dirty="0" smtClean="0"/>
          </a:p>
          <a:p>
            <a:pPr marL="0" indent="0">
              <a:buNone/>
            </a:pPr>
            <a:r>
              <a:rPr lang="pt-BR" sz="8000" dirty="0" smtClean="0">
                <a:hlinkClick r:id="rId4"/>
              </a:rPr>
              <a:t>http</a:t>
            </a:r>
            <a:r>
              <a:rPr lang="pt-BR" sz="8000" dirty="0">
                <a:hlinkClick r:id="rId4"/>
              </a:rPr>
              <a:t>://</a:t>
            </a:r>
            <a:r>
              <a:rPr lang="pt-BR" sz="8000" dirty="0" smtClean="0">
                <a:hlinkClick r:id="rId4"/>
              </a:rPr>
              <a:t>www.lonelyplanet.com/australia/images/royal-botanic-garden-c0c3e21b07bfdbdfb6c37d18410eadc9</a:t>
            </a:r>
            <a:endParaRPr lang="pt-BR" sz="8000" dirty="0" smtClean="0"/>
          </a:p>
          <a:p>
            <a:pPr marL="0" indent="0">
              <a:buNone/>
            </a:pPr>
            <a:r>
              <a:rPr lang="pt-BR" sz="8000" dirty="0">
                <a:hlinkClick r:id="rId5"/>
              </a:rPr>
              <a:t>http://</a:t>
            </a:r>
            <a:r>
              <a:rPr lang="pt-BR" sz="8000" dirty="0" smtClean="0">
                <a:hlinkClick r:id="rId5"/>
              </a:rPr>
              <a:t>www.lonelyplanet.com/australia/images/art-gallery-south-australia-942ee010e92cac89e50363a34625e564</a:t>
            </a:r>
            <a:endParaRPr lang="pt-BR" sz="8000" dirty="0" smtClean="0"/>
          </a:p>
          <a:p>
            <a:pPr marL="0" indent="0">
              <a:buNone/>
            </a:pPr>
            <a:r>
              <a:rPr lang="pt-BR" sz="8000" dirty="0">
                <a:hlinkClick r:id="rId6"/>
              </a:rPr>
              <a:t>http://</a:t>
            </a:r>
            <a:r>
              <a:rPr lang="pt-BR" sz="8000" dirty="0" smtClean="0">
                <a:hlinkClick r:id="rId6"/>
              </a:rPr>
              <a:t>www.lonelyplanet.com/australia/images/great-barrier-reef-8f58282d3a61ddfa5ea7652a7aaf9791</a:t>
            </a:r>
            <a:endParaRPr lang="pt-BR" sz="8000" dirty="0" smtClean="0"/>
          </a:p>
          <a:p>
            <a:pPr marL="0" indent="0">
              <a:buNone/>
            </a:pPr>
            <a:r>
              <a:rPr lang="pt-BR" sz="8000" dirty="0" smtClean="0">
                <a:hlinkClick r:id="rId7"/>
              </a:rPr>
              <a:t>http</a:t>
            </a:r>
            <a:r>
              <a:rPr lang="pt-BR" sz="8000" dirty="0">
                <a:hlinkClick r:id="rId7"/>
              </a:rPr>
              <a:t>://</a:t>
            </a:r>
            <a:r>
              <a:rPr lang="pt-BR" sz="8000" dirty="0" smtClean="0">
                <a:hlinkClick r:id="rId7"/>
              </a:rPr>
              <a:t>www.lonelyplanet.com/australia/images/margaret-river-04ecc0996922206c8cad01fe5ca8a7eb</a:t>
            </a:r>
            <a:endParaRPr lang="pt-BR" sz="8000" dirty="0" smtClean="0"/>
          </a:p>
          <a:p>
            <a:pPr marL="0" indent="0">
              <a:buNone/>
            </a:pPr>
            <a:r>
              <a:rPr lang="pt-BR" sz="8000" dirty="0" smtClean="0">
                <a:hlinkClick r:id="rId8"/>
              </a:rPr>
              <a:t>http</a:t>
            </a:r>
            <a:r>
              <a:rPr lang="pt-BR" sz="8000" dirty="0">
                <a:hlinkClick r:id="rId8"/>
              </a:rPr>
              <a:t>://</a:t>
            </a:r>
            <a:r>
              <a:rPr lang="pt-BR" sz="8000" dirty="0" smtClean="0">
                <a:hlinkClick r:id="rId8"/>
              </a:rPr>
              <a:t>www.lonelyplanet.com/australia/images/sydney-fish-market-10031-47</a:t>
            </a:r>
            <a:endParaRPr lang="pt-BR" sz="8000" dirty="0" smtClean="0"/>
          </a:p>
          <a:p>
            <a:pPr marL="0" indent="0">
              <a:buNone/>
            </a:pPr>
            <a:r>
              <a:rPr lang="pt-BR" sz="8000" dirty="0" smtClean="0">
                <a:hlinkClick r:id="rId9"/>
              </a:rPr>
              <a:t>http</a:t>
            </a:r>
            <a:r>
              <a:rPr lang="pt-BR" sz="8000" dirty="0">
                <a:hlinkClick r:id="rId9"/>
              </a:rPr>
              <a:t>://</a:t>
            </a:r>
            <a:r>
              <a:rPr lang="pt-BR" sz="8000" dirty="0" smtClean="0">
                <a:hlinkClick r:id="rId9"/>
              </a:rPr>
              <a:t>www.lonelyplanet.com/australia/images/australia-zoo-44d8a2bc5cddba7cf666b8472e01758c</a:t>
            </a:r>
            <a:endParaRPr lang="pt-BR" sz="8000" dirty="0" smtClean="0"/>
          </a:p>
          <a:p>
            <a:pPr marL="0" indent="0">
              <a:buNone/>
            </a:pPr>
            <a:r>
              <a:rPr lang="pt-BR" sz="8000" dirty="0">
                <a:hlinkClick r:id="rId10"/>
              </a:rPr>
              <a:t>http://</a:t>
            </a:r>
            <a:r>
              <a:rPr lang="pt-BR" sz="8000" dirty="0" smtClean="0">
                <a:hlinkClick r:id="rId10"/>
              </a:rPr>
              <a:t>www.lonelyplanet.com/australia/images/national-wine-centre-australia-86b73c97bdcd0c54a179ec740c639a0b</a:t>
            </a:r>
            <a:endParaRPr lang="pt-BR" sz="8000" dirty="0" smtClean="0"/>
          </a:p>
          <a:p>
            <a:pPr marL="0" indent="0">
              <a:buNone/>
            </a:pPr>
            <a:endParaRPr lang="pt-BR" sz="8000" dirty="0" smtClean="0"/>
          </a:p>
          <a:p>
            <a:pPr marL="0" indent="0">
              <a:buNone/>
            </a:pPr>
            <a:endParaRPr lang="pt-BR" sz="8000" dirty="0" smtClean="0"/>
          </a:p>
          <a:p>
            <a:endParaRPr lang="pt-BR" dirty="0"/>
          </a:p>
          <a:p>
            <a:endParaRPr lang="pt-BR" dirty="0" smtClean="0"/>
          </a:p>
          <a:p>
            <a:endParaRPr lang="pt-BR" dirty="0" smtClean="0"/>
          </a:p>
          <a:p>
            <a:endParaRPr lang="pt-BR" dirty="0"/>
          </a:p>
          <a:p>
            <a:endParaRPr lang="pt-BR" dirty="0" smtClean="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180562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smtClean="0"/>
              <a:t/>
            </a:r>
            <a:br>
              <a:rPr lang="pt-BR" smtClean="0"/>
            </a:br>
            <a:r>
              <a:rPr lang="pt-BR" smtClean="0"/>
              <a:t/>
            </a:r>
            <a:br>
              <a:rPr lang="pt-BR" smtClean="0"/>
            </a:br>
            <a:r>
              <a:rPr lang="pt-BR" smtClean="0"/>
              <a:t/>
            </a:r>
            <a:br>
              <a:rPr lang="pt-BR" smtClean="0"/>
            </a:br>
            <a:r>
              <a:rPr lang="pt-BR" smtClean="0"/>
              <a:t/>
            </a:r>
            <a:br>
              <a:rPr lang="pt-BR" smtClean="0"/>
            </a:br>
            <a:r>
              <a:rPr lang="pt-BR" smtClean="0"/>
              <a:t/>
            </a:r>
            <a:br>
              <a:rPr lang="pt-BR" smtClean="0"/>
            </a:br>
            <a:r>
              <a:rPr lang="pt-BR" smtClean="0"/>
              <a:t/>
            </a:r>
            <a:br>
              <a:rPr lang="pt-BR" smtClean="0"/>
            </a:br>
            <a:endParaRPr lang="pt-BR" dirty="0"/>
          </a:p>
        </p:txBody>
      </p:sp>
      <p:sp>
        <p:nvSpPr>
          <p:cNvPr id="3" name="Subtítulo 2"/>
          <p:cNvSpPr>
            <a:spLocks noGrp="1"/>
          </p:cNvSpPr>
          <p:nvPr>
            <p:ph type="subTitle" idx="1"/>
          </p:nvPr>
        </p:nvSpPr>
        <p:spPr/>
        <p:txBody>
          <a:bodyPr/>
          <a:lstStyle/>
          <a:p>
            <a:endParaRPr lang="pt-BR" smtClean="0"/>
          </a:p>
          <a:p>
            <a:endParaRPr lang="pt-BR" dirty="0"/>
          </a:p>
        </p:txBody>
      </p:sp>
      <p:pic>
        <p:nvPicPr>
          <p:cNvPr id="5122" name="Picture 2" descr="&lt;b&gt;Soils&lt;/b&gt; of &lt;b&gt;Australia&lt;/b&gt;, distribution of &lt;b&gt;soil&lt;/b&gt; groups as classified by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643" y="798286"/>
            <a:ext cx="9016443" cy="5206809"/>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780699" y="6106696"/>
            <a:ext cx="10613015" cy="954107"/>
          </a:xfrm>
          <a:prstGeom prst="rect">
            <a:avLst/>
          </a:prstGeom>
        </p:spPr>
        <p:txBody>
          <a:bodyPr wrap="square">
            <a:spAutoFit/>
          </a:bodyPr>
          <a:lstStyle/>
          <a:p>
            <a:r>
              <a:rPr lang="pt-BR" sz="2000" dirty="0" smtClean="0"/>
              <a:t>Fonte: </a:t>
            </a:r>
          </a:p>
          <a:p>
            <a:r>
              <a:rPr lang="pt-BR" dirty="0" smtClean="0">
                <a:hlinkClick r:id="rId3"/>
              </a:rPr>
              <a:t>http</a:t>
            </a:r>
            <a:r>
              <a:rPr lang="pt-BR" dirty="0">
                <a:hlinkClick r:id="rId3"/>
              </a:rPr>
              <a:t>://</a:t>
            </a:r>
            <a:r>
              <a:rPr lang="pt-BR" dirty="0" smtClean="0">
                <a:hlinkClick r:id="rId3"/>
              </a:rPr>
              <a:t>kids.britannica.com/comptons/art-19253/Soils-of-Australia-distribution-of-soil-groups-as-classified-by</a:t>
            </a:r>
            <a:endParaRPr lang="pt-BR" dirty="0" smtClean="0"/>
          </a:p>
          <a:p>
            <a:endParaRPr lang="pt-BR" dirty="0"/>
          </a:p>
        </p:txBody>
      </p:sp>
    </p:spTree>
    <p:extLst>
      <p:ext uri="{BB962C8B-B14F-4D97-AF65-F5344CB8AC3E}">
        <p14:creationId xmlns:p14="http://schemas.microsoft.com/office/powerpoint/2010/main" val="3704842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1715" y="4496337"/>
            <a:ext cx="9147071" cy="3220717"/>
          </a:xfrm>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endParaRPr lang="pt-BR" dirty="0"/>
          </a:p>
        </p:txBody>
      </p:sp>
      <p:sp>
        <p:nvSpPr>
          <p:cNvPr id="3" name="Subtítulo 2"/>
          <p:cNvSpPr>
            <a:spLocks noGrp="1"/>
          </p:cNvSpPr>
          <p:nvPr>
            <p:ph type="subTitle" idx="1"/>
          </p:nvPr>
        </p:nvSpPr>
        <p:spPr/>
        <p:txBody>
          <a:bodyPr/>
          <a:lstStyle/>
          <a:p>
            <a:endParaRPr lang="pt-BR" smtClean="0"/>
          </a:p>
          <a:p>
            <a:endParaRPr lang="pt-BR" dirty="0"/>
          </a:p>
        </p:txBody>
      </p:sp>
      <p:sp>
        <p:nvSpPr>
          <p:cNvPr id="6" name="Retângulo 5"/>
          <p:cNvSpPr/>
          <p:nvPr/>
        </p:nvSpPr>
        <p:spPr>
          <a:xfrm>
            <a:off x="780699" y="6106696"/>
            <a:ext cx="10613015" cy="1569660"/>
          </a:xfrm>
          <a:prstGeom prst="rect">
            <a:avLst/>
          </a:prstGeom>
        </p:spPr>
        <p:txBody>
          <a:bodyPr wrap="square">
            <a:spAutoFit/>
          </a:bodyPr>
          <a:lstStyle/>
          <a:p>
            <a:endParaRPr lang="pt-BR" sz="2000" dirty="0" smtClean="0"/>
          </a:p>
          <a:p>
            <a:r>
              <a:rPr lang="pt-BR" sz="2000" dirty="0"/>
              <a:t>Fonte</a:t>
            </a:r>
            <a:r>
              <a:rPr lang="pt-BR" sz="2000" dirty="0" smtClean="0"/>
              <a:t>: </a:t>
            </a:r>
            <a:r>
              <a:rPr lang="pt-BR" sz="2000" dirty="0" smtClean="0">
                <a:hlinkClick r:id="rId2"/>
              </a:rPr>
              <a:t>http</a:t>
            </a:r>
            <a:r>
              <a:rPr lang="pt-BR" sz="2000" dirty="0">
                <a:hlinkClick r:id="rId2"/>
              </a:rPr>
              <a:t>://</a:t>
            </a:r>
            <a:r>
              <a:rPr lang="pt-BR" sz="2000" dirty="0" smtClean="0">
                <a:hlinkClick r:id="rId2"/>
              </a:rPr>
              <a:t>maps.unomaha.edu/peterson/funda/MapLinks/Australia/Australia.htm</a:t>
            </a:r>
            <a:endParaRPr lang="pt-BR" sz="2000" dirty="0" smtClean="0"/>
          </a:p>
          <a:p>
            <a:endParaRPr lang="pt-BR" sz="2000" dirty="0" smtClean="0"/>
          </a:p>
          <a:p>
            <a:endParaRPr lang="pt-BR" dirty="0" smtClean="0"/>
          </a:p>
          <a:p>
            <a:endParaRPr lang="pt-BR" dirty="0"/>
          </a:p>
        </p:txBody>
      </p:sp>
      <p:pic>
        <p:nvPicPr>
          <p:cNvPr id="1026" name="Picture 2" descr="http://maps.unomaha.edu/peterson/funda/MapLinks/Australia/Australia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15" y="-17869"/>
            <a:ext cx="9147071" cy="64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1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7"/>
            <a:ext cx="7315200" cy="4140327"/>
          </a:xfrm>
        </p:spPr>
        <p:txBody>
          <a:bodyPr>
            <a:normAutofit/>
          </a:bodyPr>
          <a:lstStyle/>
          <a:p>
            <a:endParaRPr lang="pt-BR" sz="1800" dirty="0">
              <a:solidFill>
                <a:schemeClr val="tx1"/>
              </a:solidFill>
            </a:endParaRPr>
          </a:p>
        </p:txBody>
      </p:sp>
      <p:sp>
        <p:nvSpPr>
          <p:cNvPr id="3" name="Subtítulo 2"/>
          <p:cNvSpPr>
            <a:spLocks noGrp="1"/>
          </p:cNvSpPr>
          <p:nvPr>
            <p:ph type="subTitle" idx="1"/>
          </p:nvPr>
        </p:nvSpPr>
        <p:spPr>
          <a:xfrm>
            <a:off x="434290" y="6226628"/>
            <a:ext cx="8491996" cy="464457"/>
          </a:xfrm>
        </p:spPr>
        <p:txBody>
          <a:bodyPr>
            <a:normAutofit/>
          </a:bodyPr>
          <a:lstStyle/>
          <a:p>
            <a:r>
              <a:rPr lang="pt-BR" dirty="0">
                <a:solidFill>
                  <a:schemeClr val="tx1"/>
                </a:solidFill>
              </a:rPr>
              <a:t>Fonte</a:t>
            </a:r>
            <a:r>
              <a:rPr lang="pt-BR" dirty="0" smtClean="0">
                <a:solidFill>
                  <a:schemeClr val="tx1"/>
                </a:solidFill>
              </a:rPr>
              <a:t>: http</a:t>
            </a:r>
            <a:r>
              <a:rPr lang="pt-BR" dirty="0">
                <a:solidFill>
                  <a:schemeClr val="tx1"/>
                </a:solidFill>
              </a:rPr>
              <a:t>://</a:t>
            </a:r>
            <a:r>
              <a:rPr lang="pt-BR" dirty="0" smtClean="0">
                <a:solidFill>
                  <a:schemeClr val="tx1"/>
                </a:solidFill>
              </a:rPr>
              <a:t>global.britannica.com/place/Australia</a:t>
            </a:r>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296722484"/>
              </p:ext>
            </p:extLst>
          </p:nvPr>
        </p:nvGraphicFramePr>
        <p:xfrm>
          <a:off x="348342" y="972458"/>
          <a:ext cx="8577944" cy="4580619"/>
        </p:xfrm>
        <a:graphic>
          <a:graphicData uri="http://schemas.openxmlformats.org/drawingml/2006/table">
            <a:tbl>
              <a:tblPr/>
              <a:tblGrid>
                <a:gridCol w="4288972"/>
                <a:gridCol w="4288972"/>
              </a:tblGrid>
              <a:tr h="389840">
                <a:tc>
                  <a:txBody>
                    <a:bodyPr/>
                    <a:lstStyle/>
                    <a:p>
                      <a:r>
                        <a:rPr lang="pt-BR" b="1" i="1" dirty="0" err="1"/>
                        <a:t>Official</a:t>
                      </a:r>
                      <a:r>
                        <a:rPr lang="pt-BR" b="1" i="1" dirty="0"/>
                        <a:t> </a:t>
                      </a:r>
                      <a:r>
                        <a:rPr lang="pt-BR" b="1" i="1" dirty="0" err="1"/>
                        <a:t>name</a:t>
                      </a:r>
                      <a:endParaRPr lang="pt-BR" b="1" dirty="0"/>
                    </a:p>
                  </a:txBody>
                  <a:tcPr anchor="ctr">
                    <a:lnL>
                      <a:noFill/>
                    </a:lnL>
                    <a:lnR>
                      <a:noFill/>
                    </a:lnR>
                    <a:lnT>
                      <a:noFill/>
                    </a:lnT>
                    <a:lnB>
                      <a:noFill/>
                    </a:lnB>
                  </a:tcPr>
                </a:tc>
                <a:tc>
                  <a:txBody>
                    <a:bodyPr/>
                    <a:lstStyle/>
                    <a:p>
                      <a:r>
                        <a:rPr lang="pt-BR"/>
                        <a:t>Commonwealth of Australia</a:t>
                      </a:r>
                    </a:p>
                  </a:txBody>
                  <a:tcPr anchor="ctr">
                    <a:lnL>
                      <a:noFill/>
                    </a:lnL>
                    <a:lnR>
                      <a:noFill/>
                    </a:lnR>
                    <a:lnT>
                      <a:noFill/>
                    </a:lnT>
                    <a:lnB>
                      <a:noFill/>
                    </a:lnB>
                  </a:tcPr>
                </a:tc>
              </a:tr>
              <a:tr h="1266980">
                <a:tc>
                  <a:txBody>
                    <a:bodyPr/>
                    <a:lstStyle/>
                    <a:p>
                      <a:r>
                        <a:rPr lang="pt-BR" b="1" i="1" dirty="0" err="1"/>
                        <a:t>Form</a:t>
                      </a:r>
                      <a:r>
                        <a:rPr lang="pt-BR" b="1" i="1" dirty="0"/>
                        <a:t> </a:t>
                      </a:r>
                      <a:r>
                        <a:rPr lang="pt-BR" b="1" i="1" dirty="0" err="1"/>
                        <a:t>of</a:t>
                      </a:r>
                      <a:r>
                        <a:rPr lang="pt-BR" b="1" i="1" dirty="0"/>
                        <a:t> </a:t>
                      </a:r>
                      <a:r>
                        <a:rPr lang="pt-BR" b="1" i="1" dirty="0" err="1"/>
                        <a:t>government</a:t>
                      </a:r>
                      <a:endParaRPr lang="pt-BR" b="1" dirty="0"/>
                    </a:p>
                  </a:txBody>
                  <a:tcPr anchor="ctr">
                    <a:lnL>
                      <a:noFill/>
                    </a:lnL>
                    <a:lnR>
                      <a:noFill/>
                    </a:lnR>
                    <a:lnT>
                      <a:noFill/>
                    </a:lnT>
                    <a:lnB>
                      <a:noFill/>
                    </a:lnB>
                  </a:tcPr>
                </a:tc>
                <a:tc>
                  <a:txBody>
                    <a:bodyPr/>
                    <a:lstStyle/>
                    <a:p>
                      <a:r>
                        <a:rPr lang="en-US" dirty="0"/>
                        <a:t>federal parliamentary state (formally a constitutional monarchy) with two legislative houses (Senate [76]; House of Representatives [150])</a:t>
                      </a:r>
                    </a:p>
                  </a:txBody>
                  <a:tcPr anchor="ctr">
                    <a:lnL>
                      <a:noFill/>
                    </a:lnL>
                    <a:lnR>
                      <a:noFill/>
                    </a:lnR>
                    <a:lnT>
                      <a:noFill/>
                    </a:lnT>
                    <a:lnB>
                      <a:noFill/>
                    </a:lnB>
                  </a:tcPr>
                </a:tc>
              </a:tr>
              <a:tr h="974599">
                <a:tc>
                  <a:txBody>
                    <a:bodyPr/>
                    <a:lstStyle/>
                    <a:p>
                      <a:r>
                        <a:rPr lang="pt-BR" b="1" i="1" dirty="0"/>
                        <a:t>Head </a:t>
                      </a:r>
                      <a:r>
                        <a:rPr lang="pt-BR" b="1" i="1" dirty="0" err="1"/>
                        <a:t>of</a:t>
                      </a:r>
                      <a:r>
                        <a:rPr lang="pt-BR" b="1" i="1" dirty="0"/>
                        <a:t> </a:t>
                      </a:r>
                      <a:r>
                        <a:rPr lang="pt-BR" b="1" i="1" dirty="0" err="1"/>
                        <a:t>state</a:t>
                      </a:r>
                      <a:endParaRPr lang="pt-BR" b="1" dirty="0"/>
                    </a:p>
                  </a:txBody>
                  <a:tcPr anchor="ctr">
                    <a:lnL>
                      <a:noFill/>
                    </a:lnL>
                    <a:lnR>
                      <a:noFill/>
                    </a:lnR>
                    <a:lnT>
                      <a:noFill/>
                    </a:lnT>
                    <a:lnB>
                      <a:noFill/>
                    </a:lnB>
                  </a:tcPr>
                </a:tc>
                <a:tc>
                  <a:txBody>
                    <a:bodyPr/>
                    <a:lstStyle/>
                    <a:p>
                      <a:r>
                        <a:rPr lang="en-US" dirty="0"/>
                        <a:t>British Monarch: </a:t>
                      </a:r>
                      <a:r>
                        <a:rPr lang="en-US" b="0" dirty="0">
                          <a:solidFill>
                            <a:schemeClr val="accent6"/>
                          </a:solidFill>
                          <a:hlinkClick r:id="rId2"/>
                        </a:rPr>
                        <a:t>Queen Elizabeth </a:t>
                      </a:r>
                      <a:r>
                        <a:rPr lang="en-US" b="0" dirty="0">
                          <a:hlinkClick r:id="rId2"/>
                        </a:rPr>
                        <a:t>II</a:t>
                      </a:r>
                      <a:r>
                        <a:rPr lang="en-US" dirty="0"/>
                        <a:t>, represented by Governor-General: Sir Peter John Cosgrove</a:t>
                      </a:r>
                    </a:p>
                  </a:txBody>
                  <a:tcPr anchor="ctr">
                    <a:lnL>
                      <a:noFill/>
                    </a:lnL>
                    <a:lnR>
                      <a:noFill/>
                    </a:lnR>
                    <a:lnT>
                      <a:noFill/>
                    </a:lnT>
                    <a:lnB>
                      <a:noFill/>
                    </a:lnB>
                  </a:tcPr>
                </a:tc>
              </a:tr>
              <a:tr h="389840">
                <a:tc>
                  <a:txBody>
                    <a:bodyPr/>
                    <a:lstStyle/>
                    <a:p>
                      <a:r>
                        <a:rPr lang="pt-BR" b="1" i="1" dirty="0"/>
                        <a:t>Head </a:t>
                      </a:r>
                      <a:r>
                        <a:rPr lang="pt-BR" b="1" i="1" dirty="0" err="1"/>
                        <a:t>of</a:t>
                      </a:r>
                      <a:r>
                        <a:rPr lang="pt-BR" b="1" i="1" dirty="0"/>
                        <a:t> </a:t>
                      </a:r>
                      <a:r>
                        <a:rPr lang="pt-BR" b="1" i="1" dirty="0" err="1"/>
                        <a:t>government</a:t>
                      </a:r>
                      <a:endParaRPr lang="pt-BR" b="1" dirty="0"/>
                    </a:p>
                  </a:txBody>
                  <a:tcPr anchor="ctr">
                    <a:lnL>
                      <a:noFill/>
                    </a:lnL>
                    <a:lnR>
                      <a:noFill/>
                    </a:lnR>
                    <a:lnT>
                      <a:noFill/>
                    </a:lnT>
                    <a:lnB>
                      <a:noFill/>
                    </a:lnB>
                  </a:tcPr>
                </a:tc>
                <a:tc>
                  <a:txBody>
                    <a:bodyPr/>
                    <a:lstStyle/>
                    <a:p>
                      <a:r>
                        <a:rPr lang="pt-BR"/>
                        <a:t>Prime Minister: </a:t>
                      </a:r>
                      <a:r>
                        <a:rPr lang="pt-BR">
                          <a:hlinkClick r:id="rId3"/>
                        </a:rPr>
                        <a:t>Malcolm Turnbull</a:t>
                      </a:r>
                      <a:endParaRPr lang="pt-BR"/>
                    </a:p>
                  </a:txBody>
                  <a:tcPr anchor="ctr">
                    <a:lnL>
                      <a:noFill/>
                    </a:lnL>
                    <a:lnR>
                      <a:noFill/>
                    </a:lnR>
                    <a:lnT>
                      <a:noFill/>
                    </a:lnT>
                    <a:lnB>
                      <a:noFill/>
                    </a:lnB>
                  </a:tcPr>
                </a:tc>
              </a:tr>
              <a:tr h="389840">
                <a:tc>
                  <a:txBody>
                    <a:bodyPr/>
                    <a:lstStyle/>
                    <a:p>
                      <a:r>
                        <a:rPr lang="pt-BR" b="1" i="1" dirty="0"/>
                        <a:t>Capital</a:t>
                      </a:r>
                      <a:endParaRPr lang="pt-BR" b="1" dirty="0"/>
                    </a:p>
                  </a:txBody>
                  <a:tcPr anchor="ctr">
                    <a:lnL>
                      <a:noFill/>
                    </a:lnL>
                    <a:lnR>
                      <a:noFill/>
                    </a:lnR>
                    <a:lnT>
                      <a:noFill/>
                    </a:lnT>
                    <a:lnB>
                      <a:noFill/>
                    </a:lnB>
                  </a:tcPr>
                </a:tc>
                <a:tc>
                  <a:txBody>
                    <a:bodyPr/>
                    <a:lstStyle/>
                    <a:p>
                      <a:r>
                        <a:rPr lang="pt-BR">
                          <a:hlinkClick r:id="rId4"/>
                        </a:rPr>
                        <a:t>Canberra</a:t>
                      </a:r>
                      <a:endParaRPr lang="pt-BR"/>
                    </a:p>
                  </a:txBody>
                  <a:tcPr anchor="ctr">
                    <a:lnL>
                      <a:noFill/>
                    </a:lnL>
                    <a:lnR>
                      <a:noFill/>
                    </a:lnR>
                    <a:lnT>
                      <a:noFill/>
                    </a:lnT>
                    <a:lnB>
                      <a:noFill/>
                    </a:lnB>
                  </a:tcPr>
                </a:tc>
              </a:tr>
              <a:tr h="389840">
                <a:tc>
                  <a:txBody>
                    <a:bodyPr/>
                    <a:lstStyle/>
                    <a:p>
                      <a:r>
                        <a:rPr lang="pt-BR" b="1" i="1" dirty="0" err="1"/>
                        <a:t>Official</a:t>
                      </a:r>
                      <a:r>
                        <a:rPr lang="pt-BR" b="1" i="1" dirty="0"/>
                        <a:t> </a:t>
                      </a:r>
                      <a:r>
                        <a:rPr lang="pt-BR" b="1" i="1" dirty="0" err="1"/>
                        <a:t>language</a:t>
                      </a:r>
                      <a:endParaRPr lang="pt-BR" b="1" dirty="0"/>
                    </a:p>
                  </a:txBody>
                  <a:tcPr anchor="ctr">
                    <a:lnL>
                      <a:noFill/>
                    </a:lnL>
                    <a:lnR>
                      <a:noFill/>
                    </a:lnR>
                    <a:lnT>
                      <a:noFill/>
                    </a:lnT>
                    <a:lnB>
                      <a:noFill/>
                    </a:lnB>
                  </a:tcPr>
                </a:tc>
                <a:tc>
                  <a:txBody>
                    <a:bodyPr/>
                    <a:lstStyle/>
                    <a:p>
                      <a:r>
                        <a:rPr lang="pt-BR"/>
                        <a:t>English</a:t>
                      </a:r>
                    </a:p>
                  </a:txBody>
                  <a:tcPr anchor="ctr">
                    <a:lnL>
                      <a:noFill/>
                    </a:lnL>
                    <a:lnR>
                      <a:noFill/>
                    </a:lnR>
                    <a:lnT>
                      <a:noFill/>
                    </a:lnT>
                    <a:lnB>
                      <a:noFill/>
                    </a:lnB>
                  </a:tcPr>
                </a:tc>
              </a:tr>
              <a:tr h="389840">
                <a:tc>
                  <a:txBody>
                    <a:bodyPr/>
                    <a:lstStyle/>
                    <a:p>
                      <a:r>
                        <a:rPr lang="pt-BR" b="1" i="1" dirty="0" err="1"/>
                        <a:t>Official</a:t>
                      </a:r>
                      <a:r>
                        <a:rPr lang="pt-BR" b="1" i="1" dirty="0"/>
                        <a:t> </a:t>
                      </a:r>
                      <a:r>
                        <a:rPr lang="pt-BR" b="1" i="1" dirty="0" err="1"/>
                        <a:t>religion</a:t>
                      </a:r>
                      <a:endParaRPr lang="pt-BR" b="1" dirty="0"/>
                    </a:p>
                  </a:txBody>
                  <a:tcPr anchor="ctr">
                    <a:lnL>
                      <a:noFill/>
                    </a:lnL>
                    <a:lnR>
                      <a:noFill/>
                    </a:lnR>
                    <a:lnT>
                      <a:noFill/>
                    </a:lnT>
                    <a:lnB>
                      <a:noFill/>
                    </a:lnB>
                  </a:tcPr>
                </a:tc>
                <a:tc>
                  <a:txBody>
                    <a:bodyPr/>
                    <a:lstStyle/>
                    <a:p>
                      <a:r>
                        <a:rPr lang="pt-BR"/>
                        <a:t>none</a:t>
                      </a:r>
                    </a:p>
                  </a:txBody>
                  <a:tcPr anchor="ctr">
                    <a:lnL>
                      <a:noFill/>
                    </a:lnL>
                    <a:lnR>
                      <a:noFill/>
                    </a:lnR>
                    <a:lnT>
                      <a:noFill/>
                    </a:lnT>
                    <a:lnB>
                      <a:noFill/>
                    </a:lnB>
                  </a:tcPr>
                </a:tc>
              </a:tr>
              <a:tr h="389840">
                <a:tc>
                  <a:txBody>
                    <a:bodyPr/>
                    <a:lstStyle/>
                    <a:p>
                      <a:r>
                        <a:rPr lang="pt-BR" b="1" i="1" dirty="0" err="1"/>
                        <a:t>Monetary</a:t>
                      </a:r>
                      <a:r>
                        <a:rPr lang="pt-BR" b="1" i="1" dirty="0"/>
                        <a:t> </a:t>
                      </a:r>
                      <a:r>
                        <a:rPr lang="pt-BR" b="1" i="1" dirty="0" err="1"/>
                        <a:t>unit</a:t>
                      </a:r>
                      <a:endParaRPr lang="pt-BR" b="1" dirty="0"/>
                    </a:p>
                  </a:txBody>
                  <a:tcPr anchor="ctr">
                    <a:lnL>
                      <a:noFill/>
                    </a:lnL>
                    <a:lnR>
                      <a:noFill/>
                    </a:lnR>
                    <a:lnT>
                      <a:noFill/>
                    </a:lnT>
                    <a:lnB>
                      <a:noFill/>
                    </a:lnB>
                  </a:tcPr>
                </a:tc>
                <a:tc>
                  <a:txBody>
                    <a:bodyPr/>
                    <a:lstStyle/>
                    <a:p>
                      <a:r>
                        <a:rPr lang="pt-BR" dirty="0" err="1"/>
                        <a:t>Australian</a:t>
                      </a:r>
                      <a:r>
                        <a:rPr lang="pt-BR" dirty="0"/>
                        <a:t> </a:t>
                      </a:r>
                      <a:r>
                        <a:rPr lang="pt-BR" dirty="0" err="1"/>
                        <a:t>dollar</a:t>
                      </a:r>
                      <a:r>
                        <a:rPr lang="pt-BR" dirty="0"/>
                        <a:t> ($A)</a:t>
                      </a:r>
                    </a:p>
                  </a:txBody>
                  <a:tcPr anchor="ctr">
                    <a:lnL>
                      <a:noFill/>
                    </a:lnL>
                    <a:lnR>
                      <a:noFill/>
                    </a:lnR>
                    <a:lnT>
                      <a:noFill/>
                    </a:lnT>
                    <a:lnB>
                      <a:noFill/>
                    </a:lnB>
                  </a:tcPr>
                </a:tc>
              </a:tr>
            </a:tbl>
          </a:graphicData>
        </a:graphic>
      </p:graphicFrame>
      <p:pic>
        <p:nvPicPr>
          <p:cNvPr id="3074" name="Picture 2" descr="http://images-resrc.staticlp.com/S=W1000M,H700M/O=85/http:/media.lonelyplanet.com/a/g/hi/t/24dbd65dce4f28162d27019398d936cd-great-barrier-ree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286" y="1298447"/>
            <a:ext cx="3091039" cy="43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5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endParaRPr lang="pt-BR" sz="2000" dirty="0"/>
          </a:p>
        </p:txBody>
      </p:sp>
      <p:sp>
        <p:nvSpPr>
          <p:cNvPr id="3" name="Subtítulo 2"/>
          <p:cNvSpPr>
            <a:spLocks noGrp="1"/>
          </p:cNvSpPr>
          <p:nvPr>
            <p:ph type="subTitle" idx="1"/>
          </p:nvPr>
        </p:nvSpPr>
        <p:spPr/>
        <p:txBody>
          <a:bodyPr/>
          <a:lstStyle/>
          <a:p>
            <a:endParaRPr lang="pt-BR"/>
          </a:p>
        </p:txBody>
      </p:sp>
      <p:graphicFrame>
        <p:nvGraphicFramePr>
          <p:cNvPr id="4" name="Tabela 3"/>
          <p:cNvGraphicFramePr>
            <a:graphicFrameLocks noGrp="1"/>
          </p:cNvGraphicFramePr>
          <p:nvPr>
            <p:extLst>
              <p:ext uri="{D42A27DB-BD31-4B8C-83A1-F6EECF244321}">
                <p14:modId xmlns:p14="http://schemas.microsoft.com/office/powerpoint/2010/main" val="2862752462"/>
              </p:ext>
            </p:extLst>
          </p:nvPr>
        </p:nvGraphicFramePr>
        <p:xfrm>
          <a:off x="348342" y="885372"/>
          <a:ext cx="8752116" cy="5181598"/>
        </p:xfrm>
        <a:graphic>
          <a:graphicData uri="http://schemas.openxmlformats.org/drawingml/2006/table">
            <a:tbl>
              <a:tblPr/>
              <a:tblGrid>
                <a:gridCol w="4383315"/>
                <a:gridCol w="4368801"/>
              </a:tblGrid>
              <a:tr h="450574">
                <a:tc>
                  <a:txBody>
                    <a:bodyPr/>
                    <a:lstStyle/>
                    <a:p>
                      <a:r>
                        <a:rPr lang="pt-BR" b="1" i="1" dirty="0" err="1"/>
                        <a:t>Population</a:t>
                      </a:r>
                      <a:endParaRPr lang="pt-BR" b="1" dirty="0"/>
                    </a:p>
                  </a:txBody>
                  <a:tcPr anchor="ctr">
                    <a:lnL>
                      <a:noFill/>
                    </a:lnL>
                    <a:lnR>
                      <a:noFill/>
                    </a:lnR>
                    <a:lnT>
                      <a:noFill/>
                    </a:lnT>
                    <a:lnB>
                      <a:noFill/>
                    </a:lnB>
                  </a:tcPr>
                </a:tc>
                <a:tc>
                  <a:txBody>
                    <a:bodyPr/>
                    <a:lstStyle/>
                    <a:p>
                      <a:r>
                        <a:rPr lang="pt-BR" dirty="0"/>
                        <a:t>(2014 est.) </a:t>
                      </a:r>
                      <a:r>
                        <a:rPr lang="pt-BR" dirty="0" smtClean="0"/>
                        <a:t>23,557,000</a:t>
                      </a:r>
                      <a:endParaRPr lang="pt-BR" dirty="0"/>
                    </a:p>
                  </a:txBody>
                  <a:tcPr anchor="ctr">
                    <a:lnL>
                      <a:noFill/>
                    </a:lnL>
                    <a:lnR>
                      <a:noFill/>
                    </a:lnR>
                    <a:lnT>
                      <a:noFill/>
                    </a:lnT>
                    <a:lnB>
                      <a:noFill/>
                    </a:lnB>
                  </a:tcPr>
                </a:tc>
              </a:tr>
              <a:tr h="450574">
                <a:tc>
                  <a:txBody>
                    <a:bodyPr/>
                    <a:lstStyle/>
                    <a:p>
                      <a:r>
                        <a:rPr lang="pt-BR" b="1" i="1" dirty="0"/>
                        <a:t>Total </a:t>
                      </a:r>
                      <a:r>
                        <a:rPr lang="pt-BR" b="1" i="1" dirty="0" err="1"/>
                        <a:t>area</a:t>
                      </a:r>
                      <a:r>
                        <a:rPr lang="pt-BR" b="1" i="1" dirty="0"/>
                        <a:t> (</a:t>
                      </a:r>
                      <a:r>
                        <a:rPr lang="pt-BR" b="1" i="1" dirty="0" err="1"/>
                        <a:t>sq</a:t>
                      </a:r>
                      <a:r>
                        <a:rPr lang="pt-BR" b="1" i="1" dirty="0"/>
                        <a:t> mi)</a:t>
                      </a:r>
                      <a:endParaRPr lang="pt-BR" b="1" dirty="0"/>
                    </a:p>
                  </a:txBody>
                  <a:tcPr anchor="ctr">
                    <a:lnL>
                      <a:noFill/>
                    </a:lnL>
                    <a:lnR>
                      <a:noFill/>
                    </a:lnR>
                    <a:lnT>
                      <a:noFill/>
                    </a:lnT>
                    <a:lnB>
                      <a:noFill/>
                    </a:lnB>
                  </a:tcPr>
                </a:tc>
                <a:tc>
                  <a:txBody>
                    <a:bodyPr/>
                    <a:lstStyle/>
                    <a:p>
                      <a:r>
                        <a:rPr lang="pt-BR"/>
                        <a:t>2,969,976</a:t>
                      </a:r>
                    </a:p>
                  </a:txBody>
                  <a:tcPr anchor="ctr">
                    <a:lnL>
                      <a:noFill/>
                    </a:lnL>
                    <a:lnR>
                      <a:noFill/>
                    </a:lnR>
                    <a:lnT>
                      <a:noFill/>
                    </a:lnT>
                    <a:lnB>
                      <a:noFill/>
                    </a:lnB>
                  </a:tcPr>
                </a:tc>
              </a:tr>
              <a:tr h="450574">
                <a:tc>
                  <a:txBody>
                    <a:bodyPr/>
                    <a:lstStyle/>
                    <a:p>
                      <a:r>
                        <a:rPr lang="pt-BR" b="1" i="1" dirty="0"/>
                        <a:t>Total </a:t>
                      </a:r>
                      <a:r>
                        <a:rPr lang="pt-BR" b="1" i="1" dirty="0" err="1"/>
                        <a:t>area</a:t>
                      </a:r>
                      <a:r>
                        <a:rPr lang="pt-BR" b="1" i="1" dirty="0"/>
                        <a:t> (</a:t>
                      </a:r>
                      <a:r>
                        <a:rPr lang="pt-BR" b="1" i="1" dirty="0" err="1"/>
                        <a:t>sq</a:t>
                      </a:r>
                      <a:r>
                        <a:rPr lang="pt-BR" b="1" i="1" dirty="0"/>
                        <a:t> km)</a:t>
                      </a:r>
                      <a:endParaRPr lang="pt-BR" b="1" dirty="0"/>
                    </a:p>
                  </a:txBody>
                  <a:tcPr anchor="ctr">
                    <a:lnL>
                      <a:noFill/>
                    </a:lnL>
                    <a:lnR>
                      <a:noFill/>
                    </a:lnR>
                    <a:lnT>
                      <a:noFill/>
                    </a:lnT>
                    <a:lnB>
                      <a:noFill/>
                    </a:lnB>
                  </a:tcPr>
                </a:tc>
                <a:tc>
                  <a:txBody>
                    <a:bodyPr/>
                    <a:lstStyle/>
                    <a:p>
                      <a:r>
                        <a:rPr lang="pt-BR"/>
                        <a:t>7,692,202</a:t>
                      </a:r>
                    </a:p>
                  </a:txBody>
                  <a:tcPr anchor="ctr">
                    <a:lnL>
                      <a:noFill/>
                    </a:lnL>
                    <a:lnR>
                      <a:noFill/>
                    </a:lnR>
                    <a:lnT>
                      <a:noFill/>
                    </a:lnT>
                    <a:lnB>
                      <a:noFill/>
                    </a:lnB>
                  </a:tcPr>
                </a:tc>
              </a:tr>
              <a:tr h="1126434">
                <a:tc>
                  <a:txBody>
                    <a:bodyPr/>
                    <a:lstStyle/>
                    <a:p>
                      <a:r>
                        <a:rPr lang="pt-BR" b="1" i="1" dirty="0" err="1"/>
                        <a:t>Urban</a:t>
                      </a:r>
                      <a:r>
                        <a:rPr lang="pt-BR" b="1" i="1" dirty="0"/>
                        <a:t>-rural </a:t>
                      </a:r>
                      <a:r>
                        <a:rPr lang="pt-BR" b="1" i="1" dirty="0" err="1"/>
                        <a:t>population</a:t>
                      </a:r>
                      <a:endParaRPr lang="pt-BR" b="1" dirty="0"/>
                    </a:p>
                  </a:txBody>
                  <a:tcPr anchor="ctr">
                    <a:lnL>
                      <a:noFill/>
                    </a:lnL>
                    <a:lnR>
                      <a:noFill/>
                    </a:lnR>
                    <a:lnT>
                      <a:noFill/>
                    </a:lnT>
                    <a:lnB>
                      <a:noFill/>
                    </a:lnB>
                  </a:tcPr>
                </a:tc>
                <a:tc>
                  <a:txBody>
                    <a:bodyPr/>
                    <a:lstStyle/>
                    <a:p>
                      <a:r>
                        <a:rPr lang="en-US"/>
                        <a:t>Urban: (2011) 89.2%</a:t>
                      </a:r>
                      <a:br>
                        <a:rPr lang="en-US"/>
                      </a:br>
                      <a:r>
                        <a:rPr lang="en-US"/>
                        <a:t>Rural: (2011) 10.8%</a:t>
                      </a:r>
                      <a:br>
                        <a:rPr lang="en-US"/>
                      </a:br>
                      <a:endParaRPr lang="en-US"/>
                    </a:p>
                  </a:txBody>
                  <a:tcPr anchor="ctr">
                    <a:lnL>
                      <a:noFill/>
                    </a:lnL>
                    <a:lnR>
                      <a:noFill/>
                    </a:lnR>
                    <a:lnT>
                      <a:noFill/>
                    </a:lnT>
                    <a:lnB>
                      <a:noFill/>
                    </a:lnB>
                  </a:tcPr>
                </a:tc>
              </a:tr>
              <a:tr h="1126434">
                <a:tc>
                  <a:txBody>
                    <a:bodyPr/>
                    <a:lstStyle/>
                    <a:p>
                      <a:r>
                        <a:rPr lang="pt-BR" b="1" i="1" dirty="0"/>
                        <a:t>Life </a:t>
                      </a:r>
                      <a:r>
                        <a:rPr lang="pt-BR" b="1" i="1" dirty="0" err="1"/>
                        <a:t>expectancy</a:t>
                      </a:r>
                      <a:r>
                        <a:rPr lang="pt-BR" b="1" i="1" dirty="0"/>
                        <a:t> </a:t>
                      </a:r>
                      <a:r>
                        <a:rPr lang="pt-BR" b="1" i="1" dirty="0" err="1"/>
                        <a:t>at</a:t>
                      </a:r>
                      <a:r>
                        <a:rPr lang="pt-BR" b="1" i="1" dirty="0"/>
                        <a:t> </a:t>
                      </a:r>
                      <a:r>
                        <a:rPr lang="pt-BR" b="1" i="1" dirty="0" err="1"/>
                        <a:t>birth</a:t>
                      </a:r>
                      <a:endParaRPr lang="pt-BR" b="1" dirty="0"/>
                    </a:p>
                  </a:txBody>
                  <a:tcPr anchor="ctr">
                    <a:lnL>
                      <a:noFill/>
                    </a:lnL>
                    <a:lnR>
                      <a:noFill/>
                    </a:lnR>
                    <a:lnT>
                      <a:noFill/>
                    </a:lnT>
                    <a:lnB>
                      <a:noFill/>
                    </a:lnB>
                  </a:tcPr>
                </a:tc>
                <a:tc>
                  <a:txBody>
                    <a:bodyPr/>
                    <a:lstStyle/>
                    <a:p>
                      <a:r>
                        <a:rPr lang="en-US" dirty="0"/>
                        <a:t>Male: (2011) 79.7 years</a:t>
                      </a:r>
                      <a:br>
                        <a:rPr lang="en-US" dirty="0"/>
                      </a:br>
                      <a:r>
                        <a:rPr lang="en-US" dirty="0"/>
                        <a:t>Female: (2009) 84.2 years</a:t>
                      </a:r>
                      <a:br>
                        <a:rPr lang="en-US" dirty="0"/>
                      </a:br>
                      <a:endParaRPr lang="en-US" dirty="0"/>
                    </a:p>
                  </a:txBody>
                  <a:tcPr anchor="ctr">
                    <a:lnL>
                      <a:noFill/>
                    </a:lnL>
                    <a:lnR>
                      <a:noFill/>
                    </a:lnR>
                    <a:lnT>
                      <a:noFill/>
                    </a:lnT>
                    <a:lnB>
                      <a:noFill/>
                    </a:lnB>
                  </a:tcPr>
                </a:tc>
              </a:tr>
              <a:tr h="1126434">
                <a:tc>
                  <a:txBody>
                    <a:bodyPr/>
                    <a:lstStyle/>
                    <a:p>
                      <a:r>
                        <a:rPr lang="en-US" b="1" i="1" dirty="0" smtClean="0"/>
                        <a:t>Literacy: percentage of population age 15 and over literate</a:t>
                      </a:r>
                      <a:endParaRPr lang="en-US" b="1" dirty="0"/>
                    </a:p>
                  </a:txBody>
                  <a:tcPr anchor="ctr">
                    <a:lnL>
                      <a:noFill/>
                    </a:lnL>
                    <a:lnR>
                      <a:noFill/>
                    </a:lnR>
                    <a:lnT>
                      <a:noFill/>
                    </a:lnT>
                    <a:lnB>
                      <a:noFill/>
                    </a:lnB>
                  </a:tcPr>
                </a:tc>
                <a:tc>
                  <a:txBody>
                    <a:bodyPr/>
                    <a:lstStyle/>
                    <a:p>
                      <a:r>
                        <a:rPr lang="en-US" dirty="0"/>
                        <a:t>Male: not available</a:t>
                      </a:r>
                      <a:br>
                        <a:rPr lang="en-US" dirty="0"/>
                      </a:br>
                      <a:r>
                        <a:rPr lang="en-US" dirty="0"/>
                        <a:t>Female: not available</a:t>
                      </a:r>
                      <a:br>
                        <a:rPr lang="en-US" dirty="0"/>
                      </a:br>
                      <a:endParaRPr lang="en-US" dirty="0"/>
                    </a:p>
                  </a:txBody>
                  <a:tcPr anchor="ctr">
                    <a:lnL>
                      <a:noFill/>
                    </a:lnL>
                    <a:lnR>
                      <a:noFill/>
                    </a:lnR>
                    <a:lnT>
                      <a:noFill/>
                    </a:lnT>
                    <a:lnB>
                      <a:noFill/>
                    </a:lnB>
                  </a:tcPr>
                </a:tc>
              </a:tr>
              <a:tr h="450574">
                <a:tc>
                  <a:txBody>
                    <a:bodyPr/>
                    <a:lstStyle/>
                    <a:p>
                      <a:r>
                        <a:rPr lang="pt-BR" b="1" i="1" dirty="0"/>
                        <a:t>GNI per capita (U.S.$)</a:t>
                      </a:r>
                      <a:endParaRPr lang="pt-BR" b="1" dirty="0"/>
                    </a:p>
                  </a:txBody>
                  <a:tcPr anchor="ctr">
                    <a:lnL>
                      <a:noFill/>
                    </a:lnL>
                    <a:lnR>
                      <a:noFill/>
                    </a:lnR>
                    <a:lnT>
                      <a:noFill/>
                    </a:lnT>
                    <a:lnB>
                      <a:noFill/>
                    </a:lnB>
                  </a:tcPr>
                </a:tc>
                <a:tc>
                  <a:txBody>
                    <a:bodyPr/>
                    <a:lstStyle/>
                    <a:p>
                      <a:r>
                        <a:rPr lang="pt-BR" dirty="0"/>
                        <a:t>(2013) 65,520</a:t>
                      </a:r>
                    </a:p>
                  </a:txBody>
                  <a:tcPr anchor="ctr">
                    <a:lnL>
                      <a:noFill/>
                    </a:lnL>
                    <a:lnR>
                      <a:noFill/>
                    </a:lnR>
                    <a:lnT>
                      <a:noFill/>
                    </a:lnT>
                    <a:lnB>
                      <a:noFill/>
                    </a:lnB>
                  </a:tcPr>
                </a:tc>
              </a:tr>
            </a:tbl>
          </a:graphicData>
        </a:graphic>
      </p:graphicFrame>
      <p:pic>
        <p:nvPicPr>
          <p:cNvPr id="4098" name="Picture 2" descr="http://images-resrc.staticlp.com/S=W1000M,H700M/O=85/http:/media.lonelyplanet.com/a/g/hi/t/c0c3e21b07bfdbdfb6c37d18410eadc9-royal-botanic-gard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015" y="1032329"/>
            <a:ext cx="4027156" cy="559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76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Picture 2" descr="http://images-resrc.staticlp.com/S=W1000M,H700M/O=85/http:/media.lonelyplanet.com/a/g/hi/t/942ee010e92cac89e50363a34625e564-art-gallery-of-south-austr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297649"/>
            <a:ext cx="4001366" cy="36740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resrc.staticlp.com/S=W1000M,H700M/O=85/http:/media.lonelyplanet.com/a/g/hi/t/8f58282d3a61ddfa5ea7652a7aaf9791-great-barrier-ree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5610" y="4614343"/>
            <a:ext cx="2323060" cy="1883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resrc.staticlp.com/S=W1000M,H700M/O=85/http:/media.lonelyplanet.com/a/g/hi/t/04ecc0996922206c8cad01fe5ca8a7eb-margaret-ri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029" y="391246"/>
            <a:ext cx="2951843" cy="3673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resrc.staticlp.com/S=W1000M,H700M/O=85/http:/media.lonelyplanet.com/assets/image/c62aebbdfa67274abbc0666718107653d75c71f41bf30d7ff49f9de6a353f93b/35fd67a39546313a2524d4773fb1b79f6504879ec3fa17e24875c2e63c571c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322" y="3821654"/>
            <a:ext cx="3421288" cy="28429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mages-resrc.staticlp.com/S=W1000M,H700M/O=85/http:/media.lonelyplanet.com/a/g/hi/t/44d8a2bc5cddba7cf666b8472e01758c-australia-zo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234" y="297649"/>
            <a:ext cx="3154616" cy="43166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mages-resrc.staticlp.com/S=W1000M,H700M/O=85/http:/media.lonelyplanet.com/a/g/hi/t/86b73c97bdcd0c54a179ec740c639a0b-national-wine-centre-of-austral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948" y="3439854"/>
            <a:ext cx="3228109" cy="283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7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2825" y="6146801"/>
            <a:ext cx="8509579" cy="711199"/>
          </a:xfrm>
        </p:spPr>
        <p:txBody>
          <a:bodyPr>
            <a:noAutofit/>
          </a:bodyPr>
          <a:lstStyle/>
          <a:p>
            <a:r>
              <a:rPr lang="pt-BR" sz="2000" dirty="0" smtClean="0">
                <a:solidFill>
                  <a:schemeClr val="tx1"/>
                </a:solidFill>
              </a:rPr>
              <a:t/>
            </a:r>
            <a:br>
              <a:rPr lang="pt-BR" sz="2000" dirty="0" smtClean="0">
                <a:solidFill>
                  <a:schemeClr val="tx1"/>
                </a:solidFill>
              </a:rPr>
            </a:br>
            <a:r>
              <a:rPr lang="pt-BR" sz="2000" dirty="0" smtClean="0">
                <a:solidFill>
                  <a:schemeClr val="tx1"/>
                </a:solidFill>
              </a:rPr>
              <a:t>Fonte: </a:t>
            </a:r>
            <a:r>
              <a:rPr lang="pt-BR" sz="2000" dirty="0">
                <a:solidFill>
                  <a:schemeClr val="tx1"/>
                </a:solidFill>
              </a:rPr>
              <a:t> </a:t>
            </a:r>
            <a:r>
              <a:rPr lang="pt-BR" sz="2000" dirty="0">
                <a:solidFill>
                  <a:schemeClr val="tx1"/>
                </a:solidFill>
                <a:hlinkClick r:id="rId2"/>
              </a:rPr>
              <a:t>http://</a:t>
            </a:r>
            <a:r>
              <a:rPr lang="pt-BR" sz="2000" dirty="0" smtClean="0">
                <a:solidFill>
                  <a:schemeClr val="tx1"/>
                </a:solidFill>
                <a:hlinkClick r:id="rId2"/>
              </a:rPr>
              <a:t>www.abc.net.au/environment/articles/2009/12/07/2764044.htm</a:t>
            </a:r>
            <a:r>
              <a:rPr lang="pt-BR" sz="2000" dirty="0" smtClean="0">
                <a:solidFill>
                  <a:schemeClr val="tx1"/>
                </a:solidFill>
              </a:rPr>
              <a:t/>
            </a:r>
            <a:br>
              <a:rPr lang="pt-BR" sz="2000" dirty="0" smtClean="0">
                <a:solidFill>
                  <a:schemeClr val="tx1"/>
                </a:solidFill>
              </a:rPr>
            </a:br>
            <a:r>
              <a:rPr lang="pt-BR" sz="2000" dirty="0" smtClean="0">
                <a:solidFill>
                  <a:schemeClr val="tx1"/>
                </a:solidFill>
              </a:rPr>
              <a:t> </a:t>
            </a:r>
            <a:endParaRPr lang="pt-BR" sz="2000" dirty="0">
              <a:solidFill>
                <a:schemeClr val="tx1"/>
              </a:solidFill>
            </a:endParaRPr>
          </a:p>
        </p:txBody>
      </p:sp>
      <p:sp>
        <p:nvSpPr>
          <p:cNvPr id="3" name="Subtítulo 2"/>
          <p:cNvSpPr>
            <a:spLocks noGrp="1"/>
          </p:cNvSpPr>
          <p:nvPr>
            <p:ph type="subTitle" idx="1"/>
          </p:nvPr>
        </p:nvSpPr>
        <p:spPr>
          <a:xfrm>
            <a:off x="1100009" y="4717808"/>
            <a:ext cx="7315200" cy="914400"/>
          </a:xfrm>
        </p:spPr>
        <p:txBody>
          <a:bodyPr/>
          <a:lstStyle/>
          <a:p>
            <a:endParaRPr lang="pt-BR" dirty="0" smtClean="0"/>
          </a:p>
          <a:p>
            <a:endParaRPr lang="pt-BR" dirty="0"/>
          </a:p>
        </p:txBody>
      </p:sp>
      <p:sp>
        <p:nvSpPr>
          <p:cNvPr id="4" name="Retângulo 3"/>
          <p:cNvSpPr/>
          <p:nvPr/>
        </p:nvSpPr>
        <p:spPr>
          <a:xfrm>
            <a:off x="502825" y="1320800"/>
            <a:ext cx="8641175" cy="2308324"/>
          </a:xfrm>
          <a:prstGeom prst="rect">
            <a:avLst/>
          </a:prstGeom>
        </p:spPr>
        <p:txBody>
          <a:bodyPr wrap="square">
            <a:spAutoFit/>
          </a:bodyPr>
          <a:lstStyle/>
          <a:p>
            <a:r>
              <a:rPr lang="en-US" sz="2400" dirty="0"/>
              <a:t>ABC Environment asked experts ranging from Australian of the Year, </a:t>
            </a:r>
            <a:r>
              <a:rPr lang="en-US" sz="2400" dirty="0" err="1"/>
              <a:t>Dr</a:t>
            </a:r>
            <a:r>
              <a:rPr lang="en-US" sz="2400" dirty="0"/>
              <a:t> Tim Flannery, to Environment Business Australia chief, Fiona Wain, to nominate the 10 biggest environmental issues facing Australians and what we can do to fix them</a:t>
            </a:r>
            <a:r>
              <a:rPr lang="en-US" sz="2400" dirty="0" smtClean="0"/>
              <a:t>.</a:t>
            </a:r>
          </a:p>
          <a:p>
            <a:endParaRPr lang="en-US" sz="2400" dirty="0"/>
          </a:p>
          <a:p>
            <a:endParaRPr lang="pt-BR" sz="2400" dirty="0"/>
          </a:p>
        </p:txBody>
      </p:sp>
      <p:sp>
        <p:nvSpPr>
          <p:cNvPr id="5" name="Retângulo de cantos arredondados 4"/>
          <p:cNvSpPr/>
          <p:nvPr/>
        </p:nvSpPr>
        <p:spPr>
          <a:xfrm>
            <a:off x="824725" y="3045310"/>
            <a:ext cx="2032000" cy="31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Water</a:t>
            </a:r>
            <a:endParaRPr lang="pt-BR" b="1" dirty="0">
              <a:solidFill>
                <a:schemeClr val="tx1"/>
              </a:solidFill>
            </a:endParaRPr>
          </a:p>
        </p:txBody>
      </p:sp>
      <p:sp>
        <p:nvSpPr>
          <p:cNvPr id="6" name="Retângulo de cantos arredondados 5"/>
          <p:cNvSpPr/>
          <p:nvPr/>
        </p:nvSpPr>
        <p:spPr>
          <a:xfrm flipH="1">
            <a:off x="824725" y="3568368"/>
            <a:ext cx="2032000" cy="347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Climate</a:t>
            </a:r>
            <a:r>
              <a:rPr lang="pt-BR" b="1" dirty="0" smtClean="0">
                <a:solidFill>
                  <a:schemeClr val="tx1"/>
                </a:solidFill>
              </a:rPr>
              <a:t> </a:t>
            </a:r>
            <a:r>
              <a:rPr lang="pt-BR" b="1" dirty="0" err="1" smtClean="0">
                <a:solidFill>
                  <a:schemeClr val="tx1"/>
                </a:solidFill>
              </a:rPr>
              <a:t>change</a:t>
            </a:r>
            <a:endParaRPr lang="pt-BR" b="1" dirty="0">
              <a:solidFill>
                <a:schemeClr val="tx1"/>
              </a:solidFill>
            </a:endParaRPr>
          </a:p>
        </p:txBody>
      </p:sp>
      <p:sp>
        <p:nvSpPr>
          <p:cNvPr id="7" name="Retângulo de cantos arredondados 6"/>
          <p:cNvSpPr/>
          <p:nvPr/>
        </p:nvSpPr>
        <p:spPr>
          <a:xfrm>
            <a:off x="810210" y="4179351"/>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Energy</a:t>
            </a:r>
            <a:endParaRPr lang="pt-BR" b="1" dirty="0">
              <a:solidFill>
                <a:schemeClr val="tx1"/>
              </a:solidFill>
            </a:endParaRPr>
          </a:p>
        </p:txBody>
      </p:sp>
      <p:sp>
        <p:nvSpPr>
          <p:cNvPr id="9" name="Retângulo de cantos arredondados 8"/>
          <p:cNvSpPr/>
          <p:nvPr/>
        </p:nvSpPr>
        <p:spPr>
          <a:xfrm>
            <a:off x="824725" y="4704519"/>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Coal</a:t>
            </a:r>
            <a:endParaRPr lang="pt-BR" b="1" dirty="0">
              <a:solidFill>
                <a:schemeClr val="tx1"/>
              </a:solidFill>
            </a:endParaRPr>
          </a:p>
        </p:txBody>
      </p:sp>
      <p:sp>
        <p:nvSpPr>
          <p:cNvPr id="10" name="Retângulo de cantos arredondados 9"/>
          <p:cNvSpPr/>
          <p:nvPr/>
        </p:nvSpPr>
        <p:spPr>
          <a:xfrm>
            <a:off x="3727099" y="3060224"/>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Oceans</a:t>
            </a:r>
            <a:endParaRPr lang="pt-BR" b="1" dirty="0">
              <a:solidFill>
                <a:schemeClr val="tx1"/>
              </a:solidFill>
            </a:endParaRPr>
          </a:p>
        </p:txBody>
      </p:sp>
      <p:sp>
        <p:nvSpPr>
          <p:cNvPr id="11" name="Retângulo de cantos arredondados 10"/>
          <p:cNvSpPr/>
          <p:nvPr/>
        </p:nvSpPr>
        <p:spPr>
          <a:xfrm>
            <a:off x="3727098" y="3572523"/>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Population</a:t>
            </a:r>
            <a:endParaRPr lang="pt-BR" b="1" dirty="0">
              <a:solidFill>
                <a:schemeClr val="tx1"/>
              </a:solidFill>
            </a:endParaRPr>
          </a:p>
        </p:txBody>
      </p:sp>
      <p:sp>
        <p:nvSpPr>
          <p:cNvPr id="12" name="Retângulo de cantos arredondados 11"/>
          <p:cNvSpPr/>
          <p:nvPr/>
        </p:nvSpPr>
        <p:spPr>
          <a:xfrm>
            <a:off x="3727097" y="4121384"/>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Susteinable</a:t>
            </a:r>
            <a:r>
              <a:rPr lang="pt-BR" b="1" dirty="0" smtClean="0">
                <a:solidFill>
                  <a:schemeClr val="tx1"/>
                </a:solidFill>
              </a:rPr>
              <a:t>  </a:t>
            </a:r>
            <a:r>
              <a:rPr lang="pt-BR" b="1" dirty="0" err="1" smtClean="0">
                <a:solidFill>
                  <a:schemeClr val="tx1"/>
                </a:solidFill>
              </a:rPr>
              <a:t>cities</a:t>
            </a:r>
            <a:endParaRPr lang="pt-BR" b="1" dirty="0">
              <a:solidFill>
                <a:schemeClr val="tx1"/>
              </a:solidFill>
            </a:endParaRPr>
          </a:p>
        </p:txBody>
      </p:sp>
      <p:sp>
        <p:nvSpPr>
          <p:cNvPr id="13" name="Retângulo de cantos arredondados 12"/>
          <p:cNvSpPr/>
          <p:nvPr/>
        </p:nvSpPr>
        <p:spPr>
          <a:xfrm>
            <a:off x="3727096" y="4635977"/>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Transport</a:t>
            </a:r>
            <a:endParaRPr lang="pt-BR" b="1" dirty="0">
              <a:solidFill>
                <a:schemeClr val="tx1"/>
              </a:solidFill>
            </a:endParaRPr>
          </a:p>
        </p:txBody>
      </p:sp>
      <p:sp>
        <p:nvSpPr>
          <p:cNvPr id="14" name="Retângulo de cantos arredondados 13"/>
          <p:cNvSpPr/>
          <p:nvPr/>
        </p:nvSpPr>
        <p:spPr>
          <a:xfrm>
            <a:off x="824725" y="5195414"/>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Biodiversity</a:t>
            </a:r>
            <a:endParaRPr lang="pt-BR" b="1" dirty="0">
              <a:solidFill>
                <a:schemeClr val="tx1"/>
              </a:solidFill>
            </a:endParaRPr>
          </a:p>
        </p:txBody>
      </p:sp>
      <p:sp>
        <p:nvSpPr>
          <p:cNvPr id="15" name="Retângulo de cantos arredondados 14"/>
          <p:cNvSpPr/>
          <p:nvPr/>
        </p:nvSpPr>
        <p:spPr>
          <a:xfrm>
            <a:off x="3727095" y="5119122"/>
            <a:ext cx="2061029" cy="290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smtClean="0">
                <a:solidFill>
                  <a:schemeClr val="tx1"/>
                </a:solidFill>
              </a:rPr>
              <a:t>Ourselves</a:t>
            </a:r>
            <a:endParaRPr lang="pt-BR" b="1" dirty="0">
              <a:solidFill>
                <a:schemeClr val="tx1"/>
              </a:solidFill>
            </a:endParaRPr>
          </a:p>
        </p:txBody>
      </p:sp>
      <p:cxnSp>
        <p:nvCxnSpPr>
          <p:cNvPr id="16" name="Conector de seta reta 15"/>
          <p:cNvCxnSpPr/>
          <p:nvPr/>
        </p:nvCxnSpPr>
        <p:spPr>
          <a:xfrm>
            <a:off x="957943" y="1494971"/>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957943" y="944744"/>
            <a:ext cx="566057" cy="432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Elipse 28"/>
          <p:cNvSpPr/>
          <p:nvPr/>
        </p:nvSpPr>
        <p:spPr>
          <a:xfrm flipH="1">
            <a:off x="1415143" y="238799"/>
            <a:ext cx="2677886" cy="7798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solidFill>
                  <a:schemeClr val="tx1"/>
                </a:solidFill>
              </a:rPr>
              <a:t>Australian</a:t>
            </a:r>
            <a:r>
              <a:rPr lang="pt-BR" dirty="0" smtClean="0">
                <a:solidFill>
                  <a:schemeClr val="tx1"/>
                </a:solidFill>
              </a:rPr>
              <a:t> Broadcasting Corporation</a:t>
            </a:r>
            <a:endParaRPr lang="pt-BR" dirty="0">
              <a:solidFill>
                <a:schemeClr val="tx1"/>
              </a:solidFill>
            </a:endParaRPr>
          </a:p>
        </p:txBody>
      </p:sp>
    </p:spTree>
    <p:extLst>
      <p:ext uri="{BB962C8B-B14F-4D97-AF65-F5344CB8AC3E}">
        <p14:creationId xmlns:p14="http://schemas.microsoft.com/office/powerpoint/2010/main" val="18736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016001"/>
            <a:ext cx="7315200" cy="4818742"/>
          </a:xfrm>
        </p:spPr>
        <p:txBody>
          <a:bodyPr>
            <a:noAutofit/>
          </a:bodyPr>
          <a:lstStyle/>
          <a:p>
            <a:r>
              <a:rPr lang="en-US" sz="2000" b="1" dirty="0">
                <a:solidFill>
                  <a:schemeClr val="tx1"/>
                </a:solidFill>
              </a:rPr>
              <a:t>1. Water</a:t>
            </a:r>
            <a:br>
              <a:rPr lang="en-US" sz="2000" b="1" dirty="0">
                <a:solidFill>
                  <a:schemeClr val="tx1"/>
                </a:solidFill>
              </a:rPr>
            </a:br>
            <a:r>
              <a:rPr lang="en-US" sz="2000" dirty="0">
                <a:solidFill>
                  <a:schemeClr val="tx1"/>
                </a:solidFill>
              </a:rPr>
              <a:t>It's hardly surprising that on the world's driest inhabited continent, experts are concerned about how Australia looks after its water.</a:t>
            </a:r>
            <a:br>
              <a:rPr lang="en-US" sz="2000" dirty="0">
                <a:solidFill>
                  <a:schemeClr val="tx1"/>
                </a:solidFill>
              </a:rPr>
            </a:br>
            <a:r>
              <a:rPr lang="en-US" sz="2000" dirty="0">
                <a:solidFill>
                  <a:schemeClr val="tx1"/>
                </a:solidFill>
              </a:rPr>
              <a:t>"We need to get smarter about how we manage water — that means everything from replacing our ageing infrastructure to ensuring </a:t>
            </a:r>
            <a:r>
              <a:rPr lang="en-US" sz="2000" b="1" u="sng" dirty="0">
                <a:solidFill>
                  <a:schemeClr val="tx1"/>
                </a:solidFill>
              </a:rPr>
              <a:t>we capture rain water when it does fall</a:t>
            </a:r>
            <a:r>
              <a:rPr lang="en-US" sz="2000" dirty="0">
                <a:solidFill>
                  <a:schemeClr val="tx1"/>
                </a:solidFill>
              </a:rPr>
              <a:t>," urges Kim McKay, author of </a:t>
            </a:r>
            <a:r>
              <a:rPr lang="en-US" sz="2000" i="1" dirty="0">
                <a:solidFill>
                  <a:schemeClr val="tx1"/>
                </a:solidFill>
              </a:rPr>
              <a:t>True Green Life</a:t>
            </a:r>
            <a:r>
              <a:rPr lang="en-US" sz="2000" dirty="0">
                <a:solidFill>
                  <a:schemeClr val="tx1"/>
                </a:solidFill>
              </a:rPr>
              <a:t>.</a:t>
            </a:r>
            <a:br>
              <a:rPr lang="en-US" sz="2000" dirty="0">
                <a:solidFill>
                  <a:schemeClr val="tx1"/>
                </a:solidFill>
              </a:rPr>
            </a:br>
            <a:r>
              <a:rPr lang="en-US" sz="2000" b="1" u="sng" dirty="0">
                <a:solidFill>
                  <a:schemeClr val="tx1"/>
                </a:solidFill>
              </a:rPr>
              <a:t>"Most rivers in southern Australia are suffering from decades of over-extraction for irrigation," </a:t>
            </a:r>
            <a:r>
              <a:rPr lang="en-US" sz="2000" dirty="0">
                <a:solidFill>
                  <a:schemeClr val="tx1"/>
                </a:solidFill>
              </a:rPr>
              <a:t>says </a:t>
            </a:r>
            <a:r>
              <a:rPr lang="en-US" sz="2000" dirty="0" err="1">
                <a:solidFill>
                  <a:schemeClr val="tx1"/>
                </a:solidFill>
              </a:rPr>
              <a:t>Dr</a:t>
            </a:r>
            <a:r>
              <a:rPr lang="en-US" sz="2000" dirty="0">
                <a:solidFill>
                  <a:schemeClr val="tx1"/>
                </a:solidFill>
              </a:rPr>
              <a:t> Linda </a:t>
            </a:r>
            <a:r>
              <a:rPr lang="en-US" sz="2000" dirty="0" err="1">
                <a:solidFill>
                  <a:schemeClr val="tx1"/>
                </a:solidFill>
              </a:rPr>
              <a:t>Selvey</a:t>
            </a:r>
            <a:r>
              <a:rPr lang="en-US" sz="2000" dirty="0">
                <a:solidFill>
                  <a:schemeClr val="tx1"/>
                </a:solidFill>
              </a:rPr>
              <a:t>, Greenpeace Australia Pacific CEO. "This is being exacerbated by drought, and the pressure will continue as climate change takes hold."</a:t>
            </a:r>
            <a:br>
              <a:rPr lang="en-US" sz="2000" dirty="0">
                <a:solidFill>
                  <a:schemeClr val="tx1"/>
                </a:solidFill>
              </a:rPr>
            </a:br>
            <a:r>
              <a:rPr lang="en-US" sz="2000" dirty="0" err="1">
                <a:solidFill>
                  <a:schemeClr val="tx1"/>
                </a:solidFill>
              </a:rPr>
              <a:t>Selvey</a:t>
            </a:r>
            <a:r>
              <a:rPr lang="en-US" sz="2000" dirty="0">
                <a:solidFill>
                  <a:schemeClr val="tx1"/>
                </a:solidFill>
              </a:rPr>
              <a:t> and former Australian of the Year, Tim Flannery, are some of the many voices calling for urgent action in the Murray-Darling Basin, while the Australian Conservation Foundation (ACF) continues to remind the public of the far-reaching effects of unhealthy river systems in general.</a:t>
            </a:r>
            <a:br>
              <a:rPr lang="en-US" sz="2000" dirty="0">
                <a:solidFill>
                  <a:schemeClr val="tx1"/>
                </a:solidFill>
              </a:rPr>
            </a:br>
            <a:r>
              <a:rPr lang="en-US" sz="2000" dirty="0">
                <a:solidFill>
                  <a:schemeClr val="tx1"/>
                </a:solidFill>
              </a:rPr>
              <a:t>"</a:t>
            </a:r>
            <a:r>
              <a:rPr lang="en-US" sz="2000" b="1" u="sng" dirty="0">
                <a:solidFill>
                  <a:schemeClr val="tx1"/>
                </a:solidFill>
              </a:rPr>
              <a:t>Blue-green algal outbreaks kill fish and make water unsafe for drinking or swimming, while salty water isn't useful for anything</a:t>
            </a:r>
            <a:r>
              <a:rPr lang="en-US" sz="2000" dirty="0">
                <a:solidFill>
                  <a:schemeClr val="tx1"/>
                </a:solidFill>
              </a:rPr>
              <a:t>," ACF spokesperson Josh Meadows said.</a:t>
            </a:r>
          </a:p>
        </p:txBody>
      </p:sp>
      <p:sp>
        <p:nvSpPr>
          <p:cNvPr id="3" name="Subtítulo 2"/>
          <p:cNvSpPr>
            <a:spLocks noGrp="1"/>
          </p:cNvSpPr>
          <p:nvPr>
            <p:ph type="subTitle" idx="1"/>
          </p:nvPr>
        </p:nvSpPr>
        <p:spPr>
          <a:xfrm>
            <a:off x="377371" y="6139543"/>
            <a:ext cx="9042400" cy="580570"/>
          </a:xfrm>
        </p:spPr>
        <p:txBody>
          <a:bodyPr>
            <a:normAutofit fontScale="92500"/>
          </a:bodyPr>
          <a:lstStyle/>
          <a:p>
            <a:r>
              <a:rPr lang="pt-BR" dirty="0">
                <a:solidFill>
                  <a:schemeClr val="tx1"/>
                </a:solidFill>
              </a:rPr>
              <a:t> </a:t>
            </a:r>
            <a:r>
              <a:rPr lang="pt-BR" dirty="0" smtClean="0">
                <a:solidFill>
                  <a:schemeClr val="tx1"/>
                </a:solidFill>
              </a:rPr>
              <a:t>Fonte: </a:t>
            </a:r>
            <a:r>
              <a:rPr lang="pt-BR" sz="2400" dirty="0" smtClean="0">
                <a:solidFill>
                  <a:schemeClr val="tx1"/>
                </a:solidFill>
                <a:hlinkClick r:id="rId2"/>
              </a:rPr>
              <a:t>http</a:t>
            </a:r>
            <a:r>
              <a:rPr lang="pt-BR" sz="2400" dirty="0">
                <a:solidFill>
                  <a:schemeClr val="tx1"/>
                </a:solidFill>
                <a:hlinkClick r:id="rId2"/>
              </a:rPr>
              <a:t>://www.abc.net.au/environment/articles/2009/12/07/2764044.htm </a:t>
            </a:r>
            <a:endParaRPr lang="pt-BR" dirty="0">
              <a:solidFill>
                <a:schemeClr val="tx1"/>
              </a:solidFill>
            </a:endParaRPr>
          </a:p>
        </p:txBody>
      </p:sp>
    </p:spTree>
    <p:extLst>
      <p:ext uri="{BB962C8B-B14F-4D97-AF65-F5344CB8AC3E}">
        <p14:creationId xmlns:p14="http://schemas.microsoft.com/office/powerpoint/2010/main" val="3172023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1199</TotalTime>
  <Words>515</Words>
  <Application>Microsoft Office PowerPoint</Application>
  <PresentationFormat>Widescreen</PresentationFormat>
  <Paragraphs>134</Paragraphs>
  <Slides>26</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Calibri</vt:lpstr>
      <vt:lpstr>Corbel</vt:lpstr>
      <vt:lpstr>Times New Roman</vt:lpstr>
      <vt:lpstr>Wingdings 2</vt:lpstr>
      <vt:lpstr>Quadro</vt:lpstr>
      <vt:lpstr>AUSTRALIA</vt:lpstr>
      <vt:lpstr>              LOCALIZAÇÃO  Link: acessar animação através de   http://global.britannica.com/place/Australia  Na Introdução, ao lado de Quick Facts,  há a opção Videos.                                  Fonte: http://www.oceania-turismo.com/mapas.htm </vt:lpstr>
      <vt:lpstr>      </vt:lpstr>
      <vt:lpstr>      </vt:lpstr>
      <vt:lpstr>Apresentação do PowerPoint</vt:lpstr>
      <vt:lpstr>Apresentação do PowerPoint</vt:lpstr>
      <vt:lpstr>Apresentação do PowerPoint</vt:lpstr>
      <vt:lpstr> Fonte:  http://www.abc.net.au/environment/articles/2009/12/07/2764044.htm  </vt:lpstr>
      <vt:lpstr>1. Water It's hardly surprising that on the world's driest inhabited continent, experts are concerned about how Australia looks after its water. "We need to get smarter about how we manage water — that means everything from replacing our ageing infrastructure to ensuring we capture rain water when it does fall," urges Kim McKay, author of True Green Life. "Most rivers in southern Australia are suffering from decades of over-extraction for irrigation," says Dr Linda Selvey, Greenpeace Australia Pacific CEO. "This is being exacerbated by drought, and the pressure will continue as climate change takes hold." Selvey and former Australian of the Year, Tim Flannery, are some of the many voices calling for urgent action in the Murray-Darling Basin, while the Australian Conservation Foundation (ACF) continues to remind the public of the far-reaching effects of unhealthy river systems in general. "Blue-green algal outbreaks kill fish and make water unsafe for drinking or swimming, while salty water isn't useful for anything," ACF spokesperson Josh Meadows said.</vt:lpstr>
      <vt:lpstr>                         </vt:lpstr>
      <vt:lpstr>3. Energy "We should be replacing fossil fuels with renewable power," says Selvey. "It's critical that the Rudd government act to help us with the transition. It can be done; all that is required is political will," she says. Fiona Wain, CEO of Environment Business Australia, sees an opportunity in the coming energy crisis. "We have capacity to be world leaders in solar, wind, marine and geothermal energies. We have these resources on tap, but we've become lazy thinkers. Why don't we do minerals processing and manufacturing in Australia using these energy-efficient resources?" Like Flannery, who believes a lack of triple-bottom-line accounting in government and industry is costing the environment, Wain says those in manufacturing need to shift their thinking, and fast. "It's time to be thinking very big picture, so we need boards of directors that can think further than their three-year term of office," she says.</vt:lpstr>
      <vt:lpstr>4. Coal Tim Flannery is not the only expert surveyed who expressed serious concern over Australia's 20-odd conventional coal-fired power plants. "We're the biggest coal exporter in the world," says McKay. "We may think our global carbon contribution is small (almost two per cent of global emissions), but it's much, much greater than that due to our bulk coal exports to countries like Japan, South Korea, the Netherlands and China." "It's unbelievable we haven't developed alternative, renewable energy sources on a large scale. We're dragging the chain presumably due to short-term, next election-cycle thinking," she says. While brown coal is responsible for much of our carbon dioxide (CO2), Wain believes we should be further investigating sequestration of the climate-changing gas. "Regardless of what else we do we're still going to need to draw down CO2 from the atmosphere to get it to 350 parts per million." Wain points to a commercial trial aiming to turn CO2 captured from coal-fired plants into algal oil (to produce plastics or biodiesel); and another trialling brown coal deposits as the base for soil fertilisers as two potential solutions. "There are consortiums of developers just getting on with it," she says. </vt:lpstr>
      <vt:lpstr>  5. Biodiversity With 1500 land-based species threatened, what Flannery terms "the extinction crisis" is agreed upon as a serious environmental challenge. "We have already seen a fairly disturbing loss of our biodiversity, but the problem tends to get overshadowed by climate change, land degradation and water issues," says the ANU's Will Steffen. "There's a whole suite of services we enjoy thanks to a biodiverse-rich ecosystem, from provisioning services like food or water, through to nutrient flow and pollination," reminds Steffan. He believes our highly urbanised society only compounds the problem. "We are quite disconnected from the services our ecosystem provides. Aside from products like food or timber, we don't see a value or price for these services in an economically focussed system. But Australia has an extinction debt building up, and the trend is not improving," he says.</vt:lpstr>
      <vt:lpstr>6. Oceans Despite knowing the problems faced by one of our best-loved tourist attractions, we're still not doing enough to protect the Great Barrier Reef. "Rising sea levels and the impact of fertiliser run-off are damaging the reef. It needs more attention, because once it's gone, it's gone for good," reminds McKay. As the ACF calls for a national network of large marine sanctuaries, and an Australian Oceans Act to regulate sustainable harvesting and production of seafood, Greenpeace's Selvey highlights the current situation. "Seventy-six per cent of the world's fisheries are in dire straits, and overfishing by commercial and illegal fleets is threatening to fish some of our favourite seafoods to extinction. If we continue on this trajectory all fish stocks will collapse within 50 years. Scientists say eventually we will be left with only jellyfish and plankton," she says.</vt:lpstr>
      <vt:lpstr>Great Barrier Reef   Fonte:  http://www.environment.gov.au/ </vt:lpstr>
      <vt:lpstr>   7. Population With Australia's population projected to reach 35 million by 2049, commentators continue to express concern about the pressure this growth will place on resources. "It means more consumption, and greater challenges for providing infrastructure to manage our country in a sustainable way," says McKay. While the ACF is calling for long-term strategies to meet and increase humanitarian obligations while reducing overall migration to more sustainable levels, the debate over ideal population continues. Experts may not see eye to eye on a figure, but most agree decisions need to be made. "We need to determine what our carrying capacity is" says Lambeck, "and how can we achieve a sustainable population." </vt:lpstr>
      <vt:lpstr>8. Sustainable cities With Australians using more water and energy per person than almost any other country in the world, rethinking how we live in and develop our cities is vital, says the ACF's Josh Meadows. "We should invest in energy-efficient houses and buildings, and then export our ideas and the smart technologies behind them." Lambeck says smarter infrastructure would go along way to addressing the issue: "We need sustainable infrastructures for transport, power generation and distribution that minimise the impact on energy, water and biodiversity." According to Wain, there is huge scope for greater efficiency in our built environment. "I'm an eternal optimist, but we need to think at scale — not house to house, but street to street and suburb to suburb. We need solutions that are scalable, so they become more investable and bankable."</vt:lpstr>
      <vt:lpstr>9. Transport The perennial debate about lack of investment in public transport continues to frustrate many experts. "People complain about the per capita cost of investment in public transport, but it's far cheaper than the cost of putting cars on the road. We're not very logical in the way we think about these things," says Wain. While the ACF points out that removing the "nonsensical fringe benefit tax concession" for company car use would shift many away from relying on their cars, Wain is excited by the planned roll-out of a national electric car network, beginning in Canberra within the next two years. "Programs like this could conceivably take all tailpipes off the road in our cities," she says </vt:lpstr>
      <vt:lpstr>10. Ourselves While the majority of surveyed experts highlighted the need for government action, and fast, it seems the buck doesn't stop there. "We elect our leaders and we have the right to hold them to account," reminds Selvey. "We can pick up the phone to call our MP, write a letter, or visit them in their constituency office. Companies are doing it to protect their interests, we need to do it to protect ours." Lambeck says educating ourselves is key. "We need a population that understands the issues, and can make constructive contributions to the debate to force politicians to develop longer than three-year 'solutions'," he says. What stands in the way, McKay believes, is apathy. "It manifests in the politician who would prefer to do the minimum rather than risk not being re-elected; or in business leaders who adopt a 'business as usual' approach to ensure their annual bonus. "It's also in you and I ignoring the issues and hoping they'll go away. I've seen people come together and change things, and I really believe we can learn to live in a more harmonious and sustainable way.“  Fonte:  http://www.abc.net.au/environment/articles/2009/12/07/2764044.htm </vt:lpstr>
      <vt:lpstr>         This report has been prepared to review the current information on mean sea level variation along the Western Australian (WA) coastline, and to provided recommendations on an appropriate allowance for mean sea change to be used in coastal planning. It draws extensively from the existing work undertaken by the Intergovernmental Panel on Climate Change (IPCC), Commonwealth Scientific and Industrial Research Organisation (CSIRO), and the Antarctic Climate and Ecosystems Corporative Research Centre (ACE CRC). In reading this report it should be understood that mean sea level change, although in many instances a dominant factor, is only one of the key environmental variables that may be effected by climate change.  These key environmental variables include:  mean sea level;  ocean currents and temperature;  wind climate;  wave climate; rainfall / runoff; and  air temperature. </vt:lpstr>
      <vt:lpstr>    Projecting Future Change  Estimating future changes in sea level is a complex process. Our understanding of future projections is greatly improved by our review of historical change and our assessment of natural variability. The basis of this approach is:  1. estimation of historical change; 2. estimation of (short term) natural variability; and 3. projection of long term change.</vt:lpstr>
      <vt:lpstr>Estimates of recent global sea level change have been significantly improved following the introduction of satellite altimeters in late 1992.  It is now accepted that global sea level has risen over the past two centuries. Following a period (about 2000 years) of little change, global sea level began to rise at the start of the  19th century (CSIRO 2009) and has continued through the 20th century. The rate of rise over the 20th century was an order of magnitude larger than the rate of rise over the two millennia prior to the 18th century (Church et al. 2007). In addition, reconstruction of historic recordings indicates that there has been a statistically significant increase in the rate of rise from 1870 to 2004 (CSIRO 2009). </vt:lpstr>
      <vt:lpstr>Australia's 2030 Emission Reduction Target  The Australian Government has agreed a target of 26-28 per cent below 2005 levels by 2030. Our target is a step up from Australia’s current target to reduce emissions to five per cent below 2000 levels by 2020. Australia’s 2030 target is a strong, credible and responsible contribution to climate action, as countries work to conclude a new global agreement at the Paris climate change conference in December 2015. It builds on Australia’s track record of addressing climate change and is consistent with strong economic growth and jobs. </vt:lpstr>
      <vt:lpstr>     Sites consultados:  </vt:lpstr>
      <vt:lpstr>        Links:   </vt:lpstr>
      <vt:lpstr>Fotos: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Debora Casagrande Santos</dc:creator>
  <cp:lastModifiedBy>Debora Casagrande Santos</cp:lastModifiedBy>
  <cp:revision>109</cp:revision>
  <dcterms:created xsi:type="dcterms:W3CDTF">2015-10-19T12:53:55Z</dcterms:created>
  <dcterms:modified xsi:type="dcterms:W3CDTF">2015-10-30T02:11:54Z</dcterms:modified>
</cp:coreProperties>
</file>