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44"/>
  </p:handoutMasterIdLst>
  <p:sldIdLst>
    <p:sldId id="304" r:id="rId2"/>
    <p:sldId id="273" r:id="rId3"/>
    <p:sldId id="274" r:id="rId4"/>
    <p:sldId id="275" r:id="rId5"/>
    <p:sldId id="259" r:id="rId6"/>
    <p:sldId id="280" r:id="rId7"/>
    <p:sldId id="288" r:id="rId8"/>
    <p:sldId id="316" r:id="rId9"/>
    <p:sldId id="294" r:id="rId10"/>
    <p:sldId id="314" r:id="rId11"/>
    <p:sldId id="319" r:id="rId12"/>
    <p:sldId id="297" r:id="rId13"/>
    <p:sldId id="298" r:id="rId14"/>
    <p:sldId id="299" r:id="rId15"/>
    <p:sldId id="289" r:id="rId16"/>
    <p:sldId id="291" r:id="rId17"/>
    <p:sldId id="293" r:id="rId18"/>
    <p:sldId id="315" r:id="rId19"/>
    <p:sldId id="305" r:id="rId20"/>
    <p:sldId id="306" r:id="rId21"/>
    <p:sldId id="278" r:id="rId22"/>
    <p:sldId id="313" r:id="rId23"/>
    <p:sldId id="308" r:id="rId24"/>
    <p:sldId id="311" r:id="rId25"/>
    <p:sldId id="310" r:id="rId26"/>
    <p:sldId id="309" r:id="rId27"/>
    <p:sldId id="312" r:id="rId28"/>
    <p:sldId id="290" r:id="rId29"/>
    <p:sldId id="307" r:id="rId30"/>
    <p:sldId id="301" r:id="rId31"/>
    <p:sldId id="302" r:id="rId32"/>
    <p:sldId id="303" r:id="rId33"/>
    <p:sldId id="318" r:id="rId34"/>
    <p:sldId id="317" r:id="rId35"/>
    <p:sldId id="283" r:id="rId36"/>
    <p:sldId id="261" r:id="rId37"/>
    <p:sldId id="279" r:id="rId38"/>
    <p:sldId id="284" r:id="rId39"/>
    <p:sldId id="285" r:id="rId40"/>
    <p:sldId id="266" r:id="rId41"/>
    <p:sldId id="282" r:id="rId42"/>
    <p:sldId id="296" r:id="rId43"/>
  </p:sldIdLst>
  <p:sldSz cx="9144000" cy="6858000" type="screen4x3"/>
  <p:notesSz cx="6881813" cy="100028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65A"/>
    <a:srgbClr val="05C505"/>
    <a:srgbClr val="54D04A"/>
    <a:srgbClr val="494B5B"/>
    <a:srgbClr val="E62302"/>
    <a:srgbClr val="040404"/>
    <a:srgbClr val="A2F69C"/>
    <a:srgbClr val="7AFA9C"/>
    <a:srgbClr val="327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88" d="100"/>
          <a:sy n="88" d="100"/>
        </p:scale>
        <p:origin x="-21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6.xml"/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GRUPO%20DE%20ESTUDOS\FITNESS\ARTIGO%20GESTORES%202011\DADOS%20GESTORES%20REDES%2010%20MAI%20201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GRUPO%20DE%20ESTUDOS\FITNESS\ARTIGO%20GESTORES%202011\DADOS%20GESTORES%20REDES%2010%20MAI%20201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GRUPO%20DE%20ESTUDOS\FITNESS\ARTIGO%20GESTORES%202011\DADOS%20GESTORES%20REDES%2010%20MAI%202011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G:\GRUPO%20DE%20ESTUDOS\FITNESS\ARTIGO%20GESTORES%202011\DADOS%20GESTORES%20REDES%2010%20MAI%202011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30,01%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28,99%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12,52%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18,26%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10,22%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Calibri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Plan1!$A$11:$A$15</c:f>
              <c:strCache>
                <c:ptCount val="5"/>
                <c:pt idx="0">
                  <c:v>SUDESTE</c:v>
                </c:pt>
                <c:pt idx="1">
                  <c:v>NORDESTE</c:v>
                </c:pt>
                <c:pt idx="2">
                  <c:v>SUL</c:v>
                </c:pt>
                <c:pt idx="3">
                  <c:v>CENTRO-OESTE</c:v>
                </c:pt>
                <c:pt idx="4">
                  <c:v>NORTE</c:v>
                </c:pt>
              </c:strCache>
            </c:strRef>
          </c:cat>
          <c:val>
            <c:numRef>
              <c:f>Plan1!$B$11:$B$15</c:f>
              <c:numCache>
                <c:formatCode>General</c:formatCode>
                <c:ptCount val="5"/>
                <c:pt idx="0">
                  <c:v>30.01</c:v>
                </c:pt>
                <c:pt idx="1">
                  <c:v>28.99</c:v>
                </c:pt>
                <c:pt idx="2">
                  <c:v>12.52</c:v>
                </c:pt>
                <c:pt idx="3">
                  <c:v>18.260000000000002</c:v>
                </c:pt>
                <c:pt idx="4">
                  <c:v>10.220000000000001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464832"/>
        <c:axId val="71466368"/>
        <c:axId val="0"/>
      </c:bar3DChart>
      <c:catAx>
        <c:axId val="7146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pt-BR"/>
          </a:p>
        </c:txPr>
        <c:crossAx val="71466368"/>
        <c:crosses val="autoZero"/>
        <c:auto val="1"/>
        <c:lblAlgn val="ctr"/>
        <c:lblOffset val="100"/>
        <c:noMultiLvlLbl val="0"/>
      </c:catAx>
      <c:valAx>
        <c:axId val="71466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pt-BR"/>
          </a:p>
        </c:txPr>
        <c:crossAx val="71464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Plan1!$A$3:$A$7</c:f>
              <c:strCache>
                <c:ptCount val="5"/>
                <c:pt idx="0">
                  <c:v>SUDESTE</c:v>
                </c:pt>
                <c:pt idx="1">
                  <c:v>NORDESTE</c:v>
                </c:pt>
                <c:pt idx="2">
                  <c:v>SUL</c:v>
                </c:pt>
                <c:pt idx="3">
                  <c:v>CENTRO-OESTE</c:v>
                </c:pt>
                <c:pt idx="4">
                  <c:v>NORTE</c:v>
                </c:pt>
              </c:strCache>
            </c:strRef>
          </c:cat>
          <c:val>
            <c:numRef>
              <c:f>Plan1!$B$3:$B$7</c:f>
              <c:numCache>
                <c:formatCode>General</c:formatCode>
                <c:ptCount val="5"/>
                <c:pt idx="0">
                  <c:v>235</c:v>
                </c:pt>
                <c:pt idx="1">
                  <c:v>227</c:v>
                </c:pt>
                <c:pt idx="2">
                  <c:v>98</c:v>
                </c:pt>
                <c:pt idx="3">
                  <c:v>143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599518810148934E-2"/>
          <c:y val="5.1784412365121033E-2"/>
          <c:w val="0.91551159230096157"/>
          <c:h val="0.82098935549722951"/>
        </c:manualLayout>
      </c:layout>
      <c:bar3DChart>
        <c:barDir val="col"/>
        <c:grouping val="standard"/>
        <c:varyColors val="0"/>
        <c:ser>
          <c:idx val="0"/>
          <c:order val="0"/>
          <c:tx>
            <c:v>Unidades</c:v>
          </c:tx>
          <c:invertIfNegative val="0"/>
          <c:dLbls>
            <c:dLbl>
              <c:idx val="0"/>
              <c:layout>
                <c:manualLayout>
                  <c:x val="2.5462668816040439E-17"/>
                  <c:y val="0.1018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167860136753453E-3"/>
                  <c:y val="0.24825128128078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8056E-3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18506752641615E-16"/>
                  <c:y val="4.629629629629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idade!$I$15:$I$18</c:f>
              <c:strCache>
                <c:ptCount val="4"/>
                <c:pt idx="0">
                  <c:v>20 a 29</c:v>
                </c:pt>
                <c:pt idx="1">
                  <c:v>30 a 39</c:v>
                </c:pt>
                <c:pt idx="2">
                  <c:v>40 a 49</c:v>
                </c:pt>
                <c:pt idx="3">
                  <c:v>50 a 59</c:v>
                </c:pt>
              </c:strCache>
            </c:strRef>
          </c:cat>
          <c:val>
            <c:numRef>
              <c:f>idade!$J$15:$J$18</c:f>
              <c:numCache>
                <c:formatCode>General</c:formatCode>
                <c:ptCount val="4"/>
                <c:pt idx="0">
                  <c:v>15.68</c:v>
                </c:pt>
                <c:pt idx="1">
                  <c:v>44.32</c:v>
                </c:pt>
                <c:pt idx="2">
                  <c:v>37.300000000000004</c:v>
                </c:pt>
                <c:pt idx="3">
                  <c:v>2.7</c:v>
                </c:pt>
              </c:numCache>
            </c:numRef>
          </c:val>
        </c:ser>
        <c:ser>
          <c:idx val="1"/>
          <c:order val="1"/>
          <c:tx>
            <c:v>Redes</c:v>
          </c:tx>
          <c:invertIfNegative val="0"/>
          <c:dLbls>
            <c:dLbl>
              <c:idx val="1"/>
              <c:layout>
                <c:manualLayout>
                  <c:x val="5.5555555555555046E-3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8012E-2"/>
                  <c:y val="4.6296296296296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idade!$I$15:$I$18</c:f>
              <c:strCache>
                <c:ptCount val="4"/>
                <c:pt idx="0">
                  <c:v>20 a 29</c:v>
                </c:pt>
                <c:pt idx="1">
                  <c:v>30 a 39</c:v>
                </c:pt>
                <c:pt idx="2">
                  <c:v>40 a 49</c:v>
                </c:pt>
                <c:pt idx="3">
                  <c:v>50 a 59</c:v>
                </c:pt>
              </c:strCache>
            </c:strRef>
          </c:cat>
          <c:val>
            <c:numRef>
              <c:f>idade!$K$15:$K$18</c:f>
              <c:numCache>
                <c:formatCode>General</c:formatCode>
                <c:ptCount val="4"/>
                <c:pt idx="0">
                  <c:v>10.39</c:v>
                </c:pt>
                <c:pt idx="1">
                  <c:v>57.14</c:v>
                </c:pt>
                <c:pt idx="2">
                  <c:v>32.47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186944"/>
        <c:axId val="79192832"/>
        <c:axId val="73383424"/>
      </c:bar3DChart>
      <c:catAx>
        <c:axId val="7918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192832"/>
        <c:crosses val="autoZero"/>
        <c:auto val="1"/>
        <c:lblAlgn val="ctr"/>
        <c:lblOffset val="100"/>
        <c:noMultiLvlLbl val="0"/>
      </c:catAx>
      <c:valAx>
        <c:axId val="79192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9186944"/>
        <c:crosses val="autoZero"/>
        <c:crossBetween val="between"/>
      </c:valAx>
      <c:serAx>
        <c:axId val="73383424"/>
        <c:scaling>
          <c:orientation val="minMax"/>
        </c:scaling>
        <c:delete val="1"/>
        <c:axPos val="b"/>
        <c:majorTickMark val="out"/>
        <c:minorTickMark val="none"/>
        <c:tickLblPos val="none"/>
        <c:crossAx val="79192832"/>
        <c:crosses val="autoZero"/>
      </c:ser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68912895556084364"/>
          <c:y val="7.0094931795066914E-2"/>
          <c:w val="0.28221325459317459"/>
          <c:h val="8.371719160105002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solidFill>
            <a:srgbClr val="040404"/>
          </a:solidFill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'area form sup'!$N$12</c:f>
              <c:strCache>
                <c:ptCount val="1"/>
                <c:pt idx="0">
                  <c:v>Unidades</c:v>
                </c:pt>
              </c:strCache>
            </c:strRef>
          </c:tx>
          <c:spPr>
            <a:solidFill>
              <a:srgbClr val="48A65A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6.12653344475415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8078E-3"/>
                  <c:y val="7.07964601769915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5.89970501474928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'area form sup'!$M$13:$M$15</c:f>
              <c:strCache>
                <c:ptCount val="3"/>
                <c:pt idx="0">
                  <c:v>educação física </c:v>
                </c:pt>
                <c:pt idx="1">
                  <c:v>administração/marketing</c:v>
                </c:pt>
                <c:pt idx="2">
                  <c:v>outro</c:v>
                </c:pt>
              </c:strCache>
            </c:strRef>
          </c:cat>
          <c:val>
            <c:numRef>
              <c:f>'area form sup'!$N$13:$N$15</c:f>
              <c:numCache>
                <c:formatCode>General</c:formatCode>
                <c:ptCount val="3"/>
                <c:pt idx="0">
                  <c:v>76.05</c:v>
                </c:pt>
                <c:pt idx="1">
                  <c:v>14.97</c:v>
                </c:pt>
                <c:pt idx="2">
                  <c:v>8.98</c:v>
                </c:pt>
              </c:numCache>
            </c:numRef>
          </c:val>
        </c:ser>
        <c:ser>
          <c:idx val="1"/>
          <c:order val="1"/>
          <c:tx>
            <c:strRef>
              <c:f>'area form sup'!$O$12</c:f>
              <c:strCache>
                <c:ptCount val="1"/>
                <c:pt idx="0">
                  <c:v>Redes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9215686274509803E-2"/>
                  <c:y val="-2.84292821606254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751633986928483E-2"/>
                  <c:y val="-8.52878464818772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0196078431378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'area form sup'!$M$13:$M$15</c:f>
              <c:strCache>
                <c:ptCount val="3"/>
                <c:pt idx="0">
                  <c:v>educação física </c:v>
                </c:pt>
                <c:pt idx="1">
                  <c:v>administração/marketing</c:v>
                </c:pt>
                <c:pt idx="2">
                  <c:v>outro</c:v>
                </c:pt>
              </c:strCache>
            </c:strRef>
          </c:cat>
          <c:val>
            <c:numRef>
              <c:f>'area form sup'!$O$13:$O$15</c:f>
              <c:numCache>
                <c:formatCode>General</c:formatCode>
                <c:ptCount val="3"/>
                <c:pt idx="0">
                  <c:v>63.08</c:v>
                </c:pt>
                <c:pt idx="1">
                  <c:v>18.459999999999987</c:v>
                </c:pt>
                <c:pt idx="2">
                  <c:v>18.459999999999987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46848"/>
        <c:axId val="79248384"/>
      </c:barChart>
      <c:catAx>
        <c:axId val="7924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248384"/>
        <c:crosses val="autoZero"/>
        <c:auto val="1"/>
        <c:lblAlgn val="ctr"/>
        <c:lblOffset val="100"/>
        <c:noMultiLvlLbl val="0"/>
      </c:catAx>
      <c:valAx>
        <c:axId val="79248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92468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solidFill>
            <a:srgbClr val="040404"/>
          </a:solidFill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44663167104214"/>
          <c:y val="6.0309357397741112E-2"/>
          <c:w val="0.77245581802274765"/>
          <c:h val="0.518940399304019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'pos grad'!$L$14</c:f>
              <c:strCache>
                <c:ptCount val="1"/>
                <c:pt idx="0">
                  <c:v>Unidades</c:v>
                </c:pt>
              </c:strCache>
            </c:strRef>
          </c:tx>
          <c:spPr>
            <a:solidFill>
              <a:srgbClr val="54D04A"/>
            </a:solidFill>
          </c:spPr>
          <c:invertIfNegative val="0"/>
          <c:dLbls>
            <c:dLbl>
              <c:idx val="0"/>
              <c:layout>
                <c:manualLayout>
                  <c:x val="-5.5145582114807757E-3"/>
                  <c:y val="-2.8265725727546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167547549706982E-2"/>
                  <c:y val="8.4906299212598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611872146118766E-2"/>
                  <c:y val="1.0000000000000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529680365296798E-3"/>
                  <c:y val="1.666666666666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6529680365296798E-3"/>
                  <c:y val="2.00000000000000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6529680365296798E-3"/>
                  <c:y val="2.6666666666666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'pos grad'!$K$15:$K$21</c:f>
              <c:strCache>
                <c:ptCount val="7"/>
                <c:pt idx="0">
                  <c:v>Especialização EF/Esporte</c:v>
                </c:pt>
                <c:pt idx="1">
                  <c:v>Especialização Adm/Marketing</c:v>
                </c:pt>
                <c:pt idx="2">
                  <c:v>Mestrado EF/Esporte</c:v>
                </c:pt>
                <c:pt idx="3">
                  <c:v>Mestrado Adm/Marketing</c:v>
                </c:pt>
                <c:pt idx="4">
                  <c:v>Doutorado EF/Esporte</c:v>
                </c:pt>
                <c:pt idx="5">
                  <c:v>Doutorado Adm/Marketing</c:v>
                </c:pt>
                <c:pt idx="6">
                  <c:v>Outro</c:v>
                </c:pt>
              </c:strCache>
            </c:strRef>
          </c:cat>
          <c:val>
            <c:numRef>
              <c:f>'pos grad'!$L$15:$L$21</c:f>
              <c:numCache>
                <c:formatCode>0.00</c:formatCode>
                <c:ptCount val="7"/>
                <c:pt idx="0">
                  <c:v>59.6</c:v>
                </c:pt>
                <c:pt idx="1">
                  <c:v>31.79</c:v>
                </c:pt>
                <c:pt idx="2">
                  <c:v>1.9900000000000033</c:v>
                </c:pt>
                <c:pt idx="3">
                  <c:v>1.9900000000000033</c:v>
                </c:pt>
                <c:pt idx="4">
                  <c:v>1.32</c:v>
                </c:pt>
                <c:pt idx="5">
                  <c:v>0</c:v>
                </c:pt>
                <c:pt idx="6">
                  <c:v>3.3099999999999987</c:v>
                </c:pt>
              </c:numCache>
            </c:numRef>
          </c:val>
        </c:ser>
        <c:ser>
          <c:idx val="1"/>
          <c:order val="1"/>
          <c:tx>
            <c:strRef>
              <c:f>'pos grad'!$M$14</c:f>
              <c:strCache>
                <c:ptCount val="1"/>
                <c:pt idx="0">
                  <c:v>Redes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362240678819273E-2"/>
                  <c:y val="-1.7902624671916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1111111111112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'pos grad'!$K$15:$K$21</c:f>
              <c:strCache>
                <c:ptCount val="7"/>
                <c:pt idx="0">
                  <c:v>Especialização EF/Esporte</c:v>
                </c:pt>
                <c:pt idx="1">
                  <c:v>Especialização Adm/Marketing</c:v>
                </c:pt>
                <c:pt idx="2">
                  <c:v>Mestrado EF/Esporte</c:v>
                </c:pt>
                <c:pt idx="3">
                  <c:v>Mestrado Adm/Marketing</c:v>
                </c:pt>
                <c:pt idx="4">
                  <c:v>Doutorado EF/Esporte</c:v>
                </c:pt>
                <c:pt idx="5">
                  <c:v>Doutorado Adm/Marketing</c:v>
                </c:pt>
                <c:pt idx="6">
                  <c:v>Outro</c:v>
                </c:pt>
              </c:strCache>
            </c:strRef>
          </c:cat>
          <c:val>
            <c:numRef>
              <c:f>'pos grad'!$M$15:$M$21</c:f>
              <c:numCache>
                <c:formatCode>General</c:formatCode>
                <c:ptCount val="7"/>
                <c:pt idx="0">
                  <c:v>41.43</c:v>
                </c:pt>
                <c:pt idx="1">
                  <c:v>38.57</c:v>
                </c:pt>
                <c:pt idx="2">
                  <c:v>12.860000000000024</c:v>
                </c:pt>
                <c:pt idx="3">
                  <c:v>2.86</c:v>
                </c:pt>
                <c:pt idx="4">
                  <c:v>1.43</c:v>
                </c:pt>
                <c:pt idx="5">
                  <c:v>0</c:v>
                </c:pt>
                <c:pt idx="6">
                  <c:v>2.86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676288"/>
        <c:axId val="73677824"/>
        <c:axId val="77519936"/>
      </c:bar3DChart>
      <c:catAx>
        <c:axId val="7367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677824"/>
        <c:crosses val="autoZero"/>
        <c:auto val="1"/>
        <c:lblAlgn val="ctr"/>
        <c:lblOffset val="100"/>
        <c:noMultiLvlLbl val="0"/>
      </c:catAx>
      <c:valAx>
        <c:axId val="7367782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73676288"/>
        <c:crosses val="autoZero"/>
        <c:crossBetween val="between"/>
      </c:valAx>
      <c:serAx>
        <c:axId val="77519936"/>
        <c:scaling>
          <c:orientation val="minMax"/>
        </c:scaling>
        <c:delete val="1"/>
        <c:axPos val="b"/>
        <c:majorTickMark val="out"/>
        <c:minorTickMark val="none"/>
        <c:tickLblPos val="none"/>
        <c:crossAx val="73677824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573746089957965"/>
          <c:y val="5.0251181102362201E-2"/>
          <c:w val="0.24759587243375403"/>
          <c:h val="0.1204713910761156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solidFill>
            <a:srgbClr val="040404"/>
          </a:solidFill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21172353455817"/>
          <c:y val="3.4722222222222224E-2"/>
          <c:w val="0.58055555555555549"/>
          <c:h val="0.96527777777777779"/>
        </c:manualLayout>
      </c:layout>
      <c:pie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40404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ATÉ 1 </c:v>
                </c:pt>
                <c:pt idx="1">
                  <c:v>1 A 2 </c:v>
                </c:pt>
                <c:pt idx="2">
                  <c:v>2 A 3 </c:v>
                </c:pt>
                <c:pt idx="3">
                  <c:v>3 A 4 </c:v>
                </c:pt>
                <c:pt idx="4">
                  <c:v>4 A 5 </c:v>
                </c:pt>
              </c:strCache>
            </c:strRef>
          </c:cat>
          <c:val>
            <c:numRef>
              <c:f>Plan1!$B$2:$B$6</c:f>
              <c:numCache>
                <c:formatCode>0.00</c:formatCode>
                <c:ptCount val="5"/>
                <c:pt idx="0">
                  <c:v>2.6315789473684208</c:v>
                </c:pt>
                <c:pt idx="1">
                  <c:v>7.8947368421052273</c:v>
                </c:pt>
                <c:pt idx="2">
                  <c:v>78.947368421052914</c:v>
                </c:pt>
                <c:pt idx="3">
                  <c:v>7.8947368421052273</c:v>
                </c:pt>
                <c:pt idx="4">
                  <c:v>2.6315789473684208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3022353455818398"/>
          <c:y val="0.28607720909886414"/>
          <c:w val="0.11699868766404198"/>
          <c:h val="0.4185859580052505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salario!$K$16</c:f>
              <c:strCache>
                <c:ptCount val="1"/>
                <c:pt idx="0">
                  <c:v>Unidades</c:v>
                </c:pt>
              </c:strCache>
            </c:strRef>
          </c:tx>
          <c:spPr>
            <a:solidFill>
              <a:srgbClr val="05C505"/>
            </a:solidFill>
          </c:spPr>
          <c:invertIfNegative val="0"/>
          <c:dLbls>
            <c:dLbl>
              <c:idx val="0"/>
              <c:layout>
                <c:manualLayout>
                  <c:x val="-9.9644820938471178E-3"/>
                  <c:y val="-2.9144184845746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426476286564456E-2"/>
                  <c:y val="-2.868493897279250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476747589916228E-3"/>
                  <c:y val="6.3467748349638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2859744990892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280408542247208E-3"/>
                  <c:y val="6.5573770491803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60122533429845E-2"/>
                  <c:y val="7.5310586176727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salario!$J$17:$J$22</c:f>
              <c:strCache>
                <c:ptCount val="6"/>
                <c:pt idx="0">
                  <c:v>até R$ 1.000,00</c:v>
                </c:pt>
                <c:pt idx="1">
                  <c:v>entre R$ 1.001 e R$ 3.000</c:v>
                </c:pt>
                <c:pt idx="2">
                  <c:v>entre R$ 3.001 e R$ 5.000</c:v>
                </c:pt>
                <c:pt idx="3">
                  <c:v>entre R$ 5.001 e R$ 7.000</c:v>
                </c:pt>
                <c:pt idx="4">
                  <c:v>entre R$ 7.001 e R$ 9.000</c:v>
                </c:pt>
                <c:pt idx="5">
                  <c:v>acima de R$ 9.000,00</c:v>
                </c:pt>
              </c:strCache>
            </c:strRef>
          </c:cat>
          <c:val>
            <c:numRef>
              <c:f>salario!$K$17:$K$22</c:f>
              <c:numCache>
                <c:formatCode>0.00</c:formatCode>
                <c:ptCount val="6"/>
                <c:pt idx="0" formatCode="General">
                  <c:v>17.739999999999988</c:v>
                </c:pt>
                <c:pt idx="1">
                  <c:v>30.1</c:v>
                </c:pt>
                <c:pt idx="2" formatCode="General">
                  <c:v>25.810000000000031</c:v>
                </c:pt>
                <c:pt idx="3" formatCode="General">
                  <c:v>9.68</c:v>
                </c:pt>
                <c:pt idx="4" formatCode="General">
                  <c:v>6.45</c:v>
                </c:pt>
                <c:pt idx="5" formatCode="General">
                  <c:v>10.220000000000001</c:v>
                </c:pt>
              </c:numCache>
            </c:numRef>
          </c:val>
        </c:ser>
        <c:ser>
          <c:idx val="1"/>
          <c:order val="1"/>
          <c:tx>
            <c:strRef>
              <c:f>salario!$L$16</c:f>
              <c:strCache>
                <c:ptCount val="1"/>
                <c:pt idx="0">
                  <c:v>Redes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936020880398303E-2"/>
                  <c:y val="1.3379802934469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5555555555555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5"/>
                  <c:y val="-2.12188906800337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8950716118702502E-2"/>
                  <c:y val="1.092896174863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6666666666667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2,60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salario!$J$17:$J$22</c:f>
              <c:strCache>
                <c:ptCount val="6"/>
                <c:pt idx="0">
                  <c:v>até R$ 1.000,00</c:v>
                </c:pt>
                <c:pt idx="1">
                  <c:v>entre R$ 1.001 e R$ 3.000</c:v>
                </c:pt>
                <c:pt idx="2">
                  <c:v>entre R$ 3.001 e R$ 5.000</c:v>
                </c:pt>
                <c:pt idx="3">
                  <c:v>entre R$ 5.001 e R$ 7.000</c:v>
                </c:pt>
                <c:pt idx="4">
                  <c:v>entre R$ 7.001 e R$ 9.000</c:v>
                </c:pt>
                <c:pt idx="5">
                  <c:v>acima de R$ 9.000,00</c:v>
                </c:pt>
              </c:strCache>
            </c:strRef>
          </c:cat>
          <c:val>
            <c:numRef>
              <c:f>salario!$L$17:$L$22</c:f>
              <c:numCache>
                <c:formatCode>General</c:formatCode>
                <c:ptCount val="6"/>
                <c:pt idx="0">
                  <c:v>12.99</c:v>
                </c:pt>
                <c:pt idx="1">
                  <c:v>23.38</c:v>
                </c:pt>
                <c:pt idx="2">
                  <c:v>25.97</c:v>
                </c:pt>
                <c:pt idx="3">
                  <c:v>9.09</c:v>
                </c:pt>
                <c:pt idx="4">
                  <c:v>2.6</c:v>
                </c:pt>
                <c:pt idx="5">
                  <c:v>25.97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246464"/>
        <c:axId val="77248000"/>
        <c:axId val="79283968"/>
      </c:bar3DChart>
      <c:catAx>
        <c:axId val="7724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248000"/>
        <c:crosses val="autoZero"/>
        <c:auto val="1"/>
        <c:lblAlgn val="ctr"/>
        <c:lblOffset val="100"/>
        <c:noMultiLvlLbl val="0"/>
      </c:catAx>
      <c:valAx>
        <c:axId val="77248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7246464"/>
        <c:crosses val="autoZero"/>
        <c:crossBetween val="between"/>
      </c:valAx>
      <c:serAx>
        <c:axId val="79283968"/>
        <c:scaling>
          <c:orientation val="minMax"/>
        </c:scaling>
        <c:delete val="1"/>
        <c:axPos val="b"/>
        <c:majorTickMark val="out"/>
        <c:minorTickMark val="none"/>
        <c:tickLblPos val="none"/>
        <c:crossAx val="77248000"/>
        <c:crosses val="autoZero"/>
      </c:ser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5398320837400704"/>
          <c:y val="0.12386156648451756"/>
          <c:w val="0.32500389416187375"/>
          <c:h val="6.180026676993244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solidFill>
            <a:srgbClr val="040404"/>
          </a:solidFill>
        </a:defRPr>
      </a:pPr>
      <a:endParaRPr lang="pt-B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B5B5A-8FA6-4872-9B70-245F2D4A5553}" type="doc">
      <dgm:prSet loTypeId="urn:microsoft.com/office/officeart/2005/8/layout/vList2" loCatId="list" qsTypeId="urn:microsoft.com/office/officeart/2005/8/quickstyle/3d8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C1BA0C7B-E17C-4B3A-AC25-67AFBED1B245}">
      <dgm:prSet custT="1"/>
      <dgm:spPr/>
      <dgm:t>
        <a:bodyPr/>
        <a:lstStyle/>
        <a:p>
          <a:pPr rtl="0"/>
          <a:r>
            <a:rPr kumimoji="1" lang="pt-BR" sz="2800" b="1" dirty="0" smtClean="0">
              <a:latin typeface="Calibri" pitchFamily="34" charset="0"/>
            </a:rPr>
            <a:t/>
          </a:r>
          <a:br>
            <a:rPr kumimoji="1" lang="pt-BR" sz="2800" b="1" dirty="0" smtClean="0">
              <a:latin typeface="Calibri" pitchFamily="34" charset="0"/>
            </a:rPr>
          </a:br>
          <a:r>
            <a:rPr kumimoji="1" lang="pt-BR" sz="2800" b="1" dirty="0" smtClean="0">
              <a:latin typeface="Calibri" pitchFamily="34" charset="0"/>
            </a:rPr>
            <a:t>Balanço sobre os clubes de futebol no país </a:t>
          </a:r>
          <a:br>
            <a:rPr kumimoji="1" lang="pt-BR" sz="2800" b="1" dirty="0" smtClean="0">
              <a:latin typeface="Calibri" pitchFamily="34" charset="0"/>
            </a:rPr>
          </a:br>
          <a:endParaRPr kumimoji="1" lang="pt-BR" sz="2800" b="1" dirty="0">
            <a:latin typeface="Calibri" pitchFamily="34" charset="0"/>
          </a:endParaRPr>
        </a:p>
      </dgm:t>
    </dgm:pt>
    <dgm:pt modelId="{D6FD525A-0A91-4CB8-B816-35466A69797E}" type="parTrans" cxnId="{12477C09-F8CF-415C-908A-D56C2F65B31A}">
      <dgm:prSet/>
      <dgm:spPr/>
      <dgm:t>
        <a:bodyPr/>
        <a:lstStyle/>
        <a:p>
          <a:endParaRPr lang="pt-BR" sz="2800" b="1">
            <a:latin typeface="Calibri" pitchFamily="34" charset="0"/>
          </a:endParaRPr>
        </a:p>
      </dgm:t>
    </dgm:pt>
    <dgm:pt modelId="{31FD60F1-DBAC-498E-97B8-247A03BB746E}" type="sibTrans" cxnId="{12477C09-F8CF-415C-908A-D56C2F65B31A}">
      <dgm:prSet/>
      <dgm:spPr/>
      <dgm:t>
        <a:bodyPr/>
        <a:lstStyle/>
        <a:p>
          <a:endParaRPr lang="pt-BR" sz="2800" b="1">
            <a:latin typeface="Calibri" pitchFamily="34" charset="0"/>
          </a:endParaRPr>
        </a:p>
      </dgm:t>
    </dgm:pt>
    <dgm:pt modelId="{48A12EB4-18D1-47FE-A947-4B3203D368EF}">
      <dgm:prSet custT="1"/>
      <dgm:spPr/>
      <dgm:t>
        <a:bodyPr/>
        <a:lstStyle/>
        <a:p>
          <a:pPr algn="ctr" rtl="0"/>
          <a:r>
            <a:rPr lang="pt-BR" sz="3600" b="1" dirty="0" smtClean="0">
              <a:solidFill>
                <a:srgbClr val="040404"/>
              </a:solidFill>
              <a:latin typeface="Calibri" pitchFamily="34" charset="0"/>
            </a:rPr>
            <a:t>783</a:t>
          </a:r>
          <a:endParaRPr lang="pt-BR" sz="3600" b="1" dirty="0">
            <a:solidFill>
              <a:srgbClr val="040404"/>
            </a:solidFill>
            <a:latin typeface="Calibri" pitchFamily="34" charset="0"/>
          </a:endParaRPr>
        </a:p>
      </dgm:t>
    </dgm:pt>
    <dgm:pt modelId="{9802801C-E501-4F59-BFCA-C81DD469B3CD}" type="parTrans" cxnId="{97C8A8D0-1DF5-4C7D-87AB-2F11B24C6477}">
      <dgm:prSet/>
      <dgm:spPr/>
      <dgm:t>
        <a:bodyPr/>
        <a:lstStyle/>
        <a:p>
          <a:endParaRPr lang="pt-BR"/>
        </a:p>
      </dgm:t>
    </dgm:pt>
    <dgm:pt modelId="{63249350-E474-4970-A4FF-A3AA8337580F}" type="sibTrans" cxnId="{97C8A8D0-1DF5-4C7D-87AB-2F11B24C6477}">
      <dgm:prSet/>
      <dgm:spPr/>
      <dgm:t>
        <a:bodyPr/>
        <a:lstStyle/>
        <a:p>
          <a:endParaRPr lang="pt-BR"/>
        </a:p>
      </dgm:t>
    </dgm:pt>
    <dgm:pt modelId="{E6284C25-C23D-406C-BA94-3DEF8BA2A432}">
      <dgm:prSet custT="1"/>
      <dgm:spPr/>
      <dgm:t>
        <a:bodyPr/>
        <a:lstStyle/>
        <a:p>
          <a:pPr rtl="0"/>
          <a:r>
            <a:rPr kumimoji="1" lang="pt-BR" sz="2800" b="1" dirty="0" smtClean="0">
              <a:latin typeface="Calibri" pitchFamily="34" charset="0"/>
            </a:rPr>
            <a:t/>
          </a:r>
          <a:br>
            <a:rPr kumimoji="1" lang="pt-BR" sz="2800" b="1" dirty="0" smtClean="0">
              <a:latin typeface="Calibri" pitchFamily="34" charset="0"/>
            </a:rPr>
          </a:br>
          <a:r>
            <a:rPr kumimoji="1" lang="pt-BR" sz="2800" b="1" dirty="0" smtClean="0">
              <a:latin typeface="Calibri" pitchFamily="34" charset="0"/>
            </a:rPr>
            <a:t>CBF 2009</a:t>
          </a:r>
          <a:br>
            <a:rPr kumimoji="1" lang="pt-BR" sz="2800" b="1" dirty="0" smtClean="0">
              <a:latin typeface="Calibri" pitchFamily="34" charset="0"/>
            </a:rPr>
          </a:br>
          <a:endParaRPr lang="pt-BR" sz="2800" b="1" dirty="0">
            <a:latin typeface="Calibri" pitchFamily="34" charset="0"/>
          </a:endParaRPr>
        </a:p>
      </dgm:t>
    </dgm:pt>
    <dgm:pt modelId="{A991BEB8-DAA6-4282-B4C2-EA999620B173}" type="parTrans" cxnId="{F5D57118-CFD5-4530-BFD5-9EED3ABBD772}">
      <dgm:prSet/>
      <dgm:spPr/>
      <dgm:t>
        <a:bodyPr/>
        <a:lstStyle/>
        <a:p>
          <a:endParaRPr lang="pt-BR"/>
        </a:p>
      </dgm:t>
    </dgm:pt>
    <dgm:pt modelId="{F1178CF5-FD99-4702-81E6-61DEDB3CB5F0}" type="sibTrans" cxnId="{F5D57118-CFD5-4530-BFD5-9EED3ABBD772}">
      <dgm:prSet/>
      <dgm:spPr/>
      <dgm:t>
        <a:bodyPr/>
        <a:lstStyle/>
        <a:p>
          <a:endParaRPr lang="pt-BR"/>
        </a:p>
      </dgm:t>
    </dgm:pt>
    <dgm:pt modelId="{D3313FE0-D711-4DB9-802C-4042DB16BE83}" type="pres">
      <dgm:prSet presAssocID="{1ABB5B5A-8FA6-4872-9B70-245F2D4A55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838A34A-A08A-4476-B20D-ECC9C21C02C3}" type="pres">
      <dgm:prSet presAssocID="{E6284C25-C23D-406C-BA94-3DEF8BA2A4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7C0A30-159E-4572-9C68-F5B80E895239}" type="pres">
      <dgm:prSet presAssocID="{F1178CF5-FD99-4702-81E6-61DEDB3CB5F0}" presName="spacer" presStyleCnt="0"/>
      <dgm:spPr/>
      <dgm:t>
        <a:bodyPr/>
        <a:lstStyle/>
        <a:p>
          <a:endParaRPr lang="pt-BR"/>
        </a:p>
      </dgm:t>
    </dgm:pt>
    <dgm:pt modelId="{AC5A6524-FD04-4CFF-A389-B01C7BF6C3CB}" type="pres">
      <dgm:prSet presAssocID="{C1BA0C7B-E17C-4B3A-AC25-67AFBED1B2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3DB48F-7558-4DA5-8E41-6B013762058F}" type="pres">
      <dgm:prSet presAssocID="{31FD60F1-DBAC-498E-97B8-247A03BB746E}" presName="spacer" presStyleCnt="0"/>
      <dgm:spPr/>
      <dgm:t>
        <a:bodyPr/>
        <a:lstStyle/>
        <a:p>
          <a:endParaRPr lang="pt-BR"/>
        </a:p>
      </dgm:t>
    </dgm:pt>
    <dgm:pt modelId="{CF17DAF0-C87A-4CEA-B1AD-D5B4467AA65C}" type="pres">
      <dgm:prSet presAssocID="{48A12EB4-18D1-47FE-A947-4B3203D368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61D6357-9971-474A-B9AF-F5C2EA5C05E1}" type="presOf" srcId="{E6284C25-C23D-406C-BA94-3DEF8BA2A432}" destId="{E838A34A-A08A-4476-B20D-ECC9C21C02C3}" srcOrd="0" destOrd="0" presId="urn:microsoft.com/office/officeart/2005/8/layout/vList2"/>
    <dgm:cxn modelId="{DFB4170A-5952-488F-B6DD-EB6ECD366EFE}" type="presOf" srcId="{1ABB5B5A-8FA6-4872-9B70-245F2D4A5553}" destId="{D3313FE0-D711-4DB9-802C-4042DB16BE83}" srcOrd="0" destOrd="0" presId="urn:microsoft.com/office/officeart/2005/8/layout/vList2"/>
    <dgm:cxn modelId="{4AE532F7-65DC-4B4E-977E-BEF60068CC87}" type="presOf" srcId="{48A12EB4-18D1-47FE-A947-4B3203D368EF}" destId="{CF17DAF0-C87A-4CEA-B1AD-D5B4467AA65C}" srcOrd="0" destOrd="0" presId="urn:microsoft.com/office/officeart/2005/8/layout/vList2"/>
    <dgm:cxn modelId="{4B5C289A-8230-40CA-9CFE-B0B8487033CD}" type="presOf" srcId="{C1BA0C7B-E17C-4B3A-AC25-67AFBED1B245}" destId="{AC5A6524-FD04-4CFF-A389-B01C7BF6C3CB}" srcOrd="0" destOrd="0" presId="urn:microsoft.com/office/officeart/2005/8/layout/vList2"/>
    <dgm:cxn modelId="{12477C09-F8CF-415C-908A-D56C2F65B31A}" srcId="{1ABB5B5A-8FA6-4872-9B70-245F2D4A5553}" destId="{C1BA0C7B-E17C-4B3A-AC25-67AFBED1B245}" srcOrd="1" destOrd="0" parTransId="{D6FD525A-0A91-4CB8-B816-35466A69797E}" sibTransId="{31FD60F1-DBAC-498E-97B8-247A03BB746E}"/>
    <dgm:cxn modelId="{97C8A8D0-1DF5-4C7D-87AB-2F11B24C6477}" srcId="{1ABB5B5A-8FA6-4872-9B70-245F2D4A5553}" destId="{48A12EB4-18D1-47FE-A947-4B3203D368EF}" srcOrd="2" destOrd="0" parTransId="{9802801C-E501-4F59-BFCA-C81DD469B3CD}" sibTransId="{63249350-E474-4970-A4FF-A3AA8337580F}"/>
    <dgm:cxn modelId="{F5D57118-CFD5-4530-BFD5-9EED3ABBD772}" srcId="{1ABB5B5A-8FA6-4872-9B70-245F2D4A5553}" destId="{E6284C25-C23D-406C-BA94-3DEF8BA2A432}" srcOrd="0" destOrd="0" parTransId="{A991BEB8-DAA6-4282-B4C2-EA999620B173}" sibTransId="{F1178CF5-FD99-4702-81E6-61DEDB3CB5F0}"/>
    <dgm:cxn modelId="{0C29F4A4-F5EE-4198-BB8B-94F74309375E}" type="presParOf" srcId="{D3313FE0-D711-4DB9-802C-4042DB16BE83}" destId="{E838A34A-A08A-4476-B20D-ECC9C21C02C3}" srcOrd="0" destOrd="0" presId="urn:microsoft.com/office/officeart/2005/8/layout/vList2"/>
    <dgm:cxn modelId="{306BE1AD-88E9-4104-8361-93A3DAC4DD60}" type="presParOf" srcId="{D3313FE0-D711-4DB9-802C-4042DB16BE83}" destId="{077C0A30-159E-4572-9C68-F5B80E895239}" srcOrd="1" destOrd="0" presId="urn:microsoft.com/office/officeart/2005/8/layout/vList2"/>
    <dgm:cxn modelId="{A6BFEAE4-A5F0-43CE-913F-CC52019B5F09}" type="presParOf" srcId="{D3313FE0-D711-4DB9-802C-4042DB16BE83}" destId="{AC5A6524-FD04-4CFF-A389-B01C7BF6C3CB}" srcOrd="2" destOrd="0" presId="urn:microsoft.com/office/officeart/2005/8/layout/vList2"/>
    <dgm:cxn modelId="{9C3A9836-B8AC-4045-BEFE-894A202CDC35}" type="presParOf" srcId="{D3313FE0-D711-4DB9-802C-4042DB16BE83}" destId="{DC3DB48F-7558-4DA5-8E41-6B013762058F}" srcOrd="3" destOrd="0" presId="urn:microsoft.com/office/officeart/2005/8/layout/vList2"/>
    <dgm:cxn modelId="{3ED54F11-4352-44A3-92EC-BD8D266DF387}" type="presParOf" srcId="{D3313FE0-D711-4DB9-802C-4042DB16BE83}" destId="{CF17DAF0-C87A-4CEA-B1AD-D5B4467AA6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0092A-7DC2-46DD-80F5-165F651A35C7}" type="doc">
      <dgm:prSet loTypeId="urn:microsoft.com/office/officeart/2005/8/layout/hChevron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A1A7D2C-5BCB-4BE0-A69C-E547CBFB8EC4}">
      <dgm:prSet/>
      <dgm:spPr/>
      <dgm:t>
        <a:bodyPr/>
        <a:lstStyle/>
        <a:p>
          <a:pPr rtl="0"/>
          <a:r>
            <a:rPr kumimoji="1" lang="pt-BR" b="1" dirty="0" smtClean="0">
              <a:solidFill>
                <a:schemeClr val="bg1"/>
              </a:solidFill>
              <a:latin typeface="Lucida Sans" pitchFamily="34" charset="0"/>
            </a:rPr>
            <a:t>ONDE ATUA</a:t>
          </a:r>
          <a:endParaRPr kumimoji="1" lang="pt-BR" b="1" dirty="0">
            <a:solidFill>
              <a:schemeClr val="bg1"/>
            </a:solidFill>
            <a:latin typeface="Lucida Sans" pitchFamily="34" charset="0"/>
          </a:endParaRPr>
        </a:p>
      </dgm:t>
    </dgm:pt>
    <dgm:pt modelId="{C56B6BD8-B90F-412B-BC92-75BA73229303}" type="parTrans" cxnId="{3348DCEC-1AE8-447B-A965-B16A9E05EAFD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73C66959-8DFB-4487-A017-3074F4129910}" type="sibTrans" cxnId="{3348DCEC-1AE8-447B-A965-B16A9E05EAFD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EF453348-E69E-42E0-915D-62C4D274204F}">
      <dgm:prSet/>
      <dgm:spPr/>
      <dgm:t>
        <a:bodyPr/>
        <a:lstStyle/>
        <a:p>
          <a:pPr rtl="0"/>
          <a:r>
            <a:rPr kumimoji="1" lang="pt-BR" b="1" dirty="0" smtClean="0">
              <a:solidFill>
                <a:schemeClr val="accent1">
                  <a:lumMod val="25000"/>
                </a:schemeClr>
              </a:solidFill>
              <a:latin typeface="Lucida Sans" pitchFamily="34" charset="0"/>
            </a:rPr>
            <a:t>QUEM É</a:t>
          </a:r>
          <a:endParaRPr lang="pt-BR" b="1" dirty="0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0D81C24F-E289-4288-B2AD-A52E2F80DCF8}" type="parTrans" cxnId="{B9D61C46-892C-42DD-894E-5657F75098C8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ACF5AE70-25CC-4E05-833B-632A5F54B19E}" type="sibTrans" cxnId="{B9D61C46-892C-42DD-894E-5657F75098C8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6CF83ED6-B937-474F-A5C5-FE91D5ED4DBE}">
      <dgm:prSet/>
      <dgm:spPr/>
      <dgm:t>
        <a:bodyPr/>
        <a:lstStyle/>
        <a:p>
          <a:pPr rtl="0"/>
          <a:r>
            <a:rPr kumimoji="1" lang="pt-BR" b="1" dirty="0" smtClean="0">
              <a:solidFill>
                <a:schemeClr val="accent1">
                  <a:lumMod val="25000"/>
                </a:schemeClr>
              </a:solidFill>
              <a:latin typeface="Lucida Sans" pitchFamily="34" charset="0"/>
            </a:rPr>
            <a:t>COMO É O CARGO</a:t>
          </a:r>
          <a:endParaRPr lang="pt-BR" b="1" dirty="0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F107E37D-3912-404E-991C-967F24DBBF70}" type="parTrans" cxnId="{2C14CDCA-F0EF-4240-9F34-4E3A26BF9719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3BD8467A-2339-421D-9BCB-B4A3F841A5F9}" type="sibTrans" cxnId="{2C14CDCA-F0EF-4240-9F34-4E3A26BF9719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6E78872C-84F1-41E5-A99D-E9C57F71E09F}">
      <dgm:prSet/>
      <dgm:spPr/>
      <dgm:t>
        <a:bodyPr/>
        <a:lstStyle/>
        <a:p>
          <a:pPr rtl="0"/>
          <a:r>
            <a:rPr kumimoji="1" lang="pt-BR" b="1" dirty="0" smtClean="0">
              <a:solidFill>
                <a:schemeClr val="accent1">
                  <a:lumMod val="25000"/>
                </a:schemeClr>
              </a:solidFill>
              <a:latin typeface="Lucida Sans" pitchFamily="34" charset="0"/>
            </a:rPr>
            <a:t>O QUE FAZ</a:t>
          </a:r>
          <a:endParaRPr kumimoji="1" lang="pt-BR" b="1" dirty="0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61C1526C-0DA8-4B67-83F6-848A155F3D7C}" type="parTrans" cxnId="{D7977F53-149A-4102-95B9-E13B2D7F3747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A458377C-4A4E-45D8-8D39-980394745763}" type="sibTrans" cxnId="{D7977F53-149A-4102-95B9-E13B2D7F3747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CF210333-4D79-4C01-897D-0BFC11A2898A}" type="pres">
      <dgm:prSet presAssocID="{9B10092A-7DC2-46DD-80F5-165F651A35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75254C6-57A0-4EDE-B1BB-9E72B2A184A5}" type="pres">
      <dgm:prSet presAssocID="{BA1A7D2C-5BCB-4BE0-A69C-E547CBFB8EC4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72E528-9640-4D90-BAAA-47B53A46D964}" type="pres">
      <dgm:prSet presAssocID="{73C66959-8DFB-4487-A017-3074F4129910}" presName="parSpace" presStyleCnt="0"/>
      <dgm:spPr/>
    </dgm:pt>
    <dgm:pt modelId="{2F99DFB1-C0D2-4867-8AD5-2D201A2320C9}" type="pres">
      <dgm:prSet presAssocID="{EF453348-E69E-42E0-915D-62C4D274204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9471FB-66C0-4460-8C15-CB5A1FC98283}" type="pres">
      <dgm:prSet presAssocID="{ACF5AE70-25CC-4E05-833B-632A5F54B19E}" presName="parSpace" presStyleCnt="0"/>
      <dgm:spPr/>
    </dgm:pt>
    <dgm:pt modelId="{DE590C79-9E55-4AA4-82E2-35CD3CC553EC}" type="pres">
      <dgm:prSet presAssocID="{6CF83ED6-B937-474F-A5C5-FE91D5ED4DB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2B1030-8E27-4AAC-A01F-2B9E03447ED3}" type="pres">
      <dgm:prSet presAssocID="{3BD8467A-2339-421D-9BCB-B4A3F841A5F9}" presName="parSpace" presStyleCnt="0"/>
      <dgm:spPr/>
    </dgm:pt>
    <dgm:pt modelId="{BC89F136-ED7A-421E-B923-46E1501A6AA7}" type="pres">
      <dgm:prSet presAssocID="{6E78872C-84F1-41E5-A99D-E9C57F71E0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C14CDCA-F0EF-4240-9F34-4E3A26BF9719}" srcId="{9B10092A-7DC2-46DD-80F5-165F651A35C7}" destId="{6CF83ED6-B937-474F-A5C5-FE91D5ED4DBE}" srcOrd="2" destOrd="0" parTransId="{F107E37D-3912-404E-991C-967F24DBBF70}" sibTransId="{3BD8467A-2339-421D-9BCB-B4A3F841A5F9}"/>
    <dgm:cxn modelId="{397C5CAA-62F6-468A-9CD8-864EA34BB9E2}" type="presOf" srcId="{6E78872C-84F1-41E5-A99D-E9C57F71E09F}" destId="{BC89F136-ED7A-421E-B923-46E1501A6AA7}" srcOrd="0" destOrd="0" presId="urn:microsoft.com/office/officeart/2005/8/layout/hChevron3"/>
    <dgm:cxn modelId="{D7977F53-149A-4102-95B9-E13B2D7F3747}" srcId="{9B10092A-7DC2-46DD-80F5-165F651A35C7}" destId="{6E78872C-84F1-41E5-A99D-E9C57F71E09F}" srcOrd="3" destOrd="0" parTransId="{61C1526C-0DA8-4B67-83F6-848A155F3D7C}" sibTransId="{A458377C-4A4E-45D8-8D39-980394745763}"/>
    <dgm:cxn modelId="{3348DCEC-1AE8-447B-A965-B16A9E05EAFD}" srcId="{9B10092A-7DC2-46DD-80F5-165F651A35C7}" destId="{BA1A7D2C-5BCB-4BE0-A69C-E547CBFB8EC4}" srcOrd="0" destOrd="0" parTransId="{C56B6BD8-B90F-412B-BC92-75BA73229303}" sibTransId="{73C66959-8DFB-4487-A017-3074F4129910}"/>
    <dgm:cxn modelId="{B9D61C46-892C-42DD-894E-5657F75098C8}" srcId="{9B10092A-7DC2-46DD-80F5-165F651A35C7}" destId="{EF453348-E69E-42E0-915D-62C4D274204F}" srcOrd="1" destOrd="0" parTransId="{0D81C24F-E289-4288-B2AD-A52E2F80DCF8}" sibTransId="{ACF5AE70-25CC-4E05-833B-632A5F54B19E}"/>
    <dgm:cxn modelId="{654CE9C3-C123-4514-B769-FDE1E48C8681}" type="presOf" srcId="{6CF83ED6-B937-474F-A5C5-FE91D5ED4DBE}" destId="{DE590C79-9E55-4AA4-82E2-35CD3CC553EC}" srcOrd="0" destOrd="0" presId="urn:microsoft.com/office/officeart/2005/8/layout/hChevron3"/>
    <dgm:cxn modelId="{FBF7B724-82D5-48DC-8305-5CFC897E26CD}" type="presOf" srcId="{EF453348-E69E-42E0-915D-62C4D274204F}" destId="{2F99DFB1-C0D2-4867-8AD5-2D201A2320C9}" srcOrd="0" destOrd="0" presId="urn:microsoft.com/office/officeart/2005/8/layout/hChevron3"/>
    <dgm:cxn modelId="{741A31E3-0CD2-42A9-A9B9-6F30666CF1CF}" type="presOf" srcId="{9B10092A-7DC2-46DD-80F5-165F651A35C7}" destId="{CF210333-4D79-4C01-897D-0BFC11A2898A}" srcOrd="0" destOrd="0" presId="urn:microsoft.com/office/officeart/2005/8/layout/hChevron3"/>
    <dgm:cxn modelId="{3777644D-D310-41CE-B9EF-ED1FE0B9DD1D}" type="presOf" srcId="{BA1A7D2C-5BCB-4BE0-A69C-E547CBFB8EC4}" destId="{875254C6-57A0-4EDE-B1BB-9E72B2A184A5}" srcOrd="0" destOrd="0" presId="urn:microsoft.com/office/officeart/2005/8/layout/hChevron3"/>
    <dgm:cxn modelId="{B1E701B7-0540-40C9-BD85-471127A9AB90}" type="presParOf" srcId="{CF210333-4D79-4C01-897D-0BFC11A2898A}" destId="{875254C6-57A0-4EDE-B1BB-9E72B2A184A5}" srcOrd="0" destOrd="0" presId="urn:microsoft.com/office/officeart/2005/8/layout/hChevron3"/>
    <dgm:cxn modelId="{D1A344C2-E297-4F80-9443-3E7528D340E1}" type="presParOf" srcId="{CF210333-4D79-4C01-897D-0BFC11A2898A}" destId="{1172E528-9640-4D90-BAAA-47B53A46D964}" srcOrd="1" destOrd="0" presId="urn:microsoft.com/office/officeart/2005/8/layout/hChevron3"/>
    <dgm:cxn modelId="{C007B7F9-25FD-43FA-A676-FED6592D7005}" type="presParOf" srcId="{CF210333-4D79-4C01-897D-0BFC11A2898A}" destId="{2F99DFB1-C0D2-4867-8AD5-2D201A2320C9}" srcOrd="2" destOrd="0" presId="urn:microsoft.com/office/officeart/2005/8/layout/hChevron3"/>
    <dgm:cxn modelId="{B2E3E6D1-A532-4B28-8DA6-F89212C6C439}" type="presParOf" srcId="{CF210333-4D79-4C01-897D-0BFC11A2898A}" destId="{829471FB-66C0-4460-8C15-CB5A1FC98283}" srcOrd="3" destOrd="0" presId="urn:microsoft.com/office/officeart/2005/8/layout/hChevron3"/>
    <dgm:cxn modelId="{A29A4AA1-853A-41D7-8DED-E2F9E88DF953}" type="presParOf" srcId="{CF210333-4D79-4C01-897D-0BFC11A2898A}" destId="{DE590C79-9E55-4AA4-82E2-35CD3CC553EC}" srcOrd="4" destOrd="0" presId="urn:microsoft.com/office/officeart/2005/8/layout/hChevron3"/>
    <dgm:cxn modelId="{60F1E606-097F-4725-88C6-CEC42E06F003}" type="presParOf" srcId="{CF210333-4D79-4C01-897D-0BFC11A2898A}" destId="{762B1030-8E27-4AAC-A01F-2B9E03447ED3}" srcOrd="5" destOrd="0" presId="urn:microsoft.com/office/officeart/2005/8/layout/hChevron3"/>
    <dgm:cxn modelId="{FAE165D2-A4EA-4EE1-B98D-38EF3F88FB8C}" type="presParOf" srcId="{CF210333-4D79-4C01-897D-0BFC11A2898A}" destId="{BC89F136-ED7A-421E-B923-46E1501A6AA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8A34A-A08A-4476-B20D-ECC9C21C02C3}">
      <dsp:nvSpPr>
        <dsp:cNvPr id="0" name=""/>
        <dsp:cNvSpPr/>
      </dsp:nvSpPr>
      <dsp:spPr>
        <a:xfrm>
          <a:off x="0" y="263"/>
          <a:ext cx="4392488" cy="9314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t-BR" sz="2800" b="1" kern="1200" dirty="0" smtClean="0">
              <a:latin typeface="Calibri" pitchFamily="34" charset="0"/>
            </a:rPr>
            <a:t/>
          </a:r>
          <a:br>
            <a:rPr kumimoji="1" lang="pt-BR" sz="2800" b="1" kern="1200" dirty="0" smtClean="0">
              <a:latin typeface="Calibri" pitchFamily="34" charset="0"/>
            </a:rPr>
          </a:br>
          <a:r>
            <a:rPr kumimoji="1" lang="pt-BR" sz="2800" b="1" kern="1200" dirty="0" smtClean="0">
              <a:latin typeface="Calibri" pitchFamily="34" charset="0"/>
            </a:rPr>
            <a:t>CBF 2009</a:t>
          </a:r>
          <a:br>
            <a:rPr kumimoji="1" lang="pt-BR" sz="2800" b="1" kern="1200" dirty="0" smtClean="0">
              <a:latin typeface="Calibri" pitchFamily="34" charset="0"/>
            </a:rPr>
          </a:br>
          <a:endParaRPr lang="pt-BR" sz="2800" b="1" kern="1200" dirty="0">
            <a:latin typeface="Calibri" pitchFamily="34" charset="0"/>
          </a:endParaRPr>
        </a:p>
      </dsp:txBody>
      <dsp:txXfrm>
        <a:off x="45468" y="45731"/>
        <a:ext cx="4301552" cy="840473"/>
      </dsp:txXfrm>
    </dsp:sp>
    <dsp:sp modelId="{AC5A6524-FD04-4CFF-A389-B01C7BF6C3CB}">
      <dsp:nvSpPr>
        <dsp:cNvPr id="0" name=""/>
        <dsp:cNvSpPr/>
      </dsp:nvSpPr>
      <dsp:spPr>
        <a:xfrm>
          <a:off x="0" y="938451"/>
          <a:ext cx="4392488" cy="931409"/>
        </a:xfrm>
        <a:prstGeom prst="roundRect">
          <a:avLst/>
        </a:prstGeom>
        <a:solidFill>
          <a:schemeClr val="accent4">
            <a:hueOff val="5422010"/>
            <a:satOff val="23474"/>
            <a:lumOff val="328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t-BR" sz="2800" b="1" kern="1200" dirty="0" smtClean="0">
              <a:latin typeface="Calibri" pitchFamily="34" charset="0"/>
            </a:rPr>
            <a:t/>
          </a:r>
          <a:br>
            <a:rPr kumimoji="1" lang="pt-BR" sz="2800" b="1" kern="1200" dirty="0" smtClean="0">
              <a:latin typeface="Calibri" pitchFamily="34" charset="0"/>
            </a:rPr>
          </a:br>
          <a:r>
            <a:rPr kumimoji="1" lang="pt-BR" sz="2800" b="1" kern="1200" dirty="0" smtClean="0">
              <a:latin typeface="Calibri" pitchFamily="34" charset="0"/>
            </a:rPr>
            <a:t>Balanço sobre os clubes de futebol no país </a:t>
          </a:r>
          <a:br>
            <a:rPr kumimoji="1" lang="pt-BR" sz="2800" b="1" kern="1200" dirty="0" smtClean="0">
              <a:latin typeface="Calibri" pitchFamily="34" charset="0"/>
            </a:rPr>
          </a:br>
          <a:endParaRPr kumimoji="1" lang="pt-BR" sz="2800" b="1" kern="1200" dirty="0">
            <a:latin typeface="Calibri" pitchFamily="34" charset="0"/>
          </a:endParaRPr>
        </a:p>
      </dsp:txBody>
      <dsp:txXfrm>
        <a:off x="45468" y="983919"/>
        <a:ext cx="4301552" cy="840473"/>
      </dsp:txXfrm>
    </dsp:sp>
    <dsp:sp modelId="{CF17DAF0-C87A-4CEA-B1AD-D5B4467AA65C}">
      <dsp:nvSpPr>
        <dsp:cNvPr id="0" name=""/>
        <dsp:cNvSpPr/>
      </dsp:nvSpPr>
      <dsp:spPr>
        <a:xfrm>
          <a:off x="0" y="1876638"/>
          <a:ext cx="4392488" cy="931409"/>
        </a:xfrm>
        <a:prstGeom prst="roundRect">
          <a:avLst/>
        </a:prstGeom>
        <a:solidFill>
          <a:schemeClr val="accent4">
            <a:hueOff val="10844019"/>
            <a:satOff val="46949"/>
            <a:lumOff val="65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rgbClr val="040404"/>
              </a:solidFill>
              <a:latin typeface="Calibri" pitchFamily="34" charset="0"/>
            </a:rPr>
            <a:t>783</a:t>
          </a:r>
          <a:endParaRPr lang="pt-BR" sz="3600" b="1" kern="1200" dirty="0">
            <a:solidFill>
              <a:srgbClr val="040404"/>
            </a:solidFill>
            <a:latin typeface="Calibri" pitchFamily="34" charset="0"/>
          </a:endParaRPr>
        </a:p>
      </dsp:txBody>
      <dsp:txXfrm>
        <a:off x="45468" y="1922106"/>
        <a:ext cx="4301552" cy="840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3463" cy="49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8" tIns="48028" rIns="96058" bIns="48028" numCol="1" anchor="t" anchorCtr="0" compatLnSpc="1">
            <a:prstTxWarp prst="textNoShape">
              <a:avLst/>
            </a:prstTxWarp>
          </a:bodyPr>
          <a:lstStyle>
            <a:lvl1pPr defTabSz="960695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350" y="1"/>
            <a:ext cx="2983463" cy="49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8" tIns="48028" rIns="96058" bIns="48028" numCol="1" anchor="t" anchorCtr="0" compatLnSpc="1">
            <a:prstTxWarp prst="textNoShape">
              <a:avLst/>
            </a:prstTxWarp>
          </a:bodyPr>
          <a:lstStyle>
            <a:lvl1pPr algn="r" defTabSz="960695">
              <a:defRPr sz="1300"/>
            </a:lvl1pPr>
          </a:lstStyle>
          <a:p>
            <a:pPr>
              <a:defRPr/>
            </a:pPr>
            <a:fld id="{B6F1124B-5944-499B-A92D-8885033C5A20}" type="datetimeFigureOut">
              <a:rPr lang="pt-BR"/>
              <a:pPr>
                <a:defRPr/>
              </a:pPr>
              <a:t>11/09/2015</a:t>
            </a:fld>
            <a:endParaRPr lang="pt-B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3291"/>
            <a:ext cx="2983463" cy="49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8" tIns="48028" rIns="96058" bIns="48028" numCol="1" anchor="b" anchorCtr="0" compatLnSpc="1">
            <a:prstTxWarp prst="textNoShape">
              <a:avLst/>
            </a:prstTxWarp>
          </a:bodyPr>
          <a:lstStyle>
            <a:lvl1pPr defTabSz="960695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350" y="9503291"/>
            <a:ext cx="2983463" cy="49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8" tIns="48028" rIns="96058" bIns="48028" numCol="1" anchor="b" anchorCtr="0" compatLnSpc="1">
            <a:prstTxWarp prst="textNoShape">
              <a:avLst/>
            </a:prstTxWarp>
          </a:bodyPr>
          <a:lstStyle>
            <a:lvl1pPr algn="r" defTabSz="960695">
              <a:defRPr sz="1300"/>
            </a:lvl1pPr>
          </a:lstStyle>
          <a:p>
            <a:pPr>
              <a:defRPr/>
            </a:pPr>
            <a:fld id="{297F1CF9-0479-4BBD-AB59-4E6102A909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815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53284-24D1-42BC-AD45-9D0B8755B90B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C16D-E833-4E6D-A747-10B05E04E072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ED20-4BE9-4D38-B220-2F42C312ED95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C751C-DCB0-4A78-8508-90194A3B5342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FBCE-1EC0-496A-8DCB-2B2DE2C6548C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0753-F7A8-45DB-8BA0-E601C60071FF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A11B-0506-4F4A-B6FA-4CF950C70C6D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60FBB-1450-4DF1-AE1A-B7274BFB785C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33A4-9490-433A-88CB-48735B92A3A4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19F7-3A73-41DC-B4B3-37A5E4891D86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9D704-9575-4163-965E-D8F72C93E8AE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2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3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5129" name="Picture 9" descr="C:\Wendy\anabnr2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4A6705-58F4-4CA7-A903-135FC70FDF4E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uianet.com.br/mt/mapamt.htm" TargetMode="External"/><Relationship Id="rId13" Type="http://schemas.openxmlformats.org/officeDocument/2006/relationships/hyperlink" Target="http://www.guianet.com.br/pr/mapapr.htm" TargetMode="External"/><Relationship Id="rId18" Type="http://schemas.openxmlformats.org/officeDocument/2006/relationships/hyperlink" Target="http://www.guianet.com.br/rs/mapars.htm" TargetMode="External"/><Relationship Id="rId3" Type="http://schemas.openxmlformats.org/officeDocument/2006/relationships/hyperlink" Target="http://www.guianet.com.br/al/mapaal.htm" TargetMode="External"/><Relationship Id="rId21" Type="http://schemas.openxmlformats.org/officeDocument/2006/relationships/hyperlink" Target="http://www.guianet.com.br/sc/mapasc.htm" TargetMode="External"/><Relationship Id="rId7" Type="http://schemas.openxmlformats.org/officeDocument/2006/relationships/hyperlink" Target="http://www.guianet.com.br/ma/mapama.htm" TargetMode="External"/><Relationship Id="rId12" Type="http://schemas.openxmlformats.org/officeDocument/2006/relationships/hyperlink" Target="http://www.guianet.com.br/pa/mapapa.htm" TargetMode="External"/><Relationship Id="rId17" Type="http://schemas.openxmlformats.org/officeDocument/2006/relationships/hyperlink" Target="http://www.guianet.com.br/rn/maparn.htm" TargetMode="External"/><Relationship Id="rId2" Type="http://schemas.openxmlformats.org/officeDocument/2006/relationships/hyperlink" Target="http://www.guianet.com.br/ac/mapaac.htm" TargetMode="External"/><Relationship Id="rId16" Type="http://schemas.openxmlformats.org/officeDocument/2006/relationships/hyperlink" Target="http://www.guianet.com.br/rj/maparj.htm" TargetMode="External"/><Relationship Id="rId20" Type="http://schemas.openxmlformats.org/officeDocument/2006/relationships/hyperlink" Target="http://www.guianet.com.br/rr/maparr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uianet.com.br/go/mapago.htm" TargetMode="External"/><Relationship Id="rId11" Type="http://schemas.openxmlformats.org/officeDocument/2006/relationships/hyperlink" Target="http://www.guianet.com.br/pb/mapapb.htm" TargetMode="External"/><Relationship Id="rId5" Type="http://schemas.openxmlformats.org/officeDocument/2006/relationships/hyperlink" Target="http://www.guianet.com.br/es/mapaes.htm" TargetMode="External"/><Relationship Id="rId15" Type="http://schemas.openxmlformats.org/officeDocument/2006/relationships/hyperlink" Target="http://www.guianet.com.br/pi/mapapi.htm" TargetMode="External"/><Relationship Id="rId10" Type="http://schemas.openxmlformats.org/officeDocument/2006/relationships/hyperlink" Target="http://www.guianet.com.br/mg/mapamg.htm" TargetMode="External"/><Relationship Id="rId19" Type="http://schemas.openxmlformats.org/officeDocument/2006/relationships/hyperlink" Target="http://www.guianet.com.br/ro/maparo.htm" TargetMode="External"/><Relationship Id="rId4" Type="http://schemas.openxmlformats.org/officeDocument/2006/relationships/hyperlink" Target="http://www.guianet.com.br/ap/mapaap.htm" TargetMode="External"/><Relationship Id="rId9" Type="http://schemas.openxmlformats.org/officeDocument/2006/relationships/hyperlink" Target="http://www.guianet.com.br/ms/mapams.htm" TargetMode="External"/><Relationship Id="rId14" Type="http://schemas.openxmlformats.org/officeDocument/2006/relationships/hyperlink" Target="http://www.guianet.com.br/pe/" TargetMode="External"/><Relationship Id="rId22" Type="http://schemas.openxmlformats.org/officeDocument/2006/relationships/hyperlink" Target="http://www.guianet.com.br/sp/mapasp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10" Type="http://schemas.openxmlformats.org/officeDocument/2006/relationships/chart" Target="../charts/chart3.xml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Microsoft_Excel_97-2003_Worksheet3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wmf"/><Relationship Id="rId4" Type="http://schemas.openxmlformats.org/officeDocument/2006/relationships/oleObject" Target="../embeddings/Microsoft_Excel_97-2003_Worksheet6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ecbo.gov.br/cbosite/pages/pesquisas/BuscaPorTitulo.js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imesdelbrasil.com.br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80675" y="1844824"/>
            <a:ext cx="82296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190000"/>
              </a:lnSpc>
              <a:spcBef>
                <a:spcPct val="50000"/>
              </a:spcBef>
            </a:pPr>
            <a:r>
              <a:rPr lang="pt-BR" b="1" dirty="0">
                <a:latin typeface="Comic Sans MS" pitchFamily="66" charset="0"/>
                <a:cs typeface="Times New Roman" pitchFamily="18" charset="0"/>
              </a:rPr>
              <a:t>DIMENSÕES ECONÔMICAS E ADMINISTRATIVAS DA EDUCAÇÃO FÍSICA E DO ESPORTE</a:t>
            </a:r>
            <a:endParaRPr lang="pt-BR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EEFEUSP - Departamento de Esporte</a:t>
            </a:r>
          </a:p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Disciplina: DIMENSÕES ECONÔMICAS E ADMINISTRATIVAS DA EDUCAÇÃO FÍSICA E DO ESPORTE</a:t>
            </a:r>
            <a:endParaRPr lang="en-GB" sz="1200">
              <a:cs typeface="Times New Roman" pitchFamily="18" charset="0"/>
            </a:endParaRPr>
          </a:p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Professora responsável: Dra. Flávia da Cunha Bastos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91141" y="4104658"/>
            <a:ext cx="8229600" cy="109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190000"/>
              </a:lnSpc>
              <a:spcBef>
                <a:spcPct val="50000"/>
              </a:spcBef>
            </a:pPr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O MERCADO E O GESTOR</a:t>
            </a:r>
            <a:endParaRPr lang="pt-BR" sz="4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95288" y="1247488"/>
            <a:ext cx="3889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600" b="1" dirty="0">
                <a:latin typeface="Arial" pitchFamily="34" charset="0"/>
                <a:cs typeface="Arial" pitchFamily="34" charset="0"/>
              </a:rPr>
              <a:t>CLUBES BRASILEIROS POR ESTADO</a:t>
            </a:r>
          </a:p>
          <a:p>
            <a:pPr eaLnBrk="0" hangingPunct="0"/>
            <a:r>
              <a:rPr lang="pt-BR" sz="1600" b="1" dirty="0">
                <a:latin typeface="Arial" pitchFamily="34" charset="0"/>
                <a:cs typeface="Arial" pitchFamily="34" charset="0"/>
              </a:rPr>
              <a:t>Roberto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Libardi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716565"/>
              </p:ext>
            </p:extLst>
          </p:nvPr>
        </p:nvGraphicFramePr>
        <p:xfrm>
          <a:off x="4356100" y="0"/>
          <a:ext cx="4788023" cy="6881733"/>
        </p:xfrm>
        <a:graphic>
          <a:graphicData uri="http://schemas.openxmlformats.org/drawingml/2006/table">
            <a:tbl>
              <a:tblPr/>
              <a:tblGrid>
                <a:gridCol w="763539"/>
                <a:gridCol w="2322431"/>
                <a:gridCol w="1702053"/>
              </a:tblGrid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ACRE 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2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ALAGOAS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3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94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AMAPÁ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4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AMAZONAS 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98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BAHIA 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565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CEARÁ 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319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DISTRITO FEDERAL  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142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ESPÍRITO SANTO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5"/>
                        </a:rPr>
                        <a:t> 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263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GOIÁS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6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323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MARANHÃO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7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113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MATO GROSSO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8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183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MATO GROSSO DO SUL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9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230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MINAS GERAIS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1859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PARAÍBA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1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129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PARÁ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2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162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PARANÁ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3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1264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PERNAMBUCO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4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309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PIAUÍ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5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RIO DE JANEIRO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6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935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RIO GRANDE DO NORTE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7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119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RIO GRANDE DO SUL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8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1684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RONDÔNIA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9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RORAIMA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2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SANTA CATARINA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21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1112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SÃO PAULO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22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3582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TOCANTINS  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13760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95300" y="3141663"/>
            <a:ext cx="37242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>
              <a:defRPr/>
            </a:pP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Verdana"/>
              </a:rPr>
              <a:t>O ESTADO DE SÃO PAULO APRESENTA O </a:t>
            </a:r>
          </a:p>
          <a:p>
            <a:pPr algn="ctr" fontAlgn="t">
              <a:defRPr/>
            </a:pP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Verdana"/>
              </a:rPr>
              <a:t>MAIOR NÚMERO DE CLUBES - 3582. </a:t>
            </a: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Times New Roman"/>
              </a:rPr>
              <a:t> </a:t>
            </a:r>
            <a:endParaRPr lang="pt-BR" sz="1200" b="1" dirty="0">
              <a:solidFill>
                <a:schemeClr val="accent5">
                  <a:lumMod val="25000"/>
                </a:schemeClr>
              </a:solidFill>
              <a:latin typeface="Verdana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8313" y="4149725"/>
            <a:ext cx="35433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Verdana"/>
              </a:rPr>
              <a:t>O SEGUNDO ESTADO É MINAS GERAIS </a:t>
            </a:r>
          </a:p>
          <a:p>
            <a:pPr algn="ctr">
              <a:defRPr/>
            </a:pP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Verdana"/>
              </a:rPr>
              <a:t>COM 1859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358552"/>
          </a:xfrm>
        </p:spPr>
        <p:txBody>
          <a:bodyPr/>
          <a:lstStyle/>
          <a:p>
            <a:endParaRPr lang="pt-BR" sz="1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13961"/>
            <a:ext cx="7629531" cy="564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74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19459" name="Picture 4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40493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2827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0382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91598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79375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67151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1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54927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2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2703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3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3048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4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825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5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603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6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6191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7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8415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8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30638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9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4286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0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5508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1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6731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2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79533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3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91757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4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4065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25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5287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26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6510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28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40493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29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2827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4" name="Picture 30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5" name="Picture 31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0382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Picture 32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91598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33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79375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34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67151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9" name="Picture 35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54927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36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2703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1" name="Picture 41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8415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2" name="Picture 43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4286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3" name="Picture 47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91757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4" name="Picture 50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6510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5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7338"/>
            <a:ext cx="507841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CaixaDeTexto 51"/>
          <p:cNvSpPr txBox="1"/>
          <p:nvPr/>
        </p:nvSpPr>
        <p:spPr>
          <a:xfrm>
            <a:off x="3851275" y="2852738"/>
            <a:ext cx="1008063" cy="46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3779838" y="5805488"/>
            <a:ext cx="1008062" cy="46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5443538" y="1484313"/>
            <a:ext cx="2879725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OLÍMPICAS</a:t>
            </a:r>
          </a:p>
          <a:p>
            <a:pPr algn="ctr">
              <a:defRPr/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pic>
        <p:nvPicPr>
          <p:cNvPr id="19499" name="Picture 53" descr="Time Bras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9425" y="692150"/>
            <a:ext cx="10445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0" name="CaixaDeTexto 55"/>
          <p:cNvSpPr txBox="1">
            <a:spLocks noChangeArrowheads="1"/>
          </p:cNvSpPr>
          <p:nvPr/>
        </p:nvSpPr>
        <p:spPr bwMode="auto">
          <a:xfrm>
            <a:off x="1476375" y="692150"/>
            <a:ext cx="5867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>
                <a:solidFill>
                  <a:srgbClr val="32723E"/>
                </a:solidFill>
                <a:latin typeface="Calibri" pitchFamily="34" charset="0"/>
              </a:rPr>
              <a:t>C O N F E D E R A Ç Õ E S</a:t>
            </a:r>
          </a:p>
        </p:txBody>
      </p:sp>
      <p:sp>
        <p:nvSpPr>
          <p:cNvPr id="19501" name="Oval 15"/>
          <p:cNvSpPr>
            <a:spLocks noChangeArrowheads="1"/>
          </p:cNvSpPr>
          <p:nvPr/>
        </p:nvSpPr>
        <p:spPr bwMode="auto">
          <a:xfrm>
            <a:off x="0" y="0"/>
            <a:ext cx="1419225" cy="13414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502" name="Text Box 16"/>
          <p:cNvSpPr txBox="1">
            <a:spLocks noChangeArrowheads="1"/>
          </p:cNvSpPr>
          <p:nvPr/>
        </p:nvSpPr>
        <p:spPr bwMode="auto">
          <a:xfrm>
            <a:off x="-180975" y="404813"/>
            <a:ext cx="18510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Administração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 e Prática 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do Esporte</a:t>
            </a:r>
            <a:endParaRPr kumimoji="0" lang="pt-BR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503" name="Retângulo 48"/>
          <p:cNvSpPr>
            <a:spLocks noChangeArrowheads="1"/>
          </p:cNvSpPr>
          <p:nvPr/>
        </p:nvSpPr>
        <p:spPr bwMode="auto">
          <a:xfrm>
            <a:off x="5364163" y="3211513"/>
            <a:ext cx="3779837" cy="3646487"/>
          </a:xfrm>
          <a:prstGeom prst="rect">
            <a:avLst/>
          </a:prstGeom>
          <a:solidFill>
            <a:srgbClr val="A2F69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>
                <a:solidFill>
                  <a:srgbClr val="040404"/>
                </a:solidFill>
                <a:latin typeface="Tahoma" pitchFamily="34" charset="0"/>
                <a:cs typeface="Tahoma" pitchFamily="34" charset="0"/>
              </a:rPr>
              <a:t>ONED Organização Nacional das Entidades do Desporto </a:t>
            </a:r>
          </a:p>
          <a:p>
            <a:pPr algn="ctr">
              <a:lnSpc>
                <a:spcPct val="150000"/>
              </a:lnSpc>
            </a:pPr>
            <a:r>
              <a:rPr lang="pt-BR" sz="2200">
                <a:solidFill>
                  <a:srgbClr val="040404"/>
                </a:solidFill>
                <a:latin typeface="Tahoma" pitchFamily="34" charset="0"/>
                <a:cs typeface="Tahoma" pitchFamily="34" charset="0"/>
              </a:rPr>
              <a:t>52 confederações e associações nacionais de administração do </a:t>
            </a:r>
          </a:p>
          <a:p>
            <a:pPr algn="ctr">
              <a:lnSpc>
                <a:spcPct val="150000"/>
              </a:lnSpc>
            </a:pPr>
            <a:r>
              <a:rPr lang="pt-BR" sz="2200">
                <a:solidFill>
                  <a:srgbClr val="040404"/>
                </a:solidFill>
                <a:latin typeface="Tahoma" pitchFamily="34" charset="0"/>
                <a:cs typeface="Tahoma" pitchFamily="34" charset="0"/>
              </a:rPr>
              <a:t>desporto não olímpico e </a:t>
            </a:r>
          </a:p>
          <a:p>
            <a:pPr algn="ctr">
              <a:lnSpc>
                <a:spcPct val="150000"/>
              </a:lnSpc>
            </a:pPr>
            <a:r>
              <a:rPr lang="pt-BR" sz="2200">
                <a:solidFill>
                  <a:srgbClr val="040404"/>
                </a:solidFill>
                <a:latin typeface="Tahoma" pitchFamily="34" charset="0"/>
                <a:cs typeface="Tahoma" pitchFamily="34" charset="0"/>
              </a:rPr>
              <a:t>não para-olímpico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650" y="1341438"/>
            <a:ext cx="8137525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Federação Universitária Paulista de Esporte </a:t>
            </a:r>
          </a:p>
          <a:p>
            <a:pPr algn="r">
              <a:defRPr/>
            </a:pP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Federação do Desporto Escolar do Estado de São Paulo</a:t>
            </a:r>
          </a:p>
          <a:p>
            <a:pPr>
              <a:defRPr/>
            </a:pPr>
            <a:endParaRPr lang="pt-BR" sz="18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sz="18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Modalidades olímpicas: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Atletismo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Badminton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Basquete | Beisebol e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Softbol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Boxe | Canoagem | Ciclismo | Desportos Aquáticos | Esgrima | Futebol | Ginástica | Handebol | Hipismo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Hoquei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e Patinação | Judô |Levantamento de Peso | Lutas Associadas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Pentatlo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Moderno | Remo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Rugby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Taekwondo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Tênis | Tênis de Mesa | Tiro com Arco | Tiro Esportivo | Triatlo | Vela e Motor | Voleibol</a:t>
            </a:r>
          </a:p>
          <a:p>
            <a:pPr>
              <a:defRPr/>
            </a:pPr>
            <a:endParaRPr lang="pt-BR" sz="18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sz="18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Outras modalidades: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Aikido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Automobilismo | Balonismo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Beach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Soccer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Bicicross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Body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Boarding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Bocha e Bolão | Boliche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Bridge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Capoeira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Cricket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Dardo | Disco | Esqui Aquático | Futebol Amador | Futebol de mesa | Futsal | Golfe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Hapkido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Jiu-Jitsu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Karatê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Kenpō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Kendo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Kickboxing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Luta de Braço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Mixed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Martial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Arts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(MMA) | Montanhismo | Motociclismo | Musculação | Orientação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Pára-quedismo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Patinação Artística | Peteca | Pólo | Pesca | Rodeio | Sinuca e Bilhar | Skate | Squash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Sumô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Surfe | Tai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Chi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Chuan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Trampolim acrobático | Vôo livre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Windsurf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Wushu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Kung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Fu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u="sng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Xadrez</a:t>
            </a:r>
            <a:endParaRPr lang="pt-BR" sz="18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1908175" y="692150"/>
            <a:ext cx="7235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4400" b="1">
                <a:solidFill>
                  <a:srgbClr val="48A65A"/>
                </a:solidFill>
                <a:latin typeface="Calibri" pitchFamily="34" charset="0"/>
              </a:rPr>
              <a:t>F E D E R A Ç Õ E S  PAULISTAS</a:t>
            </a:r>
          </a:p>
        </p:txBody>
      </p:sp>
      <p:sp>
        <p:nvSpPr>
          <p:cNvPr id="20484" name="Oval 15"/>
          <p:cNvSpPr>
            <a:spLocks noChangeArrowheads="1"/>
          </p:cNvSpPr>
          <p:nvPr/>
        </p:nvSpPr>
        <p:spPr bwMode="auto">
          <a:xfrm>
            <a:off x="217488" y="333375"/>
            <a:ext cx="1419225" cy="13414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85" name="Text Box 16"/>
          <p:cNvSpPr txBox="1">
            <a:spLocks noChangeArrowheads="1"/>
          </p:cNvSpPr>
          <p:nvPr/>
        </p:nvSpPr>
        <p:spPr bwMode="auto">
          <a:xfrm>
            <a:off x="0" y="692150"/>
            <a:ext cx="1851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Administração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 e Prática 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do Esporte</a:t>
            </a:r>
            <a:endParaRPr kumimoji="0" lang="pt-BR" sz="12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486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1"/>
          <p:cNvSpPr>
            <a:spLocks noChangeArrowheads="1"/>
          </p:cNvSpPr>
          <p:nvPr/>
        </p:nvSpPr>
        <p:spPr bwMode="auto">
          <a:xfrm>
            <a:off x="395288" y="2333625"/>
            <a:ext cx="35290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CBB</a:t>
            </a:r>
          </a:p>
          <a:p>
            <a:endParaRPr lang="pt-BR" sz="1600" b="1">
              <a:solidFill>
                <a:srgbClr val="040404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Secretário Geral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Édio José Alves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Executivo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Luis Felipe Monteiro de Barros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Administrativo e Financeiro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Édio José Soares Alves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de Relações Institucionais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Paulo Villas Boas de Almeida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Técnico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André Barbosa Alves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Diretora de Seleções Feminina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Hortência de Fátima Marcari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de Seleções Masculino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Vanderlei Mazzuchini Junior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de Marketing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José Carlos Brunoro</a:t>
            </a:r>
          </a:p>
        </p:txBody>
      </p:sp>
      <p:sp>
        <p:nvSpPr>
          <p:cNvPr id="21507" name="Retângulo 2"/>
          <p:cNvSpPr>
            <a:spLocks noChangeArrowheads="1"/>
          </p:cNvSpPr>
          <p:nvPr/>
        </p:nvSpPr>
        <p:spPr bwMode="auto">
          <a:xfrm>
            <a:off x="5076825" y="3317875"/>
            <a:ext cx="35623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FPA</a:t>
            </a:r>
          </a:p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Diretoria Administrativa</a:t>
            </a:r>
          </a:p>
          <a:p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Marcos de Lima</a:t>
            </a:r>
          </a:p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Diretoria Financeira</a:t>
            </a:r>
          </a:p>
          <a:p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Eduardo Esteter</a:t>
            </a:r>
          </a:p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Diretoria de Marketing</a:t>
            </a:r>
          </a:p>
          <a:p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Pedro Paulo Chiamulera</a:t>
            </a:r>
          </a:p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Diretoria Técnica</a:t>
            </a:r>
          </a:p>
          <a:p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Nélio Alfano Moura 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Katisuhiko Nakaya 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Otaviano Caetano da Silva 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Luís Antônio Lino 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João Paulo Alves da Cunha 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Ricardo D'Ângelo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771775" y="1196975"/>
          <a:ext cx="7128792" cy="1903693"/>
        </p:xfrm>
        <a:graphic>
          <a:graphicData uri="http://schemas.openxmlformats.org/drawingml/2006/table">
            <a:tbl>
              <a:tblPr/>
              <a:tblGrid>
                <a:gridCol w="2376264"/>
                <a:gridCol w="2376264"/>
                <a:gridCol w="2376264"/>
              </a:tblGrid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André Casado </a:t>
                      </a:r>
                      <a:r>
                        <a:rPr lang="pt-BR" sz="1400" dirty="0" err="1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Castaño</a:t>
                      </a:r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pt-BR" sz="1400" b="1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Casado</a:t>
                      </a:r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Presidente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IME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Bárbara Assaf (</a:t>
                      </a:r>
                      <a:r>
                        <a:rPr lang="pt-BR" sz="1400" b="1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Babi</a:t>
                      </a:r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Vice Presidente Administrativo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FAU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Thiago Andre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Vice Presidente de Esportes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ECA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Lenita Franco de Sena (</a:t>
                      </a:r>
                      <a:r>
                        <a:rPr lang="pt-BR" sz="1400" b="1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Lenita</a:t>
                      </a:r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Diretora Geral de modalidades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FAU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858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Maki Hirai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Secretária Geral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FAU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Renata Penha (</a:t>
                      </a:r>
                      <a:r>
                        <a:rPr lang="pt-BR" sz="1400" b="1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Carioca</a:t>
                      </a:r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Diretora de Patrimônio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EEFE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Rafael Silveiro (</a:t>
                      </a:r>
                      <a:r>
                        <a:rPr lang="pt-BR" sz="1400" b="1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Baixo</a:t>
                      </a:r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Tesoureiro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POLI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Felipe Priante (</a:t>
                      </a:r>
                      <a:r>
                        <a:rPr lang="pt-BR" sz="1400" b="1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Testa</a:t>
                      </a:r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Diretor Geral de Esportes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ECA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33" name="AutoShape 3" descr="http://143.107.63.83:8081/laausp2/images/x.gif"/>
          <p:cNvSpPr>
            <a:spLocks noChangeAspect="1" noChangeArrowheads="1"/>
          </p:cNvSpPr>
          <p:nvPr/>
        </p:nvSpPr>
        <p:spPr bwMode="auto">
          <a:xfrm>
            <a:off x="0" y="0"/>
            <a:ext cx="476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34" name="AutoShape 2" descr="http://143.107.63.83:8081/laausp2/images/x.gif"/>
          <p:cNvSpPr>
            <a:spLocks noChangeAspect="1" noChangeArrowheads="1"/>
          </p:cNvSpPr>
          <p:nvPr/>
        </p:nvSpPr>
        <p:spPr bwMode="auto">
          <a:xfrm>
            <a:off x="92075" y="-365125"/>
            <a:ext cx="476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1535" name="Picture 5" descr="LAA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76250"/>
            <a:ext cx="4140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36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cxnSp>
        <p:nvCxnSpPr>
          <p:cNvPr id="21537" name="Conector reto 11"/>
          <p:cNvCxnSpPr>
            <a:cxnSpLocks noChangeShapeType="1"/>
          </p:cNvCxnSpPr>
          <p:nvPr/>
        </p:nvCxnSpPr>
        <p:spPr bwMode="auto">
          <a:xfrm>
            <a:off x="2843213" y="3141663"/>
            <a:ext cx="63007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38" name="Conector reto 13"/>
          <p:cNvCxnSpPr>
            <a:cxnSpLocks noChangeShapeType="1"/>
          </p:cNvCxnSpPr>
          <p:nvPr/>
        </p:nvCxnSpPr>
        <p:spPr bwMode="auto">
          <a:xfrm rot="5400000">
            <a:off x="2282031" y="4999832"/>
            <a:ext cx="37163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6"/>
          <p:cNvSpPr>
            <a:spLocks noChangeArrowheads="1"/>
          </p:cNvSpPr>
          <p:nvPr/>
        </p:nvSpPr>
        <p:spPr bwMode="auto">
          <a:xfrm>
            <a:off x="395288" y="692150"/>
            <a:ext cx="1414462" cy="1343025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360363" y="1166813"/>
            <a:ext cx="1500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Administração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 Pública </a:t>
            </a:r>
          </a:p>
        </p:txBody>
      </p:sp>
      <p:sp>
        <p:nvSpPr>
          <p:cNvPr id="16388" name="CaixaDeTexto 4"/>
          <p:cNvSpPr txBox="1">
            <a:spLocks noChangeArrowheads="1"/>
          </p:cNvSpPr>
          <p:nvPr/>
        </p:nvSpPr>
        <p:spPr bwMode="auto">
          <a:xfrm>
            <a:off x="2051050" y="765175"/>
            <a:ext cx="6769100" cy="9667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rgbClr val="040404"/>
                </a:solidFill>
                <a:latin typeface="Calibri" pitchFamily="34" charset="0"/>
              </a:rPr>
              <a:t>MINISTÉRIO DO ESPORTE – 3 SECRETARIAS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rgbClr val="040404"/>
                </a:solidFill>
                <a:latin typeface="Calibri" pitchFamily="34" charset="0"/>
              </a:rPr>
              <a:t>SECRETARIAS ESTADUAIS – 27  /  SECRETARIAS MUNICIPAIS</a:t>
            </a:r>
          </a:p>
        </p:txBody>
      </p:sp>
      <p:grpSp>
        <p:nvGrpSpPr>
          <p:cNvPr id="22533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22534" name="Imagem 7" descr="organograma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95475"/>
            <a:ext cx="8532812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Elipse 8"/>
          <p:cNvSpPr>
            <a:spLocks noChangeArrowheads="1"/>
          </p:cNvSpPr>
          <p:nvPr/>
        </p:nvSpPr>
        <p:spPr bwMode="auto">
          <a:xfrm>
            <a:off x="971550" y="4797425"/>
            <a:ext cx="6913563" cy="1295400"/>
          </a:xfrm>
          <a:prstGeom prst="ellipse">
            <a:avLst/>
          </a:prstGeom>
          <a:noFill/>
          <a:ln w="28575" algn="ctr">
            <a:solidFill>
              <a:srgbClr val="E62302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3249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tângulo 4"/>
          <p:cNvSpPr>
            <a:spLocks noChangeArrowheads="1"/>
          </p:cNvSpPr>
          <p:nvPr/>
        </p:nvSpPr>
        <p:spPr bwMode="auto">
          <a:xfrm>
            <a:off x="250825" y="5013325"/>
            <a:ext cx="8642350" cy="287338"/>
          </a:xfrm>
          <a:prstGeom prst="rect">
            <a:avLst/>
          </a:prstGeom>
          <a:noFill/>
          <a:ln w="76200" algn="ctr">
            <a:solidFill>
              <a:srgbClr val="E62302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3556" name="Retângulo 5"/>
          <p:cNvSpPr>
            <a:spLocks noChangeArrowheads="1"/>
          </p:cNvSpPr>
          <p:nvPr/>
        </p:nvSpPr>
        <p:spPr bwMode="auto">
          <a:xfrm>
            <a:off x="395288" y="2708275"/>
            <a:ext cx="8208962" cy="649288"/>
          </a:xfrm>
          <a:prstGeom prst="rect">
            <a:avLst/>
          </a:prstGeom>
          <a:noFill/>
          <a:ln w="76200" algn="ctr">
            <a:solidFill>
              <a:srgbClr val="E62302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grpSp>
        <p:nvGrpSpPr>
          <p:cNvPr id="23557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3558" name="Oval 9"/>
          <p:cNvSpPr>
            <a:spLocks noChangeArrowheads="1"/>
          </p:cNvSpPr>
          <p:nvPr/>
        </p:nvSpPr>
        <p:spPr bwMode="auto">
          <a:xfrm>
            <a:off x="0" y="0"/>
            <a:ext cx="1258888" cy="1052513"/>
          </a:xfrm>
          <a:prstGeom prst="ellipse">
            <a:avLst/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0" y="404813"/>
            <a:ext cx="1182688" cy="2746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162000">
            <a:spAutoFit/>
          </a:bodyPr>
          <a:lstStyle/>
          <a:p>
            <a:pPr algn="ctr" eaLnBrk="0" hangingPunct="0">
              <a:defRPr/>
            </a:pPr>
            <a:r>
              <a:rPr kumimoji="0" lang="pt-BR" sz="1200" b="1" dirty="0">
                <a:solidFill>
                  <a:srgbClr val="000000"/>
                </a:solidFill>
                <a:latin typeface="Comic Sans MS" pitchFamily="66" charset="0"/>
              </a:rPr>
              <a:t>Educação</a:t>
            </a:r>
            <a:r>
              <a:rPr kumimoji="0" lang="pt-BR" sz="12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o 4"/>
          <p:cNvGrpSpPr>
            <a:grpSpLocks/>
          </p:cNvGrpSpPr>
          <p:nvPr/>
        </p:nvGrpSpPr>
        <p:grpSpPr bwMode="auto">
          <a:xfrm>
            <a:off x="179388" y="1052513"/>
            <a:ext cx="8801100" cy="6408737"/>
            <a:chOff x="171450" y="1404938"/>
            <a:chExt cx="8801100" cy="5624462"/>
          </a:xfrm>
        </p:grpSpPr>
        <p:pic>
          <p:nvPicPr>
            <p:cNvPr id="2458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450" y="1404938"/>
              <a:ext cx="8801100" cy="5624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6" name="Retângulo 2"/>
            <p:cNvSpPr>
              <a:spLocks noChangeArrowheads="1"/>
            </p:cNvSpPr>
            <p:nvPr/>
          </p:nvSpPr>
          <p:spPr bwMode="auto">
            <a:xfrm>
              <a:off x="395536" y="1844824"/>
              <a:ext cx="8280920" cy="792088"/>
            </a:xfrm>
            <a:prstGeom prst="rect">
              <a:avLst/>
            </a:prstGeom>
            <a:noFill/>
            <a:ln w="76200" algn="ctr">
              <a:solidFill>
                <a:srgbClr val="E6230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4587" name="Retângulo 3"/>
            <p:cNvSpPr>
              <a:spLocks noChangeArrowheads="1"/>
            </p:cNvSpPr>
            <p:nvPr/>
          </p:nvSpPr>
          <p:spPr bwMode="auto">
            <a:xfrm>
              <a:off x="387598" y="4438446"/>
              <a:ext cx="8352928" cy="296846"/>
            </a:xfrm>
            <a:prstGeom prst="rect">
              <a:avLst/>
            </a:prstGeom>
            <a:noFill/>
            <a:ln w="76200" algn="ctr">
              <a:solidFill>
                <a:srgbClr val="E6230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4579" name="Grupo 7"/>
          <p:cNvGrpSpPr>
            <a:grpSpLocks/>
          </p:cNvGrpSpPr>
          <p:nvPr/>
        </p:nvGrpSpPr>
        <p:grpSpPr bwMode="auto">
          <a:xfrm>
            <a:off x="0" y="549275"/>
            <a:ext cx="1416050" cy="1339850"/>
            <a:chOff x="0" y="332656"/>
            <a:chExt cx="1416050" cy="1339850"/>
          </a:xfrm>
        </p:grpSpPr>
        <p:sp>
          <p:nvSpPr>
            <p:cNvPr id="24583" name="Oval 9"/>
            <p:cNvSpPr>
              <a:spLocks noChangeArrowheads="1"/>
            </p:cNvSpPr>
            <p:nvPr/>
          </p:nvSpPr>
          <p:spPr bwMode="auto">
            <a:xfrm>
              <a:off x="0" y="332656"/>
              <a:ext cx="1416050" cy="133985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4" name="Text Box 10"/>
            <p:cNvSpPr txBox="1">
              <a:spLocks noChangeArrowheads="1"/>
            </p:cNvSpPr>
            <p:nvPr/>
          </p:nvSpPr>
          <p:spPr bwMode="auto">
            <a:xfrm>
              <a:off x="179512" y="836712"/>
              <a:ext cx="11826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62000">
              <a:spAutoFit/>
            </a:bodyPr>
            <a:lstStyle/>
            <a:p>
              <a:pPr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Educação</a:t>
              </a:r>
              <a:r>
                <a:rPr kumimoji="0" lang="pt-BR" sz="120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24580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2276475"/>
            <a:ext cx="87233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68313" y="692150"/>
            <a:ext cx="8445500" cy="1146175"/>
          </a:xfrm>
          <a:prstGeom prst="rect">
            <a:avLst/>
          </a:prstGeom>
          <a:solidFill>
            <a:srgbClr val="48A65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190000"/>
              </a:lnSpc>
              <a:spcBef>
                <a:spcPct val="50000"/>
              </a:spcBef>
            </a:pPr>
            <a:r>
              <a:rPr lang="pt-BR" sz="3600" b="1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rPr>
              <a:t>O GESTOR</a:t>
            </a:r>
            <a:endParaRPr lang="pt-BR" sz="3600">
              <a:solidFill>
                <a:srgbClr val="040404"/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26627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76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aphicFrame>
        <p:nvGraphicFramePr>
          <p:cNvPr id="7" name="Diagrama 6"/>
          <p:cNvGraphicFramePr/>
          <p:nvPr/>
        </p:nvGraphicFramePr>
        <p:xfrm>
          <a:off x="683568" y="1844824"/>
          <a:ext cx="8208912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7772400" cy="533400"/>
          </a:xfrm>
        </p:spPr>
        <p:txBody>
          <a:bodyPr/>
          <a:lstStyle/>
          <a:p>
            <a:pPr algn="ctr" eaLnBrk="1" hangingPunct="1"/>
            <a:r>
              <a:rPr lang="pt-BR" sz="2400" b="1" smtClean="0">
                <a:latin typeface="Arial" pitchFamily="34" charset="0"/>
              </a:rPr>
              <a:t>PERSPECTIVAS DE ATUAÇÃO</a:t>
            </a:r>
            <a:br>
              <a:rPr lang="pt-BR" sz="2400" b="1" smtClean="0">
                <a:latin typeface="Arial" pitchFamily="34" charset="0"/>
              </a:rPr>
            </a:br>
            <a:r>
              <a:rPr lang="pt-BR" sz="800" smtClean="0">
                <a:latin typeface="Arial" pitchFamily="34" charset="0"/>
              </a:rPr>
              <a:t/>
            </a:r>
            <a:br>
              <a:rPr lang="pt-BR" sz="800" smtClean="0">
                <a:latin typeface="Arial" pitchFamily="34" charset="0"/>
              </a:rPr>
            </a:br>
            <a:r>
              <a:rPr lang="pt-BR" sz="2400" smtClean="0">
                <a:latin typeface="Arial" pitchFamily="34" charset="0"/>
              </a:rPr>
              <a:t>                                                                  </a:t>
            </a:r>
            <a:r>
              <a:rPr lang="pt-BR" sz="1400" smtClean="0">
                <a:latin typeface="Arial" pitchFamily="34" charset="0"/>
              </a:rPr>
              <a:t>SOUCI, 2002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4008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ESPORTE PROFISSIONAL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29200" y="2057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30B85D"/>
                </a:solidFill>
                <a:latin typeface="Arial" pitchFamily="34" charset="0"/>
              </a:rPr>
              <a:t>ESPORTE AMADOR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2971800"/>
            <a:ext cx="5203825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0B0A09"/>
                </a:solidFill>
                <a:latin typeface="Arial" pitchFamily="34" charset="0"/>
              </a:rPr>
              <a:t>Ligas – Federações - Confederações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" y="4419600"/>
            <a:ext cx="3810000" cy="1616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Administrador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Diretor de Publicidade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Agente de Promoção de Marketing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Negociador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72000" y="4419600"/>
            <a:ext cx="4343400" cy="16160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Diretor geral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Diretor Técnico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Coordenador de Programas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Administrador de Promoção Econômica</a:t>
            </a:r>
          </a:p>
        </p:txBody>
      </p:sp>
      <p:grpSp>
        <p:nvGrpSpPr>
          <p:cNvPr id="10248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650" y="2852738"/>
            <a:ext cx="8170863" cy="18002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kumimoji="0" lang="pt-PT" altLang="pt-BR" sz="3600" kern="0" dirty="0">
                <a:solidFill>
                  <a:srgbClr val="040404"/>
                </a:solidFill>
                <a:latin typeface="Copperplate Gothic Bold" pitchFamily="34" charset="0"/>
                <a:ea typeface="+mj-ea"/>
                <a:cs typeface="+mj-cs"/>
              </a:rPr>
              <a:t>Gestor  x </a:t>
            </a:r>
          </a:p>
          <a:p>
            <a:pPr algn="ctr" eaLnBrk="0" hangingPunct="0">
              <a:defRPr/>
            </a:pPr>
            <a:r>
              <a:rPr kumimoji="0" lang="pt-PT" altLang="pt-BR" sz="3600" kern="0" dirty="0">
                <a:solidFill>
                  <a:srgbClr val="040404"/>
                </a:solidFill>
                <a:latin typeface="Copperplate Gothic Bold" pitchFamily="34" charset="0"/>
                <a:ea typeface="+mj-ea"/>
                <a:cs typeface="+mj-cs"/>
              </a:rPr>
              <a:t>Dirigente</a:t>
            </a:r>
          </a:p>
          <a:p>
            <a:pPr algn="ctr" eaLnBrk="0" hangingPunct="0">
              <a:defRPr/>
            </a:pPr>
            <a:r>
              <a:rPr kumimoji="0" lang="pt-PT" altLang="pt-BR" sz="3600" kern="0" dirty="0">
                <a:solidFill>
                  <a:srgbClr val="040404"/>
                </a:solidFill>
                <a:latin typeface="Copperplate Gothic Bold" pitchFamily="34" charset="0"/>
                <a:ea typeface="+mj-ea"/>
                <a:cs typeface="+mj-cs"/>
              </a:rPr>
              <a:t> E</a:t>
            </a:r>
            <a:r>
              <a:rPr kumimoji="0" lang="pt-BR" altLang="pt-BR" sz="3600" kern="0" dirty="0" err="1">
                <a:solidFill>
                  <a:srgbClr val="040404"/>
                </a:solidFill>
                <a:latin typeface="Copperplate Gothic Bold" pitchFamily="34" charset="0"/>
                <a:ea typeface="+mj-ea"/>
                <a:cs typeface="+mj-cs"/>
              </a:rPr>
              <a:t>sportivo</a:t>
            </a:r>
            <a:r>
              <a:rPr kumimoji="0" lang="pt-BR" altLang="pt-BR" sz="3600" kern="0" dirty="0">
                <a:solidFill>
                  <a:srgbClr val="040404"/>
                </a:solidFill>
                <a:latin typeface="Copperplate Gothic Bold" pitchFamily="34" charset="0"/>
                <a:ea typeface="+mj-ea"/>
                <a:cs typeface="+mj-cs"/>
              </a:rPr>
              <a:t> </a:t>
            </a:r>
          </a:p>
          <a:p>
            <a:pPr algn="ctr" eaLnBrk="0" hangingPunct="0">
              <a:defRPr/>
            </a:pPr>
            <a:endParaRPr kumimoji="0" lang="pt-BR" altLang="pt-BR" sz="3600" kern="0" dirty="0">
              <a:solidFill>
                <a:srgbClr val="040404"/>
              </a:solidFill>
              <a:latin typeface="Copperplate Gothic Bold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endParaRPr kumimoji="0" lang="pt-PT" altLang="pt-BR" sz="3600" kern="0" dirty="0">
              <a:solidFill>
                <a:srgbClr val="040404"/>
              </a:solidFill>
              <a:latin typeface="Copperplate Gothic Bold" pitchFamily="34" charset="0"/>
              <a:ea typeface="+mj-ea"/>
              <a:cs typeface="+mj-cs"/>
            </a:endParaRPr>
          </a:p>
        </p:txBody>
      </p:sp>
      <p:grpSp>
        <p:nvGrpSpPr>
          <p:cNvPr id="7171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95536" y="1196975"/>
            <a:ext cx="8358188" cy="6553200"/>
            <a:chOff x="-3" y="851"/>
            <a:chExt cx="3583" cy="6509"/>
          </a:xfrm>
        </p:grpSpPr>
        <p:grpSp>
          <p:nvGrpSpPr>
            <p:cNvPr id="8200" name="Group 70"/>
            <p:cNvGrpSpPr>
              <a:grpSpLocks/>
            </p:cNvGrpSpPr>
            <p:nvPr/>
          </p:nvGrpSpPr>
          <p:grpSpPr bwMode="auto">
            <a:xfrm>
              <a:off x="0" y="854"/>
              <a:ext cx="3577" cy="5985"/>
              <a:chOff x="0" y="854"/>
              <a:chExt cx="3577" cy="5985"/>
            </a:xfrm>
          </p:grpSpPr>
          <p:grpSp>
            <p:nvGrpSpPr>
              <p:cNvPr id="8202" name="Group 27"/>
              <p:cNvGrpSpPr>
                <a:grpSpLocks/>
              </p:cNvGrpSpPr>
              <p:nvPr/>
            </p:nvGrpSpPr>
            <p:grpSpPr bwMode="auto">
              <a:xfrm>
                <a:off x="0" y="854"/>
                <a:ext cx="1769" cy="403"/>
                <a:chOff x="0" y="854"/>
                <a:chExt cx="1769" cy="403"/>
              </a:xfrm>
            </p:grpSpPr>
            <p:sp>
              <p:nvSpPr>
                <p:cNvPr id="8256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854"/>
                  <a:ext cx="1683" cy="403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 dirty="0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Gestão Amadorística</a:t>
                  </a:r>
                </a:p>
                <a:p>
                  <a:pPr algn="ctr" eaLnBrk="0" hangingPunct="0"/>
                  <a:endParaRPr kumimoji="0" lang="pt-BR" b="1" dirty="0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57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854"/>
                  <a:ext cx="176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03" name="Group 29"/>
              <p:cNvGrpSpPr>
                <a:grpSpLocks/>
              </p:cNvGrpSpPr>
              <p:nvPr/>
            </p:nvGrpSpPr>
            <p:grpSpPr bwMode="auto">
              <a:xfrm>
                <a:off x="1769" y="854"/>
                <a:ext cx="1808" cy="403"/>
                <a:chOff x="1769" y="854"/>
                <a:chExt cx="1808" cy="403"/>
              </a:xfrm>
            </p:grpSpPr>
            <p:sp>
              <p:nvSpPr>
                <p:cNvPr id="8254" name="Rectangle 5"/>
                <p:cNvSpPr>
                  <a:spLocks noChangeArrowheads="1"/>
                </p:cNvSpPr>
                <p:nvPr/>
              </p:nvSpPr>
              <p:spPr bwMode="auto">
                <a:xfrm>
                  <a:off x="1812" y="854"/>
                  <a:ext cx="172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Gestão Profissional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55" name="Rectangle 28"/>
                <p:cNvSpPr>
                  <a:spLocks noChangeArrowheads="1"/>
                </p:cNvSpPr>
                <p:nvPr/>
              </p:nvSpPr>
              <p:spPr bwMode="auto">
                <a:xfrm>
                  <a:off x="1769" y="854"/>
                  <a:ext cx="180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04" name="Group 31"/>
              <p:cNvGrpSpPr>
                <a:grpSpLocks/>
              </p:cNvGrpSpPr>
              <p:nvPr/>
            </p:nvGrpSpPr>
            <p:grpSpPr bwMode="auto">
              <a:xfrm>
                <a:off x="0" y="1257"/>
                <a:ext cx="1769" cy="633"/>
                <a:chOff x="0" y="1257"/>
                <a:chExt cx="1769" cy="633"/>
              </a:xfrm>
            </p:grpSpPr>
            <p:sp>
              <p:nvSpPr>
                <p:cNvPr id="8252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1257"/>
                  <a:ext cx="1683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0" lang="pt-BR" sz="8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Predomínio da PAIXÃO sobre os negócios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53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257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05" name="Group 33"/>
              <p:cNvGrpSpPr>
                <a:grpSpLocks/>
              </p:cNvGrpSpPr>
              <p:nvPr/>
            </p:nvGrpSpPr>
            <p:grpSpPr bwMode="auto">
              <a:xfrm>
                <a:off x="1769" y="1257"/>
                <a:ext cx="1808" cy="633"/>
                <a:chOff x="1769" y="1257"/>
                <a:chExt cx="1808" cy="633"/>
              </a:xfrm>
            </p:grpSpPr>
            <p:sp>
              <p:nvSpPr>
                <p:cNvPr id="8250" name="Rectangle 7"/>
                <p:cNvSpPr>
                  <a:spLocks noChangeArrowheads="1"/>
                </p:cNvSpPr>
                <p:nvPr/>
              </p:nvSpPr>
              <p:spPr bwMode="auto">
                <a:xfrm>
                  <a:off x="1812" y="1258"/>
                  <a:ext cx="1722" cy="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Predomínio da visão de lucro/resultados, rentabilidade, como ética na gestão das entidades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51" name="Rectangle 32"/>
                <p:cNvSpPr>
                  <a:spLocks noChangeArrowheads="1"/>
                </p:cNvSpPr>
                <p:nvPr/>
              </p:nvSpPr>
              <p:spPr bwMode="auto">
                <a:xfrm>
                  <a:off x="1769" y="1257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06" name="Group 35"/>
              <p:cNvGrpSpPr>
                <a:grpSpLocks/>
              </p:cNvGrpSpPr>
              <p:nvPr/>
            </p:nvGrpSpPr>
            <p:grpSpPr bwMode="auto">
              <a:xfrm>
                <a:off x="0" y="1890"/>
                <a:ext cx="1769" cy="633"/>
                <a:chOff x="0" y="1890"/>
                <a:chExt cx="1769" cy="633"/>
              </a:xfrm>
            </p:grpSpPr>
            <p:sp>
              <p:nvSpPr>
                <p:cNvPr id="8248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1890"/>
                  <a:ext cx="1684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Visão dos filiados, praticantes e simpatizantes pela modalidade como principais PÚBLICOS-ALVO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49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890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07" name="Group 37"/>
              <p:cNvGrpSpPr>
                <a:grpSpLocks/>
              </p:cNvGrpSpPr>
              <p:nvPr/>
            </p:nvGrpSpPr>
            <p:grpSpPr bwMode="auto">
              <a:xfrm>
                <a:off x="1769" y="1890"/>
                <a:ext cx="1808" cy="633"/>
                <a:chOff x="1769" y="1890"/>
                <a:chExt cx="1808" cy="633"/>
              </a:xfrm>
            </p:grpSpPr>
            <p:sp>
              <p:nvSpPr>
                <p:cNvPr id="8246" name="Rectangle 9"/>
                <p:cNvSpPr>
                  <a:spLocks noChangeArrowheads="1"/>
                </p:cNvSpPr>
                <p:nvPr/>
              </p:nvSpPr>
              <p:spPr bwMode="auto">
                <a:xfrm>
                  <a:off x="1812" y="1890"/>
                  <a:ext cx="172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Visão dos filiados, praticantes e simpatizantes pela atividade como clientes/segmentos de mercado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47" name="Rectangle 36"/>
                <p:cNvSpPr>
                  <a:spLocks noChangeArrowheads="1"/>
                </p:cNvSpPr>
                <p:nvPr/>
              </p:nvSpPr>
              <p:spPr bwMode="auto">
                <a:xfrm>
                  <a:off x="1769" y="1890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08" name="Group 39"/>
              <p:cNvGrpSpPr>
                <a:grpSpLocks/>
              </p:cNvGrpSpPr>
              <p:nvPr/>
            </p:nvGrpSpPr>
            <p:grpSpPr bwMode="auto">
              <a:xfrm>
                <a:off x="0" y="2523"/>
                <a:ext cx="1769" cy="518"/>
                <a:chOff x="0" y="2523"/>
                <a:chExt cx="1769" cy="518"/>
              </a:xfrm>
            </p:grpSpPr>
            <p:sp>
              <p:nvSpPr>
                <p:cNvPr id="8244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2523"/>
                  <a:ext cx="168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busca de novas filiações e recuperação de filiados em débito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45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2523"/>
                  <a:ext cx="176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09" name="Group 41"/>
              <p:cNvGrpSpPr>
                <a:grpSpLocks/>
              </p:cNvGrpSpPr>
              <p:nvPr/>
            </p:nvGrpSpPr>
            <p:grpSpPr bwMode="auto">
              <a:xfrm>
                <a:off x="1769" y="2523"/>
                <a:ext cx="1808" cy="518"/>
                <a:chOff x="1769" y="2523"/>
                <a:chExt cx="1808" cy="518"/>
              </a:xfrm>
            </p:grpSpPr>
            <p:sp>
              <p:nvSpPr>
                <p:cNvPr id="8242" name="Rectangle 11"/>
                <p:cNvSpPr>
                  <a:spLocks noChangeArrowheads="1"/>
                </p:cNvSpPr>
                <p:nvPr/>
              </p:nvSpPr>
              <p:spPr bwMode="auto">
                <a:xfrm>
                  <a:off x="1812" y="2523"/>
                  <a:ext cx="172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busca de parceiros e investidores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43" name="Rectangle 40"/>
                <p:cNvSpPr>
                  <a:spLocks noChangeArrowheads="1"/>
                </p:cNvSpPr>
                <p:nvPr/>
              </p:nvSpPr>
              <p:spPr bwMode="auto">
                <a:xfrm>
                  <a:off x="1769" y="2523"/>
                  <a:ext cx="180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0" name="Group 43"/>
              <p:cNvGrpSpPr>
                <a:grpSpLocks/>
              </p:cNvGrpSpPr>
              <p:nvPr/>
            </p:nvGrpSpPr>
            <p:grpSpPr bwMode="auto">
              <a:xfrm>
                <a:off x="0" y="3041"/>
                <a:ext cx="1769" cy="633"/>
                <a:chOff x="0" y="3041"/>
                <a:chExt cx="1769" cy="633"/>
              </a:xfrm>
            </p:grpSpPr>
            <p:sp>
              <p:nvSpPr>
                <p:cNvPr id="8240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3041"/>
                  <a:ext cx="1683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Direção não remunerada e, portanto, não centrada em resultados, mas em DEDICAÇÃO E TRABALHO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41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3041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1" name="Group 45"/>
              <p:cNvGrpSpPr>
                <a:grpSpLocks/>
              </p:cNvGrpSpPr>
              <p:nvPr/>
            </p:nvGrpSpPr>
            <p:grpSpPr bwMode="auto">
              <a:xfrm>
                <a:off x="1769" y="3041"/>
                <a:ext cx="1808" cy="633"/>
                <a:chOff x="1769" y="3041"/>
                <a:chExt cx="1808" cy="633"/>
              </a:xfrm>
            </p:grpSpPr>
            <p:sp>
              <p:nvSpPr>
                <p:cNvPr id="8238" name="Rectangle 13"/>
                <p:cNvSpPr>
                  <a:spLocks noChangeArrowheads="1"/>
                </p:cNvSpPr>
                <p:nvPr/>
              </p:nvSpPr>
              <p:spPr bwMode="auto">
                <a:xfrm>
                  <a:off x="1812" y="3041"/>
                  <a:ext cx="1722" cy="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Direção remunerada ou não, </a:t>
                  </a: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mas voltada a obtenção de  resultados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39" name="Rectangle 44"/>
                <p:cNvSpPr>
                  <a:spLocks noChangeArrowheads="1"/>
                </p:cNvSpPr>
                <p:nvPr/>
              </p:nvSpPr>
              <p:spPr bwMode="auto">
                <a:xfrm>
                  <a:off x="1769" y="3041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2" name="Group 47"/>
              <p:cNvGrpSpPr>
                <a:grpSpLocks/>
              </p:cNvGrpSpPr>
              <p:nvPr/>
            </p:nvGrpSpPr>
            <p:grpSpPr bwMode="auto">
              <a:xfrm>
                <a:off x="0" y="3674"/>
                <a:ext cx="1769" cy="518"/>
                <a:chOff x="0" y="3674"/>
                <a:chExt cx="1769" cy="518"/>
              </a:xfrm>
            </p:grpSpPr>
            <p:sp>
              <p:nvSpPr>
                <p:cNvPr id="8236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3674"/>
                  <a:ext cx="168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Os filiados, associados, clientes são vistos como maior PATRIMÔNIO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37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3674"/>
                  <a:ext cx="176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3" name="Group 49"/>
              <p:cNvGrpSpPr>
                <a:grpSpLocks/>
              </p:cNvGrpSpPr>
              <p:nvPr/>
            </p:nvGrpSpPr>
            <p:grpSpPr bwMode="auto">
              <a:xfrm>
                <a:off x="1769" y="3674"/>
                <a:ext cx="1808" cy="518"/>
                <a:chOff x="1769" y="3674"/>
                <a:chExt cx="1808" cy="518"/>
              </a:xfrm>
            </p:grpSpPr>
            <p:sp>
              <p:nvSpPr>
                <p:cNvPr id="8234" name="Rectangle 15"/>
                <p:cNvSpPr>
                  <a:spLocks noChangeArrowheads="1"/>
                </p:cNvSpPr>
                <p:nvPr/>
              </p:nvSpPr>
              <p:spPr bwMode="auto">
                <a:xfrm>
                  <a:off x="1812" y="3674"/>
                  <a:ext cx="172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A marca/imagem também é vista como patrimônio da entidade</a:t>
                  </a:r>
                </a:p>
              </p:txBody>
            </p:sp>
            <p:sp>
              <p:nvSpPr>
                <p:cNvPr id="8235" name="Rectangle 48"/>
                <p:cNvSpPr>
                  <a:spLocks noChangeArrowheads="1"/>
                </p:cNvSpPr>
                <p:nvPr/>
              </p:nvSpPr>
              <p:spPr bwMode="auto">
                <a:xfrm>
                  <a:off x="1769" y="3674"/>
                  <a:ext cx="180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4" name="Group 51"/>
              <p:cNvGrpSpPr>
                <a:grpSpLocks/>
              </p:cNvGrpSpPr>
              <p:nvPr/>
            </p:nvGrpSpPr>
            <p:grpSpPr bwMode="auto">
              <a:xfrm>
                <a:off x="0" y="4192"/>
                <a:ext cx="1769" cy="633"/>
                <a:chOff x="0" y="4192"/>
                <a:chExt cx="1769" cy="633"/>
              </a:xfrm>
            </p:grpSpPr>
            <p:sp>
              <p:nvSpPr>
                <p:cNvPr id="8232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4192"/>
                  <a:ext cx="1683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Estrutura DEPARTAMENTALIZADA por funções tradicionais, voltada para o gerenciamento das atividades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33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4192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5" name="Group 53"/>
              <p:cNvGrpSpPr>
                <a:grpSpLocks/>
              </p:cNvGrpSpPr>
              <p:nvPr/>
            </p:nvGrpSpPr>
            <p:grpSpPr bwMode="auto">
              <a:xfrm>
                <a:off x="1769" y="4192"/>
                <a:ext cx="1808" cy="633"/>
                <a:chOff x="1769" y="4192"/>
                <a:chExt cx="1808" cy="633"/>
              </a:xfrm>
            </p:grpSpPr>
            <p:sp>
              <p:nvSpPr>
                <p:cNvPr id="8230" name="Rectangle 17"/>
                <p:cNvSpPr>
                  <a:spLocks noChangeArrowheads="1"/>
                </p:cNvSpPr>
                <p:nvPr/>
              </p:nvSpPr>
              <p:spPr bwMode="auto">
                <a:xfrm>
                  <a:off x="1812" y="4192"/>
                  <a:ext cx="172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Estrutura desenhada considerando o gerenciamento das especificidades do segmento e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31" name="Rectangle 52"/>
                <p:cNvSpPr>
                  <a:spLocks noChangeArrowheads="1"/>
                </p:cNvSpPr>
                <p:nvPr/>
              </p:nvSpPr>
              <p:spPr bwMode="auto">
                <a:xfrm>
                  <a:off x="1769" y="4192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6" name="Group 55"/>
              <p:cNvGrpSpPr>
                <a:grpSpLocks/>
              </p:cNvGrpSpPr>
              <p:nvPr/>
            </p:nvGrpSpPr>
            <p:grpSpPr bwMode="auto">
              <a:xfrm>
                <a:off x="0" y="4825"/>
                <a:ext cx="1769" cy="748"/>
                <a:chOff x="0" y="4825"/>
                <a:chExt cx="1769" cy="748"/>
              </a:xfrm>
            </p:grpSpPr>
            <p:sp>
              <p:nvSpPr>
                <p:cNvPr id="8228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4825"/>
                  <a:ext cx="1683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percepção do gestor como FONTE DE DECISÃO no processo de gestão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29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4825"/>
                  <a:ext cx="176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7" name="Group 57"/>
              <p:cNvGrpSpPr>
                <a:grpSpLocks/>
              </p:cNvGrpSpPr>
              <p:nvPr/>
            </p:nvGrpSpPr>
            <p:grpSpPr bwMode="auto">
              <a:xfrm>
                <a:off x="1769" y="4825"/>
                <a:ext cx="1808" cy="748"/>
                <a:chOff x="1769" y="4825"/>
                <a:chExt cx="1808" cy="748"/>
              </a:xfrm>
            </p:grpSpPr>
            <p:sp>
              <p:nvSpPr>
                <p:cNvPr id="8226" name="Rectangle 19"/>
                <p:cNvSpPr>
                  <a:spLocks noChangeArrowheads="1"/>
                </p:cNvSpPr>
                <p:nvPr/>
              </p:nvSpPr>
              <p:spPr bwMode="auto">
                <a:xfrm>
                  <a:off x="1812" y="4825"/>
                  <a:ext cx="1722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 informação para a elaboração e implantação de “novos projetos de marketing e comercialização” como fonte de decisão no processo de gestão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27" name="Rectangle 56"/>
                <p:cNvSpPr>
                  <a:spLocks noChangeArrowheads="1"/>
                </p:cNvSpPr>
                <p:nvPr/>
              </p:nvSpPr>
              <p:spPr bwMode="auto">
                <a:xfrm>
                  <a:off x="1769" y="4825"/>
                  <a:ext cx="180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8" name="Group 59"/>
              <p:cNvGrpSpPr>
                <a:grpSpLocks/>
              </p:cNvGrpSpPr>
              <p:nvPr/>
            </p:nvGrpSpPr>
            <p:grpSpPr bwMode="auto">
              <a:xfrm>
                <a:off x="0" y="5573"/>
                <a:ext cx="1769" cy="748"/>
                <a:chOff x="0" y="5573"/>
                <a:chExt cx="1769" cy="748"/>
              </a:xfrm>
            </p:grpSpPr>
            <p:sp>
              <p:nvSpPr>
                <p:cNvPr id="8224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5573"/>
                  <a:ext cx="1683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Alto poder de influência de valores que representam a força DA TRADIÇÃO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25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5573"/>
                  <a:ext cx="176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9" name="Group 61"/>
              <p:cNvGrpSpPr>
                <a:grpSpLocks/>
              </p:cNvGrpSpPr>
              <p:nvPr/>
            </p:nvGrpSpPr>
            <p:grpSpPr bwMode="auto">
              <a:xfrm>
                <a:off x="1769" y="5573"/>
                <a:ext cx="1808" cy="748"/>
                <a:chOff x="1769" y="5573"/>
                <a:chExt cx="1808" cy="748"/>
              </a:xfrm>
            </p:grpSpPr>
            <p:sp>
              <p:nvSpPr>
                <p:cNvPr id="8222" name="Rectangle 21"/>
                <p:cNvSpPr>
                  <a:spLocks noChangeArrowheads="1"/>
                </p:cNvSpPr>
                <p:nvPr/>
              </p:nvSpPr>
              <p:spPr bwMode="auto">
                <a:xfrm>
                  <a:off x="1812" y="5573"/>
                  <a:ext cx="1722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Alto poder de influência dos “gestores profissionais” que representam a força do conhecimento e a profissionalização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23" name="Rectangle 60"/>
                <p:cNvSpPr>
                  <a:spLocks noChangeArrowheads="1"/>
                </p:cNvSpPr>
                <p:nvPr/>
              </p:nvSpPr>
              <p:spPr bwMode="auto">
                <a:xfrm>
                  <a:off x="1769" y="5573"/>
                  <a:ext cx="180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220" name="Rectangle 62"/>
              <p:cNvSpPr>
                <a:spLocks noChangeArrowheads="1"/>
              </p:cNvSpPr>
              <p:nvPr/>
            </p:nvSpPr>
            <p:spPr bwMode="auto">
              <a:xfrm>
                <a:off x="0" y="6321"/>
                <a:ext cx="1769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t-BR" b="1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1" name="Rectangle 64"/>
              <p:cNvSpPr>
                <a:spLocks noChangeArrowheads="1"/>
              </p:cNvSpPr>
              <p:nvPr/>
            </p:nvSpPr>
            <p:spPr bwMode="auto">
              <a:xfrm>
                <a:off x="1769" y="6321"/>
                <a:ext cx="1808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t-BR" b="1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01" name="Rectangle 71"/>
            <p:cNvSpPr>
              <a:spLocks noChangeArrowheads="1"/>
            </p:cNvSpPr>
            <p:nvPr/>
          </p:nvSpPr>
          <p:spPr bwMode="auto">
            <a:xfrm>
              <a:off x="-3" y="851"/>
              <a:ext cx="3583" cy="6509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 b="1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95" name="Rectangle 73"/>
          <p:cNvSpPr>
            <a:spLocks noChangeArrowheads="1"/>
          </p:cNvSpPr>
          <p:nvPr/>
        </p:nvSpPr>
        <p:spPr bwMode="auto">
          <a:xfrm>
            <a:off x="395288" y="765175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0" lang="pt-BR" sz="1400" b="1">
                <a:solidFill>
                  <a:srgbClr val="E62302"/>
                </a:solidFill>
                <a:latin typeface="Arial" pitchFamily="34" charset="0"/>
                <a:cs typeface="Times New Roman" pitchFamily="18" charset="0"/>
              </a:rPr>
              <a:t>Fonte: (MELO NETO, 1998, p. 26-27)</a:t>
            </a:r>
            <a:endParaRPr kumimoji="0" lang="pt-BR" sz="1400">
              <a:solidFill>
                <a:srgbClr val="E62302"/>
              </a:solidFill>
              <a:latin typeface="Arial" pitchFamily="34" charset="0"/>
            </a:endParaRPr>
          </a:p>
        </p:txBody>
      </p:sp>
      <p:grpSp>
        <p:nvGrpSpPr>
          <p:cNvPr id="8196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6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5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67" name="CaixaDeTexto 66"/>
          <p:cNvSpPr txBox="1"/>
          <p:nvPr/>
        </p:nvSpPr>
        <p:spPr>
          <a:xfrm>
            <a:off x="4643438" y="1196975"/>
            <a:ext cx="4500562" cy="5632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4643438" y="1700808"/>
            <a:ext cx="43930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05C505"/>
                </a:solidFill>
                <a:latin typeface="Calibri" pitchFamily="34" charset="0"/>
              </a:rPr>
              <a:t>QUE TIPO DE </a:t>
            </a:r>
          </a:p>
          <a:p>
            <a:endParaRPr lang="pt-BR" sz="5400" dirty="0">
              <a:solidFill>
                <a:srgbClr val="05C505"/>
              </a:solidFill>
              <a:latin typeface="Calibri" pitchFamily="34" charset="0"/>
            </a:endParaRPr>
          </a:p>
          <a:p>
            <a:r>
              <a:rPr lang="pt-BR" sz="5400" dirty="0" smtClean="0">
                <a:solidFill>
                  <a:srgbClr val="05C505"/>
                </a:solidFill>
                <a:latin typeface="Calibri" pitchFamily="34" charset="0"/>
              </a:rPr>
              <a:t>ORGANIZAÇÃO </a:t>
            </a:r>
          </a:p>
          <a:p>
            <a:endParaRPr lang="pt-BR" sz="5400" dirty="0" smtClean="0">
              <a:solidFill>
                <a:srgbClr val="05C505"/>
              </a:solidFill>
              <a:latin typeface="Calibri" pitchFamily="34" charset="0"/>
            </a:endParaRPr>
          </a:p>
          <a:p>
            <a:r>
              <a:rPr lang="pt-BR" sz="5400" dirty="0" smtClean="0">
                <a:solidFill>
                  <a:srgbClr val="05C505"/>
                </a:solidFill>
                <a:latin typeface="Calibri" pitchFamily="34" charset="0"/>
              </a:rPr>
              <a:t>É ESSA?</a:t>
            </a:r>
            <a:endParaRPr lang="pt-BR" sz="5400" dirty="0">
              <a:solidFill>
                <a:srgbClr val="05C505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2"/>
          <p:cNvGrpSpPr>
            <a:grpSpLocks/>
          </p:cNvGrpSpPr>
          <p:nvPr/>
        </p:nvGrpSpPr>
        <p:grpSpPr bwMode="auto">
          <a:xfrm>
            <a:off x="250825" y="1196975"/>
            <a:ext cx="8893175" cy="6553200"/>
            <a:chOff x="-3" y="851"/>
            <a:chExt cx="3583" cy="6509"/>
          </a:xfrm>
        </p:grpSpPr>
        <p:grpSp>
          <p:nvGrpSpPr>
            <p:cNvPr id="9223" name="Group 70"/>
            <p:cNvGrpSpPr>
              <a:grpSpLocks/>
            </p:cNvGrpSpPr>
            <p:nvPr/>
          </p:nvGrpSpPr>
          <p:grpSpPr bwMode="auto">
            <a:xfrm>
              <a:off x="0" y="854"/>
              <a:ext cx="3577" cy="5985"/>
              <a:chOff x="0" y="854"/>
              <a:chExt cx="3577" cy="5985"/>
            </a:xfrm>
          </p:grpSpPr>
          <p:grpSp>
            <p:nvGrpSpPr>
              <p:cNvPr id="9225" name="Group 27"/>
              <p:cNvGrpSpPr>
                <a:grpSpLocks/>
              </p:cNvGrpSpPr>
              <p:nvPr/>
            </p:nvGrpSpPr>
            <p:grpSpPr bwMode="auto">
              <a:xfrm>
                <a:off x="0" y="854"/>
                <a:ext cx="1769" cy="403"/>
                <a:chOff x="0" y="854"/>
                <a:chExt cx="1769" cy="403"/>
              </a:xfrm>
            </p:grpSpPr>
            <p:sp>
              <p:nvSpPr>
                <p:cNvPr id="9279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854"/>
                  <a:ext cx="168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Gestão Amadorística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80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854"/>
                  <a:ext cx="176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26" name="Group 29"/>
              <p:cNvGrpSpPr>
                <a:grpSpLocks/>
              </p:cNvGrpSpPr>
              <p:nvPr/>
            </p:nvGrpSpPr>
            <p:grpSpPr bwMode="auto">
              <a:xfrm>
                <a:off x="1769" y="854"/>
                <a:ext cx="1808" cy="403"/>
                <a:chOff x="1769" y="854"/>
                <a:chExt cx="1808" cy="403"/>
              </a:xfrm>
            </p:grpSpPr>
            <p:sp>
              <p:nvSpPr>
                <p:cNvPr id="9277" name="Rectangle 5"/>
                <p:cNvSpPr>
                  <a:spLocks noChangeArrowheads="1"/>
                </p:cNvSpPr>
                <p:nvPr/>
              </p:nvSpPr>
              <p:spPr bwMode="auto">
                <a:xfrm>
                  <a:off x="1812" y="854"/>
                  <a:ext cx="172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Gestão Profissional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78" name="Rectangle 28"/>
                <p:cNvSpPr>
                  <a:spLocks noChangeArrowheads="1"/>
                </p:cNvSpPr>
                <p:nvPr/>
              </p:nvSpPr>
              <p:spPr bwMode="auto">
                <a:xfrm>
                  <a:off x="1769" y="854"/>
                  <a:ext cx="180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27" name="Group 31"/>
              <p:cNvGrpSpPr>
                <a:grpSpLocks/>
              </p:cNvGrpSpPr>
              <p:nvPr/>
            </p:nvGrpSpPr>
            <p:grpSpPr bwMode="auto">
              <a:xfrm>
                <a:off x="0" y="1257"/>
                <a:ext cx="1769" cy="633"/>
                <a:chOff x="0" y="1257"/>
                <a:chExt cx="1769" cy="633"/>
              </a:xfrm>
            </p:grpSpPr>
            <p:sp>
              <p:nvSpPr>
                <p:cNvPr id="9275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1257"/>
                  <a:ext cx="1683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0" lang="pt-BR" sz="8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Predomínio da PAIXÃO sobre os negócios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76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257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28" name="Group 33"/>
              <p:cNvGrpSpPr>
                <a:grpSpLocks/>
              </p:cNvGrpSpPr>
              <p:nvPr/>
            </p:nvGrpSpPr>
            <p:grpSpPr bwMode="auto">
              <a:xfrm>
                <a:off x="1769" y="1257"/>
                <a:ext cx="1808" cy="633"/>
                <a:chOff x="1769" y="1257"/>
                <a:chExt cx="1808" cy="633"/>
              </a:xfrm>
            </p:grpSpPr>
            <p:sp>
              <p:nvSpPr>
                <p:cNvPr id="9273" name="Rectangle 7"/>
                <p:cNvSpPr>
                  <a:spLocks noChangeArrowheads="1"/>
                </p:cNvSpPr>
                <p:nvPr/>
              </p:nvSpPr>
              <p:spPr bwMode="auto">
                <a:xfrm>
                  <a:off x="1812" y="1258"/>
                  <a:ext cx="1722" cy="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Predomínio da visão de LUCRO/RESULTADOS, RENTABILIDADE, COMO ÉTICA na gestão das entidades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74" name="Rectangle 32"/>
                <p:cNvSpPr>
                  <a:spLocks noChangeArrowheads="1"/>
                </p:cNvSpPr>
                <p:nvPr/>
              </p:nvSpPr>
              <p:spPr bwMode="auto">
                <a:xfrm>
                  <a:off x="1769" y="1257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29" name="Group 35"/>
              <p:cNvGrpSpPr>
                <a:grpSpLocks/>
              </p:cNvGrpSpPr>
              <p:nvPr/>
            </p:nvGrpSpPr>
            <p:grpSpPr bwMode="auto">
              <a:xfrm>
                <a:off x="0" y="1890"/>
                <a:ext cx="1769" cy="633"/>
                <a:chOff x="0" y="1890"/>
                <a:chExt cx="1769" cy="633"/>
              </a:xfrm>
            </p:grpSpPr>
            <p:sp>
              <p:nvSpPr>
                <p:cNvPr id="9271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1890"/>
                  <a:ext cx="1684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Visão dos filiados, praticantes e simpatizantes pela modalidade como principais PÚBLICOS-ALVO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72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890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0" name="Group 37"/>
              <p:cNvGrpSpPr>
                <a:grpSpLocks/>
              </p:cNvGrpSpPr>
              <p:nvPr/>
            </p:nvGrpSpPr>
            <p:grpSpPr bwMode="auto">
              <a:xfrm>
                <a:off x="1769" y="1890"/>
                <a:ext cx="1808" cy="633"/>
                <a:chOff x="1769" y="1890"/>
                <a:chExt cx="1808" cy="633"/>
              </a:xfrm>
            </p:grpSpPr>
            <p:sp>
              <p:nvSpPr>
                <p:cNvPr id="9269" name="Rectangle 9"/>
                <p:cNvSpPr>
                  <a:spLocks noChangeArrowheads="1"/>
                </p:cNvSpPr>
                <p:nvPr/>
              </p:nvSpPr>
              <p:spPr bwMode="auto">
                <a:xfrm>
                  <a:off x="1812" y="1890"/>
                  <a:ext cx="172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Visão dos filiados, praticantes e simpatizantes pela atividade como CLIENTES/segmentos de mercado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70" name="Rectangle 36"/>
                <p:cNvSpPr>
                  <a:spLocks noChangeArrowheads="1"/>
                </p:cNvSpPr>
                <p:nvPr/>
              </p:nvSpPr>
              <p:spPr bwMode="auto">
                <a:xfrm>
                  <a:off x="1769" y="1890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1" name="Group 39"/>
              <p:cNvGrpSpPr>
                <a:grpSpLocks/>
              </p:cNvGrpSpPr>
              <p:nvPr/>
            </p:nvGrpSpPr>
            <p:grpSpPr bwMode="auto">
              <a:xfrm>
                <a:off x="0" y="2523"/>
                <a:ext cx="1769" cy="518"/>
                <a:chOff x="0" y="2523"/>
                <a:chExt cx="1769" cy="518"/>
              </a:xfrm>
            </p:grpSpPr>
            <p:sp>
              <p:nvSpPr>
                <p:cNvPr id="9267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2523"/>
                  <a:ext cx="168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busca de NOVAS FILIAÇÕES E RECUPERAÇÃO DE FILIADOS EM DÉBITO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68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2523"/>
                  <a:ext cx="176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2" name="Group 41"/>
              <p:cNvGrpSpPr>
                <a:grpSpLocks/>
              </p:cNvGrpSpPr>
              <p:nvPr/>
            </p:nvGrpSpPr>
            <p:grpSpPr bwMode="auto">
              <a:xfrm>
                <a:off x="1769" y="2523"/>
                <a:ext cx="1808" cy="518"/>
                <a:chOff x="1769" y="2523"/>
                <a:chExt cx="1808" cy="518"/>
              </a:xfrm>
            </p:grpSpPr>
            <p:sp>
              <p:nvSpPr>
                <p:cNvPr id="9265" name="Rectangle 11"/>
                <p:cNvSpPr>
                  <a:spLocks noChangeArrowheads="1"/>
                </p:cNvSpPr>
                <p:nvPr/>
              </p:nvSpPr>
              <p:spPr bwMode="auto">
                <a:xfrm>
                  <a:off x="1812" y="2523"/>
                  <a:ext cx="172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busca de PARCEIROS E INVESTIDORES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66" name="Rectangle 40"/>
                <p:cNvSpPr>
                  <a:spLocks noChangeArrowheads="1"/>
                </p:cNvSpPr>
                <p:nvPr/>
              </p:nvSpPr>
              <p:spPr bwMode="auto">
                <a:xfrm>
                  <a:off x="1769" y="2523"/>
                  <a:ext cx="180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3" name="Group 43"/>
              <p:cNvGrpSpPr>
                <a:grpSpLocks/>
              </p:cNvGrpSpPr>
              <p:nvPr/>
            </p:nvGrpSpPr>
            <p:grpSpPr bwMode="auto">
              <a:xfrm>
                <a:off x="0" y="3041"/>
                <a:ext cx="1769" cy="633"/>
                <a:chOff x="0" y="3041"/>
                <a:chExt cx="1769" cy="633"/>
              </a:xfrm>
            </p:grpSpPr>
            <p:sp>
              <p:nvSpPr>
                <p:cNvPr id="9263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3041"/>
                  <a:ext cx="1683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Direção não remunerada e, portanto, não centrada em resultados, mas em DEDICAÇÃO E TRABALHO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64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3041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4" name="Group 45"/>
              <p:cNvGrpSpPr>
                <a:grpSpLocks/>
              </p:cNvGrpSpPr>
              <p:nvPr/>
            </p:nvGrpSpPr>
            <p:grpSpPr bwMode="auto">
              <a:xfrm>
                <a:off x="1769" y="3041"/>
                <a:ext cx="1808" cy="633"/>
                <a:chOff x="1769" y="3041"/>
                <a:chExt cx="1808" cy="633"/>
              </a:xfrm>
            </p:grpSpPr>
            <p:sp>
              <p:nvSpPr>
                <p:cNvPr id="9261" name="Rectangle 13"/>
                <p:cNvSpPr>
                  <a:spLocks noChangeArrowheads="1"/>
                </p:cNvSpPr>
                <p:nvPr/>
              </p:nvSpPr>
              <p:spPr bwMode="auto">
                <a:xfrm>
                  <a:off x="1812" y="3041"/>
                  <a:ext cx="1722" cy="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Direção remunerada ou não, </a:t>
                  </a: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mas VOLTADA A OBTENÇÃO DE  RESULTADOS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62" name="Rectangle 44"/>
                <p:cNvSpPr>
                  <a:spLocks noChangeArrowheads="1"/>
                </p:cNvSpPr>
                <p:nvPr/>
              </p:nvSpPr>
              <p:spPr bwMode="auto">
                <a:xfrm>
                  <a:off x="1769" y="3041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5" name="Group 47"/>
              <p:cNvGrpSpPr>
                <a:grpSpLocks/>
              </p:cNvGrpSpPr>
              <p:nvPr/>
            </p:nvGrpSpPr>
            <p:grpSpPr bwMode="auto">
              <a:xfrm>
                <a:off x="0" y="3674"/>
                <a:ext cx="1769" cy="518"/>
                <a:chOff x="0" y="3674"/>
                <a:chExt cx="1769" cy="518"/>
              </a:xfrm>
            </p:grpSpPr>
            <p:sp>
              <p:nvSpPr>
                <p:cNvPr id="9259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3674"/>
                  <a:ext cx="168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Os filiados, associados, clientes são vistos como maior PATRIMÔNIO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60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3674"/>
                  <a:ext cx="176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6" name="Group 49"/>
              <p:cNvGrpSpPr>
                <a:grpSpLocks/>
              </p:cNvGrpSpPr>
              <p:nvPr/>
            </p:nvGrpSpPr>
            <p:grpSpPr bwMode="auto">
              <a:xfrm>
                <a:off x="1769" y="3674"/>
                <a:ext cx="1808" cy="518"/>
                <a:chOff x="1769" y="3674"/>
                <a:chExt cx="1808" cy="518"/>
              </a:xfrm>
            </p:grpSpPr>
            <p:sp>
              <p:nvSpPr>
                <p:cNvPr id="9257" name="Rectangle 15"/>
                <p:cNvSpPr>
                  <a:spLocks noChangeArrowheads="1"/>
                </p:cNvSpPr>
                <p:nvPr/>
              </p:nvSpPr>
              <p:spPr bwMode="auto">
                <a:xfrm>
                  <a:off x="1812" y="3674"/>
                  <a:ext cx="172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A MARCA/IMAGEM também é vista como</a:t>
                  </a:r>
                  <a:b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patrimônio da entidade</a:t>
                  </a:r>
                </a:p>
              </p:txBody>
            </p:sp>
            <p:sp>
              <p:nvSpPr>
                <p:cNvPr id="9258" name="Rectangle 48"/>
                <p:cNvSpPr>
                  <a:spLocks noChangeArrowheads="1"/>
                </p:cNvSpPr>
                <p:nvPr/>
              </p:nvSpPr>
              <p:spPr bwMode="auto">
                <a:xfrm>
                  <a:off x="1769" y="3674"/>
                  <a:ext cx="180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7" name="Group 51"/>
              <p:cNvGrpSpPr>
                <a:grpSpLocks/>
              </p:cNvGrpSpPr>
              <p:nvPr/>
            </p:nvGrpSpPr>
            <p:grpSpPr bwMode="auto">
              <a:xfrm>
                <a:off x="0" y="4192"/>
                <a:ext cx="1769" cy="633"/>
                <a:chOff x="0" y="4192"/>
                <a:chExt cx="1769" cy="633"/>
              </a:xfrm>
            </p:grpSpPr>
            <p:sp>
              <p:nvSpPr>
                <p:cNvPr id="9255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4192"/>
                  <a:ext cx="1683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Estrutura DEPARTAMENTALIZADA por funções tradicionais, voltada para o gerenciamento das atividades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56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4192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8" name="Group 53"/>
              <p:cNvGrpSpPr>
                <a:grpSpLocks/>
              </p:cNvGrpSpPr>
              <p:nvPr/>
            </p:nvGrpSpPr>
            <p:grpSpPr bwMode="auto">
              <a:xfrm>
                <a:off x="1769" y="4192"/>
                <a:ext cx="1808" cy="633"/>
                <a:chOff x="1769" y="4192"/>
                <a:chExt cx="1808" cy="633"/>
              </a:xfrm>
            </p:grpSpPr>
            <p:sp>
              <p:nvSpPr>
                <p:cNvPr id="9253" name="Rectangle 17"/>
                <p:cNvSpPr>
                  <a:spLocks noChangeArrowheads="1"/>
                </p:cNvSpPr>
                <p:nvPr/>
              </p:nvSpPr>
              <p:spPr bwMode="auto">
                <a:xfrm>
                  <a:off x="1812" y="4192"/>
                  <a:ext cx="172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Estrutura desenhada considerando o gerenciamento das ESPECIFICIDADES DO SEGMENTO E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54" name="Rectangle 52"/>
                <p:cNvSpPr>
                  <a:spLocks noChangeArrowheads="1"/>
                </p:cNvSpPr>
                <p:nvPr/>
              </p:nvSpPr>
              <p:spPr bwMode="auto">
                <a:xfrm>
                  <a:off x="1769" y="4192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9" name="Group 55"/>
              <p:cNvGrpSpPr>
                <a:grpSpLocks/>
              </p:cNvGrpSpPr>
              <p:nvPr/>
            </p:nvGrpSpPr>
            <p:grpSpPr bwMode="auto">
              <a:xfrm>
                <a:off x="0" y="4825"/>
                <a:ext cx="1769" cy="748"/>
                <a:chOff x="0" y="4825"/>
                <a:chExt cx="1769" cy="748"/>
              </a:xfrm>
            </p:grpSpPr>
            <p:sp>
              <p:nvSpPr>
                <p:cNvPr id="9251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4825"/>
                  <a:ext cx="1683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percepção do gestor como FONTE DE DECISÃO no processo de gestão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52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4825"/>
                  <a:ext cx="176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40" name="Group 57"/>
              <p:cNvGrpSpPr>
                <a:grpSpLocks/>
              </p:cNvGrpSpPr>
              <p:nvPr/>
            </p:nvGrpSpPr>
            <p:grpSpPr bwMode="auto">
              <a:xfrm>
                <a:off x="1769" y="4825"/>
                <a:ext cx="1808" cy="748"/>
                <a:chOff x="1769" y="4825"/>
                <a:chExt cx="1808" cy="748"/>
              </a:xfrm>
            </p:grpSpPr>
            <p:sp>
              <p:nvSpPr>
                <p:cNvPr id="9249" name="Rectangle 19"/>
                <p:cNvSpPr>
                  <a:spLocks noChangeArrowheads="1"/>
                </p:cNvSpPr>
                <p:nvPr/>
              </p:nvSpPr>
              <p:spPr bwMode="auto">
                <a:xfrm>
                  <a:off x="1812" y="4825"/>
                  <a:ext cx="1722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 informação para a ELABORAÇÃO E IMPLANTAÇÃO DE “NOVOS PROJETOS DE MARKETING E COMERCIALIZAÇÃO” como fonte de decisão no processo de gestão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50" name="Rectangle 56"/>
                <p:cNvSpPr>
                  <a:spLocks noChangeArrowheads="1"/>
                </p:cNvSpPr>
                <p:nvPr/>
              </p:nvSpPr>
              <p:spPr bwMode="auto">
                <a:xfrm>
                  <a:off x="1769" y="4825"/>
                  <a:ext cx="180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41" name="Group 59"/>
              <p:cNvGrpSpPr>
                <a:grpSpLocks/>
              </p:cNvGrpSpPr>
              <p:nvPr/>
            </p:nvGrpSpPr>
            <p:grpSpPr bwMode="auto">
              <a:xfrm>
                <a:off x="0" y="5573"/>
                <a:ext cx="1769" cy="748"/>
                <a:chOff x="0" y="5573"/>
                <a:chExt cx="1769" cy="748"/>
              </a:xfrm>
            </p:grpSpPr>
            <p:sp>
              <p:nvSpPr>
                <p:cNvPr id="9247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5573"/>
                  <a:ext cx="1683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Alto poder de influência de valores que representam a força DA TRADIÇÃO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48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5573"/>
                  <a:ext cx="176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42" name="Group 61"/>
              <p:cNvGrpSpPr>
                <a:grpSpLocks/>
              </p:cNvGrpSpPr>
              <p:nvPr/>
            </p:nvGrpSpPr>
            <p:grpSpPr bwMode="auto">
              <a:xfrm>
                <a:off x="1769" y="5573"/>
                <a:ext cx="1808" cy="748"/>
                <a:chOff x="1769" y="5573"/>
                <a:chExt cx="1808" cy="748"/>
              </a:xfrm>
            </p:grpSpPr>
            <p:sp>
              <p:nvSpPr>
                <p:cNvPr id="9245" name="Rectangle 21"/>
                <p:cNvSpPr>
                  <a:spLocks noChangeArrowheads="1"/>
                </p:cNvSpPr>
                <p:nvPr/>
              </p:nvSpPr>
              <p:spPr bwMode="auto">
                <a:xfrm>
                  <a:off x="1812" y="5573"/>
                  <a:ext cx="1722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Alto poder de influência dos gestores profissionais que representam a FORÇA DO CONHECIMENTO E A PROFISSIONALIZAÇÃO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46" name="Rectangle 60"/>
                <p:cNvSpPr>
                  <a:spLocks noChangeArrowheads="1"/>
                </p:cNvSpPr>
                <p:nvPr/>
              </p:nvSpPr>
              <p:spPr bwMode="auto">
                <a:xfrm>
                  <a:off x="1769" y="5573"/>
                  <a:ext cx="180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243" name="Rectangle 62"/>
              <p:cNvSpPr>
                <a:spLocks noChangeArrowheads="1"/>
              </p:cNvSpPr>
              <p:nvPr/>
            </p:nvSpPr>
            <p:spPr bwMode="auto">
              <a:xfrm>
                <a:off x="0" y="6321"/>
                <a:ext cx="1769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t-BR" b="1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44" name="Rectangle 64"/>
              <p:cNvSpPr>
                <a:spLocks noChangeArrowheads="1"/>
              </p:cNvSpPr>
              <p:nvPr/>
            </p:nvSpPr>
            <p:spPr bwMode="auto">
              <a:xfrm>
                <a:off x="1769" y="6321"/>
                <a:ext cx="1808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t-BR" b="1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224" name="Rectangle 71"/>
            <p:cNvSpPr>
              <a:spLocks noChangeArrowheads="1"/>
            </p:cNvSpPr>
            <p:nvPr/>
          </p:nvSpPr>
          <p:spPr bwMode="auto">
            <a:xfrm>
              <a:off x="-3" y="851"/>
              <a:ext cx="3583" cy="6509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 b="1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19" name="Rectangle 73"/>
          <p:cNvSpPr>
            <a:spLocks noChangeArrowheads="1"/>
          </p:cNvSpPr>
          <p:nvPr/>
        </p:nvSpPr>
        <p:spPr bwMode="auto">
          <a:xfrm>
            <a:off x="395288" y="765175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0" lang="pt-BR" sz="1400" b="1">
                <a:solidFill>
                  <a:srgbClr val="E62302"/>
                </a:solidFill>
                <a:latin typeface="Arial" pitchFamily="34" charset="0"/>
                <a:cs typeface="Times New Roman" pitchFamily="18" charset="0"/>
              </a:rPr>
              <a:t>Fonte: (MELO NETO, 1998, p. 26-27)</a:t>
            </a:r>
            <a:endParaRPr kumimoji="0" lang="pt-BR" sz="1400">
              <a:solidFill>
                <a:srgbClr val="E62302"/>
              </a:solidFill>
              <a:latin typeface="Arial" pitchFamily="34" charset="0"/>
            </a:endParaRPr>
          </a:p>
        </p:txBody>
      </p:sp>
      <p:grpSp>
        <p:nvGrpSpPr>
          <p:cNvPr id="9220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6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5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0" y="476250"/>
            <a:ext cx="9144000" cy="461963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PERFIL DEMOGRÁFICO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8313" y="1196975"/>
            <a:ext cx="3708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sexo masculino (100%), </a:t>
            </a:r>
          </a:p>
          <a:p>
            <a:pPr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 maioria é casado (85,71%) </a:t>
            </a: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95288" y="1916113"/>
          <a:ext cx="33909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4" imgW="1752600" imgH="1143000" progId="Excel.Sheet.8">
                  <p:embed/>
                </p:oleObj>
              </mc:Choice>
              <mc:Fallback>
                <p:oleObj name="Worksheet" r:id="rId4" imgW="1752600" imgH="1143000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16113"/>
                        <a:ext cx="33909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33" name="CaixaDeTexto 11"/>
          <p:cNvSpPr txBox="1">
            <a:spLocks noChangeArrowheads="1"/>
          </p:cNvSpPr>
          <p:nvPr/>
        </p:nvSpPr>
        <p:spPr bwMode="auto">
          <a:xfrm>
            <a:off x="539750" y="90805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CLUBES</a:t>
            </a: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4038600" y="1628775"/>
          <a:ext cx="510540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7" imgW="2505075" imgH="1143000" progId="Excel.Sheet.8">
                  <p:embed/>
                </p:oleObj>
              </mc:Choice>
              <mc:Fallback>
                <p:oleObj name="Worksheet" r:id="rId7" imgW="2505075" imgH="1143000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628775"/>
                        <a:ext cx="5105400" cy="172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CaixaDeTexto 14"/>
          <p:cNvSpPr txBox="1">
            <a:spLocks noChangeArrowheads="1"/>
          </p:cNvSpPr>
          <p:nvPr/>
        </p:nvSpPr>
        <p:spPr bwMode="auto">
          <a:xfrm>
            <a:off x="5580063" y="90805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CEU’S</a:t>
            </a:r>
          </a:p>
        </p:txBody>
      </p:sp>
      <p:sp>
        <p:nvSpPr>
          <p:cNvPr id="1036" name="Retângulo 15"/>
          <p:cNvSpPr>
            <a:spLocks noChangeArrowheads="1"/>
          </p:cNvSpPr>
          <p:nvPr/>
        </p:nvSpPr>
        <p:spPr bwMode="auto">
          <a:xfrm>
            <a:off x="4067175" y="1196975"/>
            <a:ext cx="5076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48A65A"/>
                </a:solidFill>
                <a:latin typeface="Calibri" pitchFamily="34" charset="0"/>
              </a:rPr>
              <a:t>Maioria sexo masculino (66%), casado </a:t>
            </a:r>
          </a:p>
        </p:txBody>
      </p:sp>
      <p:sp>
        <p:nvSpPr>
          <p:cNvPr id="103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038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4873625"/>
            <a:ext cx="4237038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CaixaDeTexto 11"/>
          <p:cNvSpPr txBox="1">
            <a:spLocks noChangeArrowheads="1"/>
          </p:cNvSpPr>
          <p:nvPr/>
        </p:nvSpPr>
        <p:spPr bwMode="auto">
          <a:xfrm>
            <a:off x="1042988" y="3500438"/>
            <a:ext cx="295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EQUIPES SUPERLIGA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39750" y="4005263"/>
            <a:ext cx="34559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sexo masculino (95,7%)</a:t>
            </a:r>
          </a:p>
          <a:p>
            <a:pPr>
              <a:defRPr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 não foi atleta profissional</a:t>
            </a:r>
          </a:p>
        </p:txBody>
      </p:sp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5219700" y="3357563"/>
          <a:ext cx="3744416" cy="1463040"/>
        </p:xfrm>
        <a:graphic>
          <a:graphicData uri="http://schemas.openxmlformats.org/drawingml/2006/table">
            <a:tbl>
              <a:tblPr/>
              <a:tblGrid>
                <a:gridCol w="1162217"/>
                <a:gridCol w="1291555"/>
                <a:gridCol w="1290644"/>
              </a:tblGrid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Sexo</a:t>
                      </a:r>
                      <a:endParaRPr lang="pt-BR" sz="1600" b="1" dirty="0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Unidades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Redes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Masculino</a:t>
                      </a:r>
                      <a:endParaRPr lang="pt-BR" sz="1600" b="1" dirty="0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68,65%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69,23%</a:t>
                      </a:r>
                      <a:endParaRPr lang="pt-BR" sz="1600" b="1" dirty="0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Feminino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31,35%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30,77%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pt-BR" sz="1600" b="1" dirty="0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CaixaDeTexto 11"/>
          <p:cNvSpPr txBox="1">
            <a:spLocks noChangeArrowheads="1"/>
          </p:cNvSpPr>
          <p:nvPr/>
        </p:nvSpPr>
        <p:spPr bwMode="auto">
          <a:xfrm>
            <a:off x="4499992" y="3429000"/>
            <a:ext cx="5539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E62302"/>
                </a:solidFill>
                <a:latin typeface="Calibri" pitchFamily="34" charset="0"/>
              </a:rPr>
              <a:t>ACADEMIAS</a:t>
            </a:r>
          </a:p>
        </p:txBody>
      </p:sp>
      <p:graphicFrame>
        <p:nvGraphicFramePr>
          <p:cNvPr id="28" name="Gráfico 27"/>
          <p:cNvGraphicFramePr>
            <a:graphicFrameLocks/>
          </p:cNvGraphicFramePr>
          <p:nvPr/>
        </p:nvGraphicFramePr>
        <p:xfrm>
          <a:off x="4391472" y="4941168"/>
          <a:ext cx="4752528" cy="191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95288" y="1196975"/>
          <a:ext cx="33845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Worksheet" r:id="rId4" imgW="1838325" imgH="657225" progId="Excel.Sheet.8">
                  <p:embed/>
                </p:oleObj>
              </mc:Choice>
              <mc:Fallback>
                <p:oleObj name="Worksheet" r:id="rId4" imgW="1838325" imgH="657225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338455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4067175" y="1700213"/>
          <a:ext cx="488315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Worksheet" r:id="rId7" imgW="3562350" imgH="981075" progId="Excel.Sheet.8">
                  <p:embed/>
                </p:oleObj>
              </mc:Choice>
              <mc:Fallback>
                <p:oleObj name="Worksheet" r:id="rId7" imgW="3562350" imgH="981075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700213"/>
                        <a:ext cx="4883150" cy="158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3924300" y="3644900"/>
            <a:ext cx="500380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05C505"/>
                </a:solidFill>
                <a:latin typeface="Calibri" pitchFamily="34" charset="0"/>
              </a:rPr>
              <a:t>Todos os profissionais possuem formação superior (licenciatura ou bacharelado em EF ou Esporte)</a:t>
            </a:r>
            <a:endParaRPr lang="pt-BR" sz="1800" dirty="0">
              <a:solidFill>
                <a:srgbClr val="05C505"/>
              </a:solidFill>
              <a:latin typeface="Calibri" pitchFamily="34" charset="0"/>
            </a:endParaRPr>
          </a:p>
        </p:txBody>
      </p:sp>
      <p:sp>
        <p:nvSpPr>
          <p:cNvPr id="2053" name="Retângulo 19"/>
          <p:cNvSpPr>
            <a:spLocks noChangeArrowheads="1"/>
          </p:cNvSpPr>
          <p:nvPr/>
        </p:nvSpPr>
        <p:spPr bwMode="auto">
          <a:xfrm>
            <a:off x="4284663" y="4581525"/>
            <a:ext cx="48593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rgbClr val="040404"/>
                </a:solidFill>
                <a:latin typeface="Calibri" pitchFamily="34" charset="0"/>
              </a:rPr>
              <a:t>Dos 17 especialistas: </a:t>
            </a:r>
          </a:p>
          <a:p>
            <a:pPr>
              <a:lnSpc>
                <a:spcPct val="150000"/>
              </a:lnSpc>
            </a:pPr>
            <a:r>
              <a:rPr lang="pt-BR" sz="1400" b="1">
                <a:solidFill>
                  <a:srgbClr val="040404"/>
                </a:solidFill>
                <a:latin typeface="Calibri" pitchFamily="34" charset="0"/>
              </a:rPr>
              <a:t>6 realizaram cursos nas áreas de Fisiologia, Treinamento Desportivo, Ciências da Atividade Física; </a:t>
            </a:r>
          </a:p>
          <a:p>
            <a:pPr>
              <a:lnSpc>
                <a:spcPct val="150000"/>
              </a:lnSpc>
            </a:pPr>
            <a:r>
              <a:rPr lang="pt-BR" sz="1400" b="1">
                <a:solidFill>
                  <a:srgbClr val="040404"/>
                </a:solidFill>
                <a:latin typeface="Calibri" pitchFamily="34" charset="0"/>
              </a:rPr>
              <a:t>5 na área de Educação/Pedagogia, </a:t>
            </a:r>
          </a:p>
          <a:p>
            <a:pPr>
              <a:lnSpc>
                <a:spcPct val="150000"/>
              </a:lnSpc>
            </a:pPr>
            <a:r>
              <a:rPr lang="pt-BR" sz="1400" b="1">
                <a:solidFill>
                  <a:srgbClr val="040404"/>
                </a:solidFill>
                <a:latin typeface="Calibri" pitchFamily="34" charset="0"/>
              </a:rPr>
              <a:t>4 em modalidades esportivas específicas;  </a:t>
            </a:r>
          </a:p>
          <a:p>
            <a:pPr>
              <a:lnSpc>
                <a:spcPct val="150000"/>
              </a:lnSpc>
            </a:pPr>
            <a:r>
              <a:rPr lang="pt-BR" sz="1400" b="1">
                <a:solidFill>
                  <a:srgbClr val="040404"/>
                </a:solidFill>
                <a:latin typeface="Calibri" pitchFamily="34" charset="0"/>
              </a:rPr>
              <a:t>1 em Sociologia do Lazer e </a:t>
            </a:r>
          </a:p>
          <a:p>
            <a:pPr>
              <a:lnSpc>
                <a:spcPct val="150000"/>
              </a:lnSpc>
            </a:pPr>
            <a:r>
              <a:rPr lang="pt-BR" sz="1400" b="1">
                <a:solidFill>
                  <a:srgbClr val="040404"/>
                </a:solidFill>
                <a:latin typeface="Calibri" pitchFamily="34" charset="0"/>
              </a:rPr>
              <a:t>1 em Administração e Marketing Esportivo</a:t>
            </a:r>
            <a:endParaRPr lang="pt-BR" sz="1400">
              <a:solidFill>
                <a:srgbClr val="040404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288" y="2276475"/>
            <a:ext cx="3384550" cy="13239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cinco (71,43%) possuem curso de pós-graduação a nível de especialização, sendo três em Administração Esportiva, um em Futebol e um não informou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39750" y="4076700"/>
          <a:ext cx="2592288" cy="1153160"/>
        </p:xfrm>
        <a:graphic>
          <a:graphicData uri="http://schemas.openxmlformats.org/drawingml/2006/table">
            <a:tbl>
              <a:tblPr/>
              <a:tblGrid>
                <a:gridCol w="2070151"/>
                <a:gridCol w="522137"/>
              </a:tblGrid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Graduação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Educação Física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54,5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Administração de Empresas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Outras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31,9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8313" y="5300663"/>
          <a:ext cx="3308985" cy="1438275"/>
        </p:xfrm>
        <a:graphic>
          <a:graphicData uri="http://schemas.openxmlformats.org/drawingml/2006/table">
            <a:tbl>
              <a:tblPr/>
              <a:tblGrid>
                <a:gridCol w="2996565"/>
                <a:gridCol w="312420"/>
              </a:tblGrid>
              <a:tr h="287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 err="1" smtClean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Pós-graduação</a:t>
                      </a:r>
                      <a:r>
                        <a:rPr lang="pt-BR" sz="1200" b="1" dirty="0" smtClean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Curso </a:t>
                      </a:r>
                      <a:endParaRPr lang="pt-BR" sz="1200" b="1" dirty="0">
                        <a:solidFill>
                          <a:srgbClr val="04040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Mestrado em Educação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Especialização em Administração Esportiva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Especialização em Marketing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Especialização em Treinamento Esportivo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86" name="CaixaDeTexto 11"/>
          <p:cNvSpPr txBox="1">
            <a:spLocks noChangeArrowheads="1"/>
          </p:cNvSpPr>
          <p:nvPr/>
        </p:nvSpPr>
        <p:spPr bwMode="auto">
          <a:xfrm>
            <a:off x="468313" y="3644900"/>
            <a:ext cx="2951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EQUIPES SUPERLIGA</a:t>
            </a:r>
          </a:p>
        </p:txBody>
      </p:sp>
      <p:sp>
        <p:nvSpPr>
          <p:cNvPr id="2087" name="CaixaDeTexto 14"/>
          <p:cNvSpPr txBox="1">
            <a:spLocks noChangeArrowheads="1"/>
          </p:cNvSpPr>
          <p:nvPr/>
        </p:nvSpPr>
        <p:spPr bwMode="auto">
          <a:xfrm>
            <a:off x="5580063" y="105251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CEU’S</a:t>
            </a:r>
          </a:p>
        </p:txBody>
      </p:sp>
      <p:sp>
        <p:nvSpPr>
          <p:cNvPr id="2088" name="CaixaDeTexto 11"/>
          <p:cNvSpPr txBox="1">
            <a:spLocks noChangeArrowheads="1"/>
          </p:cNvSpPr>
          <p:nvPr/>
        </p:nvSpPr>
        <p:spPr bwMode="auto">
          <a:xfrm>
            <a:off x="1116013" y="765175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CLUBES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404813"/>
            <a:ext cx="9144000" cy="46196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PERFIL DEMOGRÁFICO</a:t>
            </a:r>
          </a:p>
        </p:txBody>
      </p:sp>
      <p:grpSp>
        <p:nvGrpSpPr>
          <p:cNvPr id="2090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539552" y="1889448"/>
          <a:ext cx="38164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>
            <a:graphicFrameLocks/>
          </p:cNvGraphicFramePr>
          <p:nvPr/>
        </p:nvGraphicFramePr>
        <p:xfrm>
          <a:off x="4463480" y="1484784"/>
          <a:ext cx="468052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2772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0" y="404813"/>
            <a:ext cx="9144000" cy="46196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PERFIL DEMOGRÁFICO</a:t>
            </a:r>
          </a:p>
        </p:txBody>
      </p:sp>
      <p:sp>
        <p:nvSpPr>
          <p:cNvPr id="8" name="CaixaDeTexto 11"/>
          <p:cNvSpPr txBox="1">
            <a:spLocks noChangeArrowheads="1"/>
          </p:cNvSpPr>
          <p:nvPr/>
        </p:nvSpPr>
        <p:spPr bwMode="auto">
          <a:xfrm rot="5400000">
            <a:off x="4150985" y="393631"/>
            <a:ext cx="5539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E62302"/>
                </a:solidFill>
                <a:latin typeface="Calibri" pitchFamily="34" charset="0"/>
              </a:rPr>
              <a:t>ACADEMIAS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4788024" y="1268760"/>
          <a:ext cx="43559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339975" y="981075"/>
            <a:ext cx="40687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SALÁRIO EM MIL REAIS</a:t>
            </a: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539750" y="1412875"/>
          <a:ext cx="367506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Worksheet" r:id="rId5" imgW="1885950" imgH="981075" progId="Excel.Sheet.8">
                  <p:embed/>
                </p:oleObj>
              </mc:Choice>
              <mc:Fallback>
                <p:oleObj name="Worksheet" r:id="rId5" imgW="1885950" imgH="981075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12875"/>
                        <a:ext cx="3675063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80" name="CaixaDeTexto 9"/>
          <p:cNvSpPr txBox="1">
            <a:spLocks noChangeArrowheads="1"/>
          </p:cNvSpPr>
          <p:nvPr/>
        </p:nvSpPr>
        <p:spPr bwMode="auto">
          <a:xfrm>
            <a:off x="611188" y="90805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CLUBES</a:t>
            </a:r>
          </a:p>
        </p:txBody>
      </p:sp>
      <p:sp>
        <p:nvSpPr>
          <p:cNvPr id="3081" name="CaixaDeTexto 10"/>
          <p:cNvSpPr txBox="1">
            <a:spLocks noChangeArrowheads="1"/>
          </p:cNvSpPr>
          <p:nvPr/>
        </p:nvSpPr>
        <p:spPr bwMode="auto">
          <a:xfrm>
            <a:off x="6084888" y="90805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CEU’S</a:t>
            </a:r>
          </a:p>
        </p:txBody>
      </p:sp>
      <p:grpSp>
        <p:nvGrpSpPr>
          <p:cNvPr id="3082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0" y="476250"/>
            <a:ext cx="9144000" cy="461963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CARACTERÍSTICAS DO CARGO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539750" y="3429000"/>
          <a:ext cx="4176463" cy="2016026"/>
        </p:xfrm>
        <a:graphic>
          <a:graphicData uri="http://schemas.openxmlformats.org/drawingml/2006/table">
            <a:tbl>
              <a:tblPr/>
              <a:tblGrid>
                <a:gridCol w="1044116"/>
                <a:gridCol w="1305146"/>
                <a:gridCol w="717829"/>
                <a:gridCol w="1109372"/>
              </a:tblGrid>
              <a:tr h="21208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Tabela 3 - Salário mensal dos gestores</a:t>
                      </a:r>
                    </a:p>
                  </a:txBody>
                  <a:tcPr marL="10795" marR="10795" marT="10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R$ (Reais)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Euros*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frequência</a:t>
                      </a:r>
                      <a:endParaRPr lang="pt-BR" sz="1200" b="1" dirty="0">
                        <a:solidFill>
                          <a:srgbClr val="04040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não respondeu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até R$ 4 mil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1.600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40,9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entre 4 e 6 mil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1.600 e 2.400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18,2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entre 6 e 8 mil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2.400 e 3.200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18,2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entre 8 e 10 mil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3.200 e 4000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acima de 10 mil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acima de 4000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68313" y="5549900"/>
          <a:ext cx="4176465" cy="1230630"/>
        </p:xfrm>
        <a:graphic>
          <a:graphicData uri="http://schemas.openxmlformats.org/drawingml/2006/table">
            <a:tbl>
              <a:tblPr/>
              <a:tblGrid>
                <a:gridCol w="1932741"/>
                <a:gridCol w="621238"/>
                <a:gridCol w="276105"/>
                <a:gridCol w="1346381"/>
              </a:tblGrid>
              <a:tr h="28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cap="small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Cargo 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Média*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Desvio padrão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Gerente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Supervisor sem gerente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Supervisor subordinado a gerente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49" name="CaixaDeTexto 11"/>
          <p:cNvSpPr txBox="1">
            <a:spLocks noChangeArrowheads="1"/>
          </p:cNvSpPr>
          <p:nvPr/>
        </p:nvSpPr>
        <p:spPr bwMode="auto">
          <a:xfrm>
            <a:off x="468313" y="2997200"/>
            <a:ext cx="2951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EQUIPES SUPERLIGA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4932040" y="3789040"/>
          <a:ext cx="421196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CaixaDeTexto 11"/>
          <p:cNvSpPr txBox="1">
            <a:spLocks noChangeArrowheads="1"/>
          </p:cNvSpPr>
          <p:nvPr/>
        </p:nvSpPr>
        <p:spPr bwMode="auto">
          <a:xfrm rot="5400000">
            <a:off x="5447129" y="3057927"/>
            <a:ext cx="5539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E62302"/>
                </a:solidFill>
                <a:latin typeface="Calibri" pitchFamily="34" charset="0"/>
              </a:rPr>
              <a:t>ACADEMIAS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95288" y="1341438"/>
          <a:ext cx="377507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Worksheet" r:id="rId4" imgW="2476500" imgH="819150" progId="Excel.Sheet.8">
                  <p:embed/>
                </p:oleObj>
              </mc:Choice>
              <mc:Fallback>
                <p:oleObj name="Worksheet" r:id="rId4" imgW="2476500" imgH="819150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3775075" cy="176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4355976" y="1341438"/>
          <a:ext cx="4608637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Worksheet" r:id="rId7" imgW="2676525" imgH="819150" progId="Excel.Sheet.8">
                  <p:embed/>
                </p:oleObj>
              </mc:Choice>
              <mc:Fallback>
                <p:oleObj name="Worksheet" r:id="rId7" imgW="2676525" imgH="819150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341438"/>
                        <a:ext cx="4608637" cy="179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750" y="3933825"/>
          <a:ext cx="3744416" cy="2713856"/>
        </p:xfrm>
        <a:graphic>
          <a:graphicData uri="http://schemas.openxmlformats.org/drawingml/2006/table">
            <a:tbl>
              <a:tblPr/>
              <a:tblGrid>
                <a:gridCol w="2326077"/>
                <a:gridCol w="1418339"/>
              </a:tblGrid>
              <a:tr h="519296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Funções desempenhadas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 smtClean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nº  Respostas SIM</a:t>
                      </a:r>
                      <a:endParaRPr lang="pt-BR" sz="1200" b="1" dirty="0">
                        <a:solidFill>
                          <a:srgbClr val="04040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Definir objetivos da equipe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0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Contratação comissão técnica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0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Contratação atletas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0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Quais campeonatos participar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0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Ações patrocínio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0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outras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23" name="CaixaDeTexto 11"/>
          <p:cNvSpPr txBox="1">
            <a:spLocks noChangeArrowheads="1"/>
          </p:cNvSpPr>
          <p:nvPr/>
        </p:nvSpPr>
        <p:spPr bwMode="auto">
          <a:xfrm>
            <a:off x="755650" y="3357563"/>
            <a:ext cx="2952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EQUIPES SUPERLIGA</a:t>
            </a:r>
          </a:p>
        </p:txBody>
      </p:sp>
      <p:sp>
        <p:nvSpPr>
          <p:cNvPr id="4124" name="CaixaDeTexto 10"/>
          <p:cNvSpPr txBox="1">
            <a:spLocks noChangeArrowheads="1"/>
          </p:cNvSpPr>
          <p:nvPr/>
        </p:nvSpPr>
        <p:spPr bwMode="auto">
          <a:xfrm>
            <a:off x="5867400" y="83661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CEU’S</a:t>
            </a:r>
          </a:p>
        </p:txBody>
      </p:sp>
      <p:sp>
        <p:nvSpPr>
          <p:cNvPr id="4125" name="CaixaDeTexto 9"/>
          <p:cNvSpPr txBox="1">
            <a:spLocks noChangeArrowheads="1"/>
          </p:cNvSpPr>
          <p:nvPr/>
        </p:nvSpPr>
        <p:spPr bwMode="auto">
          <a:xfrm>
            <a:off x="1187450" y="90805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CLUBES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404813"/>
            <a:ext cx="9144000" cy="46196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CARACTERÍSTICAS DO CARGO</a:t>
            </a:r>
          </a:p>
        </p:txBody>
      </p:sp>
      <p:grpSp>
        <p:nvGrpSpPr>
          <p:cNvPr id="4127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643438" y="4076700"/>
          <a:ext cx="4176462" cy="2304253"/>
        </p:xfrm>
        <a:graphic>
          <a:graphicData uri="http://schemas.openxmlformats.org/drawingml/2006/table">
            <a:tbl>
              <a:tblPr/>
              <a:tblGrid>
                <a:gridCol w="2546624"/>
                <a:gridCol w="814919"/>
                <a:gridCol w="814919"/>
              </a:tblGrid>
              <a:tr h="329179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Unidades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Redes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Sou proprietário/sócio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81,72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68,83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Convite/hunting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5,19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Promoção/seleção interna RH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9,67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19,48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Seleção externa/RH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outro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CaixaDeTexto 11"/>
          <p:cNvSpPr txBox="1">
            <a:spLocks noChangeArrowheads="1"/>
          </p:cNvSpPr>
          <p:nvPr/>
        </p:nvSpPr>
        <p:spPr bwMode="auto">
          <a:xfrm rot="5400000">
            <a:off x="6311225" y="2769895"/>
            <a:ext cx="5539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E62302"/>
                </a:solidFill>
                <a:latin typeface="Calibri" pitchFamily="34" charset="0"/>
              </a:rPr>
              <a:t>ACADEMIAS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3"/>
          <p:cNvSpPr>
            <a:spLocks noChangeArrowheads="1"/>
          </p:cNvSpPr>
          <p:nvPr/>
        </p:nvSpPr>
        <p:spPr bwMode="auto">
          <a:xfrm>
            <a:off x="611188" y="908050"/>
            <a:ext cx="8532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C00000"/>
                </a:solidFill>
                <a:latin typeface="Calibri" pitchFamily="34" charset="0"/>
              </a:rPr>
              <a:t>IBGE - Classificação Nacional de Atividades Econômicas - Versão 2.0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8280400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tângulo 3"/>
          <p:cNvSpPr>
            <a:spLocks noChangeArrowheads="1"/>
          </p:cNvSpPr>
          <p:nvPr/>
        </p:nvSpPr>
        <p:spPr bwMode="auto">
          <a:xfrm>
            <a:off x="1403350" y="3429000"/>
            <a:ext cx="7416800" cy="2303463"/>
          </a:xfrm>
          <a:prstGeom prst="rect">
            <a:avLst/>
          </a:prstGeom>
          <a:noFill/>
          <a:ln w="28575" algn="ctr">
            <a:solidFill>
              <a:srgbClr val="05C505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7653" name="Retângulo 4"/>
          <p:cNvSpPr>
            <a:spLocks noChangeArrowheads="1"/>
          </p:cNvSpPr>
          <p:nvPr/>
        </p:nvSpPr>
        <p:spPr bwMode="auto">
          <a:xfrm>
            <a:off x="684213" y="5805488"/>
            <a:ext cx="8135937" cy="285273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57" y="-3269887"/>
            <a:ext cx="828040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684213" y="-1035050"/>
            <a:ext cx="8135937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8676" name="CaixaDeTexto 4"/>
          <p:cNvSpPr txBox="1">
            <a:spLocks noChangeArrowheads="1"/>
          </p:cNvSpPr>
          <p:nvPr/>
        </p:nvSpPr>
        <p:spPr bwMode="auto">
          <a:xfrm>
            <a:off x="1258888" y="0"/>
            <a:ext cx="7561262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                                                  </a:t>
            </a:r>
          </a:p>
          <a:p>
            <a:endParaRPr lang="pt-BR"/>
          </a:p>
          <a:p>
            <a:endParaRPr lang="pt-BR"/>
          </a:p>
        </p:txBody>
      </p:sp>
      <p:sp>
        <p:nvSpPr>
          <p:cNvPr id="28677" name="Retângulo 1"/>
          <p:cNvSpPr>
            <a:spLocks noChangeArrowheads="1"/>
          </p:cNvSpPr>
          <p:nvPr/>
        </p:nvSpPr>
        <p:spPr bwMode="auto">
          <a:xfrm>
            <a:off x="1691680" y="4942909"/>
            <a:ext cx="7164983" cy="60016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100" b="1" spc="5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- </a:t>
            </a:r>
            <a:r>
              <a:rPr lang="pt-BR" sz="1100" b="1" spc="50" dirty="0">
                <a:solidFill>
                  <a:srgbClr val="494B5B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 organização e a operação de eventos esportivos para profissionais ou amadores </a:t>
            </a:r>
            <a:r>
              <a:rPr lang="pt-BR" sz="1100" b="1" spc="50" dirty="0" smtClean="0">
                <a:solidFill>
                  <a:srgbClr val="494B5B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realizadas</a:t>
            </a:r>
            <a:br>
              <a:rPr lang="pt-BR" sz="1100" b="1" spc="50" dirty="0" smtClean="0">
                <a:solidFill>
                  <a:srgbClr val="494B5B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pt-BR" sz="1100" b="1" spc="50" dirty="0" smtClean="0">
                <a:solidFill>
                  <a:srgbClr val="494B5B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por organizações </a:t>
            </a:r>
            <a:r>
              <a:rPr lang="pt-BR" sz="1100" b="1" spc="50" dirty="0">
                <a:solidFill>
                  <a:srgbClr val="494B5B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que utilizam suas próprias instalações</a:t>
            </a:r>
          </a:p>
          <a:p>
            <a:r>
              <a:rPr lang="pt-BR" sz="1100" b="1" spc="50" dirty="0">
                <a:solidFill>
                  <a:srgbClr val="494B5B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o fornecimento e administração de pessoal que opera instalações para a prática de esportes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7772400" cy="533400"/>
          </a:xfrm>
        </p:spPr>
        <p:txBody>
          <a:bodyPr/>
          <a:lstStyle/>
          <a:p>
            <a:pPr algn="ctr" eaLnBrk="1" hangingPunct="1"/>
            <a:r>
              <a:rPr lang="pt-BR" sz="2400" b="1" smtClean="0">
                <a:latin typeface="Arial" pitchFamily="34" charset="0"/>
              </a:rPr>
              <a:t>PERSPECTIVAS DE ATUAÇÃO</a:t>
            </a:r>
            <a:br>
              <a:rPr lang="pt-BR" sz="2400" b="1" smtClean="0">
                <a:latin typeface="Arial" pitchFamily="34" charset="0"/>
              </a:rPr>
            </a:br>
            <a:r>
              <a:rPr lang="pt-BR" sz="2400" smtClean="0">
                <a:latin typeface="Arial" pitchFamily="34" charset="0"/>
              </a:rPr>
              <a:t>                                                                  </a:t>
            </a:r>
            <a:r>
              <a:rPr lang="pt-BR" sz="1400" smtClean="0">
                <a:latin typeface="Arial" pitchFamily="34" charset="0"/>
              </a:rPr>
              <a:t>SOUCI, 2002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2555875" y="1557338"/>
            <a:ext cx="392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EMPRESAS COMERCIAIS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539750" y="2349500"/>
            <a:ext cx="8305800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B0A09"/>
                </a:solidFill>
                <a:latin typeface="Arial" pitchFamily="34" charset="0"/>
              </a:rPr>
              <a:t> Produção/lançamento de equipamentos / artigos esportivos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258888" y="3284538"/>
            <a:ext cx="6831012" cy="8223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Ginásios – Clubes – Acampamentos – Campings</a:t>
            </a:r>
          </a:p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Albergues – Centros de Férias</a:t>
            </a: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2051050" y="4508500"/>
            <a:ext cx="5624513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Centros Esportivos - Estádios - Piscinas</a:t>
            </a: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457200" y="5410200"/>
            <a:ext cx="8410575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Consultoria – planejamento/gestão de instalações esportivas</a:t>
            </a:r>
          </a:p>
        </p:txBody>
      </p:sp>
      <p:grpSp>
        <p:nvGrpSpPr>
          <p:cNvPr id="11272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ângulo 2"/>
          <p:cNvSpPr>
            <a:spLocks noChangeArrowheads="1"/>
          </p:cNvSpPr>
          <p:nvPr/>
        </p:nvSpPr>
        <p:spPr bwMode="auto">
          <a:xfrm>
            <a:off x="323850" y="733425"/>
            <a:ext cx="88201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Calibri" pitchFamily="34" charset="0"/>
              </a:rPr>
              <a:t>93.12-3 Clubes sociais, esportivos e similares</a:t>
            </a:r>
          </a:p>
          <a:p>
            <a:r>
              <a:rPr lang="pt-BR" sz="1400" i="1">
                <a:latin typeface="Calibri" pitchFamily="34" charset="0"/>
              </a:rPr>
              <a:t>Esta classe compreende:</a:t>
            </a:r>
          </a:p>
          <a:p>
            <a:pPr>
              <a:buFontTx/>
              <a:buChar char="-"/>
            </a:pPr>
            <a:r>
              <a:rPr lang="pt-BR" sz="1400">
                <a:latin typeface="Calibri" pitchFamily="34" charset="0"/>
              </a:rPr>
              <a:t>as atividades dos clubes sociais e esportivos que possibilitam a seus membros a oportunidade de participarem de atividades sociais e praticarem esportes, como: futebol, futebol de salão, voleibol, basquete, natação, equitação, golfe, tiro, etc.</a:t>
            </a:r>
          </a:p>
          <a:p>
            <a:pPr>
              <a:buFontTx/>
              <a:buChar char="-"/>
            </a:pPr>
            <a:r>
              <a:rPr lang="pt-BR" sz="1400">
                <a:latin typeface="Calibri" pitchFamily="34" charset="0"/>
              </a:rPr>
              <a:t>as atividades de ensino de esportes em escolas esportivas ou por professores independentes (85.91-1)</a:t>
            </a:r>
          </a:p>
          <a:p>
            <a:pPr>
              <a:buFontTx/>
              <a:buChar char="-"/>
            </a:pPr>
            <a:r>
              <a:rPr lang="pt-BR" sz="1400" b="1">
                <a:latin typeface="Calibri" pitchFamily="34" charset="0"/>
              </a:rPr>
              <a:t>93.13-1 Atividades de condicionamento físico</a:t>
            </a:r>
          </a:p>
          <a:p>
            <a:r>
              <a:rPr lang="pt-BR" sz="1400" i="1">
                <a:latin typeface="Calibri" pitchFamily="34" charset="0"/>
              </a:rPr>
              <a:t>Esta classe compreende:</a:t>
            </a:r>
          </a:p>
          <a:p>
            <a:r>
              <a:rPr lang="pt-BR" sz="1400">
                <a:latin typeface="Calibri" pitchFamily="34" charset="0"/>
              </a:rPr>
              <a:t>- as atividades de condicionamento físico (fitness), tais como: ginástica, musculação, yoga, pilates, alongamento corporal, anti-ginática, etc., realizadas em academias, centros de saúde física e outros locais especializados</a:t>
            </a:r>
          </a:p>
          <a:p>
            <a:r>
              <a:rPr lang="pt-BR" sz="1400" i="1">
                <a:latin typeface="Calibri" pitchFamily="34" charset="0"/>
              </a:rPr>
              <a:t>Esta classe compreende também:</a:t>
            </a:r>
          </a:p>
          <a:p>
            <a:r>
              <a:rPr lang="pt-BR" sz="1400">
                <a:latin typeface="Calibri" pitchFamily="34" charset="0"/>
              </a:rPr>
              <a:t>- as atividades de hidroginástica</a:t>
            </a:r>
          </a:p>
          <a:p>
            <a:pPr>
              <a:buFontTx/>
              <a:buChar char="-"/>
            </a:pPr>
            <a:r>
              <a:rPr lang="pt-BR" sz="1400">
                <a:latin typeface="Calibri" pitchFamily="34" charset="0"/>
              </a:rPr>
              <a:t>as atividades de instrutores de educação física, inclusive individuais (personnal trainers)</a:t>
            </a:r>
          </a:p>
          <a:p>
            <a:pPr>
              <a:buFontTx/>
              <a:buChar char="-"/>
            </a:pPr>
            <a:r>
              <a:rPr lang="pt-BR" sz="1400" b="1">
                <a:latin typeface="Calibri" pitchFamily="34" charset="0"/>
              </a:rPr>
              <a:t>93.19-1 Atividades esportivas não especificadas anteriormente</a:t>
            </a:r>
          </a:p>
          <a:p>
            <a:r>
              <a:rPr lang="pt-BR" sz="1400">
                <a:latin typeface="Calibri" pitchFamily="34" charset="0"/>
              </a:rPr>
              <a:t>- as atividades de produtores ou promotores de eventos e competições esportivas com ou sem infra-estrutura, tais como:</a:t>
            </a:r>
          </a:p>
          <a:p>
            <a:r>
              <a:rPr lang="pt-BR" sz="1400">
                <a:latin typeface="Calibri" pitchFamily="34" charset="0"/>
              </a:rPr>
              <a:t>- as atividades ligadas à organização de campeonatos de futebol, basquete, voleibol, tênis, atletismo, etc.</a:t>
            </a:r>
          </a:p>
          <a:p>
            <a:r>
              <a:rPr lang="pt-BR" sz="1400">
                <a:latin typeface="Calibri" pitchFamily="34" charset="0"/>
              </a:rPr>
              <a:t>- as atividades ligadas à organização de eventos e competições de esportes motorizados, como corrida de automóveis, karts, motos, etc.</a:t>
            </a:r>
          </a:p>
          <a:p>
            <a:r>
              <a:rPr lang="pt-BR" sz="1400">
                <a:latin typeface="Calibri" pitchFamily="34" charset="0"/>
              </a:rPr>
              <a:t>- as atividades ligadas à organização de eventos e competições hípicas e kennels clubes - as atividades de profissionais que atuam por conta própria em atividades esportivas, tais como atletas, árbitros, treinadores, juízes, etc.</a:t>
            </a:r>
          </a:p>
          <a:p>
            <a:r>
              <a:rPr lang="pt-BR" sz="1400">
                <a:latin typeface="Calibri" pitchFamily="34" charset="0"/>
              </a:rPr>
              <a:t>- a atividade de pesca esportiva e de lazer</a:t>
            </a:r>
          </a:p>
          <a:p>
            <a:r>
              <a:rPr lang="pt-BR" sz="1400">
                <a:latin typeface="Calibri" pitchFamily="34" charset="0"/>
              </a:rPr>
              <a:t>- as atividades de apoio à pesca e caça esportivas</a:t>
            </a:r>
          </a:p>
          <a:p>
            <a:pPr>
              <a:buFontTx/>
              <a:buChar char="-"/>
            </a:pPr>
            <a:r>
              <a:rPr lang="pt-BR" sz="1400">
                <a:latin typeface="Calibri" pitchFamily="34" charset="0"/>
              </a:rPr>
              <a:t>a operação de estábulos de hipódromos</a:t>
            </a:r>
          </a:p>
          <a:p>
            <a:pPr>
              <a:buFontTx/>
              <a:buChar char="-"/>
            </a:pPr>
            <a:r>
              <a:rPr lang="pt-BR" sz="1400">
                <a:latin typeface="Calibri" pitchFamily="34" charset="0"/>
              </a:rPr>
              <a:t>as atividades de regulação esportiva</a:t>
            </a:r>
          </a:p>
          <a:p>
            <a:pPr>
              <a:buFontTx/>
              <a:buChar char="-"/>
            </a:pPr>
            <a:r>
              <a:rPr lang="pt-BR" sz="1400"/>
              <a:t>as atividades de ligas esportivas</a:t>
            </a:r>
          </a:p>
          <a:p>
            <a:r>
              <a:rPr lang="pt-BR" sz="1400"/>
              <a:t>- as atividades ligadas à organização de eventos e competições de esportes motorizados como automóveis, karts, motos, etc.</a:t>
            </a:r>
            <a:endParaRPr lang="pt-BR" sz="1400">
              <a:latin typeface="Calibri" pitchFamily="34" charset="0"/>
            </a:endParaRPr>
          </a:p>
        </p:txBody>
      </p:sp>
      <p:sp>
        <p:nvSpPr>
          <p:cNvPr id="29699" name="Retângulo 2"/>
          <p:cNvSpPr>
            <a:spLocks noChangeArrowheads="1"/>
          </p:cNvSpPr>
          <p:nvPr/>
        </p:nvSpPr>
        <p:spPr bwMode="auto">
          <a:xfrm>
            <a:off x="395288" y="3789363"/>
            <a:ext cx="8569325" cy="3068637"/>
          </a:xfrm>
          <a:prstGeom prst="rect">
            <a:avLst/>
          </a:prstGeom>
          <a:noFill/>
          <a:ln w="28575" algn="ctr">
            <a:solidFill>
              <a:srgbClr val="05C505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ângulo 1"/>
          <p:cNvSpPr>
            <a:spLocks noChangeArrowheads="1"/>
          </p:cNvSpPr>
          <p:nvPr/>
        </p:nvSpPr>
        <p:spPr bwMode="auto">
          <a:xfrm>
            <a:off x="900113" y="1484313"/>
            <a:ext cx="76327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latin typeface="Calibri" pitchFamily="34" charset="0"/>
              </a:rPr>
              <a:t>85.9 OUTRAS ATIVIDADES DE ENSINO</a:t>
            </a:r>
          </a:p>
          <a:p>
            <a:r>
              <a:rPr lang="pt-BR" sz="1800">
                <a:latin typeface="Calibri" pitchFamily="34" charset="0"/>
              </a:rPr>
              <a:t>Este grupo compreende o ensino de esportes, o ensino de arte e cultura, o ensino de idiomas e outras atividades de ensino não especificadas anteriormente, tais como: treinamento em informática e cursos preparatórios para concurso.</a:t>
            </a:r>
          </a:p>
          <a:p>
            <a:endParaRPr lang="pt-BR" sz="1800">
              <a:latin typeface="Calibri" pitchFamily="34" charset="0"/>
            </a:endParaRPr>
          </a:p>
          <a:p>
            <a:r>
              <a:rPr lang="pt-BR" sz="1800" b="1">
                <a:latin typeface="Calibri" pitchFamily="34" charset="0"/>
              </a:rPr>
              <a:t>85.91-1 Ensino de esportes</a:t>
            </a:r>
          </a:p>
          <a:p>
            <a:r>
              <a:rPr lang="pt-BR" sz="1800" i="1">
                <a:latin typeface="Calibri" pitchFamily="34" charset="0"/>
              </a:rPr>
              <a:t>Esta classe compreende:</a:t>
            </a:r>
          </a:p>
          <a:p>
            <a:r>
              <a:rPr lang="pt-BR" sz="1800">
                <a:latin typeface="Calibri" pitchFamily="34" charset="0"/>
              </a:rPr>
              <a:t>- as atividades de ensino de esportes em escolas esportivas ou por professores independentes, tais como futebol, basquete, vôlei, tênis, natação, artes marciais, equitação, mergulho, etc.</a:t>
            </a:r>
          </a:p>
          <a:p>
            <a:r>
              <a:rPr lang="pt-BR" sz="1800" i="1">
                <a:latin typeface="Calibri" pitchFamily="34" charset="0"/>
              </a:rPr>
              <a:t>Esta classe compreende também:</a:t>
            </a:r>
          </a:p>
          <a:p>
            <a:r>
              <a:rPr lang="pt-BR" sz="1800">
                <a:latin typeface="Calibri" pitchFamily="34" charset="0"/>
              </a:rPr>
              <a:t>- as atividades dos técnicos e assistentes de atividades esportivas praticadas por atletas profissionais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tângulo 2"/>
          <p:cNvSpPr>
            <a:spLocks noChangeArrowheads="1"/>
          </p:cNvSpPr>
          <p:nvPr/>
        </p:nvSpPr>
        <p:spPr bwMode="auto">
          <a:xfrm>
            <a:off x="0" y="549275"/>
            <a:ext cx="7885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>
                <a:solidFill>
                  <a:srgbClr val="32723E"/>
                </a:solidFill>
                <a:latin typeface="Arial Black" pitchFamily="34" charset="0"/>
              </a:rPr>
              <a:t>Classificação Brasileira de Ocupações</a:t>
            </a:r>
          </a:p>
        </p:txBody>
      </p:sp>
      <p:sp>
        <p:nvSpPr>
          <p:cNvPr id="31748" name="Retângulo 3"/>
          <p:cNvSpPr>
            <a:spLocks noChangeArrowheads="1"/>
          </p:cNvSpPr>
          <p:nvPr/>
        </p:nvSpPr>
        <p:spPr bwMode="auto">
          <a:xfrm>
            <a:off x="2843213" y="4149725"/>
            <a:ext cx="5689600" cy="576263"/>
          </a:xfrm>
          <a:prstGeom prst="rect">
            <a:avLst/>
          </a:prstGeom>
          <a:noFill/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1749" name="Retângulo 4"/>
          <p:cNvSpPr>
            <a:spLocks noChangeArrowheads="1"/>
          </p:cNvSpPr>
          <p:nvPr/>
        </p:nvSpPr>
        <p:spPr bwMode="auto">
          <a:xfrm>
            <a:off x="2771775" y="5876925"/>
            <a:ext cx="6121400" cy="792163"/>
          </a:xfrm>
          <a:prstGeom prst="rect">
            <a:avLst/>
          </a:prstGeom>
          <a:noFill/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grpSp>
        <p:nvGrpSpPr>
          <p:cNvPr id="31750" name="Grupo 5"/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340480"/>
            <a:chExt cx="9144000" cy="47667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34048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50825" y="476887"/>
              <a:ext cx="8569325" cy="209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751" name="Grupo 5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9144000" cy="476672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17349" y="5876925"/>
            <a:ext cx="25036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http://www.mtecbo.gov.br/cbosite/pages/home.jsf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-243408"/>
            <a:ext cx="7632848" cy="698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3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187624" y="908725"/>
          <a:ext cx="6840760" cy="5688625"/>
        </p:xfrm>
        <a:graphic>
          <a:graphicData uri="http://schemas.openxmlformats.org/drawingml/2006/table">
            <a:tbl>
              <a:tblPr/>
              <a:tblGrid>
                <a:gridCol w="2937867"/>
                <a:gridCol w="1840833"/>
                <a:gridCol w="2062060"/>
              </a:tblGrid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MARIO GOBBI</a:t>
                      </a:r>
                      <a:endParaRPr lang="pt-BR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MARCUS CIDA</a:t>
                      </a:r>
                      <a:endParaRPr lang="pt-BR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CESAR GORDO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BOB BURNIQUIST</a:t>
                      </a:r>
                      <a:endParaRPr lang="pt-BR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GREGO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GUGA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RONALDO FENOMENO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b="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RONALDO FENOMENO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NEYMAR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ANDERSON SILVA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AMIR SOMOGGI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RICARDO TEIXEIRA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JUVENAL JUVENCIO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RODRIGO CAETANO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SANCHES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JUVENAL JUVENCIO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SANCHES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JUVENAL JUVENCIO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SANCHEZ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b="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CBF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CBK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CPK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CBF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FPF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EURICO MIRANDA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RICARDO TEIXEIRA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JOSÉ BRUNORO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AMERICO FARIA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SANCHES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ABILIO DINIZ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JUVENAL JUVENCIO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RICARDO TEIXEIRA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SANCHES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CARLOS NUZMAN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PELÉ MINISTRO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MARIO GOBBI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JOSÉ MARIA MARIN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RIVALDO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RICARDO TEIXEIRA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SANCHEZ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MARCELO PORTUGAL GOUVEIA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RICARDO TEIXEIRA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CARTOLA FUTEBOL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ORLANDO SILVA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VICENTE MATEUS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JOSÉ BRUNORO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SANCHEZ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JUVENAL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JUVENAL JUVENCIO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EURICO MIRANDA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SANCHES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RICARDO TEIXEIRA</a:t>
                      </a:r>
                      <a:endParaRPr lang="pt-BR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2008" y="159023"/>
            <a:ext cx="111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2014</a:t>
            </a:r>
            <a:endParaRPr lang="pt-BR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500063" y="838200"/>
            <a:ext cx="8643937" cy="661988"/>
          </a:xfrm>
        </p:spPr>
        <p:txBody>
          <a:bodyPr/>
          <a:lstStyle/>
          <a:p>
            <a:pPr algn="ctr"/>
            <a:r>
              <a:rPr lang="pt-BR" sz="2000" smtClean="0">
                <a:solidFill>
                  <a:srgbClr val="FF0000"/>
                </a:solidFill>
                <a:latin typeface="Arial Black" pitchFamily="34" charset="0"/>
              </a:rPr>
              <a:t>HABILIDADES DIRETIVAS E NÍVEL DE HIERARQUIA</a:t>
            </a:r>
          </a:p>
        </p:txBody>
      </p:sp>
      <p:sp>
        <p:nvSpPr>
          <p:cNvPr id="33795" name="Seta para cima 5"/>
          <p:cNvSpPr>
            <a:spLocks noChangeArrowheads="1"/>
          </p:cNvSpPr>
          <p:nvPr/>
        </p:nvSpPr>
        <p:spPr bwMode="auto">
          <a:xfrm>
            <a:off x="2643188" y="1857375"/>
            <a:ext cx="142875" cy="3643313"/>
          </a:xfrm>
          <a:prstGeom prst="upArrow">
            <a:avLst>
              <a:gd name="adj1" fmla="val 50000"/>
              <a:gd name="adj2" fmla="val 50056"/>
            </a:avLst>
          </a:prstGeom>
          <a:solidFill>
            <a:srgbClr val="E6230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3796" name="Seta para a direita 6"/>
          <p:cNvSpPr>
            <a:spLocks noChangeArrowheads="1"/>
          </p:cNvSpPr>
          <p:nvPr/>
        </p:nvSpPr>
        <p:spPr bwMode="auto">
          <a:xfrm>
            <a:off x="2928938" y="5786438"/>
            <a:ext cx="4429125" cy="142875"/>
          </a:xfrm>
          <a:prstGeom prst="rightArrow">
            <a:avLst>
              <a:gd name="adj1" fmla="val 50000"/>
              <a:gd name="adj2" fmla="val 49944"/>
            </a:avLst>
          </a:prstGeom>
          <a:solidFill>
            <a:srgbClr val="E6230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33797" name="Retângulo 3"/>
          <p:cNvSpPr>
            <a:spLocks noChangeArrowheads="1"/>
          </p:cNvSpPr>
          <p:nvPr/>
        </p:nvSpPr>
        <p:spPr bwMode="auto">
          <a:xfrm>
            <a:off x="2857500" y="1857375"/>
            <a:ext cx="4414838" cy="36433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cxnSp>
        <p:nvCxnSpPr>
          <p:cNvPr id="33798" name="Conector reto 8"/>
          <p:cNvCxnSpPr>
            <a:cxnSpLocks noChangeShapeType="1"/>
          </p:cNvCxnSpPr>
          <p:nvPr/>
        </p:nvCxnSpPr>
        <p:spPr bwMode="auto">
          <a:xfrm rot="16200000" flipH="1">
            <a:off x="2214562" y="2786063"/>
            <a:ext cx="3643313" cy="178593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3799" name="Conector reto 9"/>
          <p:cNvCxnSpPr>
            <a:cxnSpLocks noChangeShapeType="1"/>
          </p:cNvCxnSpPr>
          <p:nvPr/>
        </p:nvCxnSpPr>
        <p:spPr bwMode="auto">
          <a:xfrm rot="16200000" flipH="1">
            <a:off x="4250531" y="2821782"/>
            <a:ext cx="3643313" cy="17145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3800" name="CaixaDeTexto 10"/>
          <p:cNvSpPr txBox="1">
            <a:spLocks noChangeArrowheads="1"/>
          </p:cNvSpPr>
          <p:nvPr/>
        </p:nvSpPr>
        <p:spPr bwMode="auto">
          <a:xfrm>
            <a:off x="5786438" y="2071688"/>
            <a:ext cx="150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Arial Black" pitchFamily="34" charset="0"/>
              </a:rPr>
              <a:t>CONCEITUAL</a:t>
            </a:r>
          </a:p>
        </p:txBody>
      </p:sp>
      <p:sp>
        <p:nvSpPr>
          <p:cNvPr id="33801" name="CaixaDeTexto 11"/>
          <p:cNvSpPr txBox="1">
            <a:spLocks noChangeArrowheads="1"/>
          </p:cNvSpPr>
          <p:nvPr/>
        </p:nvSpPr>
        <p:spPr bwMode="auto">
          <a:xfrm>
            <a:off x="4643438" y="3571875"/>
            <a:ext cx="150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Arial Black" pitchFamily="34" charset="0"/>
              </a:rPr>
              <a:t>HUMANA</a:t>
            </a:r>
          </a:p>
        </p:txBody>
      </p:sp>
      <p:sp>
        <p:nvSpPr>
          <p:cNvPr id="33802" name="CaixaDeTexto 12"/>
          <p:cNvSpPr txBox="1">
            <a:spLocks noChangeArrowheads="1"/>
          </p:cNvSpPr>
          <p:nvPr/>
        </p:nvSpPr>
        <p:spPr bwMode="auto">
          <a:xfrm>
            <a:off x="3071813" y="5000625"/>
            <a:ext cx="150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Arial Black" pitchFamily="34" charset="0"/>
              </a:rPr>
              <a:t>TÉCNICA</a:t>
            </a:r>
          </a:p>
        </p:txBody>
      </p:sp>
      <p:sp>
        <p:nvSpPr>
          <p:cNvPr id="33803" name="CaixaDeTexto 14"/>
          <p:cNvSpPr txBox="1">
            <a:spLocks noChangeArrowheads="1"/>
          </p:cNvSpPr>
          <p:nvPr/>
        </p:nvSpPr>
        <p:spPr bwMode="auto">
          <a:xfrm>
            <a:off x="571500" y="192881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>
                <a:latin typeface="Arial Black" pitchFamily="34" charset="0"/>
              </a:rPr>
              <a:t>DIRETORES</a:t>
            </a:r>
          </a:p>
        </p:txBody>
      </p:sp>
      <p:sp>
        <p:nvSpPr>
          <p:cNvPr id="33804" name="CaixaDeTexto 15"/>
          <p:cNvSpPr txBox="1">
            <a:spLocks noChangeArrowheads="1"/>
          </p:cNvSpPr>
          <p:nvPr/>
        </p:nvSpPr>
        <p:spPr bwMode="auto">
          <a:xfrm>
            <a:off x="571500" y="335756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>
                <a:latin typeface="Arial Black" pitchFamily="34" charset="0"/>
              </a:rPr>
              <a:t>NÍVEL GERENCIAL</a:t>
            </a:r>
          </a:p>
        </p:txBody>
      </p:sp>
      <p:sp>
        <p:nvSpPr>
          <p:cNvPr id="33805" name="CaixaDeTexto 16"/>
          <p:cNvSpPr txBox="1">
            <a:spLocks noChangeArrowheads="1"/>
          </p:cNvSpPr>
          <p:nvPr/>
        </p:nvSpPr>
        <p:spPr bwMode="auto">
          <a:xfrm>
            <a:off x="428625" y="5072063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>
                <a:latin typeface="Arial Black" pitchFamily="34" charset="0"/>
              </a:rPr>
              <a:t>SUPERVISORES</a:t>
            </a:r>
          </a:p>
        </p:txBody>
      </p:sp>
      <p:sp>
        <p:nvSpPr>
          <p:cNvPr id="33806" name="CaixaDeTexto 17"/>
          <p:cNvSpPr txBox="1">
            <a:spLocks noChangeArrowheads="1"/>
          </p:cNvSpPr>
          <p:nvPr/>
        </p:nvSpPr>
        <p:spPr bwMode="auto">
          <a:xfrm>
            <a:off x="3429000" y="6215063"/>
            <a:ext cx="3643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Arial Black" pitchFamily="34" charset="0"/>
              </a:rPr>
              <a:t>PORCENTAGEM DE TRABALHO</a:t>
            </a:r>
          </a:p>
        </p:txBody>
      </p:sp>
      <p:grpSp>
        <p:nvGrpSpPr>
          <p:cNvPr id="33807" name="Grupo 14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2819400" y="2819400"/>
            <a:ext cx="3200400" cy="259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A4A4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4819" name="Group 14"/>
          <p:cNvGrpSpPr>
            <a:grpSpLocks/>
          </p:cNvGrpSpPr>
          <p:nvPr/>
        </p:nvGrpSpPr>
        <p:grpSpPr bwMode="auto">
          <a:xfrm>
            <a:off x="1066800" y="1052513"/>
            <a:ext cx="7681913" cy="5576887"/>
            <a:chOff x="1824" y="633"/>
            <a:chExt cx="2834" cy="2849"/>
          </a:xfrm>
        </p:grpSpPr>
        <p:sp>
          <p:nvSpPr>
            <p:cNvPr id="34832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>
                <a:alpha val="50195"/>
              </a:srgb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833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834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>
                <a:alpha val="50195"/>
              </a:srgb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835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>
                <a:alpha val="50195"/>
              </a:srgb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3886200"/>
            <a:ext cx="2895600" cy="565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400" b="1" smtClean="0">
                <a:solidFill>
                  <a:srgbClr val="0000FF"/>
                </a:solidFill>
                <a:latin typeface="Tahoma" pitchFamily="34" charset="0"/>
              </a:rPr>
              <a:t>ADMINISTRAÇÃO</a:t>
            </a:r>
          </a:p>
          <a:p>
            <a:pPr eaLnBrk="1" hangingPunct="1">
              <a:buFont typeface="Wingdings" pitchFamily="2" charset="2"/>
              <a:buNone/>
            </a:pPr>
            <a:endParaRPr lang="pt-BR" sz="2400" b="1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pt-BR" sz="2400" smtClean="0">
              <a:latin typeface="Tahoma" pitchFamily="34" charset="0"/>
            </a:endParaRP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223963"/>
          </a:xfrm>
        </p:spPr>
        <p:txBody>
          <a:bodyPr/>
          <a:lstStyle/>
          <a:p>
            <a:pPr algn="ctr" eaLnBrk="1" hangingPunct="1"/>
            <a:r>
              <a:rPr lang="pt-BR" sz="2000" b="1" smtClean="0">
                <a:latin typeface="Tahoma" pitchFamily="34" charset="0"/>
              </a:rPr>
              <a:t>HABILIDADES CONCEITUAIS/ ÁREAS DE INTERVENÇÃO</a:t>
            </a:r>
            <a:br>
              <a:rPr lang="pt-BR" sz="2000" b="1" smtClean="0">
                <a:latin typeface="Tahoma" pitchFamily="34" charset="0"/>
              </a:rPr>
            </a:br>
            <a:r>
              <a:rPr lang="pt-BR" sz="2000" b="1" smtClean="0">
                <a:latin typeface="Tahoma" pitchFamily="34" charset="0"/>
              </a:rPr>
              <a:t>DO GESTOR NA INDÚSTRIA DO ESPORTE</a:t>
            </a:r>
            <a:r>
              <a:rPr lang="pt-BR" sz="2600" smtClean="0">
                <a:latin typeface="Tahoma" pitchFamily="34" charset="0"/>
              </a:rPr>
              <a:t/>
            </a:r>
            <a:br>
              <a:rPr lang="pt-BR" sz="2600" smtClean="0">
                <a:latin typeface="Tahoma" pitchFamily="34" charset="0"/>
              </a:rPr>
            </a:br>
            <a:r>
              <a:rPr lang="pt-BR" sz="2000" smtClean="0">
                <a:latin typeface="Tahoma" pitchFamily="34" charset="0"/>
              </a:rPr>
              <a:t>Miller; Stoldt; Comfort (2002)</a:t>
            </a: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609600" y="4876800"/>
            <a:ext cx="2667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b="1">
                <a:solidFill>
                  <a:srgbClr val="3F3933"/>
                </a:solidFill>
                <a:latin typeface="Zurich BlkEx BT"/>
              </a:rPr>
              <a:t>PROGRAMAS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 b="1">
              <a:solidFill>
                <a:srgbClr val="3F3933"/>
              </a:solidFill>
              <a:latin typeface="Zurich BlkEx BT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>
              <a:latin typeface="Tahoma" pitchFamily="34" charset="0"/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1524000" y="23622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b="1">
                <a:solidFill>
                  <a:srgbClr val="F4B80E"/>
                </a:solidFill>
                <a:latin typeface="Zurich BlkEx BT"/>
              </a:rPr>
              <a:t>RELAÇÕES PÚBLICAS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>
              <a:latin typeface="Zurich BlkEx BT"/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>
              <a:latin typeface="Tahoma" pitchFamily="34" charset="0"/>
            </a:endParaRPr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6324600" y="4953000"/>
            <a:ext cx="25146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b="1">
                <a:solidFill>
                  <a:srgbClr val="1DD3CF"/>
                </a:solidFill>
                <a:latin typeface="Zurich BlkEx BT"/>
              </a:rPr>
              <a:t>MARKETING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 b="1">
              <a:solidFill>
                <a:srgbClr val="1DD3CF"/>
              </a:solidFill>
              <a:latin typeface="Zurich BlkEx BT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>
              <a:latin typeface="Tahoma" pitchFamily="34" charset="0"/>
            </a:endParaRP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762000" y="3657600"/>
            <a:ext cx="1447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b="1">
                <a:solidFill>
                  <a:srgbClr val="DC3A49"/>
                </a:solidFill>
                <a:latin typeface="Zurich BlkEx BT"/>
              </a:rPr>
              <a:t>LEGAL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 b="1">
              <a:solidFill>
                <a:srgbClr val="DC3A49"/>
              </a:solidFill>
              <a:latin typeface="Zurich BlkEx BT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>
              <a:latin typeface="Tahoma" pitchFamily="34" charset="0"/>
            </a:endParaRPr>
          </a:p>
        </p:txBody>
      </p:sp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5257800" y="2362200"/>
            <a:ext cx="2514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838" indent="-96838" algn="ctr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b="1">
                <a:solidFill>
                  <a:srgbClr val="F305DC"/>
                </a:solidFill>
                <a:latin typeface="Zurich BlkEx BT"/>
              </a:rPr>
              <a:t>RECURSOS HUMANOS</a:t>
            </a:r>
          </a:p>
          <a:p>
            <a:pPr marL="96838" indent="-96838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 b="1">
              <a:solidFill>
                <a:srgbClr val="F305DC"/>
              </a:solidFill>
              <a:latin typeface="Verdana" pitchFamily="34" charset="0"/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3276600" y="5638800"/>
            <a:ext cx="2667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b="1">
                <a:solidFill>
                  <a:srgbClr val="54D04A"/>
                </a:solidFill>
                <a:latin typeface="Zurich BlkEx BT"/>
              </a:rPr>
              <a:t>FINANCEIRA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 b="1">
              <a:solidFill>
                <a:srgbClr val="54D04A"/>
              </a:solidFill>
              <a:latin typeface="Zurich BlkEx BT"/>
            </a:endParaRPr>
          </a:p>
        </p:txBody>
      </p:sp>
      <p:sp>
        <p:nvSpPr>
          <p:cNvPr id="34828" name="Rectangle 13"/>
          <p:cNvSpPr>
            <a:spLocks noChangeArrowheads="1"/>
          </p:cNvSpPr>
          <p:nvPr/>
        </p:nvSpPr>
        <p:spPr bwMode="auto">
          <a:xfrm>
            <a:off x="6705600" y="3810000"/>
            <a:ext cx="2057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b="1">
                <a:solidFill>
                  <a:srgbClr val="FF0000"/>
                </a:solidFill>
                <a:latin typeface="Zurich BlkEx BT"/>
              </a:rPr>
              <a:t>EVENTOS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 b="1">
              <a:solidFill>
                <a:srgbClr val="FF0000"/>
              </a:solidFill>
              <a:latin typeface="Zurich BlkEx BT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>
              <a:latin typeface="Tahoma" pitchFamily="34" charset="0"/>
            </a:endParaRPr>
          </a:p>
        </p:txBody>
      </p:sp>
      <p:grpSp>
        <p:nvGrpSpPr>
          <p:cNvPr id="34829" name="Grupo 16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153400" cy="685800"/>
          </a:xfrm>
        </p:spPr>
        <p:txBody>
          <a:bodyPr/>
          <a:lstStyle/>
          <a:p>
            <a:pPr algn="ctr" eaLnBrk="1" hangingPunct="1"/>
            <a:r>
              <a:rPr lang="pt-BR" sz="2400" smtClean="0">
                <a:solidFill>
                  <a:srgbClr val="C00000"/>
                </a:solidFill>
                <a:latin typeface="Arial" pitchFamily="34" charset="0"/>
              </a:rPr>
              <a:t>FUNÇÕES E PAPEIS  DO ADMINISTRADOR</a:t>
            </a:r>
            <a:r>
              <a:rPr lang="pt-BR" sz="1400" smtClean="0">
                <a:latin typeface="Arial" pitchFamily="34" charset="0"/>
              </a:rPr>
              <a:t/>
            </a:r>
            <a:br>
              <a:rPr lang="pt-BR" sz="1400" smtClean="0">
                <a:latin typeface="Arial" pitchFamily="34" charset="0"/>
              </a:rPr>
            </a:br>
            <a:r>
              <a:rPr lang="pt-BR" sz="1400" b="1" smtClean="0">
                <a:latin typeface="Arial" pitchFamily="34" charset="0"/>
              </a:rPr>
              <a:t>Celma, 2004;</a:t>
            </a:r>
            <a:r>
              <a:rPr lang="pt-BR" sz="1400" smtClean="0">
                <a:latin typeface="Arial" pitchFamily="34" charset="0"/>
              </a:rPr>
              <a:t> </a:t>
            </a:r>
            <a:r>
              <a:rPr lang="pt-BR" sz="1400" b="1" smtClean="0">
                <a:latin typeface="Arial" pitchFamily="34" charset="0"/>
              </a:rPr>
              <a:t>Souci, 2002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6812" cy="5500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INTERPESSOAIS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</a:t>
            </a: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Símbolo – “cabeça” da organização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União – relacionamento com pares dentro e fora da organização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Líder – direção de subordinados – objetivos da organização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DE INFORMAÇÃO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Receptor – capta qualquer tipo de informação útil para seu trabalho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Disseminador – transmite internamente de forma total ou parcial a informação acumulada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</a:t>
            </a:r>
            <a:r>
              <a:rPr lang="pt-BR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Porta-voz</a:t>
            </a: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– transmite informação a pessoas de fora da organização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DE DECISÃO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Empreendedor – inicia ou promove mudanças para melhorar a eficácia da organização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Gerenciador de problemas – tenta resolver, o mais rápido possível as anomalias que se apresentem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Negociador – realiza pactos com as pessoas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Gestor de recursos – decide como serão empregados os distintos tipos de recursos da organização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Mintzberg</a:t>
            </a:r>
            <a:r>
              <a:rPr lang="pt-B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, 1983</a:t>
            </a:r>
          </a:p>
        </p:txBody>
      </p:sp>
      <p:grpSp>
        <p:nvGrpSpPr>
          <p:cNvPr id="35844" name="Grupo 3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971550" y="620713"/>
            <a:ext cx="7531100" cy="6453187"/>
            <a:chOff x="1161" y="6301"/>
            <a:chExt cx="9325" cy="8969"/>
          </a:xfrm>
        </p:grpSpPr>
        <p:sp>
          <p:nvSpPr>
            <p:cNvPr id="368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01" y="6600"/>
              <a:ext cx="8460" cy="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2" name="Oval 4"/>
            <p:cNvSpPr>
              <a:spLocks noChangeArrowheads="1"/>
            </p:cNvSpPr>
            <p:nvPr/>
          </p:nvSpPr>
          <p:spPr bwMode="auto">
            <a:xfrm>
              <a:off x="4908" y="6301"/>
              <a:ext cx="2179" cy="21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3" name="Text Box 5"/>
            <p:cNvSpPr txBox="1">
              <a:spLocks noChangeArrowheads="1"/>
            </p:cNvSpPr>
            <p:nvPr/>
          </p:nvSpPr>
          <p:spPr bwMode="auto">
            <a:xfrm>
              <a:off x="1161" y="8790"/>
              <a:ext cx="4140" cy="50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kumimoji="0" lang="pt-BR" sz="2000" b="1">
                  <a:solidFill>
                    <a:srgbClr val="05C505"/>
                  </a:solidFill>
                  <a:latin typeface="Calibri" pitchFamily="34" charset="0"/>
                </a:rPr>
                <a:t>Coordena fatores internos</a:t>
              </a:r>
            </a:p>
            <a:p>
              <a:pPr eaLnBrk="0" hangingPunct="0"/>
              <a:endParaRPr kumimoji="0" lang="pt-BR" sz="2000">
                <a:solidFill>
                  <a:srgbClr val="05C505"/>
                </a:solidFill>
                <a:latin typeface="Calibri" pitchFamily="34" charset="0"/>
              </a:endParaRPr>
            </a:p>
            <a:p>
              <a:pPr eaLnBrk="0" hangingPunct="0">
                <a:lnSpc>
                  <a:spcPct val="150000"/>
                </a:lnSpc>
                <a:buFontTx/>
                <a:buChar char="•"/>
              </a:pPr>
              <a:r>
                <a:rPr kumimoji="0" lang="pt-BR" sz="2000">
                  <a:solidFill>
                    <a:srgbClr val="0B0A09"/>
                  </a:solidFill>
                  <a:latin typeface="Calibri" pitchFamily="34" charset="0"/>
                </a:rPr>
                <a:t>  </a:t>
              </a: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Empregados</a:t>
              </a:r>
            </a:p>
            <a:p>
              <a:pPr eaLnBrk="0" hangingPunct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Níveis de trabalho</a:t>
              </a:r>
            </a:p>
            <a:p>
              <a:pPr eaLnBrk="0" hangingPunct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Habilidades do pessoal</a:t>
              </a:r>
            </a:p>
            <a:p>
              <a:pPr eaLnBrk="0" hangingPunct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Papéis individuais</a:t>
              </a:r>
            </a:p>
            <a:p>
              <a:pPr eaLnBrk="0" hangingPunct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Motivação dos indivíduos</a:t>
              </a:r>
            </a:p>
            <a:p>
              <a:pPr eaLnBrk="0" hangingPunct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Distribuição de pessoal</a:t>
              </a:r>
            </a:p>
          </p:txBody>
        </p:sp>
        <p:sp>
          <p:nvSpPr>
            <p:cNvPr id="36874" name="Text Box 6"/>
            <p:cNvSpPr txBox="1">
              <a:spLocks noChangeArrowheads="1"/>
            </p:cNvSpPr>
            <p:nvPr/>
          </p:nvSpPr>
          <p:spPr bwMode="auto">
            <a:xfrm>
              <a:off x="5084" y="6768"/>
              <a:ext cx="1872" cy="1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kumimoji="0" lang="pt-BR" sz="1800" b="1">
                  <a:solidFill>
                    <a:srgbClr val="E62302"/>
                  </a:solidFill>
                  <a:latin typeface="Calibri" pitchFamily="34" charset="0"/>
                </a:rPr>
                <a:t>O gerente de esportes em ação</a:t>
              </a:r>
            </a:p>
          </p:txBody>
        </p:sp>
        <p:sp>
          <p:nvSpPr>
            <p:cNvPr id="36875" name="Text Box 7"/>
            <p:cNvSpPr txBox="1">
              <a:spLocks noChangeArrowheads="1"/>
            </p:cNvSpPr>
            <p:nvPr/>
          </p:nvSpPr>
          <p:spPr bwMode="auto">
            <a:xfrm>
              <a:off x="6390" y="8790"/>
              <a:ext cx="4096" cy="50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kumimoji="0" lang="pt-BR" sz="1800" b="1">
                  <a:solidFill>
                    <a:srgbClr val="05C505"/>
                  </a:solidFill>
                  <a:latin typeface="Calibri" pitchFamily="34" charset="0"/>
                </a:rPr>
                <a:t>Coordena fatores externos</a:t>
              </a:r>
              <a:br>
                <a:rPr kumimoji="0" lang="pt-BR" sz="1800" b="1">
                  <a:solidFill>
                    <a:srgbClr val="05C505"/>
                  </a:solidFill>
                  <a:latin typeface="Calibri" pitchFamily="34" charset="0"/>
                </a:rPr>
              </a:br>
              <a:endParaRPr kumimoji="0" lang="pt-BR" sz="1800" b="1">
                <a:solidFill>
                  <a:srgbClr val="05C505"/>
                </a:solidFill>
                <a:latin typeface="Calibri" pitchFamily="34" charset="0"/>
              </a:endParaRP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1800" b="1">
                  <a:solidFill>
                    <a:srgbClr val="0B0A09"/>
                  </a:solidFill>
                  <a:latin typeface="Calibri" pitchFamily="34" charset="0"/>
                </a:rPr>
                <a:t>  </a:t>
              </a: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Fatores econômicos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Tecnologia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Política e legislação </a:t>
              </a:r>
              <a:b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</a:b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   local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Atividades físicas e    </a:t>
              </a:r>
              <a:b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</a:b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  competições de outras </a:t>
              </a:r>
              <a:b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</a:b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  modalidades esportivas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Necessidades/ desejos da</a:t>
              </a:r>
              <a:b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</a:b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   juventude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Contexto social e cultural</a:t>
              </a:r>
            </a:p>
          </p:txBody>
        </p:sp>
        <p:sp>
          <p:nvSpPr>
            <p:cNvPr id="36876" name="Text Box 8"/>
            <p:cNvSpPr txBox="1">
              <a:spLocks noChangeArrowheads="1"/>
            </p:cNvSpPr>
            <p:nvPr/>
          </p:nvSpPr>
          <p:spPr bwMode="auto">
            <a:xfrm>
              <a:off x="4211" y="14242"/>
              <a:ext cx="37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30000"/>
                </a:lnSpc>
              </a:pPr>
              <a:r>
                <a:rPr kumimoji="0" lang="pt-BR" sz="1200" b="1">
                  <a:solidFill>
                    <a:srgbClr val="2838D0"/>
                  </a:solidFill>
                  <a:latin typeface="Calibri" pitchFamily="34" charset="0"/>
                </a:rPr>
                <a:t>Supervisiona e se assegura de que</a:t>
              </a:r>
            </a:p>
          </p:txBody>
        </p:sp>
        <p:sp>
          <p:nvSpPr>
            <p:cNvPr id="36877" name="Line 12"/>
            <p:cNvSpPr>
              <a:spLocks noChangeShapeType="1"/>
            </p:cNvSpPr>
            <p:nvPr/>
          </p:nvSpPr>
          <p:spPr bwMode="auto">
            <a:xfrm flipH="1">
              <a:off x="5986" y="8450"/>
              <a:ext cx="56" cy="57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8" name="Line 13"/>
            <p:cNvSpPr>
              <a:spLocks noChangeShapeType="1"/>
            </p:cNvSpPr>
            <p:nvPr/>
          </p:nvSpPr>
          <p:spPr bwMode="auto">
            <a:xfrm>
              <a:off x="3681" y="8610"/>
              <a:ext cx="4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9" name="Line 14"/>
            <p:cNvSpPr>
              <a:spLocks noChangeShapeType="1"/>
            </p:cNvSpPr>
            <p:nvPr/>
          </p:nvSpPr>
          <p:spPr bwMode="auto">
            <a:xfrm>
              <a:off x="8181" y="8610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80" name="Line 15"/>
            <p:cNvSpPr>
              <a:spLocks noChangeShapeType="1"/>
            </p:cNvSpPr>
            <p:nvPr/>
          </p:nvSpPr>
          <p:spPr bwMode="auto">
            <a:xfrm>
              <a:off x="3681" y="861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867" name="Rectangle 18"/>
          <p:cNvSpPr>
            <a:spLocks noChangeArrowheads="1"/>
          </p:cNvSpPr>
          <p:nvPr/>
        </p:nvSpPr>
        <p:spPr bwMode="auto">
          <a:xfrm>
            <a:off x="539750" y="692150"/>
            <a:ext cx="3124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>
                <a:solidFill>
                  <a:srgbClr val="E62302"/>
                </a:solidFill>
                <a:latin typeface="Arial Black" pitchFamily="34" charset="0"/>
                <a:cs typeface="Times New Roman" pitchFamily="18" charset="0"/>
              </a:rPr>
              <a:t>O gerente de esportes em ação: resumo de suas responsabilidades.</a:t>
            </a:r>
          </a:p>
          <a:p>
            <a:pPr eaLnBrk="0" hangingPunct="0"/>
            <a:r>
              <a:rPr lang="pt-BR" sz="1400">
                <a:solidFill>
                  <a:srgbClr val="E62302"/>
                </a:solidFill>
                <a:latin typeface="Arial Black" pitchFamily="34" charset="0"/>
                <a:cs typeface="Times New Roman" pitchFamily="18" charset="0"/>
              </a:rPr>
              <a:t>Adaptado de ACOSTA, 2005, p. 223.</a:t>
            </a:r>
            <a:endParaRPr lang="pt-BR" sz="1400">
              <a:solidFill>
                <a:srgbClr val="E62302"/>
              </a:solidFill>
              <a:latin typeface="Arial Black" pitchFamily="34" charset="0"/>
            </a:endParaRPr>
          </a:p>
        </p:txBody>
      </p:sp>
      <p:grpSp>
        <p:nvGrpSpPr>
          <p:cNvPr id="36868" name="Grupo 13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8"/>
          <p:cNvSpPr txBox="1">
            <a:spLocks noChangeArrowheads="1"/>
          </p:cNvSpPr>
          <p:nvPr/>
        </p:nvSpPr>
        <p:spPr bwMode="auto">
          <a:xfrm>
            <a:off x="2357438" y="1143000"/>
            <a:ext cx="4500562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</a:pPr>
            <a:r>
              <a:rPr kumimoji="0" lang="pt-BR" sz="2000" b="1">
                <a:solidFill>
                  <a:srgbClr val="2838D0"/>
                </a:solidFill>
              </a:rPr>
              <a:t>Supervisiona e se assegura de que</a:t>
            </a:r>
          </a:p>
        </p:txBody>
      </p:sp>
      <p:sp>
        <p:nvSpPr>
          <p:cNvPr id="37891" name="Text Box 9"/>
          <p:cNvSpPr txBox="1">
            <a:spLocks noChangeArrowheads="1"/>
          </p:cNvSpPr>
          <p:nvPr/>
        </p:nvSpPr>
        <p:spPr bwMode="auto">
          <a:xfrm>
            <a:off x="714375" y="1928813"/>
            <a:ext cx="2422525" cy="4643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pt-BR" sz="2000" b="1">
                <a:solidFill>
                  <a:srgbClr val="C8187D"/>
                </a:solidFill>
              </a:rPr>
              <a:t>A estrutura administrativa esteja</a:t>
            </a:r>
          </a:p>
          <a:p>
            <a:pPr eaLnBrk="0" hangingPunct="0"/>
            <a:endParaRPr kumimoji="0" lang="pt-BR" sz="2000" b="1">
              <a:solidFill>
                <a:srgbClr val="D9D407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Devidamente equipada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Dotada de pessoal adequado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Coordenada eficientemente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Trabalhando devidamente em programas estratégicos</a:t>
            </a:r>
          </a:p>
          <a:p>
            <a:pPr eaLnBrk="0" hangingPunct="0"/>
            <a:endParaRPr kumimoji="0" lang="pt-BR" sz="1800" b="1">
              <a:solidFill>
                <a:srgbClr val="040404"/>
              </a:solidFill>
            </a:endParaRPr>
          </a:p>
        </p:txBody>
      </p:sp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3357563" y="1928813"/>
            <a:ext cx="2571750" cy="4643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92075" indent="-92075" eaLnBrk="0" hangingPunct="0"/>
            <a:r>
              <a:rPr kumimoji="0" lang="pt-BR" sz="2000" b="1">
                <a:solidFill>
                  <a:srgbClr val="C8187D"/>
                </a:solidFill>
              </a:rPr>
              <a:t>Os empregados</a:t>
            </a:r>
          </a:p>
          <a:p>
            <a:pPr marL="92075" indent="-92075" eaLnBrk="0" hangingPunct="0"/>
            <a:endParaRPr kumimoji="0" lang="pt-BR" sz="2000" b="1">
              <a:solidFill>
                <a:srgbClr val="C8187D"/>
              </a:solidFill>
            </a:endParaRPr>
          </a:p>
          <a:p>
            <a:pPr marL="92075" indent="-92075" eaLnBrk="0" hangingPunct="0"/>
            <a:r>
              <a:rPr kumimoji="0" lang="pt-BR" sz="2000" b="1">
                <a:solidFill>
                  <a:srgbClr val="040404"/>
                </a:solidFill>
              </a:rPr>
              <a:t>Sejam competentes e experientes</a:t>
            </a:r>
          </a:p>
          <a:p>
            <a:pPr marL="92075" indent="-92075"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Sejam devidamente supervisionados</a:t>
            </a:r>
          </a:p>
          <a:p>
            <a:pPr marL="92075" indent="-92075"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Coordenados eficientemente?</a:t>
            </a:r>
          </a:p>
          <a:p>
            <a:pPr marL="92075" indent="-92075"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Trabalhem em um ambiente agradável</a:t>
            </a:r>
          </a:p>
          <a:p>
            <a:pPr marL="92075" indent="-92075"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Recebam informações pertinentes sobre políticas e rotinas de trabalho</a:t>
            </a:r>
          </a:p>
          <a:p>
            <a:pPr marL="92075" indent="-92075" eaLnBrk="0" hangingPunct="0"/>
            <a:endParaRPr kumimoji="0" lang="pt-BR" sz="1200" b="1">
              <a:solidFill>
                <a:srgbClr val="040404"/>
              </a:solidFill>
            </a:endParaRPr>
          </a:p>
        </p:txBody>
      </p:sp>
      <p:sp>
        <p:nvSpPr>
          <p:cNvPr id="37893" name="Text Box 11"/>
          <p:cNvSpPr txBox="1">
            <a:spLocks noChangeArrowheads="1"/>
          </p:cNvSpPr>
          <p:nvPr/>
        </p:nvSpPr>
        <p:spPr bwMode="auto">
          <a:xfrm>
            <a:off x="6084888" y="1773238"/>
            <a:ext cx="2786062" cy="4929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pt-BR" sz="2000" b="1">
                <a:solidFill>
                  <a:srgbClr val="C8187D"/>
                </a:solidFill>
              </a:rPr>
              <a:t>Sejam avaliados</a:t>
            </a:r>
          </a:p>
          <a:p>
            <a:pPr eaLnBrk="0" hangingPunct="0"/>
            <a:endParaRPr kumimoji="0" lang="pt-BR" sz="1000" b="1">
              <a:solidFill>
                <a:srgbClr val="C8187D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O crescimento de clientes, filiados e voluntários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A organização de eventos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A capacitação dos RH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As adesões e exclusões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As atividades de relações públicas e promoção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O uso das instalações esportivas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Os programas e resultados esportivos</a:t>
            </a:r>
          </a:p>
        </p:txBody>
      </p:sp>
      <p:grpSp>
        <p:nvGrpSpPr>
          <p:cNvPr id="37894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7772400" cy="533400"/>
          </a:xfrm>
        </p:spPr>
        <p:txBody>
          <a:bodyPr/>
          <a:lstStyle/>
          <a:p>
            <a:pPr algn="ctr" eaLnBrk="1" hangingPunct="1"/>
            <a:r>
              <a:rPr lang="pt-BR" sz="2400" b="1" smtClean="0">
                <a:latin typeface="Arial" pitchFamily="34" charset="0"/>
              </a:rPr>
              <a:t>PERSPECTIVAS DE ATUAÇÃO</a:t>
            </a:r>
            <a:br>
              <a:rPr lang="pt-BR" sz="2400" b="1" smtClean="0">
                <a:latin typeface="Arial" pitchFamily="34" charset="0"/>
              </a:rPr>
            </a:br>
            <a:r>
              <a:rPr lang="pt-BR" sz="2400" smtClean="0">
                <a:latin typeface="Arial" pitchFamily="34" charset="0"/>
              </a:rPr>
              <a:t>                                                                  </a:t>
            </a:r>
            <a:r>
              <a:rPr lang="pt-BR" sz="1400" smtClean="0">
                <a:latin typeface="Arial" pitchFamily="34" charset="0"/>
              </a:rPr>
              <a:t>SOUCI, 2002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43213" y="1268413"/>
            <a:ext cx="365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CENTROS ESCOLARES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58888" y="1916113"/>
            <a:ext cx="6629400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B0A09"/>
                </a:solidFill>
                <a:latin typeface="Arial" pitchFamily="34" charset="0"/>
              </a:rPr>
              <a:t> Programas Esportivos e atividades estudantis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42988" y="2565400"/>
            <a:ext cx="7221537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Universidade – serviços de esporte para estudantes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971550" y="3429000"/>
            <a:ext cx="3638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SERVIÇOS MUNICIPAIS</a:t>
            </a:r>
          </a:p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 DE TEMPO LIVRE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148263" y="3573463"/>
            <a:ext cx="321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ÓRGÃOS PRIVADOS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1476375" y="4652963"/>
            <a:ext cx="6916738" cy="8223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Programas de atividade física </a:t>
            </a:r>
          </a:p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crianças, portadores de deficiência, terceira idade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2411413" y="5876925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ÓRGÃOS GOVERNAMENTAIS</a:t>
            </a:r>
          </a:p>
        </p:txBody>
      </p:sp>
      <p:grpSp>
        <p:nvGrpSpPr>
          <p:cNvPr id="12298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8077200" cy="762000"/>
          </a:xfrm>
        </p:spPr>
        <p:txBody>
          <a:bodyPr/>
          <a:lstStyle/>
          <a:p>
            <a:pPr eaLnBrk="1" hangingPunct="1"/>
            <a:r>
              <a:rPr lang="pt-BR" sz="2000" smtClean="0">
                <a:latin typeface="Comic Sans MS" pitchFamily="66" charset="0"/>
              </a:rPr>
              <a:t>VANTAGENS E DESVANTAGENS DE SE ALCANÇAR </a:t>
            </a:r>
            <a:br>
              <a:rPr lang="pt-BR" sz="2000" smtClean="0">
                <a:latin typeface="Comic Sans MS" pitchFamily="66" charset="0"/>
              </a:rPr>
            </a:br>
            <a:r>
              <a:rPr lang="pt-BR" sz="2000" smtClean="0">
                <a:latin typeface="Comic Sans MS" pitchFamily="66" charset="0"/>
              </a:rPr>
              <a:t>UMA POSIÇÃO ADMINISTRATIVA         (</a:t>
            </a:r>
            <a:r>
              <a:rPr lang="pt-BR" sz="1600" smtClean="0">
                <a:latin typeface="Comic Sans MS" pitchFamily="66" charset="0"/>
              </a:rPr>
              <a:t>adaptado de Horine, 1995)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24000"/>
            <a:ext cx="3878262" cy="5334000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pt-BR" sz="3200" b="1" smtClean="0">
                <a:solidFill>
                  <a:srgbClr val="15711E"/>
                </a:solidFill>
                <a:latin typeface="Comic Sans MS" pitchFamily="66" charset="0"/>
              </a:rPr>
              <a:t>VANTAGENS</a:t>
            </a:r>
          </a:p>
          <a:p>
            <a:pPr marL="0" indent="0" eaLnBrk="1" hangingPunct="1">
              <a:lnSpc>
                <a:spcPct val="140000"/>
              </a:lnSpc>
              <a:buFont typeface="Wingdings" pitchFamily="2" charset="2"/>
              <a:buNone/>
            </a:pPr>
            <a:endParaRPr lang="pt-BR" sz="900" b="1" smtClean="0">
              <a:solidFill>
                <a:srgbClr val="9B0925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170000"/>
              </a:lnSpc>
              <a:buFontTx/>
              <a:buNone/>
            </a:pPr>
            <a:r>
              <a:rPr lang="pt-BR" sz="1600" b="1" smtClean="0">
                <a:latin typeface="Comic Sans MS" pitchFamily="66" charset="0"/>
              </a:rPr>
              <a:t>- </a:t>
            </a: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AUMENTO DOS RENDIMENTOS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PRESTÍGIO PROFISSIONAL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PRESTÍGIO SOCIAL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TROCAS PROFISSIONAIS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PODER PESSOAL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REALIZAÇÕES PROFISSIONAIS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OPORTUNIDADE DE MUDANÇA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   POSITIVA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ASSOCIAÇÃO COM OUTROS 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   LÍDERES DE ALTA QUALIDADE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28775"/>
            <a:ext cx="4800600" cy="5562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t-BR" sz="3200" b="1" smtClean="0">
                <a:solidFill>
                  <a:srgbClr val="9B0925"/>
                </a:solidFill>
                <a:latin typeface="Comic Sans MS" pitchFamily="66" charset="0"/>
              </a:rPr>
              <a:t>    DESVANTAGENS</a:t>
            </a:r>
            <a:br>
              <a:rPr lang="pt-BR" sz="3200" b="1" smtClean="0">
                <a:solidFill>
                  <a:srgbClr val="9B0925"/>
                </a:solidFill>
                <a:latin typeface="Comic Sans MS" pitchFamily="66" charset="0"/>
              </a:rPr>
            </a:br>
            <a:endParaRPr lang="pt-BR" sz="800" b="1" smtClean="0">
              <a:solidFill>
                <a:srgbClr val="9B0925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PRESSÕES OU TEMPO ISUFICIENTE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PARA ACOMPANHAR A ÁREA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LONGA JORNADA DE TRABALHO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PERDA DE RELAÇÕES PESSOAIS COM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ALUNOS E ATLETAS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TEMPO REDUZIDO PARA ESTUDO E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 PESQUISA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PRESSÃO / RESPONSABILIDADE PELOS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PROGRAMAS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PRESSÃO / RESPONSABILIDADE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PESSOAL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MUDANÇAS NAS RELAÇÕES SOCIAIS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COM COLEGAS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PRESSÃO DE AVALIAÇÃO PROFISSIONAL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PÚBLICA – DECISÕES E PROGRAMAS</a:t>
            </a:r>
          </a:p>
          <a:p>
            <a:pPr marL="0" indent="0" eaLnBrk="1" hangingPunct="1">
              <a:lnSpc>
                <a:spcPct val="110000"/>
              </a:lnSpc>
            </a:pPr>
            <a:endParaRPr lang="pt-BR" sz="1600" b="1" smtClean="0">
              <a:latin typeface="Comic Sans MS" pitchFamily="66" charset="0"/>
            </a:endParaRPr>
          </a:p>
        </p:txBody>
      </p:sp>
      <p:grpSp>
        <p:nvGrpSpPr>
          <p:cNvPr id="38917" name="Grupo 4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  <p:bldP spid="15363" grpId="0" build="p" autoUpdateAnimBg="0"/>
      <p:bldP spid="15364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052513"/>
            <a:ext cx="7772400" cy="457200"/>
          </a:xfrm>
        </p:spPr>
        <p:txBody>
          <a:bodyPr/>
          <a:lstStyle/>
          <a:p>
            <a:pPr algn="ctr" eaLnBrk="1" hangingPunct="1"/>
            <a:r>
              <a:rPr lang="pt-BR" sz="2400" smtClean="0">
                <a:solidFill>
                  <a:srgbClr val="E62302"/>
                </a:solidFill>
                <a:latin typeface="Tahoma" pitchFamily="34" charset="0"/>
              </a:rPr>
              <a:t>PROCESSOS FUNDAMENTAIS DA GESTÃO</a:t>
            </a:r>
          </a:p>
        </p:txBody>
      </p:sp>
      <p:grpSp>
        <p:nvGrpSpPr>
          <p:cNvPr id="39939" name="Group 29"/>
          <p:cNvGrpSpPr>
            <a:grpSpLocks/>
          </p:cNvGrpSpPr>
          <p:nvPr/>
        </p:nvGrpSpPr>
        <p:grpSpPr bwMode="auto">
          <a:xfrm>
            <a:off x="304800" y="2060575"/>
            <a:ext cx="8839200" cy="4283075"/>
            <a:chOff x="192" y="720"/>
            <a:chExt cx="5568" cy="2698"/>
          </a:xfrm>
        </p:grpSpPr>
        <p:sp>
          <p:nvSpPr>
            <p:cNvPr id="39944" name="Text Box 5"/>
            <p:cNvSpPr txBox="1">
              <a:spLocks noChangeArrowheads="1"/>
            </p:cNvSpPr>
            <p:nvPr/>
          </p:nvSpPr>
          <p:spPr bwMode="auto">
            <a:xfrm>
              <a:off x="2112" y="2448"/>
              <a:ext cx="1968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Tomada de decisões</a:t>
              </a:r>
            </a:p>
          </p:txBody>
        </p:sp>
        <p:sp>
          <p:nvSpPr>
            <p:cNvPr id="39945" name="Text Box 6"/>
            <p:cNvSpPr txBox="1">
              <a:spLocks noChangeArrowheads="1"/>
            </p:cNvSpPr>
            <p:nvPr/>
          </p:nvSpPr>
          <p:spPr bwMode="auto">
            <a:xfrm>
              <a:off x="336" y="1584"/>
              <a:ext cx="1296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Planejamento</a:t>
              </a:r>
            </a:p>
          </p:txBody>
        </p:sp>
        <p:sp>
          <p:nvSpPr>
            <p:cNvPr id="39946" name="Text Box 7"/>
            <p:cNvSpPr txBox="1">
              <a:spLocks noChangeArrowheads="1"/>
            </p:cNvSpPr>
            <p:nvPr/>
          </p:nvSpPr>
          <p:spPr bwMode="auto">
            <a:xfrm>
              <a:off x="4656" y="1632"/>
              <a:ext cx="1104" cy="4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Direção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(liderança)</a:t>
              </a:r>
            </a:p>
          </p:txBody>
        </p:sp>
        <p:sp>
          <p:nvSpPr>
            <p:cNvPr id="39947" name="Text Box 8"/>
            <p:cNvSpPr txBox="1">
              <a:spLocks noChangeArrowheads="1"/>
            </p:cNvSpPr>
            <p:nvPr/>
          </p:nvSpPr>
          <p:spPr bwMode="auto">
            <a:xfrm>
              <a:off x="2448" y="1824"/>
              <a:ext cx="1296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Comunicação</a:t>
              </a:r>
            </a:p>
          </p:txBody>
        </p:sp>
        <p:sp>
          <p:nvSpPr>
            <p:cNvPr id="39948" name="Text Box 9"/>
            <p:cNvSpPr txBox="1">
              <a:spLocks noChangeArrowheads="1"/>
            </p:cNvSpPr>
            <p:nvPr/>
          </p:nvSpPr>
          <p:spPr bwMode="auto">
            <a:xfrm>
              <a:off x="336" y="2160"/>
              <a:ext cx="1200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Organização</a:t>
              </a:r>
            </a:p>
          </p:txBody>
        </p:sp>
        <p:sp>
          <p:nvSpPr>
            <p:cNvPr id="39949" name="Text Box 10"/>
            <p:cNvSpPr txBox="1">
              <a:spLocks noChangeArrowheads="1"/>
            </p:cNvSpPr>
            <p:nvPr/>
          </p:nvSpPr>
          <p:spPr bwMode="auto">
            <a:xfrm>
              <a:off x="192" y="2592"/>
              <a:ext cx="1200" cy="44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Seleção e contratação</a:t>
              </a:r>
            </a:p>
          </p:txBody>
        </p:sp>
        <p:sp>
          <p:nvSpPr>
            <p:cNvPr id="39950" name="Text Box 11"/>
            <p:cNvSpPr txBox="1">
              <a:spLocks noChangeArrowheads="1"/>
            </p:cNvSpPr>
            <p:nvPr/>
          </p:nvSpPr>
          <p:spPr bwMode="auto">
            <a:xfrm>
              <a:off x="2592" y="720"/>
              <a:ext cx="1056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Gestão</a:t>
              </a:r>
            </a:p>
          </p:txBody>
        </p:sp>
        <p:sp>
          <p:nvSpPr>
            <p:cNvPr id="39951" name="Text Box 12"/>
            <p:cNvSpPr txBox="1">
              <a:spLocks noChangeArrowheads="1"/>
            </p:cNvSpPr>
            <p:nvPr/>
          </p:nvSpPr>
          <p:spPr bwMode="auto">
            <a:xfrm>
              <a:off x="2544" y="3168"/>
              <a:ext cx="1104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Avaliação</a:t>
              </a:r>
            </a:p>
          </p:txBody>
        </p:sp>
        <p:sp>
          <p:nvSpPr>
            <p:cNvPr id="39952" name="Text Box 13"/>
            <p:cNvSpPr txBox="1">
              <a:spLocks noChangeArrowheads="1"/>
            </p:cNvSpPr>
            <p:nvPr/>
          </p:nvSpPr>
          <p:spPr bwMode="auto">
            <a:xfrm>
              <a:off x="4656" y="2640"/>
              <a:ext cx="1104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Motivação</a:t>
              </a:r>
            </a:p>
          </p:txBody>
        </p:sp>
        <p:sp>
          <p:nvSpPr>
            <p:cNvPr id="39953" name="Line 14"/>
            <p:cNvSpPr>
              <a:spLocks noChangeShapeType="1"/>
            </p:cNvSpPr>
            <p:nvPr/>
          </p:nvSpPr>
          <p:spPr bwMode="auto">
            <a:xfrm>
              <a:off x="1536" y="1728"/>
              <a:ext cx="96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4" name="Line 15"/>
            <p:cNvSpPr>
              <a:spLocks noChangeShapeType="1"/>
            </p:cNvSpPr>
            <p:nvPr/>
          </p:nvSpPr>
          <p:spPr bwMode="auto">
            <a:xfrm flipV="1">
              <a:off x="1488" y="2256"/>
              <a:ext cx="100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5" name="Line 16"/>
            <p:cNvSpPr>
              <a:spLocks noChangeShapeType="1"/>
            </p:cNvSpPr>
            <p:nvPr/>
          </p:nvSpPr>
          <p:spPr bwMode="auto">
            <a:xfrm flipH="1">
              <a:off x="3696" y="1728"/>
              <a:ext cx="110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6" name="Line 17"/>
            <p:cNvSpPr>
              <a:spLocks noChangeShapeType="1"/>
            </p:cNvSpPr>
            <p:nvPr/>
          </p:nvSpPr>
          <p:spPr bwMode="auto">
            <a:xfrm flipH="1" flipV="1">
              <a:off x="3696" y="2256"/>
              <a:ext cx="105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7" name="Line 18"/>
            <p:cNvSpPr>
              <a:spLocks noChangeShapeType="1"/>
            </p:cNvSpPr>
            <p:nvPr/>
          </p:nvSpPr>
          <p:spPr bwMode="auto">
            <a:xfrm>
              <a:off x="3120" y="9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8" name="Line 19"/>
            <p:cNvSpPr>
              <a:spLocks noChangeShapeType="1"/>
            </p:cNvSpPr>
            <p:nvPr/>
          </p:nvSpPr>
          <p:spPr bwMode="auto">
            <a:xfrm>
              <a:off x="816" y="1152"/>
              <a:ext cx="4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9" name="Line 20"/>
            <p:cNvSpPr>
              <a:spLocks noChangeShapeType="1"/>
            </p:cNvSpPr>
            <p:nvPr/>
          </p:nvSpPr>
          <p:spPr bwMode="auto">
            <a:xfrm>
              <a:off x="816" y="11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0" name="Line 21"/>
            <p:cNvSpPr>
              <a:spLocks noChangeShapeType="1"/>
            </p:cNvSpPr>
            <p:nvPr/>
          </p:nvSpPr>
          <p:spPr bwMode="auto">
            <a:xfrm>
              <a:off x="5184" y="11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1" name="Line 22"/>
            <p:cNvSpPr>
              <a:spLocks noChangeShapeType="1"/>
            </p:cNvSpPr>
            <p:nvPr/>
          </p:nvSpPr>
          <p:spPr bwMode="auto">
            <a:xfrm flipH="1">
              <a:off x="768" y="3312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2" name="Line 23"/>
            <p:cNvSpPr>
              <a:spLocks noChangeShapeType="1"/>
            </p:cNvSpPr>
            <p:nvPr/>
          </p:nvSpPr>
          <p:spPr bwMode="auto">
            <a:xfrm>
              <a:off x="3648" y="331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3" name="Line 24"/>
            <p:cNvSpPr>
              <a:spLocks noChangeShapeType="1"/>
            </p:cNvSpPr>
            <p:nvPr/>
          </p:nvSpPr>
          <p:spPr bwMode="auto">
            <a:xfrm flipV="1">
              <a:off x="76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4" name="Line 25"/>
            <p:cNvSpPr>
              <a:spLocks noChangeShapeType="1"/>
            </p:cNvSpPr>
            <p:nvPr/>
          </p:nvSpPr>
          <p:spPr bwMode="auto">
            <a:xfrm flipV="1">
              <a:off x="518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5" name="Line 26"/>
            <p:cNvSpPr>
              <a:spLocks noChangeShapeType="1"/>
            </p:cNvSpPr>
            <p:nvPr/>
          </p:nvSpPr>
          <p:spPr bwMode="auto">
            <a:xfrm flipV="1">
              <a:off x="3072" y="273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39940" name="Text Box 28"/>
          <p:cNvSpPr txBox="1">
            <a:spLocks noChangeArrowheads="1"/>
          </p:cNvSpPr>
          <p:nvPr/>
        </p:nvSpPr>
        <p:spPr bwMode="auto">
          <a:xfrm>
            <a:off x="6248400" y="6248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800">
                <a:latin typeface="Tahoma" pitchFamily="34" charset="0"/>
              </a:rPr>
              <a:t>Souci, 2002</a:t>
            </a:r>
          </a:p>
        </p:txBody>
      </p:sp>
      <p:grpSp>
        <p:nvGrpSpPr>
          <p:cNvPr id="39941" name="Grupo 26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tângulo 1"/>
          <p:cNvSpPr>
            <a:spLocks noChangeArrowheads="1"/>
          </p:cNvSpPr>
          <p:nvPr/>
        </p:nvSpPr>
        <p:spPr bwMode="auto">
          <a:xfrm>
            <a:off x="755650" y="982663"/>
            <a:ext cx="79200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rgbClr val="32723E"/>
                </a:solidFill>
                <a:latin typeface="Calibri" pitchFamily="34" charset="0"/>
              </a:rPr>
              <a:t>Ministério do trabalho e Emprego. Classificação Brasileira de Ocupações</a:t>
            </a:r>
          </a:p>
          <a:p>
            <a:r>
              <a:rPr lang="pt-BR" sz="1200">
                <a:latin typeface="Calibri" pitchFamily="34" charset="0"/>
                <a:hlinkClick r:id="rId2"/>
              </a:rPr>
              <a:t>http://www.mtecbo.gov.br/cbosite/pages/pesquisas/BuscaPorTitulo.jsf</a:t>
            </a:r>
            <a:endParaRPr lang="pt-BR" sz="1200">
              <a:solidFill>
                <a:srgbClr val="32723E"/>
              </a:solidFill>
              <a:latin typeface="Calibri" pitchFamily="34" charset="0"/>
            </a:endParaRPr>
          </a:p>
          <a:p>
            <a:endParaRPr lang="pt-BR" sz="1200">
              <a:latin typeface="Calibri" pitchFamily="34" charset="0"/>
            </a:endParaRPr>
          </a:p>
          <a:p>
            <a:r>
              <a:rPr lang="pt-BR" sz="1200">
                <a:solidFill>
                  <a:srgbClr val="040404"/>
                </a:solidFill>
                <a:latin typeface="Calibri" pitchFamily="34" charset="0"/>
                <a:cs typeface="Tahoma" pitchFamily="34" charset="0"/>
              </a:rPr>
              <a:t>Ministério do Planejamento, Orçamento e Gestão Instituto Brasileiro de Geografia e Estatística – IBGE Diretoria de Pesquisas . Gerência do Cadastro Central de Empresas . As Fundações Privadas e Associações sem Fins Lucrativos no  Brasil 2005. Série  Estudos e Pesquisas. Informação Econômica  número 8, Rio de Janeiro, 2005.</a:t>
            </a:r>
          </a:p>
          <a:p>
            <a:endParaRPr lang="pt-BR" sz="1200">
              <a:latin typeface="Calibri" pitchFamily="34" charset="0"/>
            </a:endParaRPr>
          </a:p>
          <a:p>
            <a:r>
              <a:rPr lang="pt-BR" sz="1200">
                <a:latin typeface="Calibri" pitchFamily="34" charset="0"/>
              </a:rPr>
              <a:t>SILVA, M. R. LAZER NOS CLUBES SÓCIO-RECREATIVOS  DE CURITIBA/PR: a constituição de práticas e representações sociais. Dissertação (Mestrado em Educação Física) Departamento de  Educação Física, Setor de Ciências </a:t>
            </a:r>
          </a:p>
          <a:p>
            <a:r>
              <a:rPr lang="pt-BR" sz="1200">
                <a:latin typeface="Calibri" pitchFamily="34" charset="0"/>
              </a:rPr>
              <a:t>Biológicas da Universidade Federal do Paraná.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533400"/>
          </a:xfrm>
        </p:spPr>
        <p:txBody>
          <a:bodyPr/>
          <a:lstStyle/>
          <a:p>
            <a:pPr algn="ctr" eaLnBrk="1" hangingPunct="1"/>
            <a:r>
              <a:rPr lang="pt-BR" sz="1800" b="1" smtClean="0">
                <a:latin typeface="Tahoma" pitchFamily="34" charset="0"/>
              </a:rPr>
              <a:t>CAMPOS E MERCADO DE TRABALHO EM ADMINISTRAÇÃO ESPORTIVA</a:t>
            </a:r>
          </a:p>
        </p:txBody>
      </p:sp>
      <p:sp>
        <p:nvSpPr>
          <p:cNvPr id="14339" name="Oval 21"/>
          <p:cNvSpPr>
            <a:spLocks noChangeArrowheads="1"/>
          </p:cNvSpPr>
          <p:nvPr/>
        </p:nvSpPr>
        <p:spPr bwMode="auto">
          <a:xfrm>
            <a:off x="468313" y="692150"/>
            <a:ext cx="1416050" cy="1343025"/>
          </a:xfrm>
          <a:prstGeom prst="ellipse">
            <a:avLst/>
          </a:prstGeom>
          <a:solidFill>
            <a:srgbClr val="99CC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0" name="Text Box 22"/>
          <p:cNvSpPr txBox="1">
            <a:spLocks noChangeArrowheads="1"/>
          </p:cNvSpPr>
          <p:nvPr/>
        </p:nvSpPr>
        <p:spPr bwMode="auto">
          <a:xfrm>
            <a:off x="493713" y="1262063"/>
            <a:ext cx="13350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154800"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Terceiro Setor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39750" y="2565400"/>
            <a:ext cx="2808288" cy="3416300"/>
          </a:xfrm>
          <a:prstGeom prst="rect">
            <a:avLst/>
          </a:prstGeom>
          <a:solidFill>
            <a:srgbClr val="A2F69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ONGs,</a:t>
            </a:r>
          </a:p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Organizações Civis de Interesses Públicos (</a:t>
            </a:r>
            <a:r>
              <a:rPr lang="pt-BR" dirty="0" err="1">
                <a:solidFill>
                  <a:srgbClr val="040404"/>
                </a:solidFill>
                <a:latin typeface="Calibri" pitchFamily="34" charset="0"/>
              </a:rPr>
              <a:t>Oscips</a:t>
            </a: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), Fundações, Associações Culturais, Clubes, Sistema S</a:t>
            </a:r>
          </a:p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entre outras.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743325" y="1989138"/>
            <a:ext cx="5400675" cy="34163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IBGE (2005) </a:t>
            </a:r>
          </a:p>
          <a:p>
            <a:pPr>
              <a:defRPr/>
            </a:pPr>
            <a:endParaRPr lang="pt-BR" dirty="0">
              <a:solidFill>
                <a:srgbClr val="040404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32.203 Fundações Privadas e Associações sem Fins Lucrativos  que  abordavam o esporte e a recreação.</a:t>
            </a:r>
          </a:p>
          <a:p>
            <a:pPr>
              <a:defRPr/>
            </a:pPr>
            <a:endParaRPr lang="pt-BR" dirty="0">
              <a:solidFill>
                <a:srgbClr val="040404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95 134 trabalhadores assalariados</a:t>
            </a:r>
          </a:p>
          <a:p>
            <a:pPr>
              <a:defRPr/>
            </a:pPr>
            <a:endParaRPr lang="pt-BR" dirty="0">
              <a:solidFill>
                <a:srgbClr val="040404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Salário médio = 3 salários mínimos</a:t>
            </a:r>
          </a:p>
        </p:txBody>
      </p:sp>
      <p:sp>
        <p:nvSpPr>
          <p:cNvPr id="14343" name="Retângulo 10"/>
          <p:cNvSpPr>
            <a:spLocks noChangeArrowheads="1"/>
          </p:cNvSpPr>
          <p:nvPr/>
        </p:nvSpPr>
        <p:spPr bwMode="auto">
          <a:xfrm>
            <a:off x="4427538" y="5732463"/>
            <a:ext cx="4572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solidFill>
                  <a:srgbClr val="040404"/>
                </a:solidFill>
                <a:latin typeface="Tahoma" pitchFamily="34" charset="0"/>
                <a:cs typeface="Tahoma" pitchFamily="34" charset="0"/>
              </a:rPr>
              <a:t>Ministério do Planejamento, Orçamento e Gestão Instituto Brasileiro de Geografia e Estatística – IBGE Diretoria de Pesquisas . Gerência do Cadastro Central de Empresas . As Fundações Privadas e Associações sem Fins Lucrativos no  Brasil 2005. Série  Estudos e Pesquisas. Informação Econômica  número 8, Rio de Janeiro, 2005.</a:t>
            </a:r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1908175" y="765175"/>
            <a:ext cx="1416050" cy="13430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4345" name="Text Box 22"/>
          <p:cNvSpPr txBox="1">
            <a:spLocks noChangeArrowheads="1"/>
          </p:cNvSpPr>
          <p:nvPr/>
        </p:nvSpPr>
        <p:spPr bwMode="auto">
          <a:xfrm>
            <a:off x="1979613" y="1268413"/>
            <a:ext cx="13350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154800"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Sem fins lucrativos </a:t>
            </a:r>
          </a:p>
        </p:txBody>
      </p:sp>
      <p:grpSp>
        <p:nvGrpSpPr>
          <p:cNvPr id="14346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635375" y="836613"/>
            <a:ext cx="5508625" cy="2308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b="1" dirty="0">
                <a:solidFill>
                  <a:srgbClr val="040404"/>
                </a:solidFill>
                <a:latin typeface="Arial" pitchFamily="34" charset="0"/>
              </a:rPr>
              <a:t>SESC (entidade de direito privado) - Sistema CNC, o SESC, SESI e o SENAC </a:t>
            </a:r>
          </a:p>
          <a:p>
            <a:pPr>
              <a:spcBef>
                <a:spcPct val="50000"/>
              </a:spcBef>
              <a:defRPr/>
            </a:pPr>
            <a:r>
              <a:rPr lang="pt-BR" sz="1600" b="1" dirty="0">
                <a:solidFill>
                  <a:srgbClr val="040404"/>
                </a:solidFill>
                <a:latin typeface="Arial" pitchFamily="34" charset="0"/>
              </a:rPr>
              <a:t>presente nos 26 estados da União e no Distrito Federal </a:t>
            </a:r>
          </a:p>
          <a:p>
            <a:pPr>
              <a:spcBef>
                <a:spcPct val="50000"/>
              </a:spcBef>
              <a:defRPr/>
            </a:pPr>
            <a:r>
              <a:rPr lang="pt-BR" sz="1600" b="1" dirty="0">
                <a:solidFill>
                  <a:srgbClr val="040404"/>
                </a:solidFill>
                <a:latin typeface="Arial" pitchFamily="34" charset="0"/>
              </a:rPr>
              <a:t>estrutura descentralizada e autônoma, tanto para a gestão como para a criação e execução de projetos e atividades orientadas por diretrizes propostas pelo Departamento Nacional e aprovadas pelo Conselho Nacional do SESC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5288" y="3429000"/>
            <a:ext cx="6708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>
                <a:solidFill>
                  <a:srgbClr val="040404"/>
                </a:solidFill>
                <a:latin typeface="Arial" pitchFamily="34" charset="0"/>
              </a:rPr>
              <a:t>244 municípios nos 26 estados, Distrito Federal e no Pantanal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>
                <a:solidFill>
                  <a:srgbClr val="040404"/>
                </a:solidFill>
                <a:latin typeface="Arial" pitchFamily="34" charset="0"/>
              </a:rPr>
              <a:t>28 Departamentos Regionais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>
                <a:solidFill>
                  <a:srgbClr val="040404"/>
                </a:solidFill>
                <a:latin typeface="Arial" pitchFamily="34" charset="0"/>
              </a:rPr>
              <a:t>Unidades Operacionais incluindo balneários, colônia de férias, hospedaria e Centros Educacionais localizados em 244 municípios.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097213" y="4805363"/>
            <a:ext cx="6046787" cy="2052637"/>
          </a:xfrm>
          <a:prstGeom prst="rect">
            <a:avLst/>
          </a:prstGeom>
          <a:solidFill>
            <a:srgbClr val="F4B80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7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sz="1600" b="1" dirty="0">
                <a:solidFill>
                  <a:schemeClr val="tx2"/>
                </a:solidFill>
                <a:latin typeface="Arial" pitchFamily="34" charset="0"/>
              </a:rPr>
              <a:t>SERVIÇOS SOCIAIS SÃO PAULO</a:t>
            </a:r>
          </a:p>
          <a:p>
            <a:pPr marL="457200" indent="-457200">
              <a:lnSpc>
                <a:spcPct val="7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 sz="1600" b="1" dirty="0">
              <a:solidFill>
                <a:schemeClr val="tx2"/>
              </a:solidFill>
              <a:latin typeface="Arial" pitchFamily="34" charset="0"/>
            </a:endParaRP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kumimoji="0" lang="pt-BR" sz="1600" b="1" dirty="0">
                <a:solidFill>
                  <a:schemeClr val="tx2"/>
                </a:solidFill>
                <a:latin typeface="Arial" pitchFamily="34" charset="0"/>
              </a:rPr>
              <a:t>Sesi (Centros esportivos)      </a:t>
            </a:r>
            <a:r>
              <a:rPr kumimoji="0" lang="pt-BR" sz="1600" b="1" dirty="0" smtClean="0">
                <a:solidFill>
                  <a:schemeClr val="tx2"/>
                </a:solidFill>
                <a:latin typeface="Arial" pitchFamily="34" charset="0"/>
              </a:rPr>
              <a:t>55 </a:t>
            </a: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kumimoji="0" lang="pt-BR" sz="1600" b="1" dirty="0" smtClean="0">
                <a:solidFill>
                  <a:schemeClr val="tx2"/>
                </a:solidFill>
                <a:latin typeface="Arial" pitchFamily="34" charset="0"/>
              </a:rPr>
              <a:t>Sesc </a:t>
            </a:r>
            <a:r>
              <a:rPr kumimoji="0" lang="pt-BR" sz="1600" b="1" dirty="0">
                <a:solidFill>
                  <a:schemeClr val="tx2"/>
                </a:solidFill>
                <a:latin typeface="Arial" pitchFamily="34" charset="0"/>
              </a:rPr>
              <a:t>(Centros esportivos)     </a:t>
            </a:r>
            <a:r>
              <a:rPr kumimoji="0" lang="pt-BR" sz="1600" b="1" dirty="0" smtClean="0">
                <a:solidFill>
                  <a:schemeClr val="tx2"/>
                </a:solidFill>
                <a:latin typeface="Arial" pitchFamily="34" charset="0"/>
              </a:rPr>
              <a:t>35 (19 cidades) </a:t>
            </a: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kumimoji="0" lang="pt-BR" sz="1600" b="1" dirty="0" smtClean="0">
                <a:solidFill>
                  <a:schemeClr val="tx2"/>
                </a:solidFill>
                <a:latin typeface="Arial" pitchFamily="34" charset="0"/>
              </a:rPr>
              <a:t>ACM </a:t>
            </a:r>
            <a:r>
              <a:rPr kumimoji="0" lang="pt-BR" sz="1600" b="1" dirty="0">
                <a:solidFill>
                  <a:schemeClr val="tx2"/>
                </a:solidFill>
                <a:latin typeface="Arial" pitchFamily="34" charset="0"/>
              </a:rPr>
              <a:t>(unidades)                      </a:t>
            </a:r>
            <a:r>
              <a:rPr kumimoji="0" lang="pt-BR" sz="1600" b="1" dirty="0" smtClean="0">
                <a:solidFill>
                  <a:schemeClr val="tx2"/>
                </a:solidFill>
                <a:latin typeface="Arial" pitchFamily="34" charset="0"/>
              </a:rPr>
              <a:t>12 (6 Capital e 6 Estado)</a:t>
            </a:r>
            <a:endParaRPr kumimoji="0" lang="pt-BR" sz="1600" b="1" dirty="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15365" name="Grupo 9"/>
          <p:cNvGrpSpPr>
            <a:grpSpLocks/>
          </p:cNvGrpSpPr>
          <p:nvPr/>
        </p:nvGrpSpPr>
        <p:grpSpPr bwMode="auto">
          <a:xfrm>
            <a:off x="250825" y="476250"/>
            <a:ext cx="1416050" cy="1343025"/>
            <a:chOff x="467544" y="692696"/>
            <a:chExt cx="1416050" cy="1343025"/>
          </a:xfrm>
        </p:grpSpPr>
        <p:sp>
          <p:nvSpPr>
            <p:cNvPr id="15372" name="Oval 21"/>
            <p:cNvSpPr>
              <a:spLocks noChangeArrowheads="1"/>
            </p:cNvSpPr>
            <p:nvPr/>
          </p:nvSpPr>
          <p:spPr bwMode="auto">
            <a:xfrm>
              <a:off x="467544" y="692696"/>
              <a:ext cx="1416050" cy="1343025"/>
            </a:xfrm>
            <a:prstGeom prst="ellipse">
              <a:avLst/>
            </a:prstGeom>
            <a:solidFill>
              <a:srgbClr val="99CC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3" name="Text Box 22"/>
            <p:cNvSpPr txBox="1">
              <a:spLocks noChangeArrowheads="1"/>
            </p:cNvSpPr>
            <p:nvPr/>
          </p:nvSpPr>
          <p:spPr bwMode="auto">
            <a:xfrm>
              <a:off x="492944" y="1262609"/>
              <a:ext cx="1335088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154800">
              <a:spAutoFit/>
            </a:bodyPr>
            <a:lstStyle/>
            <a:p>
              <a:pPr algn="ctr"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Terceiro Setor </a:t>
              </a:r>
            </a:p>
          </p:txBody>
        </p:sp>
      </p:grpSp>
      <p:grpSp>
        <p:nvGrpSpPr>
          <p:cNvPr id="15366" name="Grupo 10"/>
          <p:cNvGrpSpPr>
            <a:grpSpLocks/>
          </p:cNvGrpSpPr>
          <p:nvPr/>
        </p:nvGrpSpPr>
        <p:grpSpPr bwMode="auto">
          <a:xfrm>
            <a:off x="1692275" y="476250"/>
            <a:ext cx="1416050" cy="1343025"/>
            <a:chOff x="1907704" y="764704"/>
            <a:chExt cx="1416050" cy="1343025"/>
          </a:xfrm>
        </p:grpSpPr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1907704" y="764704"/>
              <a:ext cx="1416050" cy="134302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371" name="Text Box 22"/>
            <p:cNvSpPr txBox="1">
              <a:spLocks noChangeArrowheads="1"/>
            </p:cNvSpPr>
            <p:nvPr/>
          </p:nvSpPr>
          <p:spPr bwMode="auto">
            <a:xfrm>
              <a:off x="1979712" y="1268760"/>
              <a:ext cx="1335088" cy="57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154800">
              <a:spAutoFit/>
            </a:bodyPr>
            <a:lstStyle/>
            <a:p>
              <a:pPr algn="ctr"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Sem fins lucrativos </a:t>
              </a:r>
            </a:p>
          </p:txBody>
        </p:sp>
      </p:grpSp>
      <p:grpSp>
        <p:nvGrpSpPr>
          <p:cNvPr id="15367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/>
        </p:nvGraphicFramePr>
        <p:xfrm>
          <a:off x="1115616" y="1052736"/>
          <a:ext cx="43924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539552" y="3861048"/>
          <a:ext cx="5400600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4932040" y="836712"/>
          <a:ext cx="4572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Retângulo 7"/>
          <p:cNvSpPr/>
          <p:nvPr/>
        </p:nvSpPr>
        <p:spPr>
          <a:xfrm>
            <a:off x="6372225" y="4365625"/>
            <a:ext cx="2771775" cy="1568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040404"/>
                </a:solidFill>
                <a:latin typeface="Calibri" pitchFamily="34" charset="0"/>
              </a:rPr>
              <a:t>São Paulo é o Estado que tem o maior número de clubes: 132</a:t>
            </a:r>
          </a:p>
        </p:txBody>
      </p:sp>
      <p:grpSp>
        <p:nvGrpSpPr>
          <p:cNvPr id="16390" name="Grupo 12"/>
          <p:cNvGrpSpPr>
            <a:grpSpLocks/>
          </p:cNvGrpSpPr>
          <p:nvPr/>
        </p:nvGrpSpPr>
        <p:grpSpPr bwMode="auto">
          <a:xfrm>
            <a:off x="-180975" y="620713"/>
            <a:ext cx="1851025" cy="1341437"/>
            <a:chOff x="1752600" y="1676400"/>
            <a:chExt cx="1851025" cy="1341438"/>
          </a:xfrm>
        </p:grpSpPr>
        <p:sp>
          <p:nvSpPr>
            <p:cNvPr id="16395" name="Oval 15"/>
            <p:cNvSpPr>
              <a:spLocks noChangeArrowheads="1"/>
            </p:cNvSpPr>
            <p:nvPr/>
          </p:nvSpPr>
          <p:spPr bwMode="auto">
            <a:xfrm>
              <a:off x="1970088" y="1676400"/>
              <a:ext cx="1419225" cy="134143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6" name="Text Box 16"/>
            <p:cNvSpPr txBox="1">
              <a:spLocks noChangeArrowheads="1"/>
            </p:cNvSpPr>
            <p:nvPr/>
          </p:nvSpPr>
          <p:spPr bwMode="auto">
            <a:xfrm>
              <a:off x="1752600" y="2035175"/>
              <a:ext cx="1851025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Administração</a:t>
              </a:r>
            </a:p>
            <a:p>
              <a:pPr algn="ctr"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 e Prática </a:t>
              </a:r>
            </a:p>
            <a:p>
              <a:pPr algn="ctr"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do Esporte</a:t>
              </a:r>
              <a:endParaRPr kumimoji="0" lang="pt-BR" sz="12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391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6392" name="CaixaDeTexto 12"/>
          <p:cNvSpPr txBox="1">
            <a:spLocks noChangeArrowheads="1"/>
          </p:cNvSpPr>
          <p:nvPr/>
        </p:nvSpPr>
        <p:spPr bwMode="auto">
          <a:xfrm>
            <a:off x="5651500" y="6453188"/>
            <a:ext cx="3249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/>
              <a:t>http://pt.wikipedia.org/wiki/Anexo:</a:t>
            </a:r>
            <a:r>
              <a:rPr lang="pt-BR" sz="800" dirty="0" err="1"/>
              <a:t>Lista_de_clubes_de_futebol_do_Brasil</a:t>
            </a:r>
            <a:endParaRPr lang="pt-B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53824" y="6396335"/>
            <a:ext cx="4390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hlinkClick r:id="rId2"/>
              </a:rPr>
              <a:t>http://www.timesdelbrasil.com.br/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74"/>
            <a:ext cx="9143999" cy="642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www.morrodogeo.com.br/userfiles/antigo%209%20Picina%20do%20social%20cl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125538"/>
            <a:ext cx="41402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http://1.bp.blogspot.com/_DjRZaARI-6o/TROcHQq2sVI/AAAAAAAAAbo/jhPFNrVbpuk/s1600/clube%2Bbeira%2Bmar%2Banti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38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0" y="5149850"/>
            <a:ext cx="9144000" cy="1708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cálculo feito pela CBC </a:t>
            </a:r>
          </a:p>
          <a:p>
            <a:pPr>
              <a:lnSpc>
                <a:spcPct val="150000"/>
              </a:lnSpc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13.826 clubes com sede própria </a:t>
            </a:r>
          </a:p>
          <a:p>
            <a:pPr>
              <a:lnSpc>
                <a:spcPct val="150000"/>
              </a:lnSpc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Nº usuários - 53 milhões de pessoas</a:t>
            </a:r>
          </a:p>
          <a:p>
            <a:pPr>
              <a:lnSpc>
                <a:spcPct val="150000"/>
              </a:lnSpc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MÉDIA 3800 ASSOCIADOS/CLUBE</a:t>
            </a:r>
          </a:p>
          <a:p>
            <a:pPr algn="r">
              <a:lnSpc>
                <a:spcPct val="150000"/>
              </a:lnSpc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SILVA, 2007</a:t>
            </a:r>
          </a:p>
        </p:txBody>
      </p:sp>
      <p:sp>
        <p:nvSpPr>
          <p:cNvPr id="17413" name="CaixaDeTexto 2"/>
          <p:cNvSpPr txBox="1">
            <a:spLocks noChangeArrowheads="1"/>
          </p:cNvSpPr>
          <p:nvPr/>
        </p:nvSpPr>
        <p:spPr bwMode="auto">
          <a:xfrm>
            <a:off x="6278563" y="549275"/>
            <a:ext cx="2865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>
                <a:solidFill>
                  <a:srgbClr val="32723E"/>
                </a:solidFill>
                <a:latin typeface="Calibri" pitchFamily="34" charset="0"/>
              </a:rPr>
              <a:t>C L U B E S</a:t>
            </a:r>
          </a:p>
        </p:txBody>
      </p:sp>
      <p:sp>
        <p:nvSpPr>
          <p:cNvPr id="17414" name="AutoShape 4" descr="data:image/jpg;base64,/9j/4AAQSkZJRgABAQAAAQABAAD/2wCEAAkGBhQSERUUExQVFRQUFBcXFBYXGRgXFxcVFxQVFxgVGhcYHCggFxojGRYVHy8gIycpLCwsFR4xNTAqNSYrLCkBCQoKDgwOFA8PFykcFBwpKSkpKSkpKSkpKSkpKSkpKSkpKSkpKSkpKSkpKSkpKSkpKSksKSkpKSksKSwpKSkpKf/AABEIALgBEgMBIgACEQEDEQH/xAAbAAABBQEBAAAAAAAAAAAAAAAAAQIDBAUGB//EAEcQAAEDAgMEBwQHBQcCBwAAAAEAAhEDIQQSMQVBUWEGEyJxgaHwMpGxwRQjQlLR4fEzYnKSwgcVFiSCotJD8lRjc7Kzw+L/xAAYAQEBAQEBAAAAAAAAAAAAAAAAAQIDBP/EABwRAQEBAAMBAQEAAAAAAAAAAAARAQISITFBYf/aAAwDAQACEQMRAD8A9uSSlUVULxtJZQq0pmilWLiFWa/mlNXclIsIVV1Q8UNqnihFpCriqeKXrSlInQoTWPr9UgxCtInQq/0o8EfSuXn+SUiwhQ/SOITfpg4Hy/FCLCFC3FD1+qccQESJEij+kt4+RQ3EtO9RUqRMFdvEJRWbpI94RDkJvWjiPenBygVIlSK6GVKoGvqU4FDmygLHqlShNDkq1gVCELVQJClTKlOVN/hh8pEQhT0KmVCnplRXVxEE1KmqNElCUhNIugcAghOYkKgROypAlAVCFqbCeUkoGEJITkhCBAkcE4lNlUISkcfXekeY1TBiWnQoHvKaQlI9fogtRQP1Sg+tUgQ4KBpbJQ/SNPJDUpQKxvr9FNmPFQtKkhEHWEbyjrTxKamyipRiClGJM6quU4blBMcW4Hcn/Szy81WJuiVpItDFHgFOx0hZ7Sr9LQIm4ehCFYyFG5PlMeVlcMTCE+JTEaIk7k5EKApylIQCkT4FhCAhUEoQAkcLIDMmpr3Ab1UqY/cPIiPGSirb3gamFVrY0br9xB+JVV+ImSXcrb/9yZ1ki3L8t+qoc+qXX5Xi3wch7iIIG68xyQ3hr56eCHuECN47vX6K4hpcZ7FpFxPwGilo7R+8I5woC08x3SiqARuB46b0Vo06giQZEnfPxTz63LDpVXMMA24G44+t60sPtEEdrsnyupBOUoSubIslLYUDGm/BStcmNbKdEKgJ9eQQUgKUFQNi3oIDk4etyaUCHVCXKkKBGFadLQdyzAtOnoO5E09CSUK9mAmOT1G5yimhMTpUbUaKSlhCEAxLKQC6CUDpQo34gAKlWx3q4/VBedUA7+Cq1MbwHx7tVULyRe/KAfg1RzI9cJ0yyrFSPqTx7tNFETu+fj95OptPdpuI/pQT3+e9BFO6dZ0P4uSDQgfHlxun5zG/3n5uUUcxf195VTmuN7eU68OylLhH6/Awq7jImQO/Lf3u5KbQDX13IhoqTwPu3eEoc7UX8x+CR/ajieLf/wAqE2Og03f9qosiqMsG44b785TX0YEgy3Xio8/OLd3zQ2qWQZmedo/m1UVNQxZb7OnDdz7loUce11jY87a81kWf7Ij90R79UnL9UiOhB4JCFj4fHlnMcDy5rRwu0GutoeCm4JYKcLpZSN4qAlLCAU5rhKgiKCPWqdUSqiOLrTZoFm5VpM0UTkEJUKMlUTypVA9bMRuRokpuJAJGUkXEzB4SLFOKjRUEKPEPLWlwBcQJyiJMbhJiVz2L6VMEZmVGkzGYMEmJi7+9UdDUxAA18FVqYmbC3ePzWCek9M3y1Dpcin+Kb/iijva+38G/xSK2Y8fPXXemg+Hr+JZDeklN3aFN5bmiexE2O8jd8EtTpXTbE03iQd7NwkjVVWqW+e+B/wAkNZx+XH+JZOG6YUX2a1xdBIGZotEg8plFfpS1kZ6RBcSBL27gSdG8ERqubw/pHLeogBxH+3dzAWNhemzKk5WSAzOe3HZmJuxP/wAUg9Weqd9cC5hNQgFo1PspNGo6OXdLf+Kjc8Dff+ID+lZdbpNllzqQganrHG0xoKfFUa3TVocfq26x+0qETwtS0SaroA7gbTuJ+Iapq4zDu4x8wsJnSQ2PV2IsRVdpHDJClxHSFzHw6gG8B1hm83MMjSPNIi88AECBff2Y8b2SBs8DvtH/ACVF3ScjWnuGlV3xyKGj0pa+SKbi1pAJzi06TLBrIWhrDy5E/wDJR1DlIuSD3/is8dLKMlpa6RIImm641F4lRs6RUfayvg3HZpHUa2cpBqid0274v4KenXzCKngbz8B5LJ/xBRJiKgv9xvh7LvFS0tuUJjM4cew/4BBfrYYt5g7x79AFH8Uw7aoa9YCObKo+LeHNRnadAnKK1MTeHHLblmie5RV6nj3N5j3rSwuOa7keBWRTpyLGdLjtD/bbzTDIPPfHruUHSNKaHLJw+0XNsbjzvzWhSrh/smfdKzBOHoDvgoiUZkEzIJV8LMpv0WmEZ5FQhIjJyza+KaD7bQRqMw+ErSXPu2U0V6tUw7rRTbBaOyKYdvm8k8tFteK/QxIJiQZ5qQiCqQpBslrWzaIAn1dUXF4HZDZJJh2b5c7qRpvhyx9sbPp1K+HD2NcC98hwkGKTjcG1jB8FUpV8Q5xGSmACIMuvabQJt3J+0GvD8NdoeDVMS+CC2DDg0xAO+FYi3U6JYQz/AJeneJgZdP4SFUf0EwbjamROuWpUH9Se7GVQ7LDbgm1Spuga9XzCR+0qrSOwT3PJ/oT1Yz9mbFpswVs0uqudJJJs57AO7K0LJ2phB1lBumbrb/6G38JXSYF5OCpg6zre4LnkOuBrrosvHYZ5q0nsbmDM+YZg09rJBvr7PmhjI2fhwMW5mYPDKdj/AKWeA9rcSre3sH2qdrxWItwo8uZVnDbOP0l1Ysc0vaQ6XU3CR1YAAaZFmm54p23KJdUpsES+liQJsJNJjdeEuCo5zYmFf9cXMLYw1uzAzRMC1+5bdShLdngtI+qqSOfVtIBHeSqWzej1Wi2sHBs1aDKVOHAy8sIMxoNTPBbNPZFRn0Mdn6mg9r+02znNYBAMSCREpoo7cwQFB5j7nnVYPfcrmdoYeHVO22OscIzHcDaNx1Xa7ZwbnUXNYAXEstmZJAe1x1cBoDvWHjejxcHuDa2dznVAJoxncDAnP7OiYLwwIyADgB5K9t3CA1NPsC3iR8AFIcNusT/E3S4Fp5K1tXDk1JA+yN4G8n5qfquefgRw3fgrGz9ksbgSQCTUZQe6Z9rsGBO7usZVuphHwQGzbdHuS0cSRghnY9uRtFhDmukloYCQA2SCZuOC0y5c7NbdxBkOed372nCyMLgJpM/gb5tCtVntymC+SXujq6v2iSB7Mb1d2fRijSB1FNk8QcrbXuFRDsXZwNZk3AJPuBKxdo4EdfVgR9dbu7WvuXX7JpxUbu182lY+0cG7rKhvGefDKbworLoYSW0xGuTzhM6V4UtxdVrCQGlsX4sadO+VuYKgYpCD/wBObHi3eq/SOlOMqmDBI8mNHyQYlDASxzohzSCIsbkjWPmr2B+kQA2rUFwO0S4X5OJEeC1MDhG/RqriL56YHK5Kv9H9mCo8ToBmPyHrgUoz6G0a4LmF1Oo5gBIjKfeC0Rfmpqe3KoguomNxY8Trut81v0thsFZ5vDpi+kZJ11kz7lDW6Nt6nJJJyxBIIJnjCzcCbP2+apymlWnjksNfaIMDTWy1cyq7K2f1VMQZljd3Ad6suPlr4LOqaMU0PDSYJI3Fbq4Shj21a1OHNvUbF7+0NL8l3gTcZ5EhCVCkZKVm16U8PNaRVKo5aXip1A8EFoaeM8NJEanTzS4dz/ths78pPzU2X13JpMTJRs95j9OPNV62GBfTePsB44+2B8x5qXFV2Ma573BrWiXEnQLC2xt+k002uqZG1Wh7HuD2NywSJePZMbjBmERtVKLjJbE89Ld6YylvIEju+S5lnSbD/wDiIn/za7f/AKjz9SrOI2lTfSo5aj3Go54phtZ7XPdmDS3Nk7Uc4jmr6q9s2o6pg6LnGXvyucTqZBM+aYGalWzgDTosp0QS1uhJzkC8ASRIEwOAChbRLRdlTS96W7/UFA8NmP1VHHD/ADVD/wBKsfe6iN/rVWjVjVtT+Vh8ey/uUVXDB9RlWagyMczL1ZIOYtN72jKFRZyj2iJvLZ4gG6kcwzTuf2ZJ3yXVGOJ8iocQ4nqmtJBdIGanUvrr9yA3fwUmNcG1GtJPZYBo4zck6CPst3/aURG1pgGTYD/2EqHMb3IMHjupR8084ymAe2NN8i+SNCOPwUX0hkn6ynfNBzgbgAPj7kUlUXJ4mqJ3wALd0lT439pH71IedRRyw2FRhku+2w3cW8+9WMawdYZcAZYYzAGwduJ5qjPfOSeNN/8A8misURLXAx26pbPPq2lp97QPFNeyWRnaewRqPvzuPBSCkeqfcCKxdJIiIF5mOG9VGewwbzw9QoQL+JWniKILs0t7VyMzbEwSNe/yUFPCgnUAfxN+RRSbMH1rY4OjkcpEp+Lq9kuaYDqZdwh3XMBE8iSO4p+z6OWu2f3o3g9k7xaeSY6k91F9MAEw4tMtMEVySzXUtDT4XRDC9+eP3qoIk6ddTaPcCfAlWMbTmo4giJmczhubaAeaqilU6wSLF9UzaI+k0SL82yR3FXcTROcnOA3mQN44nkoK+OJFF8E60x7RIu5+kk8vcFo7Pw7mBrb5hDqneZyst4nwHFU2VqUOz1abspY6z2z2S+Ab2u5qnpbboAXqtLiZdGYjMeBA3CB4Iq2ylDy7MSDo3sw0mJIMTeBqSpHiQQDB3Hge428Fnf4kw8wagk6CCfdZR/4sw8SHOcJAkCRJOUD32Umixi8SKLWC53TYaAKi/bm4Dgq20dtNq9lrXDIbl0RcaCD6lZtKo7rW3AsbRecpPH5cVcwX9jUy6syLgPaSeAld6Fw/RmTWFxEyeJ1tp3ruApv1nkEIQoySpoe5UqgV2poe5VKmqurxRVGc/XemDD859xTyN+86BOao2gqYcHcq2J2LTqCKjA+NMwDoHLhotBzfX6pQFaOfq9C8O7/os8JHwInxU+C2SKOXJTbFMPDJLiQKjg54vxIF/DRbSa4JUjlMT0QoucXdSWkmSW1XCTEaabuG5Qjow0CG9eN8txD+7e02/BdgQkCVXGN2NVpkOFTGujd14II0jtMbY96Y7A192IxgECQTSqQQBc/WiZudF2tkpp27/mrUjn6+MfQwgczrK+IyCm05O1Mvdnc0TlgO4wcrQsTp/i6jRQZSNYhrS5zmF4JFgMzm77Tdd0aDTuHcojg2cPkmaR4wdu4tsxVxDeZfUHvupx0txYA/zNYyBYunUWjML+uK9eOBbz95VSvsRjtw3xIaYPiO5XthHluyuluLfXptNYlr6lMGWs3vaNcq0+me3qtPG1GseIEe0ykYiREkS4Wm5m664dDaDXh/VtBYQ5pa0A5gcwMDgVDtXobRxDi9+fO4XIsYI+7pv4fNW5R58zpbiG6OYJv+ypEebF0HQ/phVrYgUKz2uZVa5oGRjRniZ7ABMgOEfvBaD/7M6P2alRvflJ+EKCh/Zs6jUY9lcyx7XiWj7LgQBBtp5q3NRf2xtfF06gayhh3jqqeZzi0HOWDPY1AYB0EKvU2zjMrXDC4clxIc0ObIjLBPb3yf5VY2z0XZiKpq1KJc4saJZVi7YAhuXS2p9yzsV0bovGU4ePZv1mQgU2ZA2RRtY3m5ImVFWKG38aHD/J4cCQC4FsgTraojaGPq0KmODTT6sUBXokMpkS+rTab5e0A7OIM6Tqs2l0ToESaLheD9eSTrf9jfQrZxeFbUwjqLAKbhRbSpkkulnWMdBIaJPYnTeUGB0V21XxWKbSe6mGEOcYo0ZhrSYBLLXtKh6VbXqsxldoyZW1Ib9XSmzQB2iyY3K/0a6POwmJbWLg4Na8QLatiZ7zKXa/RX6RiKtU1MgqPzBuXMQIA4+pV8qKWCxtZmzn4nrXl5xLWNuYDWtJIDRY5ib7uyFLsHb1Sv1xqQ40MPUrMMEdoNyibwbOO7ULUwuyqbcMMO4GpT67rASC0l2WIIGoUuHw9Kk4up0wwubldl0LTFi0mOCiua2K8twssp5q2eIdA+q9skF4Iu53jC320stVpawdUKLWxIkPa55nLv9o3G9TuIMWsOSUOb90693yRQ58tbGozTu1ygJKTZe3d+iiMwY+SmwjT1jQY3mO5pQavRtp68XkAHgbxO7T812QXI7BbFdnc7x7J/Jdeues8ipEIRklTQqo9sKzU09cQqtUDjCLhjPFK4+uScBA4ppbxRo0FODkgp3ny/NGiKd69yQ2Q11vwSG+l0CuKjKlA9fqmnT0EDGOUmdMy+vgkKB7k1vBKOaVA1BKaSmlULx/FMeUrmT+SaTf0EEc74v64ocZPrTXVLF/RTRz+KBX1I3E+uSjqERYd4mLbxfklqP5HwSNNwLg3KoQUmEQGiL6wZ98pRg2bhZK0Dw4SnNG6FAx2DYBrAPE2UX0Snx81NUogi/O8nuTGUwNJHju8UVC/ANvBPvB/Uqu7ZVrE8tPddW4MwQIN5Hv8AsiFF1MG0jXQz70RTfsc7vGR7lXfgagHszrMaeXq61KVIgkyd8dr5EKWmXRYz4RHu1Vo5us12mVwPMaa8lHhq7mVWkwWwdNdDe9iPhK6SoxztS0jTSfNQuoAmcjXTqYGnilUzoqJrAz9l1vXeuzCwtjYZoqEhoBg3Hhwst1Z3658ghCEQ2oyRGmnkZUbqB3EDw/NTpEFZmGI1IPgndQeXrwWBgOlj3h7304pU3Vw9wa89mi5zQWmMryct22iTrBVqn0vpOyloc5ppVapc2HAMpPDDGQnNJNoWoXWmMKeSQYYxBAVLD9KsO/IGuc4vJhoY9xEVOqJcGg5RntJtvmLqPB9LqL2uc6aeV4bD4zElpeCGNJd7AJuNGnhKkW60hQ5fD8Uw0CNB4W+W5Jj9s06VEViZpkshzYIIqOa1rtdJcL8E6ntai4tDatMl4loD2kuEkSBMm7XDwPBIXRkPP3JhomN47h+KfgdrUqzGPY8EPaHNBs4ggkHKb7ju3K02oDoZ3ePBIdmcGOE7+Ejkljj64rRVc7QpZsnWMzSBlzNzSbgRMzyUh2VoTQz15LTSZBwCL2ZpCjLStU0W8B7gmnDt4BU7M7IonN7lrHDt4JrsI07vModmSHXTS4g+vctQ7OZzHiUDAN5+u8KU7MTEVi1jnFujSYB1AHGO9KyqCAYNwDpuIn0Fq19kNc0tLnAHhAPvhMZsYN0ceUgGOQ4DklW4yqWMaXFrZtrGl+ek+atlvAxx9SrFLY2We1ILi6MoEE66HjOs6obsY5nOz6xAiMsDdfvPihcU6t+NlGBb85j3rQ/ug3uLmSd/kmVNkuO8e8/gpVuM0uB3679ElU20H4q87ZVQDswfGPkmu2VU+6PePd64q5pcUwLWAjff5JacAkafH81MzAVRbJ5g/okGCqfddr3+gqIHQZtpvuNeY8EvVRJF+8yPDhqpOoePsOvcw0+5R5HTGV4vrlc06Ezpf8lFaWx3nMRGg1nmN0LYlZGxqRDjM6anvWtKjnv0ZkIhCIVCVC0jLHRvD7qce3ADngDrJzkAOsTJki90yv0UwzwQ6nq1zT2ngkPc17pOa5zNaZN7LWSpVYLOiFJr2uYXsjPnhziagdU62HPJzWqy6xm5GhIUTeg9AABrqgIy5XS0kZaLqECWxem4jTW+q6JCUZmJ2Ax2Hp4dpLGUjSLIgn6lzXMBnUSwSsxvQgNdSLaz4pOa8NcA6XipVqOduy5nVDMD7LeC6ZCXRyeH6CBjqR60Hqhh2g5IdFBtUWdmsXGrPLKNVVrf2fv6jqm1WezlJc1xktoPpNqa9h3aBOXWLkrtkq1mjC2H0c6mtVrPM1HvdlhzoFNzaViDYuzU5n948Ss3FdGKzsS+q0sGbFUqrXFxIbTp02McOqLcrnkNcAd2axC68oUqOKp7Fx5s57mNdVpF2Ss45Wj6R1paXHNHapQCT7O6IFl2AxjRUcKlZ/1rWMbmp3ozRmtf7XZq9mWznOlo6xIlVg0n4sbPkicYKRscv7QTw7JMeBKxPpWOpMf1bariauJe0vZmc5wfTFBhEQxjml5JEARq1dyiEoxOkdeq1tDJmDDXpjEFky2lebi4bmgFw0HBY/8Ae9alXYGmo+llpMPWy4uNTGOpmoHADSn2gY9mJF5XZoUo4p/TGq4Obla1wLASAZBdjjh8sOBAPVgPuDr3Lrq9XKQYedfZE+J9cVPCFBAcWMjnQ7sgmCC0mBNgVy9DpRXOHpVyaP17aRZTyvkdZiadI9vNDg1tRu4GTwsutAVX+5qF/qqdyHHst9oOzA6ah1++6ZBiYnpu3ITTpuLgW2dEEOxhwpggm+YOI3RF1aw/TLDvcxoLszzlggS1xqPpgOg/fpvFpFpMAgqdvRqhmeTTb23BxgZYLX9YLtg2f2u8ypqOwaLC0sYG5QAMpLQQ1xe0EAw6HOc683J4pcD9pbUFEAllRwOf2Gl0ZGOeZjSQ2BxJAWSel9M1upyPnrmUplo7T6bagJzEWhwEe0TMArooWRW6LUXOc5xeQ6u2u5ubsmqwNDSbTADW2mLJ5+gb0noHLleHZqgYI3FzXkOMxLD1b+0JBgxoVLR6RYZ4BbXpEOMDttuYaYF+D2fzDiqFLoRRYGBhe3q3BzYyfZbVa0E5ZdArPub6Xsoq/Qam6lSpNqPa2mwMNmnPl6sB7xF35aYbm4EgQpMXxt7Q2nTohpqHKHPaxpgntPMNBgWvvNkYLatKsCabw4B7mE6dtphwE6xyVXpDsL6VT6svLRBuBJDrZXAzYiD71hYvoE5wIbVaG9dVqNBYZb1j6LgA4OmQKZbwOYGLBXxHWVcSxkZnAZnBom0kzAHOxT6dZrmhzSC1wBaRcEESCCNQQsfYfRxtDrHmHVKlSo5xExldVfUaIJ1bnInVbDWQIAgCwA4BZ1Tk0FJlhI5Zqw+UqoGu7n/KUKdm+jRlEoQurkCUIQgEIQgEFCEAlSIVxCoQhAJISIQOSIQgEIQihCRCgVCEIESoQoGkpZQhQEpoKEKauFTXOQhTTASgoQqAtRNkIUX6SUIQg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5" name="AutoShape 6" descr="data:image/jpg;base64,/9j/4AAQSkZJRgABAQAAAQABAAD/2wCEAAkGBhQSERUUExQVFRQUFBcXFBYXGRgXFxcVFxQVFxgVGhcYHCggFxojGRYVHy8gIycpLCwsFR4xNTAqNSYrLCkBCQoKDgwOFA8PFykcFBwpKSkpKSkpKSkpKSkpKSkpKSkpKSkpKSkpKSkpKSkpKSkpKSksKSkpKSksKSwpKSkpKf/AABEIALgBEgMBIgACEQEDEQH/xAAbAAABBQEBAAAAAAAAAAAAAAAAAQIDBAUGB//EAEcQAAEDAgMEBwQHBQcCBwAAAAEAAhEDIQQSMQVBUWEGEyJxgaHwMpGxwRQjQlLR4fEzYnKSwgcVFiSCotJD8lRjc7Kzw+L/xAAYAQEBAQEBAAAAAAAAAAAAAAAAAQIDBP/EABwRAQEBAAMBAQEAAAAAAAAAAAARAQISITFBYf/aAAwDAQACEQMRAD8A9uSSlUVULxtJZQq0pmilWLiFWa/mlNXclIsIVV1Q8UNqnihFpCriqeKXrSlInQoTWPr9UgxCtInQq/0o8EfSuXn+SUiwhQ/SOITfpg4Hy/FCLCFC3FD1+qccQESJEij+kt4+RQ3EtO9RUqRMFdvEJRWbpI94RDkJvWjiPenBygVIlSK6GVKoGvqU4FDmygLHqlShNDkq1gVCELVQJClTKlOVN/hh8pEQhT0KmVCnplRXVxEE1KmqNElCUhNIugcAghOYkKgROypAlAVCFqbCeUkoGEJITkhCBAkcE4lNlUISkcfXekeY1TBiWnQoHvKaQlI9fogtRQP1Sg+tUgQ4KBpbJQ/SNPJDUpQKxvr9FNmPFQtKkhEHWEbyjrTxKamyipRiClGJM6quU4blBMcW4Hcn/Szy81WJuiVpItDFHgFOx0hZ7Sr9LQIm4ehCFYyFG5PlMeVlcMTCE+JTEaIk7k5EKApylIQCkT4FhCAhUEoQAkcLIDMmpr3Ab1UqY/cPIiPGSirb3gamFVrY0br9xB+JVV+ImSXcrb/9yZ1ki3L8t+qoc+qXX5Xi3wch7iIIG68xyQ3hr56eCHuECN47vX6K4hpcZ7FpFxPwGilo7R+8I5woC08x3SiqARuB46b0Vo06giQZEnfPxTz63LDpVXMMA24G44+t60sPtEEdrsnyupBOUoSubIslLYUDGm/BStcmNbKdEKgJ9eQQUgKUFQNi3oIDk4etyaUCHVCXKkKBGFadLQdyzAtOnoO5E09CSUK9mAmOT1G5yimhMTpUbUaKSlhCEAxLKQC6CUDpQo34gAKlWx3q4/VBedUA7+Cq1MbwHx7tVULyRe/KAfg1RzI9cJ0yyrFSPqTx7tNFETu+fj95OptPdpuI/pQT3+e9BFO6dZ0P4uSDQgfHlxun5zG/3n5uUUcxf195VTmuN7eU68OylLhH6/Awq7jImQO/Lf3u5KbQDX13IhoqTwPu3eEoc7UX8x+CR/ajieLf/wAqE2Og03f9qosiqMsG44b785TX0YEgy3Xio8/OLd3zQ2qWQZmedo/m1UVNQxZb7OnDdz7loUce11jY87a81kWf7Ij90R79UnL9UiOhB4JCFj4fHlnMcDy5rRwu0GutoeCm4JYKcLpZSN4qAlLCAU5rhKgiKCPWqdUSqiOLrTZoFm5VpM0UTkEJUKMlUTypVA9bMRuRokpuJAJGUkXEzB4SLFOKjRUEKPEPLWlwBcQJyiJMbhJiVz2L6VMEZmVGkzGYMEmJi7+9UdDUxAA18FVqYmbC3ePzWCek9M3y1Dpcin+Kb/iijva+38G/xSK2Y8fPXXemg+Hr+JZDeklN3aFN5bmiexE2O8jd8EtTpXTbE03iQd7NwkjVVWqW+e+B/wAkNZx+XH+JZOG6YUX2a1xdBIGZotEg8plFfpS1kZ6RBcSBL27gSdG8ERqubw/pHLeogBxH+3dzAWNhemzKk5WSAzOe3HZmJuxP/wAUg9Weqd9cC5hNQgFo1PspNGo6OXdLf+Kjc8Dff+ID+lZdbpNllzqQganrHG0xoKfFUa3TVocfq26x+0qETwtS0SaroA7gbTuJ+Iapq4zDu4x8wsJnSQ2PV2IsRVdpHDJClxHSFzHw6gG8B1hm83MMjSPNIi88AECBff2Y8b2SBs8DvtH/ACVF3ScjWnuGlV3xyKGj0pa+SKbi1pAJzi06TLBrIWhrDy5E/wDJR1DlIuSD3/is8dLKMlpa6RIImm641F4lRs6RUfayvg3HZpHUa2cpBqid0274v4KenXzCKngbz8B5LJ/xBRJiKgv9xvh7LvFS0tuUJjM4cew/4BBfrYYt5g7x79AFH8Uw7aoa9YCObKo+LeHNRnadAnKK1MTeHHLblmie5RV6nj3N5j3rSwuOa7keBWRTpyLGdLjtD/bbzTDIPPfHruUHSNKaHLJw+0XNsbjzvzWhSrh/smfdKzBOHoDvgoiUZkEzIJV8LMpv0WmEZ5FQhIjJyza+KaD7bQRqMw+ErSXPu2U0V6tUw7rRTbBaOyKYdvm8k8tFteK/QxIJiQZ5qQiCqQpBslrWzaIAn1dUXF4HZDZJJh2b5c7qRpvhyx9sbPp1K+HD2NcC98hwkGKTjcG1jB8FUpV8Q5xGSmACIMuvabQJt3J+0GvD8NdoeDVMS+CC2DDg0xAO+FYi3U6JYQz/AJeneJgZdP4SFUf0EwbjamROuWpUH9Se7GVQ7LDbgm1Spuga9XzCR+0qrSOwT3PJ/oT1Yz9mbFpswVs0uqudJJJs57AO7K0LJ2phB1lBumbrb/6G38JXSYF5OCpg6zre4LnkOuBrrosvHYZ5q0nsbmDM+YZg09rJBvr7PmhjI2fhwMW5mYPDKdj/AKWeA9rcSre3sH2qdrxWItwo8uZVnDbOP0l1Ysc0vaQ6XU3CR1YAAaZFmm54p23KJdUpsES+liQJsJNJjdeEuCo5zYmFf9cXMLYw1uzAzRMC1+5bdShLdngtI+qqSOfVtIBHeSqWzej1Wi2sHBs1aDKVOHAy8sIMxoNTPBbNPZFRn0Mdn6mg9r+02znNYBAMSCREpoo7cwQFB5j7nnVYPfcrmdoYeHVO22OscIzHcDaNx1Xa7ZwbnUXNYAXEstmZJAe1x1cBoDvWHjejxcHuDa2dznVAJoxncDAnP7OiYLwwIyADgB5K9t3CA1NPsC3iR8AFIcNusT/E3S4Fp5K1tXDk1JA+yN4G8n5qfquefgRw3fgrGz9ksbgSQCTUZQe6Z9rsGBO7usZVuphHwQGzbdHuS0cSRghnY9uRtFhDmukloYCQA2SCZuOC0y5c7NbdxBkOed372nCyMLgJpM/gb5tCtVntymC+SXujq6v2iSB7Mb1d2fRijSB1FNk8QcrbXuFRDsXZwNZk3AJPuBKxdo4EdfVgR9dbu7WvuXX7JpxUbu182lY+0cG7rKhvGefDKbworLoYSW0xGuTzhM6V4UtxdVrCQGlsX4sadO+VuYKgYpCD/wBObHi3eq/SOlOMqmDBI8mNHyQYlDASxzohzSCIsbkjWPmr2B+kQA2rUFwO0S4X5OJEeC1MDhG/RqriL56YHK5Kv9H9mCo8ToBmPyHrgUoz6G0a4LmF1Oo5gBIjKfeC0Rfmpqe3KoguomNxY8Trut81v0thsFZ5vDpi+kZJ11kz7lDW6Nt6nJJJyxBIIJnjCzcCbP2+apymlWnjksNfaIMDTWy1cyq7K2f1VMQZljd3Ad6suPlr4LOqaMU0PDSYJI3Fbq4Shj21a1OHNvUbF7+0NL8l3gTcZ5EhCVCkZKVm16U8PNaRVKo5aXip1A8EFoaeM8NJEanTzS4dz/ths78pPzU2X13JpMTJRs95j9OPNV62GBfTePsB44+2B8x5qXFV2Ma573BrWiXEnQLC2xt+k002uqZG1Wh7HuD2NywSJePZMbjBmERtVKLjJbE89Ld6YylvIEju+S5lnSbD/wDiIn/za7f/AKjz9SrOI2lTfSo5aj3Go54phtZ7XPdmDS3Nk7Uc4jmr6q9s2o6pg6LnGXvyucTqZBM+aYGalWzgDTosp0QS1uhJzkC8ASRIEwOAChbRLRdlTS96W7/UFA8NmP1VHHD/ADVD/wBKsfe6iN/rVWjVjVtT+Vh8ey/uUVXDB9RlWagyMczL1ZIOYtN72jKFRZyj2iJvLZ4gG6kcwzTuf2ZJ3yXVGOJ8iocQ4nqmtJBdIGanUvrr9yA3fwUmNcG1GtJPZYBo4zck6CPst3/aURG1pgGTYD/2EqHMb3IMHjupR8084ymAe2NN8i+SNCOPwUX0hkn6ynfNBzgbgAPj7kUlUXJ4mqJ3wALd0lT439pH71IedRRyw2FRhku+2w3cW8+9WMawdYZcAZYYzAGwduJ5qjPfOSeNN/8A8misURLXAx26pbPPq2lp97QPFNeyWRnaewRqPvzuPBSCkeqfcCKxdJIiIF5mOG9VGewwbzw9QoQL+JWniKILs0t7VyMzbEwSNe/yUFPCgnUAfxN+RRSbMH1rY4OjkcpEp+Lq9kuaYDqZdwh3XMBE8iSO4p+z6OWu2f3o3g9k7xaeSY6k91F9MAEw4tMtMEVySzXUtDT4XRDC9+eP3qoIk6ddTaPcCfAlWMbTmo4giJmczhubaAeaqilU6wSLF9UzaI+k0SL82yR3FXcTROcnOA3mQN44nkoK+OJFF8E60x7RIu5+kk8vcFo7Pw7mBrb5hDqneZyst4nwHFU2VqUOz1abspY6z2z2S+Ab2u5qnpbboAXqtLiZdGYjMeBA3CB4Iq2ylDy7MSDo3sw0mJIMTeBqSpHiQQDB3Hge428Fnf4kw8wagk6CCfdZR/4sw8SHOcJAkCRJOUD32Umixi8SKLWC53TYaAKi/bm4Dgq20dtNq9lrXDIbl0RcaCD6lZtKo7rW3AsbRecpPH5cVcwX9jUy6syLgPaSeAld6Fw/RmTWFxEyeJ1tp3ruApv1nkEIQoySpoe5UqgV2poe5VKmqurxRVGc/XemDD859xTyN+86BOao2gqYcHcq2J2LTqCKjA+NMwDoHLhotBzfX6pQFaOfq9C8O7/os8JHwInxU+C2SKOXJTbFMPDJLiQKjg54vxIF/DRbSa4JUjlMT0QoucXdSWkmSW1XCTEaabuG5Qjow0CG9eN8txD+7e02/BdgQkCVXGN2NVpkOFTGujd14II0jtMbY96Y7A192IxgECQTSqQQBc/WiZudF2tkpp27/mrUjn6+MfQwgczrK+IyCm05O1Mvdnc0TlgO4wcrQsTp/i6jRQZSNYhrS5zmF4JFgMzm77Tdd0aDTuHcojg2cPkmaR4wdu4tsxVxDeZfUHvupx0txYA/zNYyBYunUWjML+uK9eOBbz95VSvsRjtw3xIaYPiO5XthHluyuluLfXptNYlr6lMGWs3vaNcq0+me3qtPG1GseIEe0ykYiREkS4Wm5m664dDaDXh/VtBYQ5pa0A5gcwMDgVDtXobRxDi9+fO4XIsYI+7pv4fNW5R58zpbiG6OYJv+ypEebF0HQ/phVrYgUKz2uZVa5oGRjRniZ7ABMgOEfvBaD/7M6P2alRvflJ+EKCh/Zs6jUY9lcyx7XiWj7LgQBBtp5q3NRf2xtfF06gayhh3jqqeZzi0HOWDPY1AYB0EKvU2zjMrXDC4clxIc0ObIjLBPb3yf5VY2z0XZiKpq1KJc4saJZVi7YAhuXS2p9yzsV0bovGU4ePZv1mQgU2ZA2RRtY3m5ImVFWKG38aHD/J4cCQC4FsgTraojaGPq0KmODTT6sUBXokMpkS+rTab5e0A7OIM6Tqs2l0ToESaLheD9eSTrf9jfQrZxeFbUwjqLAKbhRbSpkkulnWMdBIaJPYnTeUGB0V21XxWKbSe6mGEOcYo0ZhrSYBLLXtKh6VbXqsxldoyZW1Ib9XSmzQB2iyY3K/0a6POwmJbWLg4Na8QLatiZ7zKXa/RX6RiKtU1MgqPzBuXMQIA4+pV8qKWCxtZmzn4nrXl5xLWNuYDWtJIDRY5ib7uyFLsHb1Sv1xqQ40MPUrMMEdoNyibwbOO7ULUwuyqbcMMO4GpT67rASC0l2WIIGoUuHw9Kk4up0wwubldl0LTFi0mOCiua2K8twssp5q2eIdA+q9skF4Iu53jC320stVpawdUKLWxIkPa55nLv9o3G9TuIMWsOSUOb90693yRQ58tbGozTu1ygJKTZe3d+iiMwY+SmwjT1jQY3mO5pQavRtp68XkAHgbxO7T812QXI7BbFdnc7x7J/Jdeues8ipEIRklTQqo9sKzU09cQqtUDjCLhjPFK4+uScBA4ppbxRo0FODkgp3ny/NGiKd69yQ2Q11vwSG+l0CuKjKlA9fqmnT0EDGOUmdMy+vgkKB7k1vBKOaVA1BKaSmlULx/FMeUrmT+SaTf0EEc74v64ocZPrTXVLF/RTRz+KBX1I3E+uSjqERYd4mLbxfklqP5HwSNNwLg3KoQUmEQGiL6wZ98pRg2bhZK0Dw4SnNG6FAx2DYBrAPE2UX0Snx81NUogi/O8nuTGUwNJHju8UVC/ANvBPvB/Uqu7ZVrE8tPddW4MwQIN5Hv8AsiFF1MG0jXQz70RTfsc7vGR7lXfgagHszrMaeXq61KVIgkyd8dr5EKWmXRYz4RHu1Vo5us12mVwPMaa8lHhq7mVWkwWwdNdDe9iPhK6SoxztS0jTSfNQuoAmcjXTqYGnilUzoqJrAz9l1vXeuzCwtjYZoqEhoBg3Hhwst1Z3658ghCEQ2oyRGmnkZUbqB3EDw/NTpEFZmGI1IPgndQeXrwWBgOlj3h7304pU3Vw9wa89mi5zQWmMryct22iTrBVqn0vpOyloc5ppVapc2HAMpPDDGQnNJNoWoXWmMKeSQYYxBAVLD9KsO/IGuc4vJhoY9xEVOqJcGg5RntJtvmLqPB9LqL2uc6aeV4bD4zElpeCGNJd7AJuNGnhKkW60hQ5fD8Uw0CNB4W+W5Jj9s06VEViZpkshzYIIqOa1rtdJcL8E6ntai4tDatMl4loD2kuEkSBMm7XDwPBIXRkPP3JhomN47h+KfgdrUqzGPY8EPaHNBs4ggkHKb7ju3K02oDoZ3ePBIdmcGOE7+Ejkljj64rRVc7QpZsnWMzSBlzNzSbgRMzyUh2VoTQz15LTSZBwCL2ZpCjLStU0W8B7gmnDt4BU7M7IonN7lrHDt4JrsI07vModmSHXTS4g+vctQ7OZzHiUDAN5+u8KU7MTEVi1jnFujSYB1AHGO9KyqCAYNwDpuIn0Fq19kNc0tLnAHhAPvhMZsYN0ceUgGOQ4DklW4yqWMaXFrZtrGl+ek+atlvAxx9SrFLY2We1ILi6MoEE66HjOs6obsY5nOz6xAiMsDdfvPihcU6t+NlGBb85j3rQ/ug3uLmSd/kmVNkuO8e8/gpVuM0uB3679ElU20H4q87ZVQDswfGPkmu2VU+6PePd64q5pcUwLWAjff5JacAkafH81MzAVRbJ5g/okGCqfddr3+gqIHQZtpvuNeY8EvVRJF+8yPDhqpOoePsOvcw0+5R5HTGV4vrlc06Ezpf8lFaWx3nMRGg1nmN0LYlZGxqRDjM6anvWtKjnv0ZkIhCIVCVC0jLHRvD7qce3ADngDrJzkAOsTJki90yv0UwzwQ6nq1zT2ngkPc17pOa5zNaZN7LWSpVYLOiFJr2uYXsjPnhziagdU62HPJzWqy6xm5GhIUTeg9AABrqgIy5XS0kZaLqECWxem4jTW+q6JCUZmJ2Ax2Hp4dpLGUjSLIgn6lzXMBnUSwSsxvQgNdSLaz4pOa8NcA6XipVqOduy5nVDMD7LeC6ZCXRyeH6CBjqR60Hqhh2g5IdFBtUWdmsXGrPLKNVVrf2fv6jqm1WezlJc1xktoPpNqa9h3aBOXWLkrtkq1mjC2H0c6mtVrPM1HvdlhzoFNzaViDYuzU5n948Ss3FdGKzsS+q0sGbFUqrXFxIbTp02McOqLcrnkNcAd2axC68oUqOKp7Fx5s57mNdVpF2Ss45Wj6R1paXHNHapQCT7O6IFl2AxjRUcKlZ/1rWMbmp3ozRmtf7XZq9mWznOlo6xIlVg0n4sbPkicYKRscv7QTw7JMeBKxPpWOpMf1bariauJe0vZmc5wfTFBhEQxjml5JEARq1dyiEoxOkdeq1tDJmDDXpjEFky2lebi4bmgFw0HBY/8Ae9alXYGmo+llpMPWy4uNTGOpmoHADSn2gY9mJF5XZoUo4p/TGq4Obla1wLASAZBdjjh8sOBAPVgPuDr3Lrq9XKQYedfZE+J9cVPCFBAcWMjnQ7sgmCC0mBNgVy9DpRXOHpVyaP17aRZTyvkdZiadI9vNDg1tRu4GTwsutAVX+5qF/qqdyHHst9oOzA6ah1++6ZBiYnpu3ITTpuLgW2dEEOxhwpggm+YOI3RF1aw/TLDvcxoLszzlggS1xqPpgOg/fpvFpFpMAgqdvRqhmeTTb23BxgZYLX9YLtg2f2u8ypqOwaLC0sYG5QAMpLQQ1xe0EAw6HOc683J4pcD9pbUFEAllRwOf2Gl0ZGOeZjSQ2BxJAWSel9M1upyPnrmUplo7T6bagJzEWhwEe0TMArooWRW6LUXOc5xeQ6u2u5ubsmqwNDSbTADW2mLJ5+gb0noHLleHZqgYI3FzXkOMxLD1b+0JBgxoVLR6RYZ4BbXpEOMDttuYaYF+D2fzDiqFLoRRYGBhe3q3BzYyfZbVa0E5ZdArPub6Xsoq/Qam6lSpNqPa2mwMNmnPl6sB7xF35aYbm4EgQpMXxt7Q2nTohpqHKHPaxpgntPMNBgWvvNkYLatKsCabw4B7mE6dtphwE6xyVXpDsL6VT6svLRBuBJDrZXAzYiD71hYvoE5wIbVaG9dVqNBYZb1j6LgA4OmQKZbwOYGLBXxHWVcSxkZnAZnBom0kzAHOxT6dZrmhzSC1wBaRcEESCCNQQsfYfRxtDrHmHVKlSo5xExldVfUaIJ1bnInVbDWQIAgCwA4BZ1Tk0FJlhI5Zqw+UqoGu7n/KUKdm+jRlEoQurkCUIQgEIQgEFCEAlSIVxCoQhAJISIQOSIQgEIQihCRCgVCEIESoQoGkpZQhQEpoKEKauFTXOQhTTASgoQqAtRNkIUX6SUIQg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6" name="Oval 15"/>
          <p:cNvSpPr>
            <a:spLocks noChangeArrowheads="1"/>
          </p:cNvSpPr>
          <p:nvPr/>
        </p:nvSpPr>
        <p:spPr bwMode="auto">
          <a:xfrm>
            <a:off x="217488" y="333375"/>
            <a:ext cx="1419225" cy="13414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0" y="692150"/>
            <a:ext cx="1851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Administração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 e Prática 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do Esporte</a:t>
            </a:r>
            <a:endParaRPr kumimoji="0" lang="pt-BR" sz="12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418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za">
  <a:themeElements>
    <a:clrScheme name="Natureza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z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za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za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za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za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za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apresentação\Natureza.pot</Template>
  <TotalTime>3419</TotalTime>
  <Words>3053</Words>
  <Application>Microsoft Office PowerPoint</Application>
  <PresentationFormat>Apresentação na tela (4:3)</PresentationFormat>
  <Paragraphs>762</Paragraphs>
  <Slides>42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4" baseType="lpstr">
      <vt:lpstr>Natureza</vt:lpstr>
      <vt:lpstr>Worksheet</vt:lpstr>
      <vt:lpstr>Apresentação do PowerPoint</vt:lpstr>
      <vt:lpstr>PERSPECTIVAS DE ATUAÇÃO                                                                    SOUCI, 2002</vt:lpstr>
      <vt:lpstr>PERSPECTIVAS DE ATUAÇÃO                                                                   SOUCI, 2002</vt:lpstr>
      <vt:lpstr>PERSPECTIVAS DE ATUAÇÃO                                                                   SOUCI, 2002</vt:lpstr>
      <vt:lpstr>CAMPOS E MERCADO DE TRABALHO EM ADMINISTRAÇÃO ESPORTIVA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HABILIDADES DIRETIVAS E NÍVEL DE HIERARQUIA</vt:lpstr>
      <vt:lpstr>HABILIDADES CONCEITUAIS/ ÁREAS DE INTERVENÇÃO DO GESTOR NA INDÚSTRIA DO ESPORTE Miller; Stoldt; Comfort (2002)</vt:lpstr>
      <vt:lpstr>FUNÇÕES E PAPEIS  DO ADMINISTRADOR Celma, 2004; Souci, 2002</vt:lpstr>
      <vt:lpstr>Apresentação do PowerPoint</vt:lpstr>
      <vt:lpstr>Apresentação do PowerPoint</vt:lpstr>
      <vt:lpstr>VANTAGENS E DESVANTAGENS DE SE ALCANÇAR  UMA POSIÇÃO ADMINISTRATIVA         (adaptado de Horine, 1995)</vt:lpstr>
      <vt:lpstr>PROCESSOS FUNDAMENTAIS DA GESTÃO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CAMPOS DE ATUAÇÃO</dc:title>
  <dc:creator>flaviabastos</dc:creator>
  <cp:lastModifiedBy>PROFESSOR</cp:lastModifiedBy>
  <cp:revision>127</cp:revision>
  <cp:lastPrinted>2013-08-27T10:20:58Z</cp:lastPrinted>
  <dcterms:created xsi:type="dcterms:W3CDTF">2003-09-02T12:04:43Z</dcterms:created>
  <dcterms:modified xsi:type="dcterms:W3CDTF">2015-09-11T10:48:03Z</dcterms:modified>
</cp:coreProperties>
</file>