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5" r:id="rId2"/>
    <p:sldId id="287" r:id="rId3"/>
    <p:sldId id="260" r:id="rId4"/>
    <p:sldId id="256" r:id="rId5"/>
    <p:sldId id="257" r:id="rId6"/>
    <p:sldId id="258" r:id="rId7"/>
    <p:sldId id="259" r:id="rId8"/>
    <p:sldId id="274" r:id="rId9"/>
    <p:sldId id="288" r:id="rId10"/>
    <p:sldId id="261" r:id="rId11"/>
    <p:sldId id="262" r:id="rId12"/>
    <p:sldId id="264" r:id="rId13"/>
    <p:sldId id="266" r:id="rId14"/>
    <p:sldId id="269" r:id="rId15"/>
    <p:sldId id="273" r:id="rId16"/>
    <p:sldId id="283" r:id="rId17"/>
    <p:sldId id="280" r:id="rId18"/>
    <p:sldId id="281" r:id="rId19"/>
    <p:sldId id="282" r:id="rId20"/>
    <p:sldId id="277" r:id="rId21"/>
    <p:sldId id="286" r:id="rId22"/>
    <p:sldId id="278" r:id="rId23"/>
    <p:sldId id="279" r:id="rId24"/>
    <p:sldId id="284" r:id="rId25"/>
    <p:sldId id="289" r:id="rId26"/>
    <p:sldId id="292" r:id="rId27"/>
    <p:sldId id="291" r:id="rId28"/>
    <p:sldId id="290" r:id="rId29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F061"/>
    <a:srgbClr val="15EB2E"/>
    <a:srgbClr val="FFCCCC"/>
    <a:srgbClr val="FFFF99"/>
    <a:srgbClr val="FF66FF"/>
    <a:srgbClr val="99FF66"/>
    <a:srgbClr val="FF9933"/>
    <a:srgbClr val="CC0099"/>
    <a:srgbClr val="99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17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0.xml"/><Relationship Id="rId1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5C4735-4357-4C49-B804-0E7C21AB00B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DFA63A83-E5BF-4D0C-9953-CCF21EABCFA4}">
      <dgm:prSet/>
      <dgm:spPr/>
      <dgm:t>
        <a:bodyPr/>
        <a:lstStyle/>
        <a:p>
          <a:pPr rtl="0"/>
          <a:r>
            <a:rPr lang="pt-BR" b="0" dirty="0" smtClean="0">
              <a:solidFill>
                <a:schemeClr val="accent4"/>
              </a:solidFill>
              <a:latin typeface="Calibri" pitchFamily="34" charset="0"/>
            </a:rPr>
            <a:t>Determinar, estudar e investigar a situação</a:t>
          </a:r>
          <a:endParaRPr lang="pt-BR" b="0" dirty="0">
            <a:solidFill>
              <a:schemeClr val="accent4"/>
            </a:solidFill>
            <a:latin typeface="Calibri" pitchFamily="34" charset="0"/>
          </a:endParaRPr>
        </a:p>
      </dgm:t>
    </dgm:pt>
    <dgm:pt modelId="{7C7F76EF-781D-4A3F-B207-724DC81C68EF}" type="parTrans" cxnId="{DE7FECEC-C3BD-4313-A764-A96B12C2619C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14FE9739-C958-40C6-B396-F68FA19298E8}" type="sibTrans" cxnId="{DE7FECEC-C3BD-4313-A764-A96B12C2619C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47E96127-19F5-461D-A710-34B5F66ED15C}">
      <dgm:prSet/>
      <dgm:spPr/>
      <dgm:t>
        <a:bodyPr/>
        <a:lstStyle/>
        <a:p>
          <a:pPr rtl="0"/>
          <a:r>
            <a:rPr lang="pt-BR" b="0" dirty="0" smtClean="0">
              <a:solidFill>
                <a:schemeClr val="accent4"/>
              </a:solidFill>
              <a:latin typeface="Calibri" pitchFamily="34" charset="0"/>
            </a:rPr>
            <a:t>Conhecer os antecedentes, identificar as causas</a:t>
          </a:r>
          <a:endParaRPr lang="pt-BR" b="0" dirty="0">
            <a:solidFill>
              <a:schemeClr val="accent4"/>
            </a:solidFill>
            <a:latin typeface="Calibri" pitchFamily="34" charset="0"/>
          </a:endParaRPr>
        </a:p>
      </dgm:t>
    </dgm:pt>
    <dgm:pt modelId="{F40A6EB2-85B3-4059-BF88-41AC3691ECE9}" type="parTrans" cxnId="{75CB4DBB-AC51-4214-ACC2-A45859D03CB6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3DEBF675-77F4-4B04-A7D6-0A5355310692}" type="sibTrans" cxnId="{75CB4DBB-AC51-4214-ACC2-A45859D03CB6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71C2A266-FEFD-495C-A524-3AEF78394798}">
      <dgm:prSet/>
      <dgm:spPr/>
      <dgm:t>
        <a:bodyPr/>
        <a:lstStyle/>
        <a:p>
          <a:pPr rtl="0"/>
          <a:r>
            <a:rPr lang="pt-BR" b="0" dirty="0" smtClean="0">
              <a:solidFill>
                <a:schemeClr val="accent4"/>
              </a:solidFill>
              <a:latin typeface="Calibri" pitchFamily="34" charset="0"/>
            </a:rPr>
            <a:t>Estabelecer a importância dos problemas detectados</a:t>
          </a:r>
          <a:endParaRPr lang="pt-BR" b="0" dirty="0">
            <a:solidFill>
              <a:schemeClr val="accent4"/>
            </a:solidFill>
            <a:latin typeface="Calibri" pitchFamily="34" charset="0"/>
          </a:endParaRPr>
        </a:p>
      </dgm:t>
    </dgm:pt>
    <dgm:pt modelId="{89029515-7FF9-47D5-B604-27B4958517DC}" type="parTrans" cxnId="{0D5843FC-62D8-4B0A-B61F-CAA0BAE60287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D483AA3F-61A8-4E46-AC45-A4A989BB20ED}" type="sibTrans" cxnId="{0D5843FC-62D8-4B0A-B61F-CAA0BAE60287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AB10554B-87B7-4902-9FBA-DCA17DD70A5A}">
      <dgm:prSet/>
      <dgm:spPr/>
      <dgm:t>
        <a:bodyPr/>
        <a:lstStyle/>
        <a:p>
          <a:pPr rtl="0"/>
          <a:r>
            <a:rPr lang="pt-BR" b="0" dirty="0" smtClean="0">
              <a:solidFill>
                <a:schemeClr val="accent4"/>
              </a:solidFill>
              <a:latin typeface="Calibri" pitchFamily="34" charset="0"/>
            </a:rPr>
            <a:t>Estabelecer as consequências previsíveis</a:t>
          </a:r>
          <a:endParaRPr lang="pt-BR" b="0" dirty="0">
            <a:solidFill>
              <a:schemeClr val="accent4"/>
            </a:solidFill>
            <a:latin typeface="Calibri" pitchFamily="34" charset="0"/>
          </a:endParaRPr>
        </a:p>
      </dgm:t>
    </dgm:pt>
    <dgm:pt modelId="{D6E3F63E-AD84-4E5C-B5C1-FA14B0BB6636}" type="parTrans" cxnId="{1FE9B7CB-E5AA-4092-9DE1-ECE1B544F1CE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761ACD60-968F-4912-B044-67D3A4E911BA}" type="sibTrans" cxnId="{1FE9B7CB-E5AA-4092-9DE1-ECE1B544F1CE}">
      <dgm:prSet/>
      <dgm:spPr/>
      <dgm:t>
        <a:bodyPr/>
        <a:lstStyle/>
        <a:p>
          <a:endParaRPr lang="pt-BR" b="0">
            <a:solidFill>
              <a:schemeClr val="accent4"/>
            </a:solidFill>
            <a:latin typeface="Calibri" pitchFamily="34" charset="0"/>
          </a:endParaRPr>
        </a:p>
      </dgm:t>
    </dgm:pt>
    <dgm:pt modelId="{6723EF92-9682-458D-ABF5-EA586FEE5240}" type="pres">
      <dgm:prSet presAssocID="{555C4735-4357-4C49-B804-0E7C21AB00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1A5DEF8-3E94-492D-840D-125E319C7BD9}" type="pres">
      <dgm:prSet presAssocID="{DFA63A83-E5BF-4D0C-9953-CCF21EABCFA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15D397-F946-4AEC-ABD7-EF6C33AAB9E4}" type="pres">
      <dgm:prSet presAssocID="{14FE9739-C958-40C6-B396-F68FA19298E8}" presName="spacer" presStyleCnt="0"/>
      <dgm:spPr/>
    </dgm:pt>
    <dgm:pt modelId="{E3917691-09D1-4EB7-ACAF-FD7BDA5C6E43}" type="pres">
      <dgm:prSet presAssocID="{47E96127-19F5-461D-A710-34B5F66ED15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15A3C1-1371-4010-A5F9-16A44235D274}" type="pres">
      <dgm:prSet presAssocID="{3DEBF675-77F4-4B04-A7D6-0A5355310692}" presName="spacer" presStyleCnt="0"/>
      <dgm:spPr/>
    </dgm:pt>
    <dgm:pt modelId="{31726387-8C23-4B2B-B4E6-72658ED74AA0}" type="pres">
      <dgm:prSet presAssocID="{71C2A266-FEFD-495C-A524-3AEF783947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D274BC-B2EA-441A-B0E2-023A34C04838}" type="pres">
      <dgm:prSet presAssocID="{D483AA3F-61A8-4E46-AC45-A4A989BB20ED}" presName="spacer" presStyleCnt="0"/>
      <dgm:spPr/>
    </dgm:pt>
    <dgm:pt modelId="{9BC86453-216F-45A6-A18C-FAFD3BEF328F}" type="pres">
      <dgm:prSet presAssocID="{AB10554B-87B7-4902-9FBA-DCA17DD70A5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E7FECEC-C3BD-4313-A764-A96B12C2619C}" srcId="{555C4735-4357-4C49-B804-0E7C21AB00B9}" destId="{DFA63A83-E5BF-4D0C-9953-CCF21EABCFA4}" srcOrd="0" destOrd="0" parTransId="{7C7F76EF-781D-4A3F-B207-724DC81C68EF}" sibTransId="{14FE9739-C958-40C6-B396-F68FA19298E8}"/>
    <dgm:cxn modelId="{4ECB1076-C807-48D8-833B-EAF855E40255}" type="presOf" srcId="{DFA63A83-E5BF-4D0C-9953-CCF21EABCFA4}" destId="{81A5DEF8-3E94-492D-840D-125E319C7BD9}" srcOrd="0" destOrd="0" presId="urn:microsoft.com/office/officeart/2005/8/layout/vList2"/>
    <dgm:cxn modelId="{B91F732F-59C3-4EC3-B901-B3221797D9C8}" type="presOf" srcId="{AB10554B-87B7-4902-9FBA-DCA17DD70A5A}" destId="{9BC86453-216F-45A6-A18C-FAFD3BEF328F}" srcOrd="0" destOrd="0" presId="urn:microsoft.com/office/officeart/2005/8/layout/vList2"/>
    <dgm:cxn modelId="{5DB88BFC-349A-44ED-A88D-FDBF97D526D4}" type="presOf" srcId="{71C2A266-FEFD-495C-A524-3AEF78394798}" destId="{31726387-8C23-4B2B-B4E6-72658ED74AA0}" srcOrd="0" destOrd="0" presId="urn:microsoft.com/office/officeart/2005/8/layout/vList2"/>
    <dgm:cxn modelId="{E76A04BC-3EB8-489A-BFEA-0AD77F4CC9B0}" type="presOf" srcId="{555C4735-4357-4C49-B804-0E7C21AB00B9}" destId="{6723EF92-9682-458D-ABF5-EA586FEE5240}" srcOrd="0" destOrd="0" presId="urn:microsoft.com/office/officeart/2005/8/layout/vList2"/>
    <dgm:cxn modelId="{1FE9B7CB-E5AA-4092-9DE1-ECE1B544F1CE}" srcId="{555C4735-4357-4C49-B804-0E7C21AB00B9}" destId="{AB10554B-87B7-4902-9FBA-DCA17DD70A5A}" srcOrd="3" destOrd="0" parTransId="{D6E3F63E-AD84-4E5C-B5C1-FA14B0BB6636}" sibTransId="{761ACD60-968F-4912-B044-67D3A4E911BA}"/>
    <dgm:cxn modelId="{D03DF5E5-089D-426F-AD58-9895819228C4}" type="presOf" srcId="{47E96127-19F5-461D-A710-34B5F66ED15C}" destId="{E3917691-09D1-4EB7-ACAF-FD7BDA5C6E43}" srcOrd="0" destOrd="0" presId="urn:microsoft.com/office/officeart/2005/8/layout/vList2"/>
    <dgm:cxn modelId="{75CB4DBB-AC51-4214-ACC2-A45859D03CB6}" srcId="{555C4735-4357-4C49-B804-0E7C21AB00B9}" destId="{47E96127-19F5-461D-A710-34B5F66ED15C}" srcOrd="1" destOrd="0" parTransId="{F40A6EB2-85B3-4059-BF88-41AC3691ECE9}" sibTransId="{3DEBF675-77F4-4B04-A7D6-0A5355310692}"/>
    <dgm:cxn modelId="{0D5843FC-62D8-4B0A-B61F-CAA0BAE60287}" srcId="{555C4735-4357-4C49-B804-0E7C21AB00B9}" destId="{71C2A266-FEFD-495C-A524-3AEF78394798}" srcOrd="2" destOrd="0" parTransId="{89029515-7FF9-47D5-B604-27B4958517DC}" sibTransId="{D483AA3F-61A8-4E46-AC45-A4A989BB20ED}"/>
    <dgm:cxn modelId="{3AF2CDA9-7159-46E3-B4DD-530C825E5CB9}" type="presParOf" srcId="{6723EF92-9682-458D-ABF5-EA586FEE5240}" destId="{81A5DEF8-3E94-492D-840D-125E319C7BD9}" srcOrd="0" destOrd="0" presId="urn:microsoft.com/office/officeart/2005/8/layout/vList2"/>
    <dgm:cxn modelId="{91FD4B1F-563F-4E16-918C-7F8DE87A6DD6}" type="presParOf" srcId="{6723EF92-9682-458D-ABF5-EA586FEE5240}" destId="{EB15D397-F946-4AEC-ABD7-EF6C33AAB9E4}" srcOrd="1" destOrd="0" presId="urn:microsoft.com/office/officeart/2005/8/layout/vList2"/>
    <dgm:cxn modelId="{7D3B31BC-FB0B-4DE5-9641-6D5DF2B4FFD6}" type="presParOf" srcId="{6723EF92-9682-458D-ABF5-EA586FEE5240}" destId="{E3917691-09D1-4EB7-ACAF-FD7BDA5C6E43}" srcOrd="2" destOrd="0" presId="urn:microsoft.com/office/officeart/2005/8/layout/vList2"/>
    <dgm:cxn modelId="{C152EB55-5CCE-40AD-B6D1-4DA621CA443E}" type="presParOf" srcId="{6723EF92-9682-458D-ABF5-EA586FEE5240}" destId="{E415A3C1-1371-4010-A5F9-16A44235D274}" srcOrd="3" destOrd="0" presId="urn:microsoft.com/office/officeart/2005/8/layout/vList2"/>
    <dgm:cxn modelId="{430A2330-C74B-4C5B-8960-DF40B64B9793}" type="presParOf" srcId="{6723EF92-9682-458D-ABF5-EA586FEE5240}" destId="{31726387-8C23-4B2B-B4E6-72658ED74AA0}" srcOrd="4" destOrd="0" presId="urn:microsoft.com/office/officeart/2005/8/layout/vList2"/>
    <dgm:cxn modelId="{608ACB5D-85B3-4F61-88CF-E1BEE12BCD8C}" type="presParOf" srcId="{6723EF92-9682-458D-ABF5-EA586FEE5240}" destId="{98D274BC-B2EA-441A-B0E2-023A34C04838}" srcOrd="5" destOrd="0" presId="urn:microsoft.com/office/officeart/2005/8/layout/vList2"/>
    <dgm:cxn modelId="{3E174B1A-CB02-4BEE-A1DD-D6B58D652D1A}" type="presParOf" srcId="{6723EF92-9682-458D-ABF5-EA586FEE5240}" destId="{9BC86453-216F-45A6-A18C-FAFD3BEF32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5DEF8-3E94-492D-840D-125E319C7BD9}">
      <dsp:nvSpPr>
        <dsp:cNvPr id="0" name=""/>
        <dsp:cNvSpPr/>
      </dsp:nvSpPr>
      <dsp:spPr>
        <a:xfrm>
          <a:off x="0" y="12043"/>
          <a:ext cx="8001000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accent4"/>
              </a:solidFill>
              <a:latin typeface="Calibri" pitchFamily="34" charset="0"/>
            </a:rPr>
            <a:t>Determinar, estudar e investigar a situação</a:t>
          </a:r>
          <a:endParaRPr lang="pt-BR" sz="2800" b="0" kern="1200" dirty="0">
            <a:solidFill>
              <a:schemeClr val="accent4"/>
            </a:solidFill>
            <a:latin typeface="Calibri" pitchFamily="34" charset="0"/>
          </a:endParaRPr>
        </a:p>
      </dsp:txBody>
      <dsp:txXfrm>
        <a:off x="32784" y="44827"/>
        <a:ext cx="7935432" cy="606012"/>
      </dsp:txXfrm>
    </dsp:sp>
    <dsp:sp modelId="{E3917691-09D1-4EB7-ACAF-FD7BDA5C6E43}">
      <dsp:nvSpPr>
        <dsp:cNvPr id="0" name=""/>
        <dsp:cNvSpPr/>
      </dsp:nvSpPr>
      <dsp:spPr>
        <a:xfrm>
          <a:off x="0" y="764264"/>
          <a:ext cx="8001000" cy="671580"/>
        </a:xfrm>
        <a:prstGeom prst="roundRect">
          <a:avLst/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accent4"/>
              </a:solidFill>
              <a:latin typeface="Calibri" pitchFamily="34" charset="0"/>
            </a:rPr>
            <a:t>Conhecer os antecedentes, identificar as causas</a:t>
          </a:r>
          <a:endParaRPr lang="pt-BR" sz="2800" b="0" kern="1200" dirty="0">
            <a:solidFill>
              <a:schemeClr val="accent4"/>
            </a:solidFill>
            <a:latin typeface="Calibri" pitchFamily="34" charset="0"/>
          </a:endParaRPr>
        </a:p>
      </dsp:txBody>
      <dsp:txXfrm>
        <a:off x="32784" y="797048"/>
        <a:ext cx="7935432" cy="606012"/>
      </dsp:txXfrm>
    </dsp:sp>
    <dsp:sp modelId="{31726387-8C23-4B2B-B4E6-72658ED74AA0}">
      <dsp:nvSpPr>
        <dsp:cNvPr id="0" name=""/>
        <dsp:cNvSpPr/>
      </dsp:nvSpPr>
      <dsp:spPr>
        <a:xfrm>
          <a:off x="0" y="1516484"/>
          <a:ext cx="8001000" cy="671580"/>
        </a:xfrm>
        <a:prstGeom prst="roundRect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accent4"/>
              </a:solidFill>
              <a:latin typeface="Calibri" pitchFamily="34" charset="0"/>
            </a:rPr>
            <a:t>Estabelecer a importância dos problemas detectados</a:t>
          </a:r>
          <a:endParaRPr lang="pt-BR" sz="2800" b="0" kern="1200" dirty="0">
            <a:solidFill>
              <a:schemeClr val="accent4"/>
            </a:solidFill>
            <a:latin typeface="Calibri" pitchFamily="34" charset="0"/>
          </a:endParaRPr>
        </a:p>
      </dsp:txBody>
      <dsp:txXfrm>
        <a:off x="32784" y="1549268"/>
        <a:ext cx="7935432" cy="606012"/>
      </dsp:txXfrm>
    </dsp:sp>
    <dsp:sp modelId="{9BC86453-216F-45A6-A18C-FAFD3BEF328F}">
      <dsp:nvSpPr>
        <dsp:cNvPr id="0" name=""/>
        <dsp:cNvSpPr/>
      </dsp:nvSpPr>
      <dsp:spPr>
        <a:xfrm>
          <a:off x="0" y="2268704"/>
          <a:ext cx="8001000" cy="671580"/>
        </a:xfrm>
        <a:prstGeom prst="roundRect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0" kern="1200" dirty="0" smtClean="0">
              <a:solidFill>
                <a:schemeClr val="accent4"/>
              </a:solidFill>
              <a:latin typeface="Calibri" pitchFamily="34" charset="0"/>
            </a:rPr>
            <a:t>Estabelecer as consequências previsíveis</a:t>
          </a:r>
          <a:endParaRPr lang="pt-BR" sz="2800" b="0" kern="1200" dirty="0">
            <a:solidFill>
              <a:schemeClr val="accent4"/>
            </a:solidFill>
            <a:latin typeface="Calibri" pitchFamily="34" charset="0"/>
          </a:endParaRPr>
        </a:p>
      </dsp:txBody>
      <dsp:txXfrm>
        <a:off x="32784" y="2301488"/>
        <a:ext cx="7935432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215DBFA-6523-41E0-82B6-5E8056571E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37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E8C47-1BDE-4A17-A6B0-2D2B39B8A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4030-2B02-4D3A-A36C-56422C8B72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9EA77-4740-4BC8-907B-861BCE0926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7FF49-3247-4E09-80A5-EAA53A1529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D0DBD-A9A5-475D-936C-74AD5B2248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BE794-D139-42DE-983F-E94A3F3EB0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EDD0-48C3-4A72-AC8D-0560E8ADD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0F04A-1F35-42C3-BAD1-2BCE07D3D9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D1CA2-D9C1-4903-A6D7-2ABCE714FE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51089-24BC-428B-98DE-C26ABDA15D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F2292-F677-4D50-81EA-6DF3182EF1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E20D-23F5-4B44-B5C6-A0262F9CAF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pt-BR"/>
              <a:t>Flávia Bastos EEFEUSP 2006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A6422172-7627-44A6-A4E3-E036D11D29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0B3SUUtxxlKPpX3lER21NVnpZRlk/view?usp=shari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95288" y="3068638"/>
            <a:ext cx="82296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>
              <a:lnSpc>
                <a:spcPct val="190000"/>
              </a:lnSpc>
              <a:spcBef>
                <a:spcPct val="50000"/>
              </a:spcBef>
            </a:pPr>
            <a:r>
              <a:rPr lang="pt-BR" sz="3200">
                <a:latin typeface="Comic Sans MS" pitchFamily="66" charset="0"/>
                <a:cs typeface="Times New Roman" pitchFamily="18" charset="0"/>
              </a:rPr>
              <a:t>Avaliação e Controle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5BFFD4"/>
          </a:solidFill>
          <a:ln w="2540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534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marL="482600" indent="-482600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762000" y="749647"/>
            <a:ext cx="7543800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 dirty="0">
                <a:latin typeface="Arial" pitchFamily="34" charset="0"/>
              </a:rPr>
              <a:t>AVALIAÇÃO – final do processo / comparação</a:t>
            </a:r>
          </a:p>
        </p:txBody>
      </p:sp>
      <p:graphicFrame>
        <p:nvGraphicFramePr>
          <p:cNvPr id="823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233073"/>
              </p:ext>
            </p:extLst>
          </p:nvPr>
        </p:nvGraphicFramePr>
        <p:xfrm>
          <a:off x="533400" y="1614814"/>
          <a:ext cx="8305800" cy="4910530"/>
        </p:xfrm>
        <a:graphic>
          <a:graphicData uri="http://schemas.openxmlformats.org/drawingml/2006/table">
            <a:tbl>
              <a:tblPr/>
              <a:tblGrid>
                <a:gridCol w="2500313"/>
                <a:gridCol w="5805487"/>
              </a:tblGrid>
              <a:tr h="1341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IGUAL AO ESPERADO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 RESULTADO É IGUAL AO OBJETIVO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uma recompensa pode ser apropriada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MENOR QUE O ESPERADO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RESULTADO FICOU ABAIXO DO OBJETIVO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uma ação corretiva pode ser apropriada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redução do objetivo pode ser apropriada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mais recursos podem ser necessários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ACIMA DO ESPERADO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 RESULTADO É MAIOR QUE O OBJETIVO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recompensas são apropriadas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 objetivo pode ser aumentado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890672"/>
            <a:ext cx="4572000" cy="95415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4800" dirty="0" smtClean="0">
                <a:solidFill>
                  <a:srgbClr val="FF0000"/>
                </a:solidFill>
                <a:latin typeface="Arial" pitchFamily="34" charset="0"/>
              </a:rPr>
              <a:t>INDICADORES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2636912"/>
            <a:ext cx="8305800" cy="356882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marL="0" indent="0" eaLnBrk="1" hangingPunct="1">
              <a:buFontTx/>
              <a:buNone/>
              <a:tabLst>
                <a:tab pos="0" algn="l"/>
              </a:tabLst>
            </a:pPr>
            <a:endParaRPr lang="pt-BR" sz="1000" dirty="0" smtClean="0">
              <a:latin typeface="Arial" pitchFamily="34" charset="0"/>
            </a:endParaRPr>
          </a:p>
          <a:p>
            <a:pPr marL="0" indent="0" eaLnBrk="1" hangingPunct="1">
              <a:buFontTx/>
              <a:buNone/>
              <a:tabLst>
                <a:tab pos="0" algn="l"/>
              </a:tabLst>
            </a:pPr>
            <a:r>
              <a:rPr lang="pt-BR" sz="2400" dirty="0" smtClean="0">
                <a:latin typeface="Arial" pitchFamily="34" charset="0"/>
              </a:rPr>
              <a:t>QUANTITATIVOS</a:t>
            </a:r>
            <a:br>
              <a:rPr lang="pt-BR" sz="2400" dirty="0" smtClean="0">
                <a:latin typeface="Arial" pitchFamily="34" charset="0"/>
              </a:rPr>
            </a:br>
            <a:r>
              <a:rPr lang="pt-BR" sz="2400" dirty="0" smtClean="0">
                <a:latin typeface="Arial" pitchFamily="34" charset="0"/>
              </a:rPr>
              <a:t>nº usuários/inscritos, arrecadação, nº equipes</a:t>
            </a:r>
          </a:p>
          <a:p>
            <a:pPr marL="0" indent="0" eaLnBrk="1" hangingPunct="1">
              <a:buFontTx/>
              <a:buNone/>
              <a:tabLst>
                <a:tab pos="0" algn="l"/>
              </a:tabLst>
            </a:pPr>
            <a:endParaRPr lang="pt-BR" sz="2400" dirty="0" smtClean="0">
              <a:latin typeface="Arial" pitchFamily="34" charset="0"/>
            </a:endParaRPr>
          </a:p>
          <a:p>
            <a:pPr marL="0" indent="0" eaLnBrk="1" hangingPunct="1">
              <a:buFontTx/>
              <a:buNone/>
              <a:tabLst>
                <a:tab pos="0" algn="l"/>
              </a:tabLst>
            </a:pPr>
            <a:r>
              <a:rPr lang="pt-BR" sz="2400" dirty="0" smtClean="0">
                <a:latin typeface="Arial" pitchFamily="34" charset="0"/>
              </a:rPr>
              <a:t>QUALITATIVOS</a:t>
            </a:r>
            <a:br>
              <a:rPr lang="pt-BR" sz="2400" dirty="0" smtClean="0">
                <a:latin typeface="Arial" pitchFamily="34" charset="0"/>
              </a:rPr>
            </a:br>
            <a:r>
              <a:rPr lang="pt-BR" sz="2400" dirty="0" smtClean="0">
                <a:latin typeface="Arial" pitchFamily="34" charset="0"/>
              </a:rPr>
              <a:t>ascender à 1ª divisão, alto nível de dedicação da equipe profissional, satisfação dos participantes</a:t>
            </a:r>
            <a:br>
              <a:rPr lang="pt-BR" sz="2400" dirty="0" smtClean="0">
                <a:latin typeface="Arial" pitchFamily="34" charset="0"/>
              </a:rPr>
            </a:br>
            <a:endParaRPr lang="pt-BR" sz="2400" dirty="0" smtClean="0">
              <a:latin typeface="Arial" pitchFamily="34" charset="0"/>
            </a:endParaRPr>
          </a:p>
          <a:p>
            <a:pPr marL="0" indent="0" eaLnBrk="1" hangingPunct="1">
              <a:buFontTx/>
              <a:buNone/>
              <a:tabLst>
                <a:tab pos="0" algn="l"/>
              </a:tabLst>
            </a:pPr>
            <a:r>
              <a:rPr lang="pt-BR" sz="2400" dirty="0" smtClean="0">
                <a:latin typeface="Arial" pitchFamily="34" charset="0"/>
              </a:rPr>
              <a:t>Indicadores alcançáveis – grau de realização dos objetivos</a:t>
            </a:r>
          </a:p>
          <a:p>
            <a:pPr marL="0" indent="0" eaLnBrk="1" hangingPunct="1">
              <a:buFontTx/>
              <a:buNone/>
              <a:tabLst>
                <a:tab pos="0" algn="l"/>
              </a:tabLst>
            </a:pPr>
            <a:endParaRPr lang="pt-BR" sz="2400" dirty="0" smtClean="0">
              <a:latin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  <p:pic>
        <p:nvPicPr>
          <p:cNvPr id="9218" name="Picture 2" descr="C:\Arquivos de programas\Arquivos comuns\Microsoft Shared\Clipart\cagcat50\BD06982_.WMF"/>
          <p:cNvPicPr>
            <a:picLocks noChangeAspect="1" noChangeArrowheads="1"/>
          </p:cNvPicPr>
          <p:nvPr/>
        </p:nvPicPr>
        <p:blipFill>
          <a:blip r:embed="rId2" cstate="print">
            <a:lum bright="80000" contrast="-80000"/>
            <a:grayscl/>
          </a:blip>
          <a:srcRect/>
          <a:stretch>
            <a:fillRect/>
          </a:stretch>
        </p:blipFill>
        <p:spPr bwMode="auto">
          <a:xfrm>
            <a:off x="4156074" y="651197"/>
            <a:ext cx="5024438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576263"/>
          </a:xfrm>
        </p:spPr>
        <p:txBody>
          <a:bodyPr/>
          <a:lstStyle/>
          <a:p>
            <a:pPr eaLnBrk="1" hangingPunct="1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DE QUESTIONÁRIO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78769"/>
            <a:ext cx="8784976" cy="5562599"/>
          </a:xfrm>
          <a:solidFill>
            <a:srgbClr val="99FF66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BLOCO 1 – PERFIL DEMOGRÁFICO - (VIDE CRITÉRIO BRASIL)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BLOCO 2 – PERFIL COMPORTAMENTAL: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TEMPO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FREQUENTA o CEU  ___ anos e ___ meses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Em que HORÁRIO ?	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PERÍODO:	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4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DIAS: 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___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manhã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 1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todo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ano      __ 1 -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durante a semana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___  2 - tarde	     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 2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férias	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__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 final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semana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___  3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noite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Avalie os seguintes itens do CEU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Péssimo Ruim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 Bom Ótimo Não sei     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Localização		     1	   2	 3           4        5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Atendimento		     1	   2	 3           4        5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Variedade de atividades 	     1	   2	 3           4        5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das atividades	     1	   2	 3           4        5        6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Qualidade dos professores	     1	   2	 3           4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5        6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172400" y="652245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 smtClean="0"/>
              <a:t>Cont</a:t>
            </a:r>
            <a:r>
              <a:rPr lang="pt-BR" sz="1800" dirty="0" smtClean="0"/>
              <a:t> ... 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576263"/>
          </a:xfrm>
        </p:spPr>
        <p:txBody>
          <a:bodyPr/>
          <a:lstStyle/>
          <a:p>
            <a:pPr eaLnBrk="1" hangingPunct="1"/>
            <a:r>
              <a:rPr lang="pt-BR" sz="2800" smtClean="0"/>
              <a:t>Exemplo de questionário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24862" cy="5689600"/>
          </a:xfrm>
          <a:solidFill>
            <a:srgbClr val="4EF061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Assinale os 3 principais motivos para frequentar:</a:t>
            </a:r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AULA DE FUTEBOL</a:t>
            </a:r>
          </a:p>
          <a:p>
            <a:pPr marL="609600" indent="-609600" eaLnBrk="1" hangingPunct="1">
              <a:buFontTx/>
              <a:buNone/>
            </a:pPr>
            <a:endParaRPr lang="pt-BR" sz="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___1. Qualidade da quadra 		     </a:t>
            </a: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___2. Disponibilidade de horários		     </a:t>
            </a: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___3. Variedade de atividades 	     </a:t>
            </a: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___4. Qualidade das atividades	</a:t>
            </a: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___5. Qualidade dos professores</a:t>
            </a:r>
          </a:p>
          <a:p>
            <a:pPr marL="609600" indent="-609600" eaLnBrk="1" hangingPunct="1">
              <a:buFontTx/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 Você costuma recomendar/ indicar o CEU para seus amigos e parentes?</a:t>
            </a: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___Sim.  Por quê?___________________________________________</a:t>
            </a: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___Não. Por quê?___________________________________________</a:t>
            </a:r>
          </a:p>
          <a:p>
            <a:pPr marL="609600" indent="-609600" eaLnBrk="1" hangingPunct="1">
              <a:buFontTx/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8.  ;;;;</a:t>
            </a:r>
          </a:p>
          <a:p>
            <a:pPr marL="609600" indent="-609600" eaLnBrk="1" hangingPunct="1">
              <a:buFontTx/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Exemplo de análise das respostas</a:t>
            </a:r>
            <a:br>
              <a:rPr lang="pt-BR" sz="3600" smtClean="0"/>
            </a:br>
            <a:r>
              <a:rPr lang="pt-BR" sz="3600" smtClean="0"/>
              <a:t>Questão 5 – Itens avaliados</a:t>
            </a:r>
          </a:p>
        </p:txBody>
      </p:sp>
      <p:graphicFrame>
        <p:nvGraphicFramePr>
          <p:cNvPr id="16445" name="Group 61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12380367"/>
              </p:ext>
            </p:extLst>
          </p:nvPr>
        </p:nvGraphicFramePr>
        <p:xfrm>
          <a:off x="152400" y="1981200"/>
          <a:ext cx="8763000" cy="4145852"/>
        </p:xfrm>
        <a:graphic>
          <a:graphicData uri="http://schemas.openxmlformats.org/drawingml/2006/table">
            <a:tbl>
              <a:tblPr/>
              <a:tblGrid>
                <a:gridCol w="1899320"/>
                <a:gridCol w="1368152"/>
                <a:gridCol w="1152128"/>
                <a:gridCol w="1368152"/>
                <a:gridCol w="1008112"/>
                <a:gridCol w="1080120"/>
                <a:gridCol w="887016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PÉSSIMO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RUIM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REGULAR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ÓTIMO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Localização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Atendimento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Variedade de atividades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Qualidade das atividades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Qualidade dos professores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Questão 5 - Itens avaliados CEU</a:t>
            </a:r>
            <a:br>
              <a:rPr lang="pt-BR" sz="3600" smtClean="0"/>
            </a:br>
            <a:r>
              <a:rPr lang="pt-BR" sz="3600" smtClean="0"/>
              <a:t> – Capela do Socorro</a:t>
            </a:r>
            <a:r>
              <a:rPr lang="pt-BR" sz="4000" smtClean="0"/>
              <a:t> -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906321"/>
              </p:ext>
            </p:extLst>
          </p:nvPr>
        </p:nvGraphicFramePr>
        <p:xfrm>
          <a:off x="0" y="1916832"/>
          <a:ext cx="8950173" cy="460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Chart" r:id="rId3" imgW="7829635" imgH="4029029" progId="Excel.Chart.8">
                  <p:embed/>
                </p:oleObj>
              </mc:Choice>
              <mc:Fallback>
                <p:oleObj name="Chart" r:id="rId3" imgW="7829635" imgH="4029029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16832"/>
                        <a:ext cx="8950173" cy="46066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CaixaDeTexto 4"/>
          <p:cNvSpPr txBox="1">
            <a:spLocks noChangeArrowheads="1"/>
          </p:cNvSpPr>
          <p:nvPr/>
        </p:nvSpPr>
        <p:spPr bwMode="auto">
          <a:xfrm>
            <a:off x="1258888" y="5516563"/>
            <a:ext cx="217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/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252" y="517344"/>
            <a:ext cx="9844828" cy="6340656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1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6054" y="908720"/>
            <a:ext cx="7772400" cy="1143000"/>
          </a:xfrm>
        </p:spPr>
        <p:txBody>
          <a:bodyPr/>
          <a:lstStyle/>
          <a:p>
            <a:r>
              <a:rPr lang="pt-BR" sz="3600" dirty="0" smtClean="0">
                <a:latin typeface="Calibri" pitchFamily="34" charset="0"/>
              </a:rPr>
              <a:t>EMPRESA JR</a:t>
            </a:r>
            <a:br>
              <a:rPr lang="pt-BR" sz="3600" dirty="0" smtClean="0">
                <a:latin typeface="Calibri" pitchFamily="34" charset="0"/>
              </a:rPr>
            </a:br>
            <a:r>
              <a:rPr lang="pt-BR" sz="3600" dirty="0" smtClean="0">
                <a:latin typeface="Calibri" pitchFamily="34" charset="0"/>
              </a:rPr>
              <a:t>Avaliação do processo/ trabalho</a:t>
            </a:r>
            <a:endParaRPr lang="pt-BR" sz="3600" dirty="0">
              <a:latin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8012" y="2422811"/>
            <a:ext cx="8928484" cy="4102533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marL="457200" lvl="0" indent="-355600" algn="just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❖"/>
            </a:pPr>
            <a:r>
              <a:rPr lang="pt-BR" sz="2200" b="1" dirty="0" smtClean="0">
                <a:latin typeface="Calibri" pitchFamily="34" charset="0"/>
              </a:rPr>
              <a:t>Ao fim de cada projeto, a equipe (geralmente o diretor de Recursos humanos) fica responsável por recolher o </a:t>
            </a:r>
            <a:r>
              <a:rPr lang="pt-BR" sz="2200" b="1" dirty="0" smtClean="0">
                <a:solidFill>
                  <a:srgbClr val="FF0000"/>
                </a:solidFill>
                <a:latin typeface="Calibri" pitchFamily="34" charset="0"/>
              </a:rPr>
              <a:t>feedback do evento</a:t>
            </a:r>
            <a:r>
              <a:rPr lang="pt-BR" sz="2200" b="1" dirty="0" smtClean="0">
                <a:latin typeface="Calibri" pitchFamily="34" charset="0"/>
              </a:rPr>
              <a:t>, tanto de quem participou, quando de quem trabalhou no mesmo.</a:t>
            </a:r>
          </a:p>
          <a:p>
            <a:pPr marL="457200" lvl="0" indent="-355600" algn="just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❖"/>
            </a:pPr>
            <a:r>
              <a:rPr lang="pt-BR" sz="2200" b="1" dirty="0" smtClean="0">
                <a:latin typeface="Calibri" pitchFamily="34" charset="0"/>
              </a:rPr>
              <a:t>O feedback se da através de </a:t>
            </a:r>
            <a:r>
              <a:rPr lang="pt-BR" sz="2200" b="1" dirty="0" smtClean="0">
                <a:solidFill>
                  <a:srgbClr val="FF0000"/>
                </a:solidFill>
                <a:latin typeface="Calibri" pitchFamily="34" charset="0"/>
              </a:rPr>
              <a:t>uma pesquisa de opinião </a:t>
            </a:r>
            <a:r>
              <a:rPr lang="pt-BR" sz="2200" b="1" dirty="0" smtClean="0">
                <a:latin typeface="Calibri" pitchFamily="34" charset="0"/>
              </a:rPr>
              <a:t>composta de 9 perguntas e um espaço para sugestões, nas quais os indicadores das perguntas são sim, não, ótimo, bom, regular e ruim.</a:t>
            </a:r>
          </a:p>
          <a:p>
            <a:pPr marL="457200" lvl="0" indent="-355600" algn="just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❖"/>
            </a:pPr>
            <a:r>
              <a:rPr lang="pt-BR" sz="2200" b="1" dirty="0" smtClean="0">
                <a:latin typeface="Calibri" pitchFamily="34" charset="0"/>
              </a:rPr>
              <a:t>Após recolher os </a:t>
            </a:r>
            <a:r>
              <a:rPr lang="pt-BR" sz="2200" b="1" dirty="0" smtClean="0">
                <a:solidFill>
                  <a:srgbClr val="FF0000"/>
                </a:solidFill>
                <a:latin typeface="Calibri" pitchFamily="34" charset="0"/>
              </a:rPr>
              <a:t>questionários</a:t>
            </a:r>
            <a:r>
              <a:rPr lang="pt-BR" sz="2200" b="1" dirty="0" smtClean="0">
                <a:latin typeface="Calibri" pitchFamily="34" charset="0"/>
              </a:rPr>
              <a:t>, o grupo da uma pontuação para cada resposta e cria as tabelas referentes ao agrado do público pelo evento.</a:t>
            </a:r>
            <a:endParaRPr lang="pt-BR" sz="2200" b="1" dirty="0">
              <a:latin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pt-BR" dirty="0" smtClean="0">
                <a:latin typeface="Calibri" pitchFamily="34" charset="0"/>
              </a:rPr>
              <a:t>CBB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2008" y="1340768"/>
            <a:ext cx="8964488" cy="5328592"/>
          </a:xfrm>
          <a:prstGeom prst="rect">
            <a:avLst/>
          </a:prstGeom>
          <a:solidFill>
            <a:srgbClr val="FFFF99"/>
          </a:solidFill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Principais métodos empregados: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relatórios e reuniões.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Os cargos técnicos – tanto gerentes e coordenadores, como a comissão técnica - são responsáveis por realizar os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relatórios de aproveitamento das equipes.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 Tais informações são utilizadas para feedback da própria equipe e também para a prestação de contas à seus superiores.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Normalmente, as avaliações ocorrem em épocas de treinamento, competições (durante e após o término) e no final de semestres e anos.</a:t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</a:br>
            <a: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/>
            </a:r>
            <a:br>
              <a:rPr kumimoji="0" lang="pt-B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O planejamento é anual,  se baseia no calendário de competições oficiais e 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leva em consideração os resultados obtidos nas avaliações do ano anterior.</a:t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/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/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/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  <a:t> </a:t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haroni" pitchFamily="2" charset="-79"/>
              </a:rPr>
            </a:b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Aharoni" pitchFamily="2" charset="-79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Aharoni" pitchFamily="2" charset="-79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143000"/>
          </a:xfrm>
        </p:spPr>
        <p:txBody>
          <a:bodyPr/>
          <a:lstStyle/>
          <a:p>
            <a:r>
              <a:rPr lang="pt-BR" dirty="0" smtClean="0">
                <a:latin typeface="Calibri" pitchFamily="34" charset="0"/>
              </a:rPr>
              <a:t>BODYTECH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1519039"/>
            <a:ext cx="8424936" cy="5078313"/>
          </a:xfrm>
          <a:prstGeom prst="rect">
            <a:avLst/>
          </a:prstGeom>
          <a:solidFill>
            <a:srgbClr val="FFFFFF"/>
          </a:solidFill>
          <a:ln w="2857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 Processo de avaliação interna </a:t>
            </a: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não é sistematizado</a:t>
            </a: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havendo diferentes formas da avaliar os funcionários de acordo com os postos que ocupam:</a:t>
            </a:r>
            <a:endParaRPr kumimoji="0" lang="pt-BR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Para funções de menor nível hierárquico há um </a:t>
            </a: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Sistema informal/ ouvidoria </a:t>
            </a: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(as críticas e elogios feitos pelos alunos possuem forte impacto na avaliação do profissional).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Já nas funções de maior hierarquia (diretor de unidade, coordenadores, equipes técnicas, diretores, etc..) o </a:t>
            </a: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cumprimento das metas </a:t>
            </a:r>
            <a:r>
              <a:rPr kumimoji="0" lang="pt-BR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funciona como método de avaliação intrínseco. </a:t>
            </a:r>
            <a:endParaRPr kumimoji="0" lang="pt-BR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de cantos arredondados 2"/>
          <p:cNvSpPr>
            <a:spLocks noChangeArrowheads="1"/>
          </p:cNvSpPr>
          <p:nvPr/>
        </p:nvSpPr>
        <p:spPr bwMode="auto">
          <a:xfrm>
            <a:off x="0" y="0"/>
            <a:ext cx="9144000" cy="1150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®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®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latin typeface="Arial Narrow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806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DIMENSÕES ECONÔMICAS E ADMINISTRATIVAS 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DA EDUCAÇÃO FÍSICA E DO ESPORTE</a:t>
            </a:r>
            <a:endParaRPr lang="en-GB" sz="1600" dirty="0">
              <a:latin typeface="+mn-lt"/>
              <a:cs typeface="Times New Roman" pitchFamily="18" charset="0"/>
            </a:endParaRPr>
          </a:p>
          <a:p>
            <a:pPr marL="482600" indent="-482600"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Professora responsável: Dra. Flávia da Cunha Bastos</a:t>
            </a:r>
            <a:endParaRPr lang="en-GB" sz="1600" dirty="0">
              <a:latin typeface="+mn-lt"/>
              <a:cs typeface="Times New Roman" pitchFamily="18" charset="0"/>
            </a:endParaRPr>
          </a:p>
        </p:txBody>
      </p:sp>
      <p:grpSp>
        <p:nvGrpSpPr>
          <p:cNvPr id="4100" name="Group 29"/>
          <p:cNvGrpSpPr>
            <a:grpSpLocks/>
          </p:cNvGrpSpPr>
          <p:nvPr/>
        </p:nvGrpSpPr>
        <p:grpSpPr bwMode="auto">
          <a:xfrm>
            <a:off x="304800" y="2060575"/>
            <a:ext cx="8515350" cy="4283075"/>
            <a:chOff x="192" y="720"/>
            <a:chExt cx="5568" cy="2698"/>
          </a:xfrm>
          <a:solidFill>
            <a:srgbClr val="00B0F0"/>
          </a:solidFill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112" y="2448"/>
              <a:ext cx="1968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solidFill>
                    <a:srgbClr val="0B0A09"/>
                  </a:solidFill>
                  <a:latin typeface="Arial Narrow" pitchFamily="34" charset="0"/>
                </a:rPr>
                <a:t>Tomada de decisões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36" y="1584"/>
              <a:ext cx="1296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latin typeface="Arial Narrow" pitchFamily="34" charset="0"/>
                </a:rPr>
                <a:t>Planejamento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656" y="1632"/>
              <a:ext cx="1104" cy="4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solidFill>
                    <a:srgbClr val="0B0A09"/>
                  </a:solidFill>
                  <a:latin typeface="Arial Narrow" pitchFamily="34" charset="0"/>
                </a:rPr>
                <a:t>Direção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solidFill>
                    <a:srgbClr val="0B0A09"/>
                  </a:solidFill>
                  <a:latin typeface="Arial Narrow" pitchFamily="34" charset="0"/>
                </a:rPr>
                <a:t>(liderança)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448" y="1824"/>
              <a:ext cx="1296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solidFill>
                    <a:srgbClr val="0B0A09"/>
                  </a:solidFill>
                  <a:latin typeface="Arial Narrow" pitchFamily="34" charset="0"/>
                </a:rPr>
                <a:t>Comunicação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51" y="2081"/>
              <a:ext cx="1200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 dirty="0">
                  <a:latin typeface="Arial Narrow" pitchFamily="34" charset="0"/>
                </a:rPr>
                <a:t>Organização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92" y="2592"/>
              <a:ext cx="1200" cy="44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solidFill>
                    <a:srgbClr val="0B0A09"/>
                  </a:solidFill>
                  <a:latin typeface="Arial Narrow" pitchFamily="34" charset="0"/>
                </a:rPr>
                <a:t>Seleção e contratação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2592" y="720"/>
              <a:ext cx="1056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solidFill>
                    <a:srgbClr val="0B0A09"/>
                  </a:solidFill>
                  <a:latin typeface="Arial Narrow" pitchFamily="34" charset="0"/>
                </a:rPr>
                <a:t>Gestão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104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 b="1" dirty="0">
                  <a:solidFill>
                    <a:srgbClr val="FF0000"/>
                  </a:solidFill>
                  <a:latin typeface="Arial Narrow" pitchFamily="34" charset="0"/>
                </a:rPr>
                <a:t>Avaliação</a:t>
              </a: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4656" y="2640"/>
              <a:ext cx="1104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FFFF00"/>
                </a:buClr>
                <a:buSzPct val="80000"/>
                <a:buFont typeface="Wingdings" pitchFamily="2" charset="2"/>
                <a:buChar char="®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pitchFamily="2" charset="2"/>
                <a:buChar char="®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pitchFamily="2" charset="2"/>
                <a:buChar char="®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altLang="pt-BR" sz="2000">
                  <a:solidFill>
                    <a:srgbClr val="0B0A09"/>
                  </a:solidFill>
                  <a:latin typeface="Arial Narrow" pitchFamily="34" charset="0"/>
                </a:rPr>
                <a:t>Motivação</a:t>
              </a:r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664" y="1718"/>
              <a:ext cx="706" cy="27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1428" y="2036"/>
              <a:ext cx="942" cy="8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H="1">
              <a:off x="3783" y="1809"/>
              <a:ext cx="847" cy="18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 flipV="1">
              <a:off x="3830" y="2036"/>
              <a:ext cx="800" cy="6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120" y="960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816" y="1152"/>
              <a:ext cx="436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816" y="1152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84" y="1152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H="1">
              <a:off x="768" y="3312"/>
              <a:ext cx="182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648" y="3312"/>
              <a:ext cx="153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5184" y="3024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43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  <p:txBody>
            <a:bodyPr wrap="none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43608" y="980728"/>
            <a:ext cx="652938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1"/>
                </a:solidFill>
                <a:latin typeface="+mj-lt"/>
              </a:rPr>
              <a:t>Bodytech</a:t>
            </a:r>
            <a:r>
              <a:rPr lang="pt-BR" sz="3200" dirty="0">
                <a:latin typeface="+mj-lt"/>
              </a:rPr>
              <a:t>	 </a:t>
            </a:r>
            <a:r>
              <a:rPr lang="pt-BR" sz="3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Unidade Shopping Eldorado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27584" y="1988840"/>
            <a:ext cx="7604323" cy="440120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40000"/>
              <a:buFont typeface="Arial" pitchFamily="34" charset="0"/>
              <a:buChar char="•"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40000"/>
              <a:buFont typeface="Arial" pitchFamily="34" charset="0"/>
              <a:buChar char="•"/>
              <a:defRPr/>
            </a:pPr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Índice </a:t>
            </a: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retenção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: feedback individual para os alunos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40000"/>
              <a:buFont typeface="Arial" pitchFamily="34" charset="0"/>
              <a:buChar char="•"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40000"/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Questionário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semestral de satisfação do cliente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40000"/>
              <a:buFont typeface="Arial" pitchFamily="34" charset="0"/>
              <a:buChar char="•"/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40000"/>
              <a:buFont typeface="Arial" pitchFamily="34" charset="0"/>
              <a:buChar char="•"/>
              <a:defRPr/>
            </a:pPr>
            <a:r>
              <a:rPr lang="pt-B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Permanência e rotação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dos profissionais de acordo com desempenho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-175419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9"/>
            <a:ext cx="8496944" cy="746944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>Nome </a:t>
            </a:r>
            <a:r>
              <a:rPr lang="pt-BR" sz="4000" b="1" dirty="0"/>
              <a:t>da instituição: SÃO PAULO COR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1" cy="42518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b="1" dirty="0"/>
              <a:t>Avaliação do processo/trabalho: </a:t>
            </a:r>
            <a:r>
              <a:rPr lang="pt-BR" sz="2000" dirty="0"/>
              <a:t>Quando se trata da avaliação e controle do processo, a gestão utiliza-se principalmente do contato humano, analisando os aspectos necessários em reuniões individuais e em grupo, utilizando feedbacks e auto avaliações. Todo o processo é analisado e revisado pelos sócios.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363555"/>
            <a:ext cx="4374054" cy="185030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539750" y="1340768"/>
            <a:ext cx="8352730" cy="5517232"/>
          </a:xfrm>
          <a:solidFill>
            <a:srgbClr val="FFCCCC"/>
          </a:soli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/>
              <a:t>AVALIAÇÃO DO TRABALHO</a:t>
            </a:r>
            <a:r>
              <a:rPr lang="pt-BR" sz="2000" dirty="0" smtClean="0"/>
              <a:t>: Semestral. Através de observação das aulas e dados quantitativos (vendas e frequência de  alunos). Avaliação dependente do setor analisado.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000" b="1" i="1" dirty="0" smtClean="0"/>
              <a:t>Exemplos: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000" b="1" dirty="0" smtClean="0"/>
              <a:t>Vendas</a:t>
            </a:r>
            <a:r>
              <a:rPr lang="pt-BR" sz="2000" dirty="0" smtClean="0"/>
              <a:t>: nº de matrículas e renovações de matrícula;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000" b="1" dirty="0" smtClean="0"/>
              <a:t>Ginástica Coletiva e Musculação</a:t>
            </a:r>
            <a:r>
              <a:rPr lang="pt-BR" sz="2000" dirty="0" smtClean="0"/>
              <a:t>: Correção dos alunos, prescrição do exercício, nº médio de alunos.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000" b="1" dirty="0" smtClean="0"/>
              <a:t>Específico da ginástica:</a:t>
            </a:r>
            <a:r>
              <a:rPr lang="pt-BR" sz="2000" dirty="0" smtClean="0"/>
              <a:t> execução física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000" b="1" dirty="0" smtClean="0"/>
              <a:t>Específico da musculação</a:t>
            </a:r>
            <a:r>
              <a:rPr lang="pt-BR" sz="2000" dirty="0" smtClean="0"/>
              <a:t>: capacidade de monitorar e auxiliar mais de um aluno por vez. 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b="1" dirty="0" smtClean="0"/>
              <a:t>FEEDBACK:</a:t>
            </a:r>
            <a:r>
              <a:rPr lang="pt-BR" sz="2000" dirty="0" smtClean="0"/>
              <a:t>	Através da conversa clara e sincera, na tentativa de propor um desafio motivador ao profissional. 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endParaRPr lang="pt-BR" dirty="0" smtClean="0"/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735087"/>
            <a:ext cx="777716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Academia Companhia </a:t>
            </a:r>
            <a:r>
              <a:rPr lang="pt-BR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Athletica</a:t>
            </a:r>
            <a:r>
              <a:rPr lang="pt-B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– Unidade Anália Franco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2266528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Secretaria Municipal de Esportes negocia com a UNESCO (Organização das Nações Unidas para a Educação, a Ciência e a Cultura) a elaboração de um indicador formal de avaliação de trabalhos desenvolvidos. </a:t>
            </a:r>
          </a:p>
          <a:p>
            <a:pPr>
              <a:lnSpc>
                <a:spcPct val="150000"/>
              </a:lnSpc>
              <a:buFontTx/>
              <a:buNone/>
            </a:pPr>
            <a:endParaRPr lang="pt-BR" sz="2800" dirty="0" smtClean="0"/>
          </a:p>
        </p:txBody>
      </p:sp>
      <p:pic>
        <p:nvPicPr>
          <p:cNvPr id="14340" name="Picture 2" descr="http://2.bp.blogspot.com/-BXB5NZ7oyio/TVQ2iVYGuRI/AAAAAAAAABI/AV0BMN2s0vM/s1600/Logo+novo+-+Esportes%252C+Lazer+e+Recrea%25C3%25A7%25C3%25A3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882650"/>
            <a:ext cx="15573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476672"/>
            <a:ext cx="6696744" cy="638041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2"/>
            <a:ext cx="1957241" cy="227818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09555" y="105273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TRADUÇÃO E ADAPTAÇÃO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EVENT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MANAGEMENT FOR SPORT DIRECTORS</a:t>
            </a:r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0"/>
              </a:spcAf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American Sport Education Program. Human Kinetics, 1996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l">
              <a:spcAft>
                <a:spcPts val="0"/>
              </a:spcAft>
            </a:pPr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0"/>
              </a:spcAft>
            </a:pPr>
            <a:endParaRPr lang="pt-BR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20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PLANOS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DE AVALIAÇÃO DO EVENTO</a:t>
            </a:r>
          </a:p>
          <a:p>
            <a:pPr marL="342900" indent="-342900" algn="l">
              <a:lnSpc>
                <a:spcPct val="200000"/>
              </a:lnSpc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pt-B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Determine o sistema de avaliação</a:t>
            </a:r>
          </a:p>
          <a:p>
            <a:pPr marL="342900" lvl="0" indent="-342900" algn="l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Informal – perguntar às pessoas sobre o grau de organização do evento e se elas têm sugestões para melhorar</a:t>
            </a:r>
          </a:p>
          <a:p>
            <a:pPr marL="342900" lvl="0" indent="-342900" algn="l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Reunião com o pessoal chave após o evento</a:t>
            </a:r>
          </a:p>
          <a:p>
            <a:pPr marL="342900" lvl="0" indent="-342900" algn="l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Coletar informações sistematicamente, com um breve questionário aplicado com os técnicos, árbitros, pais, </a:t>
            </a:r>
            <a:r>
              <a:rPr lang="pt-BR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staff </a:t>
            </a: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voluntários</a:t>
            </a:r>
          </a:p>
          <a:p>
            <a:pPr marL="342900" indent="-342900" algn="l">
              <a:spcAft>
                <a:spcPts val="0"/>
              </a:spcAft>
            </a:pPr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Flávia Bastos EEFEUSP 2016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11560" y="1124744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 -  Prepare o questionário de avaliação</a:t>
            </a:r>
          </a:p>
          <a:p>
            <a:pPr marL="457200" algn="l">
              <a:lnSpc>
                <a:spcPct val="150000"/>
              </a:lnSpc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Prepare seu próprio questionário – </a:t>
            </a:r>
            <a:r>
              <a:rPr lang="pt-BR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seguem </a:t>
            </a: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algumas questões como </a:t>
            </a:r>
            <a:r>
              <a:rPr lang="pt-BR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sugestão:</a:t>
            </a:r>
          </a:p>
          <a:p>
            <a:pPr marL="457200" algn="l">
              <a:lnSpc>
                <a:spcPct val="150000"/>
              </a:lnSpc>
              <a:spcAft>
                <a:spcPts val="0"/>
              </a:spcAft>
            </a:pPr>
            <a:endParaRPr lang="pt-BR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 o nível de organização do evento ?</a:t>
            </a: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evento foi promovido adequadamente ?</a:t>
            </a: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Quais aspectos do evento podem ser melhorados ? Como ?</a:t>
            </a: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Quais aspectos do evento foram bons ?</a:t>
            </a: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evento teve a duração correta ?</a:t>
            </a: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Você esteve bem informado sobre o evento ? E durante o evento ?</a:t>
            </a: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locais e equipamentos foram satisfatórios ?</a:t>
            </a:r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Pretende participar do próximo evento ? Por que? Por que não ?</a:t>
            </a:r>
            <a:endParaRPr lang="pt-BR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499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836712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r>
              <a:rPr lang="pt-BR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  </a:t>
            </a: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Tenha os formulários de avaliação completados por aqueles selecionados para avaliar o evento</a:t>
            </a:r>
          </a:p>
          <a:p>
            <a:pPr marL="457200" indent="-7620" algn="l">
              <a:lnSpc>
                <a:spcPct val="200000"/>
              </a:lnSpc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Determine o procedimento será utilizado para distribuir os formulários de avaliação e faça-o próximo do final do evento. Se possível, peça aos avaliadores que retornem o questionário antes de deixar o evento (para garantir uma boa taxa de </a:t>
            </a:r>
            <a:r>
              <a:rPr lang="pt-BR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devolução</a:t>
            </a: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200000"/>
              </a:lnSpc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200000"/>
              </a:lnSpc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  -  Reveja e resuma os comentários da avaliação</a:t>
            </a:r>
          </a:p>
          <a:p>
            <a:pPr marL="457200" indent="-457200" algn="l">
              <a:lnSpc>
                <a:spcPct val="200000"/>
              </a:lnSpc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Prepare um crítica global por escrito e compartilhe com aqueles que possam contribuir lendo-a.  Anote o que for construtivo e comece a pensar em maneiras de lidar melhor com estes aspectos no próximo evento</a:t>
            </a:r>
            <a:r>
              <a:rPr lang="pt-BR" sz="1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hlinkClick r:id="rId2" tooltip="algede"/>
          </p:cNvPr>
          <p:cNvSpPr/>
          <p:nvPr/>
        </p:nvSpPr>
        <p:spPr>
          <a:xfrm>
            <a:off x="407238" y="1977080"/>
            <a:ext cx="832952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rgbClr val="FF0000"/>
                </a:solidFill>
                <a:hlinkClick r:id="rId2"/>
              </a:rPr>
              <a:t>https://drive.google.com/file/d/0B3SUUtxxlKPpX3lER21NVnpZRlk/view?usp=sharing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69075" y="1340768"/>
            <a:ext cx="3415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EVENTO ALGEDE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375756" y="357301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IMPACTO ECONÔMICO XGAMES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640557"/>
            <a:ext cx="6109320" cy="304800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</a:rPr>
              <a:t>CONTROLE E AVALIAÇÃO</a:t>
            </a:r>
            <a:r>
              <a:rPr lang="pt-BR" dirty="0" smtClean="0"/>
              <a:t>                                        </a:t>
            </a:r>
            <a:endParaRPr lang="pt-BR" sz="2000" dirty="0" smtClean="0"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997152"/>
            <a:ext cx="8763000" cy="1600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pt-BR" sz="1200" dirty="0" smtClean="0">
              <a:latin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400" dirty="0" smtClean="0">
                <a:latin typeface="Arial" pitchFamily="34" charset="0"/>
              </a:rPr>
              <a:t>CONTROLE – durante o processo / acompanhamento</a:t>
            </a:r>
            <a:br>
              <a:rPr lang="pt-BR" sz="2400" dirty="0" smtClean="0">
                <a:latin typeface="Arial" pitchFamily="34" charset="0"/>
              </a:rPr>
            </a:br>
            <a:r>
              <a:rPr lang="pt-BR" sz="2000" dirty="0" smtClean="0">
                <a:latin typeface="Arial" pitchFamily="34" charset="0"/>
              </a:rPr>
              <a:t>Sistema para se verificar o grau de realização dos objetivos,</a:t>
            </a:r>
            <a:br>
              <a:rPr lang="pt-BR" sz="2000" dirty="0" smtClean="0">
                <a:latin typeface="Arial" pitchFamily="34" charset="0"/>
              </a:rPr>
            </a:br>
            <a:r>
              <a:rPr lang="pt-BR" sz="2000" dirty="0" smtClean="0">
                <a:latin typeface="Arial" pitchFamily="34" charset="0"/>
              </a:rPr>
              <a:t>analisar a informação e comparar com metas estabelecidas</a:t>
            </a:r>
          </a:p>
          <a:p>
            <a:pPr eaLnBrk="1" hangingPunct="1">
              <a:buFontTx/>
              <a:buNone/>
            </a:pPr>
            <a:endParaRPr lang="pt-BR" sz="2000" dirty="0" smtClean="0">
              <a:latin typeface="Arial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1000" y="854075"/>
            <a:ext cx="8305800" cy="3336925"/>
            <a:chOff x="240" y="720"/>
            <a:chExt cx="5232" cy="2102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432" y="1728"/>
              <a:ext cx="468" cy="90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8800">
                  <a:solidFill>
                    <a:srgbClr val="FF0000"/>
                  </a:solidFill>
                </a:rPr>
                <a:t>x</a:t>
              </a:r>
            </a:p>
          </p:txBody>
        </p:sp>
        <p:cxnSp>
          <p:nvCxnSpPr>
            <p:cNvPr id="7174" name="AutoShape 8"/>
            <p:cNvCxnSpPr>
              <a:cxnSpLocks noChangeShapeType="1"/>
            </p:cNvCxnSpPr>
            <p:nvPr/>
          </p:nvCxnSpPr>
          <p:spPr bwMode="auto">
            <a:xfrm flipV="1">
              <a:off x="1008" y="912"/>
              <a:ext cx="3456" cy="1344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4608" y="720"/>
              <a:ext cx="288" cy="288"/>
            </a:xfrm>
            <a:prstGeom prst="star5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sp>
          <p:nvSpPr>
            <p:cNvPr id="7176" name="Text Box 10"/>
            <p:cNvSpPr txBox="1">
              <a:spLocks noChangeArrowheads="1"/>
            </p:cNvSpPr>
            <p:nvPr/>
          </p:nvSpPr>
          <p:spPr bwMode="auto">
            <a:xfrm>
              <a:off x="4512" y="1104"/>
              <a:ext cx="576" cy="4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VOCÊ ESTÁ AQUI</a:t>
              </a:r>
            </a:p>
          </p:txBody>
        </p:sp>
        <p:cxnSp>
          <p:nvCxnSpPr>
            <p:cNvPr id="7177" name="AutoShape 11"/>
            <p:cNvCxnSpPr>
              <a:cxnSpLocks noChangeShapeType="1"/>
            </p:cNvCxnSpPr>
            <p:nvPr/>
          </p:nvCxnSpPr>
          <p:spPr bwMode="auto">
            <a:xfrm flipV="1">
              <a:off x="1008" y="1920"/>
              <a:ext cx="3360" cy="384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178" name="Text Box 12"/>
            <p:cNvSpPr txBox="1">
              <a:spLocks noChangeArrowheads="1"/>
            </p:cNvSpPr>
            <p:nvPr/>
          </p:nvSpPr>
          <p:spPr bwMode="auto">
            <a:xfrm>
              <a:off x="4032" y="2160"/>
              <a:ext cx="1440" cy="4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OBJETIVO</a:t>
              </a:r>
              <a:b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</a:b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(VOCÊ  DEVERIA ESTAR AQUI)</a:t>
              </a:r>
            </a:p>
          </p:txBody>
        </p:sp>
        <p:sp>
          <p:nvSpPr>
            <p:cNvPr id="7179" name="Text Box 13"/>
            <p:cNvSpPr txBox="1">
              <a:spLocks noChangeArrowheads="1"/>
            </p:cNvSpPr>
            <p:nvPr/>
          </p:nvSpPr>
          <p:spPr bwMode="auto">
            <a:xfrm>
              <a:off x="2064" y="2304"/>
              <a:ext cx="1392" cy="4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CAMINHO PLANEJADO</a:t>
              </a:r>
              <a:b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</a:b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(VOCÊ DEVERIA IR POR AQUI)</a:t>
              </a:r>
            </a:p>
          </p:txBody>
        </p:sp>
        <p:sp>
          <p:nvSpPr>
            <p:cNvPr id="7180" name="Text Box 14"/>
            <p:cNvSpPr txBox="1">
              <a:spLocks noChangeArrowheads="1"/>
            </p:cNvSpPr>
            <p:nvPr/>
          </p:nvSpPr>
          <p:spPr bwMode="auto">
            <a:xfrm>
              <a:off x="240" y="2496"/>
              <a:ext cx="816" cy="3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INÍCIO DAS ATIVIDADES</a:t>
              </a:r>
            </a:p>
          </p:txBody>
        </p:sp>
        <p:sp>
          <p:nvSpPr>
            <p:cNvPr id="7181" name="AutoShape 15"/>
            <p:cNvSpPr>
              <a:spLocks noChangeArrowheads="1"/>
            </p:cNvSpPr>
            <p:nvPr/>
          </p:nvSpPr>
          <p:spPr bwMode="auto">
            <a:xfrm>
              <a:off x="4560" y="1728"/>
              <a:ext cx="384" cy="384"/>
            </a:xfrm>
            <a:prstGeom prst="sun">
              <a:avLst>
                <a:gd name="adj" fmla="val 25000"/>
              </a:avLst>
            </a:prstGeom>
            <a:solidFill>
              <a:srgbClr val="FF66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" name="Retângulo 1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3" name="Seta para a direita 2"/>
          <p:cNvSpPr/>
          <p:nvPr/>
        </p:nvSpPr>
        <p:spPr bwMode="auto">
          <a:xfrm rot="16200000">
            <a:off x="3884524" y="4374120"/>
            <a:ext cx="810569" cy="443731"/>
          </a:xfrm>
          <a:prstGeom prst="rightArrow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http://promoview.com.br/wp-content/uploads/2011/07/organizacao_empresar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58674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7" descr="http://www.fundepag.br/hotsite/img/projetos/diagnosti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8350" y="333375"/>
            <a:ext cx="32956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a 6"/>
          <p:cNvGraphicFramePr/>
          <p:nvPr/>
        </p:nvGraphicFramePr>
        <p:xfrm>
          <a:off x="755576" y="3905672"/>
          <a:ext cx="80010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6769100" cy="8826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t-BR" sz="2800" b="1" smtClean="0">
                <a:latin typeface="Arial" pitchFamily="34" charset="0"/>
              </a:rPr>
              <a:t>PLANIFICAÇÃO ESPORTIVA</a:t>
            </a:r>
            <a:r>
              <a:rPr lang="pt-BR" sz="2800" smtClean="0"/>
              <a:t> </a:t>
            </a:r>
            <a:r>
              <a:rPr lang="pt-BR" sz="1600" smtClean="0"/>
              <a:t/>
            </a:r>
            <a:br>
              <a:rPr lang="pt-BR" sz="1600" smtClean="0"/>
            </a:br>
            <a:r>
              <a:rPr lang="pt-BR" sz="2000" smtClean="0">
                <a:latin typeface="Arial" pitchFamily="34" charset="0"/>
              </a:rPr>
              <a:t>Sancho (1997)</a:t>
            </a:r>
            <a:endParaRPr lang="pt-BR" smtClean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3204265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pt-BR" sz="3200" b="1" dirty="0" smtClean="0">
                <a:solidFill>
                  <a:srgbClr val="C00000"/>
                </a:solidFill>
                <a:latin typeface="Arial" charset="0"/>
              </a:rPr>
              <a:t>AVALIAÇÃO DIAGNÓSTICA</a:t>
            </a:r>
            <a:endParaRPr lang="pt-BR" sz="32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339975" y="1557338"/>
            <a:ext cx="6400800" cy="1143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400">
                <a:latin typeface="Arial" pitchFamily="34" charset="0"/>
              </a:rPr>
              <a:t>Diretrizes, fins e objetivos concretos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400">
                <a:latin typeface="Arial" pitchFamily="34" charset="0"/>
              </a:rPr>
              <a:t> e hierarquizados considerando:</a:t>
            </a:r>
            <a:endParaRPr lang="pt-BR" sz="2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14800"/>
            <a:ext cx="8153400" cy="1981200"/>
          </a:xfrm>
        </p:spPr>
        <p:txBody>
          <a:bodyPr/>
          <a:lstStyle/>
          <a:p>
            <a:pPr marL="0" indent="476250" algn="ctr" eaLnBrk="1" hangingPunct="1">
              <a:buFontTx/>
              <a:buNone/>
            </a:pPr>
            <a:endParaRPr lang="pt-BR" sz="1200" smtClean="0">
              <a:latin typeface="Arial" pitchFamily="34" charset="0"/>
            </a:endParaRPr>
          </a:p>
          <a:p>
            <a:pPr marL="0" indent="476250" eaLnBrk="1" hangingPunct="1">
              <a:buFont typeface="Wingdings" pitchFamily="2" charset="2"/>
              <a:buChar char="ü"/>
            </a:pPr>
            <a:r>
              <a:rPr lang="pt-BR" sz="2400" smtClean="0">
                <a:latin typeface="Arial" pitchFamily="34" charset="0"/>
              </a:rPr>
              <a:t>A população para a qual serão dirigidas as ações</a:t>
            </a:r>
          </a:p>
          <a:p>
            <a:pPr marL="0" indent="476250" eaLnBrk="1" hangingPunct="1">
              <a:buFont typeface="Wingdings" pitchFamily="2" charset="2"/>
              <a:buChar char="ü"/>
            </a:pPr>
            <a:r>
              <a:rPr lang="pt-BR" sz="2400" smtClean="0">
                <a:latin typeface="Arial" pitchFamily="34" charset="0"/>
              </a:rPr>
              <a:t>A eficiência da solução proposta</a:t>
            </a:r>
          </a:p>
          <a:p>
            <a:pPr marL="0" indent="476250" eaLnBrk="1" hangingPunct="1">
              <a:buFont typeface="Wingdings" pitchFamily="2" charset="2"/>
              <a:buChar char="ü"/>
            </a:pPr>
            <a:r>
              <a:rPr lang="pt-BR" sz="2400" smtClean="0">
                <a:latin typeface="Arial" pitchFamily="34" charset="0"/>
              </a:rPr>
              <a:t>A possibilidade de interferir, de empreender cada ação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752600" y="717327"/>
            <a:ext cx="7391400" cy="47942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BR" sz="2800">
                <a:latin typeface="Arial" pitchFamily="34" charset="0"/>
              </a:rPr>
              <a:t>TOMADA DE DECISÃO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  <p:pic>
        <p:nvPicPr>
          <p:cNvPr id="4102" name="Picture 7" descr="https://encrypted-tbn0.google.com/images?q=tbn:ANd9GcQKZ4anLGnE6SMqAskeUoOqm3wlg-kyIiBk8OMUSDAYD1o8PbV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18097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tângulo 8"/>
          <p:cNvSpPr>
            <a:spLocks noChangeArrowheads="1"/>
          </p:cNvSpPr>
          <p:nvPr/>
        </p:nvSpPr>
        <p:spPr bwMode="auto">
          <a:xfrm>
            <a:off x="1449388" y="3321050"/>
            <a:ext cx="6245225" cy="523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800" dirty="0">
                <a:latin typeface="Arial" charset="0"/>
              </a:rPr>
              <a:t>DETERMINAÇÃO DE PRIORIDADES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Arquivos de programas\Arquivos comuns\Microsoft Shared\Clipart\cagcat50\PE01561_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1600200" y="1752600"/>
            <a:ext cx="58737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8382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3600" b="1" dirty="0" smtClean="0">
                <a:latin typeface="Arial" pitchFamily="34" charset="0"/>
              </a:rPr>
              <a:t>PLANIFICAÇÃO ESPORTIVA</a:t>
            </a:r>
            <a:r>
              <a:rPr lang="pt-BR" sz="1600" dirty="0" smtClean="0"/>
              <a:t> </a:t>
            </a:r>
            <a:br>
              <a:rPr lang="pt-BR" sz="1600" dirty="0" smtClean="0"/>
            </a:br>
            <a:r>
              <a:rPr lang="pt-BR" dirty="0" smtClean="0"/>
              <a:t>                                            </a:t>
            </a:r>
            <a:r>
              <a:rPr lang="pt-BR" sz="2000" dirty="0" smtClean="0">
                <a:latin typeface="Arial" pitchFamily="34" charset="0"/>
              </a:rPr>
              <a:t>Sancho (1997)</a:t>
            </a:r>
            <a:endParaRPr lang="pt-BR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51100"/>
            <a:ext cx="77724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2800" dirty="0" smtClean="0">
                <a:latin typeface="Arial" pitchFamily="34" charset="0"/>
              </a:rPr>
              <a:t>DESENVOLVIMENTO DOS PLANOS</a:t>
            </a:r>
          </a:p>
          <a:p>
            <a:pPr algn="ctr" eaLnBrk="1" hangingPunct="1">
              <a:buFontTx/>
              <a:buNone/>
            </a:pPr>
            <a:endParaRPr lang="pt-BR" sz="2800" dirty="0" smtClean="0">
              <a:latin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800" dirty="0" smtClean="0">
                <a:latin typeface="Arial" pitchFamily="34" charset="0"/>
              </a:rPr>
              <a:t>unidades concretas e específicas </a:t>
            </a:r>
          </a:p>
          <a:p>
            <a:pPr algn="ctr" eaLnBrk="1" hangingPunct="1">
              <a:buFontTx/>
              <a:buNone/>
            </a:pPr>
            <a:r>
              <a:rPr lang="pt-BR" sz="2800" dirty="0" smtClean="0">
                <a:latin typeface="Arial" pitchFamily="34" charset="0"/>
              </a:rPr>
              <a:t>para atingir os objetivos</a:t>
            </a:r>
          </a:p>
          <a:p>
            <a:pPr algn="ctr" eaLnBrk="1" hangingPunct="1">
              <a:buFontTx/>
              <a:buNone/>
            </a:pPr>
            <a:endParaRPr lang="pt-BR" sz="2800" dirty="0" smtClean="0">
              <a:latin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800" dirty="0" smtClean="0">
                <a:latin typeface="Arial" pitchFamily="34" charset="0"/>
              </a:rPr>
              <a:t>PLANOS</a:t>
            </a:r>
          </a:p>
          <a:p>
            <a:pPr algn="ctr" eaLnBrk="1" hangingPunct="1">
              <a:buFontTx/>
              <a:buNone/>
            </a:pPr>
            <a:r>
              <a:rPr lang="pt-BR" sz="2800" dirty="0" smtClean="0">
                <a:latin typeface="Arial" pitchFamily="34" charset="0"/>
              </a:rPr>
              <a:t>PROGRAMAS</a:t>
            </a:r>
          </a:p>
          <a:p>
            <a:pPr algn="ctr" eaLnBrk="1" hangingPunct="1">
              <a:buFontTx/>
              <a:buNone/>
            </a:pPr>
            <a:r>
              <a:rPr lang="pt-BR" sz="2800" dirty="0" smtClean="0">
                <a:latin typeface="Arial" pitchFamily="34" charset="0"/>
              </a:rPr>
              <a:t>PROJETOS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uzzle3"/>
          <p:cNvSpPr>
            <a:spLocks noEditPoints="1" noChangeArrowheads="1"/>
          </p:cNvSpPr>
          <p:nvPr/>
        </p:nvSpPr>
        <p:spPr bwMode="auto">
          <a:xfrm>
            <a:off x="4572000" y="1752600"/>
            <a:ext cx="1766888" cy="239871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273 w 21600"/>
              <a:gd name="T25" fmla="*/ 7719 h 21600"/>
              <a:gd name="T26" fmla="*/ 19149 w 21600"/>
              <a:gd name="T27" fmla="*/ 202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6625" y="20892"/>
                </a:moveTo>
                <a:lnTo>
                  <a:pt x="7105" y="21023"/>
                </a:lnTo>
                <a:lnTo>
                  <a:pt x="7513" y="21088"/>
                </a:lnTo>
                <a:lnTo>
                  <a:pt x="7922" y="21115"/>
                </a:lnTo>
                <a:lnTo>
                  <a:pt x="8242" y="21115"/>
                </a:lnTo>
                <a:lnTo>
                  <a:pt x="8544" y="21062"/>
                </a:lnTo>
                <a:lnTo>
                  <a:pt x="8810" y="20997"/>
                </a:lnTo>
                <a:lnTo>
                  <a:pt x="9023" y="20892"/>
                </a:lnTo>
                <a:lnTo>
                  <a:pt x="9148" y="20761"/>
                </a:lnTo>
                <a:lnTo>
                  <a:pt x="9290" y="20616"/>
                </a:lnTo>
                <a:lnTo>
                  <a:pt x="9361" y="20459"/>
                </a:lnTo>
                <a:lnTo>
                  <a:pt x="9396" y="20289"/>
                </a:lnTo>
                <a:lnTo>
                  <a:pt x="9396" y="20092"/>
                </a:lnTo>
                <a:lnTo>
                  <a:pt x="9325" y="19909"/>
                </a:lnTo>
                <a:lnTo>
                  <a:pt x="9219" y="19738"/>
                </a:lnTo>
                <a:lnTo>
                  <a:pt x="9094" y="19555"/>
                </a:lnTo>
                <a:lnTo>
                  <a:pt x="8917" y="19384"/>
                </a:lnTo>
                <a:lnTo>
                  <a:pt x="8650" y="19162"/>
                </a:lnTo>
                <a:lnTo>
                  <a:pt x="8437" y="18900"/>
                </a:lnTo>
                <a:lnTo>
                  <a:pt x="8277" y="18624"/>
                </a:lnTo>
                <a:lnTo>
                  <a:pt x="8135" y="18349"/>
                </a:lnTo>
                <a:lnTo>
                  <a:pt x="8028" y="18048"/>
                </a:lnTo>
                <a:lnTo>
                  <a:pt x="7993" y="17746"/>
                </a:lnTo>
                <a:lnTo>
                  <a:pt x="7993" y="17471"/>
                </a:lnTo>
                <a:lnTo>
                  <a:pt x="8028" y="17169"/>
                </a:lnTo>
                <a:lnTo>
                  <a:pt x="8135" y="16920"/>
                </a:lnTo>
                <a:lnTo>
                  <a:pt x="8277" y="16671"/>
                </a:lnTo>
                <a:lnTo>
                  <a:pt x="8366" y="16540"/>
                </a:lnTo>
                <a:lnTo>
                  <a:pt x="8473" y="16409"/>
                </a:lnTo>
                <a:lnTo>
                  <a:pt x="8615" y="16317"/>
                </a:lnTo>
                <a:lnTo>
                  <a:pt x="8739" y="16213"/>
                </a:lnTo>
                <a:lnTo>
                  <a:pt x="8881" y="16134"/>
                </a:lnTo>
                <a:lnTo>
                  <a:pt x="9059" y="16055"/>
                </a:lnTo>
                <a:lnTo>
                  <a:pt x="9254" y="15990"/>
                </a:lnTo>
                <a:lnTo>
                  <a:pt x="9432" y="15911"/>
                </a:lnTo>
                <a:lnTo>
                  <a:pt x="9663" y="15885"/>
                </a:lnTo>
                <a:lnTo>
                  <a:pt x="9876" y="15833"/>
                </a:lnTo>
                <a:lnTo>
                  <a:pt x="10142" y="15806"/>
                </a:lnTo>
                <a:lnTo>
                  <a:pt x="10391" y="15806"/>
                </a:lnTo>
                <a:lnTo>
                  <a:pt x="10728" y="15806"/>
                </a:lnTo>
                <a:lnTo>
                  <a:pt x="10995" y="15806"/>
                </a:lnTo>
                <a:lnTo>
                  <a:pt x="11279" y="15833"/>
                </a:lnTo>
                <a:lnTo>
                  <a:pt x="11546" y="15885"/>
                </a:lnTo>
                <a:lnTo>
                  <a:pt x="11776" y="15937"/>
                </a:lnTo>
                <a:lnTo>
                  <a:pt x="12025" y="15990"/>
                </a:lnTo>
                <a:lnTo>
                  <a:pt x="12221" y="16055"/>
                </a:lnTo>
                <a:lnTo>
                  <a:pt x="12434" y="16134"/>
                </a:lnTo>
                <a:lnTo>
                  <a:pt x="12611" y="16213"/>
                </a:lnTo>
                <a:lnTo>
                  <a:pt x="12771" y="16317"/>
                </a:lnTo>
                <a:lnTo>
                  <a:pt x="12913" y="16409"/>
                </a:lnTo>
                <a:lnTo>
                  <a:pt x="13038" y="16514"/>
                </a:lnTo>
                <a:lnTo>
                  <a:pt x="13251" y="16737"/>
                </a:lnTo>
                <a:lnTo>
                  <a:pt x="13428" y="16986"/>
                </a:lnTo>
                <a:lnTo>
                  <a:pt x="13517" y="17248"/>
                </a:lnTo>
                <a:lnTo>
                  <a:pt x="13588" y="17523"/>
                </a:lnTo>
                <a:lnTo>
                  <a:pt x="13588" y="17799"/>
                </a:lnTo>
                <a:lnTo>
                  <a:pt x="13517" y="18074"/>
                </a:lnTo>
                <a:lnTo>
                  <a:pt x="13428" y="18323"/>
                </a:lnTo>
                <a:lnTo>
                  <a:pt x="13286" y="18572"/>
                </a:lnTo>
                <a:lnTo>
                  <a:pt x="13109" y="18808"/>
                </a:lnTo>
                <a:lnTo>
                  <a:pt x="12878" y="19031"/>
                </a:lnTo>
                <a:lnTo>
                  <a:pt x="12434" y="19411"/>
                </a:lnTo>
                <a:lnTo>
                  <a:pt x="12132" y="19738"/>
                </a:lnTo>
                <a:lnTo>
                  <a:pt x="12025" y="19856"/>
                </a:lnTo>
                <a:lnTo>
                  <a:pt x="11919" y="20014"/>
                </a:lnTo>
                <a:lnTo>
                  <a:pt x="11883" y="20132"/>
                </a:lnTo>
                <a:lnTo>
                  <a:pt x="11883" y="20263"/>
                </a:lnTo>
                <a:lnTo>
                  <a:pt x="11883" y="20394"/>
                </a:lnTo>
                <a:lnTo>
                  <a:pt x="11954" y="20485"/>
                </a:lnTo>
                <a:lnTo>
                  <a:pt x="12061" y="20590"/>
                </a:lnTo>
                <a:lnTo>
                  <a:pt x="12185" y="20695"/>
                </a:lnTo>
                <a:lnTo>
                  <a:pt x="12327" y="20787"/>
                </a:lnTo>
                <a:lnTo>
                  <a:pt x="12540" y="20892"/>
                </a:lnTo>
                <a:lnTo>
                  <a:pt x="12771" y="20997"/>
                </a:lnTo>
                <a:lnTo>
                  <a:pt x="13073" y="21088"/>
                </a:lnTo>
                <a:lnTo>
                  <a:pt x="13428" y="21193"/>
                </a:lnTo>
                <a:lnTo>
                  <a:pt x="13873" y="21298"/>
                </a:lnTo>
                <a:lnTo>
                  <a:pt x="14317" y="21390"/>
                </a:lnTo>
                <a:lnTo>
                  <a:pt x="14778" y="21468"/>
                </a:lnTo>
                <a:lnTo>
                  <a:pt x="15294" y="21547"/>
                </a:lnTo>
                <a:lnTo>
                  <a:pt x="15809" y="21600"/>
                </a:lnTo>
                <a:lnTo>
                  <a:pt x="16359" y="21652"/>
                </a:lnTo>
                <a:lnTo>
                  <a:pt x="16875" y="21678"/>
                </a:lnTo>
                <a:lnTo>
                  <a:pt x="17407" y="21678"/>
                </a:lnTo>
                <a:lnTo>
                  <a:pt x="17958" y="21678"/>
                </a:lnTo>
                <a:lnTo>
                  <a:pt x="18473" y="21652"/>
                </a:lnTo>
                <a:lnTo>
                  <a:pt x="18953" y="21573"/>
                </a:lnTo>
                <a:lnTo>
                  <a:pt x="19397" y="21495"/>
                </a:lnTo>
                <a:lnTo>
                  <a:pt x="19841" y="21390"/>
                </a:lnTo>
                <a:lnTo>
                  <a:pt x="20214" y="21272"/>
                </a:lnTo>
                <a:lnTo>
                  <a:pt x="20551" y="21088"/>
                </a:lnTo>
                <a:lnTo>
                  <a:pt x="20480" y="20787"/>
                </a:lnTo>
                <a:lnTo>
                  <a:pt x="20409" y="20485"/>
                </a:lnTo>
                <a:lnTo>
                  <a:pt x="20356" y="20158"/>
                </a:lnTo>
                <a:lnTo>
                  <a:pt x="20356" y="19804"/>
                </a:lnTo>
                <a:lnTo>
                  <a:pt x="20321" y="19083"/>
                </a:lnTo>
                <a:lnTo>
                  <a:pt x="20356" y="18349"/>
                </a:lnTo>
                <a:lnTo>
                  <a:pt x="20409" y="17641"/>
                </a:lnTo>
                <a:lnTo>
                  <a:pt x="20480" y="17012"/>
                </a:lnTo>
                <a:lnTo>
                  <a:pt x="20551" y="16488"/>
                </a:lnTo>
                <a:lnTo>
                  <a:pt x="20551" y="16055"/>
                </a:lnTo>
                <a:lnTo>
                  <a:pt x="20551" y="15911"/>
                </a:lnTo>
                <a:lnTo>
                  <a:pt x="20445" y="15754"/>
                </a:lnTo>
                <a:lnTo>
                  <a:pt x="20356" y="15610"/>
                </a:lnTo>
                <a:lnTo>
                  <a:pt x="20178" y="15452"/>
                </a:lnTo>
                <a:lnTo>
                  <a:pt x="20001" y="15334"/>
                </a:lnTo>
                <a:lnTo>
                  <a:pt x="19770" y="15230"/>
                </a:lnTo>
                <a:lnTo>
                  <a:pt x="19521" y="15125"/>
                </a:lnTo>
                <a:lnTo>
                  <a:pt x="19290" y="15059"/>
                </a:lnTo>
                <a:lnTo>
                  <a:pt x="19024" y="15007"/>
                </a:lnTo>
                <a:lnTo>
                  <a:pt x="18740" y="14954"/>
                </a:lnTo>
                <a:lnTo>
                  <a:pt x="18509" y="14954"/>
                </a:lnTo>
                <a:lnTo>
                  <a:pt x="18225" y="14954"/>
                </a:lnTo>
                <a:lnTo>
                  <a:pt x="17994" y="15007"/>
                </a:lnTo>
                <a:lnTo>
                  <a:pt x="17763" y="15085"/>
                </a:lnTo>
                <a:lnTo>
                  <a:pt x="17550" y="15177"/>
                </a:lnTo>
                <a:lnTo>
                  <a:pt x="17372" y="15308"/>
                </a:lnTo>
                <a:lnTo>
                  <a:pt x="17176" y="15426"/>
                </a:lnTo>
                <a:lnTo>
                  <a:pt x="16928" y="15557"/>
                </a:lnTo>
                <a:lnTo>
                  <a:pt x="16661" y="15636"/>
                </a:lnTo>
                <a:lnTo>
                  <a:pt x="16359" y="15688"/>
                </a:lnTo>
                <a:lnTo>
                  <a:pt x="16022" y="15715"/>
                </a:lnTo>
                <a:lnTo>
                  <a:pt x="15667" y="15688"/>
                </a:lnTo>
                <a:lnTo>
                  <a:pt x="15294" y="15662"/>
                </a:lnTo>
                <a:lnTo>
                  <a:pt x="14956" y="15583"/>
                </a:lnTo>
                <a:lnTo>
                  <a:pt x="14619" y="15479"/>
                </a:lnTo>
                <a:lnTo>
                  <a:pt x="14281" y="15334"/>
                </a:lnTo>
                <a:lnTo>
                  <a:pt x="13961" y="15177"/>
                </a:lnTo>
                <a:lnTo>
                  <a:pt x="13695" y="14981"/>
                </a:lnTo>
                <a:lnTo>
                  <a:pt x="13588" y="14850"/>
                </a:lnTo>
                <a:lnTo>
                  <a:pt x="13482" y="14732"/>
                </a:lnTo>
                <a:lnTo>
                  <a:pt x="13393" y="14600"/>
                </a:lnTo>
                <a:lnTo>
                  <a:pt x="13322" y="14456"/>
                </a:lnTo>
                <a:lnTo>
                  <a:pt x="13251" y="14299"/>
                </a:lnTo>
                <a:lnTo>
                  <a:pt x="13215" y="14155"/>
                </a:lnTo>
                <a:lnTo>
                  <a:pt x="13180" y="13971"/>
                </a:lnTo>
                <a:lnTo>
                  <a:pt x="13180" y="13801"/>
                </a:lnTo>
                <a:lnTo>
                  <a:pt x="13180" y="13591"/>
                </a:lnTo>
                <a:lnTo>
                  <a:pt x="13215" y="13395"/>
                </a:lnTo>
                <a:lnTo>
                  <a:pt x="13251" y="13198"/>
                </a:lnTo>
                <a:lnTo>
                  <a:pt x="13322" y="13015"/>
                </a:lnTo>
                <a:lnTo>
                  <a:pt x="13393" y="12870"/>
                </a:lnTo>
                <a:lnTo>
                  <a:pt x="13482" y="12713"/>
                </a:lnTo>
                <a:lnTo>
                  <a:pt x="13588" y="12569"/>
                </a:lnTo>
                <a:lnTo>
                  <a:pt x="13730" y="12438"/>
                </a:lnTo>
                <a:lnTo>
                  <a:pt x="13997" y="12215"/>
                </a:lnTo>
                <a:lnTo>
                  <a:pt x="14334" y="12005"/>
                </a:lnTo>
                <a:lnTo>
                  <a:pt x="14690" y="11861"/>
                </a:lnTo>
                <a:lnTo>
                  <a:pt x="15063" y="11756"/>
                </a:lnTo>
                <a:lnTo>
                  <a:pt x="15436" y="11678"/>
                </a:lnTo>
                <a:lnTo>
                  <a:pt x="15809" y="11638"/>
                </a:lnTo>
                <a:lnTo>
                  <a:pt x="16182" y="11638"/>
                </a:lnTo>
                <a:lnTo>
                  <a:pt x="16555" y="11678"/>
                </a:lnTo>
                <a:lnTo>
                  <a:pt x="16910" y="11730"/>
                </a:lnTo>
                <a:lnTo>
                  <a:pt x="17248" y="11835"/>
                </a:lnTo>
                <a:lnTo>
                  <a:pt x="17514" y="11966"/>
                </a:lnTo>
                <a:lnTo>
                  <a:pt x="17763" y="12110"/>
                </a:lnTo>
                <a:lnTo>
                  <a:pt x="17887" y="12215"/>
                </a:lnTo>
                <a:lnTo>
                  <a:pt x="18065" y="12307"/>
                </a:lnTo>
                <a:lnTo>
                  <a:pt x="18260" y="12412"/>
                </a:lnTo>
                <a:lnTo>
                  <a:pt x="18438" y="12464"/>
                </a:lnTo>
                <a:lnTo>
                  <a:pt x="18669" y="12543"/>
                </a:lnTo>
                <a:lnTo>
                  <a:pt x="18882" y="12569"/>
                </a:lnTo>
                <a:lnTo>
                  <a:pt x="19113" y="12595"/>
                </a:lnTo>
                <a:lnTo>
                  <a:pt x="19361" y="12608"/>
                </a:lnTo>
                <a:lnTo>
                  <a:pt x="19592" y="12608"/>
                </a:lnTo>
                <a:lnTo>
                  <a:pt x="19841" y="12595"/>
                </a:lnTo>
                <a:lnTo>
                  <a:pt x="20072" y="12543"/>
                </a:lnTo>
                <a:lnTo>
                  <a:pt x="20321" y="12490"/>
                </a:lnTo>
                <a:lnTo>
                  <a:pt x="20551" y="12438"/>
                </a:lnTo>
                <a:lnTo>
                  <a:pt x="20800" y="12333"/>
                </a:lnTo>
                <a:lnTo>
                  <a:pt x="20996" y="12241"/>
                </a:lnTo>
                <a:lnTo>
                  <a:pt x="21244" y="12110"/>
                </a:lnTo>
                <a:lnTo>
                  <a:pt x="21298" y="12032"/>
                </a:lnTo>
                <a:lnTo>
                  <a:pt x="21404" y="11966"/>
                </a:lnTo>
                <a:lnTo>
                  <a:pt x="21475" y="11861"/>
                </a:lnTo>
                <a:lnTo>
                  <a:pt x="21511" y="11730"/>
                </a:lnTo>
                <a:lnTo>
                  <a:pt x="21617" y="11481"/>
                </a:lnTo>
                <a:lnTo>
                  <a:pt x="21653" y="11180"/>
                </a:lnTo>
                <a:lnTo>
                  <a:pt x="21653" y="10826"/>
                </a:lnTo>
                <a:lnTo>
                  <a:pt x="21653" y="10472"/>
                </a:lnTo>
                <a:lnTo>
                  <a:pt x="21582" y="10092"/>
                </a:lnTo>
                <a:lnTo>
                  <a:pt x="21511" y="9725"/>
                </a:lnTo>
                <a:lnTo>
                  <a:pt x="21298" y="8912"/>
                </a:lnTo>
                <a:lnTo>
                  <a:pt x="21067" y="8191"/>
                </a:lnTo>
                <a:lnTo>
                  <a:pt x="20800" y="7536"/>
                </a:lnTo>
                <a:lnTo>
                  <a:pt x="20551" y="7025"/>
                </a:lnTo>
                <a:lnTo>
                  <a:pt x="20001" y="7103"/>
                </a:lnTo>
                <a:lnTo>
                  <a:pt x="19432" y="7156"/>
                </a:lnTo>
                <a:lnTo>
                  <a:pt x="18846" y="7208"/>
                </a:lnTo>
                <a:lnTo>
                  <a:pt x="18225" y="7208"/>
                </a:lnTo>
                <a:lnTo>
                  <a:pt x="17656" y="7208"/>
                </a:lnTo>
                <a:lnTo>
                  <a:pt x="17070" y="7182"/>
                </a:lnTo>
                <a:lnTo>
                  <a:pt x="16484" y="7156"/>
                </a:lnTo>
                <a:lnTo>
                  <a:pt x="15986" y="7103"/>
                </a:lnTo>
                <a:lnTo>
                  <a:pt x="14992" y="6999"/>
                </a:lnTo>
                <a:lnTo>
                  <a:pt x="14210" y="6907"/>
                </a:lnTo>
                <a:lnTo>
                  <a:pt x="13695" y="6828"/>
                </a:lnTo>
                <a:lnTo>
                  <a:pt x="13517" y="6802"/>
                </a:lnTo>
                <a:lnTo>
                  <a:pt x="13073" y="6645"/>
                </a:lnTo>
                <a:lnTo>
                  <a:pt x="12700" y="6474"/>
                </a:lnTo>
                <a:lnTo>
                  <a:pt x="12363" y="6304"/>
                </a:lnTo>
                <a:lnTo>
                  <a:pt x="12132" y="6094"/>
                </a:lnTo>
                <a:lnTo>
                  <a:pt x="11919" y="5871"/>
                </a:lnTo>
                <a:lnTo>
                  <a:pt x="11776" y="5649"/>
                </a:lnTo>
                <a:lnTo>
                  <a:pt x="11688" y="5413"/>
                </a:lnTo>
                <a:lnTo>
                  <a:pt x="11617" y="5190"/>
                </a:lnTo>
                <a:lnTo>
                  <a:pt x="11617" y="4941"/>
                </a:lnTo>
                <a:lnTo>
                  <a:pt x="11652" y="4718"/>
                </a:lnTo>
                <a:lnTo>
                  <a:pt x="11723" y="4482"/>
                </a:lnTo>
                <a:lnTo>
                  <a:pt x="11812" y="4285"/>
                </a:lnTo>
                <a:lnTo>
                  <a:pt x="11919" y="4089"/>
                </a:lnTo>
                <a:lnTo>
                  <a:pt x="12096" y="3905"/>
                </a:lnTo>
                <a:lnTo>
                  <a:pt x="12292" y="3735"/>
                </a:lnTo>
                <a:lnTo>
                  <a:pt x="12505" y="3604"/>
                </a:lnTo>
                <a:lnTo>
                  <a:pt x="12700" y="3460"/>
                </a:lnTo>
                <a:lnTo>
                  <a:pt x="12878" y="3250"/>
                </a:lnTo>
                <a:lnTo>
                  <a:pt x="13038" y="3027"/>
                </a:lnTo>
                <a:lnTo>
                  <a:pt x="13180" y="2752"/>
                </a:lnTo>
                <a:lnTo>
                  <a:pt x="13286" y="2477"/>
                </a:lnTo>
                <a:lnTo>
                  <a:pt x="13322" y="2175"/>
                </a:lnTo>
                <a:lnTo>
                  <a:pt x="13357" y="1874"/>
                </a:lnTo>
                <a:lnTo>
                  <a:pt x="13286" y="1572"/>
                </a:lnTo>
                <a:lnTo>
                  <a:pt x="13180" y="1271"/>
                </a:lnTo>
                <a:lnTo>
                  <a:pt x="13038" y="983"/>
                </a:lnTo>
                <a:lnTo>
                  <a:pt x="12949" y="865"/>
                </a:lnTo>
                <a:lnTo>
                  <a:pt x="12807" y="733"/>
                </a:lnTo>
                <a:lnTo>
                  <a:pt x="12665" y="616"/>
                </a:lnTo>
                <a:lnTo>
                  <a:pt x="12505" y="511"/>
                </a:lnTo>
                <a:lnTo>
                  <a:pt x="12327" y="406"/>
                </a:lnTo>
                <a:lnTo>
                  <a:pt x="12132" y="314"/>
                </a:lnTo>
                <a:lnTo>
                  <a:pt x="11883" y="235"/>
                </a:lnTo>
                <a:lnTo>
                  <a:pt x="11652" y="183"/>
                </a:lnTo>
                <a:lnTo>
                  <a:pt x="11368" y="104"/>
                </a:lnTo>
                <a:lnTo>
                  <a:pt x="11101" y="78"/>
                </a:lnTo>
                <a:lnTo>
                  <a:pt x="10800" y="52"/>
                </a:lnTo>
                <a:lnTo>
                  <a:pt x="10444" y="52"/>
                </a:lnTo>
                <a:lnTo>
                  <a:pt x="10142" y="52"/>
                </a:lnTo>
                <a:lnTo>
                  <a:pt x="9840" y="78"/>
                </a:lnTo>
                <a:lnTo>
                  <a:pt x="9574" y="104"/>
                </a:lnTo>
                <a:lnTo>
                  <a:pt x="9325" y="157"/>
                </a:lnTo>
                <a:lnTo>
                  <a:pt x="9094" y="209"/>
                </a:lnTo>
                <a:lnTo>
                  <a:pt x="8846" y="262"/>
                </a:lnTo>
                <a:lnTo>
                  <a:pt x="8650" y="340"/>
                </a:lnTo>
                <a:lnTo>
                  <a:pt x="8437" y="432"/>
                </a:lnTo>
                <a:lnTo>
                  <a:pt x="8277" y="511"/>
                </a:lnTo>
                <a:lnTo>
                  <a:pt x="8100" y="616"/>
                </a:lnTo>
                <a:lnTo>
                  <a:pt x="7957" y="707"/>
                </a:lnTo>
                <a:lnTo>
                  <a:pt x="7833" y="838"/>
                </a:lnTo>
                <a:lnTo>
                  <a:pt x="7620" y="1061"/>
                </a:lnTo>
                <a:lnTo>
                  <a:pt x="7442" y="1336"/>
                </a:lnTo>
                <a:lnTo>
                  <a:pt x="7353" y="1599"/>
                </a:lnTo>
                <a:lnTo>
                  <a:pt x="7318" y="1900"/>
                </a:lnTo>
                <a:lnTo>
                  <a:pt x="7318" y="2175"/>
                </a:lnTo>
                <a:lnTo>
                  <a:pt x="7353" y="2450"/>
                </a:lnTo>
                <a:lnTo>
                  <a:pt x="7442" y="2726"/>
                </a:lnTo>
                <a:lnTo>
                  <a:pt x="7620" y="2975"/>
                </a:lnTo>
                <a:lnTo>
                  <a:pt x="7833" y="3198"/>
                </a:lnTo>
                <a:lnTo>
                  <a:pt x="8064" y="3433"/>
                </a:lnTo>
                <a:lnTo>
                  <a:pt x="8295" y="3630"/>
                </a:lnTo>
                <a:lnTo>
                  <a:pt x="8508" y="3853"/>
                </a:lnTo>
                <a:lnTo>
                  <a:pt x="8686" y="4089"/>
                </a:lnTo>
                <a:lnTo>
                  <a:pt x="8775" y="4312"/>
                </a:lnTo>
                <a:lnTo>
                  <a:pt x="8846" y="4561"/>
                </a:lnTo>
                <a:lnTo>
                  <a:pt x="8846" y="4810"/>
                </a:lnTo>
                <a:lnTo>
                  <a:pt x="8810" y="5059"/>
                </a:lnTo>
                <a:lnTo>
                  <a:pt x="8721" y="5295"/>
                </a:lnTo>
                <a:lnTo>
                  <a:pt x="8579" y="5544"/>
                </a:lnTo>
                <a:lnTo>
                  <a:pt x="8366" y="5766"/>
                </a:lnTo>
                <a:lnTo>
                  <a:pt x="8135" y="5976"/>
                </a:lnTo>
                <a:lnTo>
                  <a:pt x="7833" y="6199"/>
                </a:lnTo>
                <a:lnTo>
                  <a:pt x="7478" y="6369"/>
                </a:lnTo>
                <a:lnTo>
                  <a:pt x="7069" y="6527"/>
                </a:lnTo>
                <a:lnTo>
                  <a:pt x="6590" y="6671"/>
                </a:lnTo>
                <a:lnTo>
                  <a:pt x="6092" y="6802"/>
                </a:lnTo>
                <a:lnTo>
                  <a:pt x="5684" y="6802"/>
                </a:lnTo>
                <a:lnTo>
                  <a:pt x="5133" y="6802"/>
                </a:lnTo>
                <a:lnTo>
                  <a:pt x="4547" y="6802"/>
                </a:lnTo>
                <a:lnTo>
                  <a:pt x="3872" y="6802"/>
                </a:lnTo>
                <a:lnTo>
                  <a:pt x="3144" y="6802"/>
                </a:lnTo>
                <a:lnTo>
                  <a:pt x="2362" y="6802"/>
                </a:lnTo>
                <a:lnTo>
                  <a:pt x="1545" y="6802"/>
                </a:lnTo>
                <a:lnTo>
                  <a:pt x="692" y="6802"/>
                </a:lnTo>
                <a:lnTo>
                  <a:pt x="586" y="7234"/>
                </a:lnTo>
                <a:lnTo>
                  <a:pt x="461" y="7837"/>
                </a:lnTo>
                <a:lnTo>
                  <a:pt x="355" y="8493"/>
                </a:lnTo>
                <a:lnTo>
                  <a:pt x="248" y="9187"/>
                </a:lnTo>
                <a:lnTo>
                  <a:pt x="142" y="9869"/>
                </a:lnTo>
                <a:lnTo>
                  <a:pt x="106" y="10498"/>
                </a:lnTo>
                <a:lnTo>
                  <a:pt x="106" y="10983"/>
                </a:lnTo>
                <a:lnTo>
                  <a:pt x="106" y="11311"/>
                </a:lnTo>
                <a:lnTo>
                  <a:pt x="213" y="11481"/>
                </a:lnTo>
                <a:lnTo>
                  <a:pt x="319" y="11651"/>
                </a:lnTo>
                <a:lnTo>
                  <a:pt x="497" y="11783"/>
                </a:lnTo>
                <a:lnTo>
                  <a:pt x="692" y="11914"/>
                </a:lnTo>
                <a:lnTo>
                  <a:pt x="941" y="12032"/>
                </a:lnTo>
                <a:lnTo>
                  <a:pt x="1207" y="12110"/>
                </a:lnTo>
                <a:lnTo>
                  <a:pt x="1509" y="12189"/>
                </a:lnTo>
                <a:lnTo>
                  <a:pt x="1794" y="12241"/>
                </a:lnTo>
                <a:lnTo>
                  <a:pt x="2131" y="12267"/>
                </a:lnTo>
                <a:lnTo>
                  <a:pt x="2433" y="12281"/>
                </a:lnTo>
                <a:lnTo>
                  <a:pt x="2735" y="12267"/>
                </a:lnTo>
                <a:lnTo>
                  <a:pt x="3055" y="12241"/>
                </a:lnTo>
                <a:lnTo>
                  <a:pt x="3357" y="12189"/>
                </a:lnTo>
                <a:lnTo>
                  <a:pt x="3623" y="12084"/>
                </a:lnTo>
                <a:lnTo>
                  <a:pt x="3872" y="11979"/>
                </a:lnTo>
                <a:lnTo>
                  <a:pt x="4103" y="11861"/>
                </a:lnTo>
                <a:lnTo>
                  <a:pt x="4316" y="11704"/>
                </a:lnTo>
                <a:lnTo>
                  <a:pt x="4582" y="11612"/>
                </a:lnTo>
                <a:lnTo>
                  <a:pt x="4849" y="11533"/>
                </a:lnTo>
                <a:lnTo>
                  <a:pt x="5169" y="11507"/>
                </a:lnTo>
                <a:lnTo>
                  <a:pt x="5506" y="11481"/>
                </a:lnTo>
                <a:lnTo>
                  <a:pt x="5808" y="11507"/>
                </a:lnTo>
                <a:lnTo>
                  <a:pt x="6146" y="11560"/>
                </a:lnTo>
                <a:lnTo>
                  <a:pt x="6501" y="11651"/>
                </a:lnTo>
                <a:lnTo>
                  <a:pt x="6803" y="11783"/>
                </a:lnTo>
                <a:lnTo>
                  <a:pt x="7105" y="11940"/>
                </a:lnTo>
                <a:lnTo>
                  <a:pt x="7353" y="12110"/>
                </a:lnTo>
                <a:lnTo>
                  <a:pt x="7584" y="12333"/>
                </a:lnTo>
                <a:lnTo>
                  <a:pt x="7798" y="12595"/>
                </a:lnTo>
                <a:lnTo>
                  <a:pt x="7922" y="12870"/>
                </a:lnTo>
                <a:lnTo>
                  <a:pt x="8028" y="13198"/>
                </a:lnTo>
                <a:lnTo>
                  <a:pt x="8064" y="13526"/>
                </a:lnTo>
                <a:lnTo>
                  <a:pt x="8028" y="13775"/>
                </a:lnTo>
                <a:lnTo>
                  <a:pt x="7922" y="13998"/>
                </a:lnTo>
                <a:lnTo>
                  <a:pt x="7798" y="14220"/>
                </a:lnTo>
                <a:lnTo>
                  <a:pt x="7584" y="14404"/>
                </a:lnTo>
                <a:lnTo>
                  <a:pt x="7353" y="14574"/>
                </a:lnTo>
                <a:lnTo>
                  <a:pt x="7105" y="14732"/>
                </a:lnTo>
                <a:lnTo>
                  <a:pt x="6803" y="14850"/>
                </a:lnTo>
                <a:lnTo>
                  <a:pt x="6501" y="14954"/>
                </a:lnTo>
                <a:lnTo>
                  <a:pt x="6146" y="15033"/>
                </a:lnTo>
                <a:lnTo>
                  <a:pt x="5808" y="15085"/>
                </a:lnTo>
                <a:lnTo>
                  <a:pt x="5506" y="15085"/>
                </a:lnTo>
                <a:lnTo>
                  <a:pt x="5169" y="15059"/>
                </a:lnTo>
                <a:lnTo>
                  <a:pt x="4849" y="15007"/>
                </a:lnTo>
                <a:lnTo>
                  <a:pt x="4582" y="14902"/>
                </a:lnTo>
                <a:lnTo>
                  <a:pt x="4316" y="14784"/>
                </a:lnTo>
                <a:lnTo>
                  <a:pt x="4103" y="14600"/>
                </a:lnTo>
                <a:lnTo>
                  <a:pt x="3907" y="14430"/>
                </a:lnTo>
                <a:lnTo>
                  <a:pt x="3659" y="14299"/>
                </a:lnTo>
                <a:lnTo>
                  <a:pt x="3428" y="14194"/>
                </a:lnTo>
                <a:lnTo>
                  <a:pt x="3179" y="14129"/>
                </a:lnTo>
                <a:lnTo>
                  <a:pt x="2913" y="14102"/>
                </a:lnTo>
                <a:lnTo>
                  <a:pt x="2646" y="14102"/>
                </a:lnTo>
                <a:lnTo>
                  <a:pt x="2362" y="14129"/>
                </a:lnTo>
                <a:lnTo>
                  <a:pt x="2096" y="14168"/>
                </a:lnTo>
                <a:lnTo>
                  <a:pt x="1811" y="14273"/>
                </a:lnTo>
                <a:lnTo>
                  <a:pt x="1545" y="14378"/>
                </a:lnTo>
                <a:lnTo>
                  <a:pt x="1314" y="14496"/>
                </a:lnTo>
                <a:lnTo>
                  <a:pt x="1065" y="14653"/>
                </a:lnTo>
                <a:lnTo>
                  <a:pt x="870" y="14797"/>
                </a:lnTo>
                <a:lnTo>
                  <a:pt x="657" y="14981"/>
                </a:lnTo>
                <a:lnTo>
                  <a:pt x="497" y="15177"/>
                </a:lnTo>
                <a:lnTo>
                  <a:pt x="390" y="15413"/>
                </a:lnTo>
                <a:lnTo>
                  <a:pt x="284" y="15636"/>
                </a:lnTo>
                <a:lnTo>
                  <a:pt x="248" y="15911"/>
                </a:lnTo>
                <a:lnTo>
                  <a:pt x="284" y="16239"/>
                </a:lnTo>
                <a:lnTo>
                  <a:pt x="319" y="16566"/>
                </a:lnTo>
                <a:lnTo>
                  <a:pt x="497" y="17340"/>
                </a:lnTo>
                <a:lnTo>
                  <a:pt x="692" y="18152"/>
                </a:lnTo>
                <a:lnTo>
                  <a:pt x="799" y="18559"/>
                </a:lnTo>
                <a:lnTo>
                  <a:pt x="905" y="18978"/>
                </a:lnTo>
                <a:lnTo>
                  <a:pt x="959" y="19384"/>
                </a:lnTo>
                <a:lnTo>
                  <a:pt x="994" y="19791"/>
                </a:lnTo>
                <a:lnTo>
                  <a:pt x="994" y="20132"/>
                </a:lnTo>
                <a:lnTo>
                  <a:pt x="959" y="20485"/>
                </a:lnTo>
                <a:lnTo>
                  <a:pt x="941" y="20669"/>
                </a:lnTo>
                <a:lnTo>
                  <a:pt x="870" y="20813"/>
                </a:lnTo>
                <a:lnTo>
                  <a:pt x="799" y="20970"/>
                </a:lnTo>
                <a:lnTo>
                  <a:pt x="692" y="21088"/>
                </a:lnTo>
                <a:lnTo>
                  <a:pt x="1474" y="20997"/>
                </a:lnTo>
                <a:lnTo>
                  <a:pt x="2291" y="20866"/>
                </a:lnTo>
                <a:lnTo>
                  <a:pt x="3108" y="20787"/>
                </a:lnTo>
                <a:lnTo>
                  <a:pt x="3907" y="20721"/>
                </a:lnTo>
                <a:lnTo>
                  <a:pt x="4653" y="20695"/>
                </a:lnTo>
                <a:lnTo>
                  <a:pt x="5364" y="20695"/>
                </a:lnTo>
                <a:lnTo>
                  <a:pt x="5701" y="20721"/>
                </a:lnTo>
                <a:lnTo>
                  <a:pt x="6057" y="20761"/>
                </a:lnTo>
                <a:lnTo>
                  <a:pt x="6323" y="20813"/>
                </a:lnTo>
                <a:lnTo>
                  <a:pt x="6625" y="20892"/>
                </a:lnTo>
                <a:close/>
              </a:path>
            </a:pathLst>
          </a:custGeom>
          <a:solidFill>
            <a:srgbClr val="FFBE7D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7" name="Puzzle2"/>
          <p:cNvSpPr>
            <a:spLocks noEditPoints="1" noChangeArrowheads="1"/>
          </p:cNvSpPr>
          <p:nvPr/>
        </p:nvSpPr>
        <p:spPr bwMode="auto">
          <a:xfrm>
            <a:off x="3962400" y="3810000"/>
            <a:ext cx="2820988" cy="21859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5388 w 21600"/>
              <a:gd name="T25" fmla="*/ 6742 h 21600"/>
              <a:gd name="T26" fmla="*/ 16177 w 21600"/>
              <a:gd name="T27" fmla="*/ 2044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FFCC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8" name="Puzzle4"/>
          <p:cNvSpPr>
            <a:spLocks noEditPoints="1" noChangeArrowheads="1"/>
          </p:cNvSpPr>
          <p:nvPr/>
        </p:nvSpPr>
        <p:spPr bwMode="auto">
          <a:xfrm>
            <a:off x="2667000" y="3810000"/>
            <a:ext cx="1700213" cy="2794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2076 w 21600"/>
              <a:gd name="T25" fmla="*/ 5664 h 21600"/>
              <a:gd name="T26" fmla="*/ 20203 w 21600"/>
              <a:gd name="T27" fmla="*/ 1598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rgbClr val="D8EBB3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9" name="Puzzle1"/>
          <p:cNvSpPr>
            <a:spLocks noEditPoints="1" noChangeArrowheads="1"/>
          </p:cNvSpPr>
          <p:nvPr/>
        </p:nvSpPr>
        <p:spPr bwMode="auto">
          <a:xfrm>
            <a:off x="2057400" y="2590800"/>
            <a:ext cx="2855913" cy="16652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6086 w 21600"/>
              <a:gd name="T25" fmla="*/ 2569 h 21600"/>
              <a:gd name="T26" fmla="*/ 16132 w 21600"/>
              <a:gd name="T27" fmla="*/ 1955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rgbClr val="CCCCFF">
              <a:alpha val="50195"/>
            </a:srgbClr>
          </a:solid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27684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3600" b="1" dirty="0" smtClean="0">
                <a:latin typeface="Arial" pitchFamily="34" charset="0"/>
              </a:rPr>
              <a:t>PLANIFICAÇÃO ESPORTIVA</a:t>
            </a:r>
            <a:r>
              <a:rPr lang="pt-BR" sz="1600" dirty="0" smtClean="0"/>
              <a:t> </a:t>
            </a:r>
            <a:br>
              <a:rPr lang="pt-BR" sz="1600" dirty="0" smtClean="0"/>
            </a:br>
            <a:r>
              <a:rPr lang="pt-BR" dirty="0" smtClean="0"/>
              <a:t>                                </a:t>
            </a:r>
            <a:r>
              <a:rPr lang="pt-BR" sz="2000" dirty="0" smtClean="0">
                <a:latin typeface="Arial" pitchFamily="34" charset="0"/>
              </a:rPr>
              <a:t>adaptado de Sancho (1997)</a:t>
            </a:r>
            <a:endParaRPr lang="pt-BR" dirty="0" smtClean="0"/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8840"/>
            <a:ext cx="7391400" cy="4752528"/>
          </a:xfr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85750" indent="-285750" algn="ctr"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latin typeface="Arial" pitchFamily="34" charset="0"/>
              </a:rPr>
              <a:t>EXECUÇÃO DOS PROJETOS</a:t>
            </a: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endParaRPr lang="pt-BR" sz="2000" dirty="0" smtClean="0">
              <a:latin typeface="Arial" pitchFamily="34" charset="0"/>
            </a:endParaRP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endParaRPr lang="pt-BR" sz="1200" dirty="0" smtClean="0">
              <a:latin typeface="Arial" pitchFamily="34" charset="0"/>
            </a:endParaRP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r>
              <a:rPr lang="pt-BR" sz="2800" dirty="0" smtClean="0">
                <a:latin typeface="Arial" pitchFamily="34" charset="0"/>
              </a:rPr>
              <a:t>PROCESSO</a:t>
            </a: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r>
              <a:rPr lang="pt-BR" sz="2800" dirty="0" smtClean="0">
                <a:latin typeface="Arial" pitchFamily="34" charset="0"/>
              </a:rPr>
              <a:t>              encadeamento de atividades</a:t>
            </a: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r>
              <a:rPr lang="pt-BR" sz="2800" dirty="0" smtClean="0">
                <a:latin typeface="Arial" pitchFamily="34" charset="0"/>
              </a:rPr>
              <a:t>              organogramas</a:t>
            </a: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endParaRPr lang="pt-BR" sz="1600" dirty="0" smtClean="0">
              <a:latin typeface="Arial" pitchFamily="34" charset="0"/>
            </a:endParaRP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r>
              <a:rPr lang="pt-BR" sz="2800" dirty="0" smtClean="0">
                <a:latin typeface="Arial" pitchFamily="34" charset="0"/>
              </a:rPr>
              <a:t>DIREÇÃO</a:t>
            </a: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r>
              <a:rPr lang="pt-BR" sz="2800" dirty="0" smtClean="0">
                <a:latin typeface="Arial" pitchFamily="34" charset="0"/>
              </a:rPr>
              <a:t>              </a:t>
            </a:r>
            <a:r>
              <a:rPr lang="pt-BR" sz="2800" dirty="0" smtClean="0">
                <a:latin typeface="Arial" pitchFamily="34" charset="0"/>
              </a:rPr>
              <a:t>descentralização e delegação</a:t>
            </a:r>
            <a:endParaRPr lang="pt-BR" sz="2800" dirty="0" smtClean="0">
              <a:latin typeface="Arial" pitchFamily="34" charset="0"/>
            </a:endParaRPr>
          </a:p>
          <a:p>
            <a:pPr marL="285750" indent="-285750" eaLnBrk="1" hangingPunct="1">
              <a:lnSpc>
                <a:spcPct val="90000"/>
              </a:lnSpc>
              <a:buFontTx/>
              <a:buNone/>
            </a:pPr>
            <a:endParaRPr lang="pt-BR" sz="1600" dirty="0" smtClean="0">
              <a:latin typeface="Arial" pitchFamily="34" charset="0"/>
            </a:endParaRPr>
          </a:p>
          <a:p>
            <a:pPr marL="285750" indent="-285750" algn="ctr" eaLnBrk="1" hangingPunct="1">
              <a:lnSpc>
                <a:spcPct val="90000"/>
              </a:lnSpc>
              <a:buFontTx/>
              <a:buNone/>
            </a:pPr>
            <a:r>
              <a:rPr lang="pt-BR" sz="4000" dirty="0" smtClean="0">
                <a:solidFill>
                  <a:srgbClr val="FF0000"/>
                </a:solidFill>
                <a:latin typeface="Arial" pitchFamily="34" charset="0"/>
              </a:rPr>
              <a:t>CONTROLE</a:t>
            </a:r>
          </a:p>
          <a:p>
            <a:pPr marL="285750" indent="-285750" algn="ctr" eaLnBrk="1" hangingPunct="1">
              <a:lnSpc>
                <a:spcPct val="90000"/>
              </a:lnSpc>
              <a:buFontTx/>
              <a:buNone/>
            </a:pPr>
            <a:endParaRPr lang="pt-BR" sz="40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8319"/>
            <a:ext cx="7772400" cy="533400"/>
          </a:xfrm>
        </p:spPr>
        <p:txBody>
          <a:bodyPr/>
          <a:lstStyle/>
          <a:p>
            <a:pPr eaLnBrk="1" hangingPunct="1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</a:rPr>
              <a:t>NÍVEIS HIERÁRQUICOS DE CONTROLE</a:t>
            </a:r>
          </a:p>
        </p:txBody>
      </p:sp>
      <p:graphicFrame>
        <p:nvGraphicFramePr>
          <p:cNvPr id="21538" name="Group 34"/>
          <p:cNvGraphicFramePr>
            <a:graphicFrameLocks noGrp="1"/>
          </p:cNvGraphicFramePr>
          <p:nvPr/>
        </p:nvGraphicFramePr>
        <p:xfrm>
          <a:off x="457200" y="1219200"/>
          <a:ext cx="8305800" cy="5476875"/>
        </p:xfrm>
        <a:graphic>
          <a:graphicData uri="http://schemas.openxmlformats.org/drawingml/2006/table">
            <a:tbl>
              <a:tblPr/>
              <a:tblGrid>
                <a:gridCol w="2500313"/>
                <a:gridCol w="5805487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CONTROLE ESTRATÉGICO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grau de realização das missões, estratégias e</a:t>
                      </a:r>
                      <a:b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objetivos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adequação dos planos estratégicos ao ambiente</a:t>
                      </a:r>
                      <a:b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externo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desempenho global da organização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concorrência e outros fatores externos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eficiência dos recursos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CONTROLE NAS ÁREAS FUNCIONAIS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quantidade e qualidade dos produtos e serviços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taxas de desempenhos dos recursos humanos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eficiência do esforço promocional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desempenho dos fornecedores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CONTROLE OPERACIONAL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rendimento das atividades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consumo de recursos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640557"/>
            <a:ext cx="6109320" cy="304800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dirty="0" smtClean="0">
                <a:latin typeface="Arial" pitchFamily="34" charset="0"/>
              </a:rPr>
              <a:t>CONTROLE E AVALIAÇÃO</a:t>
            </a:r>
            <a:r>
              <a:rPr lang="pt-BR" dirty="0" smtClean="0"/>
              <a:t>                                        </a:t>
            </a:r>
            <a:endParaRPr lang="pt-BR" sz="2000" dirty="0" smtClean="0"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800600"/>
            <a:ext cx="6804248" cy="991393"/>
          </a:xfrm>
          <a:solidFill>
            <a:srgbClr val="FF9933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pt-BR" sz="1200" dirty="0" smtClean="0">
              <a:latin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400" dirty="0" smtClean="0">
                <a:latin typeface="Arial" pitchFamily="34" charset="0"/>
              </a:rPr>
              <a:t>AVALIAÇÃO – </a:t>
            </a:r>
            <a:r>
              <a:rPr lang="pt-BR" sz="2400" dirty="0">
                <a:latin typeface="Arial" pitchFamily="34" charset="0"/>
              </a:rPr>
              <a:t>final do processo / </a:t>
            </a:r>
            <a:r>
              <a:rPr lang="pt-BR" sz="2400" dirty="0" smtClean="0">
                <a:latin typeface="Arial" pitchFamily="34" charset="0"/>
              </a:rPr>
              <a:t>comparação</a:t>
            </a:r>
          </a:p>
          <a:p>
            <a:pPr eaLnBrk="1" hangingPunct="1">
              <a:buFontTx/>
              <a:buNone/>
            </a:pPr>
            <a:endParaRPr lang="pt-BR" sz="2000" dirty="0" smtClean="0">
              <a:latin typeface="Arial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1000" y="854075"/>
            <a:ext cx="8305800" cy="3336925"/>
            <a:chOff x="240" y="720"/>
            <a:chExt cx="5232" cy="2102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432" y="1728"/>
              <a:ext cx="468" cy="90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8800">
                  <a:solidFill>
                    <a:srgbClr val="FF0000"/>
                  </a:solidFill>
                </a:rPr>
                <a:t>x</a:t>
              </a:r>
            </a:p>
          </p:txBody>
        </p:sp>
        <p:cxnSp>
          <p:nvCxnSpPr>
            <p:cNvPr id="7174" name="AutoShape 8"/>
            <p:cNvCxnSpPr>
              <a:cxnSpLocks noChangeShapeType="1"/>
            </p:cNvCxnSpPr>
            <p:nvPr/>
          </p:nvCxnSpPr>
          <p:spPr bwMode="auto">
            <a:xfrm flipV="1">
              <a:off x="1008" y="912"/>
              <a:ext cx="3456" cy="1344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4608" y="720"/>
              <a:ext cx="288" cy="288"/>
            </a:xfrm>
            <a:prstGeom prst="star5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Times New Roman" charset="0"/>
              </a:endParaRPr>
            </a:p>
          </p:txBody>
        </p:sp>
        <p:sp>
          <p:nvSpPr>
            <p:cNvPr id="7176" name="Text Box 10"/>
            <p:cNvSpPr txBox="1">
              <a:spLocks noChangeArrowheads="1"/>
            </p:cNvSpPr>
            <p:nvPr/>
          </p:nvSpPr>
          <p:spPr bwMode="auto">
            <a:xfrm>
              <a:off x="4512" y="1104"/>
              <a:ext cx="576" cy="4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VOCÊ ESTÁ AQUI</a:t>
              </a:r>
            </a:p>
          </p:txBody>
        </p:sp>
        <p:cxnSp>
          <p:nvCxnSpPr>
            <p:cNvPr id="7177" name="AutoShape 11"/>
            <p:cNvCxnSpPr>
              <a:cxnSpLocks noChangeShapeType="1"/>
            </p:cNvCxnSpPr>
            <p:nvPr/>
          </p:nvCxnSpPr>
          <p:spPr bwMode="auto">
            <a:xfrm flipV="1">
              <a:off x="1008" y="1920"/>
              <a:ext cx="3360" cy="384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178" name="Text Box 12"/>
            <p:cNvSpPr txBox="1">
              <a:spLocks noChangeArrowheads="1"/>
            </p:cNvSpPr>
            <p:nvPr/>
          </p:nvSpPr>
          <p:spPr bwMode="auto">
            <a:xfrm>
              <a:off x="4032" y="2160"/>
              <a:ext cx="1440" cy="4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OBJETIVO</a:t>
              </a:r>
              <a:b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</a:b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(VOCÊ  DEVERIA ESTAR AQUI)</a:t>
              </a:r>
            </a:p>
          </p:txBody>
        </p:sp>
        <p:sp>
          <p:nvSpPr>
            <p:cNvPr id="7179" name="Text Box 13"/>
            <p:cNvSpPr txBox="1">
              <a:spLocks noChangeArrowheads="1"/>
            </p:cNvSpPr>
            <p:nvPr/>
          </p:nvSpPr>
          <p:spPr bwMode="auto">
            <a:xfrm>
              <a:off x="2064" y="2304"/>
              <a:ext cx="1392" cy="46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CAMINHO PLANEJADO</a:t>
              </a:r>
              <a:b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</a:b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(VOCÊ DEVERIA IR POR AQUI)</a:t>
              </a:r>
            </a:p>
          </p:txBody>
        </p:sp>
        <p:sp>
          <p:nvSpPr>
            <p:cNvPr id="7180" name="Text Box 14"/>
            <p:cNvSpPr txBox="1">
              <a:spLocks noChangeArrowheads="1"/>
            </p:cNvSpPr>
            <p:nvPr/>
          </p:nvSpPr>
          <p:spPr bwMode="auto">
            <a:xfrm>
              <a:off x="240" y="2496"/>
              <a:ext cx="816" cy="3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1400" b="1">
                  <a:solidFill>
                    <a:srgbClr val="FF0000"/>
                  </a:solidFill>
                  <a:latin typeface="Arial" pitchFamily="34" charset="0"/>
                </a:rPr>
                <a:t>INÍCIO DAS ATIVIDADES</a:t>
              </a:r>
            </a:p>
          </p:txBody>
        </p:sp>
        <p:sp>
          <p:nvSpPr>
            <p:cNvPr id="7181" name="AutoShape 15"/>
            <p:cNvSpPr>
              <a:spLocks noChangeArrowheads="1"/>
            </p:cNvSpPr>
            <p:nvPr/>
          </p:nvSpPr>
          <p:spPr bwMode="auto">
            <a:xfrm>
              <a:off x="4560" y="1728"/>
              <a:ext cx="384" cy="384"/>
            </a:xfrm>
            <a:prstGeom prst="sun">
              <a:avLst>
                <a:gd name="adj" fmla="val 25000"/>
              </a:avLst>
            </a:prstGeom>
            <a:solidFill>
              <a:srgbClr val="FF66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" name="Retângulo 13"/>
          <p:cNvSpPr/>
          <p:nvPr/>
        </p:nvSpPr>
        <p:spPr>
          <a:xfrm>
            <a:off x="0" y="0"/>
            <a:ext cx="9144000" cy="350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EEFEUSP - Departamento de Esporte  </a:t>
            </a:r>
          </a:p>
          <a:p>
            <a:pPr marL="482600" indent="-48260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b="1" dirty="0">
                <a:latin typeface="Comic Sans MS" pitchFamily="66" charset="0"/>
                <a:cs typeface="Times New Roman" pitchFamily="18" charset="0"/>
              </a:rPr>
              <a:t>Disciplina: DIMENSÕES ECONÔMICAS E ADMINISTRATIVAS DA EDUCAÇÃO FÍSICA E DO ESPORTE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3" name="Seta dobrada para cima 2"/>
          <p:cNvSpPr/>
          <p:nvPr/>
        </p:nvSpPr>
        <p:spPr bwMode="auto">
          <a:xfrm>
            <a:off x="6804248" y="4098925"/>
            <a:ext cx="1044352" cy="1301862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5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1491</Words>
  <Application>Microsoft Office PowerPoint</Application>
  <PresentationFormat>Apresentação na tela (4:3)</PresentationFormat>
  <Paragraphs>297</Paragraphs>
  <Slides>28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9" baseType="lpstr">
      <vt:lpstr>Aharoni</vt:lpstr>
      <vt:lpstr>Arial</vt:lpstr>
      <vt:lpstr>Arial Narrow</vt:lpstr>
      <vt:lpstr>Calibri</vt:lpstr>
      <vt:lpstr>Comic Sans MS</vt:lpstr>
      <vt:lpstr>Symbol</vt:lpstr>
      <vt:lpstr>Tahoma</vt:lpstr>
      <vt:lpstr>Times New Roman</vt:lpstr>
      <vt:lpstr>Wingdings</vt:lpstr>
      <vt:lpstr>Estrutura padrão</vt:lpstr>
      <vt:lpstr>Chart</vt:lpstr>
      <vt:lpstr>Apresentação do PowerPoint</vt:lpstr>
      <vt:lpstr>Apresentação do PowerPoint</vt:lpstr>
      <vt:lpstr>CONTROLE E AVALIAÇÃO                                        </vt:lpstr>
      <vt:lpstr>PLANIFICAÇÃO ESPORTIVA  Sancho (1997)</vt:lpstr>
      <vt:lpstr>Apresentação do PowerPoint</vt:lpstr>
      <vt:lpstr>PLANIFICAÇÃO ESPORTIVA                                              Sancho (1997)</vt:lpstr>
      <vt:lpstr>PLANIFICAÇÃO ESPORTIVA                                  adaptado de Sancho (1997)</vt:lpstr>
      <vt:lpstr>NÍVEIS HIERÁRQUICOS DE CONTROLE</vt:lpstr>
      <vt:lpstr>CONTROLE E AVALIAÇÃO                                        </vt:lpstr>
      <vt:lpstr>Apresentação do PowerPoint</vt:lpstr>
      <vt:lpstr>INDICADORES</vt:lpstr>
      <vt:lpstr>EXEMPLO DE QUESTIONÁRIO</vt:lpstr>
      <vt:lpstr>Exemplo de questionário</vt:lpstr>
      <vt:lpstr>Exemplo de análise das respostas Questão 5 – Itens avaliados</vt:lpstr>
      <vt:lpstr>Questão 5 - Itens avaliados CEU  – Capela do Socorro -</vt:lpstr>
      <vt:lpstr>Apresentação do PowerPoint</vt:lpstr>
      <vt:lpstr>EMPRESA JR Avaliação do processo/ trabalho</vt:lpstr>
      <vt:lpstr>CBB</vt:lpstr>
      <vt:lpstr>BODYTECH</vt:lpstr>
      <vt:lpstr>Apresentação do PowerPoint</vt:lpstr>
      <vt:lpstr> Nome da instituição: SÃO PAULO COR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PLANIFICAÇÃO ESPORTIVA                                              Sancho (1997)</dc:title>
  <dc:creator>Marina</dc:creator>
  <cp:lastModifiedBy>Flávia Bastos</cp:lastModifiedBy>
  <cp:revision>46</cp:revision>
  <dcterms:created xsi:type="dcterms:W3CDTF">2002-08-22T19:03:10Z</dcterms:created>
  <dcterms:modified xsi:type="dcterms:W3CDTF">2016-10-10T16:59:38Z</dcterms:modified>
</cp:coreProperties>
</file>