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1" r:id="rId3"/>
    <p:sldId id="257" r:id="rId4"/>
    <p:sldId id="262" r:id="rId5"/>
    <p:sldId id="284" r:id="rId6"/>
    <p:sldId id="258" r:id="rId7"/>
    <p:sldId id="259" r:id="rId8"/>
    <p:sldId id="283" r:id="rId9"/>
    <p:sldId id="260" r:id="rId10"/>
    <p:sldId id="264" r:id="rId11"/>
    <p:sldId id="263" r:id="rId12"/>
    <p:sldId id="265" r:id="rId13"/>
    <p:sldId id="266" r:id="rId14"/>
    <p:sldId id="267" r:id="rId15"/>
    <p:sldId id="277" r:id="rId16"/>
    <p:sldId id="278" r:id="rId17"/>
    <p:sldId id="276" r:id="rId18"/>
    <p:sldId id="279" r:id="rId19"/>
    <p:sldId id="280" r:id="rId20"/>
    <p:sldId id="268" r:id="rId21"/>
    <p:sldId id="269" r:id="rId22"/>
    <p:sldId id="270" r:id="rId23"/>
    <p:sldId id="281" r:id="rId24"/>
    <p:sldId id="271" r:id="rId25"/>
    <p:sldId id="272" r:id="rId26"/>
    <p:sldId id="273" r:id="rId27"/>
    <p:sldId id="274" r:id="rId28"/>
    <p:sldId id="282" r:id="rId29"/>
    <p:sldId id="285" r:id="rId30"/>
    <p:sldId id="275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F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2BE0-3C40-43A4-8D68-6B2E54321388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86119-3BAC-4A37-96D8-C6AE54AC0B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Planejamento está inserido dentro da gestão, ou seja, é</a:t>
            </a:r>
            <a:r>
              <a:rPr lang="pt-BR" baseline="0" dirty="0" smtClean="0"/>
              <a:t> de responsabilidade do gestor fazer o planejamento, sendo ele inseparável da direção.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</a:t>
            </a:r>
            <a:r>
              <a:rPr lang="pt-BR" baseline="0" dirty="0" smtClean="0"/>
              <a:t> mundo das organizações esportivas, a tomada de decisão ocorre todo dia, é uma rotina.</a:t>
            </a:r>
          </a:p>
          <a:p>
            <a:r>
              <a:rPr lang="pt-BR" baseline="0" dirty="0" smtClean="0"/>
              <a:t>Planejamento depende do controle do cumprimento dos objetivos, processo de O QUE e COMO fazer antes de agir.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Organizações esportivas: plano a curto prazo, ‘vai vendo o que acontece’. Ou seja, não tem um planejamento maior, um planejamento global da instituição, não tem um planejamento em </a:t>
            </a:r>
            <a:r>
              <a:rPr lang="pt-BR" dirty="0" err="1" smtClean="0"/>
              <a:t>nivel</a:t>
            </a:r>
            <a:r>
              <a:rPr lang="pt-BR" dirty="0" smtClean="0"/>
              <a:t> institucional</a:t>
            </a:r>
          </a:p>
          <a:p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O planejamento estratégico tem relação com a previsão do futuro (organizações esportivas geralmente não sabem seus objetivos nem suas linhas de atuação).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Envolve o pessoal da organização</a:t>
            </a:r>
            <a:r>
              <a:rPr lang="pt-BR" baseline="0" dirty="0" smtClean="0"/>
              <a:t>, pois quando eles participam da elaboração e sabem os objetivos a serem alcançados, cria uma identificação com a organização.</a:t>
            </a:r>
          </a:p>
          <a:p>
            <a:endParaRPr lang="pt-BR" dirty="0" smtClean="0"/>
          </a:p>
          <a:p>
            <a:r>
              <a:rPr lang="pt-BR" dirty="0" smtClean="0"/>
              <a:t>FORMAL: porque</a:t>
            </a:r>
            <a:r>
              <a:rPr lang="pt-BR" baseline="0" dirty="0" smtClean="0"/>
              <a:t> exige metodologia e acompanhamento em sua realização, tem um resultado concreto.</a:t>
            </a:r>
          </a:p>
          <a:p>
            <a:r>
              <a:rPr lang="pt-BR" baseline="0" dirty="0" smtClean="0"/>
              <a:t>GLOBAL: porque não se pode falar de planejamento estratégico como a soma de vários planejamentos da organização, deve ser algo que englobe ela como um todo</a:t>
            </a:r>
          </a:p>
          <a:p>
            <a:r>
              <a:rPr lang="pt-BR" baseline="0" dirty="0" smtClean="0"/>
              <a:t>FLEXÍVEL: porque deve permitir ajustes e adaptações às mudanças do ambiente</a:t>
            </a:r>
          </a:p>
          <a:p>
            <a:r>
              <a:rPr lang="pt-BR" baseline="0" dirty="0" smtClean="0"/>
              <a:t>CONTÍNUO: porque as ações para atingir as metas do PE devem estar alinhadas e permitir continuidade do processo.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 vezes há certa resistência em aplicar o PE por falta de recursos humanos e,</a:t>
            </a:r>
            <a:r>
              <a:rPr lang="pt-BR" baseline="0" dirty="0" smtClean="0"/>
              <a:t> em alguns casos, por serem financiadas com fundos públicos, sujeitas a </a:t>
            </a:r>
            <a:r>
              <a:rPr lang="pt-BR" baseline="0" dirty="0" err="1" smtClean="0"/>
              <a:t>exigencias</a:t>
            </a:r>
            <a:r>
              <a:rPr lang="pt-BR" baseline="0" dirty="0" smtClean="0"/>
              <a:t> burocráticas duvidosas.</a:t>
            </a:r>
          </a:p>
          <a:p>
            <a:endParaRPr lang="pt-BR" baseline="0" dirty="0" smtClean="0"/>
          </a:p>
          <a:p>
            <a:r>
              <a:rPr lang="pt-BR" baseline="0" dirty="0" smtClean="0"/>
              <a:t>Existem diversas vertentes que precisam de PE dentro do ambiente esportivo: as organizações esportivas em si (publico, privada, sem fins lucrativos), planejamento de complexos esportivos, planejamento de treinamento, planejamento na administração pública (municípios, regiões, estados), planejamento de grandes eventos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Muito importante para a motivação do trabalhador ou colaborador</a:t>
            </a:r>
            <a:r>
              <a:rPr lang="pt-BR" baseline="0" dirty="0" smtClean="0"/>
              <a:t> da organização compreender e aceitar a missão e os objetivos da entidade.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INTERNA: faz uma avaliação dos recursos humanos,</a:t>
            </a:r>
            <a:r>
              <a:rPr lang="pt-BR" baseline="0" dirty="0" smtClean="0"/>
              <a:t> orçamentários, a própria estrutura da organização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ANÁLISE</a:t>
            </a:r>
            <a:r>
              <a:rPr lang="pt-BR" baseline="0" dirty="0" smtClean="0"/>
              <a:t> AMBIENTAL: organizações que trabalham com esporte estão muito sujeitas às alterações ambientais, como ajudas públicas, política, </a:t>
            </a:r>
            <a:r>
              <a:rPr lang="pt-BR" baseline="0" dirty="0" err="1" smtClean="0"/>
              <a:t>ligislação</a:t>
            </a:r>
            <a:r>
              <a:rPr lang="pt-BR" baseline="0" dirty="0" smtClean="0"/>
              <a:t> grau de satisfação dos usuários, visibilidade da modalidade.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Estratégia: caminho que nos permite alcançar</a:t>
            </a:r>
            <a:r>
              <a:rPr lang="pt-BR" baseline="0" dirty="0" smtClean="0"/>
              <a:t> os objetivos</a:t>
            </a:r>
            <a:endParaRPr lang="pt-BR" dirty="0" smtClean="0"/>
          </a:p>
          <a:p>
            <a:r>
              <a:rPr lang="pt-BR" dirty="0" smtClean="0"/>
              <a:t>Os objetivos devem ser claros, mensuráveis,</a:t>
            </a:r>
            <a:r>
              <a:rPr lang="pt-BR" baseline="0" dirty="0" smtClean="0"/>
              <a:t> compreensíveis e motivadores. Objetivo de uma organização não é igual ao objetivo de uma modalidade.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6119-3BAC-4A37-96D8-C6AE54AC0B51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0265F2-1437-494E-AD95-4979AED65DE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E16753-3A4D-4AE0-B166-23EC2CBF5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axzb3hBV_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6571456" cy="201622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Planejamento estratégico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		Rosiane Raduan Alexandrino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260648"/>
            <a:ext cx="8712968" cy="98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2000" b="1" dirty="0">
                <a:latin typeface="+mj-lt"/>
                <a:cs typeface="Times New Roman" pitchFamily="18" charset="0"/>
              </a:rPr>
              <a:t>DIMENSÕES ECONÔMICAS E ADMINISTRATIVAS </a:t>
            </a:r>
            <a:br>
              <a:rPr lang="pt-BR" sz="2000" b="1" dirty="0">
                <a:latin typeface="+mj-lt"/>
                <a:cs typeface="Times New Roman" pitchFamily="18" charset="0"/>
              </a:rPr>
            </a:br>
            <a:r>
              <a:rPr lang="pt-BR" sz="2000" b="1" dirty="0">
                <a:latin typeface="+mj-lt"/>
                <a:cs typeface="Times New Roman" pitchFamily="18" charset="0"/>
              </a:rPr>
              <a:t>DA EDUCAÇÃO FÍSICA E DO ESPORTE</a:t>
            </a:r>
            <a:endParaRPr lang="en-GB" sz="2000" dirty="0">
              <a:latin typeface="+mj-lt"/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2000" b="1" dirty="0">
                <a:latin typeface="+mj-lt"/>
                <a:cs typeface="Times New Roman" pitchFamily="18" charset="0"/>
              </a:rPr>
              <a:t>Professora responsável: Dra. Flávia da Cunha Bastos</a:t>
            </a:r>
            <a:endParaRPr lang="en-GB" sz="2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r>
              <a:rPr lang="pt-BR" dirty="0" smtClean="0"/>
              <a:t>1 – Orientação 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Etapa inicial onde se conhecem as diretrizes que guiarão o processo de planejamento.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Identifica o perfil da entidade e o serviço que se dispõem a oferecer.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11560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555776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644008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588224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755576" y="522920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j-lt"/>
              </a:rPr>
              <a:t>Missão</a:t>
            </a:r>
            <a:endParaRPr lang="pt-BR" sz="28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55776" y="522920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Vocação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860032" y="52292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j-lt"/>
              </a:rPr>
              <a:t>Visão</a:t>
            </a:r>
            <a:endParaRPr lang="pt-BR" sz="2800" dirty="0"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660232" y="501317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+mj-lt"/>
              </a:rPr>
              <a:t>Diretrizes Superiores</a:t>
            </a:r>
            <a:endParaRPr lang="pt-BR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Missão: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a razão de ser da entidade.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Inclui os seus valores.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Quais as necessidades da sociedade que a entidade deve atender?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Vocação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Atividade que a entidade gosta ou tem facilidade de executar.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Associada com as pessoas.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pt-BR" dirty="0" smtClean="0"/>
              <a:t>Visão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Mais que o grande objetivo da entidade, deve ser um desafio, imaginando-se no futuro.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Diretrizes superiores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Devem ser utilizadas quando são feito planejamentos das unidades de entidades maiores.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missao-visa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5373216"/>
            <a:ext cx="6372200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4781128"/>
          </a:xfrm>
        </p:spPr>
        <p:txBody>
          <a:bodyPr/>
          <a:lstStyle/>
          <a:p>
            <a:r>
              <a:rPr lang="pt-BR" dirty="0" smtClean="0"/>
              <a:t>2 – Diagnóstico 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Nesta etapa é feita uma análise profunda, obtendo os detalhes da organização.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através da etapa de diagnóstico que são determinadas as estratégias.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11560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699792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860032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020272" y="501317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11560" y="508518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Aspectos Internos</a:t>
            </a:r>
            <a:endParaRPr lang="pt-BR" sz="2400" dirty="0"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71800" y="508518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Análise Ambiental</a:t>
            </a:r>
            <a:endParaRPr lang="pt-BR" sz="2400" dirty="0">
              <a:latin typeface="+mj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860032" y="508518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Campo de atuação</a:t>
            </a:r>
            <a:endParaRPr lang="pt-BR" sz="2400" dirty="0">
              <a:latin typeface="+mj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020272" y="508518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j-lt"/>
              </a:rPr>
              <a:t>Estratégia Vigente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/>
          </a:bodyPr>
          <a:lstStyle/>
          <a:p>
            <a:r>
              <a:rPr lang="pt-BR" dirty="0" smtClean="0"/>
              <a:t>Aspectos Internos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Aponta e analisa os aspectos que estão no controle da entidade, mostrando as </a:t>
            </a:r>
            <a:r>
              <a:rPr lang="pt-BR" b="1" dirty="0" smtClean="0"/>
              <a:t>potencialidades </a:t>
            </a:r>
            <a:r>
              <a:rPr lang="pt-BR" dirty="0" smtClean="0"/>
              <a:t>e as </a:t>
            </a:r>
            <a:r>
              <a:rPr lang="pt-BR" b="1" dirty="0" smtClean="0"/>
              <a:t>fragilidades</a:t>
            </a:r>
            <a:r>
              <a:rPr lang="pt-BR" dirty="0" smtClean="0"/>
              <a:t> da organização.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Através de sua análise cria estratégias para aproveitar os pontos fortes, reduzir os fracos e buscar eficiência.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4" name="Imagem 3" descr="pessoas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5157192"/>
            <a:ext cx="3995936" cy="1700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ESQUEMA DE ANÁLISE INTERNA</a:t>
            </a:r>
            <a:br>
              <a:rPr lang="pt-BR" sz="3200" dirty="0" smtClean="0"/>
            </a:br>
            <a:r>
              <a:rPr lang="pt-BR" sz="3200" dirty="0" smtClean="0"/>
              <a:t>DE ORGANIZAÇÕES ESPORTIVAS</a:t>
            </a:r>
            <a:endParaRPr lang="pt-BR" sz="3200" dirty="0"/>
          </a:p>
        </p:txBody>
      </p:sp>
      <p:grpSp>
        <p:nvGrpSpPr>
          <p:cNvPr id="4" name="Group 17"/>
          <p:cNvGrpSpPr>
            <a:grpSpLocks noGrp="1"/>
          </p:cNvGrpSpPr>
          <p:nvPr>
            <p:ph sz="quarter" idx="1"/>
          </p:nvPr>
        </p:nvGrpSpPr>
        <p:grpSpPr bwMode="auto">
          <a:xfrm>
            <a:off x="0" y="1484784"/>
            <a:ext cx="9144000" cy="4568128"/>
            <a:chOff x="0" y="0"/>
            <a:chExt cx="4936" cy="3979"/>
          </a:xfrm>
        </p:grpSpPr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1704" y="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8" y="1036"/>
              <a:ext cx="16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3319" y="1036"/>
              <a:ext cx="15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28" y="1439"/>
              <a:ext cx="1620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3319" y="1439"/>
              <a:ext cx="1589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1704" y="2477"/>
              <a:ext cx="161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pt-BR" sz="1200">
                  <a:latin typeface="Arial" charset="0"/>
                  <a:cs typeface="Arial" charset="0"/>
                </a:rPr>
                <a:t> </a:t>
              </a:r>
            </a:p>
            <a:p>
              <a:pPr eaLnBrk="0" hangingPunct="0"/>
              <a:endParaRPr lang="pt-BR">
                <a:latin typeface="Times New Roman" pitchFamily="18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1704" y="288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0" y="0"/>
              <a:ext cx="1676" cy="1129"/>
              <a:chOff x="0" y="0"/>
              <a:chExt cx="1676" cy="1129"/>
            </a:xfrm>
          </p:grpSpPr>
          <p:sp>
            <p:nvSpPr>
              <p:cNvPr id="34" name="Rectangle 26"/>
              <p:cNvSpPr>
                <a:spLocks noChangeArrowheads="1"/>
              </p:cNvSpPr>
              <p:nvPr/>
            </p:nvSpPr>
            <p:spPr bwMode="auto">
              <a:xfrm>
                <a:off x="330" y="251"/>
                <a:ext cx="1166" cy="87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pt-BR" sz="2200" dirty="0">
                    <a:latin typeface="Arial" charset="0"/>
                    <a:cs typeface="Arial" charset="0"/>
                  </a:rPr>
                  <a:t> 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2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 dirty="0">
                    <a:latin typeface="Arial" charset="0"/>
                    <a:cs typeface="Times New Roman" pitchFamily="18" charset="0"/>
                  </a:rPr>
                  <a:t>RECURSOS HUMANOS</a:t>
                </a:r>
                <a:endParaRPr lang="pt-BR" sz="2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800" dirty="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 sz="1800" dirty="0">
                  <a:latin typeface="Times New Roman" pitchFamily="18" charset="0"/>
                </a:endParaRPr>
              </a:p>
            </p:txBody>
          </p:sp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3291" y="0"/>
              <a:ext cx="1645" cy="1036"/>
              <a:chOff x="3291" y="0"/>
              <a:chExt cx="1645" cy="1036"/>
            </a:xfrm>
          </p:grpSpPr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3319" y="188"/>
                <a:ext cx="1442" cy="84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pt-BR" sz="1200" dirty="0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2200" dirty="0">
                    <a:latin typeface="Arial" charset="0"/>
                    <a:cs typeface="Times New Roman" pitchFamily="18" charset="0"/>
                  </a:rPr>
                  <a:t>RECURSOS ORÇAMENTÁRIOS</a:t>
                </a:r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3291" y="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1620" y="1036"/>
              <a:ext cx="1671" cy="403"/>
              <a:chOff x="1620" y="1036"/>
              <a:chExt cx="1671" cy="403"/>
            </a:xfrm>
          </p:grpSpPr>
          <p:sp>
            <p:nvSpPr>
              <p:cNvPr id="30" name="Rectangle 32"/>
              <p:cNvSpPr>
                <a:spLocks noChangeArrowheads="1"/>
              </p:cNvSpPr>
              <p:nvPr/>
            </p:nvSpPr>
            <p:spPr bwMode="auto">
              <a:xfrm>
                <a:off x="1648" y="1036"/>
                <a:ext cx="1615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31" name="Rectangle 33"/>
              <p:cNvSpPr>
                <a:spLocks noChangeArrowheads="1"/>
              </p:cNvSpPr>
              <p:nvPr/>
            </p:nvSpPr>
            <p:spPr bwMode="auto">
              <a:xfrm>
                <a:off x="1620" y="1036"/>
                <a:ext cx="1671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5" name="Group 34"/>
            <p:cNvGrpSpPr>
              <a:grpSpLocks/>
            </p:cNvGrpSpPr>
            <p:nvPr/>
          </p:nvGrpSpPr>
          <p:grpSpPr bwMode="auto">
            <a:xfrm>
              <a:off x="1620" y="1439"/>
              <a:ext cx="1671" cy="1321"/>
              <a:chOff x="1620" y="1439"/>
              <a:chExt cx="1671" cy="1321"/>
            </a:xfrm>
          </p:grpSpPr>
          <p:sp>
            <p:nvSpPr>
              <p:cNvPr id="28" name="Rectangle 35"/>
              <p:cNvSpPr>
                <a:spLocks noChangeArrowheads="1"/>
              </p:cNvSpPr>
              <p:nvPr/>
            </p:nvSpPr>
            <p:spPr bwMode="auto">
              <a:xfrm>
                <a:off x="1768" y="1568"/>
                <a:ext cx="1403" cy="11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pt-BR" sz="1800" b="1" dirty="0">
                    <a:latin typeface="Arial" charset="0"/>
                    <a:cs typeface="Arial" charset="0"/>
                  </a:rPr>
                  <a:t> 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600" b="1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 dirty="0" smtClean="0">
                    <a:latin typeface="Arial" charset="0"/>
                    <a:cs typeface="Arial" charset="0"/>
                  </a:rPr>
                  <a:t>ANÁLISE </a:t>
                </a:r>
                <a:r>
                  <a:rPr lang="pt-BR" sz="1600" b="1" dirty="0">
                    <a:latin typeface="Arial" charset="0"/>
                    <a:cs typeface="Arial" charset="0"/>
                  </a:rPr>
                  <a:t>INTERNA </a:t>
                </a:r>
                <a:endParaRPr lang="pt-BR" sz="1800" b="1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 dirty="0">
                    <a:latin typeface="Arial" charset="0"/>
                    <a:cs typeface="Arial" charset="0"/>
                  </a:rPr>
                  <a:t>NAS ORGANIZAÇÕES DESPORTIVAS</a:t>
                </a:r>
                <a:endParaRPr lang="pt-BR" sz="1800" b="1" dirty="0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1200" dirty="0">
                    <a:latin typeface="Arial" charset="0"/>
                    <a:cs typeface="Arial" charset="0"/>
                  </a:rPr>
                  <a:t> </a:t>
                </a:r>
              </a:p>
              <a:p>
                <a:pPr eaLnBrk="0" hangingPunct="0"/>
                <a:endParaRPr lang="pt-BR" dirty="0">
                  <a:latin typeface="Times New Roman" pitchFamily="18" charset="0"/>
                </a:endParaRPr>
              </a:p>
            </p:txBody>
          </p:sp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1620" y="1439"/>
                <a:ext cx="1671" cy="1038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0" y="2477"/>
              <a:ext cx="1676" cy="403"/>
              <a:chOff x="0" y="2477"/>
              <a:chExt cx="1676" cy="403"/>
            </a:xfrm>
          </p:grpSpPr>
          <p:sp>
            <p:nvSpPr>
              <p:cNvPr id="26" name="Rectangle 38"/>
              <p:cNvSpPr>
                <a:spLocks noChangeArrowheads="1"/>
              </p:cNvSpPr>
              <p:nvPr/>
            </p:nvSpPr>
            <p:spPr bwMode="auto">
              <a:xfrm>
                <a:off x="28" y="2477"/>
                <a:ext cx="162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27" name="Rectangle 39"/>
              <p:cNvSpPr>
                <a:spLocks noChangeArrowheads="1"/>
              </p:cNvSpPr>
              <p:nvPr/>
            </p:nvSpPr>
            <p:spPr bwMode="auto">
              <a:xfrm>
                <a:off x="0" y="2477"/>
                <a:ext cx="167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3291" y="2477"/>
              <a:ext cx="1645" cy="403"/>
              <a:chOff x="3291" y="2477"/>
              <a:chExt cx="1645" cy="403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auto">
              <a:xfrm>
                <a:off x="3319" y="2477"/>
                <a:ext cx="1589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auto">
              <a:xfrm>
                <a:off x="3291" y="2477"/>
                <a:ext cx="1645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0" y="2880"/>
              <a:ext cx="1710" cy="1099"/>
              <a:chOff x="0" y="2880"/>
              <a:chExt cx="1710" cy="1099"/>
            </a:xfrm>
          </p:grpSpPr>
          <p:sp>
            <p:nvSpPr>
              <p:cNvPr id="22" name="Rectangle 44"/>
              <p:cNvSpPr>
                <a:spLocks noChangeArrowheads="1"/>
              </p:cNvSpPr>
              <p:nvPr/>
            </p:nvSpPr>
            <p:spPr bwMode="auto">
              <a:xfrm>
                <a:off x="97" y="3011"/>
                <a:ext cx="1613" cy="96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285750" indent="381000" algn="just"/>
                <a:r>
                  <a:rPr lang="pt-BR" sz="2200" dirty="0">
                    <a:latin typeface="Arial" charset="0"/>
                    <a:cs typeface="Arial" charset="0"/>
                  </a:rPr>
                  <a:t> </a:t>
                </a:r>
                <a:endParaRPr lang="pt-BR" sz="1200" dirty="0" smtClean="0">
                  <a:latin typeface="Arial" charset="0"/>
                  <a:cs typeface="Arial" charset="0"/>
                </a:endParaRPr>
              </a:p>
              <a:p>
                <a:pPr marL="285750" indent="381000" algn="just" eaLnBrk="0" hangingPunct="0"/>
                <a:endParaRPr lang="pt-BR" sz="2200" dirty="0" smtClean="0">
                  <a:latin typeface="Arial" charset="0"/>
                  <a:cs typeface="Arial" charset="0"/>
                </a:endParaRPr>
              </a:p>
              <a:p>
                <a:pPr marL="285750" indent="381000" algn="just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pt-BR" sz="2200" dirty="0" smtClean="0">
                    <a:latin typeface="Arial" charset="0"/>
                    <a:cs typeface="Times New Roman" pitchFamily="18" charset="0"/>
                  </a:rPr>
                  <a:t>ESTRUTURA    ORGANIZACIONAL	  </a:t>
                </a:r>
                <a:r>
                  <a:rPr lang="pt-BR" dirty="0" smtClean="0">
                    <a:latin typeface="Arial" charset="0"/>
                    <a:cs typeface="Times New Roman" pitchFamily="18" charset="0"/>
                  </a:rPr>
                  <a:t>		</a:t>
                </a:r>
                <a:endParaRPr lang="pt-BR" sz="1200" dirty="0" smtClean="0">
                  <a:latin typeface="Arial" charset="0"/>
                  <a:cs typeface="Arial" charset="0"/>
                </a:endParaRPr>
              </a:p>
              <a:p>
                <a:pPr marL="285750" indent="381000" algn="just" eaLnBrk="0" hangingPunct="0"/>
                <a:r>
                  <a:rPr lang="pt-BR" sz="1200" dirty="0">
                    <a:latin typeface="Arial" charset="0"/>
                    <a:cs typeface="Arial" charset="0"/>
                  </a:rPr>
                  <a:t> </a:t>
                </a:r>
              </a:p>
              <a:p>
                <a:pPr marL="285750" indent="381000" algn="just" eaLnBrk="0" hangingPunct="0"/>
                <a:endParaRPr lang="pt-BR" dirty="0">
                  <a:latin typeface="Times New Roman" pitchFamily="18" charset="0"/>
                </a:endParaRPr>
              </a:p>
            </p:txBody>
          </p:sp>
          <p:sp>
            <p:nvSpPr>
              <p:cNvPr id="23" name="Rectangle 45"/>
              <p:cNvSpPr>
                <a:spLocks noChangeArrowheads="1"/>
              </p:cNvSpPr>
              <p:nvPr/>
            </p:nvSpPr>
            <p:spPr bwMode="auto">
              <a:xfrm>
                <a:off x="0" y="288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" name="Group 46"/>
            <p:cNvGrpSpPr>
              <a:grpSpLocks/>
            </p:cNvGrpSpPr>
            <p:nvPr/>
          </p:nvGrpSpPr>
          <p:grpSpPr bwMode="auto">
            <a:xfrm>
              <a:off x="3291" y="2880"/>
              <a:ext cx="1645" cy="1036"/>
              <a:chOff x="3291" y="2880"/>
              <a:chExt cx="1645" cy="1036"/>
            </a:xfrm>
          </p:grpSpPr>
          <p:sp>
            <p:nvSpPr>
              <p:cNvPr id="20" name="Rectangle 47"/>
              <p:cNvSpPr>
                <a:spLocks noChangeArrowheads="1"/>
              </p:cNvSpPr>
              <p:nvPr/>
            </p:nvSpPr>
            <p:spPr bwMode="auto">
              <a:xfrm>
                <a:off x="3319" y="3073"/>
                <a:ext cx="1442" cy="84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pt-BR" sz="1200" dirty="0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2200" dirty="0" smtClean="0">
                    <a:latin typeface="Arial" charset="0"/>
                    <a:cs typeface="Times New Roman" pitchFamily="18" charset="0"/>
                  </a:rPr>
                  <a:t>PROCEDIMENTOS</a:t>
                </a:r>
                <a:endParaRPr lang="pt-BR" sz="10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000" dirty="0">
                  <a:latin typeface="Times New Roman" pitchFamily="18" charset="0"/>
                </a:endParaRPr>
              </a:p>
            </p:txBody>
          </p:sp>
          <p:sp>
            <p:nvSpPr>
              <p:cNvPr id="21" name="Rectangle 48"/>
              <p:cNvSpPr>
                <a:spLocks noChangeArrowheads="1"/>
              </p:cNvSpPr>
              <p:nvPr/>
            </p:nvSpPr>
            <p:spPr bwMode="auto">
              <a:xfrm>
                <a:off x="3291" y="288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36" name="Line 3"/>
          <p:cNvSpPr>
            <a:spLocks noChangeShapeType="1"/>
          </p:cNvSpPr>
          <p:nvPr/>
        </p:nvSpPr>
        <p:spPr bwMode="auto">
          <a:xfrm>
            <a:off x="3491880" y="2276872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 flipH="1">
            <a:off x="1331640" y="306896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H="1">
            <a:off x="7596336" y="306896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>
            <a:off x="3491880" y="5805264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2123728" y="3933056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2123728" y="4221088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2123728" y="3429000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2123728" y="4221088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 flipH="1">
            <a:off x="5940152" y="3861048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 flipH="1">
            <a:off x="5940152" y="414908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7" name="Line 8"/>
          <p:cNvSpPr>
            <a:spLocks noChangeShapeType="1"/>
          </p:cNvSpPr>
          <p:nvPr/>
        </p:nvSpPr>
        <p:spPr bwMode="auto">
          <a:xfrm flipV="1">
            <a:off x="6876256" y="3356992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 flipV="1">
            <a:off x="6876256" y="414908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0" y="621166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charset="0"/>
                <a:cs typeface="Arial" charset="0"/>
              </a:rPr>
              <a:t>Baseado em ROCHE (2002). </a:t>
            </a:r>
          </a:p>
          <a:p>
            <a:r>
              <a:rPr lang="pt-BR" dirty="0" smtClean="0">
                <a:latin typeface="Arial" charset="0"/>
                <a:cs typeface="Arial" charset="0"/>
              </a:rPr>
              <a:t>As inter-relações entre os fatores baseadas em BASTOS, 2002.</a:t>
            </a:r>
            <a:r>
              <a:rPr lang="pt-BR" dirty="0" smtClean="0">
                <a:latin typeface="Times New Roman" pitchFamily="18" charset="0"/>
              </a:rPr>
              <a:t>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990600"/>
          </a:xfrm>
        </p:spPr>
        <p:txBody>
          <a:bodyPr>
            <a:normAutofit/>
          </a:bodyPr>
          <a:lstStyle/>
          <a:p>
            <a:r>
              <a:rPr lang="pt-BR" sz="4200" dirty="0" smtClean="0"/>
              <a:t>Análise da Situação Interna - Critérios</a:t>
            </a:r>
            <a:endParaRPr lang="pt-BR" sz="4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700808"/>
          <a:ext cx="8712968" cy="48965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8064"/>
                <a:gridCol w="3410581"/>
                <a:gridCol w="2904323"/>
              </a:tblGrid>
              <a:tr h="50725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Fatores Internos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Informações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Fontes</a:t>
                      </a:r>
                      <a:endParaRPr lang="pt-BR" dirty="0"/>
                    </a:p>
                  </a:txBody>
                  <a:tcPr/>
                </a:tc>
              </a:tr>
              <a:tr h="875529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Quantidade/Qualificação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Relatórios internos e pesquisa</a:t>
                      </a:r>
                      <a:endParaRPr lang="pt-BR" dirty="0"/>
                    </a:p>
                  </a:txBody>
                  <a:tcPr/>
                </a:tc>
              </a:tr>
              <a:tr h="875529">
                <a:tc>
                  <a:txBody>
                    <a:bodyPr/>
                    <a:lstStyle/>
                    <a:p>
                      <a:r>
                        <a:rPr lang="pt-BR" dirty="0" smtClean="0"/>
                        <a:t>Equipamentos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Capacidade</a:t>
                      </a:r>
                      <a:r>
                        <a:rPr lang="pt-BR" baseline="0" dirty="0" smtClean="0"/>
                        <a:t> instalada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Relatórios internos</a:t>
                      </a:r>
                      <a:endParaRPr lang="pt-BR" dirty="0"/>
                    </a:p>
                  </a:txBody>
                  <a:tcPr/>
                </a:tc>
              </a:tr>
              <a:tr h="955137">
                <a:tc>
                  <a:txBody>
                    <a:bodyPr/>
                    <a:lstStyle/>
                    <a:p>
                      <a:r>
                        <a:rPr lang="pt-BR" dirty="0" smtClean="0"/>
                        <a:t>Infra estrutura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Espaços, localização, vestiários, estacionamento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Relatórios internos</a:t>
                      </a:r>
                      <a:endParaRPr lang="pt-BR" dirty="0"/>
                    </a:p>
                  </a:txBody>
                  <a:tcPr/>
                </a:tc>
              </a:tr>
              <a:tr h="507251">
                <a:tc>
                  <a:txBody>
                    <a:bodyPr/>
                    <a:lstStyle/>
                    <a:p>
                      <a:r>
                        <a:rPr lang="pt-BR" dirty="0" smtClean="0"/>
                        <a:t>Finanças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Financeiros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Relatórios internos</a:t>
                      </a:r>
                      <a:endParaRPr lang="pt-BR" dirty="0"/>
                    </a:p>
                  </a:txBody>
                  <a:tcPr/>
                </a:tc>
              </a:tr>
              <a:tr h="668596">
                <a:tc>
                  <a:txBody>
                    <a:bodyPr/>
                    <a:lstStyle/>
                    <a:p>
                      <a:r>
                        <a:rPr lang="pt-BR" dirty="0" smtClean="0"/>
                        <a:t>Clientes em potencial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Perfil do usuário e da comunidade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Relatórios internos e pesquisa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507251"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Relatórios internos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499715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Análise Ambiental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Aponta e analisa aspectos que não estão no controle da entidade.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Preocupa-se com o futuro.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 Através de sua análise cria estratégias para aproveitar as </a:t>
            </a:r>
            <a:r>
              <a:rPr lang="pt-BR" b="1" dirty="0" smtClean="0"/>
              <a:t>oportunidades</a:t>
            </a:r>
            <a:r>
              <a:rPr lang="pt-BR" dirty="0" smtClean="0"/>
              <a:t>, reduzir as </a:t>
            </a:r>
            <a:r>
              <a:rPr lang="pt-BR" b="1" dirty="0" smtClean="0"/>
              <a:t>ameaças</a:t>
            </a:r>
            <a:r>
              <a:rPr lang="pt-BR" dirty="0" smtClean="0"/>
              <a:t> e buscar eficácia.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Análise PFOA.</a:t>
            </a:r>
          </a:p>
          <a:p>
            <a:endParaRPr lang="pt-BR" dirty="0"/>
          </a:p>
        </p:txBody>
      </p:sp>
      <p:pic>
        <p:nvPicPr>
          <p:cNvPr id="4" name="Imagem 3" descr="ABAAAAs98AG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653136"/>
            <a:ext cx="3779912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ESQUEMA DE ANÁLISE EXTERNA</a:t>
            </a:r>
            <a:br>
              <a:rPr lang="pt-BR" sz="3200" dirty="0" smtClean="0"/>
            </a:br>
            <a:r>
              <a:rPr lang="pt-BR" sz="3200" dirty="0" smtClean="0"/>
              <a:t>DE ORGANIZAÇÕES ESPORTIVAS</a:t>
            </a:r>
            <a:endParaRPr lang="pt-BR" sz="3200" dirty="0"/>
          </a:p>
        </p:txBody>
      </p:sp>
      <p:grpSp>
        <p:nvGrpSpPr>
          <p:cNvPr id="4" name="Group 17"/>
          <p:cNvGrpSpPr>
            <a:grpSpLocks noGrp="1"/>
          </p:cNvGrpSpPr>
          <p:nvPr>
            <p:ph sz="quarter" idx="1"/>
          </p:nvPr>
        </p:nvGrpSpPr>
        <p:grpSpPr bwMode="auto">
          <a:xfrm>
            <a:off x="467544" y="1340768"/>
            <a:ext cx="8153400" cy="4495800"/>
            <a:chOff x="0" y="0"/>
            <a:chExt cx="4936" cy="3916"/>
          </a:xfrm>
        </p:grpSpPr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1704" y="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8" y="1036"/>
              <a:ext cx="16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3319" y="1036"/>
              <a:ext cx="15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28" y="1439"/>
              <a:ext cx="1620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3319" y="1439"/>
              <a:ext cx="1589" cy="1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1704" y="2477"/>
              <a:ext cx="161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pt-BR" sz="1200">
                  <a:latin typeface="Arial" charset="0"/>
                  <a:cs typeface="Arial" charset="0"/>
                </a:rPr>
                <a:t> </a:t>
              </a:r>
            </a:p>
            <a:p>
              <a:pPr eaLnBrk="0" hangingPunct="0"/>
              <a:endParaRPr lang="pt-BR">
                <a:latin typeface="Times New Roman" pitchFamily="18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1704" y="2880"/>
              <a:ext cx="1615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</p:txBody>
        </p: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0" y="0"/>
              <a:ext cx="1676" cy="1099"/>
              <a:chOff x="0" y="0"/>
              <a:chExt cx="1676" cy="1099"/>
            </a:xfrm>
          </p:grpSpPr>
          <p:sp>
            <p:nvSpPr>
              <p:cNvPr id="34" name="Rectangle 26"/>
              <p:cNvSpPr>
                <a:spLocks noChangeArrowheads="1"/>
              </p:cNvSpPr>
              <p:nvPr/>
            </p:nvSpPr>
            <p:spPr bwMode="auto">
              <a:xfrm>
                <a:off x="131" y="251"/>
                <a:ext cx="1411" cy="84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pt-BR" sz="2200" dirty="0">
                    <a:latin typeface="Arial" charset="0"/>
                    <a:cs typeface="Arial" charset="0"/>
                  </a:rPr>
                  <a:t> 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 dirty="0" smtClean="0">
                    <a:latin typeface="Arial" charset="0"/>
                    <a:cs typeface="Arial" charset="0"/>
                  </a:rPr>
                  <a:t>FATOR </a:t>
                </a:r>
                <a:r>
                  <a:rPr lang="pt-BR" sz="2200" dirty="0">
                    <a:latin typeface="Arial" charset="0"/>
                    <a:cs typeface="Arial" charset="0"/>
                  </a:rPr>
                  <a:t>SOCIOLÓGICO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200" dirty="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 dirty="0">
                  <a:latin typeface="Times New Roman" pitchFamily="18" charset="0"/>
                </a:endParaRPr>
              </a:p>
            </p:txBody>
          </p:sp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3291" y="0"/>
              <a:ext cx="1645" cy="1099"/>
              <a:chOff x="3291" y="0"/>
              <a:chExt cx="1645" cy="1099"/>
            </a:xfrm>
          </p:grpSpPr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3444" y="251"/>
                <a:ext cx="1464" cy="84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/>
                <a:r>
                  <a:rPr lang="pt-BR" sz="2200" dirty="0">
                    <a:latin typeface="Arial" charset="0"/>
                    <a:cs typeface="Arial" charset="0"/>
                  </a:rPr>
                  <a:t>FATOR NORMATIVO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400" dirty="0">
                  <a:latin typeface="Times New Roman" pitchFamily="18" charset="0"/>
                </a:endParaRPr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3291" y="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1620" y="1036"/>
              <a:ext cx="1671" cy="403"/>
              <a:chOff x="1620" y="1036"/>
              <a:chExt cx="1671" cy="403"/>
            </a:xfrm>
          </p:grpSpPr>
          <p:sp>
            <p:nvSpPr>
              <p:cNvPr id="30" name="Rectangle 32"/>
              <p:cNvSpPr>
                <a:spLocks noChangeArrowheads="1"/>
              </p:cNvSpPr>
              <p:nvPr/>
            </p:nvSpPr>
            <p:spPr bwMode="auto">
              <a:xfrm>
                <a:off x="1648" y="1036"/>
                <a:ext cx="1615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31" name="Rectangle 33"/>
              <p:cNvSpPr>
                <a:spLocks noChangeArrowheads="1"/>
              </p:cNvSpPr>
              <p:nvPr/>
            </p:nvSpPr>
            <p:spPr bwMode="auto">
              <a:xfrm>
                <a:off x="1620" y="1036"/>
                <a:ext cx="1671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5" name="Group 34"/>
            <p:cNvGrpSpPr>
              <a:grpSpLocks/>
            </p:cNvGrpSpPr>
            <p:nvPr/>
          </p:nvGrpSpPr>
          <p:grpSpPr bwMode="auto">
            <a:xfrm>
              <a:off x="1620" y="1317"/>
              <a:ext cx="1671" cy="1254"/>
              <a:chOff x="1620" y="1317"/>
              <a:chExt cx="1671" cy="1254"/>
            </a:xfrm>
          </p:grpSpPr>
          <p:sp>
            <p:nvSpPr>
              <p:cNvPr id="28" name="Rectangle 35"/>
              <p:cNvSpPr>
                <a:spLocks noChangeArrowheads="1"/>
              </p:cNvSpPr>
              <p:nvPr/>
            </p:nvSpPr>
            <p:spPr bwMode="auto">
              <a:xfrm>
                <a:off x="1744" y="1317"/>
                <a:ext cx="1519" cy="125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pt-BR" sz="1800" b="1" dirty="0">
                    <a:latin typeface="Arial" charset="0"/>
                    <a:cs typeface="Arial" charset="0"/>
                  </a:rPr>
                  <a:t> 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600" b="1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 dirty="0">
                    <a:latin typeface="Arial" charset="0"/>
                    <a:cs typeface="Arial" charset="0"/>
                  </a:rPr>
                  <a:t>ANÁLISE EXTERNA </a:t>
                </a:r>
                <a:endParaRPr lang="pt-BR" sz="1800" b="1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600" b="1" dirty="0">
                    <a:latin typeface="Arial" charset="0"/>
                    <a:cs typeface="Arial" charset="0"/>
                  </a:rPr>
                  <a:t>NAS ORGANIZAÇÕES DESPORTIVAS</a:t>
                </a:r>
                <a:endParaRPr lang="pt-BR" sz="1800" b="1" dirty="0">
                  <a:latin typeface="Arial" charset="0"/>
                  <a:cs typeface="Arial" charset="0"/>
                </a:endParaRPr>
              </a:p>
              <a:p>
                <a:pPr eaLnBrk="0" hangingPunct="0"/>
                <a:r>
                  <a:rPr lang="pt-BR" sz="1200" dirty="0">
                    <a:latin typeface="Arial" charset="0"/>
                    <a:cs typeface="Arial" charset="0"/>
                  </a:rPr>
                  <a:t> </a:t>
                </a:r>
              </a:p>
              <a:p>
                <a:pPr eaLnBrk="0" hangingPunct="0"/>
                <a:endParaRPr lang="pt-BR" dirty="0">
                  <a:latin typeface="Times New Roman" pitchFamily="18" charset="0"/>
                </a:endParaRPr>
              </a:p>
            </p:txBody>
          </p:sp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1620" y="1439"/>
                <a:ext cx="1671" cy="1038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0" y="2477"/>
              <a:ext cx="1676" cy="403"/>
              <a:chOff x="0" y="2477"/>
              <a:chExt cx="1676" cy="403"/>
            </a:xfrm>
          </p:grpSpPr>
          <p:sp>
            <p:nvSpPr>
              <p:cNvPr id="26" name="Rectangle 38"/>
              <p:cNvSpPr>
                <a:spLocks noChangeArrowheads="1"/>
              </p:cNvSpPr>
              <p:nvPr/>
            </p:nvSpPr>
            <p:spPr bwMode="auto">
              <a:xfrm>
                <a:off x="28" y="2477"/>
                <a:ext cx="1620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27" name="Rectangle 39"/>
              <p:cNvSpPr>
                <a:spLocks noChangeArrowheads="1"/>
              </p:cNvSpPr>
              <p:nvPr/>
            </p:nvSpPr>
            <p:spPr bwMode="auto">
              <a:xfrm>
                <a:off x="0" y="2477"/>
                <a:ext cx="1676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3291" y="2477"/>
              <a:ext cx="1645" cy="403"/>
              <a:chOff x="3291" y="2477"/>
              <a:chExt cx="1645" cy="403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auto">
              <a:xfrm>
                <a:off x="3319" y="2477"/>
                <a:ext cx="1589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auto">
              <a:xfrm>
                <a:off x="3291" y="2477"/>
                <a:ext cx="1645" cy="403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0" y="2880"/>
              <a:ext cx="1676" cy="1036"/>
              <a:chOff x="0" y="2880"/>
              <a:chExt cx="1676" cy="1036"/>
            </a:xfrm>
          </p:grpSpPr>
          <p:sp>
            <p:nvSpPr>
              <p:cNvPr id="22" name="Rectangle 44"/>
              <p:cNvSpPr>
                <a:spLocks noChangeArrowheads="1"/>
              </p:cNvSpPr>
              <p:nvPr/>
            </p:nvSpPr>
            <p:spPr bwMode="auto">
              <a:xfrm>
                <a:off x="131" y="2948"/>
                <a:ext cx="1386" cy="90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pt-BR" sz="2200" dirty="0">
                    <a:latin typeface="Arial" charset="0"/>
                    <a:cs typeface="Arial" charset="0"/>
                  </a:rPr>
                  <a:t> 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2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 dirty="0">
                    <a:latin typeface="Arial" charset="0"/>
                    <a:cs typeface="Arial" charset="0"/>
                  </a:rPr>
                  <a:t>FATOR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 dirty="0">
                    <a:latin typeface="Arial" charset="0"/>
                    <a:cs typeface="Arial" charset="0"/>
                  </a:rPr>
                  <a:t>POLÍTICO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200" dirty="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 dirty="0">
                  <a:latin typeface="Times New Roman" pitchFamily="18" charset="0"/>
                </a:endParaRPr>
              </a:p>
            </p:txBody>
          </p:sp>
          <p:sp>
            <p:nvSpPr>
              <p:cNvPr id="23" name="Rectangle 45"/>
              <p:cNvSpPr>
                <a:spLocks noChangeArrowheads="1"/>
              </p:cNvSpPr>
              <p:nvPr/>
            </p:nvSpPr>
            <p:spPr bwMode="auto">
              <a:xfrm>
                <a:off x="0" y="2880"/>
                <a:ext cx="1676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" name="Group 46"/>
            <p:cNvGrpSpPr>
              <a:grpSpLocks/>
            </p:cNvGrpSpPr>
            <p:nvPr/>
          </p:nvGrpSpPr>
          <p:grpSpPr bwMode="auto">
            <a:xfrm>
              <a:off x="3291" y="2880"/>
              <a:ext cx="1645" cy="1036"/>
              <a:chOff x="3291" y="2880"/>
              <a:chExt cx="1645" cy="1036"/>
            </a:xfrm>
          </p:grpSpPr>
          <p:sp>
            <p:nvSpPr>
              <p:cNvPr id="20" name="Rectangle 47"/>
              <p:cNvSpPr>
                <a:spLocks noChangeArrowheads="1"/>
              </p:cNvSpPr>
              <p:nvPr/>
            </p:nvSpPr>
            <p:spPr bwMode="auto">
              <a:xfrm>
                <a:off x="3400" y="2885"/>
                <a:ext cx="1508" cy="96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pt-BR" sz="2200" dirty="0">
                    <a:latin typeface="Arial" charset="0"/>
                    <a:cs typeface="Arial" charset="0"/>
                  </a:rPr>
                  <a:t> 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2200" dirty="0">
                    <a:latin typeface="Arial" charset="0"/>
                    <a:cs typeface="Arial" charset="0"/>
                  </a:rPr>
                  <a:t>OPINIÃO DOS USUÁRIOS</a:t>
                </a:r>
                <a:endParaRPr lang="pt-BR" sz="1200" dirty="0">
                  <a:latin typeface="Arial" charset="0"/>
                  <a:cs typeface="Arial" charset="0"/>
                </a:endParaRPr>
              </a:p>
              <a:p>
                <a:pPr algn="ctr" eaLnBrk="0" hangingPunct="0"/>
                <a:r>
                  <a:rPr lang="pt-BR" sz="1000" dirty="0">
                    <a:latin typeface="Arial" charset="0"/>
                    <a:cs typeface="Arial" charset="0"/>
                  </a:rPr>
                  <a:t> </a:t>
                </a:r>
              </a:p>
              <a:p>
                <a:pPr algn="ctr" eaLnBrk="0" hangingPunct="0"/>
                <a:endParaRPr lang="pt-BR" sz="1000" dirty="0">
                  <a:latin typeface="Times New Roman" pitchFamily="18" charset="0"/>
                </a:endParaRPr>
              </a:p>
            </p:txBody>
          </p:sp>
          <p:sp>
            <p:nvSpPr>
              <p:cNvPr id="21" name="Rectangle 48"/>
              <p:cNvSpPr>
                <a:spLocks noChangeArrowheads="1"/>
              </p:cNvSpPr>
              <p:nvPr/>
            </p:nvSpPr>
            <p:spPr bwMode="auto">
              <a:xfrm>
                <a:off x="3291" y="2880"/>
                <a:ext cx="1645" cy="1036"/>
              </a:xfrm>
              <a:prstGeom prst="rect">
                <a:avLst/>
              </a:prstGeom>
              <a:noFill/>
              <a:ln w="7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36" name="Line 7"/>
          <p:cNvSpPr>
            <a:spLocks noChangeShapeType="1"/>
          </p:cNvSpPr>
          <p:nvPr/>
        </p:nvSpPr>
        <p:spPr bwMode="auto">
          <a:xfrm flipH="1">
            <a:off x="1547664" y="2852936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 flipH="1">
            <a:off x="7596336" y="2852936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8" name="Line 3"/>
          <p:cNvSpPr>
            <a:spLocks noChangeShapeType="1"/>
          </p:cNvSpPr>
          <p:nvPr/>
        </p:nvSpPr>
        <p:spPr bwMode="auto">
          <a:xfrm>
            <a:off x="3563888" y="1988840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>
            <a:off x="3563888" y="5301208"/>
            <a:ext cx="1981200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2123728" y="3356992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2123728" y="3645024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940152" y="3645024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 flipH="1">
            <a:off x="5940152" y="3356992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2123728" y="3645024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" name="Line 4"/>
          <p:cNvSpPr>
            <a:spLocks noChangeShapeType="1"/>
          </p:cNvSpPr>
          <p:nvPr/>
        </p:nvSpPr>
        <p:spPr bwMode="auto">
          <a:xfrm>
            <a:off x="2123728" y="2852936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6" name="Line 4"/>
          <p:cNvSpPr>
            <a:spLocks noChangeShapeType="1"/>
          </p:cNvSpPr>
          <p:nvPr/>
        </p:nvSpPr>
        <p:spPr bwMode="auto">
          <a:xfrm>
            <a:off x="6876256" y="3645024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" name="Line 4"/>
          <p:cNvSpPr>
            <a:spLocks noChangeShapeType="1"/>
          </p:cNvSpPr>
          <p:nvPr/>
        </p:nvSpPr>
        <p:spPr bwMode="auto">
          <a:xfrm>
            <a:off x="6876256" y="2924944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0" y="60212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charset="0"/>
                <a:cs typeface="Arial" charset="0"/>
              </a:rPr>
              <a:t>Baseado em ROCHE (2002). </a:t>
            </a:r>
          </a:p>
          <a:p>
            <a:r>
              <a:rPr lang="pt-BR" dirty="0" smtClean="0">
                <a:latin typeface="Arial" charset="0"/>
                <a:cs typeface="Arial" charset="0"/>
              </a:rPr>
              <a:t>As inter-relações entre os fatores baseadas em BASTOS, 2002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Análise da Situação Interna - Critérios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700808"/>
          <a:ext cx="8568952" cy="48965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40"/>
                <a:gridCol w="3816424"/>
                <a:gridCol w="2592288"/>
              </a:tblGrid>
              <a:tr h="50603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Fatores</a:t>
                      </a:r>
                      <a:r>
                        <a:rPr lang="pt-BR" baseline="0" dirty="0" smtClean="0"/>
                        <a:t> Externos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Informações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Fontes</a:t>
                      </a:r>
                      <a:endParaRPr lang="pt-BR" dirty="0"/>
                    </a:p>
                  </a:txBody>
                  <a:tcPr/>
                </a:tc>
              </a:tr>
              <a:tr h="1010028">
                <a:tc>
                  <a:txBody>
                    <a:bodyPr/>
                    <a:lstStyle/>
                    <a:p>
                      <a:r>
                        <a:rPr lang="pt-BR" dirty="0" smtClean="0"/>
                        <a:t>Demográfico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Nº de pessoas, sexo, idade, taxa de crescimento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ibge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gov.br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seade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gov.br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pt-BR" dirty="0"/>
                    </a:p>
                  </a:txBody>
                  <a:tcPr/>
                </a:tc>
              </a:tr>
              <a:tr h="873438">
                <a:tc>
                  <a:txBody>
                    <a:bodyPr/>
                    <a:lstStyle/>
                    <a:p>
                      <a:r>
                        <a:rPr lang="pt-BR" dirty="0" smtClean="0"/>
                        <a:t>Econômico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PIB, inflação, juros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Jornais, revistas sites</a:t>
                      </a:r>
                      <a:endParaRPr lang="pt-BR" dirty="0"/>
                    </a:p>
                  </a:txBody>
                  <a:tcPr/>
                </a:tc>
              </a:tr>
              <a:tr h="667000">
                <a:tc>
                  <a:txBody>
                    <a:bodyPr/>
                    <a:lstStyle/>
                    <a:p>
                      <a:r>
                        <a:rPr lang="pt-BR" dirty="0" smtClean="0"/>
                        <a:t>Sociocultural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Valores, hábitos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Jornais</a:t>
                      </a:r>
                      <a:r>
                        <a:rPr lang="pt-BR" baseline="0" dirty="0" smtClean="0"/>
                        <a:t> e revistas</a:t>
                      </a:r>
                      <a:endParaRPr lang="pt-BR" dirty="0"/>
                    </a:p>
                  </a:txBody>
                  <a:tcPr/>
                </a:tc>
              </a:tr>
              <a:tr h="667000">
                <a:tc>
                  <a:txBody>
                    <a:bodyPr/>
                    <a:lstStyle/>
                    <a:p>
                      <a:r>
                        <a:rPr lang="pt-BR" dirty="0" smtClean="0"/>
                        <a:t>Político</a:t>
                      </a:r>
                      <a:r>
                        <a:rPr lang="pt-BR" baseline="0" dirty="0" smtClean="0"/>
                        <a:t> Legal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Leis trabalhistas,  comerciais, de publicidade,  produtos, </a:t>
                      </a:r>
                      <a:r>
                        <a:rPr lang="pt-BR" dirty="0" err="1" smtClean="0"/>
                        <a:t>etc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Constituição federal, Estadual,</a:t>
                      </a:r>
                      <a:r>
                        <a:rPr lang="pt-BR" baseline="0" dirty="0" smtClean="0"/>
                        <a:t> Códigos</a:t>
                      </a:r>
                      <a:endParaRPr lang="pt-BR" dirty="0"/>
                    </a:p>
                  </a:txBody>
                  <a:tcPr/>
                </a:tc>
              </a:tr>
              <a:tr h="667000">
                <a:tc>
                  <a:txBody>
                    <a:bodyPr/>
                    <a:lstStyle/>
                    <a:p>
                      <a:r>
                        <a:rPr lang="pt-BR" dirty="0" smtClean="0"/>
                        <a:t>Tecnológico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Equipamento</a:t>
                      </a:r>
                      <a:r>
                        <a:rPr lang="pt-BR" baseline="0" dirty="0" smtClean="0"/>
                        <a:t> e acessórios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Revistas especializadas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506039">
                <a:tc>
                  <a:txBody>
                    <a:bodyPr/>
                    <a:lstStyle/>
                    <a:p>
                      <a:r>
                        <a:rPr lang="pt-BR" dirty="0" smtClean="0"/>
                        <a:t>Meio Ambiente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Fatores climáticos,</a:t>
                      </a:r>
                      <a:r>
                        <a:rPr lang="pt-BR" baseline="0" dirty="0" smtClean="0"/>
                        <a:t> geográficos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Sites e jornais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24136"/>
          </a:xfrm>
        </p:spPr>
        <p:txBody>
          <a:bodyPr>
            <a:norm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2200" b="1" dirty="0" smtClean="0">
                <a:cs typeface="Times New Roman" pitchFamily="18" charset="0"/>
              </a:rPr>
              <a:t>DIMENSÕES ECONÔMICAS E ADMINISTRATIVAS </a:t>
            </a:r>
            <a:br>
              <a:rPr lang="pt-BR" sz="2200" b="1" dirty="0" smtClean="0">
                <a:cs typeface="Times New Roman" pitchFamily="18" charset="0"/>
              </a:rPr>
            </a:br>
            <a:r>
              <a:rPr lang="pt-BR" sz="2200" b="1" dirty="0" smtClean="0">
                <a:cs typeface="Times New Roman" pitchFamily="18" charset="0"/>
              </a:rPr>
              <a:t>DA EDUCAÇÃO FÍSICA E DO ESPORTE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9248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Gestão do Esporte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Área responsável pela organização, direção e planejamento de atividades esportivas e físicas ou de entidades e grupos que permitem que essas atividades ocorram (NOLASCO </a:t>
            </a:r>
            <a:r>
              <a:rPr lang="pt-BR" dirty="0" err="1" smtClean="0"/>
              <a:t>et</a:t>
            </a:r>
            <a:r>
              <a:rPr lang="pt-BR" dirty="0" smtClean="0"/>
              <a:t> al., 2006). 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Gestão deve acontecer de forma que alcance os objetivos da organização de maneira eficiente e eficaz, englobando os conceitos e teorias gerais da Administração aplicados ao Esporte e aos diversos papéis que ele opera na sociedade atual (ROCHA E BASTOS, 2011).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Campo de Atuação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Atividades realizadas pela entidade devem estar de acordo com sua orientação.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Estratégia Vigente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Aponta e analisa e o que já vem sendo feito pela organização, suas principais atividades e quais delas demandaram de mais recursos.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1756792"/>
          </a:xfrm>
        </p:spPr>
        <p:txBody>
          <a:bodyPr>
            <a:normAutofit/>
          </a:bodyPr>
          <a:lstStyle/>
          <a:p>
            <a:r>
              <a:rPr lang="pt-BR" dirty="0" smtClean="0"/>
              <a:t>3 – Direção 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Levantamento e avaliação das estratégias já existentes para se chegas às grandes estratégias.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3995936" y="4869160"/>
            <a:ext cx="151216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 rot="10800000">
            <a:off x="3923928" y="6021288"/>
            <a:ext cx="151216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364088" y="3356992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763688" y="3356992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835696" y="3573016"/>
            <a:ext cx="18722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dirty="0" smtClean="0"/>
              <a:t>Estratégias</a:t>
            </a:r>
            <a:endParaRPr lang="pt-BR" sz="29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652120" y="3573016"/>
            <a:ext cx="158417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dirty="0" smtClean="0"/>
              <a:t>Objetivos</a:t>
            </a:r>
            <a:endParaRPr lang="pt-BR" sz="29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99592" y="4725144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Objetivos                           Estratégias</a:t>
            </a:r>
          </a:p>
          <a:p>
            <a:pPr algn="ctr"/>
            <a:endParaRPr lang="pt-BR" sz="2800" dirty="0" smtClean="0"/>
          </a:p>
          <a:p>
            <a:pPr algn="ctr"/>
            <a:r>
              <a:rPr lang="pt-BR" sz="2400" dirty="0" smtClean="0"/>
              <a:t>OU</a:t>
            </a:r>
          </a:p>
          <a:p>
            <a:pPr algn="ctr"/>
            <a:r>
              <a:rPr lang="pt-BR" sz="2800" dirty="0" smtClean="0"/>
              <a:t>Objetivos                           Estratégias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Estratégias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Rever e sintetizar as estratégias já presentes em grandes estratégias.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possível adotá-las?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Objetivos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Cada grande estratégia DEVE ter um objetivo, sendo realizações concretas com período para conclusão.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rmAutofit/>
          </a:bodyPr>
          <a:lstStyle/>
          <a:p>
            <a:pPr lvl="1" algn="just">
              <a:buClr>
                <a:srgbClr val="EE5F10"/>
              </a:buClr>
              <a:buFont typeface="Wingdings" pitchFamily="2" charset="2"/>
              <a:buChar char="q"/>
            </a:pPr>
            <a:r>
              <a:rPr lang="pt-BR" sz="2900" dirty="0" smtClean="0"/>
              <a:t>Objetivos Gerais</a:t>
            </a:r>
          </a:p>
          <a:p>
            <a:pPr lvl="1" algn="just">
              <a:buClr>
                <a:srgbClr val="EE5F10"/>
              </a:buClr>
              <a:buFont typeface="Wingdings" pitchFamily="2" charset="2"/>
              <a:buChar char="§"/>
            </a:pPr>
            <a:r>
              <a:rPr lang="pt-BR" sz="2900" dirty="0" smtClean="0"/>
              <a:t>Elaborados a partir da análise PFOA, seguindo a missão da organização.</a:t>
            </a:r>
          </a:p>
          <a:p>
            <a:pPr lvl="1" algn="just">
              <a:buClr>
                <a:srgbClr val="EE5F10"/>
              </a:buClr>
              <a:buFont typeface="Wingdings" pitchFamily="2" charset="2"/>
              <a:buChar char="§"/>
            </a:pPr>
            <a:r>
              <a:rPr lang="pt-BR" sz="2900" dirty="0" smtClean="0"/>
              <a:t>Apoia-se nos pontos fortes para eliminar ou minimizar os pontos fracos.</a:t>
            </a:r>
          </a:p>
          <a:p>
            <a:pPr lvl="1" algn="just">
              <a:buClr>
                <a:srgbClr val="EE5F10"/>
              </a:buClr>
              <a:buFont typeface="Wingdings" pitchFamily="2" charset="2"/>
              <a:buChar char="§"/>
            </a:pPr>
            <a:r>
              <a:rPr lang="pt-BR" sz="2900" dirty="0" smtClean="0"/>
              <a:t>Aproveita as oportunidades e neutraliza as ameaças.</a:t>
            </a:r>
          </a:p>
          <a:p>
            <a:pPr lvl="1" algn="just">
              <a:buClr>
                <a:srgbClr val="EE5F10"/>
              </a:buClr>
              <a:buNone/>
            </a:pPr>
            <a:endParaRPr lang="pt-BR" sz="2900" dirty="0" smtClean="0"/>
          </a:p>
          <a:p>
            <a:pPr lvl="1" algn="just">
              <a:buClr>
                <a:srgbClr val="EE5F10"/>
              </a:buClr>
              <a:buFont typeface="Wingdings" pitchFamily="2" charset="2"/>
              <a:buChar char="q"/>
            </a:pPr>
            <a:r>
              <a:rPr lang="pt-BR" sz="2900" dirty="0" smtClean="0"/>
              <a:t>Objetivos Estratégicos ou Estratégias </a:t>
            </a:r>
          </a:p>
          <a:p>
            <a:pPr lvl="1" algn="just">
              <a:buClr>
                <a:srgbClr val="EE5F10"/>
              </a:buClr>
              <a:buFont typeface="Wingdings" pitchFamily="2" charset="2"/>
              <a:buChar char="§"/>
            </a:pPr>
            <a:r>
              <a:rPr lang="pt-BR" sz="2900" dirty="0" smtClean="0"/>
              <a:t>Caminho que guiará o cumprimento dos objetivos gerais.</a:t>
            </a:r>
            <a:endParaRPr lang="pt-BR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4 – Viabilidade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Tradução dos objetivos em valores para analisar sua viabilidade.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95536" y="4077072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95536" y="4077073"/>
            <a:ext cx="18002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 smtClean="0"/>
              <a:t>Demonstr</a:t>
            </a:r>
            <a:r>
              <a:rPr lang="pt-BR" sz="2400" b="1" dirty="0" smtClean="0"/>
              <a:t>. </a:t>
            </a:r>
          </a:p>
          <a:p>
            <a:pPr algn="ctr"/>
            <a:r>
              <a:rPr lang="pt-BR" sz="2400" b="1" dirty="0" smtClean="0"/>
              <a:t>de </a:t>
            </a:r>
          </a:p>
          <a:p>
            <a:pPr algn="ctr"/>
            <a:r>
              <a:rPr lang="pt-BR" sz="2400" b="1" dirty="0" smtClean="0"/>
              <a:t>Resultados</a:t>
            </a:r>
          </a:p>
          <a:p>
            <a:pPr algn="ctr"/>
            <a:endParaRPr lang="pt-BR" sz="2900" dirty="0"/>
          </a:p>
        </p:txBody>
      </p:sp>
      <p:sp>
        <p:nvSpPr>
          <p:cNvPr id="10" name="Retângulo 9"/>
          <p:cNvSpPr/>
          <p:nvPr/>
        </p:nvSpPr>
        <p:spPr>
          <a:xfrm>
            <a:off x="2555776" y="4077072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Balanço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716016" y="4077072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Mutações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876256" y="4077072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Índices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Demonstração de resultados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Reflete a rentabilidade da organização.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Balanço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Projeta a organização no final do ano.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Mutações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Mostra ao administrador as fontes e as origens de recursos.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a diferença entre balanços.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Índices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São indicadores  comparativos que tem a sua validade no tempo e com empresas do mesmo ramo.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</p:spPr>
        <p:txBody>
          <a:bodyPr/>
          <a:lstStyle/>
          <a:p>
            <a:r>
              <a:rPr lang="pt-BR" dirty="0" smtClean="0"/>
              <a:t>5 – Operacional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Etapa em que a estratégia será transformada em realidade, ou seja, planejamento das ações.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195736" y="4221088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Ações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5076056" y="4221088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Cronograma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Estratégico: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892480" cy="5373216"/>
          </a:xfrm>
        </p:spPr>
        <p:txBody>
          <a:bodyPr>
            <a:normAutofit/>
          </a:bodyPr>
          <a:lstStyle/>
          <a:p>
            <a:r>
              <a:rPr lang="pt-BR" dirty="0" smtClean="0"/>
              <a:t>Ações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São os objetivos sendo colocados em prática.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Um objetivo pode ter mais de uma ação, porém cada ação deve conter: 1. um responsável</a:t>
            </a:r>
          </a:p>
          <a:p>
            <a:pPr algn="just">
              <a:buNone/>
            </a:pPr>
            <a:r>
              <a:rPr lang="pt-BR" dirty="0" smtClean="0"/>
              <a:t>				   2. descrição das dificuldades</a:t>
            </a:r>
          </a:p>
          <a:p>
            <a:pPr algn="just">
              <a:buNone/>
            </a:pPr>
            <a:r>
              <a:rPr lang="pt-BR" dirty="0" smtClean="0"/>
              <a:t>				   3. descrição dos recursos </a:t>
            </a:r>
            <a:r>
              <a:rPr lang="pt-BR" dirty="0" smtClean="0"/>
              <a:t>necessários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Cronograma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As ações podem ser subdivididas em atividades, que podem ser distribuídas em um cronograma.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de cronograma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23528" y="1772816"/>
          <a:ext cx="8604448" cy="4610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3733"/>
                <a:gridCol w="1340037"/>
                <a:gridCol w="1362734"/>
                <a:gridCol w="1423633"/>
                <a:gridCol w="881101"/>
                <a:gridCol w="846339"/>
                <a:gridCol w="916871"/>
              </a:tblGrid>
              <a:tr h="840583">
                <a:tc>
                  <a:txBody>
                    <a:bodyPr/>
                    <a:lstStyle/>
                    <a:p>
                      <a:r>
                        <a:rPr lang="pt-BR" dirty="0" smtClean="0"/>
                        <a:t>Estratégia/</a:t>
                      </a:r>
                    </a:p>
                    <a:p>
                      <a:r>
                        <a:rPr lang="pt-BR" dirty="0" smtClean="0"/>
                        <a:t>Objetivos Estratégicos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Atual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Responsável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Início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Custo</a:t>
                      </a:r>
                      <a:endParaRPr lang="pt-BR" dirty="0"/>
                    </a:p>
                  </a:txBody>
                  <a:tcPr/>
                </a:tc>
              </a:tr>
              <a:tr h="1334638">
                <a:tc rowSpan="3">
                  <a:txBody>
                    <a:bodyPr/>
                    <a:lstStyle/>
                    <a:p>
                      <a:pPr lvl="0" algn="ctr"/>
                      <a:endParaRPr lang="pt-BR" dirty="0" smtClean="0"/>
                    </a:p>
                    <a:p>
                      <a:pPr lvl="0" algn="ctr"/>
                      <a:endParaRPr lang="pt-BR" dirty="0" smtClean="0"/>
                    </a:p>
                    <a:p>
                      <a:pPr lvl="0" algn="ctr"/>
                      <a:endParaRPr lang="pt-BR" dirty="0" smtClean="0"/>
                    </a:p>
                    <a:p>
                      <a:pPr lvl="0" algn="ctr"/>
                      <a:endParaRPr lang="pt-BR" dirty="0" smtClean="0"/>
                    </a:p>
                    <a:p>
                      <a:pPr lvl="0" algn="ctr"/>
                      <a:endParaRPr lang="pt-BR" dirty="0" smtClean="0"/>
                    </a:p>
                    <a:p>
                      <a:pPr lvl="0" algn="ctr"/>
                      <a:r>
                        <a:rPr lang="pt-BR" dirty="0" smtClean="0"/>
                        <a:t>Ampliar oferta de 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Três</a:t>
                      </a:r>
                      <a:r>
                        <a:rPr lang="pt-BR" baseline="0" dirty="0" smtClean="0"/>
                        <a:t> cursos:</a:t>
                      </a:r>
                    </a:p>
                    <a:p>
                      <a:r>
                        <a:rPr lang="pt-BR" baseline="0" dirty="0" smtClean="0"/>
                        <a:t>Natação, Futebol, Basquete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Oferecer curso de Vôlei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25/06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R$ 150</a:t>
                      </a:r>
                      <a:endParaRPr lang="pt-BR" dirty="0"/>
                    </a:p>
                  </a:txBody>
                  <a:tcPr/>
                </a:tc>
              </a:tr>
              <a:tr h="102664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 há cursos para adultos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Acrescentar curso de ginásticas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10/07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20/08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R$ 150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13346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Cursos oferecidos em 2 horários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Criar turma</a:t>
                      </a:r>
                      <a:r>
                        <a:rPr lang="pt-BR" baseline="0" dirty="0" smtClean="0"/>
                        <a:t> noturna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15/01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28/03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R$ 150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90600"/>
          </a:xfrm>
        </p:spPr>
        <p:txBody>
          <a:bodyPr>
            <a:normAutofit/>
          </a:bodyPr>
          <a:lstStyle/>
          <a:p>
            <a:r>
              <a:rPr lang="pt-BR" dirty="0" smtClean="0"/>
              <a:t> Elementos do Planejamento Estratégico</a:t>
            </a:r>
            <a:endParaRPr lang="pt-BR" dirty="0"/>
          </a:p>
        </p:txBody>
      </p:sp>
      <p:pic>
        <p:nvPicPr>
          <p:cNvPr id="4" name="Espaço Reservado para Conteúdo 3" descr="IMG_01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979712" y="764705"/>
            <a:ext cx="4968553" cy="6696744"/>
          </a:xfrm>
        </p:spPr>
      </p:pic>
      <p:sp>
        <p:nvSpPr>
          <p:cNvPr id="5" name="CaixaDeTexto 4"/>
          <p:cNvSpPr txBox="1"/>
          <p:nvPr/>
        </p:nvSpPr>
        <p:spPr>
          <a:xfrm>
            <a:off x="7236296" y="6165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Roche, 2002.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2200" b="1" dirty="0" smtClean="0">
                <a:cs typeface="Times New Roman" pitchFamily="18" charset="0"/>
              </a:rPr>
              <a:t>DIMENSÕES ECONÔMICAS E ADMINISTRATIVAS </a:t>
            </a:r>
            <a:br>
              <a:rPr lang="pt-BR" sz="2200" b="1" dirty="0" smtClean="0">
                <a:cs typeface="Times New Roman" pitchFamily="18" charset="0"/>
              </a:rPr>
            </a:br>
            <a:r>
              <a:rPr lang="pt-BR" sz="2200" b="1" dirty="0" smtClean="0">
                <a:cs typeface="Times New Roman" pitchFamily="18" charset="0"/>
              </a:rPr>
              <a:t>DA EDUCAÇÃO FÍSICA E DO ESPORTE</a:t>
            </a:r>
            <a:endParaRPr lang="pt-BR" dirty="0"/>
          </a:p>
        </p:txBody>
      </p:sp>
      <p:grpSp>
        <p:nvGrpSpPr>
          <p:cNvPr id="4" name="Group 29"/>
          <p:cNvGrpSpPr>
            <a:grpSpLocks noGrp="1"/>
          </p:cNvGrpSpPr>
          <p:nvPr>
            <p:ph sz="quarter" idx="1"/>
          </p:nvPr>
        </p:nvGrpSpPr>
        <p:grpSpPr bwMode="auto">
          <a:xfrm>
            <a:off x="251520" y="1700808"/>
            <a:ext cx="8712968" cy="4824536"/>
            <a:chOff x="192" y="720"/>
            <a:chExt cx="5568" cy="269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112" y="2448"/>
              <a:ext cx="196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Tomada de decisões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36" y="1584"/>
              <a:ext cx="1296" cy="224"/>
            </a:xfrm>
            <a:prstGeom prst="rect">
              <a:avLst/>
            </a:prstGeom>
            <a:solidFill>
              <a:srgbClr val="EE5F1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dirty="0"/>
                <a:t>Planejamento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656" y="1632"/>
              <a:ext cx="1104" cy="42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dirty="0">
                  <a:solidFill>
                    <a:srgbClr val="0B0A09"/>
                  </a:solidFill>
                </a:rPr>
                <a:t>Direção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dirty="0">
                  <a:solidFill>
                    <a:srgbClr val="0B0A09"/>
                  </a:solidFill>
                </a:rPr>
                <a:t>(liderança)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448" y="1824"/>
              <a:ext cx="129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Comunicação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1" y="2081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Organização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92" y="2592"/>
              <a:ext cx="1200" cy="44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Seleção e contratação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592" y="720"/>
              <a:ext cx="105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dirty="0">
                  <a:solidFill>
                    <a:srgbClr val="0B0A09"/>
                  </a:solidFill>
                </a:rPr>
                <a:t>Gestão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B0A09"/>
                  </a:solidFill>
                </a:rPr>
                <a:t>Avaliação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656" y="2640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dirty="0">
                  <a:solidFill>
                    <a:srgbClr val="0B0A09"/>
                  </a:solidFill>
                </a:rPr>
                <a:t>Motivação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64" y="1718"/>
              <a:ext cx="70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428" y="2036"/>
              <a:ext cx="94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3783" y="1809"/>
              <a:ext cx="84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 flipV="1">
              <a:off x="3830" y="2036"/>
              <a:ext cx="80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120" y="9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16" y="115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816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184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768" y="3312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648" y="331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5184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8207896" y="64886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Celma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153400" cy="27363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Planejamento Estratégico </a:t>
            </a:r>
            <a:br>
              <a:rPr lang="pt-BR" dirty="0" smtClean="0"/>
            </a:br>
            <a:r>
              <a:rPr lang="pt-BR" b="1" dirty="0" smtClean="0"/>
              <a:t>SKI NA RUA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>
                <a:cs typeface="Times New Roman" pitchFamily="18" charset="0"/>
              </a:rPr>
              <a:t>DIMENSÕES ECONÔMICAS E ADMINISTRATIVAS </a:t>
            </a:r>
            <a:br>
              <a:rPr lang="pt-BR" sz="2000" b="1" dirty="0" smtClean="0">
                <a:cs typeface="Times New Roman" pitchFamily="18" charset="0"/>
              </a:rPr>
            </a:br>
            <a:r>
              <a:rPr lang="pt-BR" sz="2000" b="1" dirty="0" smtClean="0">
                <a:cs typeface="Times New Roman" pitchFamily="18" charset="0"/>
              </a:rPr>
              <a:t>DA EDUCAÇÃO FÍSICA E DO ESPORTE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Planejamento: exige reflexão, previsão, tomada de decisões e pode ser de curto, médio e longo prazo (ROCHE, 2002).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Para chegar de maneira satisfatória aos objetivos previamente definidos pela gestão é necessário elaborar um planejamento estratégico: </a:t>
            </a:r>
            <a:r>
              <a:rPr lang="pt-BR" u="sng" dirty="0" smtClean="0"/>
              <a:t>um processo de longo prazo que possui o objetivo de identificar ações e escolher aquelas que serão estratégicas para cumprir as metas estabelecidas (</a:t>
            </a:r>
            <a:r>
              <a:rPr lang="pt-BR" dirty="0" smtClean="0"/>
              <a:t>PIRES, 2003). </a:t>
            </a: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t-BR" u="sng" dirty="0" smtClean="0">
              <a:hlinkClick r:id="rId2"/>
            </a:endParaRPr>
          </a:p>
          <a:p>
            <a:pPr algn="ctr">
              <a:buNone/>
            </a:pPr>
            <a:endParaRPr lang="pt-BR" u="sng" dirty="0" smtClean="0">
              <a:hlinkClick r:id="rId2"/>
            </a:endParaRPr>
          </a:p>
          <a:p>
            <a:pPr algn="ctr">
              <a:buNone/>
            </a:pPr>
            <a:endParaRPr lang="pt-BR" u="sng" dirty="0" smtClean="0">
              <a:hlinkClick r:id="rId2"/>
            </a:endParaRPr>
          </a:p>
          <a:p>
            <a:pPr algn="ctr">
              <a:buNone/>
            </a:pPr>
            <a:endParaRPr lang="pt-BR" u="sng" dirty="0" smtClean="0">
              <a:hlinkClick r:id="rId2"/>
            </a:endParaRPr>
          </a:p>
          <a:p>
            <a:pPr algn="ctr">
              <a:buNone/>
            </a:pPr>
            <a:r>
              <a:rPr lang="pt-BR" u="sng" dirty="0" smtClean="0">
                <a:hlinkClick r:id="rId2"/>
              </a:rPr>
              <a:t>Planejamento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Planejamento Estratégico -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892480" cy="5229200"/>
          </a:xfrm>
        </p:spPr>
        <p:txBody>
          <a:bodyPr>
            <a:normAutofit/>
          </a:bodyPr>
          <a:lstStyle/>
          <a:p>
            <a:r>
              <a:rPr lang="pt-BR" dirty="0" smtClean="0"/>
              <a:t>Planejamento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um processo dinâmico, não um fim.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Os planos fazem parte do  planejamento.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Torna as decisões mais racionais e contínuas. 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Plano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estático – possui início, meio e fim.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Faz parte do planejamento. 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um documento importante para divulgar as ideias.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8964488" cy="9906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Planejamento Estratégico -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76456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Planejamento Estratégico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Planejamento no nível estratégico - decisões tem implicações de longo  prazo.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Responsável por orientar as ações como um todo – dar continuidade às atividades e projetos para toda a organização.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Envolve e motiva os trabalhadores.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Visa a eficiência.</a:t>
            </a:r>
          </a:p>
          <a:p>
            <a:pPr algn="just">
              <a:buFont typeface="Wingdings" pitchFamily="2" charset="2"/>
              <a:buChar char="§"/>
            </a:pPr>
            <a:r>
              <a:rPr lang="pt-BR" dirty="0" smtClean="0"/>
              <a:t>É formal, global, flexível, operacional e contínuo.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300192" y="62373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	Roche, 2002.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990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Elementos do Plano Estratégico de uma      	organização esportiva</a:t>
            </a:r>
            <a:endParaRPr lang="pt-BR" dirty="0"/>
          </a:p>
        </p:txBody>
      </p:sp>
      <p:sp>
        <p:nvSpPr>
          <p:cNvPr id="5" name="Oval 1027"/>
          <p:cNvSpPr>
            <a:spLocks noChangeArrowheads="1"/>
          </p:cNvSpPr>
          <p:nvPr/>
        </p:nvSpPr>
        <p:spPr bwMode="auto">
          <a:xfrm>
            <a:off x="251520" y="1628800"/>
            <a:ext cx="1915691" cy="1281881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3851920" y="2132856"/>
            <a:ext cx="1800200" cy="10801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7236296" y="1628800"/>
            <a:ext cx="1656184" cy="9361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3851920" y="5517232"/>
            <a:ext cx="1800200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1029"/>
          <p:cNvSpPr>
            <a:spLocks noChangeArrowheads="1"/>
          </p:cNvSpPr>
          <p:nvPr/>
        </p:nvSpPr>
        <p:spPr bwMode="auto">
          <a:xfrm>
            <a:off x="3851920" y="3789040"/>
            <a:ext cx="1800200" cy="10801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1988840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Diagnóstico</a:t>
            </a:r>
            <a:endParaRPr lang="pt-BR" sz="2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95936" y="2204864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Objetivos Gerais</a:t>
            </a:r>
            <a:endParaRPr lang="pt-BR" sz="22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851920" y="3789040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Objetivos estratégicos ou Estratégias</a:t>
            </a:r>
            <a:endParaRPr lang="pt-BR" sz="2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067944" y="5517232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Projetos Programas Ações</a:t>
            </a:r>
            <a:endParaRPr lang="pt-BR" sz="2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1844824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Orientação</a:t>
            </a:r>
            <a:endParaRPr lang="pt-BR" sz="2200" dirty="0"/>
          </a:p>
        </p:txBody>
      </p:sp>
      <p:sp>
        <p:nvSpPr>
          <p:cNvPr id="15" name="Rectangle 1034"/>
          <p:cNvSpPr>
            <a:spLocks noChangeArrowheads="1"/>
          </p:cNvSpPr>
          <p:nvPr/>
        </p:nvSpPr>
        <p:spPr bwMode="auto">
          <a:xfrm>
            <a:off x="971600" y="5805264"/>
            <a:ext cx="1797968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Oval 1035"/>
          <p:cNvSpPr>
            <a:spLocks noChangeArrowheads="1"/>
          </p:cNvSpPr>
          <p:nvPr/>
        </p:nvSpPr>
        <p:spPr bwMode="auto">
          <a:xfrm>
            <a:off x="971600" y="3861048"/>
            <a:ext cx="2304256" cy="108012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971600" y="4077072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Acompanhamento Avaliação</a:t>
            </a:r>
            <a:endParaRPr lang="pt-BR" sz="2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043608" y="5949280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Indicadores</a:t>
            </a:r>
            <a:endParaRPr lang="pt-BR" sz="2200" dirty="0"/>
          </a:p>
        </p:txBody>
      </p:sp>
      <p:sp>
        <p:nvSpPr>
          <p:cNvPr id="19" name="AutoShape 1051"/>
          <p:cNvSpPr>
            <a:spLocks noChangeArrowheads="1"/>
          </p:cNvSpPr>
          <p:nvPr/>
        </p:nvSpPr>
        <p:spPr bwMode="auto">
          <a:xfrm>
            <a:off x="4716016" y="3356992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AutoShape 1051"/>
          <p:cNvSpPr>
            <a:spLocks noChangeArrowheads="1"/>
          </p:cNvSpPr>
          <p:nvPr/>
        </p:nvSpPr>
        <p:spPr bwMode="auto">
          <a:xfrm>
            <a:off x="4716016" y="5085184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AutoShape 1055"/>
          <p:cNvSpPr>
            <a:spLocks noChangeArrowheads="1"/>
          </p:cNvSpPr>
          <p:nvPr/>
        </p:nvSpPr>
        <p:spPr bwMode="auto">
          <a:xfrm>
            <a:off x="5867400" y="5791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761847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Rectangle 1033"/>
          <p:cNvSpPr>
            <a:spLocks noChangeArrowheads="1"/>
          </p:cNvSpPr>
          <p:nvPr/>
        </p:nvSpPr>
        <p:spPr bwMode="auto">
          <a:xfrm>
            <a:off x="6705600" y="5105400"/>
            <a:ext cx="1970856" cy="12759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804248" y="5229200"/>
            <a:ext cx="1800200" cy="982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2200" dirty="0" smtClean="0"/>
              <a:t>Cronograma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pt-BR" sz="2200" dirty="0" smtClean="0"/>
              <a:t>(plano operacional)</a:t>
            </a:r>
            <a:endParaRPr lang="pt-BR" sz="2200" dirty="0"/>
          </a:p>
        </p:txBody>
      </p:sp>
      <p:sp>
        <p:nvSpPr>
          <p:cNvPr id="24" name="AutoShape 1055"/>
          <p:cNvSpPr>
            <a:spLocks noChangeArrowheads="1"/>
          </p:cNvSpPr>
          <p:nvPr/>
        </p:nvSpPr>
        <p:spPr bwMode="auto">
          <a:xfrm rot="10400569">
            <a:off x="3154995" y="5963671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761847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AutoShape 1053"/>
          <p:cNvSpPr>
            <a:spLocks noChangeArrowheads="1"/>
          </p:cNvSpPr>
          <p:nvPr/>
        </p:nvSpPr>
        <p:spPr bwMode="auto">
          <a:xfrm>
            <a:off x="1907704" y="5085184"/>
            <a:ext cx="243880" cy="545232"/>
          </a:xfrm>
          <a:prstGeom prst="upArrow">
            <a:avLst>
              <a:gd name="adj1" fmla="val 50000"/>
              <a:gd name="adj2" fmla="val 75000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Line 1046"/>
          <p:cNvSpPr>
            <a:spLocks noChangeShapeType="1"/>
          </p:cNvSpPr>
          <p:nvPr/>
        </p:nvSpPr>
        <p:spPr bwMode="auto">
          <a:xfrm>
            <a:off x="2411760" y="2238838"/>
            <a:ext cx="1008112" cy="326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" name="Line 1046"/>
          <p:cNvSpPr>
            <a:spLocks noChangeShapeType="1"/>
          </p:cNvSpPr>
          <p:nvPr/>
        </p:nvSpPr>
        <p:spPr bwMode="auto">
          <a:xfrm>
            <a:off x="1835696" y="2924944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" name="Line 1046"/>
          <p:cNvSpPr>
            <a:spLocks noChangeShapeType="1"/>
          </p:cNvSpPr>
          <p:nvPr/>
        </p:nvSpPr>
        <p:spPr bwMode="auto">
          <a:xfrm flipH="1">
            <a:off x="5940152" y="2060848"/>
            <a:ext cx="936104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191672" y="8367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Adaptado de Roche (2002).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Modelo de Planejamento Estratégico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/>
          <a:lstStyle/>
          <a:p>
            <a:r>
              <a:rPr lang="pt-BR" dirty="0" smtClean="0"/>
              <a:t>Cinco etapas: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323528" y="1916832"/>
            <a:ext cx="8568952" cy="3528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5536" y="292494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400" dirty="0" smtClean="0">
                <a:latin typeface="+mj-lt"/>
              </a:rPr>
              <a:t>1) Orientação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03648" y="386104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400" dirty="0" smtClean="0">
                <a:latin typeface="+mj-lt"/>
              </a:rPr>
              <a:t>2) Diagnóstico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347864" y="292494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400" dirty="0" smtClean="0">
                <a:latin typeface="+mj-lt"/>
              </a:rPr>
              <a:t>3) Direção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11960" y="386104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400" dirty="0" smtClean="0">
                <a:latin typeface="+mj-lt"/>
              </a:rPr>
              <a:t>4) Viabilidade</a:t>
            </a:r>
            <a:endParaRPr lang="pt-BR" sz="24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868144" y="31409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+mj-lt"/>
              </a:rPr>
              <a:t>5) Operacional</a:t>
            </a:r>
            <a:endParaRPr lang="pt-BR" sz="2400" dirty="0">
              <a:latin typeface="+mj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67544" y="4765119"/>
            <a:ext cx="66967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5F10"/>
              </a:buClr>
              <a:buFont typeface="Wingdings" pitchFamily="2" charset="2"/>
              <a:buChar char="§"/>
            </a:pPr>
            <a:r>
              <a:rPr lang="pt-BR" sz="2800" dirty="0" smtClean="0"/>
              <a:t> 1, 2 e 3: planejamento propriamente dito.</a:t>
            </a:r>
          </a:p>
          <a:p>
            <a:pPr>
              <a:buClr>
                <a:srgbClr val="EE5F10"/>
              </a:buClr>
              <a:buFont typeface="Wingdings" pitchFamily="2" charset="2"/>
              <a:buChar char="§"/>
            </a:pPr>
            <a:r>
              <a:rPr lang="pt-BR" sz="2800" dirty="0" smtClean="0"/>
              <a:t> 4 e 5: execução.</a:t>
            </a:r>
          </a:p>
          <a:p>
            <a:pPr>
              <a:buClr>
                <a:srgbClr val="EE5F10"/>
              </a:buClr>
              <a:buFont typeface="Wingdings" pitchFamily="2" charset="2"/>
              <a:buChar char="§"/>
            </a:pPr>
            <a:endParaRPr lang="pt-BR" sz="2800" dirty="0" smtClean="0"/>
          </a:p>
          <a:p>
            <a:pPr>
              <a:buClr>
                <a:srgbClr val="EE5F10"/>
              </a:buClr>
              <a:buFont typeface="Wingdings" pitchFamily="2" charset="2"/>
              <a:buChar char="§"/>
            </a:pPr>
            <a:r>
              <a:rPr lang="pt-BR" sz="2800" dirty="0" smtClean="0"/>
              <a:t> Por fim, o acompanhamento e avaliação.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1266</TotalTime>
  <Words>1639</Words>
  <Application>Microsoft Office PowerPoint</Application>
  <PresentationFormat>Apresentação na tela (4:3)</PresentationFormat>
  <Paragraphs>345</Paragraphs>
  <Slides>30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Mediano</vt:lpstr>
      <vt:lpstr>Planejamento estratégico</vt:lpstr>
      <vt:lpstr>DIMENSÕES ECONÔMICAS E ADMINISTRATIVAS  DA EDUCAÇÃO FÍSICA E DO ESPORTE</vt:lpstr>
      <vt:lpstr>DIMENSÕES ECONÔMICAS E ADMINISTRATIVAS  DA EDUCAÇÃO FÍSICA E DO ESPORTE</vt:lpstr>
      <vt:lpstr>DIMENSÕES ECONÔMICAS E ADMINISTRATIVAS  DA EDUCAÇÃO FÍSICA E DO ESPORTE</vt:lpstr>
      <vt:lpstr>Slide 5</vt:lpstr>
      <vt:lpstr>Planejamento Estratégico - Introdução</vt:lpstr>
      <vt:lpstr>Planejamento Estratégico - Introdução</vt:lpstr>
      <vt:lpstr>Elementos do Plano Estratégico de uma       organização esportiva</vt:lpstr>
      <vt:lpstr>Modelo de Planejamento Estratégico</vt:lpstr>
      <vt:lpstr>Modelo de Planejamento Estratégico: Etapas</vt:lpstr>
      <vt:lpstr>Modelo de Planejamento Estratégico: Etapas</vt:lpstr>
      <vt:lpstr>Modelo de Planejamento Estratégico: Etapas</vt:lpstr>
      <vt:lpstr>Modelo de Planejamento Estratégico: Etapas</vt:lpstr>
      <vt:lpstr>Modelo de Planejamento Estratégico: Etapas</vt:lpstr>
      <vt:lpstr>ESQUEMA DE ANÁLISE INTERNA DE ORGANIZAÇÕES ESPORTIVAS</vt:lpstr>
      <vt:lpstr>Análise da Situação Interna - Critérios</vt:lpstr>
      <vt:lpstr>Modelo de Planejamento Estratégico: Etapas</vt:lpstr>
      <vt:lpstr>ESQUEMA DE ANÁLISE EXTERNA DE ORGANIZAÇÕES ESPORTIVAS</vt:lpstr>
      <vt:lpstr>Análise da Situação Interna - Critérios</vt:lpstr>
      <vt:lpstr>Modelo de Planejamento Estratégico: Etapas</vt:lpstr>
      <vt:lpstr>Modelo de Planejamento Estratégico: Etapas</vt:lpstr>
      <vt:lpstr>Modelo de Planejamento Estratégico: Etapas</vt:lpstr>
      <vt:lpstr>Modelo de Planejamento Estratégico: Etapas</vt:lpstr>
      <vt:lpstr>Modelo de Planejamento Estratégico: Etapas</vt:lpstr>
      <vt:lpstr>Modelo de Planejamento Estratégico: Etapas</vt:lpstr>
      <vt:lpstr>Modelo de Planejamento Estratégico: Etapas</vt:lpstr>
      <vt:lpstr>Modelo de Planejamento Estratégico: Etapas</vt:lpstr>
      <vt:lpstr>Exemplo de cronograma</vt:lpstr>
      <vt:lpstr> Elementos do Planejamento Estratégico</vt:lpstr>
      <vt:lpstr>Planejamento Estratégico  SKI NA RUA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</dc:title>
  <dc:creator>Rosiane Raduan Alexandrino</dc:creator>
  <cp:lastModifiedBy>Rosiane Raduan Alexandrino</cp:lastModifiedBy>
  <cp:revision>86</cp:revision>
  <dcterms:created xsi:type="dcterms:W3CDTF">2016-08-11T17:58:49Z</dcterms:created>
  <dcterms:modified xsi:type="dcterms:W3CDTF">2016-09-22T17:59:31Z</dcterms:modified>
</cp:coreProperties>
</file>