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277" r:id="rId2"/>
    <p:sldId id="279" r:id="rId3"/>
    <p:sldId id="303" r:id="rId4"/>
    <p:sldId id="304" r:id="rId5"/>
    <p:sldId id="257" r:id="rId6"/>
    <p:sldId id="310" r:id="rId7"/>
    <p:sldId id="287" r:id="rId8"/>
    <p:sldId id="288" r:id="rId9"/>
    <p:sldId id="289" r:id="rId10"/>
    <p:sldId id="290" r:id="rId11"/>
    <p:sldId id="292" r:id="rId12"/>
    <p:sldId id="258" r:id="rId13"/>
    <p:sldId id="261" r:id="rId14"/>
    <p:sldId id="295" r:id="rId15"/>
    <p:sldId id="306" r:id="rId16"/>
    <p:sldId id="311" r:id="rId17"/>
    <p:sldId id="308" r:id="rId18"/>
    <p:sldId id="309" r:id="rId19"/>
    <p:sldId id="297" r:id="rId20"/>
    <p:sldId id="298" r:id="rId21"/>
    <p:sldId id="301" r:id="rId22"/>
    <p:sldId id="300" r:id="rId23"/>
    <p:sldId id="305" r:id="rId24"/>
    <p:sldId id="302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C804"/>
    <a:srgbClr val="F31801"/>
    <a:srgbClr val="DEA900"/>
    <a:srgbClr val="FC1ED7"/>
    <a:srgbClr val="F6C40C"/>
    <a:srgbClr val="1D12F0"/>
    <a:srgbClr val="00CC00"/>
    <a:srgbClr val="D9D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179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1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11C7E-3526-4557-A547-07C2D9050F4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pt-BR"/>
        </a:p>
      </dgm:t>
    </dgm:pt>
    <dgm:pt modelId="{BD22FD7B-4141-469E-92F3-A4B9F7640DED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Conservador</a:t>
          </a:r>
          <a:r>
            <a:rPr lang="pt-BR" dirty="0" smtClean="0">
              <a:solidFill>
                <a:schemeClr val="bg2"/>
              </a:solidFill>
            </a:rPr>
            <a:t>: não procura fazer mudanças radicais na empresa, conservando as práticas atualmente vigentes. Está mais preocupado em identificar deficiências e problemas internos do que em explorar oportunidades ambientais futuras.</a:t>
          </a:r>
          <a:endParaRPr lang="pt-BR" dirty="0">
            <a:solidFill>
              <a:schemeClr val="bg2"/>
            </a:solidFill>
          </a:endParaRPr>
        </a:p>
      </dgm:t>
    </dgm:pt>
    <dgm:pt modelId="{C8D2CF54-9CA1-4232-AEE5-D4E83542B09D}" type="parTrans" cxnId="{F3C6EC23-20D5-4AED-B684-9F40752CA710}">
      <dgm:prSet/>
      <dgm:spPr/>
      <dgm:t>
        <a:bodyPr/>
        <a:lstStyle/>
        <a:p>
          <a:endParaRPr lang="pt-BR"/>
        </a:p>
      </dgm:t>
    </dgm:pt>
    <dgm:pt modelId="{CE93BA18-B355-4401-80B5-15D1BC4031C5}" type="sibTrans" cxnId="{F3C6EC23-20D5-4AED-B684-9F40752CA710}">
      <dgm:prSet/>
      <dgm:spPr/>
      <dgm:t>
        <a:bodyPr/>
        <a:lstStyle/>
        <a:p>
          <a:endParaRPr lang="pt-BR"/>
        </a:p>
      </dgm:t>
    </dgm:pt>
    <dgm:pt modelId="{2C9AD783-FB76-4A74-BF6C-CA5A640B702A}">
      <dgm:prSet/>
      <dgm:spPr/>
      <dgm:t>
        <a:bodyPr/>
        <a:lstStyle/>
        <a:p>
          <a:pPr rtl="0"/>
          <a:endParaRPr lang="pt-BR" dirty="0"/>
        </a:p>
      </dgm:t>
    </dgm:pt>
    <dgm:pt modelId="{AF1E9AF2-E3B0-411C-A157-2D92A61FB7BF}" type="parTrans" cxnId="{F9D97B33-17A4-49F0-9B5E-37156CBA8032}">
      <dgm:prSet/>
      <dgm:spPr/>
      <dgm:t>
        <a:bodyPr/>
        <a:lstStyle/>
        <a:p>
          <a:endParaRPr lang="pt-BR"/>
        </a:p>
      </dgm:t>
    </dgm:pt>
    <dgm:pt modelId="{F527F4EE-1EA3-46DD-9843-2E43D1672497}" type="sibTrans" cxnId="{F9D97B33-17A4-49F0-9B5E-37156CBA8032}">
      <dgm:prSet/>
      <dgm:spPr/>
      <dgm:t>
        <a:bodyPr/>
        <a:lstStyle/>
        <a:p>
          <a:endParaRPr lang="pt-BR"/>
        </a:p>
      </dgm:t>
    </dgm:pt>
    <dgm:pt modelId="{DD0AC58F-B883-431D-969B-A8390A84E4BC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Otimista:</a:t>
          </a:r>
          <a:r>
            <a:rPr lang="pt-BR" dirty="0" smtClean="0">
              <a:solidFill>
                <a:schemeClr val="bg2"/>
              </a:solidFill>
            </a:rPr>
            <a:t> Geralmente está baseado numa preocupação de quantificar todas as decisões e melhorar as práticas atualmente vigentes na empresa.</a:t>
          </a:r>
          <a:endParaRPr lang="pt-BR" dirty="0">
            <a:solidFill>
              <a:schemeClr val="bg2"/>
            </a:solidFill>
          </a:endParaRPr>
        </a:p>
      </dgm:t>
    </dgm:pt>
    <dgm:pt modelId="{35F6456B-6D4F-48C9-B9EF-FF07796184CF}" type="parTrans" cxnId="{74C21A5A-022A-4631-8533-DDF705C7BCA4}">
      <dgm:prSet/>
      <dgm:spPr/>
      <dgm:t>
        <a:bodyPr/>
        <a:lstStyle/>
        <a:p>
          <a:endParaRPr lang="pt-BR"/>
        </a:p>
      </dgm:t>
    </dgm:pt>
    <dgm:pt modelId="{C58E26DA-F017-46EE-A422-1E9DC4E63359}" type="sibTrans" cxnId="{74C21A5A-022A-4631-8533-DDF705C7BCA4}">
      <dgm:prSet/>
      <dgm:spPr/>
      <dgm:t>
        <a:bodyPr/>
        <a:lstStyle/>
        <a:p>
          <a:endParaRPr lang="pt-BR"/>
        </a:p>
      </dgm:t>
    </dgm:pt>
    <dgm:pt modelId="{C4BA206D-AA65-4028-BEF9-74772022389F}">
      <dgm:prSet/>
      <dgm:spPr/>
      <dgm:t>
        <a:bodyPr/>
        <a:lstStyle/>
        <a:p>
          <a:pPr rtl="0"/>
          <a:endParaRPr lang="pt-BR" dirty="0"/>
        </a:p>
      </dgm:t>
    </dgm:pt>
    <dgm:pt modelId="{F5DF040D-9C9E-41DF-9448-3D383519AD36}" type="parTrans" cxnId="{DE1586C5-0386-4407-9376-9C5D6E84251E}">
      <dgm:prSet/>
      <dgm:spPr/>
      <dgm:t>
        <a:bodyPr/>
        <a:lstStyle/>
        <a:p>
          <a:endParaRPr lang="pt-BR"/>
        </a:p>
      </dgm:t>
    </dgm:pt>
    <dgm:pt modelId="{0EF7917B-BCB6-45D8-B11B-AB01887C967B}" type="sibTrans" cxnId="{DE1586C5-0386-4407-9376-9C5D6E84251E}">
      <dgm:prSet/>
      <dgm:spPr/>
      <dgm:t>
        <a:bodyPr/>
        <a:lstStyle/>
        <a:p>
          <a:endParaRPr lang="pt-BR"/>
        </a:p>
      </dgm:t>
    </dgm:pt>
    <dgm:pt modelId="{C11D1F68-F93F-4100-ACF9-389445D9CEBA}">
      <dgm:prSet/>
      <dgm:spPr/>
      <dgm:t>
        <a:bodyPr/>
        <a:lstStyle/>
        <a:p>
          <a:pPr rtl="0"/>
          <a:r>
            <a:rPr lang="pt-BR" b="1" dirty="0" smtClean="0">
              <a:solidFill>
                <a:schemeClr val="bg2"/>
              </a:solidFill>
            </a:rPr>
            <a:t>Planejamento Adaptativo</a:t>
          </a:r>
          <a:r>
            <a:rPr lang="pt-BR" dirty="0" smtClean="0">
              <a:solidFill>
                <a:schemeClr val="bg2"/>
              </a:solidFill>
            </a:rPr>
            <a:t>: Procura a eliminação das deficiências localizadas no passado da empresa.</a:t>
          </a:r>
          <a:endParaRPr lang="pt-BR" dirty="0">
            <a:solidFill>
              <a:schemeClr val="bg2"/>
            </a:solidFill>
          </a:endParaRPr>
        </a:p>
      </dgm:t>
    </dgm:pt>
    <dgm:pt modelId="{B3A5185C-D88D-4C94-9199-D1FA0A93C39F}" type="parTrans" cxnId="{8EC24520-D91D-4437-AF28-0AFBFD1BBAC8}">
      <dgm:prSet/>
      <dgm:spPr/>
      <dgm:t>
        <a:bodyPr/>
        <a:lstStyle/>
        <a:p>
          <a:endParaRPr lang="pt-BR"/>
        </a:p>
      </dgm:t>
    </dgm:pt>
    <dgm:pt modelId="{A1E729F2-95D3-4B29-9D82-133B9F1473BD}" type="sibTrans" cxnId="{8EC24520-D91D-4437-AF28-0AFBFD1BBAC8}">
      <dgm:prSet/>
      <dgm:spPr/>
      <dgm:t>
        <a:bodyPr/>
        <a:lstStyle/>
        <a:p>
          <a:endParaRPr lang="pt-BR"/>
        </a:p>
      </dgm:t>
    </dgm:pt>
    <dgm:pt modelId="{474ACE84-116E-4594-842E-21816D8B42E7}">
      <dgm:prSet/>
      <dgm:spPr/>
      <dgm:t>
        <a:bodyPr/>
        <a:lstStyle/>
        <a:p>
          <a:pPr rtl="0"/>
          <a:endParaRPr lang="pt-BR" dirty="0"/>
        </a:p>
      </dgm:t>
    </dgm:pt>
    <dgm:pt modelId="{1E52AD53-21B1-4933-96E4-5EF3CEBA682B}" type="parTrans" cxnId="{73113867-DFB2-41DC-A1C5-21B4FB5D7BF4}">
      <dgm:prSet/>
      <dgm:spPr/>
      <dgm:t>
        <a:bodyPr/>
        <a:lstStyle/>
        <a:p>
          <a:endParaRPr lang="pt-BR"/>
        </a:p>
      </dgm:t>
    </dgm:pt>
    <dgm:pt modelId="{B626FE6B-1911-4510-9027-A3FC28D485D5}" type="sibTrans" cxnId="{73113867-DFB2-41DC-A1C5-21B4FB5D7BF4}">
      <dgm:prSet/>
      <dgm:spPr/>
      <dgm:t>
        <a:bodyPr/>
        <a:lstStyle/>
        <a:p>
          <a:endParaRPr lang="pt-BR"/>
        </a:p>
      </dgm:t>
    </dgm:pt>
    <dgm:pt modelId="{A10186A7-965F-4DDB-8F2C-1E644E924DF8}" type="pres">
      <dgm:prSet presAssocID="{E6C11C7E-3526-4557-A547-07C2D9050F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ADD6AA7-D2E9-49D7-849B-15324E1B3829}" type="pres">
      <dgm:prSet presAssocID="{BD22FD7B-4141-469E-92F3-A4B9F7640DE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608B128-327A-490C-B8ED-C80CEAF6ABE7}" type="pres">
      <dgm:prSet presAssocID="{BD22FD7B-4141-469E-92F3-A4B9F7640DED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E03A60-B3D2-4A76-944E-B0C5A81A6246}" type="pres">
      <dgm:prSet presAssocID="{DD0AC58F-B883-431D-969B-A8390A84E4B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EEAB98-D7D5-4D80-BB8D-A4D938B05A51}" type="pres">
      <dgm:prSet presAssocID="{DD0AC58F-B883-431D-969B-A8390A84E4BC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398B5A5-F44D-49C0-9240-83B615938091}" type="pres">
      <dgm:prSet presAssocID="{C11D1F68-F93F-4100-ACF9-389445D9CEB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BECDAFE-5DFE-4673-83E3-D42A082CDEBB}" type="pres">
      <dgm:prSet presAssocID="{C11D1F68-F93F-4100-ACF9-389445D9CEBA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DE1586C5-0386-4407-9376-9C5D6E84251E}" srcId="{DD0AC58F-B883-431D-969B-A8390A84E4BC}" destId="{C4BA206D-AA65-4028-BEF9-74772022389F}" srcOrd="0" destOrd="0" parTransId="{F5DF040D-9C9E-41DF-9448-3D383519AD36}" sibTransId="{0EF7917B-BCB6-45D8-B11B-AB01887C967B}"/>
    <dgm:cxn modelId="{F3C6EC23-20D5-4AED-B684-9F40752CA710}" srcId="{E6C11C7E-3526-4557-A547-07C2D9050F4F}" destId="{BD22FD7B-4141-469E-92F3-A4B9F7640DED}" srcOrd="0" destOrd="0" parTransId="{C8D2CF54-9CA1-4232-AEE5-D4E83542B09D}" sibTransId="{CE93BA18-B355-4401-80B5-15D1BC4031C5}"/>
    <dgm:cxn modelId="{153E8A74-D169-4D65-B5EF-7C108CF53C1E}" type="presOf" srcId="{474ACE84-116E-4594-842E-21816D8B42E7}" destId="{9BECDAFE-5DFE-4673-83E3-D42A082CDEBB}" srcOrd="0" destOrd="0" presId="urn:microsoft.com/office/officeart/2005/8/layout/vList2"/>
    <dgm:cxn modelId="{8EC24520-D91D-4437-AF28-0AFBFD1BBAC8}" srcId="{E6C11C7E-3526-4557-A547-07C2D9050F4F}" destId="{C11D1F68-F93F-4100-ACF9-389445D9CEBA}" srcOrd="2" destOrd="0" parTransId="{B3A5185C-D88D-4C94-9199-D1FA0A93C39F}" sibTransId="{A1E729F2-95D3-4B29-9D82-133B9F1473BD}"/>
    <dgm:cxn modelId="{1F6E6515-BD3E-4933-A641-517F9AFE7FDD}" type="presOf" srcId="{E6C11C7E-3526-4557-A547-07C2D9050F4F}" destId="{A10186A7-965F-4DDB-8F2C-1E644E924DF8}" srcOrd="0" destOrd="0" presId="urn:microsoft.com/office/officeart/2005/8/layout/vList2"/>
    <dgm:cxn modelId="{F9D97B33-17A4-49F0-9B5E-37156CBA8032}" srcId="{BD22FD7B-4141-469E-92F3-A4B9F7640DED}" destId="{2C9AD783-FB76-4A74-BF6C-CA5A640B702A}" srcOrd="0" destOrd="0" parTransId="{AF1E9AF2-E3B0-411C-A157-2D92A61FB7BF}" sibTransId="{F527F4EE-1EA3-46DD-9843-2E43D1672497}"/>
    <dgm:cxn modelId="{74C21A5A-022A-4631-8533-DDF705C7BCA4}" srcId="{E6C11C7E-3526-4557-A547-07C2D9050F4F}" destId="{DD0AC58F-B883-431D-969B-A8390A84E4BC}" srcOrd="1" destOrd="0" parTransId="{35F6456B-6D4F-48C9-B9EF-FF07796184CF}" sibTransId="{C58E26DA-F017-46EE-A422-1E9DC4E63359}"/>
    <dgm:cxn modelId="{9549140E-D38C-4383-BC3C-A6723025600A}" type="presOf" srcId="{DD0AC58F-B883-431D-969B-A8390A84E4BC}" destId="{7DE03A60-B3D2-4A76-944E-B0C5A81A6246}" srcOrd="0" destOrd="0" presId="urn:microsoft.com/office/officeart/2005/8/layout/vList2"/>
    <dgm:cxn modelId="{658BC1BB-A1A6-453A-B22A-4564AA24CA26}" type="presOf" srcId="{BD22FD7B-4141-469E-92F3-A4B9F7640DED}" destId="{4ADD6AA7-D2E9-49D7-849B-15324E1B3829}" srcOrd="0" destOrd="0" presId="urn:microsoft.com/office/officeart/2005/8/layout/vList2"/>
    <dgm:cxn modelId="{CB35C192-1417-418E-BBC0-78249F64ADA2}" type="presOf" srcId="{2C9AD783-FB76-4A74-BF6C-CA5A640B702A}" destId="{3608B128-327A-490C-B8ED-C80CEAF6ABE7}" srcOrd="0" destOrd="0" presId="urn:microsoft.com/office/officeart/2005/8/layout/vList2"/>
    <dgm:cxn modelId="{8EBBFC3F-B101-4981-9EC1-6A344675EF75}" type="presOf" srcId="{C11D1F68-F93F-4100-ACF9-389445D9CEBA}" destId="{0398B5A5-F44D-49C0-9240-83B615938091}" srcOrd="0" destOrd="0" presId="urn:microsoft.com/office/officeart/2005/8/layout/vList2"/>
    <dgm:cxn modelId="{3761F897-5E06-4A88-864C-A750C7AB8E99}" type="presOf" srcId="{C4BA206D-AA65-4028-BEF9-74772022389F}" destId="{6FEEAB98-D7D5-4D80-BB8D-A4D938B05A51}" srcOrd="0" destOrd="0" presId="urn:microsoft.com/office/officeart/2005/8/layout/vList2"/>
    <dgm:cxn modelId="{73113867-DFB2-41DC-A1C5-21B4FB5D7BF4}" srcId="{C11D1F68-F93F-4100-ACF9-389445D9CEBA}" destId="{474ACE84-116E-4594-842E-21816D8B42E7}" srcOrd="0" destOrd="0" parTransId="{1E52AD53-21B1-4933-96E4-5EF3CEBA682B}" sibTransId="{B626FE6B-1911-4510-9027-A3FC28D485D5}"/>
    <dgm:cxn modelId="{A84F21B5-89D4-4AE4-966D-3815E916A4E7}" type="presParOf" srcId="{A10186A7-965F-4DDB-8F2C-1E644E924DF8}" destId="{4ADD6AA7-D2E9-49D7-849B-15324E1B3829}" srcOrd="0" destOrd="0" presId="urn:microsoft.com/office/officeart/2005/8/layout/vList2"/>
    <dgm:cxn modelId="{0926B0D6-C2A4-4998-BCAE-D2BCC9FCDCA3}" type="presParOf" srcId="{A10186A7-965F-4DDB-8F2C-1E644E924DF8}" destId="{3608B128-327A-490C-B8ED-C80CEAF6ABE7}" srcOrd="1" destOrd="0" presId="urn:microsoft.com/office/officeart/2005/8/layout/vList2"/>
    <dgm:cxn modelId="{1B76F04E-1656-40E6-B9C9-EA19D6E59A3A}" type="presParOf" srcId="{A10186A7-965F-4DDB-8F2C-1E644E924DF8}" destId="{7DE03A60-B3D2-4A76-944E-B0C5A81A6246}" srcOrd="2" destOrd="0" presId="urn:microsoft.com/office/officeart/2005/8/layout/vList2"/>
    <dgm:cxn modelId="{1C4B141F-42F4-4AF2-B04A-495A1F762FE5}" type="presParOf" srcId="{A10186A7-965F-4DDB-8F2C-1E644E924DF8}" destId="{6FEEAB98-D7D5-4D80-BB8D-A4D938B05A51}" srcOrd="3" destOrd="0" presId="urn:microsoft.com/office/officeart/2005/8/layout/vList2"/>
    <dgm:cxn modelId="{CE1617E3-354C-444A-A83F-7AADE3B5BCF8}" type="presParOf" srcId="{A10186A7-965F-4DDB-8F2C-1E644E924DF8}" destId="{0398B5A5-F44D-49C0-9240-83B615938091}" srcOrd="4" destOrd="0" presId="urn:microsoft.com/office/officeart/2005/8/layout/vList2"/>
    <dgm:cxn modelId="{573BC57C-3C18-4189-A710-9C625E38E69C}" type="presParOf" srcId="{A10186A7-965F-4DDB-8F2C-1E644E924DF8}" destId="{9BECDAFE-5DFE-4673-83E3-D42A082CDEB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11AF329-51F4-4136-8EF3-CBB7A02F97F6}" type="datetimeFigureOut">
              <a:rPr lang="pt-BR"/>
              <a:pPr>
                <a:defRPr/>
              </a:pPr>
              <a:t>22/09/2016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8931C8-D600-4968-982C-2F0B2FFBFC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3131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41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41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DBF9C-D2ED-4332-90A4-9594E296D7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8DCC1-3726-451E-9351-EBAC939646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9E53C3-A5F2-46E7-B290-C62E2B6B2C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268D9-AA88-4935-90BE-0D3068FFCD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e diagrama ou organo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SmartArt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4D98D-8B86-4BDA-9589-7E0D31DA80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71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482AC-1A2B-4FC3-8021-CAE8C7430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3874C-6F8E-440E-9FF2-243E90B739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35A616-F569-4580-AC79-9CF49A4F1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6F7B9-2C69-47E5-A03F-4BCDC700B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9542E-63D3-4B55-8A64-8784D732C9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3CBD3-38F4-4EA1-B769-806677B37C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EE4AA-6011-4368-9E37-C99CEC2CC7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0B09A-5629-48C8-9CBE-EDDD1CD9AD6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3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0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4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1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31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9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1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31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8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271380-2D0E-47CF-ACC2-633CE2F1595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2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Microsoft_Word_97_-_2003_Document1.doc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upload.wikimedia.org/wikipedia/commons/8/8d/BSC.png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xKCXorc0b8" TargetMode="External"/><Relationship Id="rId2" Type="http://schemas.openxmlformats.org/officeDocument/2006/relationships/hyperlink" Target="https://www.youtube.com/watch?v=baxzb3hBV_8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AS024pwHRg" TargetMode="External"/><Relationship Id="rId2" Type="http://schemas.openxmlformats.org/officeDocument/2006/relationships/hyperlink" Target="https://www.youtube.com/watch?v=baxzb3hBV_8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UAS024pwHR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de cantos arredondados 2"/>
          <p:cNvSpPr>
            <a:spLocks noChangeArrowheads="1"/>
          </p:cNvSpPr>
          <p:nvPr/>
        </p:nvSpPr>
        <p:spPr bwMode="auto">
          <a:xfrm>
            <a:off x="0" y="1"/>
            <a:ext cx="9144000" cy="90872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0"/>
            <a:ext cx="8642350" cy="80637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DIMENSÕES ECONÔMICAS E ADMINISTRATIVAS </a:t>
            </a:r>
            <a:br>
              <a:rPr lang="pt-BR" sz="1600" b="1" dirty="0">
                <a:latin typeface="+mn-lt"/>
                <a:cs typeface="Times New Roman" pitchFamily="18" charset="0"/>
              </a:rPr>
            </a:br>
            <a:r>
              <a:rPr lang="pt-BR" sz="1600" b="1" dirty="0">
                <a:latin typeface="+mn-lt"/>
                <a:cs typeface="Times New Roman" pitchFamily="18" charset="0"/>
              </a:rPr>
              <a:t>DA EDUCAÇÃO FÍSICA E DO ESPORTE</a:t>
            </a:r>
            <a:endParaRPr lang="en-GB" sz="1600" dirty="0">
              <a:latin typeface="+mn-lt"/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600" b="1" dirty="0">
                <a:latin typeface="+mn-lt"/>
                <a:cs typeface="Times New Roman" pitchFamily="18" charset="0"/>
              </a:rPr>
              <a:t>Professora responsável: Dra. Flávia da Cunha Bastos</a:t>
            </a:r>
            <a:endParaRPr lang="en-GB" sz="1600" dirty="0">
              <a:latin typeface="+mn-lt"/>
              <a:cs typeface="Times New Roman" pitchFamily="18" charset="0"/>
            </a:endParaRPr>
          </a:p>
        </p:txBody>
      </p:sp>
      <p:grpSp>
        <p:nvGrpSpPr>
          <p:cNvPr id="4100" name="Group 29"/>
          <p:cNvGrpSpPr>
            <a:grpSpLocks/>
          </p:cNvGrpSpPr>
          <p:nvPr/>
        </p:nvGrpSpPr>
        <p:grpSpPr bwMode="auto">
          <a:xfrm>
            <a:off x="304800" y="1882229"/>
            <a:ext cx="8515350" cy="4283075"/>
            <a:chOff x="192" y="720"/>
            <a:chExt cx="5568" cy="2698"/>
          </a:xfrm>
        </p:grpSpPr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112" y="2448"/>
              <a:ext cx="196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Tomada de decisões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04" y="1584"/>
              <a:ext cx="1507" cy="25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 smtClean="0">
                  <a:solidFill>
                    <a:srgbClr val="FF0000"/>
                  </a:solidFill>
                </a:rPr>
                <a:t>PLANEJAMENTO</a:t>
              </a:r>
              <a:endParaRPr lang="pt-BR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56" y="1632"/>
              <a:ext cx="1104" cy="4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Direção</a:t>
              </a:r>
            </a:p>
            <a:p>
              <a:pPr algn="ctr">
                <a:lnSpc>
                  <a:spcPct val="70000"/>
                </a:lnSpc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(liderança)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2448" y="1824"/>
              <a:ext cx="129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Comunicação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51" y="2081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Organização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192" y="2592"/>
              <a:ext cx="1200" cy="44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Seleção e contratação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2592" y="720"/>
              <a:ext cx="1056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Gestão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544" y="3168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/>
                <a:t>Avaliação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4656" y="2640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pt-BR" sz="2000" b="1" dirty="0">
                  <a:solidFill>
                    <a:srgbClr val="FFFF00"/>
                  </a:solidFill>
                </a:rPr>
                <a:t>Motivação</a:t>
              </a:r>
            </a:p>
          </p:txBody>
        </p:sp>
        <p:sp>
          <p:nvSpPr>
            <p:cNvPr id="4110" name="Line 14"/>
            <p:cNvSpPr>
              <a:spLocks noChangeShapeType="1"/>
            </p:cNvSpPr>
            <p:nvPr/>
          </p:nvSpPr>
          <p:spPr bwMode="auto">
            <a:xfrm>
              <a:off x="1664" y="1718"/>
              <a:ext cx="70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 flipV="1">
              <a:off x="1428" y="2036"/>
              <a:ext cx="942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2" name="Line 16"/>
            <p:cNvSpPr>
              <a:spLocks noChangeShapeType="1"/>
            </p:cNvSpPr>
            <p:nvPr/>
          </p:nvSpPr>
          <p:spPr bwMode="auto">
            <a:xfrm flipH="1">
              <a:off x="3783" y="1809"/>
              <a:ext cx="847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3" name="Line 17"/>
            <p:cNvSpPr>
              <a:spLocks noChangeShapeType="1"/>
            </p:cNvSpPr>
            <p:nvPr/>
          </p:nvSpPr>
          <p:spPr bwMode="auto">
            <a:xfrm flipH="1" flipV="1">
              <a:off x="3830" y="2036"/>
              <a:ext cx="800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4" name="Line 18"/>
            <p:cNvSpPr>
              <a:spLocks noChangeShapeType="1"/>
            </p:cNvSpPr>
            <p:nvPr/>
          </p:nvSpPr>
          <p:spPr bwMode="auto">
            <a:xfrm>
              <a:off x="3120" y="96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5" name="Line 19"/>
            <p:cNvSpPr>
              <a:spLocks noChangeShapeType="1"/>
            </p:cNvSpPr>
            <p:nvPr/>
          </p:nvSpPr>
          <p:spPr bwMode="auto">
            <a:xfrm>
              <a:off x="816" y="115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816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84" y="115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 flipH="1">
              <a:off x="768" y="3312"/>
              <a:ext cx="18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3648" y="3312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 flipV="1">
              <a:off x="768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 flipV="1">
              <a:off x="5184" y="3024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 flipV="1">
              <a:off x="3072" y="2736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27" name="CaixaDeTexto 26"/>
          <p:cNvSpPr txBox="1"/>
          <p:nvPr/>
        </p:nvSpPr>
        <p:spPr>
          <a:xfrm>
            <a:off x="7668344" y="6597352"/>
            <a:ext cx="14756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dirty="0" err="1" smtClean="0"/>
              <a:t>Celma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58475"/>
              </p:ext>
            </p:extLst>
          </p:nvPr>
        </p:nvGraphicFramePr>
        <p:xfrm>
          <a:off x="0" y="1628800"/>
          <a:ext cx="9324528" cy="5897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Document" r:id="rId4" imgW="5613324" imgH="3550108" progId="Word.Document.8">
                  <p:embed/>
                </p:oleObj>
              </mc:Choice>
              <mc:Fallback>
                <p:oleObj name="Document" r:id="rId4" imgW="5613324" imgH="3550108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28800"/>
                        <a:ext cx="9324528" cy="58970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990600" y="533400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3200" b="1" dirty="0"/>
              <a:t>Níveis de </a:t>
            </a:r>
            <a:r>
              <a:rPr lang="pt-BR" sz="3200" b="1" dirty="0" smtClean="0"/>
              <a:t>Planejamento</a:t>
            </a:r>
            <a:endParaRPr lang="pt-BR" sz="3200" b="1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9"/>
          <p:cNvSpPr txBox="1">
            <a:spLocks noChangeArrowheads="1"/>
          </p:cNvSpPr>
          <p:nvPr/>
        </p:nvSpPr>
        <p:spPr bwMode="auto">
          <a:xfrm>
            <a:off x="152400" y="469900"/>
            <a:ext cx="7086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3200" b="1"/>
              <a:t>Características do Planejamento</a:t>
            </a:r>
          </a:p>
          <a:p>
            <a:pPr eaLnBrk="0" hangingPunct="0"/>
            <a:endParaRPr lang="pt-BR" sz="3200"/>
          </a:p>
          <a:p>
            <a:pPr eaLnBrk="0" hangingPunct="0">
              <a:spcBef>
                <a:spcPct val="50000"/>
              </a:spcBef>
            </a:pPr>
            <a:endParaRPr lang="pt-BR" sz="3200">
              <a:latin typeface="Times New Roman" pitchFamily="18" charset="0"/>
            </a:endParaRPr>
          </a:p>
        </p:txBody>
      </p:sp>
      <p:graphicFrame>
        <p:nvGraphicFramePr>
          <p:cNvPr id="37923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749019"/>
              </p:ext>
            </p:extLst>
          </p:nvPr>
        </p:nvGraphicFramePr>
        <p:xfrm>
          <a:off x="0" y="1268759"/>
          <a:ext cx="9144000" cy="5589241"/>
        </p:xfrm>
        <a:graphic>
          <a:graphicData uri="http://schemas.openxmlformats.org/drawingml/2006/table">
            <a:tbl>
              <a:tblPr/>
              <a:tblGrid>
                <a:gridCol w="1947334"/>
                <a:gridCol w="1980847"/>
                <a:gridCol w="1964973"/>
                <a:gridCol w="1472846"/>
                <a:gridCol w="1778000"/>
              </a:tblGrid>
              <a:tr h="6475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NÍVEL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TIPOS DE PLANEJAMENTO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ABRANGÊNCIA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EXTENSÃO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GRAU DE INCERTEZA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465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Estratégico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 empresa como uma totalidade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Longo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Elevado em face das coações e contingências que não pode prever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  <a:tr h="2010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Intermediário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Tático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área específica da empresa (departamento)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Médio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Limitação das variáveis envolvidas para reduzir a incerteza e permitir a programação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AF6"/>
                    </a:solidFill>
                  </a:tcPr>
                </a:tc>
              </a:tr>
              <a:tr h="14654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Operacional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Uma tarefa ou operação específica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Curto Prazo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Reduzido, graças à programação e à racionalização de todas as atividades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EC"/>
                    </a:solidFill>
                  </a:tcPr>
                </a:tc>
              </a:tr>
            </a:tbl>
          </a:graphicData>
        </a:graphic>
      </p:graphicFrame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6324600" cy="685800"/>
          </a:xfrm>
        </p:spPr>
        <p:txBody>
          <a:bodyPr/>
          <a:lstStyle/>
          <a:p>
            <a:pPr algn="r" eaLnBrk="1" hangingPunct="1"/>
            <a:r>
              <a:rPr lang="pt-BR" sz="2800" smtClean="0"/>
              <a:t>ELEMENTOS DO PLANO </a:t>
            </a:r>
            <a:br>
              <a:rPr lang="pt-BR" sz="2800" smtClean="0"/>
            </a:br>
            <a:r>
              <a:rPr lang="pt-BR" sz="1400" smtClean="0"/>
              <a:t>Souci, 2002</a:t>
            </a:r>
          </a:p>
        </p:txBody>
      </p:sp>
      <p:graphicFrame>
        <p:nvGraphicFramePr>
          <p:cNvPr id="5279" name="Group 159"/>
          <p:cNvGraphicFramePr>
            <a:graphicFrameLocks noGrp="1"/>
          </p:cNvGraphicFramePr>
          <p:nvPr>
            <p:ph type="tbl" idx="1"/>
          </p:nvPr>
        </p:nvGraphicFramePr>
        <p:xfrm>
          <a:off x="539750" y="1412875"/>
          <a:ext cx="8284840" cy="5173664"/>
        </p:xfrm>
        <a:graphic>
          <a:graphicData uri="http://schemas.openxmlformats.org/drawingml/2006/table">
            <a:tbl>
              <a:tblPr/>
              <a:tblGrid>
                <a:gridCol w="1543450"/>
                <a:gridCol w="4829504"/>
                <a:gridCol w="1911886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PERGUNTA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ELEMENTOS DO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TIPO DE PLANO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Quem?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humanos, Capacidade das pessoas, Organograma (relação de autoridade)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Como?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Métodos de trabalho, Motivação do pessoal, Normas e avaliação, Políticas e procedimentos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Quanto?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financeiros,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Pressupostos (receitas e despesas)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Onde?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materiais, Instalações e equipamentos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Quando?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temporais, Prazos, horários,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Prioridades a curto, médio e longo prazo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7391400" cy="762000"/>
          </a:xfrm>
        </p:spPr>
        <p:txBody>
          <a:bodyPr/>
          <a:lstStyle/>
          <a:p>
            <a:pPr eaLnBrk="1" hangingPunct="1"/>
            <a:r>
              <a:rPr lang="pt-BR" sz="3600" smtClean="0"/>
              <a:t>PLANEJAMENTO x PROGRAMAÇÃO</a:t>
            </a:r>
          </a:p>
        </p:txBody>
      </p:sp>
      <p:grpSp>
        <p:nvGrpSpPr>
          <p:cNvPr id="14339" name="Group 3"/>
          <p:cNvGrpSpPr>
            <a:grpSpLocks/>
          </p:cNvGrpSpPr>
          <p:nvPr/>
        </p:nvGrpSpPr>
        <p:grpSpPr bwMode="auto">
          <a:xfrm>
            <a:off x="533400" y="2209800"/>
            <a:ext cx="8096250" cy="4191000"/>
            <a:chOff x="-3" y="-3"/>
            <a:chExt cx="4908" cy="2852"/>
          </a:xfrm>
        </p:grpSpPr>
        <p:grpSp>
          <p:nvGrpSpPr>
            <p:cNvPr id="14341" name="Group 4"/>
            <p:cNvGrpSpPr>
              <a:grpSpLocks/>
            </p:cNvGrpSpPr>
            <p:nvPr/>
          </p:nvGrpSpPr>
          <p:grpSpPr bwMode="auto">
            <a:xfrm>
              <a:off x="0" y="0"/>
              <a:ext cx="4902" cy="2846"/>
              <a:chOff x="0" y="0"/>
              <a:chExt cx="4902" cy="2846"/>
            </a:xfrm>
          </p:grpSpPr>
          <p:grpSp>
            <p:nvGrpSpPr>
              <p:cNvPr id="14343" name="Group 5"/>
              <p:cNvGrpSpPr>
                <a:grpSpLocks/>
              </p:cNvGrpSpPr>
              <p:nvPr/>
            </p:nvGrpSpPr>
            <p:grpSpPr bwMode="auto">
              <a:xfrm>
                <a:off x="0" y="0"/>
                <a:ext cx="1370" cy="442"/>
                <a:chOff x="0" y="0"/>
                <a:chExt cx="1370" cy="442"/>
              </a:xfrm>
            </p:grpSpPr>
            <p:sp>
              <p:nvSpPr>
                <p:cNvPr id="14377" name="Rectangle 6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131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400">
                      <a:latin typeface="Times New Roman" pitchFamily="18" charset="0"/>
                      <a:cs typeface="Times New Roman" pitchFamily="18" charset="0"/>
                    </a:rPr>
                    <a:t> </a:t>
                  </a: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8" name="Rectangle 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370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4" name="Group 8"/>
              <p:cNvGrpSpPr>
                <a:grpSpLocks/>
              </p:cNvGrpSpPr>
              <p:nvPr/>
            </p:nvGrpSpPr>
            <p:grpSpPr bwMode="auto">
              <a:xfrm>
                <a:off x="1370" y="0"/>
                <a:ext cx="1718" cy="442"/>
                <a:chOff x="1370" y="0"/>
                <a:chExt cx="1718" cy="442"/>
              </a:xfrm>
            </p:grpSpPr>
            <p:sp>
              <p:nvSpPr>
                <p:cNvPr id="2" name="Rectangle 9"/>
                <p:cNvSpPr>
                  <a:spLocks noChangeArrowheads="1"/>
                </p:cNvSpPr>
                <p:nvPr/>
              </p:nvSpPr>
              <p:spPr bwMode="auto">
                <a:xfrm>
                  <a:off x="1398" y="0"/>
                  <a:ext cx="166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pt-BR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Times New Roman" charset="0"/>
                    </a:rPr>
                    <a:t>    PLANO</a:t>
                  </a: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  <a:cs typeface="Times New Roman" charset="0"/>
                  </a:endParaRPr>
                </a:p>
                <a:p>
                  <a:pPr eaLnBrk="0" hangingPunct="0">
                    <a:defRPr/>
                  </a:pP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</a:endParaRPr>
                </a:p>
              </p:txBody>
            </p:sp>
            <p:sp>
              <p:nvSpPr>
                <p:cNvPr id="14376" name="Rectangle 10"/>
                <p:cNvSpPr>
                  <a:spLocks noChangeArrowheads="1"/>
                </p:cNvSpPr>
                <p:nvPr/>
              </p:nvSpPr>
              <p:spPr bwMode="auto">
                <a:xfrm>
                  <a:off x="1370" y="0"/>
                  <a:ext cx="1718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5" name="Group 11"/>
              <p:cNvGrpSpPr>
                <a:grpSpLocks/>
              </p:cNvGrpSpPr>
              <p:nvPr/>
            </p:nvGrpSpPr>
            <p:grpSpPr bwMode="auto">
              <a:xfrm>
                <a:off x="3088" y="0"/>
                <a:ext cx="1814" cy="442"/>
                <a:chOff x="3088" y="0"/>
                <a:chExt cx="1814" cy="442"/>
              </a:xfrm>
            </p:grpSpPr>
            <p:sp>
              <p:nvSpPr>
                <p:cNvPr id="3" name="Rectangle 12"/>
                <p:cNvSpPr>
                  <a:spLocks noChangeArrowheads="1"/>
                </p:cNvSpPr>
                <p:nvPr/>
              </p:nvSpPr>
              <p:spPr bwMode="auto">
                <a:xfrm>
                  <a:off x="3116" y="0"/>
                  <a:ext cx="175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r>
                    <a:rPr lang="pt-BR">
                      <a:latin typeface="Arial" charset="0"/>
                      <a:cs typeface="Arial" charset="0"/>
                    </a:rPr>
                    <a:t>  </a:t>
                  </a:r>
                  <a:r>
                    <a:rPr lang="pt-BR" b="1">
                      <a:effectLst>
                        <a:outerShdw blurRad="38100" dist="38100" dir="2700000" algn="tl">
                          <a:srgbClr val="C0C0C0"/>
                        </a:outerShdw>
                      </a:effectLst>
                      <a:latin typeface="Arial" charset="0"/>
                      <a:cs typeface="Arial" charset="0"/>
                    </a:rPr>
                    <a:t>PROGRAMA</a:t>
                  </a: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  <a:cs typeface="Times New Roman" charset="0"/>
                  </a:endParaRPr>
                </a:p>
                <a:p>
                  <a:pPr eaLnBrk="0" hangingPunct="0">
                    <a:defRPr/>
                  </a:pPr>
                  <a:endParaRPr lang="pt-BR" b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charset="0"/>
                  </a:endParaRPr>
                </a:p>
              </p:txBody>
            </p:sp>
            <p:sp>
              <p:nvSpPr>
                <p:cNvPr id="14374" name="Rectangle 13"/>
                <p:cNvSpPr>
                  <a:spLocks noChangeArrowheads="1"/>
                </p:cNvSpPr>
                <p:nvPr/>
              </p:nvSpPr>
              <p:spPr bwMode="auto">
                <a:xfrm>
                  <a:off x="3088" y="0"/>
                  <a:ext cx="1814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6" name="Group 14"/>
              <p:cNvGrpSpPr>
                <a:grpSpLocks/>
              </p:cNvGrpSpPr>
              <p:nvPr/>
            </p:nvGrpSpPr>
            <p:grpSpPr bwMode="auto">
              <a:xfrm>
                <a:off x="0" y="442"/>
                <a:ext cx="1370" cy="442"/>
                <a:chOff x="0" y="442"/>
                <a:chExt cx="1370" cy="442"/>
              </a:xfrm>
            </p:grpSpPr>
            <p:sp>
              <p:nvSpPr>
                <p:cNvPr id="14371" name="Rectangle 15"/>
                <p:cNvSpPr>
                  <a:spLocks noChangeArrowheads="1"/>
                </p:cNvSpPr>
                <p:nvPr/>
              </p:nvSpPr>
              <p:spPr bwMode="auto">
                <a:xfrm>
                  <a:off x="28" y="442"/>
                  <a:ext cx="1314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287338" indent="90488"/>
                  <a:endParaRPr lang="pt-BR" sz="1600">
                    <a:latin typeface="Arial" charset="0"/>
                    <a:cs typeface="Arial" charset="0"/>
                  </a:endParaRPr>
                </a:p>
                <a:p>
                  <a:pPr marL="287338" indent="90488"/>
                  <a:r>
                    <a:rPr lang="pt-BR" sz="1600">
                      <a:latin typeface="Arial" charset="0"/>
                      <a:cs typeface="Arial" charset="0"/>
                    </a:rPr>
                    <a:t>TEMPO</a:t>
                  </a:r>
                </a:p>
                <a:p>
                  <a:pPr marL="287338" indent="90488"/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287338" indent="90488"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2" name="Rectangle 16"/>
                <p:cNvSpPr>
                  <a:spLocks noChangeArrowheads="1"/>
                </p:cNvSpPr>
                <p:nvPr/>
              </p:nvSpPr>
              <p:spPr bwMode="auto">
                <a:xfrm>
                  <a:off x="0" y="442"/>
                  <a:ext cx="1370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7" name="Group 17"/>
              <p:cNvGrpSpPr>
                <a:grpSpLocks/>
              </p:cNvGrpSpPr>
              <p:nvPr/>
            </p:nvGrpSpPr>
            <p:grpSpPr bwMode="auto">
              <a:xfrm>
                <a:off x="1370" y="442"/>
                <a:ext cx="1718" cy="442"/>
                <a:chOff x="1370" y="442"/>
                <a:chExt cx="1718" cy="442"/>
              </a:xfrm>
            </p:grpSpPr>
            <p:sp>
              <p:nvSpPr>
                <p:cNvPr id="14369" name="Rectangle 18"/>
                <p:cNvSpPr>
                  <a:spLocks noChangeArrowheads="1"/>
                </p:cNvSpPr>
                <p:nvPr/>
              </p:nvSpPr>
              <p:spPr bwMode="auto">
                <a:xfrm>
                  <a:off x="1398" y="442"/>
                  <a:ext cx="166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MÉDIO E LONGO PRAZO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70" name="Rectangle 19"/>
                <p:cNvSpPr>
                  <a:spLocks noChangeArrowheads="1"/>
                </p:cNvSpPr>
                <p:nvPr/>
              </p:nvSpPr>
              <p:spPr bwMode="auto">
                <a:xfrm>
                  <a:off x="1370" y="442"/>
                  <a:ext cx="1718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8" name="Group 20"/>
              <p:cNvGrpSpPr>
                <a:grpSpLocks/>
              </p:cNvGrpSpPr>
              <p:nvPr/>
            </p:nvGrpSpPr>
            <p:grpSpPr bwMode="auto">
              <a:xfrm>
                <a:off x="3088" y="442"/>
                <a:ext cx="1814" cy="442"/>
                <a:chOff x="3088" y="442"/>
                <a:chExt cx="1814" cy="442"/>
              </a:xfrm>
            </p:grpSpPr>
            <p:sp>
              <p:nvSpPr>
                <p:cNvPr id="14367" name="Rectangle 21"/>
                <p:cNvSpPr>
                  <a:spLocks noChangeArrowheads="1"/>
                </p:cNvSpPr>
                <p:nvPr/>
              </p:nvSpPr>
              <p:spPr bwMode="auto">
                <a:xfrm>
                  <a:off x="3116" y="442"/>
                  <a:ext cx="1758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CURTO E MÉDIO PRAZO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8" name="Rectangle 22"/>
                <p:cNvSpPr>
                  <a:spLocks noChangeArrowheads="1"/>
                </p:cNvSpPr>
                <p:nvPr/>
              </p:nvSpPr>
              <p:spPr bwMode="auto">
                <a:xfrm>
                  <a:off x="3088" y="442"/>
                  <a:ext cx="1814" cy="442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49" name="Group 23"/>
              <p:cNvGrpSpPr>
                <a:grpSpLocks/>
              </p:cNvGrpSpPr>
              <p:nvPr/>
            </p:nvGrpSpPr>
            <p:grpSpPr bwMode="auto">
              <a:xfrm>
                <a:off x="0" y="884"/>
                <a:ext cx="1370" cy="596"/>
                <a:chOff x="0" y="884"/>
                <a:chExt cx="1370" cy="596"/>
              </a:xfrm>
            </p:grpSpPr>
            <p:sp>
              <p:nvSpPr>
                <p:cNvPr id="14365" name="Rectangle 24"/>
                <p:cNvSpPr>
                  <a:spLocks noChangeArrowheads="1"/>
                </p:cNvSpPr>
                <p:nvPr/>
              </p:nvSpPr>
              <p:spPr bwMode="auto">
                <a:xfrm>
                  <a:off x="28" y="884"/>
                  <a:ext cx="1314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indent="377825"/>
                  <a:endParaRPr lang="pt-BR" sz="1600">
                    <a:latin typeface="Arial" charset="0"/>
                    <a:cs typeface="Arial" charset="0"/>
                  </a:endParaRPr>
                </a:p>
                <a:p>
                  <a:pPr indent="377825"/>
                  <a:r>
                    <a:rPr lang="pt-BR" sz="1600">
                      <a:latin typeface="Arial" charset="0"/>
                      <a:cs typeface="Arial" charset="0"/>
                    </a:rPr>
                    <a:t>DETALHE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6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884"/>
                  <a:ext cx="1370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0" name="Group 26"/>
              <p:cNvGrpSpPr>
                <a:grpSpLocks/>
              </p:cNvGrpSpPr>
              <p:nvPr/>
            </p:nvGrpSpPr>
            <p:grpSpPr bwMode="auto">
              <a:xfrm>
                <a:off x="1370" y="884"/>
                <a:ext cx="1718" cy="596"/>
                <a:chOff x="1370" y="884"/>
                <a:chExt cx="1718" cy="596"/>
              </a:xfrm>
            </p:grpSpPr>
            <p:sp>
              <p:nvSpPr>
                <p:cNvPr id="14363" name="Rectangle 27"/>
                <p:cNvSpPr>
                  <a:spLocks noChangeArrowheads="1"/>
                </p:cNvSpPr>
                <p:nvPr/>
              </p:nvSpPr>
              <p:spPr bwMode="auto">
                <a:xfrm>
                  <a:off x="1398" y="884"/>
                  <a:ext cx="1662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GERAIS E + FLEXÍVEIS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4" name="Rectangle 28"/>
                <p:cNvSpPr>
                  <a:spLocks noChangeArrowheads="1"/>
                </p:cNvSpPr>
                <p:nvPr/>
              </p:nvSpPr>
              <p:spPr bwMode="auto">
                <a:xfrm>
                  <a:off x="1370" y="884"/>
                  <a:ext cx="1718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1" name="Group 29"/>
              <p:cNvGrpSpPr>
                <a:grpSpLocks/>
              </p:cNvGrpSpPr>
              <p:nvPr/>
            </p:nvGrpSpPr>
            <p:grpSpPr bwMode="auto">
              <a:xfrm>
                <a:off x="3088" y="884"/>
                <a:ext cx="1814" cy="596"/>
                <a:chOff x="3088" y="884"/>
                <a:chExt cx="1814" cy="596"/>
              </a:xfrm>
            </p:grpSpPr>
            <p:sp>
              <p:nvSpPr>
                <p:cNvPr id="14361" name="Rectangle 30"/>
                <p:cNvSpPr>
                  <a:spLocks noChangeArrowheads="1"/>
                </p:cNvSpPr>
                <p:nvPr/>
              </p:nvSpPr>
              <p:spPr bwMode="auto">
                <a:xfrm>
                  <a:off x="3116" y="884"/>
                  <a:ext cx="1758" cy="59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 sz="1600">
                    <a:latin typeface="Arial" charset="0"/>
                    <a:cs typeface="Arial" charset="0"/>
                  </a:endParaRPr>
                </a:p>
                <a:p>
                  <a:r>
                    <a:rPr lang="pt-BR" sz="1600">
                      <a:latin typeface="Arial" charset="0"/>
                      <a:cs typeface="Arial" charset="0"/>
                    </a:rPr>
                    <a:t>DETALHADOS E + RÍGIDOS</a:t>
                  </a:r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2" name="Rectangle 31"/>
                <p:cNvSpPr>
                  <a:spLocks noChangeArrowheads="1"/>
                </p:cNvSpPr>
                <p:nvPr/>
              </p:nvSpPr>
              <p:spPr bwMode="auto">
                <a:xfrm>
                  <a:off x="3088" y="884"/>
                  <a:ext cx="1814" cy="59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2" name="Group 32"/>
              <p:cNvGrpSpPr>
                <a:grpSpLocks/>
              </p:cNvGrpSpPr>
              <p:nvPr/>
            </p:nvGrpSpPr>
            <p:grpSpPr bwMode="auto">
              <a:xfrm>
                <a:off x="0" y="1480"/>
                <a:ext cx="1370" cy="1366"/>
                <a:chOff x="0" y="1480"/>
                <a:chExt cx="1370" cy="1366"/>
              </a:xfrm>
            </p:grpSpPr>
            <p:sp>
              <p:nvSpPr>
                <p:cNvPr id="14359" name="Rectangle 33"/>
                <p:cNvSpPr>
                  <a:spLocks noChangeArrowheads="1"/>
                </p:cNvSpPr>
                <p:nvPr/>
              </p:nvSpPr>
              <p:spPr bwMode="auto">
                <a:xfrm>
                  <a:off x="28" y="1480"/>
                  <a:ext cx="1314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377825"/>
                  <a:r>
                    <a:rPr lang="pt-BR" sz="1600">
                      <a:latin typeface="Arial" charset="0"/>
                      <a:cs typeface="Arial" charset="0"/>
                    </a:rPr>
                    <a:t>NÚCLEO DOS CONTEÚDOS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377825"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60" name="Rectangle 34"/>
                <p:cNvSpPr>
                  <a:spLocks noChangeArrowheads="1"/>
                </p:cNvSpPr>
                <p:nvPr/>
              </p:nvSpPr>
              <p:spPr bwMode="auto">
                <a:xfrm>
                  <a:off x="0" y="1480"/>
                  <a:ext cx="1370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3" name="Group 35"/>
              <p:cNvGrpSpPr>
                <a:grpSpLocks/>
              </p:cNvGrpSpPr>
              <p:nvPr/>
            </p:nvGrpSpPr>
            <p:grpSpPr bwMode="auto">
              <a:xfrm>
                <a:off x="1370" y="1480"/>
                <a:ext cx="1718" cy="1366"/>
                <a:chOff x="1370" y="1480"/>
                <a:chExt cx="1718" cy="1366"/>
              </a:xfrm>
            </p:grpSpPr>
            <p:sp>
              <p:nvSpPr>
                <p:cNvPr id="14357" name="Rectangle 36"/>
                <p:cNvSpPr>
                  <a:spLocks noChangeArrowheads="1"/>
                </p:cNvSpPr>
                <p:nvPr/>
              </p:nvSpPr>
              <p:spPr bwMode="auto">
                <a:xfrm>
                  <a:off x="1398" y="1480"/>
                  <a:ext cx="1662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600">
                      <a:latin typeface="Arial" charset="0"/>
                      <a:cs typeface="Arial" charset="0"/>
                    </a:rPr>
                    <a:t>ÊNFASE:</a:t>
                  </a:r>
                </a:p>
                <a:p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OBJETIVOS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PROJETOS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>
                    <a:buFont typeface="Wingdings" pitchFamily="2" charset="2"/>
                    <a:buChar char="§"/>
                  </a:pPr>
                  <a:r>
                    <a:rPr lang="pt-BR" sz="1600">
                      <a:latin typeface="Arial" charset="0"/>
                      <a:cs typeface="Arial" charset="0"/>
                    </a:rPr>
                    <a:t>  NOS INDICADORES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58" name="Rectangle 37"/>
                <p:cNvSpPr>
                  <a:spLocks noChangeArrowheads="1"/>
                </p:cNvSpPr>
                <p:nvPr/>
              </p:nvSpPr>
              <p:spPr bwMode="auto">
                <a:xfrm>
                  <a:off x="1370" y="1480"/>
                  <a:ext cx="1718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  <p:grpSp>
            <p:nvGrpSpPr>
              <p:cNvPr id="14354" name="Group 38"/>
              <p:cNvGrpSpPr>
                <a:grpSpLocks/>
              </p:cNvGrpSpPr>
              <p:nvPr/>
            </p:nvGrpSpPr>
            <p:grpSpPr bwMode="auto">
              <a:xfrm>
                <a:off x="3088" y="1480"/>
                <a:ext cx="1814" cy="1366"/>
                <a:chOff x="3088" y="1480"/>
                <a:chExt cx="1814" cy="1366"/>
              </a:xfrm>
            </p:grpSpPr>
            <p:sp>
              <p:nvSpPr>
                <p:cNvPr id="14355" name="Rectangle 39"/>
                <p:cNvSpPr>
                  <a:spLocks noChangeArrowheads="1"/>
                </p:cNvSpPr>
                <p:nvPr/>
              </p:nvSpPr>
              <p:spPr bwMode="auto">
                <a:xfrm>
                  <a:off x="3116" y="1480"/>
                  <a:ext cx="1758" cy="136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pt-BR" sz="1600">
                      <a:latin typeface="Arial" charset="0"/>
                      <a:cs typeface="Arial" charset="0"/>
                    </a:rPr>
                    <a:t>AÇÕES CONCRETAS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PRAZOS DEFINIDOS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RESULTADOS ESPERADOS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RESPONSÁVEIS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r>
                    <a:rPr lang="pt-BR" sz="1600">
                      <a:latin typeface="Arial" charset="0"/>
                      <a:cs typeface="Arial" charset="0"/>
                    </a:rPr>
                    <a:t>RECURSOS NECESSÁRIOS</a:t>
                  </a:r>
                  <a:endParaRPr lang="pt-BR" sz="1400">
                    <a:latin typeface="Times New Roman" pitchFamily="18" charset="0"/>
                    <a:cs typeface="Times New Roman" pitchFamily="18" charset="0"/>
                  </a:endParaRPr>
                </a:p>
                <a:p>
                  <a:pPr eaLnBrk="0" hangingPunct="0"/>
                  <a:endParaRPr lang="pt-BR">
                    <a:latin typeface="Times New Roman" pitchFamily="18" charset="0"/>
                  </a:endParaRPr>
                </a:p>
              </p:txBody>
            </p:sp>
            <p:sp>
              <p:nvSpPr>
                <p:cNvPr id="14356" name="Rectangle 40"/>
                <p:cNvSpPr>
                  <a:spLocks noChangeArrowheads="1"/>
                </p:cNvSpPr>
                <p:nvPr/>
              </p:nvSpPr>
              <p:spPr bwMode="auto">
                <a:xfrm>
                  <a:off x="3088" y="1480"/>
                  <a:ext cx="1814" cy="1366"/>
                </a:xfrm>
                <a:prstGeom prst="rect">
                  <a:avLst/>
                </a:prstGeom>
                <a:noFill/>
                <a:ln w="7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pt-BR"/>
                </a:p>
              </p:txBody>
            </p:sp>
          </p:grpSp>
        </p:grpSp>
        <p:sp>
          <p:nvSpPr>
            <p:cNvPr id="14342" name="Rectangle 41"/>
            <p:cNvSpPr>
              <a:spLocks noChangeArrowheads="1"/>
            </p:cNvSpPr>
            <p:nvPr/>
          </p:nvSpPr>
          <p:spPr bwMode="auto">
            <a:xfrm>
              <a:off x="-3" y="-3"/>
              <a:ext cx="4908" cy="2852"/>
            </a:xfrm>
            <a:prstGeom prst="rect">
              <a:avLst/>
            </a:prstGeom>
            <a:noFill/>
            <a:ln w="11112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14340" name="Text Box 42"/>
          <p:cNvSpPr txBox="1">
            <a:spLocks noChangeArrowheads="1"/>
          </p:cNvSpPr>
          <p:nvPr/>
        </p:nvSpPr>
        <p:spPr bwMode="auto">
          <a:xfrm>
            <a:off x="6781800" y="12192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/>
              <a:t>ROCHE, 2002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331913" y="549275"/>
            <a:ext cx="6400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3200" b="1">
                <a:solidFill>
                  <a:srgbClr val="FFC000"/>
                </a:solidFill>
              </a:rPr>
              <a:t>Filosofias do Planejamento</a:t>
            </a:r>
            <a:endParaRPr lang="pt-BR" sz="3200">
              <a:solidFill>
                <a:srgbClr val="FFC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438652971"/>
              </p:ext>
            </p:extLst>
          </p:nvPr>
        </p:nvGraphicFramePr>
        <p:xfrm>
          <a:off x="539552" y="1448892"/>
          <a:ext cx="8305800" cy="5724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0050" y="-50517"/>
            <a:ext cx="7772400" cy="1143000"/>
          </a:xfrm>
        </p:spPr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pic>
        <p:nvPicPr>
          <p:cNvPr id="3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071" y="1604343"/>
            <a:ext cx="1742919" cy="1464052"/>
          </a:xfrm>
          <a:prstGeom prst="rect">
            <a:avLst/>
          </a:prstGeom>
          <a:solidFill>
            <a:srgbClr val="F6FCFF"/>
          </a:solidFill>
        </p:spPr>
      </p:pic>
      <p:sp>
        <p:nvSpPr>
          <p:cNvPr id="4" name="Retângulo 3"/>
          <p:cNvSpPr/>
          <p:nvPr/>
        </p:nvSpPr>
        <p:spPr>
          <a:xfrm>
            <a:off x="2771800" y="1764864"/>
            <a:ext cx="6048672" cy="1200329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Missão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Objetivo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: </a:t>
            </a:r>
          </a:p>
          <a:p>
            <a:pPr algn="just"/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Organizar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o Campeonato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adulto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masculino</a:t>
            </a: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Calibri" panose="020F0502020204030204" pitchFamily="34" charset="0"/>
              </a:rPr>
              <a:t>basquete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6" name="Retângulo 5"/>
          <p:cNvSpPr/>
          <p:nvPr/>
        </p:nvSpPr>
        <p:spPr>
          <a:xfrm>
            <a:off x="4296092" y="3578537"/>
            <a:ext cx="4524380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pt-BR" dirty="0">
                <a:solidFill>
                  <a:schemeClr val="bg2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Promover o esporte dentro da USP</a:t>
            </a:r>
            <a:endParaRPr lang="pt-BR" dirty="0">
              <a:solidFill>
                <a:schemeClr val="bg2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3259" y="4509236"/>
            <a:ext cx="2299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 academias</a:t>
            </a:r>
            <a:endParaRPr lang="pt-BR" dirty="0">
              <a:solidFill>
                <a:srgbClr val="FFC000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060400" y="4423249"/>
            <a:ext cx="60841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Levar atividades oferecidas em clubes aos condomínios</a:t>
            </a:r>
            <a:endParaRPr lang="pt-BR" dirty="0">
              <a:solidFill>
                <a:srgbClr val="FFC000"/>
              </a:solidFill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5230646"/>
            <a:ext cx="1446160" cy="1556068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3100702" y="5344064"/>
            <a:ext cx="59760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Calibri" panose="020F0502020204030204" pitchFamily="34" charset="0"/>
              </a:rPr>
              <a:t>Administrar, dirigir, controlar, difundir e incentivar a prática da modalidade, não só no âmbito competitivo, mas também no não competitivo.</a:t>
            </a:r>
          </a:p>
        </p:txBody>
      </p:sp>
      <p:pic>
        <p:nvPicPr>
          <p:cNvPr id="11" name="Picture 5" descr="LAAUS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508411"/>
            <a:ext cx="4140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210692"/>
              </p:ext>
            </p:extLst>
          </p:nvPr>
        </p:nvGraphicFramePr>
        <p:xfrm>
          <a:off x="3526962" y="332656"/>
          <a:ext cx="5293510" cy="822960"/>
        </p:xfrm>
        <a:graphic>
          <a:graphicData uri="http://schemas.openxmlformats.org/drawingml/2006/table">
            <a:tbl>
              <a:tblPr/>
              <a:tblGrid>
                <a:gridCol w="986171"/>
                <a:gridCol w="2441201"/>
                <a:gridCol w="1866138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41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2400" cy="627063"/>
          </a:xfrm>
        </p:spPr>
        <p:txBody>
          <a:bodyPr/>
          <a:lstStyle/>
          <a:p>
            <a:pPr eaLnBrk="1" hangingPunct="1"/>
            <a:r>
              <a:rPr lang="pt-BR" sz="3600" dirty="0" smtClean="0">
                <a:solidFill>
                  <a:srgbClr val="FFC000"/>
                </a:solidFill>
                <a:latin typeface="Tahoma" pitchFamily="34" charset="0"/>
              </a:rPr>
              <a:t>OBJETIVOS GERAIS - </a:t>
            </a:r>
            <a:r>
              <a:rPr lang="pt-BR" sz="2400" dirty="0" smtClean="0">
                <a:solidFill>
                  <a:srgbClr val="FFC000"/>
                </a:solidFill>
                <a:latin typeface="Tahoma" pitchFamily="34" charset="0"/>
              </a:rPr>
              <a:t>médio prazo – 3 ou 4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615612" y="1701207"/>
            <a:ext cx="8297695" cy="4679720"/>
            <a:chOff x="615612" y="1701207"/>
            <a:chExt cx="8297695" cy="4679720"/>
          </a:xfrm>
        </p:grpSpPr>
        <p:sp>
          <p:nvSpPr>
            <p:cNvPr id="5" name="Forma livre 4"/>
            <p:cNvSpPr/>
            <p:nvPr/>
          </p:nvSpPr>
          <p:spPr>
            <a:xfrm>
              <a:off x="615612" y="1701207"/>
              <a:ext cx="2042379" cy="641057"/>
            </a:xfrm>
            <a:custGeom>
              <a:avLst/>
              <a:gdLst>
                <a:gd name="connsiteX0" fmla="*/ 0 w 2042379"/>
                <a:gd name="connsiteY0" fmla="*/ 106845 h 641057"/>
                <a:gd name="connsiteX1" fmla="*/ 106845 w 2042379"/>
                <a:gd name="connsiteY1" fmla="*/ 0 h 641057"/>
                <a:gd name="connsiteX2" fmla="*/ 1935534 w 2042379"/>
                <a:gd name="connsiteY2" fmla="*/ 0 h 641057"/>
                <a:gd name="connsiteX3" fmla="*/ 2042379 w 2042379"/>
                <a:gd name="connsiteY3" fmla="*/ 106845 h 641057"/>
                <a:gd name="connsiteX4" fmla="*/ 2042379 w 2042379"/>
                <a:gd name="connsiteY4" fmla="*/ 534212 h 641057"/>
                <a:gd name="connsiteX5" fmla="*/ 1935534 w 2042379"/>
                <a:gd name="connsiteY5" fmla="*/ 641057 h 641057"/>
                <a:gd name="connsiteX6" fmla="*/ 106845 w 2042379"/>
                <a:gd name="connsiteY6" fmla="*/ 641057 h 641057"/>
                <a:gd name="connsiteX7" fmla="*/ 0 w 2042379"/>
                <a:gd name="connsiteY7" fmla="*/ 534212 h 641057"/>
                <a:gd name="connsiteX8" fmla="*/ 0 w 2042379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42379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1935534" y="0"/>
                  </a:lnTo>
                  <a:cubicBezTo>
                    <a:pt x="1994543" y="0"/>
                    <a:pt x="2042379" y="47836"/>
                    <a:pt x="2042379" y="106845"/>
                  </a:cubicBezTo>
                  <a:lnTo>
                    <a:pt x="2042379" y="534212"/>
                  </a:lnTo>
                  <a:cubicBezTo>
                    <a:pt x="2042379" y="593221"/>
                    <a:pt x="1994543" y="641057"/>
                    <a:pt x="1935534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OBJETIVOS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615612" y="2374318"/>
              <a:ext cx="3545167" cy="641057"/>
            </a:xfrm>
            <a:custGeom>
              <a:avLst/>
              <a:gdLst>
                <a:gd name="connsiteX0" fmla="*/ 0 w 3545167"/>
                <a:gd name="connsiteY0" fmla="*/ 106845 h 641057"/>
                <a:gd name="connsiteX1" fmla="*/ 106845 w 3545167"/>
                <a:gd name="connsiteY1" fmla="*/ 0 h 641057"/>
                <a:gd name="connsiteX2" fmla="*/ 3438322 w 3545167"/>
                <a:gd name="connsiteY2" fmla="*/ 0 h 641057"/>
                <a:gd name="connsiteX3" fmla="*/ 3545167 w 3545167"/>
                <a:gd name="connsiteY3" fmla="*/ 106845 h 641057"/>
                <a:gd name="connsiteX4" fmla="*/ 3545167 w 3545167"/>
                <a:gd name="connsiteY4" fmla="*/ 534212 h 641057"/>
                <a:gd name="connsiteX5" fmla="*/ 3438322 w 3545167"/>
                <a:gd name="connsiteY5" fmla="*/ 641057 h 641057"/>
                <a:gd name="connsiteX6" fmla="*/ 106845 w 3545167"/>
                <a:gd name="connsiteY6" fmla="*/ 641057 h 641057"/>
                <a:gd name="connsiteX7" fmla="*/ 0 w 3545167"/>
                <a:gd name="connsiteY7" fmla="*/ 534212 h 641057"/>
                <a:gd name="connsiteX8" fmla="*/ 0 w 3545167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45167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3438322" y="0"/>
                  </a:lnTo>
                  <a:cubicBezTo>
                    <a:pt x="3497331" y="0"/>
                    <a:pt x="3545167" y="47836"/>
                    <a:pt x="3545167" y="106845"/>
                  </a:cubicBezTo>
                  <a:lnTo>
                    <a:pt x="3545167" y="534212"/>
                  </a:lnTo>
                  <a:cubicBezTo>
                    <a:pt x="3545167" y="593221"/>
                    <a:pt x="3497331" y="641057"/>
                    <a:pt x="3438322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00B0F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2400000"/>
                <a:satOff val="-2862"/>
                <a:lumOff val="-2909"/>
                <a:alphaOff val="0"/>
              </a:schemeClr>
            </a:fillRef>
            <a:effectRef idx="3">
              <a:schemeClr val="accent5">
                <a:hueOff val="-2400000"/>
                <a:satOff val="-2862"/>
                <a:lumOff val="-2909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Mensuráveis - indicadores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615612" y="3047428"/>
              <a:ext cx="3895815" cy="641057"/>
            </a:xfrm>
            <a:custGeom>
              <a:avLst/>
              <a:gdLst>
                <a:gd name="connsiteX0" fmla="*/ 0 w 3895815"/>
                <a:gd name="connsiteY0" fmla="*/ 106845 h 641057"/>
                <a:gd name="connsiteX1" fmla="*/ 106845 w 3895815"/>
                <a:gd name="connsiteY1" fmla="*/ 0 h 641057"/>
                <a:gd name="connsiteX2" fmla="*/ 3788970 w 3895815"/>
                <a:gd name="connsiteY2" fmla="*/ 0 h 641057"/>
                <a:gd name="connsiteX3" fmla="*/ 3895815 w 3895815"/>
                <a:gd name="connsiteY3" fmla="*/ 106845 h 641057"/>
                <a:gd name="connsiteX4" fmla="*/ 3895815 w 3895815"/>
                <a:gd name="connsiteY4" fmla="*/ 534212 h 641057"/>
                <a:gd name="connsiteX5" fmla="*/ 3788970 w 3895815"/>
                <a:gd name="connsiteY5" fmla="*/ 641057 h 641057"/>
                <a:gd name="connsiteX6" fmla="*/ 106845 w 3895815"/>
                <a:gd name="connsiteY6" fmla="*/ 641057 h 641057"/>
                <a:gd name="connsiteX7" fmla="*/ 0 w 3895815"/>
                <a:gd name="connsiteY7" fmla="*/ 534212 h 641057"/>
                <a:gd name="connsiteX8" fmla="*/ 0 w 3895815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895815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3788970" y="0"/>
                  </a:lnTo>
                  <a:cubicBezTo>
                    <a:pt x="3847979" y="0"/>
                    <a:pt x="3895815" y="47836"/>
                    <a:pt x="3895815" y="106845"/>
                  </a:cubicBezTo>
                  <a:lnTo>
                    <a:pt x="3895815" y="534212"/>
                  </a:lnTo>
                  <a:cubicBezTo>
                    <a:pt x="3895815" y="593221"/>
                    <a:pt x="3847979" y="641057"/>
                    <a:pt x="3788970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800000"/>
                <a:satOff val="-5724"/>
                <a:lumOff val="-5817"/>
                <a:alphaOff val="0"/>
              </a:schemeClr>
            </a:fillRef>
            <a:effectRef idx="3">
              <a:schemeClr val="accent5">
                <a:hueOff val="-4800000"/>
                <a:satOff val="-5724"/>
                <a:lumOff val="-5817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ct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Propósitos a médio prazo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0" name="Forma livre 9"/>
            <p:cNvSpPr/>
            <p:nvPr/>
          </p:nvSpPr>
          <p:spPr>
            <a:xfrm>
              <a:off x="615612" y="3720539"/>
              <a:ext cx="4183850" cy="641057"/>
            </a:xfrm>
            <a:custGeom>
              <a:avLst/>
              <a:gdLst>
                <a:gd name="connsiteX0" fmla="*/ 0 w 4183850"/>
                <a:gd name="connsiteY0" fmla="*/ 106845 h 641057"/>
                <a:gd name="connsiteX1" fmla="*/ 106845 w 4183850"/>
                <a:gd name="connsiteY1" fmla="*/ 0 h 641057"/>
                <a:gd name="connsiteX2" fmla="*/ 4077005 w 4183850"/>
                <a:gd name="connsiteY2" fmla="*/ 0 h 641057"/>
                <a:gd name="connsiteX3" fmla="*/ 4183850 w 4183850"/>
                <a:gd name="connsiteY3" fmla="*/ 106845 h 641057"/>
                <a:gd name="connsiteX4" fmla="*/ 4183850 w 4183850"/>
                <a:gd name="connsiteY4" fmla="*/ 534212 h 641057"/>
                <a:gd name="connsiteX5" fmla="*/ 4077005 w 4183850"/>
                <a:gd name="connsiteY5" fmla="*/ 641057 h 641057"/>
                <a:gd name="connsiteX6" fmla="*/ 106845 w 4183850"/>
                <a:gd name="connsiteY6" fmla="*/ 641057 h 641057"/>
                <a:gd name="connsiteX7" fmla="*/ 0 w 4183850"/>
                <a:gd name="connsiteY7" fmla="*/ 534212 h 641057"/>
                <a:gd name="connsiteX8" fmla="*/ 0 w 4183850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83850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4077005" y="0"/>
                  </a:lnTo>
                  <a:cubicBezTo>
                    <a:pt x="4136014" y="0"/>
                    <a:pt x="4183850" y="47836"/>
                    <a:pt x="4183850" y="106845"/>
                  </a:cubicBezTo>
                  <a:lnTo>
                    <a:pt x="4183850" y="534212"/>
                  </a:lnTo>
                  <a:cubicBezTo>
                    <a:pt x="4183850" y="593221"/>
                    <a:pt x="4136014" y="641057"/>
                    <a:pt x="4077005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09C804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7200000"/>
                <a:satOff val="-8585"/>
                <a:lumOff val="-8726"/>
                <a:alphaOff val="0"/>
              </a:schemeClr>
            </a:fillRef>
            <a:effectRef idx="3">
              <a:schemeClr val="accent5">
                <a:hueOff val="-7200000"/>
                <a:satOff val="-8585"/>
                <a:lumOff val="-8726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      Factíveis e realistas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1" name="Forma livre 10"/>
            <p:cNvSpPr/>
            <p:nvPr/>
          </p:nvSpPr>
          <p:spPr>
            <a:xfrm>
              <a:off x="615612" y="4393649"/>
              <a:ext cx="4962439" cy="641057"/>
            </a:xfrm>
            <a:custGeom>
              <a:avLst/>
              <a:gdLst>
                <a:gd name="connsiteX0" fmla="*/ 0 w 4962439"/>
                <a:gd name="connsiteY0" fmla="*/ 106845 h 641057"/>
                <a:gd name="connsiteX1" fmla="*/ 106845 w 4962439"/>
                <a:gd name="connsiteY1" fmla="*/ 0 h 641057"/>
                <a:gd name="connsiteX2" fmla="*/ 4855594 w 4962439"/>
                <a:gd name="connsiteY2" fmla="*/ 0 h 641057"/>
                <a:gd name="connsiteX3" fmla="*/ 4962439 w 4962439"/>
                <a:gd name="connsiteY3" fmla="*/ 106845 h 641057"/>
                <a:gd name="connsiteX4" fmla="*/ 4962439 w 4962439"/>
                <a:gd name="connsiteY4" fmla="*/ 534212 h 641057"/>
                <a:gd name="connsiteX5" fmla="*/ 4855594 w 4962439"/>
                <a:gd name="connsiteY5" fmla="*/ 641057 h 641057"/>
                <a:gd name="connsiteX6" fmla="*/ 106845 w 4962439"/>
                <a:gd name="connsiteY6" fmla="*/ 641057 h 641057"/>
                <a:gd name="connsiteX7" fmla="*/ 0 w 4962439"/>
                <a:gd name="connsiteY7" fmla="*/ 534212 h 641057"/>
                <a:gd name="connsiteX8" fmla="*/ 0 w 4962439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62439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4855594" y="0"/>
                  </a:lnTo>
                  <a:cubicBezTo>
                    <a:pt x="4914603" y="0"/>
                    <a:pt x="4962439" y="47836"/>
                    <a:pt x="4962439" y="106845"/>
                  </a:cubicBezTo>
                  <a:lnTo>
                    <a:pt x="4962439" y="534212"/>
                  </a:lnTo>
                  <a:cubicBezTo>
                    <a:pt x="4962439" y="593221"/>
                    <a:pt x="4914603" y="641057"/>
                    <a:pt x="4855594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600000"/>
                <a:satOff val="-11447"/>
                <a:lumOff val="-11634"/>
                <a:alphaOff val="0"/>
              </a:schemeClr>
            </a:fillRef>
            <a:effectRef idx="3">
              <a:schemeClr val="accent5">
                <a:hueOff val="-9600000"/>
                <a:satOff val="-11447"/>
                <a:lumOff val="-1163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        Claros e compreensíveis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2" name="Forma livre 11"/>
            <p:cNvSpPr/>
            <p:nvPr/>
          </p:nvSpPr>
          <p:spPr>
            <a:xfrm>
              <a:off x="615612" y="5066760"/>
              <a:ext cx="7247943" cy="641057"/>
            </a:xfrm>
            <a:custGeom>
              <a:avLst/>
              <a:gdLst>
                <a:gd name="connsiteX0" fmla="*/ 0 w 7247943"/>
                <a:gd name="connsiteY0" fmla="*/ 106845 h 641057"/>
                <a:gd name="connsiteX1" fmla="*/ 106845 w 7247943"/>
                <a:gd name="connsiteY1" fmla="*/ 0 h 641057"/>
                <a:gd name="connsiteX2" fmla="*/ 7141098 w 7247943"/>
                <a:gd name="connsiteY2" fmla="*/ 0 h 641057"/>
                <a:gd name="connsiteX3" fmla="*/ 7247943 w 7247943"/>
                <a:gd name="connsiteY3" fmla="*/ 106845 h 641057"/>
                <a:gd name="connsiteX4" fmla="*/ 7247943 w 7247943"/>
                <a:gd name="connsiteY4" fmla="*/ 534212 h 641057"/>
                <a:gd name="connsiteX5" fmla="*/ 7141098 w 7247943"/>
                <a:gd name="connsiteY5" fmla="*/ 641057 h 641057"/>
                <a:gd name="connsiteX6" fmla="*/ 106845 w 7247943"/>
                <a:gd name="connsiteY6" fmla="*/ 641057 h 641057"/>
                <a:gd name="connsiteX7" fmla="*/ 0 w 7247943"/>
                <a:gd name="connsiteY7" fmla="*/ 534212 h 641057"/>
                <a:gd name="connsiteX8" fmla="*/ 0 w 7247943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47943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7141098" y="0"/>
                  </a:lnTo>
                  <a:cubicBezTo>
                    <a:pt x="7200107" y="0"/>
                    <a:pt x="7247943" y="47836"/>
                    <a:pt x="7247943" y="106845"/>
                  </a:cubicBezTo>
                  <a:lnTo>
                    <a:pt x="7247943" y="534212"/>
                  </a:lnTo>
                  <a:cubicBezTo>
                    <a:pt x="7247943" y="593221"/>
                    <a:pt x="7200107" y="641057"/>
                    <a:pt x="7141098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FFFF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2000000"/>
                <a:satOff val="-14309"/>
                <a:lumOff val="-14542"/>
                <a:alphaOff val="0"/>
              </a:schemeClr>
            </a:fillRef>
            <a:effectRef idx="3">
              <a:schemeClr val="accent5">
                <a:hueOff val="-12000000"/>
                <a:satOff val="-14309"/>
                <a:lumOff val="-14542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           Motivadores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  <p:sp>
          <p:nvSpPr>
            <p:cNvPr id="13" name="Forma livre 12"/>
            <p:cNvSpPr/>
            <p:nvPr/>
          </p:nvSpPr>
          <p:spPr>
            <a:xfrm>
              <a:off x="615612" y="5739870"/>
              <a:ext cx="8297695" cy="641057"/>
            </a:xfrm>
            <a:custGeom>
              <a:avLst/>
              <a:gdLst>
                <a:gd name="connsiteX0" fmla="*/ 0 w 8297695"/>
                <a:gd name="connsiteY0" fmla="*/ 106845 h 641057"/>
                <a:gd name="connsiteX1" fmla="*/ 106845 w 8297695"/>
                <a:gd name="connsiteY1" fmla="*/ 0 h 641057"/>
                <a:gd name="connsiteX2" fmla="*/ 8190850 w 8297695"/>
                <a:gd name="connsiteY2" fmla="*/ 0 h 641057"/>
                <a:gd name="connsiteX3" fmla="*/ 8297695 w 8297695"/>
                <a:gd name="connsiteY3" fmla="*/ 106845 h 641057"/>
                <a:gd name="connsiteX4" fmla="*/ 8297695 w 8297695"/>
                <a:gd name="connsiteY4" fmla="*/ 534212 h 641057"/>
                <a:gd name="connsiteX5" fmla="*/ 8190850 w 8297695"/>
                <a:gd name="connsiteY5" fmla="*/ 641057 h 641057"/>
                <a:gd name="connsiteX6" fmla="*/ 106845 w 8297695"/>
                <a:gd name="connsiteY6" fmla="*/ 641057 h 641057"/>
                <a:gd name="connsiteX7" fmla="*/ 0 w 8297695"/>
                <a:gd name="connsiteY7" fmla="*/ 534212 h 641057"/>
                <a:gd name="connsiteX8" fmla="*/ 0 w 8297695"/>
                <a:gd name="connsiteY8" fmla="*/ 106845 h 641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297695" h="641057">
                  <a:moveTo>
                    <a:pt x="0" y="106845"/>
                  </a:moveTo>
                  <a:cubicBezTo>
                    <a:pt x="0" y="47836"/>
                    <a:pt x="47836" y="0"/>
                    <a:pt x="106845" y="0"/>
                  </a:cubicBezTo>
                  <a:lnTo>
                    <a:pt x="8190850" y="0"/>
                  </a:lnTo>
                  <a:cubicBezTo>
                    <a:pt x="8249859" y="0"/>
                    <a:pt x="8297695" y="47836"/>
                    <a:pt x="8297695" y="106845"/>
                  </a:cubicBezTo>
                  <a:lnTo>
                    <a:pt x="8297695" y="534212"/>
                  </a:lnTo>
                  <a:cubicBezTo>
                    <a:pt x="8297695" y="593221"/>
                    <a:pt x="8249859" y="641057"/>
                    <a:pt x="8190850" y="641057"/>
                  </a:cubicBezTo>
                  <a:lnTo>
                    <a:pt x="106845" y="641057"/>
                  </a:lnTo>
                  <a:cubicBezTo>
                    <a:pt x="47836" y="641057"/>
                    <a:pt x="0" y="593221"/>
                    <a:pt x="0" y="534212"/>
                  </a:cubicBezTo>
                  <a:lnTo>
                    <a:pt x="0" y="106845"/>
                  </a:lnTo>
                  <a:close/>
                </a:path>
              </a:pathLst>
            </a:custGeom>
            <a:solidFill>
              <a:srgbClr val="C00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14400000"/>
                <a:satOff val="-17171"/>
                <a:lumOff val="-17451"/>
                <a:alphaOff val="0"/>
              </a:schemeClr>
            </a:fillRef>
            <a:effectRef idx="3">
              <a:schemeClr val="accent5">
                <a:hueOff val="-14400000"/>
                <a:satOff val="-17171"/>
                <a:lumOff val="-17451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9874" tIns="65584" rIns="99874" bIns="65584" numCol="1" spcCol="1270" anchor="ctr" anchorCtr="0">
              <a:noAutofit/>
            </a:bodyPr>
            <a:lstStyle/>
            <a:p>
              <a:pPr lvl="0" algn="r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1800" b="1" kern="1200" dirty="0" smtClean="0">
                  <a:solidFill>
                    <a:schemeClr val="accent5">
                      <a:lumMod val="25000"/>
                    </a:schemeClr>
                  </a:solidFill>
                  <a:latin typeface="Arial Black" pitchFamily="34" charset="0"/>
                </a:rPr>
                <a:t>Assumidos e aceitos por todos os níveis da organização</a:t>
              </a:r>
              <a:endParaRPr lang="pt-BR" sz="1800" b="1" kern="1200" dirty="0">
                <a:solidFill>
                  <a:schemeClr val="accent5">
                    <a:lumMod val="25000"/>
                  </a:schemeClr>
                </a:solidFill>
                <a:latin typeface="Arial Black" pitchFamily="34" charset="0"/>
              </a:endParaRPr>
            </a:p>
          </p:txBody>
        </p:sp>
      </p:grp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0517"/>
            <a:ext cx="8362450" cy="1143000"/>
          </a:xfrm>
        </p:spPr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67944"/>
              </p:ext>
            </p:extLst>
          </p:nvPr>
        </p:nvGraphicFramePr>
        <p:xfrm>
          <a:off x="4296092" y="260648"/>
          <a:ext cx="4847908" cy="1310640"/>
        </p:xfrm>
        <a:graphic>
          <a:graphicData uri="http://schemas.openxmlformats.org/drawingml/2006/table">
            <a:tbl>
              <a:tblPr/>
              <a:tblGrid>
                <a:gridCol w="705275"/>
                <a:gridCol w="2253515"/>
                <a:gridCol w="1889118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092138" y="1818392"/>
            <a:ext cx="7120689" cy="2308324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pt-BR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Nossas </a:t>
            </a:r>
            <a:r>
              <a:rPr lang="pt-BR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metas são basicamente anuais, temos uma reunião de planejamento no fim de cada semestre, nela discutimos os projetos que serão tocados no ano e executados. </a:t>
            </a:r>
            <a:r>
              <a:rPr lang="pt-BR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</a:t>
            </a:r>
            <a:r>
              <a:rPr lang="pt-BR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maioria dos projetos são tradicionais e já estão montados. Quando há um projeto novo, demandamos mais tempo para planejamento a longo prazo. </a:t>
            </a:r>
            <a:endParaRPr lang="pt-BR" sz="1800" b="1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 </a:t>
            </a:r>
            <a:r>
              <a:rPr lang="pt-BR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objetivos de curto e longo prazo são definidos e discutidos nas reuniões </a:t>
            </a:r>
            <a:r>
              <a:rPr lang="pt-BR" sz="18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gerais </a:t>
            </a:r>
            <a:r>
              <a:rPr lang="pt-BR" sz="18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semanais com a participação de todos. Além de reuniões esporádicas de cada projeto, quando necessário. </a:t>
            </a:r>
            <a:endParaRPr lang="pt-BR" sz="1800" b="1" dirty="0">
              <a:latin typeface="Calibri" panose="020F050202020403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2638329"/>
            <a:ext cx="2023311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EEFUSP Junior 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2169223" y="4303455"/>
            <a:ext cx="6966520" cy="2554545"/>
          </a:xfrm>
          <a:prstGeom prst="rect">
            <a:avLst/>
          </a:prstGeom>
          <a:solidFill>
            <a:srgbClr val="DEA900"/>
          </a:solidFill>
        </p:spPr>
        <p:txBody>
          <a:bodyPr wrap="square">
            <a:spAutoFit/>
          </a:bodyPr>
          <a:lstStyle/>
          <a:p>
            <a:pPr indent="449580">
              <a:spcAft>
                <a:spcPts val="0"/>
              </a:spcAft>
            </a:pP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odo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 deve ser feito em longo prazo por causa da burocracia de obtenção de recursos. Ele começa no primeiro ano da gestão do prefeito e é colocado em pratica nos quatro anos subsequentes, entrando no primeiro ano do mandato seguinte. O gabinete da prefeitura, neste primeiro ano de planejamento, estabelece metas e disponibiliza o orçamento. Cabe à secretaria então, planejar e executar projetos que 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atinjam essas metas.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0" y="4645840"/>
            <a:ext cx="1907704" cy="1477328"/>
          </a:xfrm>
          <a:prstGeom prst="rect">
            <a:avLst/>
          </a:prstGeom>
          <a:solidFill>
            <a:srgbClr val="DEA900"/>
          </a:solidFill>
        </p:spPr>
        <p:txBody>
          <a:bodyPr wrap="square">
            <a:spAutoFit/>
          </a:bodyPr>
          <a:lstStyle/>
          <a:p>
            <a:r>
              <a:rPr lang="pt-BR" sz="1800" b="1" dirty="0">
                <a:latin typeface="Arial" panose="020B0604020202020204" pitchFamily="34" charset="0"/>
                <a:ea typeface="Calibri" panose="020F0502020204030204" pitchFamily="34" charset="0"/>
              </a:rPr>
              <a:t>Coordenadoria de Gestão das Políticas e Programas de Esporte e Lazer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125533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50517"/>
            <a:ext cx="8362450" cy="1143000"/>
          </a:xfrm>
        </p:spPr>
        <p:txBody>
          <a:bodyPr/>
          <a:lstStyle/>
          <a:p>
            <a:r>
              <a:rPr lang="pt-BR" dirty="0" smtClean="0"/>
              <a:t>PLANEJAMENTO</a:t>
            </a:r>
            <a:endParaRPr lang="pt-BR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67944"/>
              </p:ext>
            </p:extLst>
          </p:nvPr>
        </p:nvGraphicFramePr>
        <p:xfrm>
          <a:off x="4296092" y="260648"/>
          <a:ext cx="4847908" cy="1310640"/>
        </p:xfrm>
        <a:graphic>
          <a:graphicData uri="http://schemas.openxmlformats.org/drawingml/2006/table">
            <a:tbl>
              <a:tblPr/>
              <a:tblGrid>
                <a:gridCol w="705275"/>
                <a:gridCol w="2253515"/>
                <a:gridCol w="1889118"/>
              </a:tblGrid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15" name="Retângulo 14"/>
          <p:cNvSpPr/>
          <p:nvPr/>
        </p:nvSpPr>
        <p:spPr>
          <a:xfrm>
            <a:off x="3491880" y="2568319"/>
            <a:ext cx="5544616" cy="707886"/>
          </a:xfrm>
          <a:prstGeom prst="rect">
            <a:avLst/>
          </a:prstGeom>
          <a:solidFill>
            <a:srgbClr val="F31801"/>
          </a:solidFill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através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do Ciclo Olímpico e a programação é feita a cada ciclo. </a:t>
            </a:r>
            <a:endParaRPr lang="pt-BR" sz="2000" dirty="0"/>
          </a:p>
        </p:txBody>
      </p:sp>
      <p:sp>
        <p:nvSpPr>
          <p:cNvPr id="16" name="Retângulo 15"/>
          <p:cNvSpPr/>
          <p:nvPr/>
        </p:nvSpPr>
        <p:spPr>
          <a:xfrm>
            <a:off x="691787" y="2325207"/>
            <a:ext cx="2273744" cy="1200329"/>
          </a:xfrm>
          <a:prstGeom prst="rect">
            <a:avLst/>
          </a:prstGeom>
          <a:solidFill>
            <a:srgbClr val="F31801"/>
          </a:solidFill>
        </p:spPr>
        <p:txBody>
          <a:bodyPr wrap="square">
            <a:spAutoFit/>
          </a:bodyPr>
          <a:lstStyle/>
          <a:p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</a:rPr>
              <a:t>Federação Paulista de Ciclismo </a:t>
            </a:r>
            <a:endParaRPr lang="pt-BR" dirty="0"/>
          </a:p>
        </p:txBody>
      </p:sp>
      <p:sp>
        <p:nvSpPr>
          <p:cNvPr id="17" name="Retângulo 16"/>
          <p:cNvSpPr/>
          <p:nvPr/>
        </p:nvSpPr>
        <p:spPr>
          <a:xfrm>
            <a:off x="2965531" y="4273236"/>
            <a:ext cx="6178470" cy="1938992"/>
          </a:xfrm>
          <a:prstGeom prst="rect">
            <a:avLst/>
          </a:prstGeom>
          <a:solidFill>
            <a:srgbClr val="09C804"/>
          </a:solidFill>
        </p:spPr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planejamento é feito a médio-prazo. A empresa ainda não realiza planejamento a longo-prazo devido ao fato da mesma ter apenas dois anos desde sua criação. </a:t>
            </a:r>
            <a:r>
              <a:rPr lang="pt-BR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 inicial foi montado visando os próximos dois anos. Consiste basicamente em estratégias de divulgação da empresa e de foco de serviços.</a:t>
            </a:r>
            <a:endParaRPr lang="pt-BR" sz="2000" dirty="0"/>
          </a:p>
        </p:txBody>
      </p:sp>
      <p:sp>
        <p:nvSpPr>
          <p:cNvPr id="18" name="Retângulo 17"/>
          <p:cNvSpPr/>
          <p:nvPr/>
        </p:nvSpPr>
        <p:spPr>
          <a:xfrm>
            <a:off x="725008" y="4550234"/>
            <a:ext cx="2023311" cy="1200329"/>
          </a:xfrm>
          <a:prstGeom prst="rect">
            <a:avLst/>
          </a:prstGeom>
          <a:solidFill>
            <a:srgbClr val="09C804"/>
          </a:solidFill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B4B Treinamentos Virtuais</a:t>
            </a:r>
            <a:endParaRPr lang="pt-B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tângulo 3"/>
          <p:cNvSpPr>
            <a:spLocks noChangeArrowheads="1"/>
          </p:cNvSpPr>
          <p:nvPr/>
        </p:nvSpPr>
        <p:spPr bwMode="auto">
          <a:xfrm>
            <a:off x="0" y="908050"/>
            <a:ext cx="5651500" cy="4524375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>
                <a:cs typeface="Arial" charset="0"/>
              </a:rPr>
              <a:t>O Balanced Scorecard materializa a visão e a estratégia da empresa por meio de um mapa com objetivos e indicadores de desempenho, organizados segundo quatro perspectivas diferentes: </a:t>
            </a:r>
          </a:p>
          <a:p>
            <a:pPr algn="just"/>
            <a:endParaRPr lang="pt-PT" b="1">
              <a:cs typeface="Arial" charset="0"/>
            </a:endParaRP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Financeira; </a:t>
            </a: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Clientes, </a:t>
            </a:r>
          </a:p>
          <a:p>
            <a:pPr algn="just">
              <a:buFont typeface="Arial" charset="0"/>
              <a:buChar char="•"/>
            </a:pPr>
            <a:r>
              <a:rPr lang="pt-PT" b="1">
                <a:cs typeface="Arial" charset="0"/>
              </a:rPr>
              <a:t> Processos internos </a:t>
            </a:r>
          </a:p>
          <a:p>
            <a:pPr>
              <a:buFont typeface="Arial" charset="0"/>
              <a:buChar char="•"/>
            </a:pPr>
            <a:r>
              <a:rPr lang="pt-PT" b="1">
                <a:cs typeface="Arial" charset="0"/>
              </a:rPr>
              <a:t> Aprendizagem </a:t>
            </a:r>
            <a:br>
              <a:rPr lang="pt-PT" b="1">
                <a:cs typeface="Arial" charset="0"/>
              </a:rPr>
            </a:br>
            <a:r>
              <a:rPr lang="pt-PT" b="1">
                <a:cs typeface="Arial" charset="0"/>
              </a:rPr>
              <a:t>e Crescimento. 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5999"/>
            <a:ext cx="7772400" cy="620713"/>
          </a:xfrm>
        </p:spPr>
        <p:txBody>
          <a:bodyPr/>
          <a:lstStyle/>
          <a:p>
            <a:pPr algn="ctr" eaLnBrk="1" hangingPunct="1"/>
            <a:r>
              <a:rPr lang="pt-PT" sz="3200" b="1" dirty="0" smtClean="0">
                <a:solidFill>
                  <a:srgbClr val="FFC000"/>
                </a:solidFill>
                <a:cs typeface="Arial" charset="0"/>
              </a:rPr>
              <a:t>Balanced Scorecard (BSC)</a:t>
            </a:r>
          </a:p>
        </p:txBody>
      </p:sp>
      <p:sp>
        <p:nvSpPr>
          <p:cNvPr id="18436" name="CaixaDeTexto 4"/>
          <p:cNvSpPr txBox="1">
            <a:spLocks noChangeArrowheads="1"/>
          </p:cNvSpPr>
          <p:nvPr/>
        </p:nvSpPr>
        <p:spPr bwMode="auto">
          <a:xfrm>
            <a:off x="4427538" y="3317875"/>
            <a:ext cx="4716462" cy="3540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PT" b="1">
                <a:solidFill>
                  <a:schemeClr val="bg2"/>
                </a:solidFill>
                <a:cs typeface="Arial" charset="0"/>
              </a:rPr>
              <a:t>Estes indicadores devem ser interligados para comunicar um pequeno número de temas estratégicos, como:</a:t>
            </a:r>
          </a:p>
          <a:p>
            <a:pPr algn="r"/>
            <a:endParaRPr lang="pt-PT" b="1">
              <a:solidFill>
                <a:schemeClr val="bg2"/>
              </a:solidFill>
              <a:cs typeface="Arial" charset="0"/>
            </a:endParaRP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Crescimento da empresa, </a:t>
            </a: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Redução de riscos</a:t>
            </a:r>
          </a:p>
          <a:p>
            <a:pPr algn="r">
              <a:buFont typeface="Arial" charset="0"/>
              <a:buChar char="•"/>
            </a:pPr>
            <a:r>
              <a:rPr lang="pt-PT" b="1">
                <a:solidFill>
                  <a:schemeClr val="bg2"/>
                </a:solidFill>
                <a:cs typeface="Arial" charset="0"/>
              </a:rPr>
              <a:t> Aumento da produtividade.</a:t>
            </a:r>
          </a:p>
          <a:p>
            <a:pPr algn="r"/>
            <a:r>
              <a:rPr lang="pt-PT" sz="800" b="1">
                <a:solidFill>
                  <a:schemeClr val="bg2"/>
                </a:solidFill>
                <a:cs typeface="Arial" charset="0"/>
              </a:rPr>
              <a:t/>
            </a:r>
            <a:br>
              <a:rPr lang="pt-PT" sz="800" b="1">
                <a:solidFill>
                  <a:schemeClr val="bg2"/>
                </a:solidFill>
                <a:cs typeface="Arial" charset="0"/>
              </a:rPr>
            </a:br>
            <a:r>
              <a:rPr lang="pt-PT" b="1">
                <a:solidFill>
                  <a:schemeClr val="bg2"/>
                </a:solidFill>
                <a:cs typeface="Arial" charset="0"/>
              </a:rPr>
              <a:t>                     </a:t>
            </a:r>
            <a:r>
              <a:rPr lang="pt-PT" sz="1000" b="1">
                <a:solidFill>
                  <a:schemeClr val="bg2"/>
                </a:solidFill>
                <a:cs typeface="Arial" charset="0"/>
              </a:rPr>
              <a:t>Kaplan &amp; Norton, 1997</a:t>
            </a:r>
            <a:endParaRPr lang="pt-BR" sz="1000" b="1">
              <a:solidFill>
                <a:schemeClr val="bg2"/>
              </a:solidFill>
              <a:cs typeface="Arial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tângulo de cantos arredondados 5"/>
          <p:cNvSpPr>
            <a:spLocks noChangeArrowheads="1"/>
          </p:cNvSpPr>
          <p:nvPr/>
        </p:nvSpPr>
        <p:spPr bwMode="auto">
          <a:xfrm>
            <a:off x="1187450" y="2205038"/>
            <a:ext cx="6840538" cy="30956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5123" name="CaixaDeTexto 6"/>
          <p:cNvSpPr txBox="1">
            <a:spLocks noChangeArrowheads="1"/>
          </p:cNvSpPr>
          <p:nvPr/>
        </p:nvSpPr>
        <p:spPr bwMode="auto">
          <a:xfrm>
            <a:off x="2339975" y="2708275"/>
            <a:ext cx="4319588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Conceitos e Instrumentos de </a:t>
            </a:r>
          </a:p>
          <a:p>
            <a:pPr algn="ctr">
              <a:lnSpc>
                <a:spcPct val="200000"/>
              </a:lnSpc>
            </a:pPr>
            <a:r>
              <a:rPr lang="pt-BR" b="1">
                <a:latin typeface="Comic Sans MS" pitchFamily="66" charset="0"/>
              </a:rPr>
              <a:t>PLANEJAMENTO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 dirty="0">
              <a:cs typeface="Times New Roman" pitchFamily="18" charset="0"/>
            </a:endParaRPr>
          </a:p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Professora responsável: Dra. Flávia da Cunha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Bastos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cheiro:BSC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827058"/>
            <a:ext cx="8065839" cy="60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CaixaDeTexto 42"/>
          <p:cNvSpPr txBox="1">
            <a:spLocks noChangeArrowheads="1"/>
          </p:cNvSpPr>
          <p:nvPr/>
        </p:nvSpPr>
        <p:spPr bwMode="auto">
          <a:xfrm>
            <a:off x="1908175" y="302741"/>
            <a:ext cx="5327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/>
              <a:t>As Quatro perspectivas do BSC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tângulo 3"/>
          <p:cNvSpPr>
            <a:spLocks noChangeArrowheads="1"/>
          </p:cNvSpPr>
          <p:nvPr/>
        </p:nvSpPr>
        <p:spPr bwMode="auto">
          <a:xfrm>
            <a:off x="0" y="722932"/>
            <a:ext cx="2484438" cy="403187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600" b="1" dirty="0">
                <a:solidFill>
                  <a:schemeClr val="bg2"/>
                </a:solidFill>
              </a:rPr>
              <a:t>O foi criado na década de 20 por Walter A. </a:t>
            </a:r>
            <a:r>
              <a:rPr lang="pt-BR" sz="1600" b="1" dirty="0" err="1">
                <a:solidFill>
                  <a:schemeClr val="bg2"/>
                </a:solidFill>
              </a:rPr>
              <a:t>Shewart</a:t>
            </a:r>
            <a:r>
              <a:rPr lang="pt-BR" sz="1600" b="1" dirty="0">
                <a:solidFill>
                  <a:schemeClr val="bg2"/>
                </a:solidFill>
              </a:rPr>
              <a:t>, </a:t>
            </a:r>
          </a:p>
          <a:p>
            <a:r>
              <a:rPr lang="pt-BR" sz="1600" b="1" dirty="0">
                <a:solidFill>
                  <a:schemeClr val="bg2"/>
                </a:solidFill>
              </a:rPr>
              <a:t>mas foi William Edward Deming, o “guru do gerenciamento da qualidade”, quem disseminou seu uso no mundo todo (por isso, a partir da década de 50, o ciclo PDCA passou a ser conhecido </a:t>
            </a:r>
            <a:endParaRPr lang="pt-BR" sz="1600" b="1" dirty="0" smtClean="0">
              <a:solidFill>
                <a:schemeClr val="bg2"/>
              </a:solidFill>
            </a:endParaRPr>
          </a:p>
          <a:p>
            <a:r>
              <a:rPr lang="pt-BR" sz="1600" b="1" dirty="0" smtClean="0">
                <a:solidFill>
                  <a:schemeClr val="bg2"/>
                </a:solidFill>
              </a:rPr>
              <a:t>como </a:t>
            </a:r>
            <a:r>
              <a:rPr lang="pt-BR" sz="1600" b="1" dirty="0">
                <a:solidFill>
                  <a:schemeClr val="bg2"/>
                </a:solidFill>
              </a:rPr>
              <a:t>“Ciclo Deming”).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2688" y="240387"/>
            <a:ext cx="6691312" cy="66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4" descr="http://www.empresasedinheiro.com/wp-content/uploads/2011/07/pdca_ferramenta-administrati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277182"/>
            <a:ext cx="293370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tângulo 4"/>
          <p:cNvSpPr>
            <a:spLocks noChangeArrowheads="1"/>
          </p:cNvSpPr>
          <p:nvPr/>
        </p:nvSpPr>
        <p:spPr bwMode="auto">
          <a:xfrm>
            <a:off x="684213" y="302741"/>
            <a:ext cx="1033462" cy="4619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>
                <a:solidFill>
                  <a:schemeClr val="bg2"/>
                </a:solidFill>
              </a:rPr>
              <a:t>PDCA</a:t>
            </a:r>
            <a:endParaRPr lang="pt-BR" b="1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603250"/>
          </a:xfrm>
        </p:spPr>
        <p:txBody>
          <a:bodyPr/>
          <a:lstStyle/>
          <a:p>
            <a:pPr algn="ctr" eaLnBrk="1" hangingPunct="1"/>
            <a:r>
              <a:rPr lang="pt-PT" sz="3200" b="1" smtClean="0">
                <a:solidFill>
                  <a:schemeClr val="tx1"/>
                </a:solidFill>
              </a:rPr>
              <a:t>Business Intelligence (BI)</a:t>
            </a:r>
          </a:p>
        </p:txBody>
      </p:sp>
      <p:sp>
        <p:nvSpPr>
          <p:cNvPr id="2048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20485" name="CaixaDeTexto 18"/>
          <p:cNvSpPr txBox="1">
            <a:spLocks noChangeArrowheads="1"/>
          </p:cNvSpPr>
          <p:nvPr/>
        </p:nvSpPr>
        <p:spPr bwMode="auto">
          <a:xfrm>
            <a:off x="395288" y="908050"/>
            <a:ext cx="8458200" cy="1939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pt-BR" sz="2000">
                <a:solidFill>
                  <a:srgbClr val="FFC000"/>
                </a:solidFill>
              </a:rPr>
              <a:t>É um conjunto de ferramentas para definir estratégias de competitividade nos negócios de uma empresa. </a:t>
            </a:r>
          </a:p>
          <a:p>
            <a:pPr algn="just"/>
            <a:r>
              <a:rPr lang="pt-BR" sz="2000">
                <a:solidFill>
                  <a:srgbClr val="FFC000"/>
                </a:solidFill>
              </a:rPr>
              <a:t>O objetivo maior das técnicas de BI é a definição das regras e técnicas para a formatação adequada de dados, visando transformá-los em depósitos estruturados de informações, que servirão para tomada de decisão.  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5413" y="2859088"/>
            <a:ext cx="4427537" cy="399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1691680" y="2924944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2"/>
              </a:rPr>
              <a:t>PLANEJAMENTO ESTRATÉGICO EXEMPLO</a:t>
            </a:r>
            <a:endParaRPr lang="pt-BR" dirty="0"/>
          </a:p>
        </p:txBody>
      </p:sp>
      <p:sp>
        <p:nvSpPr>
          <p:cNvPr id="2" name="Retângulo 1"/>
          <p:cNvSpPr/>
          <p:nvPr/>
        </p:nvSpPr>
        <p:spPr>
          <a:xfrm>
            <a:off x="1703990" y="170080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smtClean="0">
                <a:hlinkClick r:id="rId3"/>
              </a:rPr>
              <a:t>exemplo futebol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538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437112"/>
            <a:ext cx="70922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hlinkClick r:id="rId2"/>
              </a:rPr>
              <a:t>PLANEJAMENTO ESTRATÉGICO EXEMPLO</a:t>
            </a:r>
            <a:endParaRPr lang="pt-BR" dirty="0"/>
          </a:p>
        </p:txBody>
      </p:sp>
      <p:sp>
        <p:nvSpPr>
          <p:cNvPr id="3" name="Retângulo 2"/>
          <p:cNvSpPr/>
          <p:nvPr/>
        </p:nvSpPr>
        <p:spPr>
          <a:xfrm>
            <a:off x="395536" y="3975447"/>
            <a:ext cx="35523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hlinkClick r:id="rId3"/>
              </a:rPr>
              <a:t>PLANEJAMENTO SEBRAE</a:t>
            </a:r>
            <a:endParaRPr lang="pt-BR" dirty="0" smtClean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5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55679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b="1" dirty="0">
                <a:latin typeface="Arial" pitchFamily="34" charset="0"/>
                <a:cs typeface="Times New Roman" pitchFamily="18" charset="0"/>
              </a:rPr>
              <a:t>PLANEJAMENTO</a:t>
            </a: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Qual é a missão e/ou objetivos da organização?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Como é feito o planejamento ? Objetivos, metas, programas, ações – curto, médio e longo prazo.</a:t>
            </a:r>
            <a:endParaRPr lang="pt-BR" dirty="0">
              <a:latin typeface="Arial" pitchFamily="34" charset="0"/>
              <a:cs typeface="Arial" pitchFamily="34" charset="0"/>
            </a:endParaRPr>
          </a:p>
          <a:p>
            <a:pPr lvl="0" eaLnBrk="0" hangingPunct="0">
              <a:lnSpc>
                <a:spcPct val="200000"/>
              </a:lnSpc>
              <a:tabLst>
                <a:tab pos="2519363" algn="l"/>
                <a:tab pos="3527425" algn="l"/>
                <a:tab pos="4537075" algn="l"/>
                <a:tab pos="5545138" algn="l"/>
                <a:tab pos="6553200" algn="l"/>
              </a:tabLst>
            </a:pPr>
            <a:r>
              <a:rPr lang="pt-BR" dirty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Quais são os recursos orçamentários e como eles são distribuídos/destinados para os setores ?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43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13"/>
          <p:cNvSpPr>
            <a:spLocks noChangeShapeType="1"/>
          </p:cNvSpPr>
          <p:nvPr/>
        </p:nvSpPr>
        <p:spPr bwMode="auto">
          <a:xfrm>
            <a:off x="1476375" y="37893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628650"/>
          </a:xfrm>
        </p:spPr>
        <p:txBody>
          <a:bodyPr/>
          <a:lstStyle/>
          <a:p>
            <a:pPr eaLnBrk="1" hangingPunct="1"/>
            <a:r>
              <a:rPr lang="pt-BR" sz="2400" b="1" smtClean="0">
                <a:solidFill>
                  <a:srgbClr val="FF0000"/>
                </a:solidFill>
                <a:latin typeface="Arial" charset="0"/>
              </a:rPr>
              <a:t>INDÚSTRIA DO ESPORTE</a:t>
            </a:r>
            <a:r>
              <a:rPr lang="pt-BR" sz="28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t-BR" sz="2800" b="1" smtClean="0">
                <a:solidFill>
                  <a:srgbClr val="FF0000"/>
                </a:solidFill>
                <a:latin typeface="Arial" charset="0"/>
              </a:rPr>
            </a:br>
            <a:r>
              <a:rPr lang="pt-BR" sz="400" b="1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pt-BR" sz="400" b="1" smtClean="0">
                <a:solidFill>
                  <a:srgbClr val="FF0000"/>
                </a:solidFill>
                <a:latin typeface="Arial" charset="0"/>
              </a:rPr>
            </a:br>
            <a:r>
              <a:rPr lang="pt-BR" sz="400" b="1" smtClean="0">
                <a:solidFill>
                  <a:srgbClr val="FF0000"/>
                </a:solidFill>
                <a:latin typeface="Arial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pt-BR" sz="1400" b="1" smtClean="0">
                <a:solidFill>
                  <a:srgbClr val="FF0000"/>
                </a:solidFill>
                <a:latin typeface="Arial" charset="0"/>
              </a:rPr>
              <a:t>Pitts; Stotlar, 2006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23850" y="1052513"/>
            <a:ext cx="84963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600" b="1" dirty="0">
                <a:latin typeface="Arial" charset="0"/>
              </a:rPr>
              <a:t>TODO ESPORTE E PRODUTOS RELACIONADOS -   BENS, SERVIÇOS, LUGARES, PESSOAS E IDÉIAS    -  OFERECIDOS AO CONSUMIDOR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95288" y="2133600"/>
            <a:ext cx="2479675" cy="1938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PRÁTICA </a:t>
            </a:r>
          </a:p>
          <a:p>
            <a:pPr algn="ctr">
              <a:spcBef>
                <a:spcPts val="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bg2"/>
                </a:solidFill>
                <a:latin typeface="Arial" charset="0"/>
              </a:rPr>
              <a:t>Oferecida ao consumidor como produto de participação ou entretenimento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07951" y="4566027"/>
            <a:ext cx="2963067" cy="20313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Modalidades esportivas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Esporte de Iniciativa privada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Esporte mantido pelo Governo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Organizações mantidas por sócios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Organizações </a:t>
            </a:r>
            <a:r>
              <a:rPr lang="pt-BR" sz="1200" b="1" dirty="0" err="1">
                <a:solidFill>
                  <a:srgbClr val="00B050"/>
                </a:solidFill>
                <a:latin typeface="Arial" charset="0"/>
              </a:rPr>
              <a:t>não-lucrativas</a:t>
            </a:r>
            <a:endParaRPr lang="pt-BR" sz="1200" b="1" dirty="0">
              <a:solidFill>
                <a:srgbClr val="00B050"/>
              </a:solidFill>
              <a:latin typeface="Arial" charset="0"/>
            </a:endParaRP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Escolas de Esporte</a:t>
            </a:r>
          </a:p>
          <a:p>
            <a:pPr marL="180975" indent="-180975">
              <a:lnSpc>
                <a:spcPct val="150000"/>
              </a:lnSpc>
              <a:spcBef>
                <a:spcPts val="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Academias de </a:t>
            </a:r>
            <a:r>
              <a:rPr lang="pt-BR" sz="1200" b="1" dirty="0" err="1">
                <a:solidFill>
                  <a:srgbClr val="00B050"/>
                </a:solidFill>
                <a:latin typeface="Arial" charset="0"/>
              </a:rPr>
              <a:t>fitness</a:t>
            </a:r>
            <a:r>
              <a:rPr lang="pt-BR" sz="1200" b="1" dirty="0">
                <a:solidFill>
                  <a:srgbClr val="00B050"/>
                </a:solidFill>
                <a:latin typeface="Arial" charset="0"/>
              </a:rPr>
              <a:t> e esportes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732588" y="4292600"/>
            <a:ext cx="2232025" cy="238283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Produtos promocionais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Eventos promocionais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Mídia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Patrocínio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evento único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múltiplos eventos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equipe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individual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circuito ou liga</a:t>
            </a:r>
          </a:p>
          <a:p>
            <a:pPr marL="180975" indent="-180975">
              <a:lnSpc>
                <a:spcPct val="8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Endosso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individual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equipe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organização</a:t>
            </a:r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47164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49" name="Line 12"/>
          <p:cNvSpPr>
            <a:spLocks noChangeShapeType="1"/>
          </p:cNvSpPr>
          <p:nvPr/>
        </p:nvSpPr>
        <p:spPr bwMode="auto">
          <a:xfrm>
            <a:off x="7740650" y="37893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" name="Line 14"/>
          <p:cNvSpPr>
            <a:spLocks noChangeShapeType="1"/>
          </p:cNvSpPr>
          <p:nvPr/>
        </p:nvSpPr>
        <p:spPr bwMode="auto">
          <a:xfrm>
            <a:off x="4716463" y="18446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1" name="Line 15"/>
          <p:cNvSpPr>
            <a:spLocks noChangeShapeType="1"/>
          </p:cNvSpPr>
          <p:nvPr/>
        </p:nvSpPr>
        <p:spPr bwMode="auto">
          <a:xfrm flipV="1">
            <a:off x="1619250" y="1844675"/>
            <a:ext cx="0" cy="300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252" name="Line 16"/>
          <p:cNvSpPr>
            <a:spLocks noChangeShapeType="1"/>
          </p:cNvSpPr>
          <p:nvPr/>
        </p:nvSpPr>
        <p:spPr bwMode="auto">
          <a:xfrm flipV="1">
            <a:off x="7596188" y="18446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upo 25"/>
          <p:cNvGrpSpPr>
            <a:grpSpLocks/>
          </p:cNvGrpSpPr>
          <p:nvPr/>
        </p:nvGrpSpPr>
        <p:grpSpPr bwMode="auto">
          <a:xfrm>
            <a:off x="0" y="0"/>
            <a:ext cx="9144000" cy="260350"/>
            <a:chOff x="0" y="0"/>
            <a:chExt cx="9144000" cy="260648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8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9144000" cy="260648"/>
            </a:xfrm>
            <a:prstGeom prst="rect">
              <a:avLst/>
            </a:prstGeom>
            <a:grpFill/>
            <a:ln w="25400">
              <a:solidFill>
                <a:srgbClr val="80808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Text Box 2"/>
            <p:cNvSpPr txBox="1">
              <a:spLocks noChangeArrowheads="1"/>
            </p:cNvSpPr>
            <p:nvPr/>
          </p:nvSpPr>
          <p:spPr bwMode="auto">
            <a:xfrm>
              <a:off x="323528" y="0"/>
              <a:ext cx="8534400" cy="24128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82600" indent="-482600" algn="ctr">
                <a:lnSpc>
                  <a:spcPct val="80000"/>
                </a:lnSpc>
                <a:spcBef>
                  <a:spcPct val="50000"/>
                </a:spcBef>
                <a:defRPr/>
              </a:pPr>
              <a:r>
                <a:rPr lang="pt-BR" sz="1200" b="1" dirty="0">
                  <a:latin typeface="Comic Sans MS" pitchFamily="66" charset="0"/>
                  <a:cs typeface="Times New Roman" pitchFamily="18" charset="0"/>
                </a:rPr>
                <a:t>DIMENSÕES ECONÔMICAS E ADMINISTRATIVAS DA EDUCAÇÃO FÍSICA E DO ESPORTE</a:t>
              </a:r>
              <a:endParaRPr lang="en-GB" sz="1200" dirty="0">
                <a:cs typeface="Times New Roman" pitchFamily="18" charset="0"/>
              </a:endParaRPr>
            </a:p>
          </p:txBody>
        </p:sp>
      </p:grpSp>
      <p:sp>
        <p:nvSpPr>
          <p:cNvPr id="10254" name="Text Box 4"/>
          <p:cNvSpPr txBox="1">
            <a:spLocks noChangeArrowheads="1"/>
          </p:cNvSpPr>
          <p:nvPr/>
        </p:nvSpPr>
        <p:spPr bwMode="auto">
          <a:xfrm>
            <a:off x="684213" y="1484313"/>
            <a:ext cx="7823200" cy="400050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>
                <a:solidFill>
                  <a:srgbClr val="0000FF"/>
                </a:solidFill>
                <a:latin typeface="Arial" charset="0"/>
              </a:rPr>
              <a:t>SEGMENTAÇÃO DA INDÚSTRIA DO ESPORTE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500019" y="2171911"/>
            <a:ext cx="2192338" cy="169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PROMOÇÃO 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bg2"/>
                </a:solidFill>
                <a:latin typeface="Arial" charset="0"/>
              </a:rPr>
              <a:t>Produtos oferecidos como instrumentos para se promover o produto esporte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276699" y="4333875"/>
            <a:ext cx="3311525" cy="24003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0975" indent="-180975">
              <a:lnSpc>
                <a:spcPct val="15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Produtos esportivos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a) equipamentos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b) acessórios</a:t>
            </a:r>
          </a:p>
          <a:p>
            <a:pPr marL="180975" indent="-180975">
              <a:lnSpc>
                <a:spcPct val="150000"/>
              </a:lnSpc>
              <a:spcBef>
                <a:spcPct val="50000"/>
              </a:spcBef>
              <a:buFontTx/>
              <a:buAutoNum type="arabicPeriod"/>
              <a:defRPr/>
            </a:pP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Produtos para melhora do desempenho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a) instrutor</a:t>
            </a:r>
            <a:r>
              <a:rPr lang="pt-BR" sz="1200" b="1" i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/>
            </a:r>
            <a:br>
              <a:rPr lang="pt-BR" sz="1200" b="1" i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b) acompanhamento médico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c) instalações  esportivas</a:t>
            </a:r>
            <a:b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</a:br>
            <a:r>
              <a:rPr lang="pt-BR" sz="1200" b="1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d) sistema  governamental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563938" y="2133600"/>
            <a:ext cx="2443162" cy="19383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rgbClr val="FF0000"/>
                </a:solidFill>
                <a:latin typeface="Arial" charset="0"/>
              </a:rPr>
              <a:t>PRODUÇÃO ESPORTIVA</a:t>
            </a:r>
          </a:p>
          <a:p>
            <a:pPr algn="ctr">
              <a:spcBef>
                <a:spcPct val="50000"/>
              </a:spcBef>
              <a:defRPr/>
            </a:pPr>
            <a:r>
              <a:rPr lang="pt-BR" sz="1600" b="1" dirty="0">
                <a:solidFill>
                  <a:schemeClr val="bg2"/>
                </a:solidFill>
                <a:latin typeface="Arial" charset="0"/>
              </a:rPr>
              <a:t>Produtos necessários ou desejados à produção ou influência na qualidade da prática esportiva</a:t>
            </a:r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>
            <a:off x="1619250" y="4071938"/>
            <a:ext cx="0" cy="49408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Plano de Trabalho</a:t>
            </a:r>
            <a:br>
              <a:rPr lang="pt-BR" sz="3600" b="1" smtClean="0"/>
            </a:br>
            <a:endParaRPr lang="pt-BR" sz="3600" b="1" smtClean="0"/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16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dirty="0" smtClean="0"/>
              <a:t>É</a:t>
            </a:r>
            <a:r>
              <a:rPr lang="pt-BR" sz="2800" dirty="0" smtClean="0"/>
              <a:t> </a:t>
            </a:r>
            <a:r>
              <a:rPr lang="pt-BR" sz="2800" b="1" dirty="0" smtClean="0"/>
              <a:t>um documento que apresenta a formulação de um plano para produtos e/ou serviços.</a:t>
            </a:r>
            <a:br>
              <a:rPr lang="pt-BR" sz="2800" b="1" dirty="0" smtClean="0"/>
            </a:br>
            <a:r>
              <a:rPr lang="pt-BR" sz="2800" b="1" dirty="0" smtClean="0"/>
              <a:t>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2800" b="1" dirty="0" smtClean="0"/>
              <a:t>O plano de trabalho estabelece os objetivos de uma empresa e sugere ações para </a:t>
            </a:r>
            <a:r>
              <a:rPr lang="pt-BR" sz="2800" b="1" dirty="0" err="1" smtClean="0"/>
              <a:t>atingí-los</a:t>
            </a:r>
            <a:r>
              <a:rPr lang="pt-BR" sz="1400" b="1" dirty="0" smtClean="0"/>
              <a:t> </a:t>
            </a:r>
            <a:r>
              <a:rPr lang="pt-BR" sz="2800" b="1" dirty="0" smtClean="0"/>
              <a:t>.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400800" y="9906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600"/>
              <a:t>Tambucci, 2004</a:t>
            </a:r>
          </a:p>
        </p:txBody>
      </p:sp>
      <p:sp>
        <p:nvSpPr>
          <p:cNvPr id="11269" name="Retângulo 4"/>
          <p:cNvSpPr>
            <a:spLocks noChangeArrowheads="1"/>
          </p:cNvSpPr>
          <p:nvPr/>
        </p:nvSpPr>
        <p:spPr bwMode="auto">
          <a:xfrm>
            <a:off x="3132138" y="1052513"/>
            <a:ext cx="284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>
                <a:solidFill>
                  <a:srgbClr val="09C804"/>
                </a:solidFill>
              </a:rPr>
              <a:t>Finalidade</a:t>
            </a:r>
            <a:endParaRPr lang="pt-BR" sz="4000">
              <a:solidFill>
                <a:srgbClr val="09C804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ados do Usuário\Documents\Imagem (27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18474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354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upo 8"/>
          <p:cNvGrpSpPr>
            <a:grpSpLocks/>
          </p:cNvGrpSpPr>
          <p:nvPr/>
        </p:nvGrpSpPr>
        <p:grpSpPr bwMode="auto">
          <a:xfrm>
            <a:off x="611188" y="1196975"/>
            <a:ext cx="8153400" cy="5300663"/>
            <a:chOff x="914400" y="1687076"/>
            <a:chExt cx="8153400" cy="4256525"/>
          </a:xfrm>
        </p:grpSpPr>
        <p:sp>
          <p:nvSpPr>
            <p:cNvPr id="8" name="Retângulo 7"/>
            <p:cNvSpPr/>
            <p:nvPr/>
          </p:nvSpPr>
          <p:spPr>
            <a:xfrm>
              <a:off x="915987" y="1687076"/>
              <a:ext cx="7943850" cy="425652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700" name="CaixaDeTexto 5"/>
            <p:cNvSpPr txBox="1">
              <a:spLocks noChangeArrowheads="1"/>
            </p:cNvSpPr>
            <p:nvPr/>
          </p:nvSpPr>
          <p:spPr bwMode="auto">
            <a:xfrm>
              <a:off x="989012" y="1865547"/>
              <a:ext cx="4111625" cy="40780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00B050"/>
                  </a:solidFill>
                </a:rPr>
                <a:t>Quem planeja sabe:</a:t>
              </a:r>
            </a:p>
            <a:p>
              <a:pPr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Avaliar as perspectivas a curto, 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médio e a longo prazo;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Entender o que ocorre no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Desenvolver diferenciais sobre os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 concorrentes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Antecipar as situações desfavoráveis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do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Criar participação e espaço no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Desenvolver produtos e serviços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adequados ao mercado</a:t>
              </a:r>
            </a:p>
          </p:txBody>
        </p:sp>
        <p:sp>
          <p:nvSpPr>
            <p:cNvPr id="29701" name="CaixaDeTexto 6"/>
            <p:cNvSpPr txBox="1">
              <a:spLocks noChangeArrowheads="1"/>
            </p:cNvSpPr>
            <p:nvPr/>
          </p:nvSpPr>
          <p:spPr bwMode="auto">
            <a:xfrm>
              <a:off x="5026025" y="1903790"/>
              <a:ext cx="4041775" cy="2966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pt-BR" sz="1800" b="1" dirty="0">
                  <a:solidFill>
                    <a:srgbClr val="C00000"/>
                  </a:solidFill>
                </a:rPr>
                <a:t>Quem não planeja acaba por:</a:t>
              </a:r>
            </a:p>
            <a:p>
              <a:pPr>
                <a:defRPr/>
              </a:pP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Ser surpreendido por alterações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no mercado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 smtClean="0">
                  <a:solidFill>
                    <a:schemeClr val="bg1">
                      <a:lumMod val="50000"/>
                    </a:schemeClr>
                  </a:solidFill>
                </a:rPr>
                <a:t>Precisar </a:t>
              </a: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reprogramar-se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Depender do dia-a-dia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Depender das iniciativas da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 concorrência</a:t>
              </a:r>
              <a:b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</a:br>
              <a:endParaRPr lang="pt-BR" sz="1800" dirty="0">
                <a:solidFill>
                  <a:schemeClr val="bg1">
                    <a:lumMod val="50000"/>
                  </a:schemeClr>
                </a:solidFill>
              </a:endParaRPr>
            </a:p>
            <a:p>
              <a:pPr>
                <a:buFont typeface="Arial" charset="0"/>
                <a:buChar char="•"/>
                <a:defRPr/>
              </a:pPr>
              <a:r>
                <a:rPr lang="pt-BR" sz="1800" dirty="0">
                  <a:solidFill>
                    <a:schemeClr val="bg1">
                      <a:lumMod val="50000"/>
                    </a:schemeClr>
                  </a:solidFill>
                </a:rPr>
                <a:t> Estar à mercê da conjuntura </a:t>
              </a:r>
            </a:p>
          </p:txBody>
        </p:sp>
        <p:cxnSp>
          <p:nvCxnSpPr>
            <p:cNvPr id="12" name="Conector reto 11"/>
            <p:cNvCxnSpPr/>
            <p:nvPr/>
          </p:nvCxnSpPr>
          <p:spPr>
            <a:xfrm rot="16200000" flipH="1">
              <a:off x="2936750" y="3924177"/>
              <a:ext cx="4037261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Conector reto 13"/>
            <p:cNvCxnSpPr/>
            <p:nvPr/>
          </p:nvCxnSpPr>
          <p:spPr>
            <a:xfrm>
              <a:off x="914400" y="2316822"/>
              <a:ext cx="7943850" cy="1275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Retângulo 9"/>
          <p:cNvSpPr/>
          <p:nvPr/>
        </p:nvSpPr>
        <p:spPr>
          <a:xfrm>
            <a:off x="2427288" y="381000"/>
            <a:ext cx="193675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latin typeface="Arial" pitchFamily="34" charset="0"/>
                <a:ea typeface="+mj-ea"/>
                <a:cs typeface="Arial" pitchFamily="34" charset="0"/>
              </a:rPr>
              <a:t>Conceito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ChangeArrowheads="1"/>
          </p:cNvSpPr>
          <p:nvPr/>
        </p:nvSpPr>
        <p:spPr bwMode="auto">
          <a:xfrm>
            <a:off x="-381000" y="1219200"/>
            <a:ext cx="861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pt-BR" sz="2000" b="1">
              <a:cs typeface="Arial" charset="0"/>
            </a:endParaRPr>
          </a:p>
          <a:p>
            <a:pPr algn="ctr"/>
            <a:r>
              <a:rPr lang="pt-BR" sz="2000" b="1">
                <a:cs typeface="Arial" charset="0"/>
              </a:rPr>
              <a:t>A</a:t>
            </a:r>
            <a:r>
              <a:rPr lang="pt-BR" sz="2000">
                <a:cs typeface="Arial" charset="0"/>
              </a:rPr>
              <a:t>) </a:t>
            </a:r>
            <a:r>
              <a:rPr lang="pt-BR" sz="2000" b="1">
                <a:cs typeface="Arial" charset="0"/>
              </a:rPr>
              <a:t>Planejar é antecipar decisões: </a:t>
            </a:r>
            <a:br>
              <a:rPr lang="pt-BR" sz="2000" b="1">
                <a:cs typeface="Arial" charset="0"/>
              </a:rPr>
            </a:br>
            <a:r>
              <a:rPr lang="pt-BR" sz="2000">
                <a:cs typeface="Arial" charset="0"/>
              </a:rPr>
              <a:t/>
            </a:r>
            <a:br>
              <a:rPr lang="pt-BR" sz="2000">
                <a:cs typeface="Arial" charset="0"/>
              </a:rPr>
            </a:br>
            <a:endParaRPr lang="pt-BR" sz="2000">
              <a:cs typeface="Arial" charset="0"/>
            </a:endParaRPr>
          </a:p>
        </p:txBody>
      </p:sp>
      <p:sp>
        <p:nvSpPr>
          <p:cNvPr id="8195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305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lvl="2" indent="977900" algn="just">
              <a:spcBef>
                <a:spcPct val="20000"/>
              </a:spcBef>
            </a:pPr>
            <a:r>
              <a:rPr lang="pt-BR">
                <a:cs typeface="Arial" charset="0"/>
              </a:rPr>
              <a:t>É um processo de decisão sobre o quê e como fazer, antes de agir. Não significa tomar decisões que deveriam ser tomadas no futuro, mas sim, decidir hoje sobre assuntos que se repercutirão no futuro.</a:t>
            </a:r>
          </a:p>
          <a:p>
            <a:pPr marL="342900" indent="-342900" algn="just">
              <a:spcBef>
                <a:spcPct val="20000"/>
              </a:spcBef>
              <a:buClr>
                <a:schemeClr val="folHlink"/>
              </a:buClr>
              <a:buFontTx/>
              <a:buChar char="•"/>
            </a:pPr>
            <a:endParaRPr lang="pt-BR">
              <a:cs typeface="Arial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76200" y="3886200"/>
            <a:ext cx="891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 algn="just" eaLnBrk="0" hangingPunct="0"/>
            <a:r>
              <a:rPr lang="pt-BR" sz="2000" b="1">
                <a:cs typeface="Arial" charset="0"/>
              </a:rPr>
              <a:t>	</a:t>
            </a:r>
            <a:r>
              <a:rPr lang="pt-BR" sz="2000" b="1">
                <a:solidFill>
                  <a:srgbClr val="DEA900"/>
                </a:solidFill>
                <a:cs typeface="Arial" charset="0"/>
              </a:rPr>
              <a:t>B) Planejar é um Sistema  de Decisões:</a:t>
            </a:r>
          </a:p>
          <a:p>
            <a:pPr eaLnBrk="0" hangingPunct="0">
              <a:spcBef>
                <a:spcPct val="50000"/>
              </a:spcBef>
            </a:pPr>
            <a:endParaRPr lang="pt-BR">
              <a:cs typeface="Arial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427288" y="381000"/>
            <a:ext cx="19161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F6C40C"/>
                </a:solidFill>
                <a:latin typeface="Arial" pitchFamily="34" charset="0"/>
                <a:ea typeface="+mj-ea"/>
                <a:cs typeface="Arial" pitchFamily="34" charset="0"/>
              </a:rPr>
              <a:t>Natureza</a:t>
            </a:r>
            <a:endParaRPr lang="pt-BR" dirty="0">
              <a:solidFill>
                <a:srgbClr val="F6C4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Retângulo 14"/>
          <p:cNvSpPr>
            <a:spLocks noChangeArrowheads="1"/>
          </p:cNvSpPr>
          <p:nvPr/>
        </p:nvSpPr>
        <p:spPr bwMode="auto">
          <a:xfrm>
            <a:off x="685800" y="4572000"/>
            <a:ext cx="8229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indent="914400" algn="just" eaLnBrk="0" hangingPunct="0"/>
            <a:r>
              <a:rPr lang="pt-BR">
                <a:solidFill>
                  <a:srgbClr val="DEA900"/>
                </a:solidFill>
                <a:cs typeface="Arial" charset="0"/>
              </a:rPr>
              <a:t>Quando o futuro que desejamos envolve um conjunto de decisões interdependentes forma-se um sistema, onde o efeito de cada decisão no resultado desejado depende de, pelo menos, outra decisão.</a:t>
            </a:r>
          </a:p>
        </p:txBody>
      </p:sp>
      <p:sp>
        <p:nvSpPr>
          <p:cNvPr id="7" name="Botão de ação: Filme 4">
            <a:hlinkClick r:id="rId2" action="ppaction://program" highlightClick="1"/>
          </p:cNvPr>
          <p:cNvSpPr>
            <a:spLocks noChangeArrowheads="1"/>
          </p:cNvSpPr>
          <p:nvPr/>
        </p:nvSpPr>
        <p:spPr bwMode="auto">
          <a:xfrm>
            <a:off x="6732588" y="404813"/>
            <a:ext cx="863600" cy="476250"/>
          </a:xfrm>
          <a:prstGeom prst="actionButtonMovi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8" name="Retângulo 3"/>
          <p:cNvSpPr>
            <a:spLocks noChangeArrowheads="1"/>
          </p:cNvSpPr>
          <p:nvPr/>
        </p:nvSpPr>
        <p:spPr bwMode="auto">
          <a:xfrm>
            <a:off x="6516688" y="836613"/>
            <a:ext cx="1354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dirty="0">
                <a:hlinkClick r:id="rId2"/>
              </a:rPr>
              <a:t>SEBRAE </a:t>
            </a:r>
            <a:endParaRPr lang="pt-BR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1258888" y="404813"/>
            <a:ext cx="6705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3200" b="1"/>
              <a:t>Planejamento</a:t>
            </a:r>
          </a:p>
        </p:txBody>
      </p:sp>
      <p:sp>
        <p:nvSpPr>
          <p:cNvPr id="9219" name="CaixaDeTexto 3"/>
          <p:cNvSpPr txBox="1">
            <a:spLocks noChangeArrowheads="1"/>
          </p:cNvSpPr>
          <p:nvPr/>
        </p:nvSpPr>
        <p:spPr bwMode="auto">
          <a:xfrm>
            <a:off x="1763713" y="1557338"/>
            <a:ext cx="6070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PLANEJAR É DECIDIR  ANTECIPADAMENTE</a:t>
            </a:r>
          </a:p>
        </p:txBody>
      </p:sp>
      <p:sp>
        <p:nvSpPr>
          <p:cNvPr id="5" name="Retângulo 4"/>
          <p:cNvSpPr/>
          <p:nvPr/>
        </p:nvSpPr>
        <p:spPr>
          <a:xfrm>
            <a:off x="827584" y="2204864"/>
            <a:ext cx="3024336" cy="18002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O quê </a:t>
            </a:r>
          </a:p>
          <a:p>
            <a:pPr>
              <a:defRPr/>
            </a:pPr>
            <a:r>
              <a:rPr lang="pt-BR" b="1" dirty="0">
                <a:solidFill>
                  <a:srgbClr val="00B050"/>
                </a:solidFill>
              </a:rPr>
              <a:t>De que maneira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Quando</a:t>
            </a:r>
          </a:p>
          <a:p>
            <a:pPr algn="ctr">
              <a:defRPr/>
            </a:pPr>
            <a:r>
              <a:rPr lang="pt-BR" b="1" dirty="0">
                <a:solidFill>
                  <a:srgbClr val="00B050"/>
                </a:solidFill>
              </a:rPr>
              <a:t>Como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15000" y="2362200"/>
            <a:ext cx="2133600" cy="1295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F0000"/>
                </a:solidFill>
              </a:rPr>
              <a:t>FAZER</a:t>
            </a:r>
          </a:p>
        </p:txBody>
      </p:sp>
      <p:sp>
        <p:nvSpPr>
          <p:cNvPr id="7" name="Seta para a direita 6"/>
          <p:cNvSpPr/>
          <p:nvPr/>
        </p:nvSpPr>
        <p:spPr>
          <a:xfrm>
            <a:off x="4191000" y="27432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9227" name="CaixaDeTexto 7"/>
          <p:cNvSpPr txBox="1">
            <a:spLocks noChangeArrowheads="1"/>
          </p:cNvSpPr>
          <p:nvPr/>
        </p:nvSpPr>
        <p:spPr bwMode="auto">
          <a:xfrm>
            <a:off x="423863" y="4221163"/>
            <a:ext cx="83629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/>
              <a:t>O PLANEJAMENTO DEVE IDENTIFICAR  ANTECIPADAMENTE</a:t>
            </a:r>
          </a:p>
        </p:txBody>
      </p:sp>
      <p:sp>
        <p:nvSpPr>
          <p:cNvPr id="9" name="Retângulo 8"/>
          <p:cNvSpPr/>
          <p:nvPr/>
        </p:nvSpPr>
        <p:spPr>
          <a:xfrm>
            <a:off x="755576" y="4800600"/>
            <a:ext cx="268815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custos</a:t>
            </a:r>
          </a:p>
          <a:p>
            <a:pPr algn="ctr">
              <a:defRPr/>
            </a:pPr>
            <a:r>
              <a:rPr lang="pt-BR" b="1" dirty="0">
                <a:solidFill>
                  <a:srgbClr val="7030A0"/>
                </a:solidFill>
              </a:rPr>
              <a:t>Os benefícios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755576" y="5791200"/>
            <a:ext cx="2688153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Os recursos</a:t>
            </a:r>
          </a:p>
          <a:p>
            <a:pPr algn="ctr">
              <a:defRPr/>
            </a:pPr>
            <a:r>
              <a:rPr lang="pt-BR" b="1" dirty="0">
                <a:solidFill>
                  <a:srgbClr val="FC1ED7"/>
                </a:solidFill>
              </a:rPr>
              <a:t>necessários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805928" y="5791200"/>
            <a:ext cx="2870527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PARA FAZER O QUE SE DESEJA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5805928" y="4800600"/>
            <a:ext cx="2438479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rgbClr val="002060"/>
                </a:solidFill>
              </a:rPr>
              <a:t>DO QUE VAI SER FEITO</a:t>
            </a:r>
          </a:p>
        </p:txBody>
      </p:sp>
      <p:sp>
        <p:nvSpPr>
          <p:cNvPr id="13" name="Seta para a direita 12"/>
          <p:cNvSpPr/>
          <p:nvPr/>
        </p:nvSpPr>
        <p:spPr>
          <a:xfrm>
            <a:off x="3976688" y="49530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a direita 13"/>
          <p:cNvSpPr/>
          <p:nvPr/>
        </p:nvSpPr>
        <p:spPr>
          <a:xfrm>
            <a:off x="3976688" y="5943600"/>
            <a:ext cx="1066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240387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82600" indent="-482600"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pt-BR" sz="1200" b="1" dirty="0">
                <a:latin typeface="Comic Sans MS" pitchFamily="66" charset="0"/>
                <a:cs typeface="Times New Roman" pitchFamily="18" charset="0"/>
              </a:rPr>
              <a:t>DIMENSÕES ECONÔMICAS E ADMINISTRATIVAS DA EDUCAÇÃO FÍSICA E DO </a:t>
            </a:r>
            <a:r>
              <a:rPr lang="pt-BR" sz="1200" b="1" dirty="0" smtClean="0">
                <a:latin typeface="Comic Sans MS" pitchFamily="66" charset="0"/>
                <a:cs typeface="Times New Roman" pitchFamily="18" charset="0"/>
              </a:rPr>
              <a:t>ESPORTE</a:t>
            </a:r>
            <a:endParaRPr lang="en-GB" sz="12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1">
      <a:dk1>
        <a:srgbClr val="000000"/>
      </a:dk1>
      <a:lt1>
        <a:srgbClr val="FFFFFF"/>
      </a:lt1>
      <a:dk2>
        <a:srgbClr val="40458C"/>
      </a:dk2>
      <a:lt2>
        <a:srgbClr val="FFFFCC"/>
      </a:lt2>
      <a:accent1>
        <a:srgbClr val="8D8DB3"/>
      </a:accent1>
      <a:accent2>
        <a:srgbClr val="B2B2B2"/>
      </a:accent2>
      <a:accent3>
        <a:srgbClr val="AFB0C5"/>
      </a:accent3>
      <a:accent4>
        <a:srgbClr val="DADADA"/>
      </a:accent4>
      <a:accent5>
        <a:srgbClr val="C5C5D6"/>
      </a:accent5>
      <a:accent6>
        <a:srgbClr val="A1A1A1"/>
      </a:accent6>
      <a:hlink>
        <a:srgbClr val="6F89F7"/>
      </a:hlink>
      <a:folHlink>
        <a:srgbClr val="4F56A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apresentação\Plano grafico.pot</Template>
  <TotalTime>848</TotalTime>
  <Words>1472</Words>
  <Application>Microsoft Office PowerPoint</Application>
  <PresentationFormat>Apresentação na tela (4:3)</PresentationFormat>
  <Paragraphs>251</Paragraphs>
  <Slides>24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3" baseType="lpstr">
      <vt:lpstr>Arial</vt:lpstr>
      <vt:lpstr>Arial Black</vt:lpstr>
      <vt:lpstr>Calibri</vt:lpstr>
      <vt:lpstr>Comic Sans MS</vt:lpstr>
      <vt:lpstr>Tahoma</vt:lpstr>
      <vt:lpstr>Times New Roman</vt:lpstr>
      <vt:lpstr>Wingdings</vt:lpstr>
      <vt:lpstr>Plano grafico</vt:lpstr>
      <vt:lpstr>Document</vt:lpstr>
      <vt:lpstr>Apresentação do PowerPoint</vt:lpstr>
      <vt:lpstr>Apresentação do PowerPoint</vt:lpstr>
      <vt:lpstr>Apresentação do PowerPoint</vt:lpstr>
      <vt:lpstr>INDÚSTRIA DO ESPORTE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Pitts; Stotlar, 2006</vt:lpstr>
      <vt:lpstr>Plano de Trabalho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ELEMENTOS DO PLANO  Souci, 2002</vt:lpstr>
      <vt:lpstr>PLANEJAMENTO x PROGRAMAÇÃO</vt:lpstr>
      <vt:lpstr>Apresentação do PowerPoint</vt:lpstr>
      <vt:lpstr>OBJETIVO</vt:lpstr>
      <vt:lpstr>OBJETIVOS GERAIS - médio prazo – 3 ou 4</vt:lpstr>
      <vt:lpstr>PLANEJAMENTO</vt:lpstr>
      <vt:lpstr>PLANEJAMENTO</vt:lpstr>
      <vt:lpstr>Balanced Scorecard (BSC)</vt:lpstr>
      <vt:lpstr>Apresentação do PowerPoint</vt:lpstr>
      <vt:lpstr>Apresentação do PowerPoint</vt:lpstr>
      <vt:lpstr>Business Intelligence (BI)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</dc:title>
  <dc:creator>flaviabastos</dc:creator>
  <cp:lastModifiedBy>Flávia Bastos</cp:lastModifiedBy>
  <cp:revision>41</cp:revision>
  <dcterms:created xsi:type="dcterms:W3CDTF">2006-07-15T13:56:49Z</dcterms:created>
  <dcterms:modified xsi:type="dcterms:W3CDTF">2016-09-22T17:00:51Z</dcterms:modified>
</cp:coreProperties>
</file>