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10" r:id="rId2"/>
    <p:sldId id="311" r:id="rId3"/>
    <p:sldId id="292" r:id="rId4"/>
    <p:sldId id="293" r:id="rId5"/>
    <p:sldId id="337" r:id="rId6"/>
    <p:sldId id="314" r:id="rId7"/>
    <p:sldId id="336" r:id="rId8"/>
    <p:sldId id="313" r:id="rId9"/>
    <p:sldId id="332" r:id="rId10"/>
    <p:sldId id="315" r:id="rId11"/>
    <p:sldId id="312" r:id="rId12"/>
    <p:sldId id="317" r:id="rId13"/>
    <p:sldId id="335" r:id="rId14"/>
    <p:sldId id="334" r:id="rId15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CC66"/>
    <a:srgbClr val="99FF99"/>
    <a:srgbClr val="EAEAEA"/>
    <a:srgbClr val="FFCCFF"/>
    <a:srgbClr val="FF99FF"/>
    <a:srgbClr val="33CC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5" d="100"/>
          <a:sy n="65" d="100"/>
        </p:scale>
        <p:origin x="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8740A46-474D-48B7-9141-FB8FFACAE8F2}" type="datetimeFigureOut">
              <a:rPr lang="pt-BR"/>
              <a:pPr>
                <a:defRPr/>
              </a:pPr>
              <a:t>02/08/2016</a:t>
            </a:fld>
            <a:endParaRPr lang="pt-BR"/>
          </a:p>
        </p:txBody>
      </p:sp>
      <p:sp>
        <p:nvSpPr>
          <p:cNvPr id="532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32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DB2F0C9-E7BB-4430-AD44-BA945CDD4C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16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0CD0-5ABF-4A4C-A3C9-C8CC121DC9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75E63-2658-4209-AAC8-6DB8E8A1D7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A763-AA88-4EE0-8D43-595BCB4ABC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2B73C-72B2-4572-A89F-1E0C4FA468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D98D-8B86-4BDA-9589-7E0D31DA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F85C-9CD0-4BE2-9015-1AA11E17E1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FF32-2051-4589-AB7A-44B34D1B62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CE36E-AFAC-4747-A34F-BEBE891F3F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89030-43A8-4B09-9973-7877522380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021B-F637-48D5-A4C6-01DC41E30C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19D6-CCD4-4E23-B922-EDC6D1FC39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FE252-8C15-4F6C-B316-92076FF885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6C5C5-B433-43BC-8048-CBF140DBEC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1AF00771-2673-440C-9D89-5B0371A128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c/c9/Us_flag_larg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38wTZYcE1A" TargetMode="External"/><Relationship Id="rId2" Type="http://schemas.openxmlformats.org/officeDocument/2006/relationships/hyperlink" Target="https://www.youtube.com/watch?v=O7nY_k8ZCu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95288" y="2852738"/>
            <a:ext cx="82296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190000"/>
              </a:lnSpc>
              <a:spcBef>
                <a:spcPct val="50000"/>
              </a:spcBef>
            </a:pPr>
            <a:r>
              <a:rPr lang="pt-BR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pt-BR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EEFEUSP - Departamento de Esporte</a:t>
            </a: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251520" y="2564904"/>
            <a:ext cx="85693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tanto faz como se chama a atividade – administração ou gestão,</a:t>
            </a:r>
          </a:p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as pessoas que a conduzem são </a:t>
            </a:r>
          </a:p>
          <a:p>
            <a:pPr indent="449263" algn="ctr" eaLnBrk="0" hangingPunct="0"/>
            <a:r>
              <a:rPr lang="pt-BR" sz="3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tomadores de decisões que </a:t>
            </a:r>
          </a:p>
          <a:p>
            <a:pPr indent="449263" algn="ctr" eaLnBrk="0" hangingPunct="0"/>
            <a:r>
              <a:rPr lang="pt-BR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planejam, organizam, lideram e controlam </a:t>
            </a:r>
          </a:p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as atividades DA ORGANIZAÇÃO. </a:t>
            </a:r>
            <a:endParaRPr lang="pt-B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indent="449263" algn="ctr" eaLnBrk="0" hangingPunct="0"/>
            <a:endParaRPr lang="pt-B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os termos “management” e gestão têm sido preferidos </a:t>
            </a:r>
          </a:p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quando o assunto é o </a:t>
            </a:r>
          </a:p>
          <a:p>
            <a:pPr indent="449263" algn="ctr" eaLnBrk="0" hangingPunct="0"/>
            <a:r>
              <a:rPr lang="pt-BR" dirty="0">
                <a:latin typeface="Calibri" pitchFamily="34" charset="0"/>
                <a:ea typeface="Calibri" pitchFamily="34" charset="0"/>
                <a:cs typeface="Calibri" pitchFamily="34" charset="0"/>
              </a:rPr>
              <a:t>planejamento, organização, liderança e controle DO ESPORTE.</a:t>
            </a:r>
          </a:p>
        </p:txBody>
      </p:sp>
      <p:sp>
        <p:nvSpPr>
          <p:cNvPr id="6149" name="Retângulo 7"/>
          <p:cNvSpPr>
            <a:spLocks noChangeArrowheads="1"/>
          </p:cNvSpPr>
          <p:nvPr/>
        </p:nvSpPr>
        <p:spPr bwMode="auto">
          <a:xfrm>
            <a:off x="395288" y="476250"/>
            <a:ext cx="85693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CHELLADURAI, 2009; ROBBINS, 1997 </a:t>
            </a:r>
          </a:p>
          <a:p>
            <a:pPr eaLnBrk="0" hangingPunct="0">
              <a:defRPr/>
            </a:pPr>
            <a:endParaRPr lang="pt-BR" sz="1600" dirty="0">
              <a:latin typeface="Calibri" pitchFamily="34" charset="0"/>
              <a:cs typeface="Calibri" pitchFamily="34" charset="0"/>
            </a:endParaRPr>
          </a:p>
          <a:p>
            <a:pPr indent="809625" eaLnBrk="0" hangingPunct="0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A posição destes autores é de que os termos</a:t>
            </a:r>
          </a:p>
          <a:p>
            <a:pPr indent="809625" eaLnBrk="0" hangingPunct="0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 “</a:t>
            </a:r>
            <a:r>
              <a:rPr lang="pt-BR" sz="2800" dirty="0" err="1">
                <a:latin typeface="Calibri" pitchFamily="34" charset="0"/>
                <a:cs typeface="Calibri" pitchFamily="34" charset="0"/>
              </a:rPr>
              <a:t>sport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 management” e “</a:t>
            </a:r>
            <a:r>
              <a:rPr lang="pt-BR" sz="2800" dirty="0" err="1">
                <a:latin typeface="Calibri" pitchFamily="34" charset="0"/>
                <a:cs typeface="Calibri" pitchFamily="34" charset="0"/>
              </a:rPr>
              <a:t>sport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>
                <a:latin typeface="Calibri" pitchFamily="34" charset="0"/>
                <a:cs typeface="Calibri" pitchFamily="34" charset="0"/>
              </a:rPr>
              <a:t>administration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” </a:t>
            </a:r>
          </a:p>
          <a:p>
            <a:pPr indent="809625" eaLnBrk="0" hangingPunct="0">
              <a:defRPr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podem ser usados como sinônimos.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179388" y="692150"/>
            <a:ext cx="8748712" cy="52641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“GESTÃO 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DO ESPORTE seria uma abordagem disciplinar das CIÊNCIAS DO ESPORTE pertencente ao grupo de vários CAMPOS DO CONHECIMENTO HUMANO que apresentam conexões científicas com os FATOS ESPORTIVOS, assim como a medicina, a psicologia, a sociologia, a biomecânica, a história, a filosofia e a pedagogia do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esporte”.</a:t>
            </a: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640067" y="6165304"/>
            <a:ext cx="21804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ROCHA &amp; BASTOS, 2011</a:t>
            </a:r>
            <a:endParaRPr lang="pt-BR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800px-Us_flag_lar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80000" contrast="-80000"/>
          </a:blip>
          <a:srcRect/>
          <a:stretch>
            <a:fillRect/>
          </a:stretch>
        </p:blipFill>
        <p:spPr bwMode="auto">
          <a:xfrm>
            <a:off x="0" y="692150"/>
            <a:ext cx="70929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4" descr="Imagem com a bandeira do País"/>
          <p:cNvPicPr>
            <a:picLocks noChangeAspect="1" noChangeArrowheads="1"/>
          </p:cNvPicPr>
          <p:nvPr/>
        </p:nvPicPr>
        <p:blipFill>
          <a:blip r:embed="rId4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0" y="3644900"/>
            <a:ext cx="91440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22338"/>
            <a:ext cx="6696075" cy="574675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t-PT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Nos Estados Unidos da América o desenvolvimento esteve centrado no Desporto Universitário, nas Ligas Profissionais e no espectáculo desportivo, ou seja, principalmente no sector privado.</a:t>
            </a:r>
            <a:r>
              <a:rPr lang="pt-PT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pt-PT" sz="2000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pt-PT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 Europa apareceu com a generalização do conceito de “desporto para todos” e das práticas de lazer e recreação, relacionado directamente aos Clubes, autarquias e ao </a:t>
            </a:r>
            <a:r>
              <a:rPr lang="pt-PT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Estado.</a:t>
            </a:r>
            <a:endParaRPr lang="pt-PT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21" name="CaixaDeTexto 5"/>
          <p:cNvSpPr txBox="1">
            <a:spLocks noChangeArrowheads="1"/>
          </p:cNvSpPr>
          <p:nvPr/>
        </p:nvSpPr>
        <p:spPr bwMode="auto">
          <a:xfrm>
            <a:off x="6011863" y="6396038"/>
            <a:ext cx="28813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 dirty="0">
                <a:solidFill>
                  <a:srgbClr val="0033CC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SARMENTO (2009)</a:t>
            </a: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7272338" y="1341438"/>
            <a:ext cx="187166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t-BR" sz="1600" b="1">
                <a:latin typeface="Calibri" pitchFamily="34" charset="0"/>
                <a:ea typeface="Calibri" pitchFamily="34" charset="0"/>
                <a:cs typeface="Calibri" pitchFamily="34" charset="0"/>
              </a:rPr>
              <a:t>Enquanto nos Estados Unidos, os pesquisadores da área investigam principalmente as ligas profissionais e os departamentos atléticos de universidades, na Europa, os pesquisadores se ocupam da investigação de clubes e entidades de administração do esporte (federações, comitês olímpicos, dentre outros).</a:t>
            </a:r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188913"/>
            <a:ext cx="9142412" cy="625475"/>
          </a:xfrm>
        </p:spPr>
        <p:txBody>
          <a:bodyPr/>
          <a:lstStyle/>
          <a:p>
            <a:r>
              <a:rPr lang="pt-PT" sz="2800" b="1" smtClean="0">
                <a:latin typeface="Comic Sans MS" pitchFamily="66" charset="0"/>
              </a:rPr>
              <a:t>Desenvolvimento da Gestão Desportiva</a:t>
            </a:r>
            <a:endParaRPr lang="pt-BR" sz="2800" b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213285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MODELO BRASILEIRO </a:t>
            </a:r>
            <a:r>
              <a:rPr lang="pt-BR" sz="2800" dirty="0" smtClean="0">
                <a:latin typeface="Candara" pitchFamily="34" charset="0"/>
              </a:rPr>
              <a:t>X </a:t>
            </a:r>
            <a:r>
              <a:rPr lang="pt-BR" sz="2800" dirty="0" smtClean="0">
                <a:solidFill>
                  <a:srgbClr val="0033CC"/>
                </a:solidFill>
                <a:latin typeface="Candara" pitchFamily="34" charset="0"/>
              </a:rPr>
              <a:t>MODELO AMERICANO</a:t>
            </a:r>
            <a:endParaRPr lang="pt-BR" sz="2800" dirty="0">
              <a:solidFill>
                <a:srgbClr val="0033CC"/>
              </a:solidFill>
              <a:latin typeface="Candar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91780" y="3216894"/>
            <a:ext cx="374441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hlinkClick r:id="rId2"/>
              </a:rPr>
              <a:t>ORGANIZAÇÕES</a:t>
            </a:r>
            <a:endParaRPr lang="pt-BR" sz="3200" dirty="0"/>
          </a:p>
        </p:txBody>
      </p:sp>
      <p:grpSp>
        <p:nvGrpSpPr>
          <p:cNvPr id="4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 dirty="0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 dirty="0">
                <a:cs typeface="Times New Roman" pitchFamily="18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1043608" y="4947264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hlinkClick r:id="rId3"/>
              </a:rPr>
              <a:t>Desporto na Neve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pt-BR" sz="2800" dirty="0" smtClean="0">
                <a:solidFill>
                  <a:schemeClr val="tx1"/>
                </a:solidFill>
                <a:latin typeface="Calibri" pitchFamily="34" charset="0"/>
              </a:rPr>
              <a:t>REFERÊNCIAS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95288" y="1013123"/>
            <a:ext cx="8424862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en-US" sz="1400" dirty="0">
                <a:latin typeface="Calibri" pitchFamily="34" charset="0"/>
              </a:rPr>
              <a:t>BASTOS, F. C.  Sport Manager's Fields of Practice - propose of a model for Brazil. </a:t>
            </a:r>
            <a:r>
              <a:rPr lang="en-US" sz="1400" b="1" dirty="0">
                <a:latin typeface="Calibri" pitchFamily="34" charset="0"/>
              </a:rPr>
              <a:t>FIEP Bulletin-Journal of the International Federation of Physical Education, </a:t>
            </a:r>
            <a:r>
              <a:rPr lang="en-US" sz="1400" dirty="0">
                <a:latin typeface="Calibri" pitchFamily="34" charset="0"/>
              </a:rPr>
              <a:t>vol. 74, p. 429-431, special edition – article, 2004</a:t>
            </a:r>
            <a:r>
              <a:rPr lang="en-US" sz="1400" b="1" dirty="0">
                <a:latin typeface="Calibri" pitchFamily="34" charset="0"/>
              </a:rPr>
              <a:t>.</a:t>
            </a:r>
            <a:endParaRPr lang="pt-BR" sz="1400" dirty="0"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en-US" sz="1400" dirty="0">
                <a:latin typeface="Calibri" pitchFamily="34" charset="0"/>
              </a:rPr>
              <a:t>CHELLADURAI, P.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Managing organizations for sport and physical activity: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A systems perspective (3rd. ed.). Scottsdale, AZ: Holcomb Hathaway, 2009.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1400" dirty="0">
                <a:latin typeface="Calibri" pitchFamily="34" charset="0"/>
              </a:rPr>
              <a:t>MILLER, </a:t>
            </a:r>
            <a:r>
              <a:rPr lang="pt-BR" sz="1400" dirty="0" err="1">
                <a:latin typeface="Calibri" pitchFamily="34" charset="0"/>
              </a:rPr>
              <a:t>L.K.</a:t>
            </a:r>
            <a:r>
              <a:rPr lang="pt-BR" sz="1400" dirty="0">
                <a:latin typeface="Calibri" pitchFamily="34" charset="0"/>
              </a:rPr>
              <a:t>; STOLDT, </a:t>
            </a:r>
            <a:r>
              <a:rPr lang="pt-BR" sz="1400" dirty="0" err="1">
                <a:latin typeface="Calibri" pitchFamily="34" charset="0"/>
              </a:rPr>
              <a:t>G.C.</a:t>
            </a:r>
            <a:r>
              <a:rPr lang="pt-BR" sz="1400" dirty="0">
                <a:latin typeface="Calibri" pitchFamily="34" charset="0"/>
              </a:rPr>
              <a:t>; COMFORT, G.  Profissões relacionadas à administração esportiva. In: HOFFMAN, </a:t>
            </a:r>
            <a:r>
              <a:rPr lang="pt-BR" sz="1400" dirty="0" err="1">
                <a:latin typeface="Calibri" pitchFamily="34" charset="0"/>
              </a:rPr>
              <a:t>S.J.</a:t>
            </a:r>
            <a:r>
              <a:rPr lang="pt-BR" sz="1400" dirty="0">
                <a:latin typeface="Calibri" pitchFamily="34" charset="0"/>
              </a:rPr>
              <a:t>; HARRIS, </a:t>
            </a:r>
            <a:r>
              <a:rPr lang="pt-BR" sz="1400" dirty="0" err="1">
                <a:latin typeface="Calibri" pitchFamily="34" charset="0"/>
              </a:rPr>
              <a:t>J.C.</a:t>
            </a:r>
            <a:r>
              <a:rPr lang="pt-BR" sz="1400" dirty="0">
                <a:latin typeface="Calibri" pitchFamily="34" charset="0"/>
              </a:rPr>
              <a:t> (</a:t>
            </a:r>
            <a:r>
              <a:rPr lang="pt-BR" sz="1400" dirty="0" err="1">
                <a:latin typeface="Calibri" pitchFamily="34" charset="0"/>
              </a:rPr>
              <a:t>Orgs</a:t>
            </a:r>
            <a:r>
              <a:rPr lang="pt-BR" sz="1400" dirty="0">
                <a:latin typeface="Calibri" pitchFamily="34" charset="0"/>
              </a:rPr>
              <a:t>.). </a:t>
            </a:r>
            <a:r>
              <a:rPr lang="pt-BR" sz="1400" b="1" dirty="0" err="1">
                <a:latin typeface="Calibri" pitchFamily="34" charset="0"/>
              </a:rPr>
              <a:t>Cinesiologia</a:t>
            </a:r>
            <a:r>
              <a:rPr lang="pt-BR" sz="1400" b="1" dirty="0">
                <a:latin typeface="Calibri" pitchFamily="34" charset="0"/>
              </a:rPr>
              <a:t>: </a:t>
            </a:r>
            <a:r>
              <a:rPr lang="pt-BR" sz="1400" dirty="0">
                <a:latin typeface="Calibri" pitchFamily="34" charset="0"/>
              </a:rPr>
              <a:t>o estudo da atividade física. Porto Alegre: </a:t>
            </a:r>
            <a:r>
              <a:rPr lang="pt-BR" sz="1400" dirty="0" err="1">
                <a:latin typeface="Calibri" pitchFamily="34" charset="0"/>
              </a:rPr>
              <a:t>Artmed</a:t>
            </a:r>
            <a:r>
              <a:rPr lang="pt-BR" sz="1400" dirty="0">
                <a:latin typeface="Calibri" pitchFamily="34" charset="0"/>
              </a:rPr>
              <a:t>, 2002.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1400" dirty="0">
                <a:latin typeface="Calibri" pitchFamily="34" charset="0"/>
                <a:cs typeface="Times New Roman" pitchFamily="18" charset="0"/>
              </a:rPr>
              <a:t>PITTS, </a:t>
            </a:r>
            <a:r>
              <a:rPr lang="pt-BR" sz="1400" dirty="0" err="1">
                <a:latin typeface="Calibri" pitchFamily="34" charset="0"/>
                <a:cs typeface="Times New Roman" pitchFamily="18" charset="0"/>
              </a:rPr>
              <a:t>B.G.</a:t>
            </a:r>
            <a:r>
              <a:rPr lang="pt-BR" sz="1400" dirty="0">
                <a:latin typeface="Calibri" pitchFamily="34" charset="0"/>
                <a:cs typeface="Times New Roman" pitchFamily="18" charset="0"/>
              </a:rPr>
              <a:t>; STOTLAR, </a:t>
            </a:r>
            <a:r>
              <a:rPr lang="pt-BR" sz="1400" dirty="0" err="1">
                <a:latin typeface="Calibri" pitchFamily="34" charset="0"/>
                <a:cs typeface="Times New Roman" pitchFamily="18" charset="0"/>
              </a:rPr>
              <a:t>D.K.</a:t>
            </a:r>
            <a:r>
              <a:rPr lang="pt-BR" sz="1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pt-BR" sz="1400" b="1" dirty="0">
                <a:latin typeface="Calibri" pitchFamily="34" charset="0"/>
                <a:cs typeface="Times New Roman" pitchFamily="18" charset="0"/>
              </a:rPr>
              <a:t>Fundamentos de marketing esportivo</a:t>
            </a:r>
            <a:r>
              <a:rPr lang="pt-BR" sz="1400" dirty="0">
                <a:latin typeface="Calibri" pitchFamily="34" charset="0"/>
                <a:cs typeface="Times New Roman" pitchFamily="18" charset="0"/>
              </a:rPr>
              <a:t>. Tradução: Ieda </a:t>
            </a:r>
            <a:r>
              <a:rPr lang="pt-BR" sz="1400" dirty="0" err="1">
                <a:latin typeface="Calibri" pitchFamily="34" charset="0"/>
                <a:cs typeface="Times New Roman" pitchFamily="18" charset="0"/>
              </a:rPr>
              <a:t>Moriya</a:t>
            </a:r>
            <a:r>
              <a:rPr lang="pt-BR" sz="1400" dirty="0">
                <a:latin typeface="Calibri" pitchFamily="34" charset="0"/>
                <a:cs typeface="Times New Roman" pitchFamily="18" charset="0"/>
              </a:rPr>
              <a:t>. São Paulo: </a:t>
            </a:r>
            <a:r>
              <a:rPr lang="pt-BR" sz="1400" dirty="0" err="1">
                <a:latin typeface="Calibri" pitchFamily="34" charset="0"/>
                <a:cs typeface="Times New Roman" pitchFamily="18" charset="0"/>
              </a:rPr>
              <a:t>Phorte</a:t>
            </a:r>
            <a:r>
              <a:rPr lang="pt-BR" sz="1400" dirty="0">
                <a:latin typeface="Calibri" pitchFamily="34" charset="0"/>
                <a:cs typeface="Times New Roman" pitchFamily="18" charset="0"/>
              </a:rPr>
              <a:t>, 2002.</a:t>
            </a:r>
          </a:p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en-US" sz="1400" dirty="0">
                <a:latin typeface="Calibri" pitchFamily="34" charset="0"/>
              </a:rPr>
              <a:t>ROBBINS, S. P. </a:t>
            </a:r>
            <a:r>
              <a:rPr lang="en-US" sz="1400" b="1" dirty="0">
                <a:latin typeface="Calibri" pitchFamily="34" charset="0"/>
              </a:rPr>
              <a:t>Managing today! Upper Saddle River</a:t>
            </a:r>
            <a:r>
              <a:rPr lang="en-US" sz="1400" dirty="0">
                <a:latin typeface="Calibri" pitchFamily="34" charset="0"/>
              </a:rPr>
              <a:t>, NJ: Prentice-Hall, 1997.</a:t>
            </a:r>
          </a:p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pt-BR" sz="1400" dirty="0" smtClean="0">
                <a:latin typeface="Calibri" pitchFamily="34" charset="0"/>
              </a:rPr>
              <a:t>ROCHA, </a:t>
            </a:r>
            <a:r>
              <a:rPr lang="pt-BR" sz="1400" dirty="0" err="1" smtClean="0">
                <a:latin typeface="Calibri" pitchFamily="34" charset="0"/>
              </a:rPr>
              <a:t>C.M.</a:t>
            </a:r>
            <a:r>
              <a:rPr lang="pt-BR" sz="1400" dirty="0" smtClean="0">
                <a:latin typeface="Calibri" pitchFamily="34" charset="0"/>
              </a:rPr>
              <a:t> &amp; BASTOS, </a:t>
            </a:r>
            <a:r>
              <a:rPr lang="pt-BR" sz="1400" dirty="0" err="1" smtClean="0">
                <a:latin typeface="Calibri" pitchFamily="34" charset="0"/>
              </a:rPr>
              <a:t>F.C.</a:t>
            </a:r>
            <a:r>
              <a:rPr lang="pt-BR" sz="1400" dirty="0" smtClean="0">
                <a:latin typeface="Calibri" pitchFamily="34" charset="0"/>
              </a:rPr>
              <a:t> Gestão do Esporte: definindo a área. </a:t>
            </a:r>
            <a:r>
              <a:rPr lang="pt-BR" sz="1400" b="1" dirty="0" smtClean="0">
                <a:latin typeface="Calibri" pitchFamily="34" charset="0"/>
              </a:rPr>
              <a:t>Rev. bras. Educ. Fís. Esporte</a:t>
            </a:r>
            <a:r>
              <a:rPr lang="pt-BR" sz="1400" dirty="0" smtClean="0">
                <a:latin typeface="Calibri" pitchFamily="34" charset="0"/>
              </a:rPr>
              <a:t>, São Paulo, v.25, p.91-103, dez. 2011 N. esp.</a:t>
            </a:r>
            <a:endParaRPr lang="pt-BR" sz="1400" dirty="0" smtClean="0">
              <a:latin typeface="Calibri" pitchFamily="34" charset="0"/>
              <a:cs typeface="Arial" charset="0"/>
            </a:endParaRPr>
          </a:p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pt-BR" sz="1400" dirty="0" smtClean="0">
                <a:latin typeface="Calibri" pitchFamily="34" charset="0"/>
                <a:cs typeface="Arial" charset="0"/>
              </a:rPr>
              <a:t>ROCHE</a:t>
            </a:r>
            <a:r>
              <a:rPr lang="pt-BR" sz="1400" dirty="0">
                <a:latin typeface="Calibri" pitchFamily="34" charset="0"/>
                <a:cs typeface="Arial" charset="0"/>
              </a:rPr>
              <a:t>, </a:t>
            </a:r>
            <a:r>
              <a:rPr lang="pt-BR" sz="1400" dirty="0" err="1">
                <a:latin typeface="Calibri" pitchFamily="34" charset="0"/>
                <a:cs typeface="Arial" charset="0"/>
              </a:rPr>
              <a:t>F.P.</a:t>
            </a:r>
            <a:r>
              <a:rPr lang="pt-BR" sz="1400" dirty="0">
                <a:latin typeface="Calibri" pitchFamily="34" charset="0"/>
                <a:cs typeface="Arial" charset="0"/>
              </a:rPr>
              <a:t> </a:t>
            </a:r>
            <a:r>
              <a:rPr lang="pt-BR" sz="1400" b="1" dirty="0">
                <a:latin typeface="Calibri" pitchFamily="34" charset="0"/>
                <a:cs typeface="Arial" charset="0"/>
              </a:rPr>
              <a:t>Gestão desportiva</a:t>
            </a:r>
            <a:r>
              <a:rPr lang="pt-BR" sz="1400" dirty="0">
                <a:latin typeface="Calibri" pitchFamily="34" charset="0"/>
                <a:cs typeface="Arial" charset="0"/>
              </a:rPr>
              <a:t>: planejamento estratégico nas organizações desportivas. 2ª Ed.  Porto Alegre: ARTMED, 2002.</a:t>
            </a:r>
          </a:p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pt-B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SARMENTO, P.  </a:t>
            </a:r>
            <a:r>
              <a:rPr lang="pt-B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Apontamento aula </a:t>
            </a:r>
            <a:r>
              <a:rPr lang="pt-B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Curso de Gestão Desportiva Universidade do Porto, 2009.</a:t>
            </a:r>
          </a:p>
          <a:p>
            <a:pPr eaLnBrk="0" hangingPunct="0">
              <a:lnSpc>
                <a:spcPct val="150000"/>
              </a:lnSpc>
              <a:spcAft>
                <a:spcPts val="1200"/>
              </a:spcAft>
            </a:pPr>
            <a:r>
              <a:rPr lang="pt-BR" sz="1400" dirty="0"/>
              <a:t>LINK VÍDEO https://</a:t>
            </a:r>
            <a:r>
              <a:rPr lang="pt-BR" sz="1400" dirty="0" smtClean="0"/>
              <a:t>www.youtube.com/watch?v=O7nY_k8ZCus</a:t>
            </a:r>
            <a:endParaRPr lang="pt-BR" sz="1400" dirty="0"/>
          </a:p>
        </p:txBody>
      </p:sp>
      <p:grpSp>
        <p:nvGrpSpPr>
          <p:cNvPr id="4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 dirty="0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2852738"/>
            <a:ext cx="8229600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190000"/>
              </a:lnSpc>
              <a:spcBef>
                <a:spcPct val="50000"/>
              </a:spcBef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INDÚSTRIA DO ESPORTE</a:t>
            </a:r>
          </a:p>
          <a:p>
            <a:pPr marL="482600" indent="-482600" algn="ctr">
              <a:lnSpc>
                <a:spcPct val="190000"/>
              </a:lnSpc>
              <a:spcBef>
                <a:spcPct val="50000"/>
              </a:spcBef>
            </a:pPr>
            <a:r>
              <a:rPr lang="pt-BR" b="1" smtClean="0">
                <a:latin typeface="Comic Sans MS" pitchFamily="66" charset="0"/>
                <a:cs typeface="Times New Roman" pitchFamily="18" charset="0"/>
              </a:rPr>
              <a:t>E CONCEITOS GESTÃO </a:t>
            </a:r>
            <a:endParaRPr lang="pt-BR" b="1" dirty="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323850" y="0"/>
            <a:ext cx="8534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EEFEUSP - Departamento de Esporte</a:t>
            </a: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pPr eaLnBrk="1" hangingPunct="1"/>
            <a:r>
              <a:rPr lang="pt-BR" sz="2000" b="1" smtClean="0">
                <a:solidFill>
                  <a:srgbClr val="0033CC"/>
                </a:solidFill>
                <a:latin typeface="Comic Sans MS" pitchFamily="66" charset="0"/>
              </a:rPr>
              <a:t>MODELO TRADICIONAL DE PRÁTICA DESPORTIVA</a:t>
            </a:r>
            <a:r>
              <a:rPr lang="pt-BR" sz="800" b="1" smtClean="0">
                <a:solidFill>
                  <a:srgbClr val="0033CC"/>
                </a:solidFill>
                <a:latin typeface="Comic Sans MS" pitchFamily="66" charset="0"/>
              </a:rPr>
              <a:t/>
            </a:r>
            <a:br>
              <a:rPr lang="pt-BR" sz="800" b="1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pt-BR" sz="800" b="1" smtClean="0">
                <a:latin typeface="Comic Sans MS" pitchFamily="66" charset="0"/>
              </a:rPr>
              <a:t>                                          </a:t>
            </a:r>
            <a:br>
              <a:rPr lang="pt-BR" sz="800" b="1" smtClean="0">
                <a:latin typeface="Comic Sans MS" pitchFamily="66" charset="0"/>
              </a:rPr>
            </a:br>
            <a:r>
              <a:rPr lang="pt-BR" sz="2000" b="1" smtClean="0">
                <a:latin typeface="Comic Sans MS" pitchFamily="66" charset="0"/>
              </a:rPr>
              <a:t>                                             </a:t>
            </a:r>
            <a:r>
              <a:rPr lang="pt-BR" sz="1800" b="1" smtClean="0">
                <a:solidFill>
                  <a:srgbClr val="0033CC"/>
                </a:solidFill>
                <a:latin typeface="Comic Sans MS" pitchFamily="66" charset="0"/>
              </a:rPr>
              <a:t>Roche, 2002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66800" y="2667000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80% da prática no modelo linear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66800" y="4267200"/>
            <a:ext cx="144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>
                <a:latin typeface="Comic Sans MS" pitchFamily="66" charset="0"/>
              </a:rPr>
              <a:t>20% da prática na iniciativa privada</a:t>
            </a:r>
          </a:p>
        </p:txBody>
      </p:sp>
      <p:grpSp>
        <p:nvGrpSpPr>
          <p:cNvPr id="4101" name="Group 18"/>
          <p:cNvGrpSpPr>
            <a:grpSpLocks/>
          </p:cNvGrpSpPr>
          <p:nvPr/>
        </p:nvGrpSpPr>
        <p:grpSpPr bwMode="auto">
          <a:xfrm>
            <a:off x="3657600" y="1905000"/>
            <a:ext cx="4038600" cy="3962400"/>
            <a:chOff x="2304" y="1200"/>
            <a:chExt cx="2544" cy="2496"/>
          </a:xfrm>
        </p:grpSpPr>
        <p:sp>
          <p:nvSpPr>
            <p:cNvPr id="4106" name="AutoShape 3"/>
            <p:cNvSpPr>
              <a:spLocks noChangeArrowheads="1"/>
            </p:cNvSpPr>
            <p:nvPr/>
          </p:nvSpPr>
          <p:spPr bwMode="auto">
            <a:xfrm>
              <a:off x="2304" y="1200"/>
              <a:ext cx="2544" cy="2496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7" name="Text Box 6"/>
            <p:cNvSpPr txBox="1">
              <a:spLocks noChangeArrowheads="1"/>
            </p:cNvSpPr>
            <p:nvPr/>
          </p:nvSpPr>
          <p:spPr bwMode="auto">
            <a:xfrm>
              <a:off x="3408" y="1872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>
                  <a:latin typeface="Comic Sans MS" pitchFamily="66" charset="0"/>
                </a:rPr>
                <a:t>F.I.</a:t>
              </a:r>
            </a:p>
          </p:txBody>
        </p:sp>
        <p:sp>
          <p:nvSpPr>
            <p:cNvPr id="4108" name="Text Box 7"/>
            <p:cNvSpPr txBox="1">
              <a:spLocks noChangeArrowheads="1"/>
            </p:cNvSpPr>
            <p:nvPr/>
          </p:nvSpPr>
          <p:spPr bwMode="auto">
            <a:xfrm>
              <a:off x="3120" y="3456"/>
              <a:ext cx="1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>
                  <a:latin typeface="Comic Sans MS" pitchFamily="66" charset="0"/>
                </a:rPr>
                <a:t>DESPORTISTA</a:t>
              </a:r>
            </a:p>
          </p:txBody>
        </p:sp>
        <p:sp>
          <p:nvSpPr>
            <p:cNvPr id="4109" name="Text Box 8"/>
            <p:cNvSpPr txBox="1">
              <a:spLocks noChangeArrowheads="1"/>
            </p:cNvSpPr>
            <p:nvPr/>
          </p:nvSpPr>
          <p:spPr bwMode="auto">
            <a:xfrm>
              <a:off x="3024" y="3072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600">
                  <a:latin typeface="Comic Sans MS" pitchFamily="66" charset="0"/>
                </a:rPr>
                <a:t>CLUBE</a:t>
              </a:r>
            </a:p>
          </p:txBody>
        </p:sp>
        <p:sp>
          <p:nvSpPr>
            <p:cNvPr id="4110" name="Text Box 9"/>
            <p:cNvSpPr txBox="1">
              <a:spLocks noChangeArrowheads="1"/>
            </p:cNvSpPr>
            <p:nvPr/>
          </p:nvSpPr>
          <p:spPr bwMode="auto">
            <a:xfrm>
              <a:off x="3168" y="2688"/>
              <a:ext cx="12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>
                  <a:latin typeface="Comic Sans MS" pitchFamily="66" charset="0"/>
                </a:rPr>
                <a:t>FEDERAÇÃO</a:t>
              </a:r>
            </a:p>
          </p:txBody>
        </p:sp>
        <p:sp>
          <p:nvSpPr>
            <p:cNvPr id="4111" name="Text Box 10"/>
            <p:cNvSpPr txBox="1">
              <a:spLocks noChangeArrowheads="1"/>
            </p:cNvSpPr>
            <p:nvPr/>
          </p:nvSpPr>
          <p:spPr bwMode="auto">
            <a:xfrm>
              <a:off x="2999" y="2304"/>
              <a:ext cx="14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600">
                  <a:latin typeface="Comic Sans MS" pitchFamily="66" charset="0"/>
                </a:rPr>
                <a:t>CONFEDERAÇÃO</a:t>
              </a:r>
            </a:p>
          </p:txBody>
        </p:sp>
        <p:sp>
          <p:nvSpPr>
            <p:cNvPr id="4112" name="Line 11"/>
            <p:cNvSpPr>
              <a:spLocks noChangeShapeType="1"/>
            </p:cNvSpPr>
            <p:nvPr/>
          </p:nvSpPr>
          <p:spPr bwMode="auto">
            <a:xfrm>
              <a:off x="360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13" name="Line 12"/>
            <p:cNvSpPr>
              <a:spLocks noChangeShapeType="1"/>
            </p:cNvSpPr>
            <p:nvPr/>
          </p:nvSpPr>
          <p:spPr bwMode="auto">
            <a:xfrm>
              <a:off x="3600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14" name="Line 13"/>
            <p:cNvSpPr>
              <a:spLocks noChangeShapeType="1"/>
            </p:cNvSpPr>
            <p:nvPr/>
          </p:nvSpPr>
          <p:spPr bwMode="auto">
            <a:xfrm>
              <a:off x="3600" y="2880"/>
              <a:ext cx="0" cy="19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>
              <a:off x="3600" y="3264"/>
              <a:ext cx="0" cy="19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02" name="Text Box 15"/>
          <p:cNvSpPr txBox="1">
            <a:spLocks noChangeArrowheads="1"/>
          </p:cNvSpPr>
          <p:nvPr/>
        </p:nvSpPr>
        <p:spPr bwMode="auto">
          <a:xfrm>
            <a:off x="3048000" y="2514600"/>
            <a:ext cx="3048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FF0000"/>
                </a:solidFill>
                <a:latin typeface="Comic Sans MS" pitchFamily="66" charset="0"/>
              </a:rPr>
              <a:t>MODELO</a:t>
            </a:r>
          </a:p>
          <a:p>
            <a:pPr>
              <a:spcBef>
                <a:spcPct val="50000"/>
              </a:spcBef>
            </a:pPr>
            <a:endParaRPr lang="pt-BR" sz="1000" b="1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FF0000"/>
                </a:solidFill>
                <a:latin typeface="Comic Sans MS" pitchFamily="66" charset="0"/>
              </a:rPr>
              <a:t>LINEAR</a:t>
            </a:r>
          </a:p>
        </p:txBody>
      </p:sp>
      <p:sp>
        <p:nvSpPr>
          <p:cNvPr id="4103" name="Line 16"/>
          <p:cNvSpPr>
            <a:spLocks noChangeShapeType="1"/>
          </p:cNvSpPr>
          <p:nvPr/>
        </p:nvSpPr>
        <p:spPr bwMode="auto">
          <a:xfrm flipV="1">
            <a:off x="32004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104" name="Line 17"/>
          <p:cNvSpPr>
            <a:spLocks noChangeShapeType="1"/>
          </p:cNvSpPr>
          <p:nvPr/>
        </p:nvSpPr>
        <p:spPr bwMode="auto">
          <a:xfrm>
            <a:off x="3200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pSp>
        <p:nvGrpSpPr>
          <p:cNvPr id="3" name="Grupo 20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844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443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724400" y="1524000"/>
            <a:ext cx="2590800" cy="83820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848600" cy="533400"/>
          </a:xfrm>
        </p:spPr>
        <p:txBody>
          <a:bodyPr/>
          <a:lstStyle/>
          <a:p>
            <a:pPr algn="l" eaLnBrk="1" hangingPunct="1"/>
            <a:r>
              <a:rPr lang="pt-BR" sz="2000" b="1" smtClean="0">
                <a:solidFill>
                  <a:srgbClr val="0033CC"/>
                </a:solidFill>
                <a:latin typeface="Comic Sans MS" pitchFamily="66" charset="0"/>
              </a:rPr>
              <a:t>MODELO ATUAL DE PRÁTICA ESPORTIVA</a:t>
            </a:r>
            <a:br>
              <a:rPr lang="pt-BR" sz="2000" b="1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pt-BR" sz="2000" b="1" smtClean="0">
                <a:solidFill>
                  <a:srgbClr val="0033CC"/>
                </a:solidFill>
                <a:latin typeface="Comic Sans MS" pitchFamily="66" charset="0"/>
              </a:rPr>
              <a:t>                                                       Roche, 2002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5638800" cy="649288"/>
          </a:xfrm>
          <a:prstGeom prst="rect">
            <a:avLst/>
          </a:prstGeom>
          <a:solidFill>
            <a:srgbClr val="FF9933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>
                <a:latin typeface="Comic Sans MS" pitchFamily="66" charset="0"/>
              </a:rPr>
              <a:t>COMPETIÇÕES ESPORTIVAS DE NÍVEL MÉDIO</a:t>
            </a:r>
          </a:p>
          <a:p>
            <a:pPr algn="ctr">
              <a:spcBef>
                <a:spcPct val="50000"/>
              </a:spcBef>
            </a:pPr>
            <a:r>
              <a:rPr lang="pt-BR" sz="1400" b="1">
                <a:latin typeface="Comic Sans MS" pitchFamily="66" charset="0"/>
              </a:rPr>
              <a:t>FEDERAÇÕES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362200" y="1447800"/>
            <a:ext cx="2514600" cy="9144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362200" y="17526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omic Sans MS" pitchFamily="66" charset="0"/>
              </a:rPr>
              <a:t>ESPORTE ESPETÁCULO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029200" y="17526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b="1">
                <a:latin typeface="Comic Sans MS" pitchFamily="66" charset="0"/>
              </a:rPr>
              <a:t>ALTO NÍVEL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438400" y="2743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438400" y="4191000"/>
            <a:ext cx="1295400" cy="10191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2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ESPORTE </a:t>
            </a:r>
          </a:p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SAÚDE</a:t>
            </a:r>
          </a:p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495800" y="4191000"/>
            <a:ext cx="1295400" cy="10953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ESPORTE</a:t>
            </a:r>
          </a:p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PARA </a:t>
            </a:r>
          </a:p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TODOS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324600" y="4191000"/>
            <a:ext cx="1524000" cy="10191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2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ESPORTE </a:t>
            </a:r>
          </a:p>
          <a:p>
            <a:pPr algn="ctr">
              <a:spcBef>
                <a:spcPct val="50000"/>
              </a:spcBef>
            </a:pPr>
            <a:r>
              <a:rPr lang="pt-BR" sz="1600" b="1">
                <a:latin typeface="Comic Sans MS" pitchFamily="66" charset="0"/>
              </a:rPr>
              <a:t>RECREAÇÃO</a:t>
            </a:r>
          </a:p>
          <a:p>
            <a:pPr algn="ctr">
              <a:spcBef>
                <a:spcPct val="50000"/>
              </a:spcBef>
            </a:pPr>
            <a:endParaRPr lang="pt-BR" sz="600" b="1">
              <a:latin typeface="Comic Sans MS" pitchFamily="66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76400" y="5105400"/>
            <a:ext cx="1295400" cy="714375"/>
          </a:xfrm>
          <a:prstGeom prst="rect">
            <a:avLst/>
          </a:prstGeom>
          <a:solidFill>
            <a:srgbClr val="66CCFF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1600">
                <a:latin typeface="Comic Sans MS" pitchFamily="66" charset="0"/>
              </a:rPr>
              <a:t>FITNESS</a:t>
            </a:r>
          </a:p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352800" y="5105400"/>
            <a:ext cx="1295400" cy="714375"/>
          </a:xfrm>
          <a:prstGeom prst="rect">
            <a:avLst/>
          </a:prstGeom>
          <a:solidFill>
            <a:srgbClr val="66CCFF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1600">
                <a:latin typeface="Comic Sans MS" pitchFamily="66" charset="0"/>
              </a:rPr>
              <a:t>ESCOLA</a:t>
            </a:r>
          </a:p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562600" y="5105400"/>
            <a:ext cx="1371600" cy="714375"/>
          </a:xfrm>
          <a:prstGeom prst="rect">
            <a:avLst/>
          </a:prstGeom>
          <a:solidFill>
            <a:srgbClr val="66CCFF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1600">
                <a:latin typeface="Comic Sans MS" pitchFamily="66" charset="0"/>
              </a:rPr>
              <a:t>AVENTURA</a:t>
            </a:r>
          </a:p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391400" y="5105400"/>
            <a:ext cx="1295400" cy="714375"/>
          </a:xfrm>
          <a:prstGeom prst="rect">
            <a:avLst/>
          </a:prstGeom>
          <a:solidFill>
            <a:srgbClr val="66CCFF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1600">
                <a:latin typeface="Comic Sans MS" pitchFamily="66" charset="0"/>
              </a:rPr>
              <a:t>MASTERS</a:t>
            </a:r>
          </a:p>
          <a:p>
            <a:pPr algn="ctr">
              <a:spcBef>
                <a:spcPct val="50000"/>
              </a:spcBef>
            </a:pPr>
            <a:endParaRPr lang="pt-BR" sz="600">
              <a:latin typeface="Comic Sans MS" pitchFamily="66" charset="0"/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4114800" y="35814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7010400" y="3505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 rot="-10797484">
            <a:off x="1439863" y="1212850"/>
            <a:ext cx="4286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>
                <a:solidFill>
                  <a:srgbClr val="0033CC"/>
                </a:solidFill>
                <a:latin typeface="Comic Sans MS" pitchFamily="66" charset="0"/>
              </a:rPr>
              <a:t>PROFISSIONAL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 rot="-10797484">
            <a:off x="1219200" y="3505200"/>
            <a:ext cx="428625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>
                <a:solidFill>
                  <a:srgbClr val="0033CC"/>
                </a:solidFill>
                <a:latin typeface="Comic Sans MS" pitchFamily="66" charset="0"/>
              </a:rPr>
              <a:t>AUTO-FINANCIÁVEL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200400" y="990600"/>
            <a:ext cx="335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b="1">
                <a:solidFill>
                  <a:srgbClr val="009900"/>
                </a:solidFill>
                <a:latin typeface="Comic Sans MS" pitchFamily="66" charset="0"/>
              </a:rPr>
              <a:t>GESTÃO TRANSVERSAL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7620000" y="2743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7620000" y="1524000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200" b="1">
                <a:latin typeface="Comic Sans MS" pitchFamily="66" charset="0"/>
              </a:rPr>
              <a:t>GLOBAL</a:t>
            </a:r>
          </a:p>
          <a:p>
            <a:pPr algn="ctr">
              <a:spcBef>
                <a:spcPct val="50000"/>
              </a:spcBef>
            </a:pPr>
            <a:r>
              <a:rPr lang="pt-BR" sz="1200" b="1">
                <a:latin typeface="Comic Sans MS" pitchFamily="66" charset="0"/>
              </a:rPr>
              <a:t>UNIVERSAL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848600" y="4267200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200" b="1">
                <a:latin typeface="Comic Sans MS" pitchFamily="66" charset="0"/>
              </a:rPr>
              <a:t>INDIVIDUAL</a:t>
            </a:r>
          </a:p>
          <a:p>
            <a:pPr algn="ctr">
              <a:spcBef>
                <a:spcPct val="50000"/>
              </a:spcBef>
            </a:pPr>
            <a:r>
              <a:rPr lang="pt-BR" sz="1200" b="1">
                <a:latin typeface="Comic Sans MS" pitchFamily="66" charset="0"/>
              </a:rPr>
              <a:t>LOCAL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8600" y="1600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omic Sans MS" pitchFamily="66" charset="0"/>
              </a:rPr>
              <a:t>20% ESPORTE FEDERADO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04800" y="4267200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omic Sans MS" pitchFamily="66" charset="0"/>
              </a:rPr>
              <a:t>80% OUTRASOFERTAS</a:t>
            </a:r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9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484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6"/>
          <p:cNvSpPr txBox="1">
            <a:spLocks noChangeArrowheads="1"/>
          </p:cNvSpPr>
          <p:nvPr/>
        </p:nvSpPr>
        <p:spPr bwMode="auto">
          <a:xfrm>
            <a:off x="539750" y="1491035"/>
            <a:ext cx="8353425" cy="25860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Dimensões  Administrativas</a:t>
            </a:r>
          </a:p>
          <a:p>
            <a:pPr algn="ctr">
              <a:lnSpc>
                <a:spcPct val="150000"/>
              </a:lnSpc>
            </a:pPr>
            <a:r>
              <a:rPr lang="pt-BR" sz="5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CONCEITOS </a:t>
            </a:r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468313" y="4762538"/>
            <a:ext cx="8424862" cy="7546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INDÚSTRIA DO ESPORTE</a:t>
            </a:r>
            <a:endParaRPr lang="pt-BR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3"/>
          <p:cNvSpPr>
            <a:spLocks noChangeShapeType="1"/>
          </p:cNvSpPr>
          <p:nvPr/>
        </p:nvSpPr>
        <p:spPr bwMode="auto">
          <a:xfrm>
            <a:off x="1476375" y="3789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628650"/>
          </a:xfrm>
        </p:spPr>
        <p:txBody>
          <a:bodyPr/>
          <a:lstStyle/>
          <a:p>
            <a:pPr eaLnBrk="1" hangingPunct="1"/>
            <a:r>
              <a:rPr lang="pt-BR" sz="2400" b="1" smtClean="0">
                <a:solidFill>
                  <a:srgbClr val="FF0000"/>
                </a:solidFill>
                <a:latin typeface="Arial" charset="0"/>
              </a:rPr>
              <a:t>INDÚSTRIA DO ESPORTE</a:t>
            </a:r>
            <a:r>
              <a:rPr lang="pt-BR" sz="28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t-BR" sz="2800" b="1" smtClean="0">
                <a:solidFill>
                  <a:srgbClr val="FF0000"/>
                </a:solidFill>
                <a:latin typeface="Arial" charset="0"/>
              </a:rPr>
            </a:br>
            <a:r>
              <a:rPr lang="pt-BR" sz="4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t-BR" sz="400" b="1" smtClean="0">
                <a:solidFill>
                  <a:srgbClr val="FF0000"/>
                </a:solidFill>
                <a:latin typeface="Arial" charset="0"/>
              </a:rPr>
            </a:br>
            <a:r>
              <a:rPr lang="pt-BR" sz="400" b="1" smtClean="0">
                <a:solidFill>
                  <a:srgbClr val="FF0000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1400" b="1" smtClean="0">
                <a:solidFill>
                  <a:srgbClr val="FF0000"/>
                </a:solidFill>
                <a:latin typeface="Arial" charset="0"/>
              </a:rPr>
              <a:t>Pitts; Stotlar, 2006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600" b="1">
                <a:solidFill>
                  <a:srgbClr val="0033CC"/>
                </a:solidFill>
                <a:latin typeface="Arial" charset="0"/>
              </a:rPr>
              <a:t>TODO ESPORTE E PRODUTOS RELACIONADOS -   BENS, SERVIÇOS, LUGARES, PESSOAS E IDÉIAS    -  OFERECIDOS AO CONSUMIDOR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2133600"/>
            <a:ext cx="2479675" cy="169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PRÁTICA 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dirty="0">
                <a:latin typeface="Arial" charset="0"/>
              </a:rPr>
              <a:t>Oferecida ao consumidor como produto de participação ou entretenimento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9388" y="4076700"/>
            <a:ext cx="2781300" cy="2678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Modalidades esportivas</a:t>
            </a:r>
          </a:p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Esporte de Iniciativa privada</a:t>
            </a:r>
          </a:p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dirty="0">
                <a:latin typeface="Arial" charset="0"/>
              </a:rPr>
              <a:t>Esporte mantido pelo </a:t>
            </a: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Governo</a:t>
            </a:r>
          </a:p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dirty="0">
                <a:latin typeface="Arial" charset="0"/>
              </a:rPr>
              <a:t>Organizações mantidas </a:t>
            </a: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por sócios</a:t>
            </a:r>
          </a:p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dirty="0">
                <a:latin typeface="Arial" charset="0"/>
              </a:rPr>
              <a:t>Organizações </a:t>
            </a:r>
            <a:r>
              <a:rPr lang="pt-BR" sz="1200" b="1" dirty="0" err="1">
                <a:solidFill>
                  <a:srgbClr val="009900"/>
                </a:solidFill>
                <a:latin typeface="Arial" charset="0"/>
              </a:rPr>
              <a:t>não-lucrativas</a:t>
            </a:r>
            <a:endParaRPr lang="pt-BR" sz="1200" b="1" dirty="0">
              <a:solidFill>
                <a:srgbClr val="009900"/>
              </a:solidFill>
              <a:latin typeface="Arial" charset="0"/>
            </a:endParaRPr>
          </a:p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Escolas de Esporte</a:t>
            </a:r>
          </a:p>
          <a:p>
            <a:pPr marL="180975" indent="-180975">
              <a:lnSpc>
                <a:spcPct val="20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Academias de </a:t>
            </a:r>
            <a:r>
              <a:rPr lang="pt-BR" sz="1200" b="1" dirty="0" err="1">
                <a:solidFill>
                  <a:srgbClr val="009900"/>
                </a:solidFill>
                <a:latin typeface="Arial" charset="0"/>
              </a:rPr>
              <a:t>fitness</a:t>
            </a:r>
            <a:r>
              <a:rPr lang="pt-BR" sz="1200" b="1" dirty="0">
                <a:solidFill>
                  <a:srgbClr val="009900"/>
                </a:solidFill>
                <a:latin typeface="Arial" charset="0"/>
              </a:rPr>
              <a:t> e esportes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732588" y="4292600"/>
            <a:ext cx="2232025" cy="238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Produtos promocionais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Eventos promocionais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Mídia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Patrocínio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evento único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múltiplos eventos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equipe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individual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circuito ou liga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Endosso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individual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equipe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organização</a:t>
            </a:r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47164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7740650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716463" y="18446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V="1">
            <a:off x="1619250" y="18446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flipV="1">
            <a:off x="7596188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 dirty="0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 dirty="0">
                <a:cs typeface="Times New Roman" pitchFamily="18" charset="0"/>
              </a:endParaRPr>
            </a:p>
          </p:txBody>
        </p:sp>
      </p:grpSp>
      <p:sp>
        <p:nvSpPr>
          <p:cNvPr id="10254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823200" cy="400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solidFill>
                  <a:srgbClr val="0000FF"/>
                </a:solidFill>
                <a:latin typeface="Arial" charset="0"/>
              </a:rPr>
              <a:t>SEGMENTAÇÃO DA INDÚSTRIA DO ESPORTE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588125" y="2133600"/>
            <a:ext cx="2192338" cy="16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PROMOÇÃO 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dirty="0">
                <a:latin typeface="Arial" charset="0"/>
              </a:rPr>
              <a:t>Produtos oferecidos como instrumentos para se promover o produto esporte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132138" y="4333875"/>
            <a:ext cx="3311525" cy="2400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15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Produtos esportivos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a) equipamentos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b) acessórios</a:t>
            </a:r>
          </a:p>
          <a:p>
            <a:pPr marL="180975" indent="-180975">
              <a:lnSpc>
                <a:spcPct val="15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latin typeface="Arial" charset="0"/>
              </a:rPr>
              <a:t>Produtos para melhora do desempenho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a) instrutor</a:t>
            </a:r>
            <a:r>
              <a:rPr lang="pt-BR" sz="1200" b="1" i="1" dirty="0">
                <a:latin typeface="Arial" charset="0"/>
              </a:rPr>
              <a:t/>
            </a:r>
            <a:br>
              <a:rPr lang="pt-BR" sz="1200" b="1" i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b) acompanhamento médico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c) instalações  esportivas</a:t>
            </a:r>
            <a:br>
              <a:rPr lang="pt-BR" sz="1200" b="1" dirty="0">
                <a:latin typeface="Arial" charset="0"/>
              </a:rPr>
            </a:br>
            <a:r>
              <a:rPr lang="pt-BR" sz="1200" b="1" dirty="0">
                <a:latin typeface="Arial" charset="0"/>
              </a:rPr>
              <a:t>d) sistema  governamental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63938" y="2133600"/>
            <a:ext cx="2443162" cy="1938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PRODUÇÃO 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dirty="0">
                <a:latin typeface="Arial" charset="0"/>
              </a:rPr>
              <a:t>Produtos necessários ou desejados à produção ou influência na qualidade da prática esportiva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000" b="1" dirty="0" smtClean="0">
                <a:solidFill>
                  <a:schemeClr val="tx1"/>
                </a:solidFill>
                <a:latin typeface="Arial" charset="0"/>
              </a:rPr>
              <a:t>A INDÚSTRIA DO ESPORTE   Estrutura</a:t>
            </a:r>
            <a:br>
              <a:rPr lang="pt-BR" sz="3000" b="1" dirty="0" smtClean="0">
                <a:solidFill>
                  <a:schemeClr val="tx1"/>
                </a:solidFill>
                <a:latin typeface="Arial" charset="0"/>
              </a:rPr>
            </a:br>
            <a:r>
              <a:rPr kumimoji="1" lang="pt-BR" sz="1800" dirty="0" smtClean="0">
                <a:solidFill>
                  <a:schemeClr val="tx1"/>
                </a:solidFill>
                <a:latin typeface="Arial" charset="0"/>
              </a:rPr>
              <a:t>Modelo simplificado da relação consumo-fornecimento (SHANK, 1999)</a:t>
            </a:r>
            <a:br>
              <a:rPr kumimoji="1" lang="pt-BR" sz="1800" dirty="0" smtClean="0">
                <a:solidFill>
                  <a:schemeClr val="tx1"/>
                </a:solidFill>
                <a:latin typeface="Arial" charset="0"/>
              </a:rPr>
            </a:br>
            <a:endParaRPr kumimoji="1" lang="pt-BR" sz="1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788309"/>
            <a:ext cx="2743200" cy="3674852"/>
          </a:xfrm>
          <a:prstGeom prst="rect">
            <a:avLst/>
          </a:prstGeom>
          <a:solidFill>
            <a:srgbClr val="CC99FF"/>
          </a:soli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93675" indent="-1936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BR" altLang="pt-BR" sz="1800" b="1" dirty="0">
                <a:solidFill>
                  <a:srgbClr val="1A1714"/>
                </a:solidFill>
                <a:latin typeface="Arial" charset="0"/>
              </a:rPr>
              <a:t>CONSUMIDORES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kumimoji="1" lang="pt-BR" altLang="pt-BR" sz="1000" b="1" dirty="0">
              <a:solidFill>
                <a:srgbClr val="1A1714"/>
              </a:solidFill>
              <a:latin typeface="Arial" charset="0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kumimoji="1" lang="pt-BR" altLang="pt-BR" sz="1800" dirty="0" smtClean="0">
                <a:solidFill>
                  <a:srgbClr val="1A1714"/>
                </a:solidFill>
                <a:latin typeface="Arial" charset="0"/>
              </a:rPr>
              <a:t>Espectadores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endParaRPr kumimoji="1" lang="pt-BR" altLang="pt-BR" sz="1800" dirty="0">
              <a:solidFill>
                <a:srgbClr val="1A1714"/>
              </a:solidFill>
              <a:latin typeface="Arial" charset="0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kumimoji="1" lang="pt-BR" altLang="pt-BR" sz="1800" dirty="0" smtClean="0">
                <a:solidFill>
                  <a:srgbClr val="1A1714"/>
                </a:solidFill>
                <a:latin typeface="Arial" charset="0"/>
              </a:rPr>
              <a:t>Participantes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endParaRPr kumimoji="1" lang="pt-BR" altLang="pt-BR" sz="1800" dirty="0">
              <a:solidFill>
                <a:srgbClr val="1A1714"/>
              </a:solidFill>
              <a:latin typeface="Arial" charset="0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Negócio “business” de </a:t>
            </a:r>
            <a:r>
              <a:rPr kumimoji="1" lang="pt-BR" altLang="pt-BR" sz="1800" dirty="0" smtClean="0">
                <a:solidFill>
                  <a:srgbClr val="1A1714"/>
                </a:solidFill>
                <a:latin typeface="Arial" charset="0"/>
              </a:rPr>
              <a:t>patrocinadores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•"/>
            </a:pPr>
            <a:endParaRPr kumimoji="1" lang="pt-BR" altLang="pt-BR" sz="800" dirty="0">
              <a:solidFill>
                <a:srgbClr val="1A1714"/>
              </a:solidFill>
              <a:latin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0" y="1820123"/>
            <a:ext cx="2819400" cy="3370153"/>
          </a:xfrm>
          <a:prstGeom prst="rect">
            <a:avLst/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BR" altLang="pt-BR" sz="1800" b="1" dirty="0">
                <a:solidFill>
                  <a:srgbClr val="1A1714"/>
                </a:solidFill>
                <a:latin typeface="Arial" charset="0"/>
              </a:rPr>
              <a:t>PRODUTOS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kumimoji="1" lang="pt-BR" altLang="pt-BR" sz="1000" b="1" dirty="0">
              <a:solidFill>
                <a:srgbClr val="1A1714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 </a:t>
            </a:r>
            <a: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b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pt-BR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Bens</a:t>
            </a:r>
            <a:b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Esportivos</a:t>
            </a:r>
            <a:b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pt-BR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Serviços  Treinamento </a:t>
            </a:r>
            <a:b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pt-BR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Informação</a:t>
            </a:r>
            <a:endParaRPr kumimoji="1" lang="pt-BR" alt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72200" y="1520544"/>
            <a:ext cx="2971800" cy="4210383"/>
          </a:xfrm>
          <a:prstGeom prst="rect">
            <a:avLst/>
          </a:prstGeom>
          <a:solidFill>
            <a:srgbClr val="CC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82575" indent="-2825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kumimoji="1" lang="pt-BR" altLang="pt-BR" sz="1800" b="1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kumimoji="1" lang="pt-BR" altLang="pt-BR" sz="1800" b="1" dirty="0" smtClean="0">
                <a:latin typeface="Arial" charset="0"/>
              </a:rPr>
              <a:t>PRODUTORES  </a:t>
            </a:r>
            <a:r>
              <a:rPr kumimoji="1" lang="pt-BR" altLang="pt-BR" sz="1800" b="1" dirty="0">
                <a:latin typeface="Arial" charset="0"/>
              </a:rPr>
              <a:t>/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kumimoji="1" lang="pt-BR" altLang="pt-BR" sz="1800" b="1" dirty="0">
                <a:latin typeface="Arial" charset="0"/>
              </a:rPr>
              <a:t>INTERMEDIÁRIOS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kumimoji="1" lang="pt-BR" altLang="pt-BR" sz="800" b="1" dirty="0">
              <a:solidFill>
                <a:srgbClr val="5F5F5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Proprietários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Órgãos reguladores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Investidores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Mídia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Agentes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pt-BR" altLang="pt-BR" sz="1800" dirty="0">
                <a:solidFill>
                  <a:srgbClr val="1A1714"/>
                </a:solidFill>
                <a:latin typeface="Arial" charset="0"/>
              </a:rPr>
              <a:t>Fabricantes de </a:t>
            </a:r>
            <a:r>
              <a:rPr kumimoji="1" lang="pt-BR" altLang="pt-BR" sz="1800" dirty="0" smtClean="0">
                <a:solidFill>
                  <a:srgbClr val="1A1714"/>
                </a:solidFill>
                <a:latin typeface="Arial" charset="0"/>
              </a:rPr>
              <a:t>produtos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kumimoji="1" lang="pt-BR" altLang="pt-BR" sz="1800" dirty="0">
              <a:solidFill>
                <a:srgbClr val="1A1714"/>
              </a:solidFill>
              <a:latin typeface="Arial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7432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8674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528" y="0"/>
            <a:ext cx="8534400" cy="2410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839200" cy="533400"/>
          </a:xfrm>
        </p:spPr>
        <p:txBody>
          <a:bodyPr/>
          <a:lstStyle/>
          <a:p>
            <a:pPr eaLnBrk="1" hangingPunct="1"/>
            <a:r>
              <a:rPr lang="pt-BR" sz="2000" b="1" smtClean="0">
                <a:latin typeface="Arial" charset="0"/>
                <a:cs typeface="Times New Roman" pitchFamily="18" charset="0"/>
              </a:rPr>
              <a:t>SEGMENTOS DA INDÚSTRIA DO ESPORTE</a:t>
            </a:r>
            <a:br>
              <a:rPr lang="pt-BR" sz="2000" b="1" smtClean="0">
                <a:latin typeface="Arial" charset="0"/>
                <a:cs typeface="Times New Roman" pitchFamily="18" charset="0"/>
              </a:rPr>
            </a:br>
            <a:r>
              <a:rPr lang="pt-BR" sz="2000" b="1" smtClean="0">
                <a:latin typeface="Arial" charset="0"/>
                <a:cs typeface="Times New Roman" pitchFamily="18" charset="0"/>
              </a:rPr>
              <a:t>SEGMENTAÇÃO POR SETORES DE ATIVIDADE</a:t>
            </a:r>
            <a:br>
              <a:rPr lang="pt-BR" sz="2000" b="1" smtClean="0">
                <a:latin typeface="Arial" charset="0"/>
                <a:cs typeface="Times New Roman" pitchFamily="18" charset="0"/>
              </a:rPr>
            </a:br>
            <a:r>
              <a:rPr lang="pt-BR" sz="400" b="1" smtClean="0">
                <a:latin typeface="Arial" charset="0"/>
                <a:cs typeface="Times New Roman" pitchFamily="18" charset="0"/>
              </a:rPr>
              <a:t/>
            </a:r>
            <a:br>
              <a:rPr lang="pt-BR" sz="400" b="1" smtClean="0">
                <a:latin typeface="Arial" charset="0"/>
                <a:cs typeface="Times New Roman" pitchFamily="18" charset="0"/>
              </a:rPr>
            </a:br>
            <a:r>
              <a:rPr lang="pt-BR" sz="1600" b="1" smtClean="0">
                <a:latin typeface="Arial" charset="0"/>
                <a:cs typeface="Times New Roman" pitchFamily="18" charset="0"/>
              </a:rPr>
              <a:t>                                </a:t>
            </a:r>
            <a:r>
              <a:rPr lang="pt-BR" sz="1600" b="1" smtClean="0">
                <a:solidFill>
                  <a:srgbClr val="E62302"/>
                </a:solidFill>
                <a:latin typeface="Arial" charset="0"/>
                <a:cs typeface="Times New Roman" pitchFamily="18" charset="0"/>
              </a:rPr>
              <a:t>                                             </a:t>
            </a:r>
            <a:r>
              <a:rPr lang="pt-BR" sz="1200" b="1" smtClean="0">
                <a:solidFill>
                  <a:srgbClr val="3643E8"/>
                </a:solidFill>
                <a:latin typeface="Arial" charset="0"/>
                <a:cs typeface="Times New Roman" pitchFamily="18" charset="0"/>
              </a:rPr>
              <a:t>MILLER </a:t>
            </a:r>
            <a:r>
              <a:rPr lang="pt-BR" sz="1200" b="1" i="1" smtClean="0">
                <a:solidFill>
                  <a:srgbClr val="3643E8"/>
                </a:solidFill>
                <a:latin typeface="Arial" charset="0"/>
                <a:cs typeface="Times New Roman" pitchFamily="18" charset="0"/>
              </a:rPr>
              <a:t>et al</a:t>
            </a:r>
            <a:r>
              <a:rPr lang="pt-BR" sz="1200" b="1" smtClean="0">
                <a:solidFill>
                  <a:srgbClr val="3643E8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1200" b="1" i="1" smtClean="0">
                <a:solidFill>
                  <a:srgbClr val="3643E8"/>
                </a:solidFill>
                <a:latin typeface="Arial" charset="0"/>
                <a:cs typeface="Times New Roman" pitchFamily="18" charset="0"/>
              </a:rPr>
              <a:t>In: </a:t>
            </a:r>
            <a:r>
              <a:rPr lang="pt-BR" sz="1200" b="1" smtClean="0">
                <a:solidFill>
                  <a:srgbClr val="3643E8"/>
                </a:solidFill>
                <a:latin typeface="Arial" charset="0"/>
                <a:cs typeface="Times New Roman" pitchFamily="18" charset="0"/>
              </a:rPr>
              <a:t>HOFFMAN; HARRIS, 2002, p. 434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3246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6670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>
                <a:solidFill>
                  <a:srgbClr val="E62302"/>
                </a:solidFill>
                <a:latin typeface="Arial" charset="0"/>
                <a:cs typeface="Times New Roman" pitchFamily="18" charset="0"/>
              </a:rPr>
              <a:t>FEDERAÇÕES, CONFEDERAÇÕES LIGAS, ETC.</a:t>
            </a:r>
            <a:r>
              <a:rPr lang="pt-BR" sz="1100" b="1">
                <a:solidFill>
                  <a:srgbClr val="E62302"/>
                </a:solidFill>
                <a:latin typeface="Arial" charset="0"/>
              </a:rPr>
              <a:t> </a:t>
            </a:r>
            <a:endParaRPr lang="pt-BR" b="1">
              <a:solidFill>
                <a:srgbClr val="E62302"/>
              </a:solidFill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195513" y="990600"/>
            <a:ext cx="2447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>
                <a:solidFill>
                  <a:srgbClr val="E62302"/>
                </a:solidFill>
                <a:latin typeface="Arial" charset="0"/>
              </a:rPr>
              <a:t>ESPORTE UNIVERSITÁRIO,COLEGIAL, ESCOLAR, ETC.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33400" y="5334000"/>
            <a:ext cx="1752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>
                <a:solidFill>
                  <a:srgbClr val="E62302"/>
                </a:solidFill>
                <a:latin typeface="Arial" charset="0"/>
              </a:rPr>
              <a:t>ADMINISTRAÇÃO PÚBLICA, PARQUES E RECREAÇÃO, ASSOCIAÇÕES ESPORTIVAS, ETC.</a:t>
            </a:r>
          </a:p>
          <a:p>
            <a:pPr eaLnBrk="0" hangingPunct="0"/>
            <a:endParaRPr lang="pt-BR" sz="1200" b="1">
              <a:solidFill>
                <a:srgbClr val="E62302"/>
              </a:solidFill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553200" y="5257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>
                <a:solidFill>
                  <a:srgbClr val="E62302"/>
                </a:solidFill>
                <a:latin typeface="Arial" charset="0"/>
              </a:rPr>
              <a:t>ACADEMIAS, PISTAS DE BOLICHE, CAMPOS DE GOLFE, QUADRAS DE FUTSAL, ETC.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732588" y="1700213"/>
            <a:ext cx="2057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1">
                <a:solidFill>
                  <a:srgbClr val="E62302"/>
                </a:solidFill>
                <a:latin typeface="Arial" charset="0"/>
                <a:cs typeface="Times New Roman" pitchFamily="18" charset="0"/>
              </a:rPr>
              <a:t>AGENTES, ADMINISTRAÇÃO DE EVENTOS, ETC.</a:t>
            </a:r>
            <a:r>
              <a:rPr lang="pt-BR" sz="1200" b="1">
                <a:solidFill>
                  <a:srgbClr val="E62302"/>
                </a:solidFill>
                <a:latin typeface="Arial" charset="0"/>
              </a:rPr>
              <a:t>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348038" y="6172200"/>
            <a:ext cx="2519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200" b="1">
                <a:solidFill>
                  <a:srgbClr val="E62302"/>
                </a:solidFill>
                <a:latin typeface="Arial" charset="0"/>
              </a:rPr>
              <a:t>FABRICAÇÃO, DISTRIBUIÇÃO, VAREJO, ETC.</a:t>
            </a:r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6"/>
          <p:cNvSpPr txBox="1">
            <a:spLocks noChangeArrowheads="1"/>
          </p:cNvSpPr>
          <p:nvPr/>
        </p:nvSpPr>
        <p:spPr bwMode="auto">
          <a:xfrm>
            <a:off x="539750" y="620713"/>
            <a:ext cx="8353425" cy="258603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b="1">
                <a:latin typeface="Calibri" pitchFamily="34" charset="0"/>
                <a:ea typeface="Calibri" pitchFamily="34" charset="0"/>
                <a:cs typeface="Calibri" pitchFamily="34" charset="0"/>
              </a:rPr>
              <a:t>Dimensões  Administrativas</a:t>
            </a:r>
          </a:p>
          <a:p>
            <a:pPr algn="ctr">
              <a:lnSpc>
                <a:spcPct val="150000"/>
              </a:lnSpc>
            </a:pPr>
            <a:r>
              <a:rPr lang="pt-BR" sz="5400" b="1">
                <a:latin typeface="Calibri" pitchFamily="34" charset="0"/>
                <a:ea typeface="Calibri" pitchFamily="34" charset="0"/>
                <a:cs typeface="Calibri" pitchFamily="34" charset="0"/>
              </a:rPr>
              <a:t>CONCEITOS </a:t>
            </a:r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>
                <a:cs typeface="Times New Roman" pitchFamily="18" charset="0"/>
              </a:endParaRPr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468313" y="3429000"/>
            <a:ext cx="8424862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3200" b="1" dirty="0">
                <a:latin typeface="Calibri" pitchFamily="34" charset="0"/>
                <a:cs typeface="Calibri" pitchFamily="34" charset="0"/>
              </a:rPr>
              <a:t>GESTÃO X ADMINISTRAÇÃO</a:t>
            </a:r>
          </a:p>
          <a:p>
            <a:pPr>
              <a:lnSpc>
                <a:spcPct val="150000"/>
              </a:lnSpc>
              <a:defRPr/>
            </a:pPr>
            <a:r>
              <a:rPr lang="pt-BR" sz="3200" b="1" dirty="0">
                <a:latin typeface="Calibri" pitchFamily="34" charset="0"/>
                <a:cs typeface="Calibri" pitchFamily="34" charset="0"/>
              </a:rPr>
              <a:t>ABORDAGENS INTERNACIONAIS</a:t>
            </a:r>
          </a:p>
          <a:p>
            <a:pPr>
              <a:lnSpc>
                <a:spcPct val="150000"/>
              </a:lnSpc>
              <a:defRPr/>
            </a:pPr>
            <a:r>
              <a:rPr lang="pt-BR" sz="3200" b="1" dirty="0">
                <a:latin typeface="Calibri" pitchFamily="34" charset="0"/>
                <a:cs typeface="Calibri" pitchFamily="34" charset="0"/>
              </a:rPr>
              <a:t>ABORDAGENS </a:t>
            </a: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NACIONAIS</a:t>
            </a:r>
            <a:endParaRPr lang="pt-BR" sz="3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987</Words>
  <Application>Microsoft Office PowerPoint</Application>
  <PresentationFormat>Apresentação na tela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Comic Sans MS</vt:lpstr>
      <vt:lpstr>Times New Roman</vt:lpstr>
      <vt:lpstr>Estrutura padrão</vt:lpstr>
      <vt:lpstr>Apresentação do PowerPoint</vt:lpstr>
      <vt:lpstr>Apresentação do PowerPoint</vt:lpstr>
      <vt:lpstr>MODELO TRADICIONAL DE PRÁTICA DESPORTIVA                                                                                         Roche, 2002</vt:lpstr>
      <vt:lpstr>MODELO ATUAL DE PRÁTICA ESPORTIVA                                                        Roche, 2002</vt:lpstr>
      <vt:lpstr>Apresentação do PowerPoint</vt:lpstr>
      <vt:lpstr>INDÚSTRIA DO ESPORTE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Pitts; Stotlar, 2006</vt:lpstr>
      <vt:lpstr>A INDÚSTRIA DO ESPORTE   Estrutura Modelo simplificado da relação consumo-fornecimento (SHANK, 1999) </vt:lpstr>
      <vt:lpstr>SEGMENTOS DA INDÚSTRIA DO ESPORTE SEGMENTAÇÃO POR SETORES DE ATIVIDADE                                                                               MILLER et al In: HOFFMAN; HARRIS, 2002, p. 434</vt:lpstr>
      <vt:lpstr>Apresentação do PowerPoint</vt:lpstr>
      <vt:lpstr>Apresentação do PowerPoint</vt:lpstr>
      <vt:lpstr>Apresentação do PowerPoint</vt:lpstr>
      <vt:lpstr>Desenvolvimento da Gestão Desportiva</vt:lpstr>
      <vt:lpstr>Apresentação do PowerPoint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flaviabastos</dc:creator>
  <cp:lastModifiedBy>Flávia Bastos</cp:lastModifiedBy>
  <cp:revision>59</cp:revision>
  <dcterms:created xsi:type="dcterms:W3CDTF">2004-07-09T15:00:16Z</dcterms:created>
  <dcterms:modified xsi:type="dcterms:W3CDTF">2016-08-02T21:10:41Z</dcterms:modified>
</cp:coreProperties>
</file>