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2" r:id="rId3"/>
    <p:sldId id="257" r:id="rId4"/>
    <p:sldId id="283" r:id="rId5"/>
    <p:sldId id="258" r:id="rId6"/>
    <p:sldId id="259" r:id="rId7"/>
    <p:sldId id="269" r:id="rId8"/>
    <p:sldId id="272" r:id="rId9"/>
    <p:sldId id="264" r:id="rId10"/>
    <p:sldId id="273" r:id="rId11"/>
    <p:sldId id="284" r:id="rId12"/>
    <p:sldId id="286" r:id="rId13"/>
    <p:sldId id="287" r:id="rId14"/>
    <p:sldId id="274" r:id="rId15"/>
    <p:sldId id="288" r:id="rId16"/>
    <p:sldId id="275" r:id="rId17"/>
    <p:sldId id="276" r:id="rId18"/>
    <p:sldId id="270" r:id="rId19"/>
    <p:sldId id="280" r:id="rId20"/>
    <p:sldId id="291" r:id="rId21"/>
    <p:sldId id="294" r:id="rId22"/>
    <p:sldId id="295" r:id="rId23"/>
    <p:sldId id="289" r:id="rId24"/>
    <p:sldId id="292" r:id="rId25"/>
    <p:sldId id="290" r:id="rId26"/>
    <p:sldId id="293"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9785" autoAdjust="0"/>
  </p:normalViewPr>
  <p:slideViewPr>
    <p:cSldViewPr>
      <p:cViewPr varScale="1">
        <p:scale>
          <a:sx n="75" d="100"/>
          <a:sy n="75" d="100"/>
        </p:scale>
        <p:origin x="-159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B5F916-2976-4D65-8425-B464BACA0E18}" type="datetimeFigureOut">
              <a:rPr lang="pt-BR" smtClean="0"/>
              <a:pPr/>
              <a:t>20/10/2015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3C79E-F384-4CC2-B494-0BA718DF5ACF}"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smtClean="0"/>
              <a:t>linha de defesa inicial contra micro-organismos (mecanismos de defesa celulares e bioquímicos que já existem até mesmo antes da infecção e que estão prontos para responder rapidamente à infecção)</a:t>
            </a:r>
          </a:p>
          <a:p>
            <a:r>
              <a:rPr lang="pt-BR" dirty="0" smtClean="0"/>
              <a:t>Esses mecanismos reagem aos micro-organismos e aos produtos das células lesionadas e respondem essencialmente da mesma maneira a infecções repetidas</a:t>
            </a:r>
          </a:p>
          <a:p>
            <a:r>
              <a:rPr lang="pt-BR" dirty="0" smtClean="0"/>
              <a:t>Os mecanismos da imunidade natural são específicos para estruturas que são comuns a grupos de micro-organismos relacionados e podem não distinguir diferenças discretas entre micro-organismos.</a:t>
            </a:r>
          </a:p>
          <a:p>
            <a:r>
              <a:rPr lang="pt-BR" dirty="0" smtClean="0"/>
              <a:t>Componentes</a:t>
            </a:r>
          </a:p>
          <a:p>
            <a:pPr lvl="1"/>
            <a:r>
              <a:rPr lang="pt-BR" dirty="0" smtClean="0"/>
              <a:t>Barreiras físicas e químicas (epitélios e substâncias químicas antimicrobianas)</a:t>
            </a:r>
          </a:p>
          <a:p>
            <a:pPr lvl="1"/>
            <a:r>
              <a:rPr lang="pt-BR" dirty="0" smtClean="0"/>
              <a:t>Células fagocitárias (neutrófilos, macrófagos, células </a:t>
            </a:r>
            <a:r>
              <a:rPr lang="pt-BR" dirty="0" err="1" smtClean="0"/>
              <a:t>dendríticas</a:t>
            </a:r>
            <a:r>
              <a:rPr lang="pt-BR" dirty="0" smtClean="0"/>
              <a:t> e natural killers)</a:t>
            </a:r>
          </a:p>
          <a:p>
            <a:pPr lvl="1"/>
            <a:r>
              <a:rPr lang="pt-BR" dirty="0" smtClean="0"/>
              <a:t>Proteínas do sangue</a:t>
            </a:r>
          </a:p>
          <a:p>
            <a:pPr lvl="1"/>
            <a:r>
              <a:rPr lang="pt-BR" dirty="0" err="1" smtClean="0"/>
              <a:t>Citocinas</a:t>
            </a:r>
            <a:r>
              <a:rPr lang="pt-BR" dirty="0" smtClean="0"/>
              <a:t> (regulam e coordenam células da imunidade inata)</a:t>
            </a:r>
          </a:p>
          <a:p>
            <a:endParaRPr lang="pt-BR" dirty="0" smtClean="0"/>
          </a:p>
          <a:p>
            <a:r>
              <a:rPr lang="en-US" dirty="0" err="1" smtClean="0"/>
              <a:t>Imunidade</a:t>
            </a:r>
            <a:r>
              <a:rPr lang="en-US" dirty="0" smtClean="0"/>
              <a:t> </a:t>
            </a:r>
            <a:r>
              <a:rPr lang="en-US" dirty="0" err="1" smtClean="0"/>
              <a:t>Adaptativa</a:t>
            </a:r>
            <a:endParaRPr lang="en-US" dirty="0" smtClean="0"/>
          </a:p>
          <a:p>
            <a:r>
              <a:rPr lang="pt-BR" dirty="0" smtClean="0"/>
              <a:t>Estimulada pela exposição a agentes infecciosos</a:t>
            </a:r>
          </a:p>
          <a:p>
            <a:r>
              <a:rPr lang="pt-BR" dirty="0" smtClean="0"/>
              <a:t>Magnitude e capacidade de defesa aumentam com cada exposição sucessiva a determinado micro-organismo</a:t>
            </a:r>
          </a:p>
          <a:p>
            <a:r>
              <a:rPr lang="pt-BR" dirty="0" smtClean="0"/>
              <a:t>Especificidade para moléculas distintas</a:t>
            </a:r>
          </a:p>
          <a:p>
            <a:r>
              <a:rPr lang="pt-BR" dirty="0" smtClean="0"/>
              <a:t>Memória (capacidade de “lembrar” e responder com mais intensidade em exposições repetidas ao mesmo micro-organismo)</a:t>
            </a:r>
          </a:p>
          <a:p>
            <a:r>
              <a:rPr lang="pt-BR" dirty="0" smtClean="0"/>
              <a:t>Componentes:</a:t>
            </a:r>
          </a:p>
          <a:p>
            <a:pPr lvl="1"/>
            <a:r>
              <a:rPr lang="pt-BR" dirty="0" smtClean="0"/>
              <a:t>Linfócitos e seus produtos (anticorpos)</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CA23C79E-F384-4CC2-B494-0BA718DF5ACF}" type="slidenum">
              <a:rPr lang="pt-BR" smtClean="0"/>
              <a:pPr/>
              <a:t>6</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Imunidade</a:t>
            </a:r>
            <a:r>
              <a:rPr lang="en-US" dirty="0" smtClean="0"/>
              <a:t> </a:t>
            </a:r>
            <a:r>
              <a:rPr lang="en-US" dirty="0" err="1" smtClean="0"/>
              <a:t>Humoral</a:t>
            </a:r>
            <a:r>
              <a:rPr lang="en-US" dirty="0" smtClean="0"/>
              <a:t>:</a:t>
            </a:r>
          </a:p>
          <a:p>
            <a:r>
              <a:rPr lang="pt-BR" dirty="0" smtClean="0"/>
              <a:t>Mediada por moléculas no sangue e nas secreções mucosas (anticorpos produzidas por linfócitos B)</a:t>
            </a:r>
          </a:p>
          <a:p>
            <a:r>
              <a:rPr lang="pt-BR" dirty="0" smtClean="0"/>
              <a:t>Anticorpos reconhecem antígenos microbianos, neutralizam a capacidade dos micro-organismos de infectar e promovem sua eliminação através de diversos mecanismos efetores</a:t>
            </a:r>
          </a:p>
          <a:p>
            <a:r>
              <a:rPr lang="pt-BR" dirty="0" smtClean="0"/>
              <a:t>Principal mecanismo de defesa contra micro-organismos extracelulares e suas toxinas (</a:t>
            </a:r>
            <a:r>
              <a:rPr lang="pt-BR" dirty="0" err="1" smtClean="0"/>
              <a:t>acs</a:t>
            </a:r>
            <a:r>
              <a:rPr lang="pt-BR" dirty="0" smtClean="0"/>
              <a:t> são especializados e podem desencadear diversos mecanismos efetores)</a:t>
            </a:r>
          </a:p>
          <a:p>
            <a:r>
              <a:rPr lang="en-US" dirty="0" err="1" smtClean="0"/>
              <a:t>Imunidade</a:t>
            </a:r>
            <a:r>
              <a:rPr lang="en-US" dirty="0" smtClean="0"/>
              <a:t> </a:t>
            </a:r>
            <a:r>
              <a:rPr lang="en-US" dirty="0" err="1" smtClean="0"/>
              <a:t>Celular</a:t>
            </a:r>
            <a:r>
              <a:rPr lang="en-US" dirty="0" smtClean="0"/>
              <a:t>:</a:t>
            </a:r>
          </a:p>
          <a:p>
            <a:r>
              <a:rPr lang="pt-BR" dirty="0" smtClean="0"/>
              <a:t>É mediada por células (linfócitos T)</a:t>
            </a:r>
          </a:p>
          <a:p>
            <a:r>
              <a:rPr lang="pt-BR" dirty="0" smtClean="0"/>
              <a:t>Promove a destruição dos micro-organismos que residem nos macrófagos ou a destruição das células infectadas para eliminar os reservatórios da infecção (micro-organismos inacessíveis aos anticorpos circulantes)</a:t>
            </a:r>
          </a:p>
          <a:p>
            <a:endParaRPr lang="pt-BR" dirty="0"/>
          </a:p>
        </p:txBody>
      </p:sp>
      <p:sp>
        <p:nvSpPr>
          <p:cNvPr id="4" name="Espaço Reservado para Número de Slide 3"/>
          <p:cNvSpPr>
            <a:spLocks noGrp="1"/>
          </p:cNvSpPr>
          <p:nvPr>
            <p:ph type="sldNum" sz="quarter" idx="10"/>
          </p:nvPr>
        </p:nvSpPr>
        <p:spPr/>
        <p:txBody>
          <a:bodyPr/>
          <a:lstStyle/>
          <a:p>
            <a:fld id="{CA23C79E-F384-4CC2-B494-0BA718DF5ACF}" type="slidenum">
              <a:rPr lang="pt-BR" smtClean="0"/>
              <a:pPr/>
              <a:t>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Imunidade ativa: é induzida pela exposição a um antígeno</a:t>
            </a:r>
          </a:p>
          <a:p>
            <a:r>
              <a:rPr lang="pt-BR" dirty="0" smtClean="0"/>
              <a:t>Os indivíduos ou linfócitos que não tiveram contato com determinado antígeno são denominados virgens (imunologicamente inexperientes)</a:t>
            </a:r>
          </a:p>
          <a:p>
            <a:r>
              <a:rPr lang="pt-BR" dirty="0" smtClean="0"/>
              <a:t>Os indivíduos que já responderam a um antígeno microbiano e que estão protegidos contra exposições subsequentes àquele </a:t>
            </a:r>
            <a:r>
              <a:rPr lang="pt-BR" dirty="0" err="1" smtClean="0"/>
              <a:t>microorganismo</a:t>
            </a:r>
            <a:r>
              <a:rPr lang="pt-BR" dirty="0" smtClean="0"/>
              <a:t> específico são considerados imunes.</a:t>
            </a:r>
          </a:p>
          <a:p>
            <a:r>
              <a:rPr lang="pt-BR" dirty="0" smtClean="0"/>
              <a:t>A imunidade também pode ser conferida a um indivíduo pela transferência de soro ou de linfócitos de um indivíduo especificamente imunizado – processo de transferência adotiva</a:t>
            </a:r>
          </a:p>
          <a:p>
            <a:r>
              <a:rPr lang="pt-BR" dirty="0" smtClean="0"/>
              <a:t>O receptor dessa transferência torna-se imune ao antígeno específico sem nunca ter sido exposto ou ter respondido a ele</a:t>
            </a:r>
          </a:p>
          <a:p>
            <a:r>
              <a:rPr lang="pt-BR" dirty="0" smtClean="0"/>
              <a:t>Ex. transferência de anticorpos maternos para o feto</a:t>
            </a:r>
          </a:p>
          <a:p>
            <a:endParaRPr lang="pt-BR" dirty="0"/>
          </a:p>
        </p:txBody>
      </p:sp>
      <p:sp>
        <p:nvSpPr>
          <p:cNvPr id="4" name="Espaço Reservado para Número de Slide 3"/>
          <p:cNvSpPr>
            <a:spLocks noGrp="1"/>
          </p:cNvSpPr>
          <p:nvPr>
            <p:ph type="sldNum" sz="quarter" idx="10"/>
          </p:nvPr>
        </p:nvSpPr>
        <p:spPr/>
        <p:txBody>
          <a:bodyPr/>
          <a:lstStyle/>
          <a:p>
            <a:fld id="{CA23C79E-F384-4CC2-B494-0BA718DF5ACF}" type="slidenum">
              <a:rPr lang="pt-BR" smtClean="0"/>
              <a:pPr/>
              <a:t>10</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Imunidade ativa: é induzida pela exposição a um antígeno</a:t>
            </a:r>
          </a:p>
          <a:p>
            <a:r>
              <a:rPr lang="pt-BR" dirty="0" smtClean="0"/>
              <a:t>Os indivíduos ou linfócitos que não tiveram contato com determinado antígeno são denominados virgens (imunologicamente inexperientes)</a:t>
            </a:r>
          </a:p>
          <a:p>
            <a:r>
              <a:rPr lang="pt-BR" dirty="0" smtClean="0"/>
              <a:t>Os indivíduos que já responderam a um antígeno microbiano e que estão protegidos contra exposições subsequentes àquele </a:t>
            </a:r>
            <a:r>
              <a:rPr lang="pt-BR" dirty="0" err="1" smtClean="0"/>
              <a:t>microorganismo</a:t>
            </a:r>
            <a:r>
              <a:rPr lang="pt-BR" dirty="0" smtClean="0"/>
              <a:t> específico são considerados imunes.</a:t>
            </a:r>
          </a:p>
          <a:p>
            <a:r>
              <a:rPr lang="pt-BR" dirty="0" smtClean="0"/>
              <a:t>A imunidade também pode ser conferida a um indivíduo pela transferência de soro ou de linfócitos de um indivíduo especificamente imunizado – processo de transferência adotiva</a:t>
            </a:r>
          </a:p>
          <a:p>
            <a:r>
              <a:rPr lang="pt-BR" dirty="0" smtClean="0"/>
              <a:t>O receptor dessa transferência torna-se imune ao antígeno específico sem nunca ter sido exposto ou ter respondido a ele</a:t>
            </a:r>
          </a:p>
          <a:p>
            <a:r>
              <a:rPr lang="pt-BR" dirty="0" smtClean="0"/>
              <a:t>Ex. transferência de anticorpos maternos para o feto</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CA23C79E-F384-4CC2-B494-0BA718DF5ACF}" type="slidenum">
              <a:rPr lang="pt-BR" smtClean="0"/>
              <a:pPr/>
              <a:t>18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087FBEF-8EE6-463A-B367-5306BEF46E15}" type="datetimeFigureOut">
              <a:rPr lang="pt-BR" smtClean="0"/>
              <a:pPr/>
              <a:t>20/10/2015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631AB93-58FE-4B94-A36C-207295F92FF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7FBEF-8EE6-463A-B367-5306BEF46E15}" type="datetimeFigureOut">
              <a:rPr lang="pt-BR" smtClean="0"/>
              <a:pPr/>
              <a:t>20/10/2015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1AB93-58FE-4B94-A36C-207295F92FF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xperimentoteca.com/biologia/wp-content/uploads/2014/11/Citologia-2073.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xperimentoteca.com/biologia/wp-content/uploads/2014/11/Citologia-2073.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476672"/>
            <a:ext cx="7772400" cy="1470025"/>
          </a:xfrm>
        </p:spPr>
        <p:txBody>
          <a:bodyPr/>
          <a:lstStyle/>
          <a:p>
            <a:r>
              <a:rPr lang="pt-BR" dirty="0" smtClean="0">
                <a:latin typeface="Arial Black" pitchFamily="34" charset="0"/>
              </a:rPr>
              <a:t>Propriedades Gerais das Respostas Imunes</a:t>
            </a:r>
            <a:endParaRPr lang="pt-BR" dirty="0">
              <a:latin typeface="Arial Black" pitchFamily="34" charset="0"/>
            </a:endParaRPr>
          </a:p>
        </p:txBody>
      </p:sp>
      <p:sp>
        <p:nvSpPr>
          <p:cNvPr id="4" name="CaixaDeTexto 3"/>
          <p:cNvSpPr txBox="1"/>
          <p:nvPr/>
        </p:nvSpPr>
        <p:spPr>
          <a:xfrm>
            <a:off x="6012160" y="5373216"/>
            <a:ext cx="2592288" cy="830997"/>
          </a:xfrm>
          <a:prstGeom prst="rect">
            <a:avLst/>
          </a:prstGeom>
          <a:noFill/>
        </p:spPr>
        <p:txBody>
          <a:bodyPr wrap="square" rtlCol="0">
            <a:spAutoFit/>
          </a:bodyPr>
          <a:lstStyle/>
          <a:p>
            <a:r>
              <a:rPr lang="pt-BR" sz="2400" dirty="0" smtClean="0"/>
              <a:t>Aline Nakamura</a:t>
            </a:r>
          </a:p>
          <a:p>
            <a:r>
              <a:rPr lang="pt-BR" sz="2400" dirty="0" err="1" smtClean="0"/>
              <a:t>Graziele</a:t>
            </a:r>
            <a:r>
              <a:rPr lang="pt-BR" sz="2400" dirty="0" smtClean="0"/>
              <a:t> Borges</a:t>
            </a:r>
            <a:endParaRPr lang="pt-BR" sz="2400" dirty="0"/>
          </a:p>
        </p:txBody>
      </p:sp>
      <p:pic>
        <p:nvPicPr>
          <p:cNvPr id="15364" name="Picture 4" descr="http://www.estudokids.com.br/wp-content/uploads/2014/09/anticorpos.jpg"/>
          <p:cNvPicPr>
            <a:picLocks noChangeAspect="1" noChangeArrowheads="1"/>
          </p:cNvPicPr>
          <p:nvPr/>
        </p:nvPicPr>
        <p:blipFill>
          <a:blip r:embed="rId2" cstate="print"/>
          <a:srcRect/>
          <a:stretch>
            <a:fillRect/>
          </a:stretch>
        </p:blipFill>
        <p:spPr bwMode="auto">
          <a:xfrm>
            <a:off x="1691680" y="2276872"/>
            <a:ext cx="5810250" cy="27146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Imunidade</a:t>
            </a:r>
            <a:r>
              <a:rPr lang="en-US" dirty="0" smtClean="0"/>
              <a:t> </a:t>
            </a:r>
            <a:r>
              <a:rPr lang="en-US" dirty="0" err="1" smtClean="0"/>
              <a:t>ativa</a:t>
            </a:r>
            <a:r>
              <a:rPr lang="en-US" dirty="0" smtClean="0"/>
              <a:t> x </a:t>
            </a:r>
            <a:r>
              <a:rPr lang="en-US" dirty="0" err="1" smtClean="0"/>
              <a:t>Imunidade</a:t>
            </a:r>
            <a:r>
              <a:rPr lang="en-US" dirty="0" smtClean="0"/>
              <a:t> </a:t>
            </a:r>
            <a:r>
              <a:rPr lang="en-US" dirty="0" err="1" smtClean="0"/>
              <a:t>passiva</a:t>
            </a:r>
            <a:endParaRPr lang="pt-BR" dirty="0"/>
          </a:p>
        </p:txBody>
      </p:sp>
      <p:sp>
        <p:nvSpPr>
          <p:cNvPr id="4" name="CaixaDeTexto 3"/>
          <p:cNvSpPr txBox="1"/>
          <p:nvPr/>
        </p:nvSpPr>
        <p:spPr>
          <a:xfrm>
            <a:off x="467544" y="1772816"/>
            <a:ext cx="3600400" cy="3754874"/>
          </a:xfrm>
          <a:prstGeom prst="rect">
            <a:avLst/>
          </a:prstGeom>
          <a:solidFill>
            <a:schemeClr val="tx2">
              <a:lumMod val="20000"/>
              <a:lumOff val="80000"/>
            </a:schemeClr>
          </a:solidFill>
          <a:ln w="38100">
            <a:solidFill>
              <a:schemeClr val="tx2">
                <a:lumMod val="75000"/>
              </a:schemeClr>
            </a:solidFill>
          </a:ln>
        </p:spPr>
        <p:txBody>
          <a:bodyPr wrap="square" rtlCol="0">
            <a:spAutoFit/>
          </a:bodyPr>
          <a:lstStyle/>
          <a:p>
            <a:pPr algn="ctr"/>
            <a:r>
              <a:rPr lang="en-US" sz="2200" b="1" dirty="0" err="1" smtClean="0"/>
              <a:t>Imunidade</a:t>
            </a:r>
            <a:r>
              <a:rPr lang="en-US" sz="2200" b="1" dirty="0" smtClean="0"/>
              <a:t> </a:t>
            </a:r>
            <a:r>
              <a:rPr lang="en-US" sz="2200" b="1" dirty="0" err="1" smtClean="0"/>
              <a:t>ativa</a:t>
            </a:r>
            <a:endParaRPr lang="en-US" sz="2200" b="1" dirty="0" smtClean="0"/>
          </a:p>
          <a:p>
            <a:endParaRPr lang="en-US" dirty="0" smtClean="0"/>
          </a:p>
          <a:p>
            <a:pPr algn="just"/>
            <a:r>
              <a:rPr lang="en-US" dirty="0" smtClean="0"/>
              <a:t>É </a:t>
            </a:r>
            <a:r>
              <a:rPr lang="en-US" dirty="0" err="1" smtClean="0"/>
              <a:t>induzida</a:t>
            </a:r>
            <a:r>
              <a:rPr lang="en-US" dirty="0" smtClean="0"/>
              <a:t> </a:t>
            </a:r>
            <a:r>
              <a:rPr lang="en-US" dirty="0" err="1" smtClean="0"/>
              <a:t>pela</a:t>
            </a:r>
            <a:r>
              <a:rPr lang="en-US" dirty="0" smtClean="0"/>
              <a:t> </a:t>
            </a:r>
            <a:r>
              <a:rPr lang="en-US" dirty="0" err="1" smtClean="0"/>
              <a:t>exposição</a:t>
            </a:r>
            <a:r>
              <a:rPr lang="en-US" dirty="0" smtClean="0"/>
              <a:t> </a:t>
            </a:r>
            <a:r>
              <a:rPr lang="en-US" dirty="0" err="1" smtClean="0"/>
              <a:t>ao</a:t>
            </a:r>
            <a:r>
              <a:rPr lang="en-US" dirty="0" smtClean="0"/>
              <a:t> </a:t>
            </a:r>
            <a:r>
              <a:rPr lang="en-US" dirty="0" err="1" smtClean="0"/>
              <a:t>antígeno</a:t>
            </a:r>
            <a:endParaRPr lang="en-US" dirty="0" smtClean="0"/>
          </a:p>
          <a:p>
            <a:pPr algn="just"/>
            <a:endParaRPr lang="en-US" dirty="0" smtClean="0"/>
          </a:p>
          <a:p>
            <a:pPr algn="just"/>
            <a:r>
              <a:rPr lang="en-US" dirty="0" err="1" smtClean="0"/>
              <a:t>Linfócitos</a:t>
            </a:r>
            <a:r>
              <a:rPr lang="en-US" dirty="0" smtClean="0"/>
              <a:t> </a:t>
            </a:r>
            <a:r>
              <a:rPr lang="en-US" dirty="0" err="1" smtClean="0"/>
              <a:t>imunologicamente</a:t>
            </a:r>
            <a:r>
              <a:rPr lang="en-US" dirty="0" smtClean="0"/>
              <a:t> </a:t>
            </a:r>
            <a:r>
              <a:rPr lang="en-US" dirty="0" err="1" smtClean="0"/>
              <a:t>inexperientes</a:t>
            </a:r>
            <a:r>
              <a:rPr lang="en-US" dirty="0" smtClean="0"/>
              <a:t> </a:t>
            </a:r>
            <a:r>
              <a:rPr lang="en-US" dirty="0" err="1" smtClean="0"/>
              <a:t>entram</a:t>
            </a:r>
            <a:r>
              <a:rPr lang="en-US" dirty="0" smtClean="0"/>
              <a:t> </a:t>
            </a:r>
            <a:r>
              <a:rPr lang="en-US" dirty="0" err="1" smtClean="0"/>
              <a:t>em</a:t>
            </a:r>
            <a:r>
              <a:rPr lang="en-US" dirty="0" smtClean="0"/>
              <a:t> </a:t>
            </a:r>
            <a:r>
              <a:rPr lang="en-US" dirty="0" err="1" smtClean="0"/>
              <a:t>contato</a:t>
            </a:r>
            <a:r>
              <a:rPr lang="en-US" dirty="0" smtClean="0"/>
              <a:t> com o micro-</a:t>
            </a:r>
            <a:r>
              <a:rPr lang="en-US" dirty="0" err="1" smtClean="0"/>
              <a:t>organismo</a:t>
            </a:r>
            <a:r>
              <a:rPr lang="en-US" dirty="0" smtClean="0"/>
              <a:t>, </a:t>
            </a:r>
            <a:r>
              <a:rPr lang="en-US" dirty="0" err="1" smtClean="0"/>
              <a:t>respondem</a:t>
            </a:r>
            <a:r>
              <a:rPr lang="en-US" dirty="0" smtClean="0"/>
              <a:t> a </a:t>
            </a:r>
            <a:r>
              <a:rPr lang="en-US" dirty="0" err="1" smtClean="0"/>
              <a:t>ele</a:t>
            </a:r>
            <a:r>
              <a:rPr lang="en-US" dirty="0" smtClean="0"/>
              <a:t> e, </a:t>
            </a:r>
            <a:r>
              <a:rPr lang="en-US" dirty="0" err="1" smtClean="0"/>
              <a:t>devido</a:t>
            </a:r>
            <a:r>
              <a:rPr lang="en-US" dirty="0" smtClean="0"/>
              <a:t> à </a:t>
            </a:r>
            <a:r>
              <a:rPr lang="en-US" dirty="0" err="1" smtClean="0"/>
              <a:t>capacidade</a:t>
            </a:r>
            <a:r>
              <a:rPr lang="en-US" dirty="0" smtClean="0"/>
              <a:t> de </a:t>
            </a:r>
            <a:r>
              <a:rPr lang="en-US" dirty="0" err="1" smtClean="0"/>
              <a:t>memória</a:t>
            </a:r>
            <a:r>
              <a:rPr lang="en-US" dirty="0" smtClean="0"/>
              <a:t> </a:t>
            </a:r>
            <a:r>
              <a:rPr lang="en-US" dirty="0" err="1" smtClean="0"/>
              <a:t>imunológica</a:t>
            </a:r>
            <a:r>
              <a:rPr lang="en-US" dirty="0" smtClean="0"/>
              <a:t>, o </a:t>
            </a:r>
            <a:r>
              <a:rPr lang="en-US" dirty="0" err="1" smtClean="0"/>
              <a:t>indivíduo</a:t>
            </a:r>
            <a:r>
              <a:rPr lang="en-US" dirty="0" smtClean="0"/>
              <a:t> </a:t>
            </a:r>
            <a:r>
              <a:rPr lang="en-US" dirty="0" err="1" smtClean="0"/>
              <a:t>estará</a:t>
            </a:r>
            <a:r>
              <a:rPr lang="en-US" dirty="0" smtClean="0"/>
              <a:t> </a:t>
            </a:r>
            <a:r>
              <a:rPr lang="en-US" dirty="0" err="1" smtClean="0"/>
              <a:t>protegido</a:t>
            </a:r>
            <a:r>
              <a:rPr lang="en-US" dirty="0" smtClean="0"/>
              <a:t> contra </a:t>
            </a:r>
            <a:r>
              <a:rPr lang="en-US" dirty="0" err="1" smtClean="0"/>
              <a:t>infecções</a:t>
            </a:r>
            <a:r>
              <a:rPr lang="en-US" dirty="0" smtClean="0"/>
              <a:t> </a:t>
            </a:r>
            <a:r>
              <a:rPr lang="en-US" dirty="0" err="1" smtClean="0"/>
              <a:t>subsequentes</a:t>
            </a:r>
            <a:r>
              <a:rPr lang="en-US" dirty="0" smtClean="0"/>
              <a:t> </a:t>
            </a:r>
            <a:r>
              <a:rPr lang="en-US" dirty="0" err="1" smtClean="0"/>
              <a:t>por</a:t>
            </a:r>
            <a:r>
              <a:rPr lang="en-US" dirty="0" smtClean="0"/>
              <a:t> </a:t>
            </a:r>
            <a:r>
              <a:rPr lang="en-US" dirty="0" err="1" smtClean="0"/>
              <a:t>aquele</a:t>
            </a:r>
            <a:r>
              <a:rPr lang="en-US" dirty="0" smtClean="0"/>
              <a:t> </a:t>
            </a:r>
            <a:r>
              <a:rPr lang="en-US" dirty="0" err="1" smtClean="0"/>
              <a:t>mesmo</a:t>
            </a:r>
            <a:r>
              <a:rPr lang="en-US" dirty="0" smtClean="0"/>
              <a:t> micro-</a:t>
            </a:r>
            <a:r>
              <a:rPr lang="en-US" dirty="0" err="1" smtClean="0"/>
              <a:t>organismo</a:t>
            </a:r>
            <a:r>
              <a:rPr lang="en-US" dirty="0" smtClean="0"/>
              <a:t>.</a:t>
            </a:r>
            <a:endParaRPr lang="pt-BR" dirty="0"/>
          </a:p>
        </p:txBody>
      </p:sp>
      <p:sp>
        <p:nvSpPr>
          <p:cNvPr id="5" name="CaixaDeTexto 4"/>
          <p:cNvSpPr txBox="1"/>
          <p:nvPr/>
        </p:nvSpPr>
        <p:spPr>
          <a:xfrm>
            <a:off x="4932040" y="1762358"/>
            <a:ext cx="3744416" cy="3754874"/>
          </a:xfrm>
          <a:prstGeom prst="rect">
            <a:avLst/>
          </a:prstGeom>
          <a:solidFill>
            <a:schemeClr val="accent4">
              <a:lumMod val="20000"/>
              <a:lumOff val="80000"/>
            </a:schemeClr>
          </a:solidFill>
          <a:ln w="38100">
            <a:solidFill>
              <a:schemeClr val="accent4">
                <a:lumMod val="75000"/>
              </a:schemeClr>
            </a:solidFill>
          </a:ln>
        </p:spPr>
        <p:txBody>
          <a:bodyPr wrap="square" rtlCol="0">
            <a:spAutoFit/>
          </a:bodyPr>
          <a:lstStyle/>
          <a:p>
            <a:pPr algn="ctr"/>
            <a:r>
              <a:rPr lang="en-US" sz="2200" b="1" dirty="0" err="1" smtClean="0"/>
              <a:t>Imunidade</a:t>
            </a:r>
            <a:r>
              <a:rPr lang="en-US" sz="2200" b="1" dirty="0" smtClean="0"/>
              <a:t> </a:t>
            </a:r>
            <a:r>
              <a:rPr lang="en-US" sz="2200" b="1" dirty="0" err="1" smtClean="0"/>
              <a:t>passiva</a:t>
            </a:r>
            <a:endParaRPr lang="en-US" sz="2200" b="1" dirty="0" smtClean="0"/>
          </a:p>
          <a:p>
            <a:endParaRPr lang="en-US" dirty="0" smtClean="0"/>
          </a:p>
          <a:p>
            <a:pPr algn="just"/>
            <a:r>
              <a:rPr lang="en-US" dirty="0" smtClean="0"/>
              <a:t>É </a:t>
            </a:r>
            <a:r>
              <a:rPr lang="en-US" dirty="0" err="1" smtClean="0"/>
              <a:t>transferida</a:t>
            </a:r>
            <a:r>
              <a:rPr lang="en-US" dirty="0" smtClean="0"/>
              <a:t> entre </a:t>
            </a:r>
            <a:r>
              <a:rPr lang="en-US" dirty="0" err="1" smtClean="0"/>
              <a:t>indivíduos</a:t>
            </a:r>
            <a:endParaRPr lang="en-US" dirty="0" smtClean="0"/>
          </a:p>
          <a:p>
            <a:pPr algn="just"/>
            <a:endParaRPr lang="en-US" dirty="0" smtClean="0"/>
          </a:p>
          <a:p>
            <a:pPr algn="just"/>
            <a:r>
              <a:rPr lang="en-US" dirty="0" err="1" smtClean="0"/>
              <a:t>Anticorpos</a:t>
            </a:r>
            <a:r>
              <a:rPr lang="en-US" dirty="0" smtClean="0"/>
              <a:t> </a:t>
            </a:r>
            <a:r>
              <a:rPr lang="en-US" dirty="0" err="1" smtClean="0"/>
              <a:t>ou</a:t>
            </a:r>
            <a:r>
              <a:rPr lang="en-US" dirty="0" smtClean="0"/>
              <a:t> </a:t>
            </a:r>
            <a:r>
              <a:rPr lang="en-US" dirty="0" err="1" smtClean="0"/>
              <a:t>linfócitos</a:t>
            </a:r>
            <a:r>
              <a:rPr lang="en-US" dirty="0" smtClean="0"/>
              <a:t> de um </a:t>
            </a:r>
            <a:r>
              <a:rPr lang="en-US" dirty="0" err="1" smtClean="0"/>
              <a:t>indivíduo</a:t>
            </a:r>
            <a:r>
              <a:rPr lang="en-US" dirty="0" smtClean="0"/>
              <a:t> </a:t>
            </a:r>
            <a:r>
              <a:rPr lang="en-US" dirty="0" err="1" smtClean="0"/>
              <a:t>especificamente</a:t>
            </a:r>
            <a:r>
              <a:rPr lang="en-US" dirty="0" smtClean="0"/>
              <a:t> </a:t>
            </a:r>
            <a:r>
              <a:rPr lang="en-US" dirty="0" err="1" smtClean="0"/>
              <a:t>imunizado</a:t>
            </a:r>
            <a:r>
              <a:rPr lang="en-US" dirty="0" smtClean="0"/>
              <a:t> </a:t>
            </a:r>
            <a:r>
              <a:rPr lang="en-US" dirty="0" err="1" smtClean="0"/>
              <a:t>são</a:t>
            </a:r>
            <a:r>
              <a:rPr lang="en-US" dirty="0" smtClean="0"/>
              <a:t> </a:t>
            </a:r>
            <a:r>
              <a:rPr lang="en-US" dirty="0" err="1" smtClean="0"/>
              <a:t>transferidos</a:t>
            </a:r>
            <a:r>
              <a:rPr lang="en-US" dirty="0" smtClean="0"/>
              <a:t> </a:t>
            </a:r>
            <a:r>
              <a:rPr lang="en-US" dirty="0" err="1" smtClean="0"/>
              <a:t>para</a:t>
            </a:r>
            <a:r>
              <a:rPr lang="en-US" dirty="0" smtClean="0"/>
              <a:t> um receptor </a:t>
            </a:r>
            <a:r>
              <a:rPr lang="en-US" dirty="0" err="1" smtClean="0"/>
              <a:t>que</a:t>
            </a:r>
            <a:r>
              <a:rPr lang="en-US" dirty="0" smtClean="0"/>
              <a:t> se </a:t>
            </a:r>
            <a:r>
              <a:rPr lang="en-US" dirty="0" err="1" smtClean="0"/>
              <a:t>torna</a:t>
            </a:r>
            <a:r>
              <a:rPr lang="en-US" dirty="0" smtClean="0"/>
              <a:t> </a:t>
            </a:r>
            <a:r>
              <a:rPr lang="en-US" dirty="0" err="1" smtClean="0"/>
              <a:t>imune</a:t>
            </a:r>
            <a:r>
              <a:rPr lang="en-US" dirty="0" smtClean="0"/>
              <a:t> </a:t>
            </a:r>
            <a:r>
              <a:rPr lang="en-US" dirty="0" err="1" smtClean="0"/>
              <a:t>ao</a:t>
            </a:r>
            <a:r>
              <a:rPr lang="en-US" dirty="0" smtClean="0"/>
              <a:t> </a:t>
            </a:r>
            <a:r>
              <a:rPr lang="en-US" dirty="0" err="1" smtClean="0"/>
              <a:t>antígeno</a:t>
            </a:r>
            <a:r>
              <a:rPr lang="en-US" dirty="0" smtClean="0"/>
              <a:t> </a:t>
            </a:r>
            <a:r>
              <a:rPr lang="en-US" dirty="0" err="1" smtClean="0"/>
              <a:t>específico</a:t>
            </a:r>
            <a:r>
              <a:rPr lang="en-US" dirty="0" smtClean="0"/>
              <a:t> </a:t>
            </a:r>
            <a:r>
              <a:rPr lang="en-US" dirty="0" err="1" smtClean="0"/>
              <a:t>sem</a:t>
            </a:r>
            <a:r>
              <a:rPr lang="en-US" dirty="0" smtClean="0"/>
              <a:t> </a:t>
            </a:r>
            <a:r>
              <a:rPr lang="en-US" dirty="0" err="1" smtClean="0"/>
              <a:t>nunca</a:t>
            </a:r>
            <a:r>
              <a:rPr lang="en-US" dirty="0" smtClean="0"/>
              <a:t> </a:t>
            </a:r>
            <a:r>
              <a:rPr lang="en-US" dirty="0" err="1" smtClean="0"/>
              <a:t>ter</a:t>
            </a:r>
            <a:r>
              <a:rPr lang="en-US" dirty="0" smtClean="0"/>
              <a:t> </a:t>
            </a:r>
            <a:r>
              <a:rPr lang="en-US" dirty="0" err="1" smtClean="0"/>
              <a:t>sido</a:t>
            </a:r>
            <a:r>
              <a:rPr lang="en-US" dirty="0" smtClean="0"/>
              <a:t> </a:t>
            </a:r>
            <a:r>
              <a:rPr lang="en-US" dirty="0" err="1" smtClean="0"/>
              <a:t>exposto</a:t>
            </a:r>
            <a:r>
              <a:rPr lang="en-US" dirty="0" smtClean="0"/>
              <a:t> </a:t>
            </a:r>
            <a:r>
              <a:rPr lang="en-US" dirty="0" err="1" smtClean="0"/>
              <a:t>ou</a:t>
            </a:r>
            <a:r>
              <a:rPr lang="en-US" dirty="0" smtClean="0"/>
              <a:t> </a:t>
            </a:r>
            <a:r>
              <a:rPr lang="en-US" dirty="0" err="1" smtClean="0"/>
              <a:t>ter</a:t>
            </a:r>
            <a:r>
              <a:rPr lang="en-US" dirty="0" smtClean="0"/>
              <a:t> </a:t>
            </a:r>
            <a:r>
              <a:rPr lang="en-US" dirty="0" err="1" smtClean="0"/>
              <a:t>respondido</a:t>
            </a:r>
            <a:r>
              <a:rPr lang="en-US" dirty="0" smtClean="0"/>
              <a:t> a </a:t>
            </a:r>
            <a:r>
              <a:rPr lang="en-US" dirty="0" err="1" smtClean="0"/>
              <a:t>ele</a:t>
            </a:r>
            <a:endParaRPr lang="en-US" dirty="0" smtClean="0"/>
          </a:p>
          <a:p>
            <a:pPr algn="just"/>
            <a:endParaRPr lang="en-US" dirty="0" smtClean="0"/>
          </a:p>
          <a:p>
            <a:pPr algn="just"/>
            <a:r>
              <a:rPr lang="en-US" dirty="0" smtClean="0"/>
              <a:t>Ex. </a:t>
            </a:r>
            <a:r>
              <a:rPr lang="en-US" dirty="0" err="1" smtClean="0"/>
              <a:t>Transferência</a:t>
            </a:r>
            <a:r>
              <a:rPr lang="en-US" dirty="0" smtClean="0"/>
              <a:t> de </a:t>
            </a:r>
            <a:r>
              <a:rPr lang="en-US" dirty="0" err="1" smtClean="0"/>
              <a:t>anticorpos</a:t>
            </a:r>
            <a:r>
              <a:rPr lang="en-US" dirty="0" smtClean="0"/>
              <a:t> </a:t>
            </a:r>
            <a:r>
              <a:rPr lang="en-US" dirty="0" err="1" smtClean="0"/>
              <a:t>maternos</a:t>
            </a:r>
            <a:r>
              <a:rPr lang="en-US" dirty="0" smtClean="0"/>
              <a:t> </a:t>
            </a:r>
            <a:r>
              <a:rPr lang="en-US" dirty="0" err="1" smtClean="0"/>
              <a:t>para</a:t>
            </a:r>
            <a:r>
              <a:rPr lang="en-US" dirty="0" smtClean="0"/>
              <a:t> o </a:t>
            </a:r>
            <a:r>
              <a:rPr lang="en-US" dirty="0" err="1" smtClean="0"/>
              <a:t>feto</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b="1" u="sng" dirty="0" smtClean="0"/>
              <a:t>Questões sobre a aula</a:t>
            </a:r>
            <a:endParaRPr lang="pt-BR" b="1" u="sng" dirty="0"/>
          </a:p>
        </p:txBody>
      </p:sp>
      <p:sp>
        <p:nvSpPr>
          <p:cNvPr id="5" name="Subtítulo 4"/>
          <p:cNvSpPr>
            <a:spLocks noGrp="1"/>
          </p:cNvSpPr>
          <p:nvPr>
            <p:ph type="subTitle" idx="1"/>
          </p:nvPr>
        </p:nvSpPr>
        <p:spPr/>
        <p:txBody>
          <a:bodyPr>
            <a:normAutofit fontScale="70000" lnSpcReduction="20000"/>
          </a:bodyPr>
          <a:lstStyle/>
          <a:p>
            <a:pPr algn="l"/>
            <a:r>
              <a:rPr lang="pt-BR" dirty="0" smtClean="0">
                <a:solidFill>
                  <a:schemeClr val="tx1"/>
                </a:solidFill>
              </a:rPr>
              <a:t>Estrutura:</a:t>
            </a:r>
          </a:p>
          <a:p>
            <a:pPr algn="l"/>
            <a:r>
              <a:rPr lang="pt-BR" dirty="0" smtClean="0">
                <a:solidFill>
                  <a:schemeClr val="tx1"/>
                </a:solidFill>
              </a:rPr>
              <a:t>-2 minutos para resolver a questão individualmente</a:t>
            </a:r>
          </a:p>
          <a:p>
            <a:pPr algn="l"/>
            <a:r>
              <a:rPr lang="pt-BR" dirty="0" smtClean="0">
                <a:solidFill>
                  <a:schemeClr val="tx1"/>
                </a:solidFill>
              </a:rPr>
              <a:t>-1 minuto para responder a questão</a:t>
            </a:r>
          </a:p>
          <a:p>
            <a:pPr algn="l"/>
            <a:r>
              <a:rPr lang="pt-BR" dirty="0" smtClean="0">
                <a:solidFill>
                  <a:schemeClr val="tx1"/>
                </a:solidFill>
              </a:rPr>
              <a:t>- Se necessário, de 3 a 5 minutos para discutir a questão em grupos</a:t>
            </a:r>
            <a:endParaRPr lang="pt-BR"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Questão 1</a:t>
            </a:r>
            <a:endParaRPr lang="pt-BR" dirty="0"/>
          </a:p>
        </p:txBody>
      </p:sp>
      <p:sp>
        <p:nvSpPr>
          <p:cNvPr id="3" name="Espaço Reservado para Conteúdo 2"/>
          <p:cNvSpPr>
            <a:spLocks noGrp="1"/>
          </p:cNvSpPr>
          <p:nvPr>
            <p:ph idx="1"/>
          </p:nvPr>
        </p:nvSpPr>
        <p:spPr>
          <a:xfrm>
            <a:off x="457200" y="1196752"/>
            <a:ext cx="8363272" cy="5401816"/>
          </a:xfrm>
        </p:spPr>
        <p:txBody>
          <a:bodyPr>
            <a:normAutofit fontScale="25000" lnSpcReduction="20000"/>
          </a:bodyPr>
          <a:lstStyle/>
          <a:p>
            <a:pPr marL="3586163" indent="-3586163">
              <a:lnSpc>
                <a:spcPct val="120000"/>
              </a:lnSpc>
              <a:spcBef>
                <a:spcPts val="0"/>
              </a:spcBef>
              <a:buNone/>
            </a:pPr>
            <a:r>
              <a:rPr lang="pt-BR" dirty="0" smtClean="0"/>
              <a:t>	</a:t>
            </a:r>
            <a:r>
              <a:rPr lang="pt-BR" sz="8000" dirty="0" smtClean="0"/>
              <a:t>O processo de imunização de populações é amplamente utilizado para a promoção da saúde. Análise o esquema (simplificado) abaixo e assinale a alternativa errada.</a:t>
            </a:r>
          </a:p>
          <a:p>
            <a:pPr marL="3586163" indent="-3586163">
              <a:lnSpc>
                <a:spcPct val="120000"/>
              </a:lnSpc>
              <a:spcBef>
                <a:spcPts val="0"/>
              </a:spcBef>
              <a:buNone/>
            </a:pPr>
            <a:r>
              <a:rPr lang="pt-BR" sz="8000" dirty="0" smtClean="0"/>
              <a:t/>
            </a:r>
            <a:br>
              <a:rPr lang="pt-BR" sz="8000" dirty="0" smtClean="0"/>
            </a:br>
            <a:r>
              <a:rPr lang="pt-BR" sz="8000" dirty="0" smtClean="0"/>
              <a:t>A) As etapas A e B podem corresponder a um processo de produção de uma vacina.</a:t>
            </a:r>
          </a:p>
          <a:p>
            <a:pPr marL="3586163" indent="-3586163">
              <a:lnSpc>
                <a:spcPct val="120000"/>
              </a:lnSpc>
              <a:spcBef>
                <a:spcPts val="0"/>
              </a:spcBef>
              <a:buNone/>
            </a:pPr>
            <a:r>
              <a:rPr lang="pt-BR" sz="8000" dirty="0" smtClean="0"/>
              <a:t/>
            </a:r>
            <a:br>
              <a:rPr lang="pt-BR" sz="8000" dirty="0" smtClean="0"/>
            </a:br>
            <a:r>
              <a:rPr lang="pt-BR" sz="8000" dirty="0" smtClean="0"/>
              <a:t>B) As etapas D e </a:t>
            </a:r>
            <a:r>
              <a:rPr lang="pt-BR" sz="8000" dirty="0" err="1" smtClean="0"/>
              <a:t>E</a:t>
            </a:r>
            <a:r>
              <a:rPr lang="pt-BR" sz="8000" dirty="0" smtClean="0"/>
              <a:t> podem corresponder a um processo para obtenção de anticorpos.</a:t>
            </a:r>
          </a:p>
          <a:p>
            <a:pPr marL="3586163" indent="-3586163">
              <a:lnSpc>
                <a:spcPct val="120000"/>
              </a:lnSpc>
              <a:spcBef>
                <a:spcPts val="0"/>
              </a:spcBef>
              <a:buNone/>
            </a:pPr>
            <a:r>
              <a:rPr lang="pt-BR" sz="8000" dirty="0" smtClean="0"/>
              <a:t/>
            </a:r>
            <a:br>
              <a:rPr lang="pt-BR" sz="8000" dirty="0" smtClean="0"/>
            </a:br>
            <a:r>
              <a:rPr lang="pt-BR" sz="8000" dirty="0" smtClean="0"/>
              <a:t>C) O evento C desencadeia o processo de imunização ativa.</a:t>
            </a:r>
          </a:p>
          <a:p>
            <a:pPr marL="3586163" indent="-3586163">
              <a:lnSpc>
                <a:spcPct val="120000"/>
              </a:lnSpc>
              <a:spcBef>
                <a:spcPts val="0"/>
              </a:spcBef>
              <a:buNone/>
            </a:pPr>
            <a:r>
              <a:rPr lang="pt-BR" sz="8000" dirty="0" smtClean="0"/>
              <a:t/>
            </a:r>
            <a:br>
              <a:rPr lang="pt-BR" sz="8000" dirty="0" smtClean="0"/>
            </a:br>
            <a:r>
              <a:rPr lang="pt-BR" sz="8000" dirty="0" smtClean="0"/>
              <a:t>D) O evento F induz um processo de estimulação do sistema imunológico para produção de anticorpos</a:t>
            </a:r>
            <a:r>
              <a:rPr lang="pt-BR" sz="6000" dirty="0" smtClean="0"/>
              <a:t>.</a:t>
            </a:r>
          </a:p>
        </p:txBody>
      </p:sp>
      <p:pic>
        <p:nvPicPr>
          <p:cNvPr id="1026" name="Picture 2" descr="http://www.vestibulandoweb.com.br/biologia/simulado-soro-vacina-2014-1.gif"/>
          <p:cNvPicPr>
            <a:picLocks noChangeAspect="1" noChangeArrowheads="1"/>
          </p:cNvPicPr>
          <p:nvPr/>
        </p:nvPicPr>
        <p:blipFill>
          <a:blip r:embed="rId2" cstate="print"/>
          <a:srcRect/>
          <a:stretch>
            <a:fillRect/>
          </a:stretch>
        </p:blipFill>
        <p:spPr bwMode="auto">
          <a:xfrm>
            <a:off x="323528" y="1287613"/>
            <a:ext cx="3528392" cy="509371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Solução da questão 1</a:t>
            </a:r>
            <a:endParaRPr lang="pt-BR" dirty="0"/>
          </a:p>
        </p:txBody>
      </p:sp>
      <p:sp>
        <p:nvSpPr>
          <p:cNvPr id="3" name="Espaço Reservado para Conteúdo 2"/>
          <p:cNvSpPr>
            <a:spLocks noGrp="1"/>
          </p:cNvSpPr>
          <p:nvPr>
            <p:ph idx="1"/>
          </p:nvPr>
        </p:nvSpPr>
        <p:spPr>
          <a:xfrm>
            <a:off x="457200" y="1196752"/>
            <a:ext cx="8363272" cy="5401816"/>
          </a:xfrm>
        </p:spPr>
        <p:txBody>
          <a:bodyPr>
            <a:normAutofit fontScale="25000" lnSpcReduction="20000"/>
          </a:bodyPr>
          <a:lstStyle/>
          <a:p>
            <a:pPr marL="3586163" indent="-3586163">
              <a:lnSpc>
                <a:spcPct val="120000"/>
              </a:lnSpc>
              <a:spcBef>
                <a:spcPts val="0"/>
              </a:spcBef>
              <a:buNone/>
            </a:pPr>
            <a:r>
              <a:rPr lang="pt-BR" dirty="0" smtClean="0"/>
              <a:t>	</a:t>
            </a:r>
            <a:r>
              <a:rPr lang="pt-BR" sz="8000" dirty="0" smtClean="0"/>
              <a:t>O processo de imunização de populações é amplamente utilizado para a promoção da saúde. Análise o esquema (simplificado) abaixo e assinale a alternativa errada.</a:t>
            </a:r>
          </a:p>
          <a:p>
            <a:pPr marL="3586163" indent="-3586163">
              <a:lnSpc>
                <a:spcPct val="120000"/>
              </a:lnSpc>
              <a:spcBef>
                <a:spcPts val="0"/>
              </a:spcBef>
              <a:buNone/>
            </a:pPr>
            <a:r>
              <a:rPr lang="pt-BR" sz="8000" dirty="0" smtClean="0"/>
              <a:t/>
            </a:r>
            <a:br>
              <a:rPr lang="pt-BR" sz="8000" dirty="0" smtClean="0"/>
            </a:br>
            <a:r>
              <a:rPr lang="pt-BR" sz="8000" dirty="0" smtClean="0"/>
              <a:t>A) As etapas A e B podem corresponder a um processo de produção de uma vacina.</a:t>
            </a:r>
          </a:p>
          <a:p>
            <a:pPr marL="3586163" indent="-3586163">
              <a:lnSpc>
                <a:spcPct val="120000"/>
              </a:lnSpc>
              <a:spcBef>
                <a:spcPts val="0"/>
              </a:spcBef>
              <a:buNone/>
            </a:pPr>
            <a:r>
              <a:rPr lang="pt-BR" sz="8000" dirty="0" smtClean="0"/>
              <a:t/>
            </a:r>
            <a:br>
              <a:rPr lang="pt-BR" sz="8000" dirty="0" smtClean="0"/>
            </a:br>
            <a:r>
              <a:rPr lang="pt-BR" sz="8000" dirty="0" smtClean="0"/>
              <a:t>B) As etapas D e </a:t>
            </a:r>
            <a:r>
              <a:rPr lang="pt-BR" sz="8000" dirty="0" err="1" smtClean="0"/>
              <a:t>E</a:t>
            </a:r>
            <a:r>
              <a:rPr lang="pt-BR" sz="8000" dirty="0" smtClean="0"/>
              <a:t> podem corresponder a um processo para obtenção de anticorpos.</a:t>
            </a:r>
          </a:p>
          <a:p>
            <a:pPr marL="3586163" indent="-3586163">
              <a:lnSpc>
                <a:spcPct val="120000"/>
              </a:lnSpc>
              <a:spcBef>
                <a:spcPts val="0"/>
              </a:spcBef>
              <a:buNone/>
            </a:pPr>
            <a:r>
              <a:rPr lang="pt-BR" sz="8000" dirty="0" smtClean="0"/>
              <a:t/>
            </a:r>
            <a:br>
              <a:rPr lang="pt-BR" sz="8000" dirty="0" smtClean="0"/>
            </a:br>
            <a:r>
              <a:rPr lang="pt-BR" sz="8000" dirty="0" smtClean="0"/>
              <a:t>C) O evento C desencadeia o processo de imunização ativa.</a:t>
            </a:r>
          </a:p>
          <a:p>
            <a:pPr marL="3586163" indent="-3586163">
              <a:lnSpc>
                <a:spcPct val="120000"/>
              </a:lnSpc>
              <a:spcBef>
                <a:spcPts val="0"/>
              </a:spcBef>
              <a:buNone/>
            </a:pPr>
            <a:r>
              <a:rPr lang="pt-BR" sz="8000" dirty="0" smtClean="0"/>
              <a:t/>
            </a:r>
            <a:br>
              <a:rPr lang="pt-BR" sz="8000" dirty="0" smtClean="0"/>
            </a:br>
            <a:r>
              <a:rPr lang="pt-BR" sz="8000" dirty="0" smtClean="0">
                <a:solidFill>
                  <a:srgbClr val="FF0000"/>
                </a:solidFill>
              </a:rPr>
              <a:t>D) O evento F induz um processo de estimulação do sistema imunológico para produção de anticorpos</a:t>
            </a:r>
            <a:r>
              <a:rPr lang="pt-BR" sz="6000" dirty="0" smtClean="0">
                <a:solidFill>
                  <a:srgbClr val="FF0000"/>
                </a:solidFill>
              </a:rPr>
              <a:t>.</a:t>
            </a:r>
          </a:p>
        </p:txBody>
      </p:sp>
      <p:pic>
        <p:nvPicPr>
          <p:cNvPr id="1026" name="Picture 2" descr="http://www.vestibulandoweb.com.br/biologia/simulado-soro-vacina-2014-1.gif"/>
          <p:cNvPicPr>
            <a:picLocks noChangeAspect="1" noChangeArrowheads="1"/>
          </p:cNvPicPr>
          <p:nvPr/>
        </p:nvPicPr>
        <p:blipFill>
          <a:blip r:embed="rId2" cstate="print"/>
          <a:srcRect/>
          <a:stretch>
            <a:fillRect/>
          </a:stretch>
        </p:blipFill>
        <p:spPr bwMode="auto">
          <a:xfrm>
            <a:off x="323528" y="1287613"/>
            <a:ext cx="3528392" cy="509371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lstStyle/>
          <a:p>
            <a:r>
              <a:rPr lang="en-US" dirty="0" err="1" smtClean="0"/>
              <a:t>Questão</a:t>
            </a:r>
            <a:r>
              <a:rPr lang="en-US" dirty="0" smtClean="0"/>
              <a:t> 2</a:t>
            </a:r>
            <a:endParaRPr lang="pt-BR" dirty="0"/>
          </a:p>
        </p:txBody>
      </p:sp>
      <p:sp>
        <p:nvSpPr>
          <p:cNvPr id="8" name="Espaço Reservado para Conteúdo 7"/>
          <p:cNvSpPr>
            <a:spLocks noGrp="1"/>
          </p:cNvSpPr>
          <p:nvPr>
            <p:ph idx="1"/>
          </p:nvPr>
        </p:nvSpPr>
        <p:spPr>
          <a:xfrm>
            <a:off x="107504" y="1052736"/>
            <a:ext cx="4104456" cy="2736304"/>
          </a:xfrm>
        </p:spPr>
        <p:txBody>
          <a:bodyPr>
            <a:normAutofit fontScale="62500" lnSpcReduction="20000"/>
          </a:bodyPr>
          <a:lstStyle/>
          <a:p>
            <a:pPr fontAlgn="base">
              <a:buNone/>
            </a:pPr>
            <a:r>
              <a:rPr lang="pt-BR" sz="2900" b="1" dirty="0" smtClean="0"/>
              <a:t>	U</a:t>
            </a:r>
            <a:r>
              <a:rPr lang="pt-BR" sz="2900" dirty="0" smtClean="0"/>
              <a:t>m camundongo recebeu uma injeção de proteína A e, quatro semanas depois, outra injeção de igual dose da proteína A, juntamente com uma dose da proteína B. No gráfico abaixo, as curvas X, Y e Z mostram as concentrações de anticorpos contra essas proteínas, medidas no plasma sanguíneo, durante oito semanas.</a:t>
            </a:r>
          </a:p>
          <a:p>
            <a:pPr fontAlgn="base">
              <a:buNone/>
            </a:pPr>
            <a:r>
              <a:rPr lang="pt-BR" sz="2500" dirty="0" smtClean="0"/>
              <a:t>	</a:t>
            </a:r>
            <a:endParaRPr lang="pt-BR" sz="2500" dirty="0"/>
          </a:p>
        </p:txBody>
      </p:sp>
      <p:sp>
        <p:nvSpPr>
          <p:cNvPr id="9" name="Retângulo 8"/>
          <p:cNvSpPr/>
          <p:nvPr/>
        </p:nvSpPr>
        <p:spPr>
          <a:xfrm>
            <a:off x="251520" y="3933056"/>
            <a:ext cx="8712968" cy="2800767"/>
          </a:xfrm>
          <a:prstGeom prst="rect">
            <a:avLst/>
          </a:prstGeom>
        </p:spPr>
        <p:txBody>
          <a:bodyPr wrap="square">
            <a:spAutoFit/>
          </a:bodyPr>
          <a:lstStyle/>
          <a:p>
            <a:pPr fontAlgn="base">
              <a:buNone/>
            </a:pPr>
            <a:r>
              <a:rPr lang="pt-BR" sz="1600" dirty="0" smtClean="0"/>
              <a:t>As curvas:</a:t>
            </a:r>
          </a:p>
          <a:p>
            <a:pPr lvl="0" fontAlgn="base">
              <a:buNone/>
            </a:pPr>
            <a:r>
              <a:rPr lang="pt-BR" sz="1600" dirty="0" smtClean="0"/>
              <a:t>	a) X e Z representam as concentrações de anticorpos contra a proteína A, produzidos pelos linfócitos, respectivamente, nas respostas imunológicas primária e secundária.</a:t>
            </a:r>
          </a:p>
          <a:p>
            <a:pPr lvl="0" fontAlgn="base">
              <a:buNone/>
            </a:pPr>
            <a:r>
              <a:rPr lang="pt-BR" sz="1600" dirty="0" smtClean="0"/>
              <a:t>	b) X e Y representam as concentrações de anticorpos contra a proteína A, produzidos pelos linfócitos, respectivamente, nas respostas imunológicas primária e secundária.</a:t>
            </a:r>
          </a:p>
          <a:p>
            <a:pPr lvl="0" fontAlgn="base">
              <a:buNone/>
            </a:pPr>
            <a:r>
              <a:rPr lang="pt-BR" sz="1600" dirty="0" smtClean="0"/>
              <a:t>	c) X e Z representam as concentrações de anticorpos contra a proteína A, produzidos pelos macrófagos, respectivamente, nas respostas imunológicas primária e secundária.</a:t>
            </a:r>
          </a:p>
          <a:p>
            <a:pPr lvl="0" fontAlgn="base">
              <a:buNone/>
            </a:pPr>
            <a:r>
              <a:rPr lang="pt-BR" sz="1600" dirty="0" smtClean="0"/>
              <a:t>	d) Y e Z representam as concentrações de anticorpos contra a proteína B, produzidos pelos linfócitos, respectivamente, nas respostas imunológicas primária e secundária.</a:t>
            </a:r>
          </a:p>
          <a:p>
            <a:pPr lvl="0" fontAlgn="base">
              <a:buNone/>
            </a:pPr>
            <a:r>
              <a:rPr lang="pt-BR" sz="1600" dirty="0" smtClean="0"/>
              <a:t>	e) Y e Z representam as concentrações de anticorpos contra a proteína B, produzidos pelos macrófagos, respectivamente, nas respostas imunológicas primária e secundária.</a:t>
            </a:r>
          </a:p>
        </p:txBody>
      </p:sp>
      <p:pic>
        <p:nvPicPr>
          <p:cNvPr id="10" name="Imagem 9" descr="concentração de anticorpos em camundongos">
            <a:hlinkClick r:id="rId2"/>
          </p:cNvPr>
          <p:cNvPicPr/>
          <p:nvPr/>
        </p:nvPicPr>
        <p:blipFill>
          <a:blip r:embed="rId3" cstate="print"/>
          <a:srcRect b="13966"/>
          <a:stretch>
            <a:fillRect/>
          </a:stretch>
        </p:blipFill>
        <p:spPr bwMode="auto">
          <a:xfrm>
            <a:off x="4644008" y="980728"/>
            <a:ext cx="379585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2040" y="0"/>
            <a:ext cx="3765104" cy="1143000"/>
          </a:xfrm>
        </p:spPr>
        <p:txBody>
          <a:bodyPr/>
          <a:lstStyle/>
          <a:p>
            <a:r>
              <a:rPr lang="en-US" dirty="0" err="1" smtClean="0"/>
              <a:t>Questão</a:t>
            </a:r>
            <a:r>
              <a:rPr lang="en-US" dirty="0" smtClean="0"/>
              <a:t> 2</a:t>
            </a:r>
            <a:endParaRPr lang="pt-BR" dirty="0"/>
          </a:p>
        </p:txBody>
      </p:sp>
      <p:sp>
        <p:nvSpPr>
          <p:cNvPr id="9" name="Retângulo 8"/>
          <p:cNvSpPr/>
          <p:nvPr/>
        </p:nvSpPr>
        <p:spPr>
          <a:xfrm>
            <a:off x="179512" y="44624"/>
            <a:ext cx="4464496" cy="7017306"/>
          </a:xfrm>
          <a:prstGeom prst="rect">
            <a:avLst/>
          </a:prstGeom>
        </p:spPr>
        <p:txBody>
          <a:bodyPr wrap="square">
            <a:spAutoFit/>
          </a:bodyPr>
          <a:lstStyle/>
          <a:p>
            <a:pPr fontAlgn="base">
              <a:buNone/>
            </a:pPr>
            <a:r>
              <a:rPr lang="pt-BR" dirty="0" smtClean="0"/>
              <a:t>As curvas:</a:t>
            </a:r>
          </a:p>
          <a:p>
            <a:pPr lvl="0" fontAlgn="base">
              <a:buNone/>
            </a:pPr>
            <a:r>
              <a:rPr lang="pt-BR" dirty="0" smtClean="0"/>
              <a:t>a) X e Z representam as concentrações de anticorpos contra a proteína A, produzidos pelos linfócitos, respectivamente, nas respostas imunológicas primária e secundária.</a:t>
            </a:r>
          </a:p>
          <a:p>
            <a:pPr lvl="0" fontAlgn="base">
              <a:buNone/>
            </a:pPr>
            <a:endParaRPr lang="pt-BR" dirty="0" smtClean="0"/>
          </a:p>
          <a:p>
            <a:pPr lvl="0" fontAlgn="base">
              <a:buNone/>
            </a:pPr>
            <a:r>
              <a:rPr lang="pt-BR" dirty="0" smtClean="0"/>
              <a:t>b) X e Y representam as concentrações de anticorpos contra a proteína A, produzidos pelos linfócitos, respectivamente, nas respostas imunológicas primária e secundária.</a:t>
            </a:r>
          </a:p>
          <a:p>
            <a:pPr lvl="0" fontAlgn="base">
              <a:buNone/>
            </a:pPr>
            <a:endParaRPr lang="pt-BR" dirty="0" smtClean="0"/>
          </a:p>
          <a:p>
            <a:pPr lvl="0" fontAlgn="base">
              <a:buNone/>
            </a:pPr>
            <a:r>
              <a:rPr lang="pt-BR" dirty="0" smtClean="0"/>
              <a:t>c) X e Z representam as concentrações de anticorpos contra a proteína A, produzidos pelos macrófagos, respectivamente, nas respostas imunológicas primária e secundária.</a:t>
            </a:r>
          </a:p>
          <a:p>
            <a:pPr lvl="0" fontAlgn="base">
              <a:buNone/>
            </a:pPr>
            <a:endParaRPr lang="pt-BR" dirty="0" smtClean="0"/>
          </a:p>
          <a:p>
            <a:pPr lvl="0" fontAlgn="base">
              <a:buNone/>
            </a:pPr>
            <a:r>
              <a:rPr lang="pt-BR" dirty="0" smtClean="0"/>
              <a:t>d) Y e Z representam as concentrações de anticorpos contra a proteína B, produzidos pelos linfócitos, respectivamente, nas respostas imunológicas primária e secundária.</a:t>
            </a:r>
          </a:p>
          <a:p>
            <a:pPr lvl="0" fontAlgn="base">
              <a:buNone/>
            </a:pPr>
            <a:endParaRPr lang="pt-BR" dirty="0" smtClean="0"/>
          </a:p>
        </p:txBody>
      </p:sp>
      <p:pic>
        <p:nvPicPr>
          <p:cNvPr id="10" name="Imagem 9" descr="concentração de anticorpos em camundongos">
            <a:hlinkClick r:id="rId2"/>
          </p:cNvPr>
          <p:cNvPicPr/>
          <p:nvPr/>
        </p:nvPicPr>
        <p:blipFill>
          <a:blip r:embed="rId3" cstate="print"/>
          <a:srcRect b="13966"/>
          <a:stretch>
            <a:fillRect/>
          </a:stretch>
        </p:blipFill>
        <p:spPr bwMode="auto">
          <a:xfrm>
            <a:off x="4499992" y="1268760"/>
            <a:ext cx="4536504" cy="3528392"/>
          </a:xfrm>
          <a:prstGeom prst="rect">
            <a:avLst/>
          </a:prstGeom>
          <a:noFill/>
          <a:ln w="9525">
            <a:noFill/>
            <a:miter lim="800000"/>
            <a:headEnd/>
            <a:tailEnd/>
          </a:ln>
        </p:spPr>
      </p:pic>
      <p:sp>
        <p:nvSpPr>
          <p:cNvPr id="7" name="Retângulo 6"/>
          <p:cNvSpPr/>
          <p:nvPr/>
        </p:nvSpPr>
        <p:spPr>
          <a:xfrm>
            <a:off x="4499992" y="5397023"/>
            <a:ext cx="4572000" cy="1200329"/>
          </a:xfrm>
          <a:prstGeom prst="rect">
            <a:avLst/>
          </a:prstGeom>
        </p:spPr>
        <p:txBody>
          <a:bodyPr>
            <a:spAutoFit/>
          </a:bodyPr>
          <a:lstStyle/>
          <a:p>
            <a:pPr lvl="0" fontAlgn="base">
              <a:buNone/>
            </a:pPr>
            <a:r>
              <a:rPr lang="pt-BR" dirty="0" smtClean="0"/>
              <a:t>e) Y e Z representam as concentrações de anticorpos contra a proteína B, produzidos pelos macrófagos, respectivamente, nas respostas imunológicas primária e secundária.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Solução da questão 2</a:t>
            </a:r>
            <a:endParaRPr lang="pt-BR" dirty="0"/>
          </a:p>
        </p:txBody>
      </p:sp>
      <p:pic>
        <p:nvPicPr>
          <p:cNvPr id="37890" name="Picture 2" descr="C:\Users\Graziele\Dropbox\Livros Imuno_Daiane\Capítulo 1 - propriedades gerais das respostas imunes\figura1_4.JPG"/>
          <p:cNvPicPr>
            <a:picLocks noGrp="1" noChangeAspect="1" noChangeArrowheads="1"/>
          </p:cNvPicPr>
          <p:nvPr>
            <p:ph idx="1"/>
          </p:nvPr>
        </p:nvPicPr>
        <p:blipFill>
          <a:blip r:embed="rId2" cstate="print"/>
          <a:srcRect t="18133"/>
          <a:stretch>
            <a:fillRect/>
          </a:stretch>
        </p:blipFill>
        <p:spPr bwMode="auto">
          <a:xfrm>
            <a:off x="1331640" y="1484784"/>
            <a:ext cx="6627073" cy="48245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Questão</a:t>
            </a:r>
            <a:r>
              <a:rPr lang="en-US" dirty="0" smtClean="0"/>
              <a:t> 3</a:t>
            </a:r>
            <a:endParaRPr lang="pt-BR" dirty="0"/>
          </a:p>
        </p:txBody>
      </p:sp>
      <p:sp>
        <p:nvSpPr>
          <p:cNvPr id="3" name="Espaço Reservado para Conteúdo 2"/>
          <p:cNvSpPr>
            <a:spLocks noGrp="1"/>
          </p:cNvSpPr>
          <p:nvPr>
            <p:ph idx="1"/>
          </p:nvPr>
        </p:nvSpPr>
        <p:spPr>
          <a:xfrm>
            <a:off x="457200" y="1268760"/>
            <a:ext cx="8229600" cy="5184576"/>
          </a:xfrm>
        </p:spPr>
        <p:txBody>
          <a:bodyPr>
            <a:normAutofit fontScale="62500" lnSpcReduction="20000"/>
          </a:bodyPr>
          <a:lstStyle/>
          <a:p>
            <a:pPr>
              <a:buNone/>
            </a:pPr>
            <a:r>
              <a:rPr lang="pt-BR" dirty="0" smtClean="0"/>
              <a:t>	Quando uma pessoa é picada por uma cobra, é fundamental procurar ajuda médica imediata. Isso se deve ao fato de que algumas espécies produzem venenos tão poderosos que podem levar a pessoa a óbito.</a:t>
            </a:r>
          </a:p>
          <a:p>
            <a:pPr>
              <a:buNone/>
            </a:pPr>
            <a:r>
              <a:rPr lang="pt-BR" dirty="0" smtClean="0"/>
              <a:t>	Entre as alternativas a seguir, marque aquela que indica corretamente o motivo pelo qual os médicos fazem uso de soro em vez de vacina para tratar o problema.</a:t>
            </a:r>
          </a:p>
          <a:p>
            <a:pPr>
              <a:buNone/>
            </a:pPr>
            <a:endParaRPr lang="pt-BR" dirty="0" smtClean="0"/>
          </a:p>
          <a:p>
            <a:pPr>
              <a:buNone/>
            </a:pPr>
            <a:r>
              <a:rPr lang="pt-BR" dirty="0" smtClean="0"/>
              <a:t>	a) O soro é usado para tratar picada de cobra, pois garante que o corpo produza anticorpos contra o veneno nele injetado.</a:t>
            </a:r>
          </a:p>
          <a:p>
            <a:pPr>
              <a:buNone/>
            </a:pPr>
            <a:endParaRPr lang="pt-BR" dirty="0" smtClean="0"/>
          </a:p>
          <a:p>
            <a:pPr>
              <a:buNone/>
            </a:pPr>
            <a:r>
              <a:rPr lang="pt-BR" dirty="0" smtClean="0"/>
              <a:t>	b) O soro deve ser aplicado porque possui anticorpos já prontos contra o antígeno, garantindo, assim, uma resposta mais rápida.</a:t>
            </a:r>
          </a:p>
          <a:p>
            <a:pPr>
              <a:buNone/>
            </a:pPr>
            <a:endParaRPr lang="pt-BR" dirty="0" smtClean="0"/>
          </a:p>
          <a:p>
            <a:pPr>
              <a:buNone/>
            </a:pPr>
            <a:r>
              <a:rPr lang="pt-BR" dirty="0" smtClean="0"/>
              <a:t>	c) O soro deve ser usado apenas quando uma vacina não está disponível para uso.</a:t>
            </a:r>
          </a:p>
          <a:p>
            <a:pPr>
              <a:buNone/>
            </a:pPr>
            <a:endParaRPr lang="pt-BR" dirty="0" smtClean="0"/>
          </a:p>
          <a:p>
            <a:pPr>
              <a:buNone/>
            </a:pPr>
            <a:r>
              <a:rPr lang="pt-BR" dirty="0" smtClean="0"/>
              <a:t>	d) Em caso de picada de cobra, o soro é usado porque garante uma imunização ativa do paciente.</a:t>
            </a:r>
          </a:p>
          <a:p>
            <a:pPr>
              <a:buNone/>
            </a:pP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Solução</a:t>
            </a:r>
            <a:r>
              <a:rPr lang="en-US" dirty="0" smtClean="0"/>
              <a:t> </a:t>
            </a:r>
            <a:r>
              <a:rPr lang="en-US" dirty="0" err="1" smtClean="0"/>
              <a:t>da</a:t>
            </a:r>
            <a:r>
              <a:rPr lang="en-US" dirty="0" smtClean="0"/>
              <a:t> </a:t>
            </a:r>
            <a:r>
              <a:rPr lang="en-US" dirty="0" err="1" smtClean="0"/>
              <a:t>questão</a:t>
            </a:r>
            <a:r>
              <a:rPr lang="en-US" dirty="0" smtClean="0"/>
              <a:t> 3</a:t>
            </a:r>
            <a:endParaRPr lang="pt-BR" dirty="0"/>
          </a:p>
        </p:txBody>
      </p:sp>
      <p:pic>
        <p:nvPicPr>
          <p:cNvPr id="29698" name="Picture 2" descr="C:\Users\Graziele\Dropbox\Livros Imuno_Daiane\Capítulo 1 - propriedades gerais das respostas imunes\figura1_3.JPG"/>
          <p:cNvPicPr>
            <a:picLocks noGrp="1" noChangeAspect="1" noChangeArrowheads="1"/>
          </p:cNvPicPr>
          <p:nvPr>
            <p:ph idx="1"/>
          </p:nvPr>
        </p:nvPicPr>
        <p:blipFill>
          <a:blip r:embed="rId3" cstate="print"/>
          <a:srcRect t="20813"/>
          <a:stretch>
            <a:fillRect/>
          </a:stretch>
        </p:blipFill>
        <p:spPr bwMode="auto">
          <a:xfrm>
            <a:off x="412068" y="2305681"/>
            <a:ext cx="8264388" cy="4435687"/>
          </a:xfrm>
          <a:prstGeom prst="rect">
            <a:avLst/>
          </a:prstGeom>
          <a:noFill/>
        </p:spPr>
      </p:pic>
      <p:sp>
        <p:nvSpPr>
          <p:cNvPr id="4" name="Retângulo 3"/>
          <p:cNvSpPr/>
          <p:nvPr/>
        </p:nvSpPr>
        <p:spPr>
          <a:xfrm>
            <a:off x="467544" y="1353542"/>
            <a:ext cx="8496944" cy="923330"/>
          </a:xfrm>
          <a:prstGeom prst="rect">
            <a:avLst/>
          </a:prstGeom>
        </p:spPr>
        <p:txBody>
          <a:bodyPr wrap="square">
            <a:spAutoFit/>
          </a:bodyPr>
          <a:lstStyle/>
          <a:p>
            <a:r>
              <a:rPr lang="pt-BR" dirty="0" smtClean="0"/>
              <a:t>Alternativa “b”. Como o veneno de cobra age rapidamente, é importante que os anticorpos estejam disponíveis de maneira imediata. Sendo assim, a terapia utilizada deve ser o soro, que contém anticorpos já prontos.</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Questão 4</a:t>
            </a:r>
            <a:endParaRPr lang="pt-BR" dirty="0"/>
          </a:p>
        </p:txBody>
      </p:sp>
      <p:sp>
        <p:nvSpPr>
          <p:cNvPr id="3" name="Espaço Reservado para Conteúdo 2"/>
          <p:cNvSpPr>
            <a:spLocks noGrp="1"/>
          </p:cNvSpPr>
          <p:nvPr>
            <p:ph idx="1"/>
          </p:nvPr>
        </p:nvSpPr>
        <p:spPr>
          <a:xfrm>
            <a:off x="457200" y="1412776"/>
            <a:ext cx="8229600" cy="4713387"/>
          </a:xfrm>
        </p:spPr>
        <p:txBody>
          <a:bodyPr>
            <a:normAutofit fontScale="92500" lnSpcReduction="20000"/>
          </a:bodyPr>
          <a:lstStyle/>
          <a:p>
            <a:pPr marL="0" indent="0">
              <a:buNone/>
            </a:pPr>
            <a:r>
              <a:rPr lang="pt-BR" dirty="0" smtClean="0"/>
              <a:t>Uma mulher recebeu uma transfusão sanguínea. Seu primeiro filho nasce com </a:t>
            </a:r>
            <a:r>
              <a:rPr lang="pt-BR" dirty="0" err="1" smtClean="0"/>
              <a:t>eritroblastose</a:t>
            </a:r>
            <a:r>
              <a:rPr lang="pt-BR" dirty="0" smtClean="0"/>
              <a:t> fetal. Classifique, quanto ao grupo sanguíneo Rh , a mulher, seu marido, a criança e o sangue que a mulher recebeu na transfusão: </a:t>
            </a:r>
          </a:p>
          <a:p>
            <a:pPr marL="0" indent="0">
              <a:buNone/>
            </a:pPr>
            <a:endParaRPr lang="pt-BR" dirty="0" smtClean="0"/>
          </a:p>
          <a:p>
            <a:pPr>
              <a:buNone/>
            </a:pPr>
            <a:r>
              <a:rPr lang="pt-BR" dirty="0" smtClean="0"/>
              <a:t>a) Rh-, Rh+, Rh-, Rh </a:t>
            </a:r>
          </a:p>
          <a:p>
            <a:pPr>
              <a:buNone/>
            </a:pPr>
            <a:r>
              <a:rPr lang="pt-BR" dirty="0" smtClean="0"/>
              <a:t>b)Rh-, Rh+, Rh+, Rh+ </a:t>
            </a:r>
          </a:p>
          <a:p>
            <a:pPr>
              <a:buNone/>
            </a:pPr>
            <a:r>
              <a:rPr lang="pt-BR" dirty="0" smtClean="0"/>
              <a:t>c) Rh-, Rh+, Rh-, Rh+ </a:t>
            </a:r>
          </a:p>
          <a:p>
            <a:pPr>
              <a:buNone/>
            </a:pPr>
            <a:r>
              <a:rPr lang="pt-BR" dirty="0" smtClean="0"/>
              <a:t>d) Rh-, Rh-, Rh+, Rh </a:t>
            </a:r>
          </a:p>
          <a:p>
            <a:pPr>
              <a:buNone/>
            </a:pPr>
            <a:r>
              <a:rPr lang="pt-BR" dirty="0" smtClean="0"/>
              <a:t>e)Rh+, Rh-, Rh-, Rh+</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Conteúdo</a:t>
            </a:r>
            <a:endParaRPr lang="pt-BR" dirty="0"/>
          </a:p>
        </p:txBody>
      </p:sp>
      <p:sp>
        <p:nvSpPr>
          <p:cNvPr id="3" name="Espaço Reservado para Conteúdo 2"/>
          <p:cNvSpPr>
            <a:spLocks noGrp="1"/>
          </p:cNvSpPr>
          <p:nvPr>
            <p:ph idx="1"/>
          </p:nvPr>
        </p:nvSpPr>
        <p:spPr>
          <a:xfrm>
            <a:off x="457200" y="3429000"/>
            <a:ext cx="8229600" cy="2409131"/>
          </a:xfrm>
        </p:spPr>
        <p:txBody>
          <a:bodyPr>
            <a:normAutofit fontScale="85000" lnSpcReduction="20000"/>
          </a:bodyPr>
          <a:lstStyle/>
          <a:p>
            <a:r>
              <a:rPr lang="pt-BR" dirty="0" smtClean="0"/>
              <a:t>Tópicos abordados</a:t>
            </a:r>
          </a:p>
          <a:p>
            <a:pPr lvl="1"/>
            <a:r>
              <a:rPr lang="pt-BR" dirty="0" smtClean="0"/>
              <a:t>Conceitos iniciais</a:t>
            </a:r>
          </a:p>
          <a:p>
            <a:pPr lvl="1"/>
            <a:r>
              <a:rPr lang="pt-BR" dirty="0" smtClean="0"/>
              <a:t>Histórico</a:t>
            </a:r>
          </a:p>
          <a:p>
            <a:pPr lvl="1"/>
            <a:r>
              <a:rPr lang="pt-BR" dirty="0" smtClean="0"/>
              <a:t>Imunidade inata e imunidade adaptativa</a:t>
            </a:r>
          </a:p>
          <a:p>
            <a:pPr lvl="1"/>
            <a:r>
              <a:rPr lang="pt-BR" dirty="0" smtClean="0"/>
              <a:t>Tipos de resposta imune adaptativa</a:t>
            </a:r>
          </a:p>
          <a:p>
            <a:pPr lvl="1"/>
            <a:r>
              <a:rPr lang="pt-BR" dirty="0" smtClean="0"/>
              <a:t>Imunidade passiva e imunidade ativa</a:t>
            </a:r>
          </a:p>
          <a:p>
            <a:pPr lvl="1">
              <a:buNone/>
            </a:pPr>
            <a:endParaRPr lang="pt-BR" dirty="0" smtClean="0"/>
          </a:p>
          <a:p>
            <a:pPr lvl="1"/>
            <a:endParaRPr lang="pt-BR" dirty="0"/>
          </a:p>
        </p:txBody>
      </p:sp>
      <p:sp>
        <p:nvSpPr>
          <p:cNvPr id="4" name="Retângulo 3"/>
          <p:cNvSpPr/>
          <p:nvPr/>
        </p:nvSpPr>
        <p:spPr>
          <a:xfrm>
            <a:off x="395536" y="1412776"/>
            <a:ext cx="8424936" cy="1446550"/>
          </a:xfrm>
          <a:prstGeom prst="rect">
            <a:avLst/>
          </a:prstGeom>
          <a:solidFill>
            <a:schemeClr val="tx2">
              <a:lumMod val="20000"/>
              <a:lumOff val="80000"/>
            </a:schemeClr>
          </a:solidFill>
          <a:ln w="38100">
            <a:solidFill>
              <a:schemeClr val="tx2"/>
            </a:solidFill>
          </a:ln>
        </p:spPr>
        <p:txBody>
          <a:bodyPr wrap="square">
            <a:spAutoFit/>
          </a:bodyPr>
          <a:lstStyle/>
          <a:p>
            <a:pPr algn="ctr"/>
            <a:r>
              <a:rPr lang="pt-BR" sz="2200" b="1" u="sng" dirty="0" smtClean="0"/>
              <a:t>Objetivo da aula</a:t>
            </a:r>
            <a:r>
              <a:rPr lang="pt-BR" sz="2200" dirty="0" smtClean="0"/>
              <a:t>: compreender, de forma geral, como o sistema imune pode responder a agentes patológicos. Entender os conceitos: imunidade inata, imunidade adaptativa, imunização passiva e imunização ativa.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Solução da questão 4</a:t>
            </a:r>
            <a:endParaRPr lang="pt-BR" dirty="0"/>
          </a:p>
        </p:txBody>
      </p:sp>
      <p:sp>
        <p:nvSpPr>
          <p:cNvPr id="3" name="Espaço Reservado para Conteúdo 2"/>
          <p:cNvSpPr>
            <a:spLocks noGrp="1"/>
          </p:cNvSpPr>
          <p:nvPr>
            <p:ph idx="1"/>
          </p:nvPr>
        </p:nvSpPr>
        <p:spPr>
          <a:xfrm>
            <a:off x="457200" y="1412776"/>
            <a:ext cx="8229600" cy="4713387"/>
          </a:xfrm>
        </p:spPr>
        <p:txBody>
          <a:bodyPr>
            <a:normAutofit fontScale="92500" lnSpcReduction="20000"/>
          </a:bodyPr>
          <a:lstStyle/>
          <a:p>
            <a:pPr marL="0" indent="0">
              <a:buNone/>
            </a:pPr>
            <a:r>
              <a:rPr lang="pt-BR" dirty="0" smtClean="0"/>
              <a:t>Uma mulher recebeu uma transfusão sanguínea. Seu primeiro filho nasce com </a:t>
            </a:r>
            <a:r>
              <a:rPr lang="pt-BR" dirty="0" err="1" smtClean="0"/>
              <a:t>eritroblastose</a:t>
            </a:r>
            <a:r>
              <a:rPr lang="pt-BR" dirty="0" smtClean="0"/>
              <a:t> fetal. Classifique, quanto ao grupo sanguíneo Rh , a mulher, seu marido, a criança e o sangue que a mulher recebeu na transfusão: </a:t>
            </a:r>
          </a:p>
          <a:p>
            <a:pPr marL="0" indent="0">
              <a:buNone/>
            </a:pPr>
            <a:endParaRPr lang="pt-BR" dirty="0" smtClean="0"/>
          </a:p>
          <a:p>
            <a:pPr>
              <a:buNone/>
            </a:pPr>
            <a:r>
              <a:rPr lang="pt-BR" dirty="0" smtClean="0"/>
              <a:t>a) Rh-, Rh+, Rh-, Rh </a:t>
            </a:r>
          </a:p>
          <a:p>
            <a:pPr>
              <a:buNone/>
            </a:pPr>
            <a:r>
              <a:rPr lang="pt-BR" dirty="0" smtClean="0">
                <a:solidFill>
                  <a:srgbClr val="FF0000"/>
                </a:solidFill>
              </a:rPr>
              <a:t>b)Rh-, Rh+, Rh+, Rh+ </a:t>
            </a:r>
          </a:p>
          <a:p>
            <a:pPr>
              <a:buNone/>
            </a:pPr>
            <a:r>
              <a:rPr lang="pt-BR" dirty="0" smtClean="0"/>
              <a:t>c) Rh-, Rh+, Rh-, Rh+ </a:t>
            </a:r>
          </a:p>
          <a:p>
            <a:pPr>
              <a:buNone/>
            </a:pPr>
            <a:r>
              <a:rPr lang="pt-BR" dirty="0" smtClean="0"/>
              <a:t>d) Rh-, Rh-, Rh+, Rh </a:t>
            </a:r>
          </a:p>
          <a:p>
            <a:pPr>
              <a:buNone/>
            </a:pPr>
            <a:r>
              <a:rPr lang="pt-BR" dirty="0" smtClean="0"/>
              <a:t>e)Rh+, Rh-, Rh-, Rh+</a:t>
            </a:r>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Questão 5</a:t>
            </a:r>
            <a:endParaRPr lang="pt-BR"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smtClean="0"/>
              <a:t>Uma mulher Rh- descobre que está grávida de um bebê Rh+. O que é preciso ser feito para evitar uma possível </a:t>
            </a:r>
            <a:r>
              <a:rPr lang="pt-BR" dirty="0" err="1" smtClean="0"/>
              <a:t>eritroblastose</a:t>
            </a:r>
            <a:r>
              <a:rPr lang="pt-BR" dirty="0" smtClean="0"/>
              <a:t> fetal (doença hemolítica do recém-nascido)?</a:t>
            </a:r>
          </a:p>
          <a:p>
            <a:pPr marL="514350" indent="-514350">
              <a:buAutoNum type="alphaLcParenR"/>
            </a:pPr>
            <a:r>
              <a:rPr lang="pt-BR" dirty="0" smtClean="0"/>
              <a:t>A mãe deve ser vacinada contra o antígeno Rh após o parto</a:t>
            </a:r>
          </a:p>
          <a:p>
            <a:pPr marL="514350" indent="-514350">
              <a:buAutoNum type="alphaLcParenR"/>
            </a:pPr>
            <a:r>
              <a:rPr lang="pt-BR" dirty="0" smtClean="0"/>
              <a:t>O bebê deve ser vacinado contra o antígeno Rh</a:t>
            </a:r>
          </a:p>
          <a:p>
            <a:pPr marL="514350" indent="-514350">
              <a:buAutoNum type="alphaLcParenR"/>
            </a:pPr>
            <a:r>
              <a:rPr lang="pt-BR" dirty="0" smtClean="0"/>
              <a:t>O bebê deve ser transfundido com sangue Rh-</a:t>
            </a:r>
          </a:p>
          <a:p>
            <a:pPr marL="514350" indent="-514350">
              <a:buAutoNum type="alphaLcParenR"/>
            </a:pPr>
            <a:r>
              <a:rPr lang="pt-BR" dirty="0" smtClean="0"/>
              <a:t>A mãe deve receber soro antiglobulina humana anti-Rh após o parto</a:t>
            </a:r>
          </a:p>
          <a:p>
            <a:pPr marL="514350" indent="-514350">
              <a:buAutoNum type="alphaLcParenR"/>
            </a:pPr>
            <a:r>
              <a:rPr lang="pt-BR" dirty="0" smtClean="0"/>
              <a:t> A mãe deve ser vacinada durante a gestão contra o antígeno Rh</a:t>
            </a:r>
          </a:p>
          <a:p>
            <a:pPr marL="514350" indent="-514350">
              <a:buAutoNum type="alphaLcParenR"/>
            </a:pPr>
            <a:r>
              <a:rPr lang="pt-BR" dirty="0" smtClean="0"/>
              <a:t>Não há risco de desenvolvimento de </a:t>
            </a:r>
            <a:r>
              <a:rPr lang="pt-BR" dirty="0" err="1" smtClean="0"/>
              <a:t>Eritroblastose</a:t>
            </a:r>
            <a:r>
              <a:rPr lang="pt-BR" dirty="0" smtClean="0"/>
              <a:t> fetal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Resolução da questão 5</a:t>
            </a:r>
            <a:endParaRPr lang="pt-BR" dirty="0"/>
          </a:p>
        </p:txBody>
      </p:sp>
      <p:sp>
        <p:nvSpPr>
          <p:cNvPr id="3" name="Espaço Reservado para Conteúdo 2"/>
          <p:cNvSpPr>
            <a:spLocks noGrp="1"/>
          </p:cNvSpPr>
          <p:nvPr>
            <p:ph idx="1"/>
          </p:nvPr>
        </p:nvSpPr>
        <p:spPr/>
        <p:txBody>
          <a:bodyPr>
            <a:normAutofit fontScale="77500" lnSpcReduction="20000"/>
          </a:bodyPr>
          <a:lstStyle/>
          <a:p>
            <a:pPr marL="0" indent="0">
              <a:buNone/>
            </a:pPr>
            <a:r>
              <a:rPr lang="pt-BR" dirty="0" smtClean="0"/>
              <a:t>Uma mulher Rh- descobre que está grávida de um bebê Rh+. O que é preciso ser feito para evitar uma possível </a:t>
            </a:r>
            <a:r>
              <a:rPr lang="pt-BR" dirty="0" err="1" smtClean="0"/>
              <a:t>eritroblastose</a:t>
            </a:r>
            <a:r>
              <a:rPr lang="pt-BR" dirty="0" smtClean="0"/>
              <a:t> fetal (doença hemolítica do recém-nascido)?</a:t>
            </a:r>
          </a:p>
          <a:p>
            <a:pPr marL="514350" indent="-514350">
              <a:buAutoNum type="alphaLcParenR"/>
            </a:pPr>
            <a:r>
              <a:rPr lang="pt-BR" dirty="0" smtClean="0"/>
              <a:t>A mãe deve ser vacinada contra o antígeno Rh após o parto</a:t>
            </a:r>
          </a:p>
          <a:p>
            <a:pPr marL="514350" indent="-514350">
              <a:buAutoNum type="alphaLcParenR"/>
            </a:pPr>
            <a:r>
              <a:rPr lang="pt-BR" dirty="0" smtClean="0"/>
              <a:t>O bebê deve ser vacinado contra o antígeno Rh</a:t>
            </a:r>
          </a:p>
          <a:p>
            <a:pPr marL="514350" indent="-514350">
              <a:buAutoNum type="alphaLcParenR"/>
            </a:pPr>
            <a:r>
              <a:rPr lang="pt-BR" dirty="0" smtClean="0"/>
              <a:t>O bebê deve ser transfundido com sangue Rh-</a:t>
            </a:r>
          </a:p>
          <a:p>
            <a:pPr marL="514350" indent="-514350">
              <a:buAutoNum type="alphaLcParenR"/>
            </a:pPr>
            <a:r>
              <a:rPr lang="pt-BR" dirty="0" smtClean="0">
                <a:solidFill>
                  <a:srgbClr val="FF0000"/>
                </a:solidFill>
              </a:rPr>
              <a:t>A mãe deve receber soro antiglobulina humana anti-Rh após o parto</a:t>
            </a:r>
          </a:p>
          <a:p>
            <a:pPr marL="514350" indent="-514350">
              <a:buAutoNum type="alphaLcParenR"/>
            </a:pPr>
            <a:r>
              <a:rPr lang="pt-BR" dirty="0" smtClean="0"/>
              <a:t> A mãe deve ser vacinada durante a gestão contra o antígeno Rh</a:t>
            </a:r>
          </a:p>
          <a:p>
            <a:pPr marL="514350" indent="-514350">
              <a:buAutoNum type="alphaLcParenR"/>
            </a:pPr>
            <a:r>
              <a:rPr lang="pt-BR" dirty="0" smtClean="0"/>
              <a:t>Não há risco de desenvolvimento de </a:t>
            </a:r>
            <a:r>
              <a:rPr lang="pt-BR" dirty="0" err="1" smtClean="0"/>
              <a:t>Eritroblastose</a:t>
            </a:r>
            <a:r>
              <a:rPr lang="pt-BR" dirty="0" smtClean="0"/>
              <a:t> fetal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Questão 6</a:t>
            </a:r>
            <a:endParaRPr lang="pt-BR" dirty="0"/>
          </a:p>
        </p:txBody>
      </p:sp>
      <p:sp>
        <p:nvSpPr>
          <p:cNvPr id="3" name="Espaço Reservado para Conteúdo 2"/>
          <p:cNvSpPr>
            <a:spLocks noGrp="1"/>
          </p:cNvSpPr>
          <p:nvPr>
            <p:ph idx="1"/>
          </p:nvPr>
        </p:nvSpPr>
        <p:spPr>
          <a:xfrm>
            <a:off x="395536" y="3284984"/>
            <a:ext cx="8291264" cy="2553147"/>
          </a:xfrm>
        </p:spPr>
        <p:txBody>
          <a:bodyPr>
            <a:noAutofit/>
          </a:bodyPr>
          <a:lstStyle/>
          <a:p>
            <a:pPr marL="0" indent="0">
              <a:buNone/>
            </a:pPr>
            <a:r>
              <a:rPr lang="pt-BR" sz="1800" dirty="0" smtClean="0"/>
              <a:t>A busca por novas formas de imunização é uma constante na humanidade. Sobre este tema,  assinale a(s) proposição(</a:t>
            </a:r>
            <a:r>
              <a:rPr lang="pt-BR" sz="1800" dirty="0" err="1" smtClean="0"/>
              <a:t>ões</a:t>
            </a:r>
            <a:r>
              <a:rPr lang="pt-BR" sz="1800" dirty="0" smtClean="0"/>
              <a:t>) CORRETA(S). </a:t>
            </a:r>
            <a:br>
              <a:rPr lang="pt-BR" sz="1800" dirty="0" smtClean="0"/>
            </a:br>
            <a:r>
              <a:rPr lang="pt-BR" sz="1800" dirty="0" smtClean="0"/>
              <a:t>01. Vacinas são métodos de imunização ativa, que contêm em sua composição anticorpos  contra o agente infeccioso. </a:t>
            </a:r>
            <a:br>
              <a:rPr lang="pt-BR" sz="1800" dirty="0" smtClean="0"/>
            </a:br>
            <a:r>
              <a:rPr lang="pt-BR" sz="1800" dirty="0" smtClean="0"/>
              <a:t>02. Vacinas e soros são métodos de imunização que agem de forma semelhante na  estimulação do sistema imunológico. </a:t>
            </a:r>
            <a:br>
              <a:rPr lang="pt-BR" sz="1800" dirty="0" smtClean="0"/>
            </a:br>
            <a:r>
              <a:rPr lang="pt-BR" sz="1800" dirty="0" smtClean="0"/>
              <a:t>04. As vacinas contêm antígenos que induzem o organismo a produzir anticorpos  específicos. </a:t>
            </a:r>
            <a:br>
              <a:rPr lang="pt-BR" sz="1800" dirty="0" smtClean="0"/>
            </a:br>
            <a:r>
              <a:rPr lang="pt-BR" sz="1800" dirty="0" smtClean="0"/>
              <a:t>08. Um antígeno pode ser caracterizado como uma molécula capaz de promover a ativação  do sistema imune, sendo esta molécula endógena ou exógena. </a:t>
            </a:r>
            <a:br>
              <a:rPr lang="pt-BR" sz="1800" dirty="0" smtClean="0"/>
            </a:br>
            <a:r>
              <a:rPr lang="pt-BR" sz="1800" dirty="0" smtClean="0"/>
              <a:t>16. Espera-se que uma vacina induza a produção de anticorpos inespecíficos. </a:t>
            </a:r>
            <a:br>
              <a:rPr lang="pt-BR" sz="1800" dirty="0" smtClean="0"/>
            </a:br>
            <a:r>
              <a:rPr lang="pt-BR" sz="1800" dirty="0" smtClean="0"/>
              <a:t>32. Alergias e doenças autoimunes são respostas imunes nocivas ao organismo.</a:t>
            </a:r>
          </a:p>
        </p:txBody>
      </p:sp>
      <p:pic>
        <p:nvPicPr>
          <p:cNvPr id="31746" name="Picture 2" descr="http://www.vestibulandoweb.com.br/biologia/simulado-soro-vacina-2014-2.jpg"/>
          <p:cNvPicPr>
            <a:picLocks noChangeAspect="1" noChangeArrowheads="1"/>
          </p:cNvPicPr>
          <p:nvPr/>
        </p:nvPicPr>
        <p:blipFill>
          <a:blip r:embed="rId2" cstate="print"/>
          <a:srcRect/>
          <a:stretch>
            <a:fillRect/>
          </a:stretch>
        </p:blipFill>
        <p:spPr bwMode="auto">
          <a:xfrm>
            <a:off x="1043608" y="1268760"/>
            <a:ext cx="6584050" cy="201622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Solução da questão 6</a:t>
            </a:r>
            <a:endParaRPr lang="pt-BR" dirty="0"/>
          </a:p>
        </p:txBody>
      </p:sp>
      <p:sp>
        <p:nvSpPr>
          <p:cNvPr id="3" name="Espaço Reservado para Conteúdo 2"/>
          <p:cNvSpPr>
            <a:spLocks noGrp="1"/>
          </p:cNvSpPr>
          <p:nvPr>
            <p:ph idx="1"/>
          </p:nvPr>
        </p:nvSpPr>
        <p:spPr>
          <a:xfrm>
            <a:off x="457200" y="3284984"/>
            <a:ext cx="8229600" cy="2049091"/>
          </a:xfrm>
        </p:spPr>
        <p:txBody>
          <a:bodyPr>
            <a:noAutofit/>
          </a:bodyPr>
          <a:lstStyle/>
          <a:p>
            <a:pPr marL="0" indent="0">
              <a:buNone/>
            </a:pPr>
            <a:r>
              <a:rPr lang="pt-BR" sz="1800" dirty="0" smtClean="0"/>
              <a:t>A busca por novas formas de imunização é uma constante na humanidade. Sobre este tema,  assinale a(s) proposição(</a:t>
            </a:r>
            <a:r>
              <a:rPr lang="pt-BR" sz="1800" dirty="0" err="1" smtClean="0"/>
              <a:t>ões</a:t>
            </a:r>
            <a:r>
              <a:rPr lang="pt-BR" sz="1800" dirty="0" smtClean="0"/>
              <a:t>) CORRETA(S). </a:t>
            </a:r>
            <a:br>
              <a:rPr lang="pt-BR" sz="1800" dirty="0" smtClean="0"/>
            </a:br>
            <a:r>
              <a:rPr lang="pt-BR" sz="1800" dirty="0" smtClean="0"/>
              <a:t>01. Vacinas são métodos de imunização ativa, que contêm em sua composição anticorpos  contra o agente infeccioso. </a:t>
            </a:r>
            <a:br>
              <a:rPr lang="pt-BR" sz="1800" dirty="0" smtClean="0"/>
            </a:br>
            <a:r>
              <a:rPr lang="pt-BR" sz="1800" dirty="0" smtClean="0"/>
              <a:t>02. Vacinas e soros são métodos de imunização que agem de forma semelhante na  estimulação do sistema imunológico. </a:t>
            </a:r>
            <a:br>
              <a:rPr lang="pt-BR" sz="1800" dirty="0" smtClean="0"/>
            </a:br>
            <a:r>
              <a:rPr lang="pt-BR" sz="1800" dirty="0" smtClean="0">
                <a:solidFill>
                  <a:srgbClr val="FF0000"/>
                </a:solidFill>
              </a:rPr>
              <a:t>04. As vacinas contêm antígenos que induzem o organismo a produzir anticorpos  específicos. </a:t>
            </a:r>
            <a:br>
              <a:rPr lang="pt-BR" sz="1800" dirty="0" smtClean="0">
                <a:solidFill>
                  <a:srgbClr val="FF0000"/>
                </a:solidFill>
              </a:rPr>
            </a:br>
            <a:r>
              <a:rPr lang="pt-BR" sz="1800" dirty="0" smtClean="0">
                <a:solidFill>
                  <a:srgbClr val="FF0000"/>
                </a:solidFill>
              </a:rPr>
              <a:t>08. Um antígeno pode ser caracterizado como uma molécula capaz de promover a ativação  do sistema imune, sendo esta molécula endógena ou exógena. </a:t>
            </a:r>
            <a:r>
              <a:rPr lang="pt-BR" sz="1800" dirty="0" smtClean="0"/>
              <a:t/>
            </a:r>
            <a:br>
              <a:rPr lang="pt-BR" sz="1800" dirty="0" smtClean="0"/>
            </a:br>
            <a:r>
              <a:rPr lang="pt-BR" sz="1800" dirty="0" smtClean="0"/>
              <a:t>16. Espera-se que uma vacina induza a produção de anticorpos inespecíficos. </a:t>
            </a:r>
            <a:br>
              <a:rPr lang="pt-BR" sz="1800" dirty="0" smtClean="0"/>
            </a:br>
            <a:r>
              <a:rPr lang="pt-BR" sz="1800" dirty="0" smtClean="0">
                <a:solidFill>
                  <a:srgbClr val="FF0000"/>
                </a:solidFill>
              </a:rPr>
              <a:t>32. Alergias e doenças autoimunes são respostas imunes nocivas ao organismo.</a:t>
            </a:r>
          </a:p>
        </p:txBody>
      </p:sp>
      <p:pic>
        <p:nvPicPr>
          <p:cNvPr id="31746" name="Picture 2" descr="http://www.vestibulandoweb.com.br/biologia/simulado-soro-vacina-2014-2.jpg"/>
          <p:cNvPicPr>
            <a:picLocks noChangeAspect="1" noChangeArrowheads="1"/>
          </p:cNvPicPr>
          <p:nvPr/>
        </p:nvPicPr>
        <p:blipFill>
          <a:blip r:embed="rId2" cstate="print"/>
          <a:srcRect/>
          <a:stretch>
            <a:fillRect/>
          </a:stretch>
        </p:blipFill>
        <p:spPr bwMode="auto">
          <a:xfrm>
            <a:off x="1043608" y="1340768"/>
            <a:ext cx="6584050" cy="20162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1400"/>
            <a:ext cx="8229600" cy="1143000"/>
          </a:xfrm>
        </p:spPr>
        <p:txBody>
          <a:bodyPr/>
          <a:lstStyle/>
          <a:p>
            <a:r>
              <a:rPr lang="pt-BR" dirty="0" smtClean="0"/>
              <a:t>Questão 7</a:t>
            </a:r>
            <a:endParaRPr lang="pt-BR" dirty="0"/>
          </a:p>
        </p:txBody>
      </p:sp>
      <p:sp>
        <p:nvSpPr>
          <p:cNvPr id="3" name="Espaço Reservado para Conteúdo 2"/>
          <p:cNvSpPr>
            <a:spLocks noGrp="1"/>
          </p:cNvSpPr>
          <p:nvPr>
            <p:ph idx="1"/>
          </p:nvPr>
        </p:nvSpPr>
        <p:spPr>
          <a:xfrm>
            <a:off x="457200" y="836712"/>
            <a:ext cx="8229600" cy="5257800"/>
          </a:xfrm>
        </p:spPr>
        <p:txBody>
          <a:bodyPr>
            <a:normAutofit fontScale="25000" lnSpcReduction="20000"/>
          </a:bodyPr>
          <a:lstStyle/>
          <a:p>
            <a:pPr marL="0" indent="0">
              <a:buNone/>
            </a:pPr>
            <a:r>
              <a:rPr lang="pt-BR" sz="7200" dirty="0" smtClean="0"/>
              <a:t>PUCMG - A vacina de DNA é a mais recente forma de apresentação de antígeno que veio revolucionar o campo da </a:t>
            </a:r>
            <a:r>
              <a:rPr lang="pt-BR" sz="7200" dirty="0" err="1" smtClean="0"/>
              <a:t>vacinologia</a:t>
            </a:r>
            <a:r>
              <a:rPr lang="pt-BR" sz="7200" dirty="0" smtClean="0"/>
              <a:t>. O processo envolve a inoculação direta do DNA </a:t>
            </a:r>
            <a:r>
              <a:rPr lang="pt-BR" sz="7200" dirty="0" err="1" smtClean="0"/>
              <a:t>plasmidial</a:t>
            </a:r>
            <a:r>
              <a:rPr lang="pt-BR" sz="7200" dirty="0" smtClean="0"/>
              <a:t>, que possui o gene codificador da proteína antigênica, que será expressa e produzida no interior das células do indivíduo. Esse tipo de vacina apresenta uma grande vantagem sobre as demais, pois fornece para o hospedeiro a informação genética necessária para que ele fabrique o antígeno preservando todas as suas características importantes na indução de uma resposta imune eficiente. Isso sem gerar os efeitos colaterais que podem aparecer quando são utilizados patógenos vivos, ou os problemas </a:t>
            </a:r>
          </a:p>
          <a:p>
            <a:pPr>
              <a:buNone/>
            </a:pPr>
            <a:r>
              <a:rPr lang="pt-BR" sz="7200" dirty="0" smtClean="0"/>
              <a:t>proporcionados pela produção das vacinas de subunidades em microrganismos.</a:t>
            </a:r>
          </a:p>
          <a:p>
            <a:pPr>
              <a:buNone/>
            </a:pPr>
            <a:r>
              <a:rPr lang="pt-BR" sz="7200" dirty="0" smtClean="0"/>
              <a:t>(Fonte: Desenvolvimento de vacinas gênicas."</a:t>
            </a:r>
            <a:r>
              <a:rPr lang="pt-BR" sz="7200" dirty="0" err="1" smtClean="0"/>
              <a:t>Scientific</a:t>
            </a:r>
            <a:r>
              <a:rPr lang="pt-BR" sz="7200" dirty="0" smtClean="0"/>
              <a:t> </a:t>
            </a:r>
            <a:r>
              <a:rPr lang="pt-BR" sz="7200" dirty="0" err="1" smtClean="0"/>
              <a:t>American</a:t>
            </a:r>
            <a:r>
              <a:rPr lang="pt-BR" sz="7200" dirty="0" smtClean="0"/>
              <a:t>", 1999.)</a:t>
            </a:r>
          </a:p>
          <a:p>
            <a:pPr>
              <a:buNone/>
            </a:pPr>
            <a:endParaRPr lang="pt-BR" sz="7200" dirty="0" smtClean="0"/>
          </a:p>
          <a:p>
            <a:pPr>
              <a:buNone/>
            </a:pPr>
            <a:r>
              <a:rPr lang="pt-BR" sz="7200" dirty="0" smtClean="0"/>
              <a:t>Com base no texto, foram feitas as seguintes afirmações:</a:t>
            </a:r>
          </a:p>
          <a:p>
            <a:pPr>
              <a:buNone/>
            </a:pPr>
            <a:r>
              <a:rPr lang="pt-BR" sz="7200" dirty="0" smtClean="0"/>
              <a:t>I. A imunidade desenvolvida pela vacina de DNA não é imediata, mas é de longa duração.</a:t>
            </a:r>
          </a:p>
          <a:p>
            <a:pPr>
              <a:buNone/>
            </a:pPr>
            <a:r>
              <a:rPr lang="pt-BR" sz="7200" dirty="0" smtClean="0"/>
              <a:t>II. O indivíduo geneticamente vacinado passa a produzir tanto os antígenos quanto os anticorpos.</a:t>
            </a:r>
          </a:p>
          <a:p>
            <a:pPr>
              <a:buNone/>
            </a:pPr>
            <a:r>
              <a:rPr lang="pt-BR" sz="7200" dirty="0" smtClean="0"/>
              <a:t>III. Patógenos vivos não podem ser usados como vacina, pois não determinam imunidade e sim doenças.</a:t>
            </a:r>
          </a:p>
          <a:p>
            <a:pPr>
              <a:buNone/>
            </a:pPr>
            <a:r>
              <a:rPr lang="pt-BR" sz="7200" dirty="0" smtClean="0"/>
              <a:t>IV. Os antígenos produzidos pelo DNA </a:t>
            </a:r>
            <a:r>
              <a:rPr lang="pt-BR" sz="7200" dirty="0" err="1" smtClean="0"/>
              <a:t>plasmidial</a:t>
            </a:r>
            <a:r>
              <a:rPr lang="pt-BR" sz="7200" dirty="0" smtClean="0"/>
              <a:t> são capazes de combater patógenos que infectem o hospedeiro.</a:t>
            </a:r>
          </a:p>
          <a:p>
            <a:pPr>
              <a:buNone/>
            </a:pPr>
            <a:endParaRPr lang="pt-BR" sz="7200" dirty="0" smtClean="0"/>
          </a:p>
          <a:p>
            <a:pPr>
              <a:buNone/>
            </a:pPr>
            <a:r>
              <a:rPr lang="pt-BR" sz="7200" dirty="0" smtClean="0"/>
              <a:t>São afirmações CORRETAS:</a:t>
            </a:r>
          </a:p>
          <a:p>
            <a:pPr marL="1143000" indent="-1143000">
              <a:buNone/>
            </a:pPr>
            <a:r>
              <a:rPr lang="pt-BR" sz="7200" dirty="0" smtClean="0"/>
              <a:t>a) I e II          b) II e IV          c) III e IV         d) I e III </a:t>
            </a:r>
          </a:p>
          <a:p>
            <a:pPr marL="514350" indent="-514350">
              <a:buAutoNum type="alphaLcParenR"/>
            </a:pP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1400"/>
            <a:ext cx="8229600" cy="1143000"/>
          </a:xfrm>
        </p:spPr>
        <p:txBody>
          <a:bodyPr/>
          <a:lstStyle/>
          <a:p>
            <a:r>
              <a:rPr lang="pt-BR" dirty="0" smtClean="0"/>
              <a:t>Solução da questão 7</a:t>
            </a:r>
            <a:endParaRPr lang="pt-BR" dirty="0"/>
          </a:p>
        </p:txBody>
      </p:sp>
      <p:sp>
        <p:nvSpPr>
          <p:cNvPr id="3" name="Espaço Reservado para Conteúdo 2"/>
          <p:cNvSpPr>
            <a:spLocks noGrp="1"/>
          </p:cNvSpPr>
          <p:nvPr>
            <p:ph idx="1"/>
          </p:nvPr>
        </p:nvSpPr>
        <p:spPr>
          <a:xfrm>
            <a:off x="457200" y="836712"/>
            <a:ext cx="8229600" cy="5257800"/>
          </a:xfrm>
        </p:spPr>
        <p:txBody>
          <a:bodyPr>
            <a:normAutofit fontScale="25000" lnSpcReduction="20000"/>
          </a:bodyPr>
          <a:lstStyle/>
          <a:p>
            <a:pPr marL="0" indent="0">
              <a:buNone/>
            </a:pPr>
            <a:r>
              <a:rPr lang="pt-BR" sz="7200" dirty="0" smtClean="0"/>
              <a:t>PUCMG - A vacina de DNA é a mais recente forma de apresentação de antígeno que veio revolucionar o campo da </a:t>
            </a:r>
            <a:r>
              <a:rPr lang="pt-BR" sz="7200" dirty="0" err="1" smtClean="0"/>
              <a:t>vacinologia</a:t>
            </a:r>
            <a:r>
              <a:rPr lang="pt-BR" sz="7200" dirty="0" smtClean="0"/>
              <a:t>. O processo envolve a inoculação direta do DNA </a:t>
            </a:r>
            <a:r>
              <a:rPr lang="pt-BR" sz="7200" dirty="0" err="1" smtClean="0"/>
              <a:t>plasmidial</a:t>
            </a:r>
            <a:r>
              <a:rPr lang="pt-BR" sz="7200" dirty="0" smtClean="0"/>
              <a:t>, que possui o gene codificador da proteína antigênica, que será expressa e produzida no interior das células do indivíduo. Esse tipo de vacina apresenta uma grande vantagem sobre as demais, pois fornece para o hospedeiro a informação genética necessária para que ele fabrique o antígeno preservando todas as suas características importantes na indução de uma resposta imune eficiente. Isso sem gerar os efeitos colaterais que podem aparecer quando são utilizados patógenos vivos, ou os problemas </a:t>
            </a:r>
          </a:p>
          <a:p>
            <a:pPr>
              <a:buNone/>
            </a:pPr>
            <a:r>
              <a:rPr lang="pt-BR" sz="7200" dirty="0" smtClean="0"/>
              <a:t>proporcionados pela produção das vacinas de subunidades em microrganismos.</a:t>
            </a:r>
          </a:p>
          <a:p>
            <a:pPr>
              <a:buNone/>
            </a:pPr>
            <a:r>
              <a:rPr lang="pt-BR" sz="7200" dirty="0" smtClean="0"/>
              <a:t>(Fonte: Desenvolvimento de vacinas gênicas."</a:t>
            </a:r>
            <a:r>
              <a:rPr lang="pt-BR" sz="7200" dirty="0" err="1" smtClean="0"/>
              <a:t>Scientific</a:t>
            </a:r>
            <a:r>
              <a:rPr lang="pt-BR" sz="7200" dirty="0" smtClean="0"/>
              <a:t> </a:t>
            </a:r>
            <a:r>
              <a:rPr lang="pt-BR" sz="7200" dirty="0" err="1" smtClean="0"/>
              <a:t>American</a:t>
            </a:r>
            <a:r>
              <a:rPr lang="pt-BR" sz="7200" dirty="0" smtClean="0"/>
              <a:t>", 1999.)</a:t>
            </a:r>
          </a:p>
          <a:p>
            <a:pPr>
              <a:buNone/>
            </a:pPr>
            <a:endParaRPr lang="pt-BR" sz="7200" dirty="0" smtClean="0"/>
          </a:p>
          <a:p>
            <a:pPr>
              <a:buNone/>
            </a:pPr>
            <a:r>
              <a:rPr lang="pt-BR" sz="7200" dirty="0" smtClean="0"/>
              <a:t>Com base no texto, foram feitas as seguintes afirmações:</a:t>
            </a:r>
          </a:p>
          <a:p>
            <a:pPr>
              <a:buNone/>
            </a:pPr>
            <a:r>
              <a:rPr lang="pt-BR" sz="7200" dirty="0" smtClean="0"/>
              <a:t>I. A imunidade desenvolvida pela vacina de DNA não é imediata, mas é de longa duração.</a:t>
            </a:r>
          </a:p>
          <a:p>
            <a:pPr>
              <a:buNone/>
            </a:pPr>
            <a:r>
              <a:rPr lang="pt-BR" sz="7200" dirty="0" smtClean="0"/>
              <a:t>II. O indivíduo geneticamente vacinado passa a produzir tanto os antígenos quanto os anticorpos.</a:t>
            </a:r>
          </a:p>
          <a:p>
            <a:pPr>
              <a:buNone/>
            </a:pPr>
            <a:r>
              <a:rPr lang="pt-BR" sz="7200" dirty="0" smtClean="0"/>
              <a:t>III. Patógenos vivos não podem ser usados como vacina, pois não determinam imunidade e sim doenças.</a:t>
            </a:r>
          </a:p>
          <a:p>
            <a:pPr>
              <a:buNone/>
            </a:pPr>
            <a:r>
              <a:rPr lang="pt-BR" sz="7200" dirty="0" smtClean="0"/>
              <a:t>IV. Os antígenos produzidos pelo DNA </a:t>
            </a:r>
            <a:r>
              <a:rPr lang="pt-BR" sz="7200" dirty="0" err="1" smtClean="0"/>
              <a:t>plasmidial</a:t>
            </a:r>
            <a:r>
              <a:rPr lang="pt-BR" sz="7200" dirty="0" smtClean="0"/>
              <a:t> são capazes de combater patógenos que infectem o hospedeiro.</a:t>
            </a:r>
          </a:p>
          <a:p>
            <a:pPr>
              <a:buNone/>
            </a:pPr>
            <a:endParaRPr lang="pt-BR" sz="7200" dirty="0" smtClean="0"/>
          </a:p>
          <a:p>
            <a:pPr>
              <a:buNone/>
            </a:pPr>
            <a:r>
              <a:rPr lang="pt-BR" sz="7200" dirty="0" smtClean="0"/>
              <a:t>São afirmações CORRETAS:</a:t>
            </a:r>
          </a:p>
          <a:p>
            <a:pPr marL="1143000" indent="-1143000">
              <a:buNone/>
            </a:pPr>
            <a:r>
              <a:rPr lang="pt-BR" sz="7200" dirty="0" smtClean="0"/>
              <a:t>a) I e II          b) II e IV          c) III e IV         d) I e III </a:t>
            </a:r>
          </a:p>
          <a:p>
            <a:pPr marL="514350" indent="-514350">
              <a:buAutoNum type="alphaLcParenR"/>
            </a:pP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iniciais</a:t>
            </a:r>
            <a:endParaRPr lang="pt-BR" dirty="0"/>
          </a:p>
        </p:txBody>
      </p:sp>
      <p:sp>
        <p:nvSpPr>
          <p:cNvPr id="3" name="Espaço Reservado para Conteúdo 2"/>
          <p:cNvSpPr>
            <a:spLocks noGrp="1"/>
          </p:cNvSpPr>
          <p:nvPr>
            <p:ph idx="1"/>
          </p:nvPr>
        </p:nvSpPr>
        <p:spPr>
          <a:xfrm>
            <a:off x="457200" y="1600201"/>
            <a:ext cx="8229600" cy="1972815"/>
          </a:xfrm>
        </p:spPr>
        <p:txBody>
          <a:bodyPr>
            <a:normAutofit/>
          </a:bodyPr>
          <a:lstStyle/>
          <a:p>
            <a:r>
              <a:rPr lang="pt-BR" sz="2200" dirty="0" smtClean="0"/>
              <a:t>Origem da palavra</a:t>
            </a:r>
            <a:r>
              <a:rPr lang="en-US" sz="2200" dirty="0" smtClean="0"/>
              <a:t>: </a:t>
            </a:r>
            <a:r>
              <a:rPr lang="pt-BR" sz="2200" i="1" dirty="0" err="1" smtClean="0"/>
              <a:t>immunitas</a:t>
            </a:r>
            <a:r>
              <a:rPr lang="pt-BR" sz="2200" dirty="0" smtClean="0"/>
              <a:t> (proteção contra demandas judiciais que os senadores romanos sofriam durante o seu mandato)</a:t>
            </a:r>
          </a:p>
          <a:p>
            <a:endParaRPr lang="pt-BR" sz="2200" dirty="0" smtClean="0"/>
          </a:p>
          <a:p>
            <a:r>
              <a:rPr lang="pt-BR" sz="2200" dirty="0" smtClean="0"/>
              <a:t>Origem histórica: proteção contra doenças infecciosas</a:t>
            </a:r>
          </a:p>
          <a:p>
            <a:endParaRPr lang="pt-BR" dirty="0"/>
          </a:p>
        </p:txBody>
      </p:sp>
      <p:sp>
        <p:nvSpPr>
          <p:cNvPr id="4" name="CaixaDeTexto 3"/>
          <p:cNvSpPr txBox="1"/>
          <p:nvPr/>
        </p:nvSpPr>
        <p:spPr>
          <a:xfrm>
            <a:off x="539552" y="3645024"/>
            <a:ext cx="7920880" cy="830997"/>
          </a:xfrm>
          <a:prstGeom prst="rect">
            <a:avLst/>
          </a:prstGeom>
          <a:solidFill>
            <a:schemeClr val="tx2">
              <a:lumMod val="20000"/>
              <a:lumOff val="80000"/>
            </a:schemeClr>
          </a:solidFill>
          <a:ln w="38100">
            <a:solidFill>
              <a:schemeClr val="tx2">
                <a:lumMod val="75000"/>
              </a:schemeClr>
            </a:solidFill>
          </a:ln>
        </p:spPr>
        <p:txBody>
          <a:bodyPr wrap="square" rtlCol="0">
            <a:spAutoFit/>
          </a:bodyPr>
          <a:lstStyle/>
          <a:p>
            <a:r>
              <a:rPr lang="pt-BR" sz="2400" b="1" dirty="0" smtClean="0"/>
              <a:t>Sistema Imunológico: </a:t>
            </a:r>
            <a:r>
              <a:rPr lang="pt-BR" sz="2400" dirty="0" smtClean="0"/>
              <a:t>células e moléculas responsáveis pela imunidade</a:t>
            </a:r>
            <a:endParaRPr lang="pt-BR" sz="2400" dirty="0"/>
          </a:p>
        </p:txBody>
      </p:sp>
      <p:sp>
        <p:nvSpPr>
          <p:cNvPr id="5" name="CaixaDeTexto 4"/>
          <p:cNvSpPr txBox="1"/>
          <p:nvPr/>
        </p:nvSpPr>
        <p:spPr>
          <a:xfrm>
            <a:off x="539552" y="5085184"/>
            <a:ext cx="7920880" cy="1200329"/>
          </a:xfrm>
          <a:prstGeom prst="rect">
            <a:avLst/>
          </a:prstGeom>
          <a:solidFill>
            <a:schemeClr val="accent4">
              <a:lumMod val="20000"/>
              <a:lumOff val="80000"/>
            </a:schemeClr>
          </a:solidFill>
          <a:ln w="38100">
            <a:solidFill>
              <a:schemeClr val="accent4">
                <a:lumMod val="75000"/>
              </a:schemeClr>
            </a:solidFill>
          </a:ln>
        </p:spPr>
        <p:txBody>
          <a:bodyPr wrap="square" rtlCol="0">
            <a:spAutoFit/>
          </a:bodyPr>
          <a:lstStyle/>
          <a:p>
            <a:r>
              <a:rPr lang="pt-BR" sz="2400" b="1" dirty="0" smtClean="0"/>
              <a:t>Resposta Imunológica: </a:t>
            </a:r>
            <a:r>
              <a:rPr lang="pt-BR" sz="2400" dirty="0" smtClean="0"/>
              <a:t>resposta coletiva e coordenada em resposta a substâncias estranhas, sejam elas infecciosas ou não.</a:t>
            </a:r>
            <a:endParaRPr lang="pt-B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iniciais</a:t>
            </a:r>
            <a:endParaRPr lang="pt-BR" dirty="0"/>
          </a:p>
        </p:txBody>
      </p:sp>
      <p:sp>
        <p:nvSpPr>
          <p:cNvPr id="4" name="CaixaDeTexto 3"/>
          <p:cNvSpPr txBox="1"/>
          <p:nvPr/>
        </p:nvSpPr>
        <p:spPr>
          <a:xfrm>
            <a:off x="3923928" y="1988840"/>
            <a:ext cx="4896544" cy="1446550"/>
          </a:xfrm>
          <a:prstGeom prst="rect">
            <a:avLst/>
          </a:prstGeom>
          <a:solidFill>
            <a:schemeClr val="tx2">
              <a:lumMod val="20000"/>
              <a:lumOff val="80000"/>
            </a:schemeClr>
          </a:solidFill>
          <a:ln w="38100">
            <a:solidFill>
              <a:schemeClr val="tx2">
                <a:lumMod val="75000"/>
              </a:schemeClr>
            </a:solidFill>
          </a:ln>
        </p:spPr>
        <p:txBody>
          <a:bodyPr wrap="square" rtlCol="0">
            <a:spAutoFit/>
          </a:bodyPr>
          <a:lstStyle/>
          <a:p>
            <a:r>
              <a:rPr lang="pt-BR" sz="2200" b="1" dirty="0" smtClean="0"/>
              <a:t>Antígeno: </a:t>
            </a:r>
            <a:r>
              <a:rPr lang="pt-BR" sz="2200" dirty="0" smtClean="0"/>
              <a:t>substâncias estranhas que induzem respostas imunológicas ou são reconhecidas por linfócitos ou anticorpos.</a:t>
            </a:r>
            <a:endParaRPr lang="pt-BR" sz="2200" dirty="0"/>
          </a:p>
        </p:txBody>
      </p:sp>
      <p:sp>
        <p:nvSpPr>
          <p:cNvPr id="5" name="CaixaDeTexto 4"/>
          <p:cNvSpPr txBox="1"/>
          <p:nvPr/>
        </p:nvSpPr>
        <p:spPr>
          <a:xfrm>
            <a:off x="3923928" y="4005064"/>
            <a:ext cx="4896544" cy="2462213"/>
          </a:xfrm>
          <a:prstGeom prst="rect">
            <a:avLst/>
          </a:prstGeom>
          <a:solidFill>
            <a:schemeClr val="accent4">
              <a:lumMod val="20000"/>
              <a:lumOff val="80000"/>
            </a:schemeClr>
          </a:solidFill>
          <a:ln w="38100">
            <a:solidFill>
              <a:schemeClr val="accent4">
                <a:lumMod val="75000"/>
              </a:schemeClr>
            </a:solidFill>
          </a:ln>
        </p:spPr>
        <p:txBody>
          <a:bodyPr wrap="square" rtlCol="0">
            <a:spAutoFit/>
          </a:bodyPr>
          <a:lstStyle/>
          <a:p>
            <a:r>
              <a:rPr lang="pt-BR" sz="2200" b="1" dirty="0" smtClean="0"/>
              <a:t>Anticorpo: </a:t>
            </a:r>
            <a:r>
              <a:rPr lang="pt-BR" sz="2200" dirty="0" smtClean="0"/>
              <a:t>moléculas presentes no sangue e nas secreções das mucosas que são produzidas pelos linfócitos B. São capazes de reconhecer antígenos microbianos, neutralizam a </a:t>
            </a:r>
            <a:r>
              <a:rPr lang="pt-BR" sz="2200" dirty="0" err="1" smtClean="0"/>
              <a:t>infecciosidade</a:t>
            </a:r>
            <a:r>
              <a:rPr lang="pt-BR" sz="2200" dirty="0" smtClean="0"/>
              <a:t> dos micro-organismos e os preparam para serem eliminados</a:t>
            </a:r>
            <a:endParaRPr lang="pt-BR" sz="2200" dirty="0"/>
          </a:p>
        </p:txBody>
      </p:sp>
      <p:pic>
        <p:nvPicPr>
          <p:cNvPr id="1026" name="Picture 2" descr="C:\Users\Graziele\Documents\Doutorado\Disciplinas\Práticas pedagógicas\6295[6].gif"/>
          <p:cNvPicPr>
            <a:picLocks noChangeAspect="1" noChangeArrowheads="1"/>
          </p:cNvPicPr>
          <p:nvPr/>
        </p:nvPicPr>
        <p:blipFill>
          <a:blip r:embed="rId2" cstate="print"/>
          <a:srcRect/>
          <a:stretch>
            <a:fillRect/>
          </a:stretch>
        </p:blipFill>
        <p:spPr bwMode="auto">
          <a:xfrm>
            <a:off x="323528" y="1628800"/>
            <a:ext cx="3320074" cy="36724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Edward </a:t>
            </a:r>
            <a:r>
              <a:rPr lang="pt-BR" dirty="0" err="1" smtClean="0"/>
              <a:t>Jenner</a:t>
            </a:r>
            <a:r>
              <a:rPr lang="pt-BR" dirty="0" smtClean="0"/>
              <a:t> – a vacinação bem sucedida</a:t>
            </a:r>
            <a:endParaRPr lang="pt-BR" dirty="0"/>
          </a:p>
        </p:txBody>
      </p:sp>
      <p:sp>
        <p:nvSpPr>
          <p:cNvPr id="3" name="Espaço Reservado para Conteúdo 2"/>
          <p:cNvSpPr>
            <a:spLocks noGrp="1"/>
          </p:cNvSpPr>
          <p:nvPr>
            <p:ph idx="1"/>
          </p:nvPr>
        </p:nvSpPr>
        <p:spPr>
          <a:xfrm>
            <a:off x="467544" y="3068960"/>
            <a:ext cx="4186808" cy="2044823"/>
          </a:xfrm>
        </p:spPr>
        <p:txBody>
          <a:bodyPr>
            <a:normAutofit fontScale="70000" lnSpcReduction="20000"/>
          </a:bodyPr>
          <a:lstStyle/>
          <a:p>
            <a:r>
              <a:rPr lang="pt-BR" dirty="0" smtClean="0"/>
              <a:t>Primeiro exemplo notável de manipulação do sistema imunológico</a:t>
            </a:r>
          </a:p>
          <a:p>
            <a:pPr>
              <a:buNone/>
            </a:pPr>
            <a:endParaRPr lang="pt-BR" dirty="0" smtClean="0"/>
          </a:p>
          <a:p>
            <a:endParaRPr lang="en-US" dirty="0" smtClean="0"/>
          </a:p>
          <a:p>
            <a:r>
              <a:rPr lang="en-US" dirty="0" err="1" smtClean="0"/>
              <a:t>Vacinação</a:t>
            </a:r>
            <a:r>
              <a:rPr lang="en-US" dirty="0" smtClean="0"/>
              <a:t> contra a </a:t>
            </a:r>
            <a:r>
              <a:rPr lang="en-US" dirty="0" err="1" smtClean="0"/>
              <a:t>varíola</a:t>
            </a:r>
            <a:endParaRPr lang="pt-BR" dirty="0"/>
          </a:p>
        </p:txBody>
      </p:sp>
      <p:pic>
        <p:nvPicPr>
          <p:cNvPr id="13314" name="Picture 2" descr="http://ichef.bbci.co.uk/arts/yourpaintings/images/paintings/well/large/cdn_well_v_23503_large.jpg"/>
          <p:cNvPicPr>
            <a:picLocks noChangeAspect="1" noChangeArrowheads="1"/>
          </p:cNvPicPr>
          <p:nvPr/>
        </p:nvPicPr>
        <p:blipFill>
          <a:blip r:embed="rId2" cstate="print"/>
          <a:srcRect/>
          <a:stretch>
            <a:fillRect/>
          </a:stretch>
        </p:blipFill>
        <p:spPr bwMode="auto">
          <a:xfrm>
            <a:off x="5004048" y="1730864"/>
            <a:ext cx="3847469" cy="46504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Imunidade inata e imunidade adaptativa</a:t>
            </a:r>
            <a:endParaRPr lang="pt-BR" dirty="0"/>
          </a:p>
        </p:txBody>
      </p:sp>
      <p:sp>
        <p:nvSpPr>
          <p:cNvPr id="3" name="Espaço Reservado para Conteúdo 2"/>
          <p:cNvSpPr>
            <a:spLocks noGrp="1"/>
          </p:cNvSpPr>
          <p:nvPr>
            <p:ph idx="1"/>
          </p:nvPr>
        </p:nvSpPr>
        <p:spPr>
          <a:xfrm>
            <a:off x="467544" y="2492897"/>
            <a:ext cx="8229600" cy="2592287"/>
          </a:xfrm>
        </p:spPr>
        <p:txBody>
          <a:bodyPr>
            <a:normAutofit/>
          </a:bodyPr>
          <a:lstStyle/>
          <a:p>
            <a:r>
              <a:rPr lang="pt-BR" sz="2400" dirty="0" smtClean="0"/>
              <a:t>Imunidade Inata: linha de defesa inicial contra micro-organismos</a:t>
            </a:r>
          </a:p>
          <a:p>
            <a:endParaRPr lang="pt-BR" sz="2400" dirty="0" smtClean="0"/>
          </a:p>
          <a:p>
            <a:r>
              <a:rPr lang="pt-BR" sz="2400" dirty="0" smtClean="0"/>
              <a:t>Imunidade Adaptativa: resposta tardia, estimulada pela exposição a agentes infecciosos</a:t>
            </a:r>
            <a:endParaRPr lang="pt-B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Imunidade inata e Imunidade adaptativa</a:t>
            </a:r>
            <a:endParaRPr lang="pt-BR" dirty="0"/>
          </a:p>
        </p:txBody>
      </p:sp>
      <p:pic>
        <p:nvPicPr>
          <p:cNvPr id="1026" name="Picture 2" descr="C:\Users\Graziele\Dropbox\Livros Imuno_Daiane\Abbas_7Ed\Capítulo 1 - propriedades gerais das respostas imunes\figura1_1.JPG"/>
          <p:cNvPicPr>
            <a:picLocks noGrp="1" noChangeAspect="1" noChangeArrowheads="1"/>
          </p:cNvPicPr>
          <p:nvPr>
            <p:ph idx="1"/>
          </p:nvPr>
        </p:nvPicPr>
        <p:blipFill>
          <a:blip r:embed="rId2" cstate="print"/>
          <a:srcRect t="21183"/>
          <a:stretch>
            <a:fillRect/>
          </a:stretch>
        </p:blipFill>
        <p:spPr bwMode="auto">
          <a:xfrm>
            <a:off x="638283" y="1603671"/>
            <a:ext cx="7750141" cy="47056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Imunidade inata e Imunidade adaptativa</a:t>
            </a:r>
            <a:endParaRPr lang="pt-BR" dirty="0"/>
          </a:p>
        </p:txBody>
      </p:sp>
      <p:pic>
        <p:nvPicPr>
          <p:cNvPr id="30722" name="Picture 2"/>
          <p:cNvPicPr>
            <a:picLocks noGrp="1" noChangeAspect="1" noChangeArrowheads="1"/>
          </p:cNvPicPr>
          <p:nvPr>
            <p:ph idx="1"/>
          </p:nvPr>
        </p:nvPicPr>
        <p:blipFill>
          <a:blip r:embed="rId2" cstate="print"/>
          <a:srcRect/>
          <a:stretch>
            <a:fillRect/>
          </a:stretch>
        </p:blipFill>
        <p:spPr bwMode="auto">
          <a:xfrm>
            <a:off x="251520" y="1988840"/>
            <a:ext cx="8683742" cy="4135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6672"/>
            <a:ext cx="3491880" cy="4608512"/>
          </a:xfrm>
        </p:spPr>
        <p:txBody>
          <a:bodyPr>
            <a:normAutofit/>
          </a:bodyPr>
          <a:lstStyle/>
          <a:p>
            <a:r>
              <a:rPr lang="pt-BR" dirty="0" smtClean="0"/>
              <a:t>Tipos de Resposta Imune Adaptativa</a:t>
            </a:r>
            <a:endParaRPr lang="pt-BR" dirty="0"/>
          </a:p>
        </p:txBody>
      </p:sp>
      <p:sp>
        <p:nvSpPr>
          <p:cNvPr id="4" name="CaixaDeTexto 3"/>
          <p:cNvSpPr txBox="1"/>
          <p:nvPr/>
        </p:nvSpPr>
        <p:spPr>
          <a:xfrm>
            <a:off x="251520" y="4941168"/>
            <a:ext cx="2520280" cy="923330"/>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pt-BR" dirty="0" smtClean="0"/>
              <a:t>Função: eliminar diferentes tipos de micro-organismos</a:t>
            </a:r>
            <a:endParaRPr lang="pt-BR" dirty="0"/>
          </a:p>
        </p:txBody>
      </p:sp>
      <p:pic>
        <p:nvPicPr>
          <p:cNvPr id="7169" name="Picture 1" descr="C:\Users\Graziele\Dropbox\Livros Imuno_Daiane\Capítulo 1 - propriedades gerais das respostas imunes\figura1_2.JPG"/>
          <p:cNvPicPr>
            <a:picLocks noChangeAspect="1" noChangeArrowheads="1"/>
          </p:cNvPicPr>
          <p:nvPr/>
        </p:nvPicPr>
        <p:blipFill>
          <a:blip r:embed="rId3" cstate="print"/>
          <a:srcRect t="14620"/>
          <a:stretch>
            <a:fillRect/>
          </a:stretch>
        </p:blipFill>
        <p:spPr bwMode="auto">
          <a:xfrm>
            <a:off x="3281205" y="144016"/>
            <a:ext cx="5611275" cy="65973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1504</Words>
  <Application>Microsoft Office PowerPoint</Application>
  <PresentationFormat>Apresentação na tela (4:3)</PresentationFormat>
  <Paragraphs>197</Paragraphs>
  <Slides>26</Slides>
  <Notes>4</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Tema do Office</vt:lpstr>
      <vt:lpstr>Propriedades Gerais das Respostas Imunes</vt:lpstr>
      <vt:lpstr>Conteúdo</vt:lpstr>
      <vt:lpstr>Conceitos iniciais</vt:lpstr>
      <vt:lpstr>Conceitos iniciais</vt:lpstr>
      <vt:lpstr>Edward Jenner – a vacinação bem sucedida</vt:lpstr>
      <vt:lpstr>Imunidade inata e imunidade adaptativa</vt:lpstr>
      <vt:lpstr>Imunidade inata e Imunidade adaptativa</vt:lpstr>
      <vt:lpstr>Imunidade inata e Imunidade adaptativa</vt:lpstr>
      <vt:lpstr>Tipos de Resposta Imune Adaptativa</vt:lpstr>
      <vt:lpstr>Imunidade ativa x Imunidade passiva</vt:lpstr>
      <vt:lpstr>Questões sobre a aula</vt:lpstr>
      <vt:lpstr>Questão 1</vt:lpstr>
      <vt:lpstr>Solução da questão 1</vt:lpstr>
      <vt:lpstr>Questão 2</vt:lpstr>
      <vt:lpstr>Questão 2</vt:lpstr>
      <vt:lpstr>Solução da questão 2</vt:lpstr>
      <vt:lpstr>Questão 3</vt:lpstr>
      <vt:lpstr>Solução da questão 3</vt:lpstr>
      <vt:lpstr>Questão 4</vt:lpstr>
      <vt:lpstr>Solução da questão 4</vt:lpstr>
      <vt:lpstr>Questão 5</vt:lpstr>
      <vt:lpstr>Resolução da questão 5</vt:lpstr>
      <vt:lpstr>Questão 6</vt:lpstr>
      <vt:lpstr>Solução da questão 6</vt:lpstr>
      <vt:lpstr>Questão 7</vt:lpstr>
      <vt:lpstr>Solução da questão 7</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Propriedades Gerais das Respostas Imunes</dc:title>
  <dc:creator>user</dc:creator>
  <cp:lastModifiedBy>Nelma</cp:lastModifiedBy>
  <cp:revision>35</cp:revision>
  <dcterms:created xsi:type="dcterms:W3CDTF">2015-09-21T16:52:27Z</dcterms:created>
  <dcterms:modified xsi:type="dcterms:W3CDTF">2015-10-20T13:31:10Z</dcterms:modified>
</cp:coreProperties>
</file>