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3" r:id="rId3"/>
    <p:sldId id="257" r:id="rId4"/>
    <p:sldId id="258" r:id="rId5"/>
    <p:sldId id="260" r:id="rId6"/>
    <p:sldId id="261" r:id="rId7"/>
    <p:sldId id="269" r:id="rId8"/>
    <p:sldId id="270" r:id="rId9"/>
    <p:sldId id="265" r:id="rId10"/>
    <p:sldId id="267" r:id="rId11"/>
    <p:sldId id="271" r:id="rId12"/>
    <p:sldId id="272" r:id="rId13"/>
    <p:sldId id="273" r:id="rId14"/>
    <p:sldId id="274" r:id="rId15"/>
    <p:sldId id="266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" initials="A" lastIdx="1" clrIdx="0">
    <p:extLst>
      <p:ext uri="{19B8F6BF-5375-455C-9EA6-DF929625EA0E}">
        <p15:presenceInfo xmlns="" xmlns:p15="http://schemas.microsoft.com/office/powerpoint/2012/main" userId="Al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DB5D9-9D1D-47BD-8A4A-1B4B8D87E59A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788E-2A0B-4DCB-8F81-4F41BD78CCA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853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198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741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774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602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8362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528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701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690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1528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5918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825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91C8-A60B-4978-93D7-E7EFB91B9265}" type="datetimeFigureOut">
              <a:rPr lang="pt-BR" smtClean="0"/>
              <a:pPr/>
              <a:t>20/10/2015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1A30-013D-47A5-97F6-BFD3200F5E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219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030"/>
            <a:ext cx="7076049" cy="442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2010" y="323556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Peer Instruction</a:t>
            </a:r>
            <a:endParaRPr lang="pt-B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702" y="1886087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C00000"/>
                </a:solidFill>
              </a:rPr>
              <a:t>Grupo 2 –  Aline Nakamura</a:t>
            </a:r>
          </a:p>
          <a:p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 smtClean="0">
                <a:solidFill>
                  <a:srgbClr val="C00000"/>
                </a:solidFill>
              </a:rPr>
              <a:t>                  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7014" y="2209337"/>
            <a:ext cx="175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</a:rPr>
              <a:t>Graziele Manin</a:t>
            </a:r>
          </a:p>
        </p:txBody>
      </p:sp>
    </p:spTree>
    <p:extLst>
      <p:ext uri="{BB962C8B-B14F-4D97-AF65-F5344CB8AC3E}">
        <p14:creationId xmlns="" xmlns:p14="http://schemas.microsoft.com/office/powerpoint/2010/main" val="54830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979" y="816307"/>
            <a:ext cx="85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Fatos</a:t>
            </a:r>
            <a:endParaRPr lang="pt-B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20315" t="8349" r="24406" b="41651"/>
          <a:stretch/>
        </p:blipFill>
        <p:spPr>
          <a:xfrm>
            <a:off x="562707" y="1844305"/>
            <a:ext cx="719237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331" y="5800298"/>
            <a:ext cx="708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Grupo controle: professor experiente, bem conceituado, aulas expositivas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723331" y="6206828"/>
            <a:ext cx="803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Grupo experimental: professor aluno de pós-graduação, sem experiência, IpC e EsM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799267" y="1187075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Science 2011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60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979" y="816307"/>
            <a:ext cx="85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Fatos</a:t>
            </a:r>
            <a:endParaRPr lang="pt-BR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24092" t="12267" r="31853" b="51166"/>
          <a:stretch/>
        </p:blipFill>
        <p:spPr>
          <a:xfrm>
            <a:off x="562707" y="2019508"/>
            <a:ext cx="7735132" cy="3609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267" y="1187075"/>
            <a:ext cx="441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American Journal of </a:t>
            </a:r>
            <a:r>
              <a:rPr lang="pt-BR" sz="2400" b="1" dirty="0" smtClean="0"/>
              <a:t>Physics 2001</a:t>
            </a:r>
            <a:endParaRPr lang="pt-B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331" y="5800298"/>
            <a:ext cx="76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 indicam melhora no raciocínio conceitual e no domínio em resolver problemas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214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979" y="816307"/>
            <a:ext cx="85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Fatos</a:t>
            </a:r>
            <a:endParaRPr lang="pt-B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9267" y="1187075"/>
            <a:ext cx="441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American Journal of </a:t>
            </a:r>
            <a:r>
              <a:rPr lang="pt-BR" sz="2400" b="1" dirty="0" smtClean="0"/>
              <a:t>Physics 2008</a:t>
            </a:r>
            <a:endParaRPr lang="pt-BR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23567" t="11894" r="31434" b="31950"/>
          <a:stretch/>
        </p:blipFill>
        <p:spPr>
          <a:xfrm>
            <a:off x="562706" y="1682946"/>
            <a:ext cx="5930151" cy="4160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2690" y="2373119"/>
            <a:ext cx="2524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Alunos submetidos ao Ipc demosntraram melhor aprendizado dos conceitos e habilidades em resolver problemas quando comparados aos estudantes submetidos ao ensino tradicional expositivo.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045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979" y="816307"/>
            <a:ext cx="85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Fatos</a:t>
            </a:r>
            <a:endParaRPr lang="pt-B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9267" y="1187075"/>
            <a:ext cx="369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Cell Biology </a:t>
            </a:r>
            <a:r>
              <a:rPr lang="pt-BR" sz="2400" b="1" dirty="0" smtClean="0"/>
              <a:t>Education 2004</a:t>
            </a:r>
            <a:endParaRPr lang="pt-BR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24196" t="14132" r="24720" b="47995"/>
          <a:stretch/>
        </p:blipFill>
        <p:spPr>
          <a:xfrm>
            <a:off x="562707" y="2078733"/>
            <a:ext cx="6646459" cy="2770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1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979" y="816307"/>
            <a:ext cx="85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Fatos</a:t>
            </a:r>
            <a:endParaRPr lang="pt-B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9267" y="1187075"/>
            <a:ext cx="380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Life </a:t>
            </a:r>
            <a:r>
              <a:rPr lang="pt-BR" sz="2400" b="1" dirty="0"/>
              <a:t>Sciences Education </a:t>
            </a:r>
            <a:r>
              <a:rPr lang="pt-BR" sz="2400" b="1" dirty="0" smtClean="0"/>
              <a:t>2008</a:t>
            </a:r>
            <a:endParaRPr lang="pt-B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24196" t="13572" r="27553" b="14786"/>
          <a:stretch/>
        </p:blipFill>
        <p:spPr>
          <a:xfrm>
            <a:off x="562707" y="1707965"/>
            <a:ext cx="6277970" cy="5240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941337"/>
            <a:ext cx="5912299" cy="36998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41946" y="1941337"/>
            <a:ext cx="1555845" cy="1648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348194" y="1136641"/>
            <a:ext cx="269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1. Professora Grazi vai falar sobre imunologia</a:t>
            </a:r>
            <a:endParaRPr lang="pt-BR" dirty="0"/>
          </a:p>
        </p:txBody>
      </p:sp>
      <p:sp>
        <p:nvSpPr>
          <p:cNvPr id="6" name="Oval 5"/>
          <p:cNvSpPr/>
          <p:nvPr/>
        </p:nvSpPr>
        <p:spPr>
          <a:xfrm>
            <a:off x="2367571" y="2366692"/>
            <a:ext cx="1555845" cy="1648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354703" y="4181597"/>
            <a:ext cx="269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</a:t>
            </a:r>
            <a:r>
              <a:rPr lang="pt-BR" dirty="0" smtClean="0"/>
              <a:t>. Aplicaremos alguns testes conceituais sobre o assunto</a:t>
            </a:r>
            <a:endParaRPr lang="pt-BR" dirty="0"/>
          </a:p>
        </p:txBody>
      </p:sp>
      <p:sp>
        <p:nvSpPr>
          <p:cNvPr id="8" name="Oval 7"/>
          <p:cNvSpPr/>
          <p:nvPr/>
        </p:nvSpPr>
        <p:spPr>
          <a:xfrm>
            <a:off x="3397665" y="2739482"/>
            <a:ext cx="1753698" cy="19280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3145493" y="1626299"/>
            <a:ext cx="357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3. Discussão e momento A HA!!!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191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295417"/>
            <a:ext cx="169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Eric Manzur</a:t>
            </a:r>
            <a:endParaRPr lang="pt-BR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0" y="3848277"/>
            <a:ext cx="4517408" cy="3009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3835022"/>
            <a:ext cx="4390057" cy="3022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98" y="852618"/>
            <a:ext cx="3133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Físico</a:t>
            </a:r>
          </a:p>
          <a:p>
            <a:r>
              <a:rPr lang="pt-BR" sz="2000" dirty="0" smtClean="0"/>
              <a:t>Professor da Universidade de Harvard (EUA)</a:t>
            </a:r>
            <a:endParaRPr lang="pt-B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70" y="418250"/>
            <a:ext cx="4555698" cy="3416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36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505243" y="1391753"/>
            <a:ext cx="6766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Tornar </a:t>
            </a:r>
            <a:r>
              <a:rPr lang="pt-BR" sz="2000" dirty="0"/>
              <a:t>o aluno </a:t>
            </a:r>
            <a:r>
              <a:rPr lang="pt-BR" sz="2000" dirty="0" smtClean="0"/>
              <a:t>um </a:t>
            </a:r>
            <a:r>
              <a:rPr lang="pt-BR" sz="2000" dirty="0"/>
              <a:t>agente ativo, (co)responsável pelo processo </a:t>
            </a:r>
            <a:r>
              <a:rPr lang="pt-BR" sz="2000" dirty="0" smtClean="0"/>
              <a:t>de ensino </a:t>
            </a:r>
            <a:r>
              <a:rPr lang="pt-BR" sz="2000" dirty="0"/>
              <a:t>e aprendizagem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5238" y="2750608"/>
            <a:ext cx="5936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os  alunos  </a:t>
            </a:r>
            <a:r>
              <a:rPr lang="pt-BR" sz="2000" dirty="0" smtClean="0"/>
              <a:t>interagem  </a:t>
            </a:r>
            <a:r>
              <a:rPr lang="pt-BR" sz="2000" dirty="0"/>
              <a:t>entre  si  ao  longo  das  aulas,  procurando  explicar,  uns  aos  outros,  os </a:t>
            </a:r>
            <a:r>
              <a:rPr lang="pt-BR" sz="2000" dirty="0" smtClean="0"/>
              <a:t>conceitos </a:t>
            </a:r>
            <a:r>
              <a:rPr lang="pt-BR" sz="2000" dirty="0"/>
              <a:t>estudados e aplicá-los na solução das questões conceituais apresentadas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759657" y="1732493"/>
            <a:ext cx="576776" cy="1503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6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941337"/>
            <a:ext cx="5912299" cy="36998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53551" y="1941337"/>
            <a:ext cx="1477108" cy="15896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49237" y="741008"/>
            <a:ext cx="368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1. Breve apresentação oral do conceito ou teoria (15 – 20 min), seguido de um teste conceitual de múltipla escolha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562707" y="295417"/>
            <a:ext cx="251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Resumidamente...</a:t>
            </a:r>
            <a:endParaRPr lang="pt-BR" sz="2400" b="1" dirty="0"/>
          </a:p>
        </p:txBody>
      </p:sp>
      <p:sp>
        <p:nvSpPr>
          <p:cNvPr id="9" name="Oval 8"/>
          <p:cNvSpPr/>
          <p:nvPr/>
        </p:nvSpPr>
        <p:spPr>
          <a:xfrm>
            <a:off x="2328203" y="2445430"/>
            <a:ext cx="1477108" cy="15896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-24016" y="4035079"/>
            <a:ext cx="2978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2. Alunos pensam individualmente e em silêncio formulando uma argumentação que justifique suas respostas (1 – 2 min). Ocorre uma votação.</a:t>
            </a:r>
            <a:endParaRPr lang="pt-BR" dirty="0"/>
          </a:p>
        </p:txBody>
      </p:sp>
      <p:sp>
        <p:nvSpPr>
          <p:cNvPr id="11" name="Oval 10"/>
          <p:cNvSpPr/>
          <p:nvPr/>
        </p:nvSpPr>
        <p:spPr>
          <a:xfrm>
            <a:off x="3495822" y="2733819"/>
            <a:ext cx="1697090" cy="18053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3749039" y="-5793"/>
            <a:ext cx="2978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3. Alunos discutem a questão com os vizinhos que tenham chegado a respostas diferentes (3 – 5 min). Professor pode circular na sala e participar das discussões. Após a discussão, alunos votam novamente.</a:t>
            </a:r>
            <a:endParaRPr lang="pt-BR" dirty="0"/>
          </a:p>
        </p:txBody>
      </p:sp>
      <p:sp>
        <p:nvSpPr>
          <p:cNvPr id="13" name="Oval 12"/>
          <p:cNvSpPr/>
          <p:nvPr/>
        </p:nvSpPr>
        <p:spPr>
          <a:xfrm rot="2762317">
            <a:off x="4934979" y="2146961"/>
            <a:ext cx="2171398" cy="174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6967933" y="432662"/>
            <a:ext cx="1878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dirty="0" smtClean="0"/>
              <a:t>4. O </a:t>
            </a:r>
            <a:r>
              <a:rPr lang="pt-BR" dirty="0"/>
              <a:t>professor tem um retorno sobre as respostas dos alunos após as </a:t>
            </a:r>
          </a:p>
          <a:p>
            <a:pPr algn="ctr"/>
            <a:r>
              <a:rPr lang="pt-BR" dirty="0"/>
              <a:t>discussões e pode apresentar o resultado da votação para os alunos</a:t>
            </a:r>
          </a:p>
        </p:txBody>
      </p:sp>
      <p:sp>
        <p:nvSpPr>
          <p:cNvPr id="15" name="Oval 14"/>
          <p:cNvSpPr/>
          <p:nvPr/>
        </p:nvSpPr>
        <p:spPr>
          <a:xfrm>
            <a:off x="5618591" y="3966470"/>
            <a:ext cx="2171398" cy="17342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2532185" y="5656814"/>
            <a:ext cx="6611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5</a:t>
            </a:r>
            <a:r>
              <a:rPr lang="pt-BR" dirty="0" smtClean="0"/>
              <a:t>. O </a:t>
            </a:r>
            <a:r>
              <a:rPr lang="pt-BR" dirty="0"/>
              <a:t>professor </a:t>
            </a:r>
            <a:r>
              <a:rPr lang="pt-BR" dirty="0" smtClean="0"/>
              <a:t>explica a resposta da questão aos alunos e pode voltar ao conceito caso os alunos continuem divididos entre respostas diferentes, apresentar novo teste conceitual ou passar para o próximo tópico da aula.</a:t>
            </a:r>
            <a:endParaRPr lang="pt-BR" dirty="0"/>
          </a:p>
        </p:txBody>
      </p:sp>
      <p:sp>
        <p:nvSpPr>
          <p:cNvPr id="2" name="Oval Callout 1"/>
          <p:cNvSpPr/>
          <p:nvPr/>
        </p:nvSpPr>
        <p:spPr>
          <a:xfrm>
            <a:off x="4222103" y="2752824"/>
            <a:ext cx="1114830" cy="600502"/>
          </a:xfrm>
          <a:prstGeom prst="wedgeEllipseCallout">
            <a:avLst>
              <a:gd name="adj1" fmla="val -20833"/>
              <a:gd name="adj2" fmla="val 670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HA!</a:t>
            </a:r>
            <a:endParaRPr lang="pt-BR" dirty="0"/>
          </a:p>
        </p:txBody>
      </p:sp>
      <p:sp>
        <p:nvSpPr>
          <p:cNvPr id="18" name="Oval Callout 17"/>
          <p:cNvSpPr/>
          <p:nvPr/>
        </p:nvSpPr>
        <p:spPr>
          <a:xfrm>
            <a:off x="2777178" y="2902358"/>
            <a:ext cx="1114830" cy="600502"/>
          </a:xfrm>
          <a:prstGeom prst="wedgeEllipseCallout">
            <a:avLst>
              <a:gd name="adj1" fmla="val 33032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HA!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352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6" grpId="0"/>
      <p:bldP spid="2" grpId="0" animBg="1"/>
      <p:bldP spid="2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62706" y="1651081"/>
            <a:ext cx="8130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Questões cuidadosamente escolhidas fornecem aos alunos a </a:t>
            </a:r>
            <a:r>
              <a:rPr lang="pt-BR" sz="2000" dirty="0"/>
              <a:t>oportunidade  para </a:t>
            </a:r>
            <a:r>
              <a:rPr lang="pt-BR" sz="2000" dirty="0" smtClean="0"/>
              <a:t>descobrirem e </a:t>
            </a:r>
            <a:r>
              <a:rPr lang="pt-BR" sz="2000" dirty="0"/>
              <a:t>retificarem </a:t>
            </a:r>
            <a:r>
              <a:rPr lang="pt-BR" sz="2000" dirty="0" smtClean="0"/>
              <a:t>seus </a:t>
            </a:r>
            <a:r>
              <a:rPr lang="pt-BR" sz="2000" dirty="0"/>
              <a:t>erros </a:t>
            </a:r>
            <a:r>
              <a:rPr lang="pt-BR" sz="2000" dirty="0" smtClean="0"/>
              <a:t>e, </a:t>
            </a:r>
            <a:r>
              <a:rPr lang="pt-BR" sz="2000" dirty="0"/>
              <a:t>no </a:t>
            </a:r>
            <a:r>
              <a:rPr lang="pt-BR" sz="2000" dirty="0" smtClean="0"/>
              <a:t>decorrer do processo</a:t>
            </a:r>
            <a:r>
              <a:rPr lang="pt-BR" sz="2000" dirty="0"/>
              <a:t>,  proporcionam </a:t>
            </a:r>
            <a:r>
              <a:rPr lang="pt-BR" sz="2000" dirty="0" smtClean="0"/>
              <a:t>a aprendizagem </a:t>
            </a:r>
            <a:r>
              <a:rPr lang="pt-BR" sz="2000" dirty="0"/>
              <a:t>de conceitos relevantes por meio das discussões entre </a:t>
            </a:r>
            <a:r>
              <a:rPr lang="pt-BR" sz="2000" dirty="0" smtClean="0"/>
              <a:t>colegas.</a:t>
            </a:r>
            <a:endParaRPr lang="pt-BR" sz="2000" dirty="0"/>
          </a:p>
        </p:txBody>
      </p:sp>
      <p:sp>
        <p:nvSpPr>
          <p:cNvPr id="6" name="Rectangle 5"/>
          <p:cNvSpPr/>
          <p:nvPr/>
        </p:nvSpPr>
        <p:spPr>
          <a:xfrm>
            <a:off x="562705" y="4517118"/>
            <a:ext cx="813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</a:t>
            </a:r>
            <a:r>
              <a:rPr lang="pt-BR" sz="2000" dirty="0" smtClean="0"/>
              <a:t>rocesso </a:t>
            </a:r>
            <a:r>
              <a:rPr lang="pt-BR" sz="2000" dirty="0"/>
              <a:t>de interação e </a:t>
            </a:r>
            <a:r>
              <a:rPr lang="pt-BR" sz="2000" dirty="0" smtClean="0"/>
              <a:t>convencimento </a:t>
            </a:r>
            <a:r>
              <a:rPr lang="pt-BR" sz="2000" dirty="0"/>
              <a:t>entre os alunos; os que </a:t>
            </a:r>
            <a:r>
              <a:rPr lang="pt-BR" sz="2000" dirty="0" smtClean="0"/>
              <a:t>apresentam argumentos </a:t>
            </a:r>
            <a:r>
              <a:rPr lang="pt-BR" sz="2000" dirty="0"/>
              <a:t>mais plausíveis encorajam os </a:t>
            </a:r>
            <a:r>
              <a:rPr lang="pt-BR" sz="2000" dirty="0" smtClean="0"/>
              <a:t>demais </a:t>
            </a:r>
            <a:r>
              <a:rPr lang="pt-BR" sz="2000" dirty="0"/>
              <a:t>a substituir suas respostas.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979" y="816307"/>
            <a:ext cx="247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Testes conceituais</a:t>
            </a:r>
            <a:endParaRPr lang="pt-B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44366" y="3219555"/>
            <a:ext cx="8130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Devem exigir reflexão sobre os conceitos de modo que os alunos não consigam respondê-las simplesmete substituindo valores em fórmulas ou decorando os conceitos apresentados.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6266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14898"/>
            <a:ext cx="4176215" cy="3132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4" y="3879068"/>
            <a:ext cx="4462818" cy="2978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478" y="4356293"/>
            <a:ext cx="952381" cy="122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9934" y="5035543"/>
            <a:ext cx="33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Cartões de resposta ou </a:t>
            </a:r>
            <a:r>
              <a:rPr lang="pt-BR" i="1" dirty="0" smtClean="0"/>
              <a:t>flashcards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4340" y="2859057"/>
            <a:ext cx="1209524" cy="117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327" y="3184397"/>
            <a:ext cx="295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Votação eletrônica ou </a:t>
            </a:r>
            <a:r>
              <a:rPr lang="pt-BR" i="1" dirty="0" smtClean="0"/>
              <a:t>clickers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564979" y="816307"/>
            <a:ext cx="121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Votação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52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Plus 3"/>
          <p:cNvSpPr/>
          <p:nvPr/>
        </p:nvSpPr>
        <p:spPr>
          <a:xfrm>
            <a:off x="2538484" y="757082"/>
            <a:ext cx="573206" cy="559558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562707" y="1316640"/>
            <a:ext cx="637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Just-in-time teaching = Ensino sob Medida (EsM)</a:t>
            </a:r>
            <a:endParaRPr lang="pt-BR" sz="2400" b="1" dirty="0"/>
          </a:p>
        </p:txBody>
      </p:sp>
      <p:sp>
        <p:nvSpPr>
          <p:cNvPr id="6" name="Equal 5"/>
          <p:cNvSpPr/>
          <p:nvPr/>
        </p:nvSpPr>
        <p:spPr>
          <a:xfrm>
            <a:off x="2497540" y="1778305"/>
            <a:ext cx="655093" cy="518614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3259" y="2244788"/>
            <a:ext cx="280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Melhores resultados</a:t>
            </a:r>
            <a:endParaRPr lang="pt-BR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372"/>
            <a:ext cx="3675514" cy="2300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2707" y="3536710"/>
            <a:ext cx="8130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IpC</a:t>
            </a:r>
            <a:r>
              <a:rPr lang="pt-BR" sz="2000" dirty="0" smtClean="0"/>
              <a:t> </a:t>
            </a:r>
            <a:r>
              <a:rPr lang="pt-BR" sz="2000" dirty="0">
                <a:sym typeface="Wingdings" panose="05000000000000000000" pitchFamily="2" charset="2"/>
              </a:rPr>
              <a:t> promover a aprendizagem com foco no questionamento para que os alunos passem </a:t>
            </a:r>
            <a:r>
              <a:rPr lang="pt-BR" sz="2000" dirty="0" smtClean="0">
                <a:sym typeface="Wingdings" panose="05000000000000000000" pitchFamily="2" charset="2"/>
              </a:rPr>
              <a:t>mais </a:t>
            </a:r>
            <a:r>
              <a:rPr lang="pt-BR" sz="2000" dirty="0">
                <a:sym typeface="Wingdings" panose="05000000000000000000" pitchFamily="2" charset="2"/>
              </a:rPr>
              <a:t>tempo em classe pensando e discutindo ideias sobre o conteúdo, do que </a:t>
            </a:r>
            <a:r>
              <a:rPr lang="pt-BR" sz="2000" dirty="0" smtClean="0">
                <a:sym typeface="Wingdings" panose="05000000000000000000" pitchFamily="2" charset="2"/>
              </a:rPr>
              <a:t>passivamente </a:t>
            </a:r>
            <a:r>
              <a:rPr lang="pt-BR" sz="2000" dirty="0">
                <a:sym typeface="Wingdings" panose="05000000000000000000" pitchFamily="2" charset="2"/>
              </a:rPr>
              <a:t>assistindo exposições orais por parte do professor</a:t>
            </a:r>
            <a:endParaRPr lang="pt-BR" sz="2000" dirty="0"/>
          </a:p>
        </p:txBody>
      </p:sp>
      <p:sp>
        <p:nvSpPr>
          <p:cNvPr id="11" name="Rectangle 10"/>
          <p:cNvSpPr/>
          <p:nvPr/>
        </p:nvSpPr>
        <p:spPr>
          <a:xfrm>
            <a:off x="562706" y="5028686"/>
            <a:ext cx="813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EsM</a:t>
            </a:r>
            <a:r>
              <a:rPr lang="pt-BR" sz="2000" dirty="0" smtClean="0"/>
              <a:t> </a:t>
            </a:r>
            <a:r>
              <a:rPr lang="pt-BR" sz="2000" dirty="0">
                <a:sym typeface="Wingdings" panose="05000000000000000000" pitchFamily="2" charset="2"/>
              </a:rPr>
              <a:t> </a:t>
            </a:r>
            <a:r>
              <a:rPr lang="pt-BR" sz="2000" dirty="0" smtClean="0">
                <a:sym typeface="Wingdings" panose="05000000000000000000" pitchFamily="2" charset="2"/>
              </a:rPr>
              <a:t>criação de condições </a:t>
            </a:r>
            <a:r>
              <a:rPr lang="pt-BR" sz="2000" dirty="0">
                <a:sym typeface="Wingdings" panose="05000000000000000000" pitchFamily="2" charset="2"/>
              </a:rPr>
              <a:t>para que o professor possa preparar suas aulas a partir das dificuldades </a:t>
            </a:r>
            <a:r>
              <a:rPr lang="pt-BR" sz="2000" dirty="0" smtClean="0">
                <a:sym typeface="Wingdings" panose="05000000000000000000" pitchFamily="2" charset="2"/>
              </a:rPr>
              <a:t>manifestadas pelos próprios </a:t>
            </a:r>
            <a:r>
              <a:rPr lang="pt-BR" sz="2000" dirty="0">
                <a:sym typeface="Wingdings" panose="05000000000000000000" pitchFamily="2" charset="2"/>
              </a:rPr>
              <a:t>alunos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5526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Plus 3"/>
          <p:cNvSpPr/>
          <p:nvPr/>
        </p:nvSpPr>
        <p:spPr>
          <a:xfrm>
            <a:off x="2538484" y="757082"/>
            <a:ext cx="573206" cy="559558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562707" y="1316640"/>
            <a:ext cx="637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Just-in-time teaching = Ensino sob Medida (EsM)</a:t>
            </a:r>
            <a:endParaRPr lang="pt-BR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28" y="2094562"/>
            <a:ext cx="9013072" cy="4059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8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33"/>
            <a:ext cx="3675514" cy="2300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7" y="295417"/>
            <a:ext cx="593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Peer Instruction = Instrução por Colegas (IpC)</a:t>
            </a:r>
            <a:endParaRPr lang="pt-B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62705" y="2926391"/>
            <a:ext cx="8130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</a:rPr>
              <a:t>Qualquer assunto que envolva o pensamento crítico!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979" y="816307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Onde e quando?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7588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626</Words>
  <Application>Microsoft Office PowerPoint</Application>
  <PresentationFormat>Apresentação na tela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</dc:creator>
  <cp:lastModifiedBy>Nelma</cp:lastModifiedBy>
  <cp:revision>49</cp:revision>
  <cp:lastPrinted>2015-09-22T15:03:47Z</cp:lastPrinted>
  <dcterms:created xsi:type="dcterms:W3CDTF">2015-09-21T16:59:22Z</dcterms:created>
  <dcterms:modified xsi:type="dcterms:W3CDTF">2015-10-20T13:30:52Z</dcterms:modified>
</cp:coreProperties>
</file>