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Raleway" panose="020B0604020202020204" charset="0"/>
      <p:regular r:id="rId23"/>
      <p:bold r:id="rId24"/>
      <p:italic r:id="rId25"/>
      <p:boldItalic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  <p:embeddedFont>
      <p:font typeface="Roboto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nciclo.com.br/entenda-como-e-o-ciclo-de-vida-de-um-produto-de-forma-simples-e-facil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ns_Rosli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200">
                <a:solidFill>
                  <a:srgbClr val="4B4B4B"/>
                </a:solidFill>
                <a:highlight>
                  <a:srgbClr val="FFFFFF"/>
                </a:highlight>
              </a:rPr>
              <a:t>É possível calcular a pegada hídrica de produtos ou de serviços contabilizados todos os consumos de água azul, cinza e verde ao longo de </a:t>
            </a:r>
            <a:r>
              <a:rPr lang="pt-BR" sz="1200" u="sng">
                <a:solidFill>
                  <a:srgbClr val="557729"/>
                </a:solidFill>
                <a:highlight>
                  <a:srgbClr val="FFFFFF"/>
                </a:highlight>
                <a:hlinkClick r:id="rId3"/>
              </a:rPr>
              <a:t>todo o ciclo de vida</a:t>
            </a:r>
            <a:r>
              <a:rPr lang="pt-BR" sz="1200">
                <a:solidFill>
                  <a:srgbClr val="4B4B4B"/>
                </a:solidFill>
                <a:highlight>
                  <a:srgbClr val="FFFFFF"/>
                </a:highlight>
              </a:rPr>
              <a:t>.  </a:t>
            </a:r>
            <a:r>
              <a:rPr lang="pt-BR" sz="1200" b="1">
                <a:solidFill>
                  <a:srgbClr val="4B4B4B"/>
                </a:solidFill>
                <a:highlight>
                  <a:srgbClr val="FFFFFF"/>
                </a:highlight>
              </a:rPr>
              <a:t>Água azul</a:t>
            </a:r>
            <a:r>
              <a:rPr lang="pt-BR" sz="1200">
                <a:solidFill>
                  <a:srgbClr val="4B4B4B"/>
                </a:solidFill>
                <a:highlight>
                  <a:srgbClr val="FFFFFF"/>
                </a:highlight>
              </a:rPr>
              <a:t> (água subterrânea (lençóis freáticos) e de superfície (rios, lagos e reservatórios),</a:t>
            </a:r>
            <a:r>
              <a:rPr lang="pt-BR" sz="1200" b="1">
                <a:solidFill>
                  <a:srgbClr val="4B4B4B"/>
                </a:solidFill>
                <a:highlight>
                  <a:srgbClr val="FFFFFF"/>
                </a:highlight>
              </a:rPr>
              <a:t> Água Verde</a:t>
            </a:r>
            <a:r>
              <a:rPr lang="pt-BR" sz="1200">
                <a:solidFill>
                  <a:srgbClr val="4B4B4B"/>
                </a:solidFill>
                <a:highlight>
                  <a:srgbClr val="FFFFFF"/>
                </a:highlight>
              </a:rPr>
              <a:t> (água de chuva - agricultura), </a:t>
            </a:r>
            <a:r>
              <a:rPr lang="pt-BR" sz="1200" b="1">
                <a:solidFill>
                  <a:srgbClr val="4B4B4B"/>
                </a:solidFill>
                <a:highlight>
                  <a:srgbClr val="FFFFFF"/>
                </a:highlight>
              </a:rPr>
              <a:t>Água cinza</a:t>
            </a:r>
            <a:r>
              <a:rPr lang="pt-BR" sz="1200">
                <a:solidFill>
                  <a:srgbClr val="4B4B4B"/>
                </a:solidFill>
                <a:highlight>
                  <a:srgbClr val="FFFFFF"/>
                </a:highlight>
              </a:rPr>
              <a:t>, é o consumo de água necessária para assimilar a carga de poluentes presente em um efluente a níveis aceitáveis de acordo com padrões de qualidade e potabilidade, seja este efluente industrial ou doméstico.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pt-BR" sz="1400">
                <a:solidFill>
                  <a:schemeClr val="dk2"/>
                </a:solidFill>
              </a:rPr>
              <a:t>Perda da Biodiversidade: Destruição do Habitat, uso excessivo dos recursos recursos naturais, introdução de espécies exóticas e poluição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pt-BR"/>
              <a:t>Gapminder - relação Saúde x Riqueza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Essa imagem de satélite da NASA, além de bonita, nos dá uma melhor percepção do que iremos tratar: O impacto humano “per capita”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2011 - atingimos a marca de 7 bilhões. 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2015 - Rank populacional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2017 - 7 568.782.039 , taxa de crescimento em relação 2011 de 8,1%. Gapminder, fundação sueca que promove o desenvolvimento sustentável. </a:t>
            </a:r>
            <a:r>
              <a:rPr lang="pt-BR" sz="950" u="sng">
                <a:solidFill>
                  <a:srgbClr val="0B0080"/>
                </a:solidFill>
                <a:highlight>
                  <a:srgbClr val="F8F9FA"/>
                </a:highlight>
                <a:hlinkClick r:id="rId3"/>
              </a:rPr>
              <a:t>Hans Rosling</a:t>
            </a:r>
            <a:r>
              <a:rPr lang="pt-BR"/>
              <a:t> acreditava que “Gráficos e dados estatisticos podem ajudar a compreender melhor o mundo em que vivemos”.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O futuro pertence às grandes cidades. Hoje metade da população mundial vive nelas, são atualmente 21 mega-cidades com mais de 10 milhões. ( 1º Tóquio e 21º Paris com 10 milhões)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pt-BR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pminder.org/downloads/updated-gapminder-world-poster-2015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hyperlink" Target="https://hypescience.com/primeiro-estudo-do-tipo-aponta-que-poluicao-e-mais-mortal-que-guerra-fome-e-cigarro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news.ca/news/3854761/new-delhis-toxic-smog-prompts-emergency-measure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hyperlink" Target="https://youtu.be/bbjuaCSo5E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channel/UCVLZmDKeT-mV4H3ToYXIFYg" TargetMode="External"/><Relationship Id="rId4" Type="http://schemas.openxmlformats.org/officeDocument/2006/relationships/hyperlink" Target="https://youtu.be/ce_6oZEB9Gw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6X2uwlQGQ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channel/UCVLZmDKeT-mV4H3ToYXIFY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a.gov.br/port/conama/res/res86/res0186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wwf.org.br/natureza_brasileira/especiais/pegada_ecologica/pegada_ecologica_global/" TargetMode="External"/><Relationship Id="rId4" Type="http://schemas.openxmlformats.org/officeDocument/2006/relationships/hyperlink" Target="https://exame.abril.com.br/ciencia/as-21-mega-cidades-do-mund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pminder.org/tools/#_chart-type=barran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47500" y="630225"/>
            <a:ext cx="8673300" cy="249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2800"/>
              <a:t>Aumento do Impacto Humano “per capita” relacionado a Genética e às Questões Socioambientais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2495425" y="2981375"/>
            <a:ext cx="6323400" cy="1636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LGN479 - Genética e Questões Socioambientais - 2017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Profª Drª Silvia Maria Guerra Molina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pt-BR"/>
              <a:t>Ana Maria P. F. Oliveira - nº 5612353 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/>
              <a:t>Maria Angélica O. Raffaelli nº 8967406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18150" y="1288600"/>
            <a:ext cx="8113500" cy="3309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Dados de </a:t>
            </a:r>
            <a:r>
              <a:rPr lang="pt-BR" b="1"/>
              <a:t>2011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Média mundial da Pegada Ecológica é de 2,7 hectares globais por pessoa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Biocapacidade per capita é de 1,8 hectare global*.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Déficit ecológico, correspondente a 0,9 gha/cap. 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pt-BR"/>
              <a:t>Biocapacidade planetária em grande risco.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b="1"/>
              <a:t>Hectare Global:</a:t>
            </a:r>
            <a:r>
              <a:rPr lang="pt-BR"/>
              <a:t> representa a produtividade média de todas as áreas biologicamente produtivas (em hectares) na Terra em um determinado ano. Incluem terras agrícolas, florestas e campos de pesca; e não incluem desertos, geleiras e oceano aberto. O número total de hectares globais é de 11,3 bilhões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>
                <a:solidFill>
                  <a:srgbClr val="E48312"/>
                </a:solidFill>
              </a:rPr>
              <a:t>Pegada Ecológica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0" y="4646050"/>
            <a:ext cx="9065700" cy="56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Fonte: Global Footprint Network, 2011 (Disponível em: https://www.wwf.org.br/natureza_brasileira/especiais/pegada_ecologica/pegada_ecologica_global/)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>
                <a:solidFill>
                  <a:srgbClr val="E48312"/>
                </a:solidFill>
              </a:rPr>
              <a:t>Pegada Ecológica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0" y="4646050"/>
            <a:ext cx="9065700" cy="56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Fonte: WWF, 2008 (Disponível em: https://www.ecodebate.com.br/2012/05/23/pegada-ecologica-e-biocapacidade-artigo-de-jose-eustaquio-diniz-alves/)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25351" cy="46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828600" y="1288588"/>
            <a:ext cx="3903000" cy="3309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Maiores impactos ambientais: China (2,9 bilhões de hectares globais) e EUA (2,2 bilhões de hectares globais)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Maior déficit ambiental: Japão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pt-BR"/>
              <a:t>Maior superávit ambiental: Brasil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18150" y="1288600"/>
            <a:ext cx="8113500" cy="385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/>
          </a:p>
          <a:p>
            <a:pPr lvl="0" algn="r" rtl="0">
              <a:spcBef>
                <a:spcPts val="0"/>
              </a:spcBef>
              <a:buNone/>
            </a:pPr>
            <a:endParaRPr/>
          </a:p>
          <a:p>
            <a:pPr lvl="0" algn="r" rtl="0">
              <a:spcBef>
                <a:spcPts val="0"/>
              </a:spcBef>
              <a:buNone/>
            </a:pPr>
            <a:endParaRPr/>
          </a:p>
          <a:p>
            <a:pPr lvl="0" algn="r" rtl="0">
              <a:spcBef>
                <a:spcPts val="0"/>
              </a:spcBef>
              <a:buNone/>
            </a:pPr>
            <a:endParaRPr/>
          </a:p>
          <a:p>
            <a:pPr lvl="0" algn="r" rtl="0">
              <a:spcBef>
                <a:spcPts val="0"/>
              </a:spcBef>
              <a:buNone/>
            </a:pPr>
            <a:endParaRPr/>
          </a:p>
          <a:p>
            <a:pPr lvl="0" algn="r" rtl="0">
              <a:spcBef>
                <a:spcPts val="0"/>
              </a:spcBef>
              <a:buNone/>
            </a:pPr>
            <a:endParaRPr/>
          </a:p>
          <a:p>
            <a:pPr lvl="0" algn="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96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>
                <a:solidFill>
                  <a:srgbClr val="E48312"/>
                </a:solidFill>
              </a:rPr>
              <a:t>Foot Print Calculator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 b="0">
                <a:latin typeface="Lato"/>
                <a:ea typeface="Lato"/>
                <a:cs typeface="Lato"/>
                <a:sym typeface="Lato"/>
              </a:rPr>
              <a:t>http://www.footprintcalculator.org/</a:t>
            </a:r>
          </a:p>
          <a:p>
            <a:pPr lvl="0" algn="r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endParaRPr>
              <a:solidFill>
                <a:srgbClr val="E48312"/>
              </a:solidFill>
            </a:endParaRPr>
          </a:p>
          <a:p>
            <a:pPr lvl="0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endParaRPr>
              <a:solidFill>
                <a:srgbClr val="E4831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E48312"/>
              </a:solidFill>
            </a:endParaRP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3267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 l="6413" t="4877" r="10071" b="25050"/>
          <a:stretch/>
        </p:blipFill>
        <p:spPr>
          <a:xfrm>
            <a:off x="5420775" y="1539550"/>
            <a:ext cx="2997475" cy="36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pt-BR"/>
              <a:t>                                   </a:t>
            </a:r>
            <a:r>
              <a:rPr lang="pt-BR">
                <a:solidFill>
                  <a:srgbClr val="E48312"/>
                </a:solidFill>
              </a:rPr>
              <a:t> Pegada Hídrica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0" y="4622275"/>
            <a:ext cx="9065700" cy="455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(2015)</a:t>
            </a:r>
            <a:r>
              <a:rPr lang="pt-BR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http://blog.enciclo.com.br/o-que-e-pegada-hidrica-ou-water-footprint/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25" y="531100"/>
            <a:ext cx="4538500" cy="419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5175075" y="1473475"/>
            <a:ext cx="3801000" cy="3148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B4B4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Indicador ambiental do uso da água, seja pelo consumo direto e indireto de água doce ou pelo lançamento de efluentes líquidos.</a:t>
            </a:r>
          </a:p>
          <a:p>
            <a:pPr lvl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E4831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Água Azul </a:t>
            </a:r>
          </a:p>
          <a:p>
            <a:pPr lvl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E4831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Água Verde</a:t>
            </a:r>
          </a:p>
          <a:p>
            <a:pPr lvl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E4831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Água Cinza</a:t>
            </a:r>
          </a:p>
          <a:p>
            <a:pPr lvl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rgbClr val="4B4B4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9150" y="4577450"/>
            <a:ext cx="9065700" cy="56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Fonte: https://www.cbd.int/health/planetaryhealth/infographic/default.shtml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950" y="117500"/>
            <a:ext cx="6664776" cy="45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0" y="4259125"/>
            <a:ext cx="9144000" cy="88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pt-BR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https://www.gapminder.org/downloads/updated-gapminder-world-poster-2015/</a:t>
            </a:r>
            <a:r>
              <a:rPr lang="pt-BR" sz="80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https://hypescience.com/primeiro-estudo-do-tipo-aponta-que-poluicao-e-mais-mortal-que-guerra-fome-e-cigarro/</a:t>
            </a:r>
            <a:r>
              <a:rPr lang="pt-BR" sz="800"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925" y="228700"/>
            <a:ext cx="5840100" cy="416967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6137600" y="228700"/>
            <a:ext cx="2797200" cy="479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>
                <a:solidFill>
                  <a:srgbClr val="E48312"/>
                </a:solidFill>
                <a:highlight>
                  <a:srgbClr val="FFFFFF"/>
                </a:highlight>
              </a:rPr>
              <a:t>“</a:t>
            </a:r>
            <a:r>
              <a:rPr lang="pt-BR" b="1">
                <a:solidFill>
                  <a:srgbClr val="E48312"/>
                </a:solidFill>
                <a:highlight>
                  <a:srgbClr val="FFFFFF"/>
                </a:highlight>
              </a:rPr>
              <a:t>A ligação entre poluição e pobreza é muito clara. E controlar a poluição poderia nos ajudar a cuidar de muitos outros problemas, da mudança climática à desnutrição”</a:t>
            </a:r>
          </a:p>
          <a:p>
            <a:pPr lvl="0" algn="just" rtl="0">
              <a:lnSpc>
                <a:spcPct val="150000"/>
              </a:lnSpc>
              <a:spcBef>
                <a:spcPts val="0"/>
              </a:spcBef>
              <a:buNone/>
            </a:pPr>
            <a:endParaRPr b="1">
              <a:solidFill>
                <a:srgbClr val="E48312"/>
              </a:solidFill>
              <a:highlight>
                <a:srgbClr val="FFFFFF"/>
              </a:highlight>
            </a:endParaRPr>
          </a:p>
          <a:p>
            <a:pPr lvl="0" algn="just" rtl="0">
              <a:lnSpc>
                <a:spcPct val="150000"/>
              </a:lnSpc>
              <a:spcBef>
                <a:spcPts val="0"/>
              </a:spcBef>
              <a:buNone/>
            </a:pPr>
            <a:endParaRPr b="1">
              <a:solidFill>
                <a:srgbClr val="E48312"/>
              </a:solidFill>
              <a:highlight>
                <a:srgbClr val="FFFFFF"/>
              </a:highlight>
            </a:endParaRPr>
          </a:p>
          <a:p>
            <a:pPr lvl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>
                <a:solidFill>
                  <a:srgbClr val="E48312"/>
                </a:solidFill>
                <a:highlight>
                  <a:srgbClr val="FFFFFF"/>
                </a:highlight>
              </a:rPr>
              <a:t>Ernesto Sanchez-Triana, especialista em meio ambiente, Banco Mundial.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>
                <a:solidFill>
                  <a:srgbClr val="E48312"/>
                </a:solidFill>
              </a:rPr>
              <a:t>Poluição do Ar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50700" y="1738513"/>
            <a:ext cx="8442600" cy="277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b="1" dirty="0">
                <a:solidFill>
                  <a:srgbClr val="E4831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New </a:t>
            </a:r>
            <a:r>
              <a:rPr lang="pt-BR" b="1" dirty="0" err="1">
                <a:solidFill>
                  <a:srgbClr val="E4831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Delhi’s</a:t>
            </a:r>
            <a:r>
              <a:rPr lang="pt-BR" b="1" dirty="0">
                <a:solidFill>
                  <a:srgbClr val="E4831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b="1" dirty="0" err="1">
                <a:solidFill>
                  <a:srgbClr val="E4831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toxic</a:t>
            </a:r>
            <a:r>
              <a:rPr lang="pt-BR" b="1" dirty="0">
                <a:solidFill>
                  <a:srgbClr val="E4831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b="1" dirty="0" err="1">
                <a:solidFill>
                  <a:srgbClr val="E4831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smog</a:t>
            </a:r>
            <a:r>
              <a:rPr lang="pt-BR" b="1" dirty="0">
                <a:solidFill>
                  <a:srgbClr val="E4831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b="1" dirty="0" err="1">
                <a:solidFill>
                  <a:srgbClr val="E4831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prompts</a:t>
            </a:r>
            <a:r>
              <a:rPr lang="pt-BR" b="1" dirty="0">
                <a:solidFill>
                  <a:srgbClr val="E4831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b="1" dirty="0" err="1">
                <a:solidFill>
                  <a:srgbClr val="E4831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emergency</a:t>
            </a:r>
            <a:r>
              <a:rPr lang="pt-BR" b="1" dirty="0">
                <a:solidFill>
                  <a:srgbClr val="E4831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b="1" dirty="0" err="1">
                <a:solidFill>
                  <a:srgbClr val="E4831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measures</a:t>
            </a:r>
            <a:r>
              <a:rPr lang="pt-BR" b="1" dirty="0">
                <a:solidFill>
                  <a:srgbClr val="E4831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b="1" dirty="0" err="1">
                <a:solidFill>
                  <a:srgbClr val="E4831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nov</a:t>
            </a:r>
            <a:r>
              <a:rPr lang="pt-BR" b="1" dirty="0">
                <a:solidFill>
                  <a:srgbClr val="E4831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10, 2017.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400" b="1" u="sng" dirty="0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https://globalnews.ca/news/3854761/new-delhis-toxic-smog-prompts-emergency-measures/</a:t>
            </a:r>
            <a:r>
              <a:rPr lang="pt-BR" sz="1400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400" b="1" dirty="0">
                <a:solidFill>
                  <a:srgbClr val="E4831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CNN</a:t>
            </a:r>
            <a:r>
              <a:rPr lang="pt-BR" sz="1400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b="1" u="sng" dirty="0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https://youtu.be/bbjuaCSo5EM</a:t>
            </a:r>
            <a:r>
              <a:rPr lang="pt-BR" sz="1400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b="1" dirty="0">
                <a:solidFill>
                  <a:srgbClr val="E48312"/>
                </a:solidFill>
                <a:latin typeface="Arial"/>
                <a:ea typeface="Arial"/>
                <a:cs typeface="Arial"/>
                <a:sym typeface="Arial"/>
              </a:rPr>
              <a:t>O ar poluído da capital da Índia, Nova Deli, foi declarado "impróprio para o ser humano" na sexta-feira por um médico líder na cidade.</a:t>
            </a:r>
          </a:p>
          <a:p>
            <a:pPr lvl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b="1" dirty="0">
                <a:solidFill>
                  <a:srgbClr val="E48312"/>
                </a:solidFill>
                <a:latin typeface="Arial"/>
                <a:ea typeface="Arial"/>
                <a:cs typeface="Arial"/>
                <a:sym typeface="Arial"/>
              </a:rPr>
              <a:t>O governo estava finalizando os planos para pulverizar a água de uma altura de 100 metros, o que seria sem precedentes, disseram autoridades, sem detalhar a forma como a cidade de 22 milhões de pessoas seria coberta.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b="1" dirty="0">
              <a:solidFill>
                <a:srgbClr val="E4831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>
              <a:solidFill>
                <a:srgbClr val="E48312"/>
              </a:solidFill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0" y="4646050"/>
            <a:ext cx="9065700" cy="56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Fonte: https://globalnews.ca/tag/air-pollution/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600" y="69375"/>
            <a:ext cx="1856000" cy="177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006875" y="414150"/>
            <a:ext cx="4696800" cy="63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>
                <a:solidFill>
                  <a:srgbClr val="E48312"/>
                </a:solidFill>
              </a:rPr>
              <a:t>Poluição do Ar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0" y="4646050"/>
            <a:ext cx="9065700" cy="56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Fonte: https://globalnews.ca/tag/air-pollution/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95100"/>
            <a:ext cx="3779675" cy="377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0" y="4224500"/>
            <a:ext cx="5779200" cy="63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300" i="1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poluição de Pequim pode ser vista do espaço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4091700" y="4097700"/>
            <a:ext cx="4611900" cy="63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pt-BR" u="sng">
                <a:solidFill>
                  <a:schemeClr val="hlink"/>
                </a:solidFill>
                <a:hlinkClick r:id="rId4"/>
              </a:rPr>
              <a:t>https://youtu.be/ce_6oZEB9Gw</a:t>
            </a:r>
            <a:r>
              <a:rPr lang="pt-BR"/>
              <a:t> 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4003050" y="3930525"/>
            <a:ext cx="4789200" cy="29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500" b="1">
                <a:latin typeface="Roboto"/>
                <a:ea typeface="Roboto"/>
                <a:cs typeface="Roboto"/>
                <a:sym typeface="Roboto"/>
              </a:rPr>
              <a:t>Time–lapse of how much China has changed</a:t>
            </a:r>
            <a:r>
              <a:rPr lang="pt-BR" sz="100" u="sng">
                <a:solidFill>
                  <a:srgbClr val="167AC6"/>
                </a:solidFill>
                <a:highlight>
                  <a:srgbClr val="F1F1F1"/>
                </a:highlight>
                <a:latin typeface="Roboto"/>
                <a:ea typeface="Roboto"/>
                <a:cs typeface="Roboto"/>
                <a:sym typeface="Roboto"/>
                <a:hlinkClick r:id="rId5"/>
              </a:rPr>
              <a:t> </a:t>
            </a:r>
          </a:p>
          <a:p>
            <a:pPr marL="5588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006875" y="414150"/>
            <a:ext cx="4696800" cy="63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>
                <a:solidFill>
                  <a:srgbClr val="E48312"/>
                </a:solidFill>
              </a:rPr>
              <a:t>Poluição do Ar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0" y="4646050"/>
            <a:ext cx="9065700" cy="56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Fonte: http://www.bbc.com/portuguese/noticias/2015/03/150303_china_polui_filme_fd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489850" y="1049550"/>
            <a:ext cx="8302500" cy="359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500" b="1">
                <a:latin typeface="Roboto"/>
                <a:ea typeface="Roboto"/>
                <a:cs typeface="Roboto"/>
                <a:sym typeface="Roboto"/>
              </a:rPr>
              <a:t>Documentário: Under the dome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https://www.youtube.com/watch?v=T6X2uwlQGQM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buSzPts val="1500"/>
              <a:buFont typeface="Roboto"/>
              <a:buChar char="●"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Jornalista Chai Jing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"Você já viu alguma vez as estrelas?", pergunta a jornalista. "Não", respondeu a menina.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"Você alguma vez viu um céu azul?"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"Eu vi um céu que era um pouco azul uma vez", respondeu a menina.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"E nuvens brancas, você já viu"?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500">
                <a:latin typeface="Roboto"/>
                <a:ea typeface="Roboto"/>
                <a:cs typeface="Roboto"/>
                <a:sym typeface="Roboto"/>
              </a:rPr>
              <a:t>"Não", diz a menina, suspirando.</a:t>
            </a:r>
            <a:r>
              <a:rPr lang="pt-BR" sz="100" u="sng">
                <a:solidFill>
                  <a:srgbClr val="167AC6"/>
                </a:solidFill>
                <a:highlight>
                  <a:srgbClr val="F1F1F1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/>
              <a:t>--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/>
              <a:t>"Não podemos sacrificar empregos pelo meio-ambiente", diz o funcionário.</a:t>
            </a:r>
          </a:p>
          <a:p>
            <a:pPr marL="5588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750" y="0"/>
            <a:ext cx="8670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>
            <a:spLocks noGrp="1"/>
          </p:cNvSpPr>
          <p:nvPr>
            <p:ph type="title" idx="4294967295"/>
          </p:nvPr>
        </p:nvSpPr>
        <p:spPr>
          <a:xfrm>
            <a:off x="4919275" y="3837675"/>
            <a:ext cx="4134300" cy="120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6000">
                <a:solidFill>
                  <a:schemeClr val="accent5"/>
                </a:solidFill>
              </a:rPr>
              <a:t>Obrigada!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1400"/>
            <a:ext cx="9144000" cy="46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8600" y="216775"/>
            <a:ext cx="3134901" cy="470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475" y="476100"/>
            <a:ext cx="3961951" cy="284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9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E48312"/>
                </a:solidFill>
              </a:rPr>
              <a:t>Referências bibiográficas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</a:t>
            </a:r>
            <a:r>
              <a:rPr lang="pt-BR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CONAMA Disponível em: </a:t>
            </a:r>
            <a:r>
              <a:rPr lang="pt-BR" sz="1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http://www.mma.gov.br/port/conama/res/res86/res0186.html</a:t>
            </a:r>
            <a:r>
              <a:rPr lang="pt-BR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Acesso em 22nov2017.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Disponível em: </a:t>
            </a:r>
            <a:r>
              <a:rPr lang="pt-BR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https://exame.abril.com.br/ciencia/as-21-mega-cidades-do-mundo/</a:t>
            </a:r>
            <a:r>
              <a:rPr lang="pt-BR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Acesso em:29nov2017.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000">
                <a:latin typeface="Arial"/>
                <a:ea typeface="Arial"/>
                <a:cs typeface="Arial"/>
                <a:sym typeface="Arial"/>
              </a:rPr>
              <a:t>Disponível em: https://www.gapminder.org/downloads/updated-gapminder-world-poster-2015/. Acesso em:30nov2017.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000">
                <a:latin typeface="Arial"/>
                <a:ea typeface="Arial"/>
                <a:cs typeface="Arial"/>
                <a:sym typeface="Arial"/>
              </a:rPr>
              <a:t></a:t>
            </a:r>
            <a:r>
              <a:rPr lang="pt-BR" sz="1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Global Footprint Network, 2010</a:t>
            </a:r>
            <a:r>
              <a:rPr lang="pt-BR" sz="1000">
                <a:latin typeface="Arial"/>
                <a:ea typeface="Arial"/>
                <a:cs typeface="Arial"/>
                <a:sym typeface="Arial"/>
              </a:rPr>
              <a:t> Disponível em:</a:t>
            </a:r>
            <a:r>
              <a:rPr lang="pt-BR" sz="1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0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https://www.wwf.org.br/natureza_brasileira/especiais/pegada_ecologica/pegada_ecologica_global/</a:t>
            </a:r>
            <a:r>
              <a:rPr lang="pt-BR" sz="1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t-BR" sz="1000">
                <a:latin typeface="Arial"/>
                <a:ea typeface="Arial"/>
                <a:cs typeface="Arial"/>
                <a:sym typeface="Arial"/>
              </a:rPr>
              <a:t> Acesso em 22nov2017.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2410100" y="519925"/>
            <a:ext cx="6321600" cy="63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Índice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2410100" y="1155325"/>
            <a:ext cx="6321600" cy="3825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E48312"/>
                </a:solidFill>
                <a:latin typeface="Arial"/>
                <a:ea typeface="Arial"/>
                <a:cs typeface="Arial"/>
                <a:sym typeface="Arial"/>
              </a:rPr>
              <a:t>Crescimento Populacional</a:t>
            </a:r>
          </a:p>
          <a:p>
            <a:pPr marL="342900" lvl="0" indent="-3429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E48312"/>
                </a:solidFill>
                <a:latin typeface="Arial"/>
                <a:ea typeface="Arial"/>
                <a:cs typeface="Arial"/>
                <a:sym typeface="Arial"/>
              </a:rPr>
              <a:t>Conceitos: Impacto Ambiental e Sustentabilidade</a:t>
            </a:r>
          </a:p>
          <a:p>
            <a:pPr marL="342900" lvl="0" indent="-3429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E48312"/>
                </a:solidFill>
                <a:latin typeface="Arial"/>
                <a:ea typeface="Arial"/>
                <a:cs typeface="Arial"/>
                <a:sym typeface="Arial"/>
              </a:rPr>
              <a:t>Pegada Ecológica Global</a:t>
            </a:r>
          </a:p>
          <a:p>
            <a:pPr marL="342900" lvl="0" indent="-3429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E48312"/>
                </a:solidFill>
                <a:latin typeface="Arial"/>
                <a:ea typeface="Arial"/>
                <a:cs typeface="Arial"/>
                <a:sym typeface="Arial"/>
              </a:rPr>
              <a:t>Pegada Hídrica</a:t>
            </a:r>
          </a:p>
          <a:p>
            <a:pPr marL="342900" lvl="0" indent="-3429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E48312"/>
                </a:solidFill>
                <a:latin typeface="Arial"/>
                <a:ea typeface="Arial"/>
                <a:cs typeface="Arial"/>
                <a:sym typeface="Arial"/>
              </a:rPr>
              <a:t>Biodiversidade e a Saúde Humana</a:t>
            </a:r>
          </a:p>
          <a:p>
            <a:pPr marL="342900" lvl="0" indent="-3429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E48312"/>
                </a:solidFill>
                <a:latin typeface="Arial"/>
                <a:ea typeface="Arial"/>
                <a:cs typeface="Arial"/>
                <a:sym typeface="Arial"/>
              </a:rPr>
              <a:t>Poluição do Ar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6227175" y="0"/>
            <a:ext cx="2603100" cy="144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                                      </a:t>
            </a:r>
            <a:r>
              <a:rPr lang="pt-BR">
                <a:solidFill>
                  <a:srgbClr val="E48312"/>
                </a:solidFill>
              </a:rPr>
              <a:t>Crescimento </a:t>
            </a:r>
          </a:p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E48312"/>
                </a:solidFill>
              </a:rPr>
              <a:t>Populacional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23375" y="3989750"/>
            <a:ext cx="8897400" cy="583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b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2015-2050</a:t>
            </a:r>
            <a:r>
              <a:rPr lang="pt-BR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Relatório da ONU indica para esse período crescimento na Índia, Nigéria, Paquistão, República Democrática do Congo, Etiópia, Tanzânia, os Estados Unidos, Indonésia e Uganda.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pt-BR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x="67225" y="4766100"/>
            <a:ext cx="8157900" cy="37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100">
                <a:solidFill>
                  <a:srgbClr val="666666"/>
                </a:solidFill>
                <a:highlight>
                  <a:srgbClr val="FFFFFF"/>
                </a:highlight>
              </a:rPr>
              <a:t>Fonte:https://www.gapminder.org/tools/#_chart-type=barrank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100"/>
            <a:ext cx="6166701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6352575" y="2863600"/>
            <a:ext cx="2668200" cy="93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1200"/>
              </a:spcBef>
              <a:buNone/>
            </a:pPr>
            <a:endParaRPr sz="1800" b="1">
              <a:solidFill>
                <a:srgbClr val="557729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lang="pt-BR" sz="2000" b="1">
                <a:solidFill>
                  <a:srgbClr val="FF0000"/>
                </a:solidFill>
              </a:rPr>
              <a:t></a:t>
            </a:r>
            <a:r>
              <a:rPr lang="pt-BR" sz="1800" b="1">
                <a:solidFill>
                  <a:srgbClr val="FF0000"/>
                </a:solidFill>
              </a:rPr>
              <a:t>2017 - 7 568 782 039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6352575" y="1646699"/>
            <a:ext cx="2668200" cy="185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pt-BR" sz="2000" b="1">
                <a:solidFill>
                  <a:srgbClr val="557729"/>
                </a:solidFill>
              </a:rPr>
              <a:t></a:t>
            </a:r>
            <a:r>
              <a:rPr lang="pt-BR" sz="1800" b="1">
                <a:solidFill>
                  <a:srgbClr val="557729"/>
                </a:solidFill>
              </a:rPr>
              <a:t>2011 - 7 bilhões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lang="pt-BR" sz="2000" b="1">
                <a:solidFill>
                  <a:srgbClr val="557729"/>
                </a:solidFill>
              </a:rPr>
              <a:t></a:t>
            </a:r>
            <a:r>
              <a:rPr lang="pt-BR" sz="1800" b="1">
                <a:solidFill>
                  <a:srgbClr val="557729"/>
                </a:solidFill>
                <a:highlight>
                  <a:srgbClr val="FFFFFF"/>
                </a:highlight>
              </a:rPr>
              <a:t>2015 </a:t>
            </a:r>
          </a:p>
          <a:p>
            <a:pPr lvl="0" rtl="0">
              <a:lnSpc>
                <a:spcPct val="100000"/>
              </a:lnSpc>
              <a:spcBef>
                <a:spcPts val="1200"/>
              </a:spcBef>
              <a:buNone/>
            </a:pPr>
            <a:r>
              <a:rPr lang="pt-BR" sz="1800" b="1">
                <a:solidFill>
                  <a:srgbClr val="557729"/>
                </a:solidFill>
                <a:highlight>
                  <a:srgbClr val="FFFFFF"/>
                </a:highlight>
              </a:rPr>
              <a:t>China: 1,371 bilhão</a:t>
            </a:r>
          </a:p>
          <a:p>
            <a:pPr lvl="0" rtl="0">
              <a:lnSpc>
                <a:spcPct val="100000"/>
              </a:lnSpc>
              <a:spcBef>
                <a:spcPts val="1200"/>
              </a:spcBef>
              <a:buNone/>
            </a:pPr>
            <a:r>
              <a:rPr lang="pt-BR" sz="1800" b="1">
                <a:solidFill>
                  <a:srgbClr val="557729"/>
                </a:solidFill>
                <a:highlight>
                  <a:srgbClr val="FFFFFF"/>
                </a:highlight>
              </a:rPr>
              <a:t>Índia: 1,309 bilhão 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endParaRPr sz="1800" b="1">
              <a:solidFill>
                <a:srgbClr val="FF0000"/>
              </a:solidFill>
            </a:endParaRPr>
          </a:p>
        </p:txBody>
      </p:sp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25" y="563225"/>
            <a:ext cx="6023298" cy="3386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227175" y="0"/>
            <a:ext cx="2603100" cy="144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/>
              <a:t>                                      </a:t>
            </a:r>
            <a:r>
              <a:rPr lang="pt-BR" sz="2400">
                <a:solidFill>
                  <a:srgbClr val="E48312"/>
                </a:solidFill>
              </a:rPr>
              <a:t>Conglomerados urbanos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23375" y="3989750"/>
            <a:ext cx="8897400" cy="583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b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2017</a:t>
            </a:r>
            <a:r>
              <a:rPr lang="pt-BR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21 mega-cidades com cerca de mais de 10 milhões de habitantes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pt-BR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0" y="4698525"/>
            <a:ext cx="8225100" cy="44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100">
                <a:solidFill>
                  <a:srgbClr val="666666"/>
                </a:solidFill>
                <a:highlight>
                  <a:srgbClr val="FFFFFF"/>
                </a:highlight>
              </a:rPr>
              <a:t>Fonte:</a:t>
            </a:r>
            <a:r>
              <a:rPr lang="pt-BR" sz="11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https://www.gapminder.org/tools/#_chart-type=barrank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1100">
                <a:solidFill>
                  <a:srgbClr val="666666"/>
                </a:solidFill>
                <a:highlight>
                  <a:srgbClr val="FFFFFF"/>
                </a:highlight>
              </a:rPr>
              <a:t>https://exame.abril.com.br/ciencia/as-21-mega-cidades-do-mundo/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6387350" y="1392525"/>
            <a:ext cx="2547000" cy="5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lang="pt-BR" sz="2000" b="1">
                <a:solidFill>
                  <a:srgbClr val="557729"/>
                </a:solidFill>
              </a:rPr>
              <a:t> </a:t>
            </a:r>
            <a:r>
              <a:rPr lang="pt-BR" sz="1800" b="1">
                <a:solidFill>
                  <a:srgbClr val="557729"/>
                </a:solidFill>
                <a:highlight>
                  <a:srgbClr val="FFFFFF"/>
                </a:highlight>
              </a:rPr>
              <a:t>Tóquio: 36 milhões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endParaRPr sz="1800" b="1">
              <a:solidFill>
                <a:srgbClr val="FF0000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6387350" y="1905400"/>
            <a:ext cx="2756700" cy="5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lang="pt-BR" sz="2000" b="1">
                <a:solidFill>
                  <a:srgbClr val="557729"/>
                </a:solidFill>
              </a:rPr>
              <a:t> </a:t>
            </a:r>
            <a:r>
              <a:rPr lang="pt-BR" sz="1800" b="1">
                <a:solidFill>
                  <a:srgbClr val="557729"/>
                </a:solidFill>
                <a:highlight>
                  <a:srgbClr val="FFFFFF"/>
                </a:highlight>
              </a:rPr>
              <a:t>Déli: 22 milhões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endParaRPr sz="1800" b="1">
              <a:solidFill>
                <a:srgbClr val="FF0000"/>
              </a:solidFill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6331325" y="2948900"/>
            <a:ext cx="2812800" cy="5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lang="pt-BR" sz="2000" b="1">
                <a:solidFill>
                  <a:srgbClr val="557729"/>
                </a:solidFill>
              </a:rPr>
              <a:t></a:t>
            </a:r>
            <a:r>
              <a:rPr lang="pt-BR" sz="1800" b="1">
                <a:solidFill>
                  <a:srgbClr val="557729"/>
                </a:solidFill>
                <a:highlight>
                  <a:srgbClr val="FFFFFF"/>
                </a:highlight>
              </a:rPr>
              <a:t>Mumbai: 20 milhões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endParaRPr sz="1800" b="1">
              <a:solidFill>
                <a:srgbClr val="FF0000"/>
              </a:solidFill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6387150" y="2425825"/>
            <a:ext cx="2756700" cy="5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lang="pt-BR" sz="2000" b="1">
                <a:solidFill>
                  <a:srgbClr val="557729"/>
                </a:solidFill>
              </a:rPr>
              <a:t></a:t>
            </a:r>
            <a:r>
              <a:rPr lang="pt-BR" sz="1800" b="1">
                <a:solidFill>
                  <a:srgbClr val="557729"/>
                </a:solidFill>
                <a:highlight>
                  <a:srgbClr val="FFFFFF"/>
                </a:highlight>
              </a:rPr>
              <a:t>S. Paulo: 20 milhões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endParaRPr sz="1800" b="1">
              <a:solidFill>
                <a:srgbClr val="FF0000"/>
              </a:solidFill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6331325" y="3459125"/>
            <a:ext cx="2845200" cy="78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lang="pt-BR" sz="2000" b="1">
                <a:solidFill>
                  <a:srgbClr val="557729"/>
                </a:solidFill>
              </a:rPr>
              <a:t></a:t>
            </a:r>
            <a:r>
              <a:rPr lang="pt-BR" sz="1800" b="1">
                <a:solidFill>
                  <a:srgbClr val="557729"/>
                </a:solidFill>
                <a:highlight>
                  <a:srgbClr val="FFFFFF"/>
                </a:highlight>
              </a:rPr>
              <a:t>Cidade do México: 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r>
              <a:rPr lang="pt-BR" sz="1800" b="1">
                <a:solidFill>
                  <a:srgbClr val="557729"/>
                </a:solidFill>
                <a:highlight>
                  <a:srgbClr val="FFFFFF"/>
                </a:highlight>
              </a:rPr>
              <a:t>    19 milhões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buNone/>
            </a:pPr>
            <a:endParaRPr sz="1800" b="1">
              <a:solidFill>
                <a:srgbClr val="FF0000"/>
              </a:solidFill>
            </a:endParaRPr>
          </a:p>
        </p:txBody>
      </p:sp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625" y="535075"/>
            <a:ext cx="5922375" cy="332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25" y="535065"/>
            <a:ext cx="6227174" cy="350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225" y="770750"/>
            <a:ext cx="6227176" cy="3265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9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>
                <a:solidFill>
                  <a:srgbClr val="E48312"/>
                </a:solidFill>
              </a:rPr>
              <a:t>Impacto Ambiental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2410100" y="1092425"/>
            <a:ext cx="6321600" cy="369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pt-BR" sz="1400" b="1">
                <a:solidFill>
                  <a:srgbClr val="557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“considera-se impacto ambiental qualquer alteração das propriedades físicas, químicas e biológicas do meio ambiente, causada por qualquer forma de matéria ou energia resultante das atividades humanas que, direta ou indiretamente, afetam: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b="1">
                <a:solidFill>
                  <a:srgbClr val="557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 - a saúde, a segurança e o bem-estar da população;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b="1">
                <a:solidFill>
                  <a:srgbClr val="557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II - as atividades sociais e econômicas;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b="1">
                <a:solidFill>
                  <a:srgbClr val="557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III - a biota;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b="1">
                <a:solidFill>
                  <a:srgbClr val="557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IV - as condições estéticas e sanitárias do meio ambiente;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b="1">
                <a:solidFill>
                  <a:srgbClr val="557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 - a qualidade dos recursos ambientais.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200" b="1">
                <a:solidFill>
                  <a:srgbClr val="557729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pt-BR" sz="1000" b="1">
                <a:solidFill>
                  <a:srgbClr val="557729"/>
                </a:solidFill>
                <a:latin typeface="Arial"/>
                <a:ea typeface="Arial"/>
                <a:cs typeface="Arial"/>
                <a:sym typeface="Arial"/>
              </a:rPr>
              <a:t>RESOLUÇÃO CONAMA Nº 001, 1986)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>
                <a:solidFill>
                  <a:srgbClr val="E48312"/>
                </a:solidFill>
              </a:rPr>
              <a:t>Desenvolvimento Sustentável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2410100" y="1595775"/>
            <a:ext cx="6321600" cy="3102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4423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pt-BR" sz="2400" b="1">
                <a:solidFill>
                  <a:srgbClr val="5577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“Satisfazer as necessidades presentes sem comprometer as necessidades das gerações futuras de suprir suas próprias necessidades”</a:t>
            </a:r>
          </a:p>
          <a:p>
            <a:pPr lvl="0" algn="just" rtl="0">
              <a:spcBef>
                <a:spcPts val="0"/>
              </a:spcBef>
              <a:buNone/>
            </a:pPr>
            <a:endParaRPr sz="12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pt-BR" sz="1200" b="1">
                <a:solidFill>
                  <a:srgbClr val="E48312"/>
                </a:solidFill>
                <a:latin typeface="Arial"/>
                <a:ea typeface="Arial"/>
                <a:cs typeface="Arial"/>
                <a:sym typeface="Arial"/>
              </a:rPr>
              <a:t> (Conferência das Nações unidas sobre o Meio Ambiente Humano, Estocolmo, 1972)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E48312"/>
                </a:solidFill>
              </a:rPr>
              <a:t>Pegada Ecológica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831750" y="2376300"/>
            <a:ext cx="4103400" cy="25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b="1" dirty="0">
                <a:solidFill>
                  <a:srgbClr val="E48312"/>
                </a:solidFill>
                <a:latin typeface="Arial"/>
                <a:ea typeface="Arial"/>
                <a:cs typeface="Arial"/>
                <a:sym typeface="Arial"/>
              </a:rPr>
              <a:t>Consumo Energético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b="1" dirty="0">
                <a:solidFill>
                  <a:srgbClr val="E48312"/>
                </a:solidFill>
                <a:latin typeface="Arial"/>
                <a:ea typeface="Arial"/>
                <a:cs typeface="Arial"/>
                <a:sym typeface="Arial"/>
              </a:rPr>
              <a:t>Urbanização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b="1" dirty="0">
                <a:solidFill>
                  <a:srgbClr val="E48312"/>
                </a:solidFill>
                <a:latin typeface="Arial"/>
                <a:ea typeface="Arial"/>
                <a:cs typeface="Arial"/>
                <a:sym typeface="Arial"/>
              </a:rPr>
              <a:t>Madeira e produtos florestais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b="1" dirty="0">
                <a:solidFill>
                  <a:srgbClr val="E48312"/>
                </a:solidFill>
                <a:latin typeface="Arial"/>
                <a:ea typeface="Arial"/>
                <a:cs typeface="Arial"/>
                <a:sym typeface="Arial"/>
              </a:rPr>
              <a:t>Recursos naturais e alimentos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E48312"/>
                </a:solidFill>
                <a:latin typeface="Arial"/>
                <a:ea typeface="Arial"/>
                <a:cs typeface="Arial"/>
                <a:sym typeface="Arial"/>
              </a:rPr>
              <a:t>Recursos naturais dos oceanos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60425"/>
            <a:ext cx="4883350" cy="3983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828600" y="1288588"/>
            <a:ext cx="3903000" cy="3309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Desde a década de 70 consumimos mais recursos naturais do que a Terra pode produzir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O planeta precisa de 1,5 ano para regenerar os recursos </a:t>
            </a:r>
            <a:r>
              <a:rPr lang="pt-BR" b="1"/>
              <a:t>renováveis</a:t>
            </a:r>
            <a:r>
              <a:rPr lang="pt-BR"/>
              <a:t> que consumimos em 1 ano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pt-BR"/>
              <a:t>Consumo projetado de aprox. </a:t>
            </a:r>
            <a:r>
              <a:rPr lang="pt-BR" b="1"/>
              <a:t>2,7 </a:t>
            </a:r>
            <a:r>
              <a:rPr lang="pt-BR"/>
              <a:t>Terras em 2050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>
                <a:solidFill>
                  <a:srgbClr val="E48312"/>
                </a:solidFill>
              </a:rPr>
              <a:t>Pegada Ecológica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4635149" cy="4598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0" y="4646050"/>
            <a:ext cx="9065700" cy="56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Fonte: Global Footprint Network, 2010 (Disponível em: https://www.wwf.org.br/natureza_brasileira/especiais/pegada_ecologica/pegada_ecologica_global/)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1423</Words>
  <Application>Microsoft Office PowerPoint</Application>
  <PresentationFormat>Apresentação na tela (16:9)</PresentationFormat>
  <Paragraphs>134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Raleway</vt:lpstr>
      <vt:lpstr>Wingdings</vt:lpstr>
      <vt:lpstr>Lato</vt:lpstr>
      <vt:lpstr>Arial</vt:lpstr>
      <vt:lpstr>Roboto</vt:lpstr>
      <vt:lpstr>Swiss</vt:lpstr>
      <vt:lpstr>Aumento do Impacto Humano “per capita” relacionado a Genética e às Questões Socioambientais</vt:lpstr>
      <vt:lpstr>Apresentação do PowerPoint</vt:lpstr>
      <vt:lpstr>Índice</vt:lpstr>
      <vt:lpstr>                                      Crescimento  Populacional</vt:lpstr>
      <vt:lpstr>                                      Conglomerados urbanos</vt:lpstr>
      <vt:lpstr>Impacto Ambiental</vt:lpstr>
      <vt:lpstr>Desenvolvimento Sustentável</vt:lpstr>
      <vt:lpstr>Pegada Ecológica</vt:lpstr>
      <vt:lpstr>Pegada Ecológica</vt:lpstr>
      <vt:lpstr>Pegada Ecológica</vt:lpstr>
      <vt:lpstr>Pegada Ecológica</vt:lpstr>
      <vt:lpstr>Foot Print Calculator http://www.footprintcalculator.org/   </vt:lpstr>
      <vt:lpstr>                                    Pegada Hídrica</vt:lpstr>
      <vt:lpstr>Apresentação do PowerPoint</vt:lpstr>
      <vt:lpstr>Apresentação do PowerPoint</vt:lpstr>
      <vt:lpstr>Poluição do Ar</vt:lpstr>
      <vt:lpstr>Poluição do Ar</vt:lpstr>
      <vt:lpstr>Poluição do Ar</vt:lpstr>
      <vt:lpstr>Obrigada!</vt:lpstr>
      <vt:lpstr>Referências bibiográficas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Aumento do Impacto Humano “per capita” relacionado a Genética e às Questões Socioambientais</dc:title>
  <cp:lastModifiedBy>Ana Maria Oliveira</cp:lastModifiedBy>
  <cp:revision>1</cp:revision>
  <dcterms:modified xsi:type="dcterms:W3CDTF">2017-11-30T20:27:56Z</dcterms:modified>
</cp:coreProperties>
</file>