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Nuni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Nunito-regular.fntdata"/><Relationship Id="rId21" Type="http://schemas.openxmlformats.org/officeDocument/2006/relationships/slide" Target="slides/slide17.xml"/><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Nuni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rIns="91425" wrap="square" tIns="91425"/>
          <a:lstStyle>
            <a:lvl1pPr lvl="0" algn="ctr">
              <a:spcBef>
                <a:spcPts val="0"/>
              </a:spcBef>
              <a:buSzPts val="3800"/>
              <a:buNone/>
              <a:defRPr sz="3800"/>
            </a:lvl1pPr>
            <a:lvl2pPr lvl="1" algn="ctr">
              <a:spcBef>
                <a:spcPts val="0"/>
              </a:spcBef>
              <a:buSzPts val="3800"/>
              <a:buNone/>
              <a:defRPr sz="3800"/>
            </a:lvl2pPr>
            <a:lvl3pPr lvl="2" algn="ctr">
              <a:spcBef>
                <a:spcPts val="0"/>
              </a:spcBef>
              <a:buSzPts val="3800"/>
              <a:buNone/>
              <a:defRPr sz="3800"/>
            </a:lvl3pPr>
            <a:lvl4pPr lvl="3" algn="ctr">
              <a:spcBef>
                <a:spcPts val="0"/>
              </a:spcBef>
              <a:buSzPts val="3800"/>
              <a:buNone/>
              <a:defRPr sz="3800"/>
            </a:lvl4pPr>
            <a:lvl5pPr lvl="4" algn="ctr">
              <a:spcBef>
                <a:spcPts val="0"/>
              </a:spcBef>
              <a:buSzPts val="3800"/>
              <a:buNone/>
              <a:defRPr sz="3800"/>
            </a:lvl5pPr>
            <a:lvl6pPr lvl="5" algn="ctr">
              <a:spcBef>
                <a:spcPts val="0"/>
              </a:spcBef>
              <a:buSzPts val="3800"/>
              <a:buNone/>
              <a:defRPr sz="3800"/>
            </a:lvl6pPr>
            <a:lvl7pPr lvl="6" algn="ctr">
              <a:spcBef>
                <a:spcPts val="0"/>
              </a:spcBef>
              <a:buSzPts val="3800"/>
              <a:buNone/>
              <a:defRPr sz="3800"/>
            </a:lvl7pPr>
            <a:lvl8pPr lvl="7" algn="ctr">
              <a:spcBef>
                <a:spcPts val="0"/>
              </a:spcBef>
              <a:buSzPts val="3800"/>
              <a:buNone/>
              <a:defRPr sz="3800"/>
            </a:lvl8pPr>
            <a:lvl9pPr lvl="8" algn="ctr">
              <a:spcBef>
                <a:spcPts val="0"/>
              </a:spcBef>
              <a:buSzPts val="3800"/>
              <a:buNone/>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sp>
        <p:nvSpPr>
          <p:cNvPr id="119" name="Shape 119"/>
          <p:cNvSpPr txBox="1"/>
          <p:nvPr>
            <p:ph type="title"/>
          </p:nvPr>
        </p:nvSpPr>
        <p:spPr>
          <a:xfrm>
            <a:off x="1385850" y="1383850"/>
            <a:ext cx="6372300" cy="1379700"/>
          </a:xfrm>
          <a:prstGeom prst="rect">
            <a:avLst/>
          </a:prstGeom>
        </p:spPr>
        <p:txBody>
          <a:bodyPr anchorCtr="0" anchor="ctr" bIns="91425" lIns="91425" rIns="91425" wrap="square" tIns="91425"/>
          <a:lstStyle>
            <a:lvl1pPr lvl="0" algn="ctr">
              <a:spcBef>
                <a:spcPts val="0"/>
              </a:spcBef>
              <a:buClr>
                <a:schemeClr val="dk2"/>
              </a:buClr>
              <a:buSzPts val="8600"/>
              <a:buNone/>
              <a:defRPr sz="8600">
                <a:solidFill>
                  <a:schemeClr val="dk2"/>
                </a:solidFill>
              </a:defRPr>
            </a:lvl1pPr>
            <a:lvl2pPr lvl="1" algn="ctr">
              <a:spcBef>
                <a:spcPts val="0"/>
              </a:spcBef>
              <a:buClr>
                <a:schemeClr val="dk2"/>
              </a:buClr>
              <a:buSzPts val="8600"/>
              <a:buNone/>
              <a:defRPr sz="8600">
                <a:solidFill>
                  <a:schemeClr val="dk2"/>
                </a:solidFill>
              </a:defRPr>
            </a:lvl2pPr>
            <a:lvl3pPr lvl="2" algn="ctr">
              <a:spcBef>
                <a:spcPts val="0"/>
              </a:spcBef>
              <a:buClr>
                <a:schemeClr val="dk2"/>
              </a:buClr>
              <a:buSzPts val="8600"/>
              <a:buNone/>
              <a:defRPr sz="8600">
                <a:solidFill>
                  <a:schemeClr val="dk2"/>
                </a:solidFill>
              </a:defRPr>
            </a:lvl3pPr>
            <a:lvl4pPr lvl="3" algn="ctr">
              <a:spcBef>
                <a:spcPts val="0"/>
              </a:spcBef>
              <a:buClr>
                <a:schemeClr val="dk2"/>
              </a:buClr>
              <a:buSzPts val="8600"/>
              <a:buNone/>
              <a:defRPr sz="8600">
                <a:solidFill>
                  <a:schemeClr val="dk2"/>
                </a:solidFill>
              </a:defRPr>
            </a:lvl4pPr>
            <a:lvl5pPr lvl="4" algn="ctr">
              <a:spcBef>
                <a:spcPts val="0"/>
              </a:spcBef>
              <a:buClr>
                <a:schemeClr val="dk2"/>
              </a:buClr>
              <a:buSzPts val="8600"/>
              <a:buNone/>
              <a:defRPr sz="8600">
                <a:solidFill>
                  <a:schemeClr val="dk2"/>
                </a:solidFill>
              </a:defRPr>
            </a:lvl5pPr>
            <a:lvl6pPr lvl="5" algn="ctr">
              <a:spcBef>
                <a:spcPts val="0"/>
              </a:spcBef>
              <a:buClr>
                <a:schemeClr val="dk2"/>
              </a:buClr>
              <a:buSzPts val="8600"/>
              <a:buNone/>
              <a:defRPr sz="8600">
                <a:solidFill>
                  <a:schemeClr val="dk2"/>
                </a:solidFill>
              </a:defRPr>
            </a:lvl6pPr>
            <a:lvl7pPr lvl="6" algn="ctr">
              <a:spcBef>
                <a:spcPts val="0"/>
              </a:spcBef>
              <a:buClr>
                <a:schemeClr val="dk2"/>
              </a:buClr>
              <a:buSzPts val="8600"/>
              <a:buNone/>
              <a:defRPr sz="8600">
                <a:solidFill>
                  <a:schemeClr val="dk2"/>
                </a:solidFill>
              </a:defRPr>
            </a:lvl7pPr>
            <a:lvl8pPr lvl="7" algn="ctr">
              <a:spcBef>
                <a:spcPts val="0"/>
              </a:spcBef>
              <a:buClr>
                <a:schemeClr val="dk2"/>
              </a:buClr>
              <a:buSzPts val="8600"/>
              <a:buNone/>
              <a:defRPr sz="8600">
                <a:solidFill>
                  <a:schemeClr val="dk2"/>
                </a:solidFill>
              </a:defRPr>
            </a:lvl8pPr>
            <a:lvl9pPr lvl="8" algn="ctr">
              <a:spcBef>
                <a:spcPts val="0"/>
              </a:spcBef>
              <a:buClr>
                <a:schemeClr val="dk2"/>
              </a:buClr>
              <a:buSzPts val="8600"/>
              <a:buNone/>
              <a:defRPr sz="8600">
                <a:solidFill>
                  <a:schemeClr val="dk2"/>
                </a:solidFill>
              </a:defRPr>
            </a:lvl9pPr>
          </a:lstStyle>
          <a:p/>
        </p:txBody>
      </p:sp>
      <p:sp>
        <p:nvSpPr>
          <p:cNvPr id="120" name="Shape 120"/>
          <p:cNvSpPr txBox="1"/>
          <p:nvPr>
            <p:ph idx="1" type="body"/>
          </p:nvPr>
        </p:nvSpPr>
        <p:spPr>
          <a:xfrm>
            <a:off x="1385850" y="2863850"/>
            <a:ext cx="6372300" cy="641100"/>
          </a:xfrm>
          <a:prstGeom prst="rect">
            <a:avLst/>
          </a:prstGeom>
        </p:spPr>
        <p:txBody>
          <a:bodyPr anchorCtr="0" anchor="t" bIns="91425" lIns="91425" rIns="91425" wrap="square" tIns="91425"/>
          <a:lstStyle>
            <a:lvl1pPr lvl="0" algn="ctr">
              <a:spcBef>
                <a:spcPts val="0"/>
              </a:spcBef>
              <a:buSzPts val="1300"/>
              <a:buChar char="●"/>
              <a:defRPr/>
            </a:lvl1pPr>
            <a:lvl2pPr lvl="1" algn="ctr">
              <a:spcBef>
                <a:spcPts val="0"/>
              </a:spcBef>
              <a:buSzPts val="1100"/>
              <a:buChar char="○"/>
              <a:defRPr/>
            </a:lvl2pPr>
            <a:lvl3pPr lvl="2" algn="ctr">
              <a:spcBef>
                <a:spcPts val="0"/>
              </a:spcBef>
              <a:buSzPts val="1100"/>
              <a:buChar char="■"/>
              <a:defRPr/>
            </a:lvl3pPr>
            <a:lvl4pPr lvl="3" algn="ctr">
              <a:spcBef>
                <a:spcPts val="0"/>
              </a:spcBef>
              <a:buSzPts val="1100"/>
              <a:buChar char="●"/>
              <a:defRPr/>
            </a:lvl4pPr>
            <a:lvl5pPr lvl="4" algn="ctr">
              <a:spcBef>
                <a:spcPts val="0"/>
              </a:spcBef>
              <a:buSzPts val="1100"/>
              <a:buChar char="○"/>
              <a:defRPr/>
            </a:lvl5pPr>
            <a:lvl6pPr lvl="5" algn="ctr">
              <a:spcBef>
                <a:spcPts val="0"/>
              </a:spcBef>
              <a:buSzPts val="1100"/>
              <a:buChar char="■"/>
              <a:defRPr/>
            </a:lvl6pPr>
            <a:lvl7pPr lvl="6" algn="ctr">
              <a:spcBef>
                <a:spcPts val="0"/>
              </a:spcBef>
              <a:buSzPts val="1100"/>
              <a:buChar char="●"/>
              <a:defRPr/>
            </a:lvl7pPr>
            <a:lvl8pPr lvl="7" algn="ctr">
              <a:spcBef>
                <a:spcPts val="0"/>
              </a:spcBef>
              <a:buSzPts val="1100"/>
              <a:buChar char="○"/>
              <a:defRPr/>
            </a:lvl8pPr>
            <a:lvl9pPr lvl="8" algn="ctr">
              <a:spcBef>
                <a:spcPts val="0"/>
              </a:spcBef>
              <a:buSzPts val="1100"/>
              <a:buChar char="■"/>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rIns="91425" wrap="square" tIns="91425"/>
          <a:lstStyle>
            <a:lvl1pPr lvl="0" algn="ctr">
              <a:spcBef>
                <a:spcPts val="0"/>
              </a:spcBef>
              <a:buClr>
                <a:schemeClr val="dk2"/>
              </a:buClr>
              <a:buSzPts val="3200"/>
              <a:buNone/>
              <a:defRPr sz="3200">
                <a:solidFill>
                  <a:schemeClr val="dk2"/>
                </a:solidFill>
              </a:defRPr>
            </a:lvl1pPr>
            <a:lvl2pPr lvl="1" algn="ctr">
              <a:spcBef>
                <a:spcPts val="0"/>
              </a:spcBef>
              <a:buClr>
                <a:schemeClr val="dk2"/>
              </a:buClr>
              <a:buSzPts val="3200"/>
              <a:buNone/>
              <a:defRPr sz="3200">
                <a:solidFill>
                  <a:schemeClr val="dk2"/>
                </a:solidFill>
              </a:defRPr>
            </a:lvl2pPr>
            <a:lvl3pPr lvl="2" algn="ctr">
              <a:spcBef>
                <a:spcPts val="0"/>
              </a:spcBef>
              <a:buClr>
                <a:schemeClr val="dk2"/>
              </a:buClr>
              <a:buSzPts val="3200"/>
              <a:buNone/>
              <a:defRPr sz="3200">
                <a:solidFill>
                  <a:schemeClr val="dk2"/>
                </a:solidFill>
              </a:defRPr>
            </a:lvl3pPr>
            <a:lvl4pPr lvl="3" algn="ctr">
              <a:spcBef>
                <a:spcPts val="0"/>
              </a:spcBef>
              <a:buClr>
                <a:schemeClr val="dk2"/>
              </a:buClr>
              <a:buSzPts val="3200"/>
              <a:buNone/>
              <a:defRPr sz="3200">
                <a:solidFill>
                  <a:schemeClr val="dk2"/>
                </a:solidFill>
              </a:defRPr>
            </a:lvl4pPr>
            <a:lvl5pPr lvl="4" algn="ctr">
              <a:spcBef>
                <a:spcPts val="0"/>
              </a:spcBef>
              <a:buClr>
                <a:schemeClr val="dk2"/>
              </a:buClr>
              <a:buSzPts val="3200"/>
              <a:buNone/>
              <a:defRPr sz="3200">
                <a:solidFill>
                  <a:schemeClr val="dk2"/>
                </a:solidFill>
              </a:defRPr>
            </a:lvl5pPr>
            <a:lvl6pPr lvl="5" algn="ctr">
              <a:spcBef>
                <a:spcPts val="0"/>
              </a:spcBef>
              <a:buClr>
                <a:schemeClr val="dk2"/>
              </a:buClr>
              <a:buSzPts val="3200"/>
              <a:buNone/>
              <a:defRPr sz="3200">
                <a:solidFill>
                  <a:schemeClr val="dk2"/>
                </a:solidFill>
              </a:defRPr>
            </a:lvl6pPr>
            <a:lvl7pPr lvl="6" algn="ctr">
              <a:spcBef>
                <a:spcPts val="0"/>
              </a:spcBef>
              <a:buClr>
                <a:schemeClr val="dk2"/>
              </a:buClr>
              <a:buSzPts val="3200"/>
              <a:buNone/>
              <a:defRPr sz="3200">
                <a:solidFill>
                  <a:schemeClr val="dk2"/>
                </a:solidFill>
              </a:defRPr>
            </a:lvl7pPr>
            <a:lvl8pPr lvl="7" algn="ctr">
              <a:spcBef>
                <a:spcPts val="0"/>
              </a:spcBef>
              <a:buClr>
                <a:schemeClr val="dk2"/>
              </a:buClr>
              <a:buSzPts val="3200"/>
              <a:buNone/>
              <a:defRPr sz="3200">
                <a:solidFill>
                  <a:schemeClr val="dk2"/>
                </a:solidFill>
              </a:defRPr>
            </a:lvl8pPr>
            <a:lvl9pPr lvl="8" algn="ctr">
              <a:spcBef>
                <a:spcPts val="0"/>
              </a:spcBef>
              <a:buClr>
                <a:schemeClr val="dk2"/>
              </a:buClr>
              <a:buSzPts val="3200"/>
              <a:buNone/>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rIns="91425" wrap="square" tIns="91425"/>
          <a:lstStyle>
            <a:lvl1pPr lvl="0" algn="ctr">
              <a:spcBef>
                <a:spcPts val="0"/>
              </a:spcBef>
              <a:buSzPts val="3200"/>
              <a:buNone/>
              <a:defRPr sz="3200"/>
            </a:lvl1pPr>
            <a:lvl2pPr lvl="1" algn="ctr">
              <a:spcBef>
                <a:spcPts val="0"/>
              </a:spcBef>
              <a:buSzPts val="3200"/>
              <a:buNone/>
              <a:defRPr sz="3200"/>
            </a:lvl2pPr>
            <a:lvl3pPr lvl="2" algn="ctr">
              <a:spcBef>
                <a:spcPts val="0"/>
              </a:spcBef>
              <a:buSzPts val="3200"/>
              <a:buNone/>
              <a:defRPr sz="3200"/>
            </a:lvl3pPr>
            <a:lvl4pPr lvl="3" algn="ctr">
              <a:spcBef>
                <a:spcPts val="0"/>
              </a:spcBef>
              <a:buSzPts val="3200"/>
              <a:buNone/>
              <a:defRPr sz="3200"/>
            </a:lvl4pPr>
            <a:lvl5pPr lvl="4" algn="ctr">
              <a:spcBef>
                <a:spcPts val="0"/>
              </a:spcBef>
              <a:buSzPts val="3200"/>
              <a:buNone/>
              <a:defRPr sz="3200"/>
            </a:lvl5pPr>
            <a:lvl6pPr lvl="5" algn="ctr">
              <a:spcBef>
                <a:spcPts val="0"/>
              </a:spcBef>
              <a:buSzPts val="3200"/>
              <a:buNone/>
              <a:defRPr sz="3200"/>
            </a:lvl6pPr>
            <a:lvl7pPr lvl="6" algn="ctr">
              <a:spcBef>
                <a:spcPts val="0"/>
              </a:spcBef>
              <a:buSzPts val="3200"/>
              <a:buNone/>
              <a:defRPr sz="3200"/>
            </a:lvl7pPr>
            <a:lvl8pPr lvl="7" algn="ctr">
              <a:spcBef>
                <a:spcPts val="0"/>
              </a:spcBef>
              <a:buSzPts val="3200"/>
              <a:buNone/>
              <a:defRPr sz="3200"/>
            </a:lvl8pPr>
            <a:lvl9pPr lvl="8" algn="ctr">
              <a:spcBef>
                <a:spcPts val="0"/>
              </a:spcBef>
              <a:buSzPts val="3200"/>
              <a:buNone/>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pt-B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rIns="91425" wrap="square" tIns="91425"/>
          <a:lstStyle>
            <a:lvl1pPr lvl="0">
              <a:lnSpc>
                <a:spcPct val="100000"/>
              </a:lnSpc>
              <a:spcBef>
                <a:spcPts val="0"/>
              </a:spcBef>
              <a:spcAft>
                <a:spcPts val="0"/>
              </a:spcAft>
              <a:buSzPts val="1300"/>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pt-B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lt1"/>
              </a:buClr>
              <a:buSzPts val="2800"/>
              <a:buFont typeface="Nunito"/>
              <a:buNone/>
              <a:defRPr sz="2800">
                <a:solidFill>
                  <a:schemeClr val="lt1"/>
                </a:solidFill>
                <a:latin typeface="Nunito"/>
                <a:ea typeface="Nunito"/>
                <a:cs typeface="Nunito"/>
                <a:sym typeface="Nunito"/>
              </a:defRPr>
            </a:lvl1pPr>
            <a:lvl2pPr lvl="1">
              <a:spcBef>
                <a:spcPts val="0"/>
              </a:spcBef>
              <a:buClr>
                <a:schemeClr val="lt1"/>
              </a:buClr>
              <a:buSzPts val="2800"/>
              <a:buFont typeface="Nunito"/>
              <a:buNone/>
              <a:defRPr sz="2800">
                <a:solidFill>
                  <a:schemeClr val="lt1"/>
                </a:solidFill>
                <a:latin typeface="Nunito"/>
                <a:ea typeface="Nunito"/>
                <a:cs typeface="Nunito"/>
                <a:sym typeface="Nunito"/>
              </a:defRPr>
            </a:lvl2pPr>
            <a:lvl3pPr lvl="2">
              <a:spcBef>
                <a:spcPts val="0"/>
              </a:spcBef>
              <a:buClr>
                <a:schemeClr val="lt1"/>
              </a:buClr>
              <a:buSzPts val="2800"/>
              <a:buFont typeface="Nunito"/>
              <a:buNone/>
              <a:defRPr sz="2800">
                <a:solidFill>
                  <a:schemeClr val="lt1"/>
                </a:solidFill>
                <a:latin typeface="Nunito"/>
                <a:ea typeface="Nunito"/>
                <a:cs typeface="Nunito"/>
                <a:sym typeface="Nunito"/>
              </a:defRPr>
            </a:lvl3pPr>
            <a:lvl4pPr lvl="3">
              <a:spcBef>
                <a:spcPts val="0"/>
              </a:spcBef>
              <a:buClr>
                <a:schemeClr val="lt1"/>
              </a:buClr>
              <a:buSzPts val="2800"/>
              <a:buFont typeface="Nunito"/>
              <a:buNone/>
              <a:defRPr sz="2800">
                <a:solidFill>
                  <a:schemeClr val="lt1"/>
                </a:solidFill>
                <a:latin typeface="Nunito"/>
                <a:ea typeface="Nunito"/>
                <a:cs typeface="Nunito"/>
                <a:sym typeface="Nunito"/>
              </a:defRPr>
            </a:lvl4pPr>
            <a:lvl5pPr lvl="4">
              <a:spcBef>
                <a:spcPts val="0"/>
              </a:spcBef>
              <a:buClr>
                <a:schemeClr val="lt1"/>
              </a:buClr>
              <a:buSzPts val="2800"/>
              <a:buFont typeface="Nunito"/>
              <a:buNone/>
              <a:defRPr sz="2800">
                <a:solidFill>
                  <a:schemeClr val="lt1"/>
                </a:solidFill>
                <a:latin typeface="Nunito"/>
                <a:ea typeface="Nunito"/>
                <a:cs typeface="Nunito"/>
                <a:sym typeface="Nunito"/>
              </a:defRPr>
            </a:lvl5pPr>
            <a:lvl6pPr lvl="5">
              <a:spcBef>
                <a:spcPts val="0"/>
              </a:spcBef>
              <a:buClr>
                <a:schemeClr val="lt1"/>
              </a:buClr>
              <a:buSzPts val="2800"/>
              <a:buFont typeface="Nunito"/>
              <a:buNone/>
              <a:defRPr sz="2800">
                <a:solidFill>
                  <a:schemeClr val="lt1"/>
                </a:solidFill>
                <a:latin typeface="Nunito"/>
                <a:ea typeface="Nunito"/>
                <a:cs typeface="Nunito"/>
                <a:sym typeface="Nunito"/>
              </a:defRPr>
            </a:lvl6pPr>
            <a:lvl7pPr lvl="6">
              <a:spcBef>
                <a:spcPts val="0"/>
              </a:spcBef>
              <a:buClr>
                <a:schemeClr val="lt1"/>
              </a:buClr>
              <a:buSzPts val="2800"/>
              <a:buFont typeface="Nunito"/>
              <a:buNone/>
              <a:defRPr sz="2800">
                <a:solidFill>
                  <a:schemeClr val="lt1"/>
                </a:solidFill>
                <a:latin typeface="Nunito"/>
                <a:ea typeface="Nunito"/>
                <a:cs typeface="Nunito"/>
                <a:sym typeface="Nunito"/>
              </a:defRPr>
            </a:lvl7pPr>
            <a:lvl8pPr lvl="7">
              <a:spcBef>
                <a:spcPts val="0"/>
              </a:spcBef>
              <a:buClr>
                <a:schemeClr val="lt1"/>
              </a:buClr>
              <a:buSzPts val="2800"/>
              <a:buFont typeface="Nunito"/>
              <a:buNone/>
              <a:defRPr sz="2800">
                <a:solidFill>
                  <a:schemeClr val="lt1"/>
                </a:solidFill>
                <a:latin typeface="Nunito"/>
                <a:ea typeface="Nunito"/>
                <a:cs typeface="Nunito"/>
                <a:sym typeface="Nunito"/>
              </a:defRPr>
            </a:lvl8pPr>
            <a:lvl9pPr lvl="8">
              <a:spcBef>
                <a:spcPts val="0"/>
              </a:spcBef>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ts val="13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pt-BR" sz="1000">
                <a:solidFill>
                  <a:schemeClr val="dk2"/>
                </a:solidFill>
                <a:latin typeface="Nunito"/>
                <a:ea typeface="Nunito"/>
                <a:cs typeface="Nunito"/>
                <a:sym typeface="Nuni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15.jpg"/><Relationship Id="rId5" Type="http://schemas.openxmlformats.org/officeDocument/2006/relationships/image" Target="../media/image17.jpg"/><Relationship Id="rId6"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valor.com.br/brasil/4613505/numero-de-industrias-tem-o-menor-crescimento-desde-1997-aponta-ibg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youtube.com/watch?v=na7HcCVWQ3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4.jpg"/><Relationship Id="rId11" Type="http://schemas.openxmlformats.org/officeDocument/2006/relationships/image" Target="../media/image16.jpg"/><Relationship Id="rId10" Type="http://schemas.openxmlformats.org/officeDocument/2006/relationships/image" Target="../media/image1.jpg"/><Relationship Id="rId9" Type="http://schemas.openxmlformats.org/officeDocument/2006/relationships/image" Target="../media/image5.jpg"/><Relationship Id="rId5" Type="http://schemas.openxmlformats.org/officeDocument/2006/relationships/image" Target="../media/image2.jpg"/><Relationship Id="rId6" Type="http://schemas.openxmlformats.org/officeDocument/2006/relationships/image" Target="../media/image3.jpg"/><Relationship Id="rId7" Type="http://schemas.openxmlformats.org/officeDocument/2006/relationships/image" Target="../media/image11.jpg"/><Relationship Id="rId8"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1858703" y="1822833"/>
            <a:ext cx="5361300" cy="1448100"/>
          </a:xfrm>
          <a:prstGeom prst="rect">
            <a:avLst/>
          </a:prstGeom>
        </p:spPr>
        <p:txBody>
          <a:bodyPr anchorCtr="0" anchor="ctr" bIns="91425" lIns="91425" rIns="91425" wrap="square" tIns="91425">
            <a:noAutofit/>
          </a:bodyPr>
          <a:lstStyle/>
          <a:p>
            <a:pPr lvl="0" rtl="0">
              <a:spcBef>
                <a:spcPts val="0"/>
              </a:spcBef>
              <a:buNone/>
            </a:pPr>
            <a:r>
              <a:rPr lang="pt-BR"/>
              <a:t>Impacto humano per capita dentro da perspectiva de geração de resíduos</a:t>
            </a:r>
          </a:p>
        </p:txBody>
      </p:sp>
      <p:sp>
        <p:nvSpPr>
          <p:cNvPr id="129" name="Shape 129"/>
          <p:cNvSpPr txBox="1"/>
          <p:nvPr/>
        </p:nvSpPr>
        <p:spPr>
          <a:xfrm>
            <a:off x="6578075" y="4362050"/>
            <a:ext cx="2344500" cy="522600"/>
          </a:xfrm>
          <a:prstGeom prst="rect">
            <a:avLst/>
          </a:prstGeom>
          <a:noFill/>
          <a:ln>
            <a:noFill/>
          </a:ln>
        </p:spPr>
        <p:txBody>
          <a:bodyPr anchorCtr="0" anchor="t" bIns="91425" lIns="91425" rIns="91425" wrap="square" tIns="91425">
            <a:noAutofit/>
          </a:bodyPr>
          <a:lstStyle/>
          <a:p>
            <a:pPr lvl="0">
              <a:spcBef>
                <a:spcPts val="0"/>
              </a:spcBef>
              <a:buNone/>
            </a:pPr>
            <a:r>
              <a:rPr lang="pt-BR"/>
              <a:t>Mariana Aguilar Pariz</a:t>
            </a:r>
          </a:p>
          <a:p>
            <a:pPr lvl="0">
              <a:spcBef>
                <a:spcPts val="0"/>
              </a:spcBef>
              <a:buNone/>
            </a:pPr>
            <a:r>
              <a:rPr lang="pt-BR"/>
              <a:t>Rafael Milaré de Morais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idx="1" type="body"/>
          </p:nvPr>
        </p:nvSpPr>
        <p:spPr>
          <a:xfrm>
            <a:off x="819150" y="1242825"/>
            <a:ext cx="7505700" cy="2448000"/>
          </a:xfrm>
          <a:prstGeom prst="rect">
            <a:avLst/>
          </a:prstGeom>
        </p:spPr>
        <p:txBody>
          <a:bodyPr anchorCtr="0" anchor="t" bIns="91425" lIns="91425" rIns="91425" wrap="square" tIns="91425">
            <a:noAutofit/>
          </a:bodyPr>
          <a:lstStyle/>
          <a:p>
            <a:pPr lvl="0" algn="ctr">
              <a:spcBef>
                <a:spcPts val="0"/>
              </a:spcBef>
              <a:buNone/>
            </a:pPr>
            <a:r>
              <a:rPr lang="pt-BR" sz="4800">
                <a:solidFill>
                  <a:srgbClr val="38761D"/>
                </a:solidFill>
              </a:rPr>
              <a:t>E porque existe tanta demanda de produtos e serviços? </a:t>
            </a:r>
          </a:p>
        </p:txBody>
      </p:sp>
      <p:pic>
        <p:nvPicPr>
          <p:cNvPr id="194" name="Shape 194"/>
          <p:cNvPicPr preferRelativeResize="0"/>
          <p:nvPr/>
        </p:nvPicPr>
        <p:blipFill>
          <a:blip r:embed="rId3">
            <a:alphaModFix/>
          </a:blip>
          <a:stretch>
            <a:fillRect/>
          </a:stretch>
        </p:blipFill>
        <p:spPr>
          <a:xfrm>
            <a:off x="204875" y="3249000"/>
            <a:ext cx="2230060" cy="1685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819150" y="294500"/>
            <a:ext cx="7505700" cy="663300"/>
          </a:xfrm>
          <a:prstGeom prst="rect">
            <a:avLst/>
          </a:prstGeom>
        </p:spPr>
        <p:txBody>
          <a:bodyPr anchorCtr="0" anchor="t" bIns="91425" lIns="91425" rIns="91425" wrap="square" tIns="91425">
            <a:noAutofit/>
          </a:bodyPr>
          <a:lstStyle/>
          <a:p>
            <a:pPr lvl="0">
              <a:spcBef>
                <a:spcPts val="0"/>
              </a:spcBef>
              <a:buNone/>
            </a:pPr>
            <a:r>
              <a:rPr lang="pt-BR"/>
              <a:t>Incremento do Lixo</a:t>
            </a:r>
          </a:p>
        </p:txBody>
      </p:sp>
      <p:sp>
        <p:nvSpPr>
          <p:cNvPr id="200" name="Shape 200"/>
          <p:cNvSpPr txBox="1"/>
          <p:nvPr>
            <p:ph idx="1" type="body"/>
          </p:nvPr>
        </p:nvSpPr>
        <p:spPr>
          <a:xfrm>
            <a:off x="819150" y="1192200"/>
            <a:ext cx="7505700" cy="2759100"/>
          </a:xfrm>
          <a:prstGeom prst="rect">
            <a:avLst/>
          </a:prstGeom>
        </p:spPr>
        <p:txBody>
          <a:bodyPr anchorCtr="0" anchor="t" bIns="91425" lIns="91425" rIns="91425" wrap="square" tIns="91425">
            <a:noAutofit/>
          </a:bodyPr>
          <a:lstStyle/>
          <a:p>
            <a:pPr lvl="0" rtl="0" algn="ctr">
              <a:spcBef>
                <a:spcPts val="0"/>
              </a:spcBef>
              <a:buNone/>
            </a:pPr>
            <a:r>
              <a:rPr lang="pt-BR" sz="1800"/>
              <a:t>Obsolescência</a:t>
            </a:r>
            <a:r>
              <a:rPr lang="pt-BR" sz="1800"/>
              <a:t> Programada -  Sociedade afluente para Sociedade efluente;</a:t>
            </a:r>
          </a:p>
          <a:p>
            <a:pPr lvl="0" rtl="0" algn="ctr">
              <a:spcBef>
                <a:spcPts val="0"/>
              </a:spcBef>
              <a:buNone/>
            </a:pPr>
            <a:r>
              <a:t/>
            </a:r>
            <a:endParaRPr sz="1800"/>
          </a:p>
          <a:p>
            <a:pPr lvl="0" rtl="0" algn="ctr">
              <a:spcBef>
                <a:spcPts val="0"/>
              </a:spcBef>
              <a:buNone/>
            </a:pPr>
            <a:r>
              <a:rPr lang="pt-BR" sz="1800"/>
              <a:t>Obsolescência Subjetiva - Lixo pré-consumo; ideia de produtos ultrapassados; neofilia; publicidade</a:t>
            </a:r>
          </a:p>
        </p:txBody>
      </p:sp>
      <p:pic>
        <p:nvPicPr>
          <p:cNvPr id="201" name="Shape 201"/>
          <p:cNvPicPr preferRelativeResize="0"/>
          <p:nvPr/>
        </p:nvPicPr>
        <p:blipFill>
          <a:blip r:embed="rId3">
            <a:alphaModFix/>
          </a:blip>
          <a:stretch>
            <a:fillRect/>
          </a:stretch>
        </p:blipFill>
        <p:spPr>
          <a:xfrm>
            <a:off x="2856950" y="3621450"/>
            <a:ext cx="2706425" cy="1314550"/>
          </a:xfrm>
          <a:prstGeom prst="rect">
            <a:avLst/>
          </a:prstGeom>
          <a:noFill/>
          <a:ln>
            <a:noFill/>
          </a:ln>
        </p:spPr>
      </p:pic>
      <p:pic>
        <p:nvPicPr>
          <p:cNvPr id="202" name="Shape 202"/>
          <p:cNvPicPr preferRelativeResize="0"/>
          <p:nvPr/>
        </p:nvPicPr>
        <p:blipFill>
          <a:blip r:embed="rId4">
            <a:alphaModFix/>
          </a:blip>
          <a:stretch>
            <a:fillRect/>
          </a:stretch>
        </p:blipFill>
        <p:spPr>
          <a:xfrm>
            <a:off x="209950" y="3327117"/>
            <a:ext cx="2706426" cy="1608883"/>
          </a:xfrm>
          <a:prstGeom prst="rect">
            <a:avLst/>
          </a:prstGeom>
          <a:noFill/>
          <a:ln>
            <a:noFill/>
          </a:ln>
        </p:spPr>
      </p:pic>
      <p:pic>
        <p:nvPicPr>
          <p:cNvPr id="203" name="Shape 203"/>
          <p:cNvPicPr preferRelativeResize="0"/>
          <p:nvPr/>
        </p:nvPicPr>
        <p:blipFill>
          <a:blip r:embed="rId5">
            <a:alphaModFix/>
          </a:blip>
          <a:stretch>
            <a:fillRect/>
          </a:stretch>
        </p:blipFill>
        <p:spPr>
          <a:xfrm>
            <a:off x="5484650" y="2971025"/>
            <a:ext cx="3438726" cy="1964975"/>
          </a:xfrm>
          <a:prstGeom prst="rect">
            <a:avLst/>
          </a:prstGeom>
          <a:noFill/>
          <a:ln>
            <a:noFill/>
          </a:ln>
        </p:spPr>
      </p:pic>
      <p:pic>
        <p:nvPicPr>
          <p:cNvPr id="204" name="Shape 204"/>
          <p:cNvPicPr preferRelativeResize="0"/>
          <p:nvPr/>
        </p:nvPicPr>
        <p:blipFill>
          <a:blip r:embed="rId6">
            <a:alphaModFix/>
          </a:blip>
          <a:stretch>
            <a:fillRect/>
          </a:stretch>
        </p:blipFill>
        <p:spPr>
          <a:xfrm>
            <a:off x="7374100" y="196825"/>
            <a:ext cx="1549275" cy="1063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pt-BR"/>
              <a:t>Incremento do Lixo</a:t>
            </a:r>
          </a:p>
        </p:txBody>
      </p:sp>
      <p:sp>
        <p:nvSpPr>
          <p:cNvPr id="210" name="Shape 210"/>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lvl="0" rtl="0">
              <a:spcBef>
                <a:spcPts val="0"/>
              </a:spcBef>
              <a:buNone/>
            </a:pPr>
            <a:r>
              <a:rPr lang="pt-BR" sz="1800"/>
              <a:t>   Conceito de crédito</a:t>
            </a:r>
          </a:p>
          <a:p>
            <a:pPr lvl="0" rtl="0" algn="ctr">
              <a:spcBef>
                <a:spcPts val="0"/>
              </a:spcBef>
              <a:buNone/>
            </a:pPr>
            <a:r>
              <a:rPr lang="pt-BR" sz="1800"/>
              <a:t> “Hoje, o cliente quer que seus desejos se realizem imediatamente, seja uma casa, um automóvel, um refrigerador, um cortador de grama, uma roupa, um chapéu ou uma viagem. Ele pagará em seguida, com suas rendas futuras” (Diretor da General Foods, 1960)</a:t>
            </a:r>
          </a:p>
          <a:p>
            <a:pPr indent="0" lvl="0" marL="457200" rtl="0" algn="ctr">
              <a:spcBef>
                <a:spcPts val="0"/>
              </a:spcBef>
              <a:buNone/>
            </a:pPr>
            <a:r>
              <a:rPr b="1" lang="pt-BR" sz="1400"/>
              <a:t>15% do fluxo financeiro do Reino Unido é de “Projetos de Investimentos”</a:t>
            </a:r>
          </a:p>
        </p:txBody>
      </p:sp>
      <p:pic>
        <p:nvPicPr>
          <p:cNvPr id="211" name="Shape 211"/>
          <p:cNvPicPr preferRelativeResize="0"/>
          <p:nvPr/>
        </p:nvPicPr>
        <p:blipFill>
          <a:blip r:embed="rId3">
            <a:alphaModFix/>
          </a:blip>
          <a:stretch>
            <a:fillRect/>
          </a:stretch>
        </p:blipFill>
        <p:spPr>
          <a:xfrm>
            <a:off x="6127575" y="191925"/>
            <a:ext cx="2836100" cy="2119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idx="1" type="body"/>
          </p:nvPr>
        </p:nvSpPr>
        <p:spPr>
          <a:xfrm>
            <a:off x="819150" y="993500"/>
            <a:ext cx="7505700" cy="2448000"/>
          </a:xfrm>
          <a:prstGeom prst="rect">
            <a:avLst/>
          </a:prstGeom>
        </p:spPr>
        <p:txBody>
          <a:bodyPr anchorCtr="0" anchor="t" bIns="91425" lIns="91425" rIns="91425" wrap="square" tIns="91425">
            <a:noAutofit/>
          </a:bodyPr>
          <a:lstStyle/>
          <a:p>
            <a:pPr lvl="0" algn="ctr">
              <a:spcBef>
                <a:spcPts val="0"/>
              </a:spcBef>
              <a:buNone/>
            </a:pPr>
            <a:r>
              <a:rPr lang="pt-BR" sz="2400">
                <a:solidFill>
                  <a:srgbClr val="38761D"/>
                </a:solidFill>
              </a:rPr>
              <a:t>As indústrias brasileiras que em número, supostamente, são 500 vezes menor do que o número de brasileiras/os, continuam produzindo resíduo industrial. Mas será que todas/os nós </a:t>
            </a:r>
            <a:r>
              <a:rPr lang="pt-BR" sz="2400">
                <a:solidFill>
                  <a:srgbClr val="38761D"/>
                </a:solidFill>
              </a:rPr>
              <a:t>usufruímos</a:t>
            </a:r>
            <a:r>
              <a:rPr lang="pt-BR" sz="2400">
                <a:solidFill>
                  <a:srgbClr val="38761D"/>
                </a:solidFill>
              </a:rPr>
              <a:t> igualmente desses produtos finais nos quais a produção gera tanto resíduo?</a:t>
            </a:r>
          </a:p>
          <a:p>
            <a:pPr lvl="0" algn="ctr">
              <a:spcBef>
                <a:spcPts val="0"/>
              </a:spcBef>
              <a:buNone/>
            </a:pPr>
            <a:r>
              <a:rPr lang="pt-BR" sz="2400">
                <a:solidFill>
                  <a:srgbClr val="38761D"/>
                </a:solidFill>
              </a:rPr>
              <a:t>E os dados de produção de lixo per capita, na vida real, se aplicam?</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idx="1" type="body"/>
          </p:nvPr>
        </p:nvSpPr>
        <p:spPr>
          <a:xfrm>
            <a:off x="819150" y="586775"/>
            <a:ext cx="7505700" cy="2448000"/>
          </a:xfrm>
          <a:prstGeom prst="rect">
            <a:avLst/>
          </a:prstGeom>
        </p:spPr>
        <p:txBody>
          <a:bodyPr anchorCtr="0" anchor="t" bIns="91425" lIns="91425" rIns="91425" wrap="square" tIns="91425">
            <a:noAutofit/>
          </a:bodyPr>
          <a:lstStyle/>
          <a:p>
            <a:pPr lvl="0">
              <a:spcBef>
                <a:spcPts val="0"/>
              </a:spcBef>
              <a:buNone/>
            </a:pPr>
            <a:r>
              <a:rPr lang="pt-BR" sz="2400"/>
              <a:t>“Segundo IBGE, em </a:t>
            </a:r>
            <a:r>
              <a:rPr b="1" lang="pt-BR" sz="2400"/>
              <a:t>2008</a:t>
            </a:r>
            <a:r>
              <a:rPr lang="pt-BR" sz="2400"/>
              <a:t>, cada brasileiro produziu em média </a:t>
            </a:r>
            <a:r>
              <a:rPr b="1" lang="pt-BR" sz="2400"/>
              <a:t>359 kg</a:t>
            </a:r>
            <a:r>
              <a:rPr lang="pt-BR" sz="2400"/>
              <a:t> de resíduos sólidos (residências, escritórios, instituições e estabelecimentos comerciais - Coleta municipal formal). </a:t>
            </a:r>
            <a:r>
              <a:rPr b="1" lang="pt-BR" sz="2400"/>
              <a:t>Em 2010</a:t>
            </a:r>
            <a:r>
              <a:rPr lang="pt-BR" sz="2400"/>
              <a:t>, esse número para </a:t>
            </a:r>
            <a:r>
              <a:rPr b="1" lang="pt-BR" sz="2400"/>
              <a:t>378 kg</a:t>
            </a:r>
            <a:r>
              <a:rPr lang="pt-BR" sz="2400"/>
              <a:t> de lixo, ultrapassando a marca de </a:t>
            </a:r>
            <a:r>
              <a:rPr b="1" lang="pt-BR" sz="2400"/>
              <a:t>1kg </a:t>
            </a:r>
            <a:r>
              <a:rPr lang="pt-BR" sz="2400"/>
              <a:t>por dia per capita. Essa média não deve ocultar a imensa desigualdade de renda, já que em </a:t>
            </a:r>
            <a:r>
              <a:rPr b="1" lang="pt-BR" sz="2400"/>
              <a:t>2012</a:t>
            </a:r>
            <a:r>
              <a:rPr lang="pt-BR" sz="2400"/>
              <a:t> a produção de lixo </a:t>
            </a:r>
            <a:r>
              <a:rPr b="1" lang="pt-BR" sz="2400"/>
              <a:t>per capita</a:t>
            </a:r>
            <a:r>
              <a:rPr lang="pt-BR" sz="2400"/>
              <a:t> na favela do Morro Dona Marta/RJ, foi de apenas </a:t>
            </a:r>
            <a:r>
              <a:rPr b="1" lang="pt-BR" sz="2400"/>
              <a:t>0,53kg</a:t>
            </a:r>
            <a:r>
              <a:rPr lang="pt-BR" sz="2400"/>
              <a:t> “ Citação do livro Capitalismo e colapso ambiental, Luiz Marques (2015)</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a:spcBef>
                <a:spcPts val="0"/>
              </a:spcBef>
              <a:buNone/>
            </a:pPr>
            <a:r>
              <a:rPr lang="pt-BR"/>
              <a:t>Referências</a:t>
            </a:r>
          </a:p>
        </p:txBody>
      </p:sp>
      <p:sp>
        <p:nvSpPr>
          <p:cNvPr id="227" name="Shape 227"/>
          <p:cNvSpPr txBox="1"/>
          <p:nvPr>
            <p:ph idx="1" type="body"/>
          </p:nvPr>
        </p:nvSpPr>
        <p:spPr>
          <a:xfrm>
            <a:off x="819150" y="1662700"/>
            <a:ext cx="7505700" cy="2448000"/>
          </a:xfrm>
          <a:prstGeom prst="rect">
            <a:avLst/>
          </a:prstGeom>
        </p:spPr>
        <p:txBody>
          <a:bodyPr anchorCtr="0" anchor="t" bIns="91425" lIns="91425" rIns="91425" wrap="square" tIns="91425">
            <a:noAutofit/>
          </a:bodyPr>
          <a:lstStyle/>
          <a:p>
            <a:pPr lvl="0" rtl="0">
              <a:spcBef>
                <a:spcPts val="0"/>
              </a:spcBef>
              <a:spcAft>
                <a:spcPts val="0"/>
              </a:spcAft>
              <a:buNone/>
            </a:pPr>
            <a:r>
              <a:rPr lang="pt-BR" sz="1400">
                <a:solidFill>
                  <a:srgbClr val="222222"/>
                </a:solidFill>
                <a:highlight>
                  <a:srgbClr val="FFFFFF"/>
                </a:highlight>
              </a:rPr>
              <a:t>CRUZ, Jorge Manuel Mendes de Pinho et al. </a:t>
            </a:r>
            <a:r>
              <a:rPr b="1" lang="pt-BR" sz="1400">
                <a:solidFill>
                  <a:srgbClr val="222222"/>
                </a:solidFill>
                <a:highlight>
                  <a:srgbClr val="FFFFFF"/>
                </a:highlight>
              </a:rPr>
              <a:t>Gestão integrada de resíduos industriais: análise comparativa entre o Estado de São Paulo e Portugal</a:t>
            </a:r>
            <a:r>
              <a:rPr lang="pt-BR" sz="1400">
                <a:solidFill>
                  <a:srgbClr val="222222"/>
                </a:solidFill>
                <a:highlight>
                  <a:srgbClr val="FFFFFF"/>
                </a:highlight>
              </a:rPr>
              <a:t>. 2014 Tese de Doutorado. Universidade de São Paulo</a:t>
            </a:r>
          </a:p>
          <a:p>
            <a:pPr lvl="0" rtl="0">
              <a:spcBef>
                <a:spcPts val="0"/>
              </a:spcBef>
              <a:spcAft>
                <a:spcPts val="0"/>
              </a:spcAft>
              <a:buNone/>
            </a:pPr>
            <a:r>
              <a:t/>
            </a:r>
            <a:endParaRPr sz="1400">
              <a:solidFill>
                <a:srgbClr val="222222"/>
              </a:solidFill>
              <a:highlight>
                <a:srgbClr val="FFFFFF"/>
              </a:highlight>
            </a:endParaRPr>
          </a:p>
          <a:p>
            <a:pPr lvl="0" rtl="0">
              <a:spcBef>
                <a:spcPts val="0"/>
              </a:spcBef>
              <a:spcAft>
                <a:spcPts val="0"/>
              </a:spcAft>
              <a:buNone/>
            </a:pPr>
            <a:r>
              <a:rPr lang="pt-BR" sz="1400">
                <a:solidFill>
                  <a:srgbClr val="222222"/>
                </a:solidFill>
                <a:highlight>
                  <a:srgbClr val="FFFFFF"/>
                </a:highlight>
              </a:rPr>
              <a:t>MARQUES, Luiz C. </a:t>
            </a:r>
            <a:r>
              <a:rPr b="1" lang="pt-BR" sz="1400">
                <a:solidFill>
                  <a:srgbClr val="222222"/>
                </a:solidFill>
                <a:highlight>
                  <a:srgbClr val="FFFFFF"/>
                </a:highlight>
              </a:rPr>
              <a:t>Capitalismo e colapso ambiental</a:t>
            </a:r>
            <a:r>
              <a:rPr lang="pt-BR" sz="1400">
                <a:solidFill>
                  <a:srgbClr val="222222"/>
                </a:solidFill>
                <a:highlight>
                  <a:srgbClr val="FFFFFF"/>
                </a:highlight>
              </a:rPr>
              <a:t>. Editora Unicamp, 2015.</a:t>
            </a:r>
          </a:p>
          <a:p>
            <a:pPr lvl="0" rtl="0">
              <a:spcBef>
                <a:spcPts val="0"/>
              </a:spcBef>
              <a:spcAft>
                <a:spcPts val="0"/>
              </a:spcAft>
              <a:buNone/>
            </a:pPr>
            <a:r>
              <a:t/>
            </a:r>
            <a:endParaRPr sz="1400">
              <a:solidFill>
                <a:srgbClr val="222222"/>
              </a:solidFill>
              <a:highlight>
                <a:srgbClr val="FFFFFF"/>
              </a:highlight>
            </a:endParaRPr>
          </a:p>
          <a:p>
            <a:pPr lvl="0" rtl="0">
              <a:spcBef>
                <a:spcPts val="0"/>
              </a:spcBef>
              <a:spcAft>
                <a:spcPts val="0"/>
              </a:spcAft>
              <a:buNone/>
            </a:pPr>
            <a:r>
              <a:rPr lang="pt-BR" sz="1400">
                <a:solidFill>
                  <a:srgbClr val="222222"/>
                </a:solidFill>
                <a:highlight>
                  <a:srgbClr val="FFFFFF"/>
                </a:highlight>
              </a:rPr>
              <a:t>ZIGLIO, Luciana Aparecida Iotti. </a:t>
            </a:r>
            <a:r>
              <a:rPr b="1" lang="pt-BR" sz="1400">
                <a:solidFill>
                  <a:srgbClr val="222222"/>
                </a:solidFill>
                <a:highlight>
                  <a:srgbClr val="FFFFFF"/>
                </a:highlight>
              </a:rPr>
              <a:t>A convenção de Basiléia e o destino dos resíduos industriais no Brasil</a:t>
            </a:r>
            <a:r>
              <a:rPr lang="pt-BR" sz="1400">
                <a:solidFill>
                  <a:srgbClr val="222222"/>
                </a:solidFill>
                <a:highlight>
                  <a:srgbClr val="FFFFFF"/>
                </a:highlight>
              </a:rPr>
              <a:t>. 2005. Tese de Doutorado. Universidade de São Paulo.</a:t>
            </a:r>
          </a:p>
          <a:p>
            <a:pPr lvl="0" rtl="0">
              <a:spcBef>
                <a:spcPts val="0"/>
              </a:spcBef>
              <a:spcAft>
                <a:spcPts val="0"/>
              </a:spcAft>
              <a:buNone/>
            </a:pPr>
            <a:r>
              <a:t/>
            </a:r>
            <a:endParaRPr sz="1400"/>
          </a:p>
          <a:p>
            <a:pPr lvl="0" rtl="0">
              <a:spcBef>
                <a:spcPts val="0"/>
              </a:spcBef>
              <a:spcAft>
                <a:spcPts val="0"/>
              </a:spcAft>
              <a:buNone/>
            </a:pPr>
            <a:r>
              <a:rPr lang="pt-BR" sz="1400" u="sng">
                <a:solidFill>
                  <a:schemeClr val="hlink"/>
                </a:solidFill>
                <a:highlight>
                  <a:srgbClr val="FFFFFF"/>
                </a:highlight>
                <a:hlinkClick r:id="rId3"/>
              </a:rPr>
              <a:t>http://www.valor.com.br/brasil/4613505/numero-de-industrias-tem-o-menor-crescimento-desde-1997-aponta-ibge</a:t>
            </a:r>
            <a:r>
              <a:rPr lang="pt-BR" sz="1400">
                <a:solidFill>
                  <a:srgbClr val="222222"/>
                </a:solidFill>
                <a:highlight>
                  <a:srgbClr val="FFFFFF"/>
                </a:highlight>
              </a:rPr>
              <a:t> (Acessado em 29/11/2017)</a:t>
            </a:r>
          </a:p>
          <a:p>
            <a:pPr lvl="0" rtl="0">
              <a:spcBef>
                <a:spcPts val="0"/>
              </a:spcBef>
              <a:spcAft>
                <a:spcPts val="0"/>
              </a:spcAft>
              <a:buNone/>
            </a:pPr>
            <a:r>
              <a:t/>
            </a:r>
            <a:endParaRPr sz="1000">
              <a:solidFill>
                <a:srgbClr val="222222"/>
              </a:solidFill>
              <a:highlight>
                <a:srgbClr val="FFFFFF"/>
              </a:highlight>
              <a:latin typeface="Arial"/>
              <a:ea typeface="Arial"/>
              <a:cs typeface="Arial"/>
              <a:sym typeface="Arial"/>
            </a:endParaRPr>
          </a:p>
          <a:p>
            <a:pPr lvl="0" rtl="0">
              <a:spcBef>
                <a:spcPts val="0"/>
              </a:spcBef>
              <a:spcAft>
                <a:spcPts val="0"/>
              </a:spcAft>
              <a:buNone/>
            </a:pPr>
            <a:r>
              <a:t/>
            </a:r>
            <a:endParaRPr sz="1000">
              <a:solidFill>
                <a:srgbClr val="222222"/>
              </a:solidFill>
              <a:highlight>
                <a:srgbClr val="FFFFFF"/>
              </a:highlight>
              <a:latin typeface="Arial"/>
              <a:ea typeface="Arial"/>
              <a:cs typeface="Arial"/>
              <a:sym typeface="Arial"/>
            </a:endParaRPr>
          </a:p>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lvl="0" algn="ctr">
              <a:spcBef>
                <a:spcPts val="0"/>
              </a:spcBef>
              <a:buNone/>
            </a:pPr>
            <a:r>
              <a:rPr lang="pt-BR" sz="7200">
                <a:solidFill>
                  <a:srgbClr val="38761D"/>
                </a:solidFill>
              </a:rPr>
              <a:t>Obrigada (o)!</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pic>
        <p:nvPicPr>
          <p:cNvPr id="237" name="Shape 237"/>
          <p:cNvPicPr preferRelativeResize="0"/>
          <p:nvPr/>
        </p:nvPicPr>
        <p:blipFill>
          <a:blip r:embed="rId3">
            <a:alphaModFix/>
          </a:blip>
          <a:stretch>
            <a:fillRect/>
          </a:stretch>
        </p:blipFill>
        <p:spPr>
          <a:xfrm>
            <a:off x="1524000" y="742950"/>
            <a:ext cx="6096000" cy="3657600"/>
          </a:xfrm>
          <a:prstGeom prst="rect">
            <a:avLst/>
          </a:prstGeom>
          <a:noFill/>
          <a:ln>
            <a:noFill/>
          </a:ln>
        </p:spPr>
      </p:pic>
      <p:sp>
        <p:nvSpPr>
          <p:cNvPr id="238" name="Shape 238"/>
          <p:cNvSpPr txBox="1"/>
          <p:nvPr/>
        </p:nvSpPr>
        <p:spPr>
          <a:xfrm>
            <a:off x="282600" y="861025"/>
            <a:ext cx="7337400" cy="855900"/>
          </a:xfrm>
          <a:prstGeom prst="rect">
            <a:avLst/>
          </a:prstGeom>
          <a:noFill/>
          <a:ln>
            <a:noFill/>
          </a:ln>
        </p:spPr>
        <p:txBody>
          <a:bodyPr anchorCtr="0" anchor="t" bIns="91425" lIns="91425" rIns="91425" wrap="square" tIns="91425">
            <a:noAutofit/>
          </a:bodyPr>
          <a:lstStyle/>
          <a:p>
            <a:pPr lvl="0">
              <a:spcBef>
                <a:spcPts val="0"/>
              </a:spcBef>
              <a:buNone/>
            </a:pPr>
            <a:r>
              <a:rPr lang="pt-BR" sz="4800">
                <a:solidFill>
                  <a:srgbClr val="38761D"/>
                </a:solidFill>
                <a:latin typeface="Calibri"/>
                <a:ea typeface="Calibri"/>
                <a:cs typeface="Calibri"/>
                <a:sym typeface="Calibri"/>
              </a:rPr>
              <a:t>Dúvidas?</a:t>
            </a:r>
          </a:p>
          <a:p>
            <a:pPr lvl="0">
              <a:spcBef>
                <a:spcPts val="0"/>
              </a:spcBef>
              <a:buNone/>
            </a:pPr>
            <a:r>
              <a:rPr lang="pt-BR" sz="4800">
                <a:solidFill>
                  <a:srgbClr val="38761D"/>
                </a:solidFill>
                <a:latin typeface="Calibri"/>
                <a:ea typeface="Calibri"/>
                <a:cs typeface="Calibri"/>
                <a:sym typeface="Calibri"/>
              </a:rPr>
              <a:t>Perguntas?</a:t>
            </a:r>
          </a:p>
          <a:p>
            <a:pPr lvl="0">
              <a:spcBef>
                <a:spcPts val="0"/>
              </a:spcBef>
              <a:buNone/>
            </a:pPr>
            <a:r>
              <a:rPr lang="pt-BR" sz="4800">
                <a:solidFill>
                  <a:srgbClr val="38761D"/>
                </a:solidFill>
                <a:latin typeface="Calibri"/>
                <a:ea typeface="Calibri"/>
                <a:cs typeface="Calibri"/>
                <a:sym typeface="Calibri"/>
              </a:rPr>
              <a:t>Respostas?</a:t>
            </a:r>
          </a:p>
          <a:p>
            <a:pPr lvl="0">
              <a:spcBef>
                <a:spcPts val="0"/>
              </a:spcBef>
              <a:buNone/>
            </a:pPr>
            <a:r>
              <a:rPr lang="pt-BR" sz="4800">
                <a:solidFill>
                  <a:srgbClr val="38761D"/>
                </a:solidFill>
                <a:latin typeface="Calibri"/>
                <a:ea typeface="Calibri"/>
                <a:cs typeface="Calibri"/>
                <a:sym typeface="Calibri"/>
              </a:rPr>
              <a:t>Soluções?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idx="1" type="body"/>
          </p:nvPr>
        </p:nvSpPr>
        <p:spPr>
          <a:xfrm>
            <a:off x="819150" y="1990725"/>
            <a:ext cx="7505700" cy="24480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lang="pt-BR" sz="3000" u="sng">
                <a:solidFill>
                  <a:schemeClr val="accent5"/>
                </a:solidFill>
                <a:latin typeface="Nunito"/>
                <a:ea typeface="Nunito"/>
                <a:cs typeface="Nunito"/>
                <a:sym typeface="Nunito"/>
                <a:hlinkClick r:id="rId3"/>
              </a:rPr>
              <a:t>https://www.youtube.com/watch?v=na7HcCVWQ3k</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Shape 139"/>
          <p:cNvPicPr preferRelativeResize="0"/>
          <p:nvPr/>
        </p:nvPicPr>
        <p:blipFill>
          <a:blip r:embed="rId3">
            <a:alphaModFix/>
          </a:blip>
          <a:stretch>
            <a:fillRect/>
          </a:stretch>
        </p:blipFill>
        <p:spPr>
          <a:xfrm>
            <a:off x="3523000" y="2361800"/>
            <a:ext cx="1768425" cy="673525"/>
          </a:xfrm>
          <a:prstGeom prst="rect">
            <a:avLst/>
          </a:prstGeom>
          <a:noFill/>
          <a:ln>
            <a:noFill/>
          </a:ln>
        </p:spPr>
      </p:pic>
      <p:cxnSp>
        <p:nvCxnSpPr>
          <p:cNvPr id="140" name="Shape 140"/>
          <p:cNvCxnSpPr>
            <a:stCxn id="139" idx="0"/>
          </p:cNvCxnSpPr>
          <p:nvPr/>
        </p:nvCxnSpPr>
        <p:spPr>
          <a:xfrm flipH="1" rot="10800000">
            <a:off x="4407212" y="1863200"/>
            <a:ext cx="14700" cy="498600"/>
          </a:xfrm>
          <a:prstGeom prst="straightConnector1">
            <a:avLst/>
          </a:prstGeom>
          <a:noFill/>
          <a:ln cap="flat" cmpd="sng" w="9525">
            <a:solidFill>
              <a:schemeClr val="dk2"/>
            </a:solidFill>
            <a:prstDash val="solid"/>
            <a:round/>
            <a:headEnd len="lg" w="lg" type="none"/>
            <a:tailEnd len="lg" w="lg" type="triangle"/>
          </a:ln>
        </p:spPr>
      </p:cxnSp>
      <p:cxnSp>
        <p:nvCxnSpPr>
          <p:cNvPr id="141" name="Shape 141"/>
          <p:cNvCxnSpPr>
            <a:stCxn id="139" idx="3"/>
          </p:cNvCxnSpPr>
          <p:nvPr/>
        </p:nvCxnSpPr>
        <p:spPr>
          <a:xfrm>
            <a:off x="5291425" y="2698563"/>
            <a:ext cx="521400" cy="4500"/>
          </a:xfrm>
          <a:prstGeom prst="straightConnector1">
            <a:avLst/>
          </a:prstGeom>
          <a:noFill/>
          <a:ln cap="flat" cmpd="sng" w="9525">
            <a:solidFill>
              <a:schemeClr val="dk2"/>
            </a:solidFill>
            <a:prstDash val="solid"/>
            <a:round/>
            <a:headEnd len="lg" w="lg" type="none"/>
            <a:tailEnd len="lg" w="lg" type="triangle"/>
          </a:ln>
        </p:spPr>
      </p:cxnSp>
      <p:cxnSp>
        <p:nvCxnSpPr>
          <p:cNvPr id="142" name="Shape 142"/>
          <p:cNvCxnSpPr>
            <a:stCxn id="139" idx="2"/>
          </p:cNvCxnSpPr>
          <p:nvPr/>
        </p:nvCxnSpPr>
        <p:spPr>
          <a:xfrm>
            <a:off x="4407212" y="3035325"/>
            <a:ext cx="14700" cy="546600"/>
          </a:xfrm>
          <a:prstGeom prst="straightConnector1">
            <a:avLst/>
          </a:prstGeom>
          <a:noFill/>
          <a:ln cap="flat" cmpd="sng" w="9525">
            <a:solidFill>
              <a:schemeClr val="dk2"/>
            </a:solidFill>
            <a:prstDash val="solid"/>
            <a:round/>
            <a:headEnd len="lg" w="lg" type="none"/>
            <a:tailEnd len="lg" w="lg" type="triangle"/>
          </a:ln>
        </p:spPr>
      </p:cxnSp>
      <p:cxnSp>
        <p:nvCxnSpPr>
          <p:cNvPr id="143" name="Shape 143"/>
          <p:cNvCxnSpPr>
            <a:stCxn id="139" idx="1"/>
          </p:cNvCxnSpPr>
          <p:nvPr/>
        </p:nvCxnSpPr>
        <p:spPr>
          <a:xfrm rot="10800000">
            <a:off x="2965300" y="2689863"/>
            <a:ext cx="557700" cy="8700"/>
          </a:xfrm>
          <a:prstGeom prst="straightConnector1">
            <a:avLst/>
          </a:prstGeom>
          <a:noFill/>
          <a:ln cap="flat" cmpd="sng" w="9525">
            <a:solidFill>
              <a:schemeClr val="dk2"/>
            </a:solidFill>
            <a:prstDash val="solid"/>
            <a:round/>
            <a:headEnd len="lg" w="lg" type="none"/>
            <a:tailEnd len="lg" w="lg" type="triangle"/>
          </a:ln>
        </p:spPr>
      </p:cxnSp>
      <p:cxnSp>
        <p:nvCxnSpPr>
          <p:cNvPr id="144" name="Shape 144"/>
          <p:cNvCxnSpPr/>
          <p:nvPr/>
        </p:nvCxnSpPr>
        <p:spPr>
          <a:xfrm flipH="1" rot="10800000">
            <a:off x="5012300" y="1403900"/>
            <a:ext cx="813600" cy="1010400"/>
          </a:xfrm>
          <a:prstGeom prst="straightConnector1">
            <a:avLst/>
          </a:prstGeom>
          <a:noFill/>
          <a:ln cap="flat" cmpd="sng" w="9525">
            <a:solidFill>
              <a:schemeClr val="dk2"/>
            </a:solidFill>
            <a:prstDash val="solid"/>
            <a:round/>
            <a:headEnd len="lg" w="lg" type="none"/>
            <a:tailEnd len="lg" w="lg" type="triangle"/>
          </a:ln>
        </p:spPr>
      </p:cxnSp>
      <p:cxnSp>
        <p:nvCxnSpPr>
          <p:cNvPr id="145" name="Shape 145"/>
          <p:cNvCxnSpPr/>
          <p:nvPr/>
        </p:nvCxnSpPr>
        <p:spPr>
          <a:xfrm>
            <a:off x="4933550" y="3057225"/>
            <a:ext cx="1128300" cy="774300"/>
          </a:xfrm>
          <a:prstGeom prst="straightConnector1">
            <a:avLst/>
          </a:prstGeom>
          <a:noFill/>
          <a:ln cap="flat" cmpd="sng" w="9525">
            <a:solidFill>
              <a:schemeClr val="dk2"/>
            </a:solidFill>
            <a:prstDash val="solid"/>
            <a:round/>
            <a:headEnd len="lg" w="lg" type="none"/>
            <a:tailEnd len="lg" w="lg" type="triangle"/>
          </a:ln>
        </p:spPr>
      </p:cxnSp>
      <p:cxnSp>
        <p:nvCxnSpPr>
          <p:cNvPr id="146" name="Shape 146"/>
          <p:cNvCxnSpPr/>
          <p:nvPr/>
        </p:nvCxnSpPr>
        <p:spPr>
          <a:xfrm flipH="1">
            <a:off x="2702900" y="3149075"/>
            <a:ext cx="1010400" cy="642900"/>
          </a:xfrm>
          <a:prstGeom prst="straightConnector1">
            <a:avLst/>
          </a:prstGeom>
          <a:noFill/>
          <a:ln cap="flat" cmpd="sng" w="9525">
            <a:solidFill>
              <a:schemeClr val="dk2"/>
            </a:solidFill>
            <a:prstDash val="solid"/>
            <a:round/>
            <a:headEnd len="lg" w="lg" type="none"/>
            <a:tailEnd len="lg" w="lg" type="triangle"/>
          </a:ln>
        </p:spPr>
      </p:cxnSp>
      <p:cxnSp>
        <p:nvCxnSpPr>
          <p:cNvPr id="147" name="Shape 147"/>
          <p:cNvCxnSpPr/>
          <p:nvPr/>
        </p:nvCxnSpPr>
        <p:spPr>
          <a:xfrm rot="10800000">
            <a:off x="2860475" y="1522100"/>
            <a:ext cx="839700" cy="839700"/>
          </a:xfrm>
          <a:prstGeom prst="straightConnector1">
            <a:avLst/>
          </a:prstGeom>
          <a:noFill/>
          <a:ln cap="flat" cmpd="sng" w="9525">
            <a:solidFill>
              <a:schemeClr val="dk2"/>
            </a:solidFill>
            <a:prstDash val="solid"/>
            <a:round/>
            <a:headEnd len="lg" w="lg" type="none"/>
            <a:tailEnd len="lg" w="lg" type="triangle"/>
          </a:ln>
        </p:spPr>
      </p:cxnSp>
      <p:pic>
        <p:nvPicPr>
          <p:cNvPr id="148" name="Shape 148"/>
          <p:cNvPicPr preferRelativeResize="0"/>
          <p:nvPr/>
        </p:nvPicPr>
        <p:blipFill>
          <a:blip r:embed="rId4">
            <a:alphaModFix/>
          </a:blip>
          <a:stretch>
            <a:fillRect/>
          </a:stretch>
        </p:blipFill>
        <p:spPr>
          <a:xfrm>
            <a:off x="1151875" y="3505725"/>
            <a:ext cx="1410350" cy="1410350"/>
          </a:xfrm>
          <a:prstGeom prst="rect">
            <a:avLst/>
          </a:prstGeom>
          <a:noFill/>
          <a:ln>
            <a:noFill/>
          </a:ln>
        </p:spPr>
      </p:pic>
      <p:pic>
        <p:nvPicPr>
          <p:cNvPr id="149" name="Shape 149"/>
          <p:cNvPicPr preferRelativeResize="0"/>
          <p:nvPr/>
        </p:nvPicPr>
        <p:blipFill>
          <a:blip r:embed="rId5">
            <a:alphaModFix/>
          </a:blip>
          <a:stretch>
            <a:fillRect/>
          </a:stretch>
        </p:blipFill>
        <p:spPr>
          <a:xfrm>
            <a:off x="783600" y="315425"/>
            <a:ext cx="1919300" cy="1088475"/>
          </a:xfrm>
          <a:prstGeom prst="rect">
            <a:avLst/>
          </a:prstGeom>
          <a:noFill/>
          <a:ln>
            <a:noFill/>
          </a:ln>
        </p:spPr>
      </p:pic>
      <p:pic>
        <p:nvPicPr>
          <p:cNvPr id="150" name="Shape 150"/>
          <p:cNvPicPr preferRelativeResize="0"/>
          <p:nvPr/>
        </p:nvPicPr>
        <p:blipFill>
          <a:blip r:embed="rId6">
            <a:alphaModFix/>
          </a:blip>
          <a:stretch>
            <a:fillRect/>
          </a:stretch>
        </p:blipFill>
        <p:spPr>
          <a:xfrm>
            <a:off x="6061850" y="2170361"/>
            <a:ext cx="1410350" cy="1056401"/>
          </a:xfrm>
          <a:prstGeom prst="rect">
            <a:avLst/>
          </a:prstGeom>
          <a:noFill/>
          <a:ln>
            <a:noFill/>
          </a:ln>
        </p:spPr>
      </p:pic>
      <p:pic>
        <p:nvPicPr>
          <p:cNvPr id="151" name="Shape 151"/>
          <p:cNvPicPr preferRelativeResize="0"/>
          <p:nvPr/>
        </p:nvPicPr>
        <p:blipFill>
          <a:blip r:embed="rId7">
            <a:alphaModFix/>
          </a:blip>
          <a:stretch>
            <a:fillRect/>
          </a:stretch>
        </p:blipFill>
        <p:spPr>
          <a:xfrm>
            <a:off x="5956504" y="371428"/>
            <a:ext cx="2127697" cy="1410350"/>
          </a:xfrm>
          <a:prstGeom prst="rect">
            <a:avLst/>
          </a:prstGeom>
          <a:noFill/>
          <a:ln>
            <a:noFill/>
          </a:ln>
        </p:spPr>
      </p:pic>
      <p:pic>
        <p:nvPicPr>
          <p:cNvPr id="152" name="Shape 152"/>
          <p:cNvPicPr preferRelativeResize="0"/>
          <p:nvPr/>
        </p:nvPicPr>
        <p:blipFill>
          <a:blip r:embed="rId8">
            <a:alphaModFix/>
          </a:blip>
          <a:stretch>
            <a:fillRect/>
          </a:stretch>
        </p:blipFill>
        <p:spPr>
          <a:xfrm>
            <a:off x="1518535" y="1995661"/>
            <a:ext cx="1234041" cy="1410350"/>
          </a:xfrm>
          <a:prstGeom prst="rect">
            <a:avLst/>
          </a:prstGeom>
          <a:noFill/>
          <a:ln>
            <a:noFill/>
          </a:ln>
        </p:spPr>
      </p:pic>
      <p:pic>
        <p:nvPicPr>
          <p:cNvPr id="153" name="Shape 153"/>
          <p:cNvPicPr preferRelativeResize="0"/>
          <p:nvPr/>
        </p:nvPicPr>
        <p:blipFill>
          <a:blip r:embed="rId9">
            <a:alphaModFix/>
          </a:blip>
          <a:stretch>
            <a:fillRect/>
          </a:stretch>
        </p:blipFill>
        <p:spPr>
          <a:xfrm>
            <a:off x="6290450" y="3428372"/>
            <a:ext cx="1410349" cy="1410328"/>
          </a:xfrm>
          <a:prstGeom prst="rect">
            <a:avLst/>
          </a:prstGeom>
          <a:noFill/>
          <a:ln>
            <a:noFill/>
          </a:ln>
        </p:spPr>
      </p:pic>
      <p:pic>
        <p:nvPicPr>
          <p:cNvPr id="154" name="Shape 154"/>
          <p:cNvPicPr preferRelativeResize="0"/>
          <p:nvPr/>
        </p:nvPicPr>
        <p:blipFill>
          <a:blip r:embed="rId10">
            <a:alphaModFix/>
          </a:blip>
          <a:stretch>
            <a:fillRect/>
          </a:stretch>
        </p:blipFill>
        <p:spPr>
          <a:xfrm>
            <a:off x="3608576" y="472904"/>
            <a:ext cx="1611950" cy="1207396"/>
          </a:xfrm>
          <a:prstGeom prst="rect">
            <a:avLst/>
          </a:prstGeom>
          <a:noFill/>
          <a:ln>
            <a:noFill/>
          </a:ln>
        </p:spPr>
      </p:pic>
      <p:pic>
        <p:nvPicPr>
          <p:cNvPr id="155" name="Shape 155"/>
          <p:cNvPicPr preferRelativeResize="0"/>
          <p:nvPr/>
        </p:nvPicPr>
        <p:blipFill>
          <a:blip r:embed="rId11">
            <a:alphaModFix/>
          </a:blip>
          <a:stretch>
            <a:fillRect/>
          </a:stretch>
        </p:blipFill>
        <p:spPr>
          <a:xfrm>
            <a:off x="3700178" y="3762544"/>
            <a:ext cx="1611951" cy="10491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idx="1" type="body"/>
          </p:nvPr>
        </p:nvSpPr>
        <p:spPr>
          <a:xfrm>
            <a:off x="819150" y="957850"/>
            <a:ext cx="7505700" cy="2864100"/>
          </a:xfrm>
          <a:prstGeom prst="rect">
            <a:avLst/>
          </a:prstGeom>
        </p:spPr>
        <p:txBody>
          <a:bodyPr anchorCtr="0" anchor="t" bIns="91425" lIns="91425" rIns="91425" wrap="square" tIns="91425">
            <a:noAutofit/>
          </a:bodyPr>
          <a:lstStyle/>
          <a:p>
            <a:pPr lvl="0" rtl="0" algn="ctr">
              <a:spcBef>
                <a:spcPts val="0"/>
              </a:spcBef>
              <a:buNone/>
            </a:pPr>
            <a:r>
              <a:rPr lang="pt-BR" sz="1800"/>
              <a:t>97% da energia e materiais gastos na manufatura de um produto se tornam lixo</a:t>
            </a:r>
          </a:p>
          <a:p>
            <a:pPr lvl="0" rtl="0" algn="ctr">
              <a:spcBef>
                <a:spcPts val="0"/>
              </a:spcBef>
              <a:buNone/>
            </a:pPr>
            <a:r>
              <a:rPr lang="pt-BR" sz="3000"/>
              <a:t>“Estamos operando um sistema industrial, que é de fato, em primeiro lugar e antes de mais nada, uma máquina produtora de lixo”</a:t>
            </a:r>
            <a:r>
              <a:rPr lang="pt-BR" sz="3000"/>
              <a:t> </a:t>
            </a:r>
          </a:p>
          <a:p>
            <a:pPr lvl="0" algn="r">
              <a:spcBef>
                <a:spcPts val="0"/>
              </a:spcBef>
              <a:buNone/>
            </a:pPr>
            <a:r>
              <a:rPr lang="pt-BR" sz="3000"/>
              <a:t>Joel Makower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idx="1" type="body"/>
          </p:nvPr>
        </p:nvSpPr>
        <p:spPr>
          <a:xfrm>
            <a:off x="819150" y="1019775"/>
            <a:ext cx="7505700" cy="2448000"/>
          </a:xfrm>
          <a:prstGeom prst="rect">
            <a:avLst/>
          </a:prstGeom>
        </p:spPr>
        <p:txBody>
          <a:bodyPr anchorCtr="0" anchor="t" bIns="91425" lIns="91425" rIns="91425" wrap="square" tIns="91425">
            <a:noAutofit/>
          </a:bodyPr>
          <a:lstStyle/>
          <a:p>
            <a:pPr lvl="0" algn="ctr">
              <a:spcBef>
                <a:spcPts val="0"/>
              </a:spcBef>
              <a:buNone/>
            </a:pPr>
            <a:r>
              <a:rPr lang="pt-BR" sz="3600">
                <a:solidFill>
                  <a:srgbClr val="38761D"/>
                </a:solidFill>
              </a:rPr>
              <a:t>Para que o produto final esteja disponível para as intensas compras estimuladas pelo black friday, muita energia foi gasta e exacerbado resíduo gerado</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idx="1" type="body"/>
          </p:nvPr>
        </p:nvSpPr>
        <p:spPr>
          <a:xfrm>
            <a:off x="819150" y="1019775"/>
            <a:ext cx="7505700" cy="2448000"/>
          </a:xfrm>
          <a:prstGeom prst="rect">
            <a:avLst/>
          </a:prstGeom>
        </p:spPr>
        <p:txBody>
          <a:bodyPr anchorCtr="0" anchor="t" bIns="91425" lIns="91425" rIns="91425" wrap="square" tIns="91425">
            <a:noAutofit/>
          </a:bodyPr>
          <a:lstStyle/>
          <a:p>
            <a:pPr lvl="0" rtl="0" algn="ctr">
              <a:spcBef>
                <a:spcPts val="0"/>
              </a:spcBef>
              <a:buNone/>
            </a:pPr>
            <a:r>
              <a:rPr lang="pt-BR" sz="4800">
                <a:solidFill>
                  <a:srgbClr val="38761D"/>
                </a:solidFill>
              </a:rPr>
              <a:t>E se pensarmos em resíduos em larga escala?</a:t>
            </a:r>
          </a:p>
        </p:txBody>
      </p:sp>
      <p:pic>
        <p:nvPicPr>
          <p:cNvPr id="171" name="Shape 171"/>
          <p:cNvPicPr preferRelativeResize="0"/>
          <p:nvPr/>
        </p:nvPicPr>
        <p:blipFill>
          <a:blip r:embed="rId3">
            <a:alphaModFix/>
          </a:blip>
          <a:stretch>
            <a:fillRect/>
          </a:stretch>
        </p:blipFill>
        <p:spPr>
          <a:xfrm>
            <a:off x="408225" y="2755450"/>
            <a:ext cx="2799200" cy="2099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Shape 176"/>
          <p:cNvPicPr preferRelativeResize="0"/>
          <p:nvPr/>
        </p:nvPicPr>
        <p:blipFill>
          <a:blip r:embed="rId3">
            <a:alphaModFix/>
          </a:blip>
          <a:stretch>
            <a:fillRect/>
          </a:stretch>
        </p:blipFill>
        <p:spPr>
          <a:xfrm>
            <a:off x="1363925" y="217500"/>
            <a:ext cx="6284975" cy="4708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819150" y="845600"/>
            <a:ext cx="7505700" cy="954600"/>
          </a:xfrm>
          <a:prstGeom prst="rect">
            <a:avLst/>
          </a:prstGeom>
        </p:spPr>
        <p:txBody>
          <a:bodyPr anchorCtr="0" anchor="t" bIns="91425" lIns="91425" rIns="91425" wrap="square" tIns="91425">
            <a:noAutofit/>
          </a:bodyPr>
          <a:lstStyle/>
          <a:p>
            <a:pPr lvl="0" rtl="0">
              <a:lnSpc>
                <a:spcPct val="115000"/>
              </a:lnSpc>
              <a:spcBef>
                <a:spcPts val="0"/>
              </a:spcBef>
              <a:buNone/>
            </a:pPr>
            <a:r>
              <a:rPr lang="pt-BR" sz="1800">
                <a:solidFill>
                  <a:srgbClr val="222222"/>
                </a:solidFill>
                <a:highlight>
                  <a:srgbClr val="FFFFFF"/>
                </a:highlight>
                <a:latin typeface="Calibri"/>
                <a:ea typeface="Calibri"/>
                <a:cs typeface="Calibri"/>
                <a:sym typeface="Calibri"/>
              </a:rPr>
              <a:t>Resíduo industrial - “Gerado em processos produtivos industriais, como o que resulte das atividades de produção e distribuição de eletricidade, gás e água”</a:t>
            </a:r>
          </a:p>
        </p:txBody>
      </p:sp>
      <p:pic>
        <p:nvPicPr>
          <p:cNvPr id="182" name="Shape 182"/>
          <p:cNvPicPr preferRelativeResize="0"/>
          <p:nvPr/>
        </p:nvPicPr>
        <p:blipFill>
          <a:blip r:embed="rId3">
            <a:alphaModFix/>
          </a:blip>
          <a:stretch>
            <a:fillRect/>
          </a:stretch>
        </p:blipFill>
        <p:spPr>
          <a:xfrm>
            <a:off x="520213" y="1629625"/>
            <a:ext cx="8103575" cy="3015275"/>
          </a:xfrm>
          <a:prstGeom prst="rect">
            <a:avLst/>
          </a:prstGeom>
          <a:noFill/>
          <a:ln>
            <a:noFill/>
          </a:ln>
        </p:spPr>
      </p:pic>
      <p:sp>
        <p:nvSpPr>
          <p:cNvPr id="183" name="Shape 183"/>
          <p:cNvSpPr txBox="1"/>
          <p:nvPr/>
        </p:nvSpPr>
        <p:spPr>
          <a:xfrm>
            <a:off x="1968175" y="4382479"/>
            <a:ext cx="7337400" cy="855900"/>
          </a:xfrm>
          <a:prstGeom prst="rect">
            <a:avLst/>
          </a:prstGeom>
          <a:noFill/>
          <a:ln>
            <a:noFill/>
          </a:ln>
        </p:spPr>
        <p:txBody>
          <a:bodyPr anchorCtr="0" anchor="t" bIns="91425" lIns="91425" rIns="91425" wrap="square" tIns="91425">
            <a:noAutofit/>
          </a:bodyPr>
          <a:lstStyle/>
          <a:p>
            <a:pPr lvl="0">
              <a:spcBef>
                <a:spcPts val="0"/>
              </a:spcBef>
              <a:buNone/>
            </a:pPr>
            <a:r>
              <a:rPr lang="pt-BR"/>
              <a:t>Associação Brasileira de Empresas de Tratamento de Resíduo</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819150" y="543800"/>
            <a:ext cx="7505700" cy="3668100"/>
          </a:xfrm>
          <a:prstGeom prst="rect">
            <a:avLst/>
          </a:prstGeom>
        </p:spPr>
        <p:txBody>
          <a:bodyPr anchorCtr="0" anchor="t" bIns="91425" lIns="91425" rIns="91425" wrap="square" tIns="91425">
            <a:noAutofit/>
          </a:bodyPr>
          <a:lstStyle/>
          <a:p>
            <a:pPr lvl="0" rtl="0">
              <a:lnSpc>
                <a:spcPct val="115000"/>
              </a:lnSpc>
              <a:spcBef>
                <a:spcPts val="0"/>
              </a:spcBef>
              <a:buNone/>
            </a:pPr>
            <a:r>
              <a:rPr lang="pt-BR" sz="1800">
                <a:solidFill>
                  <a:srgbClr val="222222"/>
                </a:solidFill>
                <a:highlight>
                  <a:srgbClr val="FFFFFF"/>
                </a:highlight>
                <a:latin typeface="Calibri"/>
                <a:ea typeface="Calibri"/>
                <a:cs typeface="Calibri"/>
                <a:sym typeface="Calibri"/>
              </a:rPr>
              <a:t>No caso de resíduos industriais o volume é calculado em </a:t>
            </a:r>
            <a:r>
              <a:rPr b="1" lang="pt-BR" sz="1800">
                <a:solidFill>
                  <a:srgbClr val="222222"/>
                </a:solidFill>
                <a:highlight>
                  <a:srgbClr val="FFFFFF"/>
                </a:highlight>
                <a:latin typeface="Calibri"/>
                <a:ea typeface="Calibri"/>
                <a:cs typeface="Calibri"/>
                <a:sym typeface="Calibri"/>
              </a:rPr>
              <a:t>97,6 milhões</a:t>
            </a:r>
            <a:r>
              <a:rPr lang="pt-BR" sz="1800">
                <a:solidFill>
                  <a:srgbClr val="222222"/>
                </a:solidFill>
                <a:highlight>
                  <a:srgbClr val="FFFFFF"/>
                </a:highlight>
                <a:latin typeface="Calibri"/>
                <a:ea typeface="Calibri"/>
                <a:cs typeface="Calibri"/>
                <a:sym typeface="Calibri"/>
              </a:rPr>
              <a:t> de toneladas por ano. Deste total 93,8 milhões são não perigosos. (MMA, 2012) </a:t>
            </a:r>
          </a:p>
          <a:p>
            <a:pPr lvl="0" rtl="0">
              <a:lnSpc>
                <a:spcPct val="115000"/>
              </a:lnSpc>
              <a:spcBef>
                <a:spcPts val="0"/>
              </a:spcBef>
              <a:buNone/>
            </a:pPr>
            <a:r>
              <a:t/>
            </a:r>
            <a:endParaRPr sz="1800">
              <a:solidFill>
                <a:srgbClr val="222222"/>
              </a:solidFill>
              <a:highlight>
                <a:srgbClr val="FFFFFF"/>
              </a:highlight>
              <a:latin typeface="Calibri"/>
              <a:ea typeface="Calibri"/>
              <a:cs typeface="Calibri"/>
              <a:sym typeface="Calibri"/>
            </a:endParaRPr>
          </a:p>
          <a:p>
            <a:pPr lvl="0" rtl="0">
              <a:lnSpc>
                <a:spcPct val="115000"/>
              </a:lnSpc>
              <a:spcBef>
                <a:spcPts val="0"/>
              </a:spcBef>
              <a:buNone/>
            </a:pPr>
            <a:r>
              <a:rPr lang="pt-BR" sz="1800">
                <a:solidFill>
                  <a:srgbClr val="222222"/>
                </a:solidFill>
                <a:highlight>
                  <a:srgbClr val="FFFFFF"/>
                </a:highlight>
                <a:latin typeface="Calibri"/>
                <a:ea typeface="Calibri"/>
                <a:cs typeface="Calibri"/>
                <a:sym typeface="Calibri"/>
              </a:rPr>
              <a:t>Segundo a pesquisa industrial anual (PIA), o Instituto Brasileiro de Geografia e Estatística (IBGE) em 2014 haviam </a:t>
            </a:r>
            <a:r>
              <a:rPr b="1" lang="pt-BR" sz="1800">
                <a:solidFill>
                  <a:srgbClr val="222222"/>
                </a:solidFill>
                <a:highlight>
                  <a:srgbClr val="FFFFFF"/>
                </a:highlight>
                <a:latin typeface="Calibri"/>
                <a:ea typeface="Calibri"/>
                <a:cs typeface="Calibri"/>
                <a:sym typeface="Calibri"/>
              </a:rPr>
              <a:t>334.752</a:t>
            </a:r>
            <a:r>
              <a:rPr lang="pt-BR" sz="1800">
                <a:solidFill>
                  <a:srgbClr val="222222"/>
                </a:solidFill>
                <a:highlight>
                  <a:srgbClr val="FFFFFF"/>
                </a:highlight>
                <a:latin typeface="Calibri"/>
                <a:ea typeface="Calibri"/>
                <a:cs typeface="Calibri"/>
                <a:sym typeface="Calibri"/>
              </a:rPr>
              <a:t> empresas industriais </a:t>
            </a:r>
          </a:p>
          <a:p>
            <a:pPr lvl="0" rtl="0" algn="ctr">
              <a:lnSpc>
                <a:spcPct val="115000"/>
              </a:lnSpc>
              <a:spcBef>
                <a:spcPts val="0"/>
              </a:spcBef>
              <a:buNone/>
            </a:pPr>
            <a:r>
              <a:rPr b="1" lang="pt-BR" sz="1800">
                <a:solidFill>
                  <a:srgbClr val="222222"/>
                </a:solidFill>
                <a:highlight>
                  <a:srgbClr val="FFFFFF"/>
                </a:highlight>
                <a:latin typeface="Calibri"/>
                <a:ea typeface="Calibri"/>
                <a:cs typeface="Calibri"/>
                <a:sym typeface="Calibri"/>
              </a:rPr>
              <a:t>334.752 indústrias produzem 97.600.000 t/ano de resíduos</a:t>
            </a:r>
          </a:p>
          <a:p>
            <a:pPr lvl="0" rtl="0">
              <a:lnSpc>
                <a:spcPct val="115000"/>
              </a:lnSpc>
              <a:spcBef>
                <a:spcPts val="0"/>
              </a:spcBef>
              <a:buNone/>
            </a:pPr>
            <a:r>
              <a:t/>
            </a:r>
            <a:endParaRPr sz="1800">
              <a:solidFill>
                <a:srgbClr val="222222"/>
              </a:solidFill>
              <a:highlight>
                <a:srgbClr val="FFFFFF"/>
              </a:highlight>
              <a:latin typeface="Calibri"/>
              <a:ea typeface="Calibri"/>
              <a:cs typeface="Calibri"/>
              <a:sym typeface="Calibri"/>
            </a:endParaRPr>
          </a:p>
          <a:p>
            <a:pPr lvl="0" rtl="0">
              <a:lnSpc>
                <a:spcPct val="115000"/>
              </a:lnSpc>
              <a:spcBef>
                <a:spcPts val="0"/>
              </a:spcBef>
              <a:buNone/>
            </a:pPr>
            <a:r>
              <a:rPr lang="pt-BR" sz="1800">
                <a:solidFill>
                  <a:srgbClr val="222222"/>
                </a:solidFill>
                <a:highlight>
                  <a:srgbClr val="FFFFFF"/>
                </a:highlight>
                <a:latin typeface="Calibri"/>
                <a:ea typeface="Calibri"/>
                <a:cs typeface="Calibri"/>
                <a:sym typeface="Calibri"/>
              </a:rPr>
              <a:t>Cada um dos 196 milhões de pessoas que vivem no Brasil gera em média 400kg resíduos domiciliares a cada ano, o que corresponde a uma produção diária de 1,1kg por habitante/dia (IBGE, 2010) - </a:t>
            </a:r>
          </a:p>
          <a:p>
            <a:pPr lvl="0" rtl="0" algn="ctr">
              <a:lnSpc>
                <a:spcPct val="115000"/>
              </a:lnSpc>
              <a:spcBef>
                <a:spcPts val="0"/>
              </a:spcBef>
              <a:buNone/>
            </a:pPr>
            <a:r>
              <a:rPr b="1" lang="pt-BR" sz="1800">
                <a:solidFill>
                  <a:srgbClr val="222222"/>
                </a:solidFill>
                <a:highlight>
                  <a:srgbClr val="FFFFFF"/>
                </a:highlight>
                <a:latin typeface="Calibri"/>
                <a:ea typeface="Calibri"/>
                <a:cs typeface="Calibri"/>
                <a:sym typeface="Calibri"/>
              </a:rPr>
              <a:t>196.000.000 de pessoas produzem 78.400.000 t/ano de resíduos domiciliares</a:t>
            </a:r>
          </a:p>
          <a:p>
            <a:pPr lvl="0" rtl="0" algn="ctr">
              <a:lnSpc>
                <a:spcPct val="115000"/>
              </a:lnSpc>
              <a:spcBef>
                <a:spcPts val="0"/>
              </a:spcBef>
              <a:buNone/>
            </a:pPr>
            <a:r>
              <a:rPr b="1" lang="pt-BR" sz="1800">
                <a:solidFill>
                  <a:srgbClr val="222222"/>
                </a:solidFill>
                <a:highlight>
                  <a:srgbClr val="FFFFFF"/>
                </a:highlight>
                <a:latin typeface="Calibri"/>
                <a:ea typeface="Calibri"/>
                <a:cs typeface="Calibri"/>
                <a:sym typeface="Calibri"/>
              </a:rPr>
              <a:t>(Nº 500x maior)</a:t>
            </a:r>
          </a:p>
          <a:p>
            <a:pPr lvl="0" rtl="0">
              <a:lnSpc>
                <a:spcPct val="115000"/>
              </a:lnSpc>
              <a:spcBef>
                <a:spcPts val="0"/>
              </a:spcBef>
              <a:buNone/>
            </a:pPr>
            <a:r>
              <a:rPr lang="pt-BR" sz="1800">
                <a:solidFill>
                  <a:srgbClr val="980000"/>
                </a:solidFill>
                <a:highlight>
                  <a:srgbClr val="FFFFFF"/>
                </a:highlight>
                <a:latin typeface="Calibri"/>
                <a:ea typeface="Calibri"/>
                <a:cs typeface="Calibri"/>
                <a:sym typeface="Calibri"/>
              </a:rPr>
              <a:t>(Dados de 2017 - 207 milhões de brasileiras/os- IBGE)</a:t>
            </a: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