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57" r:id="rId4"/>
    <p:sldId id="258" r:id="rId5"/>
    <p:sldId id="279" r:id="rId6"/>
    <p:sldId id="259" r:id="rId7"/>
    <p:sldId id="263" r:id="rId8"/>
    <p:sldId id="261" r:id="rId9"/>
    <p:sldId id="278" r:id="rId10"/>
    <p:sldId id="260" r:id="rId11"/>
    <p:sldId id="264" r:id="rId12"/>
    <p:sldId id="266" r:id="rId13"/>
    <p:sldId id="265" r:id="rId14"/>
    <p:sldId id="267" r:id="rId15"/>
    <p:sldId id="281" r:id="rId16"/>
    <p:sldId id="268" r:id="rId17"/>
    <p:sldId id="269" r:id="rId18"/>
    <p:sldId id="270" r:id="rId19"/>
    <p:sldId id="273" r:id="rId20"/>
    <p:sldId id="282" r:id="rId21"/>
    <p:sldId id="275" r:id="rId22"/>
    <p:sldId id="272" r:id="rId23"/>
    <p:sldId id="271" r:id="rId24"/>
    <p:sldId id="276" r:id="rId25"/>
    <p:sldId id="274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335622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5686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6098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6092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3617248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4034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9994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0818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574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83619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88138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2815374-AD97-412F-832E-65A71B5410CD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04F6BB1-00EE-428B-AE90-8B861711B33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71773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irvisual.com/earth" TargetMode="External"/><Relationship Id="rId2" Type="http://schemas.openxmlformats.org/officeDocument/2006/relationships/hyperlink" Target="http://aqicn.org/map/p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onexaoplaneta.com.br/blog/aumentam-indices-de-poluicao-no-mundo-todo-alerta-oms/" TargetMode="External"/><Relationship Id="rId2" Type="http://schemas.openxmlformats.org/officeDocument/2006/relationships/hyperlink" Target="https://www.ecycle.com.br/component/content/article/35/1294-aquecimento-global-o-que-e-causas-mudancas-climatica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xame.abril.com.br/mundo/os-10-paises-com-o-ar-mais-poluido-do-mundo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GASES ATMOSFÉRICOS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2000" i="1" dirty="0" smtClean="0">
                <a:latin typeface="Bookman Old Style" panose="02050604050505020204" pitchFamily="18" charset="0"/>
              </a:rPr>
              <a:t>AKIL ALEXANDRE C. S. DA SILVA</a:t>
            </a:r>
          </a:p>
          <a:p>
            <a:r>
              <a:rPr lang="pt-BR" sz="2000" i="1" dirty="0" smtClean="0">
                <a:latin typeface="Bookman Old Style" panose="02050604050505020204" pitchFamily="18" charset="0"/>
              </a:rPr>
              <a:t>DOUGLAS RIBEIRO VALENTIM </a:t>
            </a:r>
            <a:endParaRPr lang="pt-BR" sz="2000" i="1" dirty="0">
              <a:latin typeface="Bookman Old Style" panose="02050604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60234" y="5996226"/>
            <a:ext cx="60710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i="1" dirty="0" smtClean="0">
                <a:latin typeface="Bookman Old Style" panose="02050604050505020204" pitchFamily="18" charset="0"/>
              </a:rPr>
              <a:t>UNIVERSIDADE DE SÃO PAULO</a:t>
            </a:r>
          </a:p>
          <a:p>
            <a:pPr algn="ctr"/>
            <a:r>
              <a:rPr lang="pt-BR" sz="1600" i="1" dirty="0" smtClean="0">
                <a:latin typeface="Bookman Old Style" panose="02050604050505020204" pitchFamily="18" charset="0"/>
              </a:rPr>
              <a:t>ESCOLA SUPERIOR DE AGRICULTURA LUIZ DE QUEIROZ</a:t>
            </a:r>
          </a:p>
          <a:p>
            <a:pPr algn="ctr"/>
            <a:r>
              <a:rPr lang="pt-BR" sz="1600" i="1" dirty="0" smtClean="0">
                <a:latin typeface="Bookman Old Style" panose="02050604050505020204" pitchFamily="18" charset="0"/>
              </a:rPr>
              <a:t>GENÉTICA E QUESTÕES SÓCIO AMBIENTAIS</a:t>
            </a:r>
            <a:endParaRPr lang="pt-BR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40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ookman Old Style" panose="02050604050505020204" pitchFamily="18" charset="0"/>
              </a:rPr>
              <a:t>Emissões de Gases Atmosféricos </a:t>
            </a: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581463"/>
            <a:ext cx="9601200" cy="5276537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Bookman Old Style" panose="02050604050505020204" pitchFamily="18" charset="0"/>
              </a:rPr>
              <a:t>A poluição </a:t>
            </a:r>
            <a:r>
              <a:rPr lang="pt-BR" dirty="0">
                <a:latin typeface="Bookman Old Style" panose="02050604050505020204" pitchFamily="18" charset="0"/>
              </a:rPr>
              <a:t>do ar é a introdução de qualquer substância que, devido a sua concentração, possa se tornar nociva à saúde e ao meio ambiente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 smtClean="0">
                <a:latin typeface="Bookman Old Style" panose="02050604050505020204" pitchFamily="18" charset="0"/>
              </a:rPr>
              <a:t>Ela se refere </a:t>
            </a:r>
            <a:r>
              <a:rPr lang="pt-BR" dirty="0">
                <a:latin typeface="Bookman Old Style" panose="02050604050505020204" pitchFamily="18" charset="0"/>
              </a:rPr>
              <a:t>à contaminação do ar por gases, líquidos e partículas sólidas em suspensão, material biológico e até mesmo energia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>
                <a:latin typeface="Bookman Old Style" panose="02050604050505020204" pitchFamily="18" charset="0"/>
              </a:rPr>
              <a:t>P</a:t>
            </a:r>
            <a:r>
              <a:rPr lang="pt-BR" dirty="0" smtClean="0">
                <a:latin typeface="Bookman Old Style" panose="02050604050505020204" pitchFamily="18" charset="0"/>
              </a:rPr>
              <a:t>oluentes atmosféricos </a:t>
            </a:r>
            <a:r>
              <a:rPr lang="pt-BR" dirty="0">
                <a:latin typeface="Bookman Old Style" panose="02050604050505020204" pitchFamily="18" charset="0"/>
              </a:rPr>
              <a:t>existem em forma de gases ou partículas provenientes de fontes naturais (vulcões e neblinas) ou fontes artificiais produzidas pelas atividades humanas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>
                <a:latin typeface="Bookman Old Style" panose="02050604050505020204" pitchFamily="18" charset="0"/>
              </a:rPr>
              <a:t>De acordo com um estudo da Organização Mundial de Saúde (OMS) de 2014, a poluição atmosférica causou a morte de mais de 7 milhões de pessoas no mundo em 2012</a:t>
            </a:r>
          </a:p>
        </p:txBody>
      </p:sp>
    </p:spTree>
    <p:extLst>
      <p:ext uri="{BB962C8B-B14F-4D97-AF65-F5344CB8AC3E}">
        <p14:creationId xmlns:p14="http://schemas.microsoft.com/office/powerpoint/2010/main" xmlns="" val="2138523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1620" y="704537"/>
            <a:ext cx="9601200" cy="5732489"/>
          </a:xfrm>
        </p:spPr>
        <p:txBody>
          <a:bodyPr>
            <a:norm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Esse tipo de poluição, por incrível que pareça, já estava presente </a:t>
            </a:r>
            <a:r>
              <a:rPr lang="pt-BR" dirty="0" smtClean="0">
                <a:latin typeface="Bookman Old Style" panose="02050604050505020204" pitchFamily="18" charset="0"/>
              </a:rPr>
              <a:t>antes da </a:t>
            </a:r>
            <a:r>
              <a:rPr lang="pt-BR" dirty="0">
                <a:latin typeface="Bookman Old Style" panose="02050604050505020204" pitchFamily="18" charset="0"/>
              </a:rPr>
              <a:t>Roma Antiga, quando as pessoas queimavam </a:t>
            </a:r>
            <a:r>
              <a:rPr lang="pt-BR" dirty="0" smtClean="0">
                <a:latin typeface="Bookman Old Style" panose="02050604050505020204" pitchFamily="18" charset="0"/>
              </a:rPr>
              <a:t>madeira.</a:t>
            </a:r>
          </a:p>
          <a:p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 smtClean="0">
                <a:latin typeface="Bookman Old Style" panose="02050604050505020204" pitchFamily="18" charset="0"/>
              </a:rPr>
              <a:t>Contudo</a:t>
            </a:r>
            <a:r>
              <a:rPr lang="pt-BR" dirty="0">
                <a:latin typeface="Bookman Old Style" panose="02050604050505020204" pitchFamily="18" charset="0"/>
              </a:rPr>
              <a:t>, a Revolução Industrial ampliou incrivelmente esse impacto no ambiente, já que a intensidade da combustão de carvão aumentou absurdamente no século </a:t>
            </a:r>
            <a:r>
              <a:rPr lang="pt-BR" dirty="0" smtClean="0">
                <a:latin typeface="Bookman Old Style" panose="02050604050505020204" pitchFamily="18" charset="0"/>
              </a:rPr>
              <a:t>XIX.</a:t>
            </a:r>
          </a:p>
          <a:p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>
                <a:latin typeface="Bookman Old Style" panose="02050604050505020204" pitchFamily="18" charset="0"/>
              </a:rPr>
              <a:t> A queima desse carvão mineral despejava toneladas de poluentes no </a:t>
            </a:r>
            <a:r>
              <a:rPr lang="pt-BR" dirty="0" smtClean="0">
                <a:latin typeface="Bookman Old Style" panose="02050604050505020204" pitchFamily="18" charset="0"/>
              </a:rPr>
              <a:t>ar.</a:t>
            </a:r>
          </a:p>
          <a:p>
            <a:pPr marL="0" indent="0">
              <a:buNone/>
            </a:pPr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 smtClean="0">
                <a:latin typeface="Bookman Old Style" panose="02050604050505020204" pitchFamily="18" charset="0"/>
              </a:rPr>
              <a:t>Em </a:t>
            </a:r>
            <a:r>
              <a:rPr lang="pt-BR" dirty="0">
                <a:latin typeface="Bookman Old Style" panose="02050604050505020204" pitchFamily="18" charset="0"/>
              </a:rPr>
              <a:t>1952, devido à poluição particulada e compostos de enxofre liberados pelas indústrias na queima de carvão, </a:t>
            </a:r>
            <a:r>
              <a:rPr lang="pt-BR" dirty="0" smtClean="0">
                <a:latin typeface="Bookman Old Style" panose="02050604050505020204" pitchFamily="18" charset="0"/>
              </a:rPr>
              <a:t>cerca </a:t>
            </a:r>
            <a:r>
              <a:rPr lang="pt-BR" dirty="0">
                <a:latin typeface="Bookman Old Style" panose="02050604050505020204" pitchFamily="18" charset="0"/>
              </a:rPr>
              <a:t>de quatro mil pessoas morreram em Londres por problemas respiratórios no período de uma semana. </a:t>
            </a:r>
          </a:p>
        </p:txBody>
      </p:sp>
    </p:spTree>
    <p:extLst>
      <p:ext uri="{BB962C8B-B14F-4D97-AF65-F5344CB8AC3E}">
        <p14:creationId xmlns:p14="http://schemas.microsoft.com/office/powerpoint/2010/main" xmlns="" val="2697508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83236"/>
          </a:xfrm>
        </p:spPr>
        <p:txBody>
          <a:bodyPr/>
          <a:lstStyle/>
          <a:p>
            <a:r>
              <a:rPr lang="pt-BR" dirty="0" smtClean="0">
                <a:latin typeface="Bookman Old Style" panose="02050604050505020204" pitchFamily="18" charset="0"/>
              </a:rPr>
              <a:t>Principais poluentes atmosféricos</a:t>
            </a: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2068642"/>
            <a:ext cx="9601200" cy="4482059"/>
          </a:xfrm>
        </p:spPr>
        <p:txBody>
          <a:bodyPr numCol="2">
            <a:noAutofit/>
          </a:bodyPr>
          <a:lstStyle/>
          <a:p>
            <a:r>
              <a:rPr lang="pt-BR" sz="2400" b="1" i="1" dirty="0" smtClean="0">
                <a:latin typeface="Bookman Old Style" panose="02050604050505020204" pitchFamily="18" charset="0"/>
              </a:rPr>
              <a:t> Monóxido de carbono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 Dióxido de carbono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 </a:t>
            </a:r>
            <a:r>
              <a:rPr lang="pt-BR" sz="2400" b="1" i="1" dirty="0" err="1" smtClean="0">
                <a:latin typeface="Bookman Old Style" panose="02050604050505020204" pitchFamily="18" charset="0"/>
              </a:rPr>
              <a:t>Clorofluorocarbonetos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 (</a:t>
            </a:r>
            <a:r>
              <a:rPr lang="pt-BR" sz="2400" b="1" i="1" dirty="0" err="1" smtClean="0">
                <a:latin typeface="Bookman Old Style" panose="02050604050505020204" pitchFamily="18" charset="0"/>
              </a:rPr>
              <a:t>cfc’s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)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Óxidos de enxofre (</a:t>
            </a:r>
            <a:r>
              <a:rPr lang="pt-BR" sz="2400" b="1" i="1" dirty="0" err="1" smtClean="0">
                <a:latin typeface="Bookman Old Style" panose="02050604050505020204" pitchFamily="18" charset="0"/>
              </a:rPr>
              <a:t>SOx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)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Óxidos de nitrogênio (</a:t>
            </a:r>
            <a:r>
              <a:rPr lang="pt-BR" sz="2400" b="1" i="1" dirty="0" err="1" smtClean="0">
                <a:latin typeface="Bookman Old Style" panose="02050604050505020204" pitchFamily="18" charset="0"/>
              </a:rPr>
              <a:t>NOx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)</a:t>
            </a:r>
          </a:p>
          <a:p>
            <a:pPr marL="0" indent="0">
              <a:buNone/>
            </a:pPr>
            <a:endParaRPr lang="pt-BR" sz="2400" b="1" i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t-BR" sz="2400" b="1" i="1" dirty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Compostos orgânicos voláteis (</a:t>
            </a:r>
            <a:r>
              <a:rPr lang="pt-BR" sz="2400" b="1" i="1" dirty="0" err="1" smtClean="0">
                <a:latin typeface="Bookman Old Style" panose="02050604050505020204" pitchFamily="18" charset="0"/>
              </a:rPr>
              <a:t>cov’s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)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Amônia (NH</a:t>
            </a:r>
            <a:r>
              <a:rPr lang="pt-BR" sz="1800" b="1" i="1" dirty="0" smtClean="0">
                <a:latin typeface="Bookman Old Style" panose="02050604050505020204" pitchFamily="18" charset="0"/>
              </a:rPr>
              <a:t>3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)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Material particulado (MP)</a:t>
            </a:r>
          </a:p>
          <a:p>
            <a:endParaRPr lang="pt-BR" sz="2400" b="1" i="1" dirty="0" smtClean="0">
              <a:latin typeface="Bookman Old Style" panose="02050604050505020204" pitchFamily="18" charset="0"/>
            </a:endParaRPr>
          </a:p>
          <a:p>
            <a:r>
              <a:rPr lang="pt-BR" sz="2400" b="1" i="1" dirty="0" smtClean="0">
                <a:latin typeface="Bookman Old Style" panose="02050604050505020204" pitchFamily="18" charset="0"/>
              </a:rPr>
              <a:t>Ozônio </a:t>
            </a:r>
            <a:r>
              <a:rPr lang="pt-BR" sz="2400" b="1" i="1" dirty="0" err="1" smtClean="0">
                <a:latin typeface="Bookman Old Style" panose="02050604050505020204" pitchFamily="18" charset="0"/>
              </a:rPr>
              <a:t>troposférico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 (O</a:t>
            </a:r>
            <a:r>
              <a:rPr lang="pt-BR" sz="1800" b="1" i="1" dirty="0" smtClean="0">
                <a:latin typeface="Bookman Old Style" panose="02050604050505020204" pitchFamily="18" charset="0"/>
              </a:rPr>
              <a:t>3</a:t>
            </a:r>
            <a:r>
              <a:rPr lang="pt-BR" sz="2400" b="1" i="1" dirty="0" smtClean="0">
                <a:latin typeface="Bookman Old Style" panose="02050604050505020204" pitchFamily="18" charset="0"/>
              </a:rPr>
              <a:t>)</a:t>
            </a:r>
          </a:p>
          <a:p>
            <a:pPr marL="0" indent="0">
              <a:buNone/>
            </a:pPr>
            <a:r>
              <a:rPr lang="pt-BR" sz="2400" b="1" i="1" dirty="0" smtClean="0">
                <a:latin typeface="Bookman Old Style" panose="02050604050505020204" pitchFamily="18" charset="0"/>
              </a:rPr>
              <a:t/>
            </a:r>
            <a:br>
              <a:rPr lang="pt-BR" sz="2400" b="1" i="1" dirty="0" smtClean="0">
                <a:latin typeface="Bookman Old Style" panose="02050604050505020204" pitchFamily="18" charset="0"/>
              </a:rPr>
            </a:br>
            <a:r>
              <a:rPr lang="pt-BR" sz="2400" b="1" i="1" dirty="0" smtClean="0">
                <a:latin typeface="Bookman Old Style" panose="02050604050505020204" pitchFamily="18" charset="0"/>
              </a:rPr>
              <a:t/>
            </a:r>
            <a:br>
              <a:rPr lang="pt-BR" sz="2400" b="1" i="1" dirty="0" smtClean="0">
                <a:latin typeface="Bookman Old Style" panose="02050604050505020204" pitchFamily="18" charset="0"/>
              </a:rPr>
            </a:br>
            <a:endParaRPr lang="pt-BR" sz="24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096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ookman Old Style" panose="02050604050505020204" pitchFamily="18" charset="0"/>
              </a:rPr>
              <a:t>Classificação dos Poluentes</a:t>
            </a: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Os poluentes podem ser classificados em dois </a:t>
            </a:r>
            <a:r>
              <a:rPr lang="pt-BR" dirty="0" smtClean="0">
                <a:latin typeface="Bookman Old Style" panose="02050604050505020204" pitchFamily="18" charset="0"/>
              </a:rPr>
              <a:t>tipos</a:t>
            </a:r>
            <a:r>
              <a:rPr lang="pt-BR" dirty="0">
                <a:latin typeface="Bookman Old Style" panose="02050604050505020204" pitchFamily="18" charset="0"/>
              </a:rPr>
              <a:t>:</a:t>
            </a:r>
            <a:endParaRPr lang="pt-BR" dirty="0" smtClean="0">
              <a:latin typeface="Bookman Old Style" panose="02050604050505020204" pitchFamily="18" charset="0"/>
            </a:endParaRPr>
          </a:p>
          <a:p>
            <a:endParaRPr lang="pt-BR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Poluentes primários </a:t>
            </a:r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São </a:t>
            </a:r>
            <a:r>
              <a:rPr lang="pt-BR" dirty="0">
                <a:latin typeface="Bookman Old Style" panose="02050604050505020204" pitchFamily="18" charset="0"/>
              </a:rPr>
              <a:t>aqueles lançados diretamente na atmosfera, provenientes de fontes antrópicas e naturais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endParaRPr lang="pt-BR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Poluentes secundários </a:t>
            </a:r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Produtos </a:t>
            </a:r>
            <a:r>
              <a:rPr lang="pt-BR" dirty="0">
                <a:latin typeface="Bookman Old Style" panose="02050604050505020204" pitchFamily="18" charset="0"/>
              </a:rPr>
              <a:t>de reações químicas e fotoquímicas, que ocorrem na atmosfera envolvendo os poluentes primários. </a:t>
            </a:r>
          </a:p>
        </p:txBody>
      </p:sp>
    </p:spTree>
    <p:extLst>
      <p:ext uri="{BB962C8B-B14F-4D97-AF65-F5344CB8AC3E}">
        <p14:creationId xmlns:p14="http://schemas.microsoft.com/office/powerpoint/2010/main" xmlns="" val="4111403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Impactos para a saúde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66016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9421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371600" y="329783"/>
            <a:ext cx="9601200" cy="6205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>
                <a:latin typeface="Bookman Old Style" panose="02050604050505020204" pitchFamily="18" charset="0"/>
              </a:rPr>
              <a:t>Saúde </a:t>
            </a:r>
            <a:r>
              <a:rPr lang="pt-BR" sz="2800" b="1" dirty="0" smtClean="0">
                <a:latin typeface="Bookman Old Style" panose="02050604050505020204" pitchFamily="18" charset="0"/>
              </a:rPr>
              <a:t>humana</a:t>
            </a:r>
          </a:p>
          <a:p>
            <a:pPr marL="0" indent="0" algn="ctr">
              <a:buNone/>
            </a:pPr>
            <a:endParaRPr lang="pt-BR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b="1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Irritação na garganta, nariz e </a:t>
            </a:r>
            <a:r>
              <a:rPr lang="pt-BR" dirty="0" smtClean="0">
                <a:latin typeface="Bookman Old Style" panose="02050604050505020204" pitchFamily="18" charset="0"/>
              </a:rPr>
              <a:t>olhos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Dificuldades de </a:t>
            </a:r>
            <a:r>
              <a:rPr lang="pt-BR" dirty="0" smtClean="0">
                <a:latin typeface="Bookman Old Style" panose="02050604050505020204" pitchFamily="18" charset="0"/>
              </a:rPr>
              <a:t>respiração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 smtClean="0">
                <a:latin typeface="Bookman Old Style" panose="02050604050505020204" pitchFamily="18" charset="0"/>
              </a:rPr>
              <a:t>Tosse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Desenvolvimento de problemas </a:t>
            </a:r>
            <a:r>
              <a:rPr lang="pt-BR" dirty="0" smtClean="0">
                <a:latin typeface="Bookman Old Style" panose="02050604050505020204" pitchFamily="18" charset="0"/>
              </a:rPr>
              <a:t>respiratórios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Agravamento de problemas cardíacos ou respiratórios, como a </a:t>
            </a:r>
            <a:r>
              <a:rPr lang="pt-BR" dirty="0" smtClean="0">
                <a:latin typeface="Bookman Old Style" panose="02050604050505020204" pitchFamily="18" charset="0"/>
              </a:rPr>
              <a:t>asma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Diminuição da capacidade </a:t>
            </a:r>
            <a:r>
              <a:rPr lang="pt-BR" dirty="0" smtClean="0">
                <a:latin typeface="Bookman Old Style" panose="02050604050505020204" pitchFamily="18" charset="0"/>
              </a:rPr>
              <a:t>pulmonar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Aumento de chance de ataques </a:t>
            </a:r>
            <a:r>
              <a:rPr lang="pt-BR" dirty="0" smtClean="0">
                <a:latin typeface="Bookman Old Style" panose="02050604050505020204" pitchFamily="18" charset="0"/>
              </a:rPr>
              <a:t>cardíacos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Desenvolvimento de diversos tipos de </a:t>
            </a:r>
            <a:r>
              <a:rPr lang="pt-BR" dirty="0" smtClean="0">
                <a:latin typeface="Bookman Old Style" panose="02050604050505020204" pitchFamily="18" charset="0"/>
              </a:rPr>
              <a:t>câncer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Danos ao sistema </a:t>
            </a:r>
            <a:r>
              <a:rPr lang="pt-BR" dirty="0" smtClean="0">
                <a:latin typeface="Bookman Old Style" panose="02050604050505020204" pitchFamily="18" charset="0"/>
              </a:rPr>
              <a:t>imunológico</a:t>
            </a:r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Danos ao sistema </a:t>
            </a:r>
            <a:r>
              <a:rPr lang="pt-BR" dirty="0" smtClean="0">
                <a:latin typeface="Bookman Old Style" panose="02050604050505020204" pitchFamily="18" charset="0"/>
              </a:rPr>
              <a:t>reprodutivo</a:t>
            </a:r>
            <a:endParaRPr lang="pt-BR" dirty="0">
              <a:latin typeface="Bookman Old Style" panose="020506040505050202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411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371600" y="314793"/>
            <a:ext cx="9601200" cy="6543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 smtClean="0">
                <a:latin typeface="Bookman Old Style" panose="02050604050505020204" pitchFamily="18" charset="0"/>
              </a:rPr>
              <a:t>Meio ambiente</a:t>
            </a:r>
          </a:p>
          <a:p>
            <a:pPr marL="0" indent="0" algn="ctr">
              <a:buNone/>
            </a:pPr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Chuva </a:t>
            </a:r>
            <a:r>
              <a:rPr lang="pt-BR" dirty="0" smtClean="0">
                <a:latin typeface="Bookman Old Style" panose="02050604050505020204" pitchFamily="18" charset="0"/>
              </a:rPr>
              <a:t>ácida</a:t>
            </a:r>
          </a:p>
          <a:p>
            <a:pPr algn="ctr"/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Diminuição na camada de </a:t>
            </a:r>
            <a:r>
              <a:rPr lang="pt-BR" dirty="0" smtClean="0">
                <a:latin typeface="Bookman Old Style" panose="02050604050505020204" pitchFamily="18" charset="0"/>
              </a:rPr>
              <a:t>ozônio</a:t>
            </a:r>
          </a:p>
          <a:p>
            <a:pPr algn="ctr"/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Escurecimento da </a:t>
            </a:r>
            <a:r>
              <a:rPr lang="pt-BR" dirty="0" smtClean="0">
                <a:latin typeface="Bookman Old Style" panose="02050604050505020204" pitchFamily="18" charset="0"/>
              </a:rPr>
              <a:t>atmosfera</a:t>
            </a:r>
          </a:p>
          <a:p>
            <a:pPr algn="ctr"/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Efeito </a:t>
            </a:r>
            <a:r>
              <a:rPr lang="pt-BR" dirty="0" smtClean="0">
                <a:latin typeface="Bookman Old Style" panose="02050604050505020204" pitchFamily="18" charset="0"/>
              </a:rPr>
              <a:t>estufa</a:t>
            </a:r>
          </a:p>
          <a:p>
            <a:pPr algn="ctr"/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 smtClean="0">
                <a:latin typeface="Bookman Old Style" panose="02050604050505020204" pitchFamily="18" charset="0"/>
              </a:rPr>
              <a:t>Eutrofização</a:t>
            </a:r>
          </a:p>
          <a:p>
            <a:pPr algn="ctr"/>
            <a:r>
              <a:rPr lang="pt-BR" dirty="0" err="1" smtClean="0">
                <a:latin typeface="Bookman Old Style" panose="02050604050505020204" pitchFamily="18" charset="0"/>
              </a:rPr>
              <a:t>Etc</a:t>
            </a: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82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ookman Old Style" panose="02050604050505020204" pitchFamily="18" charset="0"/>
              </a:rPr>
              <a:t>Índices de qualidade do ar</a:t>
            </a: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4824000"/>
          </a:xfrm>
        </p:spPr>
        <p:txBody>
          <a:bodyPr/>
          <a:lstStyle/>
          <a:p>
            <a:pPr algn="ctr"/>
            <a:r>
              <a:rPr lang="pt-BR" dirty="0" smtClean="0">
                <a:latin typeface="Bookman Old Style" panose="02050604050505020204" pitchFamily="18" charset="0"/>
              </a:rPr>
              <a:t> </a:t>
            </a:r>
            <a:r>
              <a:rPr lang="pt-BR" dirty="0">
                <a:latin typeface="Bookman Old Style" panose="02050604050505020204" pitchFamily="18" charset="0"/>
              </a:rPr>
              <a:t>O Índice de Qualidade do Ar define o limite máximo para a concentração de certo poluente na atmosfera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Esse limite de concentração é um valor </a:t>
            </a:r>
            <a:r>
              <a:rPr lang="pt-BR" dirty="0" smtClean="0">
                <a:latin typeface="Bookman Old Style" panose="02050604050505020204" pitchFamily="18" charset="0"/>
              </a:rPr>
              <a:t>padronizado.</a:t>
            </a:r>
          </a:p>
          <a:p>
            <a:pPr algn="ctr"/>
            <a:r>
              <a:rPr lang="pt-BR" dirty="0" smtClean="0">
                <a:latin typeface="Bookman Old Style" panose="02050604050505020204" pitchFamily="18" charset="0"/>
              </a:rPr>
              <a:t>Seu </a:t>
            </a:r>
            <a:r>
              <a:rPr lang="pt-BR" dirty="0">
                <a:latin typeface="Bookman Old Style" panose="02050604050505020204" pitchFamily="18" charset="0"/>
              </a:rPr>
              <a:t>objetivo é informar de uma maneira de fácil compreensão para a população sobre a qualidade do </a:t>
            </a:r>
            <a:r>
              <a:rPr lang="pt-BR" dirty="0" smtClean="0">
                <a:latin typeface="Bookman Old Style" panose="02050604050505020204" pitchFamily="18" charset="0"/>
              </a:rPr>
              <a:t>ar.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As medições são feitas em estações de monitoramento que medem a concentração dos </a:t>
            </a:r>
            <a:r>
              <a:rPr lang="pt-BR" dirty="0" smtClean="0">
                <a:latin typeface="Bookman Old Style" panose="02050604050505020204" pitchFamily="18" charset="0"/>
              </a:rPr>
              <a:t>poluentes</a:t>
            </a:r>
          </a:p>
          <a:p>
            <a:pPr algn="ctr"/>
            <a:endParaRPr lang="pt-BR" dirty="0" smtClean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No Brasil, os padrões foram instituídos pelo </a:t>
            </a:r>
            <a:r>
              <a:rPr lang="pt-BR" i="1" dirty="0">
                <a:latin typeface="Bookman Old Style" panose="02050604050505020204" pitchFamily="18" charset="0"/>
              </a:rPr>
              <a:t>Instituto Brasileiro de Meio Ambiente e dos Recursos Naturais Renováveis (Ibama) </a:t>
            </a:r>
            <a:r>
              <a:rPr lang="pt-BR" dirty="0">
                <a:latin typeface="Bookman Old Style" panose="02050604050505020204" pitchFamily="18" charset="0"/>
              </a:rPr>
              <a:t>e aprovados pelo </a:t>
            </a:r>
            <a:r>
              <a:rPr lang="pt-BR" i="1" dirty="0">
                <a:latin typeface="Bookman Old Style" panose="02050604050505020204" pitchFamily="18" charset="0"/>
              </a:rPr>
              <a:t>Conselho Nacional do Meio Ambiente (Conama)</a:t>
            </a:r>
            <a:r>
              <a:rPr lang="pt-BR" dirty="0">
                <a:latin typeface="Bookman Old Style" panose="02050604050505020204" pitchFamily="18" charset="0"/>
              </a:rPr>
              <a:t>, através da resolução </a:t>
            </a:r>
            <a:r>
              <a:rPr lang="pt-BR" i="1" dirty="0">
                <a:latin typeface="Bookman Old Style" panose="02050604050505020204" pitchFamily="18" charset="0"/>
              </a:rPr>
              <a:t>Conama </a:t>
            </a:r>
            <a:r>
              <a:rPr lang="pt-BR" i="1" dirty="0" smtClean="0">
                <a:latin typeface="Bookman Old Style" panose="02050604050505020204" pitchFamily="18" charset="0"/>
              </a:rPr>
              <a:t>03.</a:t>
            </a:r>
            <a:endParaRPr lang="pt-BR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362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ookman Old Style" panose="02050604050505020204" pitchFamily="18" charset="0"/>
              </a:rPr>
              <a:t>Mapas de poluição do ar</a:t>
            </a: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Bookman Old Style" panose="02050604050505020204" pitchFamily="18" charset="0"/>
              </a:rPr>
              <a:t> </a:t>
            </a:r>
            <a:r>
              <a:rPr lang="pt-BR" dirty="0">
                <a:latin typeface="Bookman Old Style" panose="02050604050505020204" pitchFamily="18" charset="0"/>
                <a:hlinkClick r:id="rId2"/>
              </a:rPr>
              <a:t>http://aqicn.org/map/pt</a:t>
            </a:r>
            <a:r>
              <a:rPr lang="pt-BR" dirty="0" smtClean="0">
                <a:latin typeface="Bookman Old Style" panose="02050604050505020204" pitchFamily="18" charset="0"/>
                <a:hlinkClick r:id="rId2"/>
              </a:rPr>
              <a:t>/</a:t>
            </a:r>
            <a:r>
              <a:rPr lang="pt-BR" dirty="0" smtClean="0">
                <a:latin typeface="Bookman Old Style" panose="02050604050505020204" pitchFamily="18" charset="0"/>
              </a:rPr>
              <a:t> </a:t>
            </a:r>
          </a:p>
          <a:p>
            <a:endParaRPr lang="pt-BR" dirty="0">
              <a:latin typeface="Bookman Old Style" panose="02050604050505020204" pitchFamily="18" charset="0"/>
            </a:endParaRPr>
          </a:p>
          <a:p>
            <a:r>
              <a:rPr lang="pt-BR" dirty="0">
                <a:latin typeface="Bookman Old Style" panose="02050604050505020204" pitchFamily="18" charset="0"/>
              </a:rPr>
              <a:t> </a:t>
            </a:r>
            <a:r>
              <a:rPr lang="pt-BR" dirty="0">
                <a:latin typeface="Bookman Old Style" panose="02050604050505020204" pitchFamily="18" charset="0"/>
                <a:hlinkClick r:id="rId3"/>
              </a:rPr>
              <a:t>https://</a:t>
            </a:r>
            <a:r>
              <a:rPr lang="pt-BR" dirty="0" smtClean="0">
                <a:latin typeface="Bookman Old Style" panose="02050604050505020204" pitchFamily="18" charset="0"/>
                <a:hlinkClick r:id="rId3"/>
              </a:rPr>
              <a:t>airvisual.com/earth</a:t>
            </a:r>
            <a:r>
              <a:rPr lang="pt-BR" dirty="0" smtClean="0">
                <a:latin typeface="Bookman Old Style" panose="02050604050505020204" pitchFamily="18" charset="0"/>
              </a:rPr>
              <a:t> </a:t>
            </a: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4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 descr="https://wallpapers.wallhaven.cc/wallpapers/full/wallhaven-315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2608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051" y="258190"/>
            <a:ext cx="11579971" cy="61126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2259" y="258190"/>
            <a:ext cx="7079881" cy="63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685800"/>
            <a:ext cx="9382125" cy="53244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9430" y="685800"/>
            <a:ext cx="934402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56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oluição do ar- um assassino invisível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70447" y="314793"/>
            <a:ext cx="9925425" cy="558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629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 Natureza Está Falando - Lenine é o Céu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7994" y="179882"/>
            <a:ext cx="11257995" cy="6332095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41844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49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BIBLIOGRÁFICAS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www.ecycle.com.br/component/content/article/35/1294-aquecimento-global-o-que-e-causas-mudancas-climaticas.html</a:t>
            </a:r>
            <a:endParaRPr lang="pt-BR" dirty="0" smtClean="0"/>
          </a:p>
          <a:p>
            <a:r>
              <a:rPr lang="pt-BR" dirty="0">
                <a:hlinkClick r:id="rId3"/>
              </a:rPr>
              <a:t>http://conexaoplaneta.com.br/blog/aumentam-indices-de-poluicao-no-mundo-todo-alerta-oms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r>
              <a:rPr lang="pt-BR" dirty="0">
                <a:hlinkClick r:id="rId4"/>
              </a:rPr>
              <a:t>https://exame.abril.com.br/mundo/os-10-paises-com-o-ar-mais-poluido-do-mundo</a:t>
            </a:r>
            <a:r>
              <a:rPr lang="pt-BR" dirty="0" smtClean="0">
                <a:hlinkClick r:id="rId4"/>
              </a:rPr>
              <a:t>/</a:t>
            </a:r>
            <a:endParaRPr lang="pt-BR" dirty="0" smtClean="0"/>
          </a:p>
          <a:p>
            <a:r>
              <a:rPr lang="pt-BR" dirty="0"/>
              <a:t>http://brasilescola.uol.com.br/biologia/poluicao-atmosferica.htm</a:t>
            </a:r>
          </a:p>
        </p:txBody>
      </p:sp>
    </p:spTree>
    <p:extLst>
      <p:ext uri="{BB962C8B-B14F-4D97-AF65-F5344CB8AC3E}">
        <p14:creationId xmlns:p14="http://schemas.microsoft.com/office/powerpoint/2010/main" xmlns="" val="300418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INTRODUÇÃO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Bookman Old Style" panose="02050604050505020204" pitchFamily="18" charset="0"/>
              </a:rPr>
              <a:t>Atmosfera</a:t>
            </a:r>
            <a:r>
              <a:rPr lang="pt-BR" b="1" dirty="0" smtClean="0">
                <a:latin typeface="Bookman Old Style" panose="02050604050505020204" pitchFamily="18" charset="0"/>
              </a:rPr>
              <a:t> </a:t>
            </a:r>
            <a:r>
              <a:rPr lang="pt-BR" dirty="0">
                <a:latin typeface="Bookman Old Style" panose="02050604050505020204" pitchFamily="18" charset="0"/>
              </a:rPr>
              <a:t> é o nome dado à camada gasosa que envolve os planetas.</a:t>
            </a:r>
          </a:p>
          <a:p>
            <a:pPr marL="0" indent="0">
              <a:buNone/>
            </a:pPr>
            <a:r>
              <a:rPr lang="pt-BR" i="1" dirty="0" smtClean="0">
                <a:latin typeface="Bookman Old Style" panose="02050604050505020204" pitchFamily="18" charset="0"/>
              </a:rPr>
              <a:t>A atmosfera Terrestre </a:t>
            </a:r>
            <a:r>
              <a:rPr lang="pt-BR" i="1" dirty="0">
                <a:latin typeface="Bookman Old Style" panose="02050604050505020204" pitchFamily="18" charset="0"/>
              </a:rPr>
              <a:t>é um conjunto de gases que envolvem a Terra, não possui cheiro, cor e gosto. </a:t>
            </a:r>
            <a:endParaRPr lang="pt-BR" i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 smtClean="0">
                <a:latin typeface="Bookman Old Style" panose="02050604050505020204" pitchFamily="18" charset="0"/>
              </a:rPr>
              <a:t>Essa </a:t>
            </a:r>
            <a:r>
              <a:rPr lang="pt-BR" dirty="0">
                <a:latin typeface="Bookman Old Style" panose="02050604050505020204" pitchFamily="18" charset="0"/>
              </a:rPr>
              <a:t>parte da biosfera é indispensável, por oferecer condições de vida no </a:t>
            </a:r>
            <a:r>
              <a:rPr lang="pt-BR" dirty="0" smtClean="0">
                <a:latin typeface="Bookman Old Style" panose="02050604050505020204" pitchFamily="18" charset="0"/>
              </a:rPr>
              <a:t>planeta.</a:t>
            </a:r>
          </a:p>
          <a:p>
            <a:pPr marL="0" indent="0">
              <a:buNone/>
            </a:pPr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dirty="0" smtClean="0">
                <a:latin typeface="Bookman Old Style" panose="02050604050505020204" pitchFamily="18" charset="0"/>
              </a:rPr>
              <a:t>Além de ser responsável pelos processo geofísicos do nosso planeta, como:</a:t>
            </a:r>
          </a:p>
          <a:p>
            <a:pPr marL="0" indent="0">
              <a:buNone/>
            </a:pPr>
            <a:r>
              <a:rPr lang="pt-BR" i="1" dirty="0" smtClean="0">
                <a:latin typeface="Bookman Old Style" panose="02050604050505020204" pitchFamily="18" charset="0"/>
              </a:rPr>
              <a:t>Regular </a:t>
            </a:r>
            <a:r>
              <a:rPr lang="pt-BR" i="1" dirty="0">
                <a:latin typeface="Bookman Old Style" panose="02050604050505020204" pitchFamily="18" charset="0"/>
              </a:rPr>
              <a:t>a temperatura da Terra, disponibilizar condições para ocorrência do processo de combustão, facilitar a propagação de som e difundir a luz.</a:t>
            </a:r>
          </a:p>
        </p:txBody>
      </p:sp>
    </p:spTree>
    <p:extLst>
      <p:ext uri="{BB962C8B-B14F-4D97-AF65-F5344CB8AC3E}">
        <p14:creationId xmlns:p14="http://schemas.microsoft.com/office/powerpoint/2010/main" xmlns="" val="1882533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ATMOSFERA TERRESTRE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(Origem e </a:t>
            </a:r>
            <a:r>
              <a:rPr lang="pt-BR" dirty="0"/>
              <a:t>I</a:t>
            </a:r>
            <a:r>
              <a:rPr lang="pt-BR" dirty="0" smtClean="0"/>
              <a:t>nteração ecológica)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4840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928" y="179881"/>
            <a:ext cx="12082072" cy="64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949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ookman Old Style" panose="02050604050505020204" pitchFamily="18" charset="0"/>
              </a:rPr>
              <a:t>FORMAÇÃO DA ATMOSFERA</a:t>
            </a: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948721"/>
            <a:ext cx="9601200" cy="4458324"/>
          </a:xfrm>
        </p:spPr>
        <p:txBody>
          <a:bodyPr>
            <a:normAutofit/>
          </a:bodyPr>
          <a:lstStyle/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Surgimento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dos Gases atmosféricos</a:t>
            </a:r>
          </a:p>
          <a:p>
            <a:pPr marL="0" indent="0">
              <a:buNone/>
            </a:pPr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De acordo com estimativas, o surgimento da atmosfera ocorreu há, </a:t>
            </a:r>
            <a:r>
              <a:rPr lang="pt-BR" dirty="0" smtClean="0">
                <a:latin typeface="Bookman Old Style" panose="02050604050505020204" pitchFamily="18" charset="0"/>
              </a:rPr>
              <a:t>aproximadamente 4 </a:t>
            </a:r>
            <a:r>
              <a:rPr lang="pt-BR" dirty="0">
                <a:latin typeface="Bookman Old Style" panose="02050604050505020204" pitchFamily="18" charset="0"/>
              </a:rPr>
              <a:t>bilhões de anos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Formação e estabilização dos Gases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Após o planeta ter </a:t>
            </a:r>
            <a:r>
              <a:rPr lang="pt-BR" dirty="0">
                <a:latin typeface="Bookman Old Style" panose="02050604050505020204" pitchFamily="18" charset="0"/>
              </a:rPr>
              <a:t>sofrido um enorme aquecimento, começou a </a:t>
            </a:r>
            <a:r>
              <a:rPr lang="pt-BR" dirty="0" smtClean="0">
                <a:latin typeface="Bookman Old Style" panose="02050604050505020204" pitchFamily="18" charset="0"/>
              </a:rPr>
              <a:t>esfriar. 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A partir do </a:t>
            </a:r>
            <a:r>
              <a:rPr lang="pt-BR" dirty="0">
                <a:latin typeface="Bookman Old Style" panose="02050604050505020204" pitchFamily="18" charset="0"/>
              </a:rPr>
              <a:t>interior foi sendo expelido vapor de água, e uma considerável quantidade de </a:t>
            </a:r>
            <a:r>
              <a:rPr lang="pt-BR" dirty="0" smtClean="0">
                <a:latin typeface="Bookman Old Style" panose="02050604050505020204" pitchFamily="18" charset="0"/>
              </a:rPr>
              <a:t>gases e outros </a:t>
            </a:r>
            <a:r>
              <a:rPr lang="pt-BR" dirty="0">
                <a:latin typeface="Bookman Old Style" panose="02050604050505020204" pitchFamily="18" charset="0"/>
              </a:rPr>
              <a:t>elementos. </a:t>
            </a:r>
            <a:endParaRPr lang="pt-BR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Parte se dirigiu em </a:t>
            </a:r>
            <a:r>
              <a:rPr lang="pt-BR" dirty="0">
                <a:latin typeface="Bookman Old Style" panose="02050604050505020204" pitchFamily="18" charset="0"/>
              </a:rPr>
              <a:t>direção ao espaço sideral, porém uma parte fixou-se ao redor do planeta, </a:t>
            </a:r>
            <a:r>
              <a:rPr lang="pt-BR" dirty="0" smtClean="0">
                <a:latin typeface="Bookman Old Style" panose="02050604050505020204" pitchFamily="18" charset="0"/>
              </a:rPr>
              <a:t>influenciado pela </a:t>
            </a:r>
            <a:r>
              <a:rPr lang="pt-BR" dirty="0">
                <a:latin typeface="Bookman Old Style" panose="02050604050505020204" pitchFamily="18" charset="0"/>
              </a:rPr>
              <a:t>força gravitacional.</a:t>
            </a:r>
          </a:p>
        </p:txBody>
      </p:sp>
    </p:spTree>
    <p:extLst>
      <p:ext uri="{BB962C8B-B14F-4D97-AF65-F5344CB8AC3E}">
        <p14:creationId xmlns:p14="http://schemas.microsoft.com/office/powerpoint/2010/main" xmlns="" val="1029488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539645"/>
            <a:ext cx="9601200" cy="5921115"/>
          </a:xfrm>
        </p:spPr>
        <p:txBody>
          <a:bodyPr>
            <a:normAutofit/>
          </a:bodyPr>
          <a:lstStyle/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Atmosfera Primitiva 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- A </a:t>
            </a:r>
            <a:r>
              <a:rPr lang="pt-BR" dirty="0">
                <a:latin typeface="Bookman Old Style" panose="02050604050505020204" pitchFamily="18" charset="0"/>
              </a:rPr>
              <a:t>atmosfera primitiva detinha em sua composição gases com substâncias </a:t>
            </a:r>
            <a:r>
              <a:rPr lang="pt-BR" dirty="0" smtClean="0">
                <a:latin typeface="Bookman Old Style" panose="02050604050505020204" pitchFamily="18" charset="0"/>
              </a:rPr>
              <a:t>extremamente tóxicas.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- O surgimento do oceano proporcionou condições para a vida na Terra.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- Há cerca de 65 milhões de anos obtemos a configuração atual da Atmosfera.</a:t>
            </a:r>
          </a:p>
          <a:p>
            <a:pPr marL="0" indent="0">
              <a:buNone/>
            </a:pPr>
            <a:endParaRPr lang="pt-BR" dirty="0" smtClean="0">
              <a:latin typeface="Bookman Old Style" panose="02050604050505020204" pitchFamily="18" charset="0"/>
            </a:endParaRPr>
          </a:p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Atmosfera Atual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- A </a:t>
            </a:r>
            <a:r>
              <a:rPr lang="pt-BR" dirty="0">
                <a:latin typeface="Bookman Old Style" panose="02050604050505020204" pitchFamily="18" charset="0"/>
              </a:rPr>
              <a:t>atmosfera terrestre atual é constituída por diferentes </a:t>
            </a:r>
            <a:r>
              <a:rPr lang="pt-BR" dirty="0" smtClean="0">
                <a:latin typeface="Bookman Old Style" panose="02050604050505020204" pitchFamily="18" charset="0"/>
              </a:rPr>
              <a:t>gases.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- O </a:t>
            </a:r>
            <a:r>
              <a:rPr lang="pt-BR" dirty="0">
                <a:latin typeface="Bookman Old Style" panose="02050604050505020204" pitchFamily="18" charset="0"/>
              </a:rPr>
              <a:t>nitrogênio, com 78%; oxigênio, 21%; e outros gases (como dióxido de carbono, neônio, ozônio, hélio e vapor de água) 1</a:t>
            </a:r>
            <a:r>
              <a:rPr lang="pt-BR" dirty="0" smtClean="0">
                <a:latin typeface="Bookman Old Style" panose="02050604050505020204" pitchFamily="18" charset="0"/>
              </a:rPr>
              <a:t>%.</a:t>
            </a:r>
          </a:p>
          <a:p>
            <a:pPr marL="0" indent="0">
              <a:buNone/>
            </a:pPr>
            <a:r>
              <a:rPr lang="pt-BR" dirty="0" smtClean="0">
                <a:latin typeface="Bookman Old Style" panose="02050604050505020204" pitchFamily="18" charset="0"/>
              </a:rPr>
              <a:t>- A </a:t>
            </a:r>
            <a:r>
              <a:rPr lang="pt-BR" dirty="0">
                <a:latin typeface="Bookman Old Style" panose="02050604050505020204" pitchFamily="18" charset="0"/>
              </a:rPr>
              <a:t>atmosfera </a:t>
            </a:r>
            <a:r>
              <a:rPr lang="pt-BR" dirty="0" smtClean="0">
                <a:latin typeface="Bookman Old Style" panose="02050604050505020204" pitchFamily="18" charset="0"/>
              </a:rPr>
              <a:t>atual é </a:t>
            </a:r>
            <a:r>
              <a:rPr lang="pt-BR" dirty="0">
                <a:latin typeface="Bookman Old Style" panose="02050604050505020204" pitchFamily="18" charset="0"/>
              </a:rPr>
              <a:t>composta por várias camadas, que se diferenciam de acordo os aspectos físicos e químicos</a:t>
            </a:r>
            <a:r>
              <a:rPr lang="pt-BR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pt-BR" i="1" dirty="0">
                <a:latin typeface="Bookman Old Style" panose="02050604050505020204" pitchFamily="18" charset="0"/>
              </a:rPr>
              <a:t> </a:t>
            </a:r>
            <a:r>
              <a:rPr lang="pt-BR" i="1" dirty="0" smtClean="0">
                <a:latin typeface="Bookman Old Style" panose="02050604050505020204" pitchFamily="18" charset="0"/>
              </a:rPr>
              <a:t>(Troposfera</a:t>
            </a:r>
            <a:r>
              <a:rPr lang="pt-BR" i="1" dirty="0">
                <a:latin typeface="Bookman Old Style" panose="02050604050505020204" pitchFamily="18" charset="0"/>
              </a:rPr>
              <a:t>, </a:t>
            </a:r>
            <a:r>
              <a:rPr lang="pt-BR" i="1" dirty="0" smtClean="0">
                <a:latin typeface="Bookman Old Style" panose="02050604050505020204" pitchFamily="18" charset="0"/>
              </a:rPr>
              <a:t>Estratosfera</a:t>
            </a:r>
            <a:r>
              <a:rPr lang="pt-BR" i="1" dirty="0">
                <a:latin typeface="Bookman Old Style" panose="02050604050505020204" pitchFamily="18" charset="0"/>
              </a:rPr>
              <a:t>, </a:t>
            </a:r>
            <a:r>
              <a:rPr lang="pt-BR" i="1" dirty="0" smtClean="0">
                <a:latin typeface="Bookman Old Style" panose="02050604050505020204" pitchFamily="18" charset="0"/>
              </a:rPr>
              <a:t>Mesosfera</a:t>
            </a:r>
            <a:r>
              <a:rPr lang="pt-BR" i="1" dirty="0">
                <a:latin typeface="Bookman Old Style" panose="02050604050505020204" pitchFamily="18" charset="0"/>
              </a:rPr>
              <a:t>, </a:t>
            </a:r>
            <a:r>
              <a:rPr lang="pt-BR" i="1" dirty="0" smtClean="0">
                <a:latin typeface="Bookman Old Style" panose="02050604050505020204" pitchFamily="18" charset="0"/>
              </a:rPr>
              <a:t>Termosfera </a:t>
            </a:r>
            <a:r>
              <a:rPr lang="pt-BR" i="1" dirty="0">
                <a:latin typeface="Bookman Old Style" panose="02050604050505020204" pitchFamily="18" charset="0"/>
              </a:rPr>
              <a:t>e E</a:t>
            </a:r>
            <a:r>
              <a:rPr lang="pt-BR" i="1" dirty="0" smtClean="0">
                <a:latin typeface="Bookman Old Style" panose="02050604050505020204" pitchFamily="18" charset="0"/>
              </a:rPr>
              <a:t>xosfera).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824198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Humanidade e Poluição Atmosférica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6289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349" y="1363591"/>
            <a:ext cx="9612971" cy="285273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Resultado de imagem para chaminé fumaç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632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Vermelh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TM10001105[[fn=Corte]]</Template>
  <TotalTime>201</TotalTime>
  <Words>460</Words>
  <Application>Microsoft Office PowerPoint</Application>
  <PresentationFormat>Personalizar</PresentationFormat>
  <Paragraphs>123</Paragraphs>
  <Slides>25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Crop</vt:lpstr>
      <vt:lpstr>GASES ATMOSFÉRICOS</vt:lpstr>
      <vt:lpstr>Slide 2</vt:lpstr>
      <vt:lpstr>INTRODUÇÃO</vt:lpstr>
      <vt:lpstr>ATMOSFERA TERRESTRE</vt:lpstr>
      <vt:lpstr>Slide 5</vt:lpstr>
      <vt:lpstr>FORMAÇÃO DA ATMOSFERA</vt:lpstr>
      <vt:lpstr>Slide 7</vt:lpstr>
      <vt:lpstr>Humanidade e Poluição Atmosférica</vt:lpstr>
      <vt:lpstr>Slide 9</vt:lpstr>
      <vt:lpstr>Emissões de Gases Atmosféricos </vt:lpstr>
      <vt:lpstr>Slide 11</vt:lpstr>
      <vt:lpstr>Principais poluentes atmosféricos</vt:lpstr>
      <vt:lpstr>Classificação dos Poluentes</vt:lpstr>
      <vt:lpstr>Impactos para a saúde</vt:lpstr>
      <vt:lpstr>Slide 15</vt:lpstr>
      <vt:lpstr>Slide 16</vt:lpstr>
      <vt:lpstr>Slide 17</vt:lpstr>
      <vt:lpstr>Índices de qualidade do ar</vt:lpstr>
      <vt:lpstr>Mapas de poluição do ar</vt:lpstr>
      <vt:lpstr>Slide 20</vt:lpstr>
      <vt:lpstr>Slide 21</vt:lpstr>
      <vt:lpstr>Slide 22</vt:lpstr>
      <vt:lpstr>Slide 23</vt:lpstr>
      <vt:lpstr>CONCLUSÃO</vt:lpstr>
      <vt:lpstr>REFERÊNCIAS BIBLIOGRÁFICAS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GASES ATMOSFÉRICOS</dc:title>
  <dc:creator>Akil</dc:creator>
  <cp:lastModifiedBy>Silvia MG Molina</cp:lastModifiedBy>
  <cp:revision>17</cp:revision>
  <dcterms:created xsi:type="dcterms:W3CDTF">2017-11-30T17:36:21Z</dcterms:created>
  <dcterms:modified xsi:type="dcterms:W3CDTF">2017-12-01T00:15:44Z</dcterms:modified>
</cp:coreProperties>
</file>